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media/image5.svg" ContentType="image/svg+xml"/>
  <Override PartName="/ppt/media/image7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4"/>
  </p:sldMasterIdLst>
  <p:notesMasterIdLst>
    <p:notesMasterId r:id="rId30"/>
  </p:notesMasterIdLst>
  <p:sldIdLst>
    <p:sldId id="256" r:id="rId5"/>
    <p:sldId id="478" r:id="rId6"/>
    <p:sldId id="636" r:id="rId7"/>
    <p:sldId id="635" r:id="rId8"/>
    <p:sldId id="645" r:id="rId9"/>
    <p:sldId id="637" r:id="rId10"/>
    <p:sldId id="646" r:id="rId11"/>
    <p:sldId id="647" r:id="rId12"/>
    <p:sldId id="660" r:id="rId13"/>
    <p:sldId id="641" r:id="rId14"/>
    <p:sldId id="642" r:id="rId15"/>
    <p:sldId id="643" r:id="rId16"/>
    <p:sldId id="648" r:id="rId17"/>
    <p:sldId id="649" r:id="rId18"/>
    <p:sldId id="651" r:id="rId19"/>
    <p:sldId id="652" r:id="rId20"/>
    <p:sldId id="657" r:id="rId21"/>
    <p:sldId id="626" r:id="rId22"/>
    <p:sldId id="280" r:id="rId23"/>
    <p:sldId id="617" r:id="rId24"/>
    <p:sldId id="278" r:id="rId25"/>
    <p:sldId id="658" r:id="rId26"/>
    <p:sldId id="659" r:id="rId27"/>
    <p:sldId id="340" r:id="rId28"/>
    <p:sldId id="661" r:id="rId29"/>
  </p:sldIdLst>
  <p:sldSz cx="12192000" cy="6858000"/>
  <p:notesSz cx="6858000" cy="9144000"/>
  <p:embeddedFontLst>
    <p:embeddedFont>
      <p:font typeface="Browallia New" panose="020B0604020202020204" pitchFamily="34" charset="-34"/>
      <p:regular r:id="rId31"/>
      <p:bold r:id="rId32"/>
      <p:italic r:id="rId33"/>
      <p:boldItalic r:id="rId34"/>
    </p:embeddedFont>
    <p:embeddedFont>
      <p:font typeface="Cordia New" panose="020B0304020202020204" pitchFamily="34" charset="-34"/>
      <p:regular r:id="rId35"/>
      <p:bold r:id="rId36"/>
      <p:italic r:id="rId37"/>
      <p:boldItalic r:id="rId38"/>
    </p:embeddedFont>
    <p:embeddedFont>
      <p:font typeface="Inter Display" panose="02000503000000020004"/>
      <p:regular r:id="rId39"/>
      <p:bold r:id="rId40"/>
      <p:italic r:id="rId41"/>
      <p:boldItalic r:id="rId42"/>
    </p:embeddedFont>
    <p:embeddedFont>
      <p:font typeface="Neue Haas Grotesk Text Pro" panose="020B0504020202020204" pitchFamily="34" charset="77"/>
      <p:regular r:id="rId43"/>
      <p:bold r:id="rId44"/>
      <p:italic r:id="rId45"/>
      <p:boldItalic r:id="rId46"/>
    </p:embeddedFont>
  </p:embeddedFontLst>
  <p:custDataLst>
    <p:tags r:id="rId47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02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85" autoAdjust="0"/>
    <p:restoredTop sz="90545"/>
  </p:normalViewPr>
  <p:slideViewPr>
    <p:cSldViewPr snapToGrid="0">
      <p:cViewPr varScale="1">
        <p:scale>
          <a:sx n="130" d="100"/>
          <a:sy n="130" d="100"/>
        </p:scale>
        <p:origin x="248" y="192"/>
      </p:cViewPr>
      <p:guideLst>
        <p:guide orient="horz" pos="3702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9.fntdata"/><Relationship Id="rId21" Type="http://schemas.openxmlformats.org/officeDocument/2006/relationships/slide" Target="slides/slide17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tags" Target="tags/tag1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3" Type="http://schemas.microsoft.com/office/2018/10/relationships/authors" Target="author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commentAuthors" Target="commentAuthors.xml"/><Relationship Id="rId8" Type="http://schemas.openxmlformats.org/officeDocument/2006/relationships/slide" Target="slides/slide4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20" Type="http://schemas.openxmlformats.org/officeDocument/2006/relationships/slide" Target="slides/slide16.xml"/><Relationship Id="rId41" Type="http://schemas.openxmlformats.org/officeDocument/2006/relationships/font" Target="fonts/font11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6.fntdata"/><Relationship Id="rId4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4/21/26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stralianwinediscovered.com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stralianwinediscovered.com/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sz="18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เรียนรู้เกี่ยวกับเขตผลิตไวน์ที่ได้รับการยกย่องในระดับนานาชาติ มีชื่อเสียงในเรื่องดินแดงสีสดและไวน์แดงระดับโลก มีค่าควรแก่การเก็บไว้ให้นาน</a:t>
            </a: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endParaRPr lang="th-TH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บันทึกย่อของสไลด์แต่ละหน้าจะให้ข้อมูลเพิ่มเติมเกี่ยวกับสไลด์นั้น ๆ และประเด็นแนะนำเพื่อใช้ในการอภิปราย, สามารถดาวน์โหลดหัวข้อและสื่อประกอบ รวมถึงชุดสไลด์นำเสนอข้อมูลดังเช่นสไลด์ชุดนี้ ได้ที่ </a:t>
            </a:r>
            <a:r>
              <a:rPr lang="en-AU" sz="12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Cordia New" panose="020B0304020202020204" pitchFamily="34" charset="-34"/>
                <a:hlinkClick r:id="rId3"/>
              </a:rPr>
              <a:t>www.australianwinediscovered.com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8733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24056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987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คูนาวาร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ราผลิตไวน์ชีรา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ซ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ในภูมิอากาศเย็นที่หรูหราสง่างาม และบอบบางกว่าไวน์ชีรา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ซ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ที่ผลิตในภูมิอากาศอบอุ่น เช่น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บารอ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ซา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แวลลี่ย์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, ฮัน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เต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แวลลี่ย์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และมาร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กาเรต ริ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แนวโน้มการดื่มไวน์ชีรา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/>
              <a:t>ได้ก้าวไปสู่สไตล์ที่สมดุลและประณีตยิ่งขึ้นซึ่งเข้ากันได้ดีกับรูปแบบอาหารที่เบากว่า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โครงสร้างสารแทน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นิน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ของคูนาวาร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ราที่เป็นเอกลักษณ์โดดเด่น</a:t>
            </a:r>
            <a:r>
              <a:rPr lang="th-TH" sz="1200" dirty="0"/>
              <a:t>มีส่วนช่วยให้ไวน์อายุยืนยาว</a:t>
            </a:r>
            <a:endParaRPr lang="th-TH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7847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0118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แมร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์โล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เติบโตอย่างงดงามในดินที่ระบายน้ำอย่างอิสระของคูนาวาร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รา และสะท้อนให้</a:t>
            </a:r>
            <a:r>
              <a:rPr lang="th-TH" sz="1200" dirty="0"/>
              <a:t>เห็น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ถึงภูมิอากาศที่เย็นกว่า และฤดูสุกงอมที่มีแสงแดดแจ่มใสของเขต</a:t>
            </a:r>
            <a:r>
              <a:rPr lang="th-TH" sz="1200" dirty="0"/>
              <a:t>ผลิตไวน์นี้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มักผลิตไวน์ที่มีรสสัมผัสหนักและรสชาติเข้มข้น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6027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+mn-cs"/>
              </a:rPr>
              <a:t>หากต้องการเรื่องราวนำเสนอพร้อมเครื่องมือและทรัพยากรข้อมูล สามารถศึกษาค้นคว้าได้ที่เว็บไซต์   </a:t>
            </a:r>
            <a:r>
              <a:rPr lang="en-AU" sz="12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Cordia New" panose="020B0304020202020204" pitchFamily="34" charset="-34"/>
                <a:hlinkClick r:id="rId3"/>
              </a:rPr>
              <a:t>www.australianwinediscovered.com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+mn-cs"/>
              </a:rPr>
              <a:t>หรือหากมีคำถาม สามารถติดต่อทางอีเมล์ได้ที่ </a:t>
            </a:r>
            <a:r>
              <a:rPr lang="en-AU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discovered@wineaustralia.com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95336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คูนาวาร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ราเป็นพื้นที่แคบยาว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ผ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ที่น่าปรารถนา ตั้งอยู่บน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ไ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ลม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สโ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ตน โคสต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ระหว่างแอด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ิเลดแ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ละเมลเบิร์น แม้จะห่างจากชายฝั่ง 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80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กม. (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50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ไมล์) ด้วยลักษณะภูมิประเทศที่ราบทำให้เขตพื้นที่นี้ได้รับอิทธิพลจากภูมิอากาศแบบชายฝั่ง ที่ตั้งที่ห่างไกลและหัวใจเกษตรกรรมทำให้เป็นจุดหมายที่สงบและเป็นมิตรสำหรับสำหรับนักท่องเที่ยว และเป็นที่ที่คุณสามารถพูดคุยกับผู้ผลิตไวน์โดยตรงในห้องเก็บไวน์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11241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sz="11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ช่วงนี้เหมาะกับการชิมไวน์จากคูนาวาร</a:t>
            </a:r>
            <a:r>
              <a:rPr lang="th-TH" sz="11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์</a:t>
            </a:r>
            <a:r>
              <a:rPr lang="th-TH" sz="11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ราอันแสนคลาสสิค ส่วนการชิมเต็มรูปแบบจะจัดไว้ในตอนท้ายของการนำเสนอนี้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AU" sz="1000" b="0" i="0" u="none" strike="noStrike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คูนาวาร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ราเป็นถิ่นกำเนิดของชุมชนที่ได้รับความร่วมมือจากครอบครัวผู้ผลิตไวน์หลายรุ่น บริษัทระดับชาติและนานาชาติ และความคิดใหม่บางส่วนที่ทำให้เขตผลิตไวน์แห่งนี้มีชีวิตชีวามากขึ้น</a:t>
            </a:r>
            <a:endParaRPr lang="en-AU" sz="1000" b="0" i="0" u="none" strike="noStrike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6318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ประเด็นแนะนำเพื่อการอภิปราย 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: </a:t>
            </a:r>
            <a:endParaRPr lang="en-AU" b="0" dirty="0">
              <a:effectLst/>
            </a:endParaRPr>
          </a:p>
          <a:p>
            <a:pPr rtl="0"/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อะไรคือปัจจัยที่ทำให้คูนาวาร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ราเป็นเขตพื้นที่ผลิตไวน์คาแบ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โซ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ชั้นนำ และเขตพื้นที่นี้รักษาชื่อเสียงไว้ได้อย่างไร?</a:t>
            </a:r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37347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คูนาวาร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ราอากาศเย็นกว่าความน่าจะเป็น ณ เส้นละติจูดพิกัด </a:t>
            </a:r>
            <a:r>
              <a:rPr lang="en-AU" sz="1200" dirty="0">
                <a:effectLst/>
                <a:ea typeface="Calibri" panose="020F0502020204030204" pitchFamily="34" charset="0"/>
              </a:rPr>
              <a:t>37º 32’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ใต้ เพราะคูนาวาร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ราเป็นพื้นที่ราบใกล้กับมหาสมุทรใต้ (แอนทา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ร์คทิค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) และได้รับน้ำเย็นจากน้ำผุดบอน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นีย์ตล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อดฤดูเพาะปลูก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ไ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ลม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์สโ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ตน โคสต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ได้รับอิทธิพลโดยตรงจากภูมิอากาศแบบชายฝั่งเนื่องจากหันหน้าไปทางชายฝั่งทิศตะวันตก</a:t>
            </a:r>
            <a:endParaRPr lang="en-AU" b="0" dirty="0">
              <a:effectLst/>
            </a:endParaRPr>
          </a:p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693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คูนาวาร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ราเป็นเขตพื้นที่ราบต่ำ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ฤดูหนาวอันหนาวเย็นและอุณหภูมิเย็นสบายในคืนฤดูร้อนเป็นปกติของที่นี่ การมีเมฆสม่ำเสมอช่วยลดอุณหภูมิในคูนาวาร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ค่าเฉลี่ยกลางของอุณหภูมิในเดือนมกราคม 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: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20.1°C (68°F)</a:t>
            </a:r>
            <a:endParaRPr lang="th-TH" sz="1200" b="0" i="0" u="none" strike="noStrike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ปริมาณฝนในฤดูเพาะปลูก 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: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en-US" sz="1200" dirty="0">
                <a:effectLst/>
                <a:ea typeface="Calibri" panose="020F0502020204030204" pitchFamily="34" charset="0"/>
              </a:rPr>
              <a:t>(GSR) </a:t>
            </a:r>
            <a:r>
              <a:rPr lang="en-AU" sz="1200" dirty="0">
                <a:effectLst/>
                <a:ea typeface="Calibri" panose="020F0502020204030204" pitchFamily="34" charset="0"/>
              </a:rPr>
              <a:t>260</a:t>
            </a:r>
            <a:r>
              <a:rPr lang="th-TH" sz="1200" dirty="0">
                <a:effectLst/>
                <a:ea typeface="Calibri" panose="020F0502020204030204" pitchFamily="34" charset="0"/>
              </a:rPr>
              <a:t> มม.</a:t>
            </a:r>
            <a:r>
              <a:rPr lang="en-AU" sz="1200" dirty="0">
                <a:effectLst/>
                <a:ea typeface="Calibri" panose="020F0502020204030204" pitchFamily="34" charset="0"/>
              </a:rPr>
              <a:t> (10.2</a:t>
            </a:r>
            <a:r>
              <a:rPr lang="th-TH" sz="1200" dirty="0">
                <a:effectLst/>
                <a:ea typeface="Calibri" panose="020F0502020204030204" pitchFamily="34" charset="0"/>
              </a:rPr>
              <a:t> นิ้ว</a:t>
            </a:r>
            <a:r>
              <a:rPr lang="en-AU" sz="1200" dirty="0">
                <a:effectLst/>
                <a:ea typeface="Calibri" panose="020F0502020204030204" pitchFamily="34" charset="0"/>
              </a:rPr>
              <a:t>)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7460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ดินคูนาวาร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รามีลักษณะพิเศษทางด้านธรณีวิทยา รวมถึงลักษณะ รูปร่างที่ต่อเนื่อง และสีที่เข้ม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พื้นที่ขนาดเล็กที่ทอดยาวจากทิศเหนือจรดทิศใต้ตั้งอยู่ท่ามกลางที่ดินมีค่าที่สุดในชุมชนเพาะปลูกไวน์ออสเตรเลีย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ประเด็นแนะนำเพื่อการอภิปราย 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:</a:t>
            </a:r>
          </a:p>
          <a:p>
            <a:pPr marL="171450" lvl="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อะไรทำให้คูนาวาร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ราเป็นสถานที่ในอุดมคติสำหรับการผลิตไวน์คาแบ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โซ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ระดับโลก?</a:t>
            </a:r>
          </a:p>
          <a:p>
            <a:pPr marL="171450" lvl="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เหตุใดพื้นที่ดินสีแดงของคูนาวาร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ราจึงเป็นพื้นที่ที่มีค่ามาก?</a:t>
            </a:r>
            <a:endParaRPr lang="en-AU" b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5590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ผู้ปลูกองุ่นเพื่อทำไวน์ในคูนาวาร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รามีประวัติการประยุกต์ใช้กลวิธีต่าง ๆ ในการรับมือกับภูมิอากาศที่ต่าง ๆ กัน เพื่อที่จะผลิตองุ่นที่ดีที่สุด มุ่งเน้นวิจัยการปลูกองุ่นอย่างต่อเนื่อง</a:t>
            </a:r>
          </a:p>
          <a:p>
            <a:pPr marL="171450" lvl="0" indent="-1714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ลักษณะของพื้นที่เหมาะกับการปลูกองุ่น ซึ่งการเจริญเติบโตของต้นองุ่นโดยทั่วไป</a:t>
            </a:r>
            <a:r>
              <a:rPr lang="th-TH" sz="1200" dirty="0">
                <a:effectLst/>
                <a:ea typeface="Calibri" panose="020F0502020204030204" pitchFamily="34" charset="0"/>
                <a:cs typeface="+mn-cs"/>
              </a:rPr>
              <a:t>ต้องควบ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คุมโดยการตัดแต่งกิ่ง รวมถึงการการตัดแต่งยอดและผล และการเด็ดใบออก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171450" lvl="0" indent="-1714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เจ้าของไร่องุ่นหลายรายใช้ประโยชน์จากเทคโนโลยี เช่น การตรวจจับระยะไกลและระบบตั้งเวลาจ่ายน้ำเพื่อปรับปรุงการเก็บน้ำและควบคุมการเจริญเติบโตของเถาองุ่น ไร่องุ่นได้รับน้ำจากน้ำบาดาลที่อยู่ลึกลงไปเฉลี่ย 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5-6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ม. (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16.4-19.7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ฟุต)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171450" lvl="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เพื่อป้องกันภูมิอากาศเปลี่ยนแปลง เจ้าของไร่องุ่นหลายรายได้ใช้วิธีการปลูกองุ่นที่ยั่งยืน</a:t>
            </a:r>
          </a:p>
          <a:p>
            <a:pPr marL="171450" lvl="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ไร่องุ่นหลายแห่งมีรั้วล้อมรอบ และใช้แกะในการควบคุมวัชพืชในฤดูหนาว</a:t>
            </a:r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1167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การเข้าไปแทรกแซงในโรงกลั่นให้น้อยที่สุดทำให้คุณภาพองุ่นโดดเด่นขึ้นมา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171450" lvl="0" indent="-1714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ผู้ผลิตไวน์ปรับเปลี่ยนการใช้โอ๊กในการบ่มคาแบ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โซ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วีญงแ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ละชีรา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ระดับพร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ี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เมียมอย่างต่อเนื่อง, ควบคุมการใช้ถังไม้โอ๊กใหม่, การใช้ถังไม้โอ๊กใหม่รวมกับถังเก่าเพื่อให้ไวน์มีความซับซ้อนและความนุ่มลึกในขณะเดียวกันก็รักษาลักษณะเฉพาะตัวของไวน์นั้นไว้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171450" lvl="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คาแบ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โซ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ได้รับประโยชน์จากการผสมผสานกับไวน์ชนิดอื่นเพราะบางครั้งตัวไวน์มีช่องโหว่ตรงกลางเพดานปาก เรียกว่า โดนัทของคาแบ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ในคูนาวาร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รา ไวน์คาแบ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โซ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มักจะมีความประณีต</a:t>
            </a:r>
            <a:r>
              <a:rPr lang="en-US" sz="1200" dirty="0"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>
                <a:ea typeface="Calibri" panose="020F0502020204030204" pitchFamily="34" charset="0"/>
                <a:cs typeface="Cordia New" panose="020B0304020202020204" pitchFamily="34" charset="-34"/>
              </a:rPr>
              <a:t>ละเอียดอ่อนและเบาบางกว่า ดังนั้นผู้ผลิตไวน์บางครั้งจะผสมกับไวน์พันธุ์อื่นเพื่อเสริมกลิ่นรสและความหนักแน่นของเพดานปาก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Font typeface="Browallia New" panose="020B0604020202020204" pitchFamily="34" charset="-34"/>
              <a:buNone/>
            </a:pPr>
            <a:r>
              <a:rPr lang="th-TH" sz="1200" b="1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ประเด็นแนะนำเพื่อการอภิปราย </a:t>
            </a:r>
            <a:r>
              <a:rPr lang="en-US" sz="1200" b="1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:</a:t>
            </a:r>
          </a:p>
          <a:p>
            <a:pPr marL="171450" lvl="0" indent="-1714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โอ๊กนำอะไรมาสู่กระบวนการผลิตไวน์? การใช้โอ๊กมีวิวัฒนาการอย่างไร? และมันมีผลกระทบต่อรูปแบบของไวน์อย่างไร?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171450" lvl="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เหตุใดผู้ผลิตไวน์ในคูนาวาร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ราใช้วิธีดั้งเดิมในการผลิตไวน์ซึ่งต่างกับเขตผลิตไวน์อื่น ๆ ของออสเตรเลียที่มีการทดลองวิธีใหม่ ๆ ?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7315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5547882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481391" y="592189"/>
            <a:ext cx="3710609" cy="2457174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476778D-80A8-6E67-51B8-8202C91D7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19873" y="4471412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3B1517-037A-CABC-600A-81C6536298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19873" y="380863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8A6912E-BA6A-C23E-83FF-641643A6F644}"/>
              </a:ext>
            </a:extLst>
          </p:cNvPr>
          <p:cNvSpPr/>
          <p:nvPr userDrawn="1"/>
        </p:nvSpPr>
        <p:spPr>
          <a:xfrm>
            <a:off x="8788038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F6710FA8-29F6-38BC-3F2E-0833CFC8AB7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31090" y="4471412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A098D18A-D6FA-F31D-2615-57F3FC62DFD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431090" y="380863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205705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11220083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55029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23583" y="4058665"/>
            <a:ext cx="4068417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5734292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47102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036217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9923352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EF82924-C0A9-2A49-B679-BE874026D733}"/>
              </a:ext>
            </a:extLst>
          </p:cNvPr>
          <p:cNvSpPr/>
          <p:nvPr userDrawn="1"/>
        </p:nvSpPr>
        <p:spPr>
          <a:xfrm>
            <a:off x="7848013" y="3268434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296D9D94-B9E6-E2C1-428B-9477F8FF070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372859" y="1734845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FEA3E454-DA14-F376-4F21-3D4F98C43B4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361974" y="1050994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6191170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595462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08525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15057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02957988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8576156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804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4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09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9278854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2" pos="393">
          <p15:clr>
            <a:srgbClr val="000000"/>
          </p15:clr>
        </p15:guide>
        <p15:guide id="3" orient="horz" pos="368">
          <p15:clr>
            <a:srgbClr val="00000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5913156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>
          <p15:clr>
            <a:srgbClr val="000000"/>
          </p15:clr>
        </p15:guide>
        <p15:guide id="2" orient="horz" pos="368">
          <p15:clr>
            <a:srgbClr val="000000"/>
          </p15:clr>
        </p15:guide>
        <p15:guide id="4" pos="4067">
          <p15:clr>
            <a:srgbClr val="00000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8FB6-8ACF-DF6D-EB79-207CCA014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FD86-18E3-510D-7574-B45CCD53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DDADE-588C-E389-9C56-AA1FC5948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D0F3-5617-4E4B-B49A-CF8CB71EDC27}" type="datetimeFigureOut">
              <a:rPr lang="en-US" smtClean="0"/>
              <a:t>4/21/26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6191D-47B6-A1DD-B585-B9877068E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1B3F-E4E1-8FCB-1AD0-7E72A11F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06B9-48F5-894C-8B00-7C26AA050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44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21/4/2026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78" r:id="rId14"/>
    <p:sldLayoutId id="2147483679" r:id="rId15"/>
    <p:sldLayoutId id="2147483660" r:id="rId16"/>
    <p:sldLayoutId id="2147483673" r:id="rId17"/>
    <p:sldLayoutId id="2147483674" r:id="rId18"/>
    <p:sldLayoutId id="2147483675" r:id="rId19"/>
    <p:sldLayoutId id="2147483659" r:id="rId20"/>
    <p:sldLayoutId id="2147483683" r:id="rId21"/>
    <p:sldLayoutId id="2147483676" r:id="rId22"/>
    <p:sldLayoutId id="2147483677" r:id="rId23"/>
    <p:sldLayoutId id="2147483680" r:id="rId24"/>
    <p:sldLayoutId id="2147483681" r:id="rId25"/>
    <p:sldLayoutId id="2147483682" r:id="rId26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sv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00A04102-C93B-CD24-0A55-BC37F98C520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2" b="24080"/>
          <a:stretch/>
        </p:blipFill>
        <p:spPr>
          <a:xfrm>
            <a:off x="623890" y="2595562"/>
            <a:ext cx="10993501" cy="4262438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93733" y="1582597"/>
            <a:ext cx="11041110" cy="990300"/>
          </a:xfrm>
        </p:spPr>
        <p:txBody>
          <a:bodyPr/>
          <a:lstStyle/>
          <a:p>
            <a:pPr marL="0" indent="0">
              <a:buNone/>
            </a:pP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คูนาวาร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รา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2833" b="1006"/>
          <a:stretch/>
        </p:blipFill>
        <p:spPr>
          <a:xfrm>
            <a:off x="0" y="368299"/>
            <a:ext cx="6075426" cy="6068787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650902"/>
            <a:ext cx="3799107" cy="836366"/>
          </a:xfrm>
        </p:spPr>
        <p:txBody>
          <a:bodyPr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ภูมิศาสตร์,</a:t>
            </a:r>
            <a:b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 และดิน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43FB31-28DB-0B6C-5378-29093D1670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1" y="3754203"/>
            <a:ext cx="4552725" cy="3011585"/>
          </a:xfrm>
        </p:spPr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ตั้งอยู่บน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ลม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์สโ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ตน โคสต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ใช้เวลาขับรถประมาณ 4 ชั่วโมงจากแอด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ิเลด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    และ 5 ชั่วโมงจากเมลเบิร์น</a:t>
            </a:r>
          </a:p>
          <a:p>
            <a:pPr marL="285750" indent="-285750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เขตพื้นที่สวยงามราวกับภาพวาด เต็มไปด้วยแนวต้นองุ่นเป็นระเบียบ แม่น้ำโบราณ ต้นยูคาลิปตัส และดินสีแดง</a:t>
            </a:r>
          </a:p>
          <a:p>
            <a:pPr marL="285750" indent="-285750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ภูมิอากาศอบอุ่นกว่าเขตผลิตไวน์อื่น ๆ ของออสเตรเลีย</a:t>
            </a:r>
          </a:p>
          <a:p>
            <a:pPr marL="285750" indent="-285750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ภูมิอากาศได้รับอิทธิพลจากภูมิอากาศแบบชายฝั่ง และดินที่ประกอบด้วยหินปูนทำให้เหมาะสำหรับการปลูกองุ่น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D311900E-78ED-5EC7-92D9-7ABC2B5363B9}"/>
              </a:ext>
            </a:extLst>
          </p:cNvPr>
          <p:cNvSpPr txBox="1">
            <a:spLocks/>
          </p:cNvSpPr>
          <p:nvPr/>
        </p:nvSpPr>
        <p:spPr>
          <a:xfrm>
            <a:off x="6456362" y="1069085"/>
            <a:ext cx="4688825" cy="203816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เขตพื้นที่พรมแดง</a:t>
            </a:r>
          </a:p>
          <a:p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ของออสเตรเลีย</a:t>
            </a:r>
          </a:p>
        </p:txBody>
      </p:sp>
    </p:spTree>
    <p:extLst>
      <p:ext uri="{BB962C8B-B14F-4D97-AF65-F5344CB8AC3E}">
        <p14:creationId xmlns:p14="http://schemas.microsoft.com/office/powerpoint/2010/main" val="1405062414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909" r="30907"/>
          <a:stretch/>
        </p:blipFill>
        <p:spPr>
          <a:xfrm>
            <a:off x="1" y="1"/>
            <a:ext cx="6096000" cy="6858000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56459" y="1123759"/>
            <a:ext cx="51833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h-TH" sz="40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ภูมิอากาศแบบชายฝั่ง</a:t>
            </a:r>
            <a:endParaRPr lang="en-US" sz="4000" b="1" dirty="0">
              <a:solidFill>
                <a:schemeClr val="bg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556459" y="1831645"/>
            <a:ext cx="4386031" cy="433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th-TH" sz="24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ได้รับอิทธิพลจากความเย็นของมหาสมุทรทางใต้</a:t>
            </a:r>
            <a:endParaRPr lang="en-AU" sz="24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18265" y="6534589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18265" y="5411588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580168" y="6361920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0D006A51-DB77-72B6-0094-A4C76D8AD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53633"/>
            <a:ext cx="5334275" cy="820910"/>
          </a:xfrm>
        </p:spPr>
        <p:txBody>
          <a:bodyPr/>
          <a:lstStyle/>
          <a:p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</a:t>
            </a:r>
            <a:endParaRPr lang="en-US" sz="6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Title 7">
            <a:extLst>
              <a:ext uri="{FF2B5EF4-FFF2-40B4-BE49-F238E27FC236}">
                <a16:creationId xmlns:a16="http://schemas.microsoft.com/office/drawing/2014/main" id="{D570260F-4B97-0C83-000A-24EA5D56D8BE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78483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ระดับความสูง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F14E9790-06DD-BF9F-AA0C-7CEF54A2FDB4}"/>
              </a:ext>
            </a:extLst>
          </p:cNvPr>
          <p:cNvSpPr txBox="1">
            <a:spLocks/>
          </p:cNvSpPr>
          <p:nvPr/>
        </p:nvSpPr>
        <p:spPr>
          <a:xfrm>
            <a:off x="6560059" y="3978749"/>
            <a:ext cx="274850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</a:pP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คูนาวาร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รา</a:t>
            </a:r>
            <a:endParaRPr lang="en-AU" sz="32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50 – 110 ม. (164 – 361 ฟุต)</a:t>
            </a:r>
            <a:endParaRPr lang="en-US" sz="2400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83EF68-5D7F-24ED-A964-65D0DFF6FD6D}"/>
              </a:ext>
            </a:extLst>
          </p:cNvPr>
          <p:cNvSpPr txBox="1"/>
          <p:nvPr/>
        </p:nvSpPr>
        <p:spPr>
          <a:xfrm>
            <a:off x="9228352" y="5836182"/>
            <a:ext cx="2092341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ต่ำ</a:t>
            </a:r>
            <a:endParaRPr lang="en-AU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0–499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0–1,639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524A761-28F1-B8EB-1267-35825225EFBB}"/>
              </a:ext>
            </a:extLst>
          </p:cNvPr>
          <p:cNvSpPr txBox="1"/>
          <p:nvPr/>
        </p:nvSpPr>
        <p:spPr>
          <a:xfrm>
            <a:off x="9633083" y="4316851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500–749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1,640–2,459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27019B0-84CE-2A5F-43E7-852100278E3A}"/>
              </a:ext>
            </a:extLst>
          </p:cNvPr>
          <p:cNvSpPr txBox="1"/>
          <p:nvPr/>
        </p:nvSpPr>
        <p:spPr>
          <a:xfrm>
            <a:off x="10105808" y="2748202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750–999 ม. 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2,460–3,279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A053AA7-B397-444F-891C-50ECA8AF0159}"/>
              </a:ext>
            </a:extLst>
          </p:cNvPr>
          <p:cNvSpPr txBox="1"/>
          <p:nvPr/>
        </p:nvSpPr>
        <p:spPr>
          <a:xfrm>
            <a:off x="10493262" y="1179553"/>
            <a:ext cx="2643446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สูงมาก</a:t>
            </a:r>
            <a:br>
              <a:rPr lang="en-AU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&gt;1,000 ม.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&gt;3,280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00136252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677" r="15740"/>
          <a:stretch/>
        </p:blipFill>
        <p:spPr>
          <a:xfrm>
            <a:off x="0" y="368300"/>
            <a:ext cx="6096000" cy="610362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391774"/>
            <a:ext cx="3689123" cy="1530521"/>
          </a:xfrm>
        </p:spPr>
        <p:txBody>
          <a:bodyPr/>
          <a:lstStyle/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คูนาวาร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รามีชื่อเสียงเรื่องดินสีแดง (ภาษาอิตาเลียน แปลว่า ‘ดินแดง’) ตั้งอยู่บนสันเขาหินปูนบนอ่างเก็บน้ำโบราณอันบริสุทธิ์ เหมาะสำหรับการปลูกองุ่นระดับโลก ดินอื่น ๆ รวมถึงดินเหนียวเรนซีนาสีดำและน้ำตาล และดินร่วนปนทราย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DD393A7D-3C77-96F6-F770-52457B5B3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ดิน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1224" b="31224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2402114"/>
            <a:ext cx="6158452" cy="1325562"/>
          </a:xfrm>
        </p:spPr>
        <p:txBody>
          <a:bodyPr/>
          <a:lstStyle/>
          <a:p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การปลูกองุ่น</a:t>
            </a:r>
            <a:b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และการผลิตไวน์</a:t>
            </a:r>
            <a:endParaRPr lang="en-US" sz="4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23888" y="3201081"/>
            <a:ext cx="5340350" cy="1325562"/>
          </a:xfrm>
        </p:spPr>
        <p:txBody>
          <a:bodyPr/>
          <a:lstStyle/>
          <a:p>
            <a:pPr marL="0" indent="0">
              <a:buNone/>
            </a:pPr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คูนาวาร</a:t>
            </a:r>
            <a:r>
              <a:rPr lang="th-TH" sz="6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รา</a:t>
            </a:r>
            <a:endParaRPr lang="en-US" sz="6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35883660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71EF1D9-02BD-CC98-2C97-22C2C754AA1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1CDB64-E01D-35C0-5842-7F66667D36D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7" y="3335508"/>
            <a:ext cx="4145182" cy="2405401"/>
          </a:xfrm>
        </p:spPr>
        <p:txBody>
          <a:bodyPr/>
          <a:lstStyle/>
          <a:p>
            <a:pPr>
              <a:lnSpc>
                <a:spcPct val="99000"/>
              </a:lnSpc>
              <a:spcBef>
                <a:spcPts val="9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ขตผลิตไวน์นี้ได้ประโยชน์จากการผสมผสานระหว่างเกษตรกรผู้ปลูกองุ่นเพื่อทำไวน์และผู้ผลิตไวน์ที่มีประสบการณ์ และหน้าใหม่ในวงการ</a:t>
            </a:r>
          </a:p>
          <a:p>
            <a:pPr>
              <a:lnSpc>
                <a:spcPct val="99000"/>
              </a:lnSpc>
              <a:spcBef>
                <a:spcPts val="9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ศตวรรษที่ผ่านมาเราได้เห็นนวัตกรรมจำนวนมากในไร่องุ่น</a:t>
            </a:r>
          </a:p>
          <a:p>
            <a:pPr>
              <a:lnSpc>
                <a:spcPct val="99000"/>
              </a:lnSpc>
              <a:spcBef>
                <a:spcPts val="9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การใช้โครงสร้างสำหรับปลูกองุ่นแบบใหม่ ระบบการจัดการน้ำที่ปรับปรุงให้ดีกว่าเดิม และการมุ่งไปสู่ความยั่งยืน</a:t>
            </a:r>
          </a:p>
          <a:p>
            <a:pPr>
              <a:lnSpc>
                <a:spcPct val="99000"/>
              </a:lnSpc>
              <a:spcBef>
                <a:spcPts val="9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การเก็บเกี่ยว : ช่วงต้นกุมภาพันธ์ถึงเมษายน</a:t>
            </a:r>
            <a:endParaRPr lang="en-US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320438-B1AF-D84F-E324-5B68204F2A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584200"/>
            <a:ext cx="5340350" cy="410029"/>
          </a:xfrm>
        </p:spPr>
        <p:txBody>
          <a:bodyPr/>
          <a:lstStyle/>
          <a:p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การปลูกองุ่น</a:t>
            </a:r>
            <a:endParaRPr lang="en-US" sz="4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01EFFA6-CBD1-47F7-18A3-C867734046A4}"/>
              </a:ext>
            </a:extLst>
          </p:cNvPr>
          <p:cNvSpPr txBox="1">
            <a:spLocks/>
          </p:cNvSpPr>
          <p:nvPr/>
        </p:nvSpPr>
        <p:spPr>
          <a:xfrm>
            <a:off x="623888" y="994229"/>
            <a:ext cx="5340350" cy="13255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5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วิวัฒนาการ</a:t>
            </a:r>
          </a:p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และนวัตกรรม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9055949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9F1CEEF7-D38F-1BEC-28A1-EC2B9620DFF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603" t="-146" r="7814" b="146"/>
          <a:stretch/>
        </p:blipFill>
        <p:spPr>
          <a:xfrm>
            <a:off x="6096000" y="368300"/>
            <a:ext cx="6096000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958846E-2E15-56F6-2216-AEB4A6950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199571"/>
            <a:ext cx="4829691" cy="785732"/>
          </a:xfrm>
        </p:spPr>
        <p:txBody>
          <a:bodyPr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การผลิตไวน์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C3F268-D45B-B12B-AE2C-C6A0286E2C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067435"/>
            <a:ext cx="5340350" cy="1325563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คุณภาพต้องใช้เวลา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A20E4DE1-BA5F-2761-D3EF-6DD5B7D8D0CB}"/>
              </a:ext>
            </a:extLst>
          </p:cNvPr>
          <p:cNvSpPr txBox="1">
            <a:spLocks/>
          </p:cNvSpPr>
          <p:nvPr/>
        </p:nvSpPr>
        <p:spPr>
          <a:xfrm>
            <a:off x="623887" y="3741908"/>
            <a:ext cx="3745745" cy="2405401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การทำงานร่วมกันอย่างใกล้ชิดระหว่างเกษตรกรผู้ปลูกองุ่นและผู้ผลิตไวน์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การใช้โอ๊กในการเก็บไวน์แดงอย่างประณีต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การผสมผสานเพื่อให้ได้ความสมดุล ความซับซ้อน ความเข้มข้น และระยะเวลาที่รสชาติของไวน์ยังคงค้างอยู่หลังจากดื่มไปแล้ว</a:t>
            </a:r>
            <a:endParaRPr lang="en-US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4591134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C2F122E4-C657-0652-0E03-0C2FC06C379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50119" y="1933074"/>
            <a:ext cx="1182507" cy="3579859"/>
          </a:xfrm>
          <a:prstGeom prst="rect">
            <a:avLst/>
          </a:prstGeom>
        </p:spPr>
      </p:pic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5896CC81-2FD1-EC08-7FEB-FE5002BE0D5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06059" y="1933074"/>
            <a:ext cx="1182507" cy="3579859"/>
          </a:xfrm>
          <a:prstGeom prst="rect">
            <a:avLst/>
          </a:prstGeom>
        </p:spPr>
      </p:pic>
      <p:pic>
        <p:nvPicPr>
          <p:cNvPr id="27" name="Picture Placeholder 8">
            <a:extLst>
              <a:ext uri="{FF2B5EF4-FFF2-40B4-BE49-F238E27FC236}">
                <a16:creationId xmlns:a16="http://schemas.microsoft.com/office/drawing/2014/main" id="{AB0708A4-22C4-C5FE-02E7-7310E1545F0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66217" y="1770536"/>
            <a:ext cx="1270924" cy="3847526"/>
          </a:xfrm>
          <a:prstGeom prst="rect">
            <a:avLst/>
          </a:prstGeom>
        </p:spPr>
      </p:pic>
      <p:pic>
        <p:nvPicPr>
          <p:cNvPr id="26" name="Picture Placeholder 8">
            <a:extLst>
              <a:ext uri="{FF2B5EF4-FFF2-40B4-BE49-F238E27FC236}">
                <a16:creationId xmlns:a16="http://schemas.microsoft.com/office/drawing/2014/main" id="{AEF2B853-164C-CC75-6705-D523ED50E40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28124" y="1778557"/>
            <a:ext cx="1270924" cy="384752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3914EA-580A-BF24-C9FA-CC20FB8C22DC}"/>
              </a:ext>
            </a:extLst>
          </p:cNvPr>
          <p:cNvSpPr/>
          <p:nvPr/>
        </p:nvSpPr>
        <p:spPr>
          <a:xfrm>
            <a:off x="499598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354253-B11A-27F2-1427-C5B71D1394AC}"/>
              </a:ext>
            </a:extLst>
          </p:cNvPr>
          <p:cNvSpPr/>
          <p:nvPr/>
        </p:nvSpPr>
        <p:spPr>
          <a:xfrm>
            <a:off x="295191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4A1D50-0DCF-3399-F8BF-6AAEC1AC9DB3}"/>
              </a:ext>
            </a:extLst>
          </p:cNvPr>
          <p:cNvSpPr/>
          <p:nvPr/>
        </p:nvSpPr>
        <p:spPr>
          <a:xfrm>
            <a:off x="90785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433787" y="542225"/>
            <a:ext cx="9303629" cy="1648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6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คูนาวาร</a:t>
            </a:r>
            <a:r>
              <a:rPr lang="th-TH" sz="6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6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รา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พันธุ์องุ่นสำคัญ 5 อันดับแรก</a:t>
            </a:r>
            <a:endParaRPr lang="en-US" sz="6000" b="1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62786D-61EA-1185-5300-C0661836E15B}"/>
              </a:ext>
            </a:extLst>
          </p:cNvPr>
          <p:cNvSpPr txBox="1"/>
          <p:nvPr/>
        </p:nvSpPr>
        <p:spPr>
          <a:xfrm>
            <a:off x="901251" y="5398568"/>
            <a:ext cx="1842968" cy="142500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lnSpc>
                <a:spcPct val="60000"/>
              </a:lnSpc>
            </a:pP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endParaRPr lang="en-AU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60000"/>
              </a:lnSpc>
            </a:pPr>
            <a:endParaRPr lang="en-AU" sz="38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60000"/>
              </a:lnSpc>
            </a:pPr>
            <a:endParaRPr lang="en-AU" sz="38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60000"/>
              </a:lnSpc>
            </a:pPr>
            <a:r>
              <a:rPr lang="en-US" sz="3800" b="1" dirty="0">
                <a:solidFill>
                  <a:schemeClr val="bg1"/>
                </a:solidFill>
                <a:latin typeface="+mj-lt"/>
                <a:cs typeface="Cordia New" panose="020B0304020202020204" pitchFamily="34" charset="-34"/>
              </a:rPr>
              <a:t>55%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AFC8C5-8832-386B-807E-9CAD33AAED43}"/>
              </a:ext>
            </a:extLst>
          </p:cNvPr>
          <p:cNvSpPr txBox="1"/>
          <p:nvPr/>
        </p:nvSpPr>
        <p:spPr>
          <a:xfrm>
            <a:off x="2951917" y="5481668"/>
            <a:ext cx="1842968" cy="133267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60000"/>
              </a:lnSpc>
            </a:pP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AU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60000"/>
              </a:lnSpc>
            </a:pPr>
            <a:endParaRPr lang="en-AU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60000"/>
              </a:lnSpc>
            </a:pPr>
            <a:endParaRPr lang="en-AU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60000"/>
              </a:lnSpc>
            </a:pPr>
            <a:endParaRPr lang="en-US" sz="18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60000"/>
              </a:lnSpc>
            </a:pPr>
            <a:r>
              <a:rPr lang="en-US" sz="3800" b="1" dirty="0">
                <a:solidFill>
                  <a:schemeClr val="bg1"/>
                </a:solidFill>
                <a:latin typeface="+mj-lt"/>
                <a:cs typeface="Cordia New" panose="020B0304020202020204" pitchFamily="34" charset="-34"/>
              </a:rPr>
              <a:t>24%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DF6DC2-3F08-10CC-5370-2A6C33755B9A}"/>
              </a:ext>
            </a:extLst>
          </p:cNvPr>
          <p:cNvSpPr txBox="1"/>
          <p:nvPr/>
        </p:nvSpPr>
        <p:spPr>
          <a:xfrm>
            <a:off x="4995976" y="5472434"/>
            <a:ext cx="1842968" cy="1332673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lnSpc>
                <a:spcPct val="60000"/>
              </a:lnSpc>
            </a:pP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แมร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์โล</a:t>
            </a:r>
            <a:endParaRPr lang="en-AU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60000"/>
              </a:lnSpc>
            </a:pPr>
            <a:endParaRPr lang="en-AU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60000"/>
              </a:lnSpc>
            </a:pPr>
            <a:endParaRPr lang="en-AU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60000"/>
              </a:lnSpc>
            </a:pPr>
            <a:endParaRPr lang="en-US" sz="1800" b="1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60000"/>
              </a:lnSpc>
            </a:pPr>
            <a:r>
              <a:rPr lang="en-US" sz="3800" b="1" dirty="0">
                <a:solidFill>
                  <a:schemeClr val="bg1"/>
                </a:solidFill>
                <a:latin typeface="+mj-lt"/>
                <a:cs typeface="Cordia New" panose="020B0304020202020204" pitchFamily="34" charset="-34"/>
              </a:rPr>
              <a:t>7%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ED60F5-0CF6-4B5C-7591-2CAD19179AD7}"/>
              </a:ext>
            </a:extLst>
          </p:cNvPr>
          <p:cNvSpPr/>
          <p:nvPr/>
        </p:nvSpPr>
        <p:spPr>
          <a:xfrm>
            <a:off x="704004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DCDE85-F7E4-B9A3-C622-CC1CA8AD422B}"/>
              </a:ext>
            </a:extLst>
          </p:cNvPr>
          <p:cNvSpPr txBox="1"/>
          <p:nvPr/>
        </p:nvSpPr>
        <p:spPr>
          <a:xfrm>
            <a:off x="6861171" y="5481668"/>
            <a:ext cx="2200713" cy="130856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60000"/>
              </a:lnSpc>
            </a:pP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en-AU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60000"/>
              </a:lnSpc>
            </a:pPr>
            <a:endParaRPr lang="en-AU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60000"/>
              </a:lnSpc>
            </a:pPr>
            <a:endParaRPr lang="en-AU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60000"/>
              </a:lnSpc>
            </a:pPr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>
              <a:lnSpc>
                <a:spcPct val="60000"/>
              </a:lnSpc>
            </a:pPr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6%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BC2C0F-87D8-8C2E-B5D0-B8EDED573367}"/>
              </a:ext>
            </a:extLst>
          </p:cNvPr>
          <p:cNvSpPr/>
          <p:nvPr/>
        </p:nvSpPr>
        <p:spPr>
          <a:xfrm>
            <a:off x="908411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FD39E3-6F4B-7BE4-2851-E934DEDFE7BC}"/>
              </a:ext>
            </a:extLst>
          </p:cNvPr>
          <p:cNvSpPr txBox="1"/>
          <p:nvPr/>
        </p:nvSpPr>
        <p:spPr>
          <a:xfrm>
            <a:off x="9084112" y="5481668"/>
            <a:ext cx="1842968" cy="136396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60000"/>
              </a:lnSpc>
            </a:pP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โซ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บล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อง</a:t>
            </a:r>
            <a:endParaRPr lang="en-AU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60000"/>
              </a:lnSpc>
            </a:pPr>
            <a:endParaRPr lang="en-AU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60000"/>
              </a:lnSpc>
            </a:pPr>
            <a:endParaRPr lang="en-AU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60000"/>
              </a:lnSpc>
            </a:pPr>
            <a:endParaRPr lang="en-AU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60000"/>
              </a:lnSpc>
            </a:pPr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3%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1F2450-4DCC-60B4-81D6-0AB4FD651E94}"/>
              </a:ext>
            </a:extLst>
          </p:cNvPr>
          <p:cNvSpPr txBox="1"/>
          <p:nvPr/>
        </p:nvSpPr>
        <p:spPr>
          <a:xfrm rot="16200000">
            <a:off x="9078916" y="3945618"/>
            <a:ext cx="1997022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SAUVIGNON 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BLANC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A8A0A2-2C26-976D-AF4E-0E4CCEC9774D}"/>
              </a:ext>
            </a:extLst>
          </p:cNvPr>
          <p:cNvSpPr txBox="1"/>
          <p:nvPr/>
        </p:nvSpPr>
        <p:spPr>
          <a:xfrm rot="16200000">
            <a:off x="6837375" y="4049269"/>
            <a:ext cx="2260748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CHARDONNAY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12074E-0F09-7AA3-FACC-5624B6DB03E4}"/>
              </a:ext>
            </a:extLst>
          </p:cNvPr>
          <p:cNvSpPr txBox="1"/>
          <p:nvPr/>
        </p:nvSpPr>
        <p:spPr>
          <a:xfrm rot="16200000">
            <a:off x="5197646" y="4019454"/>
            <a:ext cx="13951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MERLOT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5D5667E-7F87-6EA8-739E-E7FDB88549DE}"/>
              </a:ext>
            </a:extLst>
          </p:cNvPr>
          <p:cNvSpPr txBox="1"/>
          <p:nvPr/>
        </p:nvSpPr>
        <p:spPr>
          <a:xfrm rot="16200000">
            <a:off x="3224947" y="4019455"/>
            <a:ext cx="12788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pic>
        <p:nvPicPr>
          <p:cNvPr id="4" name="Picture Placeholder 8">
            <a:extLst>
              <a:ext uri="{FF2B5EF4-FFF2-40B4-BE49-F238E27FC236}">
                <a16:creationId xmlns:a16="http://schemas.microsoft.com/office/drawing/2014/main" id="{767F01D7-8924-F112-2EAE-63A6DEF5B1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93876" y="1770536"/>
            <a:ext cx="1270924" cy="38475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D8FBDD6-13EC-0BA5-1121-2E9476226743}"/>
              </a:ext>
            </a:extLst>
          </p:cNvPr>
          <p:cNvSpPr txBox="1"/>
          <p:nvPr/>
        </p:nvSpPr>
        <p:spPr>
          <a:xfrm rot="16200000">
            <a:off x="967948" y="3910450"/>
            <a:ext cx="1848198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CABERNET 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SAVIGNON</a:t>
            </a:r>
          </a:p>
        </p:txBody>
      </p:sp>
    </p:spTree>
    <p:extLst>
      <p:ext uri="{BB962C8B-B14F-4D97-AF65-F5344CB8AC3E}">
        <p14:creationId xmlns:p14="http://schemas.microsoft.com/office/powerpoint/2010/main" val="3859178516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3032760"/>
            <a:ext cx="198913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395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คูนาวาร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รา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600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600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endParaRPr lang="en-US" sz="6000" b="1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825373" y="629294"/>
            <a:ext cx="2100225" cy="2100225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8159916" y="1386304"/>
            <a:ext cx="1453640" cy="691343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ดาวเด่นของเขตพื้นที่</a:t>
            </a:r>
            <a:endParaRPr lang="en-AU" sz="2400" dirty="0"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626918" y="4618842"/>
            <a:ext cx="2805709" cy="207928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กลิ่นรสหลัก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แบล็ก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เชอร์รี่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แบล็ก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เคอร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์แ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รน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ผลแค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สซีส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มิ้นต์แห้ง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ยูคาลิปตัส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พริกหวานใหญ่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1097771" y="4241041"/>
            <a:ext cx="449022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1097771" y="4241040"/>
            <a:ext cx="0" cy="37780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7556585" y="5658486"/>
            <a:ext cx="2844307" cy="64633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กลิ่นรสโอ๊ก มีกลิ่นหลักของไม้ซี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ดาร์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และกลิ่นไหม้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DF217E-BBED-851F-DB9F-4789B3905354}"/>
              </a:ext>
            </a:extLst>
          </p:cNvPr>
          <p:cNvSpPr txBox="1"/>
          <p:nvPr/>
        </p:nvSpPr>
        <p:spPr>
          <a:xfrm>
            <a:off x="2841996" y="4618842"/>
            <a:ext cx="2805709" cy="149682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กลิ่นรสเมื่อเก็บไวน์</a:t>
            </a:r>
          </a:p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เป็นเวลานาน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ไม้ซี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ดาร์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ยาสูบ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ดิน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7B403D-F9EA-EA37-AFE7-C8FEC4429B0E}"/>
              </a:ext>
            </a:extLst>
          </p:cNvPr>
          <p:cNvCxnSpPr>
            <a:cxnSpLocks/>
          </p:cNvCxnSpPr>
          <p:nvPr/>
        </p:nvCxnSpPr>
        <p:spPr>
          <a:xfrm>
            <a:off x="3421639" y="4241041"/>
            <a:ext cx="0" cy="3778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90E09BFC-E357-D865-0707-71842C342A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75" r="8675"/>
          <a:stretch/>
        </p:blipFill>
        <p:spPr>
          <a:xfrm>
            <a:off x="5146321" y="593768"/>
            <a:ext cx="2114328" cy="6400800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9AC0C647-6CB2-0276-491C-341682536EA2}"/>
              </a:ext>
            </a:extLst>
          </p:cNvPr>
          <p:cNvSpPr txBox="1"/>
          <p:nvPr/>
        </p:nvSpPr>
        <p:spPr>
          <a:xfrm rot="16200000">
            <a:off x="4019717" y="4297449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CDDFD26-328C-5A41-F626-EF0789E3D0C7}"/>
              </a:ext>
            </a:extLst>
          </p:cNvPr>
          <p:cNvCxnSpPr>
            <a:cxnSpLocks/>
          </p:cNvCxnSpPr>
          <p:nvPr/>
        </p:nvCxnSpPr>
        <p:spPr>
          <a:xfrm>
            <a:off x="6886350" y="3948402"/>
            <a:ext cx="341941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F251D33A-C7E0-70A4-6D75-5D3B19642A8B}"/>
              </a:ext>
            </a:extLst>
          </p:cNvPr>
          <p:cNvSpPr/>
          <p:nvPr/>
        </p:nvSpPr>
        <p:spPr>
          <a:xfrm>
            <a:off x="9696254" y="2778332"/>
            <a:ext cx="2393917" cy="242451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F56FD87-2204-D2A5-D147-4AEF1AEBBFA3}"/>
              </a:ext>
            </a:extLst>
          </p:cNvPr>
          <p:cNvCxnSpPr>
            <a:cxnSpLocks/>
          </p:cNvCxnSpPr>
          <p:nvPr/>
        </p:nvCxnSpPr>
        <p:spPr>
          <a:xfrm>
            <a:off x="8995592" y="5179100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D1805DE-0366-7DAF-FF5D-ECEDD7F29BB2}"/>
              </a:ext>
            </a:extLst>
          </p:cNvPr>
          <p:cNvCxnSpPr>
            <a:cxnSpLocks/>
          </p:cNvCxnSpPr>
          <p:nvPr/>
        </p:nvCxnSpPr>
        <p:spPr>
          <a:xfrm>
            <a:off x="8886736" y="2729155"/>
            <a:ext cx="0" cy="30360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648F24C-F118-5311-3095-6DFADDB15377}"/>
              </a:ext>
            </a:extLst>
          </p:cNvPr>
          <p:cNvCxnSpPr>
            <a:cxnSpLocks/>
          </p:cNvCxnSpPr>
          <p:nvPr/>
        </p:nvCxnSpPr>
        <p:spPr>
          <a:xfrm>
            <a:off x="6886350" y="5181679"/>
            <a:ext cx="210924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619D2FD2-8F4D-3B03-7958-7476433A7718}"/>
              </a:ext>
            </a:extLst>
          </p:cNvPr>
          <p:cNvCxnSpPr>
            <a:cxnSpLocks/>
          </p:cNvCxnSpPr>
          <p:nvPr/>
        </p:nvCxnSpPr>
        <p:spPr>
          <a:xfrm>
            <a:off x="3421639" y="3668893"/>
            <a:ext cx="217035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6D86E557-F4C7-FDFE-2B30-61DE66E68FCA}"/>
              </a:ext>
            </a:extLst>
          </p:cNvPr>
          <p:cNvCxnSpPr>
            <a:cxnSpLocks/>
          </p:cNvCxnSpPr>
          <p:nvPr/>
        </p:nvCxnSpPr>
        <p:spPr>
          <a:xfrm>
            <a:off x="3436621" y="3432631"/>
            <a:ext cx="0" cy="23626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19535FB7-6796-BC62-77CE-1F5070C9B0FE}"/>
              </a:ext>
            </a:extLst>
          </p:cNvPr>
          <p:cNvSpPr txBox="1"/>
          <p:nvPr/>
        </p:nvSpPr>
        <p:spPr>
          <a:xfrm>
            <a:off x="1930400" y="2822351"/>
            <a:ext cx="3004455" cy="64633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รูปแบบปัจจุบันมีความหรูหราและดื่มได้แม้ไม่ได้เก็บเป็นเวลานาน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4" name="object 58">
            <a:extLst>
              <a:ext uri="{FF2B5EF4-FFF2-40B4-BE49-F238E27FC236}">
                <a16:creationId xmlns:a16="http://schemas.microsoft.com/office/drawing/2014/main" id="{5F58FD6F-3D6E-E2B4-43F4-AC02B64FD6CE}"/>
              </a:ext>
            </a:extLst>
          </p:cNvPr>
          <p:cNvSpPr txBox="1"/>
          <p:nvPr/>
        </p:nvSpPr>
        <p:spPr>
          <a:xfrm>
            <a:off x="9857025" y="3002117"/>
            <a:ext cx="2146963" cy="1801327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th-TH" sz="2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ประมาณ</a:t>
            </a:r>
            <a:endParaRPr lang="en-AU" sz="28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effectLst/>
                <a:latin typeface="Neue Haas Grotesk Text Pro" panose="020B0504020202020204" pitchFamily="34" charset="77"/>
              </a:rPr>
              <a:t>1/2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th-TH" sz="2400" dirty="0">
                <a:latin typeface="Cordia New" panose="020B0304020202020204" pitchFamily="34" charset="-34"/>
                <a:cs typeface="Cordia New" panose="020B0304020202020204" pitchFamily="34" charset="-34"/>
              </a:rPr>
              <a:t>ของปริมาณองุ่นที่ใช้ผลิตไวน์ต่อปีโดยรวม</a:t>
            </a:r>
            <a:endParaRPr lang="en-AU" sz="24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01931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C09D7-BE0F-7637-32DA-635D52C13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A22D0-7F18-64FC-D4F3-59FB5689D3E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3349" y="590594"/>
            <a:ext cx="11283754" cy="1325562"/>
          </a:xfrm>
        </p:spPr>
        <p:txBody>
          <a:bodyPr/>
          <a:lstStyle/>
          <a:p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br>
              <a:rPr lang="en-US" sz="4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ลักษณะเฉพาะ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E9E726C-4D13-C985-23C4-41962972AEC9}"/>
              </a:ext>
            </a:extLst>
          </p:cNvPr>
          <p:cNvSpPr/>
          <p:nvPr/>
        </p:nvSpPr>
        <p:spPr>
          <a:xfrm>
            <a:off x="2301586" y="1876786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71307A9-E657-7B93-C606-E56C9CC56144}"/>
              </a:ext>
            </a:extLst>
          </p:cNvPr>
          <p:cNvSpPr/>
          <p:nvPr/>
        </p:nvSpPr>
        <p:spPr>
          <a:xfrm>
            <a:off x="2665729" y="1873884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B07819D-D2FE-B083-3339-A8E88A45DDA6}"/>
              </a:ext>
            </a:extLst>
          </p:cNvPr>
          <p:cNvSpPr/>
          <p:nvPr/>
        </p:nvSpPr>
        <p:spPr>
          <a:xfrm>
            <a:off x="3029872" y="1873884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5E205D0-C411-38B0-4D9A-80B38795D0BF}"/>
              </a:ext>
            </a:extLst>
          </p:cNvPr>
          <p:cNvSpPr/>
          <p:nvPr/>
        </p:nvSpPr>
        <p:spPr>
          <a:xfrm>
            <a:off x="3394015" y="1873884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70FE6CA-4CF6-7CB6-8C56-0690F7009B9A}"/>
              </a:ext>
            </a:extLst>
          </p:cNvPr>
          <p:cNvSpPr/>
          <p:nvPr/>
        </p:nvSpPr>
        <p:spPr>
          <a:xfrm>
            <a:off x="3758539" y="1873884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4B8C71F0-2CF6-CBD1-8314-29E4968C9B0D}"/>
              </a:ext>
            </a:extLst>
          </p:cNvPr>
          <p:cNvSpPr/>
          <p:nvPr/>
        </p:nvSpPr>
        <p:spPr>
          <a:xfrm>
            <a:off x="4123063" y="1873884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0918A7E-8435-E625-F670-759EC5083F3C}"/>
              </a:ext>
            </a:extLst>
          </p:cNvPr>
          <p:cNvSpPr/>
          <p:nvPr/>
        </p:nvSpPr>
        <p:spPr>
          <a:xfrm>
            <a:off x="4481408" y="1873884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A358267-FF4F-A528-01D9-3198E2F926C6}"/>
              </a:ext>
            </a:extLst>
          </p:cNvPr>
          <p:cNvSpPr/>
          <p:nvPr/>
        </p:nvSpPr>
        <p:spPr>
          <a:xfrm>
            <a:off x="4852110" y="1873884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C4AFAE9-F897-C007-2BE9-FDD7125ABF7E}"/>
              </a:ext>
            </a:extLst>
          </p:cNvPr>
          <p:cNvSpPr/>
          <p:nvPr/>
        </p:nvSpPr>
        <p:spPr>
          <a:xfrm>
            <a:off x="5216634" y="1873884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E162DE04-1B37-450A-8612-D926B31C5AB7}"/>
              </a:ext>
            </a:extLst>
          </p:cNvPr>
          <p:cNvSpPr txBox="1"/>
          <p:nvPr/>
        </p:nvSpPr>
        <p:spPr>
          <a:xfrm>
            <a:off x="4395731" y="2321077"/>
            <a:ext cx="2162868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56B324C1-B532-6319-4E42-3A30F641C9BA}"/>
              </a:ext>
            </a:extLst>
          </p:cNvPr>
          <p:cNvSpPr/>
          <p:nvPr/>
        </p:nvSpPr>
        <p:spPr>
          <a:xfrm>
            <a:off x="2301586" y="291005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AD22B74-9270-96D6-E0F1-243A26D60B39}"/>
              </a:ext>
            </a:extLst>
          </p:cNvPr>
          <p:cNvSpPr/>
          <p:nvPr/>
        </p:nvSpPr>
        <p:spPr>
          <a:xfrm>
            <a:off x="2665729" y="290714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EA501BB-C7F5-7FA5-7FF8-DB7E0DD2D454}"/>
              </a:ext>
            </a:extLst>
          </p:cNvPr>
          <p:cNvSpPr/>
          <p:nvPr/>
        </p:nvSpPr>
        <p:spPr>
          <a:xfrm>
            <a:off x="3029872" y="290714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9D5A2BC-1C21-488D-EA01-242C24BAE29B}"/>
              </a:ext>
            </a:extLst>
          </p:cNvPr>
          <p:cNvSpPr/>
          <p:nvPr/>
        </p:nvSpPr>
        <p:spPr>
          <a:xfrm>
            <a:off x="3394015" y="290714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EAE25DB-3CA0-4A42-2597-A8EBE9BC4A06}"/>
              </a:ext>
            </a:extLst>
          </p:cNvPr>
          <p:cNvSpPr/>
          <p:nvPr/>
        </p:nvSpPr>
        <p:spPr>
          <a:xfrm>
            <a:off x="3758539" y="290714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88E41DB-CE57-215D-8C17-D6096052A961}"/>
              </a:ext>
            </a:extLst>
          </p:cNvPr>
          <p:cNvSpPr/>
          <p:nvPr/>
        </p:nvSpPr>
        <p:spPr>
          <a:xfrm>
            <a:off x="4123063" y="290714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56D48F85-BF09-A31E-0105-6F828E6A2A80}"/>
              </a:ext>
            </a:extLst>
          </p:cNvPr>
          <p:cNvSpPr/>
          <p:nvPr/>
        </p:nvSpPr>
        <p:spPr>
          <a:xfrm>
            <a:off x="4481408" y="290714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949540E5-39F1-062B-784A-CF803311CF36}"/>
              </a:ext>
            </a:extLst>
          </p:cNvPr>
          <p:cNvSpPr/>
          <p:nvPr/>
        </p:nvSpPr>
        <p:spPr>
          <a:xfrm>
            <a:off x="4852110" y="290714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D3B6A83-9E9B-AACC-6479-E9F5C79121C0}"/>
              </a:ext>
            </a:extLst>
          </p:cNvPr>
          <p:cNvSpPr/>
          <p:nvPr/>
        </p:nvSpPr>
        <p:spPr>
          <a:xfrm>
            <a:off x="5216634" y="290714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5C46DC12-0E83-EB3D-4A80-988616D8C11A}"/>
              </a:ext>
            </a:extLst>
          </p:cNvPr>
          <p:cNvSpPr/>
          <p:nvPr/>
        </p:nvSpPr>
        <p:spPr>
          <a:xfrm>
            <a:off x="2301586" y="37916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5D833F3F-FCE3-9CEC-C76A-79762F233562}"/>
              </a:ext>
            </a:extLst>
          </p:cNvPr>
          <p:cNvSpPr/>
          <p:nvPr/>
        </p:nvSpPr>
        <p:spPr>
          <a:xfrm>
            <a:off x="2665729" y="378870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6B996D25-CA96-006C-392C-55D421287582}"/>
              </a:ext>
            </a:extLst>
          </p:cNvPr>
          <p:cNvSpPr/>
          <p:nvPr/>
        </p:nvSpPr>
        <p:spPr>
          <a:xfrm>
            <a:off x="3029872" y="378870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45C2B84D-7036-CDB8-58F3-3D1E2A9C3AAB}"/>
              </a:ext>
            </a:extLst>
          </p:cNvPr>
          <p:cNvSpPr/>
          <p:nvPr/>
        </p:nvSpPr>
        <p:spPr>
          <a:xfrm>
            <a:off x="3394015" y="378870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479E814-06E5-BCE8-2BAF-50946C45F8FB}"/>
              </a:ext>
            </a:extLst>
          </p:cNvPr>
          <p:cNvSpPr/>
          <p:nvPr/>
        </p:nvSpPr>
        <p:spPr>
          <a:xfrm>
            <a:off x="3758539" y="378870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14CCDD2-F11D-0279-A36F-D4A37A2878FE}"/>
              </a:ext>
            </a:extLst>
          </p:cNvPr>
          <p:cNvSpPr/>
          <p:nvPr/>
        </p:nvSpPr>
        <p:spPr>
          <a:xfrm>
            <a:off x="4123063" y="378870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B52F33A-8F27-87AE-F35A-B6404F58AB15}"/>
              </a:ext>
            </a:extLst>
          </p:cNvPr>
          <p:cNvSpPr/>
          <p:nvPr/>
        </p:nvSpPr>
        <p:spPr>
          <a:xfrm>
            <a:off x="4481408" y="378870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04C17CF5-823A-331C-DBD5-9922CD6CE349}"/>
              </a:ext>
            </a:extLst>
          </p:cNvPr>
          <p:cNvSpPr/>
          <p:nvPr/>
        </p:nvSpPr>
        <p:spPr>
          <a:xfrm>
            <a:off x="4852110" y="378870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74B43055-8982-5378-E7DD-E548C1389335}"/>
              </a:ext>
            </a:extLst>
          </p:cNvPr>
          <p:cNvSpPr/>
          <p:nvPr/>
        </p:nvSpPr>
        <p:spPr>
          <a:xfrm>
            <a:off x="5216634" y="378870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462C42BA-0EE7-3F6B-1624-E391FE3E22F9}"/>
              </a:ext>
            </a:extLst>
          </p:cNvPr>
          <p:cNvSpPr/>
          <p:nvPr/>
        </p:nvSpPr>
        <p:spPr>
          <a:xfrm>
            <a:off x="2301586" y="46524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D63B3C4-F4F1-0729-1759-3BB985B1548E}"/>
              </a:ext>
            </a:extLst>
          </p:cNvPr>
          <p:cNvSpPr/>
          <p:nvPr/>
        </p:nvSpPr>
        <p:spPr>
          <a:xfrm>
            <a:off x="2665729" y="464951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ACA437DD-7BA9-A58E-2AB0-2D850C10A8B6}"/>
              </a:ext>
            </a:extLst>
          </p:cNvPr>
          <p:cNvSpPr/>
          <p:nvPr/>
        </p:nvSpPr>
        <p:spPr>
          <a:xfrm>
            <a:off x="3029872" y="464951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1F493C54-3679-D3F7-A7E8-0ABF20187A46}"/>
              </a:ext>
            </a:extLst>
          </p:cNvPr>
          <p:cNvSpPr/>
          <p:nvPr/>
        </p:nvSpPr>
        <p:spPr>
          <a:xfrm>
            <a:off x="3394015" y="464951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61BAA34C-2760-A896-49EA-D9A7CF51EA94}"/>
              </a:ext>
            </a:extLst>
          </p:cNvPr>
          <p:cNvSpPr/>
          <p:nvPr/>
        </p:nvSpPr>
        <p:spPr>
          <a:xfrm>
            <a:off x="3758539" y="464951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22480E4D-6B5D-2780-534D-BB2A3CFAAFB7}"/>
              </a:ext>
            </a:extLst>
          </p:cNvPr>
          <p:cNvSpPr/>
          <p:nvPr/>
        </p:nvSpPr>
        <p:spPr>
          <a:xfrm>
            <a:off x="4123063" y="464951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7A4D9B0-AB4E-0296-800B-432EF3928597}"/>
              </a:ext>
            </a:extLst>
          </p:cNvPr>
          <p:cNvSpPr/>
          <p:nvPr/>
        </p:nvSpPr>
        <p:spPr>
          <a:xfrm>
            <a:off x="4481408" y="464951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45F340C9-765F-A155-4C63-97B14B45C9B8}"/>
              </a:ext>
            </a:extLst>
          </p:cNvPr>
          <p:cNvSpPr/>
          <p:nvPr/>
        </p:nvSpPr>
        <p:spPr>
          <a:xfrm>
            <a:off x="4852110" y="464951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40A0356B-DB74-E944-961E-F62D8D53A02A}"/>
              </a:ext>
            </a:extLst>
          </p:cNvPr>
          <p:cNvSpPr/>
          <p:nvPr/>
        </p:nvSpPr>
        <p:spPr>
          <a:xfrm>
            <a:off x="5216634" y="464951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63A90E32-85F4-531C-DEDB-E7EBAB510C5A}"/>
              </a:ext>
            </a:extLst>
          </p:cNvPr>
          <p:cNvSpPr/>
          <p:nvPr/>
        </p:nvSpPr>
        <p:spPr>
          <a:xfrm>
            <a:off x="2301586" y="499840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19D0AB0B-64C7-0CCD-48CC-27D938711BEA}"/>
              </a:ext>
            </a:extLst>
          </p:cNvPr>
          <p:cNvSpPr/>
          <p:nvPr/>
        </p:nvSpPr>
        <p:spPr>
          <a:xfrm>
            <a:off x="2665729" y="499550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6DF9DB65-C7C7-F323-D0B4-C0877CFCC86C}"/>
              </a:ext>
            </a:extLst>
          </p:cNvPr>
          <p:cNvSpPr/>
          <p:nvPr/>
        </p:nvSpPr>
        <p:spPr>
          <a:xfrm>
            <a:off x="3029872" y="499550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5F98601-EA11-F3BB-94FA-146B4BB1119D}"/>
              </a:ext>
            </a:extLst>
          </p:cNvPr>
          <p:cNvSpPr/>
          <p:nvPr/>
        </p:nvSpPr>
        <p:spPr>
          <a:xfrm>
            <a:off x="3394015" y="499550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D805F586-0454-F760-CA62-3A9FB1E870B3}"/>
              </a:ext>
            </a:extLst>
          </p:cNvPr>
          <p:cNvSpPr/>
          <p:nvPr/>
        </p:nvSpPr>
        <p:spPr>
          <a:xfrm>
            <a:off x="3758539" y="499550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050295CE-1D57-2339-84CB-D8EFA9E837D5}"/>
              </a:ext>
            </a:extLst>
          </p:cNvPr>
          <p:cNvSpPr/>
          <p:nvPr/>
        </p:nvSpPr>
        <p:spPr>
          <a:xfrm>
            <a:off x="4123063" y="499550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E740F1B9-912A-65A7-F689-7207A5D6B6BF}"/>
              </a:ext>
            </a:extLst>
          </p:cNvPr>
          <p:cNvSpPr/>
          <p:nvPr/>
        </p:nvSpPr>
        <p:spPr>
          <a:xfrm>
            <a:off x="4481408" y="499550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B1028F6-2216-9C59-BB15-7FE3FE78E6AA}"/>
              </a:ext>
            </a:extLst>
          </p:cNvPr>
          <p:cNvSpPr/>
          <p:nvPr/>
        </p:nvSpPr>
        <p:spPr>
          <a:xfrm>
            <a:off x="4852110" y="499550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90FC1ABE-5575-8D05-603D-3CCEA20815E8}"/>
              </a:ext>
            </a:extLst>
          </p:cNvPr>
          <p:cNvSpPr/>
          <p:nvPr/>
        </p:nvSpPr>
        <p:spPr>
          <a:xfrm>
            <a:off x="5216634" y="499550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B09DF459-3CE1-EF37-72B4-339D5FDE1624}"/>
              </a:ext>
            </a:extLst>
          </p:cNvPr>
          <p:cNvSpPr/>
          <p:nvPr/>
        </p:nvSpPr>
        <p:spPr>
          <a:xfrm>
            <a:off x="2301586" y="621184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2B1DA8F0-A61D-4914-6759-634A335F4002}"/>
              </a:ext>
            </a:extLst>
          </p:cNvPr>
          <p:cNvSpPr/>
          <p:nvPr/>
        </p:nvSpPr>
        <p:spPr>
          <a:xfrm>
            <a:off x="2665729" y="620894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4B8F3E6-0C3B-4E6B-56EE-3C616F9AEA3C}"/>
              </a:ext>
            </a:extLst>
          </p:cNvPr>
          <p:cNvSpPr/>
          <p:nvPr/>
        </p:nvSpPr>
        <p:spPr>
          <a:xfrm>
            <a:off x="3029872" y="620894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8E601920-BBD7-E7CA-A137-997EB47E2CB2}"/>
              </a:ext>
            </a:extLst>
          </p:cNvPr>
          <p:cNvSpPr/>
          <p:nvPr/>
        </p:nvSpPr>
        <p:spPr>
          <a:xfrm>
            <a:off x="3394015" y="620894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9629ECA6-F6E6-5724-A952-F07EBE9ABFBC}"/>
              </a:ext>
            </a:extLst>
          </p:cNvPr>
          <p:cNvSpPr/>
          <p:nvPr/>
        </p:nvSpPr>
        <p:spPr>
          <a:xfrm>
            <a:off x="3758539" y="620894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C13D3584-8F86-FEED-950B-9D870826B16B}"/>
              </a:ext>
            </a:extLst>
          </p:cNvPr>
          <p:cNvSpPr/>
          <p:nvPr/>
        </p:nvSpPr>
        <p:spPr>
          <a:xfrm>
            <a:off x="4481408" y="620894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A1CFDD7B-AE30-1FB9-987F-797E1E1A77AE}"/>
              </a:ext>
            </a:extLst>
          </p:cNvPr>
          <p:cNvSpPr/>
          <p:nvPr/>
        </p:nvSpPr>
        <p:spPr>
          <a:xfrm>
            <a:off x="5216634" y="620894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737FDD2E-D9CA-CE75-18CB-5B94C6B0BB14}"/>
              </a:ext>
            </a:extLst>
          </p:cNvPr>
          <p:cNvSpPr txBox="1"/>
          <p:nvPr/>
        </p:nvSpPr>
        <p:spPr>
          <a:xfrm>
            <a:off x="2203554" y="593043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DA15325D-239D-D761-2BE2-BE3822CB1226}"/>
              </a:ext>
            </a:extLst>
          </p:cNvPr>
          <p:cNvSpPr txBox="1"/>
          <p:nvPr/>
        </p:nvSpPr>
        <p:spPr>
          <a:xfrm>
            <a:off x="3894873" y="5930284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41CB062-B3CF-9FDE-1311-FEE1B1FAA3CD}"/>
              </a:ext>
            </a:extLst>
          </p:cNvPr>
          <p:cNvSpPr txBox="1"/>
          <p:nvPr/>
        </p:nvSpPr>
        <p:spPr>
          <a:xfrm>
            <a:off x="4766436" y="593043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7A46D4A-3123-70DD-1402-4D56075E90E9}"/>
              </a:ext>
            </a:extLst>
          </p:cNvPr>
          <p:cNvCxnSpPr>
            <a:cxnSpLocks/>
          </p:cNvCxnSpPr>
          <p:nvPr/>
        </p:nvCxnSpPr>
        <p:spPr>
          <a:xfrm>
            <a:off x="4635741" y="2185013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1CC04685-1E9A-78AD-B521-BD97BEB9537F}"/>
              </a:ext>
            </a:extLst>
          </p:cNvPr>
          <p:cNvSpPr/>
          <p:nvPr/>
        </p:nvSpPr>
        <p:spPr>
          <a:xfrm>
            <a:off x="2301586" y="537754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8B11090-0F1E-9130-E036-1F70E02E2B14}"/>
              </a:ext>
            </a:extLst>
          </p:cNvPr>
          <p:cNvSpPr/>
          <p:nvPr/>
        </p:nvSpPr>
        <p:spPr>
          <a:xfrm>
            <a:off x="2665729" y="53746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6F4703E-38C4-66B6-0AAA-A7577FF86048}"/>
              </a:ext>
            </a:extLst>
          </p:cNvPr>
          <p:cNvSpPr/>
          <p:nvPr/>
        </p:nvSpPr>
        <p:spPr>
          <a:xfrm>
            <a:off x="3029872" y="53746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AD0BF80-B769-9BAA-B585-4C4951E651CC}"/>
              </a:ext>
            </a:extLst>
          </p:cNvPr>
          <p:cNvSpPr/>
          <p:nvPr/>
        </p:nvSpPr>
        <p:spPr>
          <a:xfrm>
            <a:off x="3394015" y="53746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973BC90-B33A-B751-5BDD-28E157D5E2BC}"/>
              </a:ext>
            </a:extLst>
          </p:cNvPr>
          <p:cNvSpPr/>
          <p:nvPr/>
        </p:nvSpPr>
        <p:spPr>
          <a:xfrm>
            <a:off x="3758539" y="53746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34C17CA-F787-56E9-F2EB-5F92BCC49ACE}"/>
              </a:ext>
            </a:extLst>
          </p:cNvPr>
          <p:cNvSpPr/>
          <p:nvPr/>
        </p:nvSpPr>
        <p:spPr>
          <a:xfrm>
            <a:off x="4123063" y="53746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2FF9485-CFA9-1A63-0EE5-BF96D5D967CE}"/>
              </a:ext>
            </a:extLst>
          </p:cNvPr>
          <p:cNvSpPr/>
          <p:nvPr/>
        </p:nvSpPr>
        <p:spPr>
          <a:xfrm>
            <a:off x="4481408" y="53746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D6277A3-30D7-6C5F-8DCF-E8F91CCDA879}"/>
              </a:ext>
            </a:extLst>
          </p:cNvPr>
          <p:cNvSpPr/>
          <p:nvPr/>
        </p:nvSpPr>
        <p:spPr>
          <a:xfrm>
            <a:off x="4852110" y="537464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A777FD4-CCEB-5E8E-E8C0-E0C952B590DC}"/>
              </a:ext>
            </a:extLst>
          </p:cNvPr>
          <p:cNvSpPr/>
          <p:nvPr/>
        </p:nvSpPr>
        <p:spPr>
          <a:xfrm>
            <a:off x="5216634" y="537464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pic>
        <p:nvPicPr>
          <p:cNvPr id="33" name="Picture Placeholder 8">
            <a:extLst>
              <a:ext uri="{FF2B5EF4-FFF2-40B4-BE49-F238E27FC236}">
                <a16:creationId xmlns:a16="http://schemas.microsoft.com/office/drawing/2014/main" id="{54D2414D-213F-C0D6-DF10-A7D019FB78D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75" r="8675"/>
          <a:stretch/>
        </p:blipFill>
        <p:spPr>
          <a:xfrm>
            <a:off x="8809684" y="593768"/>
            <a:ext cx="2114328" cy="6400800"/>
          </a:xfrm>
          <a:prstGeom prst="rect">
            <a:avLst/>
          </a:prstGeom>
        </p:spPr>
      </p:pic>
      <p:sp>
        <p:nvSpPr>
          <p:cNvPr id="34" name="object 10">
            <a:extLst>
              <a:ext uri="{FF2B5EF4-FFF2-40B4-BE49-F238E27FC236}">
                <a16:creationId xmlns:a16="http://schemas.microsoft.com/office/drawing/2014/main" id="{C253552D-575F-5CDC-9429-090B7D8D4751}"/>
              </a:ext>
            </a:extLst>
          </p:cNvPr>
          <p:cNvSpPr txBox="1"/>
          <p:nvPr/>
        </p:nvSpPr>
        <p:spPr>
          <a:xfrm rot="16200000">
            <a:off x="7683080" y="4297449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852DC9A-758D-3210-EE4C-E2586C586504}"/>
              </a:ext>
            </a:extLst>
          </p:cNvPr>
          <p:cNvCxnSpPr>
            <a:cxnSpLocks/>
          </p:cNvCxnSpPr>
          <p:nvPr/>
        </p:nvCxnSpPr>
        <p:spPr>
          <a:xfrm>
            <a:off x="5347773" y="2185013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1849E29-E159-7C8C-AAA9-5499D77A33DB}"/>
              </a:ext>
            </a:extLst>
          </p:cNvPr>
          <p:cNvCxnSpPr>
            <a:cxnSpLocks/>
          </p:cNvCxnSpPr>
          <p:nvPr/>
        </p:nvCxnSpPr>
        <p:spPr>
          <a:xfrm>
            <a:off x="4620357" y="2309819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EAE203C-6098-7ED6-D32E-4165167E5C57}"/>
              </a:ext>
            </a:extLst>
          </p:cNvPr>
          <p:cNvGrpSpPr/>
          <p:nvPr/>
        </p:nvGrpSpPr>
        <p:grpSpPr>
          <a:xfrm>
            <a:off x="4849127" y="6218709"/>
            <a:ext cx="278634" cy="272668"/>
            <a:chOff x="8032638" y="5926610"/>
            <a:chExt cx="278634" cy="272668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4F470C75-4317-D66B-73E1-626D2CC6783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D56EBAB-BC6B-9EA6-8F7D-5692A38AB8D9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DEB2490-3918-E451-6BA2-84956089A438}"/>
              </a:ext>
            </a:extLst>
          </p:cNvPr>
          <p:cNvGrpSpPr/>
          <p:nvPr/>
        </p:nvGrpSpPr>
        <p:grpSpPr>
          <a:xfrm rot="10800000">
            <a:off x="4123413" y="6218709"/>
            <a:ext cx="278634" cy="272668"/>
            <a:chOff x="8032638" y="5926610"/>
            <a:chExt cx="278634" cy="272668"/>
          </a:xfrm>
        </p:grpSpPr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4CD359C2-D95A-E282-F014-8522B6A7D2A8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E6F7741F-E861-CECE-DFDA-B7FB7B9EA300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6" name="Title 2">
            <a:extLst>
              <a:ext uri="{FF2B5EF4-FFF2-40B4-BE49-F238E27FC236}">
                <a16:creationId xmlns:a16="http://schemas.microsoft.com/office/drawing/2014/main" id="{C9C39CDA-B52B-5944-A318-324F6BF30C77}"/>
              </a:ext>
            </a:extLst>
          </p:cNvPr>
          <p:cNvSpPr txBox="1"/>
          <p:nvPr/>
        </p:nvSpPr>
        <p:spPr>
          <a:xfrm>
            <a:off x="525014" y="1868843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EC3D878-6B46-C756-9B40-913C73D67F61}"/>
              </a:ext>
            </a:extLst>
          </p:cNvPr>
          <p:cNvCxnSpPr>
            <a:cxnSpLocks/>
          </p:cNvCxnSpPr>
          <p:nvPr/>
        </p:nvCxnSpPr>
        <p:spPr>
          <a:xfrm>
            <a:off x="795560" y="2031459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2">
            <a:extLst>
              <a:ext uri="{FF2B5EF4-FFF2-40B4-BE49-F238E27FC236}">
                <a16:creationId xmlns:a16="http://schemas.microsoft.com/office/drawing/2014/main" id="{8C848FB3-1894-1376-3964-6914A20AD963}"/>
              </a:ext>
            </a:extLst>
          </p:cNvPr>
          <p:cNvSpPr txBox="1"/>
          <p:nvPr/>
        </p:nvSpPr>
        <p:spPr>
          <a:xfrm>
            <a:off x="525013" y="276973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B50D6BAA-D904-EF9D-13A6-0713418D5330}"/>
              </a:ext>
            </a:extLst>
          </p:cNvPr>
          <p:cNvSpPr txBox="1"/>
          <p:nvPr/>
        </p:nvSpPr>
        <p:spPr>
          <a:xfrm>
            <a:off x="2204657" y="256924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2" name="Title 2">
            <a:extLst>
              <a:ext uri="{FF2B5EF4-FFF2-40B4-BE49-F238E27FC236}">
                <a16:creationId xmlns:a16="http://schemas.microsoft.com/office/drawing/2014/main" id="{2ED3D6F3-26B2-FF50-1E87-867211508F20}"/>
              </a:ext>
            </a:extLst>
          </p:cNvPr>
          <p:cNvSpPr txBox="1"/>
          <p:nvPr/>
        </p:nvSpPr>
        <p:spPr>
          <a:xfrm>
            <a:off x="3474408" y="256924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5" name="Title 2">
            <a:extLst>
              <a:ext uri="{FF2B5EF4-FFF2-40B4-BE49-F238E27FC236}">
                <a16:creationId xmlns:a16="http://schemas.microsoft.com/office/drawing/2014/main" id="{F58794EE-29F0-9E17-C239-A74042FEA310}"/>
              </a:ext>
            </a:extLst>
          </p:cNvPr>
          <p:cNvSpPr txBox="1"/>
          <p:nvPr/>
        </p:nvSpPr>
        <p:spPr>
          <a:xfrm>
            <a:off x="4767539" y="256924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BF498990-B78B-12B8-5207-0E7B2B02DB29}"/>
              </a:ext>
            </a:extLst>
          </p:cNvPr>
          <p:cNvSpPr txBox="1"/>
          <p:nvPr/>
        </p:nvSpPr>
        <p:spPr>
          <a:xfrm>
            <a:off x="2204657" y="340950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B8D89689-7BA0-8C88-3A2F-250595CEBD2F}"/>
              </a:ext>
            </a:extLst>
          </p:cNvPr>
          <p:cNvSpPr txBox="1"/>
          <p:nvPr/>
        </p:nvSpPr>
        <p:spPr>
          <a:xfrm>
            <a:off x="3325225" y="3409506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9" name="Title 2">
            <a:extLst>
              <a:ext uri="{FF2B5EF4-FFF2-40B4-BE49-F238E27FC236}">
                <a16:creationId xmlns:a16="http://schemas.microsoft.com/office/drawing/2014/main" id="{D1DF0D7B-69DC-F591-0DF5-7814168A2552}"/>
              </a:ext>
            </a:extLst>
          </p:cNvPr>
          <p:cNvSpPr txBox="1"/>
          <p:nvPr/>
        </p:nvSpPr>
        <p:spPr>
          <a:xfrm>
            <a:off x="4767539" y="340950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5948CA4E-8AFE-AFC0-3ADF-C73F0DB6727C}"/>
              </a:ext>
            </a:extLst>
          </p:cNvPr>
          <p:cNvCxnSpPr>
            <a:cxnSpLocks/>
          </p:cNvCxnSpPr>
          <p:nvPr/>
        </p:nvCxnSpPr>
        <p:spPr>
          <a:xfrm>
            <a:off x="1629388" y="3069010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itle 2">
            <a:extLst>
              <a:ext uri="{FF2B5EF4-FFF2-40B4-BE49-F238E27FC236}">
                <a16:creationId xmlns:a16="http://schemas.microsoft.com/office/drawing/2014/main" id="{65CA18E9-C717-7C0B-21BE-57856E704C42}"/>
              </a:ext>
            </a:extLst>
          </p:cNvPr>
          <p:cNvSpPr txBox="1"/>
          <p:nvPr/>
        </p:nvSpPr>
        <p:spPr>
          <a:xfrm>
            <a:off x="525013" y="375000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5450D069-34E4-F766-E142-CCF907BAFB3C}"/>
              </a:ext>
            </a:extLst>
          </p:cNvPr>
          <p:cNvCxnSpPr>
            <a:cxnSpLocks/>
          </p:cNvCxnSpPr>
          <p:nvPr/>
        </p:nvCxnSpPr>
        <p:spPr>
          <a:xfrm>
            <a:off x="1484988" y="3940161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itle 2">
            <a:extLst>
              <a:ext uri="{FF2B5EF4-FFF2-40B4-BE49-F238E27FC236}">
                <a16:creationId xmlns:a16="http://schemas.microsoft.com/office/drawing/2014/main" id="{655E23DB-21B8-F52B-4C24-503DEED7A8CA}"/>
              </a:ext>
            </a:extLst>
          </p:cNvPr>
          <p:cNvSpPr txBox="1"/>
          <p:nvPr/>
        </p:nvSpPr>
        <p:spPr>
          <a:xfrm>
            <a:off x="2078609" y="4249765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1" name="Title 2">
            <a:extLst>
              <a:ext uri="{FF2B5EF4-FFF2-40B4-BE49-F238E27FC236}">
                <a16:creationId xmlns:a16="http://schemas.microsoft.com/office/drawing/2014/main" id="{FB8CDD64-A70A-FDB2-9E51-97860B61530C}"/>
              </a:ext>
            </a:extLst>
          </p:cNvPr>
          <p:cNvSpPr txBox="1"/>
          <p:nvPr/>
        </p:nvSpPr>
        <p:spPr>
          <a:xfrm>
            <a:off x="3325225" y="4249765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2" name="Title 2">
            <a:extLst>
              <a:ext uri="{FF2B5EF4-FFF2-40B4-BE49-F238E27FC236}">
                <a16:creationId xmlns:a16="http://schemas.microsoft.com/office/drawing/2014/main" id="{35A97CB4-0C29-AD1B-449C-88E74D9077FC}"/>
              </a:ext>
            </a:extLst>
          </p:cNvPr>
          <p:cNvSpPr txBox="1"/>
          <p:nvPr/>
        </p:nvSpPr>
        <p:spPr>
          <a:xfrm>
            <a:off x="4767539" y="424976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3" name="Title 2">
            <a:extLst>
              <a:ext uri="{FF2B5EF4-FFF2-40B4-BE49-F238E27FC236}">
                <a16:creationId xmlns:a16="http://schemas.microsoft.com/office/drawing/2014/main" id="{726B657E-7AFE-987E-1BEC-79BF7CC97F72}"/>
              </a:ext>
            </a:extLst>
          </p:cNvPr>
          <p:cNvSpPr txBox="1"/>
          <p:nvPr/>
        </p:nvSpPr>
        <p:spPr>
          <a:xfrm>
            <a:off x="525012" y="4612549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FD1CAA30-3EF4-A9E3-CF4D-6261BDBCF018}"/>
              </a:ext>
            </a:extLst>
          </p:cNvPr>
          <p:cNvCxnSpPr>
            <a:cxnSpLocks/>
          </p:cNvCxnSpPr>
          <p:nvPr/>
        </p:nvCxnSpPr>
        <p:spPr>
          <a:xfrm>
            <a:off x="996546" y="4780420"/>
            <a:ext cx="125444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itle 2">
            <a:extLst>
              <a:ext uri="{FF2B5EF4-FFF2-40B4-BE49-F238E27FC236}">
                <a16:creationId xmlns:a16="http://schemas.microsoft.com/office/drawing/2014/main" id="{88CA6721-5507-FA28-C2B6-DFAE74D5DC92}"/>
              </a:ext>
            </a:extLst>
          </p:cNvPr>
          <p:cNvSpPr txBox="1"/>
          <p:nvPr/>
        </p:nvSpPr>
        <p:spPr>
          <a:xfrm>
            <a:off x="525013" y="5330497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3FBE1702-044B-614A-0375-83E0EFBC94F9}"/>
              </a:ext>
            </a:extLst>
          </p:cNvPr>
          <p:cNvCxnSpPr>
            <a:cxnSpLocks/>
          </p:cNvCxnSpPr>
          <p:nvPr/>
        </p:nvCxnSpPr>
        <p:spPr>
          <a:xfrm>
            <a:off x="2138131" y="5498368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itle 2">
            <a:extLst>
              <a:ext uri="{FF2B5EF4-FFF2-40B4-BE49-F238E27FC236}">
                <a16:creationId xmlns:a16="http://schemas.microsoft.com/office/drawing/2014/main" id="{00FE4B11-BECE-BB46-C5A8-EE4B52C775E5}"/>
              </a:ext>
            </a:extLst>
          </p:cNvPr>
          <p:cNvSpPr txBox="1"/>
          <p:nvPr/>
        </p:nvSpPr>
        <p:spPr>
          <a:xfrm>
            <a:off x="540270" y="6179219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AFE54D43-5DAA-87BC-8310-A1B05915A5C9}"/>
              </a:ext>
            </a:extLst>
          </p:cNvPr>
          <p:cNvCxnSpPr>
            <a:cxnSpLocks/>
          </p:cNvCxnSpPr>
          <p:nvPr/>
        </p:nvCxnSpPr>
        <p:spPr>
          <a:xfrm>
            <a:off x="1499503" y="6368661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itle 2">
            <a:extLst>
              <a:ext uri="{FF2B5EF4-FFF2-40B4-BE49-F238E27FC236}">
                <a16:creationId xmlns:a16="http://schemas.microsoft.com/office/drawing/2014/main" id="{FAA11983-C4F5-B1AA-8D80-2184EC9AACD7}"/>
              </a:ext>
            </a:extLst>
          </p:cNvPr>
          <p:cNvSpPr txBox="1"/>
          <p:nvPr/>
        </p:nvSpPr>
        <p:spPr>
          <a:xfrm>
            <a:off x="525013" y="4950788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ความฝาด (แทน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F36205C9-A6DD-86F8-89A9-A559A0B5E249}"/>
              </a:ext>
            </a:extLst>
          </p:cNvPr>
          <p:cNvCxnSpPr>
            <a:cxnSpLocks/>
          </p:cNvCxnSpPr>
          <p:nvPr/>
        </p:nvCxnSpPr>
        <p:spPr>
          <a:xfrm>
            <a:off x="2138131" y="5118659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3889855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2573" y="523183"/>
            <a:ext cx="5541444" cy="1395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คูนาวาร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รา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6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US" sz="6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683599" y="1977436"/>
            <a:ext cx="4043477" cy="105157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รูปแบบหรูหราตามภูมิอากาศเย็นสบาย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บางครั้งผสมกับ</a:t>
            </a:r>
            <a:r>
              <a:rPr lang="en-AU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หรือแมร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์โล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  <a:endCxn id="26" idx="2"/>
          </p:cNvCxnSpPr>
          <p:nvPr/>
        </p:nvCxnSpPr>
        <p:spPr>
          <a:xfrm>
            <a:off x="6735746" y="1898078"/>
            <a:ext cx="2039007" cy="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705338" y="3033822"/>
            <a:ext cx="0" cy="34202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705338" y="3368231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8774753" y="606114"/>
            <a:ext cx="2583929" cy="2583929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8883993" y="1540962"/>
            <a:ext cx="2365447" cy="755976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มีประวัติศาสตร์ยาวนานในคูนาวาร</a:t>
            </a:r>
            <a:r>
              <a:rPr lang="th-TH" sz="24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รา</a:t>
            </a:r>
            <a:endParaRPr lang="en-AU" sz="24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6992983" y="3956365"/>
            <a:ext cx="384918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4296410" y="3956365"/>
            <a:ext cx="0" cy="35901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00E01808-059B-3E38-E255-56D2BA1A6CF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0682" y="3683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DA192C4-498D-4B53-51F1-82D359B009E4}"/>
              </a:ext>
            </a:extLst>
          </p:cNvPr>
          <p:cNvSpPr txBox="1"/>
          <p:nvPr/>
        </p:nvSpPr>
        <p:spPr>
          <a:xfrm rot="16200000">
            <a:off x="4214078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184939A9-EF48-7F7A-909D-5D74C11EFD15}"/>
              </a:ext>
            </a:extLst>
          </p:cNvPr>
          <p:cNvSpPr/>
          <p:nvPr/>
        </p:nvSpPr>
        <p:spPr>
          <a:xfrm>
            <a:off x="3065172" y="4163018"/>
            <a:ext cx="2462475" cy="2493951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E78184-FA0D-4C2A-1E41-D26FE3170891}"/>
              </a:ext>
            </a:extLst>
          </p:cNvPr>
          <p:cNvSpPr txBox="1"/>
          <p:nvPr/>
        </p:nvSpPr>
        <p:spPr>
          <a:xfrm>
            <a:off x="8043093" y="4493691"/>
            <a:ext cx="2805709" cy="207928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กลิ่นรสหลัก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พริกไทย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รา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เบอร์รี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แบล็ก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เบอร์รี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ลูกพล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ัม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เครื่องเทศ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มิ้นท์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FC2DDB0-E561-61CC-8D36-A912F346560F}"/>
              </a:ext>
            </a:extLst>
          </p:cNvPr>
          <p:cNvCxnSpPr>
            <a:cxnSpLocks/>
          </p:cNvCxnSpPr>
          <p:nvPr/>
        </p:nvCxnSpPr>
        <p:spPr>
          <a:xfrm>
            <a:off x="4296410" y="3956365"/>
            <a:ext cx="153570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A1AA679-2008-DAF9-4106-9F00D41B83F5}"/>
              </a:ext>
            </a:extLst>
          </p:cNvPr>
          <p:cNvCxnSpPr>
            <a:cxnSpLocks/>
          </p:cNvCxnSpPr>
          <p:nvPr/>
        </p:nvCxnSpPr>
        <p:spPr>
          <a:xfrm>
            <a:off x="8430547" y="3956365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80A14EC7-8114-35DE-3C4F-31156DBACCEF}"/>
              </a:ext>
            </a:extLst>
          </p:cNvPr>
          <p:cNvSpPr txBox="1"/>
          <p:nvPr/>
        </p:nvSpPr>
        <p:spPr>
          <a:xfrm>
            <a:off x="10253600" y="4371799"/>
            <a:ext cx="2805709" cy="149682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กลิ่นรสเมื่อเก็บไวน์</a:t>
            </a:r>
          </a:p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เป็นเวลานาน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ไม้ซี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ดาร์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ยาสูบ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หนัง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8101AB9-3D12-A3D1-F2C5-198FC1CFB4F8}"/>
              </a:ext>
            </a:extLst>
          </p:cNvPr>
          <p:cNvCxnSpPr>
            <a:cxnSpLocks/>
          </p:cNvCxnSpPr>
          <p:nvPr/>
        </p:nvCxnSpPr>
        <p:spPr>
          <a:xfrm>
            <a:off x="10833243" y="3956365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B15FF0B7-EAB1-C710-323B-374024399DF6}"/>
              </a:ext>
            </a:extLst>
          </p:cNvPr>
          <p:cNvSpPr txBox="1"/>
          <p:nvPr/>
        </p:nvSpPr>
        <p:spPr>
          <a:xfrm>
            <a:off x="464152" y="4205044"/>
            <a:ext cx="2462475" cy="64633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กลิ่นรสโอ๊ก มีกลิ่นวานิลลา, ไม้ซี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ดาร์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, ควัน และมะพร้าว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6CA38DB-6A8C-77A4-CF65-D548324C2771}"/>
              </a:ext>
            </a:extLst>
          </p:cNvPr>
          <p:cNvCxnSpPr>
            <a:cxnSpLocks/>
          </p:cNvCxnSpPr>
          <p:nvPr/>
        </p:nvCxnSpPr>
        <p:spPr>
          <a:xfrm>
            <a:off x="1706519" y="3749712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DC2B78B-FE21-E122-0140-C04CF084FB21}"/>
              </a:ext>
            </a:extLst>
          </p:cNvPr>
          <p:cNvCxnSpPr>
            <a:cxnSpLocks/>
          </p:cNvCxnSpPr>
          <p:nvPr/>
        </p:nvCxnSpPr>
        <p:spPr>
          <a:xfrm>
            <a:off x="1706519" y="3749712"/>
            <a:ext cx="40751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object 58">
            <a:extLst>
              <a:ext uri="{FF2B5EF4-FFF2-40B4-BE49-F238E27FC236}">
                <a16:creationId xmlns:a16="http://schemas.microsoft.com/office/drawing/2014/main" id="{6F35A022-290B-FCCB-3466-5343A12022A0}"/>
              </a:ext>
            </a:extLst>
          </p:cNvPr>
          <p:cNvSpPr txBox="1"/>
          <p:nvPr/>
        </p:nvSpPr>
        <p:spPr>
          <a:xfrm>
            <a:off x="3250635" y="4386938"/>
            <a:ext cx="2146963" cy="1801327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th-TH" sz="2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ประมาณ</a:t>
            </a:r>
            <a:endParaRPr lang="en-AU" sz="28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effectLst/>
                <a:latin typeface="Neue Haas Grotesk Text Pro" panose="020B0504020202020204" pitchFamily="34" charset="77"/>
              </a:rPr>
              <a:t>1/4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th-TH" sz="2400" dirty="0">
                <a:latin typeface="Cordia New" panose="020B0304020202020204" pitchFamily="34" charset="-34"/>
                <a:cs typeface="Cordia New" panose="020B0304020202020204" pitchFamily="34" charset="-34"/>
              </a:rPr>
              <a:t>ของปริมาณองุ่นที่ใช้ผลิตไวน์ต่อปีโดยรวม</a:t>
            </a:r>
            <a:endParaRPr lang="en-AU" sz="24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521449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65EB945-316A-3389-D9AD-C6945F45BB15}"/>
              </a:ext>
            </a:extLst>
          </p:cNvPr>
          <p:cNvSpPr txBox="1"/>
          <p:nvPr/>
        </p:nvSpPr>
        <p:spPr>
          <a:xfrm>
            <a:off x="6545766" y="568712"/>
            <a:ext cx="509610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ไวน์แห่งออสเตรเลียทุกแก้วจะบอกเล่าเรื่องราว จะเล่าความเป็นมาเกี่ยวกับไวน์ที่บรรจงสร้างขึ้นมาจากองุ่นที่เติบโตขึ้นมาท่ามกลางสภาพอากาศอันหลากหลาย และภูมิประเทศที่กว้างใหญ่ที่มีประวัติศาสตร์อันยาวนาน </a:t>
            </a:r>
          </a:p>
          <a:p>
            <a:endParaRPr lang="th-TH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เฉกเช่นบรรพบุรุษของพวกเขา เกษตรกรผู้ปลูกองุ่นและผู้ผลิตไวน์ในปัจจุบันยังคง มีความกระตือรือร้นยืดหยุ่นและสร้างสรรค์ ขับเคลื่อนอย่างต่อเนื่องเพื่อค้นหาวิธีใหม่ ๆ เพื่อทำให้เทคนิคเก่าสมบูรณ์แบบ ชุมชนของเราเชื่อมโยงกันด้วยความเคารพซึ่งกันและกัน และความรักที่มีร่วมกันในการสร้างสรรค์ไวน์ชั้นเยี่ยม ในขณะเดียวกันก็ปกป้องสิ่งมหัศจรรย์ทางธรรมชาติเพื่อให้คนรุ่นหลังได้เพลิดเพลิน การนำความคิดสมัยใหม่ไปใช้กับดินแดนโบราณของเรา และเราให้ความสำคัญกับการทดลองที่สนุกสนานอย่างจริงจัง</a:t>
            </a:r>
          </a:p>
          <a:p>
            <a:endParaRPr lang="th-TH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เพราะฉะนั้น หากท่านกำลังมองหารสชาติแห่งการผจญภัย เราขอให้ไวน์แห่งออสเตรเลียเป็นดั่งเข็มทิศนำทางของท่าน เพราะในไวน์แห่งออสเตรเลียทุกๆ ขวดคุณจะได้สัมผัสกับความมหัศจรรย์ของออสเตรเลีย – ซึ่งเป็นเครื่องเตือนใจถึงการผจญภัย และความหลากหลายที่นิยามวัฒนธรรมและดินแดนของเรา</a:t>
            </a: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2084" y="586508"/>
            <a:ext cx="11283754" cy="1325562"/>
          </a:xfrm>
        </p:spPr>
        <p:txBody>
          <a:bodyPr/>
          <a:lstStyle/>
          <a:p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br>
              <a:rPr lang="en-US" sz="4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ลักษณะเฉพาะ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4129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7157525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018794" y="1796384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382937" y="1793482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2747080" y="1793482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111223" y="1793482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475747" y="1793482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3840271" y="1793482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198616" y="1793482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569318" y="1793482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4933842" y="1793482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4055400" y="2210520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018794" y="284276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382937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2747080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111223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475747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3840271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198616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569318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4933842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018794" y="368302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382937" y="368012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2747080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111223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475747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3840271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198616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569318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4933842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018794" y="45232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382937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2747080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111223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475747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3840271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198616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569318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4933842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BB001D52-6ACE-43A7-54C7-624FDA7455B3}"/>
              </a:ext>
            </a:extLst>
          </p:cNvPr>
          <p:cNvSpPr/>
          <p:nvPr/>
        </p:nvSpPr>
        <p:spPr>
          <a:xfrm>
            <a:off x="2018794" y="48692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1180F9-E652-9B86-2F08-2604BC731EE4}"/>
              </a:ext>
            </a:extLst>
          </p:cNvPr>
          <p:cNvSpPr/>
          <p:nvPr/>
        </p:nvSpPr>
        <p:spPr>
          <a:xfrm>
            <a:off x="2382937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3B38CAB6-C4FE-AE8F-BD48-A435FB60DD47}"/>
              </a:ext>
            </a:extLst>
          </p:cNvPr>
          <p:cNvSpPr/>
          <p:nvPr/>
        </p:nvSpPr>
        <p:spPr>
          <a:xfrm>
            <a:off x="2747080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7F182EE-6253-B095-B9F8-376D75AA522A}"/>
              </a:ext>
            </a:extLst>
          </p:cNvPr>
          <p:cNvSpPr/>
          <p:nvPr/>
        </p:nvSpPr>
        <p:spPr>
          <a:xfrm>
            <a:off x="3111223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1A1F2B7-2DCE-78B6-A92D-371C5048502D}"/>
              </a:ext>
            </a:extLst>
          </p:cNvPr>
          <p:cNvSpPr/>
          <p:nvPr/>
        </p:nvSpPr>
        <p:spPr>
          <a:xfrm>
            <a:off x="3475747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A7F32A-D5CC-F70C-49D7-4F4490345A46}"/>
              </a:ext>
            </a:extLst>
          </p:cNvPr>
          <p:cNvSpPr/>
          <p:nvPr/>
        </p:nvSpPr>
        <p:spPr>
          <a:xfrm>
            <a:off x="3840271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54664EB-A97A-E728-685F-8C32614CD1C7}"/>
              </a:ext>
            </a:extLst>
          </p:cNvPr>
          <p:cNvSpPr/>
          <p:nvPr/>
        </p:nvSpPr>
        <p:spPr>
          <a:xfrm>
            <a:off x="4198616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698B22B-F886-2975-DB68-919D59AD7F55}"/>
              </a:ext>
            </a:extLst>
          </p:cNvPr>
          <p:cNvSpPr/>
          <p:nvPr/>
        </p:nvSpPr>
        <p:spPr>
          <a:xfrm>
            <a:off x="4569318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A6FF03-F1A2-9FAE-D858-E6535FB4AC55}"/>
              </a:ext>
            </a:extLst>
          </p:cNvPr>
          <p:cNvSpPr/>
          <p:nvPr/>
        </p:nvSpPr>
        <p:spPr>
          <a:xfrm>
            <a:off x="4933842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018794" y="61297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382937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2747080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111223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1920762" y="582654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483644" y="582654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97B910BE-98B0-4F4B-367C-75B3477F925C}"/>
              </a:ext>
            </a:extLst>
          </p:cNvPr>
          <p:cNvCxnSpPr>
            <a:cxnSpLocks/>
          </p:cNvCxnSpPr>
          <p:nvPr/>
        </p:nvCxnSpPr>
        <p:spPr>
          <a:xfrm>
            <a:off x="5076089" y="2104611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018794" y="52484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382937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2747080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111223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475747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3840271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198616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569318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4933842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497D147-889A-EACA-947A-F96E4A4DE5F2}"/>
              </a:ext>
            </a:extLst>
          </p:cNvPr>
          <p:cNvSpPr/>
          <p:nvPr/>
        </p:nvSpPr>
        <p:spPr>
          <a:xfrm>
            <a:off x="3467793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43435B0-62A3-420B-A5B2-C12F2AAB6ACB}"/>
              </a:ext>
            </a:extLst>
          </p:cNvPr>
          <p:cNvSpPr/>
          <p:nvPr/>
        </p:nvSpPr>
        <p:spPr>
          <a:xfrm>
            <a:off x="4925888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2D89A92-2EC0-4A21-319E-87AB71380F56}"/>
              </a:ext>
            </a:extLst>
          </p:cNvPr>
          <p:cNvCxnSpPr>
            <a:cxnSpLocks/>
          </p:cNvCxnSpPr>
          <p:nvPr/>
        </p:nvCxnSpPr>
        <p:spPr>
          <a:xfrm>
            <a:off x="4717363" y="2104611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59C317E-F00A-81AC-9C61-483D98B69000}"/>
              </a:ext>
            </a:extLst>
          </p:cNvPr>
          <p:cNvCxnSpPr>
            <a:cxnSpLocks/>
          </p:cNvCxnSpPr>
          <p:nvPr/>
        </p:nvCxnSpPr>
        <p:spPr>
          <a:xfrm>
            <a:off x="4715997" y="2226188"/>
            <a:ext cx="3600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1354AA5D-7F47-A023-7E26-18D5673C73C4}"/>
              </a:ext>
            </a:extLst>
          </p:cNvPr>
          <p:cNvSpPr/>
          <p:nvPr/>
        </p:nvSpPr>
        <p:spPr>
          <a:xfrm>
            <a:off x="4198616" y="611695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60A5F238-68A1-8C38-DFFB-FFC078723184}"/>
              </a:ext>
            </a:extLst>
          </p:cNvPr>
          <p:cNvSpPr txBox="1"/>
          <p:nvPr/>
        </p:nvSpPr>
        <p:spPr>
          <a:xfrm>
            <a:off x="3612081" y="5838297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395B3C8-A640-660A-44DB-F253131EEFAC}"/>
              </a:ext>
            </a:extLst>
          </p:cNvPr>
          <p:cNvGrpSpPr/>
          <p:nvPr/>
        </p:nvGrpSpPr>
        <p:grpSpPr>
          <a:xfrm>
            <a:off x="4566335" y="6126722"/>
            <a:ext cx="278634" cy="272668"/>
            <a:chOff x="8032638" y="5926610"/>
            <a:chExt cx="278634" cy="272668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F9499AA-4A4E-7F38-E741-B27DC85A68D9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83AA35E5-9A91-826C-1C12-3F672BF898BA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449BB37-4459-6DB8-00F4-64966C5E4F18}"/>
              </a:ext>
            </a:extLst>
          </p:cNvPr>
          <p:cNvGrpSpPr/>
          <p:nvPr/>
        </p:nvGrpSpPr>
        <p:grpSpPr>
          <a:xfrm rot="10800000">
            <a:off x="3840621" y="6126722"/>
            <a:ext cx="278634" cy="272668"/>
            <a:chOff x="8032638" y="5926610"/>
            <a:chExt cx="278634" cy="272668"/>
          </a:xfrm>
        </p:grpSpPr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58BE95BC-8103-FB7F-C41A-5304399ABFB8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E0B6FBD8-67B4-07DC-9FEB-2EAA0778DD0D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4" name="Title 2">
            <a:extLst>
              <a:ext uri="{FF2B5EF4-FFF2-40B4-BE49-F238E27FC236}">
                <a16:creationId xmlns:a16="http://schemas.microsoft.com/office/drawing/2014/main" id="{05ECE13F-2BEB-3C36-7F06-67DE99D76F54}"/>
              </a:ext>
            </a:extLst>
          </p:cNvPr>
          <p:cNvSpPr txBox="1"/>
          <p:nvPr/>
        </p:nvSpPr>
        <p:spPr>
          <a:xfrm>
            <a:off x="241119" y="1770806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BC9EB64-41F2-8FAB-E231-FA6B3CE20D5A}"/>
              </a:ext>
            </a:extLst>
          </p:cNvPr>
          <p:cNvCxnSpPr>
            <a:cxnSpLocks/>
          </p:cNvCxnSpPr>
          <p:nvPr/>
        </p:nvCxnSpPr>
        <p:spPr>
          <a:xfrm>
            <a:off x="511665" y="1933422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2">
            <a:extLst>
              <a:ext uri="{FF2B5EF4-FFF2-40B4-BE49-F238E27FC236}">
                <a16:creationId xmlns:a16="http://schemas.microsoft.com/office/drawing/2014/main" id="{F75EC72F-381A-50D5-F113-C36B5A4A536A}"/>
              </a:ext>
            </a:extLst>
          </p:cNvPr>
          <p:cNvSpPr txBox="1"/>
          <p:nvPr/>
        </p:nvSpPr>
        <p:spPr>
          <a:xfrm>
            <a:off x="241118" y="267169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44EF7A53-8340-16DC-FA83-B62E44EA010F}"/>
              </a:ext>
            </a:extLst>
          </p:cNvPr>
          <p:cNvSpPr txBox="1"/>
          <p:nvPr/>
        </p:nvSpPr>
        <p:spPr>
          <a:xfrm>
            <a:off x="1920762" y="247120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1" name="Title 2">
            <a:extLst>
              <a:ext uri="{FF2B5EF4-FFF2-40B4-BE49-F238E27FC236}">
                <a16:creationId xmlns:a16="http://schemas.microsoft.com/office/drawing/2014/main" id="{3FCD734A-3DFF-72D5-E297-D10F73F48948}"/>
              </a:ext>
            </a:extLst>
          </p:cNvPr>
          <p:cNvSpPr txBox="1"/>
          <p:nvPr/>
        </p:nvSpPr>
        <p:spPr>
          <a:xfrm>
            <a:off x="3190513" y="247120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2" name="Title 2">
            <a:extLst>
              <a:ext uri="{FF2B5EF4-FFF2-40B4-BE49-F238E27FC236}">
                <a16:creationId xmlns:a16="http://schemas.microsoft.com/office/drawing/2014/main" id="{FFAF18B9-2018-2324-FD76-AA3086ADA775}"/>
              </a:ext>
            </a:extLst>
          </p:cNvPr>
          <p:cNvSpPr txBox="1"/>
          <p:nvPr/>
        </p:nvSpPr>
        <p:spPr>
          <a:xfrm>
            <a:off x="4483644" y="247120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3" name="Title 2">
            <a:extLst>
              <a:ext uri="{FF2B5EF4-FFF2-40B4-BE49-F238E27FC236}">
                <a16:creationId xmlns:a16="http://schemas.microsoft.com/office/drawing/2014/main" id="{64F70106-18AF-5A1E-4169-9CA59171BDD5}"/>
              </a:ext>
            </a:extLst>
          </p:cNvPr>
          <p:cNvSpPr txBox="1"/>
          <p:nvPr/>
        </p:nvSpPr>
        <p:spPr>
          <a:xfrm>
            <a:off x="1920762" y="33114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41F88203-0DEA-F43C-65E6-4B1F19AF3138}"/>
              </a:ext>
            </a:extLst>
          </p:cNvPr>
          <p:cNvSpPr txBox="1"/>
          <p:nvPr/>
        </p:nvSpPr>
        <p:spPr>
          <a:xfrm>
            <a:off x="3041330" y="3311469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5" name="Title 2">
            <a:extLst>
              <a:ext uri="{FF2B5EF4-FFF2-40B4-BE49-F238E27FC236}">
                <a16:creationId xmlns:a16="http://schemas.microsoft.com/office/drawing/2014/main" id="{6264FB23-772F-D4B3-0ACF-5500FA67ECFD}"/>
              </a:ext>
            </a:extLst>
          </p:cNvPr>
          <p:cNvSpPr txBox="1"/>
          <p:nvPr/>
        </p:nvSpPr>
        <p:spPr>
          <a:xfrm>
            <a:off x="4483644" y="33114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C10C64ED-4190-5752-97F4-A45DEBBBC752}"/>
              </a:ext>
            </a:extLst>
          </p:cNvPr>
          <p:cNvCxnSpPr>
            <a:cxnSpLocks/>
          </p:cNvCxnSpPr>
          <p:nvPr/>
        </p:nvCxnSpPr>
        <p:spPr>
          <a:xfrm>
            <a:off x="1345493" y="2970973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itle 2">
            <a:extLst>
              <a:ext uri="{FF2B5EF4-FFF2-40B4-BE49-F238E27FC236}">
                <a16:creationId xmlns:a16="http://schemas.microsoft.com/office/drawing/2014/main" id="{E1EB00A2-BABB-8006-64BE-2A9DE9250191}"/>
              </a:ext>
            </a:extLst>
          </p:cNvPr>
          <p:cNvSpPr txBox="1"/>
          <p:nvPr/>
        </p:nvSpPr>
        <p:spPr>
          <a:xfrm>
            <a:off x="241118" y="365196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AA49DF3B-8E07-C4DC-6D80-BE20CD6B1205}"/>
              </a:ext>
            </a:extLst>
          </p:cNvPr>
          <p:cNvCxnSpPr>
            <a:cxnSpLocks/>
          </p:cNvCxnSpPr>
          <p:nvPr/>
        </p:nvCxnSpPr>
        <p:spPr>
          <a:xfrm>
            <a:off x="1201093" y="3842124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itle 2">
            <a:extLst>
              <a:ext uri="{FF2B5EF4-FFF2-40B4-BE49-F238E27FC236}">
                <a16:creationId xmlns:a16="http://schemas.microsoft.com/office/drawing/2014/main" id="{D29787AA-93AA-D565-1D5E-A6E18DF46770}"/>
              </a:ext>
            </a:extLst>
          </p:cNvPr>
          <p:cNvSpPr txBox="1"/>
          <p:nvPr/>
        </p:nvSpPr>
        <p:spPr>
          <a:xfrm>
            <a:off x="1794714" y="4151728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6" name="Title 2">
            <a:extLst>
              <a:ext uri="{FF2B5EF4-FFF2-40B4-BE49-F238E27FC236}">
                <a16:creationId xmlns:a16="http://schemas.microsoft.com/office/drawing/2014/main" id="{AFE2388A-D194-9477-36B5-A2E908CFB7EA}"/>
              </a:ext>
            </a:extLst>
          </p:cNvPr>
          <p:cNvSpPr txBox="1"/>
          <p:nvPr/>
        </p:nvSpPr>
        <p:spPr>
          <a:xfrm>
            <a:off x="3041330" y="4151728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7" name="Title 2">
            <a:extLst>
              <a:ext uri="{FF2B5EF4-FFF2-40B4-BE49-F238E27FC236}">
                <a16:creationId xmlns:a16="http://schemas.microsoft.com/office/drawing/2014/main" id="{32F5E587-1FB8-77B7-98C8-76075C1041E2}"/>
              </a:ext>
            </a:extLst>
          </p:cNvPr>
          <p:cNvSpPr txBox="1"/>
          <p:nvPr/>
        </p:nvSpPr>
        <p:spPr>
          <a:xfrm>
            <a:off x="4483644" y="415172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8" name="Title 2">
            <a:extLst>
              <a:ext uri="{FF2B5EF4-FFF2-40B4-BE49-F238E27FC236}">
                <a16:creationId xmlns:a16="http://schemas.microsoft.com/office/drawing/2014/main" id="{626225E5-65E0-2012-AB34-36B93C16490E}"/>
              </a:ext>
            </a:extLst>
          </p:cNvPr>
          <p:cNvSpPr txBox="1"/>
          <p:nvPr/>
        </p:nvSpPr>
        <p:spPr>
          <a:xfrm>
            <a:off x="241117" y="4514512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6E56114B-BF3E-F69D-9427-1DBF4698F8F0}"/>
              </a:ext>
            </a:extLst>
          </p:cNvPr>
          <p:cNvCxnSpPr>
            <a:cxnSpLocks/>
          </p:cNvCxnSpPr>
          <p:nvPr/>
        </p:nvCxnSpPr>
        <p:spPr>
          <a:xfrm>
            <a:off x="712651" y="4682383"/>
            <a:ext cx="125444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itle 2">
            <a:extLst>
              <a:ext uri="{FF2B5EF4-FFF2-40B4-BE49-F238E27FC236}">
                <a16:creationId xmlns:a16="http://schemas.microsoft.com/office/drawing/2014/main" id="{DB8B2A1F-1C1A-6C70-AB69-361830DF26D8}"/>
              </a:ext>
            </a:extLst>
          </p:cNvPr>
          <p:cNvSpPr txBox="1"/>
          <p:nvPr/>
        </p:nvSpPr>
        <p:spPr>
          <a:xfrm>
            <a:off x="241118" y="5232460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288C30F-F4B1-86E5-9FB8-0837299BF328}"/>
              </a:ext>
            </a:extLst>
          </p:cNvPr>
          <p:cNvCxnSpPr>
            <a:cxnSpLocks/>
          </p:cNvCxnSpPr>
          <p:nvPr/>
        </p:nvCxnSpPr>
        <p:spPr>
          <a:xfrm>
            <a:off x="1854236" y="5400331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itle 2">
            <a:extLst>
              <a:ext uri="{FF2B5EF4-FFF2-40B4-BE49-F238E27FC236}">
                <a16:creationId xmlns:a16="http://schemas.microsoft.com/office/drawing/2014/main" id="{AB5ADAE5-0B01-717C-763F-6F4312DD4623}"/>
              </a:ext>
            </a:extLst>
          </p:cNvPr>
          <p:cNvSpPr txBox="1"/>
          <p:nvPr/>
        </p:nvSpPr>
        <p:spPr>
          <a:xfrm>
            <a:off x="256375" y="608118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FC294491-2E0A-B53A-0AE1-F2986DC32FB4}"/>
              </a:ext>
            </a:extLst>
          </p:cNvPr>
          <p:cNvCxnSpPr>
            <a:cxnSpLocks/>
          </p:cNvCxnSpPr>
          <p:nvPr/>
        </p:nvCxnSpPr>
        <p:spPr>
          <a:xfrm>
            <a:off x="1215608" y="6270624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itle 2">
            <a:extLst>
              <a:ext uri="{FF2B5EF4-FFF2-40B4-BE49-F238E27FC236}">
                <a16:creationId xmlns:a16="http://schemas.microsoft.com/office/drawing/2014/main" id="{E4B0CEF2-CE47-6E73-0B79-07A6135F5647}"/>
              </a:ext>
            </a:extLst>
          </p:cNvPr>
          <p:cNvSpPr txBox="1"/>
          <p:nvPr/>
        </p:nvSpPr>
        <p:spPr>
          <a:xfrm>
            <a:off x="241118" y="4852751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ความฝาด (แทน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2F72F2ED-3ADB-2268-388C-187B0BDCA2AC}"/>
              </a:ext>
            </a:extLst>
          </p:cNvPr>
          <p:cNvCxnSpPr>
            <a:cxnSpLocks/>
          </p:cNvCxnSpPr>
          <p:nvPr/>
        </p:nvCxnSpPr>
        <p:spPr>
          <a:xfrm>
            <a:off x="1854236" y="5020622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735389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01248" y="541230"/>
            <a:ext cx="5541444" cy="1395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คูนาวาร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รา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แมร</a:t>
            </a:r>
            <a:r>
              <a:rPr lang="th-TH" sz="6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์โล</a:t>
            </a:r>
            <a:endParaRPr lang="en-US" sz="6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816255" y="1831942"/>
            <a:ext cx="2805709" cy="71045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มากขึ้น</a:t>
            </a: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สายพันธุ์ที่ประสบความสำเร็จ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721231" y="2065623"/>
            <a:ext cx="107105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2561585"/>
            <a:ext cx="0" cy="45666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3010625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7" y="845071"/>
            <a:ext cx="2583929" cy="2583929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7857238" y="1801334"/>
            <a:ext cx="2425021" cy="755976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โดยทั่วไปผสมกับคาแบ</a:t>
            </a:r>
            <a:r>
              <a:rPr lang="th-TH" sz="24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24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4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หรือชี</a:t>
            </a:r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รา</a:t>
            </a:r>
            <a:r>
              <a:rPr lang="th-TH" sz="24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AU" sz="24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7A51DF95-F3F6-9DD6-C388-D0544C8D495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0197" y="3683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478B2E1-CB5C-E487-2C8E-7DC92B488748}"/>
              </a:ext>
            </a:extLst>
          </p:cNvPr>
          <p:cNvSpPr txBox="1"/>
          <p:nvPr/>
        </p:nvSpPr>
        <p:spPr>
          <a:xfrm rot="16200000">
            <a:off x="4283593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MERLOT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5B36133-D5C5-73B1-B342-7D280EE6D013}"/>
              </a:ext>
            </a:extLst>
          </p:cNvPr>
          <p:cNvCxnSpPr>
            <a:cxnSpLocks/>
          </p:cNvCxnSpPr>
          <p:nvPr/>
        </p:nvCxnSpPr>
        <p:spPr>
          <a:xfrm>
            <a:off x="4309311" y="4605460"/>
            <a:ext cx="156402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88FAD44-DE6F-8604-D0D5-0262FF9E99B6}"/>
              </a:ext>
            </a:extLst>
          </p:cNvPr>
          <p:cNvCxnSpPr>
            <a:cxnSpLocks/>
          </p:cNvCxnSpPr>
          <p:nvPr/>
        </p:nvCxnSpPr>
        <p:spPr>
          <a:xfrm>
            <a:off x="4309311" y="4611884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74C8429B-AF90-35E4-3D73-8F57D4B7C5AA}"/>
              </a:ext>
            </a:extLst>
          </p:cNvPr>
          <p:cNvSpPr/>
          <p:nvPr/>
        </p:nvSpPr>
        <p:spPr>
          <a:xfrm>
            <a:off x="3414975" y="4900382"/>
            <a:ext cx="1779935" cy="180268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C3167C5C-5D0C-6110-31F1-C656B5717E33}"/>
              </a:ext>
            </a:extLst>
          </p:cNvPr>
          <p:cNvSpPr txBox="1"/>
          <p:nvPr/>
        </p:nvSpPr>
        <p:spPr>
          <a:xfrm>
            <a:off x="3601435" y="5553039"/>
            <a:ext cx="1407918" cy="639599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ปัจจุบันปลูกมากขึ้น</a:t>
            </a:r>
            <a:endParaRPr lang="en-AU" sz="24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3580AC0-5E35-0E3A-5678-425F6FD9D979}"/>
              </a:ext>
            </a:extLst>
          </p:cNvPr>
          <p:cNvCxnSpPr>
            <a:cxnSpLocks/>
          </p:cNvCxnSpPr>
          <p:nvPr/>
        </p:nvCxnSpPr>
        <p:spPr>
          <a:xfrm>
            <a:off x="6992983" y="4169199"/>
            <a:ext cx="384918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BDD0D938-C935-9790-4E20-E290FC7DCE7B}"/>
              </a:ext>
            </a:extLst>
          </p:cNvPr>
          <p:cNvSpPr txBox="1"/>
          <p:nvPr/>
        </p:nvSpPr>
        <p:spPr>
          <a:xfrm>
            <a:off x="8295341" y="4612570"/>
            <a:ext cx="2805709" cy="149682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กลิ่นรสหลัก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ลูกพล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ัม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บลู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เบอร์รี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ผลแค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สซีส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เค้กผลไม้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0D3D81A-492E-6035-8786-4BFB06CF8E7C}"/>
              </a:ext>
            </a:extLst>
          </p:cNvPr>
          <p:cNvCxnSpPr>
            <a:cxnSpLocks/>
          </p:cNvCxnSpPr>
          <p:nvPr/>
        </p:nvCxnSpPr>
        <p:spPr>
          <a:xfrm>
            <a:off x="8840451" y="4169199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985B22D7-BA50-71EC-80D1-9672EB602335}"/>
              </a:ext>
            </a:extLst>
          </p:cNvPr>
          <p:cNvSpPr txBox="1"/>
          <p:nvPr/>
        </p:nvSpPr>
        <p:spPr>
          <a:xfrm>
            <a:off x="10253600" y="4660885"/>
            <a:ext cx="2805709" cy="149682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กลิ่นรสเมื่อเก็บไวน์</a:t>
            </a:r>
          </a:p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เป็นเวลานาน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ยาสูบ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ช็อกโกแลต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กลมกล่อม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ABA9686-50D3-151C-B878-1FBBFD68975E}"/>
              </a:ext>
            </a:extLst>
          </p:cNvPr>
          <p:cNvCxnSpPr>
            <a:cxnSpLocks/>
          </p:cNvCxnSpPr>
          <p:nvPr/>
        </p:nvCxnSpPr>
        <p:spPr>
          <a:xfrm>
            <a:off x="10833243" y="4169199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E4F53E07-E74D-3010-B860-088C14C85BD0}"/>
              </a:ext>
            </a:extLst>
          </p:cNvPr>
          <p:cNvSpPr txBox="1"/>
          <p:nvPr/>
        </p:nvSpPr>
        <p:spPr>
          <a:xfrm>
            <a:off x="660474" y="4091873"/>
            <a:ext cx="2114329" cy="64633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ผลิตไวน์จากองุ่นสายพันธุ์เดี่ยวได้โดดเด่น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A240B94-11B1-05B0-BB86-A5D33E5B833E}"/>
              </a:ext>
            </a:extLst>
          </p:cNvPr>
          <p:cNvCxnSpPr>
            <a:cxnSpLocks/>
          </p:cNvCxnSpPr>
          <p:nvPr/>
        </p:nvCxnSpPr>
        <p:spPr>
          <a:xfrm>
            <a:off x="1717638" y="3633003"/>
            <a:ext cx="416295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77CABCD-454C-AF05-F6AC-4162A9C2529B}"/>
              </a:ext>
            </a:extLst>
          </p:cNvPr>
          <p:cNvCxnSpPr>
            <a:cxnSpLocks/>
          </p:cNvCxnSpPr>
          <p:nvPr/>
        </p:nvCxnSpPr>
        <p:spPr>
          <a:xfrm>
            <a:off x="1717638" y="3639427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49920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0035" y="595639"/>
            <a:ext cx="11283754" cy="1325562"/>
          </a:xfrm>
        </p:spPr>
        <p:txBody>
          <a:bodyPr/>
          <a:lstStyle/>
          <a:p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แมร</a:t>
            </a:r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์โล</a:t>
            </a:r>
            <a:br>
              <a:rPr lang="en-US" sz="4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ลักษณะเฉพาะ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2900" y="5842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7316296" y="44101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MERLOT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010844" y="1804936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374987" y="1802034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2739130" y="1802034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103273" y="1802034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467797" y="1802034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3832321" y="1802034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190666" y="1802034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561368" y="1802034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4925892" y="1802034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3832321" y="2249227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แมร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์โล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010844" y="284276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374987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2739130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103273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467797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3832321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190666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561368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4925892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010844" y="368302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374987" y="368012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2739130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103273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467797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3832321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190666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561368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4925892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010844" y="45232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374987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2739130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103273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467797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3832321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190666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561368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4925892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BB001D52-6ACE-43A7-54C7-624FDA7455B3}"/>
              </a:ext>
            </a:extLst>
          </p:cNvPr>
          <p:cNvSpPr/>
          <p:nvPr/>
        </p:nvSpPr>
        <p:spPr>
          <a:xfrm>
            <a:off x="2010844" y="48692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1180F9-E652-9B86-2F08-2604BC731EE4}"/>
              </a:ext>
            </a:extLst>
          </p:cNvPr>
          <p:cNvSpPr/>
          <p:nvPr/>
        </p:nvSpPr>
        <p:spPr>
          <a:xfrm>
            <a:off x="2374987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3B38CAB6-C4FE-AE8F-BD48-A435FB60DD47}"/>
              </a:ext>
            </a:extLst>
          </p:cNvPr>
          <p:cNvSpPr/>
          <p:nvPr/>
        </p:nvSpPr>
        <p:spPr>
          <a:xfrm>
            <a:off x="2739130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7F182EE-6253-B095-B9F8-376D75AA522A}"/>
              </a:ext>
            </a:extLst>
          </p:cNvPr>
          <p:cNvSpPr/>
          <p:nvPr/>
        </p:nvSpPr>
        <p:spPr>
          <a:xfrm>
            <a:off x="3103273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1A1F2B7-2DCE-78B6-A92D-371C5048502D}"/>
              </a:ext>
            </a:extLst>
          </p:cNvPr>
          <p:cNvSpPr/>
          <p:nvPr/>
        </p:nvSpPr>
        <p:spPr>
          <a:xfrm>
            <a:off x="3467797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A7F32A-D5CC-F70C-49D7-4F4490345A46}"/>
              </a:ext>
            </a:extLst>
          </p:cNvPr>
          <p:cNvSpPr/>
          <p:nvPr/>
        </p:nvSpPr>
        <p:spPr>
          <a:xfrm>
            <a:off x="3832321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54664EB-A97A-E728-685F-8C32614CD1C7}"/>
              </a:ext>
            </a:extLst>
          </p:cNvPr>
          <p:cNvSpPr/>
          <p:nvPr/>
        </p:nvSpPr>
        <p:spPr>
          <a:xfrm>
            <a:off x="4190666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698B22B-F886-2975-DB68-919D59AD7F55}"/>
              </a:ext>
            </a:extLst>
          </p:cNvPr>
          <p:cNvSpPr/>
          <p:nvPr/>
        </p:nvSpPr>
        <p:spPr>
          <a:xfrm>
            <a:off x="4561368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A6FF03-F1A2-9FAE-D858-E6535FB4AC55}"/>
              </a:ext>
            </a:extLst>
          </p:cNvPr>
          <p:cNvSpPr/>
          <p:nvPr/>
        </p:nvSpPr>
        <p:spPr>
          <a:xfrm>
            <a:off x="4925892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010844" y="61297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374987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2739130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103273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DB4B4ABB-9FA8-B87C-73BC-FDDC7FF1CBDD}"/>
              </a:ext>
            </a:extLst>
          </p:cNvPr>
          <p:cNvSpPr/>
          <p:nvPr/>
        </p:nvSpPr>
        <p:spPr>
          <a:xfrm>
            <a:off x="3467797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8C3C39FC-A54B-CF26-6770-AB3679F42E43}"/>
              </a:ext>
            </a:extLst>
          </p:cNvPr>
          <p:cNvSpPr/>
          <p:nvPr/>
        </p:nvSpPr>
        <p:spPr>
          <a:xfrm>
            <a:off x="4925892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1912812" y="581202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19CEF876-E7BB-64CB-4F86-BB8530282E1B}"/>
              </a:ext>
            </a:extLst>
          </p:cNvPr>
          <p:cNvSpPr txBox="1"/>
          <p:nvPr/>
        </p:nvSpPr>
        <p:spPr>
          <a:xfrm>
            <a:off x="3670308" y="5816701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475694" y="581202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8224CEAB-450B-019E-ECCF-05EA077F8075}"/>
              </a:ext>
            </a:extLst>
          </p:cNvPr>
          <p:cNvCxnSpPr>
            <a:cxnSpLocks/>
          </p:cNvCxnSpPr>
          <p:nvPr/>
        </p:nvCxnSpPr>
        <p:spPr>
          <a:xfrm>
            <a:off x="4322477" y="2113163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010844" y="52484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374987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2739130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103273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467797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3832321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190666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561368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4925892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4E70FFB-6919-E22F-FC72-4910940E46BF}"/>
              </a:ext>
            </a:extLst>
          </p:cNvPr>
          <p:cNvCxnSpPr>
            <a:cxnSpLocks/>
          </p:cNvCxnSpPr>
          <p:nvPr/>
        </p:nvCxnSpPr>
        <p:spPr>
          <a:xfrm>
            <a:off x="5061031" y="2113163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23623AA-E825-65DF-99FC-53486F79B05A}"/>
              </a:ext>
            </a:extLst>
          </p:cNvPr>
          <p:cNvCxnSpPr>
            <a:cxnSpLocks/>
          </p:cNvCxnSpPr>
          <p:nvPr/>
        </p:nvCxnSpPr>
        <p:spPr>
          <a:xfrm>
            <a:off x="4314477" y="2241773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6203ECDB-818C-98F6-D025-8B5BE5636D69}"/>
              </a:ext>
            </a:extLst>
          </p:cNvPr>
          <p:cNvSpPr/>
          <p:nvPr/>
        </p:nvSpPr>
        <p:spPr>
          <a:xfrm>
            <a:off x="4198616" y="611695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AE75B25-E3DE-F7AF-C4F5-FBFA96A2BB34}"/>
              </a:ext>
            </a:extLst>
          </p:cNvPr>
          <p:cNvGrpSpPr/>
          <p:nvPr/>
        </p:nvGrpSpPr>
        <p:grpSpPr>
          <a:xfrm>
            <a:off x="4566335" y="6126722"/>
            <a:ext cx="278634" cy="272668"/>
            <a:chOff x="8032638" y="5926610"/>
            <a:chExt cx="278634" cy="272668"/>
          </a:xfrm>
        </p:grpSpPr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960CCF46-598D-F960-66ED-9F9736F705B2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08E7D673-ED9C-F765-3C04-27E4303E1C60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527C2FB-9C2F-CA89-DF1D-B62EF584E1FD}"/>
              </a:ext>
            </a:extLst>
          </p:cNvPr>
          <p:cNvGrpSpPr/>
          <p:nvPr/>
        </p:nvGrpSpPr>
        <p:grpSpPr>
          <a:xfrm rot="10800000">
            <a:off x="3840621" y="6126722"/>
            <a:ext cx="278634" cy="272668"/>
            <a:chOff x="8032638" y="5926610"/>
            <a:chExt cx="278634" cy="272668"/>
          </a:xfrm>
        </p:grpSpPr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AA3C5422-6BF7-76BF-338F-0F1F206A79A9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20BB72EF-7473-7F1C-8E97-37DD71C9F93D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7" name="Title 2">
            <a:extLst>
              <a:ext uri="{FF2B5EF4-FFF2-40B4-BE49-F238E27FC236}">
                <a16:creationId xmlns:a16="http://schemas.microsoft.com/office/drawing/2014/main" id="{0B88E32D-B4A7-3B40-1334-433C4A53F142}"/>
              </a:ext>
            </a:extLst>
          </p:cNvPr>
          <p:cNvSpPr txBox="1"/>
          <p:nvPr/>
        </p:nvSpPr>
        <p:spPr>
          <a:xfrm>
            <a:off x="241119" y="1770806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9686C46-1BDE-95CF-D494-C31F940FB9D4}"/>
              </a:ext>
            </a:extLst>
          </p:cNvPr>
          <p:cNvCxnSpPr>
            <a:cxnSpLocks/>
          </p:cNvCxnSpPr>
          <p:nvPr/>
        </p:nvCxnSpPr>
        <p:spPr>
          <a:xfrm>
            <a:off x="511665" y="1933422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>
            <a:extLst>
              <a:ext uri="{FF2B5EF4-FFF2-40B4-BE49-F238E27FC236}">
                <a16:creationId xmlns:a16="http://schemas.microsoft.com/office/drawing/2014/main" id="{77FFE01F-EFEF-A483-6F9F-BA03DE60B08A}"/>
              </a:ext>
            </a:extLst>
          </p:cNvPr>
          <p:cNvSpPr txBox="1"/>
          <p:nvPr/>
        </p:nvSpPr>
        <p:spPr>
          <a:xfrm>
            <a:off x="241118" y="267169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4" name="Title 2">
            <a:extLst>
              <a:ext uri="{FF2B5EF4-FFF2-40B4-BE49-F238E27FC236}">
                <a16:creationId xmlns:a16="http://schemas.microsoft.com/office/drawing/2014/main" id="{AA003926-2338-D155-15BB-856A36224CA1}"/>
              </a:ext>
            </a:extLst>
          </p:cNvPr>
          <p:cNvSpPr txBox="1"/>
          <p:nvPr/>
        </p:nvSpPr>
        <p:spPr>
          <a:xfrm>
            <a:off x="1920762" y="247120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81AB33AF-4E40-BEA2-4E4E-8CEB45297C42}"/>
              </a:ext>
            </a:extLst>
          </p:cNvPr>
          <p:cNvSpPr txBox="1"/>
          <p:nvPr/>
        </p:nvSpPr>
        <p:spPr>
          <a:xfrm>
            <a:off x="3190513" y="247120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2" name="Title 2">
            <a:extLst>
              <a:ext uri="{FF2B5EF4-FFF2-40B4-BE49-F238E27FC236}">
                <a16:creationId xmlns:a16="http://schemas.microsoft.com/office/drawing/2014/main" id="{CCFBA9EF-93B7-2E3D-F096-4951E422AC46}"/>
              </a:ext>
            </a:extLst>
          </p:cNvPr>
          <p:cNvSpPr txBox="1"/>
          <p:nvPr/>
        </p:nvSpPr>
        <p:spPr>
          <a:xfrm>
            <a:off x="4483644" y="247120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02D1DB26-DA79-3730-513F-B71D36090F93}"/>
              </a:ext>
            </a:extLst>
          </p:cNvPr>
          <p:cNvSpPr txBox="1"/>
          <p:nvPr/>
        </p:nvSpPr>
        <p:spPr>
          <a:xfrm>
            <a:off x="1920762" y="33114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1" name="Title 2">
            <a:extLst>
              <a:ext uri="{FF2B5EF4-FFF2-40B4-BE49-F238E27FC236}">
                <a16:creationId xmlns:a16="http://schemas.microsoft.com/office/drawing/2014/main" id="{481C2CB2-BD47-1040-CEBA-7A5E786E83A8}"/>
              </a:ext>
            </a:extLst>
          </p:cNvPr>
          <p:cNvSpPr txBox="1"/>
          <p:nvPr/>
        </p:nvSpPr>
        <p:spPr>
          <a:xfrm>
            <a:off x="3041330" y="3311469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2" name="Title 2">
            <a:extLst>
              <a:ext uri="{FF2B5EF4-FFF2-40B4-BE49-F238E27FC236}">
                <a16:creationId xmlns:a16="http://schemas.microsoft.com/office/drawing/2014/main" id="{07009778-EB9D-0392-0DBE-7875C0E74FC5}"/>
              </a:ext>
            </a:extLst>
          </p:cNvPr>
          <p:cNvSpPr txBox="1"/>
          <p:nvPr/>
        </p:nvSpPr>
        <p:spPr>
          <a:xfrm>
            <a:off x="4483644" y="33114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1ED21313-C875-5518-4175-4AADAC5211B4}"/>
              </a:ext>
            </a:extLst>
          </p:cNvPr>
          <p:cNvCxnSpPr>
            <a:cxnSpLocks/>
          </p:cNvCxnSpPr>
          <p:nvPr/>
        </p:nvCxnSpPr>
        <p:spPr>
          <a:xfrm>
            <a:off x="1345493" y="2970973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itle 2">
            <a:extLst>
              <a:ext uri="{FF2B5EF4-FFF2-40B4-BE49-F238E27FC236}">
                <a16:creationId xmlns:a16="http://schemas.microsoft.com/office/drawing/2014/main" id="{11797474-DB86-0B2E-0567-5DF5D567008D}"/>
              </a:ext>
            </a:extLst>
          </p:cNvPr>
          <p:cNvSpPr txBox="1"/>
          <p:nvPr/>
        </p:nvSpPr>
        <p:spPr>
          <a:xfrm>
            <a:off x="241118" y="365196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9926D455-D60B-6E10-7788-B7A7F956C529}"/>
              </a:ext>
            </a:extLst>
          </p:cNvPr>
          <p:cNvCxnSpPr>
            <a:cxnSpLocks/>
          </p:cNvCxnSpPr>
          <p:nvPr/>
        </p:nvCxnSpPr>
        <p:spPr>
          <a:xfrm>
            <a:off x="1201093" y="3842124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itle 2">
            <a:extLst>
              <a:ext uri="{FF2B5EF4-FFF2-40B4-BE49-F238E27FC236}">
                <a16:creationId xmlns:a16="http://schemas.microsoft.com/office/drawing/2014/main" id="{3301CDA0-06B2-FFFC-2D2D-7E87889C824D}"/>
              </a:ext>
            </a:extLst>
          </p:cNvPr>
          <p:cNvSpPr txBox="1"/>
          <p:nvPr/>
        </p:nvSpPr>
        <p:spPr>
          <a:xfrm>
            <a:off x="1794714" y="4151728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9AA67D2B-9B8D-45DE-9EC1-5B9CC1B5E41E}"/>
              </a:ext>
            </a:extLst>
          </p:cNvPr>
          <p:cNvSpPr txBox="1"/>
          <p:nvPr/>
        </p:nvSpPr>
        <p:spPr>
          <a:xfrm>
            <a:off x="3041330" y="4151728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4" name="Title 2">
            <a:extLst>
              <a:ext uri="{FF2B5EF4-FFF2-40B4-BE49-F238E27FC236}">
                <a16:creationId xmlns:a16="http://schemas.microsoft.com/office/drawing/2014/main" id="{08D0C167-7351-C528-9702-2D4A9786235A}"/>
              </a:ext>
            </a:extLst>
          </p:cNvPr>
          <p:cNvSpPr txBox="1"/>
          <p:nvPr/>
        </p:nvSpPr>
        <p:spPr>
          <a:xfrm>
            <a:off x="4483644" y="415172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5" name="Title 2">
            <a:extLst>
              <a:ext uri="{FF2B5EF4-FFF2-40B4-BE49-F238E27FC236}">
                <a16:creationId xmlns:a16="http://schemas.microsoft.com/office/drawing/2014/main" id="{013D33D7-067C-607C-9560-34DA28F24F29}"/>
              </a:ext>
            </a:extLst>
          </p:cNvPr>
          <p:cNvSpPr txBox="1"/>
          <p:nvPr/>
        </p:nvSpPr>
        <p:spPr>
          <a:xfrm>
            <a:off x="241117" y="4514512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E7B5EDEE-28A3-F456-6F95-206B42BAD001}"/>
              </a:ext>
            </a:extLst>
          </p:cNvPr>
          <p:cNvCxnSpPr>
            <a:cxnSpLocks/>
          </p:cNvCxnSpPr>
          <p:nvPr/>
        </p:nvCxnSpPr>
        <p:spPr>
          <a:xfrm>
            <a:off x="712651" y="4682383"/>
            <a:ext cx="125444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itle 2">
            <a:extLst>
              <a:ext uri="{FF2B5EF4-FFF2-40B4-BE49-F238E27FC236}">
                <a16:creationId xmlns:a16="http://schemas.microsoft.com/office/drawing/2014/main" id="{4B855506-12E9-997F-500B-97FB06310314}"/>
              </a:ext>
            </a:extLst>
          </p:cNvPr>
          <p:cNvSpPr txBox="1"/>
          <p:nvPr/>
        </p:nvSpPr>
        <p:spPr>
          <a:xfrm>
            <a:off x="241118" y="5232460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CD65567D-FA90-20F0-73C8-AC978C325008}"/>
              </a:ext>
            </a:extLst>
          </p:cNvPr>
          <p:cNvCxnSpPr>
            <a:cxnSpLocks/>
          </p:cNvCxnSpPr>
          <p:nvPr/>
        </p:nvCxnSpPr>
        <p:spPr>
          <a:xfrm>
            <a:off x="1854236" y="5400331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itle 2">
            <a:extLst>
              <a:ext uri="{FF2B5EF4-FFF2-40B4-BE49-F238E27FC236}">
                <a16:creationId xmlns:a16="http://schemas.microsoft.com/office/drawing/2014/main" id="{067264FB-850A-7A0E-24CE-4E977977A014}"/>
              </a:ext>
            </a:extLst>
          </p:cNvPr>
          <p:cNvSpPr txBox="1"/>
          <p:nvPr/>
        </p:nvSpPr>
        <p:spPr>
          <a:xfrm>
            <a:off x="256375" y="608118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25B0F109-BCE5-E74E-5716-A44062072143}"/>
              </a:ext>
            </a:extLst>
          </p:cNvPr>
          <p:cNvCxnSpPr>
            <a:cxnSpLocks/>
          </p:cNvCxnSpPr>
          <p:nvPr/>
        </p:nvCxnSpPr>
        <p:spPr>
          <a:xfrm>
            <a:off x="1215608" y="6270624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itle 2">
            <a:extLst>
              <a:ext uri="{FF2B5EF4-FFF2-40B4-BE49-F238E27FC236}">
                <a16:creationId xmlns:a16="http://schemas.microsoft.com/office/drawing/2014/main" id="{983D4A4A-E2BE-6933-365F-BDA9A591905D}"/>
              </a:ext>
            </a:extLst>
          </p:cNvPr>
          <p:cNvSpPr txBox="1"/>
          <p:nvPr/>
        </p:nvSpPr>
        <p:spPr>
          <a:xfrm>
            <a:off x="241118" y="4852751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ความฝาด (แทน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06646499-D926-C876-746D-E0367248BB6E}"/>
              </a:ext>
            </a:extLst>
          </p:cNvPr>
          <p:cNvCxnSpPr>
            <a:cxnSpLocks/>
          </p:cNvCxnSpPr>
          <p:nvPr/>
        </p:nvCxnSpPr>
        <p:spPr>
          <a:xfrm>
            <a:off x="1854236" y="5020622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0947134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88842"/>
            <a:ext cx="6096000" cy="6092317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584200"/>
            <a:ext cx="5340350" cy="1325563"/>
          </a:xfrm>
        </p:spPr>
        <p:txBody>
          <a:bodyPr/>
          <a:lstStyle/>
          <a:p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คูนาวาร</a:t>
            </a:r>
            <a:r>
              <a:rPr lang="th-TH" sz="6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รา</a:t>
            </a:r>
            <a:endParaRPr lang="en-US" sz="6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EC4F9B9F-9F41-D51D-0669-FD32332342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419" y="2285525"/>
            <a:ext cx="3455351" cy="3133240"/>
          </a:xfrm>
        </p:spPr>
        <p:txBody>
          <a:bodyPr/>
          <a:lstStyle/>
          <a:p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ดินแดงที่มีชื่อเสียง ไวน์ระดับโลกและชุมชนของเกษตรกรผู้ปลูกองุ่นและผู้ผลิตไวน์หัวก้าวหน้า หัวใจสีแดงของไวน์ออสเตรเลียเต้นแรงกว่าทุกครั้งที่ผ่านมา</a:t>
            </a:r>
            <a:endParaRPr lang="en-AU" sz="18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35418610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5990E6B6-E9EB-F77F-BBFC-F1259DECBD90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th-TH" altLang="ja-JP" sz="6600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ขอบคุณ</a:t>
            </a:r>
            <a:endParaRPr lang="pt-BR" sz="6600" spc="272" dirty="0">
              <a:solidFill>
                <a:schemeClr val="bg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A25B0-04B6-A3E0-11BB-4B6646BB4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A8A4FF-DD9F-7391-B2E9-5A6AAA3BA9AF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023768-6D93-1896-7833-869C374D0E84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55382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map of australia with red and white colors&#10;&#10;AI-generated content may be incorrect.">
            <a:extLst>
              <a:ext uri="{FF2B5EF4-FFF2-40B4-BE49-F238E27FC236}">
                <a16:creationId xmlns:a16="http://schemas.microsoft.com/office/drawing/2014/main" id="{F71EA623-DD23-B848-9378-221E9D35EA5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918" r="5688"/>
          <a:stretch/>
        </p:blipFill>
        <p:spPr>
          <a:xfrm>
            <a:off x="3476172" y="0"/>
            <a:ext cx="8715827" cy="6866708"/>
          </a:xfr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A13C9D-28D2-3C09-2665-CE94F7CF0C41}"/>
              </a:ext>
            </a:extLst>
          </p:cNvPr>
          <p:cNvCxnSpPr>
            <a:cxnSpLocks/>
          </p:cNvCxnSpPr>
          <p:nvPr/>
        </p:nvCxnSpPr>
        <p:spPr>
          <a:xfrm flipV="1">
            <a:off x="7834085" y="5268686"/>
            <a:ext cx="1440544" cy="36952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C0124BF1-54AD-1247-2C00-CA6401F54751}"/>
              </a:ext>
            </a:extLst>
          </p:cNvPr>
          <p:cNvSpPr txBox="1"/>
          <p:nvPr/>
        </p:nvSpPr>
        <p:spPr>
          <a:xfrm>
            <a:off x="6968359" y="5453541"/>
            <a:ext cx="246169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คูนาวาร</a:t>
            </a:r>
            <a:r>
              <a:rPr lang="th-TH" sz="2000" b="1" dirty="0" err="1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2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รา</a:t>
            </a:r>
            <a:endParaRPr lang="en-US" sz="2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82E5E165-3C2B-B7DE-7749-CBC33E083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7955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ออสเตรเลีย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54621381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map of the united states&#10;&#10;AI-generated content may be incorrect.">
            <a:extLst>
              <a:ext uri="{FF2B5EF4-FFF2-40B4-BE49-F238E27FC236}">
                <a16:creationId xmlns:a16="http://schemas.microsoft.com/office/drawing/2014/main" id="{40015C6D-65A1-E6FE-9544-CCDB157D67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246" r="44059" b="3601"/>
          <a:stretch/>
        </p:blipFill>
        <p:spPr>
          <a:xfrm>
            <a:off x="3359149" y="4982"/>
            <a:ext cx="8832851" cy="6852176"/>
          </a:xfr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DA0DC56-5B63-F10B-72EA-9822054945E9}"/>
              </a:ext>
            </a:extLst>
          </p:cNvPr>
          <p:cNvCxnSpPr>
            <a:cxnSpLocks/>
          </p:cNvCxnSpPr>
          <p:nvPr/>
        </p:nvCxnSpPr>
        <p:spPr>
          <a:xfrm flipV="1">
            <a:off x="7347857" y="4303486"/>
            <a:ext cx="1440544" cy="36952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C267281-316D-A6A4-0BA6-7B076B1C9F7B}"/>
              </a:ext>
            </a:extLst>
          </p:cNvPr>
          <p:cNvSpPr txBox="1"/>
          <p:nvPr/>
        </p:nvSpPr>
        <p:spPr>
          <a:xfrm>
            <a:off x="6503275" y="4488341"/>
            <a:ext cx="244054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คูนาวาร</a:t>
            </a:r>
            <a:r>
              <a:rPr lang="th-TH" sz="2000" b="1" dirty="0" err="1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2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รา</a:t>
            </a:r>
            <a:endParaRPr lang="en-US" sz="2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67FF319D-52C6-4180-3734-24702ABB6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404007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ออสเตรเลียใต้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49477231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7A9F4B9-C793-E942-3C79-DA2F2C2BC4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4762CF8-1C9D-0CA1-735C-9E3757B60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203158"/>
            <a:ext cx="4829691" cy="785732"/>
          </a:xfrm>
        </p:spPr>
        <p:txBody>
          <a:bodyPr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คูนาวาร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รา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91661C-849C-778D-4496-D3C2248623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634343"/>
            <a:ext cx="4458380" cy="3684308"/>
          </a:xfrm>
        </p:spPr>
        <p:txBody>
          <a:bodyPr/>
          <a:lstStyle/>
          <a:p>
            <a:pPr marL="0" indent="0">
              <a:spcBef>
                <a:spcPts val="800"/>
              </a:spcBef>
              <a:buNone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คูนาวาร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ราเป็นเขตผลิตไวน์ของออสเตรเลียอีกแห่งหนึ่งที่ได้รับการยกย่องในระดับนานาชาติมากที่สุด มีชื่อเสียงในเรื่องดินสีแดงสดและไวน์แดงคุณภาพระดับโลก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อากาศเย็นสบาย ได้รับอิทธิพลจากภูมิอากาศแบบชายฝั่ง และดินสีแดงที่ไม่เหมือนที่ไหน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ประวัติความเป็นมาของไวน์ที่ยาวนาน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ระดับโลก และไวน์ชั้นเลิศ มีค่าควรเก็บสะสม และเก็บไว้นาน 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วิวัฒนาการในไร่องุ่นและการผลิตไวน์นำมาซึ่งลักษณะไวน์ที่มีชีวิตชีวาและหรูหรา</a:t>
            </a:r>
            <a:endParaRPr lang="en-US" sz="18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E3DB73-2185-EB6B-CCCA-C32695F374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3" y="1071022"/>
            <a:ext cx="4683351" cy="1325563"/>
          </a:xfrm>
        </p:spPr>
        <p:txBody>
          <a:bodyPr/>
          <a:lstStyle/>
          <a:p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ใช้เวลา</a:t>
            </a:r>
            <a:endParaRPr lang="en-US" sz="6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602433484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74BADF-07CD-2B27-08AE-DF38B7EBA5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0362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4A6FBD-A36B-526C-BC1F-FA8C1FBADF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3825809"/>
            <a:ext cx="4829691" cy="1530521"/>
          </a:xfrm>
        </p:spPr>
        <p:txBody>
          <a:bodyPr/>
          <a:lstStyle/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ประวัติความเป็นมาของคูนาวาร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รา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ภูมิศาสตร์ ภูมิอากาศ และดิน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การปลูกองุ่น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การผลิตไวน์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สายพันธุ์องุ่นที่โดดเด่น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CA4263EC-C06D-C640-A4DB-9E09BBA6E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823905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ประเด็นการนำเสนอ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ในวันนี้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มีดังนี้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endParaRPr lang="th-TH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8893328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953748A-19FA-65E8-827E-4EB8E509E76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3" t="24393" r="308" b="40167"/>
          <a:stretch/>
        </p:blipFill>
        <p:spPr>
          <a:xfrm>
            <a:off x="6879771" y="592189"/>
            <a:ext cx="5295796" cy="252112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B5B51B5-DA05-CE25-CD97-B952DAC60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670" y="3477251"/>
            <a:ext cx="2382787" cy="662774"/>
          </a:xfrm>
        </p:spPr>
        <p:txBody>
          <a:bodyPr/>
          <a:lstStyle/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กลางช่วงปี</a:t>
            </a:r>
            <a:r>
              <a:rPr lang="en-AU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en-US" dirty="0"/>
              <a:t>1800s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C74B72-A378-F166-EE3C-5A671D83C8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70670" y="4140032"/>
            <a:ext cx="3148187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นาย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วิล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เลียม วิลสัน ชาวสวนที่เกิดในประเทศสก็อตแลนด์ เป็นชาวยุโรปที่เข้ามาตั้งถิ่นฐานทำฟาร์มเลี้ยงแกะและสวนผลไม้ ได้เลือกอยู่ที่พื้นที่ดินสีแดงนี้ และแนะนำให้ผู้ติดตามคือ จอห์น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ริดด็อค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ทำเช่นเดียวกัน</a:t>
            </a:r>
            <a:endParaRPr lang="en-US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9A53C4-1F84-2B78-9D7D-51A0BC3D92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819873" y="4232256"/>
            <a:ext cx="3142069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จอห์น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ริดด็อค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ปลูกต้นองุ่นเป็นครั้งแรกในเขตพื้นที่นี้ โดยปลูกพันธุ์คาแบ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และชีรา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และพื้นที่เล็ก ๆ นี้ยังปลูกพันธุ์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,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มัลเบ็ค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 และ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เปโ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ดร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ฮิ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เม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เนซ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ด้วย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227501-B1AB-4F15-B0AE-C6D75E846BD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19873" y="3490403"/>
            <a:ext cx="2120040" cy="662774"/>
          </a:xfrm>
        </p:spPr>
        <p:txBody>
          <a:bodyPr/>
          <a:lstStyle/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ปลายช่วงปี</a:t>
            </a:r>
            <a:r>
              <a:rPr lang="en-AU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en-US" dirty="0"/>
              <a:t>1800s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0251DBA-EA93-9A56-8C51-724D4F72B9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043832"/>
            <a:ext cx="4310720" cy="1325563"/>
          </a:xfrm>
        </p:spPr>
        <p:txBody>
          <a:bodyPr/>
          <a:lstStyle/>
          <a:p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มรดกไวน์,</a:t>
            </a:r>
          </a:p>
          <a:p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การฟื้นคืนชีพและข้อถกเถียง</a:t>
            </a:r>
            <a:endParaRPr lang="en-US" sz="6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CBDA4B4-8791-D067-94E5-39C7A7A95AB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140545"/>
            <a:ext cx="5066256" cy="903287"/>
          </a:xfrm>
        </p:spPr>
        <p:txBody>
          <a:bodyPr/>
          <a:lstStyle/>
          <a:p>
            <a:r>
              <a:rPr lang="th-TH" sz="4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ประวัติศาสตร์ของ</a:t>
            </a:r>
            <a:r>
              <a:rPr lang="en-AU" sz="4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4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คูนาวาร</a:t>
            </a:r>
            <a:r>
              <a:rPr lang="th-TH" sz="4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4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รา: </a:t>
            </a:r>
            <a:endParaRPr lang="en-US" sz="4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BEFA0911-A258-47D4-5088-8E84C987E4F6}"/>
              </a:ext>
            </a:extLst>
          </p:cNvPr>
          <p:cNvSpPr txBox="1">
            <a:spLocks/>
          </p:cNvSpPr>
          <p:nvPr/>
        </p:nvSpPr>
        <p:spPr>
          <a:xfrm>
            <a:off x="8649230" y="4232256"/>
            <a:ext cx="2212298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เนื่องจากภาวะถดถอยทางเศรษฐกิจที่เกิดได้ไม่นานทำให้ อุตสาหกรรมนี้ต้องประสบความยากลำบากในช่วง 50 ปีต่อมา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18A5C074-D778-9E0A-93E4-6AFBD1D7C47A}"/>
              </a:ext>
            </a:extLst>
          </p:cNvPr>
          <p:cNvSpPr txBox="1">
            <a:spLocks/>
          </p:cNvSpPr>
          <p:nvPr/>
        </p:nvSpPr>
        <p:spPr>
          <a:xfrm>
            <a:off x="8649229" y="3490403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1901</a:t>
            </a:r>
          </a:p>
        </p:txBody>
      </p:sp>
    </p:spTree>
    <p:extLst>
      <p:ext uri="{BB962C8B-B14F-4D97-AF65-F5344CB8AC3E}">
        <p14:creationId xmlns:p14="http://schemas.microsoft.com/office/powerpoint/2010/main" val="401303539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C8F1E15B-5B28-00B8-2D40-F31416CF503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48385" y="3875314"/>
            <a:ext cx="4384917" cy="2982686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A33B8B-6E2A-F7A6-80B4-DE5FFAB81A2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4773" y="4216587"/>
            <a:ext cx="3226027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การฟื้นตัวของเขตพื้นที่เริ่มขึ้นเมื่อนายเดวิด วิน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น์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และพ่อของเขาที่เป็นพ่อค้าไวน์นามว่า ซามูเอ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ล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ซื้ออสังหาริมทรัพย์ที่มีสภาพทรุดโทรมของ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ริดด็อค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และตั้งบริษัทที่มีชื่อเสียงในปัจจุบันอย่าง วิน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น์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คูนาวาร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ราเอสเตท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3E3E3B-F934-9FCE-0D39-5BDAC375B8A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888" y="3532736"/>
            <a:ext cx="2120040" cy="662774"/>
          </a:xfrm>
        </p:spPr>
        <p:txBody>
          <a:bodyPr/>
          <a:lstStyle/>
          <a:p>
            <a:r>
              <a:rPr lang="en-US" dirty="0"/>
              <a:t>1951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C57A6-79A9-7F9F-5002-85511A40BA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811665" y="990185"/>
            <a:ext cx="2808575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ออสเตรเลียได้รับประสบการณ์ที่ตลาดไวน์โลกเจริญเติบโต และคนท้องถิ่นในคูนาวาร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ราและเกษตรกรหันมาปลูกองุ่นมากขึ้น ขอบเขตของเขตผลิตไวน์นี้ขยับขยายไปไกลมากขึ้น แม้ว่าจะมีการประท้วงของเกษตรกรผู้ปลูกองุ่นบางส่วนเรื่องพื้นที่ดินแดงในขณะนั้น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50453E-C66F-1E81-2269-01796EEEBC5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800779" y="306334"/>
            <a:ext cx="2985165" cy="662774"/>
          </a:xfrm>
        </p:spPr>
        <p:txBody>
          <a:bodyPr/>
          <a:lstStyle/>
          <a:p>
            <a:r>
              <a:rPr lang="th-TH" dirty="0"/>
              <a:t>ช่วงปี </a:t>
            </a:r>
            <a:r>
              <a:rPr lang="en-US" dirty="0"/>
              <a:t>1960 </a:t>
            </a:r>
            <a:r>
              <a:rPr lang="th-TH" dirty="0"/>
              <a:t>ถึงช่วงปี </a:t>
            </a:r>
            <a:r>
              <a:rPr lang="en-US" dirty="0"/>
              <a:t>1980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5EA62E-0245-44DC-4FE9-D45398AE70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614303" y="4341786"/>
            <a:ext cx="2246564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คูนาวาร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ราเติบโตขึ้นกลายเป็นเขตพื้นที่ที่เป็นผู้นำในการผลิตไวน์คาแบ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บริษัทขนาดใหญ่มีการลงทุน และไร่องุ่นในท้องที่เติบโตขึ้น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4186AC6-4654-6C3B-9EBD-72667FD6674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603417" y="3657935"/>
            <a:ext cx="2985165" cy="662774"/>
          </a:xfrm>
        </p:spPr>
        <p:txBody>
          <a:bodyPr/>
          <a:lstStyle/>
          <a:p>
            <a:r>
              <a:rPr lang="th-TH" sz="2400" b="1" dirty="0"/>
              <a:t>ช่วงปี </a:t>
            </a:r>
            <a:r>
              <a:rPr lang="en-US" dirty="0"/>
              <a:t>1990 </a:t>
            </a:r>
            <a:r>
              <a:rPr lang="th-TH" sz="2400" b="1" dirty="0"/>
              <a:t>ช่วงปี </a:t>
            </a:r>
            <a:r>
              <a:rPr lang="en-US" dirty="0"/>
              <a:t>2000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A65730A4-A5CD-4F24-5DE7-45F2C9B5454E}"/>
              </a:ext>
            </a:extLst>
          </p:cNvPr>
          <p:cNvSpPr txBox="1">
            <a:spLocks/>
          </p:cNvSpPr>
          <p:nvPr/>
        </p:nvSpPr>
        <p:spPr>
          <a:xfrm>
            <a:off x="7354635" y="1407378"/>
            <a:ext cx="3233535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คูนาวาร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รายังคงครองตำแหน่งเขตผลิตไวน์ที่ผลิตไวน์คาแบ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ชั้นนำ แต่มีมากกว่าที่เห็น ผู้ผลิตได้บรรจงผลิตรูปแบบทันสมัยที่หลากหลาย และคนรุ่นใหม่ที่ทำให้เขตพื้นที่นี้มีชีวิตชีวามากขึ้น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7C711AD5-596E-C4D9-5CD9-50C1CB61BEB3}"/>
              </a:ext>
            </a:extLst>
          </p:cNvPr>
          <p:cNvSpPr txBox="1">
            <a:spLocks/>
          </p:cNvSpPr>
          <p:nvPr/>
        </p:nvSpPr>
        <p:spPr>
          <a:xfrm>
            <a:off x="7343751" y="723527"/>
            <a:ext cx="233002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3200" dirty="0">
                <a:latin typeface="Cordia New" panose="020B0304020202020204" pitchFamily="34" charset="-34"/>
                <a:cs typeface="Cordia New" panose="020B0304020202020204" pitchFamily="34" charset="-34"/>
              </a:rPr>
              <a:t>ปัจจุบัน</a:t>
            </a:r>
            <a:endParaRPr lang="en-US" sz="32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45627340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78E1D31-D604-5893-E383-482F85489D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001" r="11001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F9812C1-9C80-5708-2208-F691AA7B75A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63576" y="747713"/>
            <a:ext cx="5457373" cy="1325562"/>
          </a:xfrm>
        </p:spPr>
        <p:txBody>
          <a:bodyPr/>
          <a:lstStyle/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รู้หรือไม่?</a:t>
            </a:r>
            <a:endParaRPr lang="en-US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9CF8D5-24F5-73BA-ECE1-6BA609F16EFF}"/>
              </a:ext>
            </a:extLst>
          </p:cNvPr>
          <p:cNvSpPr txBox="1"/>
          <p:nvPr/>
        </p:nvSpPr>
        <p:spPr>
          <a:xfrm>
            <a:off x="535191" y="2656650"/>
            <a:ext cx="48877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เคยมีข้อโต้แย้งเรื่องการกำหนดขอบเขตทางกฎหมายในพื้นที่ดินแดงของคูนาวาร</a:t>
            </a:r>
            <a:r>
              <a:rPr lang="th-TH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ราในช่วงปี 90 เกษตรกรผู้ปลูกองุ่นบางส่วนต้องการขยายพื้นที่ ในขณะที่บางส่วนที่อาศัยอยู่ในพื้นที่ดินแดงไม่อยากทำเช่นนั้น หลังจากการถกเถียงกันเกือบ 10 ปี พื้นที่ก็ถูกขยายออกไป</a:t>
            </a:r>
          </a:p>
        </p:txBody>
      </p:sp>
    </p:spTree>
    <p:extLst>
      <p:ext uri="{BB962C8B-B14F-4D97-AF65-F5344CB8AC3E}">
        <p14:creationId xmlns:p14="http://schemas.microsoft.com/office/powerpoint/2010/main" val="2287714919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0CCF1F8-6D9E-4631-9BC7-E65B426755A9}">
  <ds:schemaRefs>
    <ds:schemaRef ds:uri="http://purl.org/dc/terms/"/>
    <ds:schemaRef ds:uri="02256494-4976-4001-aedb-96463ae0d92e"/>
    <ds:schemaRef ds:uri="4e8dd08d-258d-47a9-9875-37f1ffd19f33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861111E-3B94-45A5-9F9D-02F1B734CFCC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2603</Words>
  <Application>Microsoft Macintosh PowerPoint</Application>
  <PresentationFormat>Widescreen</PresentationFormat>
  <Paragraphs>291</Paragraphs>
  <Slides>25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Cordia New</vt:lpstr>
      <vt:lpstr>Inter Display</vt:lpstr>
      <vt:lpstr>Neue Haas Grotesk Text Pro</vt:lpstr>
      <vt:lpstr>Calibri</vt:lpstr>
      <vt:lpstr>Arial</vt:lpstr>
      <vt:lpstr>Browallia New</vt:lpstr>
      <vt:lpstr>Slide layouts</vt:lpstr>
      <vt:lpstr>PowerPoint Presentation</vt:lpstr>
      <vt:lpstr>PowerPoint Presentation</vt:lpstr>
      <vt:lpstr>ออสเตรเลีย</vt:lpstr>
      <vt:lpstr>ออสเตรเลียใต้</vt:lpstr>
      <vt:lpstr>คูนาวาร์รา</vt:lpstr>
      <vt:lpstr>ประเด็นการนำเสนอ ในวันนี้ มีดังนี้ </vt:lpstr>
      <vt:lpstr>กลางช่วงปี 1800s</vt:lpstr>
      <vt:lpstr>PowerPoint Presentation</vt:lpstr>
      <vt:lpstr>รู้หรือไม่?</vt:lpstr>
      <vt:lpstr>ภูมิศาสตร์, ภูมิอากาศ และดิน</vt:lpstr>
      <vt:lpstr>ภูมิอากาศ</vt:lpstr>
      <vt:lpstr>ดิน</vt:lpstr>
      <vt:lpstr>การปลูกองุ่น และการผลิตไวน์</vt:lpstr>
      <vt:lpstr>PowerPoint Presentation</vt:lpstr>
      <vt:lpstr>การผลิตไวน์</vt:lpstr>
      <vt:lpstr>PowerPoint Presentation</vt:lpstr>
      <vt:lpstr>PowerPoint Presentation</vt:lpstr>
      <vt:lpstr>คาแบร์เนต์ โซวีญง ลักษณะเฉพาะ</vt:lpstr>
      <vt:lpstr>PowerPoint Presentation</vt:lpstr>
      <vt:lpstr>ชีราซ ลักษณะเฉพาะ</vt:lpstr>
      <vt:lpstr>PowerPoint Presentation</vt:lpstr>
      <vt:lpstr>แมร์โล ลักษณะเฉพาะ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1</cp:revision>
  <dcterms:created xsi:type="dcterms:W3CDTF">2018-07-25T07:02:59Z</dcterms:created>
  <dcterms:modified xsi:type="dcterms:W3CDTF">2026-04-21T10:33:21Z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</Properties>
</file>