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1"/>
  </p:notesMasterIdLst>
  <p:sldIdLst>
    <p:sldId id="256" r:id="rId5"/>
    <p:sldId id="478" r:id="rId6"/>
    <p:sldId id="636" r:id="rId7"/>
    <p:sldId id="669" r:id="rId8"/>
    <p:sldId id="645" r:id="rId9"/>
    <p:sldId id="637" r:id="rId10"/>
    <p:sldId id="646" r:id="rId11"/>
    <p:sldId id="647" r:id="rId12"/>
    <p:sldId id="641" r:id="rId13"/>
    <p:sldId id="642" r:id="rId14"/>
    <p:sldId id="643" r:id="rId15"/>
    <p:sldId id="648" r:id="rId16"/>
    <p:sldId id="664" r:id="rId17"/>
    <p:sldId id="670" r:id="rId18"/>
    <p:sldId id="671" r:id="rId19"/>
    <p:sldId id="665" r:id="rId20"/>
    <p:sldId id="652" r:id="rId21"/>
    <p:sldId id="673" r:id="rId22"/>
    <p:sldId id="717" r:id="rId23"/>
    <p:sldId id="603" r:id="rId24"/>
    <p:sldId id="660" r:id="rId25"/>
    <p:sldId id="718" r:id="rId26"/>
    <p:sldId id="719" r:id="rId27"/>
    <p:sldId id="659" r:id="rId28"/>
    <p:sldId id="340" r:id="rId29"/>
    <p:sldId id="720" r:id="rId30"/>
  </p:sldIdLst>
  <p:sldSz cx="12192000" cy="6858000"/>
  <p:notesSz cx="6858000" cy="9144000"/>
  <p:embeddedFontLst>
    <p:embeddedFont>
      <p:font typeface="Inter Display" panose="02000503000000020004" pitchFamily="2" charset="0"/>
      <p:regular r:id="rId32"/>
      <p:bold r:id="rId33"/>
      <p:italic r:id="rId34"/>
      <p:boldItalic r:id="rId35"/>
    </p:embeddedFont>
    <p:embeddedFont>
      <p:font typeface="Neue Haas Grotesk Text Pro" panose="020B0504020202020204" pitchFamily="34" charset="77"/>
      <p:regular r:id="rId36"/>
      <p:bold r:id="rId37"/>
      <p:italic r:id="rId38"/>
      <p:boldItalic r:id="rId39"/>
    </p:embeddedFont>
    <p:embeddedFont>
      <p:font typeface="Segoe UI" panose="020B0502040204020203" pitchFamily="34" charset="0"/>
      <p:regular r:id="rId40"/>
      <p:bold r:id="rId41"/>
      <p:italic r:id="rId42"/>
      <p:boldItalic r:id="rId43"/>
    </p:embeddedFont>
  </p:embeddedFontLst>
  <p:custDataLst>
    <p:tags r:id="rId44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339" autoAdjust="0"/>
    <p:restoredTop sz="81973" autoAdjust="0"/>
  </p:normalViewPr>
  <p:slideViewPr>
    <p:cSldViewPr snapToGrid="0">
      <p:cViewPr varScale="1">
        <p:scale>
          <a:sx n="76" d="100"/>
          <a:sy n="76" d="100"/>
        </p:scale>
        <p:origin x="200" y="696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">
      <pc:chgData name="Cameron Midson" userId="510fe36d-201b-4d30-8c49-491c55367456" providerId="ADAL" clId="{93217E07-8A0E-5D7D-A37A-49773A2FEA36}" dt="2026-03-23T05:22:12.126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Penanam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penjajakan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dan </a:t>
            </a:r>
            <a:r>
              <a:rPr lang="en-US" dirty="0" err="1"/>
              <a:t>varietas</a:t>
            </a:r>
            <a:r>
              <a:rPr lang="en-US" dirty="0"/>
              <a:t> lama, </a:t>
            </a:r>
            <a:r>
              <a:rPr lang="en-US" dirty="0" err="1"/>
              <a:t>karakter</a:t>
            </a:r>
            <a:r>
              <a:rPr lang="en-US" dirty="0"/>
              <a:t> wine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-Teknik </a:t>
            </a:r>
            <a:r>
              <a:rPr lang="en-US" dirty="0" err="1"/>
              <a:t>pembuatan</a:t>
            </a:r>
            <a:r>
              <a:rPr lang="en-US" dirty="0"/>
              <a:t> , Hunter Valley </a:t>
            </a:r>
            <a:r>
              <a:rPr lang="en-US" dirty="0" err="1"/>
              <a:t>terkenal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Semillon yang </a:t>
            </a:r>
            <a:r>
              <a:rPr lang="en-US" dirty="0" err="1"/>
              <a:t>seiring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bertambahnya</a:t>
            </a:r>
            <a:r>
              <a:rPr lang="en-US" dirty="0"/>
              <a:t> </a:t>
            </a:r>
            <a:r>
              <a:rPr lang="en-US" dirty="0" err="1"/>
              <a:t>usia</a:t>
            </a:r>
            <a:r>
              <a:rPr lang="en-US" dirty="0"/>
              <a:t>,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  </a:t>
            </a:r>
            <a:r>
              <a:rPr lang="en-US" dirty="0" err="1"/>
              <a:t>Catatan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dan </a:t>
            </a:r>
            <a:r>
              <a:rPr lang="en-US" dirty="0" err="1"/>
              <a:t>usulan</a:t>
            </a:r>
            <a:r>
              <a:rPr lang="en-US" dirty="0"/>
              <a:t> </a:t>
            </a:r>
            <a:r>
              <a:rPr lang="en-US" dirty="0" err="1"/>
              <a:t>poin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diskusi</a:t>
            </a:r>
            <a:r>
              <a:rPr lang="en-US" dirty="0"/>
              <a:t> 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mengunduh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 dan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kunjungi</a:t>
            </a:r>
            <a:r>
              <a:rPr lang="en-US" dirty="0"/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568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Hunter Valley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rumah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sejumlah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anggur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multigenerasi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mendalami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tradisi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pembuatan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anggur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wilayah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anggur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tertua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Australia.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Warisan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anggur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bernilai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Shiraz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1867 dan </a:t>
            </a:r>
            <a:r>
              <a:rPr lang="en-AU" sz="12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Semillon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1899,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dipelihara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Hunter Valley juga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sejumlah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anggur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Chardonnay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tua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anggur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'Old Vines' HVD Tyrrell, yang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ditanam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AU" sz="12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1908.</a:t>
            </a:r>
            <a:endParaRPr lang="en-ID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AU" b="0" dirty="0">
                <a:effectLst/>
              </a:rPr>
            </a:br>
            <a:r>
              <a:rPr lang="en-AU" b="0" dirty="0">
                <a:effectLst/>
              </a:rPr>
              <a:t>+ 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 KOMPLEMENTER :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Temukan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di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55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Hunter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Semillon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Chardonnay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Shiraz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sejumlah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jumlahnya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sesuai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76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anggu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patokan dunia</a:t>
            </a:r>
            <a:r>
              <a:rPr lang="id-ID" sz="1200" i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d-ID" sz="1200" i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Semillon</a:t>
            </a:r>
            <a:r>
              <a:rPr lang="id-ID" sz="1200" i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bintangnya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varietas putih di wilayah ini. 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Ketika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pertama kali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dibotolkan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i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Semillon</a:t>
            </a:r>
            <a:r>
              <a:rPr lang="id-ID" sz="1200" i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Hunter </a:t>
            </a:r>
            <a:r>
              <a:rPr lang="id-ID" sz="1200" i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Valley</a:t>
            </a:r>
            <a:r>
              <a:rPr lang="id-ID" sz="1200" i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hampir berwarna putih air,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garing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halus dengan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mineralitas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berkapur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esabaran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membuahkan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contoh terbaik dengan keasaman tinggi dan alkohol rendah berubah setelah hanya lima tahun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berada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 botol, mengungkapkan karakter madu, roti panggang, kacang panggang – hampir seolah-olah anggur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disimpan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barel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kayu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(meskipun belum). Anggur ini mampu menua dengan anggun selama lebih dari 20 tahun. Poin kunci dari perbedaan dalam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Semillon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Hunter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Valley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sudah tua adalah bahwa contoh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terbaik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anggur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 mempertahankan 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rasa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buah primer yang dapat diidentifikasi dan inti keasaman lemon bahkan setelah beberapa dekade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berada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simpan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020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Salah satu wilayah pertama di Australia yang menanam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Chardonnay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Hunter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Valley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membantu membangun varietas tersebut sebagai ikon anggur Australia. Hunter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Chardonnay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dulu diwakili oleh gaya 'sinar matahari dalam botol', dengan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tetesan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besar,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sentuhan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barel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kayu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kaya dan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mentega. Tetapi wilayah ini telah menikmati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kebangkitan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selama 15 tahun terakhir, dengan produsen masih membuat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Chardonnay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penuh rasa tetapi dengan 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proses 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barel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kayu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begitu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anyak</a:t>
            </a:r>
            <a:endParaRPr lang="en-ID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296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belakangan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Hari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kepekatan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menimbulkan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selera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cocok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d-ID" sz="1800" b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Shiraz</a:t>
            </a:r>
            <a:r>
              <a:rPr lang="id-ID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Hunter yang </a:t>
            </a:r>
            <a:r>
              <a:rPr lang="id-ID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muda dapat menunjukkan buah beri merah dan gelap, rempah-rempah dan banyak tanin lembut dan halus, tetapi seiring</a:t>
            </a:r>
            <a:r>
              <a:rPr lang="en-US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bertambahnya usia</a:t>
            </a:r>
            <a:r>
              <a:rPr lang="en-US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d-ID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mereka menjadi lebih kompleks, dengan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sedikit</a:t>
            </a:r>
            <a:r>
              <a:rPr lang="en-US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sentuhan</a:t>
            </a:r>
            <a:r>
              <a:rPr lang="en-US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US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kulit</a:t>
            </a:r>
            <a:r>
              <a:rPr lang="en-US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 parfum yang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cantik</a:t>
            </a:r>
            <a:r>
              <a:rPr lang="id-ID" sz="18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d-ID" sz="18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Ini juga memperoleh kehalusan dan keanggunan, menjadi </a:t>
            </a:r>
            <a:r>
              <a:rPr lang="en-US" sz="18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wine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id-ID" sz="18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yang halus, kompleks, d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engan</a:t>
            </a:r>
            <a:r>
              <a:rPr lang="en-US" sz="18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yang</a:t>
            </a:r>
            <a:r>
              <a:rPr lang="id-ID" sz="18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berlapis-lapis</a:t>
            </a:r>
            <a:r>
              <a:rPr lang="id-ID" sz="18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3245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Semillion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Hunter Valley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tipikal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 Valley Shiraz dan Hunter Valley Shiraz?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21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160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Sydney di New South Wales, Hunter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wisata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populer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Berbatasan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barat, barat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Pegunungan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Pemisah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(Great Dividing Range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dikelilingi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nasional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mempertunjukkan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perbukitan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ikonik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mencoba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Hunter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Tasting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menyeluruh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program.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09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menginspirasi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Hunter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441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Broke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Fordwich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area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Lower Hunter,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Upper Hunter Valley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Pokolbin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Lower Hunter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continental,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dilindungi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tiupan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kaki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Brokenback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Range. </a:t>
            </a:r>
            <a:endParaRPr lang="en-AU" b="1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Sebagian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area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Lower Hunter Valley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Pokolbin,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winery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restauran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Panas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sekelilingnya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mengumpulkan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menutupi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hembusan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Pokolbin, Upper Hunter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hari-hari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153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hari-hari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semi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kelembapan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tutupan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berhembus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mengurangi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kehangatannya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didominasi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527mm (20.7in).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Januari : 23.1°C (73.6)°F.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153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Hunter 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Valley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terletak di dasar laut kuno, dan seiring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dengan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waktu endapan lapisan atas dikompresi menjadi batu, serpih dan batu bara, membentuk </a:t>
            </a:r>
            <a:r>
              <a:rPr lang="id-ID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medan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dan beragam tanah yang kaya saat ini. </a:t>
            </a:r>
            <a:r>
              <a:rPr lang="id-ID" sz="12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Tanaman </a:t>
            </a:r>
            <a:r>
              <a:rPr lang="en-US" sz="12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anggur</a:t>
            </a:r>
            <a:r>
              <a:rPr lang="en-US" sz="12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biasanya tumbuh di bukit yang landai dan </a:t>
            </a:r>
            <a:r>
              <a:rPr lang="id-ID" sz="12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gradien</a:t>
            </a:r>
            <a:r>
              <a:rPr lang="en-US" sz="12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yang </a:t>
            </a:r>
            <a:r>
              <a:rPr lang="en-US" sz="12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tidak</a:t>
            </a:r>
            <a:r>
              <a:rPr lang="en-US" sz="12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ekstrim</a:t>
            </a:r>
            <a:r>
              <a:rPr lang="en-US" sz="12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,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hingga </a:t>
            </a:r>
            <a:r>
              <a:rPr lang="id-ID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medan yang cukup datar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. Tanah b</a:t>
            </a:r>
            <a:r>
              <a:rPr lang="id-ID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ervarias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i di seluruh wilayah, dengan tanah di daerah </a:t>
            </a:r>
            <a:r>
              <a:rPr lang="id-ID" sz="1200" i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Lower</a:t>
            </a:r>
            <a:r>
              <a:rPr lang="id-ID" sz="1200" i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Hunter </a:t>
            </a:r>
            <a:r>
              <a:rPr lang="id-ID" sz="1200" i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Valley</a:t>
            </a:r>
            <a:r>
              <a:rPr lang="id-ID" sz="1200" i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mulai dari dataran aluvial berpasir hingga tanah lempung 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yang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dalam dan tanah dupleks merah gembur, sementara di </a:t>
            </a:r>
            <a:r>
              <a:rPr lang="id-ID" sz="1200" i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Upper</a:t>
            </a:r>
            <a:r>
              <a:rPr lang="id-ID" sz="1200" i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Hunter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sungai dan anak sungai berkontribusi pada tanah lempung hitam berlumpur di daerah itu yang </a:t>
            </a:r>
            <a:r>
              <a:rPr lang="id-ID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sering</a:t>
            </a:r>
            <a:r>
              <a:rPr lang="en-US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kali </a:t>
            </a:r>
            <a:r>
              <a:rPr lang="id-ID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dilapis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i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pada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bagian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atasnya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dengan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lempung tanah liat alkali.</a:t>
            </a:r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</a:t>
            </a:r>
            <a:endParaRPr lang="en-AU" b="0" dirty="0">
              <a:effectLst/>
            </a:endParaRPr>
          </a:p>
          <a:p>
            <a:pPr rtl="0"/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Apa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Hunter Valley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menantang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Apa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dampaknya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petani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memanfaatkan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832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Hunter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kelembapan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risiko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badai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Hunter Valleys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menyesuaikan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perubahan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pasar.</a:t>
            </a: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manajemen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kanopi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atap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memastikan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optimal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Teknik-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manajemen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pemangkasan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penipisan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tunas dan tandan,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menghilangkan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tunas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memposisikan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tunas. Teknik-Teknik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manajemen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kanopi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permanen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pilihan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teralis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rootstocks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baris.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218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Hunter Valley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dikatakan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mampu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Semillon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Semillon </a:t>
            </a:r>
            <a:r>
              <a:rPr lang="en-AU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Hunter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diperhitungkan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teliti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perhatian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kepada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hal-hal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mendetil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gula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sekitar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10%-11%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dan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acidity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ditangani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hati-hati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pabrik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dihancurkan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minimal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bijinya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distabilisasikan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diendapkan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dibotolkan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Mengingat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area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Hunter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Australia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Hunter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menghadapi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630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61195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8901975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6737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659074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590744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5831686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91942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3165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6" r:id="rId22"/>
    <p:sldLayoutId id="2147483677" r:id="rId23"/>
    <p:sldLayoutId id="2147483680" r:id="rId24"/>
    <p:sldLayoutId id="2147483681" r:id="rId25"/>
    <p:sldLayoutId id="2147483684" r:id="rId26"/>
    <p:sldLayoutId id="2147483685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A5FA91E-AD8B-0AEA-99A8-33696E71ED0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4" r="6" b="6391"/>
          <a:stretch/>
        </p:blipFill>
        <p:spPr>
          <a:xfrm>
            <a:off x="623888" y="2595563"/>
            <a:ext cx="11010900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en-US" sz="6000" dirty="0">
                <a:solidFill>
                  <a:schemeClr val="accent1"/>
                </a:solidFill>
              </a:rPr>
              <a:t>HUNTER VALLEY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5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SUBTROPIS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3942491"/>
            <a:ext cx="3891746" cy="2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MARITIM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56363" y="3942491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HUNTER VALLEY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22–254M (72–833KAKI)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1572" y="654370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1572" y="542070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63475" y="637103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6ED744F4-35F9-7949-C8A5-6749AA295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9159F64E-4D8F-3815-95A7-69377728F308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5A3A94-A3DC-6E8F-73CE-2B89AFC8FBBA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1A58F3-B152-9D35-E4A5-8CD87430C36D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832BC8-5D35-4007-E21D-E3BBC6CAE00C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4E5952-B3DA-D56E-E363-F6D56FA9ED24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2" t="-146" r="18710" b="146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912429" cy="1530521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/>
              <a:t>Berbeda-beda</a:t>
            </a:r>
            <a:r>
              <a:rPr lang="en-AU" dirty="0"/>
              <a:t> di </a:t>
            </a:r>
            <a:r>
              <a:rPr lang="en-AU" dirty="0" err="1"/>
              <a:t>seluruh</a:t>
            </a:r>
            <a:r>
              <a:rPr lang="en-AU" dirty="0"/>
              <a:t> wilayah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/>
              <a:t>Shiraz pada </a:t>
            </a:r>
            <a:r>
              <a:rPr lang="en-AU" dirty="0" err="1"/>
              <a:t>umumnya</a:t>
            </a:r>
            <a:r>
              <a:rPr lang="en-AU" dirty="0"/>
              <a:t> </a:t>
            </a:r>
            <a:r>
              <a:rPr lang="en-AU" dirty="0" err="1"/>
              <a:t>hasilnya</a:t>
            </a:r>
            <a:r>
              <a:rPr lang="en-AU" dirty="0"/>
              <a:t> </a:t>
            </a:r>
            <a:r>
              <a:rPr lang="en-AU" dirty="0" err="1"/>
              <a:t>terbaik</a:t>
            </a:r>
            <a:r>
              <a:rPr lang="en-AU" dirty="0"/>
              <a:t> pada </a:t>
            </a:r>
            <a:r>
              <a:rPr lang="en-AU" dirty="0" err="1"/>
              <a:t>tanah</a:t>
            </a:r>
            <a:r>
              <a:rPr lang="en-AU" dirty="0"/>
              <a:t> yang </a:t>
            </a:r>
            <a:r>
              <a:rPr lang="en-AU" dirty="0" err="1"/>
              <a:t>mengering</a:t>
            </a:r>
            <a:r>
              <a:rPr lang="en-AU" dirty="0"/>
              <a:t>  dan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Semillon pada </a:t>
            </a:r>
            <a:r>
              <a:rPr lang="en-AU" dirty="0" err="1"/>
              <a:t>umumnya</a:t>
            </a:r>
            <a:r>
              <a:rPr lang="en-AU" dirty="0"/>
              <a:t> </a:t>
            </a:r>
            <a:r>
              <a:rPr lang="en-AU" dirty="0" err="1"/>
              <a:t>hasilnya</a:t>
            </a:r>
            <a:r>
              <a:rPr lang="en-AU" dirty="0"/>
              <a:t> </a:t>
            </a:r>
            <a:r>
              <a:rPr lang="en-AU" dirty="0" err="1"/>
              <a:t>terbaik</a:t>
            </a:r>
            <a:r>
              <a:rPr lang="en-AU" dirty="0"/>
              <a:t> pada </a:t>
            </a:r>
            <a:r>
              <a:rPr lang="en-AU" dirty="0" err="1"/>
              <a:t>dataran</a:t>
            </a:r>
            <a:r>
              <a:rPr lang="en-AU" dirty="0"/>
              <a:t> </a:t>
            </a:r>
            <a:r>
              <a:rPr lang="en-AU" dirty="0" err="1"/>
              <a:t>aluvial</a:t>
            </a:r>
            <a:r>
              <a:rPr lang="en-AU" dirty="0"/>
              <a:t> </a:t>
            </a:r>
            <a:r>
              <a:rPr lang="en-AU" dirty="0" err="1"/>
              <a:t>berpasir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5" r="13877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003650"/>
            <a:ext cx="4829691" cy="785732"/>
          </a:xfrm>
        </p:spPr>
        <p:txBody>
          <a:bodyPr/>
          <a:lstStyle/>
          <a:p>
            <a:r>
              <a:rPr lang="en-US" dirty="0"/>
              <a:t>PEMBUDIDAYAAN </a:t>
            </a:r>
            <a:br>
              <a:rPr lang="en-US" dirty="0"/>
            </a:br>
            <a:r>
              <a:rPr lang="en-US" dirty="0"/>
              <a:t>DAN PEMBUATAN ANGGUR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871515"/>
            <a:ext cx="5340350" cy="579936"/>
          </a:xfrm>
        </p:spPr>
        <p:txBody>
          <a:bodyPr/>
          <a:lstStyle/>
          <a:p>
            <a:r>
              <a:rPr lang="en-US" sz="5000" dirty="0">
                <a:solidFill>
                  <a:schemeClr val="accent4"/>
                </a:solidFill>
              </a:rPr>
              <a:t>SUKSES MESKIPUN TERLIHAT MUSTAHIL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605072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 err="1"/>
              <a:t>Suatu</a:t>
            </a:r>
            <a:r>
              <a:rPr lang="en-AU" dirty="0"/>
              <a:t> </a:t>
            </a:r>
            <a:r>
              <a:rPr lang="en-AU" dirty="0" err="1"/>
              <a:t>sejarah</a:t>
            </a:r>
            <a:r>
              <a:rPr lang="en-AU" dirty="0"/>
              <a:t> </a:t>
            </a:r>
            <a:r>
              <a:rPr lang="en-AU" dirty="0" err="1"/>
              <a:t>tentang</a:t>
            </a:r>
            <a:r>
              <a:rPr lang="en-AU" dirty="0"/>
              <a:t> </a:t>
            </a:r>
            <a:r>
              <a:rPr lang="en-AU" dirty="0" err="1"/>
              <a:t>penanam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terampil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</a:t>
            </a:r>
            <a:r>
              <a:rPr lang="en-AU" dirty="0" err="1"/>
              <a:t>menyesuaikan</a:t>
            </a:r>
            <a:r>
              <a:rPr lang="en-AU" dirty="0"/>
              <a:t> </a:t>
            </a:r>
            <a:r>
              <a:rPr lang="en-AU" dirty="0" err="1"/>
              <a:t>terhadap</a:t>
            </a:r>
            <a:r>
              <a:rPr lang="en-AU" dirty="0"/>
              <a:t> </a:t>
            </a:r>
            <a:r>
              <a:rPr lang="en-AU" dirty="0" err="1"/>
              <a:t>perubahan</a:t>
            </a:r>
            <a:r>
              <a:rPr lang="en-AU" dirty="0"/>
              <a:t> </a:t>
            </a:r>
            <a:r>
              <a:rPr lang="en-AU" dirty="0" err="1"/>
              <a:t>iklim</a:t>
            </a:r>
            <a:r>
              <a:rPr lang="en-AU" dirty="0"/>
              <a:t> dan pasar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Kualitas</a:t>
            </a:r>
            <a:r>
              <a:rPr lang="en-AU" dirty="0"/>
              <a:t>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utama</a:t>
            </a:r>
            <a:r>
              <a:rPr lang="en-AU" dirty="0"/>
              <a:t> </a:t>
            </a:r>
            <a:r>
              <a:rPr lang="en-AU" dirty="0" err="1"/>
              <a:t>dibandingkan</a:t>
            </a:r>
            <a:r>
              <a:rPr lang="en-AU" dirty="0"/>
              <a:t> </a:t>
            </a:r>
            <a:r>
              <a:rPr lang="en-AU" dirty="0" err="1"/>
              <a:t>kuantitas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Varietas</a:t>
            </a:r>
            <a:r>
              <a:rPr lang="en-AU" dirty="0"/>
              <a:t> : Semillon, Chardonnay, Shiraz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subtropis</a:t>
            </a:r>
            <a:r>
              <a:rPr lang="en-AU" dirty="0"/>
              <a:t>, </a:t>
            </a:r>
            <a:r>
              <a:rPr lang="en-AU" dirty="0" err="1"/>
              <a:t>hujan</a:t>
            </a:r>
            <a:r>
              <a:rPr lang="en-AU" dirty="0"/>
              <a:t> </a:t>
            </a:r>
            <a:r>
              <a:rPr lang="en-AU" dirty="0" err="1"/>
              <a:t>deras</a:t>
            </a:r>
            <a:r>
              <a:rPr lang="en-AU" dirty="0"/>
              <a:t> dan </a:t>
            </a:r>
            <a:r>
              <a:rPr lang="en-AU" dirty="0" err="1"/>
              <a:t>badai</a:t>
            </a:r>
            <a:r>
              <a:rPr lang="en-AU" dirty="0"/>
              <a:t> </a:t>
            </a:r>
            <a:r>
              <a:rPr lang="en-AU" dirty="0" err="1"/>
              <a:t>musim</a:t>
            </a:r>
            <a:r>
              <a:rPr lang="en-AU" dirty="0"/>
              <a:t> </a:t>
            </a:r>
            <a:r>
              <a:rPr lang="en-AU" dirty="0" err="1"/>
              <a:t>panas</a:t>
            </a:r>
            <a:r>
              <a:rPr lang="en-AU" dirty="0"/>
              <a:t> , </a:t>
            </a:r>
            <a:r>
              <a:rPr lang="en-AU" dirty="0" err="1"/>
              <a:t>memberikan</a:t>
            </a:r>
            <a:r>
              <a:rPr lang="en-AU" dirty="0"/>
              <a:t> </a:t>
            </a:r>
            <a:r>
              <a:rPr lang="en-AU" dirty="0" err="1"/>
              <a:t>tantangan</a:t>
            </a:r>
            <a:endParaRPr lang="en-AU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F6A830BB-87B2-278F-D9A7-C33A0DA4095A}"/>
              </a:ext>
            </a:extLst>
          </p:cNvPr>
          <p:cNvSpPr txBox="1">
            <a:spLocks/>
          </p:cNvSpPr>
          <p:nvPr/>
        </p:nvSpPr>
        <p:spPr>
          <a:xfrm>
            <a:off x="6336442" y="555154"/>
            <a:ext cx="5009924" cy="79260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accent5"/>
                </a:solidFill>
              </a:rPr>
              <a:t>TANTANGAN DAN</a:t>
            </a:r>
          </a:p>
          <a:p>
            <a:r>
              <a:rPr lang="en-US" sz="3200" dirty="0">
                <a:solidFill>
                  <a:schemeClr val="accent5"/>
                </a:solidFill>
              </a:rPr>
              <a:t>DAN IMBALAN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26382" y="1457330"/>
            <a:ext cx="6210327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000" dirty="0">
                <a:solidFill>
                  <a:schemeClr val="accent4"/>
                </a:solidFill>
              </a:rPr>
              <a:t>BAGI PETANI ANGGUR</a:t>
            </a:r>
          </a:p>
        </p:txBody>
      </p:sp>
    </p:spTree>
    <p:extLst>
      <p:ext uri="{BB962C8B-B14F-4D97-AF65-F5344CB8AC3E}">
        <p14:creationId xmlns:p14="http://schemas.microsoft.com/office/powerpoint/2010/main" val="195082499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9" t="13" r="6516" b="302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257670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Awal </a:t>
            </a:r>
            <a:r>
              <a:rPr lang="en-AU" dirty="0" err="1"/>
              <a:t>Januari</a:t>
            </a:r>
            <a:r>
              <a:rPr lang="en-AU" dirty="0"/>
              <a:t> </a:t>
            </a:r>
            <a:r>
              <a:rPr lang="en-AU" dirty="0" err="1"/>
              <a:t>sampai</a:t>
            </a:r>
            <a:r>
              <a:rPr lang="en-AU" dirty="0"/>
              <a:t> </a:t>
            </a:r>
            <a:r>
              <a:rPr lang="en-AU" dirty="0" err="1"/>
              <a:t>pertengahan</a:t>
            </a:r>
            <a:r>
              <a:rPr lang="en-AU" dirty="0"/>
              <a:t> </a:t>
            </a:r>
            <a:r>
              <a:rPr lang="en-AU" dirty="0" err="1"/>
              <a:t>Februari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awal</a:t>
            </a:r>
            <a:r>
              <a:rPr lang="en-AU" dirty="0"/>
              <a:t> </a:t>
            </a:r>
            <a:r>
              <a:rPr lang="en-AU" dirty="0" err="1"/>
              <a:t>dibandingkan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kebanyakan</a:t>
            </a:r>
            <a:r>
              <a:rPr lang="en-AU" dirty="0"/>
              <a:t> wilayah Australia </a:t>
            </a:r>
            <a:r>
              <a:rPr lang="en-AU" dirty="0" err="1"/>
              <a:t>lainnya</a:t>
            </a:r>
            <a:endParaRPr lang="en-AU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6" y="586762"/>
            <a:ext cx="6210327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accent4"/>
                </a:solidFill>
              </a:rPr>
              <a:t>PANEN</a:t>
            </a:r>
          </a:p>
        </p:txBody>
      </p:sp>
    </p:spTree>
    <p:extLst>
      <p:ext uri="{BB962C8B-B14F-4D97-AF65-F5344CB8AC3E}">
        <p14:creationId xmlns:p14="http://schemas.microsoft.com/office/powerpoint/2010/main" val="312898186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4" b="16624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149584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 err="1"/>
              <a:t>Tradisi</a:t>
            </a:r>
            <a:r>
              <a:rPr lang="en-AU" dirty="0"/>
              <a:t> </a:t>
            </a:r>
            <a:r>
              <a:rPr lang="en-AU" dirty="0" err="1"/>
              <a:t>pembuatan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sudah</a:t>
            </a:r>
            <a:r>
              <a:rPr lang="en-AU" dirty="0"/>
              <a:t> </a:t>
            </a:r>
            <a:r>
              <a:rPr lang="en-AU" dirty="0" err="1"/>
              <a:t>berlangsung</a:t>
            </a:r>
            <a:r>
              <a:rPr lang="en-AU" dirty="0"/>
              <a:t> lama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Generasi</a:t>
            </a:r>
            <a:r>
              <a:rPr lang="en-AU" dirty="0"/>
              <a:t> </a:t>
            </a:r>
            <a:r>
              <a:rPr lang="en-AU" dirty="0" err="1"/>
              <a:t>baru</a:t>
            </a:r>
            <a:r>
              <a:rPr lang="en-AU" dirty="0"/>
              <a:t> para </a:t>
            </a:r>
            <a:r>
              <a:rPr lang="en-AU" dirty="0" err="1"/>
              <a:t>pembuat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inovatif</a:t>
            </a:r>
            <a:r>
              <a:rPr lang="en-AU" dirty="0"/>
              <a:t> yang </a:t>
            </a:r>
            <a:r>
              <a:rPr lang="en-AU" dirty="0" err="1"/>
              <a:t>baru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Intervensi</a:t>
            </a:r>
            <a:r>
              <a:rPr lang="en-AU" dirty="0"/>
              <a:t> minimal, Semillon </a:t>
            </a:r>
            <a:r>
              <a:rPr lang="en-AU" dirty="0" err="1"/>
              <a:t>bebas</a:t>
            </a:r>
            <a:r>
              <a:rPr lang="en-AU" dirty="0"/>
              <a:t> </a:t>
            </a:r>
            <a:r>
              <a:rPr lang="en-AU" dirty="0" err="1"/>
              <a:t>pengawet</a:t>
            </a:r>
            <a:r>
              <a:rPr lang="en-AU" dirty="0"/>
              <a:t>, Varietal </a:t>
            </a:r>
            <a:r>
              <a:rPr lang="en-AU" dirty="0" err="1"/>
              <a:t>alternatif</a:t>
            </a:r>
            <a:r>
              <a:rPr lang="en-AU" dirty="0"/>
              <a:t>, </a:t>
            </a:r>
            <a:r>
              <a:rPr lang="en-AU" dirty="0" err="1"/>
              <a:t>campuran</a:t>
            </a:r>
            <a:r>
              <a:rPr lang="en-AU" dirty="0"/>
              <a:t> Shiraz dan Pinot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1019332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accent4"/>
                </a:solidFill>
              </a:rPr>
              <a:t>PENEKANAN PADA PREMIUM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783F2ED-5CE5-8444-E0AB-A96145E88533}"/>
              </a:ext>
            </a:extLst>
          </p:cNvPr>
          <p:cNvSpPr txBox="1">
            <a:spLocks/>
          </p:cNvSpPr>
          <p:nvPr/>
        </p:nvSpPr>
        <p:spPr>
          <a:xfrm>
            <a:off x="6336442" y="554220"/>
            <a:ext cx="5009924" cy="46511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accent5"/>
                </a:solidFill>
              </a:rPr>
              <a:t>PEMBUATAN ANGGUR</a:t>
            </a:r>
          </a:p>
          <a:p>
            <a:endParaRPr lang="en-US" sz="32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76761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7" t="636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4829691" cy="785732"/>
          </a:xfrm>
        </p:spPr>
        <p:txBody>
          <a:bodyPr/>
          <a:lstStyle/>
          <a:p>
            <a:r>
              <a:rPr lang="en-US" dirty="0"/>
              <a:t>SEJARAH PENANAMAN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4384340" cy="579936"/>
          </a:xfrm>
        </p:spPr>
        <p:txBody>
          <a:bodyPr/>
          <a:lstStyle/>
          <a:p>
            <a:r>
              <a:rPr lang="en-US" sz="5000" dirty="0">
                <a:solidFill>
                  <a:schemeClr val="accent4"/>
                </a:solidFill>
              </a:rPr>
              <a:t>KEBUN ANGGUR TUA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2910115"/>
            <a:ext cx="3300454" cy="2513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Perkebunan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sudah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ada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pada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tahun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 1860an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Pohon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Chardonnay yang paling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tua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dunia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Areal yang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signifikan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perkebunan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tua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terutama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Shiraz yang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tumbuh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pada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akarnya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sendiri</a:t>
            </a:r>
            <a:endParaRPr lang="en-AU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8">
            <a:extLst>
              <a:ext uri="{FF2B5EF4-FFF2-40B4-BE49-F238E27FC236}">
                <a16:creationId xmlns:a16="http://schemas.microsoft.com/office/drawing/2014/main" id="{C8F5AF4A-8EBC-88E2-ECA6-900A890274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2531" y="1933074"/>
            <a:ext cx="1182507" cy="3579859"/>
          </a:xfrm>
          <a:prstGeom prst="rect">
            <a:avLst/>
          </a:prstGeom>
        </p:spPr>
      </p:pic>
      <p:pic>
        <p:nvPicPr>
          <p:cNvPr id="19" name="Picture Placeholder 8">
            <a:extLst>
              <a:ext uri="{FF2B5EF4-FFF2-40B4-BE49-F238E27FC236}">
                <a16:creationId xmlns:a16="http://schemas.microsoft.com/office/drawing/2014/main" id="{BE7EDD48-AFC1-BC39-D9FC-0BDB0E760F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798" y="1933074"/>
            <a:ext cx="1182507" cy="3579859"/>
          </a:xfrm>
          <a:prstGeom prst="rect">
            <a:avLst/>
          </a:prstGeom>
        </p:spPr>
      </p:pic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888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64576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4130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HUNTER VALLEY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VARIAN TERBAIK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SEMILLON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27%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24%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5" y="5470367"/>
            <a:ext cx="1907481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23%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VERDELHO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15%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>
                <a:solidFill>
                  <a:srgbClr val="601329"/>
                </a:solidFill>
                <a:latin typeface="Neue Haas Grotesk Text Pro" panose="020B0504020202020204" pitchFamily="34" charset="77"/>
              </a:rPr>
              <a:t>TEMPRANILLO</a:t>
            </a: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3289324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7073304" y="4019455"/>
            <a:ext cx="17764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VERDELHO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8874774" y="4049268"/>
            <a:ext cx="2253759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TEMPRANILLO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4750782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A0CB5-6D17-C571-B243-40C0ECF05E47}"/>
              </a:ext>
            </a:extLst>
          </p:cNvPr>
          <p:cNvSpPr txBox="1"/>
          <p:nvPr/>
        </p:nvSpPr>
        <p:spPr>
          <a:xfrm rot="16200000">
            <a:off x="995224" y="4019454"/>
            <a:ext cx="16734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SEMILLON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45DAE30-97CF-340F-2E38-EBCA6AB70AC0}"/>
              </a:ext>
            </a:extLst>
          </p:cNvPr>
          <p:cNvCxnSpPr>
            <a:cxnSpLocks/>
          </p:cNvCxnSpPr>
          <p:nvPr/>
        </p:nvCxnSpPr>
        <p:spPr>
          <a:xfrm flipV="1">
            <a:off x="7753968" y="2966797"/>
            <a:ext cx="0" cy="20274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6FB1200-66DB-5EA8-DAF5-4F45627A3940}"/>
              </a:ext>
            </a:extLst>
          </p:cNvPr>
          <p:cNvCxnSpPr>
            <a:cxnSpLocks/>
          </p:cNvCxnSpPr>
          <p:nvPr/>
        </p:nvCxnSpPr>
        <p:spPr>
          <a:xfrm>
            <a:off x="6744074" y="2966797"/>
            <a:ext cx="10098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875" y="603120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SEMILLON (YOUTHFUL)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6D9044B-19C1-C835-1A81-96A0008531CB}"/>
              </a:ext>
            </a:extLst>
          </p:cNvPr>
          <p:cNvSpPr txBox="1"/>
          <p:nvPr/>
        </p:nvSpPr>
        <p:spPr>
          <a:xfrm>
            <a:off x="8444427" y="3695497"/>
            <a:ext cx="2200103" cy="7668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Lemon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Apel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hijau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Quince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r="3648"/>
          <a:stretch/>
        </p:blipFill>
        <p:spPr>
          <a:xfrm>
            <a:off x="5548011" y="896895"/>
            <a:ext cx="1978174" cy="5988615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4211544" y="4432285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17F7BB-8A96-804A-9706-5D6D1CCF39BF}"/>
              </a:ext>
            </a:extLst>
          </p:cNvPr>
          <p:cNvSpPr txBox="1"/>
          <p:nvPr/>
        </p:nvSpPr>
        <p:spPr>
          <a:xfrm>
            <a:off x="8444428" y="3397623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BUAH TIPIKAL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8E5E375D-3E6F-51DA-742E-0DDFF404C4CB}"/>
              </a:ext>
            </a:extLst>
          </p:cNvPr>
          <p:cNvSpPr txBox="1"/>
          <p:nvPr/>
        </p:nvSpPr>
        <p:spPr>
          <a:xfrm>
            <a:off x="8451493" y="5234415"/>
            <a:ext cx="2200103" cy="51270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Herba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Rerumputan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0B079E66-3B0C-8590-9A75-BF092F261D5A}"/>
              </a:ext>
            </a:extLst>
          </p:cNvPr>
          <p:cNvSpPr txBox="1"/>
          <p:nvPr/>
        </p:nvSpPr>
        <p:spPr>
          <a:xfrm>
            <a:off x="8451493" y="4809487"/>
            <a:ext cx="3869183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SEKUNDER TIPIKAL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7ED948-59A0-E210-2570-88D0F48C00C3}"/>
              </a:ext>
            </a:extLst>
          </p:cNvPr>
          <p:cNvSpPr/>
          <p:nvPr/>
        </p:nvSpPr>
        <p:spPr>
          <a:xfrm>
            <a:off x="2117043" y="2207166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B9E52-6D29-778C-99F6-1A434306436F}"/>
              </a:ext>
            </a:extLst>
          </p:cNvPr>
          <p:cNvSpPr/>
          <p:nvPr/>
        </p:nvSpPr>
        <p:spPr>
          <a:xfrm>
            <a:off x="2481186" y="2204264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F3A70F-C04D-BB5A-7C77-B2CCF52F2C92}"/>
              </a:ext>
            </a:extLst>
          </p:cNvPr>
          <p:cNvSpPr/>
          <p:nvPr/>
        </p:nvSpPr>
        <p:spPr>
          <a:xfrm>
            <a:off x="2845329" y="2204264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24FE14-0A30-3BAC-AD09-FBCA14B1417E}"/>
              </a:ext>
            </a:extLst>
          </p:cNvPr>
          <p:cNvSpPr/>
          <p:nvPr/>
        </p:nvSpPr>
        <p:spPr>
          <a:xfrm>
            <a:off x="3209472" y="2204264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33B681B-4C1F-F41C-D35C-144F462FB791}"/>
              </a:ext>
            </a:extLst>
          </p:cNvPr>
          <p:cNvSpPr/>
          <p:nvPr/>
        </p:nvSpPr>
        <p:spPr>
          <a:xfrm>
            <a:off x="3573996" y="2204264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64FD8F-0578-E04D-7E7B-F56BA9316647}"/>
              </a:ext>
            </a:extLst>
          </p:cNvPr>
          <p:cNvSpPr/>
          <p:nvPr/>
        </p:nvSpPr>
        <p:spPr>
          <a:xfrm>
            <a:off x="3938520" y="2204264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C5987D-2FD8-5562-C657-1101F5ECC4D9}"/>
              </a:ext>
            </a:extLst>
          </p:cNvPr>
          <p:cNvSpPr/>
          <p:nvPr/>
        </p:nvSpPr>
        <p:spPr>
          <a:xfrm>
            <a:off x="4296865" y="2204264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0AB0FF-F090-4930-CA8E-C06AAC7C6586}"/>
              </a:ext>
            </a:extLst>
          </p:cNvPr>
          <p:cNvSpPr/>
          <p:nvPr/>
        </p:nvSpPr>
        <p:spPr>
          <a:xfrm>
            <a:off x="4667567" y="2204264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E92127-AA8F-7029-3380-994A0772F2FA}"/>
              </a:ext>
            </a:extLst>
          </p:cNvPr>
          <p:cNvSpPr/>
          <p:nvPr/>
        </p:nvSpPr>
        <p:spPr>
          <a:xfrm>
            <a:off x="5032091" y="2204264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05921B1-00C3-BF22-C4C4-CB1593101258}"/>
              </a:ext>
            </a:extLst>
          </p:cNvPr>
          <p:cNvSpPr txBox="1"/>
          <p:nvPr/>
        </p:nvSpPr>
        <p:spPr>
          <a:xfrm>
            <a:off x="2354423" y="2632659"/>
            <a:ext cx="158409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Semillon (Youthful)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6B9DD89-2422-5F99-D68D-FFBA9D02FA34}"/>
              </a:ext>
            </a:extLst>
          </p:cNvPr>
          <p:cNvSpPr/>
          <p:nvPr/>
        </p:nvSpPr>
        <p:spPr>
          <a:xfrm>
            <a:off x="2117043" y="335634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8AF693A-DFA2-0D3B-E47F-72B9323B567B}"/>
              </a:ext>
            </a:extLst>
          </p:cNvPr>
          <p:cNvSpPr/>
          <p:nvPr/>
        </p:nvSpPr>
        <p:spPr>
          <a:xfrm>
            <a:off x="2481186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BE8BF68-1FCF-CFBC-942A-EF529CB96B27}"/>
              </a:ext>
            </a:extLst>
          </p:cNvPr>
          <p:cNvSpPr/>
          <p:nvPr/>
        </p:nvSpPr>
        <p:spPr>
          <a:xfrm>
            <a:off x="2845329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C7E9AC9-95D2-F718-7FAC-6FB2D62F7DC8}"/>
              </a:ext>
            </a:extLst>
          </p:cNvPr>
          <p:cNvSpPr/>
          <p:nvPr/>
        </p:nvSpPr>
        <p:spPr>
          <a:xfrm>
            <a:off x="3209472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BD9DC7A-743E-19B4-0CA9-9B0197AE5CE2}"/>
              </a:ext>
            </a:extLst>
          </p:cNvPr>
          <p:cNvSpPr/>
          <p:nvPr/>
        </p:nvSpPr>
        <p:spPr>
          <a:xfrm>
            <a:off x="3573996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8A7711-110F-08D2-1C10-52E79E78C26D}"/>
              </a:ext>
            </a:extLst>
          </p:cNvPr>
          <p:cNvSpPr/>
          <p:nvPr/>
        </p:nvSpPr>
        <p:spPr>
          <a:xfrm>
            <a:off x="3938520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0CEA643-C815-FB11-83D2-CB97401E4A49}"/>
              </a:ext>
            </a:extLst>
          </p:cNvPr>
          <p:cNvSpPr/>
          <p:nvPr/>
        </p:nvSpPr>
        <p:spPr>
          <a:xfrm>
            <a:off x="4296865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040509-7037-32CD-35AB-7782739728AA}"/>
              </a:ext>
            </a:extLst>
          </p:cNvPr>
          <p:cNvSpPr/>
          <p:nvPr/>
        </p:nvSpPr>
        <p:spPr>
          <a:xfrm>
            <a:off x="4667567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9BB003A-907D-2805-3499-0BC8145CE38D}"/>
              </a:ext>
            </a:extLst>
          </p:cNvPr>
          <p:cNvSpPr/>
          <p:nvPr/>
        </p:nvSpPr>
        <p:spPr>
          <a:xfrm>
            <a:off x="5032091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E412C7A-71C0-053D-4768-A3F965BD01A6}"/>
              </a:ext>
            </a:extLst>
          </p:cNvPr>
          <p:cNvSpPr/>
          <p:nvPr/>
        </p:nvSpPr>
        <p:spPr>
          <a:xfrm>
            <a:off x="2117043" y="4196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12907B7-3425-185D-BEC7-3675FAEAE875}"/>
              </a:ext>
            </a:extLst>
          </p:cNvPr>
          <p:cNvSpPr/>
          <p:nvPr/>
        </p:nvSpPr>
        <p:spPr>
          <a:xfrm>
            <a:off x="2481186" y="41937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DD3EFFA-C663-DF6A-BCDC-EE719B4AD91B}"/>
              </a:ext>
            </a:extLst>
          </p:cNvPr>
          <p:cNvSpPr/>
          <p:nvPr/>
        </p:nvSpPr>
        <p:spPr>
          <a:xfrm>
            <a:off x="2845329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1BA9AC-BC0A-EA25-3F88-0C863201EED2}"/>
              </a:ext>
            </a:extLst>
          </p:cNvPr>
          <p:cNvSpPr/>
          <p:nvPr/>
        </p:nvSpPr>
        <p:spPr>
          <a:xfrm>
            <a:off x="3209472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D84E961-EDA9-48D5-28BF-87384EA39F8C}"/>
              </a:ext>
            </a:extLst>
          </p:cNvPr>
          <p:cNvSpPr/>
          <p:nvPr/>
        </p:nvSpPr>
        <p:spPr>
          <a:xfrm>
            <a:off x="3573996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4C562-18A9-CE73-CE9A-3018196B45EA}"/>
              </a:ext>
            </a:extLst>
          </p:cNvPr>
          <p:cNvSpPr/>
          <p:nvPr/>
        </p:nvSpPr>
        <p:spPr>
          <a:xfrm>
            <a:off x="3938520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B2F9F1-C352-7670-6918-9C939E34AAF0}"/>
              </a:ext>
            </a:extLst>
          </p:cNvPr>
          <p:cNvSpPr/>
          <p:nvPr/>
        </p:nvSpPr>
        <p:spPr>
          <a:xfrm>
            <a:off x="4296865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7EE516E-EE99-8422-8716-2C38094F5151}"/>
              </a:ext>
            </a:extLst>
          </p:cNvPr>
          <p:cNvSpPr/>
          <p:nvPr/>
        </p:nvSpPr>
        <p:spPr>
          <a:xfrm>
            <a:off x="4667567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9FA7450-5DAC-07D3-4AC0-C8AD895E568D}"/>
              </a:ext>
            </a:extLst>
          </p:cNvPr>
          <p:cNvSpPr/>
          <p:nvPr/>
        </p:nvSpPr>
        <p:spPr>
          <a:xfrm>
            <a:off x="5032091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7E8476D-D297-A858-2BF5-12AAC743C2AD}"/>
              </a:ext>
            </a:extLst>
          </p:cNvPr>
          <p:cNvSpPr/>
          <p:nvPr/>
        </p:nvSpPr>
        <p:spPr>
          <a:xfrm>
            <a:off x="2117043" y="50368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102BF2F-3C8F-9933-6E0E-AC3448B82081}"/>
              </a:ext>
            </a:extLst>
          </p:cNvPr>
          <p:cNvSpPr/>
          <p:nvPr/>
        </p:nvSpPr>
        <p:spPr>
          <a:xfrm>
            <a:off x="248118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F048D0A-9017-E028-2F35-F1FEB47998AF}"/>
              </a:ext>
            </a:extLst>
          </p:cNvPr>
          <p:cNvSpPr/>
          <p:nvPr/>
        </p:nvSpPr>
        <p:spPr>
          <a:xfrm>
            <a:off x="2845329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61127D3-1F8D-7BC1-A92B-C991A49E9399}"/>
              </a:ext>
            </a:extLst>
          </p:cNvPr>
          <p:cNvSpPr/>
          <p:nvPr/>
        </p:nvSpPr>
        <p:spPr>
          <a:xfrm>
            <a:off x="3209472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96DECF-8466-7F03-18A5-ADD9C953DE67}"/>
              </a:ext>
            </a:extLst>
          </p:cNvPr>
          <p:cNvSpPr/>
          <p:nvPr/>
        </p:nvSpPr>
        <p:spPr>
          <a:xfrm>
            <a:off x="357399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13B6B36-29B1-D9F0-DFF9-307C0255592C}"/>
              </a:ext>
            </a:extLst>
          </p:cNvPr>
          <p:cNvSpPr/>
          <p:nvPr/>
        </p:nvSpPr>
        <p:spPr>
          <a:xfrm>
            <a:off x="3938520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51D81E2-E98E-ADFF-6505-35F09491C0C7}"/>
              </a:ext>
            </a:extLst>
          </p:cNvPr>
          <p:cNvSpPr/>
          <p:nvPr/>
        </p:nvSpPr>
        <p:spPr>
          <a:xfrm>
            <a:off x="4296865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37D680D-8208-82F6-6671-905C5FBB255E}"/>
              </a:ext>
            </a:extLst>
          </p:cNvPr>
          <p:cNvSpPr/>
          <p:nvPr/>
        </p:nvSpPr>
        <p:spPr>
          <a:xfrm>
            <a:off x="4667567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B18F7AE-FB01-C18E-620A-1501240B63C0}"/>
              </a:ext>
            </a:extLst>
          </p:cNvPr>
          <p:cNvSpPr/>
          <p:nvPr/>
        </p:nvSpPr>
        <p:spPr>
          <a:xfrm>
            <a:off x="5032091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1902CEC1-CFBE-BE9D-FDB4-0B8D7E452E81}"/>
              </a:ext>
            </a:extLst>
          </p:cNvPr>
          <p:cNvSpPr/>
          <p:nvPr/>
        </p:nvSpPr>
        <p:spPr>
          <a:xfrm>
            <a:off x="2117043" y="53828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C0628E-3E99-7A07-1328-E1FDEDD5B8ED}"/>
              </a:ext>
            </a:extLst>
          </p:cNvPr>
          <p:cNvSpPr/>
          <p:nvPr/>
        </p:nvSpPr>
        <p:spPr>
          <a:xfrm>
            <a:off x="248118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16BF967A-4010-39BF-C8E3-5D5CFFEAB66B}"/>
              </a:ext>
            </a:extLst>
          </p:cNvPr>
          <p:cNvSpPr/>
          <p:nvPr/>
        </p:nvSpPr>
        <p:spPr>
          <a:xfrm>
            <a:off x="2845329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CF9A80E-6743-0E9B-3CAB-07A943B325E0}"/>
              </a:ext>
            </a:extLst>
          </p:cNvPr>
          <p:cNvSpPr/>
          <p:nvPr/>
        </p:nvSpPr>
        <p:spPr>
          <a:xfrm>
            <a:off x="3209472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82F9B28-DD68-2717-E0BD-65B47919FAFC}"/>
              </a:ext>
            </a:extLst>
          </p:cNvPr>
          <p:cNvSpPr/>
          <p:nvPr/>
        </p:nvSpPr>
        <p:spPr>
          <a:xfrm>
            <a:off x="3573996" y="537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9B3F844-51B8-4585-E251-AA99CB76A66D}"/>
              </a:ext>
            </a:extLst>
          </p:cNvPr>
          <p:cNvSpPr/>
          <p:nvPr/>
        </p:nvSpPr>
        <p:spPr>
          <a:xfrm>
            <a:off x="3938520" y="537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422A5EC-2AD4-7DD6-D6F0-B200B63D738E}"/>
              </a:ext>
            </a:extLst>
          </p:cNvPr>
          <p:cNvSpPr/>
          <p:nvPr/>
        </p:nvSpPr>
        <p:spPr>
          <a:xfrm>
            <a:off x="4296865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E5FACF1-4DD8-C25D-DD83-5903E3389D2D}"/>
              </a:ext>
            </a:extLst>
          </p:cNvPr>
          <p:cNvSpPr/>
          <p:nvPr/>
        </p:nvSpPr>
        <p:spPr>
          <a:xfrm>
            <a:off x="4667567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7744082-41DF-FF79-D180-03FDABE3F387}"/>
              </a:ext>
            </a:extLst>
          </p:cNvPr>
          <p:cNvSpPr/>
          <p:nvPr/>
        </p:nvSpPr>
        <p:spPr>
          <a:xfrm>
            <a:off x="5032091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3BFC6EB-3C4C-DD1B-181F-893611E585F3}"/>
              </a:ext>
            </a:extLst>
          </p:cNvPr>
          <p:cNvSpPr/>
          <p:nvPr/>
        </p:nvSpPr>
        <p:spPr>
          <a:xfrm>
            <a:off x="2117043" y="61675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A15A523-D844-53B2-8244-10D96F3E0309}"/>
              </a:ext>
            </a:extLst>
          </p:cNvPr>
          <p:cNvSpPr/>
          <p:nvPr/>
        </p:nvSpPr>
        <p:spPr>
          <a:xfrm>
            <a:off x="248118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8EA0883-2B6E-3BED-7F10-15BB5AA0B5EE}"/>
              </a:ext>
            </a:extLst>
          </p:cNvPr>
          <p:cNvSpPr/>
          <p:nvPr/>
        </p:nvSpPr>
        <p:spPr>
          <a:xfrm>
            <a:off x="2845329" y="6164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106D096-5A30-BC9A-32DE-3C9E573C5571}"/>
              </a:ext>
            </a:extLst>
          </p:cNvPr>
          <p:cNvSpPr/>
          <p:nvPr/>
        </p:nvSpPr>
        <p:spPr>
          <a:xfrm>
            <a:off x="357399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4C4B48B-C6F4-75BF-6309-AA84007A159A}"/>
              </a:ext>
            </a:extLst>
          </p:cNvPr>
          <p:cNvSpPr/>
          <p:nvPr/>
        </p:nvSpPr>
        <p:spPr>
          <a:xfrm>
            <a:off x="3938520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1C52623-B981-68F6-B937-F614FE2B5EB1}"/>
              </a:ext>
            </a:extLst>
          </p:cNvPr>
          <p:cNvSpPr/>
          <p:nvPr/>
        </p:nvSpPr>
        <p:spPr>
          <a:xfrm>
            <a:off x="4296865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46042751-EF9A-E0DB-1649-518945B005F8}"/>
              </a:ext>
            </a:extLst>
          </p:cNvPr>
          <p:cNvSpPr/>
          <p:nvPr/>
        </p:nvSpPr>
        <p:spPr>
          <a:xfrm>
            <a:off x="4667567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BE4A4FD-149D-5AB8-9B99-0FAD7AF8C21E}"/>
              </a:ext>
            </a:extLst>
          </p:cNvPr>
          <p:cNvSpPr/>
          <p:nvPr/>
        </p:nvSpPr>
        <p:spPr>
          <a:xfrm>
            <a:off x="5032091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985648A-EECC-B395-314C-D341D40B42CD}"/>
              </a:ext>
            </a:extLst>
          </p:cNvPr>
          <p:cNvSpPr txBox="1"/>
          <p:nvPr/>
        </p:nvSpPr>
        <p:spPr>
          <a:xfrm>
            <a:off x="2019011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7E7044EC-5A11-3287-DF94-67E50D1E1EA0}"/>
              </a:ext>
            </a:extLst>
          </p:cNvPr>
          <p:cNvSpPr txBox="1"/>
          <p:nvPr/>
        </p:nvSpPr>
        <p:spPr>
          <a:xfrm>
            <a:off x="2665830" y="584240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10% – 11.5%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C7F0AF62-8A0F-BC66-F7A9-EB7458C46B08}"/>
              </a:ext>
            </a:extLst>
          </p:cNvPr>
          <p:cNvSpPr txBox="1"/>
          <p:nvPr/>
        </p:nvSpPr>
        <p:spPr>
          <a:xfrm>
            <a:off x="4581893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64366718-6D5E-316C-61AB-EB86EE160FAC}"/>
              </a:ext>
            </a:extLst>
          </p:cNvPr>
          <p:cNvCxnSpPr>
            <a:cxnSpLocks/>
          </p:cNvCxnSpPr>
          <p:nvPr/>
        </p:nvCxnSpPr>
        <p:spPr>
          <a:xfrm>
            <a:off x="7756911" y="353920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AC5B6CC0-E62C-2683-B24C-F4AE9D18905B}"/>
              </a:ext>
            </a:extLst>
          </p:cNvPr>
          <p:cNvCxnSpPr>
            <a:cxnSpLocks/>
          </p:cNvCxnSpPr>
          <p:nvPr/>
        </p:nvCxnSpPr>
        <p:spPr>
          <a:xfrm>
            <a:off x="7756911" y="498494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5D2E652-F925-E2A3-091F-24693D035AF0}"/>
              </a:ext>
            </a:extLst>
          </p:cNvPr>
          <p:cNvCxnSpPr>
            <a:cxnSpLocks/>
          </p:cNvCxnSpPr>
          <p:nvPr/>
        </p:nvCxnSpPr>
        <p:spPr>
          <a:xfrm>
            <a:off x="2984775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4AD0A73A-FD99-504C-E0A1-3741D2C492F0}"/>
              </a:ext>
            </a:extLst>
          </p:cNvPr>
          <p:cNvSpPr/>
          <p:nvPr/>
        </p:nvSpPr>
        <p:spPr>
          <a:xfrm>
            <a:off x="8906107" y="1048215"/>
            <a:ext cx="1880839" cy="188083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A3531916-BA0F-B8F7-7E60-1A3921BFCBE0}"/>
              </a:ext>
            </a:extLst>
          </p:cNvPr>
          <p:cNvSpPr txBox="1"/>
          <p:nvPr/>
        </p:nvSpPr>
        <p:spPr>
          <a:xfrm>
            <a:off x="8971942" y="1446254"/>
            <a:ext cx="1815004" cy="927242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82000"/>
              </a:lnSpc>
              <a:spcBef>
                <a:spcPts val="158"/>
              </a:spcBef>
              <a:spcAft>
                <a:spcPts val="638"/>
              </a:spcAft>
            </a:pPr>
            <a:r>
              <a:rPr lang="en-AU" sz="24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GAYA MUDA, UNOAKED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0E7478-58E5-E54A-4286-F688173100B3}"/>
              </a:ext>
            </a:extLst>
          </p:cNvPr>
          <p:cNvCxnSpPr>
            <a:cxnSpLocks/>
          </p:cNvCxnSpPr>
          <p:nvPr/>
        </p:nvCxnSpPr>
        <p:spPr>
          <a:xfrm>
            <a:off x="6744074" y="2059807"/>
            <a:ext cx="21762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970123-3032-7936-27F4-D93C832D063B}"/>
              </a:ext>
            </a:extLst>
          </p:cNvPr>
          <p:cNvGrpSpPr/>
          <p:nvPr/>
        </p:nvGrpSpPr>
        <p:grpSpPr>
          <a:xfrm>
            <a:off x="3209472" y="6166946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844943D-1979-D16B-5D11-44D5CD2F99B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8CA8B8C-1DBA-BDEA-1B93-F8A0642BD87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9" name="Title 2">
            <a:extLst>
              <a:ext uri="{FF2B5EF4-FFF2-40B4-BE49-F238E27FC236}">
                <a16:creationId xmlns:a16="http://schemas.microsoft.com/office/drawing/2014/main" id="{22CF7550-734B-AC03-2920-9FEB4F860712}"/>
              </a:ext>
            </a:extLst>
          </p:cNvPr>
          <p:cNvSpPr txBox="1"/>
          <p:nvPr/>
        </p:nvSpPr>
        <p:spPr>
          <a:xfrm>
            <a:off x="532765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0F26D98-B4A4-01CC-FD90-FDF85BA2F709}"/>
              </a:ext>
            </a:extLst>
          </p:cNvPr>
          <p:cNvCxnSpPr>
            <a:cxnSpLocks/>
          </p:cNvCxnSpPr>
          <p:nvPr/>
        </p:nvCxnSpPr>
        <p:spPr>
          <a:xfrm>
            <a:off x="1511771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FF389B3C-672C-16DC-A0A2-E71C6829A646}"/>
              </a:ext>
            </a:extLst>
          </p:cNvPr>
          <p:cNvSpPr txBox="1"/>
          <p:nvPr/>
        </p:nvSpPr>
        <p:spPr>
          <a:xfrm>
            <a:off x="532764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84085DC6-8F22-8B77-A78C-B56382D33766}"/>
              </a:ext>
            </a:extLst>
          </p:cNvPr>
          <p:cNvSpPr txBox="1"/>
          <p:nvPr/>
        </p:nvSpPr>
        <p:spPr>
          <a:xfrm>
            <a:off x="191517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F6ECB6ED-042C-740C-3A02-9D4A9C50B24F}"/>
              </a:ext>
            </a:extLst>
          </p:cNvPr>
          <p:cNvSpPr txBox="1"/>
          <p:nvPr/>
        </p:nvSpPr>
        <p:spPr>
          <a:xfrm>
            <a:off x="3184930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12A021E-3515-26BE-A35F-69F39022F085}"/>
              </a:ext>
            </a:extLst>
          </p:cNvPr>
          <p:cNvCxnSpPr>
            <a:cxnSpLocks/>
          </p:cNvCxnSpPr>
          <p:nvPr/>
        </p:nvCxnSpPr>
        <p:spPr>
          <a:xfrm>
            <a:off x="1209031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2">
            <a:extLst>
              <a:ext uri="{FF2B5EF4-FFF2-40B4-BE49-F238E27FC236}">
                <a16:creationId xmlns:a16="http://schemas.microsoft.com/office/drawing/2014/main" id="{0AC9DC76-575E-E534-B8D3-C3B0684849E2}"/>
              </a:ext>
            </a:extLst>
          </p:cNvPr>
          <p:cNvSpPr txBox="1"/>
          <p:nvPr/>
        </p:nvSpPr>
        <p:spPr>
          <a:xfrm>
            <a:off x="532764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47AEFAE-6D50-F5EB-6E72-FAE68A0B460C}"/>
              </a:ext>
            </a:extLst>
          </p:cNvPr>
          <p:cNvCxnSpPr>
            <a:cxnSpLocks/>
          </p:cNvCxnSpPr>
          <p:nvPr/>
        </p:nvCxnSpPr>
        <p:spPr>
          <a:xfrm>
            <a:off x="1851582" y="43732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40BF2AD1-870C-508B-376A-3CE8FE536B9B}"/>
              </a:ext>
            </a:extLst>
          </p:cNvPr>
          <p:cNvSpPr txBox="1"/>
          <p:nvPr/>
        </p:nvSpPr>
        <p:spPr>
          <a:xfrm>
            <a:off x="1915179" y="4710297"/>
            <a:ext cx="10989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0C21E954-43AD-1D67-2FE3-16A0CB29DCE6}"/>
              </a:ext>
            </a:extLst>
          </p:cNvPr>
          <p:cNvSpPr txBox="1"/>
          <p:nvPr/>
        </p:nvSpPr>
        <p:spPr>
          <a:xfrm>
            <a:off x="3035747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7E8662C4-1719-6170-3F45-76562EB23DCE}"/>
              </a:ext>
            </a:extLst>
          </p:cNvPr>
          <p:cNvSpPr txBox="1"/>
          <p:nvPr/>
        </p:nvSpPr>
        <p:spPr>
          <a:xfrm>
            <a:off x="4478061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6F9B77EA-17A5-3D51-6D49-AF70D4DDB0DF}"/>
              </a:ext>
            </a:extLst>
          </p:cNvPr>
          <p:cNvSpPr txBox="1"/>
          <p:nvPr/>
        </p:nvSpPr>
        <p:spPr>
          <a:xfrm>
            <a:off x="532764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311CDE-0CD3-C459-5905-B133F211B65E}"/>
              </a:ext>
            </a:extLst>
          </p:cNvPr>
          <p:cNvCxnSpPr>
            <a:cxnSpLocks/>
          </p:cNvCxnSpPr>
          <p:nvPr/>
        </p:nvCxnSpPr>
        <p:spPr>
          <a:xfrm>
            <a:off x="1079285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3E49ECBD-01E1-17A2-16FC-A82ADA00D367}"/>
              </a:ext>
            </a:extLst>
          </p:cNvPr>
          <p:cNvSpPr txBox="1"/>
          <p:nvPr/>
        </p:nvSpPr>
        <p:spPr>
          <a:xfrm>
            <a:off x="532764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C14294A-45E3-5969-F8C3-6812D78C5B51}"/>
              </a:ext>
            </a:extLst>
          </p:cNvPr>
          <p:cNvCxnSpPr>
            <a:cxnSpLocks/>
          </p:cNvCxnSpPr>
          <p:nvPr/>
        </p:nvCxnSpPr>
        <p:spPr>
          <a:xfrm>
            <a:off x="1736644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8F9C572A-B083-7F7F-0A33-D70D74F88EB7}"/>
              </a:ext>
            </a:extLst>
          </p:cNvPr>
          <p:cNvSpPr txBox="1"/>
          <p:nvPr/>
        </p:nvSpPr>
        <p:spPr>
          <a:xfrm>
            <a:off x="532764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3D73F18-88E0-56EC-DB30-22251B027D0B}"/>
              </a:ext>
            </a:extLst>
          </p:cNvPr>
          <p:cNvCxnSpPr>
            <a:cxnSpLocks/>
          </p:cNvCxnSpPr>
          <p:nvPr/>
        </p:nvCxnSpPr>
        <p:spPr>
          <a:xfrm>
            <a:off x="1637139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itle 2">
            <a:extLst>
              <a:ext uri="{FF2B5EF4-FFF2-40B4-BE49-F238E27FC236}">
                <a16:creationId xmlns:a16="http://schemas.microsoft.com/office/drawing/2014/main" id="{0711F24F-E957-27CA-E3EB-95BB25B98F5D}"/>
              </a:ext>
            </a:extLst>
          </p:cNvPr>
          <p:cNvSpPr txBox="1"/>
          <p:nvPr/>
        </p:nvSpPr>
        <p:spPr>
          <a:xfrm>
            <a:off x="4591327" y="2971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69F25B26-7758-4DDB-0414-1909C91B5124}"/>
              </a:ext>
            </a:extLst>
          </p:cNvPr>
          <p:cNvSpPr txBox="1"/>
          <p:nvPr/>
        </p:nvSpPr>
        <p:spPr>
          <a:xfrm>
            <a:off x="2028445" y="3811893"/>
            <a:ext cx="1120567" cy="2781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EB245AB0-CC3B-5F7F-CC4A-54D7D2595633}"/>
              </a:ext>
            </a:extLst>
          </p:cNvPr>
          <p:cNvSpPr txBox="1"/>
          <p:nvPr/>
        </p:nvSpPr>
        <p:spPr>
          <a:xfrm>
            <a:off x="3120484" y="3811893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81DDCF9C-EABD-A4CB-C28B-11DA7FA14B94}"/>
              </a:ext>
            </a:extLst>
          </p:cNvPr>
          <p:cNvSpPr txBox="1"/>
          <p:nvPr/>
        </p:nvSpPr>
        <p:spPr>
          <a:xfrm>
            <a:off x="4562798" y="381189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212862155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0E7478-58E5-E54A-4286-F688173100B3}"/>
              </a:ext>
            </a:extLst>
          </p:cNvPr>
          <p:cNvCxnSpPr>
            <a:cxnSpLocks/>
          </p:cNvCxnSpPr>
          <p:nvPr/>
        </p:nvCxnSpPr>
        <p:spPr>
          <a:xfrm>
            <a:off x="6744074" y="1876146"/>
            <a:ext cx="21762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45DAE30-97CF-340F-2E38-EBCA6AB70AC0}"/>
              </a:ext>
            </a:extLst>
          </p:cNvPr>
          <p:cNvCxnSpPr>
            <a:cxnSpLocks/>
          </p:cNvCxnSpPr>
          <p:nvPr/>
        </p:nvCxnSpPr>
        <p:spPr>
          <a:xfrm flipV="1">
            <a:off x="7753968" y="2966797"/>
            <a:ext cx="0" cy="20274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6FB1200-66DB-5EA8-DAF5-4F45627A3940}"/>
              </a:ext>
            </a:extLst>
          </p:cNvPr>
          <p:cNvCxnSpPr>
            <a:cxnSpLocks/>
          </p:cNvCxnSpPr>
          <p:nvPr/>
        </p:nvCxnSpPr>
        <p:spPr>
          <a:xfrm>
            <a:off x="6744074" y="2966797"/>
            <a:ext cx="10098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875" y="603120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SEMILLON (BOTTLE-AGED)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6D9044B-19C1-C835-1A81-96A0008531CB}"/>
              </a:ext>
            </a:extLst>
          </p:cNvPr>
          <p:cNvSpPr txBox="1"/>
          <p:nvPr/>
        </p:nvSpPr>
        <p:spPr>
          <a:xfrm>
            <a:off x="8444427" y="3683241"/>
            <a:ext cx="2200103" cy="102092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Lemon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Apel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Quince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ara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r="3648"/>
          <a:stretch/>
        </p:blipFill>
        <p:spPr>
          <a:xfrm>
            <a:off x="5548011" y="896895"/>
            <a:ext cx="1978174" cy="5988615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4211544" y="4432285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17F7BB-8A96-804A-9706-5D6D1CCF39BF}"/>
              </a:ext>
            </a:extLst>
          </p:cNvPr>
          <p:cNvSpPr txBox="1"/>
          <p:nvPr/>
        </p:nvSpPr>
        <p:spPr>
          <a:xfrm>
            <a:off x="8444428" y="3397623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BUAH TIPIKAL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8E5E375D-3E6F-51DA-742E-0DDFF404C4CB}"/>
              </a:ext>
            </a:extLst>
          </p:cNvPr>
          <p:cNvSpPr txBox="1"/>
          <p:nvPr/>
        </p:nvSpPr>
        <p:spPr>
          <a:xfrm>
            <a:off x="8451493" y="5130098"/>
            <a:ext cx="2200103" cy="127502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Roti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panggang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Straw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Madu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Honeysuckle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Vanila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0B079E66-3B0C-8590-9A75-BF092F261D5A}"/>
              </a:ext>
            </a:extLst>
          </p:cNvPr>
          <p:cNvSpPr txBox="1"/>
          <p:nvPr/>
        </p:nvSpPr>
        <p:spPr>
          <a:xfrm>
            <a:off x="8451493" y="4809487"/>
            <a:ext cx="3869183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SEKUNDER TIPIKAL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7ED948-59A0-E210-2570-88D0F48C00C3}"/>
              </a:ext>
            </a:extLst>
          </p:cNvPr>
          <p:cNvSpPr/>
          <p:nvPr/>
        </p:nvSpPr>
        <p:spPr>
          <a:xfrm>
            <a:off x="2117043" y="2207166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B9E52-6D29-778C-99F6-1A434306436F}"/>
              </a:ext>
            </a:extLst>
          </p:cNvPr>
          <p:cNvSpPr/>
          <p:nvPr/>
        </p:nvSpPr>
        <p:spPr>
          <a:xfrm>
            <a:off x="2481186" y="2204264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F3A70F-C04D-BB5A-7C77-B2CCF52F2C92}"/>
              </a:ext>
            </a:extLst>
          </p:cNvPr>
          <p:cNvSpPr/>
          <p:nvPr/>
        </p:nvSpPr>
        <p:spPr>
          <a:xfrm>
            <a:off x="2845329" y="2204264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24FE14-0A30-3BAC-AD09-FBCA14B1417E}"/>
              </a:ext>
            </a:extLst>
          </p:cNvPr>
          <p:cNvSpPr/>
          <p:nvPr/>
        </p:nvSpPr>
        <p:spPr>
          <a:xfrm>
            <a:off x="3209472" y="2204264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33B681B-4C1F-F41C-D35C-144F462FB791}"/>
              </a:ext>
            </a:extLst>
          </p:cNvPr>
          <p:cNvSpPr/>
          <p:nvPr/>
        </p:nvSpPr>
        <p:spPr>
          <a:xfrm>
            <a:off x="3573996" y="2204264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64FD8F-0578-E04D-7E7B-F56BA9316647}"/>
              </a:ext>
            </a:extLst>
          </p:cNvPr>
          <p:cNvSpPr/>
          <p:nvPr/>
        </p:nvSpPr>
        <p:spPr>
          <a:xfrm>
            <a:off x="3938520" y="2204264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C5987D-2FD8-5562-C657-1101F5ECC4D9}"/>
              </a:ext>
            </a:extLst>
          </p:cNvPr>
          <p:cNvSpPr/>
          <p:nvPr/>
        </p:nvSpPr>
        <p:spPr>
          <a:xfrm>
            <a:off x="4296865" y="2204264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0AB0FF-F090-4930-CA8E-C06AAC7C6586}"/>
              </a:ext>
            </a:extLst>
          </p:cNvPr>
          <p:cNvSpPr/>
          <p:nvPr/>
        </p:nvSpPr>
        <p:spPr>
          <a:xfrm>
            <a:off x="4667567" y="2204264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E92127-AA8F-7029-3380-994A0772F2FA}"/>
              </a:ext>
            </a:extLst>
          </p:cNvPr>
          <p:cNvSpPr/>
          <p:nvPr/>
        </p:nvSpPr>
        <p:spPr>
          <a:xfrm>
            <a:off x="5032091" y="2204264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05921B1-00C3-BF22-C4C4-CB1593101258}"/>
              </a:ext>
            </a:extLst>
          </p:cNvPr>
          <p:cNvSpPr txBox="1"/>
          <p:nvPr/>
        </p:nvSpPr>
        <p:spPr>
          <a:xfrm>
            <a:off x="3005529" y="2632659"/>
            <a:ext cx="210531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Semillon (Bottle-aged)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6B9DD89-2422-5F99-D68D-FFBA9D02FA34}"/>
              </a:ext>
            </a:extLst>
          </p:cNvPr>
          <p:cNvSpPr/>
          <p:nvPr/>
        </p:nvSpPr>
        <p:spPr>
          <a:xfrm>
            <a:off x="2117043" y="33563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8AF693A-DFA2-0D3B-E47F-72B9323B567B}"/>
              </a:ext>
            </a:extLst>
          </p:cNvPr>
          <p:cNvSpPr/>
          <p:nvPr/>
        </p:nvSpPr>
        <p:spPr>
          <a:xfrm>
            <a:off x="2481186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BE8BF68-1FCF-CFBC-942A-EF529CB96B27}"/>
              </a:ext>
            </a:extLst>
          </p:cNvPr>
          <p:cNvSpPr/>
          <p:nvPr/>
        </p:nvSpPr>
        <p:spPr>
          <a:xfrm>
            <a:off x="2845329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C7E9AC9-95D2-F718-7FAC-6FB2D62F7DC8}"/>
              </a:ext>
            </a:extLst>
          </p:cNvPr>
          <p:cNvSpPr/>
          <p:nvPr/>
        </p:nvSpPr>
        <p:spPr>
          <a:xfrm>
            <a:off x="3209472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BD9DC7A-743E-19B4-0CA9-9B0197AE5CE2}"/>
              </a:ext>
            </a:extLst>
          </p:cNvPr>
          <p:cNvSpPr/>
          <p:nvPr/>
        </p:nvSpPr>
        <p:spPr>
          <a:xfrm>
            <a:off x="3573996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8A7711-110F-08D2-1C10-52E79E78C26D}"/>
              </a:ext>
            </a:extLst>
          </p:cNvPr>
          <p:cNvSpPr/>
          <p:nvPr/>
        </p:nvSpPr>
        <p:spPr>
          <a:xfrm>
            <a:off x="3938520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0CEA643-C815-FB11-83D2-CB97401E4A49}"/>
              </a:ext>
            </a:extLst>
          </p:cNvPr>
          <p:cNvSpPr/>
          <p:nvPr/>
        </p:nvSpPr>
        <p:spPr>
          <a:xfrm>
            <a:off x="4296865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040509-7037-32CD-35AB-7782739728AA}"/>
              </a:ext>
            </a:extLst>
          </p:cNvPr>
          <p:cNvSpPr/>
          <p:nvPr/>
        </p:nvSpPr>
        <p:spPr>
          <a:xfrm>
            <a:off x="4667567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9BB003A-907D-2805-3499-0BC8145CE38D}"/>
              </a:ext>
            </a:extLst>
          </p:cNvPr>
          <p:cNvSpPr/>
          <p:nvPr/>
        </p:nvSpPr>
        <p:spPr>
          <a:xfrm>
            <a:off x="5032091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E412C7A-71C0-053D-4768-A3F965BD01A6}"/>
              </a:ext>
            </a:extLst>
          </p:cNvPr>
          <p:cNvSpPr/>
          <p:nvPr/>
        </p:nvSpPr>
        <p:spPr>
          <a:xfrm>
            <a:off x="2117043" y="4196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12907B7-3425-185D-BEC7-3675FAEAE875}"/>
              </a:ext>
            </a:extLst>
          </p:cNvPr>
          <p:cNvSpPr/>
          <p:nvPr/>
        </p:nvSpPr>
        <p:spPr>
          <a:xfrm>
            <a:off x="2481186" y="41937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DD3EFFA-C663-DF6A-BCDC-EE719B4AD91B}"/>
              </a:ext>
            </a:extLst>
          </p:cNvPr>
          <p:cNvSpPr/>
          <p:nvPr/>
        </p:nvSpPr>
        <p:spPr>
          <a:xfrm>
            <a:off x="2845329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1BA9AC-BC0A-EA25-3F88-0C863201EED2}"/>
              </a:ext>
            </a:extLst>
          </p:cNvPr>
          <p:cNvSpPr/>
          <p:nvPr/>
        </p:nvSpPr>
        <p:spPr>
          <a:xfrm>
            <a:off x="3209472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D84E961-EDA9-48D5-28BF-87384EA39F8C}"/>
              </a:ext>
            </a:extLst>
          </p:cNvPr>
          <p:cNvSpPr/>
          <p:nvPr/>
        </p:nvSpPr>
        <p:spPr>
          <a:xfrm>
            <a:off x="3573996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4C562-18A9-CE73-CE9A-3018196B45EA}"/>
              </a:ext>
            </a:extLst>
          </p:cNvPr>
          <p:cNvSpPr/>
          <p:nvPr/>
        </p:nvSpPr>
        <p:spPr>
          <a:xfrm>
            <a:off x="3938520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B2F9F1-C352-7670-6918-9C939E34AAF0}"/>
              </a:ext>
            </a:extLst>
          </p:cNvPr>
          <p:cNvSpPr/>
          <p:nvPr/>
        </p:nvSpPr>
        <p:spPr>
          <a:xfrm>
            <a:off x="4296865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7EE516E-EE99-8422-8716-2C38094F5151}"/>
              </a:ext>
            </a:extLst>
          </p:cNvPr>
          <p:cNvSpPr/>
          <p:nvPr/>
        </p:nvSpPr>
        <p:spPr>
          <a:xfrm>
            <a:off x="4667567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9FA7450-5DAC-07D3-4AC0-C8AD895E568D}"/>
              </a:ext>
            </a:extLst>
          </p:cNvPr>
          <p:cNvSpPr/>
          <p:nvPr/>
        </p:nvSpPr>
        <p:spPr>
          <a:xfrm>
            <a:off x="5032091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7E8476D-D297-A858-2BF5-12AAC743C2AD}"/>
              </a:ext>
            </a:extLst>
          </p:cNvPr>
          <p:cNvSpPr/>
          <p:nvPr/>
        </p:nvSpPr>
        <p:spPr>
          <a:xfrm>
            <a:off x="2117043" y="50368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102BF2F-3C8F-9933-6E0E-AC3448B82081}"/>
              </a:ext>
            </a:extLst>
          </p:cNvPr>
          <p:cNvSpPr/>
          <p:nvPr/>
        </p:nvSpPr>
        <p:spPr>
          <a:xfrm>
            <a:off x="248118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F048D0A-9017-E028-2F35-F1FEB47998AF}"/>
              </a:ext>
            </a:extLst>
          </p:cNvPr>
          <p:cNvSpPr/>
          <p:nvPr/>
        </p:nvSpPr>
        <p:spPr>
          <a:xfrm>
            <a:off x="2845329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61127D3-1F8D-7BC1-A92B-C991A49E9399}"/>
              </a:ext>
            </a:extLst>
          </p:cNvPr>
          <p:cNvSpPr/>
          <p:nvPr/>
        </p:nvSpPr>
        <p:spPr>
          <a:xfrm>
            <a:off x="3209472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96DECF-8466-7F03-18A5-ADD9C953DE67}"/>
              </a:ext>
            </a:extLst>
          </p:cNvPr>
          <p:cNvSpPr/>
          <p:nvPr/>
        </p:nvSpPr>
        <p:spPr>
          <a:xfrm>
            <a:off x="357399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13B6B36-29B1-D9F0-DFF9-307C0255592C}"/>
              </a:ext>
            </a:extLst>
          </p:cNvPr>
          <p:cNvSpPr/>
          <p:nvPr/>
        </p:nvSpPr>
        <p:spPr>
          <a:xfrm>
            <a:off x="3938520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51D81E2-E98E-ADFF-6505-35F09491C0C7}"/>
              </a:ext>
            </a:extLst>
          </p:cNvPr>
          <p:cNvSpPr/>
          <p:nvPr/>
        </p:nvSpPr>
        <p:spPr>
          <a:xfrm>
            <a:off x="4296865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37D680D-8208-82F6-6671-905C5FBB255E}"/>
              </a:ext>
            </a:extLst>
          </p:cNvPr>
          <p:cNvSpPr/>
          <p:nvPr/>
        </p:nvSpPr>
        <p:spPr>
          <a:xfrm>
            <a:off x="4667567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B18F7AE-FB01-C18E-620A-1501240B63C0}"/>
              </a:ext>
            </a:extLst>
          </p:cNvPr>
          <p:cNvSpPr/>
          <p:nvPr/>
        </p:nvSpPr>
        <p:spPr>
          <a:xfrm>
            <a:off x="5032091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1902CEC1-CFBE-BE9D-FDB4-0B8D7E452E81}"/>
              </a:ext>
            </a:extLst>
          </p:cNvPr>
          <p:cNvSpPr/>
          <p:nvPr/>
        </p:nvSpPr>
        <p:spPr>
          <a:xfrm>
            <a:off x="2117043" y="53828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C0628E-3E99-7A07-1328-E1FDEDD5B8ED}"/>
              </a:ext>
            </a:extLst>
          </p:cNvPr>
          <p:cNvSpPr/>
          <p:nvPr/>
        </p:nvSpPr>
        <p:spPr>
          <a:xfrm>
            <a:off x="248118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16BF967A-4010-39BF-C8E3-5D5CFFEAB66B}"/>
              </a:ext>
            </a:extLst>
          </p:cNvPr>
          <p:cNvSpPr/>
          <p:nvPr/>
        </p:nvSpPr>
        <p:spPr>
          <a:xfrm>
            <a:off x="2845329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CF9A80E-6743-0E9B-3CAB-07A943B325E0}"/>
              </a:ext>
            </a:extLst>
          </p:cNvPr>
          <p:cNvSpPr/>
          <p:nvPr/>
        </p:nvSpPr>
        <p:spPr>
          <a:xfrm>
            <a:off x="3209472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82F9B28-DD68-2717-E0BD-65B47919FAFC}"/>
              </a:ext>
            </a:extLst>
          </p:cNvPr>
          <p:cNvSpPr/>
          <p:nvPr/>
        </p:nvSpPr>
        <p:spPr>
          <a:xfrm>
            <a:off x="3573996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9B3F844-51B8-4585-E251-AA99CB76A66D}"/>
              </a:ext>
            </a:extLst>
          </p:cNvPr>
          <p:cNvSpPr/>
          <p:nvPr/>
        </p:nvSpPr>
        <p:spPr>
          <a:xfrm>
            <a:off x="3938520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422A5EC-2AD4-7DD6-D6F0-B200B63D738E}"/>
              </a:ext>
            </a:extLst>
          </p:cNvPr>
          <p:cNvSpPr/>
          <p:nvPr/>
        </p:nvSpPr>
        <p:spPr>
          <a:xfrm>
            <a:off x="4296865" y="537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E5FACF1-4DD8-C25D-DD83-5903E3389D2D}"/>
              </a:ext>
            </a:extLst>
          </p:cNvPr>
          <p:cNvSpPr/>
          <p:nvPr/>
        </p:nvSpPr>
        <p:spPr>
          <a:xfrm>
            <a:off x="4667567" y="537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7744082-41DF-FF79-D180-03FDABE3F387}"/>
              </a:ext>
            </a:extLst>
          </p:cNvPr>
          <p:cNvSpPr/>
          <p:nvPr/>
        </p:nvSpPr>
        <p:spPr>
          <a:xfrm>
            <a:off x="5032091" y="537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3BFC6EB-3C4C-DD1B-181F-893611E585F3}"/>
              </a:ext>
            </a:extLst>
          </p:cNvPr>
          <p:cNvSpPr/>
          <p:nvPr/>
        </p:nvSpPr>
        <p:spPr>
          <a:xfrm>
            <a:off x="2117043" y="61675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A15A523-D844-53B2-8244-10D96F3E0309}"/>
              </a:ext>
            </a:extLst>
          </p:cNvPr>
          <p:cNvSpPr/>
          <p:nvPr/>
        </p:nvSpPr>
        <p:spPr>
          <a:xfrm>
            <a:off x="248118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8EA0883-2B6E-3BED-7F10-15BB5AA0B5EE}"/>
              </a:ext>
            </a:extLst>
          </p:cNvPr>
          <p:cNvSpPr/>
          <p:nvPr/>
        </p:nvSpPr>
        <p:spPr>
          <a:xfrm>
            <a:off x="2845329" y="6164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106D096-5A30-BC9A-32DE-3C9E573C5571}"/>
              </a:ext>
            </a:extLst>
          </p:cNvPr>
          <p:cNvSpPr/>
          <p:nvPr/>
        </p:nvSpPr>
        <p:spPr>
          <a:xfrm>
            <a:off x="357399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4C4B48B-C6F4-75BF-6309-AA84007A159A}"/>
              </a:ext>
            </a:extLst>
          </p:cNvPr>
          <p:cNvSpPr/>
          <p:nvPr/>
        </p:nvSpPr>
        <p:spPr>
          <a:xfrm>
            <a:off x="3938520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1C52623-B981-68F6-B937-F614FE2B5EB1}"/>
              </a:ext>
            </a:extLst>
          </p:cNvPr>
          <p:cNvSpPr/>
          <p:nvPr/>
        </p:nvSpPr>
        <p:spPr>
          <a:xfrm>
            <a:off x="4296865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46042751-EF9A-E0DB-1649-518945B005F8}"/>
              </a:ext>
            </a:extLst>
          </p:cNvPr>
          <p:cNvSpPr/>
          <p:nvPr/>
        </p:nvSpPr>
        <p:spPr>
          <a:xfrm>
            <a:off x="4667567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BE4A4FD-149D-5AB8-9B99-0FAD7AF8C21E}"/>
              </a:ext>
            </a:extLst>
          </p:cNvPr>
          <p:cNvSpPr/>
          <p:nvPr/>
        </p:nvSpPr>
        <p:spPr>
          <a:xfrm>
            <a:off x="5032091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985648A-EECC-B395-314C-D341D40B42CD}"/>
              </a:ext>
            </a:extLst>
          </p:cNvPr>
          <p:cNvSpPr txBox="1"/>
          <p:nvPr/>
        </p:nvSpPr>
        <p:spPr>
          <a:xfrm>
            <a:off x="2019011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7E7044EC-5A11-3287-DF94-67E50D1E1EA0}"/>
              </a:ext>
            </a:extLst>
          </p:cNvPr>
          <p:cNvSpPr txBox="1"/>
          <p:nvPr/>
        </p:nvSpPr>
        <p:spPr>
          <a:xfrm>
            <a:off x="2665830" y="584240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10% – 11.5%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C7F0AF62-8A0F-BC66-F7A9-EB7458C46B08}"/>
              </a:ext>
            </a:extLst>
          </p:cNvPr>
          <p:cNvSpPr txBox="1"/>
          <p:nvPr/>
        </p:nvSpPr>
        <p:spPr>
          <a:xfrm>
            <a:off x="4581893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64366718-6D5E-316C-61AB-EB86EE160FAC}"/>
              </a:ext>
            </a:extLst>
          </p:cNvPr>
          <p:cNvCxnSpPr>
            <a:cxnSpLocks/>
          </p:cNvCxnSpPr>
          <p:nvPr/>
        </p:nvCxnSpPr>
        <p:spPr>
          <a:xfrm>
            <a:off x="7756911" y="353920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AC5B6CC0-E62C-2683-B24C-F4AE9D18905B}"/>
              </a:ext>
            </a:extLst>
          </p:cNvPr>
          <p:cNvCxnSpPr>
            <a:cxnSpLocks/>
          </p:cNvCxnSpPr>
          <p:nvPr/>
        </p:nvCxnSpPr>
        <p:spPr>
          <a:xfrm>
            <a:off x="7756911" y="498494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5D2E652-F925-E2A3-091F-24693D035AF0}"/>
              </a:ext>
            </a:extLst>
          </p:cNvPr>
          <p:cNvCxnSpPr>
            <a:cxnSpLocks/>
          </p:cNvCxnSpPr>
          <p:nvPr/>
        </p:nvCxnSpPr>
        <p:spPr>
          <a:xfrm>
            <a:off x="3345806" y="251476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4AD0A73A-FD99-504C-E0A1-3741D2C492F0}"/>
              </a:ext>
            </a:extLst>
          </p:cNvPr>
          <p:cNvSpPr/>
          <p:nvPr/>
        </p:nvSpPr>
        <p:spPr>
          <a:xfrm>
            <a:off x="8609814" y="610671"/>
            <a:ext cx="2530950" cy="253095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A3531916-BA0F-B8F7-7E60-1A3921BFCBE0}"/>
              </a:ext>
            </a:extLst>
          </p:cNvPr>
          <p:cNvSpPr txBox="1"/>
          <p:nvPr/>
        </p:nvSpPr>
        <p:spPr>
          <a:xfrm>
            <a:off x="8808057" y="1187478"/>
            <a:ext cx="2088628" cy="1532920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82000"/>
              </a:lnSpc>
              <a:spcBef>
                <a:spcPts val="158"/>
              </a:spcBef>
              <a:spcAft>
                <a:spcPts val="638"/>
              </a:spcAft>
            </a:pPr>
            <a:r>
              <a:rPr lang="en-AU" sz="24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GAYA YANG DITUAKAN DALAM BOTOL, UNOAKED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970123-3032-7936-27F4-D93C832D063B}"/>
              </a:ext>
            </a:extLst>
          </p:cNvPr>
          <p:cNvGrpSpPr/>
          <p:nvPr/>
        </p:nvGrpSpPr>
        <p:grpSpPr>
          <a:xfrm>
            <a:off x="3209472" y="6166946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844943D-1979-D16B-5D11-44D5CD2F99B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8CA8B8C-1DBA-BDEA-1B93-F8A0642BD87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18A2BF2-62F3-D344-C8DB-4D0FBB544520}"/>
              </a:ext>
            </a:extLst>
          </p:cNvPr>
          <p:cNvCxnSpPr>
            <a:cxnSpLocks/>
          </p:cNvCxnSpPr>
          <p:nvPr/>
        </p:nvCxnSpPr>
        <p:spPr>
          <a:xfrm>
            <a:off x="4446060" y="251476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00DB408-40C3-9220-573F-5C137A9D219A}"/>
              </a:ext>
            </a:extLst>
          </p:cNvPr>
          <p:cNvCxnSpPr>
            <a:cxnSpLocks/>
          </p:cNvCxnSpPr>
          <p:nvPr/>
        </p:nvCxnSpPr>
        <p:spPr>
          <a:xfrm>
            <a:off x="3345806" y="2647106"/>
            <a:ext cx="11140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7E017859-CE5E-7511-FD45-BC6BBE81471C}"/>
              </a:ext>
            </a:extLst>
          </p:cNvPr>
          <p:cNvSpPr txBox="1"/>
          <p:nvPr/>
        </p:nvSpPr>
        <p:spPr>
          <a:xfrm>
            <a:off x="532765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81A84C0-6E6A-0A09-B955-C21C529649A0}"/>
              </a:ext>
            </a:extLst>
          </p:cNvPr>
          <p:cNvCxnSpPr>
            <a:cxnSpLocks/>
          </p:cNvCxnSpPr>
          <p:nvPr/>
        </p:nvCxnSpPr>
        <p:spPr>
          <a:xfrm>
            <a:off x="1511771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FBEF928A-4163-39A4-F5B7-54CC0709D62C}"/>
              </a:ext>
            </a:extLst>
          </p:cNvPr>
          <p:cNvSpPr txBox="1"/>
          <p:nvPr/>
        </p:nvSpPr>
        <p:spPr>
          <a:xfrm>
            <a:off x="532764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8551810A-B3DE-B368-8F37-4DF2E2D2646D}"/>
              </a:ext>
            </a:extLst>
          </p:cNvPr>
          <p:cNvSpPr txBox="1"/>
          <p:nvPr/>
        </p:nvSpPr>
        <p:spPr>
          <a:xfrm>
            <a:off x="191517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94D3A43B-545A-0CDD-AEB7-DA8E1280BDA1}"/>
              </a:ext>
            </a:extLst>
          </p:cNvPr>
          <p:cNvSpPr txBox="1"/>
          <p:nvPr/>
        </p:nvSpPr>
        <p:spPr>
          <a:xfrm>
            <a:off x="3184930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DA76DBF7-9B55-D7C3-8CA1-6B74815B3A41}"/>
              </a:ext>
            </a:extLst>
          </p:cNvPr>
          <p:cNvSpPr txBox="1"/>
          <p:nvPr/>
        </p:nvSpPr>
        <p:spPr>
          <a:xfrm>
            <a:off x="4478061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0000222-198C-D138-2136-1E23CC762A4C}"/>
              </a:ext>
            </a:extLst>
          </p:cNvPr>
          <p:cNvCxnSpPr>
            <a:cxnSpLocks/>
          </p:cNvCxnSpPr>
          <p:nvPr/>
        </p:nvCxnSpPr>
        <p:spPr>
          <a:xfrm>
            <a:off x="1209031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4E9E49B5-0D13-806D-A7DD-D6B5E2E6CCF6}"/>
              </a:ext>
            </a:extLst>
          </p:cNvPr>
          <p:cNvSpPr txBox="1"/>
          <p:nvPr/>
        </p:nvSpPr>
        <p:spPr>
          <a:xfrm>
            <a:off x="532764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5F86042-111E-59AB-5047-53F33F886B32}"/>
              </a:ext>
            </a:extLst>
          </p:cNvPr>
          <p:cNvCxnSpPr>
            <a:cxnSpLocks/>
          </p:cNvCxnSpPr>
          <p:nvPr/>
        </p:nvCxnSpPr>
        <p:spPr>
          <a:xfrm>
            <a:off x="1851582" y="43732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872C7A94-BFD1-D1F9-E876-2D6A231DF95B}"/>
              </a:ext>
            </a:extLst>
          </p:cNvPr>
          <p:cNvSpPr txBox="1"/>
          <p:nvPr/>
        </p:nvSpPr>
        <p:spPr>
          <a:xfrm>
            <a:off x="1915179" y="4710297"/>
            <a:ext cx="10989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BD3B5406-2E03-A25C-D7BE-F883E1D2AC7B}"/>
              </a:ext>
            </a:extLst>
          </p:cNvPr>
          <p:cNvSpPr txBox="1"/>
          <p:nvPr/>
        </p:nvSpPr>
        <p:spPr>
          <a:xfrm>
            <a:off x="3035747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992B525D-3D26-08D3-B281-5927F04E07BE}"/>
              </a:ext>
            </a:extLst>
          </p:cNvPr>
          <p:cNvSpPr txBox="1"/>
          <p:nvPr/>
        </p:nvSpPr>
        <p:spPr>
          <a:xfrm>
            <a:off x="4478061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C79EDB32-B054-B287-F845-6CD82589DBBE}"/>
              </a:ext>
            </a:extLst>
          </p:cNvPr>
          <p:cNvSpPr txBox="1"/>
          <p:nvPr/>
        </p:nvSpPr>
        <p:spPr>
          <a:xfrm>
            <a:off x="532764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DD3E2EB-6BB1-7B0B-4296-D8F8A50E9AD9}"/>
              </a:ext>
            </a:extLst>
          </p:cNvPr>
          <p:cNvCxnSpPr>
            <a:cxnSpLocks/>
          </p:cNvCxnSpPr>
          <p:nvPr/>
        </p:nvCxnSpPr>
        <p:spPr>
          <a:xfrm>
            <a:off x="1079285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48132F47-9265-5AFF-8A44-3CFE0C5F1562}"/>
              </a:ext>
            </a:extLst>
          </p:cNvPr>
          <p:cNvSpPr txBox="1"/>
          <p:nvPr/>
        </p:nvSpPr>
        <p:spPr>
          <a:xfrm>
            <a:off x="532764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30FEB61-14DD-DB81-06F0-93139B45FEDA}"/>
              </a:ext>
            </a:extLst>
          </p:cNvPr>
          <p:cNvCxnSpPr>
            <a:cxnSpLocks/>
          </p:cNvCxnSpPr>
          <p:nvPr/>
        </p:nvCxnSpPr>
        <p:spPr>
          <a:xfrm>
            <a:off x="1736644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0A2D8769-B08B-008F-383D-C5811C586480}"/>
              </a:ext>
            </a:extLst>
          </p:cNvPr>
          <p:cNvSpPr txBox="1"/>
          <p:nvPr/>
        </p:nvSpPr>
        <p:spPr>
          <a:xfrm>
            <a:off x="532764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04C735D-C010-9967-9DFE-C9745CF64025}"/>
              </a:ext>
            </a:extLst>
          </p:cNvPr>
          <p:cNvCxnSpPr>
            <a:cxnSpLocks/>
          </p:cNvCxnSpPr>
          <p:nvPr/>
        </p:nvCxnSpPr>
        <p:spPr>
          <a:xfrm>
            <a:off x="1637139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251B5684-BCC9-D517-FDF6-7230E0DC3A47}"/>
              </a:ext>
            </a:extLst>
          </p:cNvPr>
          <p:cNvSpPr txBox="1"/>
          <p:nvPr/>
        </p:nvSpPr>
        <p:spPr>
          <a:xfrm>
            <a:off x="4591327" y="2971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721E3A87-C490-B00A-CA62-04937FC551C0}"/>
              </a:ext>
            </a:extLst>
          </p:cNvPr>
          <p:cNvSpPr txBox="1"/>
          <p:nvPr/>
        </p:nvSpPr>
        <p:spPr>
          <a:xfrm>
            <a:off x="2028445" y="3811893"/>
            <a:ext cx="1120567" cy="2781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B59EC3EE-CD8F-A063-E304-AE82D4E3BB72}"/>
              </a:ext>
            </a:extLst>
          </p:cNvPr>
          <p:cNvSpPr txBox="1"/>
          <p:nvPr/>
        </p:nvSpPr>
        <p:spPr>
          <a:xfrm>
            <a:off x="3120484" y="3811893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</p:spTree>
    <p:extLst>
      <p:ext uri="{BB962C8B-B14F-4D97-AF65-F5344CB8AC3E}">
        <p14:creationId xmlns:p14="http://schemas.microsoft.com/office/powerpoint/2010/main" val="119200529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28AEA5-D8F4-0846-43FD-3919BE5A5D26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DD767A6-4305-ABA2-5DBC-E4D86D988604}"/>
              </a:ext>
            </a:extLst>
          </p:cNvPr>
          <p:cNvCxnSpPr>
            <a:cxnSpLocks/>
          </p:cNvCxnSpPr>
          <p:nvPr/>
        </p:nvCxnSpPr>
        <p:spPr>
          <a:xfrm flipV="1">
            <a:off x="7528500" y="2249999"/>
            <a:ext cx="0" cy="20274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6518606" y="2249999"/>
            <a:ext cx="10098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CHARDONNAY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8218958" y="2746014"/>
            <a:ext cx="3777297" cy="1145186"/>
          </a:xfrm>
          <a:prstGeom prst="rect">
            <a:avLst/>
          </a:prstGeom>
        </p:spPr>
        <p:txBody>
          <a:bodyPr vert="horz" wrap="square" lIns="0" tIns="17145" rIns="0" bIns="0" numCol="2" rtlCol="0" anchor="ctr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Lemon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Apel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persik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matang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Sitrus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Nektarin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Melon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Mango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Nanas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r="3648"/>
          <a:stretch/>
        </p:blipFill>
        <p:spPr>
          <a:xfrm>
            <a:off x="5255030" y="593768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3986076" y="4469516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8218960" y="2485697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BUAH TIPIKAL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2C21939C-AF05-D01E-E7EC-E676BB763D56}"/>
              </a:ext>
            </a:extLst>
          </p:cNvPr>
          <p:cNvSpPr txBox="1"/>
          <p:nvPr/>
        </p:nvSpPr>
        <p:spPr>
          <a:xfrm>
            <a:off x="8226025" y="4145725"/>
            <a:ext cx="3869183" cy="509755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TIPIKAL RASA DENGAN</a:t>
            </a:r>
          </a:p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PEMATANGAN DALAM TONG EK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990516" y="2620133"/>
            <a:ext cx="122876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713052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359151" y="5829879"/>
            <a:ext cx="125588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DC00D633-CAA8-3798-641F-950A201C4254}"/>
              </a:ext>
            </a:extLst>
          </p:cNvPr>
          <p:cNvCxnSpPr>
            <a:cxnSpLocks/>
          </p:cNvCxnSpPr>
          <p:nvPr/>
        </p:nvCxnSpPr>
        <p:spPr>
          <a:xfrm>
            <a:off x="7531443" y="2627277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1C132A17-50C4-C04D-C7CE-31CCC7C94209}"/>
              </a:ext>
            </a:extLst>
          </p:cNvPr>
          <p:cNvCxnSpPr>
            <a:cxnSpLocks/>
          </p:cNvCxnSpPr>
          <p:nvPr/>
        </p:nvCxnSpPr>
        <p:spPr>
          <a:xfrm>
            <a:off x="7531443" y="427749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4068414" y="6152078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3507982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CD3F8D01-70E7-3584-39CE-A682CD0E1B30}"/>
              </a:ext>
            </a:extLst>
          </p:cNvPr>
          <p:cNvSpPr txBox="1"/>
          <p:nvPr/>
        </p:nvSpPr>
        <p:spPr>
          <a:xfrm>
            <a:off x="8218958" y="5021435"/>
            <a:ext cx="3777299" cy="1145186"/>
          </a:xfrm>
          <a:prstGeom prst="rect">
            <a:avLst/>
          </a:prstGeom>
        </p:spPr>
        <p:txBody>
          <a:bodyPr vert="horz" wrap="square" lIns="0" tIns="17145" rIns="0" bIns="0" numCol="2" rtlCol="0" anchor="ctr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Roti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panggang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Vanila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Mentega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Toffee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Madu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Crème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brulée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Kulit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kayu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manis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Kelapa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Nougat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Almond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panggang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Rempah-rempah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1069411-5650-5DBF-62AF-0F67699EAD73}"/>
              </a:ext>
            </a:extLst>
          </p:cNvPr>
          <p:cNvGrpSpPr/>
          <p:nvPr/>
        </p:nvGrpSpPr>
        <p:grpSpPr>
          <a:xfrm rot="10800000">
            <a:off x="3348886" y="6152078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E48266D-97F6-1D1B-14B0-B030C4FDA226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6BA2F64-2DF9-95D0-601E-3919A6A7D1D7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4038687B-09CA-5638-5C25-BFE5D0EE47D8}"/>
              </a:ext>
            </a:extLst>
          </p:cNvPr>
          <p:cNvSpPr txBox="1"/>
          <p:nvPr/>
        </p:nvSpPr>
        <p:spPr>
          <a:xfrm>
            <a:off x="364985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5DD6FC-994D-970E-8F6A-9AFE5A2F1382}"/>
              </a:ext>
            </a:extLst>
          </p:cNvPr>
          <p:cNvCxnSpPr>
            <a:cxnSpLocks/>
          </p:cNvCxnSpPr>
          <p:nvPr/>
        </p:nvCxnSpPr>
        <p:spPr>
          <a:xfrm>
            <a:off x="1343991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9934B995-BD53-CE87-F9FE-0763C19D50A7}"/>
              </a:ext>
            </a:extLst>
          </p:cNvPr>
          <p:cNvSpPr txBox="1"/>
          <p:nvPr/>
        </p:nvSpPr>
        <p:spPr>
          <a:xfrm>
            <a:off x="364984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34398970-60FB-8D3C-480A-147843961894}"/>
              </a:ext>
            </a:extLst>
          </p:cNvPr>
          <p:cNvSpPr txBox="1"/>
          <p:nvPr/>
        </p:nvSpPr>
        <p:spPr>
          <a:xfrm>
            <a:off x="174739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0EBA31FE-5A8E-B22B-C9F8-98F800E870FA}"/>
              </a:ext>
            </a:extLst>
          </p:cNvPr>
          <p:cNvSpPr txBox="1"/>
          <p:nvPr/>
        </p:nvSpPr>
        <p:spPr>
          <a:xfrm>
            <a:off x="3017150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338DFB2D-1EE7-29DB-1262-908F2DCF04ED}"/>
              </a:ext>
            </a:extLst>
          </p:cNvPr>
          <p:cNvSpPr txBox="1"/>
          <p:nvPr/>
        </p:nvSpPr>
        <p:spPr>
          <a:xfrm>
            <a:off x="4310281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F45C36F-F3F7-EDB6-5F78-BACD6DDE81FF}"/>
              </a:ext>
            </a:extLst>
          </p:cNvPr>
          <p:cNvCxnSpPr>
            <a:cxnSpLocks/>
          </p:cNvCxnSpPr>
          <p:nvPr/>
        </p:nvCxnSpPr>
        <p:spPr>
          <a:xfrm>
            <a:off x="1041251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2818F8B4-D797-73BF-A218-25BCEC38D103}"/>
              </a:ext>
            </a:extLst>
          </p:cNvPr>
          <p:cNvSpPr txBox="1"/>
          <p:nvPr/>
        </p:nvSpPr>
        <p:spPr>
          <a:xfrm>
            <a:off x="364984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4ECC27D-C669-C07A-9E66-7B4CD1F43B8B}"/>
              </a:ext>
            </a:extLst>
          </p:cNvPr>
          <p:cNvCxnSpPr>
            <a:cxnSpLocks/>
          </p:cNvCxnSpPr>
          <p:nvPr/>
        </p:nvCxnSpPr>
        <p:spPr>
          <a:xfrm>
            <a:off x="1683802" y="43732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BFC5D1D5-B2E9-5A80-7C46-9E80F110D1D8}"/>
              </a:ext>
            </a:extLst>
          </p:cNvPr>
          <p:cNvSpPr txBox="1"/>
          <p:nvPr/>
        </p:nvSpPr>
        <p:spPr>
          <a:xfrm>
            <a:off x="1747399" y="4710297"/>
            <a:ext cx="10989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B4BA58B2-C6CD-38EC-C570-FF5AD1C2D1F5}"/>
              </a:ext>
            </a:extLst>
          </p:cNvPr>
          <p:cNvSpPr txBox="1"/>
          <p:nvPr/>
        </p:nvSpPr>
        <p:spPr>
          <a:xfrm>
            <a:off x="2867967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2E02E607-66C1-95D1-8B66-649584C4FCBF}"/>
              </a:ext>
            </a:extLst>
          </p:cNvPr>
          <p:cNvSpPr txBox="1"/>
          <p:nvPr/>
        </p:nvSpPr>
        <p:spPr>
          <a:xfrm>
            <a:off x="4310281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8DD5C503-04A6-A25B-19E2-952E8207313E}"/>
              </a:ext>
            </a:extLst>
          </p:cNvPr>
          <p:cNvSpPr txBox="1"/>
          <p:nvPr/>
        </p:nvSpPr>
        <p:spPr>
          <a:xfrm>
            <a:off x="364984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EK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9BC05A7-0E55-13CF-3101-ED342F4A424E}"/>
              </a:ext>
            </a:extLst>
          </p:cNvPr>
          <p:cNvCxnSpPr>
            <a:cxnSpLocks/>
          </p:cNvCxnSpPr>
          <p:nvPr/>
        </p:nvCxnSpPr>
        <p:spPr>
          <a:xfrm>
            <a:off x="911505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FFEE5A56-058E-36CC-0486-C5BCA647BD25}"/>
              </a:ext>
            </a:extLst>
          </p:cNvPr>
          <p:cNvSpPr txBox="1"/>
          <p:nvPr/>
        </p:nvSpPr>
        <p:spPr>
          <a:xfrm>
            <a:off x="364984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40195B1-B9C5-651D-8357-BFDD9D90E8C9}"/>
              </a:ext>
            </a:extLst>
          </p:cNvPr>
          <p:cNvCxnSpPr>
            <a:cxnSpLocks/>
          </p:cNvCxnSpPr>
          <p:nvPr/>
        </p:nvCxnSpPr>
        <p:spPr>
          <a:xfrm>
            <a:off x="1568864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C46BE19F-FDDE-272A-5CF7-3D1C220E377B}"/>
              </a:ext>
            </a:extLst>
          </p:cNvPr>
          <p:cNvSpPr txBox="1"/>
          <p:nvPr/>
        </p:nvSpPr>
        <p:spPr>
          <a:xfrm>
            <a:off x="364984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F029370-8971-8B3A-C246-A76C79625059}"/>
              </a:ext>
            </a:extLst>
          </p:cNvPr>
          <p:cNvCxnSpPr>
            <a:cxnSpLocks/>
          </p:cNvCxnSpPr>
          <p:nvPr/>
        </p:nvCxnSpPr>
        <p:spPr>
          <a:xfrm>
            <a:off x="1469359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3EE7C20E-AFC4-CA1A-6937-E31D7A4DE776}"/>
              </a:ext>
            </a:extLst>
          </p:cNvPr>
          <p:cNvSpPr txBox="1"/>
          <p:nvPr/>
        </p:nvSpPr>
        <p:spPr>
          <a:xfrm>
            <a:off x="4362454" y="29825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6AC73349-3BF3-0063-C042-96DFC7A78198}"/>
              </a:ext>
            </a:extLst>
          </p:cNvPr>
          <p:cNvSpPr txBox="1"/>
          <p:nvPr/>
        </p:nvSpPr>
        <p:spPr>
          <a:xfrm>
            <a:off x="1860280" y="3811893"/>
            <a:ext cx="1120567" cy="2781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14A08B55-2C4B-B3F8-5CC4-7B94D445F5AC}"/>
              </a:ext>
            </a:extLst>
          </p:cNvPr>
          <p:cNvSpPr txBox="1"/>
          <p:nvPr/>
        </p:nvSpPr>
        <p:spPr>
          <a:xfrm>
            <a:off x="2952319" y="3811893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95639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672168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4545564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28375" y="184046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92518" y="183756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56661" y="183756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20804" y="183756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85328" y="183756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9852" y="183756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208197" y="183756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78899" y="183756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43423" y="183756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604738" y="2284754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28375" y="29896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92518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56661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20804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85328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9852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208197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78899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43423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28375" y="38299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92518" y="382699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56661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20804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85328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9852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208197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78899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43423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28375" y="4670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92518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56661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20804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85328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9852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208197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78899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43423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28375" y="50161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92518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56661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20804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85328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9852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208197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78899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43423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28375" y="627658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92518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56661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20804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85328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208197" y="62736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43423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30343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87839" y="5927289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93225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088756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4695881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42ACF20F-A0B5-F59B-9D74-2D85DF1AED6A}"/>
              </a:ext>
            </a:extLst>
          </p:cNvPr>
          <p:cNvCxnSpPr>
            <a:cxnSpLocks/>
          </p:cNvCxnSpPr>
          <p:nvPr/>
        </p:nvCxnSpPr>
        <p:spPr>
          <a:xfrm>
            <a:off x="4699416" y="2282814"/>
            <a:ext cx="39717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28375" y="53952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92518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56661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20804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85328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9852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208197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78899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43423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572933" y="6274205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851821" y="6274205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C1664E-8A67-13E0-354C-3BAE66C23B3C}"/>
              </a:ext>
            </a:extLst>
          </p:cNvPr>
          <p:cNvCxnSpPr>
            <a:cxnSpLocks/>
          </p:cNvCxnSpPr>
          <p:nvPr/>
        </p:nvCxnSpPr>
        <p:spPr>
          <a:xfrm>
            <a:off x="7078094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1A813039-90ED-48AC-FD33-6E174768F007}"/>
              </a:ext>
            </a:extLst>
          </p:cNvPr>
          <p:cNvSpPr txBox="1"/>
          <p:nvPr/>
        </p:nvSpPr>
        <p:spPr>
          <a:xfrm>
            <a:off x="8706125" y="2849901"/>
            <a:ext cx="2665060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Lada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Beri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Rempah-rempah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Plum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Ceri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Coklat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Kopi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0E4702-FA01-664C-07B6-CE0616F69F56}"/>
              </a:ext>
            </a:extLst>
          </p:cNvPr>
          <p:cNvCxnSpPr>
            <a:cxnSpLocks/>
          </p:cNvCxnSpPr>
          <p:nvPr/>
        </p:nvCxnSpPr>
        <p:spPr>
          <a:xfrm>
            <a:off x="9339658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7C9CFC9-11AF-7C4C-9BE2-65F84C07AA11}"/>
              </a:ext>
            </a:extLst>
          </p:cNvPr>
          <p:cNvCxnSpPr>
            <a:cxnSpLocks/>
          </p:cNvCxnSpPr>
          <p:nvPr/>
        </p:nvCxnSpPr>
        <p:spPr>
          <a:xfrm>
            <a:off x="1687774" y="3992210"/>
            <a:ext cx="3196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2">
            <a:extLst>
              <a:ext uri="{FF2B5EF4-FFF2-40B4-BE49-F238E27FC236}">
                <a16:creationId xmlns:a16="http://schemas.microsoft.com/office/drawing/2014/main" id="{0DAC73E8-3A6F-DBDF-B00C-F7A798983022}"/>
              </a:ext>
            </a:extLst>
          </p:cNvPr>
          <p:cNvSpPr txBox="1"/>
          <p:nvPr/>
        </p:nvSpPr>
        <p:spPr>
          <a:xfrm>
            <a:off x="512594" y="5010587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6A9D97-28F5-AC19-9861-38C1345B5E28}"/>
              </a:ext>
            </a:extLst>
          </p:cNvPr>
          <p:cNvCxnSpPr>
            <a:cxnSpLocks/>
          </p:cNvCxnSpPr>
          <p:nvPr/>
        </p:nvCxnSpPr>
        <p:spPr>
          <a:xfrm>
            <a:off x="1247285" y="5178458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A9DEADE2-570D-6F8B-783B-6C1129EBB2BE}"/>
              </a:ext>
            </a:extLst>
          </p:cNvPr>
          <p:cNvSpPr txBox="1"/>
          <p:nvPr/>
        </p:nvSpPr>
        <p:spPr>
          <a:xfrm>
            <a:off x="512595" y="1875788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CBC17-B52F-009B-EBBC-9E54D0547C45}"/>
              </a:ext>
            </a:extLst>
          </p:cNvPr>
          <p:cNvCxnSpPr>
            <a:cxnSpLocks/>
          </p:cNvCxnSpPr>
          <p:nvPr/>
        </p:nvCxnSpPr>
        <p:spPr>
          <a:xfrm>
            <a:off x="1491601" y="1984154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>
            <a:extLst>
              <a:ext uri="{FF2B5EF4-FFF2-40B4-BE49-F238E27FC236}">
                <a16:creationId xmlns:a16="http://schemas.microsoft.com/office/drawing/2014/main" id="{9F84FFE9-068D-3683-CDE8-7CB1BAC38860}"/>
              </a:ext>
            </a:extLst>
          </p:cNvPr>
          <p:cNvSpPr txBox="1"/>
          <p:nvPr/>
        </p:nvSpPr>
        <p:spPr>
          <a:xfrm>
            <a:off x="512594" y="2974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F5B5DE93-FF60-A88C-0EBA-0797A649A3EB}"/>
              </a:ext>
            </a:extLst>
          </p:cNvPr>
          <p:cNvSpPr txBox="1"/>
          <p:nvPr/>
        </p:nvSpPr>
        <p:spPr>
          <a:xfrm>
            <a:off x="1821857" y="25933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67CF3742-441D-C6C7-4769-86F682A363A3}"/>
              </a:ext>
            </a:extLst>
          </p:cNvPr>
          <p:cNvSpPr txBox="1"/>
          <p:nvPr/>
        </p:nvSpPr>
        <p:spPr>
          <a:xfrm>
            <a:off x="3091608" y="25933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BF01CF1D-4D57-31F1-B879-7FDED2ED9C10}"/>
              </a:ext>
            </a:extLst>
          </p:cNvPr>
          <p:cNvSpPr txBox="1"/>
          <p:nvPr/>
        </p:nvSpPr>
        <p:spPr>
          <a:xfrm>
            <a:off x="4493225" y="343358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B8ED96F-9319-A288-0AAF-192E4D775447}"/>
              </a:ext>
            </a:extLst>
          </p:cNvPr>
          <p:cNvCxnSpPr>
            <a:cxnSpLocks/>
          </p:cNvCxnSpPr>
          <p:nvPr/>
        </p:nvCxnSpPr>
        <p:spPr>
          <a:xfrm>
            <a:off x="1188861" y="314258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E62891DA-A0F0-B755-8CFF-2A17A1EF1065}"/>
              </a:ext>
            </a:extLst>
          </p:cNvPr>
          <p:cNvSpPr txBox="1"/>
          <p:nvPr/>
        </p:nvSpPr>
        <p:spPr>
          <a:xfrm>
            <a:off x="512594" y="379637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08D7275D-51EA-5DED-A49C-A321F05FA94E}"/>
              </a:ext>
            </a:extLst>
          </p:cNvPr>
          <p:cNvSpPr txBox="1"/>
          <p:nvPr/>
        </p:nvSpPr>
        <p:spPr>
          <a:xfrm>
            <a:off x="1819625" y="4294591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9DDE2CD8-EC44-AC67-F7F3-AE55DD16C786}"/>
              </a:ext>
            </a:extLst>
          </p:cNvPr>
          <p:cNvSpPr txBox="1"/>
          <p:nvPr/>
        </p:nvSpPr>
        <p:spPr>
          <a:xfrm>
            <a:off x="2942425" y="430272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2A0EFAC8-8682-9352-A329-B270E3C4B34D}"/>
              </a:ext>
            </a:extLst>
          </p:cNvPr>
          <p:cNvSpPr txBox="1"/>
          <p:nvPr/>
        </p:nvSpPr>
        <p:spPr>
          <a:xfrm>
            <a:off x="4493225" y="427384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6CC0F8A1-B85D-97BB-40EC-1E00BD180853}"/>
              </a:ext>
            </a:extLst>
          </p:cNvPr>
          <p:cNvSpPr txBox="1"/>
          <p:nvPr/>
        </p:nvSpPr>
        <p:spPr>
          <a:xfrm>
            <a:off x="512594" y="463663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4F36B82-6A32-BB91-4A07-3E5297CD3573}"/>
              </a:ext>
            </a:extLst>
          </p:cNvPr>
          <p:cNvCxnSpPr>
            <a:cxnSpLocks/>
          </p:cNvCxnSpPr>
          <p:nvPr/>
        </p:nvCxnSpPr>
        <p:spPr>
          <a:xfrm>
            <a:off x="918101" y="4804501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F0223349-57A3-44BE-C777-5AB65F6AFC86}"/>
              </a:ext>
            </a:extLst>
          </p:cNvPr>
          <p:cNvSpPr txBox="1"/>
          <p:nvPr/>
        </p:nvSpPr>
        <p:spPr>
          <a:xfrm>
            <a:off x="512594" y="537524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51A2419-CAE5-01C4-6204-FCA755FFCDDB}"/>
              </a:ext>
            </a:extLst>
          </p:cNvPr>
          <p:cNvCxnSpPr>
            <a:cxnSpLocks/>
          </p:cNvCxnSpPr>
          <p:nvPr/>
        </p:nvCxnSpPr>
        <p:spPr>
          <a:xfrm>
            <a:off x="1777637" y="5521429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BE212719-23C9-BBFE-018A-FEFDAB7ADD0E}"/>
              </a:ext>
            </a:extLst>
          </p:cNvPr>
          <p:cNvSpPr txBox="1"/>
          <p:nvPr/>
        </p:nvSpPr>
        <p:spPr>
          <a:xfrm>
            <a:off x="512594" y="624945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F389667-CECB-B59C-9F16-08B0BA4E6CF2}"/>
              </a:ext>
            </a:extLst>
          </p:cNvPr>
          <p:cNvCxnSpPr>
            <a:cxnSpLocks/>
          </p:cNvCxnSpPr>
          <p:nvPr/>
        </p:nvCxnSpPr>
        <p:spPr>
          <a:xfrm>
            <a:off x="1616969" y="6417327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DFFB22E2-17E2-C126-2050-9AF6309BB5DA}"/>
              </a:ext>
            </a:extLst>
          </p:cNvPr>
          <p:cNvSpPr txBox="1"/>
          <p:nvPr/>
        </p:nvSpPr>
        <p:spPr>
          <a:xfrm>
            <a:off x="4465693" y="262136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2E168528-52DB-DC8B-6610-947A5147ADC6}"/>
              </a:ext>
            </a:extLst>
          </p:cNvPr>
          <p:cNvSpPr txBox="1"/>
          <p:nvPr/>
        </p:nvSpPr>
        <p:spPr>
          <a:xfrm>
            <a:off x="1954875" y="3454540"/>
            <a:ext cx="1120567" cy="2781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1DC43D12-DFCF-FDCB-2E18-9CD18CAFD301}"/>
              </a:ext>
            </a:extLst>
          </p:cNvPr>
          <p:cNvSpPr txBox="1"/>
          <p:nvPr/>
        </p:nvSpPr>
        <p:spPr>
          <a:xfrm>
            <a:off x="3046914" y="3454540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</p:spTree>
    <p:extLst>
      <p:ext uri="{BB962C8B-B14F-4D97-AF65-F5344CB8AC3E}">
        <p14:creationId xmlns:p14="http://schemas.microsoft.com/office/powerpoint/2010/main" val="115390583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7" t="7031" r="18788" b="19563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44850"/>
            <a:ext cx="4291585" cy="1530521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en-AU" dirty="0" err="1"/>
              <a:t>Varietas</a:t>
            </a:r>
            <a:r>
              <a:rPr lang="en-AU" dirty="0"/>
              <a:t> lain yang </a:t>
            </a:r>
            <a:r>
              <a:rPr lang="en-AU" dirty="0" err="1"/>
              <a:t>terkenal</a:t>
            </a:r>
            <a:r>
              <a:rPr lang="en-AU" dirty="0"/>
              <a:t>:</a:t>
            </a:r>
          </a:p>
          <a:p>
            <a:pPr>
              <a:spcBef>
                <a:spcPts val="800"/>
              </a:spcBef>
            </a:pPr>
            <a:r>
              <a:rPr lang="en-AU" dirty="0"/>
              <a:t>Verdelho</a:t>
            </a:r>
          </a:p>
          <a:p>
            <a:pPr>
              <a:spcBef>
                <a:spcPts val="800"/>
              </a:spcBef>
            </a:pPr>
            <a:r>
              <a:rPr lang="en-AU" dirty="0"/>
              <a:t>Pinot Noir </a:t>
            </a:r>
          </a:p>
          <a:p>
            <a:pPr>
              <a:spcBef>
                <a:spcPts val="800"/>
              </a:spcBef>
            </a:pPr>
            <a:r>
              <a:rPr lang="en-AU" dirty="0"/>
              <a:t>Tempranillo</a:t>
            </a:r>
          </a:p>
          <a:p>
            <a:pPr>
              <a:spcBef>
                <a:spcPts val="800"/>
              </a:spcBef>
            </a:pPr>
            <a:r>
              <a:rPr lang="en-AU" dirty="0"/>
              <a:t>Cabernet Sauvignon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584200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accent4"/>
                </a:solidFill>
              </a:rPr>
              <a:t>YANG TERBAIK</a:t>
            </a:r>
          </a:p>
          <a:p>
            <a:r>
              <a:rPr lang="en-US" sz="5440" dirty="0">
                <a:solidFill>
                  <a:schemeClr val="accent4"/>
                </a:solidFill>
              </a:rPr>
              <a:t>DARI VARIETAS </a:t>
            </a:r>
          </a:p>
          <a:p>
            <a:r>
              <a:rPr lang="en-US" sz="5440" dirty="0">
                <a:solidFill>
                  <a:schemeClr val="accent4"/>
                </a:solidFill>
              </a:rPr>
              <a:t>LAINNYA</a:t>
            </a:r>
          </a:p>
        </p:txBody>
      </p:sp>
    </p:spTree>
    <p:extLst>
      <p:ext uri="{BB962C8B-B14F-4D97-AF65-F5344CB8AC3E}">
        <p14:creationId xmlns:p14="http://schemas.microsoft.com/office/powerpoint/2010/main" val="56960048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9" r="16709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64752" y="3429000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Pinot Gris/Grigio</a:t>
            </a:r>
          </a:p>
          <a:p>
            <a:pPr>
              <a:spcBef>
                <a:spcPts val="800"/>
              </a:spcBef>
            </a:pPr>
            <a:r>
              <a:rPr lang="en-AU" dirty="0"/>
              <a:t>Fiano</a:t>
            </a:r>
          </a:p>
          <a:p>
            <a:pPr>
              <a:spcBef>
                <a:spcPts val="800"/>
              </a:spcBef>
            </a:pPr>
            <a:r>
              <a:rPr lang="en-AU" dirty="0"/>
              <a:t>Gewürztraminer</a:t>
            </a:r>
          </a:p>
          <a:p>
            <a:pPr>
              <a:spcBef>
                <a:spcPts val="800"/>
              </a:spcBef>
            </a:pPr>
            <a:r>
              <a:rPr lang="en-AU" dirty="0"/>
              <a:t>Cabernet Franc</a:t>
            </a:r>
          </a:p>
          <a:p>
            <a:pPr>
              <a:spcBef>
                <a:spcPts val="800"/>
              </a:spcBef>
            </a:pPr>
            <a:r>
              <a:rPr lang="en-AU" dirty="0"/>
              <a:t>Barbera</a:t>
            </a:r>
          </a:p>
          <a:p>
            <a:pPr>
              <a:spcBef>
                <a:spcPts val="800"/>
              </a:spcBef>
            </a:pPr>
            <a:r>
              <a:rPr lang="en-AU" dirty="0"/>
              <a:t>Sangiovese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584200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accent4"/>
                </a:solidFill>
              </a:rPr>
              <a:t>VARIETAS </a:t>
            </a:r>
            <a:br>
              <a:rPr lang="en-US" sz="5440" dirty="0">
                <a:solidFill>
                  <a:schemeClr val="accent4"/>
                </a:solidFill>
              </a:rPr>
            </a:br>
            <a:r>
              <a:rPr lang="en-US" sz="5440" dirty="0">
                <a:solidFill>
                  <a:schemeClr val="accent4"/>
                </a:solidFill>
              </a:rPr>
              <a:t>YANG </a:t>
            </a:r>
          </a:p>
          <a:p>
            <a:r>
              <a:rPr lang="en-US" sz="5440" dirty="0">
                <a:solidFill>
                  <a:schemeClr val="accent4"/>
                </a:solidFill>
              </a:rPr>
              <a:t>MUNCUL</a:t>
            </a:r>
          </a:p>
        </p:txBody>
      </p:sp>
    </p:spTree>
    <p:extLst>
      <p:ext uri="{BB962C8B-B14F-4D97-AF65-F5344CB8AC3E}">
        <p14:creationId xmlns:p14="http://schemas.microsoft.com/office/powerpoint/2010/main" val="162617104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1935"/>
            <a:ext cx="4829691" cy="785732"/>
          </a:xfrm>
        </p:spPr>
        <p:txBody>
          <a:bodyPr/>
          <a:lstStyle/>
          <a:p>
            <a:r>
              <a:rPr lang="en-US" dirty="0"/>
              <a:t>IKONS AND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17667"/>
            <a:ext cx="5340350" cy="132556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INOVASI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185411"/>
            <a:ext cx="3336670" cy="3133240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en-AU" dirty="0" err="1">
                <a:solidFill>
                  <a:schemeClr val="bg1"/>
                </a:solidFill>
              </a:rPr>
              <a:t>Suatu</a:t>
            </a:r>
            <a:r>
              <a:rPr lang="en-AU" dirty="0">
                <a:solidFill>
                  <a:schemeClr val="bg1"/>
                </a:solidFill>
              </a:rPr>
              <a:t> wilayah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historis</a:t>
            </a:r>
            <a:r>
              <a:rPr lang="en-AU" dirty="0">
                <a:solidFill>
                  <a:schemeClr val="bg1"/>
                </a:solidFill>
              </a:rPr>
              <a:t> </a:t>
            </a:r>
          </a:p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en-AU" dirty="0">
                <a:solidFill>
                  <a:schemeClr val="bg1"/>
                </a:solidFill>
              </a:rPr>
              <a:t>yang </a:t>
            </a:r>
            <a:r>
              <a:rPr lang="en-AU" dirty="0" err="1">
                <a:solidFill>
                  <a:schemeClr val="bg1"/>
                </a:solidFill>
              </a:rPr>
              <a:t>selalu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bertambah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baik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meningkatnya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usia</a:t>
            </a:r>
            <a:endParaRPr lang="en-A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6" b="7786"/>
          <a:stretch/>
        </p:blipFill>
        <p:spPr>
          <a:xfrm>
            <a:off x="0" y="0"/>
            <a:ext cx="1225296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AB78EDC1-14AA-F30B-EE42-41F905D55014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7FE9F-EBA7-421B-076A-4B9A24402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1222D-5923-0880-40ED-19C182C12543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C207C0-6C7F-B768-0E2D-6776D220A9BA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26598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92084C-051E-B085-7781-1F5C484236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" r="7781"/>
          <a:stretch/>
        </p:blipFill>
        <p:spPr>
          <a:xfrm>
            <a:off x="316590" y="-1442"/>
            <a:ext cx="10296935" cy="685944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AUSTRALIA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853D473-2F61-E504-4EE2-186363616061}"/>
              </a:ext>
            </a:extLst>
          </p:cNvPr>
          <p:cNvSpPr txBox="1"/>
          <p:nvPr/>
        </p:nvSpPr>
        <p:spPr>
          <a:xfrm>
            <a:off x="10305737" y="4298225"/>
            <a:ext cx="191225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4"/>
                </a:solidFill>
                <a:latin typeface="Neue Haas Grotesk Text Pro" panose="020B0504020202020204" pitchFamily="34" charset="77"/>
                <a:cs typeface="Hellix SemiBold"/>
              </a:rPr>
              <a:t>HUNTER VALLEY</a:t>
            </a:r>
            <a:endParaRPr lang="en-US" sz="1400" dirty="0">
              <a:solidFill>
                <a:schemeClr val="accent4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46648C-0754-4989-3453-70F23455F57F}"/>
              </a:ext>
            </a:extLst>
          </p:cNvPr>
          <p:cNvCxnSpPr>
            <a:cxnSpLocks/>
          </p:cNvCxnSpPr>
          <p:nvPr/>
        </p:nvCxnSpPr>
        <p:spPr>
          <a:xfrm flipH="1">
            <a:off x="9623685" y="4414603"/>
            <a:ext cx="659567" cy="599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13" y="61418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NSW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9703983" y="3394774"/>
            <a:ext cx="2488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HUNTER VALLEY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9009089" y="2570813"/>
            <a:ext cx="694894" cy="100862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D33474C-90E9-19CF-C8CF-0F9802003D31}"/>
              </a:ext>
            </a:extLst>
          </p:cNvPr>
          <p:cNvSpPr txBox="1"/>
          <p:nvPr/>
        </p:nvSpPr>
        <p:spPr>
          <a:xfrm>
            <a:off x="8764870" y="3889045"/>
            <a:ext cx="24880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Neue Haas Grotesk Text Pro" panose="020B0504020202020204" pitchFamily="34" charset="77"/>
              </a:rPr>
              <a:t>Sydney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6551847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7" r="16627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en-US" dirty="0"/>
              <a:t>HUNTER VALLEY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724760"/>
            <a:ext cx="5212723" cy="3133240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en-AU" dirty="0">
                <a:solidFill>
                  <a:schemeClr val="bg1"/>
                </a:solidFill>
              </a:rPr>
              <a:t>Salah </a:t>
            </a:r>
            <a:r>
              <a:rPr lang="en-AU" dirty="0" err="1">
                <a:solidFill>
                  <a:schemeClr val="bg1"/>
                </a:solidFill>
              </a:rPr>
              <a:t>satu</a:t>
            </a:r>
            <a:r>
              <a:rPr lang="en-AU" dirty="0">
                <a:solidFill>
                  <a:schemeClr val="bg1"/>
                </a:solidFill>
              </a:rPr>
              <a:t> wilayah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tertua</a:t>
            </a:r>
            <a:r>
              <a:rPr lang="en-AU" dirty="0">
                <a:solidFill>
                  <a:schemeClr val="bg1"/>
                </a:solidFill>
              </a:rPr>
              <a:t> di Australia, Hunter Valley </a:t>
            </a:r>
            <a:r>
              <a:rPr lang="en-AU" dirty="0" err="1">
                <a:solidFill>
                  <a:schemeClr val="bg1"/>
                </a:solidFill>
              </a:rPr>
              <a:t>tetap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merupakan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bintang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komunitas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i="1" dirty="0">
                <a:solidFill>
                  <a:schemeClr val="bg1"/>
                </a:solidFill>
              </a:rPr>
              <a:t>wine</a:t>
            </a:r>
            <a:r>
              <a:rPr lang="en-AU" dirty="0">
                <a:solidFill>
                  <a:schemeClr val="bg1"/>
                </a:solidFill>
              </a:rPr>
              <a:t> Australia.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hangat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lembap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Menghasilkan</a:t>
            </a:r>
            <a:r>
              <a:rPr lang="en-AU" dirty="0">
                <a:solidFill>
                  <a:schemeClr val="bg1"/>
                </a:solidFill>
              </a:rPr>
              <a:t> Semillon, Chardonnay dan Shiraz yang </a:t>
            </a:r>
            <a:r>
              <a:rPr lang="en-AU" dirty="0" err="1">
                <a:solidFill>
                  <a:schemeClr val="bg1"/>
                </a:solidFill>
              </a:rPr>
              <a:t>berkelas</a:t>
            </a:r>
            <a:r>
              <a:rPr lang="en-AU" dirty="0">
                <a:solidFill>
                  <a:schemeClr val="bg1"/>
                </a:solidFill>
              </a:rPr>
              <a:t> dunia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Rumah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bagi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sejumlah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pohon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tertua</a:t>
            </a:r>
            <a:r>
              <a:rPr lang="en-AU" dirty="0">
                <a:solidFill>
                  <a:schemeClr val="bg1"/>
                </a:solidFill>
              </a:rPr>
              <a:t> di dunia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Destinasi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wisata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populer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en-US" sz="5000" dirty="0">
                <a:solidFill>
                  <a:schemeClr val="accent4"/>
                </a:solidFill>
              </a:rPr>
              <a:t>TEMPAT LAHIRNYA ANGGUR  AUSTRALIA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3" t="-53" r="18970" b="239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4065114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/>
              <a:t>Sejarah Hunter Valley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Geografi</a:t>
            </a:r>
            <a:r>
              <a:rPr lang="en-US" dirty="0"/>
              <a:t>, </a:t>
            </a:r>
            <a:r>
              <a:rPr lang="en-US" dirty="0" err="1"/>
              <a:t>iklim</a:t>
            </a:r>
            <a:r>
              <a:rPr lang="en-US" dirty="0"/>
              <a:t> dan </a:t>
            </a:r>
            <a:r>
              <a:rPr lang="en-US" dirty="0" err="1"/>
              <a:t>tanah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Penanaman</a:t>
            </a:r>
            <a:r>
              <a:rPr lang="en-US" dirty="0"/>
              <a:t> dan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wine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tua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Varietas</a:t>
            </a:r>
            <a:r>
              <a:rPr lang="en-US" dirty="0"/>
              <a:t> yang </a:t>
            </a:r>
            <a:r>
              <a:rPr lang="en-US" dirty="0" err="1"/>
              <a:t>terkemuka</a:t>
            </a:r>
            <a:r>
              <a:rPr lang="en-US" dirty="0"/>
              <a:t>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10"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1820an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Para </a:t>
            </a:r>
            <a:r>
              <a:rPr lang="en-AU" sz="1600" dirty="0" err="1"/>
              <a:t>pendatang</a:t>
            </a:r>
            <a:r>
              <a:rPr lang="en-AU" sz="1600" dirty="0"/>
              <a:t> </a:t>
            </a:r>
            <a:r>
              <a:rPr lang="en-AU" sz="1600" dirty="0" err="1"/>
              <a:t>Eropa</a:t>
            </a:r>
            <a:r>
              <a:rPr lang="en-AU" sz="1600" dirty="0"/>
              <a:t> </a:t>
            </a:r>
            <a:r>
              <a:rPr lang="en-AU" sz="1600" dirty="0" err="1"/>
              <a:t>mulai</a:t>
            </a:r>
            <a:r>
              <a:rPr lang="en-AU" sz="1600" dirty="0"/>
              <a:t> </a:t>
            </a:r>
            <a:r>
              <a:rPr lang="en-AU" sz="1600" dirty="0" err="1"/>
              <a:t>menanam</a:t>
            </a:r>
            <a:r>
              <a:rPr lang="en-AU" sz="1600" dirty="0"/>
              <a:t> </a:t>
            </a:r>
            <a:r>
              <a:rPr lang="en-AU" sz="1600" dirty="0" err="1"/>
              <a:t>pohon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endParaRPr lang="en-AU" sz="1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0851" y="4158583"/>
            <a:ext cx="284076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Di </a:t>
            </a:r>
            <a:r>
              <a:rPr lang="en-AU" sz="1600" dirty="0" err="1"/>
              <a:t>antara</a:t>
            </a:r>
            <a:r>
              <a:rPr lang="en-AU" sz="1600" dirty="0"/>
              <a:t> para </a:t>
            </a:r>
            <a:r>
              <a:rPr lang="en-AU" sz="1600" dirty="0" err="1"/>
              <a:t>pelopor</a:t>
            </a:r>
            <a:r>
              <a:rPr lang="en-AU" sz="1600" dirty="0"/>
              <a:t> </a:t>
            </a:r>
            <a:r>
              <a:rPr lang="en-AU" sz="1600" dirty="0" err="1"/>
              <a:t>awal</a:t>
            </a:r>
            <a:r>
              <a:rPr lang="en-AU" sz="1600" dirty="0"/>
              <a:t> </a:t>
            </a:r>
            <a:r>
              <a:rPr lang="en-AU" sz="1600" dirty="0" err="1"/>
              <a:t>terdapat</a:t>
            </a:r>
            <a:r>
              <a:rPr lang="en-AU" sz="1600" dirty="0"/>
              <a:t> </a:t>
            </a:r>
            <a:r>
              <a:rPr lang="en-AU" sz="1600" dirty="0" err="1"/>
              <a:t>imigran</a:t>
            </a:r>
            <a:r>
              <a:rPr lang="en-AU" sz="1600" dirty="0"/>
              <a:t> </a:t>
            </a:r>
            <a:r>
              <a:rPr lang="en-AU" sz="1600" dirty="0" err="1"/>
              <a:t>Skotlandia</a:t>
            </a:r>
            <a:r>
              <a:rPr lang="en-AU" sz="1600" dirty="0"/>
              <a:t>   James Busby, yang </a:t>
            </a:r>
            <a:r>
              <a:rPr lang="en-AU" sz="1600" dirty="0" err="1"/>
              <a:t>membantu</a:t>
            </a:r>
            <a:r>
              <a:rPr lang="en-AU" sz="1600" dirty="0"/>
              <a:t> </a:t>
            </a:r>
            <a:r>
              <a:rPr lang="en-AU" sz="1600" dirty="0" err="1"/>
              <a:t>mendirikan</a:t>
            </a:r>
            <a:r>
              <a:rPr lang="en-AU" sz="1600" dirty="0"/>
              <a:t> Hunter Valley </a:t>
            </a:r>
            <a:r>
              <a:rPr lang="en-AU" sz="1600" dirty="0" err="1"/>
              <a:t>setelah</a:t>
            </a:r>
            <a:r>
              <a:rPr lang="en-AU" sz="1600" dirty="0"/>
              <a:t> </a:t>
            </a:r>
            <a:r>
              <a:rPr lang="en-AU" sz="1600" dirty="0" err="1"/>
              <a:t>memperkenalkan</a:t>
            </a:r>
            <a:r>
              <a:rPr lang="en-AU" sz="1600" dirty="0"/>
              <a:t>  </a:t>
            </a:r>
            <a:r>
              <a:rPr lang="en-AU" sz="1600" dirty="0" err="1"/>
              <a:t>tanaman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Eropa</a:t>
            </a:r>
            <a:r>
              <a:rPr lang="en-AU" sz="1600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96343" y="3495809"/>
            <a:ext cx="2120040" cy="662774"/>
          </a:xfrm>
        </p:spPr>
        <p:txBody>
          <a:bodyPr/>
          <a:lstStyle/>
          <a:p>
            <a:r>
              <a:rPr lang="en-US" dirty="0"/>
              <a:t>1830an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916818"/>
            <a:ext cx="6968303" cy="473196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SEJARAH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>
                <a:solidFill>
                  <a:schemeClr val="accent5"/>
                </a:solidFill>
              </a:rPr>
              <a:t>HUNTER VALLEY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1377354"/>
            <a:ext cx="6784726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40" dirty="0">
                <a:solidFill>
                  <a:schemeClr val="accent1"/>
                </a:solidFill>
              </a:rPr>
              <a:t>PELOPOR ANGGUR AUSTRALIA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8759684" y="4180805"/>
            <a:ext cx="301508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/>
              <a:t>Dr Henry Lindeman </a:t>
            </a:r>
            <a:r>
              <a:rPr lang="en-AU" sz="1600" dirty="0" err="1"/>
              <a:t>pindah</a:t>
            </a:r>
            <a:r>
              <a:rPr lang="en-AU" sz="1600" dirty="0"/>
              <a:t> </a:t>
            </a:r>
            <a:r>
              <a:rPr lang="en-AU" sz="1600" dirty="0" err="1"/>
              <a:t>ke</a:t>
            </a:r>
            <a:r>
              <a:rPr lang="en-AU" sz="1600" dirty="0"/>
              <a:t> Australia dan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cepat</a:t>
            </a:r>
            <a:r>
              <a:rPr lang="en-AU" sz="1600" dirty="0"/>
              <a:t> </a:t>
            </a:r>
            <a:r>
              <a:rPr lang="en-AU" sz="1600" dirty="0" err="1"/>
              <a:t>mendapat</a:t>
            </a:r>
            <a:r>
              <a:rPr lang="en-AU" sz="1600" dirty="0"/>
              <a:t> </a:t>
            </a:r>
            <a:r>
              <a:rPr lang="en-AU" sz="1600" dirty="0" err="1"/>
              <a:t>reputasi</a:t>
            </a:r>
            <a:r>
              <a:rPr lang="en-AU" sz="1600" dirty="0"/>
              <a:t> </a:t>
            </a:r>
            <a:r>
              <a:rPr lang="en-AU" sz="1600" dirty="0" err="1"/>
              <a:t>atas</a:t>
            </a:r>
            <a:r>
              <a:rPr lang="en-AU" sz="1600" dirty="0"/>
              <a:t> </a:t>
            </a:r>
            <a:r>
              <a:rPr lang="en-AU" sz="1600" dirty="0" err="1"/>
              <a:t>anggurnya</a:t>
            </a:r>
            <a:r>
              <a:rPr lang="en-AU" sz="1600" dirty="0"/>
              <a:t> yang </a:t>
            </a:r>
            <a:r>
              <a:rPr lang="en-AU" sz="1600" dirty="0" err="1"/>
              <a:t>luar</a:t>
            </a:r>
            <a:r>
              <a:rPr lang="en-AU" sz="1600" dirty="0"/>
              <a:t> </a:t>
            </a:r>
            <a:r>
              <a:rPr lang="en-AU" sz="1600" dirty="0" err="1"/>
              <a:t>biasa</a:t>
            </a:r>
            <a:r>
              <a:rPr lang="en-AU" sz="1600" dirty="0"/>
              <a:t>. </a:t>
            </a:r>
            <a:r>
              <a:rPr lang="en-AU" sz="1600" dirty="0" err="1"/>
              <a:t>Ia</a:t>
            </a:r>
            <a:r>
              <a:rPr lang="en-AU" sz="1600" dirty="0"/>
              <a:t> </a:t>
            </a:r>
            <a:r>
              <a:rPr lang="en-AU" sz="1600" dirty="0" err="1"/>
              <a:t>menjadi</a:t>
            </a:r>
            <a:r>
              <a:rPr lang="en-AU" sz="1600" dirty="0"/>
              <a:t> </a:t>
            </a:r>
            <a:r>
              <a:rPr lang="en-AU" sz="1600" dirty="0" err="1"/>
              <a:t>Presiden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Asosiasi</a:t>
            </a:r>
            <a:r>
              <a:rPr lang="en-AU" sz="1600" dirty="0"/>
              <a:t> Perkebunan </a:t>
            </a:r>
            <a:r>
              <a:rPr lang="en-AU" sz="1600" dirty="0" err="1"/>
              <a:t>Anggur</a:t>
            </a:r>
            <a:r>
              <a:rPr lang="en-AU" sz="1600" dirty="0"/>
              <a:t> dan </a:t>
            </a:r>
            <a:r>
              <a:rPr lang="en-AU" sz="1600" dirty="0" err="1"/>
              <a:t>membantu</a:t>
            </a:r>
            <a:r>
              <a:rPr lang="en-AU" sz="1600" dirty="0"/>
              <a:t> </a:t>
            </a:r>
            <a:r>
              <a:rPr lang="en-AU" sz="1600" dirty="0" err="1"/>
              <a:t>menetapkan</a:t>
            </a:r>
            <a:r>
              <a:rPr lang="en-AU" sz="1600" dirty="0"/>
              <a:t> </a:t>
            </a:r>
            <a:r>
              <a:rPr lang="en-AU" sz="1600" dirty="0" err="1"/>
              <a:t>varietas</a:t>
            </a:r>
            <a:r>
              <a:rPr lang="en-AU" sz="1600" dirty="0"/>
              <a:t> </a:t>
            </a:r>
            <a:r>
              <a:rPr lang="en-AU" sz="1600" dirty="0" err="1"/>
              <a:t>utama</a:t>
            </a:r>
            <a:r>
              <a:rPr lang="en-AU" sz="1600" dirty="0"/>
              <a:t> </a:t>
            </a:r>
            <a:r>
              <a:rPr lang="en-AU" sz="1600" dirty="0" err="1"/>
              <a:t>termasuk</a:t>
            </a:r>
            <a:r>
              <a:rPr lang="en-AU" sz="1600" dirty="0"/>
              <a:t>  Semillon, Verdelho and Shiraz</a:t>
            </a:r>
            <a:r>
              <a:rPr lang="en-AU" sz="1800" dirty="0"/>
              <a:t>. </a:t>
            </a:r>
            <a:endParaRPr lang="en-AU" sz="1600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8759684" y="3518031"/>
            <a:ext cx="3127516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Pertengahan</a:t>
            </a:r>
            <a:r>
              <a:rPr lang="en-US" dirty="0"/>
              <a:t> 1800an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5" t="265" r="22305" b="519"/>
          <a:stretch/>
        </p:blipFill>
        <p:spPr>
          <a:xfrm>
            <a:off x="8431967" y="584200"/>
            <a:ext cx="376003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72437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Hunter Valley </a:t>
            </a:r>
            <a:r>
              <a:rPr lang="en-AU" sz="1600" dirty="0" err="1"/>
              <a:t>memperoleh</a:t>
            </a:r>
            <a:r>
              <a:rPr lang="en-AU" sz="1600" dirty="0"/>
              <a:t> </a:t>
            </a:r>
            <a:r>
              <a:rPr lang="en-AU" sz="1600" dirty="0" err="1"/>
              <a:t>reputasi</a:t>
            </a:r>
            <a:r>
              <a:rPr lang="en-AU" sz="1600" dirty="0"/>
              <a:t> </a:t>
            </a:r>
            <a:r>
              <a:rPr lang="en-AU" sz="1600" dirty="0" err="1"/>
              <a:t>baik</a:t>
            </a:r>
            <a:r>
              <a:rPr lang="en-AU" sz="1600" dirty="0"/>
              <a:t> </a:t>
            </a:r>
            <a:r>
              <a:rPr lang="en-AU" sz="1600" dirty="0" err="1"/>
              <a:t>secara</a:t>
            </a:r>
            <a:r>
              <a:rPr lang="en-AU" sz="1600" dirty="0"/>
              <a:t> </a:t>
            </a:r>
            <a:r>
              <a:rPr lang="en-AU" sz="1600" dirty="0" err="1"/>
              <a:t>lokal</a:t>
            </a:r>
            <a:r>
              <a:rPr lang="en-AU" sz="1600" dirty="0"/>
              <a:t> </a:t>
            </a:r>
            <a:r>
              <a:rPr lang="en-AU" sz="1600" dirty="0" err="1"/>
              <a:t>maupun</a:t>
            </a:r>
            <a:r>
              <a:rPr lang="en-AU" sz="1600" dirty="0"/>
              <a:t> </a:t>
            </a:r>
            <a:r>
              <a:rPr lang="en-AU" sz="1600" dirty="0" err="1"/>
              <a:t>internasional</a:t>
            </a:r>
            <a:r>
              <a:rPr lang="en-AU" sz="1600" dirty="0"/>
              <a:t> </a:t>
            </a:r>
            <a:r>
              <a:rPr lang="en-AU" sz="1600" dirty="0" err="1"/>
              <a:t>sebagai</a:t>
            </a:r>
            <a:r>
              <a:rPr lang="en-AU" sz="1600" dirty="0"/>
              <a:t> </a:t>
            </a:r>
            <a:r>
              <a:rPr lang="en-AU" sz="1600" dirty="0" err="1"/>
              <a:t>suatu</a:t>
            </a:r>
            <a:r>
              <a:rPr lang="en-AU" sz="1600" dirty="0"/>
              <a:t> wilayah</a:t>
            </a:r>
            <a:r>
              <a:rPr lang="en-AU" sz="1600" i="1" dirty="0"/>
              <a:t> wine </a:t>
            </a:r>
            <a:r>
              <a:rPr lang="en-AU" sz="1600" dirty="0" err="1"/>
              <a:t>terkemuka</a:t>
            </a:r>
            <a:r>
              <a:rPr lang="en-AU" sz="1600" dirty="0"/>
              <a:t>. Para </a:t>
            </a:r>
            <a:r>
              <a:rPr lang="en-AU" sz="1600" dirty="0" err="1"/>
              <a:t>pelopor</a:t>
            </a:r>
            <a:r>
              <a:rPr lang="en-AU" sz="1600" dirty="0"/>
              <a:t> </a:t>
            </a:r>
            <a:r>
              <a:rPr lang="en-AU" sz="1600" dirty="0" err="1"/>
              <a:t>termasuk</a:t>
            </a:r>
            <a:r>
              <a:rPr lang="en-AU" sz="1600" dirty="0"/>
              <a:t> </a:t>
            </a:r>
            <a:r>
              <a:rPr lang="en-AU" sz="1600" dirty="0" err="1"/>
              <a:t>keluarga</a:t>
            </a:r>
            <a:r>
              <a:rPr lang="en-AU" sz="1600" dirty="0"/>
              <a:t> Tyrrell, Tulloch, Wilkinson dan Drayton.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Awal 1800an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94793" y="920967"/>
            <a:ext cx="3064198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Penfolds </a:t>
            </a:r>
            <a:r>
              <a:rPr lang="en-AU" sz="1600" dirty="0" err="1"/>
              <a:t>mendirikan</a:t>
            </a:r>
            <a:r>
              <a:rPr lang="en-AU" sz="1600" dirty="0"/>
              <a:t> situs </a:t>
            </a:r>
            <a:r>
              <a:rPr lang="en-AU" sz="1600" dirty="0" err="1"/>
              <a:t>seluas</a:t>
            </a:r>
            <a:r>
              <a:rPr lang="en-AU" sz="1600" dirty="0"/>
              <a:t> 600 are di Wybong </a:t>
            </a:r>
            <a:r>
              <a:rPr lang="en-AU" sz="1600" dirty="0" err="1"/>
              <a:t>Parkcyang</a:t>
            </a:r>
            <a:r>
              <a:rPr lang="en-AU" sz="1600" dirty="0"/>
              <a:t> </a:t>
            </a:r>
            <a:r>
              <a:rPr lang="en-AU" sz="1600" dirty="0" err="1"/>
              <a:t>merupakan</a:t>
            </a:r>
            <a:r>
              <a:rPr lang="en-AU" sz="1600" dirty="0"/>
              <a:t> </a:t>
            </a:r>
            <a:r>
              <a:rPr lang="en-AU" sz="1600" dirty="0" err="1"/>
              <a:t>awal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babak</a:t>
            </a:r>
            <a:r>
              <a:rPr lang="en-AU" sz="1600" dirty="0"/>
              <a:t> </a:t>
            </a:r>
            <a:r>
              <a:rPr lang="en-AU" sz="1600" dirty="0" err="1"/>
              <a:t>baru</a:t>
            </a:r>
            <a:r>
              <a:rPr lang="en-AU" sz="1600" dirty="0"/>
              <a:t> </a:t>
            </a:r>
            <a:r>
              <a:rPr lang="en-AU" sz="1600" dirty="0" err="1"/>
              <a:t>dalam</a:t>
            </a:r>
            <a:r>
              <a:rPr lang="en-AU" sz="1600" dirty="0"/>
              <a:t> </a:t>
            </a:r>
            <a:r>
              <a:rPr lang="en-AU" sz="1600" dirty="0" err="1"/>
              <a:t>penanaman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di </a:t>
            </a:r>
            <a:r>
              <a:rPr lang="en-AU" sz="1600" i="1" dirty="0"/>
              <a:t>area Upper Hunter area. Industri  wine </a:t>
            </a:r>
            <a:r>
              <a:rPr lang="en-AU" sz="1600" dirty="0"/>
              <a:t>di Hunter Valley </a:t>
            </a:r>
            <a:r>
              <a:rPr lang="en-AU" sz="1600" dirty="0" err="1"/>
              <a:t>berkembang</a:t>
            </a:r>
            <a:r>
              <a:rPr lang="en-AU" sz="1600" dirty="0"/>
              <a:t> dan wilayah </a:t>
            </a:r>
            <a:r>
              <a:rPr lang="en-AU" sz="1600" dirty="0" err="1"/>
              <a:t>tersebut</a:t>
            </a:r>
            <a:r>
              <a:rPr lang="en-AU" sz="1600" dirty="0"/>
              <a:t> </a:t>
            </a:r>
            <a:r>
              <a:rPr lang="en-AU" sz="1600" dirty="0" err="1"/>
              <a:t>menjadi</a:t>
            </a:r>
            <a:r>
              <a:rPr lang="en-AU" sz="1600" dirty="0"/>
              <a:t> </a:t>
            </a:r>
            <a:r>
              <a:rPr lang="en-AU" sz="1600" dirty="0" err="1"/>
              <a:t>terkenal</a:t>
            </a:r>
            <a:r>
              <a:rPr lang="en-AU" sz="1600" dirty="0"/>
              <a:t> </a:t>
            </a:r>
            <a:r>
              <a:rPr lang="en-AU" sz="1600" dirty="0" err="1"/>
              <a:t>karena</a:t>
            </a:r>
            <a:r>
              <a:rPr lang="en-AU" sz="1600" dirty="0"/>
              <a:t> Semillon yang </a:t>
            </a:r>
            <a:r>
              <a:rPr lang="en-AU" sz="1600" dirty="0" err="1"/>
              <a:t>luar</a:t>
            </a:r>
            <a:r>
              <a:rPr lang="en-AU" sz="1600" dirty="0"/>
              <a:t> </a:t>
            </a:r>
            <a:r>
              <a:rPr lang="en-AU" sz="1600" dirty="0" err="1"/>
              <a:t>biasa</a:t>
            </a:r>
            <a:endParaRPr lang="en-AU" sz="16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83908" y="237116"/>
            <a:ext cx="2120040" cy="662774"/>
          </a:xfrm>
        </p:spPr>
        <p:txBody>
          <a:bodyPr/>
          <a:lstStyle/>
          <a:p>
            <a:r>
              <a:rPr lang="en-US" dirty="0"/>
              <a:t>Akhir 1900an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4"/>
            <a:ext cx="376003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Pohon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Tyrrell’s HVD yang </a:t>
            </a:r>
            <a:r>
              <a:rPr lang="en-AU" sz="1600" dirty="0" err="1"/>
              <a:t>ditanam</a:t>
            </a:r>
            <a:r>
              <a:rPr lang="en-AU" sz="1600" dirty="0"/>
              <a:t>, </a:t>
            </a:r>
            <a:r>
              <a:rPr lang="en-AU" sz="1600" dirty="0" err="1"/>
              <a:t>hari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 </a:t>
            </a:r>
            <a:r>
              <a:rPr lang="en-AU" sz="1600" dirty="0" err="1"/>
              <a:t>merupakan</a:t>
            </a:r>
            <a:r>
              <a:rPr lang="en-AU" sz="1600" dirty="0"/>
              <a:t> salah </a:t>
            </a:r>
            <a:r>
              <a:rPr lang="en-AU" sz="1600" dirty="0" err="1"/>
              <a:t>satu</a:t>
            </a:r>
            <a:r>
              <a:rPr lang="en-AU" sz="1600" dirty="0"/>
              <a:t> </a:t>
            </a:r>
            <a:r>
              <a:rPr lang="en-AU" sz="1600" dirty="0" err="1"/>
              <a:t>pohon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Chardonnay yang </a:t>
            </a:r>
            <a:r>
              <a:rPr lang="en-AU" sz="1600" dirty="0" err="1"/>
              <a:t>tertua</a:t>
            </a:r>
            <a:r>
              <a:rPr lang="en-AU" sz="1600" dirty="0"/>
              <a:t> di dunia.  Pokolbin </a:t>
            </a:r>
            <a:r>
              <a:rPr lang="en-AU" sz="1600" dirty="0" err="1"/>
              <a:t>mulai</a:t>
            </a:r>
            <a:r>
              <a:rPr lang="en-AU" sz="1600" dirty="0"/>
              <a:t> </a:t>
            </a:r>
            <a:r>
              <a:rPr lang="en-AU" sz="1600" dirty="0" err="1"/>
              <a:t>dikenal</a:t>
            </a:r>
            <a:r>
              <a:rPr lang="en-AU" sz="1600" dirty="0"/>
              <a:t> </a:t>
            </a:r>
            <a:r>
              <a:rPr lang="en-AU" sz="1600" dirty="0" err="1"/>
              <a:t>sebagai</a:t>
            </a:r>
            <a:r>
              <a:rPr lang="en-AU" sz="1600" dirty="0"/>
              <a:t> area </a:t>
            </a:r>
            <a:r>
              <a:rPr lang="en-AU" sz="1600" dirty="0" err="1"/>
              <a:t>penghasil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memiliki</a:t>
            </a:r>
            <a:r>
              <a:rPr lang="en-AU" sz="1600" dirty="0"/>
              <a:t> </a:t>
            </a:r>
            <a:r>
              <a:rPr lang="en-AU" sz="1600" dirty="0" err="1"/>
              <a:t>reputasi</a:t>
            </a:r>
            <a:r>
              <a:rPr lang="en-AU" sz="1600" dirty="0"/>
              <a:t> </a:t>
            </a:r>
            <a:r>
              <a:rPr lang="en-AU" sz="1600" dirty="0" err="1"/>
              <a:t>baik</a:t>
            </a:r>
            <a:r>
              <a:rPr lang="en-AU" sz="1600" dirty="0"/>
              <a:t>. Maurice O’Shea dan </a:t>
            </a:r>
            <a:r>
              <a:rPr lang="en-AU" sz="1600" dirty="0" err="1"/>
              <a:t>keluarga</a:t>
            </a:r>
            <a:r>
              <a:rPr lang="en-AU" sz="1600" dirty="0"/>
              <a:t> </a:t>
            </a:r>
            <a:r>
              <a:rPr lang="en-AU" sz="1600" dirty="0" err="1"/>
              <a:t>membeli</a:t>
            </a:r>
            <a:r>
              <a:rPr lang="en-AU" sz="1600" dirty="0"/>
              <a:t> </a:t>
            </a:r>
            <a:r>
              <a:rPr lang="en-AU" sz="1600" dirty="0" err="1"/>
              <a:t>properti</a:t>
            </a:r>
            <a:r>
              <a:rPr lang="en-AU" sz="1600" dirty="0"/>
              <a:t> Mount Pleasant yang </a:t>
            </a:r>
            <a:r>
              <a:rPr lang="en-AU" sz="1600" dirty="0" err="1"/>
              <a:t>penuh</a:t>
            </a:r>
            <a:r>
              <a:rPr lang="en-AU" sz="1600" dirty="0"/>
              <a:t> </a:t>
            </a:r>
            <a:r>
              <a:rPr lang="en-AU" sz="1600" dirty="0" err="1"/>
              <a:t>sejarah</a:t>
            </a:r>
            <a:endParaRPr lang="en-AU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en-US" dirty="0"/>
              <a:t>Awal 1900an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02318" y="1252354"/>
            <a:ext cx="286280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/>
              <a:t>Hunter Valley </a:t>
            </a:r>
            <a:r>
              <a:rPr lang="en-AU" sz="1600" dirty="0" err="1"/>
              <a:t>adalah</a:t>
            </a:r>
            <a:r>
              <a:rPr lang="en-AU" sz="1600" dirty="0"/>
              <a:t> salah </a:t>
            </a:r>
            <a:r>
              <a:rPr lang="en-AU" sz="1600" dirty="0" err="1"/>
              <a:t>satu</a:t>
            </a:r>
            <a:r>
              <a:rPr lang="en-AU" sz="1600" dirty="0"/>
              <a:t> wilayah  </a:t>
            </a:r>
            <a:r>
              <a:rPr lang="en-AU" sz="1600" i="1" dirty="0"/>
              <a:t>wine</a:t>
            </a:r>
            <a:r>
              <a:rPr lang="en-AU" sz="1600" dirty="0"/>
              <a:t> yang paling </a:t>
            </a:r>
            <a:r>
              <a:rPr lang="en-AU" sz="1600" dirty="0" err="1"/>
              <a:t>banyak</a:t>
            </a:r>
            <a:r>
              <a:rPr lang="en-AU" sz="1600" dirty="0"/>
              <a:t> </a:t>
            </a:r>
            <a:r>
              <a:rPr lang="en-AU" sz="1600" dirty="0" err="1"/>
              <a:t>dikunjungi</a:t>
            </a:r>
            <a:r>
              <a:rPr lang="en-AU" sz="1600" dirty="0"/>
              <a:t> di Australia. Wilayah sangat </a:t>
            </a:r>
            <a:r>
              <a:rPr lang="en-AU" sz="1600" dirty="0" err="1"/>
              <a:t>memukau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Semillon, Chardonnay dan Shiraz yang </a:t>
            </a:r>
            <a:r>
              <a:rPr lang="en-AU" sz="1600" dirty="0" err="1"/>
              <a:t>berkelas</a:t>
            </a:r>
            <a:r>
              <a:rPr lang="en-AU" sz="1600" dirty="0"/>
              <a:t> dunia  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535459" y="568503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0" t="358" r="3366" b="645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5134"/>
            <a:ext cx="5009924" cy="792601"/>
          </a:xfrm>
        </p:spPr>
        <p:txBody>
          <a:bodyPr/>
          <a:lstStyle/>
          <a:p>
            <a:r>
              <a:rPr lang="en-US" dirty="0"/>
              <a:t>WILAYAH IKLIM </a:t>
            </a:r>
            <a:br>
              <a:rPr lang="en-US" dirty="0"/>
            </a:br>
            <a:r>
              <a:rPr lang="en-US" dirty="0"/>
              <a:t>HANGAT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57330"/>
            <a:ext cx="4688825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accent4"/>
                </a:solidFill>
              </a:rPr>
              <a:t>KEAJAIBAN ALAMI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72125"/>
            <a:ext cx="3848780" cy="2846525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>
                <a:solidFill>
                  <a:schemeClr val="bg1"/>
                </a:solidFill>
              </a:rPr>
              <a:t>Hunter Valley </a:t>
            </a:r>
            <a:r>
              <a:rPr lang="en-AU" dirty="0" err="1">
                <a:solidFill>
                  <a:schemeClr val="bg1"/>
                </a:solidFill>
              </a:rPr>
              <a:t>digolongkan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secara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geografi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sebagai</a:t>
            </a:r>
            <a:r>
              <a:rPr lang="en-AU" dirty="0">
                <a:solidFill>
                  <a:schemeClr val="bg1"/>
                </a:solidFill>
              </a:rPr>
              <a:t> zona yang </a:t>
            </a:r>
            <a:r>
              <a:rPr lang="en-AU" dirty="0" err="1">
                <a:solidFill>
                  <a:schemeClr val="bg1"/>
                </a:solidFill>
              </a:rPr>
              <a:t>meliputi</a:t>
            </a:r>
            <a:r>
              <a:rPr lang="en-AU" dirty="0">
                <a:solidFill>
                  <a:schemeClr val="bg1"/>
                </a:solidFill>
              </a:rPr>
              <a:t> :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wilayah Hunter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subwilayah</a:t>
            </a:r>
            <a:r>
              <a:rPr lang="en-AU" dirty="0">
                <a:solidFill>
                  <a:schemeClr val="bg1"/>
                </a:solidFill>
              </a:rPr>
              <a:t> Broke </a:t>
            </a:r>
            <a:r>
              <a:rPr lang="en-AU" dirty="0" err="1">
                <a:solidFill>
                  <a:schemeClr val="bg1"/>
                </a:solidFill>
              </a:rPr>
              <a:t>Fordwich</a:t>
            </a:r>
            <a:r>
              <a:rPr lang="en-AU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subwilayah</a:t>
            </a:r>
            <a:r>
              <a:rPr lang="en-AU" dirty="0">
                <a:solidFill>
                  <a:schemeClr val="bg1"/>
                </a:solidFill>
              </a:rPr>
              <a:t> Pokolbin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subwilayah</a:t>
            </a:r>
            <a:r>
              <a:rPr lang="en-AU" dirty="0">
                <a:solidFill>
                  <a:schemeClr val="bg1"/>
                </a:solidFill>
              </a:rPr>
              <a:t> Upper Hunter Valley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2FC235FA-BBE8-4FDD-92EA-22DC506909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4e8dd08d-258d-47a9-9875-37f1ffd19f33"/>
    <ds:schemaRef ds:uri="http://purl.org/dc/terms/"/>
    <ds:schemaRef ds:uri="02256494-4976-4001-aedb-96463ae0d92e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2285</Words>
  <Application>Microsoft Macintosh PowerPoint</Application>
  <PresentationFormat>Widescreen</PresentationFormat>
  <Paragraphs>323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Neue Haas Grotesk Text Pro</vt:lpstr>
      <vt:lpstr>Calibri</vt:lpstr>
      <vt:lpstr>Times New Roman</vt:lpstr>
      <vt:lpstr>Segoe UI</vt:lpstr>
      <vt:lpstr>Inter Display</vt:lpstr>
      <vt:lpstr>Slide layouts</vt:lpstr>
      <vt:lpstr>PowerPoint Presentation</vt:lpstr>
      <vt:lpstr>PowerPoint Presentation</vt:lpstr>
      <vt:lpstr>AUSTRALIA</vt:lpstr>
      <vt:lpstr>NSW</vt:lpstr>
      <vt:lpstr>HUNTER VALLEY</vt:lpstr>
      <vt:lpstr>HARI INI KITA AKAN MEMBAHAS</vt:lpstr>
      <vt:lpstr>1820an</vt:lpstr>
      <vt:lpstr>PowerPoint Presentation</vt:lpstr>
      <vt:lpstr>WILAYAH IKLIM  HANGAT</vt:lpstr>
      <vt:lpstr>IKLIM</vt:lpstr>
      <vt:lpstr>TANAH</vt:lpstr>
      <vt:lpstr>PEMBUDIDAYAAN  DAN PEMBUATAN ANGGUR</vt:lpstr>
      <vt:lpstr>PowerPoint Presentation</vt:lpstr>
      <vt:lpstr>PowerPoint Presentation</vt:lpstr>
      <vt:lpstr>PowerPoint Presentation</vt:lpstr>
      <vt:lpstr>SEJARAH PENANAMAN</vt:lpstr>
      <vt:lpstr>PowerPoint Presentation</vt:lpstr>
      <vt:lpstr>SEMILLON (YOUTHFUL) KARAKTERISTIK</vt:lpstr>
      <vt:lpstr>SEMILLON (BOTTLE-AGED) KARAKTERISTIK</vt:lpstr>
      <vt:lpstr>CHARDONNAY KARAKTERISTIK</vt:lpstr>
      <vt:lpstr>SHIRAZ KARAKTERISTIK</vt:lpstr>
      <vt:lpstr>PowerPoint Presentation</vt:lpstr>
      <vt:lpstr>PowerPoint Presentation</vt:lpstr>
      <vt:lpstr>IKONS AND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Widya</dc:creator>
  <cp:lastModifiedBy>Cameron Midson</cp:lastModifiedBy>
  <cp:revision>21</cp:revision>
  <dcterms:created xsi:type="dcterms:W3CDTF">2018-07-25T07:02:59Z</dcterms:created>
  <dcterms:modified xsi:type="dcterms:W3CDTF">2026-03-23T05:22:12Z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2026-03-23T05:22:12Z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c62ed83b-79ac-4906-9d26-50d16cec11ed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