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33.svg" ContentType="image/svg+xml"/>
  <Override PartName="/ppt/media/image34.svg" ContentType="image/sv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55"/>
  </p:notesMasterIdLst>
  <p:sldIdLst>
    <p:sldId id="256" r:id="rId5"/>
    <p:sldId id="478" r:id="rId6"/>
    <p:sldId id="625" r:id="rId7"/>
    <p:sldId id="626" r:id="rId8"/>
    <p:sldId id="627" r:id="rId9"/>
    <p:sldId id="628" r:id="rId10"/>
    <p:sldId id="629" r:id="rId11"/>
    <p:sldId id="630" r:id="rId12"/>
    <p:sldId id="671" r:id="rId13"/>
    <p:sldId id="631" r:id="rId14"/>
    <p:sldId id="632" r:id="rId15"/>
    <p:sldId id="633" r:id="rId16"/>
    <p:sldId id="634" r:id="rId17"/>
    <p:sldId id="635" r:id="rId18"/>
    <p:sldId id="636" r:id="rId19"/>
    <p:sldId id="637" r:id="rId20"/>
    <p:sldId id="639" r:id="rId21"/>
    <p:sldId id="638" r:id="rId22"/>
    <p:sldId id="640" r:id="rId23"/>
    <p:sldId id="641" r:id="rId24"/>
    <p:sldId id="642" r:id="rId25"/>
    <p:sldId id="643" r:id="rId26"/>
    <p:sldId id="644" r:id="rId27"/>
    <p:sldId id="646" r:id="rId28"/>
    <p:sldId id="647" r:id="rId29"/>
    <p:sldId id="648" r:id="rId30"/>
    <p:sldId id="649" r:id="rId31"/>
    <p:sldId id="650" r:id="rId32"/>
    <p:sldId id="652" r:id="rId33"/>
    <p:sldId id="651" r:id="rId34"/>
    <p:sldId id="653" r:id="rId35"/>
    <p:sldId id="654" r:id="rId36"/>
    <p:sldId id="655" r:id="rId37"/>
    <p:sldId id="656" r:id="rId38"/>
    <p:sldId id="657" r:id="rId39"/>
    <p:sldId id="658" r:id="rId40"/>
    <p:sldId id="659" r:id="rId41"/>
    <p:sldId id="660" r:id="rId42"/>
    <p:sldId id="661" r:id="rId43"/>
    <p:sldId id="662" r:id="rId44"/>
    <p:sldId id="663" r:id="rId45"/>
    <p:sldId id="664" r:id="rId46"/>
    <p:sldId id="665" r:id="rId47"/>
    <p:sldId id="666" r:id="rId48"/>
    <p:sldId id="667" r:id="rId49"/>
    <p:sldId id="668" r:id="rId50"/>
    <p:sldId id="669" r:id="rId51"/>
    <p:sldId id="670" r:id="rId52"/>
    <p:sldId id="340" r:id="rId53"/>
    <p:sldId id="672" r:id="rId54"/>
  </p:sldIdLst>
  <p:sldSz cx="12192000" cy="6858000"/>
  <p:notesSz cx="6858000" cy="9144000"/>
  <p:embeddedFontLst>
    <p:embeddedFont>
      <p:font typeface="Colors Of Autumn" panose="02000500000000000000" pitchFamily="2" charset="77"/>
      <p:regular r:id="rId56"/>
    </p:embeddedFont>
    <p:embeddedFont>
      <p:font typeface="Hellix SemiBold" pitchFamily="2" charset="77"/>
      <p:regular r:id="rId57"/>
      <p:bold r:id="rId58"/>
    </p:embeddedFont>
    <p:embeddedFont>
      <p:font typeface="Inter Display" panose="02000503000000020004" pitchFamily="2" charset="0"/>
      <p:regular r:id="rId59"/>
      <p:bold r:id="rId60"/>
      <p:italic r:id="rId61"/>
      <p:boldItalic r:id="rId62"/>
    </p:embeddedFont>
    <p:embeddedFont>
      <p:font typeface="Neue Haas Grotesk Text Pro" panose="020B0504020202020204" pitchFamily="34" charset="77"/>
      <p:regular r:id="rId63"/>
      <p:bold r:id="rId64"/>
      <p:italic r:id="rId65"/>
      <p:boldItalic r:id="rId66"/>
    </p:embeddedFont>
  </p:embeddedFontLst>
  <p:custDataLst>
    <p:tags r:id="rId67"/>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CD1500-5750-C047-A276-98E3CDA91C43}" v="12" dt="2026-08-20T01:12:51.0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150" autoAdjust="0"/>
    <p:restoredTop sz="94875"/>
  </p:normalViewPr>
  <p:slideViewPr>
    <p:cSldViewPr snapToGrid="0">
      <p:cViewPr varScale="1">
        <p:scale>
          <a:sx n="219" d="100"/>
          <a:sy n="219" d="100"/>
        </p:scale>
        <p:origin x="1736" y="184"/>
      </p:cViewPr>
      <p:guideLst>
        <p:guide orient="horz" pos="141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8.fntdata"/><Relationship Id="rId6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3.fntdata"/><Relationship Id="rId66" Type="http://schemas.openxmlformats.org/officeDocument/2006/relationships/font" Target="fonts/font11.fntdata"/><Relationship Id="rId74"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font" Target="fonts/font6.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4.fntdata"/><Relationship Id="rId67"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7.fntdata"/><Relationship Id="rId70" Type="http://schemas.openxmlformats.org/officeDocument/2006/relationships/viewProps" Target="view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5.fntdata"/><Relationship Id="rId65" Type="http://schemas.openxmlformats.org/officeDocument/2006/relationships/font" Target="fonts/font10.fntdata"/><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undo custSel modSld">
      <pc:chgData name="Cameron Midson" userId="510fe36d-201b-4d30-8c49-491c55367456" providerId="ADAL" clId="{93217E07-8A0E-5D7D-A37A-49773A2FEA36}" dt="2026-08-20T01:42:08.292" v="188" actId="1076"/>
      <pc:docMkLst>
        <pc:docMk/>
      </pc:docMkLst>
      <pc:sldChg chg="addSp delSp modSp mod">
        <pc:chgData name="Cameron Midson" userId="510fe36d-201b-4d30-8c49-491c55367456" providerId="ADAL" clId="{93217E07-8A0E-5D7D-A37A-49773A2FEA36}" dt="2026-08-20T01:33:57.008" v="146" actId="14100"/>
        <pc:sldMkLst>
          <pc:docMk/>
          <pc:sldMk cId="4028570615" sldId="637"/>
        </pc:sldMkLst>
        <pc:picChg chg="add del mod">
          <ac:chgData name="Cameron Midson" userId="510fe36d-201b-4d30-8c49-491c55367456" providerId="ADAL" clId="{93217E07-8A0E-5D7D-A37A-49773A2FEA36}" dt="2026-08-20T01:10:16.335" v="12" actId="21"/>
          <ac:picMkLst>
            <pc:docMk/>
            <pc:sldMk cId="4028570615" sldId="637"/>
            <ac:picMk id="5" creationId="{9726421B-5164-EA82-7BD7-922F67BC17F1}"/>
          </ac:picMkLst>
        </pc:picChg>
        <pc:picChg chg="mod">
          <ac:chgData name="Cameron Midson" userId="510fe36d-201b-4d30-8c49-491c55367456" providerId="ADAL" clId="{93217E07-8A0E-5D7D-A37A-49773A2FEA36}" dt="2026-08-20T01:19:02.033" v="71" actId="14100"/>
          <ac:picMkLst>
            <pc:docMk/>
            <pc:sldMk cId="4028570615" sldId="637"/>
            <ac:picMk id="6" creationId="{227D1981-9401-8C8F-C2A4-CDD851678E73}"/>
          </ac:picMkLst>
        </pc:picChg>
        <pc:picChg chg="add mod">
          <ac:chgData name="Cameron Midson" userId="510fe36d-201b-4d30-8c49-491c55367456" providerId="ADAL" clId="{93217E07-8A0E-5D7D-A37A-49773A2FEA36}" dt="2026-08-20T01:10:23.552" v="15" actId="14100"/>
          <ac:picMkLst>
            <pc:docMk/>
            <pc:sldMk cId="4028570615" sldId="637"/>
            <ac:picMk id="7" creationId="{9BFC4B51-B1AD-21F0-73B4-373EFFC03C78}"/>
          </ac:picMkLst>
        </pc:picChg>
        <pc:picChg chg="del">
          <ac:chgData name="Cameron Midson" userId="510fe36d-201b-4d30-8c49-491c55367456" providerId="ADAL" clId="{93217E07-8A0E-5D7D-A37A-49773A2FEA36}" dt="2026-08-20T01:10:18.150" v="13" actId="478"/>
          <ac:picMkLst>
            <pc:docMk/>
            <pc:sldMk cId="4028570615" sldId="637"/>
            <ac:picMk id="8" creationId="{3369F703-E76D-BDE8-3A30-AC9DEC99319B}"/>
          </ac:picMkLst>
        </pc:picChg>
        <pc:picChg chg="del">
          <ac:chgData name="Cameron Midson" userId="510fe36d-201b-4d30-8c49-491c55367456" providerId="ADAL" clId="{93217E07-8A0E-5D7D-A37A-49773A2FEA36}" dt="2026-08-20T01:21:55.322" v="115" actId="478"/>
          <ac:picMkLst>
            <pc:docMk/>
            <pc:sldMk cId="4028570615" sldId="637"/>
            <ac:picMk id="18" creationId="{39D1AB40-2F3B-9AB4-65CB-609D59AAFC8B}"/>
          </ac:picMkLst>
        </pc:picChg>
        <pc:picChg chg="del">
          <ac:chgData name="Cameron Midson" userId="510fe36d-201b-4d30-8c49-491c55367456" providerId="ADAL" clId="{93217E07-8A0E-5D7D-A37A-49773A2FEA36}" dt="2026-08-20T01:21:07.757" v="97" actId="478"/>
          <ac:picMkLst>
            <pc:docMk/>
            <pc:sldMk cId="4028570615" sldId="637"/>
            <ac:picMk id="19" creationId="{CA26DBE1-DBA2-C382-D153-4842D06AE757}"/>
          </ac:picMkLst>
        </pc:picChg>
        <pc:picChg chg="del mod">
          <ac:chgData name="Cameron Midson" userId="510fe36d-201b-4d30-8c49-491c55367456" providerId="ADAL" clId="{93217E07-8A0E-5D7D-A37A-49773A2FEA36}" dt="2026-08-20T01:20:46.110" v="87" actId="478"/>
          <ac:picMkLst>
            <pc:docMk/>
            <pc:sldMk cId="4028570615" sldId="637"/>
            <ac:picMk id="20" creationId="{47A2DDF2-1E88-D02D-3A79-2E31EE845A0F}"/>
          </ac:picMkLst>
        </pc:picChg>
        <pc:picChg chg="del mod">
          <ac:chgData name="Cameron Midson" userId="510fe36d-201b-4d30-8c49-491c55367456" providerId="ADAL" clId="{93217E07-8A0E-5D7D-A37A-49773A2FEA36}" dt="2026-08-20T01:21:37.381" v="106" actId="478"/>
          <ac:picMkLst>
            <pc:docMk/>
            <pc:sldMk cId="4028570615" sldId="637"/>
            <ac:picMk id="21" creationId="{13C76626-9187-130F-D41A-3287AF86B7E0}"/>
          </ac:picMkLst>
        </pc:picChg>
        <pc:picChg chg="mod">
          <ac:chgData name="Cameron Midson" userId="510fe36d-201b-4d30-8c49-491c55367456" providerId="ADAL" clId="{93217E07-8A0E-5D7D-A37A-49773A2FEA36}" dt="2026-08-20T01:33:54.738" v="144" actId="14100"/>
          <ac:picMkLst>
            <pc:docMk/>
            <pc:sldMk cId="4028570615" sldId="637"/>
            <ac:picMk id="23" creationId="{B53D13A4-7D9C-1296-D710-D89A50608F3D}"/>
          </ac:picMkLst>
        </pc:picChg>
        <pc:picChg chg="add mod">
          <ac:chgData name="Cameron Midson" userId="510fe36d-201b-4d30-8c49-491c55367456" providerId="ADAL" clId="{93217E07-8A0E-5D7D-A37A-49773A2FEA36}" dt="2026-08-20T01:20:15.900" v="78" actId="1076"/>
          <ac:picMkLst>
            <pc:docMk/>
            <pc:sldMk cId="4028570615" sldId="637"/>
            <ac:picMk id="24" creationId="{B5A208B7-104B-133F-559B-9846E119847D}"/>
          </ac:picMkLst>
        </pc:picChg>
        <pc:picChg chg="mod">
          <ac:chgData name="Cameron Midson" userId="510fe36d-201b-4d30-8c49-491c55367456" providerId="ADAL" clId="{93217E07-8A0E-5D7D-A37A-49773A2FEA36}" dt="2026-08-20T01:18:55.756" v="67" actId="14100"/>
          <ac:picMkLst>
            <pc:docMk/>
            <pc:sldMk cId="4028570615" sldId="637"/>
            <ac:picMk id="25" creationId="{9AB91E59-2DAE-B584-42E4-8EF98AC42AE7}"/>
          </ac:picMkLst>
        </pc:picChg>
        <pc:picChg chg="del">
          <ac:chgData name="Cameron Midson" userId="510fe36d-201b-4d30-8c49-491c55367456" providerId="ADAL" clId="{93217E07-8A0E-5D7D-A37A-49773A2FEA36}" dt="2026-08-20T01:20:13.939" v="77" actId="478"/>
          <ac:picMkLst>
            <pc:docMk/>
            <pc:sldMk cId="4028570615" sldId="637"/>
            <ac:picMk id="27" creationId="{22C5DFAF-AA3E-7394-1B10-B13F2AB69E72}"/>
          </ac:picMkLst>
        </pc:picChg>
        <pc:picChg chg="add mod">
          <ac:chgData name="Cameron Midson" userId="510fe36d-201b-4d30-8c49-491c55367456" providerId="ADAL" clId="{93217E07-8A0E-5D7D-A37A-49773A2FEA36}" dt="2026-08-20T01:20:49.451" v="88" actId="1076"/>
          <ac:picMkLst>
            <pc:docMk/>
            <pc:sldMk cId="4028570615" sldId="637"/>
            <ac:picMk id="28" creationId="{DFD1CBD5-D553-FA54-316E-6EA85973C9B0}"/>
          </ac:picMkLst>
        </pc:picChg>
        <pc:picChg chg="add mod">
          <ac:chgData name="Cameron Midson" userId="510fe36d-201b-4d30-8c49-491c55367456" providerId="ADAL" clId="{93217E07-8A0E-5D7D-A37A-49773A2FEA36}" dt="2026-08-20T01:21:10.069" v="98" actId="1076"/>
          <ac:picMkLst>
            <pc:docMk/>
            <pc:sldMk cId="4028570615" sldId="637"/>
            <ac:picMk id="30" creationId="{D7ED9C50-4D4D-F9A3-F534-2D4D5CF13C23}"/>
          </ac:picMkLst>
        </pc:picChg>
        <pc:picChg chg="add mod">
          <ac:chgData name="Cameron Midson" userId="510fe36d-201b-4d30-8c49-491c55367456" providerId="ADAL" clId="{93217E07-8A0E-5D7D-A37A-49773A2FEA36}" dt="2026-08-20T01:33:57.008" v="146" actId="14100"/>
          <ac:picMkLst>
            <pc:docMk/>
            <pc:sldMk cId="4028570615" sldId="637"/>
            <ac:picMk id="34" creationId="{7E6B8104-D1FF-6822-E155-ECAC7C9FFF43}"/>
          </ac:picMkLst>
        </pc:picChg>
        <pc:picChg chg="add mod">
          <ac:chgData name="Cameron Midson" userId="510fe36d-201b-4d30-8c49-491c55367456" providerId="ADAL" clId="{93217E07-8A0E-5D7D-A37A-49773A2FEA36}" dt="2026-08-20T01:21:57.751" v="116" actId="1076"/>
          <ac:picMkLst>
            <pc:docMk/>
            <pc:sldMk cId="4028570615" sldId="637"/>
            <ac:picMk id="49" creationId="{BF210701-B2FF-44C9-3535-F28F7B58785D}"/>
          </ac:picMkLst>
        </pc:picChg>
      </pc:sldChg>
      <pc:sldChg chg="addSp delSp modSp mod">
        <pc:chgData name="Cameron Midson" userId="510fe36d-201b-4d30-8c49-491c55367456" providerId="ADAL" clId="{93217E07-8A0E-5D7D-A37A-49773A2FEA36}" dt="2026-08-20T01:35:29.322" v="155" actId="1076"/>
        <pc:sldMkLst>
          <pc:docMk/>
          <pc:sldMk cId="3802531343" sldId="638"/>
        </pc:sldMkLst>
        <pc:picChg chg="del">
          <ac:chgData name="Cameron Midson" userId="510fe36d-201b-4d30-8c49-491c55367456" providerId="ADAL" clId="{93217E07-8A0E-5D7D-A37A-49773A2FEA36}" dt="2026-08-20T01:13:32.835" v="62" actId="478"/>
          <ac:picMkLst>
            <pc:docMk/>
            <pc:sldMk cId="3802531343" sldId="638"/>
            <ac:picMk id="3" creationId="{D2FC7D0B-0589-518D-8A11-994BA3CE3434}"/>
          </ac:picMkLst>
        </pc:picChg>
        <pc:picChg chg="add del mod">
          <ac:chgData name="Cameron Midson" userId="510fe36d-201b-4d30-8c49-491c55367456" providerId="ADAL" clId="{93217E07-8A0E-5D7D-A37A-49773A2FEA36}" dt="2026-08-20T01:12:31.986" v="41" actId="21"/>
          <ac:picMkLst>
            <pc:docMk/>
            <pc:sldMk cId="3802531343" sldId="638"/>
            <ac:picMk id="4" creationId="{3B2E1B90-4ED3-6D02-B9BE-CC5081A20162}"/>
          </ac:picMkLst>
        </pc:picChg>
        <pc:picChg chg="add mod">
          <ac:chgData name="Cameron Midson" userId="510fe36d-201b-4d30-8c49-491c55367456" providerId="ADAL" clId="{93217E07-8A0E-5D7D-A37A-49773A2FEA36}" dt="2026-08-20T01:12:33.414" v="43"/>
          <ac:picMkLst>
            <pc:docMk/>
            <pc:sldMk cId="3802531343" sldId="638"/>
            <ac:picMk id="5" creationId="{35671169-8EB5-0BC3-FC93-C95C3FB75005}"/>
          </ac:picMkLst>
        </pc:picChg>
        <pc:picChg chg="add mod">
          <ac:chgData name="Cameron Midson" userId="510fe36d-201b-4d30-8c49-491c55367456" providerId="ADAL" clId="{93217E07-8A0E-5D7D-A37A-49773A2FEA36}" dt="2026-08-20T01:13:44.397" v="64" actId="1076"/>
          <ac:picMkLst>
            <pc:docMk/>
            <pc:sldMk cId="3802531343" sldId="638"/>
            <ac:picMk id="6" creationId="{094CBFAB-21E2-3344-AC06-4E6199E2F26C}"/>
          </ac:picMkLst>
        </pc:picChg>
        <pc:picChg chg="add mod">
          <ac:chgData name="Cameron Midson" userId="510fe36d-201b-4d30-8c49-491c55367456" providerId="ADAL" clId="{93217E07-8A0E-5D7D-A37A-49773A2FEA36}" dt="2026-08-20T01:12:51.019" v="50" actId="167"/>
          <ac:picMkLst>
            <pc:docMk/>
            <pc:sldMk cId="3802531343" sldId="638"/>
            <ac:picMk id="7" creationId="{2D87CD3A-238B-F5AF-9ABA-08338210A26A}"/>
          </ac:picMkLst>
        </pc:picChg>
        <pc:picChg chg="add mod">
          <ac:chgData name="Cameron Midson" userId="510fe36d-201b-4d30-8c49-491c55367456" providerId="ADAL" clId="{93217E07-8A0E-5D7D-A37A-49773A2FEA36}" dt="2026-08-20T01:13:07.563" v="57" actId="1076"/>
          <ac:picMkLst>
            <pc:docMk/>
            <pc:sldMk cId="3802531343" sldId="638"/>
            <ac:picMk id="14" creationId="{DB49CA00-F3D7-1E7C-6839-86357298CD6D}"/>
          </ac:picMkLst>
        </pc:picChg>
        <pc:picChg chg="add mod">
          <ac:chgData name="Cameron Midson" userId="510fe36d-201b-4d30-8c49-491c55367456" providerId="ADAL" clId="{93217E07-8A0E-5D7D-A37A-49773A2FEA36}" dt="2026-08-20T01:13:34.016" v="63" actId="1076"/>
          <ac:picMkLst>
            <pc:docMk/>
            <pc:sldMk cId="3802531343" sldId="638"/>
            <ac:picMk id="16" creationId="{57F0D80E-2430-3CB3-C142-C3818D46582B}"/>
          </ac:picMkLst>
        </pc:picChg>
        <pc:picChg chg="add mod">
          <ac:chgData name="Cameron Midson" userId="510fe36d-201b-4d30-8c49-491c55367456" providerId="ADAL" clId="{93217E07-8A0E-5D7D-A37A-49773A2FEA36}" dt="2026-08-20T01:35:29.322" v="155" actId="1076"/>
          <ac:picMkLst>
            <pc:docMk/>
            <pc:sldMk cId="3802531343" sldId="638"/>
            <ac:picMk id="18" creationId="{49E57A7E-324E-6685-45BB-8FA3B74AE7A2}"/>
          </ac:picMkLst>
        </pc:picChg>
        <pc:picChg chg="del">
          <ac:chgData name="Cameron Midson" userId="510fe36d-201b-4d30-8c49-491c55367456" providerId="ADAL" clId="{93217E07-8A0E-5D7D-A37A-49773A2FEA36}" dt="2026-08-20T01:12:45.847" v="48" actId="478"/>
          <ac:picMkLst>
            <pc:docMk/>
            <pc:sldMk cId="3802531343" sldId="638"/>
            <ac:picMk id="30" creationId="{93AD4C16-B642-B188-08FF-2315ECBA0933}"/>
          </ac:picMkLst>
        </pc:picChg>
        <pc:picChg chg="del">
          <ac:chgData name="Cameron Midson" userId="510fe36d-201b-4d30-8c49-491c55367456" providerId="ADAL" clId="{93217E07-8A0E-5D7D-A37A-49773A2FEA36}" dt="2026-08-20T01:12:33.057" v="42" actId="478"/>
          <ac:picMkLst>
            <pc:docMk/>
            <pc:sldMk cId="3802531343" sldId="638"/>
            <ac:picMk id="32" creationId="{95E7B4EB-1393-CF21-ED26-471A862268AC}"/>
          </ac:picMkLst>
        </pc:picChg>
        <pc:picChg chg="del">
          <ac:chgData name="Cameron Midson" userId="510fe36d-201b-4d30-8c49-491c55367456" providerId="ADAL" clId="{93217E07-8A0E-5D7D-A37A-49773A2FEA36}" dt="2026-08-20T01:12:36.897" v="44" actId="478"/>
          <ac:picMkLst>
            <pc:docMk/>
            <pc:sldMk cId="3802531343" sldId="638"/>
            <ac:picMk id="33" creationId="{1F29FE70-702A-F1BB-003A-FE21064B413F}"/>
          </ac:picMkLst>
        </pc:picChg>
        <pc:picChg chg="del">
          <ac:chgData name="Cameron Midson" userId="510fe36d-201b-4d30-8c49-491c55367456" providerId="ADAL" clId="{93217E07-8A0E-5D7D-A37A-49773A2FEA36}" dt="2026-08-20T01:13:05.486" v="56" actId="478"/>
          <ac:picMkLst>
            <pc:docMk/>
            <pc:sldMk cId="3802531343" sldId="638"/>
            <ac:picMk id="44" creationId="{B3DF129F-9593-157B-FCEB-AAB967850FCB}"/>
          </ac:picMkLst>
        </pc:picChg>
        <pc:picChg chg="del mod">
          <ac:chgData name="Cameron Midson" userId="510fe36d-201b-4d30-8c49-491c55367456" providerId="ADAL" clId="{93217E07-8A0E-5D7D-A37A-49773A2FEA36}" dt="2026-08-20T01:35:27.594" v="154" actId="478"/>
          <ac:picMkLst>
            <pc:docMk/>
            <pc:sldMk cId="3802531343" sldId="638"/>
            <ac:picMk id="45" creationId="{95F599A6-08E2-B247-124D-8627E702734E}"/>
          </ac:picMkLst>
        </pc:picChg>
      </pc:sldChg>
      <pc:sldChg chg="addSp delSp modSp mod">
        <pc:chgData name="Cameron Midson" userId="510fe36d-201b-4d30-8c49-491c55367456" providerId="ADAL" clId="{93217E07-8A0E-5D7D-A37A-49773A2FEA36}" dt="2026-08-20T01:34:08.099" v="148" actId="14100"/>
        <pc:sldMkLst>
          <pc:docMk/>
          <pc:sldMk cId="2430725823" sldId="639"/>
        </pc:sldMkLst>
        <pc:picChg chg="add mod">
          <ac:chgData name="Cameron Midson" userId="510fe36d-201b-4d30-8c49-491c55367456" providerId="ADAL" clId="{93217E07-8A0E-5D7D-A37A-49773A2FEA36}" dt="2026-08-20T01:10:49.862" v="21" actId="14100"/>
          <ac:picMkLst>
            <pc:docMk/>
            <pc:sldMk cId="2430725823" sldId="639"/>
            <ac:picMk id="3" creationId="{BCE95871-A9BF-8551-A2F3-CED1BC29C844}"/>
          </ac:picMkLst>
        </pc:picChg>
        <pc:picChg chg="mod">
          <ac:chgData name="Cameron Midson" userId="510fe36d-201b-4d30-8c49-491c55367456" providerId="ADAL" clId="{93217E07-8A0E-5D7D-A37A-49773A2FEA36}" dt="2026-08-20T01:11:00.098" v="27" actId="1076"/>
          <ac:picMkLst>
            <pc:docMk/>
            <pc:sldMk cId="2430725823" sldId="639"/>
            <ac:picMk id="4" creationId="{43FE9722-8C27-1692-CB54-168DD13BB829}"/>
          </ac:picMkLst>
        </pc:picChg>
        <pc:picChg chg="add mod">
          <ac:chgData name="Cameron Midson" userId="510fe36d-201b-4d30-8c49-491c55367456" providerId="ADAL" clId="{93217E07-8A0E-5D7D-A37A-49773A2FEA36}" dt="2026-08-20T01:11:16.018" v="33" actId="167"/>
          <ac:picMkLst>
            <pc:docMk/>
            <pc:sldMk cId="2430725823" sldId="639"/>
            <ac:picMk id="5" creationId="{590FE408-AE93-FB71-E46C-8C72CFD2A4DF}"/>
          </ac:picMkLst>
        </pc:picChg>
        <pc:picChg chg="mod">
          <ac:chgData name="Cameron Midson" userId="510fe36d-201b-4d30-8c49-491c55367456" providerId="ADAL" clId="{93217E07-8A0E-5D7D-A37A-49773A2FEA36}" dt="2026-08-20T01:34:08.099" v="148" actId="14100"/>
          <ac:picMkLst>
            <pc:docMk/>
            <pc:sldMk cId="2430725823" sldId="639"/>
            <ac:picMk id="6" creationId="{D8DD2C9C-C291-452C-B205-51C321F951D6}"/>
          </ac:picMkLst>
        </pc:picChg>
        <pc:picChg chg="add mod">
          <ac:chgData name="Cameron Midson" userId="510fe36d-201b-4d30-8c49-491c55367456" providerId="ADAL" clId="{93217E07-8A0E-5D7D-A37A-49773A2FEA36}" dt="2026-08-20T01:11:16.018" v="33" actId="167"/>
          <ac:picMkLst>
            <pc:docMk/>
            <pc:sldMk cId="2430725823" sldId="639"/>
            <ac:picMk id="7" creationId="{9C6AC516-A3BE-EA70-0118-1B090A002821}"/>
          </ac:picMkLst>
        </pc:picChg>
        <pc:picChg chg="add mod">
          <ac:chgData name="Cameron Midson" userId="510fe36d-201b-4d30-8c49-491c55367456" providerId="ADAL" clId="{93217E07-8A0E-5D7D-A37A-49773A2FEA36}" dt="2026-08-20T01:32:20.808" v="124" actId="1076"/>
          <ac:picMkLst>
            <pc:docMk/>
            <pc:sldMk cId="2430725823" sldId="639"/>
            <ac:picMk id="14" creationId="{DE7AEEAC-374B-D0CF-232B-3EF707F11F98}"/>
          </ac:picMkLst>
        </pc:picChg>
        <pc:picChg chg="add mod">
          <ac:chgData name="Cameron Midson" userId="510fe36d-201b-4d30-8c49-491c55367456" providerId="ADAL" clId="{93217E07-8A0E-5D7D-A37A-49773A2FEA36}" dt="2026-08-20T01:32:39.439" v="133" actId="1076"/>
          <ac:picMkLst>
            <pc:docMk/>
            <pc:sldMk cId="2430725823" sldId="639"/>
            <ac:picMk id="16" creationId="{2F1F180D-279D-1340-86F6-4DCA26C9FA9D}"/>
          </ac:picMkLst>
        </pc:picChg>
        <pc:picChg chg="add mod">
          <ac:chgData name="Cameron Midson" userId="510fe36d-201b-4d30-8c49-491c55367456" providerId="ADAL" clId="{93217E07-8A0E-5D7D-A37A-49773A2FEA36}" dt="2026-08-20T01:33:50.175" v="142" actId="1076"/>
          <ac:picMkLst>
            <pc:docMk/>
            <pc:sldMk cId="2430725823" sldId="639"/>
            <ac:picMk id="18" creationId="{481A595B-D407-9BAD-813E-4933CC219E99}"/>
          </ac:picMkLst>
        </pc:picChg>
        <pc:picChg chg="del">
          <ac:chgData name="Cameron Midson" userId="510fe36d-201b-4d30-8c49-491c55367456" providerId="ADAL" clId="{93217E07-8A0E-5D7D-A37A-49773A2FEA36}" dt="2026-08-20T01:10:39.032" v="16" actId="478"/>
          <ac:picMkLst>
            <pc:docMk/>
            <pc:sldMk cId="2430725823" sldId="639"/>
            <ac:picMk id="30" creationId="{93AD4C16-B642-B188-08FF-2315ECBA0933}"/>
          </ac:picMkLst>
        </pc:picChg>
        <pc:picChg chg="del mod">
          <ac:chgData name="Cameron Midson" userId="510fe36d-201b-4d30-8c49-491c55367456" providerId="ADAL" clId="{93217E07-8A0E-5D7D-A37A-49773A2FEA36}" dt="2026-08-20T01:32:37.640" v="132" actId="478"/>
          <ac:picMkLst>
            <pc:docMk/>
            <pc:sldMk cId="2430725823" sldId="639"/>
            <ac:picMk id="31" creationId="{AE6700E5-CF45-41A1-5B9E-2B73401383C2}"/>
          </ac:picMkLst>
        </pc:picChg>
        <pc:picChg chg="del mod">
          <ac:chgData name="Cameron Midson" userId="510fe36d-201b-4d30-8c49-491c55367456" providerId="ADAL" clId="{93217E07-8A0E-5D7D-A37A-49773A2FEA36}" dt="2026-08-20T01:11:06.596" v="30" actId="478"/>
          <ac:picMkLst>
            <pc:docMk/>
            <pc:sldMk cId="2430725823" sldId="639"/>
            <ac:picMk id="32" creationId="{95E7B4EB-1393-CF21-ED26-471A862268AC}"/>
          </ac:picMkLst>
        </pc:picChg>
        <pc:picChg chg="del mod">
          <ac:chgData name="Cameron Midson" userId="510fe36d-201b-4d30-8c49-491c55367456" providerId="ADAL" clId="{93217E07-8A0E-5D7D-A37A-49773A2FEA36}" dt="2026-08-20T01:11:06.596" v="30" actId="478"/>
          <ac:picMkLst>
            <pc:docMk/>
            <pc:sldMk cId="2430725823" sldId="639"/>
            <ac:picMk id="33" creationId="{1F29FE70-702A-F1BB-003A-FE21064B413F}"/>
          </ac:picMkLst>
        </pc:picChg>
        <pc:picChg chg="del">
          <ac:chgData name="Cameron Midson" userId="510fe36d-201b-4d30-8c49-491c55367456" providerId="ADAL" clId="{93217E07-8A0E-5D7D-A37A-49773A2FEA36}" dt="2026-08-20T01:33:47.315" v="141" actId="478"/>
          <ac:picMkLst>
            <pc:docMk/>
            <pc:sldMk cId="2430725823" sldId="639"/>
            <ac:picMk id="36" creationId="{1BFEA37B-5315-0ABA-D22A-BC93013F7C48}"/>
          </ac:picMkLst>
        </pc:picChg>
        <pc:picChg chg="del mod">
          <ac:chgData name="Cameron Midson" userId="510fe36d-201b-4d30-8c49-491c55367456" providerId="ADAL" clId="{93217E07-8A0E-5D7D-A37A-49773A2FEA36}" dt="2026-08-20T01:32:18.816" v="123" actId="478"/>
          <ac:picMkLst>
            <pc:docMk/>
            <pc:sldMk cId="2430725823" sldId="639"/>
            <ac:picMk id="43" creationId="{7C2FD57C-B974-330C-043D-D36FCE985322}"/>
          </ac:picMkLst>
        </pc:picChg>
      </pc:sldChg>
      <pc:sldChg chg="addSp delSp modSp mod">
        <pc:chgData name="Cameron Midson" userId="510fe36d-201b-4d30-8c49-491c55367456" providerId="ADAL" clId="{93217E07-8A0E-5D7D-A37A-49773A2FEA36}" dt="2026-08-20T01:42:08.292" v="188" actId="1076"/>
        <pc:sldMkLst>
          <pc:docMk/>
          <pc:sldMk cId="3412986629" sldId="669"/>
        </pc:sldMkLst>
        <pc:picChg chg="add mod">
          <ac:chgData name="Cameron Midson" userId="510fe36d-201b-4d30-8c49-491c55367456" providerId="ADAL" clId="{93217E07-8A0E-5D7D-A37A-49773A2FEA36}" dt="2026-08-20T01:41:19.573" v="182" actId="1076"/>
          <ac:picMkLst>
            <pc:docMk/>
            <pc:sldMk cId="3412986629" sldId="669"/>
            <ac:picMk id="3" creationId="{38D3BC13-808A-C938-DCBC-D67F9426BB4C}"/>
          </ac:picMkLst>
        </pc:picChg>
        <pc:picChg chg="del">
          <ac:chgData name="Cameron Midson" userId="510fe36d-201b-4d30-8c49-491c55367456" providerId="ADAL" clId="{93217E07-8A0E-5D7D-A37A-49773A2FEA36}" dt="2026-08-20T01:41:18.394" v="181" actId="478"/>
          <ac:picMkLst>
            <pc:docMk/>
            <pc:sldMk cId="3412986629" sldId="669"/>
            <ac:picMk id="6" creationId="{B09C518D-8D30-046F-E727-78563491E5B0}"/>
          </ac:picMkLst>
        </pc:picChg>
        <pc:picChg chg="del">
          <ac:chgData name="Cameron Midson" userId="510fe36d-201b-4d30-8c49-491c55367456" providerId="ADAL" clId="{93217E07-8A0E-5D7D-A37A-49773A2FEA36}" dt="2026-08-20T01:42:06.462" v="187" actId="478"/>
          <ac:picMkLst>
            <pc:docMk/>
            <pc:sldMk cId="3412986629" sldId="669"/>
            <ac:picMk id="8" creationId="{39950FE0-B90F-9578-0AEA-EA7BDCB00DD8}"/>
          </ac:picMkLst>
        </pc:picChg>
        <pc:picChg chg="add mod">
          <ac:chgData name="Cameron Midson" userId="510fe36d-201b-4d30-8c49-491c55367456" providerId="ADAL" clId="{93217E07-8A0E-5D7D-A37A-49773A2FEA36}" dt="2026-08-20T01:41:13.089" v="178" actId="1076"/>
          <ac:picMkLst>
            <pc:docMk/>
            <pc:sldMk cId="3412986629" sldId="669"/>
            <ac:picMk id="9" creationId="{0F5C3210-3329-2AD4-945B-B564D7815DB5}"/>
          </ac:picMkLst>
        </pc:picChg>
        <pc:picChg chg="add mod">
          <ac:chgData name="Cameron Midson" userId="510fe36d-201b-4d30-8c49-491c55367456" providerId="ADAL" clId="{93217E07-8A0E-5D7D-A37A-49773A2FEA36}" dt="2026-08-20T01:41:06.038" v="174" actId="1076"/>
          <ac:picMkLst>
            <pc:docMk/>
            <pc:sldMk cId="3412986629" sldId="669"/>
            <ac:picMk id="12" creationId="{6F36F141-0551-C1C4-B43B-BF0BDDA5B7B1}"/>
          </ac:picMkLst>
        </pc:picChg>
        <pc:picChg chg="del">
          <ac:chgData name="Cameron Midson" userId="510fe36d-201b-4d30-8c49-491c55367456" providerId="ADAL" clId="{93217E07-8A0E-5D7D-A37A-49773A2FEA36}" dt="2026-08-20T01:41:04.928" v="173" actId="478"/>
          <ac:picMkLst>
            <pc:docMk/>
            <pc:sldMk cId="3412986629" sldId="669"/>
            <ac:picMk id="18" creationId="{B86F67C1-7BBD-0F8F-8694-B4DA0D6B2570}"/>
          </ac:picMkLst>
        </pc:picChg>
        <pc:picChg chg="del">
          <ac:chgData name="Cameron Midson" userId="510fe36d-201b-4d30-8c49-491c55367456" providerId="ADAL" clId="{93217E07-8A0E-5D7D-A37A-49773A2FEA36}" dt="2026-08-20T01:41:11.892" v="177" actId="478"/>
          <ac:picMkLst>
            <pc:docMk/>
            <pc:sldMk cId="3412986629" sldId="669"/>
            <ac:picMk id="19" creationId="{B5AB9BCA-32B8-95A7-92C3-46321F46517C}"/>
          </ac:picMkLst>
        </pc:picChg>
        <pc:picChg chg="del">
          <ac:chgData name="Cameron Midson" userId="510fe36d-201b-4d30-8c49-491c55367456" providerId="ADAL" clId="{93217E07-8A0E-5D7D-A37A-49773A2FEA36}" dt="2026-08-20T01:40:57.758" v="169" actId="478"/>
          <ac:picMkLst>
            <pc:docMk/>
            <pc:sldMk cId="3412986629" sldId="669"/>
            <ac:picMk id="20" creationId="{3C2EA31A-05CD-6593-2BFC-12B49D3DA5DD}"/>
          </ac:picMkLst>
        </pc:picChg>
        <pc:picChg chg="del">
          <ac:chgData name="Cameron Midson" userId="510fe36d-201b-4d30-8c49-491c55367456" providerId="ADAL" clId="{93217E07-8A0E-5D7D-A37A-49773A2FEA36}" dt="2026-08-20T01:40:51.427" v="165" actId="478"/>
          <ac:picMkLst>
            <pc:docMk/>
            <pc:sldMk cId="3412986629" sldId="669"/>
            <ac:picMk id="21" creationId="{9037D37E-5639-2793-C94F-7B120CFE0162}"/>
          </ac:picMkLst>
        </pc:picChg>
        <pc:picChg chg="add mod">
          <ac:chgData name="Cameron Midson" userId="510fe36d-201b-4d30-8c49-491c55367456" providerId="ADAL" clId="{93217E07-8A0E-5D7D-A37A-49773A2FEA36}" dt="2026-08-20T01:40:59.075" v="170" actId="1076"/>
          <ac:picMkLst>
            <pc:docMk/>
            <pc:sldMk cId="3412986629" sldId="669"/>
            <ac:picMk id="22" creationId="{FB7EDFFA-E79E-943D-B11F-0155574C29FA}"/>
          </ac:picMkLst>
        </pc:picChg>
        <pc:picChg chg="add mod">
          <ac:chgData name="Cameron Midson" userId="510fe36d-201b-4d30-8c49-491c55367456" providerId="ADAL" clId="{93217E07-8A0E-5D7D-A37A-49773A2FEA36}" dt="2026-08-20T01:40:52.738" v="166" actId="1076"/>
          <ac:picMkLst>
            <pc:docMk/>
            <pc:sldMk cId="3412986629" sldId="669"/>
            <ac:picMk id="26" creationId="{A6F9CFF9-7774-6C0D-5E14-2B5C9A58D2F7}"/>
          </ac:picMkLst>
        </pc:picChg>
        <pc:picChg chg="add mod">
          <ac:chgData name="Cameron Midson" userId="510fe36d-201b-4d30-8c49-491c55367456" providerId="ADAL" clId="{93217E07-8A0E-5D7D-A37A-49773A2FEA36}" dt="2026-08-20T01:42:08.292" v="188" actId="1076"/>
          <ac:picMkLst>
            <pc:docMk/>
            <pc:sldMk cId="3412986629" sldId="669"/>
            <ac:picMk id="28" creationId="{1E6D82BC-601E-A6BF-C333-3BB5250F2F6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158694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614945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574143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096000" y="368300"/>
            <a:ext cx="6096000" cy="6240688"/>
          </a:xfrm>
        </p:spPr>
        <p:txBody>
          <a:bodyPr/>
          <a:lstStyle>
            <a:lvl1pPr marL="0" indent="0">
              <a:buFont typeface="Arial" panose="020B0604020202020204" pitchFamily="34" charset="0"/>
              <a:buNone/>
              <a:defRPr/>
            </a:lvl1pPr>
          </a:lstStyle>
          <a:p>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4223329"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421172411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20/8/2026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79" r:id="rId21"/>
    <p:sldLayoutId id="2147483677" r:id="rId22"/>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emf"/><Relationship Id="rId7"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7.png"/><Relationship Id="rId7"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sv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9.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7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38469" b="35795"/>
          <a:stretch>
            <a:fillRect/>
          </a:stretch>
        </p:blipFill>
        <p:spPr>
          <a:xfrm>
            <a:off x="623889" y="2595563"/>
            <a:ext cx="11010954"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tabLst>
                <a:tab pos="1373188" algn="l"/>
              </a:tabLst>
            </a:pPr>
            <a:r>
              <a:rPr lang="en-US" sz="6000" dirty="0">
                <a:solidFill>
                  <a:schemeClr val="accent1"/>
                </a:solidFill>
              </a:rPr>
              <a:t>SHIRAZ</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sp>
        <p:nvSpPr>
          <p:cNvPr id="18" name="TextBox 17">
            <a:extLst>
              <a:ext uri="{FF2B5EF4-FFF2-40B4-BE49-F238E27FC236}">
                <a16:creationId xmlns:a16="http://schemas.microsoft.com/office/drawing/2014/main" id="{4ABEED5C-B13D-8CF9-C654-1BD737E754D7}"/>
              </a:ext>
            </a:extLst>
          </p:cNvPr>
          <p:cNvSpPr txBox="1"/>
          <p:nvPr/>
        </p:nvSpPr>
        <p:spPr>
          <a:xfrm>
            <a:off x="3481063" y="1978929"/>
            <a:ext cx="6138746" cy="461665"/>
          </a:xfrm>
          <a:prstGeom prst="rect">
            <a:avLst/>
          </a:prstGeom>
          <a:noFill/>
        </p:spPr>
        <p:txBody>
          <a:bodyPr wrap="square">
            <a:spAutoFit/>
          </a:bodyPr>
          <a:lstStyle/>
          <a:p>
            <a:r>
              <a:rPr lang="en-US" sz="24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AND BLENDS</a:t>
            </a: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long shot of a vineyard&#10;&#10;AI-generated content may be incorrect.">
            <a:extLst>
              <a:ext uri="{FF2B5EF4-FFF2-40B4-BE49-F238E27FC236}">
                <a16:creationId xmlns:a16="http://schemas.microsoft.com/office/drawing/2014/main" id="{158BF778-722B-561A-0586-98C5A2F4C36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1651427F-2CA0-122A-EBBF-8B27086F0C79}"/>
              </a:ext>
            </a:extLst>
          </p:cNvPr>
          <p:cNvSpPr>
            <a:spLocks noGrp="1"/>
          </p:cNvSpPr>
          <p:nvPr>
            <p:ph type="title"/>
          </p:nvPr>
        </p:nvSpPr>
        <p:spPr/>
        <p:txBody>
          <a:bodyPr/>
          <a:lstStyle/>
          <a:p>
            <a:r>
              <a:rPr lang="en-US" dirty="0">
                <a:solidFill>
                  <a:schemeClr val="accent5"/>
                </a:solidFill>
              </a:rPr>
              <a:t>VITICULTURE</a:t>
            </a:r>
          </a:p>
        </p:txBody>
      </p:sp>
      <p:sp>
        <p:nvSpPr>
          <p:cNvPr id="4" name="Text Placeholder 3">
            <a:extLst>
              <a:ext uri="{FF2B5EF4-FFF2-40B4-BE49-F238E27FC236}">
                <a16:creationId xmlns:a16="http://schemas.microsoft.com/office/drawing/2014/main" id="{EC19D56E-D7D1-15F2-C73F-CFA73E19E87A}"/>
              </a:ext>
            </a:extLst>
          </p:cNvPr>
          <p:cNvSpPr>
            <a:spLocks noGrp="1"/>
          </p:cNvSpPr>
          <p:nvPr>
            <p:ph type="body" sz="quarter" idx="11"/>
          </p:nvPr>
        </p:nvSpPr>
        <p:spPr/>
        <p:txBody>
          <a:bodyPr/>
          <a:lstStyle/>
          <a:p>
            <a:pPr marL="285750" indent="-285750">
              <a:buFont typeface="Arial" panose="020B0604020202020204" pitchFamily="34" charset="0"/>
              <a:buChar char="•"/>
            </a:pPr>
            <a:r>
              <a:rPr lang="en-US" dirty="0"/>
              <a:t>The Vine</a:t>
            </a:r>
          </a:p>
          <a:p>
            <a:pPr marL="285750" indent="-285750">
              <a:buFont typeface="Arial" panose="020B0604020202020204" pitchFamily="34" charset="0"/>
              <a:buChar char="•"/>
            </a:pPr>
            <a:r>
              <a:rPr lang="en-US" dirty="0"/>
              <a:t>Irrigation</a:t>
            </a:r>
          </a:p>
          <a:p>
            <a:pPr marL="285750" indent="-285750">
              <a:buFont typeface="Arial" panose="020B0604020202020204" pitchFamily="34" charset="0"/>
              <a:buChar char="•"/>
            </a:pPr>
            <a:r>
              <a:rPr lang="en-US" dirty="0"/>
              <a:t>Pruning</a:t>
            </a:r>
          </a:p>
          <a:p>
            <a:pPr marL="285750" indent="-285750">
              <a:buFont typeface="Arial" panose="020B0604020202020204" pitchFamily="34" charset="0"/>
              <a:buChar char="•"/>
            </a:pPr>
            <a:r>
              <a:rPr lang="en-US" dirty="0"/>
              <a:t>Yield</a:t>
            </a:r>
          </a:p>
          <a:p>
            <a:pPr marL="285750" indent="-285750">
              <a:buFont typeface="Arial" panose="020B0604020202020204" pitchFamily="34" charset="0"/>
              <a:buChar char="•"/>
            </a:pPr>
            <a:r>
              <a:rPr lang="en-US" dirty="0"/>
              <a:t>Harvest</a:t>
            </a:r>
          </a:p>
        </p:txBody>
      </p:sp>
      <p:sp>
        <p:nvSpPr>
          <p:cNvPr id="5" name="Text Placeholder 4">
            <a:extLst>
              <a:ext uri="{FF2B5EF4-FFF2-40B4-BE49-F238E27FC236}">
                <a16:creationId xmlns:a16="http://schemas.microsoft.com/office/drawing/2014/main" id="{30B0A311-A4C4-E496-9C38-EF2439ADE384}"/>
              </a:ext>
            </a:extLst>
          </p:cNvPr>
          <p:cNvSpPr>
            <a:spLocks noGrp="1"/>
          </p:cNvSpPr>
          <p:nvPr>
            <p:ph type="body" sz="quarter" idx="13"/>
          </p:nvPr>
        </p:nvSpPr>
        <p:spPr/>
        <p:txBody>
          <a:bodyPr/>
          <a:lstStyle/>
          <a:p>
            <a:r>
              <a:rPr lang="en-US" dirty="0">
                <a:solidFill>
                  <a:schemeClr val="accent1"/>
                </a:solidFill>
              </a:rPr>
              <a:t>HOW SHIRAZ </a:t>
            </a:r>
            <a:br>
              <a:rPr lang="en-US" dirty="0">
                <a:solidFill>
                  <a:schemeClr val="accent1"/>
                </a:solidFill>
              </a:rPr>
            </a:br>
            <a:r>
              <a:rPr lang="en-US" dirty="0">
                <a:solidFill>
                  <a:schemeClr val="accent1"/>
                </a:solidFill>
              </a:rPr>
              <a:t>IS GROWN</a:t>
            </a:r>
          </a:p>
        </p:txBody>
      </p:sp>
    </p:spTree>
    <p:extLst>
      <p:ext uri="{BB962C8B-B14F-4D97-AF65-F5344CB8AC3E}">
        <p14:creationId xmlns:p14="http://schemas.microsoft.com/office/powerpoint/2010/main" val="119631380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se-up of a vine with grapes&#10;&#10;AI-generated content may be incorrect.">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9" y="2518445"/>
            <a:ext cx="3529658" cy="1610114"/>
          </a:xfrm>
        </p:spPr>
        <p:txBody>
          <a:bodyPr/>
          <a:lstStyle/>
          <a:p>
            <a:r>
              <a:rPr lang="en-AU" dirty="0"/>
              <a:t>Vigorous, adaptable vine that can yield large quantities of grapes on a single vine, even in low-fertile soils.</a:t>
            </a:r>
          </a:p>
          <a:p>
            <a:endParaRPr lang="en-US" dirty="0"/>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en-US" dirty="0">
                <a:solidFill>
                  <a:schemeClr val="accent1"/>
                </a:solidFill>
              </a:rPr>
              <a:t>THE VINE</a:t>
            </a:r>
          </a:p>
        </p:txBody>
      </p:sp>
    </p:spTree>
    <p:extLst>
      <p:ext uri="{BB962C8B-B14F-4D97-AF65-F5344CB8AC3E}">
        <p14:creationId xmlns:p14="http://schemas.microsoft.com/office/powerpoint/2010/main" val="12362155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9" y="2518445"/>
            <a:ext cx="3397922" cy="1610114"/>
          </a:xfrm>
        </p:spPr>
        <p:txBody>
          <a:bodyPr/>
          <a:lstStyle/>
          <a:p>
            <a:pPr marL="285750" indent="-285750">
              <a:spcBef>
                <a:spcPts val="800"/>
              </a:spcBef>
              <a:buFont typeface="Arial" panose="020B0604020202020204" pitchFamily="34" charset="0"/>
              <a:buChar char="•"/>
            </a:pPr>
            <a:r>
              <a:rPr lang="en-AU" sz="1600" dirty="0"/>
              <a:t>Vines on shallow soil require irrigation, while old vines are largely dry-grown</a:t>
            </a:r>
          </a:p>
          <a:p>
            <a:pPr marL="285750" indent="-285750">
              <a:spcBef>
                <a:spcPts val="800"/>
              </a:spcBef>
              <a:buFont typeface="Arial" panose="020B0604020202020204" pitchFamily="34" charset="0"/>
              <a:buChar char="•"/>
            </a:pPr>
            <a:r>
              <a:rPr lang="en-AU" sz="1600" dirty="0"/>
              <a:t>Shiraz vines can cope in adverse conditions</a:t>
            </a:r>
          </a:p>
          <a:p>
            <a:pPr marL="285750" indent="-285750">
              <a:spcBef>
                <a:spcPts val="800"/>
              </a:spcBef>
              <a:buFont typeface="Arial" panose="020B0604020202020204" pitchFamily="34" charset="0"/>
              <a:buChar char="•"/>
            </a:pPr>
            <a:r>
              <a:rPr lang="en-AU" sz="1600" dirty="0"/>
              <a:t>If irrigated too generously, wines can lack flavour concentration</a:t>
            </a:r>
          </a:p>
          <a:p>
            <a:pPr marL="285750" indent="-285750">
              <a:buFont typeface="Arial" panose="020B0604020202020204" pitchFamily="34" charset="0"/>
              <a:buChar char="•"/>
            </a:pPr>
            <a:endParaRPr lang="en-US" dirty="0"/>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en-US" dirty="0">
                <a:solidFill>
                  <a:schemeClr val="accent1"/>
                </a:solidFill>
              </a:rPr>
              <a:t>IRRIGATION</a:t>
            </a:r>
          </a:p>
        </p:txBody>
      </p:sp>
    </p:spTree>
    <p:extLst>
      <p:ext uri="{BB962C8B-B14F-4D97-AF65-F5344CB8AC3E}">
        <p14:creationId xmlns:p14="http://schemas.microsoft.com/office/powerpoint/2010/main" val="300185015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9" y="2518445"/>
            <a:ext cx="4067854" cy="1610114"/>
          </a:xfrm>
        </p:spPr>
        <p:txBody>
          <a:bodyPr/>
          <a:lstStyle/>
          <a:p>
            <a:pPr marL="0" indent="0">
              <a:spcBef>
                <a:spcPts val="800"/>
              </a:spcBef>
              <a:buNone/>
            </a:pPr>
            <a:r>
              <a:rPr lang="en-AU" dirty="0"/>
              <a:t>Especially important to control excessive growth. A variety of canopy management techniques can be used to ensure the canopy is balanced and the fruit zone is appropriately shaded, avoiding sunburn and excessive ripeness.</a:t>
            </a:r>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en-US" dirty="0">
                <a:solidFill>
                  <a:schemeClr val="accent1"/>
                </a:solidFill>
              </a:rPr>
              <a:t>PRUNING</a:t>
            </a:r>
          </a:p>
        </p:txBody>
      </p:sp>
    </p:spTree>
    <p:extLst>
      <p:ext uri="{BB962C8B-B14F-4D97-AF65-F5344CB8AC3E}">
        <p14:creationId xmlns:p14="http://schemas.microsoft.com/office/powerpoint/2010/main" val="256340450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8" y="2518445"/>
            <a:ext cx="4025603" cy="1610114"/>
          </a:xfrm>
        </p:spPr>
        <p:txBody>
          <a:bodyPr/>
          <a:lstStyle/>
          <a:p>
            <a:pPr marL="0" indent="0">
              <a:buNone/>
            </a:pPr>
            <a:r>
              <a:rPr lang="en-AU" dirty="0"/>
              <a:t>Dependent on several factors, including: </a:t>
            </a:r>
          </a:p>
          <a:p>
            <a:pPr marL="285750" indent="-285750">
              <a:buFont typeface="Arial" panose="020B0604020202020204" pitchFamily="34" charset="0"/>
              <a:buChar char="•"/>
            </a:pPr>
            <a:r>
              <a:rPr lang="en-AU" dirty="0"/>
              <a:t>Age of vine</a:t>
            </a:r>
          </a:p>
          <a:p>
            <a:pPr marL="285750" indent="-285750">
              <a:buFont typeface="Arial" panose="020B0604020202020204" pitchFamily="34" charset="0"/>
              <a:buChar char="•"/>
            </a:pPr>
            <a:r>
              <a:rPr lang="en-AU" dirty="0"/>
              <a:t>Vine vigour</a:t>
            </a:r>
          </a:p>
          <a:p>
            <a:pPr marL="285750" indent="-285750">
              <a:buFont typeface="Arial" panose="020B0604020202020204" pitchFamily="34" charset="0"/>
              <a:buChar char="•"/>
            </a:pPr>
            <a:r>
              <a:rPr lang="en-AU" dirty="0"/>
              <a:t>Site characteristics</a:t>
            </a:r>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en-US" dirty="0">
                <a:solidFill>
                  <a:schemeClr val="accent1"/>
                </a:solidFill>
              </a:rPr>
              <a:t>YIELD</a:t>
            </a:r>
          </a:p>
        </p:txBody>
      </p:sp>
    </p:spTree>
    <p:extLst>
      <p:ext uri="{BB962C8B-B14F-4D97-AF65-F5344CB8AC3E}">
        <p14:creationId xmlns:p14="http://schemas.microsoft.com/office/powerpoint/2010/main" val="109278179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8" y="2518445"/>
            <a:ext cx="4025603" cy="1610114"/>
          </a:xfrm>
        </p:spPr>
        <p:txBody>
          <a:bodyPr/>
          <a:lstStyle/>
          <a:p>
            <a:pPr marL="0" indent="0">
              <a:spcBef>
                <a:spcPct val="0"/>
              </a:spcBef>
              <a:buNone/>
            </a:pPr>
            <a:r>
              <a:rPr lang="en-AU" dirty="0"/>
              <a:t>Shiraz demands a good ripening season. As grapes ripen, sugar content increases and acid content decreases. The key to an ideal harvest is to find the point when sugar‑acid balance is just right.</a:t>
            </a:r>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en-US" dirty="0">
                <a:solidFill>
                  <a:schemeClr val="accent1"/>
                </a:solidFill>
              </a:rPr>
              <a:t>HARVEST</a:t>
            </a:r>
          </a:p>
        </p:txBody>
      </p:sp>
    </p:spTree>
    <p:extLst>
      <p:ext uri="{BB962C8B-B14F-4D97-AF65-F5344CB8AC3E}">
        <p14:creationId xmlns:p14="http://schemas.microsoft.com/office/powerpoint/2010/main" val="341108924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9392814"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1"/>
                </a:solidFill>
              </a:rPr>
              <a:t>HOW RED WINE IS MADE</a:t>
            </a:r>
          </a:p>
        </p:txBody>
      </p:sp>
      <p:pic>
        <p:nvPicPr>
          <p:cNvPr id="6" name="Picture 5">
            <a:extLst>
              <a:ext uri="{FF2B5EF4-FFF2-40B4-BE49-F238E27FC236}">
                <a16:creationId xmlns:a16="http://schemas.microsoft.com/office/drawing/2014/main" id="{227D1981-9401-8C8F-C2A4-CDD851678E73}"/>
              </a:ext>
            </a:extLst>
          </p:cNvPr>
          <p:cNvPicPr>
            <a:picLocks noChangeAspect="1"/>
          </p:cNvPicPr>
          <p:nvPr/>
        </p:nvPicPr>
        <p:blipFill>
          <a:blip r:embed="rId3"/>
          <a:stretch>
            <a:fillRect/>
          </a:stretch>
        </p:blipFill>
        <p:spPr>
          <a:xfrm>
            <a:off x="5757232" y="1736368"/>
            <a:ext cx="1211131" cy="2010634"/>
          </a:xfrm>
          <a:prstGeom prst="rect">
            <a:avLst/>
          </a:prstGeom>
        </p:spPr>
      </p:pic>
      <p:sp>
        <p:nvSpPr>
          <p:cNvPr id="9" name="TextBox 8">
            <a:extLst>
              <a:ext uri="{FF2B5EF4-FFF2-40B4-BE49-F238E27FC236}">
                <a16:creationId xmlns:a16="http://schemas.microsoft.com/office/drawing/2014/main" id="{9E8DB106-AC9C-525A-E02C-72C63CCF7FF8}"/>
              </a:ext>
            </a:extLst>
          </p:cNvPr>
          <p:cNvSpPr txBox="1"/>
          <p:nvPr/>
        </p:nvSpPr>
        <p:spPr>
          <a:xfrm>
            <a:off x="530273" y="3817577"/>
            <a:ext cx="1750536" cy="523220"/>
          </a:xfrm>
          <a:prstGeom prst="rect">
            <a:avLst/>
          </a:prstGeom>
          <a:noFill/>
        </p:spPr>
        <p:txBody>
          <a:bodyPr wrap="square" rtlCol="0">
            <a:noAutofit/>
          </a:bodyPr>
          <a:lstStyle/>
          <a:p>
            <a:pPr algn="ctr"/>
            <a:r>
              <a:rPr lang="en-AU" sz="1400" dirty="0"/>
              <a:t>1. HARVEST</a:t>
            </a:r>
          </a:p>
        </p:txBody>
      </p:sp>
      <p:sp>
        <p:nvSpPr>
          <p:cNvPr id="10" name="TextBox 9">
            <a:extLst>
              <a:ext uri="{FF2B5EF4-FFF2-40B4-BE49-F238E27FC236}">
                <a16:creationId xmlns:a16="http://schemas.microsoft.com/office/drawing/2014/main" id="{FD4C0A40-C784-6C98-6DB1-6AB956F004FC}"/>
              </a:ext>
            </a:extLst>
          </p:cNvPr>
          <p:cNvSpPr txBox="1"/>
          <p:nvPr/>
        </p:nvSpPr>
        <p:spPr>
          <a:xfrm>
            <a:off x="2952261" y="3794786"/>
            <a:ext cx="1750536" cy="523220"/>
          </a:xfrm>
          <a:prstGeom prst="rect">
            <a:avLst/>
          </a:prstGeom>
          <a:noFill/>
        </p:spPr>
        <p:txBody>
          <a:bodyPr wrap="square" rtlCol="0">
            <a:noAutofit/>
          </a:bodyPr>
          <a:lstStyle/>
          <a:p>
            <a:pPr algn="ctr"/>
            <a:r>
              <a:rPr lang="en-AU" sz="1400" dirty="0"/>
              <a:t>2. DESTEMMING AND CRUSHING</a:t>
            </a:r>
          </a:p>
        </p:txBody>
      </p:sp>
      <p:sp>
        <p:nvSpPr>
          <p:cNvPr id="11" name="TextBox 10">
            <a:extLst>
              <a:ext uri="{FF2B5EF4-FFF2-40B4-BE49-F238E27FC236}">
                <a16:creationId xmlns:a16="http://schemas.microsoft.com/office/drawing/2014/main" id="{045564FB-E21A-BF9F-8015-C18A2392E8AD}"/>
              </a:ext>
            </a:extLst>
          </p:cNvPr>
          <p:cNvSpPr txBox="1"/>
          <p:nvPr/>
        </p:nvSpPr>
        <p:spPr>
          <a:xfrm>
            <a:off x="5459781" y="3817577"/>
            <a:ext cx="1750536" cy="523220"/>
          </a:xfrm>
          <a:prstGeom prst="rect">
            <a:avLst/>
          </a:prstGeom>
          <a:noFill/>
        </p:spPr>
        <p:txBody>
          <a:bodyPr wrap="square" rtlCol="0">
            <a:noAutofit/>
          </a:bodyPr>
          <a:lstStyle/>
          <a:p>
            <a:pPr algn="ctr"/>
            <a:r>
              <a:rPr lang="en-AU" sz="1400" dirty="0"/>
              <a:t>3. FERMENTATION</a:t>
            </a:r>
          </a:p>
        </p:txBody>
      </p:sp>
      <p:sp>
        <p:nvSpPr>
          <p:cNvPr id="12" name="TextBox 11">
            <a:extLst>
              <a:ext uri="{FF2B5EF4-FFF2-40B4-BE49-F238E27FC236}">
                <a16:creationId xmlns:a16="http://schemas.microsoft.com/office/drawing/2014/main" id="{2B33F397-ED99-205A-14ED-2CBDFE75C51F}"/>
              </a:ext>
            </a:extLst>
          </p:cNvPr>
          <p:cNvSpPr txBox="1"/>
          <p:nvPr/>
        </p:nvSpPr>
        <p:spPr>
          <a:xfrm>
            <a:off x="7436091" y="3817577"/>
            <a:ext cx="1750536" cy="523220"/>
          </a:xfrm>
          <a:prstGeom prst="rect">
            <a:avLst/>
          </a:prstGeom>
          <a:noFill/>
        </p:spPr>
        <p:txBody>
          <a:bodyPr wrap="square" rtlCol="0">
            <a:noAutofit/>
          </a:bodyPr>
          <a:lstStyle/>
          <a:p>
            <a:pPr algn="ctr"/>
            <a:r>
              <a:rPr lang="en-AU" sz="1400" dirty="0"/>
              <a:t>4. PRESSING</a:t>
            </a:r>
          </a:p>
        </p:txBody>
      </p:sp>
      <p:sp>
        <p:nvSpPr>
          <p:cNvPr id="13" name="TextBox 12">
            <a:extLst>
              <a:ext uri="{FF2B5EF4-FFF2-40B4-BE49-F238E27FC236}">
                <a16:creationId xmlns:a16="http://schemas.microsoft.com/office/drawing/2014/main" id="{0EF604BF-42E2-E2A0-6EF3-AABEDB3E75B1}"/>
              </a:ext>
            </a:extLst>
          </p:cNvPr>
          <p:cNvSpPr txBox="1"/>
          <p:nvPr/>
        </p:nvSpPr>
        <p:spPr>
          <a:xfrm>
            <a:off x="9479531" y="3845834"/>
            <a:ext cx="1750536" cy="523220"/>
          </a:xfrm>
          <a:prstGeom prst="rect">
            <a:avLst/>
          </a:prstGeom>
          <a:noFill/>
        </p:spPr>
        <p:txBody>
          <a:bodyPr wrap="square" rtlCol="0">
            <a:noAutofit/>
          </a:bodyPr>
          <a:lstStyle/>
          <a:p>
            <a:pPr algn="ctr"/>
            <a:r>
              <a:rPr lang="en-AU" sz="1400" dirty="0"/>
              <a:t>5. MALOLACTIC FERMENTATION</a:t>
            </a:r>
          </a:p>
        </p:txBody>
      </p:sp>
      <p:sp>
        <p:nvSpPr>
          <p:cNvPr id="14" name="TextBox 13">
            <a:extLst>
              <a:ext uri="{FF2B5EF4-FFF2-40B4-BE49-F238E27FC236}">
                <a16:creationId xmlns:a16="http://schemas.microsoft.com/office/drawing/2014/main" id="{AE423F69-9936-903B-F6E5-A84915A69C6C}"/>
              </a:ext>
            </a:extLst>
          </p:cNvPr>
          <p:cNvSpPr txBox="1"/>
          <p:nvPr/>
        </p:nvSpPr>
        <p:spPr>
          <a:xfrm>
            <a:off x="2064352" y="5963370"/>
            <a:ext cx="1750536" cy="523220"/>
          </a:xfrm>
          <a:prstGeom prst="rect">
            <a:avLst/>
          </a:prstGeom>
          <a:noFill/>
        </p:spPr>
        <p:txBody>
          <a:bodyPr wrap="square" rtlCol="0">
            <a:noAutofit/>
          </a:bodyPr>
          <a:lstStyle/>
          <a:p>
            <a:pPr algn="ctr"/>
            <a:r>
              <a:rPr lang="en-AU" sz="1400" dirty="0"/>
              <a:t>9. BOTTLING</a:t>
            </a:r>
          </a:p>
        </p:txBody>
      </p:sp>
      <p:sp>
        <p:nvSpPr>
          <p:cNvPr id="15" name="TextBox 14">
            <a:extLst>
              <a:ext uri="{FF2B5EF4-FFF2-40B4-BE49-F238E27FC236}">
                <a16:creationId xmlns:a16="http://schemas.microsoft.com/office/drawing/2014/main" id="{346DF44D-1735-505A-7262-D0FB6A411043}"/>
              </a:ext>
            </a:extLst>
          </p:cNvPr>
          <p:cNvSpPr txBox="1"/>
          <p:nvPr/>
        </p:nvSpPr>
        <p:spPr>
          <a:xfrm>
            <a:off x="4584513" y="5963370"/>
            <a:ext cx="1750536" cy="523220"/>
          </a:xfrm>
          <a:prstGeom prst="rect">
            <a:avLst/>
          </a:prstGeom>
          <a:noFill/>
        </p:spPr>
        <p:txBody>
          <a:bodyPr wrap="square" rtlCol="0">
            <a:noAutofit/>
          </a:bodyPr>
          <a:lstStyle/>
          <a:p>
            <a:pPr algn="ctr"/>
            <a:r>
              <a:rPr lang="en-AU" sz="1400" dirty="0"/>
              <a:t>8. FINING AND FILTERING</a:t>
            </a:r>
          </a:p>
        </p:txBody>
      </p:sp>
      <p:sp>
        <p:nvSpPr>
          <p:cNvPr id="16" name="TextBox 15">
            <a:extLst>
              <a:ext uri="{FF2B5EF4-FFF2-40B4-BE49-F238E27FC236}">
                <a16:creationId xmlns:a16="http://schemas.microsoft.com/office/drawing/2014/main" id="{83A77CAC-4AD9-4DED-AA8D-87246CBFD162}"/>
              </a:ext>
            </a:extLst>
          </p:cNvPr>
          <p:cNvSpPr txBox="1"/>
          <p:nvPr/>
        </p:nvSpPr>
        <p:spPr>
          <a:xfrm>
            <a:off x="7059003" y="5963370"/>
            <a:ext cx="1750536" cy="523220"/>
          </a:xfrm>
          <a:prstGeom prst="rect">
            <a:avLst/>
          </a:prstGeom>
          <a:noFill/>
        </p:spPr>
        <p:txBody>
          <a:bodyPr wrap="square" rtlCol="0">
            <a:noAutofit/>
          </a:bodyPr>
          <a:lstStyle/>
          <a:p>
            <a:pPr algn="ctr"/>
            <a:r>
              <a:rPr lang="en-AU" sz="1400" dirty="0"/>
              <a:t>7. MATURATION</a:t>
            </a:r>
          </a:p>
        </p:txBody>
      </p:sp>
      <p:sp>
        <p:nvSpPr>
          <p:cNvPr id="17" name="TextBox 16">
            <a:extLst>
              <a:ext uri="{FF2B5EF4-FFF2-40B4-BE49-F238E27FC236}">
                <a16:creationId xmlns:a16="http://schemas.microsoft.com/office/drawing/2014/main" id="{E43C4051-BC14-427D-773C-162A9C1A82BE}"/>
              </a:ext>
            </a:extLst>
          </p:cNvPr>
          <p:cNvSpPr txBox="1"/>
          <p:nvPr/>
        </p:nvSpPr>
        <p:spPr>
          <a:xfrm>
            <a:off x="9480545" y="5963370"/>
            <a:ext cx="1750536" cy="523220"/>
          </a:xfrm>
          <a:prstGeom prst="rect">
            <a:avLst/>
          </a:prstGeom>
          <a:noFill/>
        </p:spPr>
        <p:txBody>
          <a:bodyPr wrap="square" rtlCol="0">
            <a:noAutofit/>
          </a:bodyPr>
          <a:lstStyle/>
          <a:p>
            <a:pPr algn="ctr"/>
            <a:r>
              <a:rPr lang="en-AU" sz="1400" dirty="0"/>
              <a:t>6. BLENDING</a:t>
            </a:r>
          </a:p>
        </p:txBody>
      </p:sp>
      <p:grpSp>
        <p:nvGrpSpPr>
          <p:cNvPr id="32" name="Group 31">
            <a:extLst>
              <a:ext uri="{FF2B5EF4-FFF2-40B4-BE49-F238E27FC236}">
                <a16:creationId xmlns:a16="http://schemas.microsoft.com/office/drawing/2014/main" id="{3FBC3C96-5F59-EEEA-9054-FD8D54574B09}"/>
              </a:ext>
            </a:extLst>
          </p:cNvPr>
          <p:cNvGrpSpPr/>
          <p:nvPr/>
        </p:nvGrpSpPr>
        <p:grpSpPr>
          <a:xfrm>
            <a:off x="1951802" y="3041619"/>
            <a:ext cx="618815" cy="177778"/>
            <a:chOff x="1962688" y="3259333"/>
            <a:chExt cx="618815" cy="177778"/>
          </a:xfrm>
        </p:grpSpPr>
        <p:cxnSp>
          <p:nvCxnSpPr>
            <p:cNvPr id="3" name="Straight Connector 2">
              <a:extLst>
                <a:ext uri="{FF2B5EF4-FFF2-40B4-BE49-F238E27FC236}">
                  <a16:creationId xmlns:a16="http://schemas.microsoft.com/office/drawing/2014/main" id="{9DFA1432-659F-BD31-D0BD-19DC619D882B}"/>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1" name="Triangle 30">
              <a:extLst>
                <a:ext uri="{FF2B5EF4-FFF2-40B4-BE49-F238E27FC236}">
                  <a16:creationId xmlns:a16="http://schemas.microsoft.com/office/drawing/2014/main" id="{CD991670-C99D-DA27-0700-D5FEBA6DDF6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 name="Group 35">
            <a:extLst>
              <a:ext uri="{FF2B5EF4-FFF2-40B4-BE49-F238E27FC236}">
                <a16:creationId xmlns:a16="http://schemas.microsoft.com/office/drawing/2014/main" id="{C0B6D481-679B-578D-6E76-A005F8705977}"/>
              </a:ext>
            </a:extLst>
          </p:cNvPr>
          <p:cNvGrpSpPr/>
          <p:nvPr/>
        </p:nvGrpSpPr>
        <p:grpSpPr>
          <a:xfrm>
            <a:off x="5012502" y="3041619"/>
            <a:ext cx="618815" cy="177778"/>
            <a:chOff x="1962688" y="3259333"/>
            <a:chExt cx="618815" cy="177778"/>
          </a:xfrm>
        </p:grpSpPr>
        <p:cxnSp>
          <p:nvCxnSpPr>
            <p:cNvPr id="37" name="Straight Connector 36">
              <a:extLst>
                <a:ext uri="{FF2B5EF4-FFF2-40B4-BE49-F238E27FC236}">
                  <a16:creationId xmlns:a16="http://schemas.microsoft.com/office/drawing/2014/main" id="{CFA09D77-6353-E3F1-7213-6743233F15B8}"/>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8" name="Triangle 37">
              <a:extLst>
                <a:ext uri="{FF2B5EF4-FFF2-40B4-BE49-F238E27FC236}">
                  <a16:creationId xmlns:a16="http://schemas.microsoft.com/office/drawing/2014/main" id="{5248A150-C5D6-7E7F-7571-9DBC7580601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9" name="Group 38">
            <a:extLst>
              <a:ext uri="{FF2B5EF4-FFF2-40B4-BE49-F238E27FC236}">
                <a16:creationId xmlns:a16="http://schemas.microsoft.com/office/drawing/2014/main" id="{0CAB9CA5-AD1E-DABD-4889-538A8ED2B13A}"/>
              </a:ext>
            </a:extLst>
          </p:cNvPr>
          <p:cNvGrpSpPr/>
          <p:nvPr/>
        </p:nvGrpSpPr>
        <p:grpSpPr>
          <a:xfrm>
            <a:off x="7041327" y="3041619"/>
            <a:ext cx="618815" cy="177778"/>
            <a:chOff x="1962688" y="3259333"/>
            <a:chExt cx="618815" cy="177778"/>
          </a:xfrm>
        </p:grpSpPr>
        <p:cxnSp>
          <p:nvCxnSpPr>
            <p:cNvPr id="40" name="Straight Connector 39">
              <a:extLst>
                <a:ext uri="{FF2B5EF4-FFF2-40B4-BE49-F238E27FC236}">
                  <a16:creationId xmlns:a16="http://schemas.microsoft.com/office/drawing/2014/main" id="{32971113-2993-DD74-9B7F-67DE06386EB9}"/>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1" name="Triangle 40">
              <a:extLst>
                <a:ext uri="{FF2B5EF4-FFF2-40B4-BE49-F238E27FC236}">
                  <a16:creationId xmlns:a16="http://schemas.microsoft.com/office/drawing/2014/main" id="{5917879A-4F35-E954-0F1A-6DC1536A89F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2" name="Group 41">
            <a:extLst>
              <a:ext uri="{FF2B5EF4-FFF2-40B4-BE49-F238E27FC236}">
                <a16:creationId xmlns:a16="http://schemas.microsoft.com/office/drawing/2014/main" id="{9ACFE437-C4CA-53C9-141B-63EB65CC9F74}"/>
              </a:ext>
            </a:extLst>
          </p:cNvPr>
          <p:cNvGrpSpPr/>
          <p:nvPr/>
        </p:nvGrpSpPr>
        <p:grpSpPr>
          <a:xfrm>
            <a:off x="8987602" y="3041619"/>
            <a:ext cx="618815" cy="177778"/>
            <a:chOff x="1962688" y="3259333"/>
            <a:chExt cx="618815" cy="177778"/>
          </a:xfrm>
        </p:grpSpPr>
        <p:cxnSp>
          <p:nvCxnSpPr>
            <p:cNvPr id="43" name="Straight Connector 42">
              <a:extLst>
                <a:ext uri="{FF2B5EF4-FFF2-40B4-BE49-F238E27FC236}">
                  <a16:creationId xmlns:a16="http://schemas.microsoft.com/office/drawing/2014/main" id="{3B980DC5-A418-A211-C9D5-BA543F32BF8F}"/>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4" name="Triangle 43">
              <a:extLst>
                <a:ext uri="{FF2B5EF4-FFF2-40B4-BE49-F238E27FC236}">
                  <a16:creationId xmlns:a16="http://schemas.microsoft.com/office/drawing/2014/main" id="{58764185-77E4-358A-A8F7-34833970ED7C}"/>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5" name="Group 44">
            <a:extLst>
              <a:ext uri="{FF2B5EF4-FFF2-40B4-BE49-F238E27FC236}">
                <a16:creationId xmlns:a16="http://schemas.microsoft.com/office/drawing/2014/main" id="{40117DC3-3477-72CA-DF9B-E5AF8048792E}"/>
              </a:ext>
            </a:extLst>
          </p:cNvPr>
          <p:cNvGrpSpPr/>
          <p:nvPr/>
        </p:nvGrpSpPr>
        <p:grpSpPr>
          <a:xfrm rot="10800000">
            <a:off x="11078845" y="5212978"/>
            <a:ext cx="618815" cy="177778"/>
            <a:chOff x="1962688" y="3259333"/>
            <a:chExt cx="618815" cy="177778"/>
          </a:xfrm>
        </p:grpSpPr>
        <p:cxnSp>
          <p:nvCxnSpPr>
            <p:cNvPr id="46" name="Straight Connector 45">
              <a:extLst>
                <a:ext uri="{FF2B5EF4-FFF2-40B4-BE49-F238E27FC236}">
                  <a16:creationId xmlns:a16="http://schemas.microsoft.com/office/drawing/2014/main" id="{114E9932-1E93-E039-7D34-9D9003F41931}"/>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riangle 46">
              <a:extLst>
                <a:ext uri="{FF2B5EF4-FFF2-40B4-BE49-F238E27FC236}">
                  <a16:creationId xmlns:a16="http://schemas.microsoft.com/office/drawing/2014/main" id="{A3BB7C07-4077-8267-890C-05DCD72FA20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48" name="Straight Connector 47">
            <a:extLst>
              <a:ext uri="{FF2B5EF4-FFF2-40B4-BE49-F238E27FC236}">
                <a16:creationId xmlns:a16="http://schemas.microsoft.com/office/drawing/2014/main" id="{9EC0F7C3-A9C9-33E4-4F12-5E2132778875}"/>
              </a:ext>
            </a:extLst>
          </p:cNvPr>
          <p:cNvCxnSpPr>
            <a:cxnSpLocks/>
          </p:cNvCxnSpPr>
          <p:nvPr/>
        </p:nvCxnSpPr>
        <p:spPr>
          <a:xfrm>
            <a:off x="11689590" y="3130508"/>
            <a:ext cx="0" cy="217770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FCE5565C-5D66-B8EA-CC28-B49F200F70A7}"/>
              </a:ext>
            </a:extLst>
          </p:cNvPr>
          <p:cNvCxnSpPr>
            <a:cxnSpLocks/>
          </p:cNvCxnSpPr>
          <p:nvPr/>
        </p:nvCxnSpPr>
        <p:spPr>
          <a:xfrm rot="10800000">
            <a:off x="11100501" y="3138290"/>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52" name="Group 51">
            <a:extLst>
              <a:ext uri="{FF2B5EF4-FFF2-40B4-BE49-F238E27FC236}">
                <a16:creationId xmlns:a16="http://schemas.microsoft.com/office/drawing/2014/main" id="{477BA311-42E4-B4B4-87AD-D7A9E9974341}"/>
              </a:ext>
            </a:extLst>
          </p:cNvPr>
          <p:cNvGrpSpPr/>
          <p:nvPr/>
        </p:nvGrpSpPr>
        <p:grpSpPr>
          <a:xfrm rot="10800000">
            <a:off x="8847033" y="5212977"/>
            <a:ext cx="618815" cy="177778"/>
            <a:chOff x="1962688" y="3259333"/>
            <a:chExt cx="618815" cy="177778"/>
          </a:xfrm>
        </p:grpSpPr>
        <p:cxnSp>
          <p:nvCxnSpPr>
            <p:cNvPr id="53" name="Straight Connector 52">
              <a:extLst>
                <a:ext uri="{FF2B5EF4-FFF2-40B4-BE49-F238E27FC236}">
                  <a16:creationId xmlns:a16="http://schemas.microsoft.com/office/drawing/2014/main" id="{2DA6B8F2-2656-B202-EA86-8F2F45E12AFF}"/>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4" name="Triangle 53">
              <a:extLst>
                <a:ext uri="{FF2B5EF4-FFF2-40B4-BE49-F238E27FC236}">
                  <a16:creationId xmlns:a16="http://schemas.microsoft.com/office/drawing/2014/main" id="{D901A7AB-2577-C837-E446-29CEA262CD86}"/>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5" name="Group 54">
            <a:extLst>
              <a:ext uri="{FF2B5EF4-FFF2-40B4-BE49-F238E27FC236}">
                <a16:creationId xmlns:a16="http://schemas.microsoft.com/office/drawing/2014/main" id="{F521B85A-B74E-60AD-D9E2-0699103FBE7B}"/>
              </a:ext>
            </a:extLst>
          </p:cNvPr>
          <p:cNvGrpSpPr/>
          <p:nvPr/>
        </p:nvGrpSpPr>
        <p:grpSpPr>
          <a:xfrm rot="10800000">
            <a:off x="6383233" y="5212977"/>
            <a:ext cx="618815" cy="177778"/>
            <a:chOff x="1962688" y="3259333"/>
            <a:chExt cx="618815" cy="177778"/>
          </a:xfrm>
        </p:grpSpPr>
        <p:cxnSp>
          <p:nvCxnSpPr>
            <p:cNvPr id="56" name="Straight Connector 55">
              <a:extLst>
                <a:ext uri="{FF2B5EF4-FFF2-40B4-BE49-F238E27FC236}">
                  <a16:creationId xmlns:a16="http://schemas.microsoft.com/office/drawing/2014/main" id="{1DE06B90-8EBF-60AA-EED7-1EBDAE86F110}"/>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7" name="Triangle 56">
              <a:extLst>
                <a:ext uri="{FF2B5EF4-FFF2-40B4-BE49-F238E27FC236}">
                  <a16:creationId xmlns:a16="http://schemas.microsoft.com/office/drawing/2014/main" id="{E181C969-3361-67F5-127E-B3A2D9B2C3FB}"/>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8" name="Group 57">
            <a:extLst>
              <a:ext uri="{FF2B5EF4-FFF2-40B4-BE49-F238E27FC236}">
                <a16:creationId xmlns:a16="http://schemas.microsoft.com/office/drawing/2014/main" id="{D3F3164E-64D4-268A-6CCE-38FB533FD5C9}"/>
              </a:ext>
            </a:extLst>
          </p:cNvPr>
          <p:cNvGrpSpPr/>
          <p:nvPr/>
        </p:nvGrpSpPr>
        <p:grpSpPr>
          <a:xfrm rot="10800000">
            <a:off x="4033733" y="5212977"/>
            <a:ext cx="618815" cy="177778"/>
            <a:chOff x="1962688" y="3259333"/>
            <a:chExt cx="618815" cy="177778"/>
          </a:xfrm>
        </p:grpSpPr>
        <p:cxnSp>
          <p:nvCxnSpPr>
            <p:cNvPr id="59" name="Straight Connector 58">
              <a:extLst>
                <a:ext uri="{FF2B5EF4-FFF2-40B4-BE49-F238E27FC236}">
                  <a16:creationId xmlns:a16="http://schemas.microsoft.com/office/drawing/2014/main" id="{460BFE7B-295E-052C-CEFF-E00E54E9124A}"/>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0" name="Triangle 59">
              <a:extLst>
                <a:ext uri="{FF2B5EF4-FFF2-40B4-BE49-F238E27FC236}">
                  <a16:creationId xmlns:a16="http://schemas.microsoft.com/office/drawing/2014/main" id="{90D82399-17B7-A593-FBBF-C27E754B83B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3" name="Picture 22" descr="A cartoon of a machine with grapes&#10;&#10;AI-generated content may be incorrect.">
            <a:extLst>
              <a:ext uri="{FF2B5EF4-FFF2-40B4-BE49-F238E27FC236}">
                <a16:creationId xmlns:a16="http://schemas.microsoft.com/office/drawing/2014/main" id="{B53D13A4-7D9C-1296-D710-D89A50608F3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744922" y="2472518"/>
            <a:ext cx="2175033" cy="1177701"/>
          </a:xfrm>
          <a:prstGeom prst="rect">
            <a:avLst/>
          </a:prstGeom>
        </p:spPr>
      </p:pic>
      <p:pic>
        <p:nvPicPr>
          <p:cNvPr id="25" name="Picture 24" descr="A cartoon of a bucket of purple food&#10;&#10;AI-generated content may be incorrect.">
            <a:extLst>
              <a:ext uri="{FF2B5EF4-FFF2-40B4-BE49-F238E27FC236}">
                <a16:creationId xmlns:a16="http://schemas.microsoft.com/office/drawing/2014/main" id="{9AB91E59-2DAE-B584-42E4-8EF98AC42AE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2799" y="2086567"/>
            <a:ext cx="1220427" cy="1502568"/>
          </a:xfrm>
          <a:prstGeom prst="rect">
            <a:avLst/>
          </a:prstGeom>
        </p:spPr>
      </p:pic>
      <p:pic>
        <p:nvPicPr>
          <p:cNvPr id="7" name="Picture 6">
            <a:extLst>
              <a:ext uri="{FF2B5EF4-FFF2-40B4-BE49-F238E27FC236}">
                <a16:creationId xmlns:a16="http://schemas.microsoft.com/office/drawing/2014/main" id="{9BFC4B51-B1AD-21F0-73B4-373EFFC03C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5716" y="1706699"/>
            <a:ext cx="1237140" cy="2041712"/>
          </a:xfrm>
          <a:prstGeom prst="rect">
            <a:avLst/>
          </a:prstGeom>
        </p:spPr>
      </p:pic>
      <p:pic>
        <p:nvPicPr>
          <p:cNvPr id="24" name="Picture 23">
            <a:extLst>
              <a:ext uri="{FF2B5EF4-FFF2-40B4-BE49-F238E27FC236}">
                <a16:creationId xmlns:a16="http://schemas.microsoft.com/office/drawing/2014/main" id="{B5A208B7-104B-133F-559B-9846E11984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0269" y="1750243"/>
            <a:ext cx="1022684" cy="1998168"/>
          </a:xfrm>
          <a:prstGeom prst="rect">
            <a:avLst/>
          </a:prstGeom>
        </p:spPr>
      </p:pic>
      <p:pic>
        <p:nvPicPr>
          <p:cNvPr id="28" name="Picture 27">
            <a:extLst>
              <a:ext uri="{FF2B5EF4-FFF2-40B4-BE49-F238E27FC236}">
                <a16:creationId xmlns:a16="http://schemas.microsoft.com/office/drawing/2014/main" id="{DFD1CBD5-D553-FA54-316E-6EA85973C9B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45478" y="4067640"/>
            <a:ext cx="2261153" cy="2261153"/>
          </a:xfrm>
          <a:prstGeom prst="rect">
            <a:avLst/>
          </a:prstGeom>
        </p:spPr>
      </p:pic>
      <p:pic>
        <p:nvPicPr>
          <p:cNvPr id="30" name="Picture 29">
            <a:extLst>
              <a:ext uri="{FF2B5EF4-FFF2-40B4-BE49-F238E27FC236}">
                <a16:creationId xmlns:a16="http://schemas.microsoft.com/office/drawing/2014/main" id="{D7ED9C50-4D4D-F9A3-F534-2D4D5CF13C2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79203" y="4107444"/>
            <a:ext cx="2245445" cy="2245445"/>
          </a:xfrm>
          <a:prstGeom prst="rect">
            <a:avLst/>
          </a:prstGeom>
        </p:spPr>
      </p:pic>
      <p:pic>
        <p:nvPicPr>
          <p:cNvPr id="34" name="Picture 33">
            <a:extLst>
              <a:ext uri="{FF2B5EF4-FFF2-40B4-BE49-F238E27FC236}">
                <a16:creationId xmlns:a16="http://schemas.microsoft.com/office/drawing/2014/main" id="{7E6B8104-D1FF-6822-E155-ECAC7C9FFF4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80020" y="3894163"/>
            <a:ext cx="2420524" cy="2420524"/>
          </a:xfrm>
          <a:prstGeom prst="rect">
            <a:avLst/>
          </a:prstGeom>
        </p:spPr>
      </p:pic>
      <p:pic>
        <p:nvPicPr>
          <p:cNvPr id="49" name="Picture 48">
            <a:extLst>
              <a:ext uri="{FF2B5EF4-FFF2-40B4-BE49-F238E27FC236}">
                <a16:creationId xmlns:a16="http://schemas.microsoft.com/office/drawing/2014/main" id="{BF210701-B2FF-44C9-3535-F28F7B58785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73775" y="4176794"/>
            <a:ext cx="2128331" cy="2128331"/>
          </a:xfrm>
          <a:prstGeom prst="rect">
            <a:avLst/>
          </a:prstGeom>
        </p:spPr>
      </p:pic>
    </p:spTree>
    <p:extLst>
      <p:ext uri="{BB962C8B-B14F-4D97-AF65-F5344CB8AC3E}">
        <p14:creationId xmlns:p14="http://schemas.microsoft.com/office/powerpoint/2010/main" val="402857061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90FE408-AE93-FB71-E46C-8C72CFD2A4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6377" y="3641629"/>
            <a:ext cx="1343189" cy="2216730"/>
          </a:xfrm>
          <a:prstGeom prst="rect">
            <a:avLst/>
          </a:prstGeom>
        </p:spPr>
      </p:pic>
      <p:pic>
        <p:nvPicPr>
          <p:cNvPr id="7" name="Picture 6">
            <a:extLst>
              <a:ext uri="{FF2B5EF4-FFF2-40B4-BE49-F238E27FC236}">
                <a16:creationId xmlns:a16="http://schemas.microsoft.com/office/drawing/2014/main" id="{9C6AC516-A3BE-EA70-0118-1B090A0028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0125" y="3641629"/>
            <a:ext cx="1343189" cy="2216730"/>
          </a:xfrm>
          <a:prstGeom prst="rect">
            <a:avLst/>
          </a:prstGeom>
        </p:spPr>
      </p:pic>
      <p:pic>
        <p:nvPicPr>
          <p:cNvPr id="3" name="Picture 2">
            <a:extLst>
              <a:ext uri="{FF2B5EF4-FFF2-40B4-BE49-F238E27FC236}">
                <a16:creationId xmlns:a16="http://schemas.microsoft.com/office/drawing/2014/main" id="{BCE95871-A9BF-8551-A2F3-CED1BC29C8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992" y="3641629"/>
            <a:ext cx="1343189" cy="2216730"/>
          </a:xfrm>
          <a:prstGeom prst="rect">
            <a:avLst/>
          </a:prstGeom>
        </p:spPr>
      </p:pic>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8180997"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3200" dirty="0">
                <a:solidFill>
                  <a:schemeClr val="accent5"/>
                </a:solidFill>
              </a:rPr>
              <a:t>WINEMAKING:</a:t>
            </a:r>
          </a:p>
          <a:p>
            <a:pPr marL="0" indent="0">
              <a:lnSpc>
                <a:spcPct val="82000"/>
              </a:lnSpc>
              <a:buNone/>
            </a:pPr>
            <a:r>
              <a:rPr lang="en-US" sz="5440" dirty="0">
                <a:solidFill>
                  <a:schemeClr val="accent1"/>
                </a:solidFill>
              </a:rPr>
              <a:t>TECHNIQUES INFLUENCING SHIRAZ</a:t>
            </a:r>
          </a:p>
        </p:txBody>
      </p:sp>
      <p:sp>
        <p:nvSpPr>
          <p:cNvPr id="9" name="TextBox 8">
            <a:extLst>
              <a:ext uri="{FF2B5EF4-FFF2-40B4-BE49-F238E27FC236}">
                <a16:creationId xmlns:a16="http://schemas.microsoft.com/office/drawing/2014/main" id="{9E8DB106-AC9C-525A-E02C-72C63CCF7FF8}"/>
              </a:ext>
            </a:extLst>
          </p:cNvPr>
          <p:cNvSpPr txBox="1"/>
          <p:nvPr/>
        </p:nvSpPr>
        <p:spPr>
          <a:xfrm>
            <a:off x="564407" y="6083685"/>
            <a:ext cx="1750536" cy="523220"/>
          </a:xfrm>
          <a:prstGeom prst="rect">
            <a:avLst/>
          </a:prstGeom>
          <a:noFill/>
        </p:spPr>
        <p:txBody>
          <a:bodyPr wrap="square" rtlCol="0">
            <a:noAutofit/>
          </a:bodyPr>
          <a:lstStyle/>
          <a:p>
            <a:pPr algn="ctr"/>
            <a:r>
              <a:rPr lang="en-AU" sz="1400" dirty="0"/>
              <a:t>WHOLE BUNCH FERMENTATION</a:t>
            </a:r>
          </a:p>
        </p:txBody>
      </p:sp>
      <p:sp>
        <p:nvSpPr>
          <p:cNvPr id="10" name="TextBox 9">
            <a:extLst>
              <a:ext uri="{FF2B5EF4-FFF2-40B4-BE49-F238E27FC236}">
                <a16:creationId xmlns:a16="http://schemas.microsoft.com/office/drawing/2014/main" id="{FD4C0A40-C784-6C98-6DB1-6AB956F004FC}"/>
              </a:ext>
            </a:extLst>
          </p:cNvPr>
          <p:cNvSpPr txBox="1"/>
          <p:nvPr/>
        </p:nvSpPr>
        <p:spPr>
          <a:xfrm>
            <a:off x="2808163" y="6083685"/>
            <a:ext cx="1750536" cy="523220"/>
          </a:xfrm>
          <a:prstGeom prst="rect">
            <a:avLst/>
          </a:prstGeom>
          <a:noFill/>
        </p:spPr>
        <p:txBody>
          <a:bodyPr wrap="square" rtlCol="0">
            <a:noAutofit/>
          </a:bodyPr>
          <a:lstStyle/>
          <a:p>
            <a:pPr algn="ctr"/>
            <a:r>
              <a:rPr lang="en-AU" sz="1400" dirty="0"/>
              <a:t>STEM </a:t>
            </a:r>
            <a:br>
              <a:rPr lang="en-AU" sz="1400" dirty="0"/>
            </a:br>
            <a:r>
              <a:rPr lang="en-AU" sz="1400" dirty="0"/>
              <a:t>INCLUSION</a:t>
            </a:r>
          </a:p>
        </p:txBody>
      </p:sp>
      <p:sp>
        <p:nvSpPr>
          <p:cNvPr id="11" name="TextBox 10">
            <a:extLst>
              <a:ext uri="{FF2B5EF4-FFF2-40B4-BE49-F238E27FC236}">
                <a16:creationId xmlns:a16="http://schemas.microsoft.com/office/drawing/2014/main" id="{045564FB-E21A-BF9F-8015-C18A2392E8AD}"/>
              </a:ext>
            </a:extLst>
          </p:cNvPr>
          <p:cNvSpPr txBox="1"/>
          <p:nvPr/>
        </p:nvSpPr>
        <p:spPr>
          <a:xfrm>
            <a:off x="5208385" y="6089417"/>
            <a:ext cx="1750536" cy="523220"/>
          </a:xfrm>
          <a:prstGeom prst="rect">
            <a:avLst/>
          </a:prstGeom>
          <a:noFill/>
        </p:spPr>
        <p:txBody>
          <a:bodyPr wrap="square" rtlCol="0">
            <a:noAutofit/>
          </a:bodyPr>
          <a:lstStyle/>
          <a:p>
            <a:pPr algn="ctr"/>
            <a:r>
              <a:rPr lang="en-AU" sz="1400" dirty="0"/>
              <a:t>CARBONIC MACERATION</a:t>
            </a:r>
          </a:p>
        </p:txBody>
      </p:sp>
      <p:sp>
        <p:nvSpPr>
          <p:cNvPr id="12" name="TextBox 11">
            <a:extLst>
              <a:ext uri="{FF2B5EF4-FFF2-40B4-BE49-F238E27FC236}">
                <a16:creationId xmlns:a16="http://schemas.microsoft.com/office/drawing/2014/main" id="{2B33F397-ED99-205A-14ED-2CBDFE75C51F}"/>
              </a:ext>
            </a:extLst>
          </p:cNvPr>
          <p:cNvSpPr txBox="1"/>
          <p:nvPr/>
        </p:nvSpPr>
        <p:spPr>
          <a:xfrm>
            <a:off x="7452141" y="6083685"/>
            <a:ext cx="1750536" cy="523220"/>
          </a:xfrm>
          <a:prstGeom prst="rect">
            <a:avLst/>
          </a:prstGeom>
          <a:noFill/>
        </p:spPr>
        <p:txBody>
          <a:bodyPr wrap="square" rtlCol="0">
            <a:noAutofit/>
          </a:bodyPr>
          <a:lstStyle/>
          <a:p>
            <a:pPr algn="ctr"/>
            <a:r>
              <a:rPr lang="en-AU" sz="1400" dirty="0"/>
              <a:t>MALOLACTIC FERMENTATION</a:t>
            </a:r>
          </a:p>
        </p:txBody>
      </p:sp>
      <p:sp>
        <p:nvSpPr>
          <p:cNvPr id="13" name="TextBox 12">
            <a:extLst>
              <a:ext uri="{FF2B5EF4-FFF2-40B4-BE49-F238E27FC236}">
                <a16:creationId xmlns:a16="http://schemas.microsoft.com/office/drawing/2014/main" id="{0EF604BF-42E2-E2A0-6EF3-AABEDB3E75B1}"/>
              </a:ext>
            </a:extLst>
          </p:cNvPr>
          <p:cNvSpPr txBox="1"/>
          <p:nvPr/>
        </p:nvSpPr>
        <p:spPr>
          <a:xfrm>
            <a:off x="9788134" y="6083685"/>
            <a:ext cx="1750536" cy="523220"/>
          </a:xfrm>
          <a:prstGeom prst="rect">
            <a:avLst/>
          </a:prstGeom>
          <a:noFill/>
        </p:spPr>
        <p:txBody>
          <a:bodyPr wrap="square" rtlCol="0">
            <a:noAutofit/>
          </a:bodyPr>
          <a:lstStyle/>
          <a:p>
            <a:pPr algn="ctr"/>
            <a:r>
              <a:rPr lang="en-AU" sz="1400" dirty="0"/>
              <a:t>WILD</a:t>
            </a:r>
          </a:p>
          <a:p>
            <a:pPr algn="ctr"/>
            <a:r>
              <a:rPr lang="en-AU" sz="1400" dirty="0"/>
              <a:t>FERMENTATION</a:t>
            </a:r>
          </a:p>
        </p:txBody>
      </p:sp>
      <p:sp>
        <p:nvSpPr>
          <p:cNvPr id="37" name="Oval 36">
            <a:extLst>
              <a:ext uri="{FF2B5EF4-FFF2-40B4-BE49-F238E27FC236}">
                <a16:creationId xmlns:a16="http://schemas.microsoft.com/office/drawing/2014/main" id="{C44F6AB0-7282-EECF-AB4C-8EF38D8B5A86}"/>
              </a:ext>
            </a:extLst>
          </p:cNvPr>
          <p:cNvSpPr/>
          <p:nvPr/>
        </p:nvSpPr>
        <p:spPr>
          <a:xfrm>
            <a:off x="1503903" y="2657659"/>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1503903" y="2914585"/>
            <a:ext cx="852407" cy="338554"/>
          </a:xfrm>
          <a:prstGeom prst="rect">
            <a:avLst/>
          </a:prstGeom>
          <a:noFill/>
        </p:spPr>
        <p:txBody>
          <a:bodyPr wrap="square" rtlCol="0">
            <a:spAutoFit/>
          </a:bodyPr>
          <a:lstStyle/>
          <a:p>
            <a:pPr algn="ctr"/>
            <a:r>
              <a:rPr lang="en-US" sz="800" dirty="0">
                <a:solidFill>
                  <a:schemeClr val="bg1"/>
                </a:solidFill>
                <a:latin typeface="Neue Haas Grotesk Text Pro" panose="020B0504020202020204" pitchFamily="34" charset="77"/>
              </a:rPr>
              <a:t>STEMS LEFT IN CONTACT</a:t>
            </a:r>
          </a:p>
        </p:txBody>
      </p:sp>
      <p:sp>
        <p:nvSpPr>
          <p:cNvPr id="39" name="Oval 38">
            <a:extLst>
              <a:ext uri="{FF2B5EF4-FFF2-40B4-BE49-F238E27FC236}">
                <a16:creationId xmlns:a16="http://schemas.microsoft.com/office/drawing/2014/main" id="{B512BD0F-9AB0-D7B0-089A-59E32DC853A2}"/>
              </a:ext>
            </a:extLst>
          </p:cNvPr>
          <p:cNvSpPr/>
          <p:nvPr/>
        </p:nvSpPr>
        <p:spPr>
          <a:xfrm>
            <a:off x="4200608" y="2657659"/>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40" name="TextBox 39">
            <a:extLst>
              <a:ext uri="{FF2B5EF4-FFF2-40B4-BE49-F238E27FC236}">
                <a16:creationId xmlns:a16="http://schemas.microsoft.com/office/drawing/2014/main" id="{3320C60F-A06E-1B81-756D-C86FF1C42820}"/>
              </a:ext>
            </a:extLst>
          </p:cNvPr>
          <p:cNvSpPr txBox="1"/>
          <p:nvPr/>
        </p:nvSpPr>
        <p:spPr>
          <a:xfrm>
            <a:off x="4200608" y="2914585"/>
            <a:ext cx="852407" cy="338554"/>
          </a:xfrm>
          <a:prstGeom prst="rect">
            <a:avLst/>
          </a:prstGeom>
          <a:noFill/>
        </p:spPr>
        <p:txBody>
          <a:bodyPr wrap="square" rtlCol="0">
            <a:spAutoFit/>
          </a:bodyPr>
          <a:lstStyle/>
          <a:p>
            <a:pPr algn="ctr"/>
            <a:r>
              <a:rPr lang="en-US" sz="800" dirty="0">
                <a:solidFill>
                  <a:schemeClr val="bg1"/>
                </a:solidFill>
                <a:latin typeface="Neue Haas Grotesk Text Pro" panose="020B0504020202020204" pitchFamily="34" charset="77"/>
              </a:rPr>
              <a:t>STEMS ADDED</a:t>
            </a:r>
          </a:p>
        </p:txBody>
      </p:sp>
      <p:sp>
        <p:nvSpPr>
          <p:cNvPr id="41" name="Oval 40">
            <a:extLst>
              <a:ext uri="{FF2B5EF4-FFF2-40B4-BE49-F238E27FC236}">
                <a16:creationId xmlns:a16="http://schemas.microsoft.com/office/drawing/2014/main" id="{9B76B847-F886-1BF3-05DF-70D5588FC7ED}"/>
              </a:ext>
            </a:extLst>
          </p:cNvPr>
          <p:cNvSpPr/>
          <p:nvPr/>
        </p:nvSpPr>
        <p:spPr>
          <a:xfrm>
            <a:off x="6502106" y="2657659"/>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42" name="TextBox 41">
            <a:extLst>
              <a:ext uri="{FF2B5EF4-FFF2-40B4-BE49-F238E27FC236}">
                <a16:creationId xmlns:a16="http://schemas.microsoft.com/office/drawing/2014/main" id="{A46CBA2E-C432-3183-AF26-D15ECC41C2D7}"/>
              </a:ext>
            </a:extLst>
          </p:cNvPr>
          <p:cNvSpPr txBox="1"/>
          <p:nvPr/>
        </p:nvSpPr>
        <p:spPr>
          <a:xfrm>
            <a:off x="6502106" y="2753323"/>
            <a:ext cx="852407" cy="707886"/>
          </a:xfrm>
          <a:prstGeom prst="rect">
            <a:avLst/>
          </a:prstGeom>
          <a:noFill/>
        </p:spPr>
        <p:txBody>
          <a:bodyPr wrap="square" rtlCol="0">
            <a:spAutoFit/>
          </a:bodyPr>
          <a:lstStyle/>
          <a:p>
            <a:pPr algn="ctr"/>
            <a:r>
              <a:rPr lang="en-US" sz="800" dirty="0">
                <a:solidFill>
                  <a:schemeClr val="bg1"/>
                </a:solidFill>
                <a:latin typeface="Neue Haas Grotesk Text Pro" panose="020B0504020202020204" pitchFamily="34" charset="77"/>
              </a:rPr>
              <a:t>UNBROKEN GRAPE CLUSTERS STILL ON STEMS</a:t>
            </a:r>
          </a:p>
        </p:txBody>
      </p:sp>
      <p:pic>
        <p:nvPicPr>
          <p:cNvPr id="4" name="Graphic 3">
            <a:extLst>
              <a:ext uri="{FF2B5EF4-FFF2-40B4-BE49-F238E27FC236}">
                <a16:creationId xmlns:a16="http://schemas.microsoft.com/office/drawing/2014/main" id="{43FE9722-8C27-1692-CB54-168DD13BB82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59471" y="3429000"/>
            <a:ext cx="1587500" cy="2514600"/>
          </a:xfrm>
          <a:prstGeom prst="rect">
            <a:avLst/>
          </a:prstGeom>
        </p:spPr>
      </p:pic>
      <p:pic>
        <p:nvPicPr>
          <p:cNvPr id="6" name="Graphic 5">
            <a:extLst>
              <a:ext uri="{FF2B5EF4-FFF2-40B4-BE49-F238E27FC236}">
                <a16:creationId xmlns:a16="http://schemas.microsoft.com/office/drawing/2014/main" id="{D8DD2C9C-C291-452C-B205-51C321F951D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94078" y="3683614"/>
            <a:ext cx="1358900" cy="2247900"/>
          </a:xfrm>
          <a:prstGeom prst="rect">
            <a:avLst/>
          </a:prstGeom>
        </p:spPr>
      </p:pic>
      <p:pic>
        <p:nvPicPr>
          <p:cNvPr id="14" name="Picture 13">
            <a:extLst>
              <a:ext uri="{FF2B5EF4-FFF2-40B4-BE49-F238E27FC236}">
                <a16:creationId xmlns:a16="http://schemas.microsoft.com/office/drawing/2014/main" id="{DE7AEEAC-374B-D0CF-232B-3EF707F11F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6222" y="3170609"/>
            <a:ext cx="711200" cy="800100"/>
          </a:xfrm>
          <a:prstGeom prst="rect">
            <a:avLst/>
          </a:prstGeom>
        </p:spPr>
      </p:pic>
      <p:pic>
        <p:nvPicPr>
          <p:cNvPr id="16" name="Picture 15">
            <a:extLst>
              <a:ext uri="{FF2B5EF4-FFF2-40B4-BE49-F238E27FC236}">
                <a16:creationId xmlns:a16="http://schemas.microsoft.com/office/drawing/2014/main" id="{2F1F180D-279D-1340-86F6-4DCA26C9FA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1419" y="3170609"/>
            <a:ext cx="707591" cy="1150662"/>
          </a:xfrm>
          <a:prstGeom prst="rect">
            <a:avLst/>
          </a:prstGeom>
        </p:spPr>
      </p:pic>
      <p:pic>
        <p:nvPicPr>
          <p:cNvPr id="18" name="Picture 17">
            <a:extLst>
              <a:ext uri="{FF2B5EF4-FFF2-40B4-BE49-F238E27FC236}">
                <a16:creationId xmlns:a16="http://schemas.microsoft.com/office/drawing/2014/main" id="{481A595B-D407-9BAD-813E-4933CC219E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07074" y="2963924"/>
            <a:ext cx="894920" cy="1006785"/>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D87CD3A-238B-F5AF-9ABA-08338210A2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159" y="3405217"/>
            <a:ext cx="1332159" cy="2198527"/>
          </a:xfrm>
          <a:prstGeom prst="rect">
            <a:avLst/>
          </a:prstGeom>
        </p:spPr>
      </p:pic>
      <p:pic>
        <p:nvPicPr>
          <p:cNvPr id="6" name="Picture 5">
            <a:extLst>
              <a:ext uri="{FF2B5EF4-FFF2-40B4-BE49-F238E27FC236}">
                <a16:creationId xmlns:a16="http://schemas.microsoft.com/office/drawing/2014/main" id="{094CBFAB-21E2-3344-AC06-4E6199E2F2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9920" y="3420264"/>
            <a:ext cx="1332159" cy="2198527"/>
          </a:xfrm>
          <a:prstGeom prst="rect">
            <a:avLst/>
          </a:prstGeom>
        </p:spPr>
      </p:pic>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8180997"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3200" dirty="0">
                <a:solidFill>
                  <a:schemeClr val="accent5"/>
                </a:solidFill>
              </a:rPr>
              <a:t>WINEMAKING:</a:t>
            </a:r>
          </a:p>
          <a:p>
            <a:pPr marL="0" indent="0">
              <a:lnSpc>
                <a:spcPct val="82000"/>
              </a:lnSpc>
              <a:buNone/>
            </a:pPr>
            <a:r>
              <a:rPr lang="en-US" sz="5440" dirty="0">
                <a:solidFill>
                  <a:schemeClr val="accent1"/>
                </a:solidFill>
              </a:rPr>
              <a:t>TECHNIQUES INFLUENCING SHIRAZ</a:t>
            </a:r>
          </a:p>
        </p:txBody>
      </p:sp>
      <p:sp>
        <p:nvSpPr>
          <p:cNvPr id="9" name="TextBox 8">
            <a:extLst>
              <a:ext uri="{FF2B5EF4-FFF2-40B4-BE49-F238E27FC236}">
                <a16:creationId xmlns:a16="http://schemas.microsoft.com/office/drawing/2014/main" id="{9E8DB106-AC9C-525A-E02C-72C63CCF7FF8}"/>
              </a:ext>
            </a:extLst>
          </p:cNvPr>
          <p:cNvSpPr txBox="1"/>
          <p:nvPr/>
        </p:nvSpPr>
        <p:spPr>
          <a:xfrm>
            <a:off x="564406" y="5829071"/>
            <a:ext cx="1961817" cy="523220"/>
          </a:xfrm>
          <a:prstGeom prst="rect">
            <a:avLst/>
          </a:prstGeom>
          <a:noFill/>
        </p:spPr>
        <p:txBody>
          <a:bodyPr wrap="square" rtlCol="0">
            <a:noAutofit/>
          </a:bodyPr>
          <a:lstStyle/>
          <a:p>
            <a:pPr algn="ctr"/>
            <a:r>
              <a:rPr lang="en-AU" sz="1400" dirty="0">
                <a:latin typeface="Neue Haas Grotesk Text Pro" panose="020B0504020202020204" pitchFamily="34" charset="77"/>
              </a:rPr>
              <a:t>CO-FERMENTATION</a:t>
            </a:r>
          </a:p>
          <a:p>
            <a:pPr algn="ctr"/>
            <a:r>
              <a:rPr lang="en-AU" sz="1400" dirty="0">
                <a:latin typeface="Neue Haas Grotesk Text Pro" panose="020B0504020202020204" pitchFamily="34" charset="77"/>
              </a:rPr>
              <a:t>WITH VIOGNIER</a:t>
            </a:r>
          </a:p>
        </p:txBody>
      </p:sp>
      <p:sp>
        <p:nvSpPr>
          <p:cNvPr id="10" name="TextBox 9">
            <a:extLst>
              <a:ext uri="{FF2B5EF4-FFF2-40B4-BE49-F238E27FC236}">
                <a16:creationId xmlns:a16="http://schemas.microsoft.com/office/drawing/2014/main" id="{FD4C0A40-C784-6C98-6DB1-6AB956F004FC}"/>
              </a:ext>
            </a:extLst>
          </p:cNvPr>
          <p:cNvSpPr txBox="1"/>
          <p:nvPr/>
        </p:nvSpPr>
        <p:spPr>
          <a:xfrm>
            <a:off x="2808163" y="5829071"/>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RACK AND RETURN</a:t>
            </a:r>
          </a:p>
        </p:txBody>
      </p:sp>
      <p:sp>
        <p:nvSpPr>
          <p:cNvPr id="11" name="TextBox 10">
            <a:extLst>
              <a:ext uri="{FF2B5EF4-FFF2-40B4-BE49-F238E27FC236}">
                <a16:creationId xmlns:a16="http://schemas.microsoft.com/office/drawing/2014/main" id="{045564FB-E21A-BF9F-8015-C18A2392E8AD}"/>
              </a:ext>
            </a:extLst>
          </p:cNvPr>
          <p:cNvSpPr txBox="1"/>
          <p:nvPr/>
        </p:nvSpPr>
        <p:spPr>
          <a:xfrm>
            <a:off x="4702629" y="5834803"/>
            <a:ext cx="2716013" cy="523220"/>
          </a:xfrm>
          <a:prstGeom prst="rect">
            <a:avLst/>
          </a:prstGeom>
          <a:noFill/>
        </p:spPr>
        <p:txBody>
          <a:bodyPr wrap="square" rtlCol="0">
            <a:noAutofit/>
          </a:bodyPr>
          <a:lstStyle/>
          <a:p>
            <a:pPr algn="ctr"/>
            <a:r>
              <a:rPr lang="en-AU" sz="1400" dirty="0">
                <a:latin typeface="Neue Haas Grotesk Text Pro" panose="020B0504020202020204" pitchFamily="34" charset="77"/>
              </a:rPr>
              <a:t>POST-FERMENTATION MACERATION / EXTENDED SKIN CONTACT</a:t>
            </a:r>
          </a:p>
        </p:txBody>
      </p:sp>
      <p:sp>
        <p:nvSpPr>
          <p:cNvPr id="12" name="TextBox 11">
            <a:extLst>
              <a:ext uri="{FF2B5EF4-FFF2-40B4-BE49-F238E27FC236}">
                <a16:creationId xmlns:a16="http://schemas.microsoft.com/office/drawing/2014/main" id="{2B33F397-ED99-205A-14ED-2CBDFE75C51F}"/>
              </a:ext>
            </a:extLst>
          </p:cNvPr>
          <p:cNvSpPr txBox="1"/>
          <p:nvPr/>
        </p:nvSpPr>
        <p:spPr>
          <a:xfrm>
            <a:off x="7901591" y="5846278"/>
            <a:ext cx="1482246" cy="523220"/>
          </a:xfrm>
          <a:prstGeom prst="rect">
            <a:avLst/>
          </a:prstGeom>
          <a:noFill/>
        </p:spPr>
        <p:txBody>
          <a:bodyPr wrap="square" rtlCol="0">
            <a:noAutofit/>
          </a:bodyPr>
          <a:lstStyle/>
          <a:p>
            <a:pPr algn="ctr"/>
            <a:r>
              <a:rPr lang="en-AU" sz="1400" dirty="0">
                <a:latin typeface="Neue Haas Grotesk Text Pro" panose="020B0504020202020204" pitchFamily="34" charset="77"/>
              </a:rPr>
              <a:t>OAK MATURATION</a:t>
            </a:r>
          </a:p>
        </p:txBody>
      </p:sp>
      <p:sp>
        <p:nvSpPr>
          <p:cNvPr id="13" name="TextBox 12">
            <a:extLst>
              <a:ext uri="{FF2B5EF4-FFF2-40B4-BE49-F238E27FC236}">
                <a16:creationId xmlns:a16="http://schemas.microsoft.com/office/drawing/2014/main" id="{0EF604BF-42E2-E2A0-6EF3-AABEDB3E75B1}"/>
              </a:ext>
            </a:extLst>
          </p:cNvPr>
          <p:cNvSpPr txBox="1"/>
          <p:nvPr/>
        </p:nvSpPr>
        <p:spPr>
          <a:xfrm>
            <a:off x="10079995" y="5829071"/>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BOTTLING AND AGEING</a:t>
            </a:r>
          </a:p>
        </p:txBody>
      </p:sp>
      <p:sp>
        <p:nvSpPr>
          <p:cNvPr id="41" name="Oval 40">
            <a:extLst>
              <a:ext uri="{FF2B5EF4-FFF2-40B4-BE49-F238E27FC236}">
                <a16:creationId xmlns:a16="http://schemas.microsoft.com/office/drawing/2014/main" id="{9B76B847-F886-1BF3-05DF-70D5588FC7ED}"/>
              </a:ext>
            </a:extLst>
          </p:cNvPr>
          <p:cNvSpPr/>
          <p:nvPr/>
        </p:nvSpPr>
        <p:spPr>
          <a:xfrm>
            <a:off x="6226429" y="2725624"/>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42" name="TextBox 41">
            <a:extLst>
              <a:ext uri="{FF2B5EF4-FFF2-40B4-BE49-F238E27FC236}">
                <a16:creationId xmlns:a16="http://schemas.microsoft.com/office/drawing/2014/main" id="{A46CBA2E-C432-3183-AF26-D15ECC41C2D7}"/>
              </a:ext>
            </a:extLst>
          </p:cNvPr>
          <p:cNvSpPr txBox="1"/>
          <p:nvPr/>
        </p:nvSpPr>
        <p:spPr>
          <a:xfrm>
            <a:off x="6195314" y="2943553"/>
            <a:ext cx="916536" cy="461665"/>
          </a:xfrm>
          <a:prstGeom prst="rect">
            <a:avLst/>
          </a:prstGeom>
          <a:noFill/>
        </p:spPr>
        <p:txBody>
          <a:bodyPr wrap="square" rtlCol="0">
            <a:spAutoFit/>
          </a:bodyPr>
          <a:lstStyle/>
          <a:p>
            <a:pPr algn="ctr"/>
            <a:r>
              <a:rPr lang="en-US" sz="800" dirty="0">
                <a:solidFill>
                  <a:schemeClr val="bg1"/>
                </a:solidFill>
                <a:latin typeface="Neue Haas Grotesk Text Pro" panose="020B0504020202020204" pitchFamily="34" charset="77"/>
              </a:rPr>
              <a:t>EXTENDED MACERATION TMES</a:t>
            </a:r>
          </a:p>
        </p:txBody>
      </p:sp>
      <p:pic>
        <p:nvPicPr>
          <p:cNvPr id="5" name="Picture 4">
            <a:extLst>
              <a:ext uri="{FF2B5EF4-FFF2-40B4-BE49-F238E27FC236}">
                <a16:creationId xmlns:a16="http://schemas.microsoft.com/office/drawing/2014/main" id="{35671169-8EB5-0BC3-FC93-C95C3FB750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3005" y="3405217"/>
            <a:ext cx="1332159" cy="2198527"/>
          </a:xfrm>
          <a:prstGeom prst="rect">
            <a:avLst/>
          </a:prstGeom>
        </p:spPr>
      </p:pic>
      <p:pic>
        <p:nvPicPr>
          <p:cNvPr id="14" name="Picture 13">
            <a:extLst>
              <a:ext uri="{FF2B5EF4-FFF2-40B4-BE49-F238E27FC236}">
                <a16:creationId xmlns:a16="http://schemas.microsoft.com/office/drawing/2014/main" id="{DB49CA00-F3D7-1E7C-6839-86357298CD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2335" y="3452783"/>
            <a:ext cx="2094164" cy="2133491"/>
          </a:xfrm>
          <a:prstGeom prst="rect">
            <a:avLst/>
          </a:prstGeom>
        </p:spPr>
      </p:pic>
      <p:pic>
        <p:nvPicPr>
          <p:cNvPr id="16" name="Picture 15">
            <a:extLst>
              <a:ext uri="{FF2B5EF4-FFF2-40B4-BE49-F238E27FC236}">
                <a16:creationId xmlns:a16="http://schemas.microsoft.com/office/drawing/2014/main" id="{57F0D80E-2430-3CB3-C142-C3818D4658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869" y="2615761"/>
            <a:ext cx="832378" cy="1353586"/>
          </a:xfrm>
          <a:prstGeom prst="rect">
            <a:avLst/>
          </a:prstGeom>
        </p:spPr>
      </p:pic>
      <p:pic>
        <p:nvPicPr>
          <p:cNvPr id="18" name="Picture 17">
            <a:extLst>
              <a:ext uri="{FF2B5EF4-FFF2-40B4-BE49-F238E27FC236}">
                <a16:creationId xmlns:a16="http://schemas.microsoft.com/office/drawing/2014/main" id="{49E57A7E-324E-6685-45BB-8FA3B74AE7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2190" y="3791454"/>
            <a:ext cx="1606898" cy="1716960"/>
          </a:xfrm>
          <a:prstGeom prst="rect">
            <a:avLst/>
          </a:prstGeom>
        </p:spPr>
      </p:pic>
    </p:spTree>
    <p:extLst>
      <p:ext uri="{BB962C8B-B14F-4D97-AF65-F5344CB8AC3E}">
        <p14:creationId xmlns:p14="http://schemas.microsoft.com/office/powerpoint/2010/main" val="380253134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112061" cy="785732"/>
          </a:xfrm>
        </p:spPr>
        <p:txBody>
          <a:bodyPr/>
          <a:lstStyle/>
          <a:p>
            <a:r>
              <a:rPr lang="en-US" dirty="0">
                <a:solidFill>
                  <a:schemeClr val="accent5"/>
                </a:solidFill>
              </a:rPr>
              <a:t>COMMON STYLES OF SHIRAZ AND </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568427" y="3519818"/>
            <a:ext cx="4553763" cy="1670704"/>
          </a:xfrm>
        </p:spPr>
        <p:txBody>
          <a:bodyPr/>
          <a:lstStyle/>
          <a:p>
            <a:pPr marL="0" indent="0">
              <a:spcBef>
                <a:spcPct val="0"/>
              </a:spcBef>
              <a:buNone/>
            </a:pPr>
            <a:r>
              <a:rPr lang="en-AU" dirty="0">
                <a:solidFill>
                  <a:schemeClr val="bg1"/>
                </a:solidFill>
              </a:rPr>
              <a:t>“The whole is greater than the sum of its parts” applies well to blended Shiraz. Its colour, aroma, texture and flavours are boosted by the traits of its blending partner. </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452064"/>
            <a:ext cx="5724447" cy="1325563"/>
          </a:xfrm>
        </p:spPr>
        <p:txBody>
          <a:bodyPr/>
          <a:lstStyle/>
          <a:p>
            <a:r>
              <a:rPr lang="en-US" kern="1000" spc="-100" dirty="0"/>
              <a:t>ITS BLENDING PARTNERS</a:t>
            </a:r>
          </a:p>
        </p:txBody>
      </p:sp>
    </p:spTree>
    <p:extLst>
      <p:ext uri="{BB962C8B-B14F-4D97-AF65-F5344CB8AC3E}">
        <p14:creationId xmlns:p14="http://schemas.microsoft.com/office/powerpoint/2010/main" val="123649099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8">
            <a:extLst>
              <a:ext uri="{FF2B5EF4-FFF2-40B4-BE49-F238E27FC236}">
                <a16:creationId xmlns:a16="http://schemas.microsoft.com/office/drawing/2014/main" id="{D8038C9E-A901-EE90-9567-0196BC84834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2" name="TextBox 1">
            <a:extLst>
              <a:ext uri="{FF2B5EF4-FFF2-40B4-BE49-F238E27FC236}">
                <a16:creationId xmlns:a16="http://schemas.microsoft.com/office/drawing/2014/main" id="{530126CC-38C5-7B52-01A6-785188B188A6}"/>
              </a:ext>
            </a:extLst>
          </p:cNvPr>
          <p:cNvSpPr txBox="1"/>
          <p:nvPr/>
        </p:nvSpPr>
        <p:spPr>
          <a:xfrm>
            <a:off x="501248" y="541230"/>
            <a:ext cx="5541444" cy="1586460"/>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SHIRAZ AS A BLENDING MATERIAL IN</a:t>
            </a:r>
            <a:br>
              <a:rPr lang="en-US" sz="6000" dirty="0">
                <a:solidFill>
                  <a:srgbClr val="B2D8BE"/>
                </a:solidFill>
                <a:latin typeface="Neue Haas Grotesk Text Pro" panose="020B0504020202020204" pitchFamily="34" charset="77"/>
              </a:rPr>
            </a:br>
            <a:r>
              <a:rPr lang="en-US" sz="5440" dirty="0">
                <a:solidFill>
                  <a:schemeClr val="accent3"/>
                </a:solidFill>
                <a:latin typeface="Neue Haas Grotesk Text Pro" panose="020B0504020202020204" pitchFamily="34" charset="77"/>
              </a:rPr>
              <a:t>GSM BLENDS</a:t>
            </a:r>
          </a:p>
        </p:txBody>
      </p:sp>
      <p:cxnSp>
        <p:nvCxnSpPr>
          <p:cNvPr id="4" name="Straight Connector 3">
            <a:extLst>
              <a:ext uri="{FF2B5EF4-FFF2-40B4-BE49-F238E27FC236}">
                <a16:creationId xmlns:a16="http://schemas.microsoft.com/office/drawing/2014/main" id="{27A931C0-AD41-AD54-B4DB-CEA26A43846C}"/>
              </a:ext>
            </a:extLst>
          </p:cNvPr>
          <p:cNvCxnSpPr>
            <a:cxnSpLocks/>
          </p:cNvCxnSpPr>
          <p:nvPr/>
        </p:nvCxnSpPr>
        <p:spPr>
          <a:xfrm>
            <a:off x="6721231" y="3032760"/>
            <a:ext cx="141537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61C9B686-8E5E-134C-2E0C-F1B61C8452DA}"/>
              </a:ext>
            </a:extLst>
          </p:cNvPr>
          <p:cNvCxnSpPr>
            <a:cxnSpLocks/>
          </p:cNvCxnSpPr>
          <p:nvPr/>
        </p:nvCxnSpPr>
        <p:spPr>
          <a:xfrm>
            <a:off x="4117838" y="4069389"/>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D98728C0-BA5A-2456-5C25-CB56777E29B5}"/>
              </a:ext>
            </a:extLst>
          </p:cNvPr>
          <p:cNvCxnSpPr>
            <a:cxnSpLocks/>
            <a:endCxn id="31" idx="1"/>
          </p:cNvCxnSpPr>
          <p:nvPr/>
        </p:nvCxnSpPr>
        <p:spPr>
          <a:xfrm flipV="1">
            <a:off x="1916894" y="3888149"/>
            <a:ext cx="1624867" cy="515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FA066AB1-7B63-01D7-6597-755E3CC5EB49}"/>
              </a:ext>
            </a:extLst>
          </p:cNvPr>
          <p:cNvSpPr/>
          <p:nvPr/>
        </p:nvSpPr>
        <p:spPr>
          <a:xfrm>
            <a:off x="8544044" y="778768"/>
            <a:ext cx="1677144" cy="1677144"/>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E23EFE45-241B-E541-BF2D-09504C98A444}"/>
              </a:ext>
            </a:extLst>
          </p:cNvPr>
          <p:cNvSpPr txBox="1"/>
          <p:nvPr/>
        </p:nvSpPr>
        <p:spPr>
          <a:xfrm>
            <a:off x="8530913" y="993131"/>
            <a:ext cx="1703406" cy="124841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1600" b="1" dirty="0">
                <a:effectLst/>
                <a:latin typeface="Neue Haas Grotesk Text Pro" panose="020B0504020202020204" pitchFamily="34" charset="77"/>
              </a:rPr>
              <a:t>ADDS </a:t>
            </a:r>
            <a:br>
              <a:rPr lang="en-AU" sz="1600" b="1" dirty="0">
                <a:effectLst/>
                <a:latin typeface="Neue Haas Grotesk Text Pro" panose="020B0504020202020204" pitchFamily="34" charset="77"/>
              </a:rPr>
            </a:br>
            <a:r>
              <a:rPr lang="en-AU" sz="1600" b="1" dirty="0">
                <a:effectLst/>
                <a:latin typeface="Neue Haas Grotesk Text Pro" panose="020B0504020202020204" pitchFamily="34" charset="77"/>
              </a:rPr>
              <a:t>SAVOURY NOTES AND UPFRONT FLAVOUR</a:t>
            </a:r>
            <a:endParaRPr lang="en-AU" sz="1600" dirty="0">
              <a:effectLst/>
              <a:latin typeface="Neue Haas Grotesk Text Pro" panose="020B0504020202020204" pitchFamily="34" charset="77"/>
            </a:endParaRPr>
          </a:p>
        </p:txBody>
      </p:sp>
      <p:sp>
        <p:nvSpPr>
          <p:cNvPr id="9" name="TextBox 8">
            <a:extLst>
              <a:ext uri="{FF2B5EF4-FFF2-40B4-BE49-F238E27FC236}">
                <a16:creationId xmlns:a16="http://schemas.microsoft.com/office/drawing/2014/main" id="{3049FEB1-ABD9-1AD3-8CEB-AE76E7F3CD8C}"/>
              </a:ext>
            </a:extLst>
          </p:cNvPr>
          <p:cNvSpPr txBox="1"/>
          <p:nvPr/>
        </p:nvSpPr>
        <p:spPr>
          <a:xfrm>
            <a:off x="3764027" y="4714945"/>
            <a:ext cx="2805709" cy="991297"/>
          </a:xfrm>
          <a:prstGeom prst="rect">
            <a:avLst/>
          </a:prstGeom>
          <a:noFill/>
        </p:spPr>
        <p:txBody>
          <a:bodyPr wrap="square" anchor="b">
            <a:spAutoFit/>
          </a:bodyPr>
          <a:lstStyle/>
          <a:p>
            <a:pPr>
              <a:lnSpc>
                <a:spcPct val="82000"/>
              </a:lnSpc>
              <a:spcBef>
                <a:spcPts val="150"/>
              </a:spcBef>
              <a:spcAft>
                <a:spcPts val="315"/>
              </a:spcAft>
              <a:buClr>
                <a:schemeClr val="accent3"/>
              </a:buClr>
            </a:pPr>
            <a:r>
              <a:rPr lang="en-AU" sz="1400" dirty="0">
                <a:effectLst/>
                <a:latin typeface="Neue Haas Grotesk Text Pro" panose="020B0504020202020204" pitchFamily="34" charset="77"/>
              </a:rPr>
              <a:t>ADDS:</a:t>
            </a:r>
          </a:p>
          <a:p>
            <a:pPr marL="285750" indent="-285750">
              <a:lnSpc>
                <a:spcPct val="82000"/>
              </a:lnSpc>
              <a:spcBef>
                <a:spcPts val="150"/>
              </a:spcBef>
              <a:spcAft>
                <a:spcPts val="315"/>
              </a:spcAft>
              <a:buClr>
                <a:schemeClr val="accent3"/>
              </a:buClr>
              <a:buFont typeface="Arial" panose="020B0604020202020204" pitchFamily="34" charset="0"/>
              <a:buChar char="•"/>
            </a:pPr>
            <a:r>
              <a:rPr lang="en-AU" sz="1400" dirty="0">
                <a:effectLst/>
                <a:latin typeface="Neue Haas Grotesk Text Pro" panose="020B0504020202020204" pitchFamily="34" charset="77"/>
              </a:rPr>
              <a:t>Fragrance</a:t>
            </a:r>
          </a:p>
          <a:p>
            <a:pPr marL="285750" indent="-285750">
              <a:lnSpc>
                <a:spcPct val="82000"/>
              </a:lnSpc>
              <a:spcBef>
                <a:spcPts val="150"/>
              </a:spcBef>
              <a:spcAft>
                <a:spcPts val="315"/>
              </a:spcAft>
              <a:buClr>
                <a:schemeClr val="accent3"/>
              </a:buClr>
              <a:buFont typeface="Arial" panose="020B0604020202020204" pitchFamily="34" charset="0"/>
              <a:buChar char="•"/>
            </a:pPr>
            <a:r>
              <a:rPr lang="en-AU" sz="1400" dirty="0">
                <a:latin typeface="Neue Haas Grotesk Text Pro" panose="020B0504020202020204" pitchFamily="34" charset="77"/>
              </a:rPr>
              <a:t>Strawberry</a:t>
            </a:r>
          </a:p>
          <a:p>
            <a:pPr marL="285750" indent="-285750">
              <a:lnSpc>
                <a:spcPct val="82000"/>
              </a:lnSpc>
              <a:spcBef>
                <a:spcPts val="150"/>
              </a:spcBef>
              <a:spcAft>
                <a:spcPts val="315"/>
              </a:spcAft>
              <a:buClr>
                <a:schemeClr val="accent3"/>
              </a:buClr>
              <a:buFont typeface="Arial" panose="020B0604020202020204" pitchFamily="34" charset="0"/>
              <a:buChar char="•"/>
            </a:pPr>
            <a:r>
              <a:rPr lang="en-AU" sz="1400" dirty="0">
                <a:effectLst/>
                <a:latin typeface="Neue Haas Grotesk Text Pro" panose="020B0504020202020204" pitchFamily="34" charset="77"/>
              </a:rPr>
              <a:t>Spice</a:t>
            </a:r>
          </a:p>
        </p:txBody>
      </p:sp>
      <p:sp>
        <p:nvSpPr>
          <p:cNvPr id="12" name="object 10">
            <a:extLst>
              <a:ext uri="{FF2B5EF4-FFF2-40B4-BE49-F238E27FC236}">
                <a16:creationId xmlns:a16="http://schemas.microsoft.com/office/drawing/2014/main" id="{884665DF-39F7-3472-A705-E779D0AAF00A}"/>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GSM</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5" name="TextBox 14">
            <a:extLst>
              <a:ext uri="{FF2B5EF4-FFF2-40B4-BE49-F238E27FC236}">
                <a16:creationId xmlns:a16="http://schemas.microsoft.com/office/drawing/2014/main" id="{CDFB0A93-AA4E-78C6-0A77-77FF0E67EA01}"/>
              </a:ext>
            </a:extLst>
          </p:cNvPr>
          <p:cNvSpPr txBox="1"/>
          <p:nvPr/>
        </p:nvSpPr>
        <p:spPr>
          <a:xfrm>
            <a:off x="8136610" y="2863483"/>
            <a:ext cx="1105358" cy="338554"/>
          </a:xfrm>
          <a:prstGeom prst="rect">
            <a:avLst/>
          </a:prstGeom>
          <a:noFill/>
        </p:spPr>
        <p:txBody>
          <a:bodyPr wrap="square" anchor="b">
            <a:spAutoFit/>
          </a:bodyPr>
          <a:lstStyle/>
          <a:p>
            <a:pPr algn="ctr">
              <a:spcBef>
                <a:spcPts val="217"/>
              </a:spcBef>
              <a:spcAft>
                <a:spcPts val="315"/>
              </a:spcAft>
            </a:pPr>
            <a:r>
              <a:rPr lang="en-AU" sz="1600" b="1" dirty="0">
                <a:solidFill>
                  <a:schemeClr val="accent1"/>
                </a:solidFill>
                <a:effectLst/>
                <a:latin typeface="Neue Haas Grotesk Text Pro" panose="020B0504020202020204" pitchFamily="34" charset="77"/>
              </a:rPr>
              <a:t>SHIRAZ</a:t>
            </a:r>
          </a:p>
        </p:txBody>
      </p:sp>
      <p:cxnSp>
        <p:nvCxnSpPr>
          <p:cNvPr id="16" name="Straight Connector 15">
            <a:extLst>
              <a:ext uri="{FF2B5EF4-FFF2-40B4-BE49-F238E27FC236}">
                <a16:creationId xmlns:a16="http://schemas.microsoft.com/office/drawing/2014/main" id="{D477E878-637F-EDDE-6D15-33F0333BC713}"/>
              </a:ext>
            </a:extLst>
          </p:cNvPr>
          <p:cNvCxnSpPr>
            <a:cxnSpLocks/>
          </p:cNvCxnSpPr>
          <p:nvPr/>
        </p:nvCxnSpPr>
        <p:spPr>
          <a:xfrm>
            <a:off x="9146715" y="3032760"/>
            <a:ext cx="141537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6DDEBB-AF1D-0169-A7CD-111041E9A52B}"/>
              </a:ext>
            </a:extLst>
          </p:cNvPr>
          <p:cNvCxnSpPr>
            <a:cxnSpLocks/>
          </p:cNvCxnSpPr>
          <p:nvPr/>
        </p:nvCxnSpPr>
        <p:spPr>
          <a:xfrm>
            <a:off x="10570942" y="3026822"/>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472E541-AC73-2ABE-A509-E621FB609C03}"/>
              </a:ext>
            </a:extLst>
          </p:cNvPr>
          <p:cNvSpPr txBox="1"/>
          <p:nvPr/>
        </p:nvSpPr>
        <p:spPr>
          <a:xfrm>
            <a:off x="10221188" y="3737755"/>
            <a:ext cx="2805709" cy="1472839"/>
          </a:xfrm>
          <a:prstGeom prst="rect">
            <a:avLst/>
          </a:prstGeom>
          <a:noFill/>
        </p:spPr>
        <p:txBody>
          <a:bodyPr wrap="square" anchor="b">
            <a:spAutoFit/>
          </a:bodyPr>
          <a:lstStyle/>
          <a:p>
            <a:pPr>
              <a:lnSpc>
                <a:spcPct val="82000"/>
              </a:lnSpc>
              <a:spcBef>
                <a:spcPts val="150"/>
              </a:spcBef>
              <a:spcAft>
                <a:spcPts val="315"/>
              </a:spcAft>
              <a:buClr>
                <a:schemeClr val="accent3"/>
              </a:buClr>
            </a:pPr>
            <a:r>
              <a:rPr lang="en-AU" sz="1400" dirty="0">
                <a:effectLst/>
                <a:latin typeface="Neue Haas Grotesk Text Pro" panose="020B0504020202020204" pitchFamily="34" charset="77"/>
              </a:rPr>
              <a:t>ADDS:</a:t>
            </a:r>
          </a:p>
          <a:p>
            <a:pPr marL="285750" indent="-285750">
              <a:lnSpc>
                <a:spcPct val="82000"/>
              </a:lnSpc>
              <a:spcBef>
                <a:spcPts val="150"/>
              </a:spcBef>
              <a:spcAft>
                <a:spcPts val="315"/>
              </a:spcAft>
              <a:buClr>
                <a:schemeClr val="accent3"/>
              </a:buClr>
              <a:buFont typeface="Arial" panose="020B0604020202020204" pitchFamily="34" charset="0"/>
              <a:buChar char="•"/>
            </a:pPr>
            <a:r>
              <a:rPr lang="en-AU" sz="1400" dirty="0">
                <a:effectLst/>
                <a:latin typeface="Neue Haas Grotesk Text Pro" panose="020B0504020202020204" pitchFamily="34" charset="77"/>
              </a:rPr>
              <a:t>Blackberry</a:t>
            </a:r>
          </a:p>
          <a:p>
            <a:pPr marL="285750" indent="-285750">
              <a:lnSpc>
                <a:spcPct val="82000"/>
              </a:lnSpc>
              <a:spcBef>
                <a:spcPts val="150"/>
              </a:spcBef>
              <a:spcAft>
                <a:spcPts val="315"/>
              </a:spcAft>
              <a:buClr>
                <a:schemeClr val="accent3"/>
              </a:buClr>
              <a:buFont typeface="Arial" panose="020B0604020202020204" pitchFamily="34" charset="0"/>
              <a:buChar char="•"/>
            </a:pPr>
            <a:r>
              <a:rPr lang="en-AU" sz="1400" dirty="0">
                <a:effectLst/>
                <a:latin typeface="Neue Haas Grotesk Text Pro" panose="020B0504020202020204" pitchFamily="34" charset="77"/>
              </a:rPr>
              <a:t>Mulberry</a:t>
            </a:r>
          </a:p>
          <a:p>
            <a:pPr marL="285750" indent="-285750">
              <a:lnSpc>
                <a:spcPct val="82000"/>
              </a:lnSpc>
              <a:spcBef>
                <a:spcPts val="150"/>
              </a:spcBef>
              <a:spcAft>
                <a:spcPts val="315"/>
              </a:spcAft>
              <a:buClr>
                <a:schemeClr val="accent3"/>
              </a:buClr>
              <a:buFont typeface="Arial" panose="020B0604020202020204" pitchFamily="34" charset="0"/>
              <a:buChar char="•"/>
            </a:pPr>
            <a:r>
              <a:rPr lang="en-AU" sz="1400" dirty="0">
                <a:effectLst/>
                <a:latin typeface="Neue Haas Grotesk Text Pro" panose="020B0504020202020204" pitchFamily="34" charset="77"/>
              </a:rPr>
              <a:t>Blueberry</a:t>
            </a:r>
          </a:p>
          <a:p>
            <a:pPr marL="285750" indent="-285750">
              <a:lnSpc>
                <a:spcPct val="82000"/>
              </a:lnSpc>
              <a:spcBef>
                <a:spcPts val="150"/>
              </a:spcBef>
              <a:spcAft>
                <a:spcPts val="315"/>
              </a:spcAft>
              <a:buClr>
                <a:schemeClr val="accent3"/>
              </a:buClr>
              <a:buFont typeface="Arial" panose="020B0604020202020204" pitchFamily="34" charset="0"/>
              <a:buChar char="•"/>
            </a:pPr>
            <a:r>
              <a:rPr lang="en-AU" sz="1400" dirty="0">
                <a:latin typeface="Neue Haas Grotesk Text Pro" panose="020B0504020202020204" pitchFamily="34" charset="77"/>
              </a:rPr>
              <a:t>Plum</a:t>
            </a:r>
            <a:endParaRPr lang="en-AU" sz="1400" dirty="0">
              <a:effectLst/>
              <a:latin typeface="Neue Haas Grotesk Text Pro" panose="020B0504020202020204" pitchFamily="34" charset="77"/>
            </a:endParaRPr>
          </a:p>
          <a:p>
            <a:pPr marL="285750" indent="-285750">
              <a:lnSpc>
                <a:spcPct val="82000"/>
              </a:lnSpc>
              <a:spcBef>
                <a:spcPts val="150"/>
              </a:spcBef>
              <a:spcAft>
                <a:spcPts val="315"/>
              </a:spcAft>
              <a:buClr>
                <a:schemeClr val="accent3"/>
              </a:buClr>
              <a:buFont typeface="Arial" panose="020B0604020202020204" pitchFamily="34" charset="0"/>
              <a:buChar char="•"/>
            </a:pPr>
            <a:r>
              <a:rPr lang="en-AU" sz="1400" dirty="0">
                <a:effectLst/>
                <a:latin typeface="Neue Haas Grotesk Text Pro" panose="020B0504020202020204" pitchFamily="34" charset="77"/>
              </a:rPr>
              <a:t>Black Olive</a:t>
            </a:r>
          </a:p>
        </p:txBody>
      </p:sp>
      <p:cxnSp>
        <p:nvCxnSpPr>
          <p:cNvPr id="19" name="Straight Connector 18">
            <a:extLst>
              <a:ext uri="{FF2B5EF4-FFF2-40B4-BE49-F238E27FC236}">
                <a16:creationId xmlns:a16="http://schemas.microsoft.com/office/drawing/2014/main" id="{19405A74-DF16-A92B-0AC6-60E2B503B505}"/>
              </a:ext>
            </a:extLst>
          </p:cNvPr>
          <p:cNvCxnSpPr>
            <a:cxnSpLocks/>
          </p:cNvCxnSpPr>
          <p:nvPr/>
        </p:nvCxnSpPr>
        <p:spPr>
          <a:xfrm>
            <a:off x="9362075" y="2461134"/>
            <a:ext cx="0" cy="56568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892DD67-16CD-C320-E0B8-93D8708BA04F}"/>
              </a:ext>
            </a:extLst>
          </p:cNvPr>
          <p:cNvCxnSpPr>
            <a:cxnSpLocks/>
          </p:cNvCxnSpPr>
          <p:nvPr/>
        </p:nvCxnSpPr>
        <p:spPr>
          <a:xfrm>
            <a:off x="7175715" y="4546968"/>
            <a:ext cx="60757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E240A2E6-3373-9D1D-E3F7-54A08B3FC25C}"/>
              </a:ext>
            </a:extLst>
          </p:cNvPr>
          <p:cNvSpPr txBox="1"/>
          <p:nvPr/>
        </p:nvSpPr>
        <p:spPr>
          <a:xfrm>
            <a:off x="7611141" y="4393189"/>
            <a:ext cx="2037352" cy="338554"/>
          </a:xfrm>
          <a:prstGeom prst="rect">
            <a:avLst/>
          </a:prstGeom>
          <a:noFill/>
        </p:spPr>
        <p:txBody>
          <a:bodyPr wrap="square" anchor="b">
            <a:spAutoFit/>
          </a:bodyPr>
          <a:lstStyle/>
          <a:p>
            <a:pPr algn="ctr">
              <a:spcBef>
                <a:spcPts val="217"/>
              </a:spcBef>
              <a:spcAft>
                <a:spcPts val="315"/>
              </a:spcAft>
            </a:pPr>
            <a:r>
              <a:rPr lang="en-AU" sz="1600" b="1" dirty="0">
                <a:solidFill>
                  <a:schemeClr val="accent1"/>
                </a:solidFill>
                <a:effectLst/>
                <a:latin typeface="Neue Haas Grotesk Text Pro" panose="020B0504020202020204" pitchFamily="34" charset="77"/>
              </a:rPr>
              <a:t>MOURVÉDRE</a:t>
            </a:r>
          </a:p>
        </p:txBody>
      </p:sp>
      <p:cxnSp>
        <p:nvCxnSpPr>
          <p:cNvPr id="23" name="Straight Connector 22">
            <a:extLst>
              <a:ext uri="{FF2B5EF4-FFF2-40B4-BE49-F238E27FC236}">
                <a16:creationId xmlns:a16="http://schemas.microsoft.com/office/drawing/2014/main" id="{F3E244F5-70B7-B34A-9EDF-FEFA23B2973A}"/>
              </a:ext>
            </a:extLst>
          </p:cNvPr>
          <p:cNvCxnSpPr>
            <a:cxnSpLocks/>
          </p:cNvCxnSpPr>
          <p:nvPr/>
        </p:nvCxnSpPr>
        <p:spPr>
          <a:xfrm>
            <a:off x="8412940" y="4806289"/>
            <a:ext cx="0" cy="3673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EB4E7ECE-3971-4564-72D9-4E4D4D68AD56}"/>
              </a:ext>
            </a:extLst>
          </p:cNvPr>
          <p:cNvSpPr txBox="1"/>
          <p:nvPr/>
        </p:nvSpPr>
        <p:spPr>
          <a:xfrm>
            <a:off x="8125179" y="5218594"/>
            <a:ext cx="2805709" cy="991297"/>
          </a:xfrm>
          <a:prstGeom prst="rect">
            <a:avLst/>
          </a:prstGeom>
          <a:noFill/>
        </p:spPr>
        <p:txBody>
          <a:bodyPr wrap="square" anchor="t">
            <a:spAutoFit/>
          </a:bodyPr>
          <a:lstStyle/>
          <a:p>
            <a:pPr>
              <a:lnSpc>
                <a:spcPct val="82000"/>
              </a:lnSpc>
              <a:spcBef>
                <a:spcPts val="150"/>
              </a:spcBef>
              <a:spcAft>
                <a:spcPts val="315"/>
              </a:spcAft>
              <a:buClr>
                <a:schemeClr val="accent3"/>
              </a:buClr>
            </a:pPr>
            <a:r>
              <a:rPr lang="en-AU" sz="1400" dirty="0">
                <a:effectLst/>
                <a:latin typeface="Neue Haas Grotesk Text Pro" panose="020B0504020202020204" pitchFamily="34" charset="77"/>
              </a:rPr>
              <a:t>ADDS:</a:t>
            </a:r>
          </a:p>
          <a:p>
            <a:pPr marL="285750" indent="-285750">
              <a:lnSpc>
                <a:spcPct val="82000"/>
              </a:lnSpc>
              <a:spcBef>
                <a:spcPts val="150"/>
              </a:spcBef>
              <a:spcAft>
                <a:spcPts val="315"/>
              </a:spcAft>
              <a:buClr>
                <a:schemeClr val="accent3"/>
              </a:buClr>
              <a:buFont typeface="Arial" panose="020B0604020202020204" pitchFamily="34" charset="0"/>
              <a:buChar char="•"/>
            </a:pPr>
            <a:r>
              <a:rPr lang="en-AU" sz="1400" dirty="0">
                <a:effectLst/>
                <a:latin typeface="Neue Haas Grotesk Text Pro" panose="020B0504020202020204" pitchFamily="34" charset="77"/>
              </a:rPr>
              <a:t>Aromatics</a:t>
            </a:r>
          </a:p>
          <a:p>
            <a:pPr marL="285750" indent="-285750">
              <a:lnSpc>
                <a:spcPct val="82000"/>
              </a:lnSpc>
              <a:spcBef>
                <a:spcPts val="150"/>
              </a:spcBef>
              <a:spcAft>
                <a:spcPts val="315"/>
              </a:spcAft>
              <a:buClr>
                <a:schemeClr val="accent3"/>
              </a:buClr>
              <a:buFont typeface="Arial" panose="020B0604020202020204" pitchFamily="34" charset="0"/>
              <a:buChar char="•"/>
            </a:pPr>
            <a:r>
              <a:rPr lang="en-AU" sz="1400" dirty="0">
                <a:latin typeface="Neue Haas Grotesk Text Pro" panose="020B0504020202020204" pitchFamily="34" charset="77"/>
              </a:rPr>
              <a:t>Flavour persistence</a:t>
            </a:r>
          </a:p>
          <a:p>
            <a:pPr marL="285750" indent="-285750">
              <a:lnSpc>
                <a:spcPct val="82000"/>
              </a:lnSpc>
              <a:spcBef>
                <a:spcPts val="150"/>
              </a:spcBef>
              <a:spcAft>
                <a:spcPts val="315"/>
              </a:spcAft>
              <a:buClr>
                <a:schemeClr val="accent3"/>
              </a:buClr>
              <a:buFont typeface="Arial" panose="020B0604020202020204" pitchFamily="34" charset="0"/>
              <a:buChar char="•"/>
            </a:pPr>
            <a:r>
              <a:rPr lang="en-AU" sz="1400" dirty="0">
                <a:effectLst/>
                <a:latin typeface="Neue Haas Grotesk Text Pro" panose="020B0504020202020204" pitchFamily="34" charset="77"/>
              </a:rPr>
              <a:t>Length and drive</a:t>
            </a:r>
          </a:p>
        </p:txBody>
      </p:sp>
      <p:sp>
        <p:nvSpPr>
          <p:cNvPr id="26" name="Oval 25">
            <a:extLst>
              <a:ext uri="{FF2B5EF4-FFF2-40B4-BE49-F238E27FC236}">
                <a16:creationId xmlns:a16="http://schemas.microsoft.com/office/drawing/2014/main" id="{6FE8C030-86F7-2EFB-2C37-C25F7E30822A}"/>
              </a:ext>
            </a:extLst>
          </p:cNvPr>
          <p:cNvSpPr/>
          <p:nvPr/>
        </p:nvSpPr>
        <p:spPr>
          <a:xfrm>
            <a:off x="1159900" y="4620422"/>
            <a:ext cx="1495017" cy="1495017"/>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3B56B85A-B0FE-92E3-CED5-3300312928C0}"/>
              </a:ext>
            </a:extLst>
          </p:cNvPr>
          <p:cNvSpPr txBox="1"/>
          <p:nvPr/>
        </p:nvSpPr>
        <p:spPr>
          <a:xfrm>
            <a:off x="1176967" y="4989943"/>
            <a:ext cx="1395692" cy="75597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1600" b="1" dirty="0">
                <a:effectLst/>
                <a:latin typeface="Neue Haas Grotesk Text Pro" panose="020B0504020202020204" pitchFamily="34" charset="77"/>
              </a:rPr>
              <a:t>LIGHTEST BODIED OF GSM TRIO</a:t>
            </a:r>
            <a:endParaRPr lang="en-AU" sz="1600" dirty="0">
              <a:effectLst/>
              <a:latin typeface="Neue Haas Grotesk Text Pro" panose="020B0504020202020204" pitchFamily="34" charset="77"/>
            </a:endParaRPr>
          </a:p>
        </p:txBody>
      </p:sp>
      <p:cxnSp>
        <p:nvCxnSpPr>
          <p:cNvPr id="29" name="Straight Connector 28">
            <a:extLst>
              <a:ext uri="{FF2B5EF4-FFF2-40B4-BE49-F238E27FC236}">
                <a16:creationId xmlns:a16="http://schemas.microsoft.com/office/drawing/2014/main" id="{8D58B3B3-69DA-5092-4B8A-C8B714C920D6}"/>
              </a:ext>
            </a:extLst>
          </p:cNvPr>
          <p:cNvCxnSpPr>
            <a:cxnSpLocks/>
          </p:cNvCxnSpPr>
          <p:nvPr/>
        </p:nvCxnSpPr>
        <p:spPr>
          <a:xfrm>
            <a:off x="1916894" y="3873191"/>
            <a:ext cx="0" cy="74207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47703BC2-BDA9-E902-0A0A-FCDC7F2B9D37}"/>
              </a:ext>
            </a:extLst>
          </p:cNvPr>
          <p:cNvSpPr txBox="1"/>
          <p:nvPr/>
        </p:nvSpPr>
        <p:spPr>
          <a:xfrm>
            <a:off x="3541761" y="3718872"/>
            <a:ext cx="1580580" cy="338554"/>
          </a:xfrm>
          <a:prstGeom prst="rect">
            <a:avLst/>
          </a:prstGeom>
          <a:noFill/>
        </p:spPr>
        <p:txBody>
          <a:bodyPr wrap="square" anchor="b">
            <a:spAutoFit/>
          </a:bodyPr>
          <a:lstStyle/>
          <a:p>
            <a:pPr algn="ctr">
              <a:spcBef>
                <a:spcPts val="217"/>
              </a:spcBef>
              <a:spcAft>
                <a:spcPts val="315"/>
              </a:spcAft>
            </a:pPr>
            <a:r>
              <a:rPr lang="en-AU" sz="1600" b="1" dirty="0">
                <a:solidFill>
                  <a:schemeClr val="accent1"/>
                </a:solidFill>
                <a:effectLst/>
                <a:latin typeface="Neue Haas Grotesk Text Pro" panose="020B0504020202020204" pitchFamily="34" charset="77"/>
              </a:rPr>
              <a:t>GRENACHE</a:t>
            </a:r>
          </a:p>
        </p:txBody>
      </p:sp>
      <p:cxnSp>
        <p:nvCxnSpPr>
          <p:cNvPr id="35" name="Straight Connector 34">
            <a:extLst>
              <a:ext uri="{FF2B5EF4-FFF2-40B4-BE49-F238E27FC236}">
                <a16:creationId xmlns:a16="http://schemas.microsoft.com/office/drawing/2014/main" id="{4AB3CD96-6CCD-FF01-7577-6810DFA27B11}"/>
              </a:ext>
            </a:extLst>
          </p:cNvPr>
          <p:cNvCxnSpPr>
            <a:cxnSpLocks/>
          </p:cNvCxnSpPr>
          <p:nvPr/>
        </p:nvCxnSpPr>
        <p:spPr>
          <a:xfrm>
            <a:off x="5060197" y="3888279"/>
            <a:ext cx="86015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096B0C25-34E2-34FE-F406-D9A0339233CC}"/>
              </a:ext>
            </a:extLst>
          </p:cNvPr>
          <p:cNvSpPr txBox="1"/>
          <p:nvPr/>
        </p:nvSpPr>
        <p:spPr>
          <a:xfrm>
            <a:off x="2884675" y="2811012"/>
            <a:ext cx="1852048" cy="738664"/>
          </a:xfrm>
          <a:prstGeom prst="rect">
            <a:avLst/>
          </a:prstGeom>
          <a:noFill/>
        </p:spPr>
        <p:txBody>
          <a:bodyPr wrap="square" anchor="b">
            <a:spAutoFit/>
          </a:bodyPr>
          <a:lstStyle/>
          <a:p>
            <a:pPr>
              <a:spcBef>
                <a:spcPts val="150"/>
              </a:spcBef>
              <a:spcAft>
                <a:spcPts val="315"/>
              </a:spcAft>
              <a:buClr>
                <a:schemeClr val="accent3"/>
              </a:buClr>
            </a:pPr>
            <a:r>
              <a:rPr lang="en-AU" sz="1400" dirty="0">
                <a:effectLst/>
                <a:latin typeface="Neue Haas Grotesk Text Pro" panose="020B0504020202020204" pitchFamily="34" charset="77"/>
              </a:rPr>
              <a:t>CAN CONTRIBUTE TO ELEVATED ALCOHOL LEVELS</a:t>
            </a:r>
          </a:p>
        </p:txBody>
      </p:sp>
    </p:spTree>
    <p:extLst>
      <p:ext uri="{BB962C8B-B14F-4D97-AF65-F5344CB8AC3E}">
        <p14:creationId xmlns:p14="http://schemas.microsoft.com/office/powerpoint/2010/main" val="216935810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8">
            <a:extLst>
              <a:ext uri="{FF2B5EF4-FFF2-40B4-BE49-F238E27FC236}">
                <a16:creationId xmlns:a16="http://schemas.microsoft.com/office/drawing/2014/main" id="{D8038C9E-A901-EE90-9567-0196BC84834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2" name="TextBox 1">
            <a:extLst>
              <a:ext uri="{FF2B5EF4-FFF2-40B4-BE49-F238E27FC236}">
                <a16:creationId xmlns:a16="http://schemas.microsoft.com/office/drawing/2014/main" id="{530126CC-38C5-7B52-01A6-785188B188A6}"/>
              </a:ext>
            </a:extLst>
          </p:cNvPr>
          <p:cNvSpPr txBox="1"/>
          <p:nvPr/>
        </p:nvSpPr>
        <p:spPr>
          <a:xfrm>
            <a:off x="501248" y="541230"/>
            <a:ext cx="5466029" cy="2959400"/>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SHIRAZ AS THE EQUAL PARTNER IN</a:t>
            </a:r>
            <a:br>
              <a:rPr lang="en-US" sz="6000" dirty="0">
                <a:solidFill>
                  <a:srgbClr val="B2D8BE"/>
                </a:solidFill>
                <a:latin typeface="Neue Haas Grotesk Text Pro" panose="020B0504020202020204" pitchFamily="34" charset="77"/>
              </a:rPr>
            </a:br>
            <a:r>
              <a:rPr lang="en-US" sz="5440" dirty="0">
                <a:solidFill>
                  <a:schemeClr val="accent3"/>
                </a:solidFill>
                <a:latin typeface="Neue Haas Grotesk Text Pro" panose="020B0504020202020204" pitchFamily="34" charset="77"/>
              </a:rPr>
              <a:t>SHIRAZ CABERNET BLENDS</a:t>
            </a:r>
          </a:p>
        </p:txBody>
      </p:sp>
      <p:cxnSp>
        <p:nvCxnSpPr>
          <p:cNvPr id="4" name="Straight Connector 3">
            <a:extLst>
              <a:ext uri="{FF2B5EF4-FFF2-40B4-BE49-F238E27FC236}">
                <a16:creationId xmlns:a16="http://schemas.microsoft.com/office/drawing/2014/main" id="{27A931C0-AD41-AD54-B4DB-CEA26A43846C}"/>
              </a:ext>
            </a:extLst>
          </p:cNvPr>
          <p:cNvCxnSpPr>
            <a:cxnSpLocks/>
          </p:cNvCxnSpPr>
          <p:nvPr/>
        </p:nvCxnSpPr>
        <p:spPr>
          <a:xfrm>
            <a:off x="6721231" y="1382190"/>
            <a:ext cx="24227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FA066AB1-7B63-01D7-6597-755E3CC5EB49}"/>
              </a:ext>
            </a:extLst>
          </p:cNvPr>
          <p:cNvSpPr/>
          <p:nvPr/>
        </p:nvSpPr>
        <p:spPr>
          <a:xfrm>
            <a:off x="9144000" y="4043089"/>
            <a:ext cx="1402027" cy="1402027"/>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E23EFE45-241B-E541-BF2D-09504C98A444}"/>
              </a:ext>
            </a:extLst>
          </p:cNvPr>
          <p:cNvSpPr txBox="1"/>
          <p:nvPr/>
        </p:nvSpPr>
        <p:spPr>
          <a:xfrm>
            <a:off x="9222536" y="4390245"/>
            <a:ext cx="1240768" cy="75597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1600" b="1" dirty="0">
                <a:effectLst/>
                <a:latin typeface="Neue Haas Grotesk Text Pro" panose="020B0504020202020204" pitchFamily="34" charset="77"/>
              </a:rPr>
              <a:t>COMPLEX AND ROBUST</a:t>
            </a:r>
            <a:endParaRPr lang="en-AU" sz="1600" dirty="0">
              <a:effectLst/>
              <a:latin typeface="Neue Haas Grotesk Text Pro" panose="020B0504020202020204" pitchFamily="34" charset="77"/>
            </a:endParaRPr>
          </a:p>
        </p:txBody>
      </p:sp>
      <p:sp>
        <p:nvSpPr>
          <p:cNvPr id="12" name="object 10">
            <a:extLst>
              <a:ext uri="{FF2B5EF4-FFF2-40B4-BE49-F238E27FC236}">
                <a16:creationId xmlns:a16="http://schemas.microsoft.com/office/drawing/2014/main" id="{884665DF-39F7-3472-A705-E779D0AAF00A}"/>
              </a:ext>
            </a:extLst>
          </p:cNvPr>
          <p:cNvSpPr txBox="1"/>
          <p:nvPr/>
        </p:nvSpPr>
        <p:spPr>
          <a:xfrm rot="16200000">
            <a:off x="4283593" y="3923448"/>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 CABERNET</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7" name="Straight Connector 16">
            <a:extLst>
              <a:ext uri="{FF2B5EF4-FFF2-40B4-BE49-F238E27FC236}">
                <a16:creationId xmlns:a16="http://schemas.microsoft.com/office/drawing/2014/main" id="{CB6DDEBB-AF1D-0169-A7CD-111041E9A52B}"/>
              </a:ext>
            </a:extLst>
          </p:cNvPr>
          <p:cNvCxnSpPr>
            <a:cxnSpLocks/>
          </p:cNvCxnSpPr>
          <p:nvPr/>
        </p:nvCxnSpPr>
        <p:spPr>
          <a:xfrm>
            <a:off x="9145098" y="1382190"/>
            <a:ext cx="0" cy="6387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472E541-AC73-2ABE-A509-E621FB609C03}"/>
              </a:ext>
            </a:extLst>
          </p:cNvPr>
          <p:cNvSpPr txBox="1"/>
          <p:nvPr/>
        </p:nvSpPr>
        <p:spPr>
          <a:xfrm>
            <a:off x="8278479" y="1982632"/>
            <a:ext cx="2422770" cy="1664558"/>
          </a:xfrm>
          <a:prstGeom prst="rect">
            <a:avLst/>
          </a:prstGeom>
          <a:noFill/>
        </p:spPr>
        <p:txBody>
          <a:bodyPr wrap="square" anchor="b">
            <a:spAutoFit/>
          </a:bodyPr>
          <a:lstStyle/>
          <a:p>
            <a:pPr>
              <a:spcBef>
                <a:spcPts val="150"/>
              </a:spcBef>
              <a:spcAft>
                <a:spcPts val="315"/>
              </a:spcAft>
              <a:buClr>
                <a:schemeClr val="accent3"/>
              </a:buClr>
            </a:pPr>
            <a:r>
              <a:rPr lang="en-AU" sz="1400" b="1" dirty="0">
                <a:effectLst/>
                <a:latin typeface="Neue Haas Grotesk Text Pro" panose="020B0504020202020204" pitchFamily="34" charset="77"/>
              </a:rPr>
              <a:t>AFTER GRANGE</a:t>
            </a:r>
          </a:p>
          <a:p>
            <a:pPr>
              <a:spcBef>
                <a:spcPts val="150"/>
              </a:spcBef>
              <a:spcAft>
                <a:spcPts val="315"/>
              </a:spcAft>
              <a:buClr>
                <a:schemeClr val="accent3"/>
              </a:buClr>
            </a:pPr>
            <a:r>
              <a:rPr lang="en-AU" sz="1400" dirty="0">
                <a:latin typeface="Neue Haas Grotesk Text Pro" panose="020B0504020202020204" pitchFamily="34" charset="77"/>
              </a:rPr>
              <a:t>SCHUBERT PODUCED FIRST VINTAGE OF PENFOLDS BIN 389, A MULTI-REGIONAL BLEND THAT POPULARISED THIS STYLE </a:t>
            </a:r>
            <a:endParaRPr lang="en-AU" sz="1400" dirty="0">
              <a:effectLst/>
              <a:latin typeface="Neue Haas Grotesk Text Pro" panose="020B0504020202020204" pitchFamily="34" charset="77"/>
            </a:endParaRPr>
          </a:p>
        </p:txBody>
      </p:sp>
      <p:cxnSp>
        <p:nvCxnSpPr>
          <p:cNvPr id="21" name="Straight Connector 20">
            <a:extLst>
              <a:ext uri="{FF2B5EF4-FFF2-40B4-BE49-F238E27FC236}">
                <a16:creationId xmlns:a16="http://schemas.microsoft.com/office/drawing/2014/main" id="{7892DD67-16CD-C320-E0B8-93D8708BA04F}"/>
              </a:ext>
            </a:extLst>
          </p:cNvPr>
          <p:cNvCxnSpPr>
            <a:cxnSpLocks/>
            <a:endCxn id="7" idx="2"/>
          </p:cNvCxnSpPr>
          <p:nvPr/>
        </p:nvCxnSpPr>
        <p:spPr>
          <a:xfrm>
            <a:off x="7160439" y="4744103"/>
            <a:ext cx="198356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3E244F5-70B7-B34A-9EDF-FEFA23B2973A}"/>
              </a:ext>
            </a:extLst>
          </p:cNvPr>
          <p:cNvCxnSpPr>
            <a:cxnSpLocks/>
          </p:cNvCxnSpPr>
          <p:nvPr/>
        </p:nvCxnSpPr>
        <p:spPr>
          <a:xfrm>
            <a:off x="9852913" y="5458558"/>
            <a:ext cx="0" cy="3673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EB4E7ECE-3971-4564-72D9-4E4D4D68AD56}"/>
              </a:ext>
            </a:extLst>
          </p:cNvPr>
          <p:cNvSpPr txBox="1"/>
          <p:nvPr/>
        </p:nvSpPr>
        <p:spPr>
          <a:xfrm>
            <a:off x="9038210" y="5884520"/>
            <a:ext cx="2275552" cy="523220"/>
          </a:xfrm>
          <a:prstGeom prst="rect">
            <a:avLst/>
          </a:prstGeom>
          <a:noFill/>
        </p:spPr>
        <p:txBody>
          <a:bodyPr wrap="square" anchor="t">
            <a:spAutoFit/>
          </a:bodyPr>
          <a:lstStyle/>
          <a:p>
            <a:pPr>
              <a:spcBef>
                <a:spcPts val="150"/>
              </a:spcBef>
              <a:spcAft>
                <a:spcPts val="315"/>
              </a:spcAft>
              <a:buClr>
                <a:schemeClr val="accent3"/>
              </a:buClr>
            </a:pPr>
            <a:r>
              <a:rPr lang="en-AU" sz="1400" b="1" dirty="0">
                <a:effectLst/>
                <a:latin typeface="Neue Haas Grotesk Text Pro" panose="020B0504020202020204" pitchFamily="34" charset="77"/>
              </a:rPr>
              <a:t>WITH</a:t>
            </a:r>
            <a:r>
              <a:rPr lang="en-AU" sz="1400" dirty="0">
                <a:effectLst/>
                <a:latin typeface="Neue Haas Grotesk Text Pro" panose="020B0504020202020204" pitchFamily="34" charset="77"/>
              </a:rPr>
              <a:t> INCREDIBLE AGEING POTENTIAL</a:t>
            </a:r>
          </a:p>
        </p:txBody>
      </p:sp>
      <p:sp>
        <p:nvSpPr>
          <p:cNvPr id="26" name="Oval 25">
            <a:extLst>
              <a:ext uri="{FF2B5EF4-FFF2-40B4-BE49-F238E27FC236}">
                <a16:creationId xmlns:a16="http://schemas.microsoft.com/office/drawing/2014/main" id="{6FE8C030-86F7-2EFB-2C37-C25F7E30822A}"/>
              </a:ext>
            </a:extLst>
          </p:cNvPr>
          <p:cNvSpPr/>
          <p:nvPr/>
        </p:nvSpPr>
        <p:spPr>
          <a:xfrm>
            <a:off x="2777661" y="3815052"/>
            <a:ext cx="1972036" cy="1972036"/>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3B56B85A-B0FE-92E3-CED5-3300312928C0}"/>
              </a:ext>
            </a:extLst>
          </p:cNvPr>
          <p:cNvSpPr txBox="1"/>
          <p:nvPr/>
        </p:nvSpPr>
        <p:spPr>
          <a:xfrm>
            <a:off x="2777661" y="4493998"/>
            <a:ext cx="1972039" cy="75597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1600" b="1" dirty="0">
                <a:effectLst/>
                <a:latin typeface="Neue Haas Grotesk Text Pro" panose="020B0504020202020204" pitchFamily="34" charset="77"/>
              </a:rPr>
              <a:t>BLOCKBUSTER AUSTRALIAN BLEND</a:t>
            </a:r>
            <a:endParaRPr lang="en-AU" sz="1600" dirty="0">
              <a:effectLst/>
              <a:latin typeface="Neue Haas Grotesk Text Pro" panose="020B0504020202020204" pitchFamily="34" charset="77"/>
            </a:endParaRPr>
          </a:p>
        </p:txBody>
      </p:sp>
      <p:cxnSp>
        <p:nvCxnSpPr>
          <p:cNvPr id="3" name="Straight Connector 2">
            <a:extLst>
              <a:ext uri="{FF2B5EF4-FFF2-40B4-BE49-F238E27FC236}">
                <a16:creationId xmlns:a16="http://schemas.microsoft.com/office/drawing/2014/main" id="{DBB0E2DB-FC44-F9CB-DAF0-38B66FEFAF72}"/>
              </a:ext>
            </a:extLst>
          </p:cNvPr>
          <p:cNvCxnSpPr>
            <a:cxnSpLocks/>
          </p:cNvCxnSpPr>
          <p:nvPr/>
        </p:nvCxnSpPr>
        <p:spPr>
          <a:xfrm>
            <a:off x="4737448" y="4768571"/>
            <a:ext cx="115190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641654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8">
            <a:extLst>
              <a:ext uri="{FF2B5EF4-FFF2-40B4-BE49-F238E27FC236}">
                <a16:creationId xmlns:a16="http://schemas.microsoft.com/office/drawing/2014/main" id="{D8038C9E-A901-EE90-9567-0196BC84834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2" name="TextBox 1">
            <a:extLst>
              <a:ext uri="{FF2B5EF4-FFF2-40B4-BE49-F238E27FC236}">
                <a16:creationId xmlns:a16="http://schemas.microsoft.com/office/drawing/2014/main" id="{530126CC-38C5-7B52-01A6-785188B188A6}"/>
              </a:ext>
            </a:extLst>
          </p:cNvPr>
          <p:cNvSpPr txBox="1"/>
          <p:nvPr/>
        </p:nvSpPr>
        <p:spPr>
          <a:xfrm>
            <a:off x="501248" y="541230"/>
            <a:ext cx="5541444" cy="2959400"/>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SHIRAZ AS THE DOMINANT PARTNER IN</a:t>
            </a:r>
            <a:br>
              <a:rPr lang="en-US" sz="6000" dirty="0">
                <a:solidFill>
                  <a:srgbClr val="B2D8BE"/>
                </a:solidFill>
                <a:latin typeface="Neue Haas Grotesk Text Pro" panose="020B0504020202020204" pitchFamily="34" charset="77"/>
              </a:rPr>
            </a:br>
            <a:r>
              <a:rPr lang="en-US" sz="5440" dirty="0">
                <a:solidFill>
                  <a:schemeClr val="accent3"/>
                </a:solidFill>
                <a:latin typeface="Neue Haas Grotesk Text Pro" panose="020B0504020202020204" pitchFamily="34" charset="77"/>
              </a:rPr>
              <a:t>SHIRAZ VIOGNIER BLENDS</a:t>
            </a:r>
          </a:p>
        </p:txBody>
      </p:sp>
      <p:cxnSp>
        <p:nvCxnSpPr>
          <p:cNvPr id="4" name="Straight Connector 3">
            <a:extLst>
              <a:ext uri="{FF2B5EF4-FFF2-40B4-BE49-F238E27FC236}">
                <a16:creationId xmlns:a16="http://schemas.microsoft.com/office/drawing/2014/main" id="{27A931C0-AD41-AD54-B4DB-CEA26A43846C}"/>
              </a:ext>
            </a:extLst>
          </p:cNvPr>
          <p:cNvCxnSpPr>
            <a:cxnSpLocks/>
          </p:cNvCxnSpPr>
          <p:nvPr/>
        </p:nvCxnSpPr>
        <p:spPr>
          <a:xfrm>
            <a:off x="6721231" y="1382190"/>
            <a:ext cx="24227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FA066AB1-7B63-01D7-6597-755E3CC5EB49}"/>
              </a:ext>
            </a:extLst>
          </p:cNvPr>
          <p:cNvSpPr/>
          <p:nvPr/>
        </p:nvSpPr>
        <p:spPr>
          <a:xfrm>
            <a:off x="2332434" y="4962613"/>
            <a:ext cx="1402027" cy="1402027"/>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E23EFE45-241B-E541-BF2D-09504C98A444}"/>
              </a:ext>
            </a:extLst>
          </p:cNvPr>
          <p:cNvSpPr txBox="1"/>
          <p:nvPr/>
        </p:nvSpPr>
        <p:spPr>
          <a:xfrm>
            <a:off x="2410970" y="5309770"/>
            <a:ext cx="1240768" cy="75597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1600" b="1" dirty="0">
                <a:effectLst/>
                <a:latin typeface="Neue Haas Grotesk Text Pro" panose="020B0504020202020204" pitchFamily="34" charset="77"/>
              </a:rPr>
              <a:t>ADDING UP TO 5% VIOGNIER</a:t>
            </a:r>
            <a:endParaRPr lang="en-AU" sz="1600" dirty="0">
              <a:effectLst/>
              <a:latin typeface="Neue Haas Grotesk Text Pro" panose="020B0504020202020204" pitchFamily="34" charset="77"/>
            </a:endParaRPr>
          </a:p>
        </p:txBody>
      </p:sp>
      <p:sp>
        <p:nvSpPr>
          <p:cNvPr id="12" name="object 10">
            <a:extLst>
              <a:ext uri="{FF2B5EF4-FFF2-40B4-BE49-F238E27FC236}">
                <a16:creationId xmlns:a16="http://schemas.microsoft.com/office/drawing/2014/main" id="{884665DF-39F7-3472-A705-E779D0AAF00A}"/>
              </a:ext>
            </a:extLst>
          </p:cNvPr>
          <p:cNvSpPr txBox="1"/>
          <p:nvPr/>
        </p:nvSpPr>
        <p:spPr>
          <a:xfrm rot="16200000">
            <a:off x="4283593" y="3923448"/>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 VIOGNIER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7" name="Straight Connector 16">
            <a:extLst>
              <a:ext uri="{FF2B5EF4-FFF2-40B4-BE49-F238E27FC236}">
                <a16:creationId xmlns:a16="http://schemas.microsoft.com/office/drawing/2014/main" id="{CB6DDEBB-AF1D-0169-A7CD-111041E9A52B}"/>
              </a:ext>
            </a:extLst>
          </p:cNvPr>
          <p:cNvCxnSpPr>
            <a:cxnSpLocks/>
          </p:cNvCxnSpPr>
          <p:nvPr/>
        </p:nvCxnSpPr>
        <p:spPr>
          <a:xfrm>
            <a:off x="9145098" y="1382190"/>
            <a:ext cx="0" cy="6387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472E541-AC73-2ABE-A509-E621FB609C03}"/>
              </a:ext>
            </a:extLst>
          </p:cNvPr>
          <p:cNvSpPr txBox="1"/>
          <p:nvPr/>
        </p:nvSpPr>
        <p:spPr>
          <a:xfrm>
            <a:off x="8278479" y="2005715"/>
            <a:ext cx="2422770" cy="1641475"/>
          </a:xfrm>
          <a:prstGeom prst="rect">
            <a:avLst/>
          </a:prstGeom>
          <a:noFill/>
        </p:spPr>
        <p:txBody>
          <a:bodyPr wrap="square" anchor="b">
            <a:spAutoFit/>
          </a:bodyPr>
          <a:lstStyle/>
          <a:p>
            <a:pPr>
              <a:spcBef>
                <a:spcPts val="150"/>
              </a:spcBef>
              <a:spcAft>
                <a:spcPts val="315"/>
              </a:spcAft>
              <a:buClr>
                <a:schemeClr val="accent3"/>
              </a:buClr>
            </a:pPr>
            <a:r>
              <a:rPr lang="en-AU" sz="1400" b="1" dirty="0">
                <a:effectLst/>
                <a:latin typeface="Neue Haas Grotesk Text Pro" panose="020B0504020202020204" pitchFamily="34" charset="77"/>
              </a:rPr>
              <a:t>IN SMALL QUANTITIES</a:t>
            </a:r>
          </a:p>
          <a:p>
            <a:pPr>
              <a:spcBef>
                <a:spcPts val="150"/>
              </a:spcBef>
              <a:spcAft>
                <a:spcPts val="315"/>
              </a:spcAft>
              <a:buClr>
                <a:schemeClr val="accent3"/>
              </a:buClr>
            </a:pPr>
            <a:r>
              <a:rPr lang="en-AU" sz="1400" dirty="0">
                <a:latin typeface="Neue Haas Grotesk Text Pro" panose="020B0504020202020204" pitchFamily="34" charset="77"/>
              </a:rPr>
              <a:t>VIGNIER LIFTS THE AROMATICS ADDING</a:t>
            </a:r>
          </a:p>
          <a:p>
            <a:pPr marL="285750" indent="-285750">
              <a:spcBef>
                <a:spcPts val="150"/>
              </a:spcBef>
              <a:spcAft>
                <a:spcPts val="315"/>
              </a:spcAft>
              <a:buClr>
                <a:schemeClr val="accent3"/>
              </a:buClr>
              <a:buFont typeface="Arial" panose="020B0604020202020204" pitchFamily="34" charset="0"/>
              <a:buChar char="•"/>
            </a:pPr>
            <a:r>
              <a:rPr lang="en-AU" sz="1400" dirty="0">
                <a:latin typeface="Neue Haas Grotesk Text Pro" panose="020B0504020202020204" pitchFamily="34" charset="77"/>
              </a:rPr>
              <a:t>Sheen</a:t>
            </a:r>
          </a:p>
          <a:p>
            <a:pPr marL="285750" indent="-285750">
              <a:spcBef>
                <a:spcPts val="150"/>
              </a:spcBef>
              <a:spcAft>
                <a:spcPts val="315"/>
              </a:spcAft>
              <a:buClr>
                <a:schemeClr val="accent3"/>
              </a:buClr>
              <a:buFont typeface="Arial" panose="020B0604020202020204" pitchFamily="34" charset="0"/>
              <a:buChar char="•"/>
            </a:pPr>
            <a:r>
              <a:rPr lang="en-AU" sz="1400" dirty="0">
                <a:latin typeface="Neue Haas Grotesk Text Pro" panose="020B0504020202020204" pitchFamily="34" charset="77"/>
              </a:rPr>
              <a:t>Perfume</a:t>
            </a:r>
          </a:p>
          <a:p>
            <a:pPr>
              <a:spcBef>
                <a:spcPts val="150"/>
              </a:spcBef>
              <a:spcAft>
                <a:spcPts val="315"/>
              </a:spcAft>
              <a:buClr>
                <a:schemeClr val="accent3"/>
              </a:buClr>
            </a:pPr>
            <a:endParaRPr lang="en-AU" sz="1400" dirty="0">
              <a:effectLst/>
              <a:latin typeface="Neue Haas Grotesk Text Pro" panose="020B0504020202020204" pitchFamily="34" charset="77"/>
            </a:endParaRPr>
          </a:p>
        </p:txBody>
      </p:sp>
      <p:cxnSp>
        <p:nvCxnSpPr>
          <p:cNvPr id="21" name="Straight Connector 20">
            <a:extLst>
              <a:ext uri="{FF2B5EF4-FFF2-40B4-BE49-F238E27FC236}">
                <a16:creationId xmlns:a16="http://schemas.microsoft.com/office/drawing/2014/main" id="{7892DD67-16CD-C320-E0B8-93D8708BA04F}"/>
              </a:ext>
            </a:extLst>
          </p:cNvPr>
          <p:cNvCxnSpPr>
            <a:cxnSpLocks/>
          </p:cNvCxnSpPr>
          <p:nvPr/>
        </p:nvCxnSpPr>
        <p:spPr>
          <a:xfrm>
            <a:off x="3734461" y="5663627"/>
            <a:ext cx="56631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3E244F5-70B7-B34A-9EDF-FEFA23B2973A}"/>
              </a:ext>
            </a:extLst>
          </p:cNvPr>
          <p:cNvCxnSpPr>
            <a:cxnSpLocks/>
          </p:cNvCxnSpPr>
          <p:nvPr/>
        </p:nvCxnSpPr>
        <p:spPr>
          <a:xfrm flipH="1">
            <a:off x="7160439" y="4962613"/>
            <a:ext cx="26924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DBB0E2DB-FC44-F9CB-DAF0-38B66FEFAF72}"/>
              </a:ext>
            </a:extLst>
          </p:cNvPr>
          <p:cNvCxnSpPr>
            <a:cxnSpLocks/>
          </p:cNvCxnSpPr>
          <p:nvPr/>
        </p:nvCxnSpPr>
        <p:spPr>
          <a:xfrm>
            <a:off x="2960176" y="3500630"/>
            <a:ext cx="289043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E6BA5089-E2D1-ECFE-934F-7129FDA0FC05}"/>
              </a:ext>
            </a:extLst>
          </p:cNvPr>
          <p:cNvCxnSpPr>
            <a:cxnSpLocks/>
          </p:cNvCxnSpPr>
          <p:nvPr/>
        </p:nvCxnSpPr>
        <p:spPr>
          <a:xfrm>
            <a:off x="2969024" y="3500629"/>
            <a:ext cx="0" cy="24388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59850433-E505-2C06-CA61-64A9A14464E1}"/>
              </a:ext>
            </a:extLst>
          </p:cNvPr>
          <p:cNvSpPr txBox="1"/>
          <p:nvPr/>
        </p:nvSpPr>
        <p:spPr>
          <a:xfrm>
            <a:off x="1063248" y="3717019"/>
            <a:ext cx="3811551" cy="1077218"/>
          </a:xfrm>
          <a:prstGeom prst="rect">
            <a:avLst/>
          </a:prstGeom>
          <a:noFill/>
        </p:spPr>
        <p:txBody>
          <a:bodyPr wrap="square" anchor="b">
            <a:spAutoFit/>
          </a:bodyPr>
          <a:lstStyle/>
          <a:p>
            <a:pPr algn="ctr">
              <a:buClr>
                <a:srgbClr val="F40000"/>
              </a:buClr>
            </a:pPr>
            <a:r>
              <a:rPr lang="en-AU" sz="1600" dirty="0">
                <a:latin typeface="Neue Haas Grotesk Text Pro" panose="020B0504020202020204" pitchFamily="34" charset="77"/>
                <a:cs typeface="Hellix SemiBold"/>
              </a:rPr>
              <a:t>This unlikely partnership </a:t>
            </a:r>
            <a:br>
              <a:rPr lang="en-AU" sz="1600" dirty="0">
                <a:latin typeface="Neue Haas Grotesk Text Pro" panose="020B0504020202020204" pitchFamily="34" charset="77"/>
                <a:cs typeface="Hellix SemiBold"/>
              </a:rPr>
            </a:br>
            <a:r>
              <a:rPr lang="en-AU" sz="1600" dirty="0">
                <a:latin typeface="Neue Haas Grotesk Text Pro" panose="020B0504020202020204" pitchFamily="34" charset="77"/>
                <a:cs typeface="Hellix SemiBold"/>
              </a:rPr>
              <a:t>(a red-wine grape blended with a white-wine grape) was first employed in France’s Northern Rhône </a:t>
            </a:r>
            <a:endParaRPr lang="en-US" sz="1600" dirty="0">
              <a:latin typeface="Neue Haas Grotesk Text Pro" panose="020B0504020202020204" pitchFamily="34" charset="77"/>
              <a:cs typeface="Hellix SemiBold"/>
            </a:endParaRPr>
          </a:p>
        </p:txBody>
      </p:sp>
      <p:sp>
        <p:nvSpPr>
          <p:cNvPr id="14" name="TextBox 13">
            <a:extLst>
              <a:ext uri="{FF2B5EF4-FFF2-40B4-BE49-F238E27FC236}">
                <a16:creationId xmlns:a16="http://schemas.microsoft.com/office/drawing/2014/main" id="{7B98BE40-0907-3C2A-303B-F1D071015DBD}"/>
              </a:ext>
            </a:extLst>
          </p:cNvPr>
          <p:cNvSpPr txBox="1"/>
          <p:nvPr/>
        </p:nvSpPr>
        <p:spPr>
          <a:xfrm>
            <a:off x="4238255" y="5509737"/>
            <a:ext cx="1101456" cy="307777"/>
          </a:xfrm>
          <a:prstGeom prst="rect">
            <a:avLst/>
          </a:prstGeom>
          <a:noFill/>
        </p:spPr>
        <p:txBody>
          <a:bodyPr wrap="square" anchor="t">
            <a:spAutoFit/>
          </a:bodyPr>
          <a:lstStyle/>
          <a:p>
            <a:pPr algn="ctr">
              <a:spcBef>
                <a:spcPts val="150"/>
              </a:spcBef>
              <a:spcAft>
                <a:spcPts val="315"/>
              </a:spcAft>
              <a:buClr>
                <a:schemeClr val="accent3"/>
              </a:buClr>
            </a:pPr>
            <a:r>
              <a:rPr lang="en-AU" sz="1400" dirty="0">
                <a:effectLst/>
                <a:latin typeface="Neue Haas Grotesk Text Pro" panose="020B0504020202020204" pitchFamily="34" charset="77"/>
              </a:rPr>
              <a:t>DELIVERS</a:t>
            </a:r>
          </a:p>
        </p:txBody>
      </p:sp>
      <p:cxnSp>
        <p:nvCxnSpPr>
          <p:cNvPr id="15" name="Straight Connector 14">
            <a:extLst>
              <a:ext uri="{FF2B5EF4-FFF2-40B4-BE49-F238E27FC236}">
                <a16:creationId xmlns:a16="http://schemas.microsoft.com/office/drawing/2014/main" id="{D1D8B685-806E-DACC-9C7C-F088D0113BC9}"/>
              </a:ext>
            </a:extLst>
          </p:cNvPr>
          <p:cNvCxnSpPr>
            <a:cxnSpLocks/>
          </p:cNvCxnSpPr>
          <p:nvPr/>
        </p:nvCxnSpPr>
        <p:spPr>
          <a:xfrm>
            <a:off x="5268794" y="5663627"/>
            <a:ext cx="64380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144A6954-4263-3C6D-1AC8-E3A6422A166A}"/>
              </a:ext>
            </a:extLst>
          </p:cNvPr>
          <p:cNvSpPr txBox="1"/>
          <p:nvPr/>
        </p:nvSpPr>
        <p:spPr>
          <a:xfrm>
            <a:off x="4267347" y="5771152"/>
            <a:ext cx="2422770" cy="866904"/>
          </a:xfrm>
          <a:prstGeom prst="rect">
            <a:avLst/>
          </a:prstGeom>
          <a:noFill/>
        </p:spPr>
        <p:txBody>
          <a:bodyPr wrap="square" anchor="b">
            <a:spAutoFit/>
          </a:bodyPr>
          <a:lstStyle/>
          <a:p>
            <a:pPr marL="285750" indent="-285750">
              <a:spcBef>
                <a:spcPts val="150"/>
              </a:spcBef>
              <a:spcAft>
                <a:spcPts val="315"/>
              </a:spcAft>
              <a:buClr>
                <a:schemeClr val="accent3"/>
              </a:buClr>
              <a:buFont typeface="Arial" panose="020B0604020202020204" pitchFamily="34" charset="0"/>
              <a:buChar char="•"/>
            </a:pPr>
            <a:r>
              <a:rPr lang="en-AU" sz="1400" dirty="0">
                <a:latin typeface="Neue Haas Grotesk Text Pro" panose="020B0504020202020204" pitchFamily="34" charset="77"/>
              </a:rPr>
              <a:t>Aroma</a:t>
            </a:r>
          </a:p>
          <a:p>
            <a:pPr marL="285750" indent="-285750">
              <a:spcBef>
                <a:spcPts val="150"/>
              </a:spcBef>
              <a:spcAft>
                <a:spcPts val="315"/>
              </a:spcAft>
              <a:buClr>
                <a:schemeClr val="accent3"/>
              </a:buClr>
              <a:buFont typeface="Arial" panose="020B0604020202020204" pitchFamily="34" charset="0"/>
              <a:buChar char="•"/>
            </a:pPr>
            <a:r>
              <a:rPr lang="en-AU" sz="1400" dirty="0">
                <a:latin typeface="Neue Haas Grotesk Text Pro" panose="020B0504020202020204" pitchFamily="34" charset="77"/>
              </a:rPr>
              <a:t>Texture</a:t>
            </a:r>
          </a:p>
          <a:p>
            <a:pPr marL="285750" indent="-285750">
              <a:spcBef>
                <a:spcPts val="150"/>
              </a:spcBef>
              <a:spcAft>
                <a:spcPts val="315"/>
              </a:spcAft>
              <a:buClr>
                <a:schemeClr val="accent3"/>
              </a:buClr>
              <a:buFont typeface="Arial" panose="020B0604020202020204" pitchFamily="34" charset="0"/>
              <a:buChar char="•"/>
            </a:pPr>
            <a:r>
              <a:rPr lang="en-AU" sz="1400" dirty="0">
                <a:latin typeface="Neue Haas Grotesk Text Pro" panose="020B0504020202020204" pitchFamily="34" charset="77"/>
              </a:rPr>
              <a:t>Flavour</a:t>
            </a:r>
          </a:p>
        </p:txBody>
      </p:sp>
      <p:sp>
        <p:nvSpPr>
          <p:cNvPr id="22" name="Oval 21">
            <a:extLst>
              <a:ext uri="{FF2B5EF4-FFF2-40B4-BE49-F238E27FC236}">
                <a16:creationId xmlns:a16="http://schemas.microsoft.com/office/drawing/2014/main" id="{C64859D6-8B26-020C-78C7-AF05EEAD0DFA}"/>
              </a:ext>
            </a:extLst>
          </p:cNvPr>
          <p:cNvSpPr/>
          <p:nvPr/>
        </p:nvSpPr>
        <p:spPr>
          <a:xfrm>
            <a:off x="8851146" y="3720879"/>
            <a:ext cx="2481851" cy="2481851"/>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4" name="object 58">
            <a:extLst>
              <a:ext uri="{FF2B5EF4-FFF2-40B4-BE49-F238E27FC236}">
                <a16:creationId xmlns:a16="http://schemas.microsoft.com/office/drawing/2014/main" id="{5C2C6A35-F55C-3FD0-13FE-8E44082C29D6}"/>
              </a:ext>
            </a:extLst>
          </p:cNvPr>
          <p:cNvSpPr txBox="1"/>
          <p:nvPr/>
        </p:nvSpPr>
        <p:spPr>
          <a:xfrm>
            <a:off x="8851146" y="3945566"/>
            <a:ext cx="2481851" cy="198708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1600" b="1" dirty="0">
                <a:effectLst/>
                <a:latin typeface="Neue Haas Grotesk Text Pro" panose="020B0504020202020204" pitchFamily="34" charset="77"/>
              </a:rPr>
              <a:t>ONE OF </a:t>
            </a:r>
            <a:br>
              <a:rPr lang="en-AU" sz="1600" b="1" dirty="0">
                <a:effectLst/>
                <a:latin typeface="Neue Haas Grotesk Text Pro" panose="020B0504020202020204" pitchFamily="34" charset="77"/>
              </a:rPr>
            </a:br>
            <a:r>
              <a:rPr lang="en-AU" sz="1600" b="1" dirty="0">
                <a:effectLst/>
                <a:latin typeface="Neue Haas Grotesk Text Pro" panose="020B0504020202020204" pitchFamily="34" charset="77"/>
              </a:rPr>
              <a:t>AUSTRALIA’S </a:t>
            </a:r>
            <a:br>
              <a:rPr lang="en-AU" sz="1600" b="1" dirty="0">
                <a:effectLst/>
                <a:latin typeface="Neue Haas Grotesk Text Pro" panose="020B0504020202020204" pitchFamily="34" charset="77"/>
              </a:rPr>
            </a:br>
            <a:r>
              <a:rPr lang="en-AU" sz="1600" b="1" dirty="0">
                <a:effectLst/>
                <a:latin typeface="Neue Haas Grotesk Text Pro" panose="020B0504020202020204" pitchFamily="34" charset="77"/>
              </a:rPr>
              <a:t>MOST ESTEEMED </a:t>
            </a:r>
            <a:br>
              <a:rPr lang="en-AU" sz="1600" b="1" dirty="0">
                <a:effectLst/>
                <a:latin typeface="Neue Haas Grotesk Text Pro" panose="020B0504020202020204" pitchFamily="34" charset="77"/>
              </a:rPr>
            </a:br>
            <a:r>
              <a:rPr lang="en-AU" sz="1600" b="1" dirty="0">
                <a:effectLst/>
                <a:latin typeface="Neue Haas Grotesk Text Pro" panose="020B0504020202020204" pitchFamily="34" charset="77"/>
              </a:rPr>
              <a:t>EXAMPLES IS </a:t>
            </a:r>
            <a:br>
              <a:rPr lang="en-AU" sz="1600" b="1" dirty="0">
                <a:effectLst/>
                <a:latin typeface="Neue Haas Grotesk Text Pro" panose="020B0504020202020204" pitchFamily="34" charset="77"/>
              </a:rPr>
            </a:br>
            <a:r>
              <a:rPr lang="en-AU" sz="1600" b="1" dirty="0">
                <a:effectLst/>
                <a:latin typeface="Neue Haas Grotesk Text Pro" panose="020B0504020202020204" pitchFamily="34" charset="77"/>
              </a:rPr>
              <a:t>CREATED BY WINEMAKER </a:t>
            </a:r>
            <a:br>
              <a:rPr lang="en-AU" sz="1600" b="1" dirty="0">
                <a:effectLst/>
                <a:latin typeface="Neue Haas Grotesk Text Pro" panose="020B0504020202020204" pitchFamily="34" charset="77"/>
              </a:rPr>
            </a:br>
            <a:r>
              <a:rPr lang="en-AU" sz="1600" b="1" dirty="0">
                <a:effectLst/>
                <a:latin typeface="Neue Haas Grotesk Text Pro" panose="020B0504020202020204" pitchFamily="34" charset="77"/>
              </a:rPr>
              <a:t>TIM KIRK, OF CLONAKILLA</a:t>
            </a:r>
            <a:endParaRPr lang="en-AU" sz="1600" dirty="0">
              <a:effectLst/>
              <a:latin typeface="Neue Haas Grotesk Text Pro" panose="020B0504020202020204" pitchFamily="34" charset="77"/>
            </a:endParaRPr>
          </a:p>
        </p:txBody>
      </p:sp>
    </p:spTree>
    <p:extLst>
      <p:ext uri="{BB962C8B-B14F-4D97-AF65-F5344CB8AC3E}">
        <p14:creationId xmlns:p14="http://schemas.microsoft.com/office/powerpoint/2010/main" val="415142116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lose up of a glass of red wine&#10;&#10;AI-generated content may be incorrect.">
            <a:extLst>
              <a:ext uri="{FF2B5EF4-FFF2-40B4-BE49-F238E27FC236}">
                <a16:creationId xmlns:a16="http://schemas.microsoft.com/office/drawing/2014/main" id="{20842434-8413-FABC-2B1A-33DD1BE03CD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EC5F16C4-217A-3AE4-6BAE-116A7A57687D}"/>
              </a:ext>
            </a:extLst>
          </p:cNvPr>
          <p:cNvSpPr>
            <a:spLocks noGrp="1"/>
          </p:cNvSpPr>
          <p:nvPr>
            <p:ph type="title"/>
          </p:nvPr>
        </p:nvSpPr>
        <p:spPr/>
        <p:txBody>
          <a:bodyPr/>
          <a:lstStyle/>
          <a:p>
            <a:r>
              <a:rPr lang="en-US" dirty="0">
                <a:solidFill>
                  <a:schemeClr val="accent5"/>
                </a:solidFill>
              </a:rPr>
              <a:t>AN AUSTRALIAN TREASURE</a:t>
            </a:r>
          </a:p>
        </p:txBody>
      </p:sp>
      <p:sp>
        <p:nvSpPr>
          <p:cNvPr id="4" name="Text Placeholder 3">
            <a:extLst>
              <a:ext uri="{FF2B5EF4-FFF2-40B4-BE49-F238E27FC236}">
                <a16:creationId xmlns:a16="http://schemas.microsoft.com/office/drawing/2014/main" id="{7E1090C8-BA6D-4EB2-9925-7826CA756C1C}"/>
              </a:ext>
            </a:extLst>
          </p:cNvPr>
          <p:cNvSpPr>
            <a:spLocks noGrp="1"/>
          </p:cNvSpPr>
          <p:nvPr>
            <p:ph type="body" sz="quarter" idx="11"/>
          </p:nvPr>
        </p:nvSpPr>
        <p:spPr>
          <a:xfrm>
            <a:off x="630419" y="3091443"/>
            <a:ext cx="5158464" cy="3380598"/>
          </a:xfrm>
        </p:spPr>
        <p:txBody>
          <a:bodyPr/>
          <a:lstStyle/>
          <a:p>
            <a:pPr marL="285750" indent="-285750">
              <a:lnSpc>
                <a:spcPct val="95000"/>
              </a:lnSpc>
              <a:spcBef>
                <a:spcPts val="500"/>
              </a:spcBef>
              <a:buFont typeface="Arial" panose="020B0604020202020204" pitchFamily="34" charset="0"/>
              <a:buChar char="•"/>
            </a:pPr>
            <a:r>
              <a:rPr lang="en-AU" sz="1600" dirty="0"/>
              <a:t>Australian ‘sparkling Burgundy’ has been produced with Shiraz grapes since 1881</a:t>
            </a:r>
          </a:p>
          <a:p>
            <a:pPr marL="285750" indent="-285750">
              <a:lnSpc>
                <a:spcPct val="95000"/>
              </a:lnSpc>
              <a:spcBef>
                <a:spcPts val="500"/>
              </a:spcBef>
              <a:buFont typeface="Arial" panose="020B0604020202020204" pitchFamily="34" charset="0"/>
              <a:buChar char="•"/>
            </a:pPr>
            <a:r>
              <a:rPr lang="en-AU" sz="1600" dirty="0"/>
              <a:t>Despite a small number of Australian producers creating this variety, its fans are devoted to its heady, rich and juicy-fruit flavour</a:t>
            </a:r>
          </a:p>
          <a:p>
            <a:pPr marL="285750" indent="-285750">
              <a:lnSpc>
                <a:spcPct val="95000"/>
              </a:lnSpc>
              <a:spcBef>
                <a:spcPts val="500"/>
              </a:spcBef>
              <a:buFont typeface="Arial" panose="020B0604020202020204" pitchFamily="34" charset="0"/>
              <a:buChar char="•"/>
            </a:pPr>
            <a:r>
              <a:rPr lang="en-AU" sz="1600" dirty="0"/>
              <a:t>Best examples boast a velvety palate, sweet blackberries and blueberries, cherries and spices</a:t>
            </a:r>
          </a:p>
          <a:p>
            <a:pPr marL="285750" indent="-285750">
              <a:lnSpc>
                <a:spcPct val="95000"/>
              </a:lnSpc>
              <a:spcBef>
                <a:spcPts val="500"/>
              </a:spcBef>
              <a:buFont typeface="Arial" panose="020B0604020202020204" pitchFamily="34" charset="0"/>
              <a:buChar char="•"/>
            </a:pPr>
            <a:r>
              <a:rPr lang="en-AU" sz="1600" dirty="0"/>
              <a:t>One of the differences between red and white sparkling is that red typically undergoes oak maturation, displaying complexity and richness</a:t>
            </a:r>
          </a:p>
          <a:p>
            <a:pPr marL="285750" indent="-285750">
              <a:lnSpc>
                <a:spcPct val="95000"/>
              </a:lnSpc>
              <a:spcBef>
                <a:spcPts val="500"/>
              </a:spcBef>
              <a:buFont typeface="Arial" panose="020B0604020202020204" pitchFamily="34" charset="0"/>
              <a:buChar char="•"/>
            </a:pPr>
            <a:r>
              <a:rPr lang="en-AU" sz="1600" dirty="0"/>
              <a:t>Sparkling reds are made from a range of varieties, but sparkling Shiraz is the predominant one</a:t>
            </a:r>
          </a:p>
          <a:p>
            <a:pPr marL="285750" indent="-285750">
              <a:buFont typeface="Arial" panose="020B0604020202020204" pitchFamily="34" charset="0"/>
              <a:buChar char="•"/>
            </a:pPr>
            <a:endParaRPr lang="en-US" dirty="0"/>
          </a:p>
        </p:txBody>
      </p:sp>
      <p:sp>
        <p:nvSpPr>
          <p:cNvPr id="5" name="Text Placeholder 4">
            <a:extLst>
              <a:ext uri="{FF2B5EF4-FFF2-40B4-BE49-F238E27FC236}">
                <a16:creationId xmlns:a16="http://schemas.microsoft.com/office/drawing/2014/main" id="{2B964EFC-2C1A-C493-E507-D03A21049E29}"/>
              </a:ext>
            </a:extLst>
          </p:cNvPr>
          <p:cNvSpPr>
            <a:spLocks noGrp="1"/>
          </p:cNvSpPr>
          <p:nvPr>
            <p:ph type="body" sz="quarter" idx="13"/>
          </p:nvPr>
        </p:nvSpPr>
        <p:spPr/>
        <p:txBody>
          <a:bodyPr/>
          <a:lstStyle/>
          <a:p>
            <a:r>
              <a:rPr lang="en-US" dirty="0">
                <a:solidFill>
                  <a:schemeClr val="accent1"/>
                </a:solidFill>
              </a:rPr>
              <a:t>SPARKLING RED</a:t>
            </a:r>
          </a:p>
        </p:txBody>
      </p:sp>
    </p:spTree>
    <p:extLst>
      <p:ext uri="{BB962C8B-B14F-4D97-AF65-F5344CB8AC3E}">
        <p14:creationId xmlns:p14="http://schemas.microsoft.com/office/powerpoint/2010/main" val="94630286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australia with orange and black text&#10;&#10;AI-generated content may be incorrect.">
            <a:extLst>
              <a:ext uri="{FF2B5EF4-FFF2-40B4-BE49-F238E27FC236}">
                <a16:creationId xmlns:a16="http://schemas.microsoft.com/office/drawing/2014/main" id="{B9745FEB-F8A9-6CB9-948D-2F28DCD332E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522019" y="0"/>
            <a:ext cx="12191998" cy="6858000"/>
          </a:xfrm>
          <a:noFill/>
        </p:spPr>
      </p:pic>
      <p:sp>
        <p:nvSpPr>
          <p:cNvPr id="2" name="Title 1">
            <a:extLst>
              <a:ext uri="{FF2B5EF4-FFF2-40B4-BE49-F238E27FC236}">
                <a16:creationId xmlns:a16="http://schemas.microsoft.com/office/drawing/2014/main" id="{396154AF-CAA9-1F9B-1C75-62D6C521DCD3}"/>
              </a:ext>
            </a:extLst>
          </p:cNvPr>
          <p:cNvSpPr>
            <a:spLocks noGrp="1"/>
          </p:cNvSpPr>
          <p:nvPr>
            <p:ph type="title"/>
          </p:nvPr>
        </p:nvSpPr>
        <p:spPr>
          <a:xfrm>
            <a:off x="407988" y="388296"/>
            <a:ext cx="8112608" cy="1325562"/>
          </a:xfrm>
        </p:spPr>
        <p:txBody>
          <a:bodyPr/>
          <a:lstStyle/>
          <a:p>
            <a:r>
              <a:rPr lang="en-US" sz="5400" dirty="0">
                <a:solidFill>
                  <a:schemeClr val="accent5"/>
                </a:solidFill>
                <a:latin typeface="Neue Haas Grotesk Text Pro" panose="020B0504020202020204" pitchFamily="34" charset="77"/>
              </a:rPr>
              <a:t>AUSTRALIAN</a:t>
            </a:r>
            <a:br>
              <a:rPr lang="en-US" sz="5400" dirty="0">
                <a:solidFill>
                  <a:srgbClr val="B2D8BE"/>
                </a:solidFill>
                <a:latin typeface="Neue Haas Grotesk Text Pro" panose="020B0504020202020204" pitchFamily="34" charset="77"/>
              </a:rPr>
            </a:br>
            <a:r>
              <a:rPr lang="en-US" sz="5400" dirty="0">
                <a:solidFill>
                  <a:schemeClr val="accent1"/>
                </a:solidFill>
                <a:latin typeface="Neue Haas Grotesk Text Pro" panose="020B0504020202020204" pitchFamily="34" charset="77"/>
              </a:rPr>
              <a:t>SHIRAZ REGIONS</a:t>
            </a:r>
            <a:endParaRPr lang="en-US" sz="5400" dirty="0"/>
          </a:p>
        </p:txBody>
      </p:sp>
      <p:sp>
        <p:nvSpPr>
          <p:cNvPr id="8" name="TextBox 7">
            <a:extLst>
              <a:ext uri="{FF2B5EF4-FFF2-40B4-BE49-F238E27FC236}">
                <a16:creationId xmlns:a16="http://schemas.microsoft.com/office/drawing/2014/main" id="{E212F5EE-2BC0-4E72-E2A2-2E9E1CE02D20}"/>
              </a:ext>
            </a:extLst>
          </p:cNvPr>
          <p:cNvSpPr txBox="1"/>
          <p:nvPr/>
        </p:nvSpPr>
        <p:spPr>
          <a:xfrm>
            <a:off x="1878041" y="4094329"/>
            <a:ext cx="1918781"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SWAN DISTRICT</a:t>
            </a:r>
            <a:endParaRPr lang="en-US" sz="1600" dirty="0">
              <a:solidFill>
                <a:schemeClr val="accent1"/>
              </a:solidFill>
            </a:endParaRPr>
          </a:p>
        </p:txBody>
      </p:sp>
      <p:sp>
        <p:nvSpPr>
          <p:cNvPr id="9" name="TextBox 8">
            <a:extLst>
              <a:ext uri="{FF2B5EF4-FFF2-40B4-BE49-F238E27FC236}">
                <a16:creationId xmlns:a16="http://schemas.microsoft.com/office/drawing/2014/main" id="{57153F2A-7E8B-0AF3-C72D-E77D8B4793A2}"/>
              </a:ext>
            </a:extLst>
          </p:cNvPr>
          <p:cNvSpPr txBox="1"/>
          <p:nvPr/>
        </p:nvSpPr>
        <p:spPr>
          <a:xfrm>
            <a:off x="2158414" y="4493256"/>
            <a:ext cx="1918781"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GEOGRAPHE</a:t>
            </a:r>
            <a:endParaRPr lang="en-US" sz="1600" dirty="0">
              <a:solidFill>
                <a:schemeClr val="accent1"/>
              </a:solidFill>
            </a:endParaRPr>
          </a:p>
        </p:txBody>
      </p:sp>
      <p:sp>
        <p:nvSpPr>
          <p:cNvPr id="11" name="TextBox 10">
            <a:extLst>
              <a:ext uri="{FF2B5EF4-FFF2-40B4-BE49-F238E27FC236}">
                <a16:creationId xmlns:a16="http://schemas.microsoft.com/office/drawing/2014/main" id="{693C0E35-A631-B25B-363B-AB716ABDF6A5}"/>
              </a:ext>
            </a:extLst>
          </p:cNvPr>
          <p:cNvSpPr txBox="1"/>
          <p:nvPr/>
        </p:nvSpPr>
        <p:spPr>
          <a:xfrm>
            <a:off x="1841355" y="4974289"/>
            <a:ext cx="2274238"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MARGARET RIVER</a:t>
            </a:r>
            <a:endParaRPr lang="en-US" sz="1600" dirty="0">
              <a:solidFill>
                <a:schemeClr val="accent1"/>
              </a:solidFill>
            </a:endParaRPr>
          </a:p>
        </p:txBody>
      </p:sp>
      <p:sp>
        <p:nvSpPr>
          <p:cNvPr id="12" name="TextBox 11">
            <a:extLst>
              <a:ext uri="{FF2B5EF4-FFF2-40B4-BE49-F238E27FC236}">
                <a16:creationId xmlns:a16="http://schemas.microsoft.com/office/drawing/2014/main" id="{E5730356-2443-94C5-B06A-0764E5466A78}"/>
              </a:ext>
            </a:extLst>
          </p:cNvPr>
          <p:cNvSpPr txBox="1"/>
          <p:nvPr/>
        </p:nvSpPr>
        <p:spPr>
          <a:xfrm>
            <a:off x="3223503" y="5396531"/>
            <a:ext cx="2352202"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GREAT SOUTHERN</a:t>
            </a:r>
            <a:endParaRPr lang="en-US" sz="1600" dirty="0">
              <a:solidFill>
                <a:schemeClr val="accent1"/>
              </a:solidFill>
            </a:endParaRPr>
          </a:p>
        </p:txBody>
      </p:sp>
      <p:sp>
        <p:nvSpPr>
          <p:cNvPr id="13" name="TextBox 12">
            <a:extLst>
              <a:ext uri="{FF2B5EF4-FFF2-40B4-BE49-F238E27FC236}">
                <a16:creationId xmlns:a16="http://schemas.microsoft.com/office/drawing/2014/main" id="{784CA574-0D36-C9A2-B731-091966AD7E4F}"/>
              </a:ext>
            </a:extLst>
          </p:cNvPr>
          <p:cNvSpPr txBox="1"/>
          <p:nvPr/>
        </p:nvSpPr>
        <p:spPr>
          <a:xfrm>
            <a:off x="10029335" y="3892526"/>
            <a:ext cx="2352202"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HUNTER</a:t>
            </a:r>
            <a:endParaRPr lang="en-US" sz="1600" dirty="0">
              <a:solidFill>
                <a:schemeClr val="accent1"/>
              </a:solidFill>
            </a:endParaRPr>
          </a:p>
        </p:txBody>
      </p:sp>
      <p:sp>
        <p:nvSpPr>
          <p:cNvPr id="14" name="TextBox 13">
            <a:extLst>
              <a:ext uri="{FF2B5EF4-FFF2-40B4-BE49-F238E27FC236}">
                <a16:creationId xmlns:a16="http://schemas.microsoft.com/office/drawing/2014/main" id="{4094534B-2A42-A1BE-5D00-DB14B5AC8B65}"/>
              </a:ext>
            </a:extLst>
          </p:cNvPr>
          <p:cNvSpPr txBox="1"/>
          <p:nvPr/>
        </p:nvSpPr>
        <p:spPr>
          <a:xfrm>
            <a:off x="8187835" y="4029276"/>
            <a:ext cx="2352202"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RIVERINA</a:t>
            </a:r>
            <a:endParaRPr lang="en-US" sz="1600" dirty="0">
              <a:solidFill>
                <a:schemeClr val="accent1"/>
              </a:solidFill>
            </a:endParaRPr>
          </a:p>
        </p:txBody>
      </p:sp>
      <p:sp>
        <p:nvSpPr>
          <p:cNvPr id="15" name="TextBox 14">
            <a:extLst>
              <a:ext uri="{FF2B5EF4-FFF2-40B4-BE49-F238E27FC236}">
                <a16:creationId xmlns:a16="http://schemas.microsoft.com/office/drawing/2014/main" id="{4A2B6A98-F28C-39A0-F4CB-4C17826CB967}"/>
              </a:ext>
            </a:extLst>
          </p:cNvPr>
          <p:cNvSpPr txBox="1"/>
          <p:nvPr/>
        </p:nvSpPr>
        <p:spPr>
          <a:xfrm>
            <a:off x="9652860" y="4711010"/>
            <a:ext cx="2952074"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CANBERRA DISTRICT</a:t>
            </a:r>
            <a:endParaRPr lang="en-US" sz="1600" dirty="0">
              <a:solidFill>
                <a:schemeClr val="accent1"/>
              </a:solidFill>
            </a:endParaRPr>
          </a:p>
        </p:txBody>
      </p:sp>
      <p:sp>
        <p:nvSpPr>
          <p:cNvPr id="16" name="TextBox 15">
            <a:extLst>
              <a:ext uri="{FF2B5EF4-FFF2-40B4-BE49-F238E27FC236}">
                <a16:creationId xmlns:a16="http://schemas.microsoft.com/office/drawing/2014/main" id="{1FE1D202-0F89-3681-BFDB-7E4E9A131C42}"/>
              </a:ext>
            </a:extLst>
          </p:cNvPr>
          <p:cNvSpPr txBox="1"/>
          <p:nvPr/>
        </p:nvSpPr>
        <p:spPr>
          <a:xfrm>
            <a:off x="9073684" y="5534289"/>
            <a:ext cx="2952074"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CENTRAL VICTORIA</a:t>
            </a:r>
            <a:endParaRPr lang="en-US" sz="1600" dirty="0">
              <a:solidFill>
                <a:schemeClr val="accent1"/>
              </a:solidFill>
            </a:endParaRPr>
          </a:p>
        </p:txBody>
      </p:sp>
      <p:sp>
        <p:nvSpPr>
          <p:cNvPr id="17" name="TextBox 16">
            <a:extLst>
              <a:ext uri="{FF2B5EF4-FFF2-40B4-BE49-F238E27FC236}">
                <a16:creationId xmlns:a16="http://schemas.microsoft.com/office/drawing/2014/main" id="{31D7F6FA-A43D-D525-A68D-7B9DCB445699}"/>
              </a:ext>
            </a:extLst>
          </p:cNvPr>
          <p:cNvSpPr txBox="1"/>
          <p:nvPr/>
        </p:nvSpPr>
        <p:spPr>
          <a:xfrm>
            <a:off x="6001231" y="4926860"/>
            <a:ext cx="1841500" cy="338554"/>
          </a:xfrm>
          <a:prstGeom prst="rect">
            <a:avLst/>
          </a:prstGeom>
          <a:noFill/>
        </p:spPr>
        <p:txBody>
          <a:bodyPr wrap="square">
            <a:spAutoFit/>
          </a:bodyPr>
          <a:lstStyle/>
          <a:p>
            <a:r>
              <a:rPr lang="en-AU" sz="1600" b="1" dirty="0" err="1">
                <a:solidFill>
                  <a:schemeClr val="accent1"/>
                </a:solidFill>
                <a:effectLst/>
                <a:latin typeface="Neue Haas Grotesk Text Pro" panose="020B0504020202020204" pitchFamily="34" charset="77"/>
              </a:rPr>
              <a:t>McLAREN</a:t>
            </a:r>
            <a:r>
              <a:rPr lang="en-AU" sz="1600" b="1" dirty="0">
                <a:solidFill>
                  <a:schemeClr val="accent1"/>
                </a:solidFill>
                <a:effectLst/>
                <a:latin typeface="Neue Haas Grotesk Text Pro" panose="020B0504020202020204" pitchFamily="34" charset="77"/>
              </a:rPr>
              <a:t> VALE</a:t>
            </a:r>
            <a:endParaRPr lang="en-US" sz="1600" dirty="0">
              <a:solidFill>
                <a:schemeClr val="accent1"/>
              </a:solidFill>
            </a:endParaRPr>
          </a:p>
        </p:txBody>
      </p:sp>
      <p:sp>
        <p:nvSpPr>
          <p:cNvPr id="18" name="TextBox 17">
            <a:extLst>
              <a:ext uri="{FF2B5EF4-FFF2-40B4-BE49-F238E27FC236}">
                <a16:creationId xmlns:a16="http://schemas.microsoft.com/office/drawing/2014/main" id="{20265C04-6E62-2F65-708B-8952DA4FA860}"/>
              </a:ext>
            </a:extLst>
          </p:cNvPr>
          <p:cNvSpPr txBox="1"/>
          <p:nvPr/>
        </p:nvSpPr>
        <p:spPr>
          <a:xfrm>
            <a:off x="6898773" y="3804892"/>
            <a:ext cx="1841500"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RIVERLAND</a:t>
            </a:r>
            <a:endParaRPr lang="en-US" sz="1600" dirty="0">
              <a:solidFill>
                <a:schemeClr val="accent1"/>
              </a:solidFill>
            </a:endParaRPr>
          </a:p>
        </p:txBody>
      </p:sp>
      <p:sp>
        <p:nvSpPr>
          <p:cNvPr id="19" name="TextBox 18">
            <a:extLst>
              <a:ext uri="{FF2B5EF4-FFF2-40B4-BE49-F238E27FC236}">
                <a16:creationId xmlns:a16="http://schemas.microsoft.com/office/drawing/2014/main" id="{ECABC7F8-66E6-D541-E709-49402C59AD2F}"/>
              </a:ext>
            </a:extLst>
          </p:cNvPr>
          <p:cNvSpPr txBox="1"/>
          <p:nvPr/>
        </p:nvSpPr>
        <p:spPr>
          <a:xfrm>
            <a:off x="5744754" y="4115579"/>
            <a:ext cx="1841500"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CLARE VALLEY</a:t>
            </a:r>
            <a:endParaRPr lang="en-US" sz="1600" dirty="0">
              <a:solidFill>
                <a:schemeClr val="accent1"/>
              </a:solidFill>
            </a:endParaRPr>
          </a:p>
        </p:txBody>
      </p:sp>
      <p:sp>
        <p:nvSpPr>
          <p:cNvPr id="20" name="TextBox 19">
            <a:extLst>
              <a:ext uri="{FF2B5EF4-FFF2-40B4-BE49-F238E27FC236}">
                <a16:creationId xmlns:a16="http://schemas.microsoft.com/office/drawing/2014/main" id="{F13550E5-C939-F54A-55A7-AC903AB1C2DB}"/>
              </a:ext>
            </a:extLst>
          </p:cNvPr>
          <p:cNvSpPr txBox="1"/>
          <p:nvPr/>
        </p:nvSpPr>
        <p:spPr>
          <a:xfrm>
            <a:off x="6352205" y="5217957"/>
            <a:ext cx="2274247"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ADELAIDE HILLS</a:t>
            </a:r>
            <a:endParaRPr lang="en-US" sz="1600" dirty="0">
              <a:solidFill>
                <a:schemeClr val="accent1"/>
              </a:solidFill>
            </a:endParaRPr>
          </a:p>
        </p:txBody>
      </p:sp>
      <p:sp>
        <p:nvSpPr>
          <p:cNvPr id="21" name="TextBox 20">
            <a:extLst>
              <a:ext uri="{FF2B5EF4-FFF2-40B4-BE49-F238E27FC236}">
                <a16:creationId xmlns:a16="http://schemas.microsoft.com/office/drawing/2014/main" id="{342CC30E-3FCA-1DB5-2AB1-4279E72B6C61}"/>
              </a:ext>
            </a:extLst>
          </p:cNvPr>
          <p:cNvSpPr txBox="1"/>
          <p:nvPr/>
        </p:nvSpPr>
        <p:spPr>
          <a:xfrm>
            <a:off x="5746479" y="4638874"/>
            <a:ext cx="2274247"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BAROSSA</a:t>
            </a:r>
            <a:endParaRPr lang="en-US" sz="1600" dirty="0">
              <a:solidFill>
                <a:schemeClr val="accent1"/>
              </a:solidFill>
            </a:endParaRPr>
          </a:p>
        </p:txBody>
      </p:sp>
      <p:cxnSp>
        <p:nvCxnSpPr>
          <p:cNvPr id="22" name="Straight Connector 21">
            <a:extLst>
              <a:ext uri="{FF2B5EF4-FFF2-40B4-BE49-F238E27FC236}">
                <a16:creationId xmlns:a16="http://schemas.microsoft.com/office/drawing/2014/main" id="{78C4A056-3097-B3A5-E2BE-0AE58369A6EC}"/>
              </a:ext>
            </a:extLst>
          </p:cNvPr>
          <p:cNvCxnSpPr>
            <a:cxnSpLocks/>
          </p:cNvCxnSpPr>
          <p:nvPr/>
        </p:nvCxnSpPr>
        <p:spPr>
          <a:xfrm flipV="1">
            <a:off x="4497610" y="4838429"/>
            <a:ext cx="0" cy="42227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AC85FBB-5DA6-CB4C-C638-C9CF229D96F8}"/>
              </a:ext>
            </a:extLst>
          </p:cNvPr>
          <p:cNvCxnSpPr>
            <a:cxnSpLocks/>
          </p:cNvCxnSpPr>
          <p:nvPr/>
        </p:nvCxnSpPr>
        <p:spPr>
          <a:xfrm flipV="1">
            <a:off x="3875932" y="4750880"/>
            <a:ext cx="213116" cy="29868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605F26DC-7CB3-8686-FA48-A0FADDDE837B}"/>
              </a:ext>
            </a:extLst>
          </p:cNvPr>
          <p:cNvCxnSpPr>
            <a:cxnSpLocks/>
          </p:cNvCxnSpPr>
          <p:nvPr/>
        </p:nvCxnSpPr>
        <p:spPr>
          <a:xfrm flipV="1">
            <a:off x="3717148" y="4611684"/>
            <a:ext cx="453768" cy="500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8E5FAA2D-1DE2-5918-21B6-115CE04BCCF9}"/>
              </a:ext>
            </a:extLst>
          </p:cNvPr>
          <p:cNvCxnSpPr>
            <a:cxnSpLocks/>
          </p:cNvCxnSpPr>
          <p:nvPr/>
        </p:nvCxnSpPr>
        <p:spPr>
          <a:xfrm flipV="1">
            <a:off x="3697693" y="4271216"/>
            <a:ext cx="453768" cy="500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68579A52-4A80-6AF8-8FD2-6EC00ABD00C6}"/>
              </a:ext>
            </a:extLst>
          </p:cNvPr>
          <p:cNvCxnSpPr>
            <a:cxnSpLocks/>
          </p:cNvCxnSpPr>
          <p:nvPr/>
        </p:nvCxnSpPr>
        <p:spPr>
          <a:xfrm>
            <a:off x="7982447" y="4143446"/>
            <a:ext cx="0" cy="46561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0C812EE8-F37D-A6AC-C75E-56D7A575CF96}"/>
              </a:ext>
            </a:extLst>
          </p:cNvPr>
          <p:cNvCxnSpPr>
            <a:cxnSpLocks/>
          </p:cNvCxnSpPr>
          <p:nvPr/>
        </p:nvCxnSpPr>
        <p:spPr>
          <a:xfrm>
            <a:off x="7522436" y="4271216"/>
            <a:ext cx="256485" cy="25290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F5BC503A-7221-1BCA-95BA-624C3744956B}"/>
              </a:ext>
            </a:extLst>
          </p:cNvPr>
          <p:cNvCxnSpPr>
            <a:cxnSpLocks/>
          </p:cNvCxnSpPr>
          <p:nvPr/>
        </p:nvCxnSpPr>
        <p:spPr>
          <a:xfrm flipV="1">
            <a:off x="6936993" y="4649983"/>
            <a:ext cx="862798" cy="1008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5A50D989-2D35-B41D-2903-229352992509}"/>
              </a:ext>
            </a:extLst>
          </p:cNvPr>
          <p:cNvCxnSpPr>
            <a:cxnSpLocks/>
          </p:cNvCxnSpPr>
          <p:nvPr/>
        </p:nvCxnSpPr>
        <p:spPr>
          <a:xfrm flipH="1" flipV="1">
            <a:off x="7842731" y="4744628"/>
            <a:ext cx="66111" cy="47225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1D77FF32-D4BA-A8D8-5BC5-8C73D5AD4FE1}"/>
              </a:ext>
            </a:extLst>
          </p:cNvPr>
          <p:cNvCxnSpPr>
            <a:cxnSpLocks/>
          </p:cNvCxnSpPr>
          <p:nvPr/>
        </p:nvCxnSpPr>
        <p:spPr>
          <a:xfrm flipV="1">
            <a:off x="7730847" y="4778140"/>
            <a:ext cx="44860" cy="30504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98BF0B77-43A7-B450-6251-F95C31CCC7B7}"/>
              </a:ext>
            </a:extLst>
          </p:cNvPr>
          <p:cNvCxnSpPr>
            <a:cxnSpLocks/>
          </p:cNvCxnSpPr>
          <p:nvPr/>
        </p:nvCxnSpPr>
        <p:spPr>
          <a:xfrm>
            <a:off x="8906422" y="4367830"/>
            <a:ext cx="0" cy="36092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C0647565-AF70-27B2-873E-9CDC7698D7BB}"/>
              </a:ext>
            </a:extLst>
          </p:cNvPr>
          <p:cNvCxnSpPr>
            <a:cxnSpLocks/>
          </p:cNvCxnSpPr>
          <p:nvPr/>
        </p:nvCxnSpPr>
        <p:spPr>
          <a:xfrm flipH="1">
            <a:off x="9749011" y="4094329"/>
            <a:ext cx="290239" cy="29930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F8353E2A-E450-6763-8C10-14BED8D3EA77}"/>
              </a:ext>
            </a:extLst>
          </p:cNvPr>
          <p:cNvCxnSpPr>
            <a:cxnSpLocks/>
          </p:cNvCxnSpPr>
          <p:nvPr/>
        </p:nvCxnSpPr>
        <p:spPr>
          <a:xfrm flipH="1">
            <a:off x="9428253" y="4862798"/>
            <a:ext cx="26175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B7A20774-357B-9344-74A8-C35900CA12F2}"/>
              </a:ext>
            </a:extLst>
          </p:cNvPr>
          <p:cNvCxnSpPr>
            <a:cxnSpLocks/>
          </p:cNvCxnSpPr>
          <p:nvPr/>
        </p:nvCxnSpPr>
        <p:spPr>
          <a:xfrm>
            <a:off x="8737543" y="5096137"/>
            <a:ext cx="356386" cy="5578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0" name="TextBox 59">
            <a:extLst>
              <a:ext uri="{FF2B5EF4-FFF2-40B4-BE49-F238E27FC236}">
                <a16:creationId xmlns:a16="http://schemas.microsoft.com/office/drawing/2014/main" id="{A35BBD9E-5BC2-E42A-B40E-235253002094}"/>
              </a:ext>
            </a:extLst>
          </p:cNvPr>
          <p:cNvSpPr txBox="1"/>
          <p:nvPr/>
        </p:nvSpPr>
        <p:spPr>
          <a:xfrm>
            <a:off x="9159858" y="5175231"/>
            <a:ext cx="2952074"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BEECHWORTH</a:t>
            </a:r>
            <a:endParaRPr lang="en-US" sz="1600" dirty="0">
              <a:solidFill>
                <a:schemeClr val="accent1"/>
              </a:solidFill>
            </a:endParaRPr>
          </a:p>
        </p:txBody>
      </p:sp>
      <p:cxnSp>
        <p:nvCxnSpPr>
          <p:cNvPr id="61" name="Straight Connector 60">
            <a:extLst>
              <a:ext uri="{FF2B5EF4-FFF2-40B4-BE49-F238E27FC236}">
                <a16:creationId xmlns:a16="http://schemas.microsoft.com/office/drawing/2014/main" id="{2296379D-A8C6-7781-6027-2F62BFF4D566}"/>
              </a:ext>
            </a:extLst>
          </p:cNvPr>
          <p:cNvCxnSpPr>
            <a:cxnSpLocks/>
          </p:cNvCxnSpPr>
          <p:nvPr/>
        </p:nvCxnSpPr>
        <p:spPr>
          <a:xfrm flipH="1" flipV="1">
            <a:off x="9016533" y="5087808"/>
            <a:ext cx="151404" cy="12907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896052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world&#10;&#10;AI-generated content may be incorrect.">
            <a:extLst>
              <a:ext uri="{FF2B5EF4-FFF2-40B4-BE49-F238E27FC236}">
                <a16:creationId xmlns:a16="http://schemas.microsoft.com/office/drawing/2014/main" id="{1C009E24-CEFC-891B-C9B6-7196F989217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407988" y="0"/>
            <a:ext cx="12191998" cy="6858000"/>
          </a:xfrm>
          <a:noFill/>
        </p:spPr>
      </p:pic>
      <p:sp>
        <p:nvSpPr>
          <p:cNvPr id="2" name="Title 1">
            <a:extLst>
              <a:ext uri="{FF2B5EF4-FFF2-40B4-BE49-F238E27FC236}">
                <a16:creationId xmlns:a16="http://schemas.microsoft.com/office/drawing/2014/main" id="{DFE98F45-B7A0-E003-4218-CD747F063A3D}"/>
              </a:ext>
            </a:extLst>
          </p:cNvPr>
          <p:cNvSpPr>
            <a:spLocks noGrp="1"/>
          </p:cNvSpPr>
          <p:nvPr>
            <p:ph type="title"/>
          </p:nvPr>
        </p:nvSpPr>
        <p:spPr>
          <a:xfrm>
            <a:off x="623888" y="4193673"/>
            <a:ext cx="6158452" cy="1325562"/>
          </a:xfrm>
        </p:spPr>
        <p:txBody>
          <a:bodyPr/>
          <a:lstStyle/>
          <a:p>
            <a:r>
              <a:rPr lang="en-US" dirty="0">
                <a:solidFill>
                  <a:schemeClr val="accent1"/>
                </a:solidFill>
              </a:rPr>
              <a:t>SOUTH AUSTRALIA</a:t>
            </a:r>
          </a:p>
        </p:txBody>
      </p:sp>
      <p:sp>
        <p:nvSpPr>
          <p:cNvPr id="7" name="TextBox 6">
            <a:extLst>
              <a:ext uri="{FF2B5EF4-FFF2-40B4-BE49-F238E27FC236}">
                <a16:creationId xmlns:a16="http://schemas.microsoft.com/office/drawing/2014/main" id="{4D6EF87B-7A30-5628-F15D-5154A57D3CD9}"/>
              </a:ext>
            </a:extLst>
          </p:cNvPr>
          <p:cNvSpPr txBox="1"/>
          <p:nvPr/>
        </p:nvSpPr>
        <p:spPr>
          <a:xfrm>
            <a:off x="5861590" y="4596851"/>
            <a:ext cx="1841500" cy="338554"/>
          </a:xfrm>
          <a:prstGeom prst="rect">
            <a:avLst/>
          </a:prstGeom>
          <a:noFill/>
        </p:spPr>
        <p:txBody>
          <a:bodyPr wrap="square">
            <a:spAutoFit/>
          </a:bodyPr>
          <a:lstStyle/>
          <a:p>
            <a:r>
              <a:rPr lang="en-AU" sz="1600" b="1" dirty="0" err="1">
                <a:solidFill>
                  <a:schemeClr val="accent1"/>
                </a:solidFill>
                <a:effectLst/>
                <a:latin typeface="Neue Haas Grotesk Text Pro" panose="020B0504020202020204" pitchFamily="34" charset="77"/>
              </a:rPr>
              <a:t>McLAREN</a:t>
            </a:r>
            <a:r>
              <a:rPr lang="en-AU" sz="1600" b="1" dirty="0">
                <a:solidFill>
                  <a:schemeClr val="accent1"/>
                </a:solidFill>
                <a:effectLst/>
                <a:latin typeface="Neue Haas Grotesk Text Pro" panose="020B0504020202020204" pitchFamily="34" charset="77"/>
              </a:rPr>
              <a:t> VALE</a:t>
            </a:r>
            <a:endParaRPr lang="en-US" sz="1600" dirty="0">
              <a:solidFill>
                <a:schemeClr val="accent1"/>
              </a:solidFill>
            </a:endParaRPr>
          </a:p>
        </p:txBody>
      </p:sp>
      <p:sp>
        <p:nvSpPr>
          <p:cNvPr id="8" name="TextBox 7">
            <a:extLst>
              <a:ext uri="{FF2B5EF4-FFF2-40B4-BE49-F238E27FC236}">
                <a16:creationId xmlns:a16="http://schemas.microsoft.com/office/drawing/2014/main" id="{7D0B85AC-CF8A-6894-E87B-9D52F9C3C01D}"/>
              </a:ext>
            </a:extLst>
          </p:cNvPr>
          <p:cNvSpPr txBox="1"/>
          <p:nvPr/>
        </p:nvSpPr>
        <p:spPr>
          <a:xfrm>
            <a:off x="8285824" y="2072273"/>
            <a:ext cx="1841500"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CLARE VALLEY</a:t>
            </a:r>
            <a:endParaRPr lang="en-US" sz="1600" dirty="0">
              <a:solidFill>
                <a:schemeClr val="accent1"/>
              </a:solidFill>
            </a:endParaRPr>
          </a:p>
        </p:txBody>
      </p:sp>
      <p:sp>
        <p:nvSpPr>
          <p:cNvPr id="9" name="TextBox 8">
            <a:extLst>
              <a:ext uri="{FF2B5EF4-FFF2-40B4-BE49-F238E27FC236}">
                <a16:creationId xmlns:a16="http://schemas.microsoft.com/office/drawing/2014/main" id="{B88BD570-1F11-4586-C50F-42BB68CF9C47}"/>
              </a:ext>
            </a:extLst>
          </p:cNvPr>
          <p:cNvSpPr txBox="1"/>
          <p:nvPr/>
        </p:nvSpPr>
        <p:spPr>
          <a:xfrm>
            <a:off x="8501110" y="4126582"/>
            <a:ext cx="2274247"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ADELAIDE HILLS</a:t>
            </a:r>
            <a:endParaRPr lang="en-US" sz="1600" dirty="0">
              <a:solidFill>
                <a:schemeClr val="accent1"/>
              </a:solidFill>
            </a:endParaRPr>
          </a:p>
        </p:txBody>
      </p:sp>
      <p:sp>
        <p:nvSpPr>
          <p:cNvPr id="11" name="TextBox 10">
            <a:extLst>
              <a:ext uri="{FF2B5EF4-FFF2-40B4-BE49-F238E27FC236}">
                <a16:creationId xmlns:a16="http://schemas.microsoft.com/office/drawing/2014/main" id="{4EC0EE4E-1693-B4C5-C96C-361BE4951B77}"/>
              </a:ext>
            </a:extLst>
          </p:cNvPr>
          <p:cNvSpPr txBox="1"/>
          <p:nvPr/>
        </p:nvSpPr>
        <p:spPr>
          <a:xfrm>
            <a:off x="8501109" y="2782350"/>
            <a:ext cx="2274247"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BAROSSA VALLEY</a:t>
            </a:r>
            <a:endParaRPr lang="en-US" sz="1600" dirty="0">
              <a:solidFill>
                <a:schemeClr val="accent1"/>
              </a:solidFill>
            </a:endParaRPr>
          </a:p>
        </p:txBody>
      </p:sp>
      <p:cxnSp>
        <p:nvCxnSpPr>
          <p:cNvPr id="12" name="Straight Connector 11">
            <a:extLst>
              <a:ext uri="{FF2B5EF4-FFF2-40B4-BE49-F238E27FC236}">
                <a16:creationId xmlns:a16="http://schemas.microsoft.com/office/drawing/2014/main" id="{4E7386E4-28C2-34BF-C2B1-57C447A4EFC3}"/>
              </a:ext>
            </a:extLst>
          </p:cNvPr>
          <p:cNvCxnSpPr>
            <a:cxnSpLocks/>
          </p:cNvCxnSpPr>
          <p:nvPr/>
        </p:nvCxnSpPr>
        <p:spPr>
          <a:xfrm>
            <a:off x="10523517" y="2100140"/>
            <a:ext cx="0" cy="46561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654C79E9-C7E9-6188-9B2F-D6D7D7C2D496}"/>
              </a:ext>
            </a:extLst>
          </p:cNvPr>
          <p:cNvSpPr txBox="1"/>
          <p:nvPr/>
        </p:nvSpPr>
        <p:spPr>
          <a:xfrm>
            <a:off x="8886119" y="3340615"/>
            <a:ext cx="2274247" cy="338554"/>
          </a:xfrm>
          <a:prstGeom prst="rect">
            <a:avLst/>
          </a:prstGeom>
          <a:noFill/>
        </p:spPr>
        <p:txBody>
          <a:bodyPr wrap="square">
            <a:spAutoFit/>
          </a:bodyPr>
          <a:lstStyle/>
          <a:p>
            <a:r>
              <a:rPr lang="en-AU" sz="1600" b="1" dirty="0">
                <a:solidFill>
                  <a:schemeClr val="accent1"/>
                </a:solidFill>
                <a:effectLst/>
                <a:latin typeface="Neue Haas Grotesk Text Pro" panose="020B0504020202020204" pitchFamily="34" charset="77"/>
              </a:rPr>
              <a:t>EDEN VALLEY</a:t>
            </a:r>
            <a:endParaRPr lang="en-US" sz="1600" dirty="0">
              <a:solidFill>
                <a:schemeClr val="accent1"/>
              </a:solidFill>
            </a:endParaRPr>
          </a:p>
        </p:txBody>
      </p:sp>
    </p:spTree>
    <p:extLst>
      <p:ext uri="{BB962C8B-B14F-4D97-AF65-F5344CB8AC3E}">
        <p14:creationId xmlns:p14="http://schemas.microsoft.com/office/powerpoint/2010/main" val="412365361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dirt road with palm trees&#10;&#10;AI-generated content may be incorrect.">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609786" cy="1530521"/>
          </a:xfrm>
        </p:spPr>
        <p:txBody>
          <a:bodyPr/>
          <a:lstStyle/>
          <a:p>
            <a:pPr>
              <a:spcBef>
                <a:spcPts val="800"/>
              </a:spcBef>
            </a:pPr>
            <a:r>
              <a:rPr lang="en-AU" dirty="0"/>
              <a:t>One of Australia's oldest and </a:t>
            </a:r>
            <a:br>
              <a:rPr lang="en-AU" dirty="0"/>
            </a:br>
            <a:r>
              <a:rPr lang="en-AU" dirty="0"/>
              <a:t>best-known Shiraz regions</a:t>
            </a:r>
          </a:p>
          <a:p>
            <a:pPr>
              <a:spcBef>
                <a:spcPts val="800"/>
              </a:spcBef>
            </a:pPr>
            <a:r>
              <a:rPr lang="en-AU" dirty="0"/>
              <a:t>Barossa Shiraz is one of the most widely available and best-known red wines in the global market</a:t>
            </a:r>
          </a:p>
          <a:p>
            <a:pPr>
              <a:spcBef>
                <a:spcPts val="800"/>
              </a:spcBef>
            </a:pPr>
            <a:r>
              <a:rPr lang="en-AU" dirty="0"/>
              <a:t>An important component in classic Shiraz-Cabernet and GSM blends</a:t>
            </a:r>
          </a:p>
          <a:p>
            <a:pPr>
              <a:spcBef>
                <a:spcPts val="800"/>
              </a:spcBef>
            </a:pPr>
            <a:r>
              <a:rPr lang="en-AU" dirty="0"/>
              <a:t>Full-bodied, richly textured wines with black fruit, pepper and spice characters</a:t>
            </a:r>
          </a:p>
          <a:p>
            <a:endParaRPr lang="en-US" dirty="0"/>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dirty="0">
                <a:solidFill>
                  <a:schemeClr val="accent1"/>
                </a:solidFill>
              </a:rPr>
              <a:t>BAROSSA VALLEY</a:t>
            </a:r>
          </a:p>
        </p:txBody>
      </p:sp>
    </p:spTree>
    <p:extLst>
      <p:ext uri="{BB962C8B-B14F-4D97-AF65-F5344CB8AC3E}">
        <p14:creationId xmlns:p14="http://schemas.microsoft.com/office/powerpoint/2010/main" val="239567463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4105731" cy="1530521"/>
          </a:xfrm>
        </p:spPr>
        <p:txBody>
          <a:bodyPr/>
          <a:lstStyle/>
          <a:p>
            <a:pPr>
              <a:spcBef>
                <a:spcPts val="800"/>
              </a:spcBef>
            </a:pPr>
            <a:r>
              <a:rPr lang="en-AU" dirty="0"/>
              <a:t>Part of the greater Barossa Zone</a:t>
            </a:r>
          </a:p>
          <a:p>
            <a:pPr>
              <a:spcBef>
                <a:spcPts val="800"/>
              </a:spcBef>
            </a:pPr>
            <a:r>
              <a:rPr lang="en-AU" dirty="0"/>
              <a:t>High-altitude vineyards </a:t>
            </a:r>
          </a:p>
          <a:p>
            <a:pPr>
              <a:spcBef>
                <a:spcPts val="800"/>
              </a:spcBef>
            </a:pPr>
            <a:r>
              <a:rPr lang="en-AU" dirty="0"/>
              <a:t>Later harvest timing</a:t>
            </a:r>
          </a:p>
          <a:p>
            <a:pPr>
              <a:spcBef>
                <a:spcPts val="800"/>
              </a:spcBef>
            </a:pPr>
            <a:r>
              <a:rPr lang="en-AU" dirty="0"/>
              <a:t>Home to </a:t>
            </a:r>
            <a:r>
              <a:rPr lang="en-AU" dirty="0" err="1"/>
              <a:t>Henschke</a:t>
            </a:r>
            <a:r>
              <a:rPr lang="en-AU" dirty="0"/>
              <a:t> ‘Hill of Grace’ Shiraz</a:t>
            </a:r>
          </a:p>
          <a:p>
            <a:pPr>
              <a:spcBef>
                <a:spcPts val="800"/>
              </a:spcBef>
            </a:pPr>
            <a:r>
              <a:rPr lang="en-AU" dirty="0"/>
              <a:t>Medium-bodied to full-bodied Shiraz with classic blackberry, sage and pepper notes</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dirty="0">
                <a:solidFill>
                  <a:schemeClr val="accent1"/>
                </a:solidFill>
              </a:rPr>
              <a:t>EDEN </a:t>
            </a:r>
            <a:br>
              <a:rPr lang="en-US" dirty="0">
                <a:solidFill>
                  <a:schemeClr val="accent1"/>
                </a:solidFill>
              </a:rPr>
            </a:br>
            <a:r>
              <a:rPr lang="en-US" dirty="0">
                <a:solidFill>
                  <a:schemeClr val="accent1"/>
                </a:solidFill>
              </a:rPr>
              <a:t>VALLEY</a:t>
            </a:r>
          </a:p>
        </p:txBody>
      </p:sp>
    </p:spTree>
    <p:extLst>
      <p:ext uri="{BB962C8B-B14F-4D97-AF65-F5344CB8AC3E}">
        <p14:creationId xmlns:p14="http://schemas.microsoft.com/office/powerpoint/2010/main" val="114441317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594288" cy="1530521"/>
          </a:xfrm>
        </p:spPr>
        <p:txBody>
          <a:bodyPr/>
          <a:lstStyle/>
          <a:p>
            <a:pPr>
              <a:spcBef>
                <a:spcPts val="800"/>
              </a:spcBef>
            </a:pPr>
            <a:r>
              <a:rPr lang="en-AU" dirty="0"/>
              <a:t>One of world’s most geologically diverse regions</a:t>
            </a:r>
          </a:p>
          <a:p>
            <a:pPr>
              <a:spcBef>
                <a:spcPts val="800"/>
              </a:spcBef>
            </a:pPr>
            <a:r>
              <a:rPr lang="en-AU" dirty="0"/>
              <a:t>Red wine wonderland </a:t>
            </a:r>
          </a:p>
          <a:p>
            <a:pPr>
              <a:spcBef>
                <a:spcPts val="800"/>
              </a:spcBef>
            </a:pPr>
            <a:r>
              <a:rPr lang="en-AU" dirty="0"/>
              <a:t>Shiraz is the most planted</a:t>
            </a:r>
            <a:br>
              <a:rPr lang="en-AU" dirty="0"/>
            </a:br>
            <a:r>
              <a:rPr lang="en-AU" dirty="0"/>
              <a:t>red variety in the region</a:t>
            </a:r>
          </a:p>
          <a:p>
            <a:pPr>
              <a:spcBef>
                <a:spcPts val="800"/>
              </a:spcBef>
            </a:pPr>
            <a:r>
              <a:rPr lang="en-AU" dirty="0"/>
              <a:t>Full-bodied Shiraz with rich blueberry fruit and chocolate characters</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dirty="0" err="1">
                <a:solidFill>
                  <a:schemeClr val="accent1"/>
                </a:solidFill>
              </a:rPr>
              <a:t>McLAREN</a:t>
            </a:r>
            <a:r>
              <a:rPr lang="en-US" dirty="0">
                <a:solidFill>
                  <a:schemeClr val="accent1"/>
                </a:solidFill>
              </a:rPr>
              <a:t> </a:t>
            </a:r>
            <a:br>
              <a:rPr lang="en-US" dirty="0">
                <a:solidFill>
                  <a:schemeClr val="accent1"/>
                </a:solidFill>
              </a:rPr>
            </a:br>
            <a:r>
              <a:rPr lang="en-US" dirty="0">
                <a:solidFill>
                  <a:schemeClr val="accent1"/>
                </a:solidFill>
              </a:rPr>
              <a:t>VALE</a:t>
            </a:r>
          </a:p>
        </p:txBody>
      </p:sp>
      <p:sp>
        <p:nvSpPr>
          <p:cNvPr id="2" name="Text Placeholder 3">
            <a:extLst>
              <a:ext uri="{FF2B5EF4-FFF2-40B4-BE49-F238E27FC236}">
                <a16:creationId xmlns:a16="http://schemas.microsoft.com/office/drawing/2014/main" id="{E4D26E01-8D9F-9394-C80C-BFA56AC72EB8}"/>
              </a:ext>
            </a:extLst>
          </p:cNvPr>
          <p:cNvSpPr txBox="1">
            <a:spLocks/>
          </p:cNvSpPr>
          <p:nvPr/>
        </p:nvSpPr>
        <p:spPr>
          <a:xfrm>
            <a:off x="6456363" y="5410429"/>
            <a:ext cx="3315317" cy="1530521"/>
          </a:xfrm>
          <a:prstGeom prst="rect">
            <a:avLst/>
          </a:prstGeom>
        </p:spPr>
        <p:txBody>
          <a:bodyPr vert="horz" lIns="0" tIns="0" rIns="0" bIns="0" rtlCol="0">
            <a:noAutofit/>
          </a:bodyPr>
          <a:lstStyle>
            <a:lvl1pPr marL="285750" indent="-285750" algn="l" defTabSz="914453" rtl="0" eaLnBrk="1" latinLnBrk="0" hangingPunct="1">
              <a:lnSpc>
                <a:spcPct val="100000"/>
              </a:lnSpc>
              <a:spcBef>
                <a:spcPts val="544"/>
              </a:spcBef>
              <a:buClr>
                <a:schemeClr val="accent4"/>
              </a:buClr>
              <a:buFont typeface="Arial" panose="020B0604020202020204" pitchFamily="34" charset="0"/>
              <a:buChar char="•"/>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217">
              <a:lnSpc>
                <a:spcPct val="80000"/>
              </a:lnSpc>
              <a:buNone/>
            </a:pPr>
            <a:r>
              <a:rPr lang="en-AU" sz="1600" dirty="0">
                <a:solidFill>
                  <a:schemeClr val="accent1"/>
                </a:solidFill>
                <a:cs typeface="Colors Of Autumn"/>
              </a:rPr>
              <a:t>ONE OF AUSTRALIA'S PREMIER </a:t>
            </a:r>
          </a:p>
          <a:p>
            <a:pPr marL="0" indent="0" defTabSz="914217">
              <a:lnSpc>
                <a:spcPct val="80000"/>
              </a:lnSpc>
              <a:buNone/>
            </a:pPr>
            <a:r>
              <a:rPr lang="en-AU" sz="1600" dirty="0">
                <a:solidFill>
                  <a:schemeClr val="accent1"/>
                </a:solidFill>
                <a:cs typeface="Colors Of Autumn"/>
              </a:rPr>
              <a:t>SHIRAZ-GROWING REGIONS</a:t>
            </a:r>
          </a:p>
        </p:txBody>
      </p:sp>
    </p:spTree>
    <p:extLst>
      <p:ext uri="{BB962C8B-B14F-4D97-AF65-F5344CB8AC3E}">
        <p14:creationId xmlns:p14="http://schemas.microsoft.com/office/powerpoint/2010/main" val="207303661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594288" cy="1530521"/>
          </a:xfrm>
        </p:spPr>
        <p:txBody>
          <a:bodyPr/>
          <a:lstStyle/>
          <a:p>
            <a:pPr>
              <a:spcBef>
                <a:spcPts val="800"/>
              </a:spcBef>
            </a:pPr>
            <a:r>
              <a:rPr lang="en-AU" dirty="0"/>
              <a:t>Fertile farming/agricultural region</a:t>
            </a:r>
          </a:p>
          <a:p>
            <a:pPr>
              <a:spcBef>
                <a:spcPts val="800"/>
              </a:spcBef>
            </a:pPr>
            <a:r>
              <a:rPr lang="en-AU" dirty="0"/>
              <a:t>Warm days help Shiraz develop richness, depth of flavour and fruit concentration</a:t>
            </a:r>
          </a:p>
          <a:p>
            <a:pPr>
              <a:spcBef>
                <a:spcPts val="800"/>
              </a:spcBef>
            </a:pPr>
            <a:r>
              <a:rPr lang="en-AU" dirty="0"/>
              <a:t>Consistently cool nights aid </a:t>
            </a:r>
            <a:br>
              <a:rPr lang="en-AU" dirty="0"/>
            </a:br>
            <a:r>
              <a:rPr lang="en-AU" dirty="0"/>
              <a:t>in acid retention</a:t>
            </a:r>
          </a:p>
          <a:p>
            <a:pPr>
              <a:spcBef>
                <a:spcPts val="800"/>
              </a:spcBef>
            </a:pPr>
            <a:r>
              <a:rPr lang="en-AU" dirty="0"/>
              <a:t>Decadent, opulent, rich Shiraz with black fruit flavours and an almost creamy texture</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dirty="0">
                <a:solidFill>
                  <a:schemeClr val="accent1"/>
                </a:solidFill>
              </a:rPr>
              <a:t>CLARE </a:t>
            </a:r>
            <a:br>
              <a:rPr lang="en-US" dirty="0">
                <a:solidFill>
                  <a:schemeClr val="accent1"/>
                </a:solidFill>
              </a:rPr>
            </a:br>
            <a:r>
              <a:rPr lang="en-US" dirty="0">
                <a:solidFill>
                  <a:schemeClr val="accent1"/>
                </a:solidFill>
              </a:rPr>
              <a:t>VALLEY</a:t>
            </a:r>
          </a:p>
        </p:txBody>
      </p:sp>
    </p:spTree>
    <p:extLst>
      <p:ext uri="{BB962C8B-B14F-4D97-AF65-F5344CB8AC3E}">
        <p14:creationId xmlns:p14="http://schemas.microsoft.com/office/powerpoint/2010/main" val="393518067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pouring wine into a glass&#10;&#10;AI-generated content may be incorrect.">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4829691" cy="785732"/>
          </a:xfrm>
        </p:spPr>
        <p:txBody>
          <a:bodyPr/>
          <a:lstStyle/>
          <a:p>
            <a:r>
              <a:rPr lang="en-US" dirty="0">
                <a:solidFill>
                  <a:schemeClr val="accent5"/>
                </a:solidFill>
              </a:rPr>
              <a:t>SHIRAZ</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420170"/>
            <a:ext cx="4706079" cy="1670704"/>
          </a:xfrm>
        </p:spPr>
        <p:txBody>
          <a:bodyPr/>
          <a:lstStyle/>
          <a:p>
            <a:pPr marL="285750" indent="-285750">
              <a:spcBef>
                <a:spcPts val="800"/>
              </a:spcBef>
              <a:buFont typeface="Arial" panose="020B0604020202020204" pitchFamily="34" charset="0"/>
              <a:buChar char="•"/>
            </a:pPr>
            <a:r>
              <a:rPr lang="en-AU" dirty="0"/>
              <a:t>Shiraz is one of Australia’s most established and loved varieties </a:t>
            </a:r>
          </a:p>
          <a:p>
            <a:pPr marL="285750" indent="-285750">
              <a:spcBef>
                <a:spcPts val="800"/>
              </a:spcBef>
              <a:buFont typeface="Arial" panose="020B0604020202020204" pitchFamily="34" charset="0"/>
              <a:buChar char="•"/>
            </a:pPr>
            <a:r>
              <a:rPr lang="en-AU" dirty="0"/>
              <a:t>Grown by 4 out of 5 wineries</a:t>
            </a:r>
          </a:p>
          <a:p>
            <a:pPr marL="285750" indent="-285750">
              <a:spcBef>
                <a:spcPts val="800"/>
              </a:spcBef>
              <a:buFont typeface="Arial" panose="020B0604020202020204" pitchFamily="34" charset="0"/>
              <a:buChar char="•"/>
            </a:pPr>
            <a:r>
              <a:rPr lang="en-AU" dirty="0"/>
              <a:t>Represents nearly half of planted red grapes</a:t>
            </a:r>
          </a:p>
          <a:p>
            <a:pPr marL="285750" indent="-285750">
              <a:spcBef>
                <a:spcPts val="800"/>
              </a:spcBef>
              <a:buFont typeface="Arial" panose="020B0604020202020204" pitchFamily="34" charset="0"/>
              <a:buChar char="•"/>
            </a:pPr>
            <a:r>
              <a:rPr lang="en-AU" dirty="0"/>
              <a:t>Nearly 1/4 of total wine production.</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en-US" sz="4800" kern="1000" spc="-100" dirty="0"/>
              <a:t>THE STORY OF AN AUSTRALIAN LEGEND</a:t>
            </a:r>
          </a:p>
        </p:txBody>
      </p:sp>
      <p:sp>
        <p:nvSpPr>
          <p:cNvPr id="6" name="Text Placeholder 3">
            <a:extLst>
              <a:ext uri="{FF2B5EF4-FFF2-40B4-BE49-F238E27FC236}">
                <a16:creationId xmlns:a16="http://schemas.microsoft.com/office/drawing/2014/main" id="{096F72AE-B140-3425-5CE6-DD8364E4419F}"/>
              </a:ext>
            </a:extLst>
          </p:cNvPr>
          <p:cNvSpPr txBox="1">
            <a:spLocks/>
          </p:cNvSpPr>
          <p:nvPr/>
        </p:nvSpPr>
        <p:spPr>
          <a:xfrm>
            <a:off x="630419" y="5532436"/>
            <a:ext cx="4829691" cy="132556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400" b="1" dirty="0">
                <a:solidFill>
                  <a:schemeClr val="bg1"/>
                </a:solidFill>
              </a:rPr>
              <a:t>You say Syrah, we say Shiraz</a:t>
            </a:r>
          </a:p>
          <a:p>
            <a:r>
              <a:rPr lang="en-AU" sz="1200" i="1" dirty="0">
                <a:solidFill>
                  <a:schemeClr val="bg1"/>
                </a:solidFill>
              </a:rPr>
              <a:t>This variety is called Syrah almost everywhere else in the world. However, due to its commercial success internationally, Australian producers have chosen to label their own wine “Shiraz”.</a:t>
            </a: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865507" cy="1530521"/>
          </a:xfrm>
        </p:spPr>
        <p:txBody>
          <a:bodyPr/>
          <a:lstStyle/>
          <a:p>
            <a:pPr>
              <a:spcBef>
                <a:spcPts val="800"/>
              </a:spcBef>
            </a:pPr>
            <a:r>
              <a:rPr lang="en-AU" dirty="0"/>
              <a:t>Oldest surviving German </a:t>
            </a:r>
            <a:br>
              <a:rPr lang="en-AU" dirty="0"/>
            </a:br>
            <a:r>
              <a:rPr lang="en-AU" dirty="0"/>
              <a:t>settlement in Australia</a:t>
            </a:r>
          </a:p>
          <a:p>
            <a:pPr>
              <a:spcBef>
                <a:spcPts val="800"/>
              </a:spcBef>
            </a:pPr>
            <a:r>
              <a:rPr lang="en-AU" dirty="0"/>
              <a:t>Cool maritime climate with </a:t>
            </a:r>
            <a:br>
              <a:rPr lang="en-AU" dirty="0"/>
            </a:br>
            <a:r>
              <a:rPr lang="en-AU" dirty="0"/>
              <a:t>high-elevation vineyards</a:t>
            </a:r>
          </a:p>
          <a:p>
            <a:pPr>
              <a:spcBef>
                <a:spcPts val="800"/>
              </a:spcBef>
            </a:pPr>
            <a:r>
              <a:rPr lang="en-AU" dirty="0"/>
              <a:t>Adelaide Hills Shiraz flouts the big-bodied robust nature of neighbouring Barossa and McLaren Vale wines </a:t>
            </a:r>
          </a:p>
          <a:p>
            <a:pPr>
              <a:spcBef>
                <a:spcPts val="800"/>
              </a:spcBef>
            </a:pPr>
            <a:r>
              <a:rPr lang="en-AU" dirty="0"/>
              <a:t>Elegant, medium-bodied Shiraz, </a:t>
            </a:r>
            <a:br>
              <a:rPr lang="en-AU" dirty="0"/>
            </a:br>
            <a:r>
              <a:rPr lang="en-AU" dirty="0"/>
              <a:t>with fragrant pepper and spice, </a:t>
            </a:r>
            <a:br>
              <a:rPr lang="en-AU" dirty="0"/>
            </a:br>
            <a:r>
              <a:rPr lang="en-AU" dirty="0"/>
              <a:t>and fine tannins</a:t>
            </a:r>
          </a:p>
          <a:p>
            <a:pPr>
              <a:spcBef>
                <a:spcPts val="800"/>
              </a:spcBef>
            </a:pPr>
            <a:r>
              <a:rPr lang="en-AU" dirty="0"/>
              <a:t>Lower alcohol levels make this cool-climate style a very food-friendly wine</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dirty="0">
                <a:solidFill>
                  <a:schemeClr val="accent1"/>
                </a:solidFill>
              </a:rPr>
              <a:t>ADELAIDE HILLS</a:t>
            </a:r>
          </a:p>
        </p:txBody>
      </p:sp>
    </p:spTree>
    <p:extLst>
      <p:ext uri="{BB962C8B-B14F-4D97-AF65-F5344CB8AC3E}">
        <p14:creationId xmlns:p14="http://schemas.microsoft.com/office/powerpoint/2010/main" val="96560907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ocean&#10;&#10;AI-generated content may be incorrect.">
            <a:extLst>
              <a:ext uri="{FF2B5EF4-FFF2-40B4-BE49-F238E27FC236}">
                <a16:creationId xmlns:a16="http://schemas.microsoft.com/office/drawing/2014/main" id="{F08429FE-97C8-99D3-A872-39865940E2D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4900CB07-FC76-5088-4BE1-A1FF61018904}"/>
              </a:ext>
            </a:extLst>
          </p:cNvPr>
          <p:cNvSpPr>
            <a:spLocks noGrp="1"/>
          </p:cNvSpPr>
          <p:nvPr>
            <p:ph type="title"/>
          </p:nvPr>
        </p:nvSpPr>
        <p:spPr/>
        <p:txBody>
          <a:bodyPr/>
          <a:lstStyle/>
          <a:p>
            <a:r>
              <a:rPr lang="en-US" dirty="0">
                <a:solidFill>
                  <a:schemeClr val="accent2"/>
                </a:solidFill>
                <a:latin typeface="Neue Haas Grotesk Text Pro" panose="020B0504020202020204" pitchFamily="34" charset="77"/>
              </a:rPr>
              <a:t>NSW AND </a:t>
            </a:r>
            <a:br>
              <a:rPr lang="en-US" dirty="0">
                <a:solidFill>
                  <a:schemeClr val="accent2"/>
                </a:solidFill>
                <a:latin typeface="Neue Haas Grotesk Text Pro" panose="020B0504020202020204" pitchFamily="34" charset="77"/>
              </a:rPr>
            </a:br>
            <a:r>
              <a:rPr lang="en-US" dirty="0">
                <a:solidFill>
                  <a:schemeClr val="accent2"/>
                </a:solidFill>
                <a:latin typeface="Neue Haas Grotesk Text Pro" panose="020B0504020202020204" pitchFamily="34" charset="77"/>
              </a:rPr>
              <a:t>ACT REGION</a:t>
            </a:r>
            <a:br>
              <a:rPr lang="en-US" dirty="0">
                <a:solidFill>
                  <a:schemeClr val="accent2"/>
                </a:solidFill>
                <a:latin typeface="Neue Haas Grotesk Text Pro" panose="020B0504020202020204" pitchFamily="34" charset="77"/>
              </a:rPr>
            </a:br>
            <a:br>
              <a:rPr lang="en-US" dirty="0">
                <a:solidFill>
                  <a:schemeClr val="accent2"/>
                </a:solidFill>
              </a:rPr>
            </a:br>
            <a:endParaRPr lang="en-US" dirty="0">
              <a:solidFill>
                <a:schemeClr val="accent2"/>
              </a:solidFill>
            </a:endParaRPr>
          </a:p>
        </p:txBody>
      </p:sp>
      <p:sp>
        <p:nvSpPr>
          <p:cNvPr id="8" name="TextBox 7">
            <a:extLst>
              <a:ext uri="{FF2B5EF4-FFF2-40B4-BE49-F238E27FC236}">
                <a16:creationId xmlns:a16="http://schemas.microsoft.com/office/drawing/2014/main" id="{23B7EE06-077E-9E54-A6F4-B8444D0241B1}"/>
              </a:ext>
            </a:extLst>
          </p:cNvPr>
          <p:cNvSpPr txBox="1"/>
          <p:nvPr/>
        </p:nvSpPr>
        <p:spPr>
          <a:xfrm>
            <a:off x="9034400" y="2377580"/>
            <a:ext cx="1244065" cy="584775"/>
          </a:xfrm>
          <a:prstGeom prst="rect">
            <a:avLst/>
          </a:prstGeom>
          <a:noFill/>
        </p:spPr>
        <p:txBody>
          <a:bodyPr wrap="square">
            <a:spAutoFit/>
          </a:bodyPr>
          <a:lstStyle/>
          <a:p>
            <a:r>
              <a:rPr lang="en-US" sz="1600" b="1" dirty="0">
                <a:solidFill>
                  <a:schemeClr val="accent2"/>
                </a:solidFill>
                <a:latin typeface="Neue Haas Grotesk Text Pro" panose="020B0504020202020204" pitchFamily="34" charset="77"/>
              </a:rPr>
              <a:t>HUNTER VALLEY</a:t>
            </a:r>
            <a:endParaRPr lang="en-US" sz="1600" b="1" dirty="0">
              <a:solidFill>
                <a:schemeClr val="accent2"/>
              </a:solidFill>
            </a:endParaRPr>
          </a:p>
        </p:txBody>
      </p:sp>
      <p:sp>
        <p:nvSpPr>
          <p:cNvPr id="9" name="TextBox 8">
            <a:extLst>
              <a:ext uri="{FF2B5EF4-FFF2-40B4-BE49-F238E27FC236}">
                <a16:creationId xmlns:a16="http://schemas.microsoft.com/office/drawing/2014/main" id="{EC1D10E9-CB64-F49F-7EEF-3DCED8300E30}"/>
              </a:ext>
            </a:extLst>
          </p:cNvPr>
          <p:cNvSpPr txBox="1"/>
          <p:nvPr/>
        </p:nvSpPr>
        <p:spPr>
          <a:xfrm>
            <a:off x="3492217" y="4221130"/>
            <a:ext cx="2312469" cy="584775"/>
          </a:xfrm>
          <a:prstGeom prst="rect">
            <a:avLst/>
          </a:prstGeom>
          <a:noFill/>
        </p:spPr>
        <p:txBody>
          <a:bodyPr wrap="square">
            <a:spAutoFit/>
          </a:bodyPr>
          <a:lstStyle/>
          <a:p>
            <a:r>
              <a:rPr lang="en-US" sz="1600" b="1" dirty="0">
                <a:solidFill>
                  <a:schemeClr val="accent2"/>
                </a:solidFill>
                <a:latin typeface="Neue Haas Grotesk Text Pro" panose="020B0504020202020204" pitchFamily="34" charset="77"/>
              </a:rPr>
              <a:t>CANBERRA DISTRICT</a:t>
            </a:r>
            <a:endParaRPr lang="en-US" sz="1600" b="1" dirty="0">
              <a:solidFill>
                <a:schemeClr val="accent2"/>
              </a:solidFill>
            </a:endParaRPr>
          </a:p>
        </p:txBody>
      </p:sp>
      <p:sp>
        <p:nvSpPr>
          <p:cNvPr id="11" name="TextBox 10">
            <a:extLst>
              <a:ext uri="{FF2B5EF4-FFF2-40B4-BE49-F238E27FC236}">
                <a16:creationId xmlns:a16="http://schemas.microsoft.com/office/drawing/2014/main" id="{0EC968AC-11A2-2547-1777-1E2AFA610521}"/>
              </a:ext>
            </a:extLst>
          </p:cNvPr>
          <p:cNvSpPr txBox="1"/>
          <p:nvPr/>
        </p:nvSpPr>
        <p:spPr>
          <a:xfrm>
            <a:off x="8294572" y="3547361"/>
            <a:ext cx="2312469" cy="338554"/>
          </a:xfrm>
          <a:prstGeom prst="rect">
            <a:avLst/>
          </a:prstGeom>
          <a:noFill/>
        </p:spPr>
        <p:txBody>
          <a:bodyPr wrap="square">
            <a:spAutoFit/>
          </a:bodyPr>
          <a:lstStyle/>
          <a:p>
            <a:r>
              <a:rPr lang="en-US" sz="1600" dirty="0">
                <a:latin typeface="Neue Haas Grotesk Text Pro" panose="020B0504020202020204" pitchFamily="34" charset="77"/>
              </a:rPr>
              <a:t>Sydney</a:t>
            </a:r>
            <a:endParaRPr lang="en-US" sz="1600" dirty="0"/>
          </a:p>
        </p:txBody>
      </p:sp>
      <p:sp>
        <p:nvSpPr>
          <p:cNvPr id="12" name="TextBox 11">
            <a:extLst>
              <a:ext uri="{FF2B5EF4-FFF2-40B4-BE49-F238E27FC236}">
                <a16:creationId xmlns:a16="http://schemas.microsoft.com/office/drawing/2014/main" id="{0A0B9348-9BB7-26F7-0283-E83E164105B6}"/>
              </a:ext>
            </a:extLst>
          </p:cNvPr>
          <p:cNvSpPr txBox="1"/>
          <p:nvPr/>
        </p:nvSpPr>
        <p:spPr>
          <a:xfrm>
            <a:off x="623888" y="6273800"/>
            <a:ext cx="2312469" cy="338554"/>
          </a:xfrm>
          <a:prstGeom prst="rect">
            <a:avLst/>
          </a:prstGeom>
          <a:noFill/>
        </p:spPr>
        <p:txBody>
          <a:bodyPr wrap="square">
            <a:spAutoFit/>
          </a:bodyPr>
          <a:lstStyle/>
          <a:p>
            <a:r>
              <a:rPr lang="en-US" sz="1600" dirty="0">
                <a:latin typeface="Neue Haas Grotesk Text Pro" panose="020B0504020202020204" pitchFamily="34" charset="77"/>
              </a:rPr>
              <a:t>VICTORIA</a:t>
            </a:r>
            <a:endParaRPr lang="en-US" sz="1600" dirty="0"/>
          </a:p>
        </p:txBody>
      </p:sp>
      <p:sp>
        <p:nvSpPr>
          <p:cNvPr id="13" name="TextBox 12">
            <a:extLst>
              <a:ext uri="{FF2B5EF4-FFF2-40B4-BE49-F238E27FC236}">
                <a16:creationId xmlns:a16="http://schemas.microsoft.com/office/drawing/2014/main" id="{50C18841-869A-9E53-6B54-07786BBB5E00}"/>
              </a:ext>
            </a:extLst>
          </p:cNvPr>
          <p:cNvSpPr txBox="1"/>
          <p:nvPr/>
        </p:nvSpPr>
        <p:spPr>
          <a:xfrm>
            <a:off x="3492217" y="5205396"/>
            <a:ext cx="1984491" cy="830997"/>
          </a:xfrm>
          <a:prstGeom prst="rect">
            <a:avLst/>
          </a:prstGeom>
          <a:noFill/>
        </p:spPr>
        <p:txBody>
          <a:bodyPr wrap="square">
            <a:spAutoFit/>
          </a:bodyPr>
          <a:lstStyle/>
          <a:p>
            <a:r>
              <a:rPr lang="en-US" sz="1600" dirty="0">
                <a:latin typeface="Neue Haas Grotesk Text Pro" panose="020B0504020202020204" pitchFamily="34" charset="77"/>
              </a:rPr>
              <a:t>AUSTRALIAN CAPITAL TERRITORY</a:t>
            </a:r>
            <a:endParaRPr lang="en-US" sz="1600" dirty="0"/>
          </a:p>
        </p:txBody>
      </p:sp>
    </p:spTree>
    <p:extLst>
      <p:ext uri="{BB962C8B-B14F-4D97-AF65-F5344CB8AC3E}">
        <p14:creationId xmlns:p14="http://schemas.microsoft.com/office/powerpoint/2010/main" val="419825339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361812" cy="1530521"/>
          </a:xfrm>
        </p:spPr>
        <p:txBody>
          <a:bodyPr/>
          <a:lstStyle/>
          <a:p>
            <a:pPr>
              <a:spcBef>
                <a:spcPts val="800"/>
              </a:spcBef>
            </a:pPr>
            <a:r>
              <a:rPr lang="en-AU" dirty="0"/>
              <a:t>Birthplace of Australian wine industry </a:t>
            </a:r>
          </a:p>
          <a:p>
            <a:pPr>
              <a:spcBef>
                <a:spcPts val="800"/>
              </a:spcBef>
            </a:pPr>
            <a:r>
              <a:rPr lang="en-AU" dirty="0"/>
              <a:t>Warm, humid climate ideal </a:t>
            </a:r>
            <a:br>
              <a:rPr lang="en-AU" dirty="0"/>
            </a:br>
            <a:r>
              <a:rPr lang="en-AU" dirty="0"/>
              <a:t>for Shiraz fruit ripeness</a:t>
            </a:r>
          </a:p>
          <a:p>
            <a:pPr>
              <a:spcBef>
                <a:spcPts val="800"/>
              </a:spcBef>
            </a:pPr>
            <a:r>
              <a:rPr lang="en-AU" dirty="0"/>
              <a:t>Known for medium-bodied, savoury, complex wines</a:t>
            </a:r>
          </a:p>
          <a:p>
            <a:pPr>
              <a:spcBef>
                <a:spcPts val="800"/>
              </a:spcBef>
            </a:pPr>
            <a:r>
              <a:rPr lang="en-AU" dirty="0"/>
              <a:t>Young Hunter Shiraz displays </a:t>
            </a:r>
            <a:br>
              <a:rPr lang="en-AU" dirty="0"/>
            </a:br>
            <a:r>
              <a:rPr lang="en-AU" dirty="0"/>
              <a:t>red and dark berries, spice and </a:t>
            </a:r>
            <a:br>
              <a:rPr lang="en-AU" dirty="0"/>
            </a:br>
            <a:r>
              <a:rPr lang="en-AU" dirty="0"/>
              <a:t>lots of tannin</a:t>
            </a:r>
          </a:p>
          <a:p>
            <a:pPr>
              <a:spcBef>
                <a:spcPts val="800"/>
              </a:spcBef>
            </a:pPr>
            <a:r>
              <a:rPr lang="en-AU" dirty="0"/>
              <a:t>Aged Hunter Shiraz is smooth </a:t>
            </a:r>
            <a:br>
              <a:rPr lang="en-AU" dirty="0"/>
            </a:br>
            <a:r>
              <a:rPr lang="en-AU" dirty="0"/>
              <a:t>and richly flavoured with earthy </a:t>
            </a:r>
            <a:br>
              <a:rPr lang="en-AU" dirty="0"/>
            </a:br>
            <a:r>
              <a:rPr lang="en-AU" dirty="0"/>
              <a:t>tones and complexity</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dirty="0">
                <a:solidFill>
                  <a:schemeClr val="accent1"/>
                </a:solidFill>
              </a:rPr>
              <a:t>HUNTER VALLEY</a:t>
            </a:r>
          </a:p>
        </p:txBody>
      </p:sp>
    </p:spTree>
    <p:extLst>
      <p:ext uri="{BB962C8B-B14F-4D97-AF65-F5344CB8AC3E}">
        <p14:creationId xmlns:p14="http://schemas.microsoft.com/office/powerpoint/2010/main" val="125393136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361812" cy="1530521"/>
          </a:xfrm>
        </p:spPr>
        <p:txBody>
          <a:bodyPr/>
          <a:lstStyle/>
          <a:p>
            <a:pPr>
              <a:spcBef>
                <a:spcPts val="800"/>
              </a:spcBef>
            </a:pPr>
            <a:r>
              <a:rPr lang="en-AU" dirty="0"/>
              <a:t>Emerging winemaking scene with strong drive for innovation</a:t>
            </a:r>
          </a:p>
          <a:p>
            <a:pPr>
              <a:spcBef>
                <a:spcPts val="800"/>
              </a:spcBef>
            </a:pPr>
            <a:r>
              <a:rPr lang="en-AU" dirty="0"/>
              <a:t>Shiraz is the red wine that has brought the Canberra District </a:t>
            </a:r>
            <a:br>
              <a:rPr lang="en-AU" dirty="0"/>
            </a:br>
            <a:r>
              <a:rPr lang="en-AU" dirty="0"/>
              <a:t>its greatest fame</a:t>
            </a:r>
          </a:p>
          <a:p>
            <a:pPr>
              <a:spcBef>
                <a:spcPts val="800"/>
              </a:spcBef>
            </a:pPr>
            <a:r>
              <a:rPr lang="en-AU" dirty="0"/>
              <a:t>Mix of geology, climate and expertise creates spicy, peppery, lean yet balanced </a:t>
            </a:r>
            <a:br>
              <a:rPr lang="en-AU" dirty="0"/>
            </a:br>
            <a:r>
              <a:rPr lang="en-AU" dirty="0"/>
              <a:t>and flavoursome Shiraz</a:t>
            </a:r>
          </a:p>
          <a:p>
            <a:pPr>
              <a:spcBef>
                <a:spcPts val="800"/>
              </a:spcBef>
            </a:pPr>
            <a:r>
              <a:rPr lang="en-AU" dirty="0"/>
              <a:t>Home to </a:t>
            </a:r>
            <a:r>
              <a:rPr lang="en-AU" dirty="0" err="1"/>
              <a:t>Clonakilla</a:t>
            </a:r>
            <a:r>
              <a:rPr lang="en-AU" dirty="0"/>
              <a:t>, producer of acclaimed Shiraz-Viognier blend</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dirty="0">
                <a:solidFill>
                  <a:schemeClr val="accent1"/>
                </a:solidFill>
              </a:rPr>
              <a:t>CANBERRA DISTRICT</a:t>
            </a:r>
          </a:p>
        </p:txBody>
      </p:sp>
    </p:spTree>
    <p:extLst>
      <p:ext uri="{BB962C8B-B14F-4D97-AF65-F5344CB8AC3E}">
        <p14:creationId xmlns:p14="http://schemas.microsoft.com/office/powerpoint/2010/main" val="86427211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country&#10;&#10;AI-generated content may be incorrect.">
            <a:extLst>
              <a:ext uri="{FF2B5EF4-FFF2-40B4-BE49-F238E27FC236}">
                <a16:creationId xmlns:a16="http://schemas.microsoft.com/office/drawing/2014/main" id="{38D7EDB2-2001-3739-044C-DBFB6E4236C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10D8B5A7-BBE7-AD5E-2FDE-26698DB17A5D}"/>
              </a:ext>
            </a:extLst>
          </p:cNvPr>
          <p:cNvSpPr>
            <a:spLocks noGrp="1"/>
          </p:cNvSpPr>
          <p:nvPr>
            <p:ph type="title"/>
          </p:nvPr>
        </p:nvSpPr>
        <p:spPr/>
        <p:txBody>
          <a:bodyPr/>
          <a:lstStyle/>
          <a:p>
            <a:r>
              <a:rPr lang="en-US" dirty="0">
                <a:solidFill>
                  <a:schemeClr val="accent1"/>
                </a:solidFill>
                <a:latin typeface="Neue Haas Grotesk Text Pro" panose="020B0504020202020204" pitchFamily="34" charset="77"/>
              </a:rPr>
              <a:t>WESTERN AUSTRALIA</a:t>
            </a:r>
            <a:br>
              <a:rPr lang="en-US" dirty="0">
                <a:solidFill>
                  <a:schemeClr val="accent1"/>
                </a:solidFill>
                <a:latin typeface="Neue Haas Grotesk Text Pro" panose="020B0504020202020204" pitchFamily="34" charset="77"/>
              </a:rPr>
            </a:br>
            <a:br>
              <a:rPr lang="en-US" dirty="0"/>
            </a:br>
            <a:endParaRPr lang="en-US" dirty="0"/>
          </a:p>
        </p:txBody>
      </p:sp>
      <p:sp>
        <p:nvSpPr>
          <p:cNvPr id="7" name="TextBox 6">
            <a:extLst>
              <a:ext uri="{FF2B5EF4-FFF2-40B4-BE49-F238E27FC236}">
                <a16:creationId xmlns:a16="http://schemas.microsoft.com/office/drawing/2014/main" id="{1102C893-B72E-43D6-B8F1-D48991B3B7E8}"/>
              </a:ext>
            </a:extLst>
          </p:cNvPr>
          <p:cNvSpPr txBox="1"/>
          <p:nvPr/>
        </p:nvSpPr>
        <p:spPr>
          <a:xfrm>
            <a:off x="6378610" y="993066"/>
            <a:ext cx="2206591" cy="338554"/>
          </a:xfrm>
          <a:prstGeom prst="rect">
            <a:avLst/>
          </a:prstGeom>
          <a:noFill/>
        </p:spPr>
        <p:txBody>
          <a:bodyPr wrap="square">
            <a:spAutoFit/>
          </a:bodyPr>
          <a:lstStyle/>
          <a:p>
            <a:r>
              <a:rPr lang="en-US" sz="1600" b="1" dirty="0">
                <a:solidFill>
                  <a:schemeClr val="accent2"/>
                </a:solidFill>
                <a:latin typeface="Neue Haas Grotesk Text Pro" panose="020B0504020202020204" pitchFamily="34" charset="77"/>
              </a:rPr>
              <a:t>SWAN DISTRICT</a:t>
            </a:r>
            <a:endParaRPr lang="en-US" sz="1600" b="1" dirty="0">
              <a:solidFill>
                <a:schemeClr val="accent2"/>
              </a:solidFill>
            </a:endParaRPr>
          </a:p>
        </p:txBody>
      </p:sp>
      <p:sp>
        <p:nvSpPr>
          <p:cNvPr id="8" name="TextBox 7">
            <a:extLst>
              <a:ext uri="{FF2B5EF4-FFF2-40B4-BE49-F238E27FC236}">
                <a16:creationId xmlns:a16="http://schemas.microsoft.com/office/drawing/2014/main" id="{6D1D0076-7FA9-5254-82D9-72AACB28481A}"/>
              </a:ext>
            </a:extLst>
          </p:cNvPr>
          <p:cNvSpPr txBox="1"/>
          <p:nvPr/>
        </p:nvSpPr>
        <p:spPr>
          <a:xfrm>
            <a:off x="3155333" y="4778962"/>
            <a:ext cx="2312469" cy="338554"/>
          </a:xfrm>
          <a:prstGeom prst="rect">
            <a:avLst/>
          </a:prstGeom>
          <a:noFill/>
        </p:spPr>
        <p:txBody>
          <a:bodyPr wrap="square">
            <a:spAutoFit/>
          </a:bodyPr>
          <a:lstStyle/>
          <a:p>
            <a:r>
              <a:rPr lang="en-US" sz="1600" b="1" dirty="0">
                <a:solidFill>
                  <a:schemeClr val="accent2"/>
                </a:solidFill>
                <a:latin typeface="Neue Haas Grotesk Text Pro" panose="020B0504020202020204" pitchFamily="34" charset="77"/>
              </a:rPr>
              <a:t>MARGARET RIVER</a:t>
            </a:r>
            <a:endParaRPr lang="en-US" sz="1600" b="1" dirty="0">
              <a:solidFill>
                <a:schemeClr val="accent2"/>
              </a:solidFill>
            </a:endParaRPr>
          </a:p>
        </p:txBody>
      </p:sp>
      <p:sp>
        <p:nvSpPr>
          <p:cNvPr id="9" name="TextBox 8">
            <a:extLst>
              <a:ext uri="{FF2B5EF4-FFF2-40B4-BE49-F238E27FC236}">
                <a16:creationId xmlns:a16="http://schemas.microsoft.com/office/drawing/2014/main" id="{79FAD070-53B5-7A6E-4C00-56322E3A5A68}"/>
              </a:ext>
            </a:extLst>
          </p:cNvPr>
          <p:cNvSpPr txBox="1"/>
          <p:nvPr/>
        </p:nvSpPr>
        <p:spPr>
          <a:xfrm>
            <a:off x="5169437" y="1740485"/>
            <a:ext cx="2312469" cy="338554"/>
          </a:xfrm>
          <a:prstGeom prst="rect">
            <a:avLst/>
          </a:prstGeom>
          <a:noFill/>
        </p:spPr>
        <p:txBody>
          <a:bodyPr wrap="square">
            <a:spAutoFit/>
          </a:bodyPr>
          <a:lstStyle/>
          <a:p>
            <a:r>
              <a:rPr lang="en-US" sz="1600" dirty="0">
                <a:latin typeface="Neue Haas Grotesk Text Pro" panose="020B0504020202020204" pitchFamily="34" charset="77"/>
              </a:rPr>
              <a:t>Perth</a:t>
            </a:r>
            <a:endParaRPr lang="en-US" sz="1600" dirty="0"/>
          </a:p>
        </p:txBody>
      </p:sp>
      <p:sp>
        <p:nvSpPr>
          <p:cNvPr id="11" name="TextBox 10">
            <a:extLst>
              <a:ext uri="{FF2B5EF4-FFF2-40B4-BE49-F238E27FC236}">
                <a16:creationId xmlns:a16="http://schemas.microsoft.com/office/drawing/2014/main" id="{64610862-7E6D-3671-E4C2-A3B666EF2A81}"/>
              </a:ext>
            </a:extLst>
          </p:cNvPr>
          <p:cNvSpPr txBox="1"/>
          <p:nvPr/>
        </p:nvSpPr>
        <p:spPr>
          <a:xfrm>
            <a:off x="9275814" y="6007828"/>
            <a:ext cx="2206591" cy="338554"/>
          </a:xfrm>
          <a:prstGeom prst="rect">
            <a:avLst/>
          </a:prstGeom>
          <a:noFill/>
        </p:spPr>
        <p:txBody>
          <a:bodyPr wrap="square">
            <a:spAutoFit/>
          </a:bodyPr>
          <a:lstStyle/>
          <a:p>
            <a:r>
              <a:rPr lang="en-US" sz="1600" b="1" dirty="0">
                <a:solidFill>
                  <a:schemeClr val="accent2"/>
                </a:solidFill>
                <a:latin typeface="Neue Haas Grotesk Text Pro" panose="020B0504020202020204" pitchFamily="34" charset="77"/>
              </a:rPr>
              <a:t>GREAT SOUTHERN</a:t>
            </a:r>
            <a:endParaRPr lang="en-US" sz="1600" b="1" dirty="0">
              <a:solidFill>
                <a:schemeClr val="accent2"/>
              </a:solidFill>
            </a:endParaRPr>
          </a:p>
        </p:txBody>
      </p:sp>
      <p:sp>
        <p:nvSpPr>
          <p:cNvPr id="12" name="TextBox 11">
            <a:extLst>
              <a:ext uri="{FF2B5EF4-FFF2-40B4-BE49-F238E27FC236}">
                <a16:creationId xmlns:a16="http://schemas.microsoft.com/office/drawing/2014/main" id="{07508C02-BB4F-B6CF-DF0B-79A3925EB232}"/>
              </a:ext>
            </a:extLst>
          </p:cNvPr>
          <p:cNvSpPr txBox="1"/>
          <p:nvPr/>
        </p:nvSpPr>
        <p:spPr>
          <a:xfrm>
            <a:off x="4311567" y="3551823"/>
            <a:ext cx="2312469" cy="338554"/>
          </a:xfrm>
          <a:prstGeom prst="rect">
            <a:avLst/>
          </a:prstGeom>
          <a:noFill/>
        </p:spPr>
        <p:txBody>
          <a:bodyPr wrap="square">
            <a:spAutoFit/>
          </a:bodyPr>
          <a:lstStyle/>
          <a:p>
            <a:r>
              <a:rPr lang="en-US" sz="1600" b="1" dirty="0">
                <a:solidFill>
                  <a:schemeClr val="accent2"/>
                </a:solidFill>
                <a:latin typeface="Neue Haas Grotesk Text Pro" panose="020B0504020202020204" pitchFamily="34" charset="77"/>
              </a:rPr>
              <a:t>GEOGRAPHE</a:t>
            </a:r>
            <a:endParaRPr lang="en-US" sz="1600" b="1" dirty="0">
              <a:solidFill>
                <a:schemeClr val="accent2"/>
              </a:solidFill>
            </a:endParaRPr>
          </a:p>
        </p:txBody>
      </p:sp>
    </p:spTree>
    <p:extLst>
      <p:ext uri="{BB962C8B-B14F-4D97-AF65-F5344CB8AC3E}">
        <p14:creationId xmlns:p14="http://schemas.microsoft.com/office/powerpoint/2010/main" val="17674750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en-AU" dirty="0"/>
              <a:t>Shiraz is the second most planted</a:t>
            </a:r>
            <a:br>
              <a:rPr lang="en-AU" dirty="0"/>
            </a:br>
            <a:r>
              <a:rPr lang="en-AU" dirty="0"/>
              <a:t>red grape, behind well-renowned Cabernet Sauvignon</a:t>
            </a:r>
          </a:p>
          <a:p>
            <a:pPr>
              <a:spcBef>
                <a:spcPts val="800"/>
              </a:spcBef>
            </a:pPr>
            <a:r>
              <a:rPr lang="en-AU" dirty="0"/>
              <a:t>Mediterranean climate with strong maritime influences, with oceans on three sides</a:t>
            </a:r>
          </a:p>
          <a:p>
            <a:pPr>
              <a:spcBef>
                <a:spcPts val="800"/>
              </a:spcBef>
            </a:pPr>
            <a:r>
              <a:rPr lang="en-AU" dirty="0"/>
              <a:t>Shiraz displays fruit ripeness, vibrancy, flavour depth and roundness of texture</a:t>
            </a:r>
          </a:p>
          <a:p>
            <a:pPr>
              <a:spcBef>
                <a:spcPts val="800"/>
              </a:spcBef>
            </a:pPr>
            <a:r>
              <a:rPr lang="en-AU" dirty="0"/>
              <a:t>Good acid level allows Shiraz to age gracefully </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dirty="0">
                <a:solidFill>
                  <a:schemeClr val="accent1"/>
                </a:solidFill>
              </a:rPr>
              <a:t>MARGARET RIVER</a:t>
            </a:r>
          </a:p>
        </p:txBody>
      </p:sp>
    </p:spTree>
    <p:extLst>
      <p:ext uri="{BB962C8B-B14F-4D97-AF65-F5344CB8AC3E}">
        <p14:creationId xmlns:p14="http://schemas.microsoft.com/office/powerpoint/2010/main" val="14164333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en-AU" dirty="0"/>
              <a:t>Southerly location gives it a cool maritime climate</a:t>
            </a:r>
          </a:p>
          <a:p>
            <a:pPr>
              <a:spcBef>
                <a:spcPts val="800"/>
              </a:spcBef>
            </a:pPr>
            <a:r>
              <a:rPr lang="en-AU" dirty="0"/>
              <a:t>Five distinct sub-regions </a:t>
            </a:r>
          </a:p>
          <a:p>
            <a:pPr>
              <a:spcBef>
                <a:spcPts val="800"/>
              </a:spcBef>
            </a:pPr>
            <a:r>
              <a:rPr lang="en-AU" dirty="0"/>
              <a:t>A healthy place for vine growth, almost free of pests and disease</a:t>
            </a:r>
          </a:p>
          <a:p>
            <a:pPr>
              <a:spcBef>
                <a:spcPts val="800"/>
              </a:spcBef>
            </a:pPr>
            <a:r>
              <a:rPr lang="en-AU" dirty="0"/>
              <a:t>Shiraz is medium in weight and exhibits an earthy blend of liquorice, spice, pepper, cherry and plum </a:t>
            </a:r>
          </a:p>
          <a:p>
            <a:pPr>
              <a:spcBef>
                <a:spcPts val="800"/>
              </a:spcBef>
            </a:pPr>
            <a:r>
              <a:rPr lang="en-AU" dirty="0"/>
              <a:t>Many producers avoid the heavy-handed use of American oak, allowing the fruit to shine through</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dirty="0">
                <a:solidFill>
                  <a:schemeClr val="accent1"/>
                </a:solidFill>
              </a:rPr>
              <a:t>GREAT SOUTHERN</a:t>
            </a:r>
          </a:p>
        </p:txBody>
      </p:sp>
    </p:spTree>
    <p:extLst>
      <p:ext uri="{BB962C8B-B14F-4D97-AF65-F5344CB8AC3E}">
        <p14:creationId xmlns:p14="http://schemas.microsoft.com/office/powerpoint/2010/main" val="345806356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en-AU" dirty="0"/>
              <a:t>Warm climate modified by Indian Ocean breeze</a:t>
            </a:r>
          </a:p>
          <a:p>
            <a:pPr>
              <a:spcBef>
                <a:spcPts val="800"/>
              </a:spcBef>
            </a:pPr>
            <a:r>
              <a:rPr lang="en-AU" dirty="0"/>
              <a:t>Shiraz tends to be bold in flavour, but soft in texture</a:t>
            </a:r>
          </a:p>
          <a:p>
            <a:pPr>
              <a:spcBef>
                <a:spcPts val="800"/>
              </a:spcBef>
            </a:pPr>
            <a:r>
              <a:rPr lang="en-AU" dirty="0"/>
              <a:t>Producers are shifting their style to be more medium-bodied in weight than fuller-bodied styles</a:t>
            </a:r>
          </a:p>
          <a:p>
            <a:pPr>
              <a:spcBef>
                <a:spcPts val="800"/>
              </a:spcBef>
            </a:pPr>
            <a:r>
              <a:rPr lang="en-AU" dirty="0"/>
              <a:t>Fruit characters on the cherry or red berry fruit spectrum, with hints of mint and peppery spice</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dirty="0">
                <a:solidFill>
                  <a:schemeClr val="accent1"/>
                </a:solidFill>
              </a:rPr>
              <a:t>GEOGRAPHE</a:t>
            </a:r>
          </a:p>
        </p:txBody>
      </p:sp>
    </p:spTree>
    <p:extLst>
      <p:ext uri="{BB962C8B-B14F-4D97-AF65-F5344CB8AC3E}">
        <p14:creationId xmlns:p14="http://schemas.microsoft.com/office/powerpoint/2010/main" val="209953959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en-AU" dirty="0"/>
              <a:t>One of Australia’s warmest and oldest wine regions</a:t>
            </a:r>
          </a:p>
          <a:p>
            <a:pPr>
              <a:spcBef>
                <a:spcPts val="800"/>
              </a:spcBef>
            </a:pPr>
            <a:r>
              <a:rPr lang="en-AU" dirty="0"/>
              <a:t>Perfect conditions for Shiraz production, with a warm to hot Mediterranean climate and very dry conditions for ripening season</a:t>
            </a:r>
          </a:p>
          <a:p>
            <a:pPr>
              <a:spcBef>
                <a:spcPts val="800"/>
              </a:spcBef>
            </a:pPr>
            <a:r>
              <a:rPr lang="en-AU" dirty="0"/>
              <a:t>Shiraz shows a spectrum of ripe and dried fruit in a full-bodied drop</a:t>
            </a:r>
          </a:p>
          <a:p>
            <a:pPr>
              <a:spcBef>
                <a:spcPts val="800"/>
              </a:spcBef>
            </a:pPr>
            <a:r>
              <a:rPr lang="en-AU" dirty="0"/>
              <a:t>Softness and length to Swan Valley Shiraz, providing a suppleness and drinkability in young wines</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dirty="0">
                <a:solidFill>
                  <a:schemeClr val="accent1"/>
                </a:solidFill>
              </a:rPr>
              <a:t>SWAN </a:t>
            </a:r>
            <a:br>
              <a:rPr lang="en-US" dirty="0">
                <a:solidFill>
                  <a:schemeClr val="accent1"/>
                </a:solidFill>
              </a:rPr>
            </a:br>
            <a:r>
              <a:rPr lang="en-US" dirty="0">
                <a:solidFill>
                  <a:schemeClr val="accent1"/>
                </a:solidFill>
              </a:rPr>
              <a:t>VALLEY</a:t>
            </a:r>
          </a:p>
        </p:txBody>
      </p:sp>
      <p:sp>
        <p:nvSpPr>
          <p:cNvPr id="2" name="Text Placeholder 3">
            <a:extLst>
              <a:ext uri="{FF2B5EF4-FFF2-40B4-BE49-F238E27FC236}">
                <a16:creationId xmlns:a16="http://schemas.microsoft.com/office/drawing/2014/main" id="{24A0A082-7E84-B9BA-2D66-F407130B4240}"/>
              </a:ext>
            </a:extLst>
          </p:cNvPr>
          <p:cNvSpPr txBox="1">
            <a:spLocks/>
          </p:cNvSpPr>
          <p:nvPr/>
        </p:nvSpPr>
        <p:spPr>
          <a:xfrm rot="16200000">
            <a:off x="-383603" y="5100465"/>
            <a:ext cx="2214938" cy="199956"/>
          </a:xfrm>
          <a:prstGeom prst="rect">
            <a:avLst/>
          </a:prstGeom>
        </p:spPr>
        <p:txBody>
          <a:bodyPr vert="horz" lIns="0" tIns="0" rIns="0" bIns="0" rtlCol="0">
            <a:noAutofit/>
          </a:bodyPr>
          <a:lstStyle>
            <a:lvl1pPr marL="285750" indent="-285750" algn="l" defTabSz="914453" rtl="0" eaLnBrk="1" latinLnBrk="0" hangingPunct="1">
              <a:lnSpc>
                <a:spcPct val="100000"/>
              </a:lnSpc>
              <a:spcBef>
                <a:spcPts val="544"/>
              </a:spcBef>
              <a:buClr>
                <a:schemeClr val="accent4"/>
              </a:buClr>
              <a:buFont typeface="Arial" panose="020B0604020202020204" pitchFamily="34" charset="0"/>
              <a:buChar char="•"/>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en-AU" sz="1000" b="1" dirty="0">
                <a:solidFill>
                  <a:schemeClr val="bg1"/>
                </a:solidFill>
              </a:rPr>
              <a:t>Credit: </a:t>
            </a:r>
            <a:r>
              <a:rPr lang="en-AU" sz="1000" dirty="0">
                <a:solidFill>
                  <a:schemeClr val="bg1"/>
                </a:solidFill>
              </a:rPr>
              <a:t>Tourism Western Australia</a:t>
            </a:r>
          </a:p>
        </p:txBody>
      </p:sp>
    </p:spTree>
    <p:extLst>
      <p:ext uri="{BB962C8B-B14F-4D97-AF65-F5344CB8AC3E}">
        <p14:creationId xmlns:p14="http://schemas.microsoft.com/office/powerpoint/2010/main" val="37543364"/>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united states&#10;&#10;AI-generated content may be incorrect.">
            <a:extLst>
              <a:ext uri="{FF2B5EF4-FFF2-40B4-BE49-F238E27FC236}">
                <a16:creationId xmlns:a16="http://schemas.microsoft.com/office/drawing/2014/main" id="{D657642B-DFFD-5585-337D-B1E9FC939BE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B7492BD1-7FB5-096D-FBAB-D2563F020C07}"/>
              </a:ext>
            </a:extLst>
          </p:cNvPr>
          <p:cNvSpPr>
            <a:spLocks noGrp="1"/>
          </p:cNvSpPr>
          <p:nvPr>
            <p:ph type="title"/>
          </p:nvPr>
        </p:nvSpPr>
        <p:spPr>
          <a:xfrm>
            <a:off x="623888" y="651577"/>
            <a:ext cx="6158452" cy="1325562"/>
          </a:xfrm>
        </p:spPr>
        <p:txBody>
          <a:bodyPr/>
          <a:lstStyle/>
          <a:p>
            <a:r>
              <a:rPr lang="en-US" dirty="0">
                <a:solidFill>
                  <a:schemeClr val="accent1"/>
                </a:solidFill>
                <a:latin typeface="Neue Haas Grotesk Text Pro" panose="020B0504020202020204" pitchFamily="34" charset="77"/>
              </a:rPr>
              <a:t>VICTORIA</a:t>
            </a:r>
            <a:br>
              <a:rPr lang="en-US" dirty="0">
                <a:solidFill>
                  <a:schemeClr val="accent1"/>
                </a:solidFill>
                <a:latin typeface="Neue Haas Grotesk Text Pro" panose="020B0504020202020204" pitchFamily="34" charset="77"/>
              </a:rPr>
            </a:br>
            <a:br>
              <a:rPr lang="en-US" dirty="0"/>
            </a:br>
            <a:endParaRPr lang="en-US" dirty="0"/>
          </a:p>
        </p:txBody>
      </p:sp>
      <p:sp>
        <p:nvSpPr>
          <p:cNvPr id="7" name="TextBox 6">
            <a:extLst>
              <a:ext uri="{FF2B5EF4-FFF2-40B4-BE49-F238E27FC236}">
                <a16:creationId xmlns:a16="http://schemas.microsoft.com/office/drawing/2014/main" id="{61ECA385-AC4A-4200-DDD9-32178A1ADA3A}"/>
              </a:ext>
            </a:extLst>
          </p:cNvPr>
          <p:cNvSpPr txBox="1"/>
          <p:nvPr/>
        </p:nvSpPr>
        <p:spPr>
          <a:xfrm>
            <a:off x="2202915" y="2628716"/>
            <a:ext cx="2312469" cy="338554"/>
          </a:xfrm>
          <a:prstGeom prst="rect">
            <a:avLst/>
          </a:prstGeom>
          <a:noFill/>
        </p:spPr>
        <p:txBody>
          <a:bodyPr wrap="square">
            <a:spAutoFit/>
          </a:bodyPr>
          <a:lstStyle/>
          <a:p>
            <a:r>
              <a:rPr lang="en-US" sz="1600" b="1" dirty="0">
                <a:solidFill>
                  <a:schemeClr val="accent1"/>
                </a:solidFill>
                <a:latin typeface="Neue Haas Grotesk Text Pro" panose="020B0504020202020204" pitchFamily="34" charset="77"/>
              </a:rPr>
              <a:t>GRAMPIANS</a:t>
            </a:r>
            <a:endParaRPr lang="en-US" sz="1600" b="1" dirty="0">
              <a:solidFill>
                <a:schemeClr val="accent1"/>
              </a:solidFill>
            </a:endParaRPr>
          </a:p>
        </p:txBody>
      </p:sp>
      <p:sp>
        <p:nvSpPr>
          <p:cNvPr id="8" name="TextBox 7">
            <a:extLst>
              <a:ext uri="{FF2B5EF4-FFF2-40B4-BE49-F238E27FC236}">
                <a16:creationId xmlns:a16="http://schemas.microsoft.com/office/drawing/2014/main" id="{329136F1-B7A4-5F6E-E42A-7C1855872A9B}"/>
              </a:ext>
            </a:extLst>
          </p:cNvPr>
          <p:cNvSpPr txBox="1"/>
          <p:nvPr/>
        </p:nvSpPr>
        <p:spPr>
          <a:xfrm>
            <a:off x="4469871" y="2404229"/>
            <a:ext cx="2312469" cy="338554"/>
          </a:xfrm>
          <a:prstGeom prst="rect">
            <a:avLst/>
          </a:prstGeom>
          <a:noFill/>
        </p:spPr>
        <p:txBody>
          <a:bodyPr wrap="square">
            <a:spAutoFit/>
          </a:bodyPr>
          <a:lstStyle/>
          <a:p>
            <a:r>
              <a:rPr lang="en-US" sz="1600" b="1" dirty="0">
                <a:solidFill>
                  <a:schemeClr val="accent1"/>
                </a:solidFill>
                <a:latin typeface="Neue Haas Grotesk Text Pro" panose="020B0504020202020204" pitchFamily="34" charset="77"/>
              </a:rPr>
              <a:t>HEATHCOTE</a:t>
            </a:r>
            <a:endParaRPr lang="en-US" sz="1600" b="1" dirty="0">
              <a:solidFill>
                <a:schemeClr val="accent1"/>
              </a:solidFill>
            </a:endParaRPr>
          </a:p>
        </p:txBody>
      </p:sp>
      <p:sp>
        <p:nvSpPr>
          <p:cNvPr id="9" name="TextBox 8">
            <a:extLst>
              <a:ext uri="{FF2B5EF4-FFF2-40B4-BE49-F238E27FC236}">
                <a16:creationId xmlns:a16="http://schemas.microsoft.com/office/drawing/2014/main" id="{300C24CC-0A4A-9B9C-1271-24A44C8AA4CC}"/>
              </a:ext>
            </a:extLst>
          </p:cNvPr>
          <p:cNvSpPr txBox="1"/>
          <p:nvPr/>
        </p:nvSpPr>
        <p:spPr>
          <a:xfrm>
            <a:off x="6672784" y="2365685"/>
            <a:ext cx="2312469" cy="338554"/>
          </a:xfrm>
          <a:prstGeom prst="rect">
            <a:avLst/>
          </a:prstGeom>
          <a:noFill/>
        </p:spPr>
        <p:txBody>
          <a:bodyPr wrap="square">
            <a:spAutoFit/>
          </a:bodyPr>
          <a:lstStyle/>
          <a:p>
            <a:r>
              <a:rPr lang="en-US" sz="1600" b="1" dirty="0">
                <a:solidFill>
                  <a:schemeClr val="accent1"/>
                </a:solidFill>
                <a:latin typeface="Neue Haas Grotesk Text Pro" panose="020B0504020202020204" pitchFamily="34" charset="77"/>
              </a:rPr>
              <a:t>BEECHWORTH</a:t>
            </a:r>
            <a:endParaRPr lang="en-US" sz="1600" b="1" dirty="0">
              <a:solidFill>
                <a:schemeClr val="accent1"/>
              </a:solidFill>
            </a:endParaRPr>
          </a:p>
        </p:txBody>
      </p:sp>
      <p:sp>
        <p:nvSpPr>
          <p:cNvPr id="11" name="TextBox 10">
            <a:extLst>
              <a:ext uri="{FF2B5EF4-FFF2-40B4-BE49-F238E27FC236}">
                <a16:creationId xmlns:a16="http://schemas.microsoft.com/office/drawing/2014/main" id="{9ED0CB10-84B1-2104-0B09-6DD9DA1BB077}"/>
              </a:ext>
            </a:extLst>
          </p:cNvPr>
          <p:cNvSpPr txBox="1"/>
          <p:nvPr/>
        </p:nvSpPr>
        <p:spPr>
          <a:xfrm>
            <a:off x="6509224" y="4649604"/>
            <a:ext cx="2312469" cy="338554"/>
          </a:xfrm>
          <a:prstGeom prst="rect">
            <a:avLst/>
          </a:prstGeom>
          <a:noFill/>
        </p:spPr>
        <p:txBody>
          <a:bodyPr wrap="square">
            <a:spAutoFit/>
          </a:bodyPr>
          <a:lstStyle/>
          <a:p>
            <a:r>
              <a:rPr lang="en-US" sz="1600" dirty="0">
                <a:latin typeface="Neue Haas Grotesk Text Pro" panose="020B0504020202020204" pitchFamily="34" charset="77"/>
              </a:rPr>
              <a:t>Melbourne</a:t>
            </a:r>
            <a:endParaRPr lang="en-US" sz="1600" dirty="0"/>
          </a:p>
        </p:txBody>
      </p:sp>
    </p:spTree>
    <p:extLst>
      <p:ext uri="{BB962C8B-B14F-4D97-AF65-F5344CB8AC3E}">
        <p14:creationId xmlns:p14="http://schemas.microsoft.com/office/powerpoint/2010/main" val="273546777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lose-up of a barrel&#10;&#10;AI-generated content may be incorrect.">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45"/>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2575649"/>
            <a:ext cx="4829691" cy="1530521"/>
          </a:xfrm>
        </p:spPr>
        <p:txBody>
          <a:bodyPr/>
          <a:lstStyle/>
          <a:p>
            <a:pPr>
              <a:spcBef>
                <a:spcPts val="800"/>
              </a:spcBef>
            </a:pPr>
            <a:r>
              <a:rPr lang="en-AU" dirty="0"/>
              <a:t>The history of Australian Shiraz</a:t>
            </a:r>
          </a:p>
          <a:p>
            <a:pPr>
              <a:spcBef>
                <a:spcPts val="800"/>
              </a:spcBef>
            </a:pPr>
            <a:r>
              <a:rPr lang="en-AU" dirty="0"/>
              <a:t>How it’s grown</a:t>
            </a:r>
          </a:p>
          <a:p>
            <a:pPr>
              <a:spcBef>
                <a:spcPts val="800"/>
              </a:spcBef>
            </a:pPr>
            <a:r>
              <a:rPr lang="en-AU" dirty="0"/>
              <a:t>How it’s made</a:t>
            </a:r>
          </a:p>
          <a:p>
            <a:pPr>
              <a:spcBef>
                <a:spcPts val="800"/>
              </a:spcBef>
            </a:pPr>
            <a:r>
              <a:rPr lang="en-AU" dirty="0"/>
              <a:t>The different styles</a:t>
            </a:r>
          </a:p>
          <a:p>
            <a:pPr>
              <a:spcBef>
                <a:spcPts val="800"/>
              </a:spcBef>
            </a:pPr>
            <a:r>
              <a:rPr lang="en-AU" dirty="0"/>
              <a:t>Where it’s grown</a:t>
            </a:r>
          </a:p>
          <a:p>
            <a:pPr>
              <a:spcBef>
                <a:spcPts val="800"/>
              </a:spcBef>
            </a:pPr>
            <a:r>
              <a:rPr lang="en-AU" dirty="0"/>
              <a:t>Characteristics and flavour profiles</a:t>
            </a:r>
          </a:p>
          <a:p>
            <a:endParaRPr lang="en-US" dirty="0"/>
          </a:p>
        </p:txBody>
      </p:sp>
      <p:sp>
        <p:nvSpPr>
          <p:cNvPr id="5" name="Text Placeholder 4">
            <a:extLst>
              <a:ext uri="{FF2B5EF4-FFF2-40B4-BE49-F238E27FC236}">
                <a16:creationId xmlns:a16="http://schemas.microsoft.com/office/drawing/2014/main" id="{1B7B4BFB-5E1A-3E82-E8CE-D144971F28DA}"/>
              </a:ext>
            </a:extLst>
          </p:cNvPr>
          <p:cNvSpPr>
            <a:spLocks noGrp="1"/>
          </p:cNvSpPr>
          <p:nvPr>
            <p:ph type="body" sz="quarter" idx="13"/>
          </p:nvPr>
        </p:nvSpPr>
        <p:spPr/>
        <p:txBody>
          <a:bodyPr/>
          <a:lstStyle/>
          <a:p>
            <a:r>
              <a:rPr lang="en-US" dirty="0">
                <a:solidFill>
                  <a:schemeClr val="accent1"/>
                </a:solidFill>
              </a:rPr>
              <a:t>TODAY WE’LL COVER</a:t>
            </a:r>
          </a:p>
        </p:txBody>
      </p:sp>
    </p:spTree>
    <p:extLst>
      <p:ext uri="{BB962C8B-B14F-4D97-AF65-F5344CB8AC3E}">
        <p14:creationId xmlns:p14="http://schemas.microsoft.com/office/powerpoint/2010/main" val="116033893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en-AU" dirty="0"/>
              <a:t>One of Australia’s warmest and oldest wine regions</a:t>
            </a:r>
          </a:p>
          <a:p>
            <a:pPr>
              <a:spcBef>
                <a:spcPts val="800"/>
              </a:spcBef>
            </a:pPr>
            <a:r>
              <a:rPr lang="en-AU" dirty="0"/>
              <a:t>Perfect conditions for Shiraz production, with a warm to hot Mediterranean climate and very dry conditions for ripening season</a:t>
            </a:r>
          </a:p>
          <a:p>
            <a:pPr>
              <a:spcBef>
                <a:spcPts val="800"/>
              </a:spcBef>
            </a:pPr>
            <a:r>
              <a:rPr lang="en-AU" dirty="0"/>
              <a:t>Shiraz shows a spectrum of ripe and dried fruit in a full-bodied drop</a:t>
            </a:r>
          </a:p>
          <a:p>
            <a:pPr>
              <a:spcBef>
                <a:spcPts val="800"/>
              </a:spcBef>
            </a:pPr>
            <a:r>
              <a:rPr lang="en-AU" dirty="0"/>
              <a:t>Softness and length to Swan Valley Shiraz, providing a suppleness and drinkability in young wines</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dirty="0">
                <a:solidFill>
                  <a:schemeClr val="accent1"/>
                </a:solidFill>
              </a:rPr>
              <a:t>HEATHCOTE</a:t>
            </a:r>
          </a:p>
        </p:txBody>
      </p:sp>
    </p:spTree>
    <p:extLst>
      <p:ext uri="{BB962C8B-B14F-4D97-AF65-F5344CB8AC3E}">
        <p14:creationId xmlns:p14="http://schemas.microsoft.com/office/powerpoint/2010/main" val="357027557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340350" cy="1530521"/>
          </a:xfrm>
        </p:spPr>
        <p:txBody>
          <a:bodyPr/>
          <a:lstStyle/>
          <a:p>
            <a:pPr>
              <a:spcBef>
                <a:spcPts val="800"/>
              </a:spcBef>
            </a:pPr>
            <a:r>
              <a:rPr lang="en-AU" dirty="0"/>
              <a:t>One of the country's oldest Shiraz vineyards planted in 1860s</a:t>
            </a:r>
          </a:p>
          <a:p>
            <a:pPr>
              <a:spcBef>
                <a:spcPts val="800"/>
              </a:spcBef>
            </a:pPr>
            <a:r>
              <a:rPr lang="en-AU" dirty="0"/>
              <a:t>Cooler-climate region – warm to hot days, cool nights</a:t>
            </a:r>
          </a:p>
          <a:p>
            <a:pPr>
              <a:spcBef>
                <a:spcPts val="800"/>
              </a:spcBef>
            </a:pPr>
            <a:r>
              <a:rPr lang="en-AU" dirty="0"/>
              <a:t>Region is especially well suited to later-ripening red varieties such as Shiraz</a:t>
            </a:r>
          </a:p>
          <a:p>
            <a:pPr>
              <a:spcBef>
                <a:spcPts val="800"/>
              </a:spcBef>
            </a:pPr>
            <a:r>
              <a:rPr lang="en-AU" dirty="0"/>
              <a:t>The Great Western sub-region is adept at producing elegant Shiraz of deep purple</a:t>
            </a:r>
          </a:p>
          <a:p>
            <a:pPr>
              <a:spcBef>
                <a:spcPts val="800"/>
              </a:spcBef>
            </a:pPr>
            <a:r>
              <a:rPr lang="en-AU" dirty="0"/>
              <a:t>Great Western Shiraz displays black pepper, plum, mint and clove, with fine but firm tannins</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dirty="0">
                <a:solidFill>
                  <a:schemeClr val="accent1"/>
                </a:solidFill>
              </a:rPr>
              <a:t>GRAMPIANS</a:t>
            </a:r>
          </a:p>
        </p:txBody>
      </p:sp>
    </p:spTree>
    <p:extLst>
      <p:ext uri="{BB962C8B-B14F-4D97-AF65-F5344CB8AC3E}">
        <p14:creationId xmlns:p14="http://schemas.microsoft.com/office/powerpoint/2010/main" val="2224803876"/>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015201" cy="1530521"/>
          </a:xfrm>
        </p:spPr>
        <p:txBody>
          <a:bodyPr/>
          <a:lstStyle/>
          <a:p>
            <a:pPr>
              <a:spcBef>
                <a:spcPts val="800"/>
              </a:spcBef>
            </a:pPr>
            <a:r>
              <a:rPr lang="en-AU" dirty="0"/>
              <a:t>Cool climate, at the foothills of the Victorian Alps</a:t>
            </a:r>
          </a:p>
          <a:p>
            <a:pPr>
              <a:spcBef>
                <a:spcPts val="800"/>
              </a:spcBef>
            </a:pPr>
            <a:r>
              <a:rPr lang="en-AU" dirty="0"/>
              <a:t>Shiraz thrives in this cool </a:t>
            </a:r>
            <a:br>
              <a:rPr lang="en-AU" dirty="0"/>
            </a:br>
            <a:r>
              <a:rPr lang="en-AU" dirty="0"/>
              <a:t>sub-alpine climate</a:t>
            </a:r>
          </a:p>
          <a:p>
            <a:pPr>
              <a:spcBef>
                <a:spcPts val="800"/>
              </a:spcBef>
            </a:pPr>
            <a:r>
              <a:rPr lang="en-AU" dirty="0"/>
              <a:t>Shiraz expressions are medium in body, with savoury, spicy and earthy characters</a:t>
            </a:r>
          </a:p>
          <a:p>
            <a:pPr>
              <a:spcBef>
                <a:spcPts val="800"/>
              </a:spcBef>
            </a:pPr>
            <a:r>
              <a:rPr lang="en-AU" dirty="0"/>
              <a:t>Home to Giaconda, one of Australia’s premier producers of Shiraz and Chardonnay</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dirty="0">
                <a:solidFill>
                  <a:schemeClr val="accent1"/>
                </a:solidFill>
              </a:rPr>
              <a:t>BEECHWORTH</a:t>
            </a:r>
          </a:p>
        </p:txBody>
      </p:sp>
    </p:spTree>
    <p:extLst>
      <p:ext uri="{BB962C8B-B14F-4D97-AF65-F5344CB8AC3E}">
        <p14:creationId xmlns:p14="http://schemas.microsoft.com/office/powerpoint/2010/main" val="19022501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map of the united states&#10;&#10;AI-generated content may be incorrect.">
            <a:extLst>
              <a:ext uri="{FF2B5EF4-FFF2-40B4-BE49-F238E27FC236}">
                <a16:creationId xmlns:a16="http://schemas.microsoft.com/office/drawing/2014/main" id="{B2966372-C5DA-5485-B7D2-9C1CF2A2F8A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EAB55756-582A-A3F9-BD29-29BB4489AF5C}"/>
              </a:ext>
            </a:extLst>
          </p:cNvPr>
          <p:cNvSpPr>
            <a:spLocks noGrp="1"/>
          </p:cNvSpPr>
          <p:nvPr>
            <p:ph type="title"/>
          </p:nvPr>
        </p:nvSpPr>
        <p:spPr>
          <a:xfrm>
            <a:off x="623888" y="3561673"/>
            <a:ext cx="5472112" cy="1325562"/>
          </a:xfrm>
        </p:spPr>
        <p:txBody>
          <a:bodyPr/>
          <a:lstStyle/>
          <a:p>
            <a:r>
              <a:rPr lang="en-US" sz="3600" dirty="0">
                <a:solidFill>
                  <a:schemeClr val="accent5"/>
                </a:solidFill>
                <a:latin typeface="Neue Haas Grotesk Text Pro" panose="020B0504020202020204" pitchFamily="34" charset="77"/>
              </a:rPr>
              <a:t>SHIRAZ IN THE </a:t>
            </a:r>
            <a:r>
              <a:rPr lang="en-US" dirty="0">
                <a:solidFill>
                  <a:schemeClr val="accent1"/>
                </a:solidFill>
                <a:latin typeface="Neue Haas Grotesk Text Pro" panose="020B0504020202020204" pitchFamily="34" charset="77"/>
              </a:rPr>
              <a:t>RIVERLAND AND RIVERINA</a:t>
            </a:r>
            <a:br>
              <a:rPr lang="en-US" dirty="0">
                <a:solidFill>
                  <a:schemeClr val="accent1"/>
                </a:solidFill>
                <a:latin typeface="Neue Haas Grotesk Text Pro" panose="020B0504020202020204" pitchFamily="34" charset="77"/>
              </a:rPr>
            </a:br>
            <a:br>
              <a:rPr lang="en-US" dirty="0"/>
            </a:br>
            <a:endParaRPr lang="en-US" dirty="0"/>
          </a:p>
        </p:txBody>
      </p:sp>
      <p:sp>
        <p:nvSpPr>
          <p:cNvPr id="3" name="Text Placeholder 3">
            <a:extLst>
              <a:ext uri="{FF2B5EF4-FFF2-40B4-BE49-F238E27FC236}">
                <a16:creationId xmlns:a16="http://schemas.microsoft.com/office/drawing/2014/main" id="{D4A59BEA-2544-3B53-1EBD-409FE35E3690}"/>
              </a:ext>
            </a:extLst>
          </p:cNvPr>
          <p:cNvSpPr>
            <a:spLocks noGrp="1"/>
          </p:cNvSpPr>
          <p:nvPr>
            <p:ph type="body" sz="quarter" idx="4294967295"/>
          </p:nvPr>
        </p:nvSpPr>
        <p:spPr>
          <a:xfrm>
            <a:off x="623888" y="5293895"/>
            <a:ext cx="4419750" cy="2148305"/>
          </a:xfrm>
        </p:spPr>
        <p:txBody>
          <a:bodyPr/>
          <a:lstStyle/>
          <a:p>
            <a:pPr marL="0" indent="0">
              <a:spcBef>
                <a:spcPct val="0"/>
              </a:spcBef>
              <a:buNone/>
            </a:pPr>
            <a:r>
              <a:rPr lang="en-AU" dirty="0"/>
              <a:t>Without these regions, Australia’s wine sector would not be the world’s fourth largest exporter of wine or a significant contributor to the Australian economy as a whole.</a:t>
            </a:r>
          </a:p>
        </p:txBody>
      </p:sp>
      <p:sp>
        <p:nvSpPr>
          <p:cNvPr id="8" name="TextBox 7">
            <a:extLst>
              <a:ext uri="{FF2B5EF4-FFF2-40B4-BE49-F238E27FC236}">
                <a16:creationId xmlns:a16="http://schemas.microsoft.com/office/drawing/2014/main" id="{EA931611-92EA-DE52-AB0B-88AFD3F48C5A}"/>
              </a:ext>
            </a:extLst>
          </p:cNvPr>
          <p:cNvSpPr txBox="1"/>
          <p:nvPr/>
        </p:nvSpPr>
        <p:spPr>
          <a:xfrm>
            <a:off x="2953686" y="1127175"/>
            <a:ext cx="2312469" cy="338554"/>
          </a:xfrm>
          <a:prstGeom prst="rect">
            <a:avLst/>
          </a:prstGeom>
          <a:noFill/>
        </p:spPr>
        <p:txBody>
          <a:bodyPr wrap="square">
            <a:spAutoFit/>
          </a:bodyPr>
          <a:lstStyle/>
          <a:p>
            <a:r>
              <a:rPr lang="en-US" sz="1600" b="1" dirty="0">
                <a:solidFill>
                  <a:schemeClr val="accent1"/>
                </a:solidFill>
                <a:latin typeface="Neue Haas Grotesk Text Pro" panose="020B0504020202020204" pitchFamily="34" charset="77"/>
              </a:rPr>
              <a:t>RIVERLAND</a:t>
            </a:r>
            <a:endParaRPr lang="en-US" sz="1600" b="1" dirty="0">
              <a:solidFill>
                <a:schemeClr val="accent1"/>
              </a:solidFill>
            </a:endParaRPr>
          </a:p>
        </p:txBody>
      </p:sp>
      <p:sp>
        <p:nvSpPr>
          <p:cNvPr id="9" name="TextBox 8">
            <a:extLst>
              <a:ext uri="{FF2B5EF4-FFF2-40B4-BE49-F238E27FC236}">
                <a16:creationId xmlns:a16="http://schemas.microsoft.com/office/drawing/2014/main" id="{CD8A2239-ADCB-74F0-9D7E-0A9A8E1EC23C}"/>
              </a:ext>
            </a:extLst>
          </p:cNvPr>
          <p:cNvSpPr txBox="1"/>
          <p:nvPr/>
        </p:nvSpPr>
        <p:spPr>
          <a:xfrm>
            <a:off x="7487184" y="1868321"/>
            <a:ext cx="2312469" cy="338554"/>
          </a:xfrm>
          <a:prstGeom prst="rect">
            <a:avLst/>
          </a:prstGeom>
          <a:noFill/>
        </p:spPr>
        <p:txBody>
          <a:bodyPr wrap="square">
            <a:spAutoFit/>
          </a:bodyPr>
          <a:lstStyle/>
          <a:p>
            <a:r>
              <a:rPr lang="en-US" sz="1600" b="1" dirty="0">
                <a:solidFill>
                  <a:schemeClr val="accent1"/>
                </a:solidFill>
                <a:latin typeface="Neue Haas Grotesk Text Pro" panose="020B0504020202020204" pitchFamily="34" charset="77"/>
              </a:rPr>
              <a:t>RIVERINA</a:t>
            </a:r>
            <a:endParaRPr lang="en-US" sz="1600" b="1" dirty="0">
              <a:solidFill>
                <a:schemeClr val="accent1"/>
              </a:solidFill>
            </a:endParaRPr>
          </a:p>
        </p:txBody>
      </p:sp>
      <p:sp>
        <p:nvSpPr>
          <p:cNvPr id="11" name="TextBox 10">
            <a:extLst>
              <a:ext uri="{FF2B5EF4-FFF2-40B4-BE49-F238E27FC236}">
                <a16:creationId xmlns:a16="http://schemas.microsoft.com/office/drawing/2014/main" id="{74FF0D4B-3CAC-A7D3-BDD4-7685C816C460}"/>
              </a:ext>
            </a:extLst>
          </p:cNvPr>
          <p:cNvSpPr txBox="1"/>
          <p:nvPr/>
        </p:nvSpPr>
        <p:spPr>
          <a:xfrm>
            <a:off x="7461584" y="5293895"/>
            <a:ext cx="2312469" cy="338554"/>
          </a:xfrm>
          <a:prstGeom prst="rect">
            <a:avLst/>
          </a:prstGeom>
          <a:noFill/>
        </p:spPr>
        <p:txBody>
          <a:bodyPr wrap="square">
            <a:spAutoFit/>
          </a:bodyPr>
          <a:lstStyle/>
          <a:p>
            <a:r>
              <a:rPr lang="en-US" sz="1600" dirty="0">
                <a:latin typeface="Neue Haas Grotesk Text Pro" panose="020B0504020202020204" pitchFamily="34" charset="77"/>
              </a:rPr>
              <a:t>Melbourne</a:t>
            </a:r>
            <a:endParaRPr lang="en-US" sz="1600" dirty="0"/>
          </a:p>
        </p:txBody>
      </p:sp>
      <p:sp>
        <p:nvSpPr>
          <p:cNvPr id="12" name="TextBox 11">
            <a:extLst>
              <a:ext uri="{FF2B5EF4-FFF2-40B4-BE49-F238E27FC236}">
                <a16:creationId xmlns:a16="http://schemas.microsoft.com/office/drawing/2014/main" id="{F55B43DB-B292-D648-C2E7-AC47463CEE18}"/>
              </a:ext>
            </a:extLst>
          </p:cNvPr>
          <p:cNvSpPr txBox="1"/>
          <p:nvPr/>
        </p:nvSpPr>
        <p:spPr>
          <a:xfrm>
            <a:off x="2735580" y="2184935"/>
            <a:ext cx="2312469" cy="338554"/>
          </a:xfrm>
          <a:prstGeom prst="rect">
            <a:avLst/>
          </a:prstGeom>
          <a:noFill/>
        </p:spPr>
        <p:txBody>
          <a:bodyPr wrap="square">
            <a:spAutoFit/>
          </a:bodyPr>
          <a:lstStyle/>
          <a:p>
            <a:r>
              <a:rPr lang="en-US" sz="1600" dirty="0">
                <a:latin typeface="Neue Haas Grotesk Text Pro" panose="020B0504020202020204" pitchFamily="34" charset="77"/>
              </a:rPr>
              <a:t>Adelaide</a:t>
            </a:r>
            <a:endParaRPr lang="en-US" sz="1600" dirty="0"/>
          </a:p>
        </p:txBody>
      </p:sp>
      <p:sp>
        <p:nvSpPr>
          <p:cNvPr id="13" name="TextBox 12">
            <a:extLst>
              <a:ext uri="{FF2B5EF4-FFF2-40B4-BE49-F238E27FC236}">
                <a16:creationId xmlns:a16="http://schemas.microsoft.com/office/drawing/2014/main" id="{A936D5DB-5CCF-7D24-AE65-401BFEAE9B92}"/>
              </a:ext>
            </a:extLst>
          </p:cNvPr>
          <p:cNvSpPr txBox="1"/>
          <p:nvPr/>
        </p:nvSpPr>
        <p:spPr>
          <a:xfrm>
            <a:off x="11022931" y="1607419"/>
            <a:ext cx="2312469" cy="338554"/>
          </a:xfrm>
          <a:prstGeom prst="rect">
            <a:avLst/>
          </a:prstGeom>
          <a:noFill/>
        </p:spPr>
        <p:txBody>
          <a:bodyPr wrap="square">
            <a:spAutoFit/>
          </a:bodyPr>
          <a:lstStyle/>
          <a:p>
            <a:r>
              <a:rPr lang="en-US" sz="1600" dirty="0">
                <a:latin typeface="Neue Haas Grotesk Text Pro" panose="020B0504020202020204" pitchFamily="34" charset="77"/>
              </a:rPr>
              <a:t>Sydney</a:t>
            </a:r>
            <a:endParaRPr lang="en-US" sz="1600" dirty="0"/>
          </a:p>
        </p:txBody>
      </p:sp>
    </p:spTree>
    <p:extLst>
      <p:ext uri="{BB962C8B-B14F-4D97-AF65-F5344CB8AC3E}">
        <p14:creationId xmlns:p14="http://schemas.microsoft.com/office/powerpoint/2010/main" val="1349759708"/>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en-AU" dirty="0"/>
              <a:t>Long-established, warm-climate winemaking powerhouse, located east of the Barossa Valley</a:t>
            </a:r>
          </a:p>
          <a:p>
            <a:pPr>
              <a:spcBef>
                <a:spcPts val="800"/>
              </a:spcBef>
            </a:pPr>
            <a:r>
              <a:rPr lang="en-AU" dirty="0"/>
              <a:t>Producers are encouraging modern style development, with full-flavoured, generous and approachable Shiraz</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dirty="0">
                <a:solidFill>
                  <a:schemeClr val="accent1"/>
                </a:solidFill>
              </a:rPr>
              <a:t>RIVERLAND</a:t>
            </a:r>
          </a:p>
        </p:txBody>
      </p:sp>
    </p:spTree>
    <p:extLst>
      <p:ext uri="{BB962C8B-B14F-4D97-AF65-F5344CB8AC3E}">
        <p14:creationId xmlns:p14="http://schemas.microsoft.com/office/powerpoint/2010/main" val="2573854423"/>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en-AU" dirty="0"/>
              <a:t>Efficient and innovative production methods have allowed for strong export success</a:t>
            </a:r>
          </a:p>
          <a:p>
            <a:pPr>
              <a:spcBef>
                <a:spcPts val="800"/>
              </a:spcBef>
            </a:pPr>
            <a:r>
              <a:rPr lang="en-AU" dirty="0"/>
              <a:t>Riverina Shiraz includes easy‑drinking wines with vibrant juicy-ripe fruit, sweet vanilla and spice, through to more elegant, refined expressions</a:t>
            </a:r>
          </a:p>
          <a:p>
            <a:pPr>
              <a:spcBef>
                <a:spcPts val="800"/>
              </a:spcBef>
            </a:pPr>
            <a:r>
              <a:rPr lang="en-AU" dirty="0"/>
              <a:t>Home to ‘critter’ wine phenomenon</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dirty="0">
                <a:solidFill>
                  <a:schemeClr val="accent1"/>
                </a:solidFill>
              </a:rPr>
              <a:t>RIVERINA</a:t>
            </a:r>
          </a:p>
        </p:txBody>
      </p:sp>
    </p:spTree>
    <p:extLst>
      <p:ext uri="{BB962C8B-B14F-4D97-AF65-F5344CB8AC3E}">
        <p14:creationId xmlns:p14="http://schemas.microsoft.com/office/powerpoint/2010/main" val="348346394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8872-872D-F136-5E72-6260C6A90330}"/>
              </a:ext>
            </a:extLst>
          </p:cNvPr>
          <p:cNvSpPr txBox="1">
            <a:spLocks/>
          </p:cNvSpPr>
          <p:nvPr/>
        </p:nvSpPr>
        <p:spPr>
          <a:xfrm>
            <a:off x="592084" y="586508"/>
            <a:ext cx="11283754"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3200">
                <a:solidFill>
                  <a:schemeClr val="accent1"/>
                </a:solidFill>
              </a:rPr>
              <a:t>BAROSSA SHIRAZ</a:t>
            </a:r>
            <a:br>
              <a:rPr lang="en-US" sz="4000">
                <a:solidFill>
                  <a:schemeClr val="accent3"/>
                </a:solidFill>
              </a:rPr>
            </a:br>
            <a:r>
              <a:rPr lang="en-US" sz="5440">
                <a:solidFill>
                  <a:schemeClr val="accent5"/>
                </a:solidFill>
              </a:rPr>
              <a:t>characteristics</a:t>
            </a:r>
            <a:endParaRPr lang="en-US" sz="5440" dirty="0">
              <a:solidFill>
                <a:schemeClr val="accent5"/>
              </a:solidFill>
            </a:endParaRPr>
          </a:p>
        </p:txBody>
      </p:sp>
      <p:pic>
        <p:nvPicPr>
          <p:cNvPr id="3" name="Picture Placeholder 8">
            <a:extLst>
              <a:ext uri="{FF2B5EF4-FFF2-40B4-BE49-F238E27FC236}">
                <a16:creationId xmlns:a16="http://schemas.microsoft.com/office/drawing/2014/main" id="{ECB7F8D5-E7C3-A4D0-F7A7-624AF9E4197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693783" y="461793"/>
            <a:ext cx="2114328" cy="6400800"/>
          </a:xfrm>
          <a:prstGeom prst="rect">
            <a:avLst/>
          </a:prstGeom>
        </p:spPr>
      </p:pic>
      <p:sp>
        <p:nvSpPr>
          <p:cNvPr id="4" name="object 10">
            <a:extLst>
              <a:ext uri="{FF2B5EF4-FFF2-40B4-BE49-F238E27FC236}">
                <a16:creationId xmlns:a16="http://schemas.microsoft.com/office/drawing/2014/main" id="{6612676D-3A02-B52B-8C8D-2590F21C434F}"/>
              </a:ext>
            </a:extLst>
          </p:cNvPr>
          <p:cNvSpPr txBox="1"/>
          <p:nvPr/>
        </p:nvSpPr>
        <p:spPr>
          <a:xfrm rot="16200000">
            <a:off x="5567179" y="4287784"/>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FB7F6A9E-5D7C-F7F9-E9C3-3052966ED798}"/>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092DA280-E1D8-E876-3B06-DFE625B543FF}"/>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E8AD7240-6941-31BC-BBD1-3ED40BDE5831}"/>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 name="Oval 7">
            <a:extLst>
              <a:ext uri="{FF2B5EF4-FFF2-40B4-BE49-F238E27FC236}">
                <a16:creationId xmlns:a16="http://schemas.microsoft.com/office/drawing/2014/main" id="{656C3522-1ED2-F52B-7CF8-973368245D82}"/>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Title 2">
            <a:extLst>
              <a:ext uri="{FF2B5EF4-FFF2-40B4-BE49-F238E27FC236}">
                <a16:creationId xmlns:a16="http://schemas.microsoft.com/office/drawing/2014/main" id="{71D83ADE-4039-DFF2-C278-B27B684EAFC3}"/>
              </a:ext>
            </a:extLst>
          </p:cNvPr>
          <p:cNvSpPr txBox="1"/>
          <p:nvPr/>
        </p:nvSpPr>
        <p:spPr>
          <a:xfrm>
            <a:off x="53834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10" name="Oval 9">
            <a:extLst>
              <a:ext uri="{FF2B5EF4-FFF2-40B4-BE49-F238E27FC236}">
                <a16:creationId xmlns:a16="http://schemas.microsoft.com/office/drawing/2014/main" id="{12A73F16-F6D3-950B-CB1E-27B71AB71BD7}"/>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Oval 10">
            <a:extLst>
              <a:ext uri="{FF2B5EF4-FFF2-40B4-BE49-F238E27FC236}">
                <a16:creationId xmlns:a16="http://schemas.microsoft.com/office/drawing/2014/main" id="{558E7421-9D37-5E1F-12CF-C14A0A7EA7D2}"/>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40EA4C8A-6003-2228-39A9-9E83D188DBE6}"/>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 name="Oval 12">
            <a:extLst>
              <a:ext uri="{FF2B5EF4-FFF2-40B4-BE49-F238E27FC236}">
                <a16:creationId xmlns:a16="http://schemas.microsoft.com/office/drawing/2014/main" id="{CBB692A1-58C7-2C52-71CA-EA1B5A34B87E}"/>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28B2DF74-AA53-9515-0DCA-CF4C11E3712A}"/>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Title 2">
            <a:extLst>
              <a:ext uri="{FF2B5EF4-FFF2-40B4-BE49-F238E27FC236}">
                <a16:creationId xmlns:a16="http://schemas.microsoft.com/office/drawing/2014/main" id="{09D98179-D634-CAE1-007E-1BCABB4B0634}"/>
              </a:ext>
            </a:extLst>
          </p:cNvPr>
          <p:cNvSpPr txBox="1"/>
          <p:nvPr/>
        </p:nvSpPr>
        <p:spPr>
          <a:xfrm>
            <a:off x="4052099"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Shiraz</a:t>
            </a:r>
          </a:p>
        </p:txBody>
      </p:sp>
      <p:cxnSp>
        <p:nvCxnSpPr>
          <p:cNvPr id="16" name="Straight Connector 15">
            <a:extLst>
              <a:ext uri="{FF2B5EF4-FFF2-40B4-BE49-F238E27FC236}">
                <a16:creationId xmlns:a16="http://schemas.microsoft.com/office/drawing/2014/main" id="{899381BF-A9E5-1EFA-2405-82E8F28F488B}"/>
              </a:ext>
            </a:extLst>
          </p:cNvPr>
          <p:cNvCxnSpPr>
            <a:cxnSpLocks/>
          </p:cNvCxnSpPr>
          <p:nvPr/>
        </p:nvCxnSpPr>
        <p:spPr>
          <a:xfrm>
            <a:off x="151735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7B826CEF-4251-6E89-EDC0-C0F367F722BC}"/>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C5FC0DFD-5C9D-70FF-AFDB-1C2668123ACE}"/>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8026B339-6709-C32F-A5F7-060C4E72EB8D}"/>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FC2DE99D-BAE6-92AF-771E-84E16D76BE09}"/>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1" name="Title 2">
            <a:extLst>
              <a:ext uri="{FF2B5EF4-FFF2-40B4-BE49-F238E27FC236}">
                <a16:creationId xmlns:a16="http://schemas.microsoft.com/office/drawing/2014/main" id="{4260B171-352A-E223-02AC-D59BAF1BB48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22" name="Oval 21">
            <a:extLst>
              <a:ext uri="{FF2B5EF4-FFF2-40B4-BE49-F238E27FC236}">
                <a16:creationId xmlns:a16="http://schemas.microsoft.com/office/drawing/2014/main" id="{930797C9-F135-0692-5323-CD0227377D51}"/>
              </a:ext>
            </a:extLst>
          </p:cNvPr>
          <p:cNvSpPr/>
          <p:nvPr/>
        </p:nvSpPr>
        <p:spPr>
          <a:xfrm>
            <a:off x="3475747"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460633D9-0F94-2086-7FF0-97FFD1E40369}"/>
              </a:ext>
            </a:extLst>
          </p:cNvPr>
          <p:cNvSpPr/>
          <p:nvPr/>
        </p:nvSpPr>
        <p:spPr>
          <a:xfrm>
            <a:off x="3840271"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C0D4BA74-63D6-2ABA-57E6-A096E7A6F8CA}"/>
              </a:ext>
            </a:extLst>
          </p:cNvPr>
          <p:cNvSpPr/>
          <p:nvPr/>
        </p:nvSpPr>
        <p:spPr>
          <a:xfrm>
            <a:off x="4198616"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52D8E87D-C052-79F4-332E-94C8C210E8C1}"/>
              </a:ext>
            </a:extLst>
          </p:cNvPr>
          <p:cNvSpPr/>
          <p:nvPr/>
        </p:nvSpPr>
        <p:spPr>
          <a:xfrm>
            <a:off x="4569318"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60182EB3-CB3B-1070-3CEB-8635DC027B3F}"/>
              </a:ext>
            </a:extLst>
          </p:cNvPr>
          <p:cNvSpPr/>
          <p:nvPr/>
        </p:nvSpPr>
        <p:spPr>
          <a:xfrm>
            <a:off x="4933842"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Title 2">
            <a:extLst>
              <a:ext uri="{FF2B5EF4-FFF2-40B4-BE49-F238E27FC236}">
                <a16:creationId xmlns:a16="http://schemas.microsoft.com/office/drawing/2014/main" id="{9DF93F17-B9BB-A84F-C900-C7EE2A035D1D}"/>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28" name="Title 2">
            <a:extLst>
              <a:ext uri="{FF2B5EF4-FFF2-40B4-BE49-F238E27FC236}">
                <a16:creationId xmlns:a16="http://schemas.microsoft.com/office/drawing/2014/main" id="{A6993038-55EF-110D-AFC6-CDDEF50AFFA8}"/>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29" name="Title 2">
            <a:extLst>
              <a:ext uri="{FF2B5EF4-FFF2-40B4-BE49-F238E27FC236}">
                <a16:creationId xmlns:a16="http://schemas.microsoft.com/office/drawing/2014/main" id="{7F39C238-271F-E8C9-E62F-9D49AD75860D}"/>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30" name="Oval 29">
            <a:extLst>
              <a:ext uri="{FF2B5EF4-FFF2-40B4-BE49-F238E27FC236}">
                <a16:creationId xmlns:a16="http://schemas.microsoft.com/office/drawing/2014/main" id="{04EF7436-A3CA-43DD-D00F-761E29F53590}"/>
              </a:ext>
            </a:extLst>
          </p:cNvPr>
          <p:cNvSpPr/>
          <p:nvPr/>
        </p:nvSpPr>
        <p:spPr>
          <a:xfrm>
            <a:off x="2018794" y="368302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1" name="Oval 30">
            <a:extLst>
              <a:ext uri="{FF2B5EF4-FFF2-40B4-BE49-F238E27FC236}">
                <a16:creationId xmlns:a16="http://schemas.microsoft.com/office/drawing/2014/main" id="{DC9685BD-C556-56CF-9CC6-C8BA769DD739}"/>
              </a:ext>
            </a:extLst>
          </p:cNvPr>
          <p:cNvSpPr/>
          <p:nvPr/>
        </p:nvSpPr>
        <p:spPr>
          <a:xfrm>
            <a:off x="2382937" y="368012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2" name="Oval 31">
            <a:extLst>
              <a:ext uri="{FF2B5EF4-FFF2-40B4-BE49-F238E27FC236}">
                <a16:creationId xmlns:a16="http://schemas.microsoft.com/office/drawing/2014/main" id="{8DD0901E-36EB-30D6-2BF3-4D8D61C7B223}"/>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3" name="Oval 32">
            <a:extLst>
              <a:ext uri="{FF2B5EF4-FFF2-40B4-BE49-F238E27FC236}">
                <a16:creationId xmlns:a16="http://schemas.microsoft.com/office/drawing/2014/main" id="{A6CE6E66-36D4-DE84-7F48-698E16795B2E}"/>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93471648-851D-8C0B-FE29-E92064E81547}"/>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6F62EE8B-434A-7A70-FB37-2BE8191C88C5}"/>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A05E8F7B-4A4E-9E0A-DC7E-AB23BBE2AA49}"/>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Oval 36">
            <a:extLst>
              <a:ext uri="{FF2B5EF4-FFF2-40B4-BE49-F238E27FC236}">
                <a16:creationId xmlns:a16="http://schemas.microsoft.com/office/drawing/2014/main" id="{4DB5D534-B1C0-06D5-EF8D-184CB614A803}"/>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Oval 37">
            <a:extLst>
              <a:ext uri="{FF2B5EF4-FFF2-40B4-BE49-F238E27FC236}">
                <a16:creationId xmlns:a16="http://schemas.microsoft.com/office/drawing/2014/main" id="{363AD490-9CD1-F789-08AE-B245DF1C8672}"/>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Title 2">
            <a:extLst>
              <a:ext uri="{FF2B5EF4-FFF2-40B4-BE49-F238E27FC236}">
                <a16:creationId xmlns:a16="http://schemas.microsoft.com/office/drawing/2014/main" id="{D6A29D2C-B0C4-A0A7-7223-1FB1804EEC0B}"/>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40" name="Title 2">
            <a:extLst>
              <a:ext uri="{FF2B5EF4-FFF2-40B4-BE49-F238E27FC236}">
                <a16:creationId xmlns:a16="http://schemas.microsoft.com/office/drawing/2014/main" id="{6B1F9479-B663-8DD9-805B-D944618EFC96}"/>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41" name="Title 2">
            <a:extLst>
              <a:ext uri="{FF2B5EF4-FFF2-40B4-BE49-F238E27FC236}">
                <a16:creationId xmlns:a16="http://schemas.microsoft.com/office/drawing/2014/main" id="{F86D8FE3-84B0-6618-C5E5-788557DEC52C}"/>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42" name="Straight Connector 41">
            <a:extLst>
              <a:ext uri="{FF2B5EF4-FFF2-40B4-BE49-F238E27FC236}">
                <a16:creationId xmlns:a16="http://schemas.microsoft.com/office/drawing/2014/main" id="{9346DBB4-6DA7-6E23-FC2E-BA75CCF79769}"/>
              </a:ext>
            </a:extLst>
          </p:cNvPr>
          <p:cNvCxnSpPr>
            <a:cxnSpLocks/>
          </p:cNvCxnSpPr>
          <p:nvPr/>
        </p:nvCxnSpPr>
        <p:spPr>
          <a:xfrm>
            <a:off x="1214614"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3" name="Title 2">
            <a:extLst>
              <a:ext uri="{FF2B5EF4-FFF2-40B4-BE49-F238E27FC236}">
                <a16:creationId xmlns:a16="http://schemas.microsoft.com/office/drawing/2014/main" id="{FD94DA59-2682-AA6D-2A20-4C58DEAD22CE}"/>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44" name="Straight Connector 43">
            <a:extLst>
              <a:ext uri="{FF2B5EF4-FFF2-40B4-BE49-F238E27FC236}">
                <a16:creationId xmlns:a16="http://schemas.microsoft.com/office/drawing/2014/main" id="{BF258047-191D-EAD7-47A5-2DD4768CB2E3}"/>
              </a:ext>
            </a:extLst>
          </p:cNvPr>
          <p:cNvCxnSpPr>
            <a:cxnSpLocks/>
          </p:cNvCxnSpPr>
          <p:nvPr/>
        </p:nvCxnSpPr>
        <p:spPr>
          <a:xfrm>
            <a:off x="1857165"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20DC7809-C4E8-4C9D-7215-B7D399CAB051}"/>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Oval 45">
            <a:extLst>
              <a:ext uri="{FF2B5EF4-FFF2-40B4-BE49-F238E27FC236}">
                <a16:creationId xmlns:a16="http://schemas.microsoft.com/office/drawing/2014/main" id="{9F9D5079-ED32-65B8-03C6-DBA06C60BE35}"/>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3DD98563-BF84-2A23-F7FD-E3681FEDC33D}"/>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8" name="Oval 47">
            <a:extLst>
              <a:ext uri="{FF2B5EF4-FFF2-40B4-BE49-F238E27FC236}">
                <a16:creationId xmlns:a16="http://schemas.microsoft.com/office/drawing/2014/main" id="{8473640E-2EB9-7682-9663-FC65F63B62D0}"/>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D92CEEFE-304D-D806-4888-ABFDD84C91D9}"/>
              </a:ext>
            </a:extLst>
          </p:cNvPr>
          <p:cNvSpPr/>
          <p:nvPr/>
        </p:nvSpPr>
        <p:spPr>
          <a:xfrm>
            <a:off x="3475747"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C7CC2C4-0254-A308-9E64-C1BDB08E4D9B}"/>
              </a:ext>
            </a:extLst>
          </p:cNvPr>
          <p:cNvSpPr/>
          <p:nvPr/>
        </p:nvSpPr>
        <p:spPr>
          <a:xfrm>
            <a:off x="3840271"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Oval 50">
            <a:extLst>
              <a:ext uri="{FF2B5EF4-FFF2-40B4-BE49-F238E27FC236}">
                <a16:creationId xmlns:a16="http://schemas.microsoft.com/office/drawing/2014/main" id="{8FEEC03D-E774-3597-80BE-17EA9B245CC3}"/>
              </a:ext>
            </a:extLst>
          </p:cNvPr>
          <p:cNvSpPr/>
          <p:nvPr/>
        </p:nvSpPr>
        <p:spPr>
          <a:xfrm>
            <a:off x="4198616"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2" name="Oval 51">
            <a:extLst>
              <a:ext uri="{FF2B5EF4-FFF2-40B4-BE49-F238E27FC236}">
                <a16:creationId xmlns:a16="http://schemas.microsoft.com/office/drawing/2014/main" id="{E1AA1C21-2388-2140-7AD7-2860F5CEF100}"/>
              </a:ext>
            </a:extLst>
          </p:cNvPr>
          <p:cNvSpPr/>
          <p:nvPr/>
        </p:nvSpPr>
        <p:spPr>
          <a:xfrm>
            <a:off x="4569318"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3" name="Oval 52">
            <a:extLst>
              <a:ext uri="{FF2B5EF4-FFF2-40B4-BE49-F238E27FC236}">
                <a16:creationId xmlns:a16="http://schemas.microsoft.com/office/drawing/2014/main" id="{9ABB2C1B-D1F3-6673-D5EB-FD2A894546DC}"/>
              </a:ext>
            </a:extLst>
          </p:cNvPr>
          <p:cNvSpPr/>
          <p:nvPr/>
        </p:nvSpPr>
        <p:spPr>
          <a:xfrm>
            <a:off x="4933842"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4" name="Title 2">
            <a:extLst>
              <a:ext uri="{FF2B5EF4-FFF2-40B4-BE49-F238E27FC236}">
                <a16:creationId xmlns:a16="http://schemas.microsoft.com/office/drawing/2014/main" id="{19F6853C-3F38-D448-FFA5-F27232DCF9E0}"/>
              </a:ext>
            </a:extLst>
          </p:cNvPr>
          <p:cNvSpPr txBox="1"/>
          <p:nvPr/>
        </p:nvSpPr>
        <p:spPr>
          <a:xfrm>
            <a:off x="1920762"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55" name="Title 2">
            <a:extLst>
              <a:ext uri="{FF2B5EF4-FFF2-40B4-BE49-F238E27FC236}">
                <a16:creationId xmlns:a16="http://schemas.microsoft.com/office/drawing/2014/main" id="{BFC57A27-99C7-A26D-07C5-EBEF2EB3DFFB}"/>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6" name="Title 2">
            <a:extLst>
              <a:ext uri="{FF2B5EF4-FFF2-40B4-BE49-F238E27FC236}">
                <a16:creationId xmlns:a16="http://schemas.microsoft.com/office/drawing/2014/main" id="{C2E64A77-DF56-2117-51D0-2A0521FEB043}"/>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57" name="Title 2">
            <a:extLst>
              <a:ext uri="{FF2B5EF4-FFF2-40B4-BE49-F238E27FC236}">
                <a16:creationId xmlns:a16="http://schemas.microsoft.com/office/drawing/2014/main" id="{C570EBB1-4F33-31E8-4180-81A4AE1124DF}"/>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58" name="Straight Connector 57">
            <a:extLst>
              <a:ext uri="{FF2B5EF4-FFF2-40B4-BE49-F238E27FC236}">
                <a16:creationId xmlns:a16="http://schemas.microsoft.com/office/drawing/2014/main" id="{227FA15C-4AB9-CD38-0AB6-877496C874A9}"/>
              </a:ext>
            </a:extLst>
          </p:cNvPr>
          <p:cNvCxnSpPr>
            <a:cxnSpLocks/>
          </p:cNvCxnSpPr>
          <p:nvPr/>
        </p:nvCxnSpPr>
        <p:spPr>
          <a:xfrm>
            <a:off x="108486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9D773C57-14DE-7C0A-BEA3-AA6067E11284}"/>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2201E5BB-D69C-5E2A-2909-2E68D35C8DF2}"/>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9234C30-DA2B-C39A-5814-A811203B86B8}"/>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25B3A0E4-06CB-4706-FC6F-882BE9627B25}"/>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EBEC0FE-072F-59BF-F922-E6A6C7C836C7}"/>
              </a:ext>
            </a:extLst>
          </p:cNvPr>
          <p:cNvSpPr/>
          <p:nvPr/>
        </p:nvSpPr>
        <p:spPr>
          <a:xfrm>
            <a:off x="3475747"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A3C7EA46-108A-319D-4C6E-24607528D70F}"/>
              </a:ext>
            </a:extLst>
          </p:cNvPr>
          <p:cNvSpPr/>
          <p:nvPr/>
        </p:nvSpPr>
        <p:spPr>
          <a:xfrm>
            <a:off x="3840271"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0709B990-3BF0-3886-1B1E-184A1F360EB8}"/>
              </a:ext>
            </a:extLst>
          </p:cNvPr>
          <p:cNvSpPr/>
          <p:nvPr/>
        </p:nvSpPr>
        <p:spPr>
          <a:xfrm>
            <a:off x="4198616"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Oval 65">
            <a:extLst>
              <a:ext uri="{FF2B5EF4-FFF2-40B4-BE49-F238E27FC236}">
                <a16:creationId xmlns:a16="http://schemas.microsoft.com/office/drawing/2014/main" id="{B959383B-D236-EC79-DC31-CCD68FE31190}"/>
              </a:ext>
            </a:extLst>
          </p:cNvPr>
          <p:cNvSpPr/>
          <p:nvPr/>
        </p:nvSpPr>
        <p:spPr>
          <a:xfrm>
            <a:off x="4569318"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7" name="Oval 66">
            <a:extLst>
              <a:ext uri="{FF2B5EF4-FFF2-40B4-BE49-F238E27FC236}">
                <a16:creationId xmlns:a16="http://schemas.microsoft.com/office/drawing/2014/main" id="{194256B2-6C98-6DDB-2F7B-FBD1348EBBB7}"/>
              </a:ext>
            </a:extLst>
          </p:cNvPr>
          <p:cNvSpPr/>
          <p:nvPr/>
        </p:nvSpPr>
        <p:spPr>
          <a:xfrm>
            <a:off x="4933842"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8" name="Title 2">
            <a:extLst>
              <a:ext uri="{FF2B5EF4-FFF2-40B4-BE49-F238E27FC236}">
                <a16:creationId xmlns:a16="http://schemas.microsoft.com/office/drawing/2014/main" id="{A40392F1-777D-118C-D9A3-9001A47AEE3A}"/>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69" name="Straight Connector 68">
            <a:extLst>
              <a:ext uri="{FF2B5EF4-FFF2-40B4-BE49-F238E27FC236}">
                <a16:creationId xmlns:a16="http://schemas.microsoft.com/office/drawing/2014/main" id="{0D78BF40-116F-BBE6-7136-6C042C64F131}"/>
              </a:ext>
            </a:extLst>
          </p:cNvPr>
          <p:cNvCxnSpPr>
            <a:cxnSpLocks/>
          </p:cNvCxnSpPr>
          <p:nvPr/>
        </p:nvCxnSpPr>
        <p:spPr>
          <a:xfrm>
            <a:off x="141850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3895F426-24F0-E832-D655-F02089B6FE92}"/>
              </a:ext>
            </a:extLst>
          </p:cNvPr>
          <p:cNvCxnSpPr>
            <a:cxnSpLocks/>
          </p:cNvCxnSpPr>
          <p:nvPr/>
        </p:nvCxnSpPr>
        <p:spPr>
          <a:xfrm>
            <a:off x="4705652" y="198717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3" name="Oval 82">
            <a:extLst>
              <a:ext uri="{FF2B5EF4-FFF2-40B4-BE49-F238E27FC236}">
                <a16:creationId xmlns:a16="http://schemas.microsoft.com/office/drawing/2014/main" id="{9DC272BB-6542-78B7-362F-CF7E71154591}"/>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1FF05817-9909-68F8-C7DC-40375D03F87F}"/>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98B1D18D-A486-A847-7BF8-BFFD1481B0D5}"/>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15ADB60C-FDD6-6D9D-7798-435E019FB505}"/>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7" name="Oval 86">
            <a:extLst>
              <a:ext uri="{FF2B5EF4-FFF2-40B4-BE49-F238E27FC236}">
                <a16:creationId xmlns:a16="http://schemas.microsoft.com/office/drawing/2014/main" id="{1F7219AB-AA36-14C1-BB14-60E7D9155579}"/>
              </a:ext>
            </a:extLst>
          </p:cNvPr>
          <p:cNvSpPr/>
          <p:nvPr/>
        </p:nvSpPr>
        <p:spPr>
          <a:xfrm>
            <a:off x="3475747"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8" name="Oval 87">
            <a:extLst>
              <a:ext uri="{FF2B5EF4-FFF2-40B4-BE49-F238E27FC236}">
                <a16:creationId xmlns:a16="http://schemas.microsoft.com/office/drawing/2014/main" id="{3F91542C-7D7A-9CDB-F7D5-5B3FC1F4A7AA}"/>
              </a:ext>
            </a:extLst>
          </p:cNvPr>
          <p:cNvSpPr/>
          <p:nvPr/>
        </p:nvSpPr>
        <p:spPr>
          <a:xfrm>
            <a:off x="3840271"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646E6D81-279F-6B59-6430-FBB057D7430B}"/>
              </a:ext>
            </a:extLst>
          </p:cNvPr>
          <p:cNvSpPr/>
          <p:nvPr/>
        </p:nvSpPr>
        <p:spPr>
          <a:xfrm>
            <a:off x="4198616"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CAD9A203-0E84-F063-4979-0898E5806923}"/>
              </a:ext>
            </a:extLst>
          </p:cNvPr>
          <p:cNvSpPr/>
          <p:nvPr/>
        </p:nvSpPr>
        <p:spPr>
          <a:xfrm>
            <a:off x="4569318"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1162093E-42CA-57F6-8F42-76E77579C8FB}"/>
              </a:ext>
            </a:extLst>
          </p:cNvPr>
          <p:cNvSpPr/>
          <p:nvPr/>
        </p:nvSpPr>
        <p:spPr>
          <a:xfrm>
            <a:off x="4933842"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Title 2">
            <a:extLst>
              <a:ext uri="{FF2B5EF4-FFF2-40B4-BE49-F238E27FC236}">
                <a16:creationId xmlns:a16="http://schemas.microsoft.com/office/drawing/2014/main" id="{F8B2220D-C429-F14D-D45B-45102C7BD8BF}"/>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93" name="Straight Connector 92">
            <a:extLst>
              <a:ext uri="{FF2B5EF4-FFF2-40B4-BE49-F238E27FC236}">
                <a16:creationId xmlns:a16="http://schemas.microsoft.com/office/drawing/2014/main" id="{53387A9F-21D5-516C-1737-3379CF472BA1}"/>
              </a:ext>
            </a:extLst>
          </p:cNvPr>
          <p:cNvCxnSpPr>
            <a:cxnSpLocks/>
          </p:cNvCxnSpPr>
          <p:nvPr/>
        </p:nvCxnSpPr>
        <p:spPr>
          <a:xfrm>
            <a:off x="1418500"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77A88F1A-DCD5-0500-6923-6DAA6F1DFC05}"/>
              </a:ext>
            </a:extLst>
          </p:cNvPr>
          <p:cNvSpPr txBox="1"/>
          <p:nvPr/>
        </p:nvSpPr>
        <p:spPr>
          <a:xfrm>
            <a:off x="9954235" y="3710862"/>
            <a:ext cx="2805709" cy="1713611"/>
          </a:xfrm>
          <a:prstGeom prst="rect">
            <a:avLst/>
          </a:prstGeom>
          <a:noFill/>
        </p:spPr>
        <p:txBody>
          <a:bodyPr wrap="square" anchor="t">
            <a:spAutoFit/>
          </a:bodyPr>
          <a:lstStyle/>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effectLst/>
                <a:latin typeface="Neue Haas Grotesk Text Pro" panose="020B0504020202020204" pitchFamily="34" charset="77"/>
              </a:rPr>
              <a:t>Pepper</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effectLst/>
                <a:latin typeface="Neue Haas Grotesk Text Pro" panose="020B0504020202020204" pitchFamily="34" charset="77"/>
              </a:rPr>
              <a:t>Blackberry</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effectLst/>
                <a:latin typeface="Neue Haas Grotesk Text Pro" panose="020B0504020202020204" pitchFamily="34" charset="77"/>
              </a:rPr>
              <a:t>Spice</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effectLst/>
                <a:latin typeface="Neue Haas Grotesk Text Pro" panose="020B0504020202020204" pitchFamily="34" charset="77"/>
              </a:rPr>
              <a:t>Plum</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effectLst/>
                <a:latin typeface="Neue Haas Grotesk Text Pro" panose="020B0504020202020204" pitchFamily="34" charset="77"/>
              </a:rPr>
              <a:t>Dark Cherry</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latin typeface="Neue Haas Grotesk Text Pro" panose="020B0504020202020204" pitchFamily="34" charset="77"/>
              </a:rPr>
              <a:t>Chocolate</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effectLst/>
                <a:latin typeface="Neue Haas Grotesk Text Pro" panose="020B0504020202020204" pitchFamily="34" charset="77"/>
              </a:rPr>
              <a:t>Coffee</a:t>
            </a:r>
          </a:p>
        </p:txBody>
      </p:sp>
      <p:cxnSp>
        <p:nvCxnSpPr>
          <p:cNvPr id="101" name="Straight Connector 100">
            <a:extLst>
              <a:ext uri="{FF2B5EF4-FFF2-40B4-BE49-F238E27FC236}">
                <a16:creationId xmlns:a16="http://schemas.microsoft.com/office/drawing/2014/main" id="{94C51982-9061-C5EF-53DF-C9A6C49B0E58}"/>
              </a:ext>
            </a:extLst>
          </p:cNvPr>
          <p:cNvCxnSpPr>
            <a:cxnSpLocks/>
          </p:cNvCxnSpPr>
          <p:nvPr/>
        </p:nvCxnSpPr>
        <p:spPr>
          <a:xfrm>
            <a:off x="8475638" y="3300345"/>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F7F8FB6C-2FB3-998A-7BD0-196951569BFC}"/>
              </a:ext>
            </a:extLst>
          </p:cNvPr>
          <p:cNvCxnSpPr>
            <a:cxnSpLocks/>
          </p:cNvCxnSpPr>
          <p:nvPr/>
        </p:nvCxnSpPr>
        <p:spPr>
          <a:xfrm>
            <a:off x="10750208" y="3292725"/>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4" name="TextBox 103">
            <a:extLst>
              <a:ext uri="{FF2B5EF4-FFF2-40B4-BE49-F238E27FC236}">
                <a16:creationId xmlns:a16="http://schemas.microsoft.com/office/drawing/2014/main" id="{97AD721E-AAC1-E707-9F1E-EFE55755C56C}"/>
              </a:ext>
            </a:extLst>
          </p:cNvPr>
          <p:cNvSpPr txBox="1"/>
          <p:nvPr/>
        </p:nvSpPr>
        <p:spPr>
          <a:xfrm>
            <a:off x="9067286" y="3186812"/>
            <a:ext cx="1170775" cy="268984"/>
          </a:xfrm>
          <a:prstGeom prst="rect">
            <a:avLst/>
          </a:prstGeom>
          <a:noFill/>
        </p:spPr>
        <p:txBody>
          <a:bodyPr wrap="square" anchor="b">
            <a:spAutoFit/>
          </a:bodyPr>
          <a:lstStyle/>
          <a:p>
            <a:pPr>
              <a:lnSpc>
                <a:spcPct val="82000"/>
              </a:lnSpc>
              <a:spcBef>
                <a:spcPts val="150"/>
              </a:spcBef>
              <a:spcAft>
                <a:spcPts val="315"/>
              </a:spcAft>
              <a:buClr>
                <a:schemeClr val="accent5"/>
              </a:buClr>
            </a:pPr>
            <a:r>
              <a:rPr lang="en-AU" sz="1400" dirty="0">
                <a:solidFill>
                  <a:schemeClr val="accent1"/>
                </a:solidFill>
                <a:effectLst/>
                <a:latin typeface="Neue Haas Grotesk Text Pro" panose="020B0504020202020204" pitchFamily="34" charset="77"/>
              </a:rPr>
              <a:t>FLAVOURS</a:t>
            </a:r>
          </a:p>
        </p:txBody>
      </p:sp>
      <p:cxnSp>
        <p:nvCxnSpPr>
          <p:cNvPr id="105" name="Straight Connector 104">
            <a:extLst>
              <a:ext uri="{FF2B5EF4-FFF2-40B4-BE49-F238E27FC236}">
                <a16:creationId xmlns:a16="http://schemas.microsoft.com/office/drawing/2014/main" id="{CA83729C-608F-EEED-AA9E-50DAA568025F}"/>
              </a:ext>
            </a:extLst>
          </p:cNvPr>
          <p:cNvCxnSpPr>
            <a:cxnSpLocks/>
          </p:cNvCxnSpPr>
          <p:nvPr/>
        </p:nvCxnSpPr>
        <p:spPr>
          <a:xfrm>
            <a:off x="10164953" y="3284847"/>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76377A9D-C823-431B-DB60-91FDFACD4644}"/>
              </a:ext>
            </a:extLst>
          </p:cNvPr>
          <p:cNvCxnSpPr>
            <a:cxnSpLocks/>
          </p:cNvCxnSpPr>
          <p:nvPr/>
        </p:nvCxnSpPr>
        <p:spPr>
          <a:xfrm>
            <a:off x="5077611" y="198717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624459C2-8074-D001-899D-1E3DB3334C98}"/>
              </a:ext>
            </a:extLst>
          </p:cNvPr>
          <p:cNvCxnSpPr>
            <a:cxnSpLocks/>
          </p:cNvCxnSpPr>
          <p:nvPr/>
        </p:nvCxnSpPr>
        <p:spPr>
          <a:xfrm>
            <a:off x="4694051" y="2122474"/>
            <a:ext cx="37612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9" name="Oval 108">
            <a:extLst>
              <a:ext uri="{FF2B5EF4-FFF2-40B4-BE49-F238E27FC236}">
                <a16:creationId xmlns:a16="http://schemas.microsoft.com/office/drawing/2014/main" id="{15B8847D-0F00-7C62-61BB-5F010F13EB04}"/>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20925CA6-224A-4692-7DBE-7F61ECEFCF4E}"/>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B5F6D778-FE6F-11A8-0A12-60B2E4DDC478}"/>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455064EE-4688-27A9-6A19-6BD2CA121E76}"/>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Title 2">
            <a:extLst>
              <a:ext uri="{FF2B5EF4-FFF2-40B4-BE49-F238E27FC236}">
                <a16:creationId xmlns:a16="http://schemas.microsoft.com/office/drawing/2014/main" id="{D841086E-A073-3EA1-673A-9FD281902878}"/>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14" name="Title 2">
            <a:extLst>
              <a:ext uri="{FF2B5EF4-FFF2-40B4-BE49-F238E27FC236}">
                <a16:creationId xmlns:a16="http://schemas.microsoft.com/office/drawing/2014/main" id="{390D4762-B3AB-2E19-1C5B-3ED8CBFFD038}"/>
              </a:ext>
            </a:extLst>
          </p:cNvPr>
          <p:cNvSpPr txBox="1"/>
          <p:nvPr/>
        </p:nvSpPr>
        <p:spPr>
          <a:xfrm>
            <a:off x="367825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15" name="Title 2">
            <a:extLst>
              <a:ext uri="{FF2B5EF4-FFF2-40B4-BE49-F238E27FC236}">
                <a16:creationId xmlns:a16="http://schemas.microsoft.com/office/drawing/2014/main" id="{8F006056-877C-4A98-C0BA-1DA74360B41F}"/>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16" name="Title 2">
            <a:extLst>
              <a:ext uri="{FF2B5EF4-FFF2-40B4-BE49-F238E27FC236}">
                <a16:creationId xmlns:a16="http://schemas.microsoft.com/office/drawing/2014/main" id="{B86A962F-C0E2-3356-8AFA-B53303A5982B}"/>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17" name="Straight Connector 116">
            <a:extLst>
              <a:ext uri="{FF2B5EF4-FFF2-40B4-BE49-F238E27FC236}">
                <a16:creationId xmlns:a16="http://schemas.microsoft.com/office/drawing/2014/main" id="{C5F61087-E775-2335-AA27-0563120BAA9B}"/>
              </a:ext>
            </a:extLst>
          </p:cNvPr>
          <p:cNvCxnSpPr>
            <a:cxnSpLocks/>
          </p:cNvCxnSpPr>
          <p:nvPr/>
        </p:nvCxnSpPr>
        <p:spPr>
          <a:xfrm>
            <a:off x="1642722"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8" name="Oval 117">
            <a:extLst>
              <a:ext uri="{FF2B5EF4-FFF2-40B4-BE49-F238E27FC236}">
                <a16:creationId xmlns:a16="http://schemas.microsoft.com/office/drawing/2014/main" id="{58526986-5DF7-91EE-019A-82C9974996FD}"/>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BBFF62B6-08A5-DB19-B252-8993B8A692EC}"/>
              </a:ext>
            </a:extLst>
          </p:cNvPr>
          <p:cNvSpPr/>
          <p:nvPr/>
        </p:nvSpPr>
        <p:spPr>
          <a:xfrm>
            <a:off x="4190662" y="612681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0156D4D9-9C4C-708E-6CF9-031F8B06139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21" name="Group 120">
            <a:extLst>
              <a:ext uri="{FF2B5EF4-FFF2-40B4-BE49-F238E27FC236}">
                <a16:creationId xmlns:a16="http://schemas.microsoft.com/office/drawing/2014/main" id="{AFB67C41-FBBF-3292-C714-00B0433BCDC0}"/>
              </a:ext>
            </a:extLst>
          </p:cNvPr>
          <p:cNvGrpSpPr/>
          <p:nvPr/>
        </p:nvGrpSpPr>
        <p:grpSpPr>
          <a:xfrm>
            <a:off x="4555398" y="6127332"/>
            <a:ext cx="278634" cy="272668"/>
            <a:chOff x="8032638" y="5926610"/>
            <a:chExt cx="278634" cy="272668"/>
          </a:xfrm>
          <a:solidFill>
            <a:schemeClr val="bg1">
              <a:lumMod val="75000"/>
            </a:schemeClr>
          </a:solidFill>
        </p:grpSpPr>
        <p:sp>
          <p:nvSpPr>
            <p:cNvPr id="122" name="Freeform 121">
              <a:extLst>
                <a:ext uri="{FF2B5EF4-FFF2-40B4-BE49-F238E27FC236}">
                  <a16:creationId xmlns:a16="http://schemas.microsoft.com/office/drawing/2014/main" id="{FCBC92B2-145B-A847-E59A-BE302FD5EAC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3" name="Freeform 122">
              <a:extLst>
                <a:ext uri="{FF2B5EF4-FFF2-40B4-BE49-F238E27FC236}">
                  <a16:creationId xmlns:a16="http://schemas.microsoft.com/office/drawing/2014/main" id="{9471F215-ECDC-8C84-3259-2E1B3EC27BB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24" name="Group 123">
            <a:extLst>
              <a:ext uri="{FF2B5EF4-FFF2-40B4-BE49-F238E27FC236}">
                <a16:creationId xmlns:a16="http://schemas.microsoft.com/office/drawing/2014/main" id="{84A5A7F9-CC65-292F-8900-F91DE3180244}"/>
              </a:ext>
            </a:extLst>
          </p:cNvPr>
          <p:cNvGrpSpPr/>
          <p:nvPr/>
        </p:nvGrpSpPr>
        <p:grpSpPr>
          <a:xfrm rot="10800000">
            <a:off x="3834286" y="6127332"/>
            <a:ext cx="278634" cy="272668"/>
            <a:chOff x="8032638" y="5926610"/>
            <a:chExt cx="278634" cy="272668"/>
          </a:xfrm>
          <a:solidFill>
            <a:schemeClr val="accent5"/>
          </a:solidFill>
        </p:grpSpPr>
        <p:sp>
          <p:nvSpPr>
            <p:cNvPr id="125" name="Freeform 124">
              <a:extLst>
                <a:ext uri="{FF2B5EF4-FFF2-40B4-BE49-F238E27FC236}">
                  <a16:creationId xmlns:a16="http://schemas.microsoft.com/office/drawing/2014/main" id="{8CF37F51-0AA8-8B46-E397-4E72382043A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6" name="Freeform 125">
              <a:extLst>
                <a:ext uri="{FF2B5EF4-FFF2-40B4-BE49-F238E27FC236}">
                  <a16:creationId xmlns:a16="http://schemas.microsoft.com/office/drawing/2014/main" id="{31AA67F2-DB06-8EE8-F7AE-208765665F13}"/>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27" name="Freeform 126">
            <a:extLst>
              <a:ext uri="{FF2B5EF4-FFF2-40B4-BE49-F238E27FC236}">
                <a16:creationId xmlns:a16="http://schemas.microsoft.com/office/drawing/2014/main" id="{8128BC44-A8D6-E9D4-0F1B-B353B7E215D1}"/>
              </a:ext>
            </a:extLst>
          </p:cNvPr>
          <p:cNvSpPr/>
          <p:nvPr/>
        </p:nvSpPr>
        <p:spPr>
          <a:xfrm rot="10800000">
            <a:off x="3476609" y="524551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8" name="Freeform 127">
            <a:extLst>
              <a:ext uri="{FF2B5EF4-FFF2-40B4-BE49-F238E27FC236}">
                <a16:creationId xmlns:a16="http://schemas.microsoft.com/office/drawing/2014/main" id="{2B23CAA6-A839-EF05-1F53-B23537056FC2}"/>
              </a:ext>
            </a:extLst>
          </p:cNvPr>
          <p:cNvSpPr/>
          <p:nvPr/>
        </p:nvSpPr>
        <p:spPr>
          <a:xfrm rot="10800000">
            <a:off x="3473434" y="4865809"/>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9" name="Freeform 128">
            <a:extLst>
              <a:ext uri="{FF2B5EF4-FFF2-40B4-BE49-F238E27FC236}">
                <a16:creationId xmlns:a16="http://schemas.microsoft.com/office/drawing/2014/main" id="{040376F3-2E4F-3AE0-9690-FF0C59954384}"/>
              </a:ext>
            </a:extLst>
          </p:cNvPr>
          <p:cNvSpPr/>
          <p:nvPr/>
        </p:nvSpPr>
        <p:spPr>
          <a:xfrm rot="10800000">
            <a:off x="3473434" y="4520272"/>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0" name="Freeform 129">
            <a:extLst>
              <a:ext uri="{FF2B5EF4-FFF2-40B4-BE49-F238E27FC236}">
                <a16:creationId xmlns:a16="http://schemas.microsoft.com/office/drawing/2014/main" id="{C0C6CD80-01F1-8D5D-AD4A-4EDF65532491}"/>
              </a:ext>
            </a:extLst>
          </p:cNvPr>
          <p:cNvSpPr/>
          <p:nvPr/>
        </p:nvSpPr>
        <p:spPr>
          <a:xfrm rot="10800000">
            <a:off x="3473434" y="284069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Tree>
    <p:extLst>
      <p:ext uri="{BB962C8B-B14F-4D97-AF65-F5344CB8AC3E}">
        <p14:creationId xmlns:p14="http://schemas.microsoft.com/office/powerpoint/2010/main" val="77168258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3978217" y="3429000"/>
            <a:ext cx="2269445" cy="791312"/>
          </a:xfrm>
        </p:spPr>
        <p:txBody>
          <a:bodyPr/>
          <a:lstStyle/>
          <a:p>
            <a:pPr algn="ctr"/>
            <a:r>
              <a:rPr lang="en-AU" sz="1400" dirty="0">
                <a:solidFill>
                  <a:prstClr val="black"/>
                </a:solidFill>
                <a:cs typeface="Hellix SemiBold"/>
              </a:rPr>
              <a:t>Pork, lamb and beef in casseroles flavoured with wine, onions and spices</a:t>
            </a: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623888" y="632597"/>
            <a:ext cx="6816440" cy="1325563"/>
          </a:xfrm>
        </p:spPr>
        <p:txBody>
          <a:bodyPr/>
          <a:lstStyle/>
          <a:p>
            <a:r>
              <a:rPr lang="en-US" dirty="0">
                <a:solidFill>
                  <a:schemeClr val="accent1"/>
                </a:solidFill>
              </a:rPr>
              <a:t>FOOD PAIRINGS</a:t>
            </a:r>
          </a:p>
        </p:txBody>
      </p:sp>
      <p:sp>
        <p:nvSpPr>
          <p:cNvPr id="11" name="Text Placeholder 3">
            <a:extLst>
              <a:ext uri="{FF2B5EF4-FFF2-40B4-BE49-F238E27FC236}">
                <a16:creationId xmlns:a16="http://schemas.microsoft.com/office/drawing/2014/main" id="{DC9F0AC7-3AC2-93D5-627E-079193FE5806}"/>
              </a:ext>
            </a:extLst>
          </p:cNvPr>
          <p:cNvSpPr txBox="1">
            <a:spLocks/>
          </p:cNvSpPr>
          <p:nvPr/>
        </p:nvSpPr>
        <p:spPr>
          <a:xfrm>
            <a:off x="6820569" y="3429000"/>
            <a:ext cx="2269445"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en-AU" sz="1400" dirty="0">
                <a:solidFill>
                  <a:prstClr val="black"/>
                </a:solidFill>
                <a:cs typeface="Hellix SemiBold"/>
              </a:rPr>
              <a:t>Gamey meats such as kangaroo or venison</a:t>
            </a:r>
          </a:p>
        </p:txBody>
      </p:sp>
      <p:sp>
        <p:nvSpPr>
          <p:cNvPr id="13" name="Text Placeholder 3">
            <a:extLst>
              <a:ext uri="{FF2B5EF4-FFF2-40B4-BE49-F238E27FC236}">
                <a16:creationId xmlns:a16="http://schemas.microsoft.com/office/drawing/2014/main" id="{99B6476D-F7FB-4CA1-B2B3-C7EC7A27BAC8}"/>
              </a:ext>
            </a:extLst>
          </p:cNvPr>
          <p:cNvSpPr txBox="1">
            <a:spLocks/>
          </p:cNvSpPr>
          <p:nvPr/>
        </p:nvSpPr>
        <p:spPr>
          <a:xfrm>
            <a:off x="9662921" y="3429000"/>
            <a:ext cx="1893773"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en-AU" sz="1400" dirty="0">
                <a:solidFill>
                  <a:prstClr val="black"/>
                </a:solidFill>
                <a:cs typeface="Hellix SemiBold"/>
              </a:rPr>
              <a:t>Salami-topped pizza or beef ragu pasta</a:t>
            </a:r>
          </a:p>
        </p:txBody>
      </p:sp>
      <p:sp>
        <p:nvSpPr>
          <p:cNvPr id="15" name="Text Placeholder 3">
            <a:extLst>
              <a:ext uri="{FF2B5EF4-FFF2-40B4-BE49-F238E27FC236}">
                <a16:creationId xmlns:a16="http://schemas.microsoft.com/office/drawing/2014/main" id="{AFED1983-68EA-C5EA-CE33-53212D0CD5CA}"/>
              </a:ext>
            </a:extLst>
          </p:cNvPr>
          <p:cNvSpPr txBox="1">
            <a:spLocks/>
          </p:cNvSpPr>
          <p:nvPr/>
        </p:nvSpPr>
        <p:spPr>
          <a:xfrm>
            <a:off x="3978217" y="5984913"/>
            <a:ext cx="2269445"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en-AU" sz="1400" dirty="0">
                <a:solidFill>
                  <a:prstClr val="black"/>
                </a:solidFill>
                <a:cs typeface="Hellix SemiBold"/>
              </a:rPr>
              <a:t>Grilled and BBQ meats seasoned with pepper</a:t>
            </a:r>
          </a:p>
        </p:txBody>
      </p:sp>
      <p:sp>
        <p:nvSpPr>
          <p:cNvPr id="16" name="Text Placeholder 3">
            <a:extLst>
              <a:ext uri="{FF2B5EF4-FFF2-40B4-BE49-F238E27FC236}">
                <a16:creationId xmlns:a16="http://schemas.microsoft.com/office/drawing/2014/main" id="{DDF91A9C-BECF-1CE5-05D4-658A49D88A24}"/>
              </a:ext>
            </a:extLst>
          </p:cNvPr>
          <p:cNvSpPr txBox="1">
            <a:spLocks/>
          </p:cNvSpPr>
          <p:nvPr/>
        </p:nvSpPr>
        <p:spPr>
          <a:xfrm>
            <a:off x="6737505" y="5694601"/>
            <a:ext cx="2427542"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en-AU" sz="1400" dirty="0">
                <a:solidFill>
                  <a:prstClr val="black"/>
                </a:solidFill>
                <a:cs typeface="Hellix SemiBold"/>
              </a:rPr>
              <a:t>Intensely flavoured hard cheese, such as cheddar, pecorino or Parmesan, smoked gouda</a:t>
            </a:r>
          </a:p>
        </p:txBody>
      </p:sp>
      <p:sp>
        <p:nvSpPr>
          <p:cNvPr id="17" name="Text Placeholder 3">
            <a:extLst>
              <a:ext uri="{FF2B5EF4-FFF2-40B4-BE49-F238E27FC236}">
                <a16:creationId xmlns:a16="http://schemas.microsoft.com/office/drawing/2014/main" id="{8C7D17F1-1A4F-ED44-CD04-3DCE1362CFCA}"/>
              </a:ext>
            </a:extLst>
          </p:cNvPr>
          <p:cNvSpPr txBox="1">
            <a:spLocks/>
          </p:cNvSpPr>
          <p:nvPr/>
        </p:nvSpPr>
        <p:spPr>
          <a:xfrm>
            <a:off x="9541735" y="5984913"/>
            <a:ext cx="2269445"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en-AU" sz="1400" dirty="0">
                <a:solidFill>
                  <a:prstClr val="black"/>
                </a:solidFill>
                <a:cs typeface="Hellix SemiBold"/>
              </a:rPr>
              <a:t>Dark chocolate </a:t>
            </a:r>
          </a:p>
          <a:p>
            <a:pPr algn="ctr">
              <a:buClr>
                <a:srgbClr val="F40000"/>
              </a:buClr>
            </a:pPr>
            <a:r>
              <a:rPr lang="en-AU" sz="1400" dirty="0">
                <a:solidFill>
                  <a:prstClr val="black"/>
                </a:solidFill>
                <a:cs typeface="Hellix SemiBold"/>
              </a:rPr>
              <a:t>(70% cocoa)</a:t>
            </a: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335742"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368588" y="4385954"/>
            <a:ext cx="4059813"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3" name="Picture 2">
            <a:extLst>
              <a:ext uri="{FF2B5EF4-FFF2-40B4-BE49-F238E27FC236}">
                <a16:creationId xmlns:a16="http://schemas.microsoft.com/office/drawing/2014/main" id="{38D3BC13-808A-C938-DCBC-D67F9426BB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9880" y="1649249"/>
            <a:ext cx="1929945" cy="1488815"/>
          </a:xfrm>
          <a:prstGeom prst="rect">
            <a:avLst/>
          </a:prstGeom>
        </p:spPr>
      </p:pic>
      <p:pic>
        <p:nvPicPr>
          <p:cNvPr id="9" name="Picture 8">
            <a:extLst>
              <a:ext uri="{FF2B5EF4-FFF2-40B4-BE49-F238E27FC236}">
                <a16:creationId xmlns:a16="http://schemas.microsoft.com/office/drawing/2014/main" id="{0F5C3210-3329-2AD4-945B-B564D7815D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5015" y="1747430"/>
            <a:ext cx="1332928" cy="1325564"/>
          </a:xfrm>
          <a:prstGeom prst="rect">
            <a:avLst/>
          </a:prstGeom>
        </p:spPr>
      </p:pic>
      <p:pic>
        <p:nvPicPr>
          <p:cNvPr id="12" name="Picture 11">
            <a:extLst>
              <a:ext uri="{FF2B5EF4-FFF2-40B4-BE49-F238E27FC236}">
                <a16:creationId xmlns:a16="http://schemas.microsoft.com/office/drawing/2014/main" id="{6F36F141-0551-C1C4-B43B-BF0BDDA5B7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4899" y="1985821"/>
            <a:ext cx="1693846" cy="1122887"/>
          </a:xfrm>
          <a:prstGeom prst="rect">
            <a:avLst/>
          </a:prstGeom>
        </p:spPr>
      </p:pic>
      <p:pic>
        <p:nvPicPr>
          <p:cNvPr id="22" name="Picture 21">
            <a:extLst>
              <a:ext uri="{FF2B5EF4-FFF2-40B4-BE49-F238E27FC236}">
                <a16:creationId xmlns:a16="http://schemas.microsoft.com/office/drawing/2014/main" id="{FB7EDFFA-E79E-943D-B11F-0155574C29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6052" y="4511248"/>
            <a:ext cx="1893773" cy="1005784"/>
          </a:xfrm>
          <a:prstGeom prst="rect">
            <a:avLst/>
          </a:prstGeom>
        </p:spPr>
      </p:pic>
      <p:pic>
        <p:nvPicPr>
          <p:cNvPr id="26" name="Picture 25">
            <a:extLst>
              <a:ext uri="{FF2B5EF4-FFF2-40B4-BE49-F238E27FC236}">
                <a16:creationId xmlns:a16="http://schemas.microsoft.com/office/drawing/2014/main" id="{A6F9CFF9-7774-6C0D-5E14-2B5C9A58D2F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03820" y="4404094"/>
            <a:ext cx="1808756" cy="1049641"/>
          </a:xfrm>
          <a:prstGeom prst="rect">
            <a:avLst/>
          </a:prstGeom>
        </p:spPr>
      </p:pic>
      <p:pic>
        <p:nvPicPr>
          <p:cNvPr id="28" name="Picture 27">
            <a:extLst>
              <a:ext uri="{FF2B5EF4-FFF2-40B4-BE49-F238E27FC236}">
                <a16:creationId xmlns:a16="http://schemas.microsoft.com/office/drawing/2014/main" id="{1E6D82BC-601E-A6BF-C333-3BB5250F2F6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34323" y="4469944"/>
            <a:ext cx="1750967" cy="983791"/>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4112061" cy="785732"/>
          </a:xfrm>
        </p:spPr>
        <p:txBody>
          <a:bodyPr/>
          <a:lstStyle/>
          <a:p>
            <a:r>
              <a:rPr lang="en-US" dirty="0">
                <a:solidFill>
                  <a:schemeClr val="accent5"/>
                </a:solidFill>
              </a:rPr>
              <a:t>AS DIVERSE AS</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568427" y="3163795"/>
            <a:ext cx="3818515" cy="1670704"/>
          </a:xfrm>
        </p:spPr>
        <p:txBody>
          <a:bodyPr/>
          <a:lstStyle/>
          <a:p>
            <a:pPr marL="0" indent="0">
              <a:spcBef>
                <a:spcPct val="0"/>
              </a:spcBef>
              <a:buNone/>
            </a:pPr>
            <a:r>
              <a:rPr lang="en-AU" dirty="0">
                <a:solidFill>
                  <a:schemeClr val="bg1"/>
                </a:solidFill>
              </a:rPr>
              <a:t>Australia’s fine Shiraz wines are an expression of place: a distillation of our distinct terroir, climate and community.</a:t>
            </a:r>
            <a:br>
              <a:rPr lang="en-AU" dirty="0">
                <a:solidFill>
                  <a:schemeClr val="bg1"/>
                </a:solidFill>
              </a:rPr>
            </a:br>
            <a:r>
              <a:rPr lang="en-AU" dirty="0">
                <a:solidFill>
                  <a:schemeClr val="bg1"/>
                </a:solidFill>
              </a:rPr>
              <a:t>Our winemakers are curious by nature, perfecting old concepts and playing with new ideas to create something extraordinary. And that’s what makes the future of Shiraz so exciting.</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724447" cy="1325563"/>
          </a:xfrm>
        </p:spPr>
        <p:txBody>
          <a:bodyPr/>
          <a:lstStyle/>
          <a:p>
            <a:r>
              <a:rPr lang="en-US" kern="1000" spc="-100" dirty="0"/>
              <a:t>THE COUNTRY THAT MADE IT</a:t>
            </a:r>
          </a:p>
        </p:txBody>
      </p:sp>
    </p:spTree>
    <p:extLst>
      <p:ext uri="{BB962C8B-B14F-4D97-AF65-F5344CB8AC3E}">
        <p14:creationId xmlns:p14="http://schemas.microsoft.com/office/powerpoint/2010/main" val="3807551082"/>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field of vines in a valley&#10;&#10;Description automatically generated with medium confidence">
            <a:extLst>
              <a:ext uri="{FF2B5EF4-FFF2-40B4-BE49-F238E27FC236}">
                <a16:creationId xmlns:a16="http://schemas.microsoft.com/office/drawing/2014/main" id="{A933A3AF-83CE-B069-EFE2-FCE7A63BA3C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bunch of grapes on a vine&#10;&#10;AI-generated content may be incorrect.">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p:txBody>
          <a:bodyPr/>
          <a:lstStyle/>
          <a:p>
            <a:r>
              <a:rPr lang="en-US" dirty="0"/>
              <a:t>1820s – 1830s</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p:txBody>
          <a:bodyPr/>
          <a:lstStyle/>
          <a:p>
            <a:r>
              <a:rPr lang="en-AU" sz="1600" dirty="0"/>
              <a:t>Shiraz is one of the original varieties brought to Australia and thrives in the warm, dry climate.</a:t>
            </a: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p:txBody>
          <a:bodyPr/>
          <a:lstStyle/>
          <a:p>
            <a:r>
              <a:rPr lang="en-AU" sz="1600" dirty="0"/>
              <a:t>Shiraz vines are planted in South Australia and Victoria, with some of these vines still producing fruit today.</a:t>
            </a:r>
          </a:p>
          <a:p>
            <a:endParaRPr lang="en-US" dirty="0"/>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p:txBody>
          <a:bodyPr/>
          <a:lstStyle/>
          <a:p>
            <a:r>
              <a:rPr lang="en-US" dirty="0"/>
              <a:t>1840s – 1890s</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8713423" y="4471419"/>
            <a:ext cx="2805344" cy="1461301"/>
          </a:xfrm>
        </p:spPr>
        <p:txBody>
          <a:bodyPr/>
          <a:lstStyle/>
          <a:p>
            <a:r>
              <a:rPr lang="en-AU" sz="1600" dirty="0" err="1"/>
              <a:t>Tahbilk</a:t>
            </a:r>
            <a:r>
              <a:rPr lang="en-AU" sz="1600" dirty="0"/>
              <a:t> is established in Victoria and is home to some of the world’s oldest ungrafted, pre‑phylloxera plantings of Shiraz. </a:t>
            </a:r>
          </a:p>
          <a:p>
            <a:endParaRPr lang="en-US" dirty="0"/>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p:txBody>
          <a:bodyPr/>
          <a:lstStyle/>
          <a:p>
            <a:r>
              <a:rPr lang="en-US" dirty="0"/>
              <a:t>1860</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657498" cy="1325563"/>
          </a:xfrm>
        </p:spPr>
        <p:txBody>
          <a:bodyPr/>
          <a:lstStyle/>
          <a:p>
            <a:r>
              <a:rPr lang="en-US" dirty="0">
                <a:solidFill>
                  <a:schemeClr val="accent1"/>
                </a:solidFill>
              </a:rPr>
              <a:t>THE HISTORY OF SHIRAZ IN AUSTRALIA</a:t>
            </a:r>
          </a:p>
        </p:txBody>
      </p:sp>
    </p:spTree>
    <p:extLst>
      <p:ext uri="{BB962C8B-B14F-4D97-AF65-F5344CB8AC3E}">
        <p14:creationId xmlns:p14="http://schemas.microsoft.com/office/powerpoint/2010/main" val="3274010999"/>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2C6D3-B670-0117-7FF7-464BAF3840F0}"/>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32712722-0AB5-D377-C351-39DFF312E0B9}"/>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DDDFFAFA-AB20-698A-B075-477C8B8EC3F1}"/>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36216525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51FFBF0-3397-1830-2D77-BA56C64F06BA}"/>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8546995" y="3808638"/>
            <a:ext cx="3645005" cy="2800350"/>
          </a:xfrm>
        </p:spPr>
      </p:pic>
      <p:sp>
        <p:nvSpPr>
          <p:cNvPr id="3" name="Text Placeholder 2">
            <a:extLst>
              <a:ext uri="{FF2B5EF4-FFF2-40B4-BE49-F238E27FC236}">
                <a16:creationId xmlns:a16="http://schemas.microsoft.com/office/drawing/2014/main" id="{1BA1EA82-8919-C5F6-4846-537D461DBFF7}"/>
              </a:ext>
            </a:extLst>
          </p:cNvPr>
          <p:cNvSpPr>
            <a:spLocks noGrp="1"/>
          </p:cNvSpPr>
          <p:nvPr>
            <p:ph type="body" sz="quarter" idx="17"/>
          </p:nvPr>
        </p:nvSpPr>
        <p:spPr/>
        <p:txBody>
          <a:bodyPr/>
          <a:lstStyle/>
          <a:p>
            <a:pPr>
              <a:lnSpc>
                <a:spcPct val="95000"/>
              </a:lnSpc>
            </a:pPr>
            <a:r>
              <a:rPr lang="en-AU" sz="1600" dirty="0"/>
              <a:t>Henry Best plants Shiraz in his Great Western vineyard in Victoria, and these vines continue to thrive today</a:t>
            </a:r>
          </a:p>
        </p:txBody>
      </p:sp>
      <p:sp>
        <p:nvSpPr>
          <p:cNvPr id="4" name="Text Placeholder 3">
            <a:extLst>
              <a:ext uri="{FF2B5EF4-FFF2-40B4-BE49-F238E27FC236}">
                <a16:creationId xmlns:a16="http://schemas.microsoft.com/office/drawing/2014/main" id="{68BCEE83-459A-8F29-62C5-26668A76415B}"/>
              </a:ext>
            </a:extLst>
          </p:cNvPr>
          <p:cNvSpPr>
            <a:spLocks noGrp="1"/>
          </p:cNvSpPr>
          <p:nvPr>
            <p:ph type="body" sz="quarter" idx="18"/>
          </p:nvPr>
        </p:nvSpPr>
        <p:spPr/>
        <p:txBody>
          <a:bodyPr/>
          <a:lstStyle/>
          <a:p>
            <a:r>
              <a:rPr lang="en-US" dirty="0"/>
              <a:t>1867</a:t>
            </a:r>
          </a:p>
        </p:txBody>
      </p:sp>
      <p:sp>
        <p:nvSpPr>
          <p:cNvPr id="5" name="Text Placeholder 4">
            <a:extLst>
              <a:ext uri="{FF2B5EF4-FFF2-40B4-BE49-F238E27FC236}">
                <a16:creationId xmlns:a16="http://schemas.microsoft.com/office/drawing/2014/main" id="{B2BEADA7-3AD6-4A94-41DC-FC6DC9BBAD63}"/>
              </a:ext>
            </a:extLst>
          </p:cNvPr>
          <p:cNvSpPr>
            <a:spLocks noGrp="1"/>
          </p:cNvSpPr>
          <p:nvPr>
            <p:ph type="body" sz="quarter" idx="19"/>
          </p:nvPr>
        </p:nvSpPr>
        <p:spPr>
          <a:xfrm>
            <a:off x="5793874" y="4471420"/>
            <a:ext cx="2608703" cy="833612"/>
          </a:xfrm>
        </p:spPr>
        <p:txBody>
          <a:bodyPr/>
          <a:lstStyle/>
          <a:p>
            <a:r>
              <a:rPr lang="en-AU" sz="1600" dirty="0"/>
              <a:t>Shiraz makes its move to become the most popular wine in the country.</a:t>
            </a:r>
          </a:p>
        </p:txBody>
      </p:sp>
      <p:sp>
        <p:nvSpPr>
          <p:cNvPr id="6" name="Text Placeholder 5">
            <a:extLst>
              <a:ext uri="{FF2B5EF4-FFF2-40B4-BE49-F238E27FC236}">
                <a16:creationId xmlns:a16="http://schemas.microsoft.com/office/drawing/2014/main" id="{5459A502-188D-C624-4844-9FC9930CB9B0}"/>
              </a:ext>
            </a:extLst>
          </p:cNvPr>
          <p:cNvSpPr>
            <a:spLocks noGrp="1"/>
          </p:cNvSpPr>
          <p:nvPr>
            <p:ph type="body" sz="quarter" idx="20"/>
          </p:nvPr>
        </p:nvSpPr>
        <p:spPr/>
        <p:txBody>
          <a:bodyPr/>
          <a:lstStyle/>
          <a:p>
            <a:r>
              <a:rPr lang="en-US" dirty="0"/>
              <a:t>1950s – 1970s</a:t>
            </a:r>
          </a:p>
        </p:txBody>
      </p:sp>
      <p:sp>
        <p:nvSpPr>
          <p:cNvPr id="7" name="Text Placeholder 6">
            <a:extLst>
              <a:ext uri="{FF2B5EF4-FFF2-40B4-BE49-F238E27FC236}">
                <a16:creationId xmlns:a16="http://schemas.microsoft.com/office/drawing/2014/main" id="{228123A5-D550-D71A-7062-F7747EAC35AE}"/>
              </a:ext>
            </a:extLst>
          </p:cNvPr>
          <p:cNvSpPr>
            <a:spLocks noGrp="1"/>
          </p:cNvSpPr>
          <p:nvPr>
            <p:ph type="body" sz="quarter" idx="21"/>
          </p:nvPr>
        </p:nvSpPr>
        <p:spPr>
          <a:xfrm>
            <a:off x="2927062" y="1715156"/>
            <a:ext cx="3322598" cy="1461301"/>
          </a:xfrm>
        </p:spPr>
        <p:txBody>
          <a:bodyPr/>
          <a:lstStyle/>
          <a:p>
            <a:r>
              <a:rPr lang="en-AU" sz="1600" dirty="0"/>
              <a:t>Shiraz continues to prosper in almost every corner of the country, with its suitability to Australia’s various climates, topography and soils superseding other varieties.</a:t>
            </a:r>
          </a:p>
          <a:p>
            <a:endParaRPr lang="en-US" dirty="0"/>
          </a:p>
        </p:txBody>
      </p:sp>
      <p:sp>
        <p:nvSpPr>
          <p:cNvPr id="8" name="Text Placeholder 7">
            <a:extLst>
              <a:ext uri="{FF2B5EF4-FFF2-40B4-BE49-F238E27FC236}">
                <a16:creationId xmlns:a16="http://schemas.microsoft.com/office/drawing/2014/main" id="{460C7CBA-D9A3-EB77-782B-0AC93E8F0F98}"/>
              </a:ext>
            </a:extLst>
          </p:cNvPr>
          <p:cNvSpPr>
            <a:spLocks noGrp="1"/>
          </p:cNvSpPr>
          <p:nvPr>
            <p:ph type="body" sz="quarter" idx="22"/>
          </p:nvPr>
        </p:nvSpPr>
        <p:spPr/>
        <p:txBody>
          <a:bodyPr/>
          <a:lstStyle/>
          <a:p>
            <a:r>
              <a:rPr lang="en-US" dirty="0"/>
              <a:t>Early 1900s</a:t>
            </a:r>
          </a:p>
        </p:txBody>
      </p:sp>
      <p:sp>
        <p:nvSpPr>
          <p:cNvPr id="9" name="Text Placeholder 8">
            <a:extLst>
              <a:ext uri="{FF2B5EF4-FFF2-40B4-BE49-F238E27FC236}">
                <a16:creationId xmlns:a16="http://schemas.microsoft.com/office/drawing/2014/main" id="{40D7FBB1-B15A-2A74-B544-A7796E9D2E21}"/>
              </a:ext>
            </a:extLst>
          </p:cNvPr>
          <p:cNvSpPr>
            <a:spLocks noGrp="1"/>
          </p:cNvSpPr>
          <p:nvPr>
            <p:ph type="body" sz="quarter" idx="23"/>
          </p:nvPr>
        </p:nvSpPr>
        <p:spPr>
          <a:xfrm>
            <a:off x="8413462" y="1715156"/>
            <a:ext cx="2725593" cy="1461301"/>
          </a:xfrm>
        </p:spPr>
        <p:txBody>
          <a:bodyPr/>
          <a:lstStyle/>
          <a:p>
            <a:r>
              <a:rPr lang="en-AU" sz="1600" dirty="0"/>
              <a:t>Australia’s winemakers craft wines with deeper colour, higher alcohol levels and new oak maturation.</a:t>
            </a:r>
          </a:p>
        </p:txBody>
      </p:sp>
      <p:sp>
        <p:nvSpPr>
          <p:cNvPr id="10" name="Text Placeholder 9">
            <a:extLst>
              <a:ext uri="{FF2B5EF4-FFF2-40B4-BE49-F238E27FC236}">
                <a16:creationId xmlns:a16="http://schemas.microsoft.com/office/drawing/2014/main" id="{8743F8C7-29B3-628C-69C9-3B4E99B4735B}"/>
              </a:ext>
            </a:extLst>
          </p:cNvPr>
          <p:cNvSpPr>
            <a:spLocks noGrp="1"/>
          </p:cNvSpPr>
          <p:nvPr>
            <p:ph type="body" sz="quarter" idx="24"/>
          </p:nvPr>
        </p:nvSpPr>
        <p:spPr/>
        <p:txBody>
          <a:bodyPr/>
          <a:lstStyle/>
          <a:p>
            <a:r>
              <a:rPr lang="en-US" dirty="0"/>
              <a:t>1980s – 1990s</a:t>
            </a:r>
          </a:p>
        </p:txBody>
      </p:sp>
    </p:spTree>
    <p:extLst>
      <p:ext uri="{BB962C8B-B14F-4D97-AF65-F5344CB8AC3E}">
        <p14:creationId xmlns:p14="http://schemas.microsoft.com/office/powerpoint/2010/main" val="101074335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6456363" y="376238"/>
            <a:ext cx="5735637" cy="6118225"/>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p:txBody>
          <a:bodyPr/>
          <a:lstStyle/>
          <a:p>
            <a:r>
              <a:rPr lang="en-AU" sz="1600" dirty="0"/>
              <a:t>While blockbuster Shiraz is still being made, with inky depth and syrupy richness, tastes are increasingly appeased by more moderate styles.</a:t>
            </a: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p:txBody>
          <a:bodyPr/>
          <a:lstStyle/>
          <a:p>
            <a:r>
              <a:rPr lang="en-US" dirty="0"/>
              <a:t>2000s</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p:txBody>
          <a:bodyPr/>
          <a:lstStyle/>
          <a:p>
            <a:r>
              <a:rPr lang="en-AU" sz="1600" dirty="0"/>
              <a:t>The reputation of cool‑climate Shiraz grows, standing proudly alongside traditional, rich, full‑bodied warm-climate styles of Australian Shiraz that are enjoyed all over the world.</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p:txBody>
          <a:bodyPr/>
          <a:lstStyle/>
          <a:p>
            <a:r>
              <a:rPr lang="en-US" dirty="0"/>
              <a:t>TODAY</a:t>
            </a:r>
          </a:p>
        </p:txBody>
      </p:sp>
    </p:spTree>
    <p:extLst>
      <p:ext uri="{BB962C8B-B14F-4D97-AF65-F5344CB8AC3E}">
        <p14:creationId xmlns:p14="http://schemas.microsoft.com/office/powerpoint/2010/main" val="229207003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785732"/>
          </a:xfrm>
        </p:spPr>
        <p:txBody>
          <a:bodyPr/>
          <a:lstStyle/>
          <a:p>
            <a:r>
              <a:rPr lang="en-US" dirty="0">
                <a:solidFill>
                  <a:schemeClr val="accent5"/>
                </a:solidFill>
              </a:rPr>
              <a:t>THE STORY OF </a:t>
            </a:r>
            <a:br>
              <a:rPr lang="en-US" dirty="0">
                <a:solidFill>
                  <a:schemeClr val="accent5"/>
                </a:solidFill>
              </a:rPr>
            </a:br>
            <a:r>
              <a:rPr lang="en-US" dirty="0">
                <a:solidFill>
                  <a:schemeClr val="accent5"/>
                </a:solidFill>
              </a:rPr>
              <a:t>MAX SCHUBERT</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568427" y="2954130"/>
            <a:ext cx="4523337" cy="1670704"/>
          </a:xfrm>
        </p:spPr>
        <p:txBody>
          <a:bodyPr/>
          <a:lstStyle/>
          <a:p>
            <a:pPr marL="285750" indent="-285750">
              <a:spcBef>
                <a:spcPts val="800"/>
              </a:spcBef>
              <a:buFont typeface="Arial" panose="020B0604020202020204" pitchFamily="34" charset="0"/>
              <a:buChar char="•"/>
            </a:pPr>
            <a:r>
              <a:rPr lang="en-AU" sz="1600" dirty="0"/>
              <a:t>In 1951, Max Schubert set out to make the “Great Australian Red”, but was ordered to cease production by Penfolds management</a:t>
            </a:r>
          </a:p>
          <a:p>
            <a:pPr marL="285750" indent="-285750">
              <a:spcBef>
                <a:spcPts val="800"/>
              </a:spcBef>
              <a:buFont typeface="Arial" panose="020B0604020202020204" pitchFamily="34" charset="0"/>
              <a:buChar char="•"/>
            </a:pPr>
            <a:r>
              <a:rPr lang="en-AU" sz="1600" dirty="0"/>
              <a:t>In 1960, Penfolds Grange Bin 1 hit the market to great critical acclaim, and Penfolds ordered Schubert to resume production</a:t>
            </a:r>
          </a:p>
          <a:p>
            <a:pPr marL="285750" indent="-285750">
              <a:spcBef>
                <a:spcPts val="800"/>
              </a:spcBef>
              <a:buFont typeface="Arial" panose="020B0604020202020204" pitchFamily="34" charset="0"/>
              <a:buChar char="•"/>
            </a:pPr>
            <a:r>
              <a:rPr lang="en-AU" sz="1600" dirty="0"/>
              <a:t>Penfolds Grange has become one of the world’s most iconic, collected and revered wines, largely thanks to the American wine media and critics such as Robert Parker and Wine Spectator</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452064"/>
            <a:ext cx="5724447" cy="1325563"/>
          </a:xfrm>
        </p:spPr>
        <p:txBody>
          <a:bodyPr/>
          <a:lstStyle/>
          <a:p>
            <a:r>
              <a:rPr lang="en-US" sz="4800" kern="1000" spc="-100" dirty="0"/>
              <a:t>THE EVOLUTION OF AN ICON</a:t>
            </a:r>
          </a:p>
        </p:txBody>
      </p:sp>
    </p:spTree>
    <p:extLst>
      <p:ext uri="{BB962C8B-B14F-4D97-AF65-F5344CB8AC3E}">
        <p14:creationId xmlns:p14="http://schemas.microsoft.com/office/powerpoint/2010/main" val="217940941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Close-up of a bunch of grapes&#10;&#10;AI-generated content may be incorrect.">
            <a:extLst>
              <a:ext uri="{FF2B5EF4-FFF2-40B4-BE49-F238E27FC236}">
                <a16:creationId xmlns:a16="http://schemas.microsoft.com/office/drawing/2014/main" id="{FCE94F27-DAE7-0142-386D-71B047F57E0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6" name="Title 2">
            <a:extLst>
              <a:ext uri="{FF2B5EF4-FFF2-40B4-BE49-F238E27FC236}">
                <a16:creationId xmlns:a16="http://schemas.microsoft.com/office/drawing/2014/main" id="{6D0C18E6-511B-838F-625F-D39EBB5C51E6}"/>
              </a:ext>
            </a:extLst>
          </p:cNvPr>
          <p:cNvSpPr txBox="1">
            <a:spLocks/>
          </p:cNvSpPr>
          <p:nvPr/>
        </p:nvSpPr>
        <p:spPr>
          <a:xfrm>
            <a:off x="568427" y="584200"/>
            <a:ext cx="4829691" cy="78573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3200" dirty="0">
                <a:solidFill>
                  <a:schemeClr val="accent5"/>
                </a:solidFill>
              </a:rPr>
              <a:t>THE STORY OF </a:t>
            </a:r>
            <a:br>
              <a:rPr lang="en-US" sz="3200" dirty="0">
                <a:solidFill>
                  <a:schemeClr val="accent5"/>
                </a:solidFill>
              </a:rPr>
            </a:br>
            <a:r>
              <a:rPr lang="en-US" sz="3200" dirty="0">
                <a:solidFill>
                  <a:schemeClr val="accent5"/>
                </a:solidFill>
              </a:rPr>
              <a:t>MAX SCHUBERT</a:t>
            </a:r>
          </a:p>
        </p:txBody>
      </p:sp>
      <p:sp>
        <p:nvSpPr>
          <p:cNvPr id="7" name="Text Placeholder 4">
            <a:extLst>
              <a:ext uri="{FF2B5EF4-FFF2-40B4-BE49-F238E27FC236}">
                <a16:creationId xmlns:a16="http://schemas.microsoft.com/office/drawing/2014/main" id="{507A950C-B02D-0C70-C27D-7AC577F1CBE7}"/>
              </a:ext>
            </a:extLst>
          </p:cNvPr>
          <p:cNvSpPr txBox="1">
            <a:spLocks/>
          </p:cNvSpPr>
          <p:nvPr/>
        </p:nvSpPr>
        <p:spPr>
          <a:xfrm>
            <a:off x="561895" y="1452064"/>
            <a:ext cx="5724447"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800" kern="1000" spc="-100" dirty="0">
                <a:solidFill>
                  <a:schemeClr val="accent1"/>
                </a:solidFill>
              </a:rPr>
              <a:t>THE EVOLUTION OF AN ICON</a:t>
            </a:r>
          </a:p>
        </p:txBody>
      </p:sp>
      <p:sp>
        <p:nvSpPr>
          <p:cNvPr id="8" name="Text Placeholder 3">
            <a:extLst>
              <a:ext uri="{FF2B5EF4-FFF2-40B4-BE49-F238E27FC236}">
                <a16:creationId xmlns:a16="http://schemas.microsoft.com/office/drawing/2014/main" id="{12053E53-A7AE-DB23-1754-17ED87C3F4C2}"/>
              </a:ext>
            </a:extLst>
          </p:cNvPr>
          <p:cNvSpPr txBox="1">
            <a:spLocks/>
          </p:cNvSpPr>
          <p:nvPr/>
        </p:nvSpPr>
        <p:spPr>
          <a:xfrm>
            <a:off x="721033" y="3520562"/>
            <a:ext cx="4823119" cy="188537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000" b="1" dirty="0">
                <a:solidFill>
                  <a:schemeClr val="tx1"/>
                </a:solidFill>
              </a:rPr>
              <a:t>Shiraz: Just what the doctor ordered</a:t>
            </a:r>
          </a:p>
          <a:p>
            <a:r>
              <a:rPr lang="en-AU" i="1" dirty="0">
                <a:solidFill>
                  <a:schemeClr val="tx1"/>
                </a:solidFill>
              </a:rPr>
              <a:t>Many of Australia’s early wine promoters were doctors, among them Dr Christopher Rawson Penfold, who arrived in Adelaide in 1844 and established Magill Estate. Penfolds’ first wines were available on prescription, thought to be of benefit to anaemic patients.</a:t>
            </a:r>
          </a:p>
        </p:txBody>
      </p:sp>
    </p:spTree>
    <p:extLst>
      <p:ext uri="{BB962C8B-B14F-4D97-AF65-F5344CB8AC3E}">
        <p14:creationId xmlns:p14="http://schemas.microsoft.com/office/powerpoint/2010/main" val="205761012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536C4B-92A5-492B-86EF-8E32EB7E4AD3}"/>
</file>

<file path=customXml/itemProps2.xml><?xml version="1.0" encoding="utf-8"?>
<ds:datastoreItem xmlns:ds="http://schemas.openxmlformats.org/officeDocument/2006/customXml" ds:itemID="{10CCF1F8-6D9E-4631-9BC7-E65B426755A9}">
  <ds:schemaRefs>
    <ds:schemaRef ds:uri="http://purl.org/dc/elements/1.1/"/>
    <ds:schemaRef ds:uri="http://schemas.openxmlformats.org/package/2006/metadata/core-properties"/>
    <ds:schemaRef ds:uri="http://purl.org/dc/dcmitype/"/>
    <ds:schemaRef ds:uri="02256494-4976-4001-aedb-96463ae0d92e"/>
    <ds:schemaRef ds:uri="4e8dd08d-258d-47a9-9875-37f1ffd19f33"/>
    <ds:schemaRef ds:uri="http://purl.org/dc/terms/"/>
    <ds:schemaRef ds:uri="http://schemas.microsoft.com/office/2006/metadata/properties"/>
    <ds:schemaRef ds:uri="http://schemas.microsoft.com/office/2006/documentManagement/typ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61</TotalTime>
  <Words>2261</Words>
  <Application>Microsoft Macintosh PowerPoint</Application>
  <PresentationFormat>Widescreen</PresentationFormat>
  <Paragraphs>330</Paragraphs>
  <Slides>50</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Colors Of Autumn</vt:lpstr>
      <vt:lpstr>Neue Haas Grotesk Text Pro</vt:lpstr>
      <vt:lpstr>Inter Display</vt:lpstr>
      <vt:lpstr>Arial</vt:lpstr>
      <vt:lpstr>Hellix SemiBold</vt:lpstr>
      <vt:lpstr>Slide layouts</vt:lpstr>
      <vt:lpstr>PowerPoint Presentation</vt:lpstr>
      <vt:lpstr>PowerPoint Presentation</vt:lpstr>
      <vt:lpstr>SHIRAZ</vt:lpstr>
      <vt:lpstr>PowerPoint Presentation</vt:lpstr>
      <vt:lpstr>1820s – 1830s</vt:lpstr>
      <vt:lpstr>PowerPoint Presentation</vt:lpstr>
      <vt:lpstr>PowerPoint Presentation</vt:lpstr>
      <vt:lpstr>THE STORY OF  MAX SCHUBERT</vt:lpstr>
      <vt:lpstr>PowerPoint Presentation</vt:lpstr>
      <vt:lpstr>VITICULTURE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COMMON STYLES OF SHIRAZ AND </vt:lpstr>
      <vt:lpstr>PowerPoint Presentation</vt:lpstr>
      <vt:lpstr>PowerPoint Presentation</vt:lpstr>
      <vt:lpstr>PowerPoint Presentation</vt:lpstr>
      <vt:lpstr>AN AUSTRALIAN TREASURE</vt:lpstr>
      <vt:lpstr>AUSTRALIAN SHIRAZ REGIONS</vt:lpstr>
      <vt:lpstr>SOUTH AUSTRALIA</vt:lpstr>
      <vt:lpstr>PowerPoint Presentation</vt:lpstr>
      <vt:lpstr>PowerPoint Presentation</vt:lpstr>
      <vt:lpstr>PowerPoint Presentation</vt:lpstr>
      <vt:lpstr>PowerPoint Presentation</vt:lpstr>
      <vt:lpstr>PowerPoint Presentation</vt:lpstr>
      <vt:lpstr>NSW AND  ACT REGION  </vt:lpstr>
      <vt:lpstr>PowerPoint Presentation</vt:lpstr>
      <vt:lpstr>PowerPoint Presentation</vt:lpstr>
      <vt:lpstr>WESTERN AUSTRALIA  </vt:lpstr>
      <vt:lpstr>PowerPoint Presentation</vt:lpstr>
      <vt:lpstr>PowerPoint Presentation</vt:lpstr>
      <vt:lpstr>PowerPoint Presentation</vt:lpstr>
      <vt:lpstr>PowerPoint Presentation</vt:lpstr>
      <vt:lpstr>VICTORIA  </vt:lpstr>
      <vt:lpstr>PowerPoint Presentation</vt:lpstr>
      <vt:lpstr>PowerPoint Presentation</vt:lpstr>
      <vt:lpstr>PowerPoint Presentation</vt:lpstr>
      <vt:lpstr>SHIRAZ IN THE RIVERLAND AND RIVERINA  </vt:lpstr>
      <vt:lpstr>PowerPoint Presentation</vt:lpstr>
      <vt:lpstr>PowerPoint Presentation</vt:lpstr>
      <vt:lpstr>PowerPoint Presentation</vt:lpstr>
      <vt:lpstr>PowerPoint Presentation</vt:lpstr>
      <vt:lpstr>AS DIVERSE AS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Cameron Midson</cp:lastModifiedBy>
  <cp:revision>5</cp:revision>
  <dcterms:created xsi:type="dcterms:W3CDTF">2018-07-25T07:02:59Z</dcterms:created>
  <dcterms:modified xsi:type="dcterms:W3CDTF">2026-08-20T01:42:11Z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47266300.0000000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y fmtid="{D5CDD505-2E9C-101B-9397-08002B2CF9AE}" pid="12" name="MSIP_Label_8cf57b4f-1801-441a-a240-098885f2bcbe_Enabled">
    <vt:lpwstr>true</vt:lpwstr>
  </property>
  <property fmtid="{D5CDD505-2E9C-101B-9397-08002B2CF9AE}" pid="13" name="MSIP_Label_8cf57b4f-1801-441a-a240-098885f2bcbe_SetDate">
    <vt:lpwstr>2025-10-02T06:53:25Z</vt:lpwstr>
  </property>
  <property fmtid="{D5CDD505-2E9C-101B-9397-08002B2CF9AE}" pid="14" name="MSIP_Label_8cf57b4f-1801-441a-a240-098885f2bcbe_Method">
    <vt:lpwstr>Standard</vt:lpwstr>
  </property>
  <property fmtid="{D5CDD505-2E9C-101B-9397-08002B2CF9AE}" pid="15" name="MSIP_Label_8cf57b4f-1801-441a-a240-098885f2bcbe_Name">
    <vt:lpwstr>General</vt:lpwstr>
  </property>
  <property fmtid="{D5CDD505-2E9C-101B-9397-08002B2CF9AE}" pid="16" name="MSIP_Label_8cf57b4f-1801-441a-a240-098885f2bcbe_SiteId">
    <vt:lpwstr>76107ada-99f4-412e-b164-5464438b49a0</vt:lpwstr>
  </property>
  <property fmtid="{D5CDD505-2E9C-101B-9397-08002B2CF9AE}" pid="17" name="MSIP_Label_8cf57b4f-1801-441a-a240-098885f2bcbe_ActionId">
    <vt:lpwstr>db13da72-9754-4a28-a7cd-b764b1efd171</vt:lpwstr>
  </property>
  <property fmtid="{D5CDD505-2E9C-101B-9397-08002B2CF9AE}" pid="18" name="MSIP_Label_8cf57b4f-1801-441a-a240-098885f2bcbe_ContentBits">
    <vt:lpwstr>0</vt:lpwstr>
  </property>
  <property fmtid="{D5CDD505-2E9C-101B-9397-08002B2CF9AE}" pid="19" name="MSIP_Label_8cf57b4f-1801-441a-a240-098885f2bcbe_Tag">
    <vt:lpwstr>50, 3, 0, 1</vt:lpwstr>
  </property>
</Properties>
</file>