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p:sldMasterIdLst>
    <p:sldMasterId id="2147483648" r:id="rId4"/>
  </p:sldMasterIdLst>
  <p:notesMasterIdLst>
    <p:notesMasterId r:id="rId71"/>
  </p:notesMasterIdLst>
  <p:sldIdLst>
    <p:sldId id="256" r:id="rId5"/>
    <p:sldId id="478" r:id="rId6"/>
    <p:sldId id="391" r:id="rId7"/>
    <p:sldId id="479" r:id="rId8"/>
    <p:sldId id="480" r:id="rId9"/>
    <p:sldId id="481" r:id="rId10"/>
    <p:sldId id="482" r:id="rId11"/>
    <p:sldId id="483" r:id="rId12"/>
    <p:sldId id="450" r:id="rId13"/>
    <p:sldId id="484" r:id="rId14"/>
    <p:sldId id="432" r:id="rId15"/>
    <p:sldId id="486" r:id="rId16"/>
    <p:sldId id="485" r:id="rId17"/>
    <p:sldId id="315" r:id="rId18"/>
    <p:sldId id="487" r:id="rId19"/>
    <p:sldId id="488" r:id="rId20"/>
    <p:sldId id="471" r:id="rId21"/>
    <p:sldId id="489" r:id="rId22"/>
    <p:sldId id="490" r:id="rId23"/>
    <p:sldId id="321" r:id="rId24"/>
    <p:sldId id="491" r:id="rId25"/>
    <p:sldId id="492" r:id="rId26"/>
    <p:sldId id="493" r:id="rId27"/>
    <p:sldId id="494" r:id="rId28"/>
    <p:sldId id="495" r:id="rId29"/>
    <p:sldId id="537" r:id="rId30"/>
    <p:sldId id="497" r:id="rId31"/>
    <p:sldId id="538" r:id="rId32"/>
    <p:sldId id="539" r:id="rId33"/>
    <p:sldId id="540" r:id="rId34"/>
    <p:sldId id="541" r:id="rId35"/>
    <p:sldId id="502" r:id="rId36"/>
    <p:sldId id="503" r:id="rId37"/>
    <p:sldId id="504" r:id="rId38"/>
    <p:sldId id="505" r:id="rId39"/>
    <p:sldId id="506" r:id="rId40"/>
    <p:sldId id="542" r:id="rId41"/>
    <p:sldId id="543" r:id="rId42"/>
    <p:sldId id="509" r:id="rId43"/>
    <p:sldId id="510" r:id="rId44"/>
    <p:sldId id="511" r:id="rId45"/>
    <p:sldId id="544" r:id="rId46"/>
    <p:sldId id="545" r:id="rId47"/>
    <p:sldId id="546" r:id="rId48"/>
    <p:sldId id="525" r:id="rId49"/>
    <p:sldId id="515" r:id="rId50"/>
    <p:sldId id="516" r:id="rId51"/>
    <p:sldId id="547" r:id="rId52"/>
    <p:sldId id="548" r:id="rId53"/>
    <p:sldId id="549" r:id="rId54"/>
    <p:sldId id="550" r:id="rId55"/>
    <p:sldId id="551" r:id="rId56"/>
    <p:sldId id="552" r:id="rId57"/>
    <p:sldId id="553" r:id="rId58"/>
    <p:sldId id="554" r:id="rId59"/>
    <p:sldId id="555" r:id="rId60"/>
    <p:sldId id="556" r:id="rId61"/>
    <p:sldId id="557" r:id="rId62"/>
    <p:sldId id="558" r:id="rId63"/>
    <p:sldId id="559" r:id="rId64"/>
    <p:sldId id="560" r:id="rId65"/>
    <p:sldId id="533" r:id="rId66"/>
    <p:sldId id="534" r:id="rId67"/>
    <p:sldId id="535" r:id="rId68"/>
    <p:sldId id="536" r:id="rId69"/>
    <p:sldId id="340" r:id="rId70"/>
  </p:sldIdLst>
  <p:sldSz cx="12192000" cy="6858000"/>
  <p:notesSz cx="6858000" cy="9144000"/>
  <p:embeddedFontLst>
    <p:embeddedFont>
      <p:font typeface="Inter Display" panose="02000503000000020004" pitchFamily="2" charset="0"/>
      <p:regular r:id="rId72"/>
      <p:bold r:id="rId73"/>
      <p:italic r:id="rId74"/>
      <p:boldItalic r:id="rId75"/>
    </p:embeddedFont>
  </p:embeddedFontLst>
  <p:custDataLst>
    <p:tags r:id="rId76"/>
  </p:custData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412" userDrawn="1">
          <p15:clr>
            <a:srgbClr val="A4A3A4"/>
          </p15:clr>
        </p15:guide>
        <p15:guide id="2" pos="2116" userDrawn="1">
          <p15:clr>
            <a:srgbClr val="A4A3A4"/>
          </p15:clr>
        </p15:guide>
        <p15:guide id="3" pos="418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188" autoAdjust="0"/>
    <p:restoredTop sz="76995"/>
  </p:normalViewPr>
  <p:slideViewPr>
    <p:cSldViewPr snapToGrid="0">
      <p:cViewPr>
        <p:scale>
          <a:sx n="92" d="100"/>
          <a:sy n="92" d="100"/>
        </p:scale>
        <p:origin x="1056" y="-80"/>
      </p:cViewPr>
      <p:guideLst>
        <p:guide orient="horz" pos="1412"/>
        <p:guide pos="2116"/>
        <p:guide pos="4180"/>
      </p:guideLst>
    </p:cSldViewPr>
  </p:slideViewPr>
  <p:notesTextViewPr>
    <p:cViewPr>
      <p:scale>
        <a:sx n="1" d="1"/>
        <a:sy n="1" d="1"/>
      </p:scale>
      <p:origin x="0" y="0"/>
    </p:cViewPr>
  </p:notesTextViewPr>
  <p:sorterViewPr>
    <p:cViewPr varScale="1">
      <p:scale>
        <a:sx n="1" d="1"/>
        <a:sy n="1" d="1"/>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font" Target="fonts/font3.fntdata"/><Relationship Id="rId79" Type="http://schemas.openxmlformats.org/officeDocument/2006/relationships/viewProps" Target="viewProp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commentAuthors" Target="commentAuthor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font" Target="fonts/font1.fntdata"/><Relationship Id="rId80"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font" Target="fonts/font4.fntdata"/><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font" Target="fonts/font2.fntdata"/><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tags" Target="tags/tag1.xml"/><Relationship Id="rId7" Type="http://schemas.openxmlformats.org/officeDocument/2006/relationships/slide" Target="slides/slide3.xml"/><Relationship Id="rId71" Type="http://schemas.openxmlformats.org/officeDocument/2006/relationships/notesMaster" Target="notesMasters/notesMaster1.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Arial" panose="020B0604020202020204" pitchFamily="34"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Arial" panose="020B0604020202020204" pitchFamily="34" charset="0"/>
              </a:defRPr>
            </a:lvl1pPr>
          </a:lstStyle>
          <a:p>
            <a:fld id="{A644BF32-4CA8-4343-91C5-94D89E008D3B}" type="datetimeFigureOut">
              <a:rPr lang="en-US" smtClean="0"/>
              <a:pPr/>
              <a:t>3/28/26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Arial" panose="020B0604020202020204" pitchFamily="34" charset="0"/>
              </a:defRPr>
            </a:lvl1pPr>
          </a:lstStyle>
          <a:p>
            <a:fld id="{C8CAF07B-88B1-40ED-9A21-D99161D5F8F5}" type="slidenum">
              <a:rPr lang="en-US" smtClean="0"/>
              <a:pPr/>
              <a:t>‹#›</a:t>
            </a:fld>
            <a:endParaRPr lang="en-US" dirty="0"/>
          </a:p>
        </p:txBody>
      </p:sp>
    </p:spTree>
    <p:extLst>
      <p:ext uri="{BB962C8B-B14F-4D97-AF65-F5344CB8AC3E}">
        <p14:creationId xmlns:p14="http://schemas.microsoft.com/office/powerpoint/2010/main" val="2246632439"/>
      </p:ext>
    </p:extLst>
  </p:cSld>
  <p:clrMap bg1="lt1" tx1="dk1" bg2="lt2" tx2="dk2" accent1="accent1" accent2="accent2" accent3="accent3" accent4="accent4" accent5="accent5" accent6="accent6" hlink="hlink" folHlink="folHlink"/>
  <p:notesStyle>
    <a:lvl1pPr marL="0" algn="l" defTabSz="914353" rtl="0" eaLnBrk="1" latinLnBrk="0" hangingPunct="1">
      <a:defRPr sz="1199" b="0" i="0" kern="1200">
        <a:solidFill>
          <a:schemeClr val="tx1"/>
        </a:solidFill>
        <a:latin typeface="Arial" panose="020B0604020202020204" pitchFamily="34" charset="0"/>
        <a:ea typeface="+mn-ea"/>
        <a:cs typeface="+mn-cs"/>
      </a:defRPr>
    </a:lvl1pPr>
    <a:lvl2pPr marL="457176" algn="l" defTabSz="914353" rtl="0" eaLnBrk="1" latinLnBrk="0" hangingPunct="1">
      <a:defRPr sz="1199" b="0" i="0" kern="1200">
        <a:solidFill>
          <a:schemeClr val="tx1"/>
        </a:solidFill>
        <a:latin typeface="Arial" panose="020B0604020202020204" pitchFamily="34" charset="0"/>
        <a:ea typeface="+mn-ea"/>
        <a:cs typeface="+mn-cs"/>
      </a:defRPr>
    </a:lvl2pPr>
    <a:lvl3pPr marL="914353" algn="l" defTabSz="914353" rtl="0" eaLnBrk="1" latinLnBrk="0" hangingPunct="1">
      <a:defRPr sz="1199" b="0" i="0" kern="1200">
        <a:solidFill>
          <a:schemeClr val="tx1"/>
        </a:solidFill>
        <a:latin typeface="Arial" panose="020B0604020202020204" pitchFamily="34" charset="0"/>
        <a:ea typeface="+mn-ea"/>
        <a:cs typeface="+mn-cs"/>
      </a:defRPr>
    </a:lvl3pPr>
    <a:lvl4pPr marL="1371529" algn="l" defTabSz="914353" rtl="0" eaLnBrk="1" latinLnBrk="0" hangingPunct="1">
      <a:defRPr sz="1199" b="0" i="0" kern="1200">
        <a:solidFill>
          <a:schemeClr val="tx1"/>
        </a:solidFill>
        <a:latin typeface="Arial" panose="020B0604020202020204" pitchFamily="34" charset="0"/>
        <a:ea typeface="+mn-ea"/>
        <a:cs typeface="+mn-cs"/>
      </a:defRPr>
    </a:lvl4pPr>
    <a:lvl5pPr marL="1828707" algn="l" defTabSz="914353" rtl="0" eaLnBrk="1" latinLnBrk="0" hangingPunct="1">
      <a:defRPr sz="1199" b="0" i="0" kern="1200">
        <a:solidFill>
          <a:schemeClr val="tx1"/>
        </a:solidFill>
        <a:latin typeface="Arial" panose="020B0604020202020204" pitchFamily="34" charset="0"/>
        <a:ea typeface="+mn-ea"/>
        <a:cs typeface="+mn-cs"/>
      </a:defRPr>
    </a:lvl5pPr>
    <a:lvl6pPr marL="2285883" algn="l" defTabSz="914353" rtl="0" eaLnBrk="1" latinLnBrk="0" hangingPunct="1">
      <a:defRPr sz="1199" kern="1200">
        <a:solidFill>
          <a:schemeClr val="tx1"/>
        </a:solidFill>
        <a:latin typeface="+mn-lt"/>
        <a:ea typeface="+mn-ea"/>
        <a:cs typeface="+mn-cs"/>
      </a:defRPr>
    </a:lvl6pPr>
    <a:lvl7pPr marL="2743059" algn="l" defTabSz="914353" rtl="0" eaLnBrk="1" latinLnBrk="0" hangingPunct="1">
      <a:defRPr sz="1199" kern="1200">
        <a:solidFill>
          <a:schemeClr val="tx1"/>
        </a:solidFill>
        <a:latin typeface="+mn-lt"/>
        <a:ea typeface="+mn-ea"/>
        <a:cs typeface="+mn-cs"/>
      </a:defRPr>
    </a:lvl7pPr>
    <a:lvl8pPr marL="3200236" algn="l" defTabSz="914353" rtl="0" eaLnBrk="1" latinLnBrk="0" hangingPunct="1">
      <a:defRPr sz="1199" kern="1200">
        <a:solidFill>
          <a:schemeClr val="tx1"/>
        </a:solidFill>
        <a:latin typeface="+mn-lt"/>
        <a:ea typeface="+mn-ea"/>
        <a:cs typeface="+mn-cs"/>
      </a:defRPr>
    </a:lvl8pPr>
    <a:lvl9pPr marL="3657412" algn="l" defTabSz="914353"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dirty="0">
                <a:solidFill>
                  <a:schemeClr val="dk1"/>
                </a:solidFill>
                <a:latin typeface="Arial"/>
                <a:ea typeface="Arial"/>
                <a:cs typeface="Arial"/>
                <a:sym typeface="Arial"/>
              </a:rPr>
              <a:t>Phần này sẽ giới thiệu tổng quan về Rượu vang Úc, bao gồm khí hậu và các vùng, lịch sử phong phú của chúng tôi, cùng thông tin chi tiết về các loại rượu vang cổ điển và các loại vang mới. Vui lòng xem các nội dung ghi chú để biết thêm thông tin ở mỗi trang trình chiếu và các câu hỏi gợi ý thảo luận. </a:t>
            </a:r>
            <a:r>
              <a:rPr lang="vi-VN" sz="1200" dirty="0">
                <a:solidFill>
                  <a:schemeClr val="dk1"/>
                </a:solidFill>
                <a:latin typeface="Arial"/>
                <a:ea typeface="Arial"/>
                <a:cs typeface="Arial"/>
                <a:sym typeface="Arial"/>
              </a:rPr>
              <a:t>Để tải về các chủ đề và tài liệu, bao gồm các bài thuyết trình khác, vui lòng truy cập www.australianwinediscovered.com</a:t>
            </a: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a:t>
            </a:fld>
            <a:endParaRPr lang="en-US" dirty="0"/>
          </a:p>
        </p:txBody>
      </p:sp>
    </p:spTree>
    <p:extLst>
      <p:ext uri="{BB962C8B-B14F-4D97-AF65-F5344CB8AC3E}">
        <p14:creationId xmlns:p14="http://schemas.microsoft.com/office/powerpoint/2010/main" val="34932005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dirty="0">
                <a:solidFill>
                  <a:schemeClr val="dk1"/>
                </a:solidFill>
                <a:latin typeface="Arial"/>
                <a:ea typeface="Arial"/>
                <a:cs typeface="Arial"/>
                <a:sym typeface="Arial"/>
              </a:rPr>
              <a:t>Khí hậu lạnh ở phía nam, đông nam và tây nam của Úc tương tự như khí hậu Địa Trung Hải và tiếp giáp biển mát hơn, chẳng hạn như ở các vùng của Ý và New Zealand.</a:t>
            </a: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14</a:t>
            </a:fld>
            <a:endParaRPr lang="en-US" dirty="0"/>
          </a:p>
        </p:txBody>
      </p:sp>
    </p:spTree>
    <p:extLst>
      <p:ext uri="{BB962C8B-B14F-4D97-AF65-F5344CB8AC3E}">
        <p14:creationId xmlns:p14="http://schemas.microsoft.com/office/powerpoint/2010/main" val="24248804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Sự chênh lệch nhiệt độ giữa mùa đông và mùa hạ là do đặc điểm khí hậu lục địa. Có ba loại khí hậu trồng nho: Lục Địa, Biển và Địa Trung Hải. Cả ba loại đều có ở Úc.</a:t>
            </a:r>
            <a:endParaRPr lang="vi-VN" dirty="0"/>
          </a:p>
          <a:p>
            <a:pPr marL="0" lvl="0" indent="0" algn="l" rtl="0">
              <a:spcBef>
                <a:spcPct val="0"/>
              </a:spcBef>
              <a:spcAft>
                <a:spcPct val="0"/>
              </a:spcAft>
              <a:buNone/>
            </a:pPr>
            <a:br>
              <a:rPr lang="vi-VN" b="0" dirty="0"/>
            </a:br>
            <a:r>
              <a:rPr lang="vi-VN" sz="1200" b="0" i="0" u="none" strike="noStrike" dirty="0">
                <a:solidFill>
                  <a:schemeClr val="dk1"/>
                </a:solidFill>
                <a:latin typeface="Arial"/>
                <a:ea typeface="Arial"/>
                <a:cs typeface="Arial"/>
                <a:sym typeface="Arial"/>
              </a:rPr>
              <a:t>Các vùng khí hậu lục địa thích hợp hơn với các giống chín sớm như Riesling và Pinot Noir. Khí hậu lục địa mát mẻ có thể gặp rủi ro về sương giá mùa xuân và nhiệt độ thấp trong thời kỳ sinh trưởng. Các vùng này có thể có mùa hè khô hạn; những vườn nho cần được tưới nước.</a:t>
            </a: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17</a:t>
            </a:fld>
            <a:endParaRPr lang="en-US" dirty="0"/>
          </a:p>
        </p:txBody>
      </p:sp>
    </p:spTree>
    <p:extLst>
      <p:ext uri="{BB962C8B-B14F-4D97-AF65-F5344CB8AC3E}">
        <p14:creationId xmlns:p14="http://schemas.microsoft.com/office/powerpoint/2010/main" val="18870675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dirty="0">
                <a:solidFill>
                  <a:schemeClr val="dk1"/>
                </a:solidFill>
                <a:latin typeface="Arial"/>
                <a:ea typeface="Arial"/>
                <a:cs typeface="Arial"/>
                <a:sym typeface="Arial"/>
              </a:rPr>
              <a:t>Úc có nhiều khu vực tiếp giáp biển và một số vùng có khí hậu biển thực sự. Thời vụ trồng trọt kéo dài hơn, phù hợp với các giống cần thời gian chín lâu hơn như Cabernet Sauvignon. </a:t>
            </a: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18</a:t>
            </a:fld>
            <a:endParaRPr lang="en-US" dirty="0"/>
          </a:p>
        </p:txBody>
      </p:sp>
    </p:spTree>
    <p:extLst>
      <p:ext uri="{BB962C8B-B14F-4D97-AF65-F5344CB8AC3E}">
        <p14:creationId xmlns:p14="http://schemas.microsoft.com/office/powerpoint/2010/main" val="36696226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ct val="0"/>
              </a:spcBef>
              <a:spcAft>
                <a:spcPct val="0"/>
              </a:spcAft>
              <a:buNone/>
            </a:pPr>
            <a:r>
              <a:rPr lang="vi-VN" sz="1200" dirty="0">
                <a:solidFill>
                  <a:schemeClr val="dk1"/>
                </a:solidFill>
                <a:latin typeface="Arial"/>
                <a:ea typeface="Arial"/>
                <a:cs typeface="Arial"/>
                <a:sym typeface="Arial"/>
              </a:rPr>
              <a:t>Khí hậu ấm áp và ánh sáng mặt trời giúp sản xuất rượu vang đậm đà hơn với nồng độ axit thấp hơn và độ cồn cao hơn.</a:t>
            </a:r>
            <a:endParaRPr lang="vi-VN" dirty="0"/>
          </a:p>
          <a:p>
            <a:pPr marL="0" lvl="0" indent="0" algn="l" rtl="0">
              <a:spcBef>
                <a:spcPct val="0"/>
              </a:spcBef>
              <a:spcAft>
                <a:spcPct val="0"/>
              </a:spcAft>
              <a:buNone/>
            </a:pP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19</a:t>
            </a:fld>
            <a:endParaRPr lang="en-US" dirty="0"/>
          </a:p>
        </p:txBody>
      </p:sp>
    </p:spTree>
    <p:extLst>
      <p:ext uri="{BB962C8B-B14F-4D97-AF65-F5344CB8AC3E}">
        <p14:creationId xmlns:p14="http://schemas.microsoft.com/office/powerpoint/2010/main" val="20626338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dirty="0">
                <a:solidFill>
                  <a:schemeClr val="dk1"/>
                </a:solidFill>
                <a:latin typeface="Arial"/>
                <a:ea typeface="Arial"/>
                <a:cs typeface="Arial"/>
                <a:sym typeface="Arial"/>
              </a:rPr>
              <a:t>Úc nằm ở Nam bán cầu nên các mùa ngược lại với ở Bắc bán cầu. Các mùa trong từng khu vực xác định thời điểm thực hiện canh tác vườn nho. </a:t>
            </a: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20</a:t>
            </a:fld>
            <a:endParaRPr lang="en-US" dirty="0"/>
          </a:p>
        </p:txBody>
      </p:sp>
    </p:spTree>
    <p:extLst>
      <p:ext uri="{BB962C8B-B14F-4D97-AF65-F5344CB8AC3E}">
        <p14:creationId xmlns:p14="http://schemas.microsoft.com/office/powerpoint/2010/main" val="31298946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Úc là một vùng đất liền có hơn 100 triệu năm tuổi, có những loại đất cổ xưa nhất trên Trái đất. Dù nơi đây có đa dạng các loại đất đai, nhiều loại đất tương đối nghèo dinh dưỡng. Tuy nhiên, cây nho phát triển tốt nhất ở những loại đất không quá giàu dinh dưỡng. Đất có độ phì nhiêu thấp hơn giúp cây nho tạo ra ít quả hơn với hương vị đậm đà hơn. </a:t>
            </a:r>
            <a:endParaRPr lang="vi-VN" dirty="0"/>
          </a:p>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Giống như rất nhiều đặc điểm khác, đặc trưng cấu trúc thổ nhưỡng của Úc là sự đa dạng. Điều này có thể khiến cho việc mô tả các loại đất đặc trưng của các vùng sản xuất rượu vang của Úc trở nên khó khăn.</a:t>
            </a:r>
            <a:endParaRPr lang="vi-VN" dirty="0"/>
          </a:p>
          <a:p>
            <a:pPr marL="0" lvl="0" indent="0" algn="l" rtl="0">
              <a:spcBef>
                <a:spcPct val="0"/>
              </a:spcBef>
              <a:spcAft>
                <a:spcPct val="0"/>
              </a:spcAft>
              <a:buNone/>
            </a:pPr>
            <a:br>
              <a:rPr lang="vi-VN" dirty="0"/>
            </a:br>
            <a:endParaRPr lang="vi-VN" dirty="0"/>
          </a:p>
        </p:txBody>
      </p:sp>
      <p:sp>
        <p:nvSpPr>
          <p:cNvPr id="4" name="Slide Number Placeholder 3"/>
          <p:cNvSpPr>
            <a:spLocks noGrp="1"/>
          </p:cNvSpPr>
          <p:nvPr>
            <p:ph type="sldNum" sz="quarter" idx="5"/>
          </p:nvPr>
        </p:nvSpPr>
        <p:spPr/>
        <p:txBody>
          <a:bodyPr/>
          <a:lstStyle/>
          <a:p>
            <a:fld id="{C8CAF07B-88B1-40ED-9A21-D99161D5F8F5}" type="slidenum">
              <a:rPr lang="en-US" smtClean="0"/>
              <a:t>21</a:t>
            </a:fld>
            <a:endParaRPr lang="en-US" dirty="0"/>
          </a:p>
        </p:txBody>
      </p:sp>
    </p:spTree>
    <p:extLst>
      <p:ext uri="{BB962C8B-B14F-4D97-AF65-F5344CB8AC3E}">
        <p14:creationId xmlns:p14="http://schemas.microsoft.com/office/powerpoint/2010/main" val="16790778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dirty="0">
                <a:solidFill>
                  <a:schemeClr val="dk1"/>
                </a:solidFill>
                <a:latin typeface="Arial"/>
                <a:ea typeface="Arial"/>
                <a:cs typeface="Arial"/>
                <a:sym typeface="Arial"/>
              </a:rPr>
              <a:t>Hầu hết các loại đất ở các vùng trồng nho của Úc đều thuộc bốn cách phân loại này. </a:t>
            </a: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22</a:t>
            </a:fld>
            <a:endParaRPr lang="en-US" dirty="0"/>
          </a:p>
        </p:txBody>
      </p:sp>
    </p:spTree>
    <p:extLst>
      <p:ext uri="{BB962C8B-B14F-4D97-AF65-F5344CB8AC3E}">
        <p14:creationId xmlns:p14="http://schemas.microsoft.com/office/powerpoint/2010/main" val="29253437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dirty="0">
                <a:solidFill>
                  <a:schemeClr val="dk1"/>
                </a:solidFill>
                <a:latin typeface="Arial"/>
                <a:ea typeface="Arial"/>
                <a:cs typeface="Arial"/>
                <a:sym typeface="Arial"/>
              </a:rPr>
              <a:t>Tổ chức Nông Lương của LHQ công nhận hơn 100 loại đất. Trong số đó, có 77 loại có ở Úc. Đất ở các khu vực trồng nho của Úc có thể được phân loại phổ biến thành bốn nhóm.  </a:t>
            </a: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23</a:t>
            </a:fld>
            <a:endParaRPr lang="en-US" dirty="0"/>
          </a:p>
        </p:txBody>
      </p:sp>
    </p:spTree>
    <p:extLst>
      <p:ext uri="{BB962C8B-B14F-4D97-AF65-F5344CB8AC3E}">
        <p14:creationId xmlns:p14="http://schemas.microsoft.com/office/powerpoint/2010/main" val="25396020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lnSpc>
                <a:spcPct val="100000"/>
              </a:lnSpc>
              <a:spcBef>
                <a:spcPct val="0"/>
              </a:spcBef>
              <a:spcAft>
                <a:spcPct val="0"/>
              </a:spcAft>
              <a:buClr>
                <a:schemeClr val="dk1"/>
              </a:buClr>
              <a:buSzPts val="1200"/>
              <a:buFont typeface="Arial"/>
              <a:buNone/>
            </a:pPr>
            <a:r>
              <a:rPr lang="vi-VN" sz="1200" b="0" i="0" u="none" strike="noStrike" dirty="0">
                <a:solidFill>
                  <a:schemeClr val="dk1"/>
                </a:solidFill>
                <a:latin typeface="Arial"/>
                <a:ea typeface="Arial"/>
                <a:cs typeface="Arial"/>
                <a:sym typeface="Arial"/>
              </a:rPr>
              <a:t>CÂU HỎI GỢI Ý THẢO LUẬN:  </a:t>
            </a:r>
            <a:endParaRPr lang="vi-VN" dirty="0"/>
          </a:p>
          <a:p>
            <a:pPr marL="0" marR="0" lvl="0" indent="0" algn="l" rtl="0">
              <a:lnSpc>
                <a:spcPct val="100000"/>
              </a:lnSpc>
              <a:spcBef>
                <a:spcPct val="0"/>
              </a:spcBef>
              <a:spcAft>
                <a:spcPct val="0"/>
              </a:spcAft>
              <a:buClr>
                <a:schemeClr val="dk1"/>
              </a:buClr>
              <a:buSzPts val="1200"/>
              <a:buFont typeface="Arial"/>
              <a:buNone/>
            </a:pPr>
            <a:r>
              <a:rPr lang="vi-VN" sz="1200" b="0" i="0" u="none" strike="noStrike" dirty="0">
                <a:solidFill>
                  <a:schemeClr val="dk1"/>
                </a:solidFill>
                <a:latin typeface="Arial"/>
                <a:ea typeface="Arial"/>
                <a:cs typeface="Arial"/>
                <a:sym typeface="Arial"/>
              </a:rPr>
              <a:t>- Sự đa dạng về môi trường có ý nghĩa gì đối với rượu vang Úc?</a:t>
            </a:r>
            <a:endParaRPr lang="vi-VN" dirty="0"/>
          </a:p>
          <a:p>
            <a:pPr marL="0" marR="0" lvl="0" indent="0" algn="l" rtl="0">
              <a:lnSpc>
                <a:spcPct val="100000"/>
              </a:lnSpc>
              <a:spcBef>
                <a:spcPct val="0"/>
              </a:spcBef>
              <a:spcAft>
                <a:spcPct val="0"/>
              </a:spcAft>
              <a:buClr>
                <a:schemeClr val="dk1"/>
              </a:buClr>
              <a:buSzPts val="1200"/>
              <a:buFont typeface="Arial"/>
              <a:buNone/>
            </a:pPr>
            <a:r>
              <a:rPr lang="vi-VN" sz="1200" b="0" i="0" u="none" strike="noStrike" dirty="0">
                <a:solidFill>
                  <a:schemeClr val="dk1"/>
                </a:solidFill>
                <a:latin typeface="Arial"/>
                <a:ea typeface="Arial"/>
                <a:cs typeface="Arial"/>
                <a:sym typeface="Arial"/>
              </a:rPr>
              <a:t>- Tại sao Nam Đại Dương lại có ảnh hưởng quan trọng đến các khu vực sản xuất rượu vang cao cấp của Úc? </a:t>
            </a:r>
            <a:endParaRPr lang="vi-VN" dirty="0"/>
          </a:p>
          <a:p>
            <a:pPr marL="0" marR="0" lvl="0" indent="0" algn="l" rtl="0">
              <a:lnSpc>
                <a:spcPct val="100000"/>
              </a:lnSpc>
              <a:spcBef>
                <a:spcPct val="0"/>
              </a:spcBef>
              <a:spcAft>
                <a:spcPct val="0"/>
              </a:spcAft>
              <a:buClr>
                <a:schemeClr val="dk1"/>
              </a:buClr>
              <a:buSzPts val="1200"/>
              <a:buFont typeface="Arial"/>
              <a:buNone/>
            </a:pPr>
            <a:r>
              <a:rPr lang="vi-VN" sz="1200" b="0" i="0" u="none" strike="noStrike" dirty="0">
                <a:solidFill>
                  <a:schemeClr val="dk1"/>
                </a:solidFill>
                <a:latin typeface="Arial"/>
                <a:ea typeface="Arial"/>
                <a:cs typeface="Arial"/>
                <a:sym typeface="Arial"/>
              </a:rPr>
              <a:t>- Từ “terroir” (đặc điểm thổ nhưỡng, khí hậu các vùng trồng nho làm rượu) có ý nghĩa gì đối với bạn? Các yếu tố nào góp phần tạo nên terroir tại các vùng của Úc?</a:t>
            </a:r>
            <a:endParaRPr lang="vi-VN" dirty="0"/>
          </a:p>
          <a:p>
            <a:pPr marL="0" lvl="0" indent="0" algn="l" rtl="0">
              <a:spcBef>
                <a:spcPct val="0"/>
              </a:spcBef>
              <a:spcAft>
                <a:spcPct val="0"/>
              </a:spcAft>
              <a:buNone/>
            </a:pP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24</a:t>
            </a:fld>
            <a:endParaRPr lang="en-US" dirty="0"/>
          </a:p>
        </p:txBody>
      </p:sp>
    </p:spTree>
    <p:extLst>
      <p:ext uri="{BB962C8B-B14F-4D97-AF65-F5344CB8AC3E}">
        <p14:creationId xmlns:p14="http://schemas.microsoft.com/office/powerpoint/2010/main" val="21233849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Đặc tính vùng là nền tảng tạo nên cộng đồng rượu vang Úc: mỗi vùng có những đặc điểm và phong cách rượu vang riêng. </a:t>
            </a:r>
            <a:endParaRPr lang="vi-VN" dirty="0"/>
          </a:p>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Các vườn nho của Úc được chia thành các Chỉ dẫn Địa lý (GI). Đây là tên của các khu vực sản xuất rượu vang của Úc, được chia thành các vùng, khu vực và tiểu vùng. Hệ thống GI tương tự như hệ thống đặt tên sử dụng ở Châu Âu và công nhận bởi luật pháp quốc tế bảo vệ việc sử dụng tên khu vực. </a:t>
            </a:r>
            <a:endParaRPr lang="vi-VN" dirty="0"/>
          </a:p>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Lượng nho cho sản lượng rượu vang lớn nhất đến từ các vùng của Riverina ở New South Wales và Riverland ở Nam Úc có khí hậu ấm áp. Tuy nhiên, các loại rượu cao cấp có giá trị cao hơn thường đến từ các vùng nhỏ hơn với khí hậu ôn hòa.</a:t>
            </a: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25</a:t>
            </a:fld>
            <a:endParaRPr lang="en-US" dirty="0"/>
          </a:p>
        </p:txBody>
      </p:sp>
    </p:spTree>
    <p:extLst>
      <p:ext uri="{BB962C8B-B14F-4D97-AF65-F5344CB8AC3E}">
        <p14:creationId xmlns:p14="http://schemas.microsoft.com/office/powerpoint/2010/main" val="25998297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dirty="0">
                <a:solidFill>
                  <a:schemeClr val="dk1"/>
                </a:solidFill>
                <a:latin typeface="Arial"/>
                <a:ea typeface="Arial"/>
                <a:cs typeface="Arial"/>
                <a:sym typeface="Arial"/>
              </a:rPr>
              <a:t>Đây sẽ là thời điểm thích hợp để mời mọi người thưởng thức hương vị rượu vang truyền thống của Úc. Tiệc thử rượu chính thức sẽ diễn ra vào cuối chương trình. </a:t>
            </a: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a:t>
            </a:fld>
            <a:endParaRPr lang="en-US" dirty="0"/>
          </a:p>
        </p:txBody>
      </p:sp>
    </p:spTree>
    <p:extLst>
      <p:ext uri="{BB962C8B-B14F-4D97-AF65-F5344CB8AC3E}">
        <p14:creationId xmlns:p14="http://schemas.microsoft.com/office/powerpoint/2010/main" val="149267090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Địa hình dốc tạo nên một loạt các vùng vi khí hậu trên thung lũng. </a:t>
            </a:r>
            <a:r>
              <a:rPr lang="vi-VN" sz="1200" dirty="0">
                <a:solidFill>
                  <a:schemeClr val="dk1"/>
                </a:solidFill>
                <a:latin typeface="Arial"/>
                <a:ea typeface="Arial"/>
                <a:cs typeface="Arial"/>
                <a:sym typeface="Arial"/>
              </a:rPr>
              <a:t>Đất trồng đa dạng với sự pha lẫn giữa cát mùn nâu xám hoặc nâu, cùng những mảng đất cát trên lớp đất sét. </a:t>
            </a:r>
            <a:endParaRPr lang="vi-VN" dirty="0"/>
          </a:p>
          <a:p>
            <a:pPr marL="0" lvl="0" indent="0" algn="l" rtl="0">
              <a:spcBef>
                <a:spcPct val="0"/>
              </a:spcBef>
              <a:spcAft>
                <a:spcPct val="0"/>
              </a:spcAft>
              <a:buNone/>
            </a:pPr>
            <a:r>
              <a:rPr lang="vi-VN" sz="1200" dirty="0">
                <a:solidFill>
                  <a:schemeClr val="dk1"/>
                </a:solidFill>
                <a:latin typeface="Arial"/>
                <a:ea typeface="Arial"/>
                <a:cs typeface="Arial"/>
                <a:sym typeface="Arial"/>
              </a:rPr>
              <a:t>+ CHƯƠNG TRÌNH BỔ SUNG: Để tìm hiểu thêm thông tin, hãy xem chương trình Adelaide Hills tại www.australianwinediscovered.com</a:t>
            </a: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26</a:t>
            </a:fld>
            <a:endParaRPr lang="en-US" dirty="0"/>
          </a:p>
        </p:txBody>
      </p:sp>
    </p:spTree>
    <p:extLst>
      <p:ext uri="{BB962C8B-B14F-4D97-AF65-F5344CB8AC3E}">
        <p14:creationId xmlns:p14="http://schemas.microsoft.com/office/powerpoint/2010/main" val="39343496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Ôm trọn cả hai vùng Thung lũng Barossa và Thung lũng Eden, quê hương của các cây nho Shiraz, Cabernet Sauvignon, Mataro, Grenache và Riesling lâu đời nhất thế giới từ những năm 1840.</a:t>
            </a:r>
            <a:endParaRPr lang="vi-VN" dirty="0"/>
          </a:p>
          <a:p>
            <a:pPr marL="0" marR="0" lvl="0" indent="0" algn="l" rtl="0">
              <a:lnSpc>
                <a:spcPct val="100000"/>
              </a:lnSpc>
              <a:spcBef>
                <a:spcPct val="0"/>
              </a:spcBef>
              <a:spcAft>
                <a:spcPct val="0"/>
              </a:spcAft>
              <a:buClr>
                <a:schemeClr val="dk1"/>
              </a:buClr>
              <a:buSzPts val="1200"/>
              <a:buFont typeface="Arial"/>
              <a:buNone/>
            </a:pPr>
            <a:r>
              <a:rPr lang="vi-VN" sz="1200" b="0" i="0" u="none" strike="noStrike" dirty="0">
                <a:solidFill>
                  <a:schemeClr val="dk1"/>
                </a:solidFill>
                <a:latin typeface="Arial"/>
                <a:ea typeface="Arial"/>
                <a:cs typeface="Arial"/>
                <a:sym typeface="Arial"/>
              </a:rPr>
              <a:t>Đất ở Thung lũng Barossa rất khác nhau, nhưng thường giàu dinh dưỡng và sâu. Tất cả thuộc nhóm đất sét có độ phì nhiêu tương đối thấp và đất thịt pha nhiều cát hơn, từ xám đến nâu đến đỏ. Khí hậu ấm áp có lợi cho rượu vang đỏ đậm đà, rượu vang cường hóa tuyệt hảo và rượu vang trắng đậm vị. </a:t>
            </a:r>
            <a:br>
              <a:rPr lang="vi-VN" b="0" dirty="0"/>
            </a:br>
            <a:r>
              <a:rPr lang="vi-VN" sz="1200" b="0" i="0" u="none" strike="noStrike" dirty="0">
                <a:solidFill>
                  <a:schemeClr val="dk1"/>
                </a:solidFill>
                <a:latin typeface="Arial"/>
                <a:ea typeface="Arial"/>
                <a:cs typeface="Arial"/>
                <a:sym typeface="Arial"/>
              </a:rPr>
              <a:t>Sự đa dạng địa hình tại Thung Lũng Eden tạo ra nhiều loại đất trồng. Tại đây, phổ biến nhất là đất nông và nhiều đá, có màu từ xám đến nâu, cùng các loại đất từ cát pha mùn đến đất sét. Nơi đây nổi tiếng với các loại rượu vang thanh lịch mang phong cách vùng khí hậu mát mẻ. </a:t>
            </a:r>
            <a:br>
              <a:rPr lang="vi-VN" dirty="0"/>
            </a:br>
            <a:r>
              <a:rPr lang="vi-VN" sz="1200" dirty="0">
                <a:solidFill>
                  <a:schemeClr val="dk1"/>
                </a:solidFill>
                <a:latin typeface="Arial"/>
                <a:ea typeface="Arial"/>
                <a:cs typeface="Arial"/>
                <a:sym typeface="Arial"/>
              </a:rPr>
              <a:t>+ CHƯƠNG TRÌNH BỔ SUNG: Xem www.australianwinediscovered.com</a:t>
            </a:r>
            <a:endParaRPr lang="vi-VN" dirty="0"/>
          </a:p>
          <a:p>
            <a:pPr marL="0" lvl="0" indent="0" algn="l" rtl="0">
              <a:spcBef>
                <a:spcPct val="0"/>
              </a:spcBef>
              <a:spcAft>
                <a:spcPct val="0"/>
              </a:spcAft>
              <a:buNone/>
            </a:pP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27</a:t>
            </a:fld>
            <a:endParaRPr lang="en-US" dirty="0"/>
          </a:p>
        </p:txBody>
      </p:sp>
    </p:spTree>
    <p:extLst>
      <p:ext uri="{BB962C8B-B14F-4D97-AF65-F5344CB8AC3E}">
        <p14:creationId xmlns:p14="http://schemas.microsoft.com/office/powerpoint/2010/main" val="19174524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lnSpc>
                <a:spcPct val="100000"/>
              </a:lnSpc>
              <a:spcBef>
                <a:spcPct val="0"/>
              </a:spcBef>
              <a:spcAft>
                <a:spcPct val="0"/>
              </a:spcAft>
              <a:buClr>
                <a:schemeClr val="dk1"/>
              </a:buClr>
              <a:buSzPts val="1200"/>
              <a:buFont typeface="Arial"/>
              <a:buNone/>
            </a:pPr>
            <a:r>
              <a:rPr lang="vi-VN" sz="1200" b="0" i="0" u="none" strike="noStrike" dirty="0">
                <a:solidFill>
                  <a:schemeClr val="dk1"/>
                </a:solidFill>
                <a:latin typeface="Arial"/>
                <a:ea typeface="Arial"/>
                <a:cs typeface="Arial"/>
                <a:sym typeface="Arial"/>
              </a:rPr>
              <a:t>Thung lũng Clare có 11 loại đất được công nhận, từ đất đỏ bazan điển hình phủ trên đá vôi đến đá phiến vụn. Độ cao, biên độ nhiệt trong ngày đáng kể, gió mát vào buổi chiều và đêm tạo nên các đặc điểm địa lý khác nhau và các vùng khí hậu mát mẻ hơn. Đặc biệt quan trọng đối với việc phát triển Riesling. </a:t>
            </a:r>
            <a:endParaRPr lang="vi-VN" dirty="0"/>
          </a:p>
          <a:p>
            <a:pPr marL="0" marR="0" lvl="0" indent="0" algn="l" rtl="0">
              <a:lnSpc>
                <a:spcPct val="100000"/>
              </a:lnSpc>
              <a:spcBef>
                <a:spcPct val="0"/>
              </a:spcBef>
              <a:spcAft>
                <a:spcPct val="0"/>
              </a:spcAft>
              <a:buClr>
                <a:schemeClr val="dk1"/>
              </a:buClr>
              <a:buSzPts val="1200"/>
              <a:buFont typeface="Arial"/>
              <a:buNone/>
            </a:pPr>
            <a:r>
              <a:rPr lang="vi-VN" sz="1200" dirty="0">
                <a:solidFill>
                  <a:schemeClr val="dk1"/>
                </a:solidFill>
                <a:latin typeface="Arial"/>
                <a:ea typeface="Arial"/>
                <a:cs typeface="Arial"/>
                <a:sym typeface="Arial"/>
              </a:rPr>
              <a:t>+ CHƯƠNG TRÌNH BỔ SUNG: Xem www.australianwinediscovered.com</a:t>
            </a:r>
            <a:endParaRPr lang="vi-VN"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28</a:t>
            </a:fld>
            <a:endParaRPr lang="en-US" dirty="0"/>
          </a:p>
        </p:txBody>
      </p:sp>
    </p:spTree>
    <p:extLst>
      <p:ext uri="{BB962C8B-B14F-4D97-AF65-F5344CB8AC3E}">
        <p14:creationId xmlns:p14="http://schemas.microsoft.com/office/powerpoint/2010/main" val="34746569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Mặc dù đất đỏ của vùng không phải là duy nhất, nhưng dải đất rõ rệt đặc sắc của Coonawarra là một trong những dải đất có giá trị nhất ở Úc. Hoặc đó là đất sét vụn, hoặc một loại đất mùn nông có nguồn gốc và nằm trên đỉnh một lớp đá vôi mềm. Một loạt các loại rượu vang được sản xuất ở đây, nhưng đặc biệt nhất là Cabernet Sauvignon. </a:t>
            </a:r>
            <a:endParaRPr lang="vi-VN" dirty="0"/>
          </a:p>
          <a:p>
            <a:pPr marL="0" marR="0" lvl="0" indent="0" algn="l" rtl="0">
              <a:lnSpc>
                <a:spcPct val="100000"/>
              </a:lnSpc>
              <a:spcBef>
                <a:spcPct val="0"/>
              </a:spcBef>
              <a:spcAft>
                <a:spcPct val="0"/>
              </a:spcAft>
              <a:buClr>
                <a:schemeClr val="dk1"/>
              </a:buClr>
              <a:buSzPts val="1200"/>
              <a:buFont typeface="Arial"/>
              <a:buNone/>
            </a:pPr>
            <a:r>
              <a:rPr lang="vi-VN" sz="1200" dirty="0">
                <a:solidFill>
                  <a:schemeClr val="dk1"/>
                </a:solidFill>
                <a:latin typeface="Arial"/>
                <a:ea typeface="Arial"/>
                <a:cs typeface="Arial"/>
                <a:sym typeface="Arial"/>
              </a:rPr>
              <a:t>+ CHƯƠNG TRÌNH BỔ SUNG: Xem www.australianwinediscovered.com</a:t>
            </a:r>
            <a:endParaRPr lang="vi-VN" dirty="0"/>
          </a:p>
          <a:p>
            <a:pPr marL="0" lvl="0" indent="0" algn="l" rtl="0">
              <a:spcBef>
                <a:spcPct val="0"/>
              </a:spcBef>
              <a:spcAft>
                <a:spcPct val="0"/>
              </a:spcAft>
              <a:buNone/>
            </a:pP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29</a:t>
            </a:fld>
            <a:endParaRPr lang="en-US" dirty="0"/>
          </a:p>
        </p:txBody>
      </p:sp>
    </p:spTree>
    <p:extLst>
      <p:ext uri="{BB962C8B-B14F-4D97-AF65-F5344CB8AC3E}">
        <p14:creationId xmlns:p14="http://schemas.microsoft.com/office/powerpoint/2010/main" val="168871348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Tiếp giáp Núi Lofty và Vịnh St Vincent. Điều này đóng vai trò quan trọng trong việc điều hòa khí hậu và sự khác biệt giữa các vùng trung khí hậu và vi khí hậu. Khoảng 90% nho được trồng tại đây là nho đỏ. Tuy nhiên, mọi giống cây nho đều phát triển mạnh và các nhà sản xuất lấy việc thử nghiệm các giống thay thế làm trọng tâm.</a:t>
            </a:r>
            <a:endParaRPr lang="vi-VN" dirty="0"/>
          </a:p>
          <a:p>
            <a:pPr marL="0" marR="0" lvl="0" indent="0" algn="l" rtl="0">
              <a:lnSpc>
                <a:spcPct val="100000"/>
              </a:lnSpc>
              <a:spcBef>
                <a:spcPct val="0"/>
              </a:spcBef>
              <a:spcAft>
                <a:spcPct val="0"/>
              </a:spcAft>
              <a:buClr>
                <a:schemeClr val="dk1"/>
              </a:buClr>
              <a:buSzPts val="1200"/>
              <a:buFont typeface="Arial"/>
              <a:buNone/>
            </a:pPr>
            <a:r>
              <a:rPr lang="vi-VN" sz="1200" dirty="0">
                <a:solidFill>
                  <a:schemeClr val="dk1"/>
                </a:solidFill>
                <a:latin typeface="Arial"/>
                <a:ea typeface="Arial"/>
                <a:cs typeface="Arial"/>
                <a:sym typeface="Arial"/>
              </a:rPr>
              <a:t>+ CHƯƠNG TRÌNH BỔ SUNG: Xem www.australianwinediscovered.com</a:t>
            </a:r>
            <a:endParaRPr lang="vi-VN" dirty="0"/>
          </a:p>
          <a:p>
            <a:pPr marL="0" lvl="0" indent="0" algn="l" rtl="0">
              <a:spcBef>
                <a:spcPct val="0"/>
              </a:spcBef>
              <a:spcAft>
                <a:spcPct val="0"/>
              </a:spcAft>
              <a:buNone/>
            </a:pP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30</a:t>
            </a:fld>
            <a:endParaRPr lang="en-US" dirty="0"/>
          </a:p>
        </p:txBody>
      </p:sp>
    </p:spTree>
    <p:extLst>
      <p:ext uri="{BB962C8B-B14F-4D97-AF65-F5344CB8AC3E}">
        <p14:creationId xmlns:p14="http://schemas.microsoft.com/office/powerpoint/2010/main" val="393446848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Đất trồng chủ yếu là đất sâu, thoát nước tốt, nhiều đất mùn sỏi đỏ trên đá granit và gneiss. Rượu vang vùng Margaret River có tỉ lệ tương đối đồng đều giữa các loại rượu đỏ và trắng, nổi tiếng về sự sang trọng và tinh tế. </a:t>
            </a:r>
            <a:endParaRPr lang="vi-VN" dirty="0"/>
          </a:p>
          <a:p>
            <a:pPr marL="0" marR="0" lvl="0" indent="0" algn="l" rtl="0">
              <a:lnSpc>
                <a:spcPct val="100000"/>
              </a:lnSpc>
              <a:spcBef>
                <a:spcPct val="0"/>
              </a:spcBef>
              <a:spcAft>
                <a:spcPct val="0"/>
              </a:spcAft>
              <a:buClr>
                <a:schemeClr val="dk1"/>
              </a:buClr>
              <a:buSzPts val="1200"/>
              <a:buFont typeface="Arial"/>
              <a:buNone/>
            </a:pPr>
            <a:r>
              <a:rPr lang="vi-VN" sz="1200" dirty="0">
                <a:solidFill>
                  <a:schemeClr val="dk1"/>
                </a:solidFill>
                <a:latin typeface="Arial"/>
                <a:ea typeface="Arial"/>
                <a:cs typeface="Arial"/>
                <a:sym typeface="Arial"/>
              </a:rPr>
              <a:t>+ CHƯƠNG TRÌNH BỔ SUNG: Xem www.australianwinediscovered.com</a:t>
            </a:r>
            <a:endParaRPr lang="vi-VN" dirty="0"/>
          </a:p>
          <a:p>
            <a:pPr marL="0" lvl="0" indent="0" algn="l" rtl="0">
              <a:spcBef>
                <a:spcPct val="0"/>
              </a:spcBef>
              <a:spcAft>
                <a:spcPct val="0"/>
              </a:spcAft>
              <a:buNone/>
            </a:pP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31</a:t>
            </a:fld>
            <a:endParaRPr lang="en-US" dirty="0"/>
          </a:p>
        </p:txBody>
      </p:sp>
    </p:spTree>
    <p:extLst>
      <p:ext uri="{BB962C8B-B14F-4D97-AF65-F5344CB8AC3E}">
        <p14:creationId xmlns:p14="http://schemas.microsoft.com/office/powerpoint/2010/main" val="264249296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dirty="0">
                <a:solidFill>
                  <a:schemeClr val="dk1"/>
                </a:solidFill>
                <a:latin typeface="Arial"/>
                <a:ea typeface="Arial"/>
                <a:cs typeface="Arial"/>
                <a:sym typeface="Arial"/>
              </a:rPr>
              <a:t>Vùng rượu vang khá non trẻ này là một địa điểm du lịch ngày càng nổi tiếng với các loại rượu vang hảo hạng và nằm gần thủ đô Canberra của Úc.</a:t>
            </a: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32</a:t>
            </a:fld>
            <a:endParaRPr lang="en-US" dirty="0"/>
          </a:p>
        </p:txBody>
      </p:sp>
    </p:spTree>
    <p:extLst>
      <p:ext uri="{BB962C8B-B14F-4D97-AF65-F5344CB8AC3E}">
        <p14:creationId xmlns:p14="http://schemas.microsoft.com/office/powerpoint/2010/main" val="37471966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Vùng này có những vườn nho từ những năm 1860, là nơi tạo ra một số loại rượu Semillon độc đáo và tốt nhất trên thế giới. Khí hậu đặc trưng với ban ngày ấm áp, ẩm ướt vào mùa xuân và mùa hè cùng ban đêm lạnh giá vào mùa thu và mùa đông. Đất ở tiểu vùng Thung lũng Hunter Hạ bao gồm đất phù sa cát, đất mùn sâu và đất song đỏ dễ vỡ; ở Hunter Thượng, các con sông và lạch góp phần tạo nên các loại đất mùn đen phủ lên trên lớp đất sét kiềm.</a:t>
            </a:r>
            <a:endParaRPr lang="vi-VN" dirty="0"/>
          </a:p>
          <a:p>
            <a:pPr marL="0" marR="0" lvl="0" indent="0" algn="l" rtl="0">
              <a:lnSpc>
                <a:spcPct val="100000"/>
              </a:lnSpc>
              <a:spcBef>
                <a:spcPct val="0"/>
              </a:spcBef>
              <a:spcAft>
                <a:spcPct val="0"/>
              </a:spcAft>
              <a:buClr>
                <a:schemeClr val="dk1"/>
              </a:buClr>
              <a:buSzPts val="1200"/>
              <a:buFont typeface="Arial"/>
              <a:buNone/>
            </a:pPr>
            <a:r>
              <a:rPr lang="vi-VN" sz="1200" dirty="0">
                <a:solidFill>
                  <a:schemeClr val="dk1"/>
                </a:solidFill>
                <a:latin typeface="Arial"/>
                <a:ea typeface="Arial"/>
                <a:cs typeface="Arial"/>
                <a:sym typeface="Arial"/>
              </a:rPr>
              <a:t>+ CHƯƠNG TRÌNH BỔ SUNG: Xem www.australianwinediscovered.com</a:t>
            </a:r>
            <a:endParaRPr lang="vi-VN"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33</a:t>
            </a:fld>
            <a:endParaRPr lang="en-US" dirty="0"/>
          </a:p>
        </p:txBody>
      </p:sp>
    </p:spTree>
    <p:extLst>
      <p:ext uri="{BB962C8B-B14F-4D97-AF65-F5344CB8AC3E}">
        <p14:creationId xmlns:p14="http://schemas.microsoft.com/office/powerpoint/2010/main" val="39985505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Cảnh quan vùng đồi núi Orange bị chi phối bởi ngọn núi lửa Canobolas đã ngưng hoạt động, với độ cao lên đến 1046m (3432ft). Các loại đất núi lửa màu mỡ với nhiều loại đất khác nhau nhưng phần lớn thuộc đất sét, đất mùn và các mảng đất nung. Giống nho đặc trưng của vùng này là Chardonnay, với đa dạng các phong cách từ giòn và thanh nhã tới đậm đà và nồng nàn. </a:t>
            </a:r>
            <a:endParaRPr lang="vi-VN" dirty="0"/>
          </a:p>
          <a:p>
            <a:pPr marL="0" marR="0" lvl="0" indent="0" algn="l" rtl="0">
              <a:lnSpc>
                <a:spcPct val="100000"/>
              </a:lnSpc>
              <a:spcBef>
                <a:spcPct val="0"/>
              </a:spcBef>
              <a:spcAft>
                <a:spcPct val="0"/>
              </a:spcAft>
              <a:buClr>
                <a:schemeClr val="dk1"/>
              </a:buClr>
              <a:buSzPts val="1200"/>
              <a:buFont typeface="Arial"/>
              <a:buNone/>
            </a:pPr>
            <a:r>
              <a:rPr lang="vi-VN" sz="1200" dirty="0">
                <a:solidFill>
                  <a:schemeClr val="dk1"/>
                </a:solidFill>
                <a:latin typeface="Arial"/>
                <a:ea typeface="Arial"/>
                <a:cs typeface="Arial"/>
                <a:sym typeface="Arial"/>
              </a:rPr>
              <a:t>+ CHƯƠNG TRÌNH BỔ SUNG: Xem www.australianwinediscovered.com</a:t>
            </a:r>
            <a:endParaRPr lang="vi-VN" dirty="0"/>
          </a:p>
          <a:p>
            <a:pPr marL="0" lvl="0" indent="0" algn="l" rtl="0">
              <a:spcBef>
                <a:spcPct val="0"/>
              </a:spcBef>
              <a:spcAft>
                <a:spcPct val="0"/>
              </a:spcAft>
              <a:buNone/>
            </a:pP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34</a:t>
            </a:fld>
            <a:endParaRPr lang="en-US" dirty="0"/>
          </a:p>
        </p:txBody>
      </p:sp>
    </p:spTree>
    <p:extLst>
      <p:ext uri="{BB962C8B-B14F-4D97-AF65-F5344CB8AC3E}">
        <p14:creationId xmlns:p14="http://schemas.microsoft.com/office/powerpoint/2010/main" val="258208098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Hầu hết hơn 200 vườn nho của khu </a:t>
            </a:r>
            <a:r>
              <a:rPr lang="vi-VN" dirty="0"/>
              <a:t>vực đều</a:t>
            </a:r>
            <a:r>
              <a:rPr lang="vi-VN" sz="1200" b="0" i="0" u="none" strike="noStrike" dirty="0">
                <a:solidFill>
                  <a:schemeClr val="dk1"/>
                </a:solidFill>
                <a:latin typeface="Arial"/>
                <a:ea typeface="Arial"/>
                <a:cs typeface="Arial"/>
                <a:sym typeface="Arial"/>
              </a:rPr>
              <a:t> nhỏ và do gia đình tự quản. Vị trí gần Melbourne giúp các điểm sản xuất rượu vang cho cửa hàng phát triển mạnh mẽ. Các loại đất đa dạng, bao gồm đất vàng và nâu, đất sét bở và thoát nước tốt, đất đỏ núi lửa và đất cát sâu và màu mỡ ở khu vực phía bắc. Pinot Noir là loại rượu nổi bật của vùng, mang đến một loạt các hương vị ấn tượng.</a:t>
            </a:r>
            <a:endParaRPr lang="vi-VN" dirty="0"/>
          </a:p>
          <a:p>
            <a:pPr marL="0" marR="0" lvl="0" indent="0" algn="l" rtl="0">
              <a:lnSpc>
                <a:spcPct val="100000"/>
              </a:lnSpc>
              <a:spcBef>
                <a:spcPct val="0"/>
              </a:spcBef>
              <a:spcAft>
                <a:spcPct val="0"/>
              </a:spcAft>
              <a:buClr>
                <a:schemeClr val="dk1"/>
              </a:buClr>
              <a:buSzPts val="1200"/>
              <a:buFont typeface="Arial"/>
              <a:buNone/>
            </a:pPr>
            <a:r>
              <a:rPr lang="vi-VN" sz="1200" dirty="0">
                <a:solidFill>
                  <a:schemeClr val="dk1"/>
                </a:solidFill>
                <a:latin typeface="Arial"/>
                <a:ea typeface="Arial"/>
                <a:cs typeface="Arial"/>
                <a:sym typeface="Arial"/>
              </a:rPr>
              <a:t>+ CHƯƠNG TRÌNH BỔ SUNG: Xem www.australianwinediscovered.com</a:t>
            </a:r>
            <a:endParaRPr lang="vi-VN" dirty="0"/>
          </a:p>
          <a:p>
            <a:pPr marL="0" lvl="0" indent="0" algn="l" rtl="0">
              <a:spcBef>
                <a:spcPct val="0"/>
              </a:spcBef>
              <a:spcAft>
                <a:spcPct val="0"/>
              </a:spcAft>
              <a:buNone/>
            </a:pP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35</a:t>
            </a:fld>
            <a:endParaRPr lang="en-US" dirty="0"/>
          </a:p>
        </p:txBody>
      </p:sp>
    </p:spTree>
    <p:extLst>
      <p:ext uri="{BB962C8B-B14F-4D97-AF65-F5344CB8AC3E}">
        <p14:creationId xmlns:p14="http://schemas.microsoft.com/office/powerpoint/2010/main" val="28976869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dirty="0">
                <a:solidFill>
                  <a:schemeClr val="dk1"/>
                </a:solidFill>
                <a:latin typeface="Arial"/>
                <a:ea typeface="Arial"/>
                <a:cs typeface="Arial"/>
                <a:sym typeface="Arial"/>
              </a:rPr>
              <a:t>Với hơn 200 năm trồng nho và sản xuất rượu vang, Úc có một lịch sử rượu vang, gốc nho và nhà làm rượu phong phú.</a:t>
            </a: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5</a:t>
            </a:fld>
            <a:endParaRPr lang="en-US" dirty="0"/>
          </a:p>
        </p:txBody>
      </p:sp>
    </p:spTree>
    <p:extLst>
      <p:ext uri="{BB962C8B-B14F-4D97-AF65-F5344CB8AC3E}">
        <p14:creationId xmlns:p14="http://schemas.microsoft.com/office/powerpoint/2010/main" val="20808088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dirty="0">
                <a:solidFill>
                  <a:schemeClr val="dk1"/>
                </a:solidFill>
                <a:latin typeface="Arial"/>
                <a:ea typeface="Arial"/>
                <a:cs typeface="Arial"/>
                <a:sym typeface="Arial"/>
              </a:rPr>
              <a:t>Rượu vang cường hóa của Rutherglen làm từ giống nho Muscat và Muscadelle chỉ có tại Úc và là một trong những loại rượu ngon nhất trên thế giới. Các giống nổi trội khác là Shiraz và Durif, một giống nho đỏ quý hiếm sản xuất rượu vang đậm đà lâu đời. Các loại đất trải dài từ mùn đỏ trên đất sét đến đất cát gần sông Murray. </a:t>
            </a: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36</a:t>
            </a:fld>
            <a:endParaRPr lang="en-US" dirty="0"/>
          </a:p>
        </p:txBody>
      </p:sp>
    </p:spTree>
    <p:extLst>
      <p:ext uri="{BB962C8B-B14F-4D97-AF65-F5344CB8AC3E}">
        <p14:creationId xmlns:p14="http://schemas.microsoft.com/office/powerpoint/2010/main" val="152587247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Thung lũng Yarra tiếp giáp các dãy núi, là một trong những vùng có khí hậu mát mẻ hàng đầu của Úc. Hai loại đất phổ biến và hoàn toàn khác biệt tạo nên sự đa dạng ở khu vực. Vùng phía bắc có đất màu xám đến nâu xám trên bề mặt, với đất sét nâu đỏ chứa đầy đất đá, còn vùng phía nam có đất núi lửa màu đỏ tươi, sâu và vô cùng màu mỡ. Sự đa dạng khí hậu giúp một số giống nho phát triển vượt trội, nhưng vùng này từ lâu đã nổi tiếng với Chardonnay và Pinot Noir. </a:t>
            </a:r>
            <a:endParaRPr lang="vi-VN" dirty="0"/>
          </a:p>
          <a:p>
            <a:pPr marL="0" marR="0" lvl="0" indent="0" algn="l" rtl="0">
              <a:lnSpc>
                <a:spcPct val="100000"/>
              </a:lnSpc>
              <a:spcBef>
                <a:spcPct val="0"/>
              </a:spcBef>
              <a:spcAft>
                <a:spcPct val="0"/>
              </a:spcAft>
              <a:buClr>
                <a:schemeClr val="dk1"/>
              </a:buClr>
              <a:buSzPts val="1200"/>
              <a:buFont typeface="Arial"/>
              <a:buNone/>
            </a:pPr>
            <a:r>
              <a:rPr lang="vi-VN" sz="1200" dirty="0">
                <a:solidFill>
                  <a:schemeClr val="dk1"/>
                </a:solidFill>
                <a:latin typeface="Arial"/>
                <a:ea typeface="Arial"/>
                <a:cs typeface="Arial"/>
                <a:sym typeface="Arial"/>
              </a:rPr>
              <a:t>+ CHƯƠNG TRÌNH BỔ SUNG: Xem www.australianwinediscovered.com</a:t>
            </a:r>
            <a:endParaRPr lang="vi-VN" dirty="0"/>
          </a:p>
          <a:p>
            <a:pPr marL="0" lvl="0" indent="0" algn="l" rtl="0">
              <a:spcBef>
                <a:spcPct val="0"/>
              </a:spcBef>
              <a:spcAft>
                <a:spcPct val="0"/>
              </a:spcAft>
              <a:buNone/>
            </a:pP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37</a:t>
            </a:fld>
            <a:endParaRPr lang="en-US" dirty="0"/>
          </a:p>
        </p:txBody>
      </p:sp>
    </p:spTree>
    <p:extLst>
      <p:ext uri="{BB962C8B-B14F-4D97-AF65-F5344CB8AC3E}">
        <p14:creationId xmlns:p14="http://schemas.microsoft.com/office/powerpoint/2010/main" val="156711167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Tasmania có khí hậu hải dương ôn hòa chịu ảnh hưởng của gió Tây ngoài khơi Nam Đại Dương. Khu vực có sự đa dạng các loại đất và điều kiện trồng trọt lý tưởng để sản xuất các loại rượu vang thanh lịch, đậm đà và </a:t>
            </a:r>
            <a:r>
              <a:rPr lang="vi-VN" dirty="0"/>
              <a:t>giữ</a:t>
            </a:r>
            <a:r>
              <a:rPr lang="vi-VN" sz="1200" b="0" i="0" u="none" strike="noStrike" dirty="0">
                <a:solidFill>
                  <a:schemeClr val="dk1"/>
                </a:solidFill>
                <a:latin typeface="Arial"/>
                <a:ea typeface="Arial"/>
                <a:cs typeface="Arial"/>
                <a:sym typeface="Arial"/>
              </a:rPr>
              <a:t> hương thơm.</a:t>
            </a:r>
            <a:endParaRPr lang="vi-VN" dirty="0"/>
          </a:p>
          <a:p>
            <a:pPr marL="0" marR="0" lvl="0" indent="0" algn="l" rtl="0">
              <a:lnSpc>
                <a:spcPct val="100000"/>
              </a:lnSpc>
              <a:spcBef>
                <a:spcPct val="0"/>
              </a:spcBef>
              <a:spcAft>
                <a:spcPct val="0"/>
              </a:spcAft>
              <a:buClr>
                <a:schemeClr val="dk1"/>
              </a:buClr>
              <a:buSzPts val="1200"/>
              <a:buFont typeface="Arial"/>
              <a:buNone/>
            </a:pPr>
            <a:r>
              <a:rPr lang="vi-VN" sz="1200" dirty="0">
                <a:solidFill>
                  <a:schemeClr val="dk1"/>
                </a:solidFill>
                <a:latin typeface="Arial"/>
                <a:ea typeface="Arial"/>
                <a:cs typeface="Arial"/>
                <a:sym typeface="Arial"/>
              </a:rPr>
              <a:t>+ CHƯƠNG TRÌNH BỔ SUNG: Xem www.australianwinediscovered.com</a:t>
            </a:r>
            <a:endParaRPr lang="vi-VN" dirty="0"/>
          </a:p>
          <a:p>
            <a:pPr marL="0" marR="0" lvl="0" indent="0" algn="l" rtl="0">
              <a:lnSpc>
                <a:spcPct val="100000"/>
              </a:lnSpc>
              <a:spcBef>
                <a:spcPct val="0"/>
              </a:spcBef>
              <a:spcAft>
                <a:spcPct val="0"/>
              </a:spcAft>
              <a:buClr>
                <a:schemeClr val="dk1"/>
              </a:buClr>
              <a:buSzPts val="1200"/>
              <a:buFont typeface="Arial"/>
              <a:buNone/>
            </a:pPr>
            <a:endParaRPr lang="vi-VN" sz="1200" dirty="0">
              <a:solidFill>
                <a:schemeClr val="dk1"/>
              </a:solidFill>
              <a:latin typeface="Arial"/>
              <a:ea typeface="Arial"/>
              <a:cs typeface="Arial"/>
              <a:sym typeface="Arial"/>
            </a:endParaRPr>
          </a:p>
          <a:p>
            <a:pPr marL="0" marR="0" lvl="0" indent="0" algn="l" rtl="0">
              <a:lnSpc>
                <a:spcPct val="100000"/>
              </a:lnSpc>
              <a:spcBef>
                <a:spcPct val="0"/>
              </a:spcBef>
              <a:spcAft>
                <a:spcPct val="0"/>
              </a:spcAft>
              <a:buClr>
                <a:schemeClr val="dk1"/>
              </a:buClr>
              <a:buSzPts val="1200"/>
              <a:buFont typeface="Arial"/>
              <a:buNone/>
            </a:pPr>
            <a:r>
              <a:rPr lang="vi-VN" sz="1200" dirty="0">
                <a:solidFill>
                  <a:schemeClr val="dk1"/>
                </a:solidFill>
                <a:latin typeface="Arial"/>
                <a:ea typeface="Arial"/>
                <a:cs typeface="Arial"/>
                <a:sym typeface="Arial"/>
              </a:rPr>
              <a:t>CÂU HỎI GỢI Ý THẢO LUẬN: </a:t>
            </a:r>
            <a:endParaRPr lang="vi-VN" dirty="0"/>
          </a:p>
          <a:p>
            <a:pPr marL="0" lvl="0" indent="0" algn="l" rtl="0">
              <a:spcBef>
                <a:spcPct val="0"/>
              </a:spcBef>
              <a:spcAft>
                <a:spcPct val="0"/>
              </a:spcAft>
              <a:buNone/>
            </a:pPr>
            <a:r>
              <a:rPr lang="vi-VN" sz="1200" dirty="0">
                <a:solidFill>
                  <a:schemeClr val="dk1"/>
                </a:solidFill>
                <a:latin typeface="Arial"/>
                <a:ea typeface="Arial"/>
                <a:cs typeface="Arial"/>
                <a:sym typeface="Arial"/>
              </a:rPr>
              <a:t>- Các vùng sản xuất rượu vang nổi tiếng nhất của Úc là gì? Các vùng đó được biết đến với những giống và phong cách nào?</a:t>
            </a:r>
            <a:endParaRPr lang="vi-VN" dirty="0"/>
          </a:p>
          <a:p>
            <a:pPr marL="0" lvl="0" indent="0" algn="l" rtl="0">
              <a:spcBef>
                <a:spcPct val="0"/>
              </a:spcBef>
              <a:spcAft>
                <a:spcPct val="0"/>
              </a:spcAft>
              <a:buNone/>
            </a:pPr>
            <a:r>
              <a:rPr lang="vi-VN" sz="1200" dirty="0">
                <a:solidFill>
                  <a:schemeClr val="dk1"/>
                </a:solidFill>
                <a:latin typeface="Arial"/>
                <a:ea typeface="Arial"/>
                <a:cs typeface="Arial"/>
                <a:sym typeface="Arial"/>
              </a:rPr>
              <a:t>- Nhận thức ban đầu của bạn về các vùng sản xuất rượu vang của Úc có sự thay đổi không?</a:t>
            </a:r>
            <a:endParaRPr lang="vi-VN" dirty="0"/>
          </a:p>
          <a:p>
            <a:pPr marL="0" lvl="0" indent="0" algn="l" rtl="0">
              <a:spcBef>
                <a:spcPct val="0"/>
              </a:spcBef>
              <a:spcAft>
                <a:spcPct val="0"/>
              </a:spcAft>
              <a:buNone/>
            </a:pPr>
            <a:r>
              <a:rPr lang="vi-VN" sz="1200" dirty="0">
                <a:solidFill>
                  <a:schemeClr val="dk1"/>
                </a:solidFill>
                <a:latin typeface="Arial"/>
                <a:ea typeface="Arial"/>
                <a:cs typeface="Arial"/>
                <a:sym typeface="Arial"/>
              </a:rPr>
              <a:t>- Theo bạn, tại sao rượu vang từ Thung lũng Barossa có sự khác rõ rệt so với rượu vang từ Mornington Peninsula?</a:t>
            </a:r>
            <a:endParaRPr lang="vi-VN" dirty="0"/>
          </a:p>
          <a:p>
            <a:pPr marL="0" marR="0" lvl="0" indent="0" algn="l" rtl="0">
              <a:lnSpc>
                <a:spcPct val="100000"/>
              </a:lnSpc>
              <a:spcBef>
                <a:spcPct val="0"/>
              </a:spcBef>
              <a:spcAft>
                <a:spcPct val="0"/>
              </a:spcAft>
              <a:buClr>
                <a:schemeClr val="dk1"/>
              </a:buClr>
              <a:buSzPts val="1200"/>
              <a:buFont typeface="Arial"/>
              <a:buNone/>
            </a:pPr>
            <a:endParaRPr lang="vi-VN" dirty="0"/>
          </a:p>
          <a:p>
            <a:pPr marL="0" lvl="0" indent="0" algn="l" rtl="0">
              <a:spcBef>
                <a:spcPct val="0"/>
              </a:spcBef>
              <a:spcAft>
                <a:spcPct val="0"/>
              </a:spcAft>
              <a:buNone/>
            </a:pP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38</a:t>
            </a:fld>
            <a:endParaRPr lang="en-US" dirty="0"/>
          </a:p>
        </p:txBody>
      </p:sp>
    </p:spTree>
    <p:extLst>
      <p:ext uri="{BB962C8B-B14F-4D97-AF65-F5344CB8AC3E}">
        <p14:creationId xmlns:p14="http://schemas.microsoft.com/office/powerpoint/2010/main" val="424843288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ct val="0"/>
              </a:spcBef>
              <a:spcAft>
                <a:spcPct val="0"/>
              </a:spcAft>
              <a:buNone/>
            </a:pPr>
            <a:r>
              <a:rPr lang="vi-VN" sz="1200" dirty="0">
                <a:solidFill>
                  <a:schemeClr val="dk1"/>
                </a:solidFill>
                <a:latin typeface="Arial"/>
                <a:ea typeface="Arial"/>
                <a:cs typeface="Arial"/>
                <a:sym typeface="Arial"/>
              </a:rPr>
              <a:t>ĐÂY LÀ THỜI ĐIỂM THÍCH HỢP ĐỂ THƯỞNG THỨC VÀ THẢO LUẬN VỀ HƯƠNG VỊ CÁC LOẠI RƯỢU VANG KHÁC NHAU.</a:t>
            </a:r>
            <a:endParaRPr lang="vi-VN" dirty="0"/>
          </a:p>
          <a:p>
            <a:pPr marL="0" lvl="0" indent="0" algn="l" rtl="0">
              <a:spcBef>
                <a:spcPct val="0"/>
              </a:spcBef>
              <a:spcAft>
                <a:spcPct val="0"/>
              </a:spcAft>
              <a:buNone/>
            </a:pPr>
            <a:endParaRPr lang="vi-VN" sz="1200" dirty="0">
              <a:solidFill>
                <a:schemeClr val="dk1"/>
              </a:solidFill>
              <a:latin typeface="Arial"/>
              <a:ea typeface="Arial"/>
              <a:cs typeface="Arial"/>
              <a:sym typeface="Arial"/>
            </a:endParaRPr>
          </a:p>
          <a:p>
            <a:pPr marL="0" marR="0" lvl="0" indent="0" algn="l" rtl="0">
              <a:lnSpc>
                <a:spcPct val="100000"/>
              </a:lnSpc>
              <a:spcBef>
                <a:spcPct val="0"/>
              </a:spcBef>
              <a:spcAft>
                <a:spcPct val="0"/>
              </a:spcAft>
              <a:buClr>
                <a:schemeClr val="dk1"/>
              </a:buClr>
              <a:buSzPts val="1200"/>
              <a:buFont typeface="Arial"/>
              <a:buNone/>
            </a:pPr>
            <a:r>
              <a:rPr lang="vi-VN" sz="1200" dirty="0">
                <a:solidFill>
                  <a:schemeClr val="dk1"/>
                </a:solidFill>
                <a:latin typeface="Arial"/>
                <a:ea typeface="Arial"/>
                <a:cs typeface="Arial"/>
                <a:sym typeface="Arial"/>
              </a:rPr>
              <a:t>+ CHƯƠNG TRÌNH BỔ SUNG Quý vị sẽ tìm thấy mọi tài liệu chương trình tại www.australianwinediscovered.com</a:t>
            </a:r>
            <a:endParaRPr lang="vi-VN" dirty="0"/>
          </a:p>
          <a:p>
            <a:pPr marL="0" lvl="0" indent="0" algn="l" rtl="0">
              <a:spcBef>
                <a:spcPct val="0"/>
              </a:spcBef>
              <a:spcAft>
                <a:spcPct val="0"/>
              </a:spcAft>
              <a:buNone/>
            </a:pPr>
            <a:endParaRPr lang="vi-VN" sz="1200" dirty="0">
              <a:solidFill>
                <a:schemeClr val="dk1"/>
              </a:solidFill>
              <a:latin typeface="Arial"/>
              <a:ea typeface="Arial"/>
              <a:cs typeface="Arial"/>
              <a:sym typeface="Arial"/>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39</a:t>
            </a:fld>
            <a:endParaRPr lang="en-US" dirty="0"/>
          </a:p>
        </p:txBody>
      </p:sp>
    </p:spTree>
    <p:extLst>
      <p:ext uri="{BB962C8B-B14F-4D97-AF65-F5344CB8AC3E}">
        <p14:creationId xmlns:p14="http://schemas.microsoft.com/office/powerpoint/2010/main" val="384006434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dirty="0">
                <a:solidFill>
                  <a:schemeClr val="dk1"/>
                </a:solidFill>
                <a:latin typeface="Arial"/>
                <a:ea typeface="Arial"/>
                <a:cs typeface="Arial"/>
                <a:sym typeface="Arial"/>
              </a:rPr>
              <a:t>Úc sản xuất ba phong cách rượu vang sủi tăm chính. Hầu hết rượu vang sủi tăm của Úc bao gồm nho Chardonnay và Pinot Noir, phong cách phổ biến nhất là trộn hai loại nho này. Một số nhà sản xuất rượu cũng sản xuất rượu vang sủi từ 100% </a:t>
            </a:r>
            <a:r>
              <a:rPr lang="vi-VN" dirty="0"/>
              <a:t>Chardonnay</a:t>
            </a:r>
            <a:r>
              <a:rPr lang="vi-VN" sz="1200" b="0" i="0" u="none" strike="noStrike" dirty="0">
                <a:solidFill>
                  <a:schemeClr val="dk1"/>
                </a:solidFill>
                <a:latin typeface="Arial"/>
                <a:ea typeface="Arial"/>
                <a:cs typeface="Arial"/>
                <a:sym typeface="Arial"/>
              </a:rPr>
              <a:t> (Blanc de Blancs), 100% Pinot Noir (Blanc de Noirs) hoặc rượu phối trộn. giữa Chardonnay và Pinot Meunier. </a:t>
            </a: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41</a:t>
            </a:fld>
            <a:endParaRPr lang="en-US" dirty="0"/>
          </a:p>
        </p:txBody>
      </p:sp>
    </p:spTree>
    <p:extLst>
      <p:ext uri="{BB962C8B-B14F-4D97-AF65-F5344CB8AC3E}">
        <p14:creationId xmlns:p14="http://schemas.microsoft.com/office/powerpoint/2010/main" val="82828339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Úc là một trong những nhà sản xuất Riesling hàng đầu thế giới, với sản lượng tương đương với Hoa Kỳ và cao hơn Pháp (Đức đứng đầu). Trong nhà máy rượu, việc nắm bắt, lưu giữ hương thơm và hương vị tinh khiết, đậm đà là quan trọng. Có nghĩa là các nhà sản xuất rượu chọn cách tiếp cận can thiệp tối thiểu, bao gồm quá trình lên men nguội trong các thùng thép không gỉ và đóng chai sớm.</a:t>
            </a:r>
            <a:endParaRPr lang="vi-VN" dirty="0"/>
          </a:p>
        </p:txBody>
      </p:sp>
      <p:sp>
        <p:nvSpPr>
          <p:cNvPr id="4" name="Slide Number Placeholder 3"/>
          <p:cNvSpPr>
            <a:spLocks noGrp="1"/>
          </p:cNvSpPr>
          <p:nvPr>
            <p:ph type="sldNum" sz="quarter" idx="5"/>
          </p:nvPr>
        </p:nvSpPr>
        <p:spPr/>
        <p:txBody>
          <a:bodyPr/>
          <a:lstStyle/>
          <a:p>
            <a:fld id="{C8CAF07B-88B1-40ED-9A21-D99161D5F8F5}" type="slidenum">
              <a:rPr lang="en-US" smtClean="0"/>
              <a:t>42</a:t>
            </a:fld>
            <a:endParaRPr lang="en-US" dirty="0"/>
          </a:p>
        </p:txBody>
      </p:sp>
    </p:spTree>
    <p:extLst>
      <p:ext uri="{BB962C8B-B14F-4D97-AF65-F5344CB8AC3E}">
        <p14:creationId xmlns:p14="http://schemas.microsoft.com/office/powerpoint/2010/main" val="382730889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Rượu Riesling của Úc là một trong những loại rượu vang trắng không ngọt tinh khiết và thanh lịch nhất thế giới. Nho Riesling tạo ra các loại rượu vang giàu hương thơm, vị thanh đến đậm vừa với nồng độ axit cao. Những loại rượu vang này không được ủ trong thùng gỗ sồi và thường có hương hoa, đậm đà các hương vị cam quýt, táo xanh và hoa táo, hoa cam. </a:t>
            </a:r>
            <a:endParaRPr lang="vi-VN" dirty="0"/>
          </a:p>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Rượu Riesling của Úc rất ngon, tươi và có thể uống được khi thời gian ủ còn ít năm, nhưng những loại rượu ngon nhất có thể ngon trọn vị qua nhiều thập kỷ. Các hương vị cam quýt đậm đà chuyển đổi thành hương vị mật ong, bánh mì nướng và sữa đông chanh, nồng độ axit dịu dần theo thời gian, mang lại cho rượu vang có kết cấu mượt mà và cảm giác phong phú hơn.</a:t>
            </a:r>
            <a:endParaRPr lang="vi-VN" dirty="0"/>
          </a:p>
          <a:p>
            <a:pPr marL="0" lvl="0" indent="0" algn="l" rtl="0">
              <a:spcBef>
                <a:spcPct val="0"/>
              </a:spcBef>
              <a:spcAft>
                <a:spcPct val="0"/>
              </a:spcAft>
              <a:buNone/>
            </a:pPr>
            <a:br>
              <a:rPr lang="vi-VN" dirty="0"/>
            </a:b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43</a:t>
            </a:fld>
            <a:endParaRPr lang="en-US" dirty="0"/>
          </a:p>
        </p:txBody>
      </p:sp>
    </p:spTree>
    <p:extLst>
      <p:ext uri="{BB962C8B-B14F-4D97-AF65-F5344CB8AC3E}">
        <p14:creationId xmlns:p14="http://schemas.microsoft.com/office/powerpoint/2010/main" val="211317533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Rượu Semillon của Úc thực sự độc đáo. Điều làm cho loại vang trắng biểu tượng này trở nên đặc biệt là thời gian trưởng thành và các hương vị khác nhau để các nhà sản xuất rượu thử nghiệm.</a:t>
            </a:r>
            <a:endParaRPr lang="vi-VN" dirty="0"/>
          </a:p>
        </p:txBody>
      </p:sp>
      <p:sp>
        <p:nvSpPr>
          <p:cNvPr id="4" name="Slide Number Placeholder 3"/>
          <p:cNvSpPr>
            <a:spLocks noGrp="1"/>
          </p:cNvSpPr>
          <p:nvPr>
            <p:ph type="sldNum" sz="quarter" idx="5"/>
          </p:nvPr>
        </p:nvSpPr>
        <p:spPr/>
        <p:txBody>
          <a:bodyPr/>
          <a:lstStyle/>
          <a:p>
            <a:fld id="{C8CAF07B-88B1-40ED-9A21-D99161D5F8F5}" type="slidenum">
              <a:rPr lang="en-US" smtClean="0"/>
              <a:t>45</a:t>
            </a:fld>
            <a:endParaRPr lang="en-US" dirty="0"/>
          </a:p>
        </p:txBody>
      </p:sp>
    </p:spTree>
    <p:extLst>
      <p:ext uri="{BB962C8B-B14F-4D97-AF65-F5344CB8AC3E}">
        <p14:creationId xmlns:p14="http://schemas.microsoft.com/office/powerpoint/2010/main" val="376375470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ct val="0"/>
              </a:spcBef>
              <a:spcAft>
                <a:spcPct val="0"/>
              </a:spcAft>
              <a:buNone/>
            </a:pPr>
            <a:r>
              <a:rPr lang="vi-VN" sz="1200" dirty="0">
                <a:solidFill>
                  <a:schemeClr val="dk1"/>
                </a:solidFill>
                <a:latin typeface="Arial"/>
                <a:ea typeface="Arial"/>
                <a:cs typeface="Arial"/>
                <a:sym typeface="Arial"/>
              </a:rPr>
              <a:t>Semillon có vị tươi mát, tinh tế, hấp dẫn các nhà sản xuất rượu hướng đến việc tạo ra hương thơm, vị và kết cấu bằng cách pha trộn nho với các giống khác, phổ biến nhất là Sauvignon Blanc. Semillon và Sauvignon Blanc vốn bổ sung cho nhau. Semillon góp phần mang lại hương vị trọn vẹn cho Sauvignon Blanc mộc mạc, chua gắt hơn, tạo ra loại rượu vang với hương vị phong phú hơn vị gốc.</a:t>
            </a:r>
            <a:endParaRPr lang="vi-VN" dirty="0"/>
          </a:p>
          <a:p>
            <a:pPr marL="0" lvl="0" indent="0" algn="l" rtl="0">
              <a:spcBef>
                <a:spcPct val="0"/>
              </a:spcBef>
              <a:spcAft>
                <a:spcPct val="0"/>
              </a:spcAft>
              <a:buNone/>
            </a:pP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46</a:t>
            </a:fld>
            <a:endParaRPr lang="en-US" dirty="0"/>
          </a:p>
        </p:txBody>
      </p:sp>
    </p:spTree>
    <p:extLst>
      <p:ext uri="{BB962C8B-B14F-4D97-AF65-F5344CB8AC3E}">
        <p14:creationId xmlns:p14="http://schemas.microsoft.com/office/powerpoint/2010/main" val="51755933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dirty="0"/>
              <a:t>Sản xuất rượu vang ngọt ngào, mãnh liệt, đậm đà và phức hợp với phong cách rượu vang tráng miệng Semillon Botrytis </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47</a:t>
            </a:fld>
            <a:endParaRPr lang="en-US" dirty="0"/>
          </a:p>
        </p:txBody>
      </p:sp>
    </p:spTree>
    <p:extLst>
      <p:ext uri="{BB962C8B-B14F-4D97-AF65-F5344CB8AC3E}">
        <p14:creationId xmlns:p14="http://schemas.microsoft.com/office/powerpoint/2010/main" val="25603943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CÂU HỎI GỢI Ý THẢO LUẬN: </a:t>
            </a:r>
            <a:endParaRPr lang="vi-VN" dirty="0"/>
          </a:p>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 Tại sao Úc có được những cây nho lâu năm nhất thế giới ? Chúng được trồng ở những vùng nào? </a:t>
            </a:r>
            <a:endParaRPr lang="vi-VN" dirty="0"/>
          </a:p>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 Vào giữa thập niên 1990s, nhu cầu rượu vang cường hóa giảm mạnh và nhu cầu rượu vang để bàn tăng vọt. Tại sao có hiện tượng này? </a:t>
            </a:r>
            <a:endParaRPr lang="vi-VN" dirty="0"/>
          </a:p>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 Đâu là lợi ích của việc thừa kế truyền thống sản xuất rượu của gia đình từ đời này sang đời khác?</a:t>
            </a: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6</a:t>
            </a:fld>
            <a:endParaRPr lang="en-US" dirty="0"/>
          </a:p>
        </p:txBody>
      </p:sp>
    </p:spTree>
    <p:extLst>
      <p:ext uri="{BB962C8B-B14F-4D97-AF65-F5344CB8AC3E}">
        <p14:creationId xmlns:p14="http://schemas.microsoft.com/office/powerpoint/2010/main" val="239372107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rtl="0">
              <a:lnSpc>
                <a:spcPct val="100000"/>
              </a:lnSpc>
              <a:spcBef>
                <a:spcPct val="0"/>
              </a:spcBef>
              <a:spcAft>
                <a:spcPct val="0"/>
              </a:spcAft>
              <a:buClr>
                <a:schemeClr val="dk1"/>
              </a:buClr>
              <a:buSzPts val="1200"/>
              <a:buFont typeface="Arial"/>
              <a:buNone/>
            </a:pPr>
            <a:r>
              <a:rPr lang="vi-VN" sz="1200" dirty="0">
                <a:solidFill>
                  <a:schemeClr val="dk1"/>
                </a:solidFill>
                <a:latin typeface="Arial"/>
                <a:ea typeface="Arial"/>
                <a:cs typeface="Arial"/>
                <a:sym typeface="Arial"/>
              </a:rPr>
              <a:t>Giống Chardonnay linh hoạt thể hiện hương vị của vườn nho trồng ra nó, cũng có thể là tiền đề để các nhà sản xuất rượu thử nghiệm. </a:t>
            </a:r>
            <a:endParaRPr lang="vi-VN" dirty="0"/>
          </a:p>
          <a:p>
            <a:pPr marL="0" lvl="0" indent="0" algn="l" rtl="0">
              <a:spcBef>
                <a:spcPct val="0"/>
              </a:spcBef>
              <a:spcAft>
                <a:spcPct val="0"/>
              </a:spcAft>
              <a:buNone/>
            </a:pPr>
            <a:endParaRPr lang="vi-VN" dirty="0"/>
          </a:p>
        </p:txBody>
      </p:sp>
      <p:sp>
        <p:nvSpPr>
          <p:cNvPr id="4" name="Slide Number Placeholder 3"/>
          <p:cNvSpPr>
            <a:spLocks noGrp="1"/>
          </p:cNvSpPr>
          <p:nvPr>
            <p:ph type="sldNum" sz="quarter" idx="5"/>
          </p:nvPr>
        </p:nvSpPr>
        <p:spPr/>
        <p:txBody>
          <a:bodyPr/>
          <a:lstStyle/>
          <a:p>
            <a:fld id="{C8CAF07B-88B1-40ED-9A21-D99161D5F8F5}" type="slidenum">
              <a:rPr lang="en-US" smtClean="0"/>
              <a:t>48</a:t>
            </a:fld>
            <a:endParaRPr lang="en-US" dirty="0"/>
          </a:p>
        </p:txBody>
      </p:sp>
    </p:spTree>
    <p:extLst>
      <p:ext uri="{BB962C8B-B14F-4D97-AF65-F5344CB8AC3E}">
        <p14:creationId xmlns:p14="http://schemas.microsoft.com/office/powerpoint/2010/main" val="329902523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ct val="0"/>
              </a:spcBef>
              <a:spcAft>
                <a:spcPct val="0"/>
              </a:spcAft>
              <a:buNone/>
            </a:pPr>
            <a:r>
              <a:rPr lang="vi-VN" sz="1200" dirty="0">
                <a:solidFill>
                  <a:schemeClr val="dk1"/>
                </a:solidFill>
                <a:latin typeface="Arial"/>
                <a:ea typeface="Arial"/>
                <a:cs typeface="Arial"/>
                <a:sym typeface="Arial"/>
              </a:rPr>
              <a:t>Úc sản xuất ba phong cách Chardonnay:</a:t>
            </a:r>
            <a:endParaRPr lang="vi-VN" dirty="0"/>
          </a:p>
          <a:p>
            <a:pPr marL="0" lvl="0" indent="0" algn="l" rtl="0">
              <a:spcBef>
                <a:spcPct val="0"/>
              </a:spcBef>
              <a:spcAft>
                <a:spcPct val="0"/>
              </a:spcAft>
              <a:buNone/>
            </a:pPr>
            <a:r>
              <a:rPr lang="vi-VN" sz="1200" dirty="0">
                <a:solidFill>
                  <a:schemeClr val="dk1"/>
                </a:solidFill>
                <a:latin typeface="Arial"/>
                <a:ea typeface="Arial"/>
                <a:cs typeface="Arial"/>
                <a:sym typeface="Arial"/>
              </a:rPr>
              <a:t>- Không ủ trong thùng gỗ sồi: Hương vị tươi mát, có hương hoa, đậm đà, thanh.</a:t>
            </a:r>
            <a:endParaRPr lang="vi-VN" dirty="0"/>
          </a:p>
          <a:p>
            <a:pPr marL="0" lvl="0" indent="0" algn="l" rtl="0">
              <a:spcBef>
                <a:spcPct val="0"/>
              </a:spcBef>
              <a:spcAft>
                <a:spcPct val="0"/>
              </a:spcAft>
              <a:buNone/>
            </a:pPr>
            <a:r>
              <a:rPr lang="vi-VN" sz="1200" dirty="0">
                <a:solidFill>
                  <a:schemeClr val="dk1"/>
                </a:solidFill>
                <a:latin typeface="Arial"/>
                <a:ea typeface="Arial"/>
                <a:cs typeface="Arial"/>
                <a:sym typeface="Arial"/>
              </a:rPr>
              <a:t>- Ủ trong thùng gỗ sồi: Đậm đà, mịn màng, béo ngậy, phức tạp, nồng nàn.</a:t>
            </a:r>
            <a:endParaRPr lang="vi-VN" dirty="0"/>
          </a:p>
          <a:p>
            <a:pPr marL="0" lvl="0" indent="0" algn="l" rtl="0">
              <a:spcBef>
                <a:spcPct val="0"/>
              </a:spcBef>
              <a:spcAft>
                <a:spcPct val="0"/>
              </a:spcAft>
              <a:buNone/>
            </a:pPr>
            <a:r>
              <a:rPr lang="vi-VN" sz="1200" dirty="0">
                <a:solidFill>
                  <a:schemeClr val="dk1"/>
                </a:solidFill>
                <a:latin typeface="Arial"/>
                <a:ea typeface="Arial"/>
                <a:cs typeface="Arial"/>
                <a:sym typeface="Arial"/>
              </a:rPr>
              <a:t>- Vang sủi tăm: Không ngọt, thanh lịch, mặn mà.</a:t>
            </a: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49</a:t>
            </a:fld>
            <a:endParaRPr lang="en-US" dirty="0"/>
          </a:p>
        </p:txBody>
      </p:sp>
    </p:spTree>
    <p:extLst>
      <p:ext uri="{BB962C8B-B14F-4D97-AF65-F5344CB8AC3E}">
        <p14:creationId xmlns:p14="http://schemas.microsoft.com/office/powerpoint/2010/main" val="196953301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Pinot Noir là một trong những loại nho khó trồng nhất. Tuy nhiên, nếu nhà sản xuất rượu gieo trồng cẩn thận trên đúng địa điểm và xử lý khéo léo, giống nho này sẽ tạo ra những loại rượu vang nổi bật về sự tinh tế, sang trọng và khéo léo. Sự đa dạng nhân bản liên quan đến sự gia tăng chất lượng và độ phức tạp trong rượu vang Pinot Noir. Dòng nhân bản Dijon được công nhận rộng rãi là đặc biệt phù hợp với các vùng trồng nho đa dạng của Úc.</a:t>
            </a:r>
            <a:endParaRPr lang="vi-VN" dirty="0"/>
          </a:p>
          <a:p>
            <a:pPr marL="0" marR="0" lvl="0" indent="0" algn="l" rtl="0">
              <a:lnSpc>
                <a:spcPct val="100000"/>
              </a:lnSpc>
              <a:spcBef>
                <a:spcPct val="0"/>
              </a:spcBef>
              <a:spcAft>
                <a:spcPct val="0"/>
              </a:spcAft>
              <a:buClr>
                <a:schemeClr val="dk1"/>
              </a:buClr>
              <a:buSzPts val="1200"/>
              <a:buFont typeface="Arial"/>
              <a:buNone/>
            </a:pPr>
            <a:r>
              <a:rPr lang="vi-VN" sz="1200" b="0" i="0" u="none" strike="noStrike" dirty="0">
                <a:solidFill>
                  <a:schemeClr val="dk1"/>
                </a:solidFill>
                <a:latin typeface="Arial"/>
                <a:ea typeface="Arial"/>
                <a:cs typeface="Arial"/>
                <a:sym typeface="Arial"/>
              </a:rPr>
              <a:t>Khoảng một nửa số nho Pinot trồng ở Úc được dùng để sản xuất rượu vang sủi tăm.</a:t>
            </a:r>
            <a:endParaRPr lang="vi-VN" dirty="0"/>
          </a:p>
          <a:p>
            <a:pPr marL="0" lvl="0" indent="0" algn="l" rtl="0">
              <a:spcBef>
                <a:spcPct val="0"/>
              </a:spcBef>
              <a:spcAft>
                <a:spcPct val="0"/>
              </a:spcAft>
              <a:buNone/>
            </a:pPr>
            <a:endParaRPr lang="vi-VN" dirty="0"/>
          </a:p>
        </p:txBody>
      </p:sp>
      <p:sp>
        <p:nvSpPr>
          <p:cNvPr id="4" name="Slide Number Placeholder 3"/>
          <p:cNvSpPr>
            <a:spLocks noGrp="1"/>
          </p:cNvSpPr>
          <p:nvPr>
            <p:ph type="sldNum" sz="quarter" idx="5"/>
          </p:nvPr>
        </p:nvSpPr>
        <p:spPr/>
        <p:txBody>
          <a:bodyPr/>
          <a:lstStyle/>
          <a:p>
            <a:fld id="{C8CAF07B-88B1-40ED-9A21-D99161D5F8F5}" type="slidenum">
              <a:rPr lang="en-US" smtClean="0"/>
              <a:t>51</a:t>
            </a:fld>
            <a:endParaRPr lang="en-US" dirty="0"/>
          </a:p>
        </p:txBody>
      </p:sp>
    </p:spTree>
    <p:extLst>
      <p:ext uri="{BB962C8B-B14F-4D97-AF65-F5344CB8AC3E}">
        <p14:creationId xmlns:p14="http://schemas.microsoft.com/office/powerpoint/2010/main" val="78856025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Úc tự hào sở hữu một số cây nho Grenache lâu năm nhất trên thế giới, có niên đại từ năm 1850. Đây là một nguồn tài nguyên quý hiếm sản xuất ra những loại rượu đáng kinh ngạc. </a:t>
            </a:r>
            <a:endParaRPr lang="vi-VN" dirty="0"/>
          </a:p>
        </p:txBody>
      </p:sp>
      <p:sp>
        <p:nvSpPr>
          <p:cNvPr id="4" name="Slide Number Placeholder 3"/>
          <p:cNvSpPr>
            <a:spLocks noGrp="1"/>
          </p:cNvSpPr>
          <p:nvPr>
            <p:ph type="sldNum" sz="quarter" idx="5"/>
          </p:nvPr>
        </p:nvSpPr>
        <p:spPr/>
        <p:txBody>
          <a:bodyPr/>
          <a:lstStyle/>
          <a:p>
            <a:fld id="{C8CAF07B-88B1-40ED-9A21-D99161D5F8F5}" type="slidenum">
              <a:rPr lang="en-US" smtClean="0"/>
              <a:t>54</a:t>
            </a:fld>
            <a:endParaRPr lang="en-US" dirty="0"/>
          </a:p>
        </p:txBody>
      </p:sp>
    </p:spTree>
    <p:extLst>
      <p:ext uri="{BB962C8B-B14F-4D97-AF65-F5344CB8AC3E}">
        <p14:creationId xmlns:p14="http://schemas.microsoft.com/office/powerpoint/2010/main" val="414629447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dirty="0">
                <a:solidFill>
                  <a:schemeClr val="dk1"/>
                </a:solidFill>
                <a:latin typeface="Arial"/>
                <a:ea typeface="Arial"/>
                <a:cs typeface="Arial"/>
                <a:sym typeface="Arial"/>
              </a:rPr>
              <a:t>Grenache đôi khi còn được gọi là Pinot Noir trồng ở khí hậu ấm áp. Giống nho này có khả năng tạo ra rượu vang đỏ thanh lịch, có màu sáng và mùi thơm, không thiếu hương vị nhưng mang đến sự tươi mát, đậm đà của trái cây và cấu trúc cân bằng.</a:t>
            </a: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55</a:t>
            </a:fld>
            <a:endParaRPr lang="en-US" dirty="0"/>
          </a:p>
        </p:txBody>
      </p:sp>
    </p:spTree>
    <p:extLst>
      <p:ext uri="{BB962C8B-B14F-4D97-AF65-F5344CB8AC3E}">
        <p14:creationId xmlns:p14="http://schemas.microsoft.com/office/powerpoint/2010/main" val="298789896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56</a:t>
            </a:fld>
            <a:endParaRPr lang="en-US" dirty="0"/>
          </a:p>
        </p:txBody>
      </p:sp>
    </p:spTree>
    <p:extLst>
      <p:ext uri="{BB962C8B-B14F-4D97-AF65-F5344CB8AC3E}">
        <p14:creationId xmlns:p14="http://schemas.microsoft.com/office/powerpoint/2010/main" val="46000935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dirty="0">
                <a:solidFill>
                  <a:schemeClr val="dk1"/>
                </a:solidFill>
                <a:latin typeface="Arial"/>
                <a:ea typeface="Arial"/>
                <a:cs typeface="Arial"/>
                <a:sym typeface="Arial"/>
              </a:rPr>
              <a:t>Shiraz tạo ra các loại rượu vang đậm vừa đến đậm đà với cấu trúc và hương vị khác nhau, tùy thuộc vào khu vực, khí hậu, tuổi cây nho và kỹ thuật sản xuất rượu vang. Nhiều người yêu thích Shiraz truyền thống tại các vùng khí hậu ấm áp, với sự cân bằng giữa hương vị đậm đà, trái cây mọng nước, kết cấu liền mạch từ vị chát chín và độ cồn cao. Tuy nhiên, nhiều thực khách theo đuổi sự thay đổi phong cách sang Shiraz ở những vùng có khí hậu mát mẻ hơn. Những loại rượu vang thanh lịch này là biểu hiện thuần túy của sự đa dạng, giúp nhà sản xuất thể hiện sự khác biệt giữa các vùng miền. Các loại rượu vang Shiraz tốt nhất của Úc có thể ủ lâu năm. </a:t>
            </a: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57</a:t>
            </a:fld>
            <a:endParaRPr lang="en-US" dirty="0"/>
          </a:p>
        </p:txBody>
      </p:sp>
    </p:spTree>
    <p:extLst>
      <p:ext uri="{BB962C8B-B14F-4D97-AF65-F5344CB8AC3E}">
        <p14:creationId xmlns:p14="http://schemas.microsoft.com/office/powerpoint/2010/main" val="311683438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VN"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58</a:t>
            </a:fld>
            <a:endParaRPr lang="en-US" dirty="0"/>
          </a:p>
        </p:txBody>
      </p:sp>
    </p:spTree>
    <p:extLst>
      <p:ext uri="{BB962C8B-B14F-4D97-AF65-F5344CB8AC3E}">
        <p14:creationId xmlns:p14="http://schemas.microsoft.com/office/powerpoint/2010/main" val="385585603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59</a:t>
            </a:fld>
            <a:endParaRPr lang="en-US" dirty="0"/>
          </a:p>
        </p:txBody>
      </p:sp>
    </p:spTree>
    <p:extLst>
      <p:ext uri="{BB962C8B-B14F-4D97-AF65-F5344CB8AC3E}">
        <p14:creationId xmlns:p14="http://schemas.microsoft.com/office/powerpoint/2010/main" val="231627606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dirty="0">
                <a:solidFill>
                  <a:schemeClr val="dk1"/>
                </a:solidFill>
                <a:latin typeface="Arial"/>
                <a:ea typeface="Arial"/>
                <a:cs typeface="Arial"/>
                <a:sym typeface="Arial"/>
              </a:rPr>
              <a:t>Giống nho Cabernet của Úc có khả năng trữ và phát triển theo thời gian tốt hơn hầu hết các loại rượu vang khác. Một số hương vị cần trưởng thành để dậy hương phát triển. Các loại rượu chất lượng cao có cấu trúc tannin, nồng độ và độ phức tạp lâu đời trong nhiều thập kỷ.</a:t>
            </a: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60</a:t>
            </a:fld>
            <a:endParaRPr lang="en-US" dirty="0"/>
          </a:p>
        </p:txBody>
      </p:sp>
    </p:spTree>
    <p:extLst>
      <p:ext uri="{BB962C8B-B14F-4D97-AF65-F5344CB8AC3E}">
        <p14:creationId xmlns:p14="http://schemas.microsoft.com/office/powerpoint/2010/main" val="2900585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dirty="0">
                <a:solidFill>
                  <a:schemeClr val="dk1"/>
                </a:solidFill>
                <a:latin typeface="Arial"/>
                <a:ea typeface="Arial"/>
                <a:cs typeface="Arial"/>
                <a:sym typeface="Arial"/>
              </a:rPr>
              <a:t>Vĩ độ, vị trí tiếp giáp </a:t>
            </a:r>
            <a:r>
              <a:rPr lang="vi-VN" dirty="0"/>
              <a:t>đại</a:t>
            </a:r>
            <a:r>
              <a:rPr lang="vi-VN" sz="1200" b="0" i="0" u="none" strike="noStrike" dirty="0">
                <a:solidFill>
                  <a:schemeClr val="dk1"/>
                </a:solidFill>
                <a:latin typeface="Arial"/>
                <a:ea typeface="Arial"/>
                <a:cs typeface="Arial"/>
                <a:sym typeface="Arial"/>
              </a:rPr>
              <a:t> dương và độ cao của Úc đều góp phần tạo nên sự đa dạng về khí hậu, từ các vùng núi cao ở đông nam Úc và Tasmania, các khu vực khí hậu Địa Trung Hải ở miền Nam và Tây Nam Úc, đến vùng nhiệt đới của Queensland. Các vườn nho tập trung tại khu vực phía Nam, nơi có Nam Đại Dương lạnh giá và có bão khiến nhiệt độ luôn mát mẻ và góp phần tạo nên khí hậu lý tưởng để sản xuất rượu vang. Úc là khối đất liền duy nhất có ranh giới đông tây trải dài Nam Đại Dương. Ngoài thông tin về khí hậu mát mẻ, luồng không khí trong lành nhất của thế giới thổi qua các bờ biển phía nam của Úc kết hợp với mật độ dân số thấp và các biện pháp kiểm soát môi trường nghiêm ngặt góp phần sản xuất nho chất lượng, không bị ô nhiễm công nghiệp và đô thị.</a:t>
            </a: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7</a:t>
            </a:fld>
            <a:endParaRPr lang="en-US" dirty="0"/>
          </a:p>
        </p:txBody>
      </p:sp>
    </p:spTree>
    <p:extLst>
      <p:ext uri="{BB962C8B-B14F-4D97-AF65-F5344CB8AC3E}">
        <p14:creationId xmlns:p14="http://schemas.microsoft.com/office/powerpoint/2010/main" val="352802207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Tinh thần thử nghiệm tồn tại trong ngành rượu vang Úc kể từ khi những nhà trồng nho thuộc địa đầu tiên gieo trồng những giống mới vào những năm 1800. Tuy nhiên, đến tận bây giờ người ta mới thèm muốn những loại rượu thay thế này. Sức sáng tạo của các nhà sản xuất rượu và niềm khao khát sự “mới mẻ” từ người tiêu dùng nghĩa là việc sản xuất rượu từ các giống thay thế là một quyết định kinh doanh thông minh.</a:t>
            </a:r>
            <a:endParaRPr lang="vi-VN" dirty="0"/>
          </a:p>
          <a:p>
            <a:pPr marL="0" lvl="0" indent="0" algn="l" rtl="0">
              <a:spcBef>
                <a:spcPct val="0"/>
              </a:spcBef>
              <a:spcAft>
                <a:spcPct val="0"/>
              </a:spcAft>
              <a:buNone/>
            </a:pPr>
            <a:br>
              <a:rPr lang="vi-VN" dirty="0"/>
            </a:b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62</a:t>
            </a:fld>
            <a:endParaRPr lang="en-US" dirty="0"/>
          </a:p>
        </p:txBody>
      </p:sp>
    </p:spTree>
    <p:extLst>
      <p:ext uri="{BB962C8B-B14F-4D97-AF65-F5344CB8AC3E}">
        <p14:creationId xmlns:p14="http://schemas.microsoft.com/office/powerpoint/2010/main" val="180357102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Vui lòng truy cập www.australianwinediscovered.com để tìm hiểu thêm về chương trình, công cụ và tư liệu.</a:t>
            </a:r>
            <a:endParaRPr lang="vi-VN" dirty="0"/>
          </a:p>
          <a:p>
            <a:pPr marL="0" lvl="0" indent="0" algn="l" rtl="0">
              <a:spcBef>
                <a:spcPct val="0"/>
              </a:spcBef>
              <a:spcAft>
                <a:spcPct val="0"/>
              </a:spcAft>
              <a:buNone/>
            </a:pPr>
            <a:r>
              <a:rPr lang="vi-VN" sz="1200" dirty="0">
                <a:solidFill>
                  <a:schemeClr val="dk1"/>
                </a:solidFill>
                <a:latin typeface="Arial"/>
                <a:ea typeface="Arial"/>
                <a:cs typeface="Arial"/>
                <a:sym typeface="Arial"/>
              </a:rPr>
              <a:t>Để được giải đáp thắc mắc, vui lòng liên hệ discovered@wineaustralia.com</a:t>
            </a:r>
            <a:endParaRPr lang="vi-VN"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66</a:t>
            </a:fld>
            <a:endParaRPr lang="en-US" dirty="0"/>
          </a:p>
        </p:txBody>
      </p:sp>
    </p:spTree>
    <p:extLst>
      <p:ext uri="{BB962C8B-B14F-4D97-AF65-F5344CB8AC3E}">
        <p14:creationId xmlns:p14="http://schemas.microsoft.com/office/powerpoint/2010/main" val="24720014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AU" dirty="0"/>
              <a:t>Great Southern Ocean - </a:t>
            </a:r>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9</a:t>
            </a:fld>
            <a:endParaRPr lang="en-US" dirty="0"/>
          </a:p>
        </p:txBody>
      </p:sp>
    </p:spTree>
    <p:extLst>
      <p:ext uri="{BB962C8B-B14F-4D97-AF65-F5344CB8AC3E}">
        <p14:creationId xmlns:p14="http://schemas.microsoft.com/office/powerpoint/2010/main" val="3885342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lvl="0" indent="0" algn="l" rtl="0">
              <a:spcBef>
                <a:spcPct val="0"/>
              </a:spcBef>
              <a:spcAft>
                <a:spcPct val="0"/>
              </a:spcAft>
              <a:buNone/>
            </a:pPr>
            <a:r>
              <a:rPr lang="vi-VN" dirty="0"/>
              <a:t>Nhấn vào để thêm ghi chú</a:t>
            </a:r>
            <a:br>
              <a:rPr lang="vi-VN" dirty="0"/>
            </a:br>
            <a:endParaRPr lang="vi-VN" dirty="0"/>
          </a:p>
        </p:txBody>
      </p:sp>
      <p:sp>
        <p:nvSpPr>
          <p:cNvPr id="4" name="Slide Number Placeholder 3"/>
          <p:cNvSpPr>
            <a:spLocks noGrp="1"/>
          </p:cNvSpPr>
          <p:nvPr>
            <p:ph type="sldNum" sz="quarter" idx="5"/>
          </p:nvPr>
        </p:nvSpPr>
        <p:spPr/>
        <p:txBody>
          <a:bodyPr/>
          <a:lstStyle/>
          <a:p>
            <a:fld id="{C8CAF07B-88B1-40ED-9A21-D99161D5F8F5}" type="slidenum">
              <a:rPr lang="en-US" smtClean="0"/>
              <a:t>11</a:t>
            </a:fld>
            <a:endParaRPr lang="en-US" dirty="0"/>
          </a:p>
        </p:txBody>
      </p:sp>
    </p:spTree>
    <p:extLst>
      <p:ext uri="{BB962C8B-B14F-4D97-AF65-F5344CB8AC3E}">
        <p14:creationId xmlns:p14="http://schemas.microsoft.com/office/powerpoint/2010/main" val="28814902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AU" dirty="0"/>
              <a:t>Great Southern Ocean - </a:t>
            </a:r>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12</a:t>
            </a:fld>
            <a:endParaRPr lang="en-US" dirty="0"/>
          </a:p>
        </p:txBody>
      </p:sp>
    </p:spTree>
    <p:extLst>
      <p:ext uri="{BB962C8B-B14F-4D97-AF65-F5344CB8AC3E}">
        <p14:creationId xmlns:p14="http://schemas.microsoft.com/office/powerpoint/2010/main" val="10329146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AU" dirty="0"/>
              <a:t>Great Southern Ocean - </a:t>
            </a:r>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13</a:t>
            </a:fld>
            <a:endParaRPr lang="en-US" dirty="0"/>
          </a:p>
        </p:txBody>
      </p:sp>
    </p:spTree>
    <p:extLst>
      <p:ext uri="{BB962C8B-B14F-4D97-AF65-F5344CB8AC3E}">
        <p14:creationId xmlns:p14="http://schemas.microsoft.com/office/powerpoint/2010/main" val="157180645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10.svg"/><Relationship Id="rId4" Type="http://schemas.openxmlformats.org/officeDocument/2006/relationships/image" Target="../media/image9.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buNone/>
              <a:defRPr lang="en-GB" sz="5988" b="0" i="0" kern="1200" smtClean="0">
                <a:solidFill>
                  <a:schemeClr val="accent3"/>
                </a:solidFill>
                <a:latin typeface="Arial" panose="020B0604020202020204" pitchFamily="34" charset="0"/>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26025420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Image left">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22683" y="388842"/>
            <a:ext cx="6169315" cy="6083199"/>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20175" y="800033"/>
            <a:ext cx="5402508" cy="1325562"/>
          </a:xfrm>
        </p:spPr>
        <p:txBody>
          <a:bodyPr/>
          <a:lstStyle>
            <a:lvl1pPr>
              <a:defRPr b="0" i="0">
                <a:solidFill>
                  <a:schemeClr val="bg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p:nvPr>
        </p:nvSpPr>
        <p:spPr>
          <a:xfrm>
            <a:off x="620175" y="2564956"/>
            <a:ext cx="5159227" cy="4321159"/>
          </a:xfrm>
        </p:spPr>
        <p:txBody>
          <a:bodyPr/>
          <a:lstStyle>
            <a:lvl1pPr marL="0" indent="0">
              <a:buNone/>
              <a:defRPr b="0" i="0">
                <a:solidFill>
                  <a:schemeClr val="bg1"/>
                </a:solidFill>
              </a:defRPr>
            </a:lvl1pPr>
            <a:lvl2pPr marL="163304" indent="0">
              <a:buNone/>
              <a:defRPr b="0" i="0">
                <a:solidFill>
                  <a:schemeClr val="bg1"/>
                </a:solidFill>
              </a:defRPr>
            </a:lvl2pPr>
            <a:lvl3pPr marL="326609" indent="0">
              <a:buNone/>
              <a:defRPr b="0" i="0">
                <a:solidFill>
                  <a:schemeClr val="bg1"/>
                </a:solidFill>
              </a:defRPr>
            </a:lvl3pPr>
            <a:lvl4pPr marL="489913" indent="0">
              <a:buNone/>
              <a:defRPr b="0" i="0">
                <a:solidFill>
                  <a:schemeClr val="bg1"/>
                </a:solidFill>
              </a:defRPr>
            </a:lvl4pPr>
            <a:lvl5pPr marL="653218" indent="0">
              <a:buNone/>
              <a:defRPr b="0" i="0">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1222938468"/>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buNone/>
              <a:defRPr lang="en-GB" sz="5988" b="0" i="0" kern="1200" smtClean="0">
                <a:solidFill>
                  <a:schemeClr val="accent4"/>
                </a:solidFill>
                <a:latin typeface="Arial" panose="020B0604020202020204" pitchFamily="34" charset="0"/>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722644859"/>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0" y="388842"/>
            <a:ext cx="6169315" cy="6083199"/>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2" y="909503"/>
            <a:ext cx="6158452" cy="1325562"/>
          </a:xfrm>
        </p:spPr>
        <p:txBody>
          <a:bodyPr/>
          <a:lstStyle>
            <a:lvl1pPr>
              <a:defRPr b="0" i="0">
                <a:solidFill>
                  <a:schemeClr val="bg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p:nvPr>
        </p:nvSpPr>
        <p:spPr>
          <a:xfrm>
            <a:off x="6842725" y="976423"/>
            <a:ext cx="4105121" cy="5495616"/>
          </a:xfrm>
        </p:spPr>
        <p:txBody>
          <a:bodyPr/>
          <a:lstStyle>
            <a:lvl1pPr marL="0" indent="0">
              <a:buNone/>
              <a:defRPr b="0" i="0"/>
            </a:lvl1pPr>
            <a:lvl2pPr marL="163304" indent="0">
              <a:buNone/>
              <a:defRPr b="0" i="0"/>
            </a:lvl2pPr>
            <a:lvl3pPr marL="326609" indent="0">
              <a:buNone/>
              <a:defRPr b="0" i="0"/>
            </a:lvl3pPr>
            <a:lvl4pPr marL="489913" indent="0">
              <a:buNone/>
              <a:defRPr b="0" i="0"/>
            </a:lvl4pPr>
            <a:lvl5pPr marL="653218" indent="0">
              <a:buNone/>
              <a:defRPr b="0" i="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1272715795"/>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0" y="0"/>
            <a:ext cx="12191998" cy="6858000"/>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407988" y="1049203"/>
            <a:ext cx="6158452" cy="1325562"/>
          </a:xfrm>
        </p:spPr>
        <p:txBody>
          <a:bodyPr/>
          <a:lstStyle>
            <a:lvl1pPr>
              <a:defRPr b="0" i="0">
                <a:solidFill>
                  <a:schemeClr val="bg1"/>
                </a:solidFill>
              </a:defRPr>
            </a:lvl1pPr>
          </a:lstStyle>
          <a:p>
            <a:r>
              <a:rPr lang="en-US" dirty="0"/>
              <a:t>Click to edit Master title style</a:t>
            </a:r>
            <a:endParaRPr lang="en-AU" dirty="0"/>
          </a:p>
        </p:txBody>
      </p:sp>
    </p:spTree>
    <p:extLst>
      <p:ext uri="{BB962C8B-B14F-4D97-AF65-F5344CB8AC3E}">
        <p14:creationId xmlns:p14="http://schemas.microsoft.com/office/powerpoint/2010/main" val="420039087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ariety bottle sho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30449-9143-B10F-BFA0-6C6293E0B48B}"/>
              </a:ext>
            </a:extLst>
          </p:cNvPr>
          <p:cNvSpPr>
            <a:spLocks noGrp="1"/>
          </p:cNvSpPr>
          <p:nvPr>
            <p:ph type="title"/>
          </p:nvPr>
        </p:nvSpPr>
        <p:spPr>
          <a:xfrm>
            <a:off x="410407" y="365126"/>
            <a:ext cx="11283754" cy="1325562"/>
          </a:xfrm>
        </p:spPr>
        <p:txBody>
          <a:bodyPr/>
          <a:lstStyle>
            <a:lvl1pPr>
              <a:defRPr b="0" i="0">
                <a:solidFill>
                  <a:schemeClr val="accent1"/>
                </a:solidFill>
              </a:defRPr>
            </a:lvl1pPr>
          </a:lstStyle>
          <a:p>
            <a:r>
              <a:rPr lang="en-GB" dirty="0"/>
              <a:t>Click to edit Master title style</a:t>
            </a:r>
            <a:endParaRPr lang="en-US" dirty="0"/>
          </a:p>
        </p:txBody>
      </p:sp>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4734560" y="1406522"/>
            <a:ext cx="2600959" cy="5086352"/>
          </a:xfrm>
        </p:spPr>
        <p:txBody>
          <a:bodyPr/>
          <a:lstStyle>
            <a:lvl1pPr marL="0" indent="0">
              <a:buNone/>
              <a:defRPr b="0" i="0"/>
            </a:lvl1pPr>
          </a:lstStyle>
          <a:p>
            <a:endParaRPr lang="en-US" dirty="0"/>
          </a:p>
        </p:txBody>
      </p:sp>
      <p:sp>
        <p:nvSpPr>
          <p:cNvPr id="9" name="Text Placeholder 8">
            <a:extLst>
              <a:ext uri="{FF2B5EF4-FFF2-40B4-BE49-F238E27FC236}">
                <a16:creationId xmlns:a16="http://schemas.microsoft.com/office/drawing/2014/main" id="{297C19B2-AD58-215B-7531-13B15E064D2E}"/>
              </a:ext>
            </a:extLst>
          </p:cNvPr>
          <p:cNvSpPr>
            <a:spLocks noGrp="1"/>
          </p:cNvSpPr>
          <p:nvPr>
            <p:ph type="body" sz="quarter" idx="14"/>
          </p:nvPr>
        </p:nvSpPr>
        <p:spPr>
          <a:xfrm>
            <a:off x="1127125" y="2306638"/>
            <a:ext cx="3109913" cy="3413125"/>
          </a:xfrm>
        </p:spPr>
        <p:txBody>
          <a:bodyPr/>
          <a:lstStyle>
            <a:lvl1pPr marL="0" indent="0">
              <a:buNone/>
              <a:defRPr b="0" i="0"/>
            </a:lvl1pPr>
            <a:lvl2pPr marL="163305" indent="0">
              <a:buNone/>
              <a:defRPr b="0" i="0"/>
            </a:lvl2pPr>
            <a:lvl3pPr marL="326609" indent="0">
              <a:buNone/>
              <a:defRPr b="0" i="0"/>
            </a:lvl3pPr>
            <a:lvl4pPr marL="489914" indent="0">
              <a:buNone/>
              <a:defRPr b="0" i="0"/>
            </a:lvl4pPr>
            <a:lvl5pPr marL="653219" indent="0">
              <a:buNone/>
              <a:defRPr b="0" i="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0" name="Text Placeholder 8">
            <a:extLst>
              <a:ext uri="{FF2B5EF4-FFF2-40B4-BE49-F238E27FC236}">
                <a16:creationId xmlns:a16="http://schemas.microsoft.com/office/drawing/2014/main" id="{D288D79D-D8A6-7D77-A6B4-ACC75B00C486}"/>
              </a:ext>
            </a:extLst>
          </p:cNvPr>
          <p:cNvSpPr>
            <a:spLocks noGrp="1"/>
          </p:cNvSpPr>
          <p:nvPr>
            <p:ph type="body" sz="quarter" idx="15"/>
          </p:nvPr>
        </p:nvSpPr>
        <p:spPr>
          <a:xfrm>
            <a:off x="7802245" y="2306638"/>
            <a:ext cx="3109913" cy="3413125"/>
          </a:xfrm>
        </p:spPr>
        <p:txBody>
          <a:bodyPr/>
          <a:lstStyle>
            <a:lvl1pPr marL="0" indent="0">
              <a:buFontTx/>
              <a:buNone/>
              <a:defRPr b="0" i="0"/>
            </a:lvl1pPr>
            <a:lvl2pPr marL="163305" indent="0">
              <a:buFontTx/>
              <a:buNone/>
              <a:defRPr b="0" i="0"/>
            </a:lvl2pPr>
            <a:lvl3pPr marL="326609" indent="0">
              <a:buFontTx/>
              <a:buNone/>
              <a:defRPr b="0" i="0"/>
            </a:lvl3pPr>
            <a:lvl4pPr marL="489914" indent="0">
              <a:buFontTx/>
              <a:buNone/>
              <a:defRPr b="0" i="0"/>
            </a:lvl4pPr>
            <a:lvl5pPr marL="653219" indent="0">
              <a:buFontTx/>
              <a:buNone/>
              <a:defRPr b="0" i="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402641830"/>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Arial" panose="020B0604020202020204" pitchFamily="34"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Arial" panose="020B0604020202020204" pitchFamily="34" charset="0"/>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Arial" panose="020B0604020202020204" pitchFamily="34" charset="0"/>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Arial" panose="020B0604020202020204" pitchFamily="34" charset="0"/>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Arial" panose="020B0604020202020204" pitchFamily="34" charset="0"/>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1423936349"/>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2" y="909503"/>
            <a:ext cx="6158452" cy="1325562"/>
          </a:xfrm>
        </p:spPr>
        <p:txBody>
          <a:bodyPr/>
          <a:lstStyle>
            <a:lvl1pPr>
              <a:defRPr b="0" i="0">
                <a:solidFill>
                  <a:schemeClr val="accent1"/>
                </a:solidFill>
              </a:defRPr>
            </a:lvl1pPr>
          </a:lstStyle>
          <a:p>
            <a:r>
              <a:rPr lang="en-US" dirty="0"/>
              <a:t>Click to edit Master title style</a:t>
            </a:r>
            <a:endParaRPr lang="en-AU" dirty="0"/>
          </a:p>
        </p:txBody>
      </p:sp>
      <p:sp>
        <p:nvSpPr>
          <p:cNvPr id="5" name="Text Placeholder 4">
            <a:extLst>
              <a:ext uri="{FF2B5EF4-FFF2-40B4-BE49-F238E27FC236}">
                <a16:creationId xmlns:a16="http://schemas.microsoft.com/office/drawing/2014/main" id="{9A7D96D8-D0DE-455F-8473-3B88D86D1600}"/>
              </a:ext>
            </a:extLst>
          </p:cNvPr>
          <p:cNvSpPr>
            <a:spLocks noGrp="1"/>
          </p:cNvSpPr>
          <p:nvPr>
            <p:ph type="body" sz="quarter" idx="10"/>
          </p:nvPr>
        </p:nvSpPr>
        <p:spPr>
          <a:xfrm>
            <a:off x="6842725" y="976423"/>
            <a:ext cx="4105121" cy="5495616"/>
          </a:xfrm>
        </p:spPr>
        <p:txBody>
          <a:bodyPr/>
          <a:lstStyle>
            <a:lvl1pPr marL="0" indent="0">
              <a:buClr>
                <a:schemeClr val="accent1"/>
              </a:buClr>
              <a:buNone/>
              <a:defRPr b="0" i="0"/>
            </a:lvl1pPr>
            <a:lvl2pPr marL="163304" indent="0">
              <a:buNone/>
              <a:defRPr b="0" i="0"/>
            </a:lvl2pPr>
            <a:lvl3pPr marL="326609" indent="0">
              <a:buNone/>
              <a:defRPr b="0" i="0"/>
            </a:lvl3pPr>
            <a:lvl4pPr marL="489913" indent="0">
              <a:buNone/>
              <a:defRPr b="0" i="0"/>
            </a:lvl4pPr>
            <a:lvl5pPr marL="653218" indent="0">
              <a:buNone/>
              <a:defRPr b="0" i="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630166862"/>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43F944C6-6AE1-9AF4-451B-08D094D1A38B}"/>
              </a:ext>
            </a:extLst>
          </p:cNvPr>
          <p:cNvSpPr>
            <a:spLocks noGrp="1"/>
          </p:cNvSpPr>
          <p:nvPr>
            <p:ph type="title"/>
          </p:nvPr>
        </p:nvSpPr>
        <p:spPr>
          <a:xfrm>
            <a:off x="1635760" y="3780025"/>
            <a:ext cx="4105121" cy="1325562"/>
          </a:xfrm>
        </p:spPr>
        <p:txBody>
          <a:bodyPr/>
          <a:lstStyle>
            <a:lvl1pPr>
              <a:defRPr sz="2400" b="0" i="0">
                <a:solidFill>
                  <a:schemeClr val="accent1"/>
                </a:solidFill>
              </a:defRPr>
            </a:lvl1pPr>
          </a:lstStyle>
          <a:p>
            <a:r>
              <a:rPr lang="en-US" dirty="0"/>
              <a:t>Click to edit Master title style</a:t>
            </a:r>
            <a:endParaRPr lang="en-AU" dirty="0"/>
          </a:p>
        </p:txBody>
      </p:sp>
      <p:sp>
        <p:nvSpPr>
          <p:cNvPr id="6" name="Text Placeholder 4">
            <a:extLst>
              <a:ext uri="{FF2B5EF4-FFF2-40B4-BE49-F238E27FC236}">
                <a16:creationId xmlns:a16="http://schemas.microsoft.com/office/drawing/2014/main" id="{F0E45908-0F8D-56C9-5500-3F35A651C8A9}"/>
              </a:ext>
            </a:extLst>
          </p:cNvPr>
          <p:cNvSpPr>
            <a:spLocks noGrp="1"/>
          </p:cNvSpPr>
          <p:nvPr>
            <p:ph type="body" sz="quarter" idx="10"/>
          </p:nvPr>
        </p:nvSpPr>
        <p:spPr>
          <a:xfrm>
            <a:off x="1635760" y="4442806"/>
            <a:ext cx="4105121" cy="1461301"/>
          </a:xfrm>
        </p:spPr>
        <p:txBody>
          <a:bodyPr/>
          <a:lstStyle>
            <a:lvl1pPr marL="0" indent="0">
              <a:buClr>
                <a:schemeClr val="accent1"/>
              </a:buClr>
              <a:buNone/>
              <a:defRPr b="0" i="0"/>
            </a:lvl1pPr>
            <a:lvl2pPr marL="163304" indent="0">
              <a:buNone/>
              <a:defRPr b="0" i="0"/>
            </a:lvl2pPr>
            <a:lvl3pPr marL="326609" indent="0">
              <a:buNone/>
              <a:defRPr b="0" i="0"/>
            </a:lvl3pPr>
            <a:lvl4pPr marL="489913" indent="0">
              <a:buNone/>
              <a:defRPr b="0" i="0"/>
            </a:lvl4pPr>
            <a:lvl5pPr marL="653218" indent="0">
              <a:buNone/>
              <a:defRPr b="0" i="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11" name="Oval 10">
            <a:extLst>
              <a:ext uri="{FF2B5EF4-FFF2-40B4-BE49-F238E27FC236}">
                <a16:creationId xmlns:a16="http://schemas.microsoft.com/office/drawing/2014/main" id="{EB4AC40A-15C3-618A-87BF-95DE760CCE3E}"/>
              </a:ext>
            </a:extLst>
          </p:cNvPr>
          <p:cNvSpPr/>
          <p:nvPr userDrawn="1"/>
        </p:nvSpPr>
        <p:spPr>
          <a:xfrm>
            <a:off x="556477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12" name="Oval 11">
            <a:extLst>
              <a:ext uri="{FF2B5EF4-FFF2-40B4-BE49-F238E27FC236}">
                <a16:creationId xmlns:a16="http://schemas.microsoft.com/office/drawing/2014/main" id="{AF6F7BB9-9DEF-7131-D02D-4E4EE44CC42D}"/>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407988" y="0"/>
            <a:ext cx="3943350" cy="2800350"/>
          </a:xfrm>
        </p:spPr>
        <p:txBody>
          <a:bodyPr/>
          <a:lstStyle>
            <a:lvl1pPr marL="0" indent="0">
              <a:buFont typeface="Arial" panose="020B0604020202020204" pitchFamily="34" charset="0"/>
              <a:buNone/>
              <a:defRPr b="0" i="0"/>
            </a:lvl1pPr>
          </a:lstStyle>
          <a:p>
            <a:endParaRPr lang="en-US" dirty="0"/>
          </a:p>
        </p:txBody>
      </p:sp>
    </p:spTree>
    <p:extLst>
      <p:ext uri="{BB962C8B-B14F-4D97-AF65-F5344CB8AC3E}">
        <p14:creationId xmlns:p14="http://schemas.microsoft.com/office/powerpoint/2010/main" val="3400445684"/>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40181151"/>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410406" y="365126"/>
            <a:ext cx="11371189" cy="1325562"/>
          </a:xfrm>
          <a:prstGeom prst="rect">
            <a:avLst/>
          </a:prstGeom>
        </p:spPr>
        <p:txBody>
          <a:bodyPr vert="horz" lIns="0" tIns="0" rIns="0" bIns="0" rtlCol="0" anchor="t" anchorCtr="0">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410406" y="1825625"/>
            <a:ext cx="11371189"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Arial" panose="020B0604020202020204" pitchFamily="34" charset="0"/>
                <a:ea typeface="Inter Display" panose="02000503000000020004" pitchFamily="2" charset="0"/>
                <a:cs typeface="Inter Display" panose="02000503000000020004" pitchFamily="2" charset="0"/>
              </a:defRPr>
            </a:lvl1pPr>
          </a:lstStyle>
          <a:p>
            <a:fld id="{42169B3B-8761-4204-AA5A-11BC84B55C93}" type="datetimeFigureOut">
              <a:rPr lang="en-AU" smtClean="0"/>
              <a:pPr/>
              <a:t>28/3/26</a:t>
            </a:fld>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Arial" panose="020B0604020202020204" pitchFamily="34" charset="0"/>
                <a:ea typeface="Inter Display" panose="02000503000000020004" pitchFamily="2" charset="0"/>
                <a:cs typeface="Inter Display" panose="02000503000000020004" pitchFamily="2" charset="0"/>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Arial" panose="020B0604020202020204" pitchFamily="34" charset="0"/>
                <a:ea typeface="Inter Display" panose="02000503000000020004" pitchFamily="2" charset="0"/>
                <a:cs typeface="Inter Display" panose="02000503000000020004" pitchFamily="2" charset="0"/>
              </a:defRPr>
            </a:lvl1pPr>
          </a:lstStyle>
          <a:p>
            <a:fld id="{E6316B6A-336A-44FF-82DA-A4D1594FA055}" type="slidenum">
              <a:rPr lang="en-AU" smtClean="0"/>
              <a:pPr/>
              <a:t>‹#›</a:t>
            </a:fld>
            <a:endParaRPr lang="en-AU" dirty="0"/>
          </a:p>
        </p:txBody>
      </p:sp>
    </p:spTree>
    <p:extLst>
      <p:ext uri="{BB962C8B-B14F-4D97-AF65-F5344CB8AC3E}">
        <p14:creationId xmlns:p14="http://schemas.microsoft.com/office/powerpoint/2010/main" val="701075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56" r:id="rId3"/>
    <p:sldLayoutId id="2147483664" r:id="rId4"/>
    <p:sldLayoutId id="2147483660" r:id="rId5"/>
    <p:sldLayoutId id="2147483659" r:id="rId6"/>
    <p:sldLayoutId id="2147483657" r:id="rId7"/>
    <p:sldLayoutId id="2147483655" r:id="rId8"/>
    <p:sldLayoutId id="2147483663" r:id="rId9"/>
    <p:sldLayoutId id="2147483665" r:id="rId10"/>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Arial" panose="020B0604020202020204" pitchFamily="34" charset="0"/>
          <a:ea typeface="Inter Display" panose="02000503000000020004" pitchFamily="2" charset="0"/>
          <a:cs typeface="Inter Display" panose="02000503000000020004" pitchFamily="2"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7.xml"/><Relationship Id="rId1" Type="http://schemas.openxmlformats.org/officeDocument/2006/relationships/slideLayout" Target="../slideLayouts/slideLayout9.xml"/><Relationship Id="rId4" Type="http://schemas.openxmlformats.org/officeDocument/2006/relationships/image" Target="../media/image23.jpe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0.xml"/><Relationship Id="rId1" Type="http://schemas.openxmlformats.org/officeDocument/2006/relationships/slideLayout" Target="../slideLayouts/slideLayout9.xml"/><Relationship Id="rId4" Type="http://schemas.openxmlformats.org/officeDocument/2006/relationships/image" Target="../media/image27.jpeg"/></Relationships>
</file>

<file path=ppt/slides/_rels/slide1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5.xml"/><Relationship Id="rId1" Type="http://schemas.openxmlformats.org/officeDocument/2006/relationships/slideLayout" Target="../slideLayouts/slideLayout9.xml"/><Relationship Id="rId4" Type="http://schemas.openxmlformats.org/officeDocument/2006/relationships/image" Target="../media/image36.jpeg"/></Relationships>
</file>

<file path=ppt/slides/_rels/slide2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7.xml"/><Relationship Id="rId1" Type="http://schemas.openxmlformats.org/officeDocument/2006/relationships/slideLayout" Target="../slideLayouts/slideLayout9.xml"/><Relationship Id="rId4" Type="http://schemas.openxmlformats.org/officeDocument/2006/relationships/image" Target="../media/image39.jpeg"/></Relationships>
</file>

<file path=ppt/slides/_rels/slide2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8.xml"/><Relationship Id="rId1" Type="http://schemas.openxmlformats.org/officeDocument/2006/relationships/slideLayout" Target="../slideLayouts/slideLayout9.xml"/><Relationship Id="rId4" Type="http://schemas.openxmlformats.org/officeDocument/2006/relationships/image" Target="../media/image41.jpeg"/></Relationships>
</file>

<file path=ppt/slides/_rels/slide2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35.xml"/><Relationship Id="rId1" Type="http://schemas.openxmlformats.org/officeDocument/2006/relationships/slideLayout" Target="../slideLayouts/slideLayout10.xml"/><Relationship Id="rId4" Type="http://schemas.openxmlformats.org/officeDocument/2006/relationships/image" Target="../media/image59.jpeg"/></Relationships>
</file>

<file path=ppt/slides/_rels/slide4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37.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40.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42.xml"/><Relationship Id="rId1" Type="http://schemas.openxmlformats.org/officeDocument/2006/relationships/slideLayout" Target="../slideLayouts/slideLayout10.xml"/></Relationships>
</file>

<file path=ppt/slides/_rels/slide52.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43.xml"/><Relationship Id="rId1" Type="http://schemas.openxmlformats.org/officeDocument/2006/relationships/slideLayout" Target="../slideLayouts/slideLayout10.xml"/></Relationships>
</file>

<file path=ppt/slides/_rels/slide5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45.xml"/><Relationship Id="rId1" Type="http://schemas.openxmlformats.org/officeDocument/2006/relationships/slideLayout" Target="../slideLayouts/slideLayout10.xml"/></Relationships>
</file>

<file path=ppt/slides/_rels/slide57.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46.xml"/><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47.xml"/><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48.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6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49.xml"/><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3" Type="http://schemas.openxmlformats.org/officeDocument/2006/relationships/image" Target="../media/image69.emf"/><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9.xml"/><Relationship Id="rId4" Type="http://schemas.openxmlformats.org/officeDocument/2006/relationships/image" Target="../media/image72.png"/></Relationships>
</file>

<file path=ppt/slides/_rels/slide64.xml.rels><?xml version="1.0" encoding="UTF-8" standalone="yes"?>
<Relationships xmlns="http://schemas.openxmlformats.org/package/2006/relationships"><Relationship Id="rId2" Type="http://schemas.openxmlformats.org/officeDocument/2006/relationships/image" Target="../media/image73.emf"/><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2" Type="http://schemas.openxmlformats.org/officeDocument/2006/relationships/image" Target="../media/image74.emf"/><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3" Type="http://schemas.openxmlformats.org/officeDocument/2006/relationships/image" Target="../media/image75.emf"/><Relationship Id="rId2" Type="http://schemas.openxmlformats.org/officeDocument/2006/relationships/notesSlide" Target="../notesSlides/notesSlide51.xml"/><Relationship Id="rId1" Type="http://schemas.openxmlformats.org/officeDocument/2006/relationships/slideLayout" Target="../slideLayouts/slideLayout8.xml"/><Relationship Id="rId5" Type="http://schemas.openxmlformats.org/officeDocument/2006/relationships/image" Target="../media/image8.sv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Placeholder 13" descr="A person holding a bunch of grapes&#10;&#10;Description automatically generated">
            <a:extLst>
              <a:ext uri="{FF2B5EF4-FFF2-40B4-BE49-F238E27FC236}">
                <a16:creationId xmlns:a16="http://schemas.microsoft.com/office/drawing/2014/main" id="{00A04102-C93B-CD24-0A55-BC37F98C5201}"/>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t="24666" b="17042"/>
          <a:stretch>
            <a:fillRect/>
          </a:stretch>
        </p:blipFill>
        <p:spPr>
          <a:xfrm>
            <a:off x="658813" y="2595563"/>
            <a:ext cx="10975975" cy="4262437"/>
          </a:xfrm>
        </p:spPr>
      </p:pic>
      <p:sp>
        <p:nvSpPr>
          <p:cNvPr id="7" name="Text Placeholder 6">
            <a:extLst>
              <a:ext uri="{FF2B5EF4-FFF2-40B4-BE49-F238E27FC236}">
                <a16:creationId xmlns:a16="http://schemas.microsoft.com/office/drawing/2014/main" id="{8B1D4A70-6CA2-23A1-1A5A-497FD63075D8}"/>
              </a:ext>
            </a:extLst>
          </p:cNvPr>
          <p:cNvSpPr>
            <a:spLocks noGrp="1"/>
          </p:cNvSpPr>
          <p:nvPr>
            <p:ph type="body" sz="quarter" idx="10"/>
          </p:nvPr>
        </p:nvSpPr>
        <p:spPr>
          <a:xfrm>
            <a:off x="593733" y="1714611"/>
            <a:ext cx="8582924" cy="990300"/>
          </a:xfrm>
        </p:spPr>
        <p:txBody>
          <a:bodyPr/>
          <a:lstStyle/>
          <a:p>
            <a:r>
              <a:rPr lang="vi-VN" sz="5400" dirty="0">
                <a:solidFill>
                  <a:schemeClr val="accent1"/>
                </a:solidFill>
              </a:rPr>
              <a:t>KIẾN THỨC NỀN TẢNG</a:t>
            </a:r>
          </a:p>
        </p:txBody>
      </p:sp>
      <p:sp>
        <p:nvSpPr>
          <p:cNvPr id="4" name="object 3">
            <a:extLst>
              <a:ext uri="{FF2B5EF4-FFF2-40B4-BE49-F238E27FC236}">
                <a16:creationId xmlns:a16="http://schemas.microsoft.com/office/drawing/2014/main" id="{9197825A-32B7-42D4-B689-D7C33765AE97}"/>
              </a:ext>
            </a:extLst>
          </p:cNvPr>
          <p:cNvSpPr txBox="1"/>
          <p:nvPr/>
        </p:nvSpPr>
        <p:spPr>
          <a:xfrm>
            <a:off x="1225818" y="2385046"/>
            <a:ext cx="9198790" cy="647913"/>
          </a:xfrm>
          <a:prstGeom prst="rect">
            <a:avLst/>
          </a:prstGeom>
        </p:spPr>
        <p:txBody>
          <a:bodyPr vert="horz" wrap="none" lIns="0" tIns="11521" rIns="0" bIns="0" rtlCol="0">
            <a:noAutofit/>
          </a:bodyPr>
          <a:lstStyle/>
          <a:p>
            <a:pPr>
              <a:lnSpc>
                <a:spcPct val="90000"/>
              </a:lnSpc>
              <a:tabLst>
                <a:tab pos="1657444" algn="l"/>
                <a:tab pos="2477814" algn="l"/>
                <a:tab pos="3004948" algn="l"/>
                <a:tab pos="3746966" algn="l"/>
                <a:tab pos="5342193" algn="l"/>
                <a:tab pos="6106104" algn="l"/>
              </a:tabLst>
            </a:pPr>
            <a:endParaRPr lang="en-US" sz="5534" spc="181" dirty="0">
              <a:latin typeface="Arial" panose="020B0604020202020204" pitchFamily="34" charset="0"/>
              <a:cs typeface="Hellix"/>
            </a:endParaRPr>
          </a:p>
        </p:txBody>
      </p:sp>
      <p:sp>
        <p:nvSpPr>
          <p:cNvPr id="16" name="Freeform 15">
            <a:extLst>
              <a:ext uri="{FF2B5EF4-FFF2-40B4-BE49-F238E27FC236}">
                <a16:creationId xmlns:a16="http://schemas.microsoft.com/office/drawing/2014/main" id="{7A05B93F-9F39-A34D-5709-D939A123967A}"/>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Arial" panose="020B0604020202020204" pitchFamily="34" charset="0"/>
            </a:endParaRPr>
          </a:p>
        </p:txBody>
      </p:sp>
      <p:sp>
        <p:nvSpPr>
          <p:cNvPr id="18" name="TextBox 17">
            <a:extLst>
              <a:ext uri="{FF2B5EF4-FFF2-40B4-BE49-F238E27FC236}">
                <a16:creationId xmlns:a16="http://schemas.microsoft.com/office/drawing/2014/main" id="{4ABEED5C-B13D-8CF9-C654-1BD737E754D7}"/>
              </a:ext>
            </a:extLst>
          </p:cNvPr>
          <p:cNvSpPr txBox="1"/>
          <p:nvPr/>
        </p:nvSpPr>
        <p:spPr>
          <a:xfrm>
            <a:off x="8232856" y="2036682"/>
            <a:ext cx="6138746" cy="461665"/>
          </a:xfrm>
          <a:prstGeom prst="rect">
            <a:avLst/>
          </a:prstGeom>
          <a:noFill/>
        </p:spPr>
        <p:txBody>
          <a:bodyPr wrap="square">
            <a:spAutoFit/>
          </a:bodyPr>
          <a:lstStyle/>
          <a:p>
            <a:r>
              <a:rPr lang="vi-VN" sz="2400" dirty="0">
                <a:solidFill>
                  <a:schemeClr val="accent1"/>
                </a:solidFill>
                <a:latin typeface="Arial" panose="020B0604020202020204" pitchFamily="34" charset="0"/>
                <a:cs typeface="Arial" panose="020B0604020202020204" pitchFamily="34" charset="0"/>
              </a:rPr>
              <a:t>VỀ RƯỢU VANG ÚC</a:t>
            </a:r>
          </a:p>
        </p:txBody>
      </p:sp>
      <p:pic>
        <p:nvPicPr>
          <p:cNvPr id="19" name="Graphic 18">
            <a:extLst>
              <a:ext uri="{FF2B5EF4-FFF2-40B4-BE49-F238E27FC236}">
                <a16:creationId xmlns:a16="http://schemas.microsoft.com/office/drawing/2014/main" id="{1FE4F190-255E-C201-942E-D630F646E938}"/>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178997084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CCF687-4E79-695A-3540-CC261F046F74}"/>
              </a:ext>
            </a:extLst>
          </p:cNvPr>
          <p:cNvSpPr txBox="1"/>
          <p:nvPr/>
        </p:nvSpPr>
        <p:spPr>
          <a:xfrm>
            <a:off x="631786" y="2023395"/>
            <a:ext cx="5202618" cy="665819"/>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sz="6000" b="1" cap="none" dirty="0">
                <a:solidFill>
                  <a:schemeClr val="accent1"/>
                </a:solidFill>
                <a:latin typeface="Arial" panose="020B0604020202020204" pitchFamily="34" charset="0"/>
              </a:rPr>
              <a:t>145,000</a:t>
            </a:r>
          </a:p>
        </p:txBody>
      </p:sp>
      <p:sp>
        <p:nvSpPr>
          <p:cNvPr id="3" name="TextBox 2">
            <a:extLst>
              <a:ext uri="{FF2B5EF4-FFF2-40B4-BE49-F238E27FC236}">
                <a16:creationId xmlns:a16="http://schemas.microsoft.com/office/drawing/2014/main" id="{9C868EA0-6601-D096-DA6F-11CFB1D544C5}"/>
              </a:ext>
            </a:extLst>
          </p:cNvPr>
          <p:cNvSpPr txBox="1"/>
          <p:nvPr/>
        </p:nvSpPr>
        <p:spPr>
          <a:xfrm>
            <a:off x="720687" y="1659441"/>
            <a:ext cx="3080734" cy="338554"/>
          </a:xfrm>
          <a:prstGeom prst="rect">
            <a:avLst/>
          </a:prstGeom>
          <a:noFill/>
        </p:spPr>
        <p:txBody>
          <a:bodyPr wrap="square" rtlCol="0">
            <a:spAutoFit/>
          </a:bodyPr>
          <a:lstStyle/>
          <a:p>
            <a:pPr algn="l"/>
            <a:r>
              <a:rPr lang="en-US" sz="1600" dirty="0" err="1">
                <a:solidFill>
                  <a:srgbClr val="190000"/>
                </a:solidFill>
                <a:effectLst/>
                <a:latin typeface="Arial" panose="020B0604020202020204" pitchFamily="34" charset="0"/>
                <a:ea typeface="Inter Display" panose="02000503000000020004" pitchFamily="2" charset="0"/>
                <a:cs typeface="Inter Display" panose="02000503000000020004" pitchFamily="2" charset="0"/>
              </a:rPr>
              <a:t>Khoảng</a:t>
            </a:r>
            <a:endParaRPr lang="en-US" sz="1600" dirty="0">
              <a:solidFill>
                <a:srgbClr val="190000"/>
              </a:solidFill>
              <a:effectLst/>
              <a:latin typeface="Arial" panose="020B0604020202020204" pitchFamily="34" charset="0"/>
              <a:ea typeface="Inter Display" panose="02000503000000020004" pitchFamily="2" charset="0"/>
              <a:cs typeface="Inter Display" panose="02000503000000020004" pitchFamily="2" charset="0"/>
            </a:endParaRPr>
          </a:p>
        </p:txBody>
      </p:sp>
      <p:sp>
        <p:nvSpPr>
          <p:cNvPr id="6" name="TextBox 5">
            <a:extLst>
              <a:ext uri="{FF2B5EF4-FFF2-40B4-BE49-F238E27FC236}">
                <a16:creationId xmlns:a16="http://schemas.microsoft.com/office/drawing/2014/main" id="{20EA411C-6F0B-3855-CC5A-641318A436FE}"/>
              </a:ext>
            </a:extLst>
          </p:cNvPr>
          <p:cNvSpPr txBox="1"/>
          <p:nvPr/>
        </p:nvSpPr>
        <p:spPr>
          <a:xfrm>
            <a:off x="733387" y="2783611"/>
            <a:ext cx="3080734" cy="338554"/>
          </a:xfrm>
          <a:prstGeom prst="rect">
            <a:avLst/>
          </a:prstGeom>
          <a:noFill/>
        </p:spPr>
        <p:txBody>
          <a:bodyPr wrap="square" rtlCol="0">
            <a:spAutoFit/>
          </a:bodyPr>
          <a:lstStyle/>
          <a:p>
            <a:pPr algn="l"/>
            <a:r>
              <a:rPr lang="en-US" sz="1600" dirty="0" err="1">
                <a:solidFill>
                  <a:srgbClr val="190000"/>
                </a:solidFill>
                <a:effectLst/>
                <a:latin typeface="Arial" panose="020B0604020202020204" pitchFamily="34" charset="0"/>
                <a:ea typeface="Inter Display" panose="02000503000000020004" pitchFamily="2" charset="0"/>
                <a:cs typeface="Inter Display" panose="02000503000000020004" pitchFamily="2" charset="0"/>
              </a:rPr>
              <a:t>hecta</a:t>
            </a:r>
            <a:endParaRPr lang="en-US" sz="1600" dirty="0">
              <a:solidFill>
                <a:srgbClr val="190000"/>
              </a:solidFill>
              <a:effectLst/>
              <a:latin typeface="Arial" panose="020B0604020202020204" pitchFamily="34" charset="0"/>
              <a:ea typeface="Inter Display" panose="02000503000000020004" pitchFamily="2" charset="0"/>
              <a:cs typeface="Inter Display" panose="02000503000000020004" pitchFamily="2" charset="0"/>
            </a:endParaRPr>
          </a:p>
        </p:txBody>
      </p:sp>
      <p:sp>
        <p:nvSpPr>
          <p:cNvPr id="7" name="Title 1">
            <a:extLst>
              <a:ext uri="{FF2B5EF4-FFF2-40B4-BE49-F238E27FC236}">
                <a16:creationId xmlns:a16="http://schemas.microsoft.com/office/drawing/2014/main" id="{62C8ADFD-3E5A-D10E-188E-F0CDB35E0585}"/>
              </a:ext>
            </a:extLst>
          </p:cNvPr>
          <p:cNvSpPr txBox="1"/>
          <p:nvPr/>
        </p:nvSpPr>
        <p:spPr>
          <a:xfrm>
            <a:off x="707986" y="3237098"/>
            <a:ext cx="5202618" cy="665819"/>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sz="4000" b="1" cap="none" dirty="0">
                <a:solidFill>
                  <a:schemeClr val="accent1"/>
                </a:solidFill>
                <a:latin typeface="Arial" panose="020B0604020202020204" pitchFamily="34" charset="0"/>
              </a:rPr>
              <a:t>0.02%</a:t>
            </a:r>
          </a:p>
        </p:txBody>
      </p:sp>
      <p:sp>
        <p:nvSpPr>
          <p:cNvPr id="8" name="TextBox 7">
            <a:extLst>
              <a:ext uri="{FF2B5EF4-FFF2-40B4-BE49-F238E27FC236}">
                <a16:creationId xmlns:a16="http://schemas.microsoft.com/office/drawing/2014/main" id="{B3E48E66-C308-BC09-1D77-5CD689F6A281}"/>
              </a:ext>
            </a:extLst>
          </p:cNvPr>
          <p:cNvSpPr txBox="1"/>
          <p:nvPr/>
        </p:nvSpPr>
        <p:spPr>
          <a:xfrm>
            <a:off x="720687" y="3727442"/>
            <a:ext cx="2601308" cy="1815882"/>
          </a:xfrm>
          <a:prstGeom prst="rect">
            <a:avLst/>
          </a:prstGeom>
          <a:noFill/>
        </p:spPr>
        <p:txBody>
          <a:bodyPr wrap="square" rtlCol="0">
            <a:spAutoFit/>
          </a:bodyPr>
          <a:lstStyle/>
          <a:p>
            <a:pPr algn="l"/>
            <a:r>
              <a:rPr lang="en-US" sz="1600" dirty="0" err="1">
                <a:solidFill>
                  <a:schemeClr val="accent1"/>
                </a:solidFill>
                <a:effectLst/>
                <a:latin typeface="Arial" panose="020B0604020202020204" pitchFamily="34" charset="0"/>
                <a:ea typeface="Inter Display" panose="02000503000000020004" pitchFamily="2" charset="0"/>
                <a:cs typeface="Inter Display" panose="02000503000000020004" pitchFamily="2" charset="0"/>
              </a:rPr>
              <a:t>đất</a:t>
            </a:r>
            <a:r>
              <a:rPr lang="en-US" sz="1600" dirty="0">
                <a:solidFill>
                  <a:schemeClr val="accent1"/>
                </a:solidFill>
                <a:effectLst/>
                <a:latin typeface="Arial" panose="020B0604020202020204" pitchFamily="34" charset="0"/>
                <a:ea typeface="Inter Display" panose="02000503000000020004" pitchFamily="2" charset="0"/>
                <a:cs typeface="Inter Display" panose="02000503000000020004" pitchFamily="2" charset="0"/>
              </a:rPr>
              <a:t> </a:t>
            </a:r>
            <a:r>
              <a:rPr lang="en-US" sz="1600" dirty="0" err="1">
                <a:solidFill>
                  <a:schemeClr val="accent1"/>
                </a:solidFill>
                <a:effectLst/>
                <a:latin typeface="Arial" panose="020B0604020202020204" pitchFamily="34" charset="0"/>
                <a:ea typeface="Inter Display" panose="02000503000000020004" pitchFamily="2" charset="0"/>
                <a:cs typeface="Inter Display" panose="02000503000000020004" pitchFamily="2" charset="0"/>
              </a:rPr>
              <a:t>đai</a:t>
            </a:r>
            <a:r>
              <a:rPr lang="en-US" sz="1600" dirty="0">
                <a:solidFill>
                  <a:schemeClr val="accent1"/>
                </a:solidFill>
                <a:effectLst/>
                <a:latin typeface="Arial" panose="020B0604020202020204" pitchFamily="34" charset="0"/>
                <a:ea typeface="Inter Display" panose="02000503000000020004" pitchFamily="2" charset="0"/>
                <a:cs typeface="Inter Display" panose="02000503000000020004" pitchFamily="2" charset="0"/>
              </a:rPr>
              <a:t> </a:t>
            </a:r>
            <a:r>
              <a:rPr lang="en-US" sz="1600" dirty="0" err="1">
                <a:solidFill>
                  <a:schemeClr val="accent1"/>
                </a:solidFill>
                <a:effectLst/>
                <a:latin typeface="Arial" panose="020B0604020202020204" pitchFamily="34" charset="0"/>
                <a:ea typeface="Inter Display" panose="02000503000000020004" pitchFamily="2" charset="0"/>
                <a:cs typeface="Inter Display" panose="02000503000000020004" pitchFamily="2" charset="0"/>
              </a:rPr>
              <a:t>của</a:t>
            </a:r>
            <a:r>
              <a:rPr lang="en-US" sz="1600" dirty="0">
                <a:solidFill>
                  <a:schemeClr val="accent1"/>
                </a:solidFill>
                <a:effectLst/>
                <a:latin typeface="Arial" panose="020B0604020202020204" pitchFamily="34" charset="0"/>
                <a:ea typeface="Inter Display" panose="02000503000000020004" pitchFamily="2" charset="0"/>
                <a:cs typeface="Inter Display" panose="02000503000000020004" pitchFamily="2" charset="0"/>
              </a:rPr>
              <a:t> </a:t>
            </a:r>
            <a:r>
              <a:rPr lang="en-US" sz="1600" dirty="0" err="1">
                <a:solidFill>
                  <a:schemeClr val="accent1"/>
                </a:solidFill>
                <a:effectLst/>
                <a:latin typeface="Arial" panose="020B0604020202020204" pitchFamily="34" charset="0"/>
                <a:ea typeface="Inter Display" panose="02000503000000020004" pitchFamily="2" charset="0"/>
                <a:cs typeface="Inter Display" panose="02000503000000020004" pitchFamily="2" charset="0"/>
              </a:rPr>
              <a:t>Úc</a:t>
            </a:r>
            <a:r>
              <a:rPr lang="en-US" sz="1600" dirty="0">
                <a:solidFill>
                  <a:schemeClr val="accent1"/>
                </a:solidFill>
                <a:effectLst/>
                <a:latin typeface="Arial" panose="020B0604020202020204" pitchFamily="34" charset="0"/>
                <a:ea typeface="Inter Display" panose="02000503000000020004" pitchFamily="2" charset="0"/>
                <a:cs typeface="Inter Display" panose="02000503000000020004" pitchFamily="2" charset="0"/>
              </a:rPr>
              <a:t> </a:t>
            </a:r>
          </a:p>
          <a:p>
            <a:pPr algn="l"/>
            <a:r>
              <a:rPr lang="en-US" sz="1600" dirty="0" err="1">
                <a:solidFill>
                  <a:schemeClr val="accent1"/>
                </a:solidFill>
                <a:effectLst/>
                <a:latin typeface="Arial" panose="020B0604020202020204" pitchFamily="34" charset="0"/>
                <a:ea typeface="Inter Display" panose="02000503000000020004" pitchFamily="2" charset="0"/>
                <a:cs typeface="Inter Display" panose="02000503000000020004" pitchFamily="2" charset="0"/>
              </a:rPr>
              <a:t>là</a:t>
            </a:r>
            <a:r>
              <a:rPr lang="en-US" sz="1600" dirty="0">
                <a:solidFill>
                  <a:schemeClr val="accent1"/>
                </a:solidFill>
                <a:effectLst/>
                <a:latin typeface="Arial" panose="020B0604020202020204" pitchFamily="34" charset="0"/>
                <a:ea typeface="Inter Display" panose="02000503000000020004" pitchFamily="2" charset="0"/>
                <a:cs typeface="Inter Display" panose="02000503000000020004" pitchFamily="2" charset="0"/>
              </a:rPr>
              <a:t> </a:t>
            </a:r>
            <a:r>
              <a:rPr lang="en-US" sz="1600" dirty="0" err="1">
                <a:solidFill>
                  <a:schemeClr val="accent1"/>
                </a:solidFill>
                <a:effectLst/>
                <a:latin typeface="Arial" panose="020B0604020202020204" pitchFamily="34" charset="0"/>
                <a:ea typeface="Inter Display" panose="02000503000000020004" pitchFamily="2" charset="0"/>
                <a:cs typeface="Inter Display" panose="02000503000000020004" pitchFamily="2" charset="0"/>
              </a:rPr>
              <a:t>đất</a:t>
            </a:r>
            <a:r>
              <a:rPr lang="en-US" sz="1600" dirty="0">
                <a:solidFill>
                  <a:schemeClr val="accent1"/>
                </a:solidFill>
                <a:effectLst/>
                <a:latin typeface="Arial" panose="020B0604020202020204" pitchFamily="34" charset="0"/>
                <a:ea typeface="Inter Display" panose="02000503000000020004" pitchFamily="2" charset="0"/>
                <a:cs typeface="Inter Display" panose="02000503000000020004" pitchFamily="2" charset="0"/>
              </a:rPr>
              <a:t> </a:t>
            </a:r>
            <a:r>
              <a:rPr lang="en-US" sz="1600" dirty="0" err="1">
                <a:solidFill>
                  <a:schemeClr val="accent1"/>
                </a:solidFill>
                <a:effectLst/>
                <a:latin typeface="Arial" panose="020B0604020202020204" pitchFamily="34" charset="0"/>
                <a:ea typeface="Inter Display" panose="02000503000000020004" pitchFamily="2" charset="0"/>
                <a:cs typeface="Inter Display" panose="02000503000000020004" pitchFamily="2" charset="0"/>
              </a:rPr>
              <a:t>trồng</a:t>
            </a:r>
            <a:r>
              <a:rPr lang="en-US" sz="1600" dirty="0">
                <a:solidFill>
                  <a:schemeClr val="accent1"/>
                </a:solidFill>
                <a:effectLst/>
                <a:latin typeface="Arial" panose="020B0604020202020204" pitchFamily="34" charset="0"/>
                <a:ea typeface="Inter Display" panose="02000503000000020004" pitchFamily="2" charset="0"/>
                <a:cs typeface="Inter Display" panose="02000503000000020004" pitchFamily="2" charset="0"/>
              </a:rPr>
              <a:t> </a:t>
            </a:r>
            <a:r>
              <a:rPr lang="en-US" sz="1600" dirty="0" err="1">
                <a:solidFill>
                  <a:schemeClr val="accent1"/>
                </a:solidFill>
                <a:effectLst/>
                <a:latin typeface="Arial" panose="020B0604020202020204" pitchFamily="34" charset="0"/>
                <a:ea typeface="Inter Display" panose="02000503000000020004" pitchFamily="2" charset="0"/>
                <a:cs typeface="Inter Display" panose="02000503000000020004" pitchFamily="2" charset="0"/>
              </a:rPr>
              <a:t>nho</a:t>
            </a:r>
            <a:r>
              <a:rPr lang="en-US" sz="1600" dirty="0">
                <a:solidFill>
                  <a:schemeClr val="accent1"/>
                </a:solidFill>
                <a:effectLst/>
                <a:latin typeface="Arial" panose="020B0604020202020204" pitchFamily="34" charset="0"/>
                <a:ea typeface="Inter Display" panose="02000503000000020004" pitchFamily="2" charset="0"/>
                <a:cs typeface="Inter Display" panose="02000503000000020004" pitchFamily="2" charset="0"/>
              </a:rPr>
              <a:t> </a:t>
            </a:r>
            <a:endParaRPr lang="en-US" sz="1600" dirty="0">
              <a:solidFill>
                <a:srgbClr val="190000"/>
              </a:solidFill>
              <a:latin typeface="Arial" panose="020B0604020202020204" pitchFamily="34" charset="0"/>
              <a:ea typeface="Inter Display" panose="02000503000000020004" pitchFamily="2" charset="0"/>
              <a:cs typeface="Inter Display" panose="02000503000000020004" pitchFamily="2" charset="0"/>
            </a:endParaRPr>
          </a:p>
          <a:p>
            <a:pPr algn="l"/>
            <a:endParaRPr lang="en-US" sz="1600" dirty="0">
              <a:solidFill>
                <a:srgbClr val="190000"/>
              </a:solidFill>
              <a:effectLst/>
              <a:latin typeface="Arial" panose="020B0604020202020204" pitchFamily="34" charset="0"/>
              <a:ea typeface="Inter Display" panose="02000503000000020004" pitchFamily="2" charset="0"/>
              <a:cs typeface="Inter Display" panose="02000503000000020004" pitchFamily="2" charset="0"/>
            </a:endParaRPr>
          </a:p>
          <a:p>
            <a:pPr algn="l"/>
            <a:r>
              <a:rPr lang="vi-VN" sz="1600" dirty="0">
                <a:solidFill>
                  <a:srgbClr val="190000"/>
                </a:solidFill>
                <a:effectLst/>
                <a:latin typeface="Arial" panose="020B0604020202020204" pitchFamily="34" charset="0"/>
                <a:ea typeface="Inter Display" panose="02000503000000020004" pitchFamily="2" charset="0"/>
                <a:cs typeface="Inter Display" panose="02000503000000020004" pitchFamily="2" charset="0"/>
              </a:rPr>
              <a:t>Diện tích đất này tương đương tổng diện tích của vùng Bordeaux và Burgundy</a:t>
            </a:r>
            <a:r>
              <a:rPr lang="vi-VN" sz="1600" dirty="0">
                <a:solidFill>
                  <a:srgbClr val="190000"/>
                </a:solidFill>
                <a:latin typeface="Arial" panose="020B0604020202020204" pitchFamily="34" charset="0"/>
                <a:ea typeface="Inter Display" panose="02000503000000020004" pitchFamily="2" charset="0"/>
                <a:cs typeface="Inter Display" panose="02000503000000020004" pitchFamily="2" charset="0"/>
              </a:rPr>
              <a:t>.</a:t>
            </a:r>
            <a:endParaRPr lang="vi-VN" sz="1600" dirty="0">
              <a:solidFill>
                <a:srgbClr val="190000"/>
              </a:solidFill>
              <a:effectLst/>
              <a:latin typeface="Arial" panose="020B0604020202020204" pitchFamily="34" charset="0"/>
              <a:ea typeface="Inter Display" panose="02000503000000020004" pitchFamily="2" charset="0"/>
              <a:cs typeface="Inter Display" panose="02000503000000020004" pitchFamily="2" charset="0"/>
            </a:endParaRPr>
          </a:p>
        </p:txBody>
      </p:sp>
      <p:pic>
        <p:nvPicPr>
          <p:cNvPr id="5" name="Picture 4" descr="A map of france with a black background&#10;&#10;Description automatically generated">
            <a:extLst>
              <a:ext uri="{FF2B5EF4-FFF2-40B4-BE49-F238E27FC236}">
                <a16:creationId xmlns:a16="http://schemas.microsoft.com/office/drawing/2014/main" id="{A46C4239-4599-0B56-2E61-C0E208526E8D}"/>
              </a:ext>
            </a:extLst>
          </p:cNvPr>
          <p:cNvPicPr>
            <a:picLocks noChangeAspect="1"/>
          </p:cNvPicPr>
          <p:nvPr/>
        </p:nvPicPr>
        <p:blipFill>
          <a:blip r:embed="rId2" cstate="screen">
            <a:extLst>
              <a:ext uri="{28A0092B-C50C-407E-A947-70E740481C1C}">
                <a14:useLocalDpi xmlns:a14="http://schemas.microsoft.com/office/drawing/2010/main"/>
              </a:ext>
            </a:extLst>
          </a:blip>
          <a:srcRect t="25874" b="11270"/>
          <a:stretch>
            <a:fillRect/>
          </a:stretch>
        </p:blipFill>
        <p:spPr>
          <a:xfrm>
            <a:off x="2605837" y="-1018091"/>
            <a:ext cx="10108723" cy="8894181"/>
          </a:xfrm>
          <a:prstGeom prst="rect">
            <a:avLst/>
          </a:prstGeom>
        </p:spPr>
      </p:pic>
      <p:sp>
        <p:nvSpPr>
          <p:cNvPr id="9" name="TextBox 8">
            <a:extLst>
              <a:ext uri="{FF2B5EF4-FFF2-40B4-BE49-F238E27FC236}">
                <a16:creationId xmlns:a16="http://schemas.microsoft.com/office/drawing/2014/main" id="{263AA5EF-8233-E829-BA17-0A29FA6E241E}"/>
              </a:ext>
            </a:extLst>
          </p:cNvPr>
          <p:cNvSpPr txBox="1"/>
          <p:nvPr/>
        </p:nvSpPr>
        <p:spPr>
          <a:xfrm>
            <a:off x="6161998" y="3150217"/>
            <a:ext cx="3080734" cy="646331"/>
          </a:xfrm>
          <a:prstGeom prst="rect">
            <a:avLst/>
          </a:prstGeom>
          <a:noFill/>
        </p:spPr>
        <p:txBody>
          <a:bodyPr wrap="square" rtlCol="0">
            <a:spAutoFit/>
          </a:bodyPr>
          <a:lstStyle/>
          <a:p>
            <a:pPr algn="l"/>
            <a:r>
              <a:rPr lang="en-US" sz="3600" dirty="0">
                <a:solidFill>
                  <a:srgbClr val="190000"/>
                </a:solidFill>
                <a:effectLst/>
                <a:latin typeface="Arial" panose="020B0604020202020204" pitchFamily="34" charset="0"/>
                <a:ea typeface="Inter Display" panose="02000503000000020004" pitchFamily="2" charset="0"/>
                <a:cs typeface="Inter Display" panose="02000503000000020004" pitchFamily="2" charset="0"/>
              </a:rPr>
              <a:t>PHÁP</a:t>
            </a:r>
          </a:p>
        </p:txBody>
      </p:sp>
      <p:sp>
        <p:nvSpPr>
          <p:cNvPr id="11" name="TextBox 10">
            <a:extLst>
              <a:ext uri="{FF2B5EF4-FFF2-40B4-BE49-F238E27FC236}">
                <a16:creationId xmlns:a16="http://schemas.microsoft.com/office/drawing/2014/main" id="{5082A2D5-E861-2330-39FC-2111B9878A48}"/>
              </a:ext>
            </a:extLst>
          </p:cNvPr>
          <p:cNvSpPr txBox="1"/>
          <p:nvPr/>
        </p:nvSpPr>
        <p:spPr>
          <a:xfrm>
            <a:off x="5204526" y="2270139"/>
            <a:ext cx="835478" cy="276999"/>
          </a:xfrm>
          <a:prstGeom prst="rect">
            <a:avLst/>
          </a:prstGeom>
          <a:noFill/>
        </p:spPr>
        <p:txBody>
          <a:bodyPr wrap="square">
            <a:spAutoFit/>
          </a:bodyPr>
          <a:lstStyle/>
          <a:p>
            <a:r>
              <a:rPr lang="en-US" sz="1200" dirty="0">
                <a:solidFill>
                  <a:srgbClr val="190000"/>
                </a:solidFill>
                <a:effectLst/>
                <a:latin typeface="Arial" panose="020B0604020202020204" pitchFamily="34" charset="0"/>
                <a:ea typeface="Inter Display" panose="02000503000000020004" pitchFamily="2" charset="0"/>
                <a:cs typeface="Inter Display" panose="02000503000000020004" pitchFamily="2" charset="0"/>
              </a:rPr>
              <a:t>NANTES</a:t>
            </a:r>
            <a:endParaRPr lang="en-US" sz="1200" dirty="0">
              <a:latin typeface="Arial" panose="020B0604020202020204" pitchFamily="34" charset="0"/>
            </a:endParaRPr>
          </a:p>
        </p:txBody>
      </p:sp>
      <p:sp>
        <p:nvSpPr>
          <p:cNvPr id="12" name="TextBox 11">
            <a:extLst>
              <a:ext uri="{FF2B5EF4-FFF2-40B4-BE49-F238E27FC236}">
                <a16:creationId xmlns:a16="http://schemas.microsoft.com/office/drawing/2014/main" id="{6EA4F9EC-3E1C-ADBD-906E-12518B16D7E2}"/>
              </a:ext>
            </a:extLst>
          </p:cNvPr>
          <p:cNvSpPr txBox="1"/>
          <p:nvPr/>
        </p:nvSpPr>
        <p:spPr>
          <a:xfrm>
            <a:off x="7965621" y="889727"/>
            <a:ext cx="966107" cy="307777"/>
          </a:xfrm>
          <a:prstGeom prst="rect">
            <a:avLst/>
          </a:prstGeom>
          <a:noFill/>
        </p:spPr>
        <p:txBody>
          <a:bodyPr wrap="square">
            <a:spAutoFit/>
          </a:bodyPr>
          <a:lstStyle/>
          <a:p>
            <a:r>
              <a:rPr lang="en-US" sz="1400" dirty="0">
                <a:solidFill>
                  <a:srgbClr val="190000"/>
                </a:solidFill>
                <a:effectLst/>
                <a:latin typeface="Arial" panose="020B0604020202020204" pitchFamily="34" charset="0"/>
                <a:ea typeface="Inter Display" panose="02000503000000020004" pitchFamily="2" charset="0"/>
                <a:cs typeface="Inter Display" panose="02000503000000020004" pitchFamily="2" charset="0"/>
              </a:rPr>
              <a:t>PARIS</a:t>
            </a:r>
            <a:endParaRPr lang="en-US" sz="1400" dirty="0">
              <a:latin typeface="Arial" panose="020B0604020202020204" pitchFamily="34" charset="0"/>
            </a:endParaRPr>
          </a:p>
        </p:txBody>
      </p:sp>
      <p:sp>
        <p:nvSpPr>
          <p:cNvPr id="13" name="TextBox 12">
            <a:extLst>
              <a:ext uri="{FF2B5EF4-FFF2-40B4-BE49-F238E27FC236}">
                <a16:creationId xmlns:a16="http://schemas.microsoft.com/office/drawing/2014/main" id="{3FB7697C-4CBD-7410-C38C-125750E58587}"/>
              </a:ext>
            </a:extLst>
          </p:cNvPr>
          <p:cNvSpPr txBox="1"/>
          <p:nvPr/>
        </p:nvSpPr>
        <p:spPr>
          <a:xfrm>
            <a:off x="6395357" y="4520195"/>
            <a:ext cx="1608364" cy="338554"/>
          </a:xfrm>
          <a:prstGeom prst="rect">
            <a:avLst/>
          </a:prstGeom>
          <a:noFill/>
        </p:spPr>
        <p:txBody>
          <a:bodyPr wrap="square">
            <a:spAutoFit/>
          </a:bodyPr>
          <a:lstStyle/>
          <a:p>
            <a:r>
              <a:rPr lang="en-US" sz="1600" dirty="0">
                <a:solidFill>
                  <a:schemeClr val="accent1"/>
                </a:solidFill>
                <a:effectLst/>
                <a:latin typeface="Arial" panose="020B0604020202020204" pitchFamily="34" charset="0"/>
                <a:ea typeface="Inter Display" panose="02000503000000020004" pitchFamily="2" charset="0"/>
                <a:cs typeface="Inter Display" panose="02000503000000020004" pitchFamily="2" charset="0"/>
              </a:rPr>
              <a:t>BORDEAUX</a:t>
            </a:r>
            <a:endParaRPr lang="en-US" sz="1600" dirty="0">
              <a:solidFill>
                <a:schemeClr val="accent1"/>
              </a:solidFill>
              <a:latin typeface="Arial" panose="020B0604020202020204" pitchFamily="34" charset="0"/>
            </a:endParaRPr>
          </a:p>
        </p:txBody>
      </p:sp>
      <p:sp>
        <p:nvSpPr>
          <p:cNvPr id="14" name="TextBox 13">
            <a:extLst>
              <a:ext uri="{FF2B5EF4-FFF2-40B4-BE49-F238E27FC236}">
                <a16:creationId xmlns:a16="http://schemas.microsoft.com/office/drawing/2014/main" id="{256114E2-9BCC-FB17-077D-5E7573CC940A}"/>
              </a:ext>
            </a:extLst>
          </p:cNvPr>
          <p:cNvSpPr txBox="1"/>
          <p:nvPr/>
        </p:nvSpPr>
        <p:spPr>
          <a:xfrm>
            <a:off x="9114065" y="2120444"/>
            <a:ext cx="1608364" cy="338554"/>
          </a:xfrm>
          <a:prstGeom prst="rect">
            <a:avLst/>
          </a:prstGeom>
          <a:noFill/>
        </p:spPr>
        <p:txBody>
          <a:bodyPr wrap="square">
            <a:spAutoFit/>
          </a:bodyPr>
          <a:lstStyle/>
          <a:p>
            <a:r>
              <a:rPr lang="en-US" sz="1600" dirty="0">
                <a:solidFill>
                  <a:schemeClr val="accent1"/>
                </a:solidFill>
                <a:effectLst/>
                <a:latin typeface="Arial" panose="020B0604020202020204" pitchFamily="34" charset="0"/>
                <a:ea typeface="Inter Display" panose="02000503000000020004" pitchFamily="2" charset="0"/>
                <a:cs typeface="Inter Display" panose="02000503000000020004" pitchFamily="2" charset="0"/>
              </a:rPr>
              <a:t>BURGUNDY</a:t>
            </a:r>
            <a:endParaRPr lang="en-US" sz="1600" dirty="0">
              <a:solidFill>
                <a:schemeClr val="accent1"/>
              </a:solidFill>
              <a:latin typeface="Arial" panose="020B0604020202020204" pitchFamily="34" charset="0"/>
            </a:endParaRPr>
          </a:p>
        </p:txBody>
      </p:sp>
      <p:sp>
        <p:nvSpPr>
          <p:cNvPr id="15" name="TextBox 14">
            <a:extLst>
              <a:ext uri="{FF2B5EF4-FFF2-40B4-BE49-F238E27FC236}">
                <a16:creationId xmlns:a16="http://schemas.microsoft.com/office/drawing/2014/main" id="{94AA274C-8A1F-F8CF-E5AE-783D0A792821}"/>
              </a:ext>
            </a:extLst>
          </p:cNvPr>
          <p:cNvSpPr txBox="1"/>
          <p:nvPr/>
        </p:nvSpPr>
        <p:spPr>
          <a:xfrm>
            <a:off x="9636577" y="2408639"/>
            <a:ext cx="966107" cy="276999"/>
          </a:xfrm>
          <a:prstGeom prst="rect">
            <a:avLst/>
          </a:prstGeom>
          <a:noFill/>
        </p:spPr>
        <p:txBody>
          <a:bodyPr wrap="square">
            <a:spAutoFit/>
          </a:bodyPr>
          <a:lstStyle/>
          <a:p>
            <a:r>
              <a:rPr lang="en-US" sz="1200" dirty="0">
                <a:solidFill>
                  <a:srgbClr val="190000"/>
                </a:solidFill>
                <a:effectLst/>
                <a:latin typeface="Arial" panose="020B0604020202020204" pitchFamily="34" charset="0"/>
                <a:ea typeface="Inter Display" panose="02000503000000020004" pitchFamily="2" charset="0"/>
                <a:cs typeface="Inter Display" panose="02000503000000020004" pitchFamily="2" charset="0"/>
              </a:rPr>
              <a:t>DIJON</a:t>
            </a:r>
            <a:endParaRPr lang="en-US" sz="1200" dirty="0">
              <a:latin typeface="Arial" panose="020B0604020202020204" pitchFamily="34" charset="0"/>
            </a:endParaRPr>
          </a:p>
        </p:txBody>
      </p:sp>
      <p:sp>
        <p:nvSpPr>
          <p:cNvPr id="16" name="TextBox 15">
            <a:extLst>
              <a:ext uri="{FF2B5EF4-FFF2-40B4-BE49-F238E27FC236}">
                <a16:creationId xmlns:a16="http://schemas.microsoft.com/office/drawing/2014/main" id="{AD629D36-AC66-6CBE-F876-96C2B9B374AD}"/>
              </a:ext>
            </a:extLst>
          </p:cNvPr>
          <p:cNvSpPr txBox="1"/>
          <p:nvPr/>
        </p:nvSpPr>
        <p:spPr>
          <a:xfrm>
            <a:off x="9529086" y="4136520"/>
            <a:ext cx="966107" cy="276999"/>
          </a:xfrm>
          <a:prstGeom prst="rect">
            <a:avLst/>
          </a:prstGeom>
          <a:noFill/>
        </p:spPr>
        <p:txBody>
          <a:bodyPr wrap="square">
            <a:spAutoFit/>
          </a:bodyPr>
          <a:lstStyle/>
          <a:p>
            <a:r>
              <a:rPr lang="en-US" sz="1200" dirty="0">
                <a:solidFill>
                  <a:srgbClr val="190000"/>
                </a:solidFill>
                <a:effectLst/>
                <a:latin typeface="Arial" panose="020B0604020202020204" pitchFamily="34" charset="0"/>
                <a:ea typeface="Inter Display" panose="02000503000000020004" pitchFamily="2" charset="0"/>
                <a:cs typeface="Inter Display" panose="02000503000000020004" pitchFamily="2" charset="0"/>
              </a:rPr>
              <a:t>LYON</a:t>
            </a:r>
            <a:endParaRPr lang="en-US" sz="1200" dirty="0">
              <a:latin typeface="Arial" panose="020B0604020202020204" pitchFamily="34" charset="0"/>
            </a:endParaRPr>
          </a:p>
        </p:txBody>
      </p:sp>
      <p:sp>
        <p:nvSpPr>
          <p:cNvPr id="17" name="TextBox 16">
            <a:extLst>
              <a:ext uri="{FF2B5EF4-FFF2-40B4-BE49-F238E27FC236}">
                <a16:creationId xmlns:a16="http://schemas.microsoft.com/office/drawing/2014/main" id="{4CF1657E-AC83-3250-2E12-775112878D1A}"/>
              </a:ext>
            </a:extLst>
          </p:cNvPr>
          <p:cNvSpPr txBox="1"/>
          <p:nvPr/>
        </p:nvSpPr>
        <p:spPr>
          <a:xfrm>
            <a:off x="9964968" y="1235604"/>
            <a:ext cx="1281792" cy="276999"/>
          </a:xfrm>
          <a:prstGeom prst="rect">
            <a:avLst/>
          </a:prstGeom>
          <a:noFill/>
        </p:spPr>
        <p:txBody>
          <a:bodyPr wrap="square">
            <a:spAutoFit/>
          </a:bodyPr>
          <a:lstStyle/>
          <a:p>
            <a:r>
              <a:rPr lang="en-US" sz="1200" dirty="0">
                <a:solidFill>
                  <a:srgbClr val="190000"/>
                </a:solidFill>
                <a:effectLst/>
                <a:latin typeface="Arial" panose="020B0604020202020204" pitchFamily="34" charset="0"/>
                <a:ea typeface="Inter Display" panose="02000503000000020004" pitchFamily="2" charset="0"/>
                <a:cs typeface="Inter Display" panose="02000503000000020004" pitchFamily="2" charset="0"/>
              </a:rPr>
              <a:t>STRASBOURG</a:t>
            </a:r>
            <a:endParaRPr lang="en-US" sz="1200" dirty="0">
              <a:latin typeface="Arial" panose="020B0604020202020204" pitchFamily="34" charset="0"/>
            </a:endParaRPr>
          </a:p>
        </p:txBody>
      </p:sp>
      <p:sp>
        <p:nvSpPr>
          <p:cNvPr id="18" name="TextBox 17">
            <a:extLst>
              <a:ext uri="{FF2B5EF4-FFF2-40B4-BE49-F238E27FC236}">
                <a16:creationId xmlns:a16="http://schemas.microsoft.com/office/drawing/2014/main" id="{CD671DD3-2CA4-3616-599D-EB97FE7606A8}"/>
              </a:ext>
            </a:extLst>
          </p:cNvPr>
          <p:cNvSpPr txBox="1"/>
          <p:nvPr/>
        </p:nvSpPr>
        <p:spPr>
          <a:xfrm>
            <a:off x="4695370" y="4858749"/>
            <a:ext cx="1400630" cy="276999"/>
          </a:xfrm>
          <a:prstGeom prst="rect">
            <a:avLst/>
          </a:prstGeom>
          <a:noFill/>
        </p:spPr>
        <p:txBody>
          <a:bodyPr wrap="square">
            <a:spAutoFit/>
          </a:bodyPr>
          <a:lstStyle/>
          <a:p>
            <a:r>
              <a:rPr lang="en-US" sz="1200" dirty="0">
                <a:solidFill>
                  <a:srgbClr val="190000"/>
                </a:solidFill>
                <a:latin typeface="Arial" panose="020B0604020202020204" pitchFamily="34" charset="0"/>
                <a:ea typeface="Inter Display" panose="02000503000000020004" pitchFamily="2" charset="0"/>
                <a:cs typeface="Inter Display" panose="02000503000000020004" pitchFamily="2" charset="0"/>
              </a:rPr>
              <a:t>BORDEAUX</a:t>
            </a:r>
            <a:endParaRPr lang="en-US" sz="1200" dirty="0">
              <a:latin typeface="Arial" panose="020B0604020202020204" pitchFamily="34" charset="0"/>
            </a:endParaRPr>
          </a:p>
        </p:txBody>
      </p:sp>
    </p:spTree>
    <p:extLst>
      <p:ext uri="{BB962C8B-B14F-4D97-AF65-F5344CB8AC3E}">
        <p14:creationId xmlns:p14="http://schemas.microsoft.com/office/powerpoint/2010/main" val="3173305026"/>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object 4">
            <a:extLst>
              <a:ext uri="{FF2B5EF4-FFF2-40B4-BE49-F238E27FC236}">
                <a16:creationId xmlns:a16="http://schemas.microsoft.com/office/drawing/2014/main" id="{5789F4C2-6187-4D99-9661-821741FA63FC}"/>
              </a:ext>
            </a:extLst>
          </p:cNvPr>
          <p:cNvSpPr txBox="1"/>
          <p:nvPr/>
        </p:nvSpPr>
        <p:spPr>
          <a:xfrm>
            <a:off x="645466" y="1767112"/>
            <a:ext cx="11918390" cy="907601"/>
          </a:xfrm>
          <a:prstGeom prst="rect">
            <a:avLst/>
          </a:prstGeom>
        </p:spPr>
        <p:txBody>
          <a:bodyPr vert="horz" wrap="none" lIns="0" tIns="11521" rIns="0" bIns="0" rtlCol="0">
            <a:noAutofit/>
          </a:bodyPr>
          <a:lstStyle/>
          <a:p>
            <a:pPr defTabSz="914453">
              <a:lnSpc>
                <a:spcPct val="80000"/>
              </a:lnSpc>
              <a:defRPr/>
            </a:pPr>
            <a:r>
              <a:rPr lang="en-AU" sz="5400" cap="all" dirty="0">
                <a:solidFill>
                  <a:schemeClr val="bg2"/>
                </a:solidFill>
                <a:uFill>
                  <a:solidFill>
                    <a:srgbClr val="F40000"/>
                  </a:solidFill>
                </a:uFill>
                <a:latin typeface="Arial" panose="020B0604020202020204" pitchFamily="34" charset="0"/>
                <a:ea typeface="Inter Display" panose="02000503000000020004" pitchFamily="2" charset="0"/>
                <a:cs typeface="Inter Display" panose="02000503000000020004" pitchFamily="2" charset="0"/>
              </a:rPr>
              <a:t>KHÍ HẬU ĐA DẠNG</a:t>
            </a:r>
          </a:p>
        </p:txBody>
      </p:sp>
      <p:sp>
        <p:nvSpPr>
          <p:cNvPr id="6" name="Content Placeholder 2">
            <a:extLst>
              <a:ext uri="{FF2B5EF4-FFF2-40B4-BE49-F238E27FC236}">
                <a16:creationId xmlns:a16="http://schemas.microsoft.com/office/drawing/2014/main" id="{D6C6D7CD-855F-45D5-B346-71223F407688}"/>
              </a:ext>
            </a:extLst>
          </p:cNvPr>
          <p:cNvSpPr txBox="1"/>
          <p:nvPr/>
        </p:nvSpPr>
        <p:spPr>
          <a:xfrm>
            <a:off x="6959600" y="3566863"/>
            <a:ext cx="4775200" cy="3523025"/>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a:spcBef>
                <a:spcPts val="800"/>
              </a:spcBef>
              <a:buClr>
                <a:schemeClr val="accent3"/>
              </a:buClr>
              <a:buFont typeface="Arial" panose="020B0604020202020204" pitchFamily="34" charset="0"/>
              <a:buChar char="•"/>
            </a:pPr>
            <a:r>
              <a:rPr lang="vi-VN" sz="1600" dirty="0">
                <a:solidFill>
                  <a:schemeClr val="bg1"/>
                </a:solidFill>
                <a:latin typeface="Arial" panose="020B0604020202020204" pitchFamily="34" charset="0"/>
              </a:rPr>
              <a:t>Vĩ độ, vị trí tiếp giáp đại dương và độ cao của Úc đều góp phần tạo nên sự đa dạng về khí hậu</a:t>
            </a:r>
          </a:p>
          <a:p>
            <a:pPr>
              <a:spcBef>
                <a:spcPts val="800"/>
              </a:spcBef>
              <a:buClr>
                <a:schemeClr val="accent3"/>
              </a:buClr>
              <a:buFont typeface="Arial" panose="020B0604020202020204" pitchFamily="34" charset="0"/>
              <a:buChar char="•"/>
            </a:pPr>
            <a:r>
              <a:rPr lang="vi-VN" sz="1600" dirty="0">
                <a:solidFill>
                  <a:schemeClr val="bg1"/>
                </a:solidFill>
                <a:latin typeface="Arial" panose="020B0604020202020204" pitchFamily="34" charset="0"/>
              </a:rPr>
              <a:t>Các vùng rượu vang hảo hạng tập trung ở khu vực ôn đới</a:t>
            </a:r>
          </a:p>
          <a:p>
            <a:pPr>
              <a:spcBef>
                <a:spcPts val="800"/>
              </a:spcBef>
              <a:buClr>
                <a:schemeClr val="accent3"/>
              </a:buClr>
              <a:buFont typeface="Arial" panose="020B0604020202020204" pitchFamily="34" charset="0"/>
              <a:buChar char="•"/>
            </a:pPr>
            <a:r>
              <a:rPr lang="vi-VN" sz="1600" dirty="0">
                <a:solidFill>
                  <a:schemeClr val="bg1"/>
                </a:solidFill>
                <a:latin typeface="Arial" panose="020B0604020202020204" pitchFamily="34" charset="0"/>
              </a:rPr>
              <a:t>Tập trung tại các vùng NSW, Nam Úc, Tasmania, Victoria and Tây Úc</a:t>
            </a:r>
          </a:p>
          <a:p>
            <a:pPr>
              <a:spcBef>
                <a:spcPts val="800"/>
              </a:spcBef>
              <a:buClr>
                <a:schemeClr val="accent3"/>
              </a:buClr>
              <a:buFont typeface="Arial" panose="020B0604020202020204" pitchFamily="34" charset="0"/>
              <a:buChar char="•"/>
            </a:pPr>
            <a:endParaRPr lang="vi-VN" sz="1600" dirty="0">
              <a:solidFill>
                <a:schemeClr val="bg1"/>
              </a:solidFill>
              <a:latin typeface="Arial" panose="020B0604020202020204" pitchFamily="34" charset="0"/>
            </a:endParaRPr>
          </a:p>
        </p:txBody>
      </p:sp>
      <p:pic>
        <p:nvPicPr>
          <p:cNvPr id="3" name="Picture 2" descr="A wooden post in a vineyard&#10;&#10;Description automatically generated">
            <a:extLst>
              <a:ext uri="{FF2B5EF4-FFF2-40B4-BE49-F238E27FC236}">
                <a16:creationId xmlns:a16="http://schemas.microsoft.com/office/drawing/2014/main" id="{2A8512DF-6CDE-1E50-51EC-1EC17A3E26C4}"/>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3115475"/>
            <a:ext cx="6096000" cy="4995767"/>
          </a:xfrm>
          <a:prstGeom prst="rect">
            <a:avLst/>
          </a:prstGeom>
        </p:spPr>
      </p:pic>
      <p:pic>
        <p:nvPicPr>
          <p:cNvPr id="7" name="Picture 6" descr="A bunch of grapes on a vine&#10;&#10;Description automatically generated">
            <a:extLst>
              <a:ext uri="{FF2B5EF4-FFF2-40B4-BE49-F238E27FC236}">
                <a16:creationId xmlns:a16="http://schemas.microsoft.com/office/drawing/2014/main" id="{35A14A18-7B77-D08F-3C53-AE804FCE98A9}"/>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391970" y="-557784"/>
            <a:ext cx="7257536" cy="2018210"/>
          </a:xfrm>
          <a:prstGeom prst="rect">
            <a:avLst/>
          </a:prstGeom>
        </p:spPr>
      </p:pic>
      <p:sp>
        <p:nvSpPr>
          <p:cNvPr id="2" name="object 4">
            <a:extLst>
              <a:ext uri="{FF2B5EF4-FFF2-40B4-BE49-F238E27FC236}">
                <a16:creationId xmlns:a16="http://schemas.microsoft.com/office/drawing/2014/main" id="{57CE5D63-59C4-C391-8D71-CEE501EF727A}"/>
              </a:ext>
            </a:extLst>
          </p:cNvPr>
          <p:cNvSpPr txBox="1"/>
          <p:nvPr/>
        </p:nvSpPr>
        <p:spPr>
          <a:xfrm>
            <a:off x="722853" y="2527598"/>
            <a:ext cx="11918390" cy="907601"/>
          </a:xfrm>
          <a:prstGeom prst="rect">
            <a:avLst/>
          </a:prstGeom>
        </p:spPr>
        <p:txBody>
          <a:bodyPr vert="horz" wrap="none" lIns="0" tIns="11521" rIns="0" bIns="0" rtlCol="0">
            <a:noAutofit/>
          </a:bodyPr>
          <a:lstStyle/>
          <a:p>
            <a:pPr defTabSz="914453">
              <a:lnSpc>
                <a:spcPct val="80000"/>
              </a:lnSpc>
              <a:defRPr/>
            </a:pPr>
            <a:r>
              <a:rPr lang="vi-VN" sz="3200" cap="all" dirty="0">
                <a:solidFill>
                  <a:schemeClr val="accent3"/>
                </a:solidFill>
                <a:uFill>
                  <a:solidFill>
                    <a:srgbClr val="F40000"/>
                  </a:solidFill>
                </a:uFill>
                <a:latin typeface="Arial" panose="020B0604020202020204" pitchFamily="34" charset="0"/>
                <a:ea typeface="Inter Display" panose="02000503000000020004" pitchFamily="2" charset="0"/>
                <a:cs typeface="Inter Display" panose="02000503000000020004" pitchFamily="2" charset="0"/>
              </a:rPr>
              <a:t>CỦA CÁC VÙNG RƯỢU Ở ÚC</a:t>
            </a:r>
          </a:p>
          <a:p>
            <a:pPr defTabSz="914453">
              <a:lnSpc>
                <a:spcPct val="80000"/>
              </a:lnSpc>
              <a:defRPr/>
            </a:pPr>
            <a:endParaRPr lang="vi-VN" sz="3200" cap="all" dirty="0">
              <a:solidFill>
                <a:schemeClr val="accent3"/>
              </a:solidFill>
              <a:uFill>
                <a:solidFill>
                  <a:srgbClr val="F40000"/>
                </a:solidFill>
              </a:uFill>
              <a:latin typeface="Arial" panose="020B0604020202020204" pitchFamily="34" charset="0"/>
              <a:ea typeface="Inter Display" panose="02000503000000020004" pitchFamily="2" charset="0"/>
              <a:cs typeface="Inter Display" panose="02000503000000020004" pitchFamily="2" charset="0"/>
            </a:endParaRPr>
          </a:p>
        </p:txBody>
      </p:sp>
    </p:spTree>
    <p:extLst>
      <p:ext uri="{BB962C8B-B14F-4D97-AF65-F5344CB8AC3E}">
        <p14:creationId xmlns:p14="http://schemas.microsoft.com/office/powerpoint/2010/main" val="969979638"/>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 name="Picture 62" descr="A map of australia with different shades of blue and green&#10;&#10;Description automatically generated">
            <a:extLst>
              <a:ext uri="{FF2B5EF4-FFF2-40B4-BE49-F238E27FC236}">
                <a16:creationId xmlns:a16="http://schemas.microsoft.com/office/drawing/2014/main" id="{21389B3B-DAA1-64D0-D6E1-9D5B9A7DC14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69262" y="-596567"/>
            <a:ext cx="10136451" cy="8298101"/>
          </a:xfrm>
          <a:prstGeom prst="rect">
            <a:avLst/>
          </a:prstGeom>
        </p:spPr>
      </p:pic>
      <p:sp>
        <p:nvSpPr>
          <p:cNvPr id="10" name="object 4">
            <a:extLst>
              <a:ext uri="{FF2B5EF4-FFF2-40B4-BE49-F238E27FC236}">
                <a16:creationId xmlns:a16="http://schemas.microsoft.com/office/drawing/2014/main" id="{ED63674C-6EF1-4DC7-049E-94C85D6D3B13}"/>
              </a:ext>
            </a:extLst>
          </p:cNvPr>
          <p:cNvSpPr txBox="1"/>
          <p:nvPr/>
        </p:nvSpPr>
        <p:spPr>
          <a:xfrm>
            <a:off x="407988" y="5539725"/>
            <a:ext cx="6972812" cy="1052785"/>
          </a:xfrm>
          <a:prstGeom prst="rect">
            <a:avLst/>
          </a:prstGeom>
        </p:spPr>
        <p:txBody>
          <a:bodyPr vert="horz" wrap="square" lIns="0" tIns="11521" rIns="0" bIns="0" rtlCol="0">
            <a:noAutofit/>
          </a:bodyPr>
          <a:lstStyle/>
          <a:p>
            <a:pPr defTabSz="829587">
              <a:lnSpc>
                <a:spcPct val="83000"/>
              </a:lnSpc>
              <a:tabLst>
                <a:tab pos="1156236" algn="l"/>
              </a:tabLst>
              <a:defRPr/>
            </a:pPr>
            <a:r>
              <a:rPr lang="en-AU" sz="4800" dirty="0">
                <a:solidFill>
                  <a:schemeClr val="accent2"/>
                </a:solidFill>
                <a:latin typeface="Arial" panose="020B0604020202020204" pitchFamily="34" charset="0"/>
                <a:ea typeface="Inter Display" panose="02000503000000020004" pitchFamily="2" charset="0"/>
                <a:cs typeface="Inter Display" panose="02000503000000020004" pitchFamily="2" charset="0"/>
              </a:rPr>
              <a:t>NHIỆT ĐỘ TỐI THIỂU</a:t>
            </a:r>
          </a:p>
          <a:p>
            <a:pPr defTabSz="829587">
              <a:lnSpc>
                <a:spcPct val="83000"/>
              </a:lnSpc>
              <a:tabLst>
                <a:tab pos="1156236" algn="l"/>
              </a:tabLst>
              <a:defRPr/>
            </a:pPr>
            <a:endParaRPr lang="en-AU" sz="4800" dirty="0">
              <a:solidFill>
                <a:schemeClr val="accent2"/>
              </a:solidFill>
              <a:latin typeface="Arial" panose="020B0604020202020204" pitchFamily="34" charset="0"/>
              <a:ea typeface="Inter Display" panose="02000503000000020004" pitchFamily="2" charset="0"/>
              <a:cs typeface="Inter Display" panose="02000503000000020004" pitchFamily="2" charset="0"/>
            </a:endParaRPr>
          </a:p>
        </p:txBody>
      </p:sp>
      <p:sp>
        <p:nvSpPr>
          <p:cNvPr id="2" name="object 4">
            <a:extLst>
              <a:ext uri="{FF2B5EF4-FFF2-40B4-BE49-F238E27FC236}">
                <a16:creationId xmlns:a16="http://schemas.microsoft.com/office/drawing/2014/main" id="{1374F64B-836D-4AED-920A-CFA013B1A962}"/>
              </a:ext>
            </a:extLst>
          </p:cNvPr>
          <p:cNvSpPr txBox="1"/>
          <p:nvPr/>
        </p:nvSpPr>
        <p:spPr>
          <a:xfrm>
            <a:off x="407988" y="6270814"/>
            <a:ext cx="9076878" cy="1052785"/>
          </a:xfrm>
          <a:prstGeom prst="rect">
            <a:avLst/>
          </a:prstGeom>
        </p:spPr>
        <p:txBody>
          <a:bodyPr vert="horz" wrap="square" lIns="0" tIns="11521" rIns="0" bIns="0" rtlCol="0">
            <a:noAutofit/>
          </a:bodyPr>
          <a:lstStyle/>
          <a:p>
            <a:pPr defTabSz="829587">
              <a:lnSpc>
                <a:spcPct val="83000"/>
              </a:lnSpc>
              <a:tabLst>
                <a:tab pos="1156236" algn="l"/>
              </a:tabLst>
              <a:defRPr/>
            </a:pPr>
            <a:r>
              <a:rPr lang="en-AU" sz="2400" dirty="0">
                <a:solidFill>
                  <a:schemeClr val="accent2"/>
                </a:solidFill>
                <a:latin typeface="Arial" panose="020B0604020202020204" pitchFamily="34" charset="0"/>
                <a:ea typeface="Inter Display" panose="02000503000000020004" pitchFamily="2" charset="0"/>
                <a:cs typeface="Inter Display" panose="02000503000000020004" pitchFamily="2" charset="0"/>
              </a:rPr>
              <a:t>NHIỆT ĐỘ TRUNG BÌNH HẰNG NĂM TỪ 1976–2005</a:t>
            </a:r>
          </a:p>
          <a:p>
            <a:pPr defTabSz="829587">
              <a:lnSpc>
                <a:spcPct val="83000"/>
              </a:lnSpc>
              <a:tabLst>
                <a:tab pos="1156236" algn="l"/>
              </a:tabLst>
              <a:defRPr/>
            </a:pPr>
            <a:endParaRPr lang="en-AU" sz="2400" dirty="0">
              <a:solidFill>
                <a:schemeClr val="accent2"/>
              </a:solidFill>
              <a:latin typeface="Arial" panose="020B0604020202020204" pitchFamily="34" charset="0"/>
              <a:ea typeface="Inter Display" panose="02000503000000020004" pitchFamily="2" charset="0"/>
              <a:cs typeface="Inter Display" panose="02000503000000020004" pitchFamily="2" charset="0"/>
            </a:endParaRPr>
          </a:p>
        </p:txBody>
      </p:sp>
      <p:grpSp>
        <p:nvGrpSpPr>
          <p:cNvPr id="59" name="Group 58">
            <a:extLst>
              <a:ext uri="{FF2B5EF4-FFF2-40B4-BE49-F238E27FC236}">
                <a16:creationId xmlns:a16="http://schemas.microsoft.com/office/drawing/2014/main" id="{ED31B737-A852-E390-674A-A2E47AFB212E}"/>
              </a:ext>
            </a:extLst>
          </p:cNvPr>
          <p:cNvGrpSpPr/>
          <p:nvPr/>
        </p:nvGrpSpPr>
        <p:grpSpPr>
          <a:xfrm>
            <a:off x="808873" y="622650"/>
            <a:ext cx="1388653" cy="3983801"/>
            <a:chOff x="826643" y="483370"/>
            <a:chExt cx="1388653" cy="3983801"/>
          </a:xfrm>
        </p:grpSpPr>
        <p:sp>
          <p:nvSpPr>
            <p:cNvPr id="3" name="object 11">
              <a:extLst>
                <a:ext uri="{FF2B5EF4-FFF2-40B4-BE49-F238E27FC236}">
                  <a16:creationId xmlns:a16="http://schemas.microsoft.com/office/drawing/2014/main" id="{141858DA-72CA-D085-B875-3176DEE45DDD}"/>
                </a:ext>
              </a:extLst>
            </p:cNvPr>
            <p:cNvSpPr txBox="1"/>
            <p:nvPr/>
          </p:nvSpPr>
          <p:spPr>
            <a:xfrm flipH="1">
              <a:off x="826643" y="483370"/>
              <a:ext cx="1249787"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dirty="0">
                  <a:solidFill>
                    <a:schemeClr val="tx1"/>
                  </a:solidFill>
                  <a:latin typeface="Arial" panose="020B0604020202020204" pitchFamily="34" charset="0"/>
                </a:rPr>
                <a:t>39ºC / 102ºF</a:t>
              </a:r>
              <a:endParaRPr sz="1400" b="0" dirty="0">
                <a:solidFill>
                  <a:schemeClr val="tx1"/>
                </a:solidFill>
                <a:latin typeface="Arial" panose="020B0604020202020204" pitchFamily="34" charset="0"/>
              </a:endParaRPr>
            </a:p>
          </p:txBody>
        </p:sp>
        <p:sp>
          <p:nvSpPr>
            <p:cNvPr id="4" name="object 11">
              <a:extLst>
                <a:ext uri="{FF2B5EF4-FFF2-40B4-BE49-F238E27FC236}">
                  <a16:creationId xmlns:a16="http://schemas.microsoft.com/office/drawing/2014/main" id="{6D674A62-3750-5FC5-F117-7D049A41483E}"/>
                </a:ext>
              </a:extLst>
            </p:cNvPr>
            <p:cNvSpPr txBox="1"/>
            <p:nvPr/>
          </p:nvSpPr>
          <p:spPr>
            <a:xfrm flipH="1">
              <a:off x="826643" y="751302"/>
              <a:ext cx="1249786"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dirty="0">
                  <a:solidFill>
                    <a:schemeClr val="tx1"/>
                  </a:solidFill>
                  <a:latin typeface="Arial" panose="020B0604020202020204" pitchFamily="34" charset="0"/>
                </a:rPr>
                <a:t>36ºC / 97ºF</a:t>
              </a:r>
              <a:endParaRPr sz="1400" b="0" dirty="0">
                <a:solidFill>
                  <a:schemeClr val="tx1"/>
                </a:solidFill>
                <a:latin typeface="Arial" panose="020B0604020202020204" pitchFamily="34" charset="0"/>
              </a:endParaRPr>
            </a:p>
          </p:txBody>
        </p:sp>
        <p:sp>
          <p:nvSpPr>
            <p:cNvPr id="5" name="object 11">
              <a:extLst>
                <a:ext uri="{FF2B5EF4-FFF2-40B4-BE49-F238E27FC236}">
                  <a16:creationId xmlns:a16="http://schemas.microsoft.com/office/drawing/2014/main" id="{9AD08A97-8521-B365-6A19-ACE857716629}"/>
                </a:ext>
              </a:extLst>
            </p:cNvPr>
            <p:cNvSpPr txBox="1"/>
            <p:nvPr/>
          </p:nvSpPr>
          <p:spPr>
            <a:xfrm flipH="1">
              <a:off x="826643" y="1019234"/>
              <a:ext cx="1249785"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dirty="0">
                  <a:solidFill>
                    <a:schemeClr val="tx1"/>
                  </a:solidFill>
                  <a:latin typeface="Arial" panose="020B0604020202020204" pitchFamily="34" charset="0"/>
                </a:rPr>
                <a:t>33ºC / 92ºF</a:t>
              </a:r>
              <a:endParaRPr sz="1400" b="0" dirty="0">
                <a:solidFill>
                  <a:schemeClr val="tx1"/>
                </a:solidFill>
                <a:latin typeface="Arial" panose="020B0604020202020204" pitchFamily="34" charset="0"/>
              </a:endParaRPr>
            </a:p>
          </p:txBody>
        </p:sp>
        <p:sp>
          <p:nvSpPr>
            <p:cNvPr id="6" name="object 11">
              <a:extLst>
                <a:ext uri="{FF2B5EF4-FFF2-40B4-BE49-F238E27FC236}">
                  <a16:creationId xmlns:a16="http://schemas.microsoft.com/office/drawing/2014/main" id="{8ADCA493-9EE6-84A6-71E4-6105A612506D}"/>
                </a:ext>
              </a:extLst>
            </p:cNvPr>
            <p:cNvSpPr txBox="1"/>
            <p:nvPr/>
          </p:nvSpPr>
          <p:spPr>
            <a:xfrm flipH="1">
              <a:off x="826643" y="1287166"/>
              <a:ext cx="1249783"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dirty="0">
                  <a:solidFill>
                    <a:schemeClr val="tx1"/>
                  </a:solidFill>
                  <a:latin typeface="Arial" panose="020B0604020202020204" pitchFamily="34" charset="0"/>
                </a:rPr>
                <a:t>30ºC / 86ºF</a:t>
              </a:r>
              <a:endParaRPr sz="1400" b="0" dirty="0">
                <a:solidFill>
                  <a:schemeClr val="tx1"/>
                </a:solidFill>
                <a:latin typeface="Arial" panose="020B0604020202020204" pitchFamily="34" charset="0"/>
              </a:endParaRPr>
            </a:p>
          </p:txBody>
        </p:sp>
        <p:sp>
          <p:nvSpPr>
            <p:cNvPr id="7" name="object 11">
              <a:extLst>
                <a:ext uri="{FF2B5EF4-FFF2-40B4-BE49-F238E27FC236}">
                  <a16:creationId xmlns:a16="http://schemas.microsoft.com/office/drawing/2014/main" id="{9BB99285-69A8-EFB8-F58D-7B34585ED883}"/>
                </a:ext>
              </a:extLst>
            </p:cNvPr>
            <p:cNvSpPr txBox="1"/>
            <p:nvPr/>
          </p:nvSpPr>
          <p:spPr>
            <a:xfrm flipH="1">
              <a:off x="826643" y="1555098"/>
              <a:ext cx="1324292"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dirty="0">
                  <a:solidFill>
                    <a:schemeClr val="tx1"/>
                  </a:solidFill>
                  <a:latin typeface="Arial" panose="020B0604020202020204" pitchFamily="34" charset="0"/>
                </a:rPr>
                <a:t>27ºC / 81ºF</a:t>
              </a:r>
              <a:endParaRPr sz="1400" b="0" dirty="0">
                <a:solidFill>
                  <a:schemeClr val="tx1"/>
                </a:solidFill>
                <a:latin typeface="Arial" panose="020B0604020202020204" pitchFamily="34" charset="0"/>
              </a:endParaRPr>
            </a:p>
          </p:txBody>
        </p:sp>
        <p:sp>
          <p:nvSpPr>
            <p:cNvPr id="8" name="object 11">
              <a:extLst>
                <a:ext uri="{FF2B5EF4-FFF2-40B4-BE49-F238E27FC236}">
                  <a16:creationId xmlns:a16="http://schemas.microsoft.com/office/drawing/2014/main" id="{BF3F359E-EC11-B99D-A1BF-B0473122946C}"/>
                </a:ext>
              </a:extLst>
            </p:cNvPr>
            <p:cNvSpPr txBox="1"/>
            <p:nvPr/>
          </p:nvSpPr>
          <p:spPr>
            <a:xfrm flipH="1">
              <a:off x="826643" y="1823030"/>
              <a:ext cx="1249782"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dirty="0">
                  <a:solidFill>
                    <a:schemeClr val="tx1"/>
                  </a:solidFill>
                  <a:latin typeface="Arial" panose="020B0604020202020204" pitchFamily="34" charset="0"/>
                </a:rPr>
                <a:t>24ºC / 75ºF</a:t>
              </a:r>
              <a:endParaRPr sz="1400" b="0" dirty="0">
                <a:solidFill>
                  <a:schemeClr val="tx1"/>
                </a:solidFill>
                <a:latin typeface="Arial" panose="020B0604020202020204" pitchFamily="34" charset="0"/>
              </a:endParaRPr>
            </a:p>
          </p:txBody>
        </p:sp>
        <p:sp>
          <p:nvSpPr>
            <p:cNvPr id="9" name="object 11">
              <a:extLst>
                <a:ext uri="{FF2B5EF4-FFF2-40B4-BE49-F238E27FC236}">
                  <a16:creationId xmlns:a16="http://schemas.microsoft.com/office/drawing/2014/main" id="{BAF78B9C-BC12-718F-1170-C85F480F44F2}"/>
                </a:ext>
              </a:extLst>
            </p:cNvPr>
            <p:cNvSpPr txBox="1"/>
            <p:nvPr/>
          </p:nvSpPr>
          <p:spPr>
            <a:xfrm flipH="1">
              <a:off x="826643" y="2090962"/>
              <a:ext cx="1324291"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dirty="0">
                  <a:solidFill>
                    <a:schemeClr val="tx1"/>
                  </a:solidFill>
                  <a:latin typeface="Arial" panose="020B0604020202020204" pitchFamily="34" charset="0"/>
                </a:rPr>
                <a:t>21ºC / 70ºF</a:t>
              </a:r>
              <a:endParaRPr sz="1400" b="0" dirty="0">
                <a:solidFill>
                  <a:schemeClr val="tx1"/>
                </a:solidFill>
                <a:latin typeface="Arial" panose="020B0604020202020204" pitchFamily="34" charset="0"/>
              </a:endParaRPr>
            </a:p>
          </p:txBody>
        </p:sp>
        <p:sp>
          <p:nvSpPr>
            <p:cNvPr id="11" name="object 11">
              <a:extLst>
                <a:ext uri="{FF2B5EF4-FFF2-40B4-BE49-F238E27FC236}">
                  <a16:creationId xmlns:a16="http://schemas.microsoft.com/office/drawing/2014/main" id="{98A23143-7186-6C15-97D2-A2AE693E4C82}"/>
                </a:ext>
              </a:extLst>
            </p:cNvPr>
            <p:cNvSpPr txBox="1"/>
            <p:nvPr/>
          </p:nvSpPr>
          <p:spPr>
            <a:xfrm flipH="1">
              <a:off x="826643" y="2358894"/>
              <a:ext cx="1388653"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dirty="0">
                  <a:solidFill>
                    <a:schemeClr val="tx1"/>
                  </a:solidFill>
                  <a:latin typeface="Arial" panose="020B0604020202020204" pitchFamily="34" charset="0"/>
                </a:rPr>
                <a:t>18ºC / 64ºF</a:t>
              </a:r>
              <a:endParaRPr sz="1400" b="0" dirty="0">
                <a:solidFill>
                  <a:schemeClr val="tx1"/>
                </a:solidFill>
                <a:latin typeface="Arial" panose="020B0604020202020204" pitchFamily="34" charset="0"/>
              </a:endParaRPr>
            </a:p>
          </p:txBody>
        </p:sp>
        <p:sp>
          <p:nvSpPr>
            <p:cNvPr id="12" name="object 11">
              <a:extLst>
                <a:ext uri="{FF2B5EF4-FFF2-40B4-BE49-F238E27FC236}">
                  <a16:creationId xmlns:a16="http://schemas.microsoft.com/office/drawing/2014/main" id="{B9A695AF-94D8-4761-8B44-A1C509358ACB}"/>
                </a:ext>
              </a:extLst>
            </p:cNvPr>
            <p:cNvSpPr txBox="1"/>
            <p:nvPr/>
          </p:nvSpPr>
          <p:spPr>
            <a:xfrm flipH="1">
              <a:off x="826643" y="2626826"/>
              <a:ext cx="1324289"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dirty="0">
                  <a:solidFill>
                    <a:schemeClr val="tx1"/>
                  </a:solidFill>
                  <a:latin typeface="Arial" panose="020B0604020202020204" pitchFamily="34" charset="0"/>
                </a:rPr>
                <a:t>15ºC / 59ºF</a:t>
              </a:r>
              <a:endParaRPr sz="1400" b="0" dirty="0">
                <a:solidFill>
                  <a:schemeClr val="tx1"/>
                </a:solidFill>
                <a:latin typeface="Arial" panose="020B0604020202020204" pitchFamily="34" charset="0"/>
              </a:endParaRPr>
            </a:p>
          </p:txBody>
        </p:sp>
        <p:sp>
          <p:nvSpPr>
            <p:cNvPr id="13" name="object 11">
              <a:extLst>
                <a:ext uri="{FF2B5EF4-FFF2-40B4-BE49-F238E27FC236}">
                  <a16:creationId xmlns:a16="http://schemas.microsoft.com/office/drawing/2014/main" id="{7D736ED3-B17F-552B-7B44-C3C02BD53EAB}"/>
                </a:ext>
              </a:extLst>
            </p:cNvPr>
            <p:cNvSpPr txBox="1"/>
            <p:nvPr/>
          </p:nvSpPr>
          <p:spPr>
            <a:xfrm flipH="1">
              <a:off x="826643" y="2894758"/>
              <a:ext cx="1249781"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dirty="0">
                  <a:solidFill>
                    <a:schemeClr val="tx1"/>
                  </a:solidFill>
                  <a:latin typeface="Arial" panose="020B0604020202020204" pitchFamily="34" charset="0"/>
                </a:rPr>
                <a:t>12ºC / 54ºF</a:t>
              </a:r>
              <a:endParaRPr sz="1400" b="0" dirty="0">
                <a:solidFill>
                  <a:schemeClr val="tx1"/>
                </a:solidFill>
                <a:latin typeface="Arial" panose="020B0604020202020204" pitchFamily="34" charset="0"/>
              </a:endParaRPr>
            </a:p>
          </p:txBody>
        </p:sp>
        <p:sp>
          <p:nvSpPr>
            <p:cNvPr id="14" name="object 11">
              <a:extLst>
                <a:ext uri="{FF2B5EF4-FFF2-40B4-BE49-F238E27FC236}">
                  <a16:creationId xmlns:a16="http://schemas.microsoft.com/office/drawing/2014/main" id="{95A681DE-7BFF-0C8C-AE50-2217581D3553}"/>
                </a:ext>
              </a:extLst>
            </p:cNvPr>
            <p:cNvSpPr txBox="1"/>
            <p:nvPr/>
          </p:nvSpPr>
          <p:spPr>
            <a:xfrm flipH="1">
              <a:off x="826643" y="3162690"/>
              <a:ext cx="1324287"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dirty="0">
                  <a:solidFill>
                    <a:schemeClr val="tx1"/>
                  </a:solidFill>
                  <a:latin typeface="Arial" panose="020B0604020202020204" pitchFamily="34" charset="0"/>
                </a:rPr>
                <a:t>9ºC / 49ºF</a:t>
              </a:r>
              <a:endParaRPr sz="1400" b="0" dirty="0">
                <a:solidFill>
                  <a:schemeClr val="tx1"/>
                </a:solidFill>
                <a:latin typeface="Arial" panose="020B0604020202020204" pitchFamily="34" charset="0"/>
              </a:endParaRPr>
            </a:p>
          </p:txBody>
        </p:sp>
        <p:sp>
          <p:nvSpPr>
            <p:cNvPr id="15" name="object 11">
              <a:extLst>
                <a:ext uri="{FF2B5EF4-FFF2-40B4-BE49-F238E27FC236}">
                  <a16:creationId xmlns:a16="http://schemas.microsoft.com/office/drawing/2014/main" id="{430CE282-5FC4-5C0A-029E-5652E7F3B4DB}"/>
                </a:ext>
              </a:extLst>
            </p:cNvPr>
            <p:cNvSpPr txBox="1"/>
            <p:nvPr/>
          </p:nvSpPr>
          <p:spPr>
            <a:xfrm flipH="1">
              <a:off x="826643" y="3430622"/>
              <a:ext cx="1388652"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dirty="0">
                  <a:solidFill>
                    <a:schemeClr val="tx1"/>
                  </a:solidFill>
                  <a:latin typeface="Arial" panose="020B0604020202020204" pitchFamily="34" charset="0"/>
                </a:rPr>
                <a:t>6ºC / 43ºF</a:t>
              </a:r>
              <a:endParaRPr sz="1400" b="0" dirty="0">
                <a:solidFill>
                  <a:schemeClr val="tx1"/>
                </a:solidFill>
                <a:latin typeface="Arial" panose="020B0604020202020204" pitchFamily="34" charset="0"/>
              </a:endParaRPr>
            </a:p>
          </p:txBody>
        </p:sp>
        <p:sp>
          <p:nvSpPr>
            <p:cNvPr id="16" name="object 11">
              <a:extLst>
                <a:ext uri="{FF2B5EF4-FFF2-40B4-BE49-F238E27FC236}">
                  <a16:creationId xmlns:a16="http://schemas.microsoft.com/office/drawing/2014/main" id="{6D2F957C-68FE-DC83-1A7C-A8582A1C8CB6}"/>
                </a:ext>
              </a:extLst>
            </p:cNvPr>
            <p:cNvSpPr txBox="1"/>
            <p:nvPr/>
          </p:nvSpPr>
          <p:spPr>
            <a:xfrm flipH="1">
              <a:off x="826643" y="3698554"/>
              <a:ext cx="1324286"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dirty="0">
                  <a:solidFill>
                    <a:schemeClr val="tx1"/>
                  </a:solidFill>
                  <a:latin typeface="Arial" panose="020B0604020202020204" pitchFamily="34" charset="0"/>
                </a:rPr>
                <a:t>3ºC / 37ºF</a:t>
              </a:r>
              <a:endParaRPr sz="1400" b="0" dirty="0">
                <a:solidFill>
                  <a:schemeClr val="tx1"/>
                </a:solidFill>
                <a:latin typeface="Arial" panose="020B0604020202020204" pitchFamily="34" charset="0"/>
              </a:endParaRPr>
            </a:p>
          </p:txBody>
        </p:sp>
        <p:sp>
          <p:nvSpPr>
            <p:cNvPr id="17" name="object 11">
              <a:extLst>
                <a:ext uri="{FF2B5EF4-FFF2-40B4-BE49-F238E27FC236}">
                  <a16:creationId xmlns:a16="http://schemas.microsoft.com/office/drawing/2014/main" id="{A7CEE2DC-CEDB-D13A-AFE9-A12E4EB3767B}"/>
                </a:ext>
              </a:extLst>
            </p:cNvPr>
            <p:cNvSpPr txBox="1"/>
            <p:nvPr/>
          </p:nvSpPr>
          <p:spPr>
            <a:xfrm flipH="1">
              <a:off x="826643" y="3966486"/>
              <a:ext cx="1388651"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dirty="0">
                  <a:solidFill>
                    <a:schemeClr val="tx1"/>
                  </a:solidFill>
                  <a:latin typeface="Arial" panose="020B0604020202020204" pitchFamily="34" charset="0"/>
                </a:rPr>
                <a:t>0ºC / 32ºF</a:t>
              </a:r>
              <a:endParaRPr sz="1400" b="0" dirty="0">
                <a:solidFill>
                  <a:schemeClr val="tx1"/>
                </a:solidFill>
                <a:latin typeface="Arial" panose="020B0604020202020204" pitchFamily="34" charset="0"/>
              </a:endParaRPr>
            </a:p>
          </p:txBody>
        </p:sp>
        <p:sp>
          <p:nvSpPr>
            <p:cNvPr id="18" name="object 11">
              <a:extLst>
                <a:ext uri="{FF2B5EF4-FFF2-40B4-BE49-F238E27FC236}">
                  <a16:creationId xmlns:a16="http://schemas.microsoft.com/office/drawing/2014/main" id="{36D9BD26-1C02-DD1B-21A2-A504E270FD74}"/>
                </a:ext>
              </a:extLst>
            </p:cNvPr>
            <p:cNvSpPr txBox="1"/>
            <p:nvPr/>
          </p:nvSpPr>
          <p:spPr>
            <a:xfrm flipH="1">
              <a:off x="826643" y="4234415"/>
              <a:ext cx="1388649"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dirty="0">
                  <a:solidFill>
                    <a:schemeClr val="tx1"/>
                  </a:solidFill>
                  <a:latin typeface="Arial" panose="020B0604020202020204" pitchFamily="34" charset="0"/>
                </a:rPr>
                <a:t>-3ºC / 27ºF</a:t>
              </a:r>
              <a:endParaRPr sz="1400" b="0" dirty="0">
                <a:solidFill>
                  <a:schemeClr val="tx1"/>
                </a:solidFill>
                <a:latin typeface="Arial" panose="020B0604020202020204" pitchFamily="34" charset="0"/>
              </a:endParaRPr>
            </a:p>
          </p:txBody>
        </p:sp>
      </p:grpSp>
      <p:sp>
        <p:nvSpPr>
          <p:cNvPr id="19" name="object 11">
            <a:extLst>
              <a:ext uri="{FF2B5EF4-FFF2-40B4-BE49-F238E27FC236}">
                <a16:creationId xmlns:a16="http://schemas.microsoft.com/office/drawing/2014/main" id="{9599D66E-55A8-24B9-E1FA-5FAACD277D8D}"/>
              </a:ext>
            </a:extLst>
          </p:cNvPr>
          <p:cNvSpPr txBox="1"/>
          <p:nvPr/>
        </p:nvSpPr>
        <p:spPr>
          <a:xfrm>
            <a:off x="4999530" y="2788330"/>
            <a:ext cx="1452069" cy="16350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AU" sz="950" b="0" u="none" strike="noStrike" kern="1200" cap="none" spc="0" normalizeH="0" baseline="0" noProof="0" dirty="0">
                <a:ln>
                  <a:noFill/>
                </a:ln>
                <a:solidFill>
                  <a:schemeClr val="tx1"/>
                </a:solidFill>
                <a:effectLst/>
                <a:uLnTx/>
                <a:uFillTx/>
                <a:latin typeface="Arial" panose="020B0604020202020204" pitchFamily="34" charset="0"/>
                <a:ea typeface="Inter Display" panose="02000503000000020004" pitchFamily="2" charset="0"/>
                <a:cs typeface="Inter Display" panose="02000503000000020004" pitchFamily="2" charset="0"/>
              </a:rPr>
              <a:t>TÂY ÚC</a:t>
            </a:r>
          </a:p>
        </p:txBody>
      </p:sp>
      <p:sp>
        <p:nvSpPr>
          <p:cNvPr id="20" name="object 15">
            <a:extLst>
              <a:ext uri="{FF2B5EF4-FFF2-40B4-BE49-F238E27FC236}">
                <a16:creationId xmlns:a16="http://schemas.microsoft.com/office/drawing/2014/main" id="{26C70A0E-03C5-54CE-933E-98EC2E77E088}"/>
              </a:ext>
            </a:extLst>
          </p:cNvPr>
          <p:cNvSpPr txBox="1"/>
          <p:nvPr/>
        </p:nvSpPr>
        <p:spPr>
          <a:xfrm>
            <a:off x="7189005" y="1721689"/>
            <a:ext cx="836896" cy="455894"/>
          </a:xfrm>
          <a:prstGeom prst="rect">
            <a:avLst/>
          </a:prstGeom>
        </p:spPr>
        <p:txBody>
          <a:bodyPr vert="horz" wrap="square" lIns="0" tIns="17145" rIns="0" bIns="0"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en-AU" sz="950" u="none" strike="noStrike" kern="1200" cap="none" spc="0" normalizeH="0" baseline="0" noProof="0" dirty="0">
                <a:ln>
                  <a:noFill/>
                </a:ln>
                <a:effectLst/>
                <a:uLnTx/>
                <a:uFillTx/>
                <a:latin typeface="Arial" panose="020B0604020202020204" pitchFamily="34" charset="0"/>
                <a:ea typeface="Inter Display" panose="02000503000000020004" pitchFamily="2" charset="0"/>
                <a:cs typeface="Inter Display" panose="02000503000000020004" pitchFamily="2" charset="0"/>
              </a:rPr>
              <a:t>LÃNH THỔ BẮC ÚC</a:t>
            </a:r>
          </a:p>
          <a:p>
            <a:pPr marL="0" marR="0" lvl="0" indent="0" algn="ctr" defTabSz="914400" rtl="0" eaLnBrk="1" fontAlgn="auto" latinLnBrk="0" hangingPunct="1">
              <a:lnSpc>
                <a:spcPct val="100000"/>
              </a:lnSpc>
              <a:spcBef>
                <a:spcPct val="0"/>
              </a:spcBef>
              <a:spcAft>
                <a:spcPct val="0"/>
              </a:spcAft>
              <a:buClrTx/>
              <a:buSzTx/>
              <a:buFontTx/>
              <a:buNone/>
              <a:defRPr/>
            </a:pPr>
            <a:endParaRPr kumimoji="0" lang="en-AU" sz="950" u="none" strike="noStrike" kern="1200" cap="none" spc="0" normalizeH="0" baseline="0" noProof="0" dirty="0">
              <a:ln>
                <a:noFill/>
              </a:ln>
              <a:effectLst/>
              <a:uLnTx/>
              <a:uFillTx/>
              <a:latin typeface="Arial" panose="020B0604020202020204" pitchFamily="34" charset="0"/>
              <a:ea typeface="Inter Display" panose="02000503000000020004" pitchFamily="2" charset="0"/>
              <a:cs typeface="Inter Display" panose="02000503000000020004" pitchFamily="2" charset="0"/>
            </a:endParaRPr>
          </a:p>
        </p:txBody>
      </p:sp>
      <p:sp>
        <p:nvSpPr>
          <p:cNvPr id="21" name="object 17">
            <a:extLst>
              <a:ext uri="{FF2B5EF4-FFF2-40B4-BE49-F238E27FC236}">
                <a16:creationId xmlns:a16="http://schemas.microsoft.com/office/drawing/2014/main" id="{EEDA871A-821F-B5DF-7FFC-CAA5C467DDCD}"/>
              </a:ext>
            </a:extLst>
          </p:cNvPr>
          <p:cNvSpPr txBox="1"/>
          <p:nvPr/>
        </p:nvSpPr>
        <p:spPr>
          <a:xfrm>
            <a:off x="7262028" y="3377818"/>
            <a:ext cx="1189364" cy="163506"/>
          </a:xfrm>
          <a:prstGeom prst="rect">
            <a:avLst/>
          </a:prstGeom>
        </p:spPr>
        <p:txBody>
          <a:bodyPr vert="horz" wrap="square" lIns="0" tIns="17145" rIns="0" bIns="0"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en-AU" sz="950" u="none" strike="noStrike" kern="1200" cap="none" spc="0" normalizeH="0" baseline="0" noProof="0" dirty="0">
                <a:ln>
                  <a:noFill/>
                </a:ln>
                <a:effectLst/>
                <a:uLnTx/>
                <a:uFillTx/>
                <a:latin typeface="Arial" panose="020B0604020202020204" pitchFamily="34" charset="0"/>
                <a:ea typeface="Inter Display" panose="02000503000000020004" pitchFamily="2" charset="0"/>
                <a:cs typeface="Inter Display" panose="02000503000000020004" pitchFamily="2" charset="0"/>
              </a:rPr>
              <a:t>NAM ÚC</a:t>
            </a:r>
          </a:p>
        </p:txBody>
      </p:sp>
      <p:sp>
        <p:nvSpPr>
          <p:cNvPr id="22" name="object 19">
            <a:extLst>
              <a:ext uri="{FF2B5EF4-FFF2-40B4-BE49-F238E27FC236}">
                <a16:creationId xmlns:a16="http://schemas.microsoft.com/office/drawing/2014/main" id="{EC29185E-C7B8-62AE-0CEC-58750658D9B6}"/>
              </a:ext>
            </a:extLst>
          </p:cNvPr>
          <p:cNvSpPr txBox="1"/>
          <p:nvPr/>
        </p:nvSpPr>
        <p:spPr>
          <a:xfrm>
            <a:off x="8901461" y="2408495"/>
            <a:ext cx="979792" cy="163506"/>
          </a:xfrm>
          <a:prstGeom prst="rect">
            <a:avLst/>
          </a:prstGeom>
        </p:spPr>
        <p:txBody>
          <a:bodyPr vert="horz" wrap="square" lIns="0" tIns="17145" rIns="0" bIns="0"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en-AU" sz="950" u="none" strike="noStrike" kern="1200" cap="none" spc="0" normalizeH="0" baseline="0" noProof="0" dirty="0">
                <a:ln>
                  <a:noFill/>
                </a:ln>
                <a:effectLst/>
                <a:uLnTx/>
                <a:uFillTx/>
                <a:latin typeface="Arial" panose="020B0604020202020204" pitchFamily="34" charset="0"/>
                <a:ea typeface="Inter Display" panose="02000503000000020004" pitchFamily="2" charset="0"/>
                <a:cs typeface="Inter Display" panose="02000503000000020004" pitchFamily="2" charset="0"/>
              </a:rPr>
              <a:t>QUEENSLAND</a:t>
            </a:r>
          </a:p>
        </p:txBody>
      </p:sp>
      <p:sp>
        <p:nvSpPr>
          <p:cNvPr id="23" name="object 20">
            <a:extLst>
              <a:ext uri="{FF2B5EF4-FFF2-40B4-BE49-F238E27FC236}">
                <a16:creationId xmlns:a16="http://schemas.microsoft.com/office/drawing/2014/main" id="{1AF6A217-F0A1-BC47-D99B-5B92D186B16D}"/>
              </a:ext>
            </a:extLst>
          </p:cNvPr>
          <p:cNvSpPr txBox="1"/>
          <p:nvPr/>
        </p:nvSpPr>
        <p:spPr>
          <a:xfrm>
            <a:off x="7918692" y="6412764"/>
            <a:ext cx="699693" cy="169605"/>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AU" sz="950" u="none" strike="noStrike" kern="1200" cap="none" spc="0" normalizeH="0" baseline="0" noProof="0" dirty="0">
                <a:ln>
                  <a:noFill/>
                </a:ln>
                <a:solidFill>
                  <a:schemeClr val="bg1"/>
                </a:solidFill>
                <a:effectLst/>
                <a:uLnTx/>
                <a:uFillTx/>
                <a:latin typeface="Arial"/>
                <a:cs typeface="Hellix"/>
              </a:rPr>
              <a:t>TASMANIA</a:t>
            </a:r>
          </a:p>
        </p:txBody>
      </p:sp>
      <p:sp>
        <p:nvSpPr>
          <p:cNvPr id="24" name="object 93">
            <a:extLst>
              <a:ext uri="{FF2B5EF4-FFF2-40B4-BE49-F238E27FC236}">
                <a16:creationId xmlns:a16="http://schemas.microsoft.com/office/drawing/2014/main" id="{C0F6D6B4-DF2B-ABFA-1637-87F55F5B801E}"/>
              </a:ext>
            </a:extLst>
          </p:cNvPr>
          <p:cNvSpPr txBox="1"/>
          <p:nvPr/>
        </p:nvSpPr>
        <p:spPr>
          <a:xfrm>
            <a:off x="9141475" y="4259084"/>
            <a:ext cx="1219885" cy="159018"/>
          </a:xfrm>
          <a:prstGeom prst="rect">
            <a:avLst/>
          </a:prstGeom>
        </p:spPr>
        <p:txBody>
          <a:bodyPr vert="horz" wrap="none" lIns="0" tIns="12700" rIns="0" bIns="0"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sz="950" u="none" strike="noStrike" kern="1200" cap="none" spc="0" normalizeH="0" baseline="0" noProof="0" dirty="0">
                <a:ln>
                  <a:noFill/>
                </a:ln>
                <a:effectLst/>
                <a:uLnTx/>
                <a:uFillTx/>
                <a:latin typeface="Arial" panose="020B0604020202020204" pitchFamily="34" charset="0"/>
                <a:ea typeface="Inter Display" panose="02000503000000020004" pitchFamily="2" charset="0"/>
                <a:cs typeface="Inter Display" panose="02000503000000020004" pitchFamily="2" charset="0"/>
              </a:rPr>
              <a:t>NEW SOUTH WALE</a:t>
            </a:r>
            <a:r>
              <a:rPr kumimoji="0" lang="en-AU" sz="950" u="none" strike="noStrike" kern="1200" cap="none" spc="0" normalizeH="0" baseline="0" noProof="0" dirty="0">
                <a:ln>
                  <a:noFill/>
                </a:ln>
                <a:effectLst/>
                <a:uLnTx/>
                <a:uFillTx/>
                <a:latin typeface="Arial" panose="020B0604020202020204" pitchFamily="34" charset="0"/>
                <a:ea typeface="Inter Display" panose="02000503000000020004" pitchFamily="2" charset="0"/>
                <a:cs typeface="Inter Display" panose="02000503000000020004" pitchFamily="2" charset="0"/>
              </a:rPr>
              <a:t>S</a:t>
            </a:r>
            <a:endParaRPr kumimoji="0" sz="1100" u="none" strike="noStrike" kern="1200" cap="none" spc="0" normalizeH="0" baseline="0" noProof="0" dirty="0">
              <a:ln>
                <a:noFill/>
              </a:ln>
              <a:effectLst/>
              <a:uLnTx/>
              <a:uFillTx/>
              <a:latin typeface="Arial" panose="020B0604020202020204" pitchFamily="34" charset="0"/>
              <a:ea typeface="Inter Display" panose="02000503000000020004" pitchFamily="2" charset="0"/>
              <a:cs typeface="Inter Display" panose="02000503000000020004" pitchFamily="2" charset="0"/>
            </a:endParaRPr>
          </a:p>
        </p:txBody>
      </p:sp>
      <p:sp>
        <p:nvSpPr>
          <p:cNvPr id="25" name="object 20">
            <a:extLst>
              <a:ext uri="{FF2B5EF4-FFF2-40B4-BE49-F238E27FC236}">
                <a16:creationId xmlns:a16="http://schemas.microsoft.com/office/drawing/2014/main" id="{EF48A1F7-5D1B-05C3-B8E1-1E734C3144F3}"/>
              </a:ext>
            </a:extLst>
          </p:cNvPr>
          <p:cNvSpPr txBox="1"/>
          <p:nvPr/>
        </p:nvSpPr>
        <p:spPr>
          <a:xfrm>
            <a:off x="8943187" y="5197425"/>
            <a:ext cx="699693" cy="169605"/>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AU" sz="950" u="none" strike="noStrike" kern="1200" cap="none" spc="0" normalizeH="0" baseline="0" noProof="0" dirty="0">
                <a:ln>
                  <a:noFill/>
                </a:ln>
                <a:effectLst/>
                <a:uLnTx/>
                <a:uFillTx/>
                <a:latin typeface="Arial" panose="020B0604020202020204" pitchFamily="34" charset="0"/>
                <a:ea typeface="Inter Display" panose="02000503000000020004" pitchFamily="2" charset="0"/>
                <a:cs typeface="Inter Display" panose="02000503000000020004" pitchFamily="2" charset="0"/>
              </a:rPr>
              <a:t>VICTORIA</a:t>
            </a:r>
          </a:p>
        </p:txBody>
      </p:sp>
      <p:sp>
        <p:nvSpPr>
          <p:cNvPr id="26" name="object 20">
            <a:extLst>
              <a:ext uri="{FF2B5EF4-FFF2-40B4-BE49-F238E27FC236}">
                <a16:creationId xmlns:a16="http://schemas.microsoft.com/office/drawing/2014/main" id="{883C6D72-055A-B7CA-04C0-427D461DBC51}"/>
              </a:ext>
            </a:extLst>
          </p:cNvPr>
          <p:cNvSpPr txBox="1"/>
          <p:nvPr/>
        </p:nvSpPr>
        <p:spPr>
          <a:xfrm>
            <a:off x="9484866" y="4792666"/>
            <a:ext cx="1057188" cy="363561"/>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AU" sz="750" u="none" strike="noStrike" kern="1200" cap="none" spc="0" normalizeH="0" baseline="0" noProof="0" dirty="0">
                <a:ln>
                  <a:noFill/>
                </a:ln>
                <a:effectLst/>
                <a:uLnTx/>
                <a:uFillTx/>
                <a:latin typeface="Arial" panose="020B0604020202020204" pitchFamily="34" charset="0"/>
                <a:ea typeface="Inter Display" panose="02000503000000020004" pitchFamily="2" charset="0"/>
                <a:cs typeface="Inter Display" panose="02000503000000020004" pitchFamily="2" charset="0"/>
              </a:rPr>
              <a:t>LÃNH THỔ </a:t>
            </a:r>
          </a:p>
          <a:p>
            <a:pPr marL="0" marR="0" lvl="0" indent="0" algn="l" defTabSz="914400" rtl="0" eaLnBrk="1" fontAlgn="auto" latinLnBrk="0" hangingPunct="1">
              <a:lnSpc>
                <a:spcPct val="100000"/>
              </a:lnSpc>
              <a:spcBef>
                <a:spcPct val="0"/>
              </a:spcBef>
              <a:spcAft>
                <a:spcPct val="0"/>
              </a:spcAft>
              <a:buClrTx/>
              <a:buSzTx/>
              <a:buFontTx/>
              <a:buNone/>
              <a:defRPr/>
            </a:pPr>
            <a:r>
              <a:rPr kumimoji="0" lang="en-AU" sz="750" u="none" strike="noStrike" kern="1200" cap="none" spc="0" normalizeH="0" baseline="0" noProof="0" dirty="0">
                <a:ln>
                  <a:noFill/>
                </a:ln>
                <a:effectLst/>
                <a:uLnTx/>
                <a:uFillTx/>
                <a:latin typeface="Arial" panose="020B0604020202020204" pitchFamily="34" charset="0"/>
                <a:ea typeface="Inter Display" panose="02000503000000020004" pitchFamily="2" charset="0"/>
                <a:cs typeface="Inter Display" panose="02000503000000020004" pitchFamily="2" charset="0"/>
              </a:rPr>
              <a:t>THỦ ĐÔ</a:t>
            </a:r>
          </a:p>
          <a:p>
            <a:pPr marL="0" marR="0" lvl="0" indent="0" algn="l" defTabSz="914400" rtl="0" eaLnBrk="1" fontAlgn="auto" latinLnBrk="0" hangingPunct="1">
              <a:lnSpc>
                <a:spcPct val="100000"/>
              </a:lnSpc>
              <a:spcBef>
                <a:spcPct val="0"/>
              </a:spcBef>
              <a:spcAft>
                <a:spcPct val="0"/>
              </a:spcAft>
              <a:buClrTx/>
              <a:buSzTx/>
              <a:buFontTx/>
              <a:buNone/>
              <a:defRPr/>
            </a:pPr>
            <a:endParaRPr kumimoji="0" lang="en-AU" sz="750" u="none" strike="noStrike" kern="1200" cap="none" spc="0" normalizeH="0" baseline="0" noProof="0" dirty="0">
              <a:ln>
                <a:noFill/>
              </a:ln>
              <a:effectLst/>
              <a:uLnTx/>
              <a:uFillTx/>
              <a:latin typeface="Arial" panose="020B0604020202020204" pitchFamily="34" charset="0"/>
              <a:ea typeface="Inter Display" panose="02000503000000020004" pitchFamily="2" charset="0"/>
              <a:cs typeface="Inter Display" panose="02000503000000020004" pitchFamily="2" charset="0"/>
            </a:endParaRPr>
          </a:p>
        </p:txBody>
      </p:sp>
      <p:sp>
        <p:nvSpPr>
          <p:cNvPr id="28" name="object 11">
            <a:extLst>
              <a:ext uri="{FF2B5EF4-FFF2-40B4-BE49-F238E27FC236}">
                <a16:creationId xmlns:a16="http://schemas.microsoft.com/office/drawing/2014/main" id="{9FF0F47D-E5A1-5869-676B-8D50DB12367B}"/>
              </a:ext>
            </a:extLst>
          </p:cNvPr>
          <p:cNvSpPr txBox="1"/>
          <p:nvPr/>
        </p:nvSpPr>
        <p:spPr>
          <a:xfrm>
            <a:off x="10384040" y="5026399"/>
            <a:ext cx="876443"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000" b="0" dirty="0">
                <a:solidFill>
                  <a:schemeClr val="tx1"/>
                </a:solidFill>
                <a:latin typeface="Arial" panose="020B0604020202020204" pitchFamily="34" charset="0"/>
              </a:rPr>
              <a:t>Canberra</a:t>
            </a:r>
          </a:p>
        </p:txBody>
      </p:sp>
      <p:sp>
        <p:nvSpPr>
          <p:cNvPr id="29" name="object 11">
            <a:extLst>
              <a:ext uri="{FF2B5EF4-FFF2-40B4-BE49-F238E27FC236}">
                <a16:creationId xmlns:a16="http://schemas.microsoft.com/office/drawing/2014/main" id="{AE60D30C-0B52-8822-E319-F50991D8E0C8}"/>
              </a:ext>
            </a:extLst>
          </p:cNvPr>
          <p:cNvSpPr txBox="1"/>
          <p:nvPr/>
        </p:nvSpPr>
        <p:spPr>
          <a:xfrm>
            <a:off x="11011563" y="3525393"/>
            <a:ext cx="777259"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000" b="0" dirty="0">
                <a:solidFill>
                  <a:schemeClr val="tx1"/>
                </a:solidFill>
                <a:latin typeface="Arial" panose="020B0604020202020204" pitchFamily="34" charset="0"/>
              </a:rPr>
              <a:t>Brisbane</a:t>
            </a:r>
          </a:p>
        </p:txBody>
      </p:sp>
      <p:sp>
        <p:nvSpPr>
          <p:cNvPr id="30" name="object 11">
            <a:extLst>
              <a:ext uri="{FF2B5EF4-FFF2-40B4-BE49-F238E27FC236}">
                <a16:creationId xmlns:a16="http://schemas.microsoft.com/office/drawing/2014/main" id="{C92C6C7A-46AF-3A35-5134-8263300706C1}"/>
              </a:ext>
            </a:extLst>
          </p:cNvPr>
          <p:cNvSpPr txBox="1"/>
          <p:nvPr/>
        </p:nvSpPr>
        <p:spPr>
          <a:xfrm>
            <a:off x="8736476" y="5590008"/>
            <a:ext cx="876443"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000" b="0" dirty="0">
                <a:solidFill>
                  <a:schemeClr val="tx1"/>
                </a:solidFill>
                <a:latin typeface="Arial" panose="020B0604020202020204" pitchFamily="34" charset="0"/>
              </a:rPr>
              <a:t>Melbourne</a:t>
            </a:r>
          </a:p>
        </p:txBody>
      </p:sp>
      <p:sp>
        <p:nvSpPr>
          <p:cNvPr id="31" name="object 11">
            <a:extLst>
              <a:ext uri="{FF2B5EF4-FFF2-40B4-BE49-F238E27FC236}">
                <a16:creationId xmlns:a16="http://schemas.microsoft.com/office/drawing/2014/main" id="{BB469845-8A3C-6E6A-0A92-8E2BF02CE68D}"/>
              </a:ext>
            </a:extLst>
          </p:cNvPr>
          <p:cNvSpPr txBox="1"/>
          <p:nvPr/>
        </p:nvSpPr>
        <p:spPr>
          <a:xfrm>
            <a:off x="7563909" y="4850849"/>
            <a:ext cx="767729"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000" b="0" dirty="0">
                <a:solidFill>
                  <a:schemeClr val="tx1"/>
                </a:solidFill>
                <a:latin typeface="Arial" panose="020B0604020202020204" pitchFamily="34" charset="0"/>
              </a:rPr>
              <a:t>Adelaide</a:t>
            </a:r>
          </a:p>
        </p:txBody>
      </p:sp>
      <p:sp>
        <p:nvSpPr>
          <p:cNvPr id="32" name="object 11">
            <a:extLst>
              <a:ext uri="{FF2B5EF4-FFF2-40B4-BE49-F238E27FC236}">
                <a16:creationId xmlns:a16="http://schemas.microsoft.com/office/drawing/2014/main" id="{1FDED5B8-DEA2-37D5-A9B4-F15E28620072}"/>
              </a:ext>
            </a:extLst>
          </p:cNvPr>
          <p:cNvSpPr txBox="1"/>
          <p:nvPr/>
        </p:nvSpPr>
        <p:spPr>
          <a:xfrm>
            <a:off x="9845670" y="6393444"/>
            <a:ext cx="559943"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000" b="0" dirty="0">
                <a:solidFill>
                  <a:schemeClr val="tx1"/>
                </a:solidFill>
                <a:latin typeface="Arial" panose="020B0604020202020204" pitchFamily="34" charset="0"/>
              </a:rPr>
              <a:t>Hobart</a:t>
            </a:r>
          </a:p>
        </p:txBody>
      </p:sp>
      <p:sp>
        <p:nvSpPr>
          <p:cNvPr id="33" name="object 11">
            <a:extLst>
              <a:ext uri="{FF2B5EF4-FFF2-40B4-BE49-F238E27FC236}">
                <a16:creationId xmlns:a16="http://schemas.microsoft.com/office/drawing/2014/main" id="{A3383F36-4B79-BAEB-E119-76B1E98E1DC4}"/>
              </a:ext>
            </a:extLst>
          </p:cNvPr>
          <p:cNvSpPr txBox="1"/>
          <p:nvPr/>
        </p:nvSpPr>
        <p:spPr>
          <a:xfrm>
            <a:off x="10528386" y="4711478"/>
            <a:ext cx="692260"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000" b="0" dirty="0">
                <a:solidFill>
                  <a:schemeClr val="tx1"/>
                </a:solidFill>
                <a:latin typeface="Arial" panose="020B0604020202020204" pitchFamily="34" charset="0"/>
              </a:rPr>
              <a:t>Sydney</a:t>
            </a:r>
          </a:p>
        </p:txBody>
      </p:sp>
      <p:sp>
        <p:nvSpPr>
          <p:cNvPr id="34" name="object 11">
            <a:extLst>
              <a:ext uri="{FF2B5EF4-FFF2-40B4-BE49-F238E27FC236}">
                <a16:creationId xmlns:a16="http://schemas.microsoft.com/office/drawing/2014/main" id="{57AB0089-0C95-3003-8B6D-A945BD491DA6}"/>
              </a:ext>
            </a:extLst>
          </p:cNvPr>
          <p:cNvSpPr txBox="1"/>
          <p:nvPr/>
        </p:nvSpPr>
        <p:spPr>
          <a:xfrm rot="16200000">
            <a:off x="11253664" y="5860114"/>
            <a:ext cx="1461611" cy="140423"/>
          </a:xfrm>
          <a:prstGeom prst="rect">
            <a:avLst/>
          </a:prstGeom>
        </p:spPr>
        <p:txBody>
          <a:bodyPr vert="horz" wrap="none" lIns="0" tIns="17145" rIns="0" bIns="0" rtlCol="0">
            <a:noAutofit/>
          </a:bodyPr>
          <a:lstStyle>
            <a:defPPr>
              <a:defRPr lang="en-US"/>
            </a:defPPr>
            <a:lvl1pPr algn="ctr">
              <a:defRPr sz="950" b="1">
                <a:solidFill>
                  <a:srgbClr val="FFFFFF"/>
                </a:solidFill>
                <a:cs typeface="Hellix"/>
              </a:defRPr>
            </a:lvl1pPr>
          </a:lstStyle>
          <a:p>
            <a:pPr algn="l"/>
            <a:r>
              <a:rPr lang="en-AU" sz="800" b="0" dirty="0">
                <a:solidFill>
                  <a:schemeClr val="tx1"/>
                </a:solidFill>
                <a:latin typeface="Arial" panose="020B0604020202020204" pitchFamily="34" charset="0"/>
              </a:rPr>
              <a:t>Source: Bureau of Meteorology</a:t>
            </a:r>
            <a:endParaRPr sz="800" b="0" dirty="0">
              <a:solidFill>
                <a:schemeClr val="tx1"/>
              </a:solidFill>
              <a:latin typeface="Arial" panose="020B0604020202020204" pitchFamily="34" charset="0"/>
            </a:endParaRPr>
          </a:p>
        </p:txBody>
      </p:sp>
      <p:sp>
        <p:nvSpPr>
          <p:cNvPr id="35" name="object 11">
            <a:extLst>
              <a:ext uri="{FF2B5EF4-FFF2-40B4-BE49-F238E27FC236}">
                <a16:creationId xmlns:a16="http://schemas.microsoft.com/office/drawing/2014/main" id="{57C4C26D-9F5D-1943-167D-121A7E227341}"/>
              </a:ext>
            </a:extLst>
          </p:cNvPr>
          <p:cNvSpPr txBox="1"/>
          <p:nvPr/>
        </p:nvSpPr>
        <p:spPr>
          <a:xfrm>
            <a:off x="6423724" y="485167"/>
            <a:ext cx="596154"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r"/>
            <a:r>
              <a:rPr lang="en-AU" sz="1000" b="0" dirty="0">
                <a:solidFill>
                  <a:schemeClr val="tx1"/>
                </a:solidFill>
                <a:latin typeface="Arial" panose="020B0604020202020204" pitchFamily="34" charset="0"/>
              </a:rPr>
              <a:t>Darwin</a:t>
            </a:r>
          </a:p>
        </p:txBody>
      </p:sp>
      <p:sp>
        <p:nvSpPr>
          <p:cNvPr id="36" name="object 11">
            <a:extLst>
              <a:ext uri="{FF2B5EF4-FFF2-40B4-BE49-F238E27FC236}">
                <a16:creationId xmlns:a16="http://schemas.microsoft.com/office/drawing/2014/main" id="{10825B0B-3AF3-87E9-3EF4-6CD623B04EF6}"/>
              </a:ext>
            </a:extLst>
          </p:cNvPr>
          <p:cNvSpPr txBox="1"/>
          <p:nvPr/>
        </p:nvSpPr>
        <p:spPr>
          <a:xfrm>
            <a:off x="4187293" y="4375789"/>
            <a:ext cx="514708"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r"/>
            <a:r>
              <a:rPr lang="en-AU" sz="1000" b="0" dirty="0">
                <a:solidFill>
                  <a:schemeClr val="tx1"/>
                </a:solidFill>
                <a:latin typeface="Arial" panose="020B0604020202020204" pitchFamily="34" charset="0"/>
              </a:rPr>
              <a:t>Perth</a:t>
            </a:r>
          </a:p>
        </p:txBody>
      </p:sp>
      <p:grpSp>
        <p:nvGrpSpPr>
          <p:cNvPr id="58" name="Group 57">
            <a:extLst>
              <a:ext uri="{FF2B5EF4-FFF2-40B4-BE49-F238E27FC236}">
                <a16:creationId xmlns:a16="http://schemas.microsoft.com/office/drawing/2014/main" id="{905ECE5A-058A-294B-6893-F397C84752B4}"/>
              </a:ext>
            </a:extLst>
          </p:cNvPr>
          <p:cNvGrpSpPr/>
          <p:nvPr/>
        </p:nvGrpSpPr>
        <p:grpSpPr>
          <a:xfrm>
            <a:off x="509998" y="537050"/>
            <a:ext cx="196278" cy="4184591"/>
            <a:chOff x="2215292" y="615480"/>
            <a:chExt cx="180664" cy="3851692"/>
          </a:xfrm>
        </p:grpSpPr>
        <p:sp>
          <p:nvSpPr>
            <p:cNvPr id="40" name="Oval 39">
              <a:extLst>
                <a:ext uri="{FF2B5EF4-FFF2-40B4-BE49-F238E27FC236}">
                  <a16:creationId xmlns:a16="http://schemas.microsoft.com/office/drawing/2014/main" id="{556ED453-EEC3-DE49-F44D-032BC84FD246}"/>
                </a:ext>
              </a:extLst>
            </p:cNvPr>
            <p:cNvSpPr/>
            <p:nvPr/>
          </p:nvSpPr>
          <p:spPr>
            <a:xfrm>
              <a:off x="2215292" y="615480"/>
              <a:ext cx="180664" cy="180664"/>
            </a:xfrm>
            <a:prstGeom prst="ellipse">
              <a:avLst/>
            </a:prstGeom>
            <a:solidFill>
              <a:srgbClr val="F0000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1" name="Oval 40">
              <a:extLst>
                <a:ext uri="{FF2B5EF4-FFF2-40B4-BE49-F238E27FC236}">
                  <a16:creationId xmlns:a16="http://schemas.microsoft.com/office/drawing/2014/main" id="{1FD12A1B-B15A-5543-8ABB-3E02EC3D7B66}"/>
                </a:ext>
              </a:extLst>
            </p:cNvPr>
            <p:cNvSpPr/>
            <p:nvPr/>
          </p:nvSpPr>
          <p:spPr>
            <a:xfrm>
              <a:off x="2215292" y="860215"/>
              <a:ext cx="180664" cy="180664"/>
            </a:xfrm>
            <a:prstGeom prst="ellipse">
              <a:avLst/>
            </a:prstGeom>
            <a:solidFill>
              <a:srgbClr val="DA4A3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2" name="Oval 41">
              <a:extLst>
                <a:ext uri="{FF2B5EF4-FFF2-40B4-BE49-F238E27FC236}">
                  <a16:creationId xmlns:a16="http://schemas.microsoft.com/office/drawing/2014/main" id="{534FB051-C079-3DFA-32FD-D4E1285C25C4}"/>
                </a:ext>
              </a:extLst>
            </p:cNvPr>
            <p:cNvSpPr/>
            <p:nvPr/>
          </p:nvSpPr>
          <p:spPr>
            <a:xfrm>
              <a:off x="2215292" y="1104951"/>
              <a:ext cx="180664" cy="180664"/>
            </a:xfrm>
            <a:prstGeom prst="ellipse">
              <a:avLst/>
            </a:prstGeom>
            <a:solidFill>
              <a:srgbClr val="DA875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3" name="Oval 42">
              <a:extLst>
                <a:ext uri="{FF2B5EF4-FFF2-40B4-BE49-F238E27FC236}">
                  <a16:creationId xmlns:a16="http://schemas.microsoft.com/office/drawing/2014/main" id="{A3358941-33A8-0B63-C8F7-048B236F2C7C}"/>
                </a:ext>
              </a:extLst>
            </p:cNvPr>
            <p:cNvSpPr/>
            <p:nvPr/>
          </p:nvSpPr>
          <p:spPr>
            <a:xfrm>
              <a:off x="2215292" y="1349686"/>
              <a:ext cx="180664" cy="180664"/>
            </a:xfrm>
            <a:prstGeom prst="ellipse">
              <a:avLst/>
            </a:prstGeom>
            <a:solidFill>
              <a:srgbClr val="CFA14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4" name="Oval 43">
              <a:extLst>
                <a:ext uri="{FF2B5EF4-FFF2-40B4-BE49-F238E27FC236}">
                  <a16:creationId xmlns:a16="http://schemas.microsoft.com/office/drawing/2014/main" id="{FC47C233-3A26-75D0-A14F-A15C33169DB3}"/>
                </a:ext>
              </a:extLst>
            </p:cNvPr>
            <p:cNvSpPr/>
            <p:nvPr/>
          </p:nvSpPr>
          <p:spPr>
            <a:xfrm>
              <a:off x="2215292" y="1594422"/>
              <a:ext cx="180664" cy="180664"/>
            </a:xfrm>
            <a:prstGeom prst="ellipse">
              <a:avLst/>
            </a:prstGeom>
            <a:solidFill>
              <a:srgbClr val="F3C9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5" name="Oval 44">
              <a:extLst>
                <a:ext uri="{FF2B5EF4-FFF2-40B4-BE49-F238E27FC236}">
                  <a16:creationId xmlns:a16="http://schemas.microsoft.com/office/drawing/2014/main" id="{836E4649-668C-5CBB-6090-86DE6F423C5F}"/>
                </a:ext>
              </a:extLst>
            </p:cNvPr>
            <p:cNvSpPr/>
            <p:nvPr/>
          </p:nvSpPr>
          <p:spPr>
            <a:xfrm>
              <a:off x="2215292" y="1839157"/>
              <a:ext cx="180664" cy="180664"/>
            </a:xfrm>
            <a:prstGeom prst="ellipse">
              <a:avLst/>
            </a:prstGeom>
            <a:solidFill>
              <a:srgbClr val="FFD06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6" name="Oval 45">
              <a:extLst>
                <a:ext uri="{FF2B5EF4-FFF2-40B4-BE49-F238E27FC236}">
                  <a16:creationId xmlns:a16="http://schemas.microsoft.com/office/drawing/2014/main" id="{A4D9B28B-0533-721B-4C6C-EF2ED642864C}"/>
                </a:ext>
              </a:extLst>
            </p:cNvPr>
            <p:cNvSpPr/>
            <p:nvPr/>
          </p:nvSpPr>
          <p:spPr>
            <a:xfrm>
              <a:off x="2215292" y="2083893"/>
              <a:ext cx="180664" cy="180664"/>
            </a:xfrm>
            <a:prstGeom prst="ellipse">
              <a:avLst/>
            </a:prstGeom>
            <a:solidFill>
              <a:srgbClr val="FBE8A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7" name="Oval 46">
              <a:extLst>
                <a:ext uri="{FF2B5EF4-FFF2-40B4-BE49-F238E27FC236}">
                  <a16:creationId xmlns:a16="http://schemas.microsoft.com/office/drawing/2014/main" id="{C9BA8C2D-930C-A23C-63FE-964A14495CE5}"/>
                </a:ext>
              </a:extLst>
            </p:cNvPr>
            <p:cNvSpPr/>
            <p:nvPr/>
          </p:nvSpPr>
          <p:spPr>
            <a:xfrm>
              <a:off x="2215292" y="2328628"/>
              <a:ext cx="180664" cy="180664"/>
            </a:xfrm>
            <a:prstGeom prst="ellipse">
              <a:avLst/>
            </a:prstGeom>
            <a:solidFill>
              <a:srgbClr val="E5F1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Oval 47">
              <a:extLst>
                <a:ext uri="{FF2B5EF4-FFF2-40B4-BE49-F238E27FC236}">
                  <a16:creationId xmlns:a16="http://schemas.microsoft.com/office/drawing/2014/main" id="{88F702A2-AC74-0740-0159-77C0E9CBEF43}"/>
                </a:ext>
              </a:extLst>
            </p:cNvPr>
            <p:cNvSpPr/>
            <p:nvPr/>
          </p:nvSpPr>
          <p:spPr>
            <a:xfrm>
              <a:off x="2215292" y="2573364"/>
              <a:ext cx="180664" cy="180664"/>
            </a:xfrm>
            <a:prstGeom prst="ellipse">
              <a:avLst/>
            </a:prstGeom>
            <a:solidFill>
              <a:srgbClr val="CDE0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9" name="Oval 48">
              <a:extLst>
                <a:ext uri="{FF2B5EF4-FFF2-40B4-BE49-F238E27FC236}">
                  <a16:creationId xmlns:a16="http://schemas.microsoft.com/office/drawing/2014/main" id="{C606E4B9-BFA8-E61E-5CB2-DC3B7676B0DB}"/>
                </a:ext>
              </a:extLst>
            </p:cNvPr>
            <p:cNvSpPr/>
            <p:nvPr/>
          </p:nvSpPr>
          <p:spPr>
            <a:xfrm>
              <a:off x="2215292" y="2818099"/>
              <a:ext cx="180664" cy="180664"/>
            </a:xfrm>
            <a:prstGeom prst="ellipse">
              <a:avLst/>
            </a:prstGeom>
            <a:solidFill>
              <a:srgbClr val="ABDCC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50" name="Oval 49">
              <a:extLst>
                <a:ext uri="{FF2B5EF4-FFF2-40B4-BE49-F238E27FC236}">
                  <a16:creationId xmlns:a16="http://schemas.microsoft.com/office/drawing/2014/main" id="{62A8E925-66CF-DC06-BE15-4EA8E06ADBE6}"/>
                </a:ext>
              </a:extLst>
            </p:cNvPr>
            <p:cNvSpPr/>
            <p:nvPr/>
          </p:nvSpPr>
          <p:spPr>
            <a:xfrm>
              <a:off x="2215292" y="3062834"/>
              <a:ext cx="180664" cy="180664"/>
            </a:xfrm>
            <a:prstGeom prst="ellipse">
              <a:avLst/>
            </a:prstGeom>
            <a:solidFill>
              <a:srgbClr val="5BC5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51" name="Oval 50">
              <a:extLst>
                <a:ext uri="{FF2B5EF4-FFF2-40B4-BE49-F238E27FC236}">
                  <a16:creationId xmlns:a16="http://schemas.microsoft.com/office/drawing/2014/main" id="{9CF95113-BF3D-0DE3-BBD2-50C263FF374C}"/>
                </a:ext>
              </a:extLst>
            </p:cNvPr>
            <p:cNvSpPr/>
            <p:nvPr/>
          </p:nvSpPr>
          <p:spPr>
            <a:xfrm>
              <a:off x="2215292" y="3307570"/>
              <a:ext cx="180664" cy="180664"/>
            </a:xfrm>
            <a:prstGeom prst="ellipse">
              <a:avLst/>
            </a:prstGeom>
            <a:solidFill>
              <a:srgbClr val="419E8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52" name="Oval 51">
              <a:extLst>
                <a:ext uri="{FF2B5EF4-FFF2-40B4-BE49-F238E27FC236}">
                  <a16:creationId xmlns:a16="http://schemas.microsoft.com/office/drawing/2014/main" id="{A0176873-B170-E005-1828-5CEB71AADA44}"/>
                </a:ext>
              </a:extLst>
            </p:cNvPr>
            <p:cNvSpPr/>
            <p:nvPr/>
          </p:nvSpPr>
          <p:spPr>
            <a:xfrm>
              <a:off x="2215292" y="3552305"/>
              <a:ext cx="180664" cy="180664"/>
            </a:xfrm>
            <a:prstGeom prst="ellipse">
              <a:avLst/>
            </a:prstGeom>
            <a:solidFill>
              <a:srgbClr val="3F81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53" name="Oval 52">
              <a:extLst>
                <a:ext uri="{FF2B5EF4-FFF2-40B4-BE49-F238E27FC236}">
                  <a16:creationId xmlns:a16="http://schemas.microsoft.com/office/drawing/2014/main" id="{3B6BC99C-68BC-A674-DBFD-E9C56CB484FD}"/>
                </a:ext>
              </a:extLst>
            </p:cNvPr>
            <p:cNvSpPr/>
            <p:nvPr/>
          </p:nvSpPr>
          <p:spPr>
            <a:xfrm>
              <a:off x="2215292" y="3797041"/>
              <a:ext cx="180664" cy="180664"/>
            </a:xfrm>
            <a:prstGeom prst="ellipse">
              <a:avLst/>
            </a:prstGeom>
            <a:solidFill>
              <a:srgbClr val="378F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54" name="Oval 53">
              <a:extLst>
                <a:ext uri="{FF2B5EF4-FFF2-40B4-BE49-F238E27FC236}">
                  <a16:creationId xmlns:a16="http://schemas.microsoft.com/office/drawing/2014/main" id="{1BCE0F62-9322-77A8-80B1-F0FDEADFBBB1}"/>
                </a:ext>
              </a:extLst>
            </p:cNvPr>
            <p:cNvSpPr/>
            <p:nvPr/>
          </p:nvSpPr>
          <p:spPr>
            <a:xfrm>
              <a:off x="2215292" y="4041776"/>
              <a:ext cx="180664" cy="180664"/>
            </a:xfrm>
            <a:prstGeom prst="ellipse">
              <a:avLst/>
            </a:prstGeom>
            <a:solidFill>
              <a:srgbClr val="4680C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55" name="Oval 54">
              <a:extLst>
                <a:ext uri="{FF2B5EF4-FFF2-40B4-BE49-F238E27FC236}">
                  <a16:creationId xmlns:a16="http://schemas.microsoft.com/office/drawing/2014/main" id="{E111921E-5708-7426-1A90-DCFBA1FD7740}"/>
                </a:ext>
              </a:extLst>
            </p:cNvPr>
            <p:cNvSpPr/>
            <p:nvPr/>
          </p:nvSpPr>
          <p:spPr>
            <a:xfrm>
              <a:off x="2215292" y="4286508"/>
              <a:ext cx="180664" cy="180664"/>
            </a:xfrm>
            <a:prstGeom prst="ellipse">
              <a:avLst/>
            </a:prstGeom>
            <a:solidFill>
              <a:srgbClr val="2F548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pSp>
      <p:sp>
        <p:nvSpPr>
          <p:cNvPr id="61" name="TextBox 60">
            <a:extLst>
              <a:ext uri="{FF2B5EF4-FFF2-40B4-BE49-F238E27FC236}">
                <a16:creationId xmlns:a16="http://schemas.microsoft.com/office/drawing/2014/main" id="{ACCE05CA-7A7E-7A42-84EE-CA20B8258C76}"/>
              </a:ext>
            </a:extLst>
          </p:cNvPr>
          <p:cNvSpPr txBox="1"/>
          <p:nvPr/>
        </p:nvSpPr>
        <p:spPr>
          <a:xfrm>
            <a:off x="706276" y="149775"/>
            <a:ext cx="1426883" cy="307777"/>
          </a:xfrm>
          <a:prstGeom prst="rect">
            <a:avLst/>
          </a:prstGeom>
          <a:noFill/>
        </p:spPr>
        <p:txBody>
          <a:bodyPr wrap="square">
            <a:spAutoFit/>
          </a:bodyPr>
          <a:lstStyle/>
          <a:p>
            <a:pPr algn="l"/>
            <a:r>
              <a:rPr lang="en-AU" sz="1400" dirty="0" err="1">
                <a:solidFill>
                  <a:schemeClr val="tx1"/>
                </a:solidFill>
                <a:latin typeface="Arial" panose="020B0604020202020204" pitchFamily="34" charset="0"/>
              </a:rPr>
              <a:t>Nhiệt</a:t>
            </a:r>
            <a:r>
              <a:rPr lang="en-AU" sz="1400" dirty="0">
                <a:solidFill>
                  <a:schemeClr val="tx1"/>
                </a:solidFill>
                <a:latin typeface="Arial" panose="020B0604020202020204" pitchFamily="34" charset="0"/>
              </a:rPr>
              <a:t> </a:t>
            </a:r>
            <a:r>
              <a:rPr lang="en-AU" sz="1400" dirty="0" err="1">
                <a:solidFill>
                  <a:schemeClr val="tx1"/>
                </a:solidFill>
                <a:latin typeface="Arial" panose="020B0604020202020204" pitchFamily="34" charset="0"/>
              </a:rPr>
              <a:t>độ</a:t>
            </a:r>
            <a:endParaRPr lang="en-AU" sz="1400" dirty="0">
              <a:solidFill>
                <a:schemeClr val="tx1"/>
              </a:solidFill>
              <a:latin typeface="Arial" panose="020B0604020202020204" pitchFamily="34" charset="0"/>
            </a:endParaRPr>
          </a:p>
        </p:txBody>
      </p:sp>
      <p:sp>
        <p:nvSpPr>
          <p:cNvPr id="27" name="object 20">
            <a:extLst>
              <a:ext uri="{FF2B5EF4-FFF2-40B4-BE49-F238E27FC236}">
                <a16:creationId xmlns:a16="http://schemas.microsoft.com/office/drawing/2014/main" id="{981A22D5-A05D-2AC8-1D9B-2EEA20B620D3}"/>
              </a:ext>
            </a:extLst>
          </p:cNvPr>
          <p:cNvSpPr txBox="1"/>
          <p:nvPr/>
        </p:nvSpPr>
        <p:spPr>
          <a:xfrm>
            <a:off x="9078199" y="6179331"/>
            <a:ext cx="699693" cy="169605"/>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AU" sz="950" u="none" strike="noStrike" kern="1200" cap="none" spc="0" normalizeH="0" baseline="0" noProof="0" dirty="0">
                <a:ln>
                  <a:noFill/>
                </a:ln>
                <a:effectLst/>
                <a:uLnTx/>
                <a:uFillTx/>
                <a:latin typeface="Arial" panose="020B0604020202020204" pitchFamily="34" charset="0"/>
                <a:ea typeface="Inter Display" panose="02000503000000020004" pitchFamily="2" charset="0"/>
                <a:cs typeface="Inter Display" panose="02000503000000020004" pitchFamily="2" charset="0"/>
              </a:rPr>
              <a:t>TASMANIA</a:t>
            </a:r>
          </a:p>
        </p:txBody>
      </p:sp>
    </p:spTree>
    <p:extLst>
      <p:ext uri="{BB962C8B-B14F-4D97-AF65-F5344CB8AC3E}">
        <p14:creationId xmlns:p14="http://schemas.microsoft.com/office/powerpoint/2010/main" val="3617909537"/>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 name="Picture 62">
            <a:extLst>
              <a:ext uri="{FF2B5EF4-FFF2-40B4-BE49-F238E27FC236}">
                <a16:creationId xmlns:a16="http://schemas.microsoft.com/office/drawing/2014/main" id="{21389B3B-DAA1-64D0-D6E1-9D5B9A7DC14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69263" y="-596567"/>
            <a:ext cx="10136449" cy="8298101"/>
          </a:xfrm>
          <a:prstGeom prst="rect">
            <a:avLst/>
          </a:prstGeom>
        </p:spPr>
      </p:pic>
      <p:sp>
        <p:nvSpPr>
          <p:cNvPr id="10" name="object 4">
            <a:extLst>
              <a:ext uri="{FF2B5EF4-FFF2-40B4-BE49-F238E27FC236}">
                <a16:creationId xmlns:a16="http://schemas.microsoft.com/office/drawing/2014/main" id="{ED63674C-6EF1-4DC7-049E-94C85D6D3B13}"/>
              </a:ext>
            </a:extLst>
          </p:cNvPr>
          <p:cNvSpPr txBox="1"/>
          <p:nvPr/>
        </p:nvSpPr>
        <p:spPr>
          <a:xfrm>
            <a:off x="407988" y="5529584"/>
            <a:ext cx="7649896" cy="636419"/>
          </a:xfrm>
          <a:prstGeom prst="rect">
            <a:avLst/>
          </a:prstGeom>
        </p:spPr>
        <p:txBody>
          <a:bodyPr vert="horz" wrap="square" lIns="0" tIns="11521" rIns="0" bIns="0" rtlCol="0">
            <a:noAutofit/>
          </a:bodyPr>
          <a:lstStyle/>
          <a:p>
            <a:pPr defTabSz="829587">
              <a:lnSpc>
                <a:spcPct val="83000"/>
              </a:lnSpc>
              <a:tabLst>
                <a:tab pos="1156236" algn="l"/>
              </a:tabLst>
              <a:defRPr/>
            </a:pPr>
            <a:r>
              <a:rPr lang="vi-VN" sz="4800" dirty="0">
                <a:solidFill>
                  <a:schemeClr val="accent2"/>
                </a:solidFill>
                <a:latin typeface="Arial" panose="020B0604020202020204" pitchFamily="34" charset="0"/>
                <a:ea typeface="Inter Display" panose="02000503000000020004" pitchFamily="2" charset="0"/>
                <a:cs typeface="Inter Display" panose="02000503000000020004" pitchFamily="2" charset="0"/>
              </a:rPr>
              <a:t>LƯỢNG MƯA HẰNG NĂM</a:t>
            </a:r>
          </a:p>
          <a:p>
            <a:pPr defTabSz="829587">
              <a:lnSpc>
                <a:spcPct val="83000"/>
              </a:lnSpc>
              <a:tabLst>
                <a:tab pos="1156236" algn="l"/>
              </a:tabLst>
              <a:defRPr/>
            </a:pPr>
            <a:endParaRPr lang="vi-VN" sz="4800" dirty="0">
              <a:solidFill>
                <a:schemeClr val="accent2"/>
              </a:solidFill>
              <a:latin typeface="Arial" panose="020B0604020202020204" pitchFamily="34" charset="0"/>
              <a:ea typeface="Inter Display" panose="02000503000000020004" pitchFamily="2" charset="0"/>
              <a:cs typeface="Inter Display" panose="02000503000000020004" pitchFamily="2" charset="0"/>
            </a:endParaRPr>
          </a:p>
        </p:txBody>
      </p:sp>
      <p:sp>
        <p:nvSpPr>
          <p:cNvPr id="2" name="object 4">
            <a:extLst>
              <a:ext uri="{FF2B5EF4-FFF2-40B4-BE49-F238E27FC236}">
                <a16:creationId xmlns:a16="http://schemas.microsoft.com/office/drawing/2014/main" id="{1374F64B-836D-4AED-920A-CFA013B1A962}"/>
              </a:ext>
            </a:extLst>
          </p:cNvPr>
          <p:cNvSpPr txBox="1"/>
          <p:nvPr/>
        </p:nvSpPr>
        <p:spPr>
          <a:xfrm>
            <a:off x="407988" y="6270814"/>
            <a:ext cx="10314749" cy="1052785"/>
          </a:xfrm>
          <a:prstGeom prst="rect">
            <a:avLst/>
          </a:prstGeom>
        </p:spPr>
        <p:txBody>
          <a:bodyPr vert="horz" wrap="square" lIns="0" tIns="11521" rIns="0" bIns="0" rtlCol="0">
            <a:noAutofit/>
          </a:bodyPr>
          <a:lstStyle/>
          <a:p>
            <a:pPr defTabSz="829587">
              <a:lnSpc>
                <a:spcPct val="83000"/>
              </a:lnSpc>
              <a:tabLst>
                <a:tab pos="1156236" algn="l"/>
              </a:tabLst>
              <a:defRPr/>
            </a:pPr>
            <a:r>
              <a:rPr lang="vi-VN" sz="2400" dirty="0">
                <a:solidFill>
                  <a:schemeClr val="accent2"/>
                </a:solidFill>
                <a:latin typeface="Arial" panose="020B0604020202020204" pitchFamily="34" charset="0"/>
                <a:ea typeface="Inter Display" panose="02000503000000020004" pitchFamily="2" charset="0"/>
                <a:cs typeface="Inter Display" panose="02000503000000020004" pitchFamily="2" charset="0"/>
              </a:rPr>
              <a:t>LƯỢNG MƯA TRUNG BÌNH HẰNG NĂM TỪ 1976–2005</a:t>
            </a:r>
          </a:p>
          <a:p>
            <a:pPr defTabSz="829587">
              <a:lnSpc>
                <a:spcPct val="83000"/>
              </a:lnSpc>
              <a:tabLst>
                <a:tab pos="1156236" algn="l"/>
              </a:tabLst>
              <a:defRPr/>
            </a:pPr>
            <a:endParaRPr lang="vi-VN" sz="2400" dirty="0">
              <a:solidFill>
                <a:schemeClr val="accent2"/>
              </a:solidFill>
              <a:latin typeface="Arial" panose="020B0604020202020204" pitchFamily="34" charset="0"/>
              <a:ea typeface="Inter Display" panose="02000503000000020004" pitchFamily="2" charset="0"/>
              <a:cs typeface="Inter Display" panose="02000503000000020004" pitchFamily="2" charset="0"/>
            </a:endParaRPr>
          </a:p>
        </p:txBody>
      </p:sp>
      <p:sp>
        <p:nvSpPr>
          <p:cNvPr id="22" name="object 19">
            <a:extLst>
              <a:ext uri="{FF2B5EF4-FFF2-40B4-BE49-F238E27FC236}">
                <a16:creationId xmlns:a16="http://schemas.microsoft.com/office/drawing/2014/main" id="{EC29185E-C7B8-62AE-0CEC-58750658D9B6}"/>
              </a:ext>
            </a:extLst>
          </p:cNvPr>
          <p:cNvSpPr txBox="1"/>
          <p:nvPr/>
        </p:nvSpPr>
        <p:spPr>
          <a:xfrm>
            <a:off x="8901461" y="2408495"/>
            <a:ext cx="979792" cy="163506"/>
          </a:xfrm>
          <a:prstGeom prst="rect">
            <a:avLst/>
          </a:prstGeom>
        </p:spPr>
        <p:txBody>
          <a:bodyPr vert="horz" wrap="square" lIns="0" tIns="17145" rIns="0" bIns="0"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en-AU" sz="950" u="none" strike="noStrike" kern="1200" cap="none" spc="0" normalizeH="0" baseline="0" noProof="0" dirty="0">
                <a:ln>
                  <a:noFill/>
                </a:ln>
                <a:effectLst/>
                <a:uLnTx/>
                <a:uFillTx/>
                <a:latin typeface="Arial" panose="020B0604020202020204" pitchFamily="34" charset="0"/>
                <a:ea typeface="Inter Display" panose="02000503000000020004" pitchFamily="2" charset="0"/>
                <a:cs typeface="Inter Display" panose="02000503000000020004" pitchFamily="2" charset="0"/>
              </a:rPr>
              <a:t>QUEENSLAND</a:t>
            </a:r>
          </a:p>
        </p:txBody>
      </p:sp>
      <p:sp>
        <p:nvSpPr>
          <p:cNvPr id="24" name="object 93">
            <a:extLst>
              <a:ext uri="{FF2B5EF4-FFF2-40B4-BE49-F238E27FC236}">
                <a16:creationId xmlns:a16="http://schemas.microsoft.com/office/drawing/2014/main" id="{C0F6D6B4-DF2B-ABFA-1637-87F55F5B801E}"/>
              </a:ext>
            </a:extLst>
          </p:cNvPr>
          <p:cNvSpPr txBox="1"/>
          <p:nvPr/>
        </p:nvSpPr>
        <p:spPr>
          <a:xfrm>
            <a:off x="9141475" y="4259084"/>
            <a:ext cx="1219885" cy="159018"/>
          </a:xfrm>
          <a:prstGeom prst="rect">
            <a:avLst/>
          </a:prstGeom>
        </p:spPr>
        <p:txBody>
          <a:bodyPr vert="horz" wrap="none" lIns="0" tIns="12700" rIns="0" bIns="0"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sz="950" u="none" strike="noStrike" kern="1200" cap="none" spc="0" normalizeH="0" baseline="0" noProof="0" dirty="0">
                <a:ln>
                  <a:noFill/>
                </a:ln>
                <a:effectLst/>
                <a:uLnTx/>
                <a:uFillTx/>
                <a:latin typeface="Arial" panose="020B0604020202020204" pitchFamily="34" charset="0"/>
                <a:ea typeface="Inter Display" panose="02000503000000020004" pitchFamily="2" charset="0"/>
                <a:cs typeface="Inter Display" panose="02000503000000020004" pitchFamily="2" charset="0"/>
              </a:rPr>
              <a:t>NEW SOUTH WALE</a:t>
            </a:r>
            <a:r>
              <a:rPr kumimoji="0" lang="en-AU" sz="950" u="none" strike="noStrike" kern="1200" cap="none" spc="0" normalizeH="0" baseline="0" noProof="0" dirty="0">
                <a:ln>
                  <a:noFill/>
                </a:ln>
                <a:effectLst/>
                <a:uLnTx/>
                <a:uFillTx/>
                <a:latin typeface="Arial" panose="020B0604020202020204" pitchFamily="34" charset="0"/>
                <a:ea typeface="Inter Display" panose="02000503000000020004" pitchFamily="2" charset="0"/>
                <a:cs typeface="Inter Display" panose="02000503000000020004" pitchFamily="2" charset="0"/>
              </a:rPr>
              <a:t>S</a:t>
            </a:r>
            <a:endParaRPr kumimoji="0" sz="1100" u="none" strike="noStrike" kern="1200" cap="none" spc="0" normalizeH="0" baseline="0" noProof="0" dirty="0">
              <a:ln>
                <a:noFill/>
              </a:ln>
              <a:effectLst/>
              <a:uLnTx/>
              <a:uFillTx/>
              <a:latin typeface="Arial" panose="020B0604020202020204" pitchFamily="34" charset="0"/>
              <a:ea typeface="Inter Display" panose="02000503000000020004" pitchFamily="2" charset="0"/>
              <a:cs typeface="Inter Display" panose="02000503000000020004" pitchFamily="2" charset="0"/>
            </a:endParaRPr>
          </a:p>
        </p:txBody>
      </p:sp>
      <p:sp>
        <p:nvSpPr>
          <p:cNvPr id="25" name="object 20">
            <a:extLst>
              <a:ext uri="{FF2B5EF4-FFF2-40B4-BE49-F238E27FC236}">
                <a16:creationId xmlns:a16="http://schemas.microsoft.com/office/drawing/2014/main" id="{EF48A1F7-5D1B-05C3-B8E1-1E734C3144F3}"/>
              </a:ext>
            </a:extLst>
          </p:cNvPr>
          <p:cNvSpPr txBox="1"/>
          <p:nvPr/>
        </p:nvSpPr>
        <p:spPr>
          <a:xfrm>
            <a:off x="8943187" y="5197425"/>
            <a:ext cx="699693" cy="169605"/>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AU" sz="950" u="none" strike="noStrike" kern="1200" cap="none" spc="0" normalizeH="0" baseline="0" noProof="0" dirty="0">
                <a:ln>
                  <a:noFill/>
                </a:ln>
                <a:effectLst/>
                <a:uLnTx/>
                <a:uFillTx/>
                <a:latin typeface="Arial" panose="020B0604020202020204" pitchFamily="34" charset="0"/>
                <a:ea typeface="Inter Display" panose="02000503000000020004" pitchFamily="2" charset="0"/>
                <a:cs typeface="Inter Display" panose="02000503000000020004" pitchFamily="2" charset="0"/>
              </a:rPr>
              <a:t>VICTORIA</a:t>
            </a:r>
          </a:p>
        </p:txBody>
      </p:sp>
      <p:sp>
        <p:nvSpPr>
          <p:cNvPr id="28" name="object 11">
            <a:extLst>
              <a:ext uri="{FF2B5EF4-FFF2-40B4-BE49-F238E27FC236}">
                <a16:creationId xmlns:a16="http://schemas.microsoft.com/office/drawing/2014/main" id="{9FF0F47D-E5A1-5869-676B-8D50DB12367B}"/>
              </a:ext>
            </a:extLst>
          </p:cNvPr>
          <p:cNvSpPr txBox="1"/>
          <p:nvPr/>
        </p:nvSpPr>
        <p:spPr>
          <a:xfrm>
            <a:off x="10384040" y="5026399"/>
            <a:ext cx="876443"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000" b="0" dirty="0">
                <a:solidFill>
                  <a:schemeClr val="tx1"/>
                </a:solidFill>
                <a:latin typeface="Arial" panose="020B0604020202020204" pitchFamily="34" charset="0"/>
              </a:rPr>
              <a:t>Canberra</a:t>
            </a:r>
          </a:p>
        </p:txBody>
      </p:sp>
      <p:sp>
        <p:nvSpPr>
          <p:cNvPr id="29" name="object 11">
            <a:extLst>
              <a:ext uri="{FF2B5EF4-FFF2-40B4-BE49-F238E27FC236}">
                <a16:creationId xmlns:a16="http://schemas.microsoft.com/office/drawing/2014/main" id="{AE60D30C-0B52-8822-E319-F50991D8E0C8}"/>
              </a:ext>
            </a:extLst>
          </p:cNvPr>
          <p:cNvSpPr txBox="1"/>
          <p:nvPr/>
        </p:nvSpPr>
        <p:spPr>
          <a:xfrm>
            <a:off x="11011563" y="3525393"/>
            <a:ext cx="777259"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000" b="0" dirty="0">
                <a:solidFill>
                  <a:schemeClr val="tx1"/>
                </a:solidFill>
                <a:latin typeface="Arial" panose="020B0604020202020204" pitchFamily="34" charset="0"/>
              </a:rPr>
              <a:t>Brisbane</a:t>
            </a:r>
          </a:p>
        </p:txBody>
      </p:sp>
      <p:sp>
        <p:nvSpPr>
          <p:cNvPr id="30" name="object 11">
            <a:extLst>
              <a:ext uri="{FF2B5EF4-FFF2-40B4-BE49-F238E27FC236}">
                <a16:creationId xmlns:a16="http://schemas.microsoft.com/office/drawing/2014/main" id="{C92C6C7A-46AF-3A35-5134-8263300706C1}"/>
              </a:ext>
            </a:extLst>
          </p:cNvPr>
          <p:cNvSpPr txBox="1"/>
          <p:nvPr/>
        </p:nvSpPr>
        <p:spPr>
          <a:xfrm>
            <a:off x="8736476" y="5590008"/>
            <a:ext cx="876443"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000" b="0" dirty="0">
                <a:solidFill>
                  <a:schemeClr val="tx1"/>
                </a:solidFill>
                <a:latin typeface="Arial" panose="020B0604020202020204" pitchFamily="34" charset="0"/>
              </a:rPr>
              <a:t>Melbourne</a:t>
            </a:r>
          </a:p>
        </p:txBody>
      </p:sp>
      <p:sp>
        <p:nvSpPr>
          <p:cNvPr id="31" name="object 11">
            <a:extLst>
              <a:ext uri="{FF2B5EF4-FFF2-40B4-BE49-F238E27FC236}">
                <a16:creationId xmlns:a16="http://schemas.microsoft.com/office/drawing/2014/main" id="{BB469845-8A3C-6E6A-0A92-8E2BF02CE68D}"/>
              </a:ext>
            </a:extLst>
          </p:cNvPr>
          <p:cNvSpPr txBox="1"/>
          <p:nvPr/>
        </p:nvSpPr>
        <p:spPr>
          <a:xfrm>
            <a:off x="7563909" y="4850849"/>
            <a:ext cx="767729"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000" b="0" dirty="0">
                <a:solidFill>
                  <a:schemeClr val="tx1"/>
                </a:solidFill>
                <a:latin typeface="Arial" panose="020B0604020202020204" pitchFamily="34" charset="0"/>
              </a:rPr>
              <a:t>Adelaide</a:t>
            </a:r>
          </a:p>
        </p:txBody>
      </p:sp>
      <p:sp>
        <p:nvSpPr>
          <p:cNvPr id="32" name="object 11">
            <a:extLst>
              <a:ext uri="{FF2B5EF4-FFF2-40B4-BE49-F238E27FC236}">
                <a16:creationId xmlns:a16="http://schemas.microsoft.com/office/drawing/2014/main" id="{1FDED5B8-DEA2-37D5-A9B4-F15E28620072}"/>
              </a:ext>
            </a:extLst>
          </p:cNvPr>
          <p:cNvSpPr txBox="1"/>
          <p:nvPr/>
        </p:nvSpPr>
        <p:spPr>
          <a:xfrm>
            <a:off x="9845670" y="6393444"/>
            <a:ext cx="559943"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000" b="0" dirty="0">
                <a:solidFill>
                  <a:schemeClr val="tx1"/>
                </a:solidFill>
                <a:latin typeface="Arial" panose="020B0604020202020204" pitchFamily="34" charset="0"/>
              </a:rPr>
              <a:t>Hobart</a:t>
            </a:r>
          </a:p>
        </p:txBody>
      </p:sp>
      <p:sp>
        <p:nvSpPr>
          <p:cNvPr id="33" name="object 11">
            <a:extLst>
              <a:ext uri="{FF2B5EF4-FFF2-40B4-BE49-F238E27FC236}">
                <a16:creationId xmlns:a16="http://schemas.microsoft.com/office/drawing/2014/main" id="{A3383F36-4B79-BAEB-E119-76B1E98E1DC4}"/>
              </a:ext>
            </a:extLst>
          </p:cNvPr>
          <p:cNvSpPr txBox="1"/>
          <p:nvPr/>
        </p:nvSpPr>
        <p:spPr>
          <a:xfrm>
            <a:off x="10528386" y="4711478"/>
            <a:ext cx="692260"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000" b="0" dirty="0">
                <a:solidFill>
                  <a:schemeClr val="tx1"/>
                </a:solidFill>
                <a:latin typeface="Arial" panose="020B0604020202020204" pitchFamily="34" charset="0"/>
              </a:rPr>
              <a:t>Sydney</a:t>
            </a:r>
          </a:p>
        </p:txBody>
      </p:sp>
      <p:sp>
        <p:nvSpPr>
          <p:cNvPr id="34" name="object 11">
            <a:extLst>
              <a:ext uri="{FF2B5EF4-FFF2-40B4-BE49-F238E27FC236}">
                <a16:creationId xmlns:a16="http://schemas.microsoft.com/office/drawing/2014/main" id="{57AB0089-0C95-3003-8B6D-A945BD491DA6}"/>
              </a:ext>
            </a:extLst>
          </p:cNvPr>
          <p:cNvSpPr txBox="1"/>
          <p:nvPr/>
        </p:nvSpPr>
        <p:spPr>
          <a:xfrm rot="16200000">
            <a:off x="11253664" y="5860114"/>
            <a:ext cx="1461611" cy="140423"/>
          </a:xfrm>
          <a:prstGeom prst="rect">
            <a:avLst/>
          </a:prstGeom>
        </p:spPr>
        <p:txBody>
          <a:bodyPr vert="horz" wrap="none" lIns="0" tIns="17145" rIns="0" bIns="0" rtlCol="0">
            <a:noAutofit/>
          </a:bodyPr>
          <a:lstStyle>
            <a:defPPr>
              <a:defRPr lang="en-US"/>
            </a:defPPr>
            <a:lvl1pPr algn="ctr">
              <a:defRPr sz="950" b="1">
                <a:solidFill>
                  <a:srgbClr val="FFFFFF"/>
                </a:solidFill>
                <a:cs typeface="Hellix"/>
              </a:defRPr>
            </a:lvl1pPr>
          </a:lstStyle>
          <a:p>
            <a:pPr algn="l"/>
            <a:r>
              <a:rPr lang="en-AU" sz="800" b="0" dirty="0">
                <a:solidFill>
                  <a:schemeClr val="tx1"/>
                </a:solidFill>
                <a:latin typeface="Arial" panose="020B0604020202020204" pitchFamily="34" charset="0"/>
              </a:rPr>
              <a:t>Source: Bureau of Meteorology</a:t>
            </a:r>
            <a:endParaRPr sz="800" b="0" dirty="0">
              <a:solidFill>
                <a:schemeClr val="tx1"/>
              </a:solidFill>
              <a:latin typeface="Arial" panose="020B0604020202020204" pitchFamily="34" charset="0"/>
            </a:endParaRPr>
          </a:p>
        </p:txBody>
      </p:sp>
      <p:sp>
        <p:nvSpPr>
          <p:cNvPr id="35" name="object 11">
            <a:extLst>
              <a:ext uri="{FF2B5EF4-FFF2-40B4-BE49-F238E27FC236}">
                <a16:creationId xmlns:a16="http://schemas.microsoft.com/office/drawing/2014/main" id="{57C4C26D-9F5D-1943-167D-121A7E227341}"/>
              </a:ext>
            </a:extLst>
          </p:cNvPr>
          <p:cNvSpPr txBox="1"/>
          <p:nvPr/>
        </p:nvSpPr>
        <p:spPr>
          <a:xfrm>
            <a:off x="6423724" y="485167"/>
            <a:ext cx="596154"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r"/>
            <a:r>
              <a:rPr lang="en-AU" sz="1000" b="0" dirty="0">
                <a:solidFill>
                  <a:schemeClr val="tx1"/>
                </a:solidFill>
                <a:latin typeface="Arial" panose="020B0604020202020204" pitchFamily="34" charset="0"/>
              </a:rPr>
              <a:t>Darwin</a:t>
            </a:r>
          </a:p>
        </p:txBody>
      </p:sp>
      <p:sp>
        <p:nvSpPr>
          <p:cNvPr id="36" name="object 11">
            <a:extLst>
              <a:ext uri="{FF2B5EF4-FFF2-40B4-BE49-F238E27FC236}">
                <a16:creationId xmlns:a16="http://schemas.microsoft.com/office/drawing/2014/main" id="{10825B0B-3AF3-87E9-3EF4-6CD623B04EF6}"/>
              </a:ext>
            </a:extLst>
          </p:cNvPr>
          <p:cNvSpPr txBox="1"/>
          <p:nvPr/>
        </p:nvSpPr>
        <p:spPr>
          <a:xfrm>
            <a:off x="4187293" y="4375789"/>
            <a:ext cx="514708"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r"/>
            <a:r>
              <a:rPr lang="en-AU" sz="1000" b="0" dirty="0">
                <a:solidFill>
                  <a:schemeClr val="tx1"/>
                </a:solidFill>
                <a:latin typeface="Arial" panose="020B0604020202020204" pitchFamily="34" charset="0"/>
              </a:rPr>
              <a:t>Perth</a:t>
            </a:r>
          </a:p>
        </p:txBody>
      </p:sp>
      <p:sp>
        <p:nvSpPr>
          <p:cNvPr id="61" name="TextBox 60">
            <a:extLst>
              <a:ext uri="{FF2B5EF4-FFF2-40B4-BE49-F238E27FC236}">
                <a16:creationId xmlns:a16="http://schemas.microsoft.com/office/drawing/2014/main" id="{ACCE05CA-7A7E-7A42-84EE-CA20B8258C76}"/>
              </a:ext>
            </a:extLst>
          </p:cNvPr>
          <p:cNvSpPr txBox="1"/>
          <p:nvPr/>
        </p:nvSpPr>
        <p:spPr>
          <a:xfrm>
            <a:off x="586288" y="328113"/>
            <a:ext cx="6096000" cy="738664"/>
          </a:xfrm>
          <a:prstGeom prst="rect">
            <a:avLst/>
          </a:prstGeom>
          <a:noFill/>
        </p:spPr>
        <p:txBody>
          <a:bodyPr wrap="square">
            <a:spAutoFit/>
          </a:bodyPr>
          <a:lstStyle/>
          <a:p>
            <a:pPr algn="l"/>
            <a:r>
              <a:rPr lang="vi-VN" sz="1400" dirty="0">
                <a:solidFill>
                  <a:schemeClr val="tx1"/>
                </a:solidFill>
                <a:latin typeface="Arial" panose="020B0604020202020204" pitchFamily="34" charset="0"/>
              </a:rPr>
              <a:t>Lượng mưa</a:t>
            </a:r>
          </a:p>
          <a:p>
            <a:pPr algn="l"/>
            <a:r>
              <a:rPr lang="vi-VN" sz="1400" dirty="0">
                <a:solidFill>
                  <a:schemeClr val="tx1"/>
                </a:solidFill>
                <a:latin typeface="Arial" panose="020B0604020202020204" pitchFamily="34" charset="0"/>
              </a:rPr>
              <a:t>Milimet/inch</a:t>
            </a:r>
          </a:p>
          <a:p>
            <a:pPr algn="l"/>
            <a:endParaRPr lang="vi-VN" sz="1400" dirty="0">
              <a:solidFill>
                <a:schemeClr val="tx1"/>
              </a:solidFill>
              <a:latin typeface="Arial" panose="020B0604020202020204" pitchFamily="34" charset="0"/>
            </a:endParaRPr>
          </a:p>
        </p:txBody>
      </p:sp>
      <p:grpSp>
        <p:nvGrpSpPr>
          <p:cNvPr id="80" name="Group 79">
            <a:extLst>
              <a:ext uri="{FF2B5EF4-FFF2-40B4-BE49-F238E27FC236}">
                <a16:creationId xmlns:a16="http://schemas.microsoft.com/office/drawing/2014/main" id="{1B9350A9-735D-3674-C4E0-39F10FF0264F}"/>
              </a:ext>
            </a:extLst>
          </p:cNvPr>
          <p:cNvGrpSpPr/>
          <p:nvPr/>
        </p:nvGrpSpPr>
        <p:grpSpPr>
          <a:xfrm>
            <a:off x="642159" y="900333"/>
            <a:ext cx="1555120" cy="3438260"/>
            <a:chOff x="474103" y="1037367"/>
            <a:chExt cx="1555120" cy="3438260"/>
          </a:xfrm>
        </p:grpSpPr>
        <p:sp>
          <p:nvSpPr>
            <p:cNvPr id="43" name="Oval 42">
              <a:extLst>
                <a:ext uri="{FF2B5EF4-FFF2-40B4-BE49-F238E27FC236}">
                  <a16:creationId xmlns:a16="http://schemas.microsoft.com/office/drawing/2014/main" id="{A3358941-33A8-0B63-C8F7-048B236F2C7C}"/>
                </a:ext>
              </a:extLst>
            </p:cNvPr>
            <p:cNvSpPr/>
            <p:nvPr/>
          </p:nvSpPr>
          <p:spPr>
            <a:xfrm rot="10800000">
              <a:off x="474103" y="4259475"/>
              <a:ext cx="196278" cy="196279"/>
            </a:xfrm>
            <a:prstGeom prst="ellipse">
              <a:avLst/>
            </a:prstGeom>
            <a:solidFill>
              <a:schemeClr val="bg1"/>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4" name="Oval 43">
              <a:extLst>
                <a:ext uri="{FF2B5EF4-FFF2-40B4-BE49-F238E27FC236}">
                  <a16:creationId xmlns:a16="http://schemas.microsoft.com/office/drawing/2014/main" id="{FC47C233-3A26-75D0-A14F-A15C33169DB3}"/>
                </a:ext>
              </a:extLst>
            </p:cNvPr>
            <p:cNvSpPr/>
            <p:nvPr/>
          </p:nvSpPr>
          <p:spPr>
            <a:xfrm rot="10800000">
              <a:off x="474103" y="3993587"/>
              <a:ext cx="196278" cy="196279"/>
            </a:xfrm>
            <a:prstGeom prst="ellipse">
              <a:avLst/>
            </a:prstGeom>
            <a:solidFill>
              <a:srgbClr val="FCEF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5" name="Oval 44">
              <a:extLst>
                <a:ext uri="{FF2B5EF4-FFF2-40B4-BE49-F238E27FC236}">
                  <a16:creationId xmlns:a16="http://schemas.microsoft.com/office/drawing/2014/main" id="{836E4649-668C-5CBB-6090-86DE6F423C5F}"/>
                </a:ext>
              </a:extLst>
            </p:cNvPr>
            <p:cNvSpPr/>
            <p:nvPr/>
          </p:nvSpPr>
          <p:spPr>
            <a:xfrm rot="10800000">
              <a:off x="474103" y="3727699"/>
              <a:ext cx="196278" cy="196279"/>
            </a:xfrm>
            <a:prstGeom prst="ellipse">
              <a:avLst/>
            </a:prstGeom>
            <a:solidFill>
              <a:srgbClr val="FFDD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6" name="Oval 45">
              <a:extLst>
                <a:ext uri="{FF2B5EF4-FFF2-40B4-BE49-F238E27FC236}">
                  <a16:creationId xmlns:a16="http://schemas.microsoft.com/office/drawing/2014/main" id="{A4D9B28B-0533-721B-4C6C-EF2ED642864C}"/>
                </a:ext>
              </a:extLst>
            </p:cNvPr>
            <p:cNvSpPr/>
            <p:nvPr/>
          </p:nvSpPr>
          <p:spPr>
            <a:xfrm rot="10800000">
              <a:off x="474103" y="3461811"/>
              <a:ext cx="196278" cy="196279"/>
            </a:xfrm>
            <a:prstGeom prst="ellipse">
              <a:avLst/>
            </a:prstGeom>
            <a:solidFill>
              <a:srgbClr val="FFCF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7" name="Oval 46">
              <a:extLst>
                <a:ext uri="{FF2B5EF4-FFF2-40B4-BE49-F238E27FC236}">
                  <a16:creationId xmlns:a16="http://schemas.microsoft.com/office/drawing/2014/main" id="{C9BA8C2D-930C-A23C-63FE-964A14495CE5}"/>
                </a:ext>
              </a:extLst>
            </p:cNvPr>
            <p:cNvSpPr/>
            <p:nvPr/>
          </p:nvSpPr>
          <p:spPr>
            <a:xfrm rot="10800000">
              <a:off x="474103" y="3195924"/>
              <a:ext cx="196278" cy="196279"/>
            </a:xfrm>
            <a:prstGeom prst="ellipse">
              <a:avLst/>
            </a:prstGeom>
            <a:solidFill>
              <a:srgbClr val="F3C9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Oval 47">
              <a:extLst>
                <a:ext uri="{FF2B5EF4-FFF2-40B4-BE49-F238E27FC236}">
                  <a16:creationId xmlns:a16="http://schemas.microsoft.com/office/drawing/2014/main" id="{88F702A2-AC74-0740-0159-77C0E9CBEF43}"/>
                </a:ext>
              </a:extLst>
            </p:cNvPr>
            <p:cNvSpPr/>
            <p:nvPr/>
          </p:nvSpPr>
          <p:spPr>
            <a:xfrm rot="10800000">
              <a:off x="474103" y="2930035"/>
              <a:ext cx="196278" cy="196279"/>
            </a:xfrm>
            <a:prstGeom prst="ellipse">
              <a:avLst/>
            </a:prstGeom>
            <a:solidFill>
              <a:srgbClr val="CDE0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9" name="Oval 48">
              <a:extLst>
                <a:ext uri="{FF2B5EF4-FFF2-40B4-BE49-F238E27FC236}">
                  <a16:creationId xmlns:a16="http://schemas.microsoft.com/office/drawing/2014/main" id="{C606E4B9-BFA8-E61E-5CB2-DC3B7676B0DB}"/>
                </a:ext>
              </a:extLst>
            </p:cNvPr>
            <p:cNvSpPr/>
            <p:nvPr/>
          </p:nvSpPr>
          <p:spPr>
            <a:xfrm rot="10800000">
              <a:off x="474103" y="2664148"/>
              <a:ext cx="196278" cy="196279"/>
            </a:xfrm>
            <a:prstGeom prst="ellipse">
              <a:avLst/>
            </a:prstGeom>
            <a:solidFill>
              <a:srgbClr val="A3BF7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50" name="Oval 49">
              <a:extLst>
                <a:ext uri="{FF2B5EF4-FFF2-40B4-BE49-F238E27FC236}">
                  <a16:creationId xmlns:a16="http://schemas.microsoft.com/office/drawing/2014/main" id="{62A8E925-66CF-DC06-BE15-4EA8E06ADBE6}"/>
                </a:ext>
              </a:extLst>
            </p:cNvPr>
            <p:cNvSpPr/>
            <p:nvPr/>
          </p:nvSpPr>
          <p:spPr>
            <a:xfrm rot="10800000">
              <a:off x="474103" y="2398261"/>
              <a:ext cx="196278" cy="196279"/>
            </a:xfrm>
            <a:prstGeom prst="ellipse">
              <a:avLst/>
            </a:prstGeom>
            <a:solidFill>
              <a:srgbClr val="5BC5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51" name="Oval 50">
              <a:extLst>
                <a:ext uri="{FF2B5EF4-FFF2-40B4-BE49-F238E27FC236}">
                  <a16:creationId xmlns:a16="http://schemas.microsoft.com/office/drawing/2014/main" id="{9CF95113-BF3D-0DE3-BBD2-50C263FF374C}"/>
                </a:ext>
              </a:extLst>
            </p:cNvPr>
            <p:cNvSpPr/>
            <p:nvPr/>
          </p:nvSpPr>
          <p:spPr>
            <a:xfrm rot="10800000">
              <a:off x="474103" y="2132373"/>
              <a:ext cx="196278" cy="196279"/>
            </a:xfrm>
            <a:prstGeom prst="ellipse">
              <a:avLst/>
            </a:prstGeom>
            <a:solidFill>
              <a:srgbClr val="419E8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52" name="Oval 51">
              <a:extLst>
                <a:ext uri="{FF2B5EF4-FFF2-40B4-BE49-F238E27FC236}">
                  <a16:creationId xmlns:a16="http://schemas.microsoft.com/office/drawing/2014/main" id="{A0176873-B170-E005-1828-5CEB71AADA44}"/>
                </a:ext>
              </a:extLst>
            </p:cNvPr>
            <p:cNvSpPr/>
            <p:nvPr/>
          </p:nvSpPr>
          <p:spPr>
            <a:xfrm rot="10800000">
              <a:off x="474103" y="1866485"/>
              <a:ext cx="196278" cy="196279"/>
            </a:xfrm>
            <a:prstGeom prst="ellipse">
              <a:avLst/>
            </a:prstGeom>
            <a:solidFill>
              <a:srgbClr val="3F81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53" name="Oval 52">
              <a:extLst>
                <a:ext uri="{FF2B5EF4-FFF2-40B4-BE49-F238E27FC236}">
                  <a16:creationId xmlns:a16="http://schemas.microsoft.com/office/drawing/2014/main" id="{3B6BC99C-68BC-A674-DBFD-E9C56CB484FD}"/>
                </a:ext>
              </a:extLst>
            </p:cNvPr>
            <p:cNvSpPr/>
            <p:nvPr/>
          </p:nvSpPr>
          <p:spPr>
            <a:xfrm rot="10800000">
              <a:off x="474103" y="1600597"/>
              <a:ext cx="196278" cy="196279"/>
            </a:xfrm>
            <a:prstGeom prst="ellipse">
              <a:avLst/>
            </a:prstGeom>
            <a:solidFill>
              <a:srgbClr val="378F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54" name="Oval 53">
              <a:extLst>
                <a:ext uri="{FF2B5EF4-FFF2-40B4-BE49-F238E27FC236}">
                  <a16:creationId xmlns:a16="http://schemas.microsoft.com/office/drawing/2014/main" id="{1BCE0F62-9322-77A8-80B1-F0FDEADFBBB1}"/>
                </a:ext>
              </a:extLst>
            </p:cNvPr>
            <p:cNvSpPr/>
            <p:nvPr/>
          </p:nvSpPr>
          <p:spPr>
            <a:xfrm rot="10800000">
              <a:off x="474103" y="1334710"/>
              <a:ext cx="196278" cy="196279"/>
            </a:xfrm>
            <a:prstGeom prst="ellipse">
              <a:avLst/>
            </a:prstGeom>
            <a:solidFill>
              <a:srgbClr val="4680C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55" name="Oval 54">
              <a:extLst>
                <a:ext uri="{FF2B5EF4-FFF2-40B4-BE49-F238E27FC236}">
                  <a16:creationId xmlns:a16="http://schemas.microsoft.com/office/drawing/2014/main" id="{E111921E-5708-7426-1A90-DCFBA1FD7740}"/>
                </a:ext>
              </a:extLst>
            </p:cNvPr>
            <p:cNvSpPr/>
            <p:nvPr/>
          </p:nvSpPr>
          <p:spPr>
            <a:xfrm rot="10800000">
              <a:off x="474103" y="1068826"/>
              <a:ext cx="196278" cy="196279"/>
            </a:xfrm>
            <a:prstGeom prst="ellipse">
              <a:avLst/>
            </a:prstGeom>
            <a:solidFill>
              <a:srgbClr val="2F548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pSp>
          <p:nvGrpSpPr>
            <p:cNvPr id="79" name="Group 78">
              <a:extLst>
                <a:ext uri="{FF2B5EF4-FFF2-40B4-BE49-F238E27FC236}">
                  <a16:creationId xmlns:a16="http://schemas.microsoft.com/office/drawing/2014/main" id="{C21FE6A4-D093-DD9C-21AF-3E2B0ECE0289}"/>
                </a:ext>
              </a:extLst>
            </p:cNvPr>
            <p:cNvGrpSpPr/>
            <p:nvPr/>
          </p:nvGrpSpPr>
          <p:grpSpPr>
            <a:xfrm>
              <a:off x="773392" y="1037367"/>
              <a:ext cx="1255831" cy="3438260"/>
              <a:chOff x="2108246" y="1101678"/>
              <a:chExt cx="1255831" cy="3438260"/>
            </a:xfrm>
          </p:grpSpPr>
          <p:sp>
            <p:nvSpPr>
              <p:cNvPr id="66" name="object 11">
                <a:extLst>
                  <a:ext uri="{FF2B5EF4-FFF2-40B4-BE49-F238E27FC236}">
                    <a16:creationId xmlns:a16="http://schemas.microsoft.com/office/drawing/2014/main" id="{8D43ACDB-2874-9184-76FB-19D535697605}"/>
                  </a:ext>
                </a:extLst>
              </p:cNvPr>
              <p:cNvSpPr txBox="1"/>
              <p:nvPr/>
            </p:nvSpPr>
            <p:spPr>
              <a:xfrm flipH="1">
                <a:off x="2108246" y="1101678"/>
                <a:ext cx="1255831"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dirty="0">
                    <a:solidFill>
                      <a:schemeClr val="tx1"/>
                    </a:solidFill>
                    <a:latin typeface="Arial" panose="020B0604020202020204" pitchFamily="34" charset="0"/>
                  </a:rPr>
                  <a:t>3200 / 126</a:t>
                </a:r>
                <a:endParaRPr sz="1400" b="0" dirty="0">
                  <a:solidFill>
                    <a:schemeClr val="tx1"/>
                  </a:solidFill>
                  <a:latin typeface="Arial" panose="020B0604020202020204" pitchFamily="34" charset="0"/>
                </a:endParaRPr>
              </a:p>
            </p:txBody>
          </p:sp>
          <p:sp>
            <p:nvSpPr>
              <p:cNvPr id="67" name="object 11">
                <a:extLst>
                  <a:ext uri="{FF2B5EF4-FFF2-40B4-BE49-F238E27FC236}">
                    <a16:creationId xmlns:a16="http://schemas.microsoft.com/office/drawing/2014/main" id="{714419B0-672C-03CC-274C-ADA42178DD4B}"/>
                  </a:ext>
                </a:extLst>
              </p:cNvPr>
              <p:cNvSpPr txBox="1"/>
              <p:nvPr/>
            </p:nvSpPr>
            <p:spPr>
              <a:xfrm flipH="1">
                <a:off x="2108246" y="1368804"/>
                <a:ext cx="1117463"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dirty="0">
                    <a:solidFill>
                      <a:schemeClr val="tx1"/>
                    </a:solidFill>
                    <a:latin typeface="Arial" panose="020B0604020202020204" pitchFamily="34" charset="0"/>
                  </a:rPr>
                  <a:t>2400 / 94.5</a:t>
                </a:r>
                <a:endParaRPr sz="1400" b="0" dirty="0">
                  <a:solidFill>
                    <a:schemeClr val="tx1"/>
                  </a:solidFill>
                  <a:latin typeface="Arial" panose="020B0604020202020204" pitchFamily="34" charset="0"/>
                </a:endParaRPr>
              </a:p>
            </p:txBody>
          </p:sp>
          <p:sp>
            <p:nvSpPr>
              <p:cNvPr id="68" name="object 11">
                <a:extLst>
                  <a:ext uri="{FF2B5EF4-FFF2-40B4-BE49-F238E27FC236}">
                    <a16:creationId xmlns:a16="http://schemas.microsoft.com/office/drawing/2014/main" id="{B4166A83-4870-7851-B295-14768B25E580}"/>
                  </a:ext>
                </a:extLst>
              </p:cNvPr>
              <p:cNvSpPr txBox="1"/>
              <p:nvPr/>
            </p:nvSpPr>
            <p:spPr>
              <a:xfrm flipH="1">
                <a:off x="2108246" y="1635929"/>
                <a:ext cx="1117461"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dirty="0">
                    <a:solidFill>
                      <a:schemeClr val="tx1"/>
                    </a:solidFill>
                    <a:latin typeface="Arial" panose="020B0604020202020204" pitchFamily="34" charset="0"/>
                  </a:rPr>
                  <a:t>2000 / 78.7</a:t>
                </a:r>
                <a:endParaRPr sz="1400" b="0" dirty="0">
                  <a:solidFill>
                    <a:schemeClr val="tx1"/>
                  </a:solidFill>
                  <a:latin typeface="Arial" panose="020B0604020202020204" pitchFamily="34" charset="0"/>
                </a:endParaRPr>
              </a:p>
            </p:txBody>
          </p:sp>
          <p:sp>
            <p:nvSpPr>
              <p:cNvPr id="69" name="object 11">
                <a:extLst>
                  <a:ext uri="{FF2B5EF4-FFF2-40B4-BE49-F238E27FC236}">
                    <a16:creationId xmlns:a16="http://schemas.microsoft.com/office/drawing/2014/main" id="{EAA64494-B0E3-7827-E467-6A244307A0C3}"/>
                  </a:ext>
                </a:extLst>
              </p:cNvPr>
              <p:cNvSpPr txBox="1"/>
              <p:nvPr/>
            </p:nvSpPr>
            <p:spPr>
              <a:xfrm flipH="1">
                <a:off x="2108246" y="1903054"/>
                <a:ext cx="1117459"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dirty="0">
                    <a:solidFill>
                      <a:schemeClr val="tx1"/>
                    </a:solidFill>
                    <a:latin typeface="Arial" panose="020B0604020202020204" pitchFamily="34" charset="0"/>
                  </a:rPr>
                  <a:t>1600 / 63</a:t>
                </a:r>
                <a:endParaRPr sz="1400" b="0" dirty="0">
                  <a:solidFill>
                    <a:schemeClr val="tx1"/>
                  </a:solidFill>
                  <a:latin typeface="Arial" panose="020B0604020202020204" pitchFamily="34" charset="0"/>
                </a:endParaRPr>
              </a:p>
            </p:txBody>
          </p:sp>
          <p:sp>
            <p:nvSpPr>
              <p:cNvPr id="70" name="object 11">
                <a:extLst>
                  <a:ext uri="{FF2B5EF4-FFF2-40B4-BE49-F238E27FC236}">
                    <a16:creationId xmlns:a16="http://schemas.microsoft.com/office/drawing/2014/main" id="{3BBD7E54-F884-4FC0-63E9-0200222CE455}"/>
                  </a:ext>
                </a:extLst>
              </p:cNvPr>
              <p:cNvSpPr txBox="1"/>
              <p:nvPr/>
            </p:nvSpPr>
            <p:spPr>
              <a:xfrm flipH="1">
                <a:off x="2108247" y="2170179"/>
                <a:ext cx="966992"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dirty="0">
                    <a:solidFill>
                      <a:schemeClr val="tx1"/>
                    </a:solidFill>
                    <a:latin typeface="Arial" panose="020B0604020202020204" pitchFamily="34" charset="0"/>
                  </a:rPr>
                  <a:t>1200 / 47.2</a:t>
                </a:r>
                <a:endParaRPr sz="1400" b="0" dirty="0">
                  <a:solidFill>
                    <a:schemeClr val="tx1"/>
                  </a:solidFill>
                  <a:latin typeface="Arial" panose="020B0604020202020204" pitchFamily="34" charset="0"/>
                </a:endParaRPr>
              </a:p>
            </p:txBody>
          </p:sp>
          <p:sp>
            <p:nvSpPr>
              <p:cNvPr id="71" name="object 11">
                <a:extLst>
                  <a:ext uri="{FF2B5EF4-FFF2-40B4-BE49-F238E27FC236}">
                    <a16:creationId xmlns:a16="http://schemas.microsoft.com/office/drawing/2014/main" id="{55E66789-A2C0-26DA-A635-63F1B20AE455}"/>
                  </a:ext>
                </a:extLst>
              </p:cNvPr>
              <p:cNvSpPr txBox="1"/>
              <p:nvPr/>
            </p:nvSpPr>
            <p:spPr>
              <a:xfrm flipH="1">
                <a:off x="2108247" y="2437304"/>
                <a:ext cx="1117458"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dirty="0">
                    <a:solidFill>
                      <a:schemeClr val="tx1"/>
                    </a:solidFill>
                    <a:latin typeface="Arial" panose="020B0604020202020204" pitchFamily="34" charset="0"/>
                  </a:rPr>
                  <a:t>100 / 39.40</a:t>
                </a:r>
                <a:endParaRPr sz="1400" b="0" dirty="0">
                  <a:solidFill>
                    <a:schemeClr val="tx1"/>
                  </a:solidFill>
                  <a:latin typeface="Arial" panose="020B0604020202020204" pitchFamily="34" charset="0"/>
                </a:endParaRPr>
              </a:p>
            </p:txBody>
          </p:sp>
          <p:sp>
            <p:nvSpPr>
              <p:cNvPr id="72" name="object 11">
                <a:extLst>
                  <a:ext uri="{FF2B5EF4-FFF2-40B4-BE49-F238E27FC236}">
                    <a16:creationId xmlns:a16="http://schemas.microsoft.com/office/drawing/2014/main" id="{AF3B028F-A041-808A-15D3-444577C929C9}"/>
                  </a:ext>
                </a:extLst>
              </p:cNvPr>
              <p:cNvSpPr txBox="1"/>
              <p:nvPr/>
            </p:nvSpPr>
            <p:spPr>
              <a:xfrm flipH="1">
                <a:off x="2108246" y="2704429"/>
                <a:ext cx="1117457"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dirty="0">
                    <a:solidFill>
                      <a:schemeClr val="tx1"/>
                    </a:solidFill>
                    <a:latin typeface="Arial" panose="020B0604020202020204" pitchFamily="34" charset="0"/>
                  </a:rPr>
                  <a:t>800 / 31.5</a:t>
                </a:r>
                <a:endParaRPr sz="1400" b="0" dirty="0">
                  <a:solidFill>
                    <a:schemeClr val="tx1"/>
                  </a:solidFill>
                  <a:latin typeface="Arial" panose="020B0604020202020204" pitchFamily="34" charset="0"/>
                </a:endParaRPr>
              </a:p>
            </p:txBody>
          </p:sp>
          <p:sp>
            <p:nvSpPr>
              <p:cNvPr id="73" name="object 11">
                <a:extLst>
                  <a:ext uri="{FF2B5EF4-FFF2-40B4-BE49-F238E27FC236}">
                    <a16:creationId xmlns:a16="http://schemas.microsoft.com/office/drawing/2014/main" id="{F3EF5F1F-A2C5-F4B7-8DED-341797526980}"/>
                  </a:ext>
                </a:extLst>
              </p:cNvPr>
              <p:cNvSpPr txBox="1"/>
              <p:nvPr/>
            </p:nvSpPr>
            <p:spPr>
              <a:xfrm flipH="1">
                <a:off x="2108247" y="2971554"/>
                <a:ext cx="979792"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dirty="0">
                    <a:solidFill>
                      <a:schemeClr val="tx1"/>
                    </a:solidFill>
                    <a:latin typeface="Arial" panose="020B0604020202020204" pitchFamily="34" charset="0"/>
                  </a:rPr>
                  <a:t>600 / 23.6</a:t>
                </a:r>
                <a:endParaRPr sz="1400" b="0" dirty="0">
                  <a:solidFill>
                    <a:schemeClr val="tx1"/>
                  </a:solidFill>
                  <a:latin typeface="Arial" panose="020B0604020202020204" pitchFamily="34" charset="0"/>
                </a:endParaRPr>
              </a:p>
            </p:txBody>
          </p:sp>
          <p:sp>
            <p:nvSpPr>
              <p:cNvPr id="74" name="object 11">
                <a:extLst>
                  <a:ext uri="{FF2B5EF4-FFF2-40B4-BE49-F238E27FC236}">
                    <a16:creationId xmlns:a16="http://schemas.microsoft.com/office/drawing/2014/main" id="{98884E9F-638D-CC42-B972-4BCBB071FE81}"/>
                  </a:ext>
                </a:extLst>
              </p:cNvPr>
              <p:cNvSpPr txBox="1"/>
              <p:nvPr/>
            </p:nvSpPr>
            <p:spPr>
              <a:xfrm flipH="1">
                <a:off x="2108247" y="3238679"/>
                <a:ext cx="979792"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dirty="0">
                    <a:solidFill>
                      <a:schemeClr val="tx1"/>
                    </a:solidFill>
                    <a:latin typeface="Arial" panose="020B0604020202020204" pitchFamily="34" charset="0"/>
                  </a:rPr>
                  <a:t>500 / 19.7</a:t>
                </a:r>
                <a:endParaRPr sz="1400" b="0" dirty="0">
                  <a:solidFill>
                    <a:schemeClr val="tx1"/>
                  </a:solidFill>
                  <a:latin typeface="Arial" panose="020B0604020202020204" pitchFamily="34" charset="0"/>
                </a:endParaRPr>
              </a:p>
            </p:txBody>
          </p:sp>
          <p:sp>
            <p:nvSpPr>
              <p:cNvPr id="75" name="object 11">
                <a:extLst>
                  <a:ext uri="{FF2B5EF4-FFF2-40B4-BE49-F238E27FC236}">
                    <a16:creationId xmlns:a16="http://schemas.microsoft.com/office/drawing/2014/main" id="{2584428E-49FA-02EE-835F-193427F4955F}"/>
                  </a:ext>
                </a:extLst>
              </p:cNvPr>
              <p:cNvSpPr txBox="1"/>
              <p:nvPr/>
            </p:nvSpPr>
            <p:spPr>
              <a:xfrm flipH="1">
                <a:off x="2108246" y="3505804"/>
                <a:ext cx="979790"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dirty="0">
                    <a:solidFill>
                      <a:schemeClr val="tx1"/>
                    </a:solidFill>
                    <a:latin typeface="Arial" panose="020B0604020202020204" pitchFamily="34" charset="0"/>
                  </a:rPr>
                  <a:t>400 / 15.7</a:t>
                </a:r>
                <a:endParaRPr sz="1400" b="0" dirty="0">
                  <a:solidFill>
                    <a:schemeClr val="tx1"/>
                  </a:solidFill>
                  <a:latin typeface="Arial" panose="020B0604020202020204" pitchFamily="34" charset="0"/>
                </a:endParaRPr>
              </a:p>
            </p:txBody>
          </p:sp>
          <p:sp>
            <p:nvSpPr>
              <p:cNvPr id="76" name="object 11">
                <a:extLst>
                  <a:ext uri="{FF2B5EF4-FFF2-40B4-BE49-F238E27FC236}">
                    <a16:creationId xmlns:a16="http://schemas.microsoft.com/office/drawing/2014/main" id="{908F0A58-C129-2EDD-5D71-C076777D744A}"/>
                  </a:ext>
                </a:extLst>
              </p:cNvPr>
              <p:cNvSpPr txBox="1"/>
              <p:nvPr/>
            </p:nvSpPr>
            <p:spPr>
              <a:xfrm flipH="1">
                <a:off x="2108246" y="3772929"/>
                <a:ext cx="979788"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dirty="0">
                    <a:solidFill>
                      <a:schemeClr val="tx1"/>
                    </a:solidFill>
                    <a:latin typeface="Arial" panose="020B0604020202020204" pitchFamily="34" charset="0"/>
                  </a:rPr>
                  <a:t>300 / 11.8</a:t>
                </a:r>
                <a:endParaRPr sz="1400" b="0" dirty="0">
                  <a:solidFill>
                    <a:schemeClr val="tx1"/>
                  </a:solidFill>
                  <a:latin typeface="Arial" panose="020B0604020202020204" pitchFamily="34" charset="0"/>
                </a:endParaRPr>
              </a:p>
            </p:txBody>
          </p:sp>
          <p:sp>
            <p:nvSpPr>
              <p:cNvPr id="77" name="object 11">
                <a:extLst>
                  <a:ext uri="{FF2B5EF4-FFF2-40B4-BE49-F238E27FC236}">
                    <a16:creationId xmlns:a16="http://schemas.microsoft.com/office/drawing/2014/main" id="{E73DBEC5-F442-CC5E-90AD-0DA2946ECFB8}"/>
                  </a:ext>
                </a:extLst>
              </p:cNvPr>
              <p:cNvSpPr txBox="1"/>
              <p:nvPr/>
            </p:nvSpPr>
            <p:spPr>
              <a:xfrm flipH="1">
                <a:off x="2108247" y="4040054"/>
                <a:ext cx="1117456"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dirty="0">
                    <a:solidFill>
                      <a:schemeClr val="tx1"/>
                    </a:solidFill>
                    <a:latin typeface="Arial" panose="020B0604020202020204" pitchFamily="34" charset="0"/>
                  </a:rPr>
                  <a:t>200 / 7.9</a:t>
                </a:r>
                <a:endParaRPr sz="1400" b="0" dirty="0">
                  <a:solidFill>
                    <a:schemeClr val="tx1"/>
                  </a:solidFill>
                  <a:latin typeface="Arial" panose="020B0604020202020204" pitchFamily="34" charset="0"/>
                </a:endParaRPr>
              </a:p>
            </p:txBody>
          </p:sp>
          <p:sp>
            <p:nvSpPr>
              <p:cNvPr id="78" name="object 11">
                <a:extLst>
                  <a:ext uri="{FF2B5EF4-FFF2-40B4-BE49-F238E27FC236}">
                    <a16:creationId xmlns:a16="http://schemas.microsoft.com/office/drawing/2014/main" id="{9AF64092-62F4-AC2F-1EF0-E70A6D97D82B}"/>
                  </a:ext>
                </a:extLst>
              </p:cNvPr>
              <p:cNvSpPr txBox="1"/>
              <p:nvPr/>
            </p:nvSpPr>
            <p:spPr>
              <a:xfrm flipH="1">
                <a:off x="2108246" y="4307182"/>
                <a:ext cx="642901"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dirty="0">
                    <a:solidFill>
                      <a:schemeClr val="tx1"/>
                    </a:solidFill>
                    <a:latin typeface="Arial" panose="020B0604020202020204" pitchFamily="34" charset="0"/>
                  </a:rPr>
                  <a:t>0 / 0</a:t>
                </a:r>
                <a:endParaRPr sz="1400" b="0" dirty="0">
                  <a:solidFill>
                    <a:schemeClr val="tx1"/>
                  </a:solidFill>
                  <a:latin typeface="Arial" panose="020B0604020202020204" pitchFamily="34" charset="0"/>
                </a:endParaRPr>
              </a:p>
            </p:txBody>
          </p:sp>
        </p:grpSp>
      </p:grpSp>
      <p:sp>
        <p:nvSpPr>
          <p:cNvPr id="82" name="object 20">
            <a:extLst>
              <a:ext uri="{FF2B5EF4-FFF2-40B4-BE49-F238E27FC236}">
                <a16:creationId xmlns:a16="http://schemas.microsoft.com/office/drawing/2014/main" id="{B1E750B5-4AE6-72BA-62A9-B86ADCF788F9}"/>
              </a:ext>
            </a:extLst>
          </p:cNvPr>
          <p:cNvSpPr txBox="1"/>
          <p:nvPr/>
        </p:nvSpPr>
        <p:spPr>
          <a:xfrm>
            <a:off x="9078199" y="6179331"/>
            <a:ext cx="699693" cy="169605"/>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AU" sz="950" u="none" strike="noStrike" kern="1200" cap="none" spc="0" normalizeH="0" baseline="0" noProof="0" dirty="0">
                <a:ln>
                  <a:noFill/>
                </a:ln>
                <a:effectLst/>
                <a:uLnTx/>
                <a:uFillTx/>
                <a:latin typeface="Arial" panose="020B0604020202020204" pitchFamily="34" charset="0"/>
                <a:ea typeface="Inter Display" panose="02000503000000020004" pitchFamily="2" charset="0"/>
                <a:cs typeface="Inter Display" panose="02000503000000020004" pitchFamily="2" charset="0"/>
              </a:rPr>
              <a:t>TASMANIA</a:t>
            </a:r>
          </a:p>
        </p:txBody>
      </p:sp>
      <p:sp>
        <p:nvSpPr>
          <p:cNvPr id="3" name="object 11">
            <a:extLst>
              <a:ext uri="{FF2B5EF4-FFF2-40B4-BE49-F238E27FC236}">
                <a16:creationId xmlns:a16="http://schemas.microsoft.com/office/drawing/2014/main" id="{04F1AD46-4549-A497-B86D-70C7333AF8C1}"/>
              </a:ext>
            </a:extLst>
          </p:cNvPr>
          <p:cNvSpPr txBox="1"/>
          <p:nvPr/>
        </p:nvSpPr>
        <p:spPr>
          <a:xfrm>
            <a:off x="4999530" y="2788330"/>
            <a:ext cx="1452069" cy="16350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AU" sz="950" b="0" u="none" strike="noStrike" kern="1200" cap="none" spc="0" normalizeH="0" baseline="0" noProof="0" dirty="0">
                <a:ln>
                  <a:noFill/>
                </a:ln>
                <a:solidFill>
                  <a:schemeClr val="tx1"/>
                </a:solidFill>
                <a:effectLst/>
                <a:uLnTx/>
                <a:uFillTx/>
                <a:latin typeface="Arial" panose="020B0604020202020204" pitchFamily="34" charset="0"/>
                <a:ea typeface="Inter Display" panose="02000503000000020004" pitchFamily="2" charset="0"/>
                <a:cs typeface="Inter Display" panose="02000503000000020004" pitchFamily="2" charset="0"/>
              </a:rPr>
              <a:t>TÂY ÚC</a:t>
            </a:r>
          </a:p>
        </p:txBody>
      </p:sp>
      <p:sp>
        <p:nvSpPr>
          <p:cNvPr id="4" name="object 15">
            <a:extLst>
              <a:ext uri="{FF2B5EF4-FFF2-40B4-BE49-F238E27FC236}">
                <a16:creationId xmlns:a16="http://schemas.microsoft.com/office/drawing/2014/main" id="{D62D31A0-4F2F-B031-B8CE-AFFFE4979BFA}"/>
              </a:ext>
            </a:extLst>
          </p:cNvPr>
          <p:cNvSpPr txBox="1"/>
          <p:nvPr/>
        </p:nvSpPr>
        <p:spPr>
          <a:xfrm>
            <a:off x="7189005" y="1721689"/>
            <a:ext cx="836896" cy="455894"/>
          </a:xfrm>
          <a:prstGeom prst="rect">
            <a:avLst/>
          </a:prstGeom>
        </p:spPr>
        <p:txBody>
          <a:bodyPr vert="horz" wrap="square" lIns="0" tIns="17145" rIns="0" bIns="0"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en-AU" sz="950" u="none" strike="noStrike" kern="1200" cap="none" spc="0" normalizeH="0" baseline="0" noProof="0" dirty="0">
                <a:ln>
                  <a:noFill/>
                </a:ln>
                <a:effectLst/>
                <a:uLnTx/>
                <a:uFillTx/>
                <a:latin typeface="Arial" panose="020B0604020202020204" pitchFamily="34" charset="0"/>
                <a:ea typeface="Inter Display" panose="02000503000000020004" pitchFamily="2" charset="0"/>
                <a:cs typeface="Inter Display" panose="02000503000000020004" pitchFamily="2" charset="0"/>
              </a:rPr>
              <a:t>LÃNH THỔ BẮC ÚC</a:t>
            </a:r>
          </a:p>
          <a:p>
            <a:pPr marL="0" marR="0" lvl="0" indent="0" algn="ctr" defTabSz="914400" rtl="0" eaLnBrk="1" fontAlgn="auto" latinLnBrk="0" hangingPunct="1">
              <a:lnSpc>
                <a:spcPct val="100000"/>
              </a:lnSpc>
              <a:spcBef>
                <a:spcPct val="0"/>
              </a:spcBef>
              <a:spcAft>
                <a:spcPct val="0"/>
              </a:spcAft>
              <a:buClrTx/>
              <a:buSzTx/>
              <a:buFontTx/>
              <a:buNone/>
              <a:defRPr/>
            </a:pPr>
            <a:endParaRPr kumimoji="0" lang="en-AU" sz="950" u="none" strike="noStrike" kern="1200" cap="none" spc="0" normalizeH="0" baseline="0" noProof="0" dirty="0">
              <a:ln>
                <a:noFill/>
              </a:ln>
              <a:effectLst/>
              <a:uLnTx/>
              <a:uFillTx/>
              <a:latin typeface="Arial" panose="020B0604020202020204" pitchFamily="34" charset="0"/>
              <a:ea typeface="Inter Display" panose="02000503000000020004" pitchFamily="2" charset="0"/>
              <a:cs typeface="Inter Display" panose="02000503000000020004" pitchFamily="2" charset="0"/>
            </a:endParaRPr>
          </a:p>
        </p:txBody>
      </p:sp>
      <p:sp>
        <p:nvSpPr>
          <p:cNvPr id="5" name="object 17">
            <a:extLst>
              <a:ext uri="{FF2B5EF4-FFF2-40B4-BE49-F238E27FC236}">
                <a16:creationId xmlns:a16="http://schemas.microsoft.com/office/drawing/2014/main" id="{42C061FF-0158-32B0-BF5F-569D02A01A97}"/>
              </a:ext>
            </a:extLst>
          </p:cNvPr>
          <p:cNvSpPr txBox="1"/>
          <p:nvPr/>
        </p:nvSpPr>
        <p:spPr>
          <a:xfrm>
            <a:off x="7262028" y="3377818"/>
            <a:ext cx="1189364" cy="163506"/>
          </a:xfrm>
          <a:prstGeom prst="rect">
            <a:avLst/>
          </a:prstGeom>
        </p:spPr>
        <p:txBody>
          <a:bodyPr vert="horz" wrap="square" lIns="0" tIns="17145" rIns="0" bIns="0"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en-AU" sz="950" u="none" strike="noStrike" kern="1200" cap="none" spc="0" normalizeH="0" baseline="0" noProof="0" dirty="0">
                <a:ln>
                  <a:noFill/>
                </a:ln>
                <a:effectLst/>
                <a:uLnTx/>
                <a:uFillTx/>
                <a:latin typeface="Arial" panose="020B0604020202020204" pitchFamily="34" charset="0"/>
                <a:ea typeface="Inter Display" panose="02000503000000020004" pitchFamily="2" charset="0"/>
                <a:cs typeface="Inter Display" panose="02000503000000020004" pitchFamily="2" charset="0"/>
              </a:rPr>
              <a:t>NAM ÚC</a:t>
            </a:r>
          </a:p>
        </p:txBody>
      </p:sp>
      <p:sp>
        <p:nvSpPr>
          <p:cNvPr id="6" name="object 20">
            <a:extLst>
              <a:ext uri="{FF2B5EF4-FFF2-40B4-BE49-F238E27FC236}">
                <a16:creationId xmlns:a16="http://schemas.microsoft.com/office/drawing/2014/main" id="{9C900698-3855-220D-24A4-C0787C21DC1C}"/>
              </a:ext>
            </a:extLst>
          </p:cNvPr>
          <p:cNvSpPr txBox="1"/>
          <p:nvPr/>
        </p:nvSpPr>
        <p:spPr>
          <a:xfrm>
            <a:off x="9484866" y="4792666"/>
            <a:ext cx="1057188" cy="363561"/>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AU" sz="750" u="none" strike="noStrike" kern="1200" cap="none" spc="0" normalizeH="0" baseline="0" noProof="0" dirty="0">
                <a:ln>
                  <a:noFill/>
                </a:ln>
                <a:effectLst/>
                <a:uLnTx/>
                <a:uFillTx/>
                <a:latin typeface="Arial" panose="020B0604020202020204" pitchFamily="34" charset="0"/>
                <a:ea typeface="Inter Display" panose="02000503000000020004" pitchFamily="2" charset="0"/>
                <a:cs typeface="Inter Display" panose="02000503000000020004" pitchFamily="2" charset="0"/>
              </a:rPr>
              <a:t>LÃNH THỔ </a:t>
            </a:r>
          </a:p>
          <a:p>
            <a:pPr marL="0" marR="0" lvl="0" indent="0" algn="l" defTabSz="914400" rtl="0" eaLnBrk="1" fontAlgn="auto" latinLnBrk="0" hangingPunct="1">
              <a:lnSpc>
                <a:spcPct val="100000"/>
              </a:lnSpc>
              <a:spcBef>
                <a:spcPct val="0"/>
              </a:spcBef>
              <a:spcAft>
                <a:spcPct val="0"/>
              </a:spcAft>
              <a:buClrTx/>
              <a:buSzTx/>
              <a:buFontTx/>
              <a:buNone/>
              <a:defRPr/>
            </a:pPr>
            <a:r>
              <a:rPr kumimoji="0" lang="en-AU" sz="750" u="none" strike="noStrike" kern="1200" cap="none" spc="0" normalizeH="0" baseline="0" noProof="0" dirty="0">
                <a:ln>
                  <a:noFill/>
                </a:ln>
                <a:effectLst/>
                <a:uLnTx/>
                <a:uFillTx/>
                <a:latin typeface="Arial" panose="020B0604020202020204" pitchFamily="34" charset="0"/>
                <a:ea typeface="Inter Display" panose="02000503000000020004" pitchFamily="2" charset="0"/>
                <a:cs typeface="Inter Display" panose="02000503000000020004" pitchFamily="2" charset="0"/>
              </a:rPr>
              <a:t>THỦ ĐÔ</a:t>
            </a:r>
          </a:p>
          <a:p>
            <a:pPr marL="0" marR="0" lvl="0" indent="0" algn="l" defTabSz="914400" rtl="0" eaLnBrk="1" fontAlgn="auto" latinLnBrk="0" hangingPunct="1">
              <a:lnSpc>
                <a:spcPct val="100000"/>
              </a:lnSpc>
              <a:spcBef>
                <a:spcPct val="0"/>
              </a:spcBef>
              <a:spcAft>
                <a:spcPct val="0"/>
              </a:spcAft>
              <a:buClrTx/>
              <a:buSzTx/>
              <a:buFontTx/>
              <a:buNone/>
              <a:defRPr/>
            </a:pPr>
            <a:endParaRPr kumimoji="0" lang="en-AU" sz="750" u="none" strike="noStrike" kern="1200" cap="none" spc="0" normalizeH="0" baseline="0" noProof="0" dirty="0">
              <a:ln>
                <a:noFill/>
              </a:ln>
              <a:effectLst/>
              <a:uLnTx/>
              <a:uFillTx/>
              <a:latin typeface="Arial" panose="020B0604020202020204" pitchFamily="34" charset="0"/>
              <a:ea typeface="Inter Display" panose="02000503000000020004" pitchFamily="2" charset="0"/>
              <a:cs typeface="Inter Display" panose="02000503000000020004" pitchFamily="2" charset="0"/>
            </a:endParaRPr>
          </a:p>
        </p:txBody>
      </p:sp>
    </p:spTree>
    <p:extLst>
      <p:ext uri="{BB962C8B-B14F-4D97-AF65-F5344CB8AC3E}">
        <p14:creationId xmlns:p14="http://schemas.microsoft.com/office/powerpoint/2010/main" val="1316501046"/>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 name="Picture 10" descr="A field of vines with trees in the background&#10;&#10;Description automatically generated">
            <a:extLst>
              <a:ext uri="{FF2B5EF4-FFF2-40B4-BE49-F238E27FC236}">
                <a16:creationId xmlns:a16="http://schemas.microsoft.com/office/drawing/2014/main" id="{A65E23F0-F35A-FBE6-016F-67921596AF9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583475" y="334317"/>
            <a:ext cx="5608525" cy="3739017"/>
          </a:xfrm>
          <a:prstGeom prst="rect">
            <a:avLst/>
          </a:prstGeom>
        </p:spPr>
      </p:pic>
      <p:pic>
        <p:nvPicPr>
          <p:cNvPr id="4" name="Picture 3" descr="A field of crops in a valley&#10;&#10;Description automatically generated">
            <a:extLst>
              <a:ext uri="{FF2B5EF4-FFF2-40B4-BE49-F238E27FC236}">
                <a16:creationId xmlns:a16="http://schemas.microsoft.com/office/drawing/2014/main" id="{11128844-DAA4-4C91-1B6E-920FAE885B4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07988" y="3104504"/>
            <a:ext cx="5632313" cy="3753496"/>
          </a:xfrm>
          <a:prstGeom prst="rect">
            <a:avLst/>
          </a:prstGeom>
        </p:spPr>
      </p:pic>
      <p:sp>
        <p:nvSpPr>
          <p:cNvPr id="7" name="Content Placeholder 2">
            <a:extLst>
              <a:ext uri="{FF2B5EF4-FFF2-40B4-BE49-F238E27FC236}">
                <a16:creationId xmlns:a16="http://schemas.microsoft.com/office/drawing/2014/main" id="{1200BBB0-4B55-451C-A8D4-2FBDCCA69E86}"/>
              </a:ext>
            </a:extLst>
          </p:cNvPr>
          <p:cNvSpPr txBox="1"/>
          <p:nvPr/>
        </p:nvSpPr>
        <p:spPr>
          <a:xfrm>
            <a:off x="407988" y="2114926"/>
            <a:ext cx="4978824" cy="1123522"/>
          </a:xfrm>
          <a:prstGeom prst="rect">
            <a:avLst/>
          </a:prstGeom>
        </p:spPr>
        <p:txBody>
          <a:bodyPr anchor="t" anchorCtr="0"/>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buNone/>
            </a:pPr>
            <a:r>
              <a:rPr lang="vi-VN" sz="1600" dirty="0">
                <a:latin typeface="Arial" panose="020B0604020202020204" pitchFamily="34" charset="0"/>
              </a:rPr>
              <a:t>Vĩ độ càng cao, cách càng xa đường xích đạo, khí hậu càng mát mẻ. Như vậy, miền nam Úc mát hơn nhiều so với miền bắc.</a:t>
            </a:r>
            <a:endParaRPr lang="en-AU" sz="1600" dirty="0">
              <a:latin typeface="Arial" panose="020B0604020202020204" pitchFamily="34" charset="0"/>
            </a:endParaRPr>
          </a:p>
        </p:txBody>
      </p:sp>
      <p:sp>
        <p:nvSpPr>
          <p:cNvPr id="3" name="object 4">
            <a:extLst>
              <a:ext uri="{FF2B5EF4-FFF2-40B4-BE49-F238E27FC236}">
                <a16:creationId xmlns:a16="http://schemas.microsoft.com/office/drawing/2014/main" id="{1BE16FED-717B-55A7-D1A9-BBEF504C7E07}"/>
              </a:ext>
            </a:extLst>
          </p:cNvPr>
          <p:cNvSpPr txBox="1"/>
          <p:nvPr/>
        </p:nvSpPr>
        <p:spPr>
          <a:xfrm>
            <a:off x="479921" y="1462857"/>
            <a:ext cx="5049997" cy="823143"/>
          </a:xfrm>
          <a:prstGeom prst="rect">
            <a:avLst/>
          </a:prstGeom>
        </p:spPr>
        <p:txBody>
          <a:bodyPr vert="horz" wrap="square" lIns="0" tIns="11521" rIns="0" bIns="0" rtlCol="0">
            <a:noAutofit/>
          </a:bodyPr>
          <a:lstStyle/>
          <a:p>
            <a:pPr defTabSz="829587">
              <a:lnSpc>
                <a:spcPct val="83000"/>
              </a:lnSpc>
              <a:tabLst>
                <a:tab pos="1156236" algn="l"/>
              </a:tabLst>
              <a:defRPr/>
            </a:pPr>
            <a:r>
              <a:rPr lang="en-US" sz="4800" dirty="0">
                <a:solidFill>
                  <a:schemeClr val="accent4"/>
                </a:solidFill>
                <a:latin typeface="Arial" panose="020B0604020202020204" pitchFamily="34" charset="0"/>
                <a:ea typeface="Inter Display" panose="02000503000000020004" pitchFamily="2" charset="0"/>
                <a:cs typeface="Inter Display" panose="02000503000000020004" pitchFamily="2" charset="0"/>
              </a:rPr>
              <a:t>VĨ ĐỘ</a:t>
            </a:r>
          </a:p>
        </p:txBody>
      </p:sp>
      <p:sp>
        <p:nvSpPr>
          <p:cNvPr id="6" name="object 4">
            <a:extLst>
              <a:ext uri="{FF2B5EF4-FFF2-40B4-BE49-F238E27FC236}">
                <a16:creationId xmlns:a16="http://schemas.microsoft.com/office/drawing/2014/main" id="{F8338ADC-29D5-FEA7-AB85-2DDBBDC5F5C8}"/>
              </a:ext>
            </a:extLst>
          </p:cNvPr>
          <p:cNvSpPr txBox="1"/>
          <p:nvPr/>
        </p:nvSpPr>
        <p:spPr>
          <a:xfrm>
            <a:off x="6583475" y="4384171"/>
            <a:ext cx="5526684" cy="2639031"/>
          </a:xfrm>
          <a:prstGeom prst="rect">
            <a:avLst/>
          </a:prstGeom>
        </p:spPr>
        <p:txBody>
          <a:bodyPr vert="horz" wrap="square" lIns="0" tIns="11521" rIns="0" bIns="0" rtlCol="0">
            <a:noAutofit/>
          </a:bodyPr>
          <a:lstStyle/>
          <a:p>
            <a:pPr defTabSz="829587">
              <a:lnSpc>
                <a:spcPct val="83000"/>
              </a:lnSpc>
              <a:tabLst>
                <a:tab pos="1156236" algn="l"/>
              </a:tabLst>
              <a:defRPr/>
            </a:pPr>
            <a:r>
              <a:rPr lang="en-US" sz="4800" dirty="0">
                <a:solidFill>
                  <a:schemeClr val="accent4"/>
                </a:solidFill>
                <a:latin typeface="Arial" panose="020B0604020202020204" pitchFamily="34" charset="0"/>
                <a:ea typeface="Inter Display" panose="02000503000000020004" pitchFamily="2" charset="0"/>
                <a:cs typeface="Inter Display" panose="02000503000000020004" pitchFamily="2" charset="0"/>
              </a:rPr>
              <a:t>ĐẶC ĐIỂM</a:t>
            </a:r>
          </a:p>
          <a:p>
            <a:pPr defTabSz="829587">
              <a:lnSpc>
                <a:spcPct val="83000"/>
              </a:lnSpc>
              <a:tabLst>
                <a:tab pos="1156236" algn="l"/>
              </a:tabLst>
              <a:defRPr/>
            </a:pPr>
            <a:r>
              <a:rPr lang="en-US" sz="4800" dirty="0">
                <a:solidFill>
                  <a:schemeClr val="accent4"/>
                </a:solidFill>
                <a:latin typeface="Arial" panose="020B0604020202020204" pitchFamily="34" charset="0"/>
                <a:ea typeface="Inter Display" panose="02000503000000020004" pitchFamily="2" charset="0"/>
                <a:cs typeface="Inter Display" panose="02000503000000020004" pitchFamily="2" charset="0"/>
              </a:rPr>
              <a:t>KHÍ HẬU</a:t>
            </a:r>
          </a:p>
          <a:p>
            <a:pPr defTabSz="829587">
              <a:lnSpc>
                <a:spcPct val="83000"/>
              </a:lnSpc>
              <a:tabLst>
                <a:tab pos="1156236" algn="l"/>
              </a:tabLst>
              <a:defRPr/>
            </a:pPr>
            <a:r>
              <a:rPr lang="en-US" sz="4800" dirty="0">
                <a:solidFill>
                  <a:schemeClr val="accent4"/>
                </a:solidFill>
                <a:latin typeface="Arial" panose="020B0604020202020204" pitchFamily="34" charset="0"/>
                <a:ea typeface="Inter Display" panose="02000503000000020004" pitchFamily="2" charset="0"/>
                <a:cs typeface="Inter Display" panose="02000503000000020004" pitchFamily="2" charset="0"/>
              </a:rPr>
              <a:t>LẠNH</a:t>
            </a:r>
            <a:endParaRPr lang="en-AU" sz="4800" dirty="0">
              <a:solidFill>
                <a:schemeClr val="accent4"/>
              </a:solidFill>
              <a:latin typeface="Arial" panose="020B0604020202020204" pitchFamily="34" charset="0"/>
              <a:ea typeface="Inter Display" panose="02000503000000020004" pitchFamily="2" charset="0"/>
              <a:cs typeface="Inter Display" panose="02000503000000020004" pitchFamily="2" charset="0"/>
            </a:endParaRPr>
          </a:p>
        </p:txBody>
      </p:sp>
      <p:sp>
        <p:nvSpPr>
          <p:cNvPr id="9" name="Content Placeholder 2">
            <a:extLst>
              <a:ext uri="{FF2B5EF4-FFF2-40B4-BE49-F238E27FC236}">
                <a16:creationId xmlns:a16="http://schemas.microsoft.com/office/drawing/2014/main" id="{1B14A2F0-C0E8-8C07-5165-79925085C5A1}"/>
              </a:ext>
            </a:extLst>
          </p:cNvPr>
          <p:cNvSpPr txBox="1"/>
          <p:nvPr/>
        </p:nvSpPr>
        <p:spPr>
          <a:xfrm>
            <a:off x="9850698" y="4981252"/>
            <a:ext cx="2027713" cy="1800729"/>
          </a:xfrm>
          <a:prstGeom prst="rect">
            <a:avLst/>
          </a:prstGeom>
        </p:spPr>
        <p:txBody>
          <a:bodyPr anchor="t" anchorCtr="0"/>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lnSpc>
                <a:spcPct val="95000"/>
              </a:lnSpc>
              <a:buNone/>
            </a:pPr>
            <a:r>
              <a:rPr lang="vi-VN" sz="1600" dirty="0">
                <a:latin typeface="Arial" panose="020B0604020202020204" pitchFamily="34" charset="0"/>
              </a:rPr>
              <a:t>Gió lạnh từ nam đại dương điều hòa khí hậu tại rất nhiều vùng sản xuất rượu nổi tiếng của Úc</a:t>
            </a:r>
          </a:p>
          <a:p>
            <a:pPr marL="0" indent="0">
              <a:lnSpc>
                <a:spcPct val="95000"/>
              </a:lnSpc>
              <a:buNone/>
            </a:pPr>
            <a:endParaRPr lang="vi-VN" sz="1600" dirty="0">
              <a:latin typeface="Arial" panose="020B0604020202020204" pitchFamily="34" charset="0"/>
            </a:endParaRPr>
          </a:p>
        </p:txBody>
      </p:sp>
      <p:sp>
        <p:nvSpPr>
          <p:cNvPr id="10" name="object 4">
            <a:extLst>
              <a:ext uri="{FF2B5EF4-FFF2-40B4-BE49-F238E27FC236}">
                <a16:creationId xmlns:a16="http://schemas.microsoft.com/office/drawing/2014/main" id="{5E127019-959E-4FD8-7962-19702A30B52F}"/>
              </a:ext>
            </a:extLst>
          </p:cNvPr>
          <p:cNvSpPr txBox="1"/>
          <p:nvPr/>
        </p:nvSpPr>
        <p:spPr>
          <a:xfrm>
            <a:off x="505273" y="454358"/>
            <a:ext cx="5334212" cy="1008499"/>
          </a:xfrm>
          <a:prstGeom prst="rect">
            <a:avLst/>
          </a:prstGeom>
        </p:spPr>
        <p:txBody>
          <a:bodyPr vert="horz" wrap="square" lIns="0" tIns="11521" rIns="0" bIns="0" rtlCol="0">
            <a:noAutofit/>
          </a:bodyPr>
          <a:lstStyle/>
          <a:p>
            <a:pPr defTabSz="829587">
              <a:lnSpc>
                <a:spcPct val="83000"/>
              </a:lnSpc>
              <a:tabLst>
                <a:tab pos="1156236" algn="l"/>
              </a:tabLst>
              <a:defRPr/>
            </a:pPr>
            <a:r>
              <a:rPr lang="vi-VN" sz="2400" dirty="0">
                <a:solidFill>
                  <a:schemeClr val="accent1"/>
                </a:solidFill>
                <a:latin typeface="Arial" panose="020B0604020202020204" pitchFamily="34" charset="0"/>
                <a:ea typeface="Inter Display" panose="02000503000000020004" pitchFamily="2" charset="0"/>
                <a:cs typeface="Inter Display" panose="02000503000000020004" pitchFamily="2" charset="0"/>
              </a:rPr>
              <a:t>YẾU TỐ CHÍNH</a:t>
            </a:r>
          </a:p>
          <a:p>
            <a:pPr defTabSz="829587">
              <a:lnSpc>
                <a:spcPct val="83000"/>
              </a:lnSpc>
              <a:tabLst>
                <a:tab pos="1156236" algn="l"/>
              </a:tabLst>
              <a:defRPr/>
            </a:pPr>
            <a:r>
              <a:rPr lang="vi-VN" sz="2400" dirty="0">
                <a:solidFill>
                  <a:schemeClr val="accent1"/>
                </a:solidFill>
                <a:latin typeface="Arial" panose="020B0604020202020204" pitchFamily="34" charset="0"/>
                <a:ea typeface="Inter Display" panose="02000503000000020004" pitchFamily="2" charset="0"/>
                <a:cs typeface="Inter Display" panose="02000503000000020004" pitchFamily="2" charset="0"/>
              </a:rPr>
              <a:t>ẢNH HƯỞNG ĐẾN KHÍ HẬU</a:t>
            </a:r>
          </a:p>
          <a:p>
            <a:pPr defTabSz="829587">
              <a:lnSpc>
                <a:spcPct val="83000"/>
              </a:lnSpc>
              <a:tabLst>
                <a:tab pos="1156236" algn="l"/>
              </a:tabLst>
              <a:defRPr/>
            </a:pPr>
            <a:r>
              <a:rPr lang="vi-VN" sz="2400" dirty="0">
                <a:solidFill>
                  <a:schemeClr val="accent1"/>
                </a:solidFill>
                <a:latin typeface="Arial" panose="020B0604020202020204" pitchFamily="34" charset="0"/>
                <a:ea typeface="Inter Display" panose="02000503000000020004" pitchFamily="2" charset="0"/>
                <a:cs typeface="Inter Display" panose="02000503000000020004" pitchFamily="2" charset="0"/>
              </a:rPr>
              <a:t>Ở CÁC VÙNG TRỒNG NHO</a:t>
            </a:r>
          </a:p>
          <a:p>
            <a:pPr defTabSz="829587">
              <a:lnSpc>
                <a:spcPct val="83000"/>
              </a:lnSpc>
              <a:tabLst>
                <a:tab pos="1156236" algn="l"/>
              </a:tabLst>
              <a:defRPr/>
            </a:pPr>
            <a:endParaRPr lang="vi-VN" sz="2400" dirty="0">
              <a:solidFill>
                <a:schemeClr val="accent1"/>
              </a:solidFill>
              <a:latin typeface="Arial" panose="020B0604020202020204" pitchFamily="34" charset="0"/>
              <a:ea typeface="Inter Display" panose="02000503000000020004" pitchFamily="2" charset="0"/>
              <a:cs typeface="Inter Display" panose="02000503000000020004" pitchFamily="2" charset="0"/>
            </a:endParaRPr>
          </a:p>
        </p:txBody>
      </p:sp>
    </p:spTree>
    <p:extLst>
      <p:ext uri="{BB962C8B-B14F-4D97-AF65-F5344CB8AC3E}">
        <p14:creationId xmlns:p14="http://schemas.microsoft.com/office/powerpoint/2010/main" val="4289739664"/>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2" name="Picture 11" descr="A sunset over a rolling hills&#10;&#10;Description automatically generated">
            <a:extLst>
              <a:ext uri="{FF2B5EF4-FFF2-40B4-BE49-F238E27FC236}">
                <a16:creationId xmlns:a16="http://schemas.microsoft.com/office/drawing/2014/main" id="{68BD6FD6-5AA9-D53B-50B6-01BB41FBA5CD}"/>
              </a:ext>
            </a:extLst>
          </p:cNvPr>
          <p:cNvPicPr>
            <a:picLocks noChangeAspect="1"/>
          </p:cNvPicPr>
          <p:nvPr/>
        </p:nvPicPr>
        <p:blipFill>
          <a:blip r:embed="rId2" cstate="screen">
            <a:extLst>
              <a:ext uri="{28A0092B-C50C-407E-A947-70E740481C1C}">
                <a14:useLocalDpi xmlns:a14="http://schemas.microsoft.com/office/drawing/2010/main"/>
              </a:ext>
            </a:extLst>
          </a:blip>
          <a:srcRect l="18726" t="24567" r="8856" b="7882"/>
          <a:stretch>
            <a:fillRect/>
          </a:stretch>
        </p:blipFill>
        <p:spPr>
          <a:xfrm>
            <a:off x="6555350" y="3429000"/>
            <a:ext cx="5048845" cy="3529065"/>
          </a:xfrm>
          <a:prstGeom prst="rect">
            <a:avLst/>
          </a:prstGeom>
        </p:spPr>
      </p:pic>
      <p:pic>
        <p:nvPicPr>
          <p:cNvPr id="10" name="Picture 9">
            <a:extLst>
              <a:ext uri="{FF2B5EF4-FFF2-40B4-BE49-F238E27FC236}">
                <a16:creationId xmlns:a16="http://schemas.microsoft.com/office/drawing/2014/main" id="{BB625693-AD9F-379B-1714-1BCFE30CFDEE}"/>
              </a:ext>
            </a:extLst>
          </p:cNvPr>
          <p:cNvPicPr>
            <a:picLocks noChangeAspect="1"/>
          </p:cNvPicPr>
          <p:nvPr/>
        </p:nvPicPr>
        <p:blipFill>
          <a:blip r:embed="rId3" cstate="screen">
            <a:extLst>
              <a:ext uri="{28A0092B-C50C-407E-A947-70E740481C1C}">
                <a14:useLocalDpi xmlns:a14="http://schemas.microsoft.com/office/drawing/2010/main"/>
              </a:ext>
            </a:extLst>
          </a:blip>
          <a:srcRect t="5960" b="5960"/>
          <a:stretch>
            <a:fillRect/>
          </a:stretch>
        </p:blipFill>
        <p:spPr>
          <a:xfrm>
            <a:off x="407987" y="-21378"/>
            <a:ext cx="5630245" cy="3314299"/>
          </a:xfrm>
          <a:prstGeom prst="rect">
            <a:avLst/>
          </a:prstGeom>
        </p:spPr>
      </p:pic>
      <p:sp>
        <p:nvSpPr>
          <p:cNvPr id="5" name="object 4">
            <a:extLst>
              <a:ext uri="{FF2B5EF4-FFF2-40B4-BE49-F238E27FC236}">
                <a16:creationId xmlns:a16="http://schemas.microsoft.com/office/drawing/2014/main" id="{E28D3BE0-22DC-47F7-8C05-1D8289B9D1DA}"/>
              </a:ext>
            </a:extLst>
          </p:cNvPr>
          <p:cNvSpPr txBox="1"/>
          <p:nvPr/>
        </p:nvSpPr>
        <p:spPr>
          <a:xfrm>
            <a:off x="6096000" y="454358"/>
            <a:ext cx="4865943" cy="356343"/>
          </a:xfrm>
          <a:prstGeom prst="rect">
            <a:avLst/>
          </a:prstGeom>
        </p:spPr>
        <p:txBody>
          <a:bodyPr vert="horz" wrap="square" lIns="0" tIns="11521" rIns="0" bIns="0" rtlCol="0">
            <a:spAutoFit/>
          </a:bodyPr>
          <a:lstStyle/>
          <a:p>
            <a:pPr defTabSz="829587">
              <a:lnSpc>
                <a:spcPct val="80000"/>
              </a:lnSpc>
              <a:tabLst>
                <a:tab pos="1156236" algn="l"/>
              </a:tabLst>
              <a:defRPr/>
            </a:pPr>
            <a:r>
              <a:rPr lang="en-AU" sz="2800" dirty="0">
                <a:solidFill>
                  <a:schemeClr val="bg1"/>
                </a:solidFill>
                <a:latin typeface="Arial" panose="020B0604020202020204" pitchFamily="34" charset="0"/>
                <a:ea typeface="Inter Display" panose="02000503000000020004" pitchFamily="2" charset="0"/>
                <a:cs typeface="Inter Display" panose="02000503000000020004" pitchFamily="2" charset="0"/>
              </a:rPr>
              <a:t>TODAY’S CLASSICS</a:t>
            </a:r>
          </a:p>
        </p:txBody>
      </p:sp>
      <p:sp>
        <p:nvSpPr>
          <p:cNvPr id="7" name="Content Placeholder 2">
            <a:extLst>
              <a:ext uri="{FF2B5EF4-FFF2-40B4-BE49-F238E27FC236}">
                <a16:creationId xmlns:a16="http://schemas.microsoft.com/office/drawing/2014/main" id="{1200BBB0-4B55-451C-A8D4-2FBDCCA69E86}"/>
              </a:ext>
            </a:extLst>
          </p:cNvPr>
          <p:cNvSpPr txBox="1"/>
          <p:nvPr/>
        </p:nvSpPr>
        <p:spPr>
          <a:xfrm>
            <a:off x="348655" y="4293726"/>
            <a:ext cx="4286098" cy="1123522"/>
          </a:xfrm>
          <a:prstGeom prst="rect">
            <a:avLst/>
          </a:prstGeom>
        </p:spPr>
        <p:txBody>
          <a:bodyPr anchor="t" anchorCtr="0"/>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buNone/>
            </a:pPr>
            <a:r>
              <a:rPr lang="vi-VN" sz="1600" dirty="0">
                <a:latin typeface="Arial" panose="020B0604020202020204" pitchFamily="34" charset="0"/>
              </a:rPr>
              <a:t>Lên cao mỗi 100 mét (328ft), nhiệt độ giảm khoảng 0,65°C (33ºF); các vùng rượu vang Úc cao nhất lên đến</a:t>
            </a:r>
          </a:p>
          <a:p>
            <a:pPr marL="0" indent="0">
              <a:buNone/>
            </a:pPr>
            <a:endParaRPr lang="vi-VN" sz="1600" dirty="0">
              <a:latin typeface="Arial" panose="020B0604020202020204" pitchFamily="34" charset="0"/>
            </a:endParaRPr>
          </a:p>
        </p:txBody>
      </p:sp>
      <p:sp>
        <p:nvSpPr>
          <p:cNvPr id="3" name="object 4">
            <a:extLst>
              <a:ext uri="{FF2B5EF4-FFF2-40B4-BE49-F238E27FC236}">
                <a16:creationId xmlns:a16="http://schemas.microsoft.com/office/drawing/2014/main" id="{1BE16FED-717B-55A7-D1A9-BBEF504C7E07}"/>
              </a:ext>
            </a:extLst>
          </p:cNvPr>
          <p:cNvSpPr txBox="1"/>
          <p:nvPr/>
        </p:nvSpPr>
        <p:spPr>
          <a:xfrm>
            <a:off x="407987" y="3680986"/>
            <a:ext cx="5526684" cy="940027"/>
          </a:xfrm>
          <a:prstGeom prst="rect">
            <a:avLst/>
          </a:prstGeom>
        </p:spPr>
        <p:txBody>
          <a:bodyPr vert="horz" wrap="square" lIns="0" tIns="11521" rIns="0" bIns="0" rtlCol="0">
            <a:noAutofit/>
          </a:bodyPr>
          <a:lstStyle/>
          <a:p>
            <a:pPr defTabSz="829587">
              <a:lnSpc>
                <a:spcPct val="83000"/>
              </a:lnSpc>
              <a:tabLst>
                <a:tab pos="1156236" algn="l"/>
              </a:tabLst>
              <a:defRPr/>
            </a:pPr>
            <a:r>
              <a:rPr lang="en-US" sz="4800" dirty="0">
                <a:solidFill>
                  <a:schemeClr val="accent4"/>
                </a:solidFill>
                <a:latin typeface="Arial" panose="020B0604020202020204" pitchFamily="34" charset="0"/>
                <a:ea typeface="Inter Display" panose="02000503000000020004" pitchFamily="2" charset="0"/>
                <a:cs typeface="Inter Display" panose="02000503000000020004" pitchFamily="2" charset="0"/>
              </a:rPr>
              <a:t>CAO ĐỘ</a:t>
            </a:r>
          </a:p>
        </p:txBody>
      </p:sp>
      <p:sp>
        <p:nvSpPr>
          <p:cNvPr id="6" name="object 4">
            <a:extLst>
              <a:ext uri="{FF2B5EF4-FFF2-40B4-BE49-F238E27FC236}">
                <a16:creationId xmlns:a16="http://schemas.microsoft.com/office/drawing/2014/main" id="{F8338ADC-29D5-FEA7-AB85-2DDBBDC5F5C8}"/>
              </a:ext>
            </a:extLst>
          </p:cNvPr>
          <p:cNvSpPr txBox="1"/>
          <p:nvPr/>
        </p:nvSpPr>
        <p:spPr>
          <a:xfrm>
            <a:off x="6618547" y="454358"/>
            <a:ext cx="5526684" cy="1213077"/>
          </a:xfrm>
          <a:prstGeom prst="rect">
            <a:avLst/>
          </a:prstGeom>
        </p:spPr>
        <p:txBody>
          <a:bodyPr vert="horz" wrap="square" lIns="0" tIns="11521" rIns="0" bIns="0" rtlCol="0">
            <a:noAutofit/>
          </a:bodyPr>
          <a:lstStyle/>
          <a:p>
            <a:pPr defTabSz="829587">
              <a:lnSpc>
                <a:spcPct val="83000"/>
              </a:lnSpc>
              <a:tabLst>
                <a:tab pos="1156236" algn="l"/>
              </a:tabLst>
              <a:defRPr/>
            </a:pPr>
            <a:r>
              <a:rPr lang="en-US" sz="4800" dirty="0">
                <a:solidFill>
                  <a:schemeClr val="accent4"/>
                </a:solidFill>
                <a:latin typeface="Arial" panose="020B0604020202020204" pitchFamily="34" charset="0"/>
                <a:ea typeface="Inter Display" panose="02000503000000020004" pitchFamily="2" charset="0"/>
                <a:cs typeface="Inter Display" panose="02000503000000020004" pitchFamily="2" charset="0"/>
              </a:rPr>
              <a:t>ĐẶC ĐIỂM</a:t>
            </a:r>
          </a:p>
          <a:p>
            <a:pPr defTabSz="829587">
              <a:lnSpc>
                <a:spcPct val="83000"/>
              </a:lnSpc>
              <a:tabLst>
                <a:tab pos="1156236" algn="l"/>
              </a:tabLst>
              <a:defRPr/>
            </a:pPr>
            <a:r>
              <a:rPr lang="en-US" sz="4800" dirty="0">
                <a:solidFill>
                  <a:schemeClr val="accent4"/>
                </a:solidFill>
                <a:latin typeface="Arial" panose="020B0604020202020204" pitchFamily="34" charset="0"/>
                <a:ea typeface="Inter Display" panose="02000503000000020004" pitchFamily="2" charset="0"/>
                <a:cs typeface="Inter Display" panose="02000503000000020004" pitchFamily="2" charset="0"/>
              </a:rPr>
              <a:t>ĐỊA LÝ</a:t>
            </a:r>
          </a:p>
          <a:p>
            <a:pPr defTabSz="829587">
              <a:lnSpc>
                <a:spcPct val="83000"/>
              </a:lnSpc>
              <a:tabLst>
                <a:tab pos="1156236" algn="l"/>
              </a:tabLst>
              <a:defRPr/>
            </a:pPr>
            <a:endParaRPr lang="en-US" sz="4800" dirty="0">
              <a:solidFill>
                <a:schemeClr val="accent4"/>
              </a:solidFill>
              <a:latin typeface="Arial" panose="020B0604020202020204" pitchFamily="34" charset="0"/>
              <a:ea typeface="Inter Display" panose="02000503000000020004" pitchFamily="2" charset="0"/>
              <a:cs typeface="Inter Display" panose="02000503000000020004" pitchFamily="2" charset="0"/>
            </a:endParaRPr>
          </a:p>
        </p:txBody>
      </p:sp>
      <p:sp>
        <p:nvSpPr>
          <p:cNvPr id="9" name="Content Placeholder 2">
            <a:extLst>
              <a:ext uri="{FF2B5EF4-FFF2-40B4-BE49-F238E27FC236}">
                <a16:creationId xmlns:a16="http://schemas.microsoft.com/office/drawing/2014/main" id="{1B14A2F0-C0E8-8C07-5165-79925085C5A1}"/>
              </a:ext>
            </a:extLst>
          </p:cNvPr>
          <p:cNvSpPr txBox="1"/>
          <p:nvPr/>
        </p:nvSpPr>
        <p:spPr>
          <a:xfrm>
            <a:off x="6555350" y="1773873"/>
            <a:ext cx="4531943" cy="1123522"/>
          </a:xfrm>
          <a:prstGeom prst="rect">
            <a:avLst/>
          </a:prstGeom>
        </p:spPr>
        <p:txBody>
          <a:bodyPr anchor="t" anchorCtr="0"/>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lnSpc>
                <a:spcPct val="90000"/>
              </a:lnSpc>
              <a:buNone/>
            </a:pPr>
            <a:r>
              <a:rPr lang="vi-VN" sz="1600" dirty="0">
                <a:latin typeface="Arial" panose="020B0604020202020204" pitchFamily="34" charset="0"/>
              </a:rPr>
              <a:t>Ba dãy núi ảnh hưởng đến khí hậu và thời tiết: </a:t>
            </a:r>
          </a:p>
          <a:p>
            <a:pPr>
              <a:lnSpc>
                <a:spcPct val="90000"/>
              </a:lnSpc>
              <a:buClr>
                <a:schemeClr val="accent4"/>
              </a:buClr>
              <a:buFont typeface="Arial" panose="020B0604020202020204" pitchFamily="34" charset="0"/>
              <a:buChar char="•"/>
            </a:pPr>
            <a:r>
              <a:rPr lang="en-US" sz="1600" dirty="0">
                <a:latin typeface="Arial" panose="020B0604020202020204" pitchFamily="34" charset="0"/>
              </a:rPr>
              <a:t>Darling Scarp (</a:t>
            </a:r>
            <a:r>
              <a:rPr lang="en-US" sz="1600" dirty="0" err="1">
                <a:latin typeface="Arial" panose="020B0604020202020204" pitchFamily="34" charset="0"/>
              </a:rPr>
              <a:t>Tây</a:t>
            </a:r>
            <a:r>
              <a:rPr lang="en-US" sz="1600" dirty="0">
                <a:latin typeface="Arial" panose="020B0604020202020204" pitchFamily="34" charset="0"/>
              </a:rPr>
              <a:t> </a:t>
            </a:r>
            <a:r>
              <a:rPr lang="en-US" sz="1600" dirty="0" err="1">
                <a:latin typeface="Arial" panose="020B0604020202020204" pitchFamily="34" charset="0"/>
              </a:rPr>
              <a:t>Úc</a:t>
            </a:r>
            <a:r>
              <a:rPr lang="en-US" sz="1600" dirty="0">
                <a:latin typeface="Arial" panose="020B0604020202020204" pitchFamily="34" charset="0"/>
              </a:rPr>
              <a:t>)</a:t>
            </a:r>
          </a:p>
          <a:p>
            <a:pPr>
              <a:lnSpc>
                <a:spcPct val="90000"/>
              </a:lnSpc>
              <a:buClr>
                <a:schemeClr val="accent4"/>
              </a:buClr>
              <a:buFont typeface="Arial" panose="020B0604020202020204" pitchFamily="34" charset="0"/>
              <a:buChar char="•"/>
            </a:pPr>
            <a:r>
              <a:rPr lang="en-US" sz="1600" dirty="0" err="1">
                <a:latin typeface="Arial" panose="020B0604020202020204" pitchFamily="34" charset="0"/>
              </a:rPr>
              <a:t>Dãy</a:t>
            </a:r>
            <a:r>
              <a:rPr lang="en-US" sz="1600" dirty="0">
                <a:latin typeface="Arial" panose="020B0604020202020204" pitchFamily="34" charset="0"/>
              </a:rPr>
              <a:t> </a:t>
            </a:r>
            <a:r>
              <a:rPr lang="en-US" sz="1600" dirty="0" err="1">
                <a:latin typeface="Arial" panose="020B0604020202020204" pitchFamily="34" charset="0"/>
              </a:rPr>
              <a:t>Núi</a:t>
            </a:r>
            <a:r>
              <a:rPr lang="en-US" sz="1600" dirty="0">
                <a:latin typeface="Arial" panose="020B0604020202020204" pitchFamily="34" charset="0"/>
              </a:rPr>
              <a:t> Lofty (Nam </a:t>
            </a:r>
            <a:r>
              <a:rPr lang="en-US" sz="1600" dirty="0" err="1">
                <a:latin typeface="Arial" panose="020B0604020202020204" pitchFamily="34" charset="0"/>
              </a:rPr>
              <a:t>Úc</a:t>
            </a:r>
            <a:r>
              <a:rPr lang="en-US" sz="1600" dirty="0">
                <a:latin typeface="Arial" panose="020B0604020202020204" pitchFamily="34" charset="0"/>
              </a:rPr>
              <a:t>)</a:t>
            </a:r>
          </a:p>
          <a:p>
            <a:pPr>
              <a:lnSpc>
                <a:spcPct val="90000"/>
              </a:lnSpc>
              <a:buClr>
                <a:schemeClr val="accent4"/>
              </a:buClr>
              <a:buFont typeface="Arial" panose="020B0604020202020204" pitchFamily="34" charset="0"/>
              <a:buChar char="•"/>
            </a:pPr>
            <a:r>
              <a:rPr lang="en-US" sz="1600" dirty="0" err="1">
                <a:latin typeface="Arial" panose="020B0604020202020204" pitchFamily="34" charset="0"/>
              </a:rPr>
              <a:t>Dãy</a:t>
            </a:r>
            <a:r>
              <a:rPr lang="en-US" sz="1600" dirty="0">
                <a:latin typeface="Arial" panose="020B0604020202020204" pitchFamily="34" charset="0"/>
              </a:rPr>
              <a:t> Great Dividing (QLD, NSW, VIC)</a:t>
            </a:r>
            <a:endParaRPr lang="en-AU" sz="1600" dirty="0">
              <a:latin typeface="Arial" panose="020B0604020202020204" pitchFamily="34" charset="0"/>
            </a:endParaRPr>
          </a:p>
        </p:txBody>
      </p:sp>
      <p:sp>
        <p:nvSpPr>
          <p:cNvPr id="8" name="Title 1">
            <a:extLst>
              <a:ext uri="{FF2B5EF4-FFF2-40B4-BE49-F238E27FC236}">
                <a16:creationId xmlns:a16="http://schemas.microsoft.com/office/drawing/2014/main" id="{CFE10FBB-F0C8-5DA0-7A1F-C4267C9A35F1}"/>
              </a:ext>
            </a:extLst>
          </p:cNvPr>
          <p:cNvSpPr txBox="1"/>
          <p:nvPr/>
        </p:nvSpPr>
        <p:spPr>
          <a:xfrm>
            <a:off x="348655" y="5193532"/>
            <a:ext cx="5202618" cy="940027"/>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sz="4000" cap="none" dirty="0">
                <a:solidFill>
                  <a:schemeClr val="accent1"/>
                </a:solidFill>
                <a:latin typeface="Arial" panose="020B0604020202020204" pitchFamily="34" charset="0"/>
              </a:rPr>
              <a:t>1000–1200m</a:t>
            </a:r>
          </a:p>
          <a:p>
            <a:r>
              <a:rPr lang="en-US" sz="1600" cap="none" dirty="0">
                <a:solidFill>
                  <a:schemeClr val="accent1"/>
                </a:solidFill>
                <a:latin typeface="Arial" panose="020B0604020202020204" pitchFamily="34" charset="0"/>
              </a:rPr>
              <a:t>(3281–3937ft)</a:t>
            </a:r>
          </a:p>
        </p:txBody>
      </p:sp>
    </p:spTree>
    <p:extLst>
      <p:ext uri="{BB962C8B-B14F-4D97-AF65-F5344CB8AC3E}">
        <p14:creationId xmlns:p14="http://schemas.microsoft.com/office/powerpoint/2010/main" val="4047156930"/>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8714C56-047B-36F5-B380-2647C7FC6C5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981199" y="-1953927"/>
            <a:ext cx="13663112" cy="11185166"/>
          </a:xfrm>
          <a:prstGeom prst="rect">
            <a:avLst/>
          </a:prstGeom>
        </p:spPr>
      </p:pic>
      <p:sp>
        <p:nvSpPr>
          <p:cNvPr id="2" name="object 4">
            <a:extLst>
              <a:ext uri="{FF2B5EF4-FFF2-40B4-BE49-F238E27FC236}">
                <a16:creationId xmlns:a16="http://schemas.microsoft.com/office/drawing/2014/main" id="{3655ADAA-EDEF-566E-4E17-248B177B3143}"/>
              </a:ext>
            </a:extLst>
          </p:cNvPr>
          <p:cNvSpPr txBox="1"/>
          <p:nvPr/>
        </p:nvSpPr>
        <p:spPr>
          <a:xfrm>
            <a:off x="407988" y="680720"/>
            <a:ext cx="5526684" cy="2639031"/>
          </a:xfrm>
          <a:prstGeom prst="rect">
            <a:avLst/>
          </a:prstGeom>
        </p:spPr>
        <p:txBody>
          <a:bodyPr vert="horz" wrap="square" lIns="0" tIns="11521" rIns="0" bIns="0" rtlCol="0">
            <a:noAutofit/>
          </a:bodyPr>
          <a:lstStyle/>
          <a:p>
            <a:pPr defTabSz="829587">
              <a:lnSpc>
                <a:spcPct val="83000"/>
              </a:lnSpc>
              <a:tabLst>
                <a:tab pos="1156236" algn="l"/>
              </a:tabLst>
              <a:defRPr/>
            </a:pPr>
            <a:r>
              <a:rPr lang="en-US" sz="4800" dirty="0">
                <a:solidFill>
                  <a:schemeClr val="accent1"/>
                </a:solidFill>
                <a:latin typeface="Arial" panose="020B0604020202020204" pitchFamily="34" charset="0"/>
                <a:ea typeface="Inter Display" panose="02000503000000020004" pitchFamily="2" charset="0"/>
                <a:cs typeface="Inter Display" panose="02000503000000020004" pitchFamily="2" charset="0"/>
              </a:rPr>
              <a:t>ĐẶC ĐIỂM</a:t>
            </a:r>
          </a:p>
          <a:p>
            <a:pPr defTabSz="829587">
              <a:lnSpc>
                <a:spcPct val="83000"/>
              </a:lnSpc>
              <a:tabLst>
                <a:tab pos="1156236" algn="l"/>
              </a:tabLst>
              <a:defRPr/>
            </a:pPr>
            <a:r>
              <a:rPr lang="en-US" sz="4800" dirty="0">
                <a:solidFill>
                  <a:schemeClr val="accent1"/>
                </a:solidFill>
                <a:latin typeface="Arial" panose="020B0604020202020204" pitchFamily="34" charset="0"/>
                <a:ea typeface="Inter Display" panose="02000503000000020004" pitchFamily="2" charset="0"/>
                <a:cs typeface="Inter Display" panose="02000503000000020004" pitchFamily="2" charset="0"/>
              </a:rPr>
              <a:t>ĐỊA LÝ</a:t>
            </a:r>
            <a:endParaRPr lang="en-AU" sz="4800" dirty="0">
              <a:solidFill>
                <a:schemeClr val="accent1"/>
              </a:solidFill>
              <a:latin typeface="Arial" panose="020B0604020202020204" pitchFamily="34" charset="0"/>
              <a:ea typeface="Inter Display" panose="02000503000000020004" pitchFamily="2" charset="0"/>
              <a:cs typeface="Inter Display" panose="02000503000000020004" pitchFamily="2" charset="0"/>
            </a:endParaRPr>
          </a:p>
        </p:txBody>
      </p:sp>
      <p:sp>
        <p:nvSpPr>
          <p:cNvPr id="7" name="object 19">
            <a:extLst>
              <a:ext uri="{FF2B5EF4-FFF2-40B4-BE49-F238E27FC236}">
                <a16:creationId xmlns:a16="http://schemas.microsoft.com/office/drawing/2014/main" id="{F6406E90-C949-2AA4-83F6-8CC327C1015C}"/>
              </a:ext>
            </a:extLst>
          </p:cNvPr>
          <p:cNvSpPr txBox="1"/>
          <p:nvPr/>
        </p:nvSpPr>
        <p:spPr>
          <a:xfrm>
            <a:off x="7748901" y="2489511"/>
            <a:ext cx="979792" cy="163506"/>
          </a:xfrm>
          <a:prstGeom prst="rect">
            <a:avLst/>
          </a:prstGeom>
        </p:spPr>
        <p:txBody>
          <a:bodyPr vert="horz" wrap="square" lIns="0" tIns="17145" rIns="0" bIns="0"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en-AU" sz="950" u="none" strike="noStrike" kern="1200" cap="none" spc="0" normalizeH="0" baseline="0" noProof="0" dirty="0">
                <a:ln>
                  <a:noFill/>
                </a:ln>
                <a:effectLst/>
                <a:uLnTx/>
                <a:uFillTx/>
                <a:latin typeface="Arial" panose="020B0604020202020204" pitchFamily="34" charset="0"/>
                <a:ea typeface="Inter Display" panose="02000503000000020004" pitchFamily="2" charset="0"/>
                <a:cs typeface="Inter Display" panose="02000503000000020004" pitchFamily="2" charset="0"/>
              </a:rPr>
              <a:t>QUEENSLAND</a:t>
            </a:r>
          </a:p>
        </p:txBody>
      </p:sp>
      <p:sp>
        <p:nvSpPr>
          <p:cNvPr id="9" name="object 93">
            <a:extLst>
              <a:ext uri="{FF2B5EF4-FFF2-40B4-BE49-F238E27FC236}">
                <a16:creationId xmlns:a16="http://schemas.microsoft.com/office/drawing/2014/main" id="{E1CC63B9-E3FB-CB15-057D-F361E40E1AF6}"/>
              </a:ext>
            </a:extLst>
          </p:cNvPr>
          <p:cNvSpPr txBox="1"/>
          <p:nvPr/>
        </p:nvSpPr>
        <p:spPr>
          <a:xfrm>
            <a:off x="8203531" y="4161170"/>
            <a:ext cx="1223092" cy="159018"/>
          </a:xfrm>
          <a:prstGeom prst="rect">
            <a:avLst/>
          </a:prstGeom>
        </p:spPr>
        <p:txBody>
          <a:bodyPr vert="horz" wrap="none" lIns="0" tIns="12700" rIns="0" bIns="0"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sz="950" u="none" strike="noStrike" kern="1200" cap="none" spc="0" normalizeH="0" baseline="0" noProof="0" dirty="0">
                <a:ln>
                  <a:noFill/>
                </a:ln>
                <a:effectLst/>
                <a:uLnTx/>
                <a:uFillTx/>
                <a:latin typeface="Arial" panose="020B0604020202020204" pitchFamily="34" charset="0"/>
                <a:ea typeface="Inter Display" panose="02000503000000020004" pitchFamily="2" charset="0"/>
                <a:cs typeface="Inter Display" panose="02000503000000020004" pitchFamily="2" charset="0"/>
              </a:rPr>
              <a:t>NEW SOUTH WALE</a:t>
            </a:r>
            <a:r>
              <a:rPr kumimoji="0" lang="en-AU" sz="950" u="none" strike="noStrike" kern="1200" cap="none" spc="0" normalizeH="0" baseline="0" noProof="0" dirty="0">
                <a:ln>
                  <a:noFill/>
                </a:ln>
                <a:effectLst/>
                <a:uLnTx/>
                <a:uFillTx/>
                <a:latin typeface="Arial" panose="020B0604020202020204" pitchFamily="34" charset="0"/>
                <a:ea typeface="Inter Display" panose="02000503000000020004" pitchFamily="2" charset="0"/>
                <a:cs typeface="Inter Display" panose="02000503000000020004" pitchFamily="2" charset="0"/>
              </a:rPr>
              <a:t>S</a:t>
            </a:r>
            <a:endParaRPr kumimoji="0" sz="1100" u="none" strike="noStrike" kern="1200" cap="none" spc="0" normalizeH="0" baseline="0" noProof="0" dirty="0">
              <a:ln>
                <a:noFill/>
              </a:ln>
              <a:effectLst/>
              <a:uLnTx/>
              <a:uFillTx/>
              <a:latin typeface="Arial" panose="020B0604020202020204" pitchFamily="34" charset="0"/>
              <a:ea typeface="Inter Display" panose="02000503000000020004" pitchFamily="2" charset="0"/>
              <a:cs typeface="Inter Display" panose="02000503000000020004" pitchFamily="2" charset="0"/>
            </a:endParaRPr>
          </a:p>
        </p:txBody>
      </p:sp>
      <p:sp>
        <p:nvSpPr>
          <p:cNvPr id="10" name="object 20">
            <a:extLst>
              <a:ext uri="{FF2B5EF4-FFF2-40B4-BE49-F238E27FC236}">
                <a16:creationId xmlns:a16="http://schemas.microsoft.com/office/drawing/2014/main" id="{0C10486C-1CC1-C33A-9F64-7DEE43C593F2}"/>
              </a:ext>
            </a:extLst>
          </p:cNvPr>
          <p:cNvSpPr txBox="1"/>
          <p:nvPr/>
        </p:nvSpPr>
        <p:spPr>
          <a:xfrm>
            <a:off x="8085935" y="5660117"/>
            <a:ext cx="699693" cy="169605"/>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AU" sz="950" u="none" strike="noStrike" kern="1200" cap="none" spc="0" normalizeH="0" baseline="0" noProof="0" dirty="0">
                <a:ln>
                  <a:noFill/>
                </a:ln>
                <a:effectLst/>
                <a:uLnTx/>
                <a:uFillTx/>
                <a:latin typeface="Arial" panose="020B0604020202020204" pitchFamily="34" charset="0"/>
                <a:ea typeface="Inter Display" panose="02000503000000020004" pitchFamily="2" charset="0"/>
                <a:cs typeface="Inter Display" panose="02000503000000020004" pitchFamily="2" charset="0"/>
              </a:rPr>
              <a:t>VICTORIA</a:t>
            </a:r>
          </a:p>
        </p:txBody>
      </p:sp>
      <p:sp>
        <p:nvSpPr>
          <p:cNvPr id="18" name="object 11">
            <a:extLst>
              <a:ext uri="{FF2B5EF4-FFF2-40B4-BE49-F238E27FC236}">
                <a16:creationId xmlns:a16="http://schemas.microsoft.com/office/drawing/2014/main" id="{5718CCF4-1352-1BA6-417A-1C95B8B8752E}"/>
              </a:ext>
            </a:extLst>
          </p:cNvPr>
          <p:cNvSpPr txBox="1"/>
          <p:nvPr/>
        </p:nvSpPr>
        <p:spPr>
          <a:xfrm>
            <a:off x="11327307" y="6512157"/>
            <a:ext cx="1461611" cy="140423"/>
          </a:xfrm>
          <a:prstGeom prst="rect">
            <a:avLst/>
          </a:prstGeom>
        </p:spPr>
        <p:txBody>
          <a:bodyPr vert="horz" wrap="none" lIns="0" tIns="17145" rIns="0" bIns="0" rtlCol="0">
            <a:noAutofit/>
          </a:bodyPr>
          <a:lstStyle>
            <a:defPPr>
              <a:defRPr lang="en-US"/>
            </a:defPPr>
            <a:lvl1pPr algn="ctr">
              <a:defRPr sz="950" b="1">
                <a:solidFill>
                  <a:srgbClr val="FFFFFF"/>
                </a:solidFill>
                <a:cs typeface="Hellix"/>
              </a:defRPr>
            </a:lvl1pPr>
          </a:lstStyle>
          <a:p>
            <a:pPr algn="l"/>
            <a:r>
              <a:rPr lang="en-AU" sz="800" b="0" dirty="0">
                <a:solidFill>
                  <a:schemeClr val="tx1"/>
                </a:solidFill>
                <a:latin typeface="Arial" panose="020B0604020202020204" pitchFamily="34" charset="0"/>
              </a:rPr>
              <a:t>Indicative only</a:t>
            </a:r>
            <a:endParaRPr sz="800" b="0" dirty="0">
              <a:solidFill>
                <a:schemeClr val="tx1"/>
              </a:solidFill>
              <a:latin typeface="Arial" panose="020B0604020202020204" pitchFamily="34" charset="0"/>
            </a:endParaRPr>
          </a:p>
        </p:txBody>
      </p:sp>
      <p:sp>
        <p:nvSpPr>
          <p:cNvPr id="21" name="object 20">
            <a:extLst>
              <a:ext uri="{FF2B5EF4-FFF2-40B4-BE49-F238E27FC236}">
                <a16:creationId xmlns:a16="http://schemas.microsoft.com/office/drawing/2014/main" id="{1B8957C1-4392-DB8D-CB54-5FD50DFE8307}"/>
              </a:ext>
            </a:extLst>
          </p:cNvPr>
          <p:cNvSpPr txBox="1"/>
          <p:nvPr/>
        </p:nvSpPr>
        <p:spPr>
          <a:xfrm>
            <a:off x="9531406" y="7735210"/>
            <a:ext cx="699693" cy="169605"/>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AU" sz="950" u="none" strike="noStrike" kern="1200" cap="none" spc="0" normalizeH="0" baseline="0" noProof="0" dirty="0">
                <a:ln>
                  <a:noFill/>
                </a:ln>
                <a:effectLst/>
                <a:uLnTx/>
                <a:uFillTx/>
                <a:latin typeface="Arial" panose="020B0604020202020204" pitchFamily="34" charset="0"/>
                <a:ea typeface="Inter Display" panose="02000503000000020004" pitchFamily="2" charset="0"/>
                <a:cs typeface="Inter Display" panose="02000503000000020004" pitchFamily="2" charset="0"/>
              </a:rPr>
              <a:t>TASMANIA</a:t>
            </a:r>
          </a:p>
        </p:txBody>
      </p:sp>
      <p:sp>
        <p:nvSpPr>
          <p:cNvPr id="22" name="object 11">
            <a:extLst>
              <a:ext uri="{FF2B5EF4-FFF2-40B4-BE49-F238E27FC236}">
                <a16:creationId xmlns:a16="http://schemas.microsoft.com/office/drawing/2014/main" id="{CFB6C7DC-DF2E-F6A2-DFD8-7C2B8566A411}"/>
              </a:ext>
            </a:extLst>
          </p:cNvPr>
          <p:cNvSpPr txBox="1"/>
          <p:nvPr/>
        </p:nvSpPr>
        <p:spPr>
          <a:xfrm>
            <a:off x="2445295" y="4480855"/>
            <a:ext cx="1452069" cy="448200"/>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marL="0" marR="0" lvl="0" indent="0" defTabSz="914400" rtl="0" eaLnBrk="1" fontAlgn="auto" latinLnBrk="0" hangingPunct="1">
              <a:lnSpc>
                <a:spcPct val="100000"/>
              </a:lnSpc>
              <a:spcBef>
                <a:spcPct val="0"/>
              </a:spcBef>
              <a:spcAft>
                <a:spcPct val="0"/>
              </a:spcAft>
              <a:buClrTx/>
              <a:buSzTx/>
              <a:buFontTx/>
              <a:buNone/>
              <a:defRPr/>
            </a:pPr>
            <a:r>
              <a:rPr kumimoji="0" lang="en-AU" sz="1400" u="none" strike="noStrike" kern="1200" cap="none" spc="0" normalizeH="0" baseline="0" noProof="0" dirty="0">
                <a:ln>
                  <a:noFill/>
                </a:ln>
                <a:solidFill>
                  <a:schemeClr val="tx1"/>
                </a:solidFill>
                <a:effectLst/>
                <a:uLnTx/>
                <a:uFillTx/>
                <a:latin typeface="Arial" panose="020B0604020202020204" pitchFamily="34" charset="0"/>
                <a:ea typeface="Inter Display" panose="02000503000000020004" pitchFamily="2" charset="0"/>
                <a:cs typeface="Inter Display" panose="02000503000000020004" pitchFamily="2" charset="0"/>
              </a:rPr>
              <a:t>DARLING SCARP</a:t>
            </a:r>
            <a:endParaRPr kumimoji="0" sz="1400" u="none" strike="noStrike" kern="1200" cap="none" spc="0" normalizeH="0" baseline="0" noProof="0" dirty="0">
              <a:ln>
                <a:noFill/>
              </a:ln>
              <a:solidFill>
                <a:schemeClr val="tx1"/>
              </a:solidFill>
              <a:effectLst/>
              <a:uLnTx/>
              <a:uFillTx/>
              <a:latin typeface="Arial" panose="020B0604020202020204" pitchFamily="34" charset="0"/>
              <a:ea typeface="Inter Display" panose="02000503000000020004" pitchFamily="2" charset="0"/>
              <a:cs typeface="Inter Display" panose="02000503000000020004" pitchFamily="2" charset="0"/>
            </a:endParaRPr>
          </a:p>
        </p:txBody>
      </p:sp>
      <p:sp>
        <p:nvSpPr>
          <p:cNvPr id="23" name="object 11">
            <a:extLst>
              <a:ext uri="{FF2B5EF4-FFF2-40B4-BE49-F238E27FC236}">
                <a16:creationId xmlns:a16="http://schemas.microsoft.com/office/drawing/2014/main" id="{996E34F2-6822-8B9D-796F-20F659598B1D}"/>
              </a:ext>
            </a:extLst>
          </p:cNvPr>
          <p:cNvSpPr txBox="1"/>
          <p:nvPr/>
        </p:nvSpPr>
        <p:spPr>
          <a:xfrm>
            <a:off x="6438388" y="4471005"/>
            <a:ext cx="2376689" cy="40511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marL="0" marR="0" lvl="0" indent="0" algn="ctr" rtl="0">
              <a:lnSpc>
                <a:spcPct val="90000"/>
              </a:lnSpc>
              <a:spcBef>
                <a:spcPct val="0"/>
              </a:spcBef>
              <a:spcAft>
                <a:spcPct val="0"/>
              </a:spcAft>
              <a:buNone/>
            </a:pPr>
            <a:r>
              <a:rPr lang="vi-VN" sz="1400" b="1" dirty="0">
                <a:solidFill>
                  <a:schemeClr val="dk1"/>
                </a:solidFill>
                <a:latin typeface="Arial"/>
                <a:ea typeface="Arial"/>
                <a:cs typeface="Arial"/>
                <a:sym typeface="Arial"/>
              </a:rPr>
              <a:t>DÃY NÚI</a:t>
            </a:r>
            <a:endParaRPr lang="vi-VN" sz="2400" dirty="0"/>
          </a:p>
          <a:p>
            <a:pPr marL="0" marR="0" lvl="0" indent="0" algn="ctr" rtl="0">
              <a:lnSpc>
                <a:spcPct val="90000"/>
              </a:lnSpc>
              <a:spcBef>
                <a:spcPct val="0"/>
              </a:spcBef>
              <a:spcAft>
                <a:spcPct val="0"/>
              </a:spcAft>
              <a:buNone/>
            </a:pPr>
            <a:r>
              <a:rPr lang="vi-VN" sz="1400" b="1" dirty="0">
                <a:solidFill>
                  <a:schemeClr val="dk1"/>
                </a:solidFill>
                <a:latin typeface="Arial"/>
                <a:ea typeface="Arial"/>
                <a:cs typeface="Arial"/>
                <a:sym typeface="Arial"/>
              </a:rPr>
              <a:t>LOFTY</a:t>
            </a:r>
            <a:endParaRPr lang="vi-VN" sz="2400" dirty="0"/>
          </a:p>
        </p:txBody>
      </p:sp>
      <p:sp>
        <p:nvSpPr>
          <p:cNvPr id="24" name="object 11">
            <a:extLst>
              <a:ext uri="{FF2B5EF4-FFF2-40B4-BE49-F238E27FC236}">
                <a16:creationId xmlns:a16="http://schemas.microsoft.com/office/drawing/2014/main" id="{072AADC2-505C-47E3-B876-05ADB8580ADD}"/>
              </a:ext>
            </a:extLst>
          </p:cNvPr>
          <p:cNvSpPr txBox="1"/>
          <p:nvPr/>
        </p:nvSpPr>
        <p:spPr>
          <a:xfrm>
            <a:off x="8085935" y="3117196"/>
            <a:ext cx="2376689" cy="40511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marL="0" marR="0" lvl="0" indent="0" algn="ctr" rtl="0">
              <a:lnSpc>
                <a:spcPct val="90000"/>
              </a:lnSpc>
              <a:spcBef>
                <a:spcPct val="0"/>
              </a:spcBef>
              <a:spcAft>
                <a:spcPct val="0"/>
              </a:spcAft>
              <a:buNone/>
            </a:pPr>
            <a:r>
              <a:rPr lang="vi-VN" sz="1400" b="1" dirty="0">
                <a:solidFill>
                  <a:schemeClr val="dk1"/>
                </a:solidFill>
                <a:latin typeface="Arial"/>
                <a:ea typeface="Arial"/>
                <a:cs typeface="Arial"/>
                <a:sym typeface="Arial"/>
              </a:rPr>
              <a:t>DÃY NÚI</a:t>
            </a:r>
            <a:endParaRPr lang="vi-VN" sz="2400" dirty="0"/>
          </a:p>
          <a:p>
            <a:pPr marL="0" marR="0" lvl="0" indent="0" algn="ctr" rtl="0">
              <a:lnSpc>
                <a:spcPct val="90000"/>
              </a:lnSpc>
              <a:spcBef>
                <a:spcPct val="0"/>
              </a:spcBef>
              <a:spcAft>
                <a:spcPct val="0"/>
              </a:spcAft>
              <a:buNone/>
            </a:pPr>
            <a:r>
              <a:rPr lang="vi-VN" sz="1400" b="1" dirty="0">
                <a:solidFill>
                  <a:schemeClr val="dk1"/>
                </a:solidFill>
                <a:latin typeface="Arial"/>
                <a:ea typeface="Arial"/>
                <a:cs typeface="Arial"/>
                <a:sym typeface="Arial"/>
              </a:rPr>
              <a:t> GREAT DIVIDING</a:t>
            </a:r>
            <a:endParaRPr lang="vi-VN" sz="2400" dirty="0"/>
          </a:p>
        </p:txBody>
      </p:sp>
      <p:sp>
        <p:nvSpPr>
          <p:cNvPr id="8" name="object 11">
            <a:extLst>
              <a:ext uri="{FF2B5EF4-FFF2-40B4-BE49-F238E27FC236}">
                <a16:creationId xmlns:a16="http://schemas.microsoft.com/office/drawing/2014/main" id="{FDDA223B-8A55-5F50-35B2-A4D2E390490C}"/>
              </a:ext>
            </a:extLst>
          </p:cNvPr>
          <p:cNvSpPr txBox="1"/>
          <p:nvPr/>
        </p:nvSpPr>
        <p:spPr>
          <a:xfrm>
            <a:off x="3428268" y="3109378"/>
            <a:ext cx="1452069" cy="16350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AU" sz="950" b="0" u="none" strike="noStrike" kern="1200" cap="none" spc="0" normalizeH="0" baseline="0" noProof="0" dirty="0">
                <a:ln>
                  <a:noFill/>
                </a:ln>
                <a:solidFill>
                  <a:schemeClr val="tx1"/>
                </a:solidFill>
                <a:effectLst/>
                <a:uLnTx/>
                <a:uFillTx/>
                <a:latin typeface="Arial" panose="020B0604020202020204" pitchFamily="34" charset="0"/>
                <a:ea typeface="Inter Display" panose="02000503000000020004" pitchFamily="2" charset="0"/>
                <a:cs typeface="Inter Display" panose="02000503000000020004" pitchFamily="2" charset="0"/>
              </a:rPr>
              <a:t>TÂY ÚC</a:t>
            </a:r>
          </a:p>
        </p:txBody>
      </p:sp>
      <p:sp>
        <p:nvSpPr>
          <p:cNvPr id="12" name="object 15">
            <a:extLst>
              <a:ext uri="{FF2B5EF4-FFF2-40B4-BE49-F238E27FC236}">
                <a16:creationId xmlns:a16="http://schemas.microsoft.com/office/drawing/2014/main" id="{D64F362D-04D6-B7FE-C247-C84575C121D1}"/>
              </a:ext>
            </a:extLst>
          </p:cNvPr>
          <p:cNvSpPr txBox="1"/>
          <p:nvPr/>
        </p:nvSpPr>
        <p:spPr>
          <a:xfrm>
            <a:off x="5838882" y="1927976"/>
            <a:ext cx="836896" cy="455894"/>
          </a:xfrm>
          <a:prstGeom prst="rect">
            <a:avLst/>
          </a:prstGeom>
        </p:spPr>
        <p:txBody>
          <a:bodyPr vert="horz" wrap="square" lIns="0" tIns="17145" rIns="0" bIns="0"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en-AU" sz="950" u="none" strike="noStrike" kern="1200" cap="none" spc="0" normalizeH="0" baseline="0" noProof="0" dirty="0">
                <a:ln>
                  <a:noFill/>
                </a:ln>
                <a:effectLst/>
                <a:uLnTx/>
                <a:uFillTx/>
                <a:latin typeface="Arial" panose="020B0604020202020204" pitchFamily="34" charset="0"/>
                <a:ea typeface="Inter Display" panose="02000503000000020004" pitchFamily="2" charset="0"/>
                <a:cs typeface="Inter Display" panose="02000503000000020004" pitchFamily="2" charset="0"/>
              </a:rPr>
              <a:t>LÃNH THỔ BẮC ÚC</a:t>
            </a:r>
          </a:p>
          <a:p>
            <a:pPr marL="0" marR="0" lvl="0" indent="0" algn="ctr" defTabSz="914400" rtl="0" eaLnBrk="1" fontAlgn="auto" latinLnBrk="0" hangingPunct="1">
              <a:lnSpc>
                <a:spcPct val="100000"/>
              </a:lnSpc>
              <a:spcBef>
                <a:spcPct val="0"/>
              </a:spcBef>
              <a:spcAft>
                <a:spcPct val="0"/>
              </a:spcAft>
              <a:buClrTx/>
              <a:buSzTx/>
              <a:buFontTx/>
              <a:buNone/>
              <a:defRPr/>
            </a:pPr>
            <a:endParaRPr kumimoji="0" lang="en-AU" sz="950" u="none" strike="noStrike" kern="1200" cap="none" spc="0" normalizeH="0" baseline="0" noProof="0" dirty="0">
              <a:ln>
                <a:noFill/>
              </a:ln>
              <a:effectLst/>
              <a:uLnTx/>
              <a:uFillTx/>
              <a:latin typeface="Arial" panose="020B0604020202020204" pitchFamily="34" charset="0"/>
              <a:ea typeface="Inter Display" panose="02000503000000020004" pitchFamily="2" charset="0"/>
              <a:cs typeface="Inter Display" panose="02000503000000020004" pitchFamily="2" charset="0"/>
            </a:endParaRPr>
          </a:p>
        </p:txBody>
      </p:sp>
      <p:sp>
        <p:nvSpPr>
          <p:cNvPr id="13" name="object 17">
            <a:extLst>
              <a:ext uri="{FF2B5EF4-FFF2-40B4-BE49-F238E27FC236}">
                <a16:creationId xmlns:a16="http://schemas.microsoft.com/office/drawing/2014/main" id="{FD9FA16D-C589-BB1A-9105-4230C803F4C0}"/>
              </a:ext>
            </a:extLst>
          </p:cNvPr>
          <p:cNvSpPr txBox="1"/>
          <p:nvPr/>
        </p:nvSpPr>
        <p:spPr>
          <a:xfrm>
            <a:off x="6081096" y="3628834"/>
            <a:ext cx="1189364" cy="163506"/>
          </a:xfrm>
          <a:prstGeom prst="rect">
            <a:avLst/>
          </a:prstGeom>
        </p:spPr>
        <p:txBody>
          <a:bodyPr vert="horz" wrap="square" lIns="0" tIns="17145" rIns="0" bIns="0"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en-AU" sz="950" u="none" strike="noStrike" kern="1200" cap="none" spc="0" normalizeH="0" baseline="0" noProof="0" dirty="0">
                <a:ln>
                  <a:noFill/>
                </a:ln>
                <a:effectLst/>
                <a:uLnTx/>
                <a:uFillTx/>
                <a:latin typeface="Arial" panose="020B0604020202020204" pitchFamily="34" charset="0"/>
                <a:ea typeface="Inter Display" panose="02000503000000020004" pitchFamily="2" charset="0"/>
                <a:cs typeface="Inter Display" panose="02000503000000020004" pitchFamily="2" charset="0"/>
              </a:rPr>
              <a:t>NAM ÚC</a:t>
            </a:r>
          </a:p>
        </p:txBody>
      </p:sp>
      <p:sp>
        <p:nvSpPr>
          <p:cNvPr id="14" name="object 20">
            <a:extLst>
              <a:ext uri="{FF2B5EF4-FFF2-40B4-BE49-F238E27FC236}">
                <a16:creationId xmlns:a16="http://schemas.microsoft.com/office/drawing/2014/main" id="{AFAB086C-303E-6020-0B49-E14E819BCD64}"/>
              </a:ext>
            </a:extLst>
          </p:cNvPr>
          <p:cNvSpPr txBox="1"/>
          <p:nvPr/>
        </p:nvSpPr>
        <p:spPr>
          <a:xfrm>
            <a:off x="9058625" y="5381358"/>
            <a:ext cx="1057188" cy="363561"/>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AU" sz="750" u="none" strike="noStrike" kern="1200" cap="none" spc="0" normalizeH="0" baseline="0" noProof="0" dirty="0">
                <a:ln>
                  <a:noFill/>
                </a:ln>
                <a:effectLst/>
                <a:uLnTx/>
                <a:uFillTx/>
                <a:latin typeface="Arial" panose="020B0604020202020204" pitchFamily="34" charset="0"/>
                <a:ea typeface="Inter Display" panose="02000503000000020004" pitchFamily="2" charset="0"/>
                <a:cs typeface="Inter Display" panose="02000503000000020004" pitchFamily="2" charset="0"/>
              </a:rPr>
              <a:t>LÃNH THỔ </a:t>
            </a:r>
          </a:p>
          <a:p>
            <a:pPr marL="0" marR="0" lvl="0" indent="0" algn="l" defTabSz="914400" rtl="0" eaLnBrk="1" fontAlgn="auto" latinLnBrk="0" hangingPunct="1">
              <a:lnSpc>
                <a:spcPct val="100000"/>
              </a:lnSpc>
              <a:spcBef>
                <a:spcPct val="0"/>
              </a:spcBef>
              <a:spcAft>
                <a:spcPct val="0"/>
              </a:spcAft>
              <a:buClrTx/>
              <a:buSzTx/>
              <a:buFontTx/>
              <a:buNone/>
              <a:defRPr/>
            </a:pPr>
            <a:r>
              <a:rPr kumimoji="0" lang="en-AU" sz="750" u="none" strike="noStrike" kern="1200" cap="none" spc="0" normalizeH="0" baseline="0" noProof="0" dirty="0">
                <a:ln>
                  <a:noFill/>
                </a:ln>
                <a:effectLst/>
                <a:uLnTx/>
                <a:uFillTx/>
                <a:latin typeface="Arial" panose="020B0604020202020204" pitchFamily="34" charset="0"/>
                <a:ea typeface="Inter Display" panose="02000503000000020004" pitchFamily="2" charset="0"/>
                <a:cs typeface="Inter Display" panose="02000503000000020004" pitchFamily="2" charset="0"/>
              </a:rPr>
              <a:t>THỦ ĐÔ</a:t>
            </a:r>
          </a:p>
          <a:p>
            <a:pPr marL="0" marR="0" lvl="0" indent="0" algn="l" defTabSz="914400" rtl="0" eaLnBrk="1" fontAlgn="auto" latinLnBrk="0" hangingPunct="1">
              <a:lnSpc>
                <a:spcPct val="100000"/>
              </a:lnSpc>
              <a:spcBef>
                <a:spcPct val="0"/>
              </a:spcBef>
              <a:spcAft>
                <a:spcPct val="0"/>
              </a:spcAft>
              <a:buClrTx/>
              <a:buSzTx/>
              <a:buFontTx/>
              <a:buNone/>
              <a:defRPr/>
            </a:pPr>
            <a:endParaRPr kumimoji="0" lang="en-AU" sz="750" u="none" strike="noStrike" kern="1200" cap="none" spc="0" normalizeH="0" baseline="0" noProof="0" dirty="0">
              <a:ln>
                <a:noFill/>
              </a:ln>
              <a:effectLst/>
              <a:uLnTx/>
              <a:uFillTx/>
              <a:latin typeface="Arial" panose="020B0604020202020204" pitchFamily="34" charset="0"/>
              <a:ea typeface="Inter Display" panose="02000503000000020004" pitchFamily="2" charset="0"/>
              <a:cs typeface="Inter Display" panose="02000503000000020004" pitchFamily="2" charset="0"/>
            </a:endParaRPr>
          </a:p>
        </p:txBody>
      </p:sp>
    </p:spTree>
    <p:extLst>
      <p:ext uri="{BB962C8B-B14F-4D97-AF65-F5344CB8AC3E}">
        <p14:creationId xmlns:p14="http://schemas.microsoft.com/office/powerpoint/2010/main" val="2774082052"/>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537985-A33E-C105-7BEB-09D7FB713FA2}"/>
              </a:ext>
            </a:extLst>
          </p:cNvPr>
          <p:cNvSpPr>
            <a:spLocks noGrp="1"/>
          </p:cNvSpPr>
          <p:nvPr>
            <p:ph type="title"/>
          </p:nvPr>
        </p:nvSpPr>
        <p:spPr>
          <a:xfrm>
            <a:off x="424676" y="770658"/>
            <a:ext cx="5250410" cy="1694412"/>
          </a:xfrm>
        </p:spPr>
        <p:txBody>
          <a:bodyPr/>
          <a:lstStyle/>
          <a:p>
            <a:r>
              <a:rPr lang="en-AU" sz="5400" dirty="0">
                <a:solidFill>
                  <a:schemeClr val="bg2"/>
                </a:solidFill>
              </a:rPr>
              <a:t>KHÍ HẬU</a:t>
            </a:r>
            <a:br>
              <a:rPr lang="en-AU" sz="5400" dirty="0">
                <a:solidFill>
                  <a:schemeClr val="bg2"/>
                </a:solidFill>
              </a:rPr>
            </a:br>
            <a:r>
              <a:rPr lang="en-AU" sz="5400" dirty="0">
                <a:solidFill>
                  <a:schemeClr val="bg2"/>
                </a:solidFill>
              </a:rPr>
              <a:t>LỤC ĐỊA</a:t>
            </a:r>
            <a:endParaRPr lang="en-US" sz="5400" dirty="0">
              <a:solidFill>
                <a:schemeClr val="bg1"/>
              </a:solidFill>
            </a:endParaRPr>
          </a:p>
        </p:txBody>
      </p:sp>
      <p:sp>
        <p:nvSpPr>
          <p:cNvPr id="3" name="Text Placeholder 2">
            <a:extLst>
              <a:ext uri="{FF2B5EF4-FFF2-40B4-BE49-F238E27FC236}">
                <a16:creationId xmlns:a16="http://schemas.microsoft.com/office/drawing/2014/main" id="{7C8480C7-DD09-8474-C98A-392FD5BADBEF}"/>
              </a:ext>
            </a:extLst>
          </p:cNvPr>
          <p:cNvSpPr>
            <a:spLocks noGrp="1"/>
          </p:cNvSpPr>
          <p:nvPr>
            <p:ph type="body" sz="quarter" idx="10"/>
          </p:nvPr>
        </p:nvSpPr>
        <p:spPr>
          <a:xfrm>
            <a:off x="424676" y="2469969"/>
            <a:ext cx="4602459" cy="846545"/>
          </a:xfrm>
        </p:spPr>
        <p:txBody>
          <a:bodyPr/>
          <a:lstStyle/>
          <a:p>
            <a:r>
              <a:rPr lang="vi-VN" sz="1600" dirty="0">
                <a:solidFill>
                  <a:schemeClr val="bg1"/>
                </a:solidFill>
              </a:rPr>
              <a:t>Các khu vực ở sâu trong đất liền thường có mùa hè nóng hơn và mùa đông lạnh hơn.</a:t>
            </a:r>
          </a:p>
          <a:p>
            <a:endParaRPr lang="vi-VN" sz="1600" dirty="0">
              <a:solidFill>
                <a:schemeClr val="bg1"/>
              </a:solidFill>
            </a:endParaRPr>
          </a:p>
        </p:txBody>
      </p:sp>
      <p:sp>
        <p:nvSpPr>
          <p:cNvPr id="4" name="Text Placeholder 2">
            <a:extLst>
              <a:ext uri="{FF2B5EF4-FFF2-40B4-BE49-F238E27FC236}">
                <a16:creationId xmlns:a16="http://schemas.microsoft.com/office/drawing/2014/main" id="{D4E3C8A1-59EE-6837-1E58-7EB4D8376188}"/>
              </a:ext>
            </a:extLst>
          </p:cNvPr>
          <p:cNvSpPr txBox="1"/>
          <p:nvPr/>
        </p:nvSpPr>
        <p:spPr>
          <a:xfrm>
            <a:off x="407988" y="4527033"/>
            <a:ext cx="6096000" cy="1782716"/>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1"/>
                </a:solidFill>
                <a:latin typeface="Arial" panose="020B0604020202020204" pitchFamily="34" charset="0"/>
              </a:rPr>
              <a:t>THUNG LŨNG CLARE </a:t>
            </a:r>
          </a:p>
          <a:p>
            <a:r>
              <a:rPr lang="en-US" sz="2000" b="1" dirty="0">
                <a:solidFill>
                  <a:schemeClr val="bg1"/>
                </a:solidFill>
                <a:latin typeface="Arial" panose="020B0604020202020204" pitchFamily="34" charset="0"/>
              </a:rPr>
              <a:t>RUTHERGLEN</a:t>
            </a:r>
          </a:p>
          <a:p>
            <a:r>
              <a:rPr lang="en-US" sz="2000" b="1" dirty="0">
                <a:solidFill>
                  <a:schemeClr val="bg1"/>
                </a:solidFill>
                <a:latin typeface="Arial" panose="020B0604020202020204" pitchFamily="34" charset="0"/>
              </a:rPr>
              <a:t>MỘT SỐ VÙNG TẠI GREAT SOUTHERN</a:t>
            </a:r>
          </a:p>
          <a:p>
            <a:r>
              <a:rPr lang="en-US" sz="2000" b="1" dirty="0">
                <a:solidFill>
                  <a:schemeClr val="bg1"/>
                </a:solidFill>
                <a:latin typeface="Arial" panose="020B0604020202020204" pitchFamily="34" charset="0"/>
              </a:rPr>
              <a:t>CANBERRA DISTRICT</a:t>
            </a:r>
            <a:endParaRPr lang="en-AU" sz="2000" b="1" dirty="0">
              <a:solidFill>
                <a:schemeClr val="bg1"/>
              </a:solidFill>
              <a:latin typeface="Arial" panose="020B0604020202020204" pitchFamily="34" charset="0"/>
            </a:endParaRPr>
          </a:p>
        </p:txBody>
      </p:sp>
      <p:pic>
        <p:nvPicPr>
          <p:cNvPr id="6" name="Picture 5" descr="A vineyard with a pond&#10;&#10;Description automatically generated with medium confidence">
            <a:extLst>
              <a:ext uri="{FF2B5EF4-FFF2-40B4-BE49-F238E27FC236}">
                <a16:creationId xmlns:a16="http://schemas.microsoft.com/office/drawing/2014/main" id="{3B13FAD4-A658-A9A7-1B71-3E54D2B18AB4}"/>
              </a:ext>
            </a:extLst>
          </p:cNvPr>
          <p:cNvPicPr>
            <a:picLocks noChangeAspect="1"/>
          </p:cNvPicPr>
          <p:nvPr/>
        </p:nvPicPr>
        <p:blipFill>
          <a:blip r:embed="rId3" cstate="screen">
            <a:extLst>
              <a:ext uri="{28A0092B-C50C-407E-A947-70E740481C1C}">
                <a14:useLocalDpi xmlns:a14="http://schemas.microsoft.com/office/drawing/2010/main"/>
              </a:ext>
            </a:extLst>
          </a:blip>
          <a:srcRect l="24201" r="9406"/>
          <a:stretch>
            <a:fillRect/>
          </a:stretch>
        </p:blipFill>
        <p:spPr>
          <a:xfrm>
            <a:off x="6096000" y="-16402"/>
            <a:ext cx="6096000" cy="6874401"/>
          </a:xfrm>
          <a:prstGeom prst="rect">
            <a:avLst/>
          </a:prstGeom>
        </p:spPr>
      </p:pic>
    </p:spTree>
    <p:extLst>
      <p:ext uri="{BB962C8B-B14F-4D97-AF65-F5344CB8AC3E}">
        <p14:creationId xmlns:p14="http://schemas.microsoft.com/office/powerpoint/2010/main" val="877489659"/>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537985-A33E-C105-7BEB-09D7FB713FA2}"/>
              </a:ext>
            </a:extLst>
          </p:cNvPr>
          <p:cNvSpPr>
            <a:spLocks noGrp="1"/>
          </p:cNvSpPr>
          <p:nvPr>
            <p:ph type="title"/>
          </p:nvPr>
        </p:nvSpPr>
        <p:spPr>
          <a:xfrm>
            <a:off x="407987" y="770658"/>
            <a:ext cx="6333471" cy="1694412"/>
          </a:xfrm>
        </p:spPr>
        <p:txBody>
          <a:bodyPr/>
          <a:lstStyle/>
          <a:p>
            <a:r>
              <a:rPr lang="vi-VN" dirty="0">
                <a:solidFill>
                  <a:schemeClr val="bg2"/>
                </a:solidFill>
              </a:rPr>
              <a:t>KHÍ HẬU BIỂN </a:t>
            </a:r>
            <a:br>
              <a:rPr lang="vi-VN" dirty="0">
                <a:solidFill>
                  <a:schemeClr val="bg2"/>
                </a:solidFill>
              </a:rPr>
            </a:br>
            <a:r>
              <a:rPr lang="vi-VN" dirty="0">
                <a:solidFill>
                  <a:schemeClr val="bg2"/>
                </a:solidFill>
              </a:rPr>
              <a:t>(ĐẠI DƯƠNG)</a:t>
            </a:r>
            <a:br>
              <a:rPr lang="vi-VN" dirty="0">
                <a:solidFill>
                  <a:schemeClr val="bg2"/>
                </a:solidFill>
              </a:rPr>
            </a:br>
            <a:endParaRPr lang="vi-VN" dirty="0">
              <a:solidFill>
                <a:schemeClr val="bg2"/>
              </a:solidFill>
            </a:endParaRPr>
          </a:p>
        </p:txBody>
      </p:sp>
      <p:sp>
        <p:nvSpPr>
          <p:cNvPr id="3" name="Text Placeholder 2">
            <a:extLst>
              <a:ext uri="{FF2B5EF4-FFF2-40B4-BE49-F238E27FC236}">
                <a16:creationId xmlns:a16="http://schemas.microsoft.com/office/drawing/2014/main" id="{7C8480C7-DD09-8474-C98A-392FD5BADBEF}"/>
              </a:ext>
            </a:extLst>
          </p:cNvPr>
          <p:cNvSpPr>
            <a:spLocks noGrp="1"/>
          </p:cNvSpPr>
          <p:nvPr>
            <p:ph type="body" sz="quarter" idx="10"/>
          </p:nvPr>
        </p:nvSpPr>
        <p:spPr>
          <a:xfrm>
            <a:off x="473302" y="2469969"/>
            <a:ext cx="4415497" cy="846545"/>
          </a:xfrm>
        </p:spPr>
        <p:txBody>
          <a:bodyPr/>
          <a:lstStyle/>
          <a:p>
            <a:r>
              <a:rPr lang="vi-VN" sz="1600" dirty="0">
                <a:solidFill>
                  <a:schemeClr val="bg1"/>
                </a:solidFill>
              </a:rPr>
              <a:t>Các khu vực gần bờ biển có khí hậu với dải nhiệt độ hẹp hơn và lượng mưa trải đều hơn trong năm. </a:t>
            </a:r>
            <a:endParaRPr lang="en-AU" sz="1600" dirty="0">
              <a:solidFill>
                <a:schemeClr val="bg1"/>
              </a:solidFill>
            </a:endParaRPr>
          </a:p>
        </p:txBody>
      </p:sp>
      <p:sp>
        <p:nvSpPr>
          <p:cNvPr id="4" name="Text Placeholder 2">
            <a:extLst>
              <a:ext uri="{FF2B5EF4-FFF2-40B4-BE49-F238E27FC236}">
                <a16:creationId xmlns:a16="http://schemas.microsoft.com/office/drawing/2014/main" id="{D4E3C8A1-59EE-6837-1E58-7EB4D8376188}"/>
              </a:ext>
            </a:extLst>
          </p:cNvPr>
          <p:cNvSpPr txBox="1"/>
          <p:nvPr/>
        </p:nvSpPr>
        <p:spPr>
          <a:xfrm>
            <a:off x="473302" y="4546599"/>
            <a:ext cx="4415497" cy="1782716"/>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1"/>
                </a:solidFill>
                <a:latin typeface="Arial" panose="020B0604020202020204" pitchFamily="34" charset="0"/>
              </a:rPr>
              <a:t>ADELAIDE HILLS</a:t>
            </a:r>
          </a:p>
          <a:p>
            <a:r>
              <a:rPr lang="en-US" sz="2000" b="1" dirty="0">
                <a:solidFill>
                  <a:schemeClr val="bg1"/>
                </a:solidFill>
                <a:latin typeface="Arial" panose="020B0604020202020204" pitchFamily="34" charset="0"/>
              </a:rPr>
              <a:t>COONAWARRA</a:t>
            </a:r>
          </a:p>
          <a:p>
            <a:r>
              <a:rPr lang="en-US" sz="2000" b="1" dirty="0">
                <a:solidFill>
                  <a:schemeClr val="bg1"/>
                </a:solidFill>
                <a:latin typeface="Arial" panose="020B0604020202020204" pitchFamily="34" charset="0"/>
              </a:rPr>
              <a:t>MORNINGTON PENINSULA</a:t>
            </a:r>
          </a:p>
          <a:p>
            <a:r>
              <a:rPr lang="en-US" sz="2000" b="1" dirty="0">
                <a:solidFill>
                  <a:schemeClr val="bg1"/>
                </a:solidFill>
                <a:latin typeface="Arial" panose="020B0604020202020204" pitchFamily="34" charset="0"/>
              </a:rPr>
              <a:t>TASMANIA</a:t>
            </a:r>
            <a:endParaRPr lang="en-AU" sz="2000" b="1" dirty="0">
              <a:solidFill>
                <a:schemeClr val="bg1"/>
              </a:solidFill>
              <a:latin typeface="Arial" panose="020B0604020202020204" pitchFamily="34" charset="0"/>
            </a:endParaRPr>
          </a:p>
        </p:txBody>
      </p:sp>
      <p:pic>
        <p:nvPicPr>
          <p:cNvPr id="6" name="Picture 5" descr="A tractor in a field&#10;&#10;Description automatically generated">
            <a:extLst>
              <a:ext uri="{FF2B5EF4-FFF2-40B4-BE49-F238E27FC236}">
                <a16:creationId xmlns:a16="http://schemas.microsoft.com/office/drawing/2014/main" id="{33917616-1FAE-AE27-1195-F4C87C443F30}"/>
              </a:ext>
            </a:extLst>
          </p:cNvPr>
          <p:cNvPicPr>
            <a:picLocks noChangeAspect="1"/>
          </p:cNvPicPr>
          <p:nvPr/>
        </p:nvPicPr>
        <p:blipFill>
          <a:blip r:embed="rId3">
            <a:extLst>
              <a:ext uri="{28A0092B-C50C-407E-A947-70E740481C1C}">
                <a14:useLocalDpi xmlns:a14="http://schemas.microsoft.com/office/drawing/2010/main"/>
              </a:ext>
            </a:extLst>
          </a:blip>
          <a:srcRect l="55736" r="24403"/>
          <a:stretch/>
        </p:blipFill>
        <p:spPr>
          <a:xfrm>
            <a:off x="6096000" y="0"/>
            <a:ext cx="6096000" cy="6858000"/>
          </a:xfrm>
          <a:prstGeom prst="rect">
            <a:avLst/>
          </a:prstGeom>
        </p:spPr>
      </p:pic>
    </p:spTree>
    <p:extLst>
      <p:ext uri="{BB962C8B-B14F-4D97-AF65-F5344CB8AC3E}">
        <p14:creationId xmlns:p14="http://schemas.microsoft.com/office/powerpoint/2010/main" val="4031279699"/>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537985-A33E-C105-7BEB-09D7FB713FA2}"/>
              </a:ext>
            </a:extLst>
          </p:cNvPr>
          <p:cNvSpPr>
            <a:spLocks noGrp="1"/>
          </p:cNvSpPr>
          <p:nvPr>
            <p:ph type="title"/>
          </p:nvPr>
        </p:nvSpPr>
        <p:spPr>
          <a:xfrm>
            <a:off x="407988" y="770658"/>
            <a:ext cx="5786750" cy="1694412"/>
          </a:xfrm>
        </p:spPr>
        <p:txBody>
          <a:bodyPr/>
          <a:lstStyle/>
          <a:p>
            <a:r>
              <a:rPr lang="en-AU" sz="4800" dirty="0">
                <a:solidFill>
                  <a:schemeClr val="bg2"/>
                </a:solidFill>
              </a:rPr>
              <a:t>KHÍ HẬU</a:t>
            </a:r>
            <a:br>
              <a:rPr lang="en-AU" sz="4800" dirty="0">
                <a:solidFill>
                  <a:schemeClr val="bg2"/>
                </a:solidFill>
              </a:rPr>
            </a:br>
            <a:r>
              <a:rPr lang="en-AU" sz="4800" dirty="0">
                <a:solidFill>
                  <a:schemeClr val="bg2"/>
                </a:solidFill>
              </a:rPr>
              <a:t>ĐỊA TRUNG HẢI</a:t>
            </a:r>
            <a:endParaRPr lang="en-US" sz="4800" dirty="0">
              <a:solidFill>
                <a:schemeClr val="bg1"/>
              </a:solidFill>
            </a:endParaRPr>
          </a:p>
        </p:txBody>
      </p:sp>
      <p:sp>
        <p:nvSpPr>
          <p:cNvPr id="3" name="Text Placeholder 2">
            <a:extLst>
              <a:ext uri="{FF2B5EF4-FFF2-40B4-BE49-F238E27FC236}">
                <a16:creationId xmlns:a16="http://schemas.microsoft.com/office/drawing/2014/main" id="{7C8480C7-DD09-8474-C98A-392FD5BADBEF}"/>
              </a:ext>
            </a:extLst>
          </p:cNvPr>
          <p:cNvSpPr>
            <a:spLocks noGrp="1"/>
          </p:cNvSpPr>
          <p:nvPr>
            <p:ph type="body" sz="quarter" idx="10"/>
          </p:nvPr>
        </p:nvSpPr>
        <p:spPr>
          <a:xfrm>
            <a:off x="407988" y="2469969"/>
            <a:ext cx="4874063" cy="846545"/>
          </a:xfrm>
        </p:spPr>
        <p:txBody>
          <a:bodyPr/>
          <a:lstStyle/>
          <a:p>
            <a:r>
              <a:rPr lang="vi-VN" sz="1600" dirty="0">
                <a:solidFill>
                  <a:schemeClr val="bg1"/>
                </a:solidFill>
              </a:rPr>
              <a:t>Tương tự như khí hậu tiếp giáp đại dương, nhưng mùa hè thường ấm và khô. Biên độ nhiệt giữa tháng nóng nhất và lạnh nhất trong năm thấp hơn.</a:t>
            </a:r>
          </a:p>
          <a:p>
            <a:endParaRPr lang="vi-VN" sz="1600" dirty="0">
              <a:solidFill>
                <a:schemeClr val="bg1"/>
              </a:solidFill>
            </a:endParaRPr>
          </a:p>
        </p:txBody>
      </p:sp>
      <p:sp>
        <p:nvSpPr>
          <p:cNvPr id="4" name="Text Placeholder 2">
            <a:extLst>
              <a:ext uri="{FF2B5EF4-FFF2-40B4-BE49-F238E27FC236}">
                <a16:creationId xmlns:a16="http://schemas.microsoft.com/office/drawing/2014/main" id="{D4E3C8A1-59EE-6837-1E58-7EB4D8376188}"/>
              </a:ext>
            </a:extLst>
          </p:cNvPr>
          <p:cNvSpPr txBox="1"/>
          <p:nvPr/>
        </p:nvSpPr>
        <p:spPr>
          <a:xfrm>
            <a:off x="407988" y="4392931"/>
            <a:ext cx="7289326" cy="1782716"/>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1"/>
                </a:solidFill>
                <a:latin typeface="Arial" panose="020B0604020202020204" pitchFamily="34" charset="0"/>
              </a:rPr>
              <a:t>THUNG LŨNG BAROSSA </a:t>
            </a:r>
          </a:p>
          <a:p>
            <a:r>
              <a:rPr lang="en-US" sz="2000" b="1" dirty="0">
                <a:solidFill>
                  <a:schemeClr val="bg1"/>
                </a:solidFill>
                <a:latin typeface="Arial" panose="020B0604020202020204" pitchFamily="34" charset="0"/>
              </a:rPr>
              <a:t>GEOGRAPHE</a:t>
            </a:r>
          </a:p>
          <a:p>
            <a:r>
              <a:rPr lang="en-US" sz="2000" b="1" dirty="0">
                <a:solidFill>
                  <a:schemeClr val="bg1"/>
                </a:solidFill>
                <a:latin typeface="Arial" panose="020B0604020202020204" pitchFamily="34" charset="0"/>
              </a:rPr>
              <a:t>McLAREN VALE</a:t>
            </a:r>
          </a:p>
          <a:p>
            <a:r>
              <a:rPr lang="en-US" sz="2000" b="1" dirty="0">
                <a:solidFill>
                  <a:schemeClr val="bg1"/>
                </a:solidFill>
                <a:latin typeface="Arial" panose="020B0604020202020204" pitchFamily="34" charset="0"/>
              </a:rPr>
              <a:t>MARGARET RIVER </a:t>
            </a:r>
            <a:br>
              <a:rPr lang="en-US" sz="2000" b="1" dirty="0">
                <a:solidFill>
                  <a:schemeClr val="bg1"/>
                </a:solidFill>
                <a:latin typeface="Arial" panose="020B0604020202020204" pitchFamily="34" charset="0"/>
              </a:rPr>
            </a:br>
            <a:r>
              <a:rPr lang="en-US" sz="1600" dirty="0">
                <a:solidFill>
                  <a:schemeClr val="bg1"/>
                </a:solidFill>
                <a:latin typeface="Arial" panose="020B0604020202020204" pitchFamily="34" charset="0"/>
              </a:rPr>
              <a:t>(+ </a:t>
            </a:r>
            <a:r>
              <a:rPr lang="en-US" sz="1600" dirty="0" err="1">
                <a:solidFill>
                  <a:schemeClr val="bg1"/>
                </a:solidFill>
                <a:latin typeface="Arial" panose="020B0604020202020204" pitchFamily="34" charset="0"/>
              </a:rPr>
              <a:t>khí</a:t>
            </a:r>
            <a:r>
              <a:rPr lang="en-US" sz="1600" dirty="0">
                <a:solidFill>
                  <a:schemeClr val="bg1"/>
                </a:solidFill>
                <a:latin typeface="Arial" panose="020B0604020202020204" pitchFamily="34" charset="0"/>
              </a:rPr>
              <a:t> </a:t>
            </a:r>
            <a:r>
              <a:rPr lang="en-US" sz="1600" dirty="0" err="1">
                <a:solidFill>
                  <a:schemeClr val="bg1"/>
                </a:solidFill>
                <a:latin typeface="Arial" panose="020B0604020202020204" pitchFamily="34" charset="0"/>
              </a:rPr>
              <a:t>hậu</a:t>
            </a:r>
            <a:r>
              <a:rPr lang="en-US" sz="1600" dirty="0">
                <a:solidFill>
                  <a:schemeClr val="bg1"/>
                </a:solidFill>
                <a:latin typeface="Arial" panose="020B0604020202020204" pitchFamily="34" charset="0"/>
              </a:rPr>
              <a:t> </a:t>
            </a:r>
            <a:r>
              <a:rPr lang="en-US" sz="1600" dirty="0" err="1">
                <a:solidFill>
                  <a:schemeClr val="bg1"/>
                </a:solidFill>
                <a:latin typeface="Arial" panose="020B0604020202020204" pitchFamily="34" charset="0"/>
              </a:rPr>
              <a:t>tiếp</a:t>
            </a:r>
            <a:r>
              <a:rPr lang="en-US" sz="1600" dirty="0">
                <a:solidFill>
                  <a:schemeClr val="bg1"/>
                </a:solidFill>
                <a:latin typeface="Arial" panose="020B0604020202020204" pitchFamily="34" charset="0"/>
              </a:rPr>
              <a:t> </a:t>
            </a:r>
            <a:r>
              <a:rPr lang="en-US" sz="1600" dirty="0" err="1">
                <a:solidFill>
                  <a:schemeClr val="bg1"/>
                </a:solidFill>
                <a:latin typeface="Arial" panose="020B0604020202020204" pitchFamily="34" charset="0"/>
              </a:rPr>
              <a:t>giáp</a:t>
            </a:r>
            <a:r>
              <a:rPr lang="en-US" sz="1600" dirty="0">
                <a:solidFill>
                  <a:schemeClr val="bg1"/>
                </a:solidFill>
                <a:latin typeface="Arial" panose="020B0604020202020204" pitchFamily="34" charset="0"/>
              </a:rPr>
              <a:t> </a:t>
            </a:r>
            <a:r>
              <a:rPr lang="en-US" sz="1600" dirty="0" err="1">
                <a:solidFill>
                  <a:schemeClr val="bg1"/>
                </a:solidFill>
                <a:latin typeface="Arial" panose="020B0604020202020204" pitchFamily="34" charset="0"/>
              </a:rPr>
              <a:t>biển</a:t>
            </a:r>
            <a:r>
              <a:rPr lang="en-US" sz="1600" dirty="0">
                <a:solidFill>
                  <a:schemeClr val="bg1"/>
                </a:solidFill>
                <a:latin typeface="Arial" panose="020B0604020202020204" pitchFamily="34" charset="0"/>
              </a:rPr>
              <a:t> </a:t>
            </a:r>
            <a:r>
              <a:rPr lang="en-US" sz="1600" dirty="0" err="1">
                <a:solidFill>
                  <a:schemeClr val="bg1"/>
                </a:solidFill>
                <a:latin typeface="Arial" panose="020B0604020202020204" pitchFamily="34" charset="0"/>
              </a:rPr>
              <a:t>rõ</a:t>
            </a:r>
            <a:r>
              <a:rPr lang="en-US" sz="1600" dirty="0">
                <a:solidFill>
                  <a:schemeClr val="bg1"/>
                </a:solidFill>
                <a:latin typeface="Arial" panose="020B0604020202020204" pitchFamily="34" charset="0"/>
              </a:rPr>
              <a:t> </a:t>
            </a:r>
            <a:r>
              <a:rPr lang="en-US" sz="1600" dirty="0" err="1">
                <a:solidFill>
                  <a:schemeClr val="bg1"/>
                </a:solidFill>
                <a:latin typeface="Arial" panose="020B0604020202020204" pitchFamily="34" charset="0"/>
              </a:rPr>
              <a:t>rệt</a:t>
            </a:r>
            <a:r>
              <a:rPr lang="en-US" sz="1600" dirty="0">
                <a:solidFill>
                  <a:schemeClr val="bg1"/>
                </a:solidFill>
                <a:latin typeface="Arial" panose="020B0604020202020204" pitchFamily="34" charset="0"/>
              </a:rPr>
              <a:t>)</a:t>
            </a:r>
          </a:p>
          <a:p>
            <a:endParaRPr lang="en-US" sz="2000" b="1" dirty="0">
              <a:solidFill>
                <a:schemeClr val="bg1"/>
              </a:solidFill>
              <a:latin typeface="Arial" panose="020B0604020202020204" pitchFamily="34" charset="0"/>
            </a:endParaRPr>
          </a:p>
          <a:p>
            <a:endParaRPr lang="en-AU" sz="2000" b="1" dirty="0">
              <a:solidFill>
                <a:schemeClr val="bg1"/>
              </a:solidFill>
              <a:latin typeface="Arial" panose="020B0604020202020204" pitchFamily="34" charset="0"/>
            </a:endParaRPr>
          </a:p>
        </p:txBody>
      </p:sp>
      <p:pic>
        <p:nvPicPr>
          <p:cNvPr id="6" name="Picture 5" descr="A dirt road with palm trees&#10;&#10;Description automatically generated">
            <a:extLst>
              <a:ext uri="{FF2B5EF4-FFF2-40B4-BE49-F238E27FC236}">
                <a16:creationId xmlns:a16="http://schemas.microsoft.com/office/drawing/2014/main" id="{EB42CD41-770A-74EE-D317-EED2D50BBBB4}"/>
              </a:ext>
            </a:extLst>
          </p:cNvPr>
          <p:cNvPicPr>
            <a:picLocks noChangeAspect="1"/>
          </p:cNvPicPr>
          <p:nvPr/>
        </p:nvPicPr>
        <p:blipFill>
          <a:blip r:embed="rId3" cstate="screen">
            <a:extLst>
              <a:ext uri="{28A0092B-C50C-407E-A947-70E740481C1C}">
                <a14:useLocalDpi xmlns:a14="http://schemas.microsoft.com/office/drawing/2010/main"/>
              </a:ext>
            </a:extLst>
          </a:blip>
          <a:srcRect l="6398" t="1785" r="35426"/>
          <a:stretch/>
        </p:blipFill>
        <p:spPr>
          <a:xfrm>
            <a:off x="6096001" y="0"/>
            <a:ext cx="6095999" cy="6858000"/>
          </a:xfrm>
          <a:prstGeom prst="rect">
            <a:avLst/>
          </a:prstGeom>
        </p:spPr>
      </p:pic>
    </p:spTree>
    <p:extLst>
      <p:ext uri="{BB962C8B-B14F-4D97-AF65-F5344CB8AC3E}">
        <p14:creationId xmlns:p14="http://schemas.microsoft.com/office/powerpoint/2010/main" val="2202856945"/>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10;&#10;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2" cstate="screen">
            <a:extLst>
              <a:ext uri="{28A0092B-C50C-407E-A947-70E740481C1C}">
                <a14:useLocalDpi xmlns:a14="http://schemas.microsoft.com/office/drawing/2010/main"/>
              </a:ext>
            </a:extLst>
          </a:blip>
          <a:srcRect l="19927" t="-546" r="23001" b="4077"/>
          <a:stretch>
            <a:fillRect/>
          </a:stretch>
        </p:blipFill>
        <p:spPr>
          <a:xfrm>
            <a:off x="-24296" y="-39030"/>
            <a:ext cx="6120296" cy="6897030"/>
          </a:xfrm>
          <a:prstGeom prst="rect">
            <a:avLst/>
          </a:prstGeom>
        </p:spPr>
      </p:pic>
      <p:sp>
        <p:nvSpPr>
          <p:cNvPr id="12" name="TextBox 11">
            <a:extLst>
              <a:ext uri="{FF2B5EF4-FFF2-40B4-BE49-F238E27FC236}">
                <a16:creationId xmlns:a16="http://schemas.microsoft.com/office/drawing/2014/main" id="{2EE1723A-80B7-9DAD-0CD2-5CE849685D79}"/>
              </a:ext>
            </a:extLst>
          </p:cNvPr>
          <p:cNvSpPr txBox="1"/>
          <p:nvPr/>
        </p:nvSpPr>
        <p:spPr>
          <a:xfrm>
            <a:off x="6545766" y="568712"/>
            <a:ext cx="5096107" cy="6001643"/>
          </a:xfrm>
          <a:prstGeom prst="rect">
            <a:avLst/>
          </a:prstGeom>
          <a:noFill/>
        </p:spPr>
        <p:txBody>
          <a:bodyPr wrap="square">
            <a:spAutoFit/>
          </a:bodyPr>
          <a:lstStyle/>
          <a:p>
            <a:r>
              <a:rPr lang="vi-VN" sz="1600" dirty="0">
                <a:solidFill>
                  <a:srgbClr val="190000"/>
                </a:solidFill>
                <a:latin typeface="Arial" panose="020B0604020202020204" pitchFamily="34" charset="0"/>
                <a:ea typeface="+mn-lt"/>
                <a:cs typeface="Arial" panose="020B0604020202020204" pitchFamily="34" charset="0"/>
              </a:rPr>
              <a:t>Được chế tác từ những trái nho được trồng </a:t>
            </a:r>
            <a:r>
              <a:rPr lang="vi" sz="1600" dirty="0">
                <a:solidFill>
                  <a:srgbClr val="190000"/>
                </a:solidFill>
                <a:latin typeface="Arial" panose="020B0604020202020204" pitchFamily="34" charset="0"/>
                <a:ea typeface="+mn-lt"/>
                <a:cs typeface="Arial" panose="020B0604020202020204" pitchFamily="34" charset="0"/>
              </a:rPr>
              <a:t>ở</a:t>
            </a:r>
            <a:r>
              <a:rPr lang="vi-VN" sz="1600" dirty="0">
                <a:solidFill>
                  <a:srgbClr val="190000"/>
                </a:solidFill>
                <a:latin typeface="Arial" panose="020B0604020202020204" pitchFamily="34" charset="0"/>
                <a:ea typeface="+mn-lt"/>
                <a:cs typeface="Arial" panose="020B0604020202020204" pitchFamily="34" charset="0"/>
              </a:rPr>
              <a:t> khí hậu rộng lớn và đa dạng, trên những cảnh quan được hình thành từ hàng triệu năm, mỗi ly rượu vang Úc đều chứa </a:t>
            </a:r>
            <a:r>
              <a:rPr lang="vi" sz="1600" dirty="0">
                <a:solidFill>
                  <a:srgbClr val="190000"/>
                </a:solidFill>
                <a:latin typeface="Arial" panose="020B0604020202020204" pitchFamily="34" charset="0"/>
                <a:ea typeface="+mn-lt"/>
                <a:cs typeface="Arial" panose="020B0604020202020204" pitchFamily="34" charset="0"/>
              </a:rPr>
              <a:t>đựng</a:t>
            </a:r>
            <a:r>
              <a:rPr lang="vi-VN" sz="1600" dirty="0">
                <a:solidFill>
                  <a:srgbClr val="190000"/>
                </a:solidFill>
                <a:latin typeface="Arial" panose="020B0604020202020204" pitchFamily="34" charset="0"/>
                <a:ea typeface="+mn-lt"/>
                <a:cs typeface="Arial" panose="020B0604020202020204" pitchFamily="34" charset="0"/>
              </a:rPr>
              <a:t> một câu chuyện.</a:t>
            </a:r>
            <a:endParaRPr lang="en-US" sz="1600" dirty="0">
              <a:latin typeface="Arial" panose="020B0604020202020204" pitchFamily="34" charset="0"/>
              <a:ea typeface="+mn-lt"/>
              <a:cs typeface="Arial" panose="020B0604020202020204" pitchFamily="34" charset="0"/>
            </a:endParaRPr>
          </a:p>
          <a:p>
            <a:endParaRPr lang="en-AU" sz="1600" dirty="0">
              <a:latin typeface="Arial" panose="020B0604020202020204" pitchFamily="34" charset="0"/>
              <a:cs typeface="Arial" panose="020B0604020202020204" pitchFamily="34" charset="0"/>
            </a:endParaRPr>
          </a:p>
          <a:p>
            <a:r>
              <a:rPr lang="vi-VN" sz="1600" dirty="0">
                <a:solidFill>
                  <a:srgbClr val="190000"/>
                </a:solidFill>
                <a:latin typeface="Arial" panose="020B0604020202020204" pitchFamily="34" charset="0"/>
                <a:ea typeface="+mn-lt"/>
                <a:cs typeface="Arial" panose="020B0604020202020204" pitchFamily="34" charset="0"/>
              </a:rPr>
              <a:t>Tiếp bước các thế hệ đi trước, những người trồng nho và làm rượu tại Úc ngày nay vẫn luôn đam mê, kiên cường và sáng tạo, không ngừng tìm tòi những cách mới để hoàn thiện kỹ thuật truyền thống. Cộng đồng của chúng tôi được kết nối bởi sự tôn trọng lẫn nhau và tình yêu chung trong việc cho </a:t>
            </a:r>
            <a:r>
              <a:rPr lang="vi" sz="1600" dirty="0">
                <a:solidFill>
                  <a:srgbClr val="190000"/>
                </a:solidFill>
                <a:latin typeface="Arial" panose="020B0604020202020204" pitchFamily="34" charset="0"/>
                <a:ea typeface="+mn-lt"/>
                <a:cs typeface="Arial" panose="020B0604020202020204" pitchFamily="34" charset="0"/>
              </a:rPr>
              <a:t>ra đời những loại</a:t>
            </a:r>
            <a:r>
              <a:rPr lang="vi-VN" sz="1600" dirty="0">
                <a:solidFill>
                  <a:srgbClr val="190000"/>
                </a:solidFill>
                <a:latin typeface="Arial" panose="020B0604020202020204" pitchFamily="34" charset="0"/>
                <a:ea typeface="+mn-lt"/>
                <a:cs typeface="Arial" panose="020B0604020202020204" pitchFamily="34" charset="0"/>
              </a:rPr>
              <a:t> vang tuyệt </a:t>
            </a:r>
            <a:r>
              <a:rPr lang="vi" sz="1600" dirty="0">
                <a:solidFill>
                  <a:srgbClr val="190000"/>
                </a:solidFill>
                <a:latin typeface="Arial" panose="020B0604020202020204" pitchFamily="34" charset="0"/>
                <a:ea typeface="+mn-lt"/>
                <a:cs typeface="Arial" panose="020B0604020202020204" pitchFamily="34" charset="0"/>
              </a:rPr>
              <a:t>hảo</a:t>
            </a:r>
            <a:r>
              <a:rPr lang="vi-VN" sz="1600" dirty="0">
                <a:solidFill>
                  <a:srgbClr val="190000"/>
                </a:solidFill>
                <a:latin typeface="Arial" panose="020B0604020202020204" pitchFamily="34" charset="0"/>
                <a:ea typeface="+mn-lt"/>
                <a:cs typeface="Arial" panose="020B0604020202020204" pitchFamily="34" charset="0"/>
              </a:rPr>
              <a:t>, đồng thời bảo vệ cảnh quan thiên nhiên cho thế hệ mai sau. Áp dụng tư duy hiện đại vào những vùng đất cổ xưa của chúng tôi, chúng tôi không ngừng thử nghiệm và khám phá những điều mới lạ.</a:t>
            </a:r>
            <a:endParaRPr lang="vi-VN" sz="1600" dirty="0">
              <a:latin typeface="Arial" panose="020B0604020202020204" pitchFamily="34" charset="0"/>
              <a:ea typeface="+mn-lt"/>
              <a:cs typeface="Arial" panose="020B0604020202020204" pitchFamily="34" charset="0"/>
            </a:endParaRPr>
          </a:p>
          <a:p>
            <a:endParaRPr lang="en-AU" sz="1600" dirty="0">
              <a:latin typeface="Arial" panose="020B0604020202020204" pitchFamily="34" charset="0"/>
              <a:cs typeface="Arial" panose="020B0604020202020204" pitchFamily="34" charset="0"/>
            </a:endParaRPr>
          </a:p>
          <a:p>
            <a:r>
              <a:rPr lang="vi-VN" sz="1600" dirty="0">
                <a:solidFill>
                  <a:srgbClr val="190000"/>
                </a:solidFill>
                <a:latin typeface="Arial" panose="020B0604020202020204" pitchFamily="34" charset="0"/>
                <a:ea typeface="+mn-lt"/>
                <a:cs typeface="Arial" panose="020B0604020202020204" pitchFamily="34" charset="0"/>
              </a:rPr>
              <a:t>Vì vậy, nếu bạn đang tìm kiếm hương vị của sự phiêu lưu, hãy để rượu vang Úc dẫn lối cho cuộc phiêu lưu ẩm thực của bạn. Bởi vì trong mỗi chai rượu vang Úc, bạn sẽ trải nghiệm những kỳ quan của nước Úc – nhớ đến những chuyến phiêu lưu và sự đa dạng làm nên văn hóa và vùng đất này. </a:t>
            </a:r>
            <a:endParaRPr lang="vi-VN" sz="1600" dirty="0">
              <a:latin typeface="Arial" panose="020B0604020202020204" pitchFamily="34" charset="0"/>
              <a:cs typeface="Arial" panose="020B0604020202020204" pitchFamily="34" charset="0"/>
            </a:endParaRPr>
          </a:p>
          <a:p>
            <a:endParaRPr lang="vi-VN" sz="1600" dirty="0">
              <a:solidFill>
                <a:srgbClr val="190000"/>
              </a:solidFill>
              <a:latin typeface="Arial" panose="020B0604020202020204" pitchFamily="34" charset="0"/>
              <a:ea typeface="Inter Display" panose="02000503000000020004" pitchFamily="2" charset="0"/>
              <a:cs typeface="Arial" panose="020B0604020202020204" pitchFamily="34" charset="0"/>
            </a:endParaRPr>
          </a:p>
        </p:txBody>
      </p:sp>
      <p:pic>
        <p:nvPicPr>
          <p:cNvPr id="3" name="Picture 2">
            <a:extLst>
              <a:ext uri="{FF2B5EF4-FFF2-40B4-BE49-F238E27FC236}">
                <a16:creationId xmlns:a16="http://schemas.microsoft.com/office/drawing/2014/main" id="{BD560BC6-3783-9FCE-1B2F-38D5638243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6788" y="256477"/>
            <a:ext cx="2845552" cy="1138221"/>
          </a:xfrm>
          <a:prstGeom prst="rect">
            <a:avLst/>
          </a:prstGeom>
          <a:noFill/>
        </p:spPr>
      </p:pic>
    </p:spTree>
    <p:extLst>
      <p:ext uri="{BB962C8B-B14F-4D97-AF65-F5344CB8AC3E}">
        <p14:creationId xmlns:p14="http://schemas.microsoft.com/office/powerpoint/2010/main" val="296988829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8" name="Picture 17" descr="A close-up of a vine&#10;&#10;Description automatically generated">
            <a:extLst>
              <a:ext uri="{FF2B5EF4-FFF2-40B4-BE49-F238E27FC236}">
                <a16:creationId xmlns:a16="http://schemas.microsoft.com/office/drawing/2014/main" id="{9F8A1470-4E4C-3E3A-D2EC-DCCA2F21A78A}"/>
              </a:ext>
            </a:extLst>
          </p:cNvPr>
          <p:cNvPicPr>
            <a:picLocks noChangeAspect="1"/>
          </p:cNvPicPr>
          <p:nvPr/>
        </p:nvPicPr>
        <p:blipFill>
          <a:blip r:embed="rId3" cstate="screen">
            <a:extLst>
              <a:ext uri="{28A0092B-C50C-407E-A947-70E740481C1C}">
                <a14:useLocalDpi xmlns:a14="http://schemas.microsoft.com/office/drawing/2010/main"/>
              </a:ext>
            </a:extLst>
          </a:blip>
          <a:srcRect t="48898" b="11915"/>
          <a:stretch>
            <a:fillRect/>
          </a:stretch>
        </p:blipFill>
        <p:spPr>
          <a:xfrm>
            <a:off x="407988" y="1889508"/>
            <a:ext cx="11339512" cy="2962752"/>
          </a:xfrm>
          <a:prstGeom prst="rect">
            <a:avLst/>
          </a:prstGeom>
        </p:spPr>
      </p:pic>
      <p:sp>
        <p:nvSpPr>
          <p:cNvPr id="4" name="object 4">
            <a:extLst>
              <a:ext uri="{FF2B5EF4-FFF2-40B4-BE49-F238E27FC236}">
                <a16:creationId xmlns:a16="http://schemas.microsoft.com/office/drawing/2014/main" id="{20A7DF60-0072-4EBA-9DDC-4467DD424BED}"/>
              </a:ext>
            </a:extLst>
          </p:cNvPr>
          <p:cNvSpPr txBox="1"/>
          <p:nvPr/>
        </p:nvSpPr>
        <p:spPr>
          <a:xfrm>
            <a:off x="1322618" y="1780869"/>
            <a:ext cx="3322519" cy="413396"/>
          </a:xfrm>
          <a:prstGeom prst="rect">
            <a:avLst/>
          </a:prstGeom>
        </p:spPr>
        <p:txBody>
          <a:bodyPr vert="horz" wrap="none" lIns="0" tIns="11521" rIns="0" bIns="0" rtlCol="0">
            <a:noAutofit/>
          </a:bodyPr>
          <a:lstStyle/>
          <a:p>
            <a:pPr>
              <a:tabLst>
                <a:tab pos="1156236" algn="l"/>
              </a:tabLst>
            </a:pPr>
            <a:endParaRPr lang="en-AU" sz="2722" spc="91" dirty="0">
              <a:solidFill>
                <a:schemeClr val="bg1"/>
              </a:solidFill>
              <a:latin typeface="Arial" panose="020B0604020202020204" pitchFamily="34" charset="0"/>
              <a:cs typeface="Hellix"/>
            </a:endParaRPr>
          </a:p>
        </p:txBody>
      </p:sp>
      <p:sp>
        <p:nvSpPr>
          <p:cNvPr id="5" name="object 4">
            <a:extLst>
              <a:ext uri="{FF2B5EF4-FFF2-40B4-BE49-F238E27FC236}">
                <a16:creationId xmlns:a16="http://schemas.microsoft.com/office/drawing/2014/main" id="{EB853927-B1C1-4B60-BA3C-61B18CFB69CD}"/>
              </a:ext>
            </a:extLst>
          </p:cNvPr>
          <p:cNvSpPr txBox="1"/>
          <p:nvPr/>
        </p:nvSpPr>
        <p:spPr>
          <a:xfrm>
            <a:off x="651618" y="456561"/>
            <a:ext cx="11095881" cy="1323401"/>
          </a:xfrm>
          <a:prstGeom prst="rect">
            <a:avLst/>
          </a:prstGeom>
        </p:spPr>
        <p:txBody>
          <a:bodyPr vert="horz" wrap="square" lIns="0" tIns="11521" rIns="0" bIns="0" rtlCol="0">
            <a:noAutofit/>
          </a:bodyPr>
          <a:lstStyle/>
          <a:p>
            <a:pPr>
              <a:lnSpc>
                <a:spcPct val="90000"/>
              </a:lnSpc>
            </a:pPr>
            <a:r>
              <a:rPr lang="en-AU" sz="5400" dirty="0">
                <a:solidFill>
                  <a:schemeClr val="bg2"/>
                </a:solidFill>
                <a:latin typeface="Arial" panose="020B0604020202020204" pitchFamily="34" charset="0"/>
                <a:ea typeface="Inter Display" panose="02000503000000020004" pitchFamily="2" charset="0"/>
                <a:cs typeface="Inter Display" panose="02000503000000020004" pitchFamily="2" charset="0"/>
              </a:rPr>
              <a:t>MÙA TRỒNG NHO</a:t>
            </a:r>
          </a:p>
          <a:p>
            <a:pPr>
              <a:lnSpc>
                <a:spcPct val="90000"/>
              </a:lnSpc>
            </a:pPr>
            <a:r>
              <a:rPr lang="en-AU" sz="3200" dirty="0">
                <a:solidFill>
                  <a:schemeClr val="bg1"/>
                </a:solidFill>
                <a:latin typeface="Arial" panose="020B0604020202020204" pitchFamily="34" charset="0"/>
                <a:ea typeface="Inter Display" panose="02000503000000020004" pitchFamily="2" charset="0"/>
                <a:cs typeface="Inter Display" panose="02000503000000020004" pitchFamily="2" charset="0"/>
              </a:rPr>
              <a:t>CỦA ÚC </a:t>
            </a:r>
          </a:p>
          <a:p>
            <a:pPr>
              <a:lnSpc>
                <a:spcPct val="90000"/>
              </a:lnSpc>
            </a:pPr>
            <a:endParaRPr lang="en-AU" sz="5400" dirty="0">
              <a:solidFill>
                <a:schemeClr val="bg2"/>
              </a:solidFill>
              <a:latin typeface="Arial" panose="020B0604020202020204" pitchFamily="34" charset="0"/>
              <a:ea typeface="Inter Display" panose="02000503000000020004" pitchFamily="2" charset="0"/>
              <a:cs typeface="Inter Display" panose="02000503000000020004" pitchFamily="2" charset="0"/>
            </a:endParaRPr>
          </a:p>
        </p:txBody>
      </p:sp>
      <p:sp>
        <p:nvSpPr>
          <p:cNvPr id="2" name="Text Placeholder 2">
            <a:extLst>
              <a:ext uri="{FF2B5EF4-FFF2-40B4-BE49-F238E27FC236}">
                <a16:creationId xmlns:a16="http://schemas.microsoft.com/office/drawing/2014/main" id="{42FBCDF9-4D6B-2CE1-F3ED-F8112984CC25}"/>
              </a:ext>
            </a:extLst>
          </p:cNvPr>
          <p:cNvSpPr txBox="1"/>
          <p:nvPr/>
        </p:nvSpPr>
        <p:spPr>
          <a:xfrm>
            <a:off x="6635750" y="5135423"/>
            <a:ext cx="3559155" cy="593686"/>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600" dirty="0">
                <a:solidFill>
                  <a:schemeClr val="bg1"/>
                </a:solidFill>
                <a:latin typeface="Arial" panose="020B0604020202020204" pitchFamily="34" charset="0"/>
              </a:rPr>
              <a:t>MÙA THU</a:t>
            </a:r>
          </a:p>
          <a:p>
            <a:endParaRPr lang="en-US" sz="3600" dirty="0">
              <a:solidFill>
                <a:schemeClr val="bg1"/>
              </a:solidFill>
              <a:latin typeface="Arial" panose="020B0604020202020204" pitchFamily="34" charset="0"/>
            </a:endParaRPr>
          </a:p>
        </p:txBody>
      </p:sp>
      <p:sp>
        <p:nvSpPr>
          <p:cNvPr id="6" name="Text Placeholder 2">
            <a:extLst>
              <a:ext uri="{FF2B5EF4-FFF2-40B4-BE49-F238E27FC236}">
                <a16:creationId xmlns:a16="http://schemas.microsoft.com/office/drawing/2014/main" id="{B5E09B2C-BDDF-0A01-F6CB-CCBA58BA35C3}"/>
              </a:ext>
            </a:extLst>
          </p:cNvPr>
          <p:cNvSpPr txBox="1"/>
          <p:nvPr/>
        </p:nvSpPr>
        <p:spPr>
          <a:xfrm>
            <a:off x="3612700" y="5153666"/>
            <a:ext cx="3559155" cy="593686"/>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600" dirty="0">
                <a:solidFill>
                  <a:schemeClr val="bg1"/>
                </a:solidFill>
                <a:latin typeface="Arial" panose="020B0604020202020204" pitchFamily="34" charset="0"/>
              </a:rPr>
              <a:t>MÙA HÈ</a:t>
            </a:r>
          </a:p>
          <a:p>
            <a:endParaRPr lang="en-US" sz="3600" dirty="0">
              <a:solidFill>
                <a:schemeClr val="bg1"/>
              </a:solidFill>
              <a:latin typeface="Arial" panose="020B0604020202020204" pitchFamily="34" charset="0"/>
            </a:endParaRPr>
          </a:p>
        </p:txBody>
      </p:sp>
      <p:sp>
        <p:nvSpPr>
          <p:cNvPr id="8" name="Text Placeholder 2">
            <a:extLst>
              <a:ext uri="{FF2B5EF4-FFF2-40B4-BE49-F238E27FC236}">
                <a16:creationId xmlns:a16="http://schemas.microsoft.com/office/drawing/2014/main" id="{359F908E-4342-1E10-0B5E-A34CA304241E}"/>
              </a:ext>
            </a:extLst>
          </p:cNvPr>
          <p:cNvSpPr txBox="1"/>
          <p:nvPr/>
        </p:nvSpPr>
        <p:spPr>
          <a:xfrm>
            <a:off x="407988" y="5171909"/>
            <a:ext cx="3559155" cy="593686"/>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600" dirty="0">
                <a:solidFill>
                  <a:schemeClr val="bg1"/>
                </a:solidFill>
                <a:latin typeface="Arial" panose="020B0604020202020204" pitchFamily="34" charset="0"/>
              </a:rPr>
              <a:t>MÙA XUÂN</a:t>
            </a:r>
          </a:p>
          <a:p>
            <a:endParaRPr lang="en-US" sz="3600" dirty="0">
              <a:solidFill>
                <a:schemeClr val="bg1"/>
              </a:solidFill>
              <a:latin typeface="Arial" panose="020B0604020202020204" pitchFamily="34" charset="0"/>
            </a:endParaRPr>
          </a:p>
        </p:txBody>
      </p:sp>
      <p:sp>
        <p:nvSpPr>
          <p:cNvPr id="9" name="Text Placeholder 2">
            <a:extLst>
              <a:ext uri="{FF2B5EF4-FFF2-40B4-BE49-F238E27FC236}">
                <a16:creationId xmlns:a16="http://schemas.microsoft.com/office/drawing/2014/main" id="{B097ED0C-1FFF-2165-6ED9-EEB71F757225}"/>
              </a:ext>
            </a:extLst>
          </p:cNvPr>
          <p:cNvSpPr txBox="1"/>
          <p:nvPr/>
        </p:nvSpPr>
        <p:spPr>
          <a:xfrm>
            <a:off x="9452849" y="5159031"/>
            <a:ext cx="3559155" cy="593686"/>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600" dirty="0">
                <a:solidFill>
                  <a:schemeClr val="bg1"/>
                </a:solidFill>
                <a:latin typeface="Arial" panose="020B0604020202020204" pitchFamily="34" charset="0"/>
              </a:rPr>
              <a:t>MÙA ĐÔNG</a:t>
            </a:r>
          </a:p>
          <a:p>
            <a:endParaRPr lang="en-US" sz="3600" dirty="0">
              <a:solidFill>
                <a:schemeClr val="bg1"/>
              </a:solidFill>
              <a:latin typeface="Arial" panose="020B0604020202020204" pitchFamily="34" charset="0"/>
            </a:endParaRPr>
          </a:p>
        </p:txBody>
      </p:sp>
      <p:sp>
        <p:nvSpPr>
          <p:cNvPr id="10" name="Text Placeholder 2">
            <a:extLst>
              <a:ext uri="{FF2B5EF4-FFF2-40B4-BE49-F238E27FC236}">
                <a16:creationId xmlns:a16="http://schemas.microsoft.com/office/drawing/2014/main" id="{4EBA5133-7861-6F86-215E-91365273A158}"/>
              </a:ext>
            </a:extLst>
          </p:cNvPr>
          <p:cNvSpPr txBox="1"/>
          <p:nvPr/>
        </p:nvSpPr>
        <p:spPr>
          <a:xfrm>
            <a:off x="6525263" y="5729109"/>
            <a:ext cx="2630291" cy="846545"/>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buNone/>
            </a:pPr>
            <a:r>
              <a:rPr lang="en-US" sz="1600" dirty="0">
                <a:solidFill>
                  <a:schemeClr val="bg1"/>
                </a:solidFill>
                <a:latin typeface="Arial" panose="020B0604020202020204" pitchFamily="34" charset="0"/>
              </a:rPr>
              <a:t>(</a:t>
            </a:r>
            <a:r>
              <a:rPr lang="en-US" sz="1600" dirty="0" err="1">
                <a:solidFill>
                  <a:schemeClr val="bg1"/>
                </a:solidFill>
                <a:latin typeface="Arial" panose="020B0604020202020204" pitchFamily="34" charset="0"/>
              </a:rPr>
              <a:t>Tháng</a:t>
            </a:r>
            <a:r>
              <a:rPr lang="en-US" sz="1600" dirty="0">
                <a:solidFill>
                  <a:schemeClr val="bg1"/>
                </a:solidFill>
                <a:latin typeface="Arial" panose="020B0604020202020204" pitchFamily="34" charset="0"/>
              </a:rPr>
              <a:t> Ba – </a:t>
            </a:r>
            <a:r>
              <a:rPr lang="en-US" sz="1600" dirty="0" err="1">
                <a:solidFill>
                  <a:schemeClr val="bg1"/>
                </a:solidFill>
                <a:latin typeface="Arial" panose="020B0604020202020204" pitchFamily="34" charset="0"/>
              </a:rPr>
              <a:t>Tháng</a:t>
            </a:r>
            <a:r>
              <a:rPr lang="en-US" sz="1600" dirty="0">
                <a:solidFill>
                  <a:schemeClr val="bg1"/>
                </a:solidFill>
                <a:latin typeface="Arial" panose="020B0604020202020204" pitchFamily="34" charset="0"/>
              </a:rPr>
              <a:t> </a:t>
            </a:r>
            <a:r>
              <a:rPr lang="en-US" sz="1600" dirty="0" err="1">
                <a:solidFill>
                  <a:schemeClr val="bg1"/>
                </a:solidFill>
                <a:latin typeface="Arial" panose="020B0604020202020204" pitchFamily="34" charset="0"/>
              </a:rPr>
              <a:t>Năm</a:t>
            </a:r>
            <a:r>
              <a:rPr lang="en-US" sz="1600" dirty="0">
                <a:solidFill>
                  <a:schemeClr val="bg1"/>
                </a:solidFill>
                <a:latin typeface="Arial" panose="020B0604020202020204" pitchFamily="34" charset="0"/>
              </a:rPr>
              <a:t>)</a:t>
            </a:r>
          </a:p>
          <a:p>
            <a:pPr marL="0" indent="0">
              <a:spcBef>
                <a:spcPct val="0"/>
              </a:spcBef>
              <a:buNone/>
            </a:pPr>
            <a:r>
              <a:rPr lang="en-US" sz="1600" dirty="0" err="1">
                <a:solidFill>
                  <a:schemeClr val="bg1"/>
                </a:solidFill>
                <a:latin typeface="Arial" panose="020B0604020202020204" pitchFamily="34" charset="0"/>
              </a:rPr>
              <a:t>Mùa</a:t>
            </a:r>
            <a:r>
              <a:rPr lang="en-US" sz="1600" dirty="0">
                <a:solidFill>
                  <a:schemeClr val="bg1"/>
                </a:solidFill>
                <a:latin typeface="Arial" panose="020B0604020202020204" pitchFamily="34" charset="0"/>
              </a:rPr>
              <a:t> </a:t>
            </a:r>
            <a:r>
              <a:rPr lang="en-US" sz="1600" dirty="0" err="1">
                <a:solidFill>
                  <a:schemeClr val="bg1"/>
                </a:solidFill>
                <a:latin typeface="Arial" panose="020B0604020202020204" pitchFamily="34" charset="0"/>
              </a:rPr>
              <a:t>quả</a:t>
            </a:r>
            <a:r>
              <a:rPr lang="en-US" sz="1600" dirty="0">
                <a:solidFill>
                  <a:schemeClr val="bg1"/>
                </a:solidFill>
                <a:latin typeface="Arial" panose="020B0604020202020204" pitchFamily="34" charset="0"/>
              </a:rPr>
              <a:t> </a:t>
            </a:r>
            <a:r>
              <a:rPr lang="en-US" sz="1600" dirty="0" err="1">
                <a:solidFill>
                  <a:schemeClr val="bg1"/>
                </a:solidFill>
                <a:latin typeface="Arial" panose="020B0604020202020204" pitchFamily="34" charset="0"/>
              </a:rPr>
              <a:t>chín</a:t>
            </a:r>
            <a:br>
              <a:rPr lang="en-US" sz="1600" dirty="0">
                <a:solidFill>
                  <a:schemeClr val="bg1"/>
                </a:solidFill>
                <a:latin typeface="Arial" panose="020B0604020202020204" pitchFamily="34" charset="0"/>
              </a:rPr>
            </a:br>
            <a:r>
              <a:rPr lang="en-US" sz="1600" dirty="0" err="1">
                <a:solidFill>
                  <a:schemeClr val="bg1"/>
                </a:solidFill>
                <a:latin typeface="Arial" panose="020B0604020202020204" pitchFamily="34" charset="0"/>
              </a:rPr>
              <a:t>và</a:t>
            </a:r>
            <a:r>
              <a:rPr lang="en-US" sz="1600" dirty="0">
                <a:solidFill>
                  <a:schemeClr val="bg1"/>
                </a:solidFill>
                <a:latin typeface="Arial" panose="020B0604020202020204" pitchFamily="34" charset="0"/>
              </a:rPr>
              <a:t> </a:t>
            </a:r>
            <a:r>
              <a:rPr lang="en-US" sz="1600" dirty="0" err="1">
                <a:solidFill>
                  <a:schemeClr val="bg1"/>
                </a:solidFill>
                <a:latin typeface="Arial" panose="020B0604020202020204" pitchFamily="34" charset="0"/>
              </a:rPr>
              <a:t>thu</a:t>
            </a:r>
            <a:r>
              <a:rPr lang="en-US" sz="1600" dirty="0">
                <a:solidFill>
                  <a:schemeClr val="bg1"/>
                </a:solidFill>
                <a:latin typeface="Arial" panose="020B0604020202020204" pitchFamily="34" charset="0"/>
              </a:rPr>
              <a:t> </a:t>
            </a:r>
            <a:r>
              <a:rPr lang="en-US" sz="1600" dirty="0" err="1">
                <a:solidFill>
                  <a:schemeClr val="bg1"/>
                </a:solidFill>
                <a:latin typeface="Arial" panose="020B0604020202020204" pitchFamily="34" charset="0"/>
              </a:rPr>
              <a:t>hoạch</a:t>
            </a:r>
            <a:endParaRPr lang="en-US" sz="1600" dirty="0">
              <a:solidFill>
                <a:schemeClr val="bg1"/>
              </a:solidFill>
              <a:latin typeface="Arial" panose="020B0604020202020204" pitchFamily="34" charset="0"/>
            </a:endParaRPr>
          </a:p>
          <a:p>
            <a:pPr marL="0" indent="0">
              <a:spcBef>
                <a:spcPct val="0"/>
              </a:spcBef>
              <a:buNone/>
            </a:pPr>
            <a:endParaRPr lang="en-US" sz="1600" dirty="0">
              <a:solidFill>
                <a:schemeClr val="bg1"/>
              </a:solidFill>
              <a:latin typeface="Arial" panose="020B0604020202020204" pitchFamily="34" charset="0"/>
            </a:endParaRPr>
          </a:p>
        </p:txBody>
      </p:sp>
      <p:sp>
        <p:nvSpPr>
          <p:cNvPr id="11" name="Text Placeholder 2">
            <a:extLst>
              <a:ext uri="{FF2B5EF4-FFF2-40B4-BE49-F238E27FC236}">
                <a16:creationId xmlns:a16="http://schemas.microsoft.com/office/drawing/2014/main" id="{532C45AC-4C3D-9CA5-8ED2-C7DE8EFF15C7}"/>
              </a:ext>
            </a:extLst>
          </p:cNvPr>
          <p:cNvSpPr txBox="1"/>
          <p:nvPr/>
        </p:nvSpPr>
        <p:spPr>
          <a:xfrm>
            <a:off x="3545755" y="5718323"/>
            <a:ext cx="3559156" cy="846545"/>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buNone/>
            </a:pPr>
            <a:r>
              <a:rPr lang="vi-VN" sz="1600" dirty="0">
                <a:solidFill>
                  <a:schemeClr val="bg1"/>
                </a:solidFill>
                <a:latin typeface="Arial" panose="020B0604020202020204" pitchFamily="34" charset="0"/>
              </a:rPr>
              <a:t>(Tháng Mười Hai – Tháng Hai)</a:t>
            </a:r>
          </a:p>
          <a:p>
            <a:pPr marL="0" indent="0">
              <a:spcBef>
                <a:spcPct val="0"/>
              </a:spcBef>
              <a:buNone/>
            </a:pPr>
            <a:r>
              <a:rPr lang="vi-VN" sz="1600" dirty="0">
                <a:solidFill>
                  <a:schemeClr val="bg1"/>
                </a:solidFill>
                <a:latin typeface="Arial" panose="020B0604020202020204" pitchFamily="34" charset="0"/>
              </a:rPr>
              <a:t>Mùa sai trái</a:t>
            </a:r>
          </a:p>
          <a:p>
            <a:pPr marL="0" indent="0">
              <a:spcBef>
                <a:spcPct val="0"/>
              </a:spcBef>
              <a:buNone/>
            </a:pPr>
            <a:r>
              <a:rPr lang="vi-VN" sz="1600" dirty="0">
                <a:solidFill>
                  <a:schemeClr val="bg1"/>
                </a:solidFill>
                <a:latin typeface="Arial" panose="020B0604020202020204" pitchFamily="34" charset="0"/>
              </a:rPr>
              <a:t>Và chuyển màu</a:t>
            </a:r>
            <a:endParaRPr lang="en-AU" sz="1600" dirty="0">
              <a:solidFill>
                <a:schemeClr val="bg1"/>
              </a:solidFill>
              <a:latin typeface="Arial" panose="020B0604020202020204" pitchFamily="34" charset="0"/>
            </a:endParaRPr>
          </a:p>
        </p:txBody>
      </p:sp>
      <p:sp>
        <p:nvSpPr>
          <p:cNvPr id="12" name="Text Placeholder 2">
            <a:extLst>
              <a:ext uri="{FF2B5EF4-FFF2-40B4-BE49-F238E27FC236}">
                <a16:creationId xmlns:a16="http://schemas.microsoft.com/office/drawing/2014/main" id="{AE7707FE-7ED7-4016-1901-87BED9FA11ED}"/>
              </a:ext>
            </a:extLst>
          </p:cNvPr>
          <p:cNvSpPr txBox="1"/>
          <p:nvPr/>
        </p:nvSpPr>
        <p:spPr>
          <a:xfrm>
            <a:off x="319272" y="5729309"/>
            <a:ext cx="3559156" cy="846545"/>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buNone/>
            </a:pPr>
            <a:r>
              <a:rPr lang="vi-VN" sz="1600" dirty="0">
                <a:solidFill>
                  <a:schemeClr val="bg1"/>
                </a:solidFill>
                <a:latin typeface="Arial" panose="020B0604020202020204" pitchFamily="34" charset="0"/>
              </a:rPr>
              <a:t>(Tháng Chín – Tháng Mười Một)</a:t>
            </a:r>
          </a:p>
          <a:p>
            <a:pPr marL="0" indent="0">
              <a:spcBef>
                <a:spcPct val="0"/>
              </a:spcBef>
              <a:buNone/>
            </a:pPr>
            <a:r>
              <a:rPr lang="vi-VN" sz="1600" dirty="0">
                <a:solidFill>
                  <a:schemeClr val="bg1"/>
                </a:solidFill>
                <a:latin typeface="Arial" panose="020B0604020202020204" pitchFamily="34" charset="0"/>
              </a:rPr>
              <a:t>Mùa đâm chồi nảy lộc</a:t>
            </a:r>
          </a:p>
          <a:p>
            <a:pPr marL="0" indent="0">
              <a:spcBef>
                <a:spcPct val="0"/>
              </a:spcBef>
              <a:buNone/>
            </a:pPr>
            <a:r>
              <a:rPr lang="vi-VN" sz="1600" dirty="0">
                <a:solidFill>
                  <a:schemeClr val="bg1"/>
                </a:solidFill>
                <a:latin typeface="Arial" panose="020B0604020202020204" pitchFamily="34" charset="0"/>
              </a:rPr>
              <a:t>Và đơm hoa</a:t>
            </a:r>
          </a:p>
          <a:p>
            <a:pPr marL="0" indent="0">
              <a:spcBef>
                <a:spcPct val="0"/>
              </a:spcBef>
              <a:buNone/>
            </a:pPr>
            <a:endParaRPr lang="vi-VN" sz="1600" dirty="0">
              <a:solidFill>
                <a:schemeClr val="bg1"/>
              </a:solidFill>
              <a:latin typeface="Arial" panose="020B0604020202020204" pitchFamily="34" charset="0"/>
            </a:endParaRPr>
          </a:p>
        </p:txBody>
      </p:sp>
      <p:sp>
        <p:nvSpPr>
          <p:cNvPr id="13" name="Text Placeholder 2">
            <a:extLst>
              <a:ext uri="{FF2B5EF4-FFF2-40B4-BE49-F238E27FC236}">
                <a16:creationId xmlns:a16="http://schemas.microsoft.com/office/drawing/2014/main" id="{14D25215-BF57-EB4D-476A-E5301734B036}"/>
              </a:ext>
            </a:extLst>
          </p:cNvPr>
          <p:cNvSpPr txBox="1"/>
          <p:nvPr/>
        </p:nvSpPr>
        <p:spPr>
          <a:xfrm>
            <a:off x="9419072" y="5711973"/>
            <a:ext cx="3559156" cy="846545"/>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buNone/>
            </a:pPr>
            <a:r>
              <a:rPr lang="en-US" sz="1600" dirty="0">
                <a:solidFill>
                  <a:schemeClr val="bg1"/>
                </a:solidFill>
                <a:latin typeface="Arial" panose="020B0604020202020204" pitchFamily="34" charset="0"/>
              </a:rPr>
              <a:t>(</a:t>
            </a:r>
            <a:r>
              <a:rPr lang="en-US" sz="1600" dirty="0" err="1">
                <a:solidFill>
                  <a:schemeClr val="bg1"/>
                </a:solidFill>
                <a:latin typeface="Arial" panose="020B0604020202020204" pitchFamily="34" charset="0"/>
              </a:rPr>
              <a:t>Tháng</a:t>
            </a:r>
            <a:r>
              <a:rPr lang="en-US" sz="1600" dirty="0">
                <a:solidFill>
                  <a:schemeClr val="bg1"/>
                </a:solidFill>
                <a:latin typeface="Arial" panose="020B0604020202020204" pitchFamily="34" charset="0"/>
              </a:rPr>
              <a:t> </a:t>
            </a:r>
            <a:r>
              <a:rPr lang="en-US" sz="1600" dirty="0" err="1">
                <a:solidFill>
                  <a:schemeClr val="bg1"/>
                </a:solidFill>
                <a:latin typeface="Arial" panose="020B0604020202020204" pitchFamily="34" charset="0"/>
              </a:rPr>
              <a:t>Sáu</a:t>
            </a:r>
            <a:r>
              <a:rPr lang="en-US" sz="1600" dirty="0">
                <a:solidFill>
                  <a:schemeClr val="bg1"/>
                </a:solidFill>
                <a:latin typeface="Arial" panose="020B0604020202020204" pitchFamily="34" charset="0"/>
              </a:rPr>
              <a:t> – </a:t>
            </a:r>
            <a:r>
              <a:rPr lang="en-US" sz="1600" dirty="0" err="1">
                <a:solidFill>
                  <a:schemeClr val="bg1"/>
                </a:solidFill>
                <a:latin typeface="Arial" panose="020B0604020202020204" pitchFamily="34" charset="0"/>
              </a:rPr>
              <a:t>Tháng</a:t>
            </a:r>
            <a:r>
              <a:rPr lang="en-US" sz="1600" dirty="0">
                <a:solidFill>
                  <a:schemeClr val="bg1"/>
                </a:solidFill>
                <a:latin typeface="Arial" panose="020B0604020202020204" pitchFamily="34" charset="0"/>
              </a:rPr>
              <a:t> </a:t>
            </a:r>
            <a:r>
              <a:rPr lang="en-US" sz="1600" dirty="0" err="1">
                <a:solidFill>
                  <a:schemeClr val="bg1"/>
                </a:solidFill>
                <a:latin typeface="Arial" panose="020B0604020202020204" pitchFamily="34" charset="0"/>
              </a:rPr>
              <a:t>Tám</a:t>
            </a:r>
            <a:r>
              <a:rPr lang="en-US" sz="1600" dirty="0">
                <a:solidFill>
                  <a:schemeClr val="bg1"/>
                </a:solidFill>
                <a:latin typeface="Arial" panose="020B0604020202020204" pitchFamily="34" charset="0"/>
              </a:rPr>
              <a:t>)</a:t>
            </a:r>
          </a:p>
          <a:p>
            <a:pPr marL="0" indent="0">
              <a:spcBef>
                <a:spcPct val="0"/>
              </a:spcBef>
              <a:buNone/>
            </a:pPr>
            <a:r>
              <a:rPr lang="en-US" sz="1600" dirty="0" err="1">
                <a:solidFill>
                  <a:schemeClr val="bg1"/>
                </a:solidFill>
                <a:latin typeface="Arial" panose="020B0604020202020204" pitchFamily="34" charset="0"/>
              </a:rPr>
              <a:t>Mùa</a:t>
            </a:r>
            <a:r>
              <a:rPr lang="en-US" sz="1600" dirty="0">
                <a:solidFill>
                  <a:schemeClr val="bg1"/>
                </a:solidFill>
                <a:latin typeface="Arial" panose="020B0604020202020204" pitchFamily="34" charset="0"/>
              </a:rPr>
              <a:t> </a:t>
            </a:r>
            <a:r>
              <a:rPr lang="en-US" sz="1600" dirty="0" err="1">
                <a:solidFill>
                  <a:schemeClr val="bg1"/>
                </a:solidFill>
                <a:latin typeface="Arial" panose="020B0604020202020204" pitchFamily="34" charset="0"/>
              </a:rPr>
              <a:t>cắt</a:t>
            </a:r>
            <a:r>
              <a:rPr lang="en-US" sz="1600" dirty="0">
                <a:solidFill>
                  <a:schemeClr val="bg1"/>
                </a:solidFill>
                <a:latin typeface="Arial" panose="020B0604020202020204" pitchFamily="34" charset="0"/>
              </a:rPr>
              <a:t> </a:t>
            </a:r>
            <a:r>
              <a:rPr lang="en-US" sz="1600" dirty="0" err="1">
                <a:solidFill>
                  <a:schemeClr val="bg1"/>
                </a:solidFill>
                <a:latin typeface="Arial" panose="020B0604020202020204" pitchFamily="34" charset="0"/>
              </a:rPr>
              <a:t>tía</a:t>
            </a:r>
            <a:endParaRPr lang="en-US" sz="1600" dirty="0">
              <a:solidFill>
                <a:schemeClr val="bg1"/>
              </a:solidFill>
              <a:latin typeface="Arial" panose="020B0604020202020204" pitchFamily="34" charset="0"/>
            </a:endParaRPr>
          </a:p>
          <a:p>
            <a:pPr marL="0" indent="0">
              <a:spcBef>
                <a:spcPct val="0"/>
              </a:spcBef>
              <a:buNone/>
            </a:pPr>
            <a:r>
              <a:rPr lang="en-US" sz="1600" dirty="0" err="1">
                <a:solidFill>
                  <a:schemeClr val="bg1"/>
                </a:solidFill>
                <a:latin typeface="Arial" panose="020B0604020202020204" pitchFamily="34" charset="0"/>
              </a:rPr>
              <a:t>Và</a:t>
            </a:r>
            <a:r>
              <a:rPr lang="en-US" sz="1600" dirty="0">
                <a:solidFill>
                  <a:schemeClr val="bg1"/>
                </a:solidFill>
                <a:latin typeface="Arial" panose="020B0604020202020204" pitchFamily="34" charset="0"/>
              </a:rPr>
              <a:t> </a:t>
            </a:r>
            <a:r>
              <a:rPr lang="en-US" sz="1600" dirty="0" err="1">
                <a:solidFill>
                  <a:schemeClr val="bg1"/>
                </a:solidFill>
                <a:latin typeface="Arial" panose="020B0604020202020204" pitchFamily="34" charset="0"/>
              </a:rPr>
              <a:t>ngủ</a:t>
            </a:r>
            <a:r>
              <a:rPr lang="en-US" sz="1600" dirty="0">
                <a:solidFill>
                  <a:schemeClr val="bg1"/>
                </a:solidFill>
                <a:latin typeface="Arial" panose="020B0604020202020204" pitchFamily="34" charset="0"/>
              </a:rPr>
              <a:t> </a:t>
            </a:r>
            <a:r>
              <a:rPr lang="en-US" sz="1600" dirty="0" err="1">
                <a:solidFill>
                  <a:schemeClr val="bg1"/>
                </a:solidFill>
                <a:latin typeface="Arial" panose="020B0604020202020204" pitchFamily="34" charset="0"/>
              </a:rPr>
              <a:t>đông</a:t>
            </a:r>
            <a:endParaRPr lang="en-US" sz="1600" dirty="0">
              <a:solidFill>
                <a:schemeClr val="bg1"/>
              </a:solidFill>
              <a:latin typeface="Arial" panose="020B0604020202020204" pitchFamily="34" charset="0"/>
            </a:endParaRPr>
          </a:p>
          <a:p>
            <a:pPr marL="0" indent="0">
              <a:spcBef>
                <a:spcPct val="0"/>
              </a:spcBef>
              <a:buNone/>
            </a:pPr>
            <a:endParaRPr lang="en-US" sz="1600" dirty="0">
              <a:solidFill>
                <a:schemeClr val="bg1"/>
              </a:solidFill>
              <a:latin typeface="Arial" panose="020B0604020202020204" pitchFamily="34" charset="0"/>
            </a:endParaRPr>
          </a:p>
        </p:txBody>
      </p:sp>
      <p:cxnSp>
        <p:nvCxnSpPr>
          <p:cNvPr id="3" name="Straight Connector 2">
            <a:extLst>
              <a:ext uri="{FF2B5EF4-FFF2-40B4-BE49-F238E27FC236}">
                <a16:creationId xmlns:a16="http://schemas.microsoft.com/office/drawing/2014/main" id="{A324E5C1-7515-7CED-ACE2-D3B4BD7F5B36}"/>
              </a:ext>
            </a:extLst>
          </p:cNvPr>
          <p:cNvCxnSpPr/>
          <p:nvPr/>
        </p:nvCxnSpPr>
        <p:spPr>
          <a:xfrm flipH="1">
            <a:off x="1627322" y="3699251"/>
            <a:ext cx="0" cy="1304549"/>
          </a:xfrm>
          <a:prstGeom prst="line">
            <a:avLst/>
          </a:prstGeom>
          <a:ln w="63500">
            <a:solidFill>
              <a:schemeClr val="bg2"/>
            </a:solidFill>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E5FC15C9-DBDD-A4D7-C08B-0B4A8E7AFD4D}"/>
              </a:ext>
            </a:extLst>
          </p:cNvPr>
          <p:cNvSpPr/>
          <p:nvPr/>
        </p:nvSpPr>
        <p:spPr>
          <a:xfrm>
            <a:off x="1444486" y="3459974"/>
            <a:ext cx="360000" cy="360000"/>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4" name="Oval 13">
            <a:extLst>
              <a:ext uri="{FF2B5EF4-FFF2-40B4-BE49-F238E27FC236}">
                <a16:creationId xmlns:a16="http://schemas.microsoft.com/office/drawing/2014/main" id="{358B4035-EA8E-80B3-1A3D-35F9CD381810}"/>
              </a:ext>
            </a:extLst>
          </p:cNvPr>
          <p:cNvSpPr/>
          <p:nvPr/>
        </p:nvSpPr>
        <p:spPr>
          <a:xfrm>
            <a:off x="4276111" y="3459974"/>
            <a:ext cx="360000" cy="360000"/>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5" name="Oval 14">
            <a:extLst>
              <a:ext uri="{FF2B5EF4-FFF2-40B4-BE49-F238E27FC236}">
                <a16:creationId xmlns:a16="http://schemas.microsoft.com/office/drawing/2014/main" id="{371450AD-F400-9A9F-80A1-EBB50787C2A5}"/>
              </a:ext>
            </a:extLst>
          </p:cNvPr>
          <p:cNvSpPr/>
          <p:nvPr/>
        </p:nvSpPr>
        <p:spPr>
          <a:xfrm>
            <a:off x="7107736" y="3459974"/>
            <a:ext cx="360000" cy="360000"/>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6" name="Oval 15">
            <a:extLst>
              <a:ext uri="{FF2B5EF4-FFF2-40B4-BE49-F238E27FC236}">
                <a16:creationId xmlns:a16="http://schemas.microsoft.com/office/drawing/2014/main" id="{9B895680-26A6-4C4C-1891-50C52829AEE4}"/>
              </a:ext>
            </a:extLst>
          </p:cNvPr>
          <p:cNvSpPr/>
          <p:nvPr/>
        </p:nvSpPr>
        <p:spPr>
          <a:xfrm>
            <a:off x="9939361" y="3459974"/>
            <a:ext cx="360000" cy="360000"/>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cxnSp>
        <p:nvCxnSpPr>
          <p:cNvPr id="23" name="Straight Connector 22">
            <a:extLst>
              <a:ext uri="{FF2B5EF4-FFF2-40B4-BE49-F238E27FC236}">
                <a16:creationId xmlns:a16="http://schemas.microsoft.com/office/drawing/2014/main" id="{B5FA57D1-BB44-F4B5-07C8-C93B02CDC011}"/>
              </a:ext>
            </a:extLst>
          </p:cNvPr>
          <p:cNvCxnSpPr/>
          <p:nvPr/>
        </p:nvCxnSpPr>
        <p:spPr>
          <a:xfrm flipH="1">
            <a:off x="4459422" y="3699251"/>
            <a:ext cx="0" cy="1304549"/>
          </a:xfrm>
          <a:prstGeom prst="line">
            <a:avLst/>
          </a:prstGeom>
          <a:ln w="635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608EC6C9-48D4-2868-C723-965FB5D544A3}"/>
              </a:ext>
            </a:extLst>
          </p:cNvPr>
          <p:cNvCxnSpPr/>
          <p:nvPr/>
        </p:nvCxnSpPr>
        <p:spPr>
          <a:xfrm flipH="1">
            <a:off x="7304222" y="3699251"/>
            <a:ext cx="0" cy="1304549"/>
          </a:xfrm>
          <a:prstGeom prst="line">
            <a:avLst/>
          </a:prstGeom>
          <a:ln w="635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CD725BB8-7F8A-391A-088D-6E7C01A62CD7}"/>
              </a:ext>
            </a:extLst>
          </p:cNvPr>
          <p:cNvCxnSpPr/>
          <p:nvPr/>
        </p:nvCxnSpPr>
        <p:spPr>
          <a:xfrm flipH="1">
            <a:off x="10136322" y="3699251"/>
            <a:ext cx="0" cy="1304549"/>
          </a:xfrm>
          <a:prstGeom prst="line">
            <a:avLst/>
          </a:prstGeom>
          <a:ln w="635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89884067"/>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a:extLst>
              <a:ext uri="{FF2B5EF4-FFF2-40B4-BE49-F238E27FC236}">
                <a16:creationId xmlns:a16="http://schemas.microsoft.com/office/drawing/2014/main" id="{5789F4C2-6187-4D99-9661-821741FA63FC}"/>
              </a:ext>
            </a:extLst>
          </p:cNvPr>
          <p:cNvSpPr txBox="1"/>
          <p:nvPr/>
        </p:nvSpPr>
        <p:spPr>
          <a:xfrm>
            <a:off x="520490" y="2670620"/>
            <a:ext cx="12079934" cy="388259"/>
          </a:xfrm>
          <a:prstGeom prst="rect">
            <a:avLst/>
          </a:prstGeom>
        </p:spPr>
        <p:txBody>
          <a:bodyPr vert="horz" wrap="square" lIns="0" tIns="11521" rIns="0" bIns="0" rtlCol="0">
            <a:noAutofit/>
          </a:bodyPr>
          <a:lstStyle/>
          <a:p>
            <a:pPr defTabSz="914453">
              <a:lnSpc>
                <a:spcPct val="80000"/>
              </a:lnSpc>
              <a:defRPr/>
            </a:pPr>
            <a:r>
              <a:rPr lang="en-AU" sz="4000" cap="all" dirty="0">
                <a:solidFill>
                  <a:schemeClr val="accent1"/>
                </a:solidFill>
                <a:uFill>
                  <a:solidFill>
                    <a:srgbClr val="F40000"/>
                  </a:solidFill>
                </a:uFill>
                <a:latin typeface="Arial" panose="020B0604020202020204" pitchFamily="34" charset="0"/>
                <a:ea typeface="Inter Display" panose="02000503000000020004" pitchFamily="2" charset="0"/>
                <a:cs typeface="Inter Display" panose="02000503000000020004" pitchFamily="2" charset="0"/>
              </a:rPr>
              <a:t>KHÁM PHÁ ĐẤT CỔ CỦA ÚC</a:t>
            </a:r>
          </a:p>
        </p:txBody>
      </p:sp>
      <p:sp>
        <p:nvSpPr>
          <p:cNvPr id="6" name="Content Placeholder 2">
            <a:extLst>
              <a:ext uri="{FF2B5EF4-FFF2-40B4-BE49-F238E27FC236}">
                <a16:creationId xmlns:a16="http://schemas.microsoft.com/office/drawing/2014/main" id="{D6C6D7CD-855F-45D5-B346-71223F407688}"/>
              </a:ext>
            </a:extLst>
          </p:cNvPr>
          <p:cNvSpPr txBox="1"/>
          <p:nvPr/>
        </p:nvSpPr>
        <p:spPr>
          <a:xfrm>
            <a:off x="6682048" y="3566863"/>
            <a:ext cx="4939976" cy="3523025"/>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a:spcBef>
                <a:spcPts val="900"/>
              </a:spcBef>
              <a:buClr>
                <a:schemeClr val="accent4"/>
              </a:buClr>
              <a:buFont typeface="Arial" panose="020B0604020202020204" pitchFamily="34" charset="0"/>
              <a:buChar char="•"/>
            </a:pPr>
            <a:r>
              <a:rPr lang="vi-VN" sz="1600" dirty="0">
                <a:latin typeface="Arial" panose="020B0604020202020204" pitchFamily="34" charset="0"/>
              </a:rPr>
              <a:t>Úc là một vùng đất rộng lớn trong suốt 100 triệu năm</a:t>
            </a:r>
          </a:p>
          <a:p>
            <a:pPr>
              <a:spcBef>
                <a:spcPts val="900"/>
              </a:spcBef>
              <a:buClr>
                <a:schemeClr val="accent4"/>
              </a:buClr>
              <a:buFont typeface="Arial" panose="020B0604020202020204" pitchFamily="34" charset="0"/>
              <a:buChar char="•"/>
            </a:pPr>
            <a:r>
              <a:rPr lang="vi-VN" sz="1600" dirty="0">
                <a:latin typeface="Arial" panose="020B0604020202020204" pitchFamily="34" charset="0"/>
              </a:rPr>
              <a:t>Đất trồng của Úc thuộc loại cổ xưa nhất trên trái đất </a:t>
            </a:r>
          </a:p>
          <a:p>
            <a:pPr>
              <a:spcBef>
                <a:spcPts val="900"/>
              </a:spcBef>
              <a:buClr>
                <a:schemeClr val="accent4"/>
              </a:buClr>
              <a:buFont typeface="Arial" panose="020B0604020202020204" pitchFamily="34" charset="0"/>
              <a:buChar char="•"/>
            </a:pPr>
            <a:r>
              <a:rPr lang="vi-VN" sz="1600" dirty="0">
                <a:latin typeface="Arial" panose="020B0604020202020204" pitchFamily="34" charset="0"/>
              </a:rPr>
              <a:t>Ngoài ra còn có đất cát và đất đá vôi trẻ hơn và đất núi lửa màu mỡ</a:t>
            </a:r>
          </a:p>
          <a:p>
            <a:pPr>
              <a:spcBef>
                <a:spcPts val="900"/>
              </a:spcBef>
              <a:buClr>
                <a:schemeClr val="accent4"/>
              </a:buClr>
              <a:buFont typeface="Arial" panose="020B0604020202020204" pitchFamily="34" charset="0"/>
              <a:buChar char="•"/>
            </a:pPr>
            <a:r>
              <a:rPr lang="vi-VN" sz="1600" dirty="0">
                <a:latin typeface="Arial" panose="020B0604020202020204" pitchFamily="34" charset="0"/>
              </a:rPr>
              <a:t>Các vùng sản xuất rượu vang có đa dạng các loại đất, kể cả trong chính các vùng đó hay trên một khu vườn nho duy nhất</a:t>
            </a:r>
            <a:endParaRPr lang="en-US" sz="1600" dirty="0">
              <a:latin typeface="Arial" panose="020B0604020202020204" pitchFamily="34" charset="0"/>
            </a:endParaRPr>
          </a:p>
        </p:txBody>
      </p:sp>
      <p:pic>
        <p:nvPicPr>
          <p:cNvPr id="7" name="Picture 6">
            <a:extLst>
              <a:ext uri="{FF2B5EF4-FFF2-40B4-BE49-F238E27FC236}">
                <a16:creationId xmlns:a16="http://schemas.microsoft.com/office/drawing/2014/main" id="{35A14A18-7B77-D08F-3C53-AE804FCE98A9}"/>
              </a:ext>
            </a:extLst>
          </p:cNvPr>
          <p:cNvPicPr>
            <a:picLocks noChangeAspect="1"/>
          </p:cNvPicPr>
          <p:nvPr/>
        </p:nvPicPr>
        <p:blipFill>
          <a:blip r:embed="rId3" cstate="screen">
            <a:extLst>
              <a:ext uri="{28A0092B-C50C-407E-A947-70E740481C1C}">
                <a14:useLocalDpi xmlns:a14="http://schemas.microsoft.com/office/drawing/2010/main"/>
              </a:ext>
            </a:extLst>
          </a:blip>
          <a:srcRect b="35736"/>
          <a:stretch>
            <a:fillRect/>
          </a:stretch>
        </p:blipFill>
        <p:spPr>
          <a:xfrm>
            <a:off x="407988" y="-2562819"/>
            <a:ext cx="11214036" cy="4804370"/>
          </a:xfrm>
          <a:prstGeom prst="rect">
            <a:avLst/>
          </a:prstGeom>
        </p:spPr>
      </p:pic>
      <p:pic>
        <p:nvPicPr>
          <p:cNvPr id="5" name="Picture 4" descr="A close-up of hands holding small pieces of food&#10;&#10;Description automatically generated">
            <a:extLst>
              <a:ext uri="{FF2B5EF4-FFF2-40B4-BE49-F238E27FC236}">
                <a16:creationId xmlns:a16="http://schemas.microsoft.com/office/drawing/2014/main" id="{089949E7-17CF-8AC9-ED84-377B59A231DD}"/>
              </a:ext>
            </a:extLst>
          </p:cNvPr>
          <p:cNvPicPr>
            <a:picLocks noChangeAspect="1"/>
          </p:cNvPicPr>
          <p:nvPr/>
        </p:nvPicPr>
        <p:blipFill>
          <a:blip r:embed="rId4" cstate="screen">
            <a:extLst>
              <a:ext uri="{28A0092B-C50C-407E-A947-70E740481C1C}">
                <a14:useLocalDpi xmlns:a14="http://schemas.microsoft.com/office/drawing/2010/main"/>
              </a:ext>
            </a:extLst>
          </a:blip>
          <a:srcRect l="9030" t="20760" r="16811" b="3526"/>
          <a:stretch>
            <a:fillRect/>
          </a:stretch>
        </p:blipFill>
        <p:spPr>
          <a:xfrm>
            <a:off x="-266700" y="3566863"/>
            <a:ext cx="6362700" cy="4330701"/>
          </a:xfrm>
          <a:prstGeom prst="rect">
            <a:avLst/>
          </a:prstGeom>
        </p:spPr>
      </p:pic>
    </p:spTree>
    <p:extLst>
      <p:ext uri="{BB962C8B-B14F-4D97-AF65-F5344CB8AC3E}">
        <p14:creationId xmlns:p14="http://schemas.microsoft.com/office/powerpoint/2010/main" val="771076935"/>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Close-up of a soil&#10;&#10;Description automatically generated">
            <a:extLst>
              <a:ext uri="{FF2B5EF4-FFF2-40B4-BE49-F238E27FC236}">
                <a16:creationId xmlns:a16="http://schemas.microsoft.com/office/drawing/2014/main" id="{30AECE19-65D0-C939-A194-2A6D67A37380}"/>
              </a:ext>
            </a:extLst>
          </p:cNvPr>
          <p:cNvPicPr>
            <a:picLocks noChangeAspect="1"/>
          </p:cNvPicPr>
          <p:nvPr/>
        </p:nvPicPr>
        <p:blipFill>
          <a:blip r:embed="rId3" cstate="screen">
            <a:extLst>
              <a:ext uri="{28A0092B-C50C-407E-A947-70E740481C1C}">
                <a14:useLocalDpi xmlns:a14="http://schemas.microsoft.com/office/drawing/2010/main"/>
              </a:ext>
            </a:extLst>
          </a:blip>
          <a:srcRect b="32441"/>
          <a:stretch>
            <a:fillRect/>
          </a:stretch>
        </p:blipFill>
        <p:spPr>
          <a:xfrm>
            <a:off x="407988" y="-1061411"/>
            <a:ext cx="11390312" cy="5130127"/>
          </a:xfrm>
          <a:prstGeom prst="rect">
            <a:avLst/>
          </a:prstGeom>
        </p:spPr>
      </p:pic>
      <p:sp>
        <p:nvSpPr>
          <p:cNvPr id="2" name="Title 1">
            <a:extLst>
              <a:ext uri="{FF2B5EF4-FFF2-40B4-BE49-F238E27FC236}">
                <a16:creationId xmlns:a16="http://schemas.microsoft.com/office/drawing/2014/main" id="{6D537985-A33E-C105-7BEB-09D7FB713FA2}"/>
              </a:ext>
            </a:extLst>
          </p:cNvPr>
          <p:cNvSpPr>
            <a:spLocks noGrp="1"/>
          </p:cNvSpPr>
          <p:nvPr>
            <p:ph type="title"/>
          </p:nvPr>
        </p:nvSpPr>
        <p:spPr>
          <a:xfrm>
            <a:off x="771783" y="2502574"/>
            <a:ext cx="6796914" cy="1694412"/>
          </a:xfrm>
        </p:spPr>
        <p:txBody>
          <a:bodyPr/>
          <a:lstStyle/>
          <a:p>
            <a:r>
              <a:rPr lang="en-AU" sz="5400" dirty="0">
                <a:solidFill>
                  <a:schemeClr val="bg1"/>
                </a:solidFill>
              </a:rPr>
              <a:t>PHÂN LOẠI</a:t>
            </a:r>
            <a:br>
              <a:rPr lang="en-AU" sz="5400" dirty="0">
                <a:solidFill>
                  <a:schemeClr val="bg1"/>
                </a:solidFill>
              </a:rPr>
            </a:br>
            <a:r>
              <a:rPr lang="en-AU" sz="5400" dirty="0">
                <a:solidFill>
                  <a:schemeClr val="bg1"/>
                </a:solidFill>
              </a:rPr>
              <a:t>ĐỊA CHẤT</a:t>
            </a:r>
            <a:endParaRPr lang="en-US" sz="5400" dirty="0">
              <a:solidFill>
                <a:schemeClr val="bg1"/>
              </a:solidFill>
            </a:endParaRPr>
          </a:p>
        </p:txBody>
      </p:sp>
      <p:sp>
        <p:nvSpPr>
          <p:cNvPr id="4" name="Text Placeholder 2">
            <a:extLst>
              <a:ext uri="{FF2B5EF4-FFF2-40B4-BE49-F238E27FC236}">
                <a16:creationId xmlns:a16="http://schemas.microsoft.com/office/drawing/2014/main" id="{D4E3C8A1-59EE-6837-1E58-7EB4D8376188}"/>
              </a:ext>
            </a:extLst>
          </p:cNvPr>
          <p:cNvSpPr txBox="1"/>
          <p:nvPr/>
        </p:nvSpPr>
        <p:spPr>
          <a:xfrm>
            <a:off x="838673" y="4355426"/>
            <a:ext cx="2095027" cy="1782716"/>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latin typeface="Arial" panose="020B0604020202020204" pitchFamily="34" charset="0"/>
              </a:rPr>
              <a:t>TRẦM TÍCH VÙNG TIẾP GIÁP BIỂN (ĐÁ VÔI)</a:t>
            </a:r>
          </a:p>
          <a:p>
            <a:r>
              <a:rPr lang="en-US" sz="1600" dirty="0" err="1">
                <a:latin typeface="Arial" panose="020B0604020202020204" pitchFamily="34" charset="0"/>
              </a:rPr>
              <a:t>Đông</a:t>
            </a:r>
            <a:r>
              <a:rPr lang="en-US" sz="1600" dirty="0">
                <a:latin typeface="Arial" panose="020B0604020202020204" pitchFamily="34" charset="0"/>
              </a:rPr>
              <a:t> Nam </a:t>
            </a:r>
            <a:br>
              <a:rPr lang="en-US" sz="1600" dirty="0">
                <a:latin typeface="Arial" panose="020B0604020202020204" pitchFamily="34" charset="0"/>
              </a:rPr>
            </a:br>
            <a:r>
              <a:rPr lang="en-US" sz="1600" dirty="0">
                <a:latin typeface="Arial" panose="020B0604020202020204" pitchFamily="34" charset="0"/>
              </a:rPr>
              <a:t>Nam </a:t>
            </a:r>
            <a:r>
              <a:rPr lang="en-US" sz="1600" dirty="0" err="1">
                <a:latin typeface="Arial" panose="020B0604020202020204" pitchFamily="34" charset="0"/>
              </a:rPr>
              <a:t>Úc</a:t>
            </a:r>
            <a:r>
              <a:rPr lang="en-US" sz="1600" dirty="0">
                <a:latin typeface="Arial" panose="020B0604020202020204" pitchFamily="34" charset="0"/>
              </a:rPr>
              <a:t>, </a:t>
            </a:r>
            <a:r>
              <a:rPr lang="en-US" sz="1600" dirty="0" err="1">
                <a:latin typeface="Arial" panose="020B0604020202020204" pitchFamily="34" charset="0"/>
              </a:rPr>
              <a:t>Tây</a:t>
            </a:r>
            <a:r>
              <a:rPr lang="en-US" sz="1600" dirty="0">
                <a:latin typeface="Arial" panose="020B0604020202020204" pitchFamily="34" charset="0"/>
              </a:rPr>
              <a:t> Victoria, Murray Darling</a:t>
            </a:r>
          </a:p>
          <a:p>
            <a:endParaRPr lang="en-US" sz="2000" dirty="0">
              <a:latin typeface="Arial" panose="020B0604020202020204" pitchFamily="34" charset="0"/>
            </a:endParaRPr>
          </a:p>
        </p:txBody>
      </p:sp>
      <p:sp>
        <p:nvSpPr>
          <p:cNvPr id="5" name="Text Placeholder 2">
            <a:extLst>
              <a:ext uri="{FF2B5EF4-FFF2-40B4-BE49-F238E27FC236}">
                <a16:creationId xmlns:a16="http://schemas.microsoft.com/office/drawing/2014/main" id="{D339D488-4215-A69D-F857-6E9B91FD181D}"/>
              </a:ext>
            </a:extLst>
          </p:cNvPr>
          <p:cNvSpPr txBox="1"/>
          <p:nvPr/>
        </p:nvSpPr>
        <p:spPr>
          <a:xfrm>
            <a:off x="3359150" y="4355426"/>
            <a:ext cx="2225654" cy="1782716"/>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sz="2000" b="1" dirty="0">
                <a:latin typeface="Arial" panose="020B0604020202020204" pitchFamily="34" charset="0"/>
                <a:cs typeface="Hellix SemiBold"/>
              </a:rPr>
              <a:t>ĐẤT ĐÁ GRANITE</a:t>
            </a:r>
          </a:p>
          <a:p>
            <a:r>
              <a:rPr lang="en-AU" sz="1600" dirty="0">
                <a:latin typeface="Arial" panose="020B0604020202020204" pitchFamily="34" charset="0"/>
                <a:cs typeface="Hellix SemiBold"/>
              </a:rPr>
              <a:t>Margaret River, Mount Barker, Grampians, </a:t>
            </a:r>
            <a:r>
              <a:rPr lang="en-AU" sz="1600" dirty="0" err="1">
                <a:latin typeface="Arial" panose="020B0604020202020204" pitchFamily="34" charset="0"/>
                <a:cs typeface="Hellix SemiBold"/>
              </a:rPr>
              <a:t>Đông</a:t>
            </a:r>
            <a:r>
              <a:rPr lang="en-AU" sz="1600" dirty="0">
                <a:latin typeface="Arial" panose="020B0604020202020204" pitchFamily="34" charset="0"/>
                <a:cs typeface="Hellix SemiBold"/>
              </a:rPr>
              <a:t> </a:t>
            </a:r>
            <a:r>
              <a:rPr lang="en-AU" sz="1600" dirty="0" err="1">
                <a:latin typeface="Arial" panose="020B0604020202020204" pitchFamily="34" charset="0"/>
                <a:cs typeface="Hellix SemiBold"/>
              </a:rPr>
              <a:t>Bắc</a:t>
            </a:r>
            <a:r>
              <a:rPr lang="en-AU" sz="1600" dirty="0">
                <a:latin typeface="Arial" panose="020B0604020202020204" pitchFamily="34" charset="0"/>
                <a:cs typeface="Hellix SemiBold"/>
              </a:rPr>
              <a:t> Victoria</a:t>
            </a:r>
          </a:p>
          <a:p>
            <a:endParaRPr lang="en-AU" sz="2000" dirty="0">
              <a:latin typeface="Arial" panose="020B0604020202020204" pitchFamily="34" charset="0"/>
              <a:cs typeface="Hellix SemiBold"/>
            </a:endParaRPr>
          </a:p>
        </p:txBody>
      </p:sp>
      <p:sp>
        <p:nvSpPr>
          <p:cNvPr id="6" name="Text Placeholder 2">
            <a:extLst>
              <a:ext uri="{FF2B5EF4-FFF2-40B4-BE49-F238E27FC236}">
                <a16:creationId xmlns:a16="http://schemas.microsoft.com/office/drawing/2014/main" id="{89124143-DEB8-EFD4-FF59-EB52B7FB9664}"/>
              </a:ext>
            </a:extLst>
          </p:cNvPr>
          <p:cNvSpPr txBox="1"/>
          <p:nvPr/>
        </p:nvSpPr>
        <p:spPr>
          <a:xfrm>
            <a:off x="5898913" y="4355426"/>
            <a:ext cx="1972099" cy="1782716"/>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0000"/>
              </a:lnSpc>
            </a:pPr>
            <a:r>
              <a:rPr lang="en-AU" sz="2000" b="1" dirty="0">
                <a:latin typeface="Arial" panose="020B0604020202020204" pitchFamily="34" charset="0"/>
                <a:cs typeface="Hellix SemiBold"/>
              </a:rPr>
              <a:t>ĐẤT NÚI LỬA (BAZAN)</a:t>
            </a:r>
          </a:p>
          <a:p>
            <a:pPr>
              <a:lnSpc>
                <a:spcPct val="90000"/>
              </a:lnSpc>
            </a:pPr>
            <a:r>
              <a:rPr lang="en-AU" sz="1600" dirty="0">
                <a:latin typeface="Arial" panose="020B0604020202020204" pitchFamily="34" charset="0"/>
                <a:cs typeface="Hellix SemiBold"/>
              </a:rPr>
              <a:t>Trung </a:t>
            </a:r>
            <a:r>
              <a:rPr lang="en-AU" sz="1600" dirty="0" err="1">
                <a:latin typeface="Arial" panose="020B0604020202020204" pitchFamily="34" charset="0"/>
                <a:cs typeface="Hellix SemiBold"/>
              </a:rPr>
              <a:t>tâm</a:t>
            </a:r>
            <a:r>
              <a:rPr lang="en-AU" sz="1600" dirty="0">
                <a:latin typeface="Arial" panose="020B0604020202020204" pitchFamily="34" charset="0"/>
                <a:cs typeface="Hellix SemiBold"/>
              </a:rPr>
              <a:t> Victoria, </a:t>
            </a:r>
            <a:r>
              <a:rPr lang="en-AU" sz="1600" dirty="0" err="1">
                <a:latin typeface="Arial" panose="020B0604020202020204" pitchFamily="34" charset="0"/>
                <a:cs typeface="Hellix SemiBold"/>
              </a:rPr>
              <a:t>Bắc</a:t>
            </a:r>
            <a:r>
              <a:rPr lang="en-AU" sz="1600" dirty="0">
                <a:latin typeface="Arial" panose="020B0604020202020204" pitchFamily="34" charset="0"/>
                <a:cs typeface="Hellix SemiBold"/>
              </a:rPr>
              <a:t> Tasmania, Thung </a:t>
            </a:r>
            <a:r>
              <a:rPr lang="en-AU" sz="1600" dirty="0" err="1">
                <a:latin typeface="Arial" panose="020B0604020202020204" pitchFamily="34" charset="0"/>
                <a:cs typeface="Hellix SemiBold"/>
              </a:rPr>
              <a:t>lũng</a:t>
            </a:r>
            <a:r>
              <a:rPr lang="en-AU" sz="1600" dirty="0">
                <a:latin typeface="Arial" panose="020B0604020202020204" pitchFamily="34" charset="0"/>
                <a:cs typeface="Hellix SemiBold"/>
              </a:rPr>
              <a:t> Hunter, Orange</a:t>
            </a:r>
          </a:p>
          <a:p>
            <a:pPr>
              <a:lnSpc>
                <a:spcPct val="90000"/>
              </a:lnSpc>
            </a:pPr>
            <a:endParaRPr lang="en-AU" sz="2000" dirty="0">
              <a:latin typeface="Arial" panose="020B0604020202020204" pitchFamily="34" charset="0"/>
              <a:cs typeface="Hellix SemiBold"/>
            </a:endParaRPr>
          </a:p>
        </p:txBody>
      </p:sp>
      <p:sp>
        <p:nvSpPr>
          <p:cNvPr id="7" name="Text Placeholder 2">
            <a:extLst>
              <a:ext uri="{FF2B5EF4-FFF2-40B4-BE49-F238E27FC236}">
                <a16:creationId xmlns:a16="http://schemas.microsoft.com/office/drawing/2014/main" id="{B6F77028-8351-EB8F-8748-C4A3C6B520FD}"/>
              </a:ext>
            </a:extLst>
          </p:cNvPr>
          <p:cNvSpPr txBox="1"/>
          <p:nvPr/>
        </p:nvSpPr>
        <p:spPr>
          <a:xfrm>
            <a:off x="8343901" y="4355426"/>
            <a:ext cx="3238499" cy="1782716"/>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0000"/>
              </a:lnSpc>
            </a:pPr>
            <a:r>
              <a:rPr lang="en-AU" sz="2000" b="1" dirty="0">
                <a:latin typeface="Arial" panose="020B0604020202020204" pitchFamily="34" charset="0"/>
                <a:cs typeface="Hellix SemiBold"/>
              </a:rPr>
              <a:t>ĐỊA TẦNG TRẦM TÍCH BIẾN CHẤT THỜI TIỀN CAMBRI VÀ CAMBRI</a:t>
            </a:r>
          </a:p>
          <a:p>
            <a:pPr>
              <a:lnSpc>
                <a:spcPct val="90000"/>
              </a:lnSpc>
            </a:pPr>
            <a:r>
              <a:rPr lang="en-AU" sz="1600" dirty="0">
                <a:latin typeface="Arial" panose="020B0604020202020204" pitchFamily="34" charset="0"/>
                <a:cs typeface="Hellix SemiBold"/>
              </a:rPr>
              <a:t>Thung </a:t>
            </a:r>
            <a:r>
              <a:rPr lang="en-AU" sz="1600" dirty="0" err="1">
                <a:latin typeface="Arial" panose="020B0604020202020204" pitchFamily="34" charset="0"/>
                <a:cs typeface="Hellix SemiBold"/>
              </a:rPr>
              <a:t>lũng</a:t>
            </a:r>
            <a:r>
              <a:rPr lang="en-AU" sz="1600" dirty="0">
                <a:latin typeface="Arial" panose="020B0604020202020204" pitchFamily="34" charset="0"/>
                <a:cs typeface="Hellix SemiBold"/>
              </a:rPr>
              <a:t> Barossa, Thung </a:t>
            </a:r>
            <a:r>
              <a:rPr lang="en-AU" sz="1600" dirty="0" err="1">
                <a:latin typeface="Arial" panose="020B0604020202020204" pitchFamily="34" charset="0"/>
                <a:cs typeface="Hellix SemiBold"/>
              </a:rPr>
              <a:t>lũng</a:t>
            </a:r>
            <a:r>
              <a:rPr lang="en-AU" sz="1600" dirty="0">
                <a:latin typeface="Arial" panose="020B0604020202020204" pitchFamily="34" charset="0"/>
                <a:cs typeface="Hellix SemiBold"/>
              </a:rPr>
              <a:t> Eden, Thung </a:t>
            </a:r>
            <a:r>
              <a:rPr lang="en-AU" sz="1600" dirty="0" err="1">
                <a:latin typeface="Arial" panose="020B0604020202020204" pitchFamily="34" charset="0"/>
                <a:cs typeface="Hellix SemiBold"/>
              </a:rPr>
              <a:t>lũng</a:t>
            </a:r>
            <a:r>
              <a:rPr lang="en-AU" sz="1600" dirty="0">
                <a:latin typeface="Arial" panose="020B0604020202020204" pitchFamily="34" charset="0"/>
                <a:cs typeface="Hellix SemiBold"/>
              </a:rPr>
              <a:t> Clare, Adelaide Hills, </a:t>
            </a:r>
            <a:r>
              <a:rPr lang="en-AU" sz="1600" dirty="0" err="1">
                <a:latin typeface="Arial" panose="020B0604020202020204" pitchFamily="34" charset="0"/>
                <a:cs typeface="Hellix SemiBold"/>
              </a:rPr>
              <a:t>Fleurieu</a:t>
            </a:r>
            <a:r>
              <a:rPr lang="en-AU" sz="1600" dirty="0">
                <a:latin typeface="Arial" panose="020B0604020202020204" pitchFamily="34" charset="0"/>
                <a:cs typeface="Hellix SemiBold"/>
              </a:rPr>
              <a:t> Peninsula, Kangaroo Island</a:t>
            </a:r>
          </a:p>
          <a:p>
            <a:pPr>
              <a:lnSpc>
                <a:spcPct val="90000"/>
              </a:lnSpc>
            </a:pPr>
            <a:endParaRPr lang="en-AU" sz="1600" dirty="0">
              <a:latin typeface="Arial" panose="020B0604020202020204" pitchFamily="34" charset="0"/>
              <a:cs typeface="Hellix SemiBold"/>
            </a:endParaRPr>
          </a:p>
        </p:txBody>
      </p:sp>
    </p:spTree>
    <p:extLst>
      <p:ext uri="{BB962C8B-B14F-4D97-AF65-F5344CB8AC3E}">
        <p14:creationId xmlns:p14="http://schemas.microsoft.com/office/powerpoint/2010/main" val="3813272819"/>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A vineyard with green leaves&#10;&#10;Description automatically generated with medium confidence">
            <a:extLst>
              <a:ext uri="{FF2B5EF4-FFF2-40B4-BE49-F238E27FC236}">
                <a16:creationId xmlns:a16="http://schemas.microsoft.com/office/drawing/2014/main" id="{FA15798F-ED97-5BE3-B192-ADBA133C16C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583475" y="399809"/>
            <a:ext cx="5632282" cy="3753496"/>
          </a:xfrm>
          <a:prstGeom prst="rect">
            <a:avLst/>
          </a:prstGeom>
        </p:spPr>
      </p:pic>
      <p:sp>
        <p:nvSpPr>
          <p:cNvPr id="7" name="Content Placeholder 2">
            <a:extLst>
              <a:ext uri="{FF2B5EF4-FFF2-40B4-BE49-F238E27FC236}">
                <a16:creationId xmlns:a16="http://schemas.microsoft.com/office/drawing/2014/main" id="{1200BBB0-4B55-451C-A8D4-2FBDCCA69E86}"/>
              </a:ext>
            </a:extLst>
          </p:cNvPr>
          <p:cNvSpPr txBox="1"/>
          <p:nvPr/>
        </p:nvSpPr>
        <p:spPr>
          <a:xfrm>
            <a:off x="6158768" y="5747783"/>
            <a:ext cx="2631241" cy="1123522"/>
          </a:xfrm>
          <a:prstGeom prst="rect">
            <a:avLst/>
          </a:prstGeom>
        </p:spPr>
        <p:txBody>
          <a:bodyPr anchor="t" anchorCtr="0"/>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Aft>
                <a:spcPts val="600"/>
              </a:spcAft>
              <a:buNone/>
            </a:pPr>
            <a:r>
              <a:rPr lang="vi-VN" sz="1600" dirty="0">
                <a:latin typeface="Arial" panose="020B0604020202020204" pitchFamily="34" charset="0"/>
              </a:rPr>
              <a:t>Đất nặng, thoát nước kém, khi khô thì cứng như đá và có xu hướng lạnh hơn.</a:t>
            </a:r>
          </a:p>
          <a:p>
            <a:pPr marL="0" indent="0">
              <a:spcAft>
                <a:spcPts val="600"/>
              </a:spcAft>
              <a:buNone/>
            </a:pPr>
            <a:endParaRPr lang="vi-VN" sz="1600" dirty="0">
              <a:latin typeface="Arial" panose="020B0604020202020204" pitchFamily="34" charset="0"/>
            </a:endParaRPr>
          </a:p>
        </p:txBody>
      </p:sp>
      <p:sp>
        <p:nvSpPr>
          <p:cNvPr id="3" name="object 4">
            <a:extLst>
              <a:ext uri="{FF2B5EF4-FFF2-40B4-BE49-F238E27FC236}">
                <a16:creationId xmlns:a16="http://schemas.microsoft.com/office/drawing/2014/main" id="{1BE16FED-717B-55A7-D1A9-BBEF504C7E07}"/>
              </a:ext>
            </a:extLst>
          </p:cNvPr>
          <p:cNvSpPr txBox="1"/>
          <p:nvPr/>
        </p:nvSpPr>
        <p:spPr>
          <a:xfrm>
            <a:off x="6214442" y="5077817"/>
            <a:ext cx="3646733" cy="1265402"/>
          </a:xfrm>
          <a:prstGeom prst="rect">
            <a:avLst/>
          </a:prstGeom>
        </p:spPr>
        <p:txBody>
          <a:bodyPr vert="horz" wrap="square" lIns="0" tIns="11521" rIns="0" bIns="0" rtlCol="0">
            <a:noAutofit/>
          </a:bodyPr>
          <a:lstStyle/>
          <a:p>
            <a:pPr defTabSz="829587">
              <a:lnSpc>
                <a:spcPct val="83000"/>
              </a:lnSpc>
              <a:tabLst>
                <a:tab pos="1156236" algn="l"/>
              </a:tabLst>
              <a:defRPr/>
            </a:pPr>
            <a:r>
              <a:rPr lang="en-US" sz="4400" dirty="0">
                <a:solidFill>
                  <a:schemeClr val="accent4"/>
                </a:solidFill>
                <a:latin typeface="Arial" panose="020B0604020202020204" pitchFamily="34" charset="0"/>
                <a:ea typeface="Inter Display" panose="02000503000000020004" pitchFamily="2" charset="0"/>
                <a:cs typeface="Inter Display" panose="02000503000000020004" pitchFamily="2" charset="0"/>
              </a:rPr>
              <a:t>ĐẤT SÉT</a:t>
            </a:r>
          </a:p>
        </p:txBody>
      </p:sp>
      <p:sp>
        <p:nvSpPr>
          <p:cNvPr id="9" name="Content Placeholder 2">
            <a:extLst>
              <a:ext uri="{FF2B5EF4-FFF2-40B4-BE49-F238E27FC236}">
                <a16:creationId xmlns:a16="http://schemas.microsoft.com/office/drawing/2014/main" id="{1B14A2F0-C0E8-8C07-5165-79925085C5A1}"/>
              </a:ext>
            </a:extLst>
          </p:cNvPr>
          <p:cNvSpPr txBox="1"/>
          <p:nvPr/>
        </p:nvSpPr>
        <p:spPr>
          <a:xfrm>
            <a:off x="9677422" y="4862895"/>
            <a:ext cx="2111588" cy="1123522"/>
          </a:xfrm>
          <a:prstGeom prst="rect">
            <a:avLst/>
          </a:prstGeom>
        </p:spPr>
        <p:txBody>
          <a:bodyPr anchor="t" anchorCtr="0"/>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Aft>
                <a:spcPts val="600"/>
              </a:spcAft>
              <a:buNone/>
            </a:pPr>
            <a:r>
              <a:rPr lang="vi-VN" sz="1600" dirty="0">
                <a:latin typeface="Arial" panose="020B0604020202020204" pitchFamily="34" charset="0"/>
              </a:rPr>
              <a:t>Đất có nhiều sỏi, khô cằn, giữ nhiệt. Dễ trồng nhưng có thể thiếu chất dinh dưỡng.</a:t>
            </a:r>
          </a:p>
          <a:p>
            <a:pPr marL="0" indent="0">
              <a:spcAft>
                <a:spcPts val="600"/>
              </a:spcAft>
              <a:buNone/>
            </a:pPr>
            <a:endParaRPr lang="vi-VN" sz="1600" dirty="0">
              <a:latin typeface="Arial" panose="020B0604020202020204" pitchFamily="34" charset="0"/>
            </a:endParaRPr>
          </a:p>
        </p:txBody>
      </p:sp>
      <p:sp>
        <p:nvSpPr>
          <p:cNvPr id="10" name="object 4">
            <a:extLst>
              <a:ext uri="{FF2B5EF4-FFF2-40B4-BE49-F238E27FC236}">
                <a16:creationId xmlns:a16="http://schemas.microsoft.com/office/drawing/2014/main" id="{5E127019-959E-4FD8-7962-19702A30B52F}"/>
              </a:ext>
            </a:extLst>
          </p:cNvPr>
          <p:cNvSpPr txBox="1"/>
          <p:nvPr/>
        </p:nvSpPr>
        <p:spPr>
          <a:xfrm>
            <a:off x="407988" y="399809"/>
            <a:ext cx="5348868" cy="1957025"/>
          </a:xfrm>
          <a:prstGeom prst="rect">
            <a:avLst/>
          </a:prstGeom>
        </p:spPr>
        <p:txBody>
          <a:bodyPr vert="horz" wrap="square" lIns="0" tIns="11521" rIns="0" bIns="0" rtlCol="0">
            <a:noAutofit/>
          </a:bodyPr>
          <a:lstStyle/>
          <a:p>
            <a:pPr defTabSz="829587">
              <a:lnSpc>
                <a:spcPct val="83000"/>
              </a:lnSpc>
              <a:tabLst>
                <a:tab pos="1156236" algn="l"/>
              </a:tabLst>
              <a:defRPr/>
            </a:pPr>
            <a:r>
              <a:rPr lang="en-US" sz="5400" dirty="0">
                <a:solidFill>
                  <a:schemeClr val="accent1"/>
                </a:solidFill>
                <a:latin typeface="Arial" panose="020B0604020202020204" pitchFamily="34" charset="0"/>
                <a:ea typeface="Inter Display" panose="02000503000000020004" pitchFamily="2" charset="0"/>
                <a:cs typeface="Inter Display" panose="02000503000000020004" pitchFamily="2" charset="0"/>
              </a:rPr>
              <a:t>CÁC NHÓM </a:t>
            </a:r>
          </a:p>
          <a:p>
            <a:pPr defTabSz="829587">
              <a:lnSpc>
                <a:spcPct val="83000"/>
              </a:lnSpc>
              <a:tabLst>
                <a:tab pos="1156236" algn="l"/>
              </a:tabLst>
              <a:defRPr/>
            </a:pPr>
            <a:r>
              <a:rPr lang="en-US" sz="5400" dirty="0">
                <a:solidFill>
                  <a:schemeClr val="accent1"/>
                </a:solidFill>
                <a:latin typeface="Arial" panose="020B0604020202020204" pitchFamily="34" charset="0"/>
                <a:ea typeface="Inter Display" panose="02000503000000020004" pitchFamily="2" charset="0"/>
                <a:cs typeface="Inter Display" panose="02000503000000020004" pitchFamily="2" charset="0"/>
              </a:rPr>
              <a:t>ĐẤT CHÍNH</a:t>
            </a:r>
          </a:p>
          <a:p>
            <a:pPr defTabSz="829587">
              <a:lnSpc>
                <a:spcPct val="83000"/>
              </a:lnSpc>
              <a:tabLst>
                <a:tab pos="1156236" algn="l"/>
              </a:tabLst>
              <a:defRPr/>
            </a:pPr>
            <a:r>
              <a:rPr lang="vi-VN" sz="2400" dirty="0">
                <a:solidFill>
                  <a:schemeClr val="accent1"/>
                </a:solidFill>
                <a:latin typeface="Arial" panose="020B0604020202020204" pitchFamily="34" charset="0"/>
                <a:ea typeface="Inter Display" panose="02000503000000020004" pitchFamily="2" charset="0"/>
                <a:cs typeface="Inter Display" panose="02000503000000020004" pitchFamily="2" charset="0"/>
              </a:rPr>
              <a:t>CỦA CÁC VÙNG RƯỢU Ở ÚC</a:t>
            </a:r>
          </a:p>
          <a:p>
            <a:pPr defTabSz="829587">
              <a:lnSpc>
                <a:spcPct val="83000"/>
              </a:lnSpc>
              <a:tabLst>
                <a:tab pos="1156236" algn="l"/>
              </a:tabLst>
              <a:defRPr/>
            </a:pPr>
            <a:endParaRPr lang="vi-VN" sz="2400" dirty="0">
              <a:solidFill>
                <a:schemeClr val="accent1"/>
              </a:solidFill>
              <a:latin typeface="Arial" panose="020B0604020202020204" pitchFamily="34" charset="0"/>
              <a:ea typeface="Inter Display" panose="02000503000000020004" pitchFamily="2" charset="0"/>
              <a:cs typeface="Inter Display" panose="02000503000000020004" pitchFamily="2" charset="0"/>
            </a:endParaRPr>
          </a:p>
          <a:p>
            <a:pPr defTabSz="829587">
              <a:lnSpc>
                <a:spcPct val="83000"/>
              </a:lnSpc>
              <a:tabLst>
                <a:tab pos="1156236" algn="l"/>
              </a:tabLst>
              <a:defRPr/>
            </a:pPr>
            <a:endParaRPr lang="en-AU" sz="2400" dirty="0">
              <a:solidFill>
                <a:schemeClr val="accent1"/>
              </a:solidFill>
              <a:latin typeface="Arial" panose="020B0604020202020204" pitchFamily="34" charset="0"/>
              <a:ea typeface="Inter Display" panose="02000503000000020004" pitchFamily="2" charset="0"/>
              <a:cs typeface="Inter Display" panose="02000503000000020004" pitchFamily="2" charset="0"/>
            </a:endParaRPr>
          </a:p>
        </p:txBody>
      </p:sp>
      <p:sp>
        <p:nvSpPr>
          <p:cNvPr id="2" name="object 4">
            <a:extLst>
              <a:ext uri="{FF2B5EF4-FFF2-40B4-BE49-F238E27FC236}">
                <a16:creationId xmlns:a16="http://schemas.microsoft.com/office/drawing/2014/main" id="{0EFD9478-B5B7-A173-2470-E7941047AAC0}"/>
              </a:ext>
            </a:extLst>
          </p:cNvPr>
          <p:cNvSpPr txBox="1"/>
          <p:nvPr/>
        </p:nvSpPr>
        <p:spPr>
          <a:xfrm>
            <a:off x="9094716" y="4307481"/>
            <a:ext cx="3028956" cy="770336"/>
          </a:xfrm>
          <a:prstGeom prst="rect">
            <a:avLst/>
          </a:prstGeom>
        </p:spPr>
        <p:txBody>
          <a:bodyPr vert="horz" wrap="square" lIns="0" tIns="11521" rIns="0" bIns="0" rtlCol="0">
            <a:noAutofit/>
          </a:bodyPr>
          <a:lstStyle/>
          <a:p>
            <a:pPr defTabSz="829587">
              <a:lnSpc>
                <a:spcPct val="83000"/>
              </a:lnSpc>
              <a:tabLst>
                <a:tab pos="1156236" algn="l"/>
              </a:tabLst>
              <a:defRPr/>
            </a:pPr>
            <a:r>
              <a:rPr lang="en-US" sz="4400" dirty="0">
                <a:solidFill>
                  <a:schemeClr val="accent4"/>
                </a:solidFill>
                <a:latin typeface="Arial" panose="020B0604020202020204" pitchFamily="34" charset="0"/>
                <a:ea typeface="Inter Display" panose="02000503000000020004" pitchFamily="2" charset="0"/>
                <a:cs typeface="Inter Display" panose="02000503000000020004" pitchFamily="2" charset="0"/>
              </a:rPr>
              <a:t>ĐẤT CÁT</a:t>
            </a:r>
          </a:p>
        </p:txBody>
      </p:sp>
      <p:pic>
        <p:nvPicPr>
          <p:cNvPr id="12" name="Picture 11" descr="A close-up of a rock&#10;&#10;Description automatically generated">
            <a:extLst>
              <a:ext uri="{FF2B5EF4-FFF2-40B4-BE49-F238E27FC236}">
                <a16:creationId xmlns:a16="http://schemas.microsoft.com/office/drawing/2014/main" id="{D01A143B-8615-DF74-778E-D8B15A56AA3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02990" y="3332878"/>
            <a:ext cx="5630244" cy="3753496"/>
          </a:xfrm>
          <a:prstGeom prst="rect">
            <a:avLst/>
          </a:prstGeom>
        </p:spPr>
      </p:pic>
    </p:spTree>
    <p:extLst>
      <p:ext uri="{BB962C8B-B14F-4D97-AF65-F5344CB8AC3E}">
        <p14:creationId xmlns:p14="http://schemas.microsoft.com/office/powerpoint/2010/main" val="2321977512"/>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A row of small containers with different colored powders&#10;&#10;Description automatically generated">
            <a:extLst>
              <a:ext uri="{FF2B5EF4-FFF2-40B4-BE49-F238E27FC236}">
                <a16:creationId xmlns:a16="http://schemas.microsoft.com/office/drawing/2014/main" id="{6403CCE4-D10E-C139-759C-05849F24F6F0}"/>
              </a:ext>
            </a:extLst>
          </p:cNvPr>
          <p:cNvPicPr>
            <a:picLocks noChangeAspect="1"/>
          </p:cNvPicPr>
          <p:nvPr/>
        </p:nvPicPr>
        <p:blipFill>
          <a:blip r:embed="rId3" cstate="screen">
            <a:extLst>
              <a:ext uri="{28A0092B-C50C-407E-A947-70E740481C1C}">
                <a14:useLocalDpi xmlns:a14="http://schemas.microsoft.com/office/drawing/2010/main"/>
              </a:ext>
            </a:extLst>
          </a:blip>
          <a:srcRect l="46036" t="33333" r="32022" b="29132"/>
          <a:stretch>
            <a:fillRect/>
          </a:stretch>
        </p:blipFill>
        <p:spPr>
          <a:xfrm>
            <a:off x="407986" y="-21378"/>
            <a:ext cx="4108781" cy="4685754"/>
          </a:xfrm>
          <a:prstGeom prst="rect">
            <a:avLst/>
          </a:prstGeom>
        </p:spPr>
      </p:pic>
      <p:pic>
        <p:nvPicPr>
          <p:cNvPr id="11" name="Picture 10" descr="A close-up of a vineyard&#10;&#10;Description automatically generated">
            <a:extLst>
              <a:ext uri="{FF2B5EF4-FFF2-40B4-BE49-F238E27FC236}">
                <a16:creationId xmlns:a16="http://schemas.microsoft.com/office/drawing/2014/main" id="{C9C3B9B4-90A9-7572-208A-1120FE0FDD05}"/>
              </a:ext>
            </a:extLst>
          </p:cNvPr>
          <p:cNvPicPr>
            <a:picLocks noChangeAspect="1"/>
          </p:cNvPicPr>
          <p:nvPr/>
        </p:nvPicPr>
        <p:blipFill>
          <a:blip r:embed="rId4" cstate="screen">
            <a:extLst>
              <a:ext uri="{28A0092B-C50C-407E-A947-70E740481C1C}">
                <a14:useLocalDpi xmlns:a14="http://schemas.microsoft.com/office/drawing/2010/main"/>
              </a:ext>
            </a:extLst>
          </a:blip>
          <a:srcRect t="4314"/>
          <a:stretch/>
        </p:blipFill>
        <p:spPr>
          <a:xfrm>
            <a:off x="6555349" y="2241550"/>
            <a:ext cx="6524625" cy="4162092"/>
          </a:xfrm>
          <a:prstGeom prst="rect">
            <a:avLst/>
          </a:prstGeom>
        </p:spPr>
      </p:pic>
      <p:sp>
        <p:nvSpPr>
          <p:cNvPr id="5" name="object 4">
            <a:extLst>
              <a:ext uri="{FF2B5EF4-FFF2-40B4-BE49-F238E27FC236}">
                <a16:creationId xmlns:a16="http://schemas.microsoft.com/office/drawing/2014/main" id="{E28D3BE0-22DC-47F7-8C05-1D8289B9D1DA}"/>
              </a:ext>
            </a:extLst>
          </p:cNvPr>
          <p:cNvSpPr txBox="1"/>
          <p:nvPr/>
        </p:nvSpPr>
        <p:spPr>
          <a:xfrm>
            <a:off x="6096000" y="454358"/>
            <a:ext cx="4865943" cy="356343"/>
          </a:xfrm>
          <a:prstGeom prst="rect">
            <a:avLst/>
          </a:prstGeom>
        </p:spPr>
        <p:txBody>
          <a:bodyPr vert="horz" wrap="square" lIns="0" tIns="11521" rIns="0" bIns="0" rtlCol="0">
            <a:spAutoFit/>
          </a:bodyPr>
          <a:lstStyle/>
          <a:p>
            <a:pPr defTabSz="829587">
              <a:lnSpc>
                <a:spcPct val="80000"/>
              </a:lnSpc>
              <a:tabLst>
                <a:tab pos="1156236" algn="l"/>
              </a:tabLst>
              <a:defRPr/>
            </a:pPr>
            <a:r>
              <a:rPr lang="en-AU" sz="2800" dirty="0">
                <a:solidFill>
                  <a:schemeClr val="bg1"/>
                </a:solidFill>
                <a:latin typeface="Arial" panose="020B0604020202020204" pitchFamily="34" charset="0"/>
                <a:ea typeface="Inter Display" panose="02000503000000020004" pitchFamily="2" charset="0"/>
                <a:cs typeface="Inter Display" panose="02000503000000020004" pitchFamily="2" charset="0"/>
              </a:rPr>
              <a:t>TODAY’S CLASSICS</a:t>
            </a:r>
          </a:p>
        </p:txBody>
      </p:sp>
      <p:sp>
        <p:nvSpPr>
          <p:cNvPr id="7" name="Content Placeholder 2">
            <a:extLst>
              <a:ext uri="{FF2B5EF4-FFF2-40B4-BE49-F238E27FC236}">
                <a16:creationId xmlns:a16="http://schemas.microsoft.com/office/drawing/2014/main" id="{1200BBB0-4B55-451C-A8D4-2FBDCCA69E86}"/>
              </a:ext>
            </a:extLst>
          </p:cNvPr>
          <p:cNvSpPr txBox="1"/>
          <p:nvPr/>
        </p:nvSpPr>
        <p:spPr>
          <a:xfrm>
            <a:off x="606205" y="5644860"/>
            <a:ext cx="2680113" cy="1776422"/>
          </a:xfrm>
          <a:prstGeom prst="rect">
            <a:avLst/>
          </a:prstGeom>
        </p:spPr>
        <p:txBody>
          <a:bodyPr anchor="t" anchorCtr="0"/>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Aft>
                <a:spcPts val="600"/>
              </a:spcAft>
              <a:buNone/>
            </a:pPr>
            <a:r>
              <a:rPr lang="vi-VN" sz="1600" dirty="0">
                <a:latin typeface="Arial" panose="020B0604020202020204" pitchFamily="34" charset="0"/>
              </a:rPr>
              <a:t>Đất mịn, hạt mịn giúp giữ nước và giàu chất dinh dưỡng hơn đất cát. </a:t>
            </a:r>
          </a:p>
          <a:p>
            <a:pPr marL="0" indent="0">
              <a:spcAft>
                <a:spcPts val="600"/>
              </a:spcAft>
              <a:buNone/>
            </a:pPr>
            <a:endParaRPr lang="vi-VN" sz="1600" dirty="0">
              <a:latin typeface="Arial" panose="020B0604020202020204" pitchFamily="34" charset="0"/>
            </a:endParaRPr>
          </a:p>
        </p:txBody>
      </p:sp>
      <p:sp>
        <p:nvSpPr>
          <p:cNvPr id="3" name="object 4">
            <a:extLst>
              <a:ext uri="{FF2B5EF4-FFF2-40B4-BE49-F238E27FC236}">
                <a16:creationId xmlns:a16="http://schemas.microsoft.com/office/drawing/2014/main" id="{1BE16FED-717B-55A7-D1A9-BBEF504C7E07}"/>
              </a:ext>
            </a:extLst>
          </p:cNvPr>
          <p:cNvSpPr txBox="1"/>
          <p:nvPr/>
        </p:nvSpPr>
        <p:spPr>
          <a:xfrm>
            <a:off x="708473" y="5038521"/>
            <a:ext cx="3808294" cy="770336"/>
          </a:xfrm>
          <a:prstGeom prst="rect">
            <a:avLst/>
          </a:prstGeom>
        </p:spPr>
        <p:txBody>
          <a:bodyPr vert="horz" wrap="square" lIns="0" tIns="11521" rIns="0" bIns="0" rtlCol="0">
            <a:noAutofit/>
          </a:bodyPr>
          <a:lstStyle/>
          <a:p>
            <a:pPr defTabSz="829587">
              <a:lnSpc>
                <a:spcPct val="83000"/>
              </a:lnSpc>
              <a:tabLst>
                <a:tab pos="1156236" algn="l"/>
              </a:tabLst>
              <a:defRPr/>
            </a:pPr>
            <a:r>
              <a:rPr lang="en-US" sz="4800" dirty="0">
                <a:solidFill>
                  <a:schemeClr val="accent4"/>
                </a:solidFill>
                <a:latin typeface="Arial" panose="020B0604020202020204" pitchFamily="34" charset="0"/>
                <a:ea typeface="Inter Display" panose="02000503000000020004" pitchFamily="2" charset="0"/>
                <a:cs typeface="Inter Display" panose="02000503000000020004" pitchFamily="2" charset="0"/>
              </a:rPr>
              <a:t>ĐẤT PHÙ SA</a:t>
            </a:r>
          </a:p>
          <a:p>
            <a:pPr defTabSz="829587">
              <a:lnSpc>
                <a:spcPct val="83000"/>
              </a:lnSpc>
              <a:tabLst>
                <a:tab pos="1156236" algn="l"/>
              </a:tabLst>
              <a:defRPr/>
            </a:pPr>
            <a:endParaRPr lang="en-US" sz="4800" dirty="0">
              <a:solidFill>
                <a:schemeClr val="accent4"/>
              </a:solidFill>
              <a:latin typeface="Arial" panose="020B0604020202020204" pitchFamily="34" charset="0"/>
              <a:ea typeface="Inter Display" panose="02000503000000020004" pitchFamily="2" charset="0"/>
              <a:cs typeface="Inter Display" panose="02000503000000020004" pitchFamily="2" charset="0"/>
            </a:endParaRPr>
          </a:p>
        </p:txBody>
      </p:sp>
      <p:sp>
        <p:nvSpPr>
          <p:cNvPr id="9" name="Content Placeholder 2">
            <a:extLst>
              <a:ext uri="{FF2B5EF4-FFF2-40B4-BE49-F238E27FC236}">
                <a16:creationId xmlns:a16="http://schemas.microsoft.com/office/drawing/2014/main" id="{1B14A2F0-C0E8-8C07-5165-79925085C5A1}"/>
              </a:ext>
            </a:extLst>
          </p:cNvPr>
          <p:cNvSpPr txBox="1"/>
          <p:nvPr/>
        </p:nvSpPr>
        <p:spPr>
          <a:xfrm>
            <a:off x="6522741" y="902809"/>
            <a:ext cx="4993267" cy="856422"/>
          </a:xfrm>
          <a:prstGeom prst="rect">
            <a:avLst/>
          </a:prstGeom>
        </p:spPr>
        <p:txBody>
          <a:bodyPr anchor="t" anchorCtr="0"/>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Aft>
                <a:spcPts val="600"/>
              </a:spcAft>
              <a:buNone/>
            </a:pPr>
            <a:r>
              <a:rPr lang="vi-VN" sz="1600" dirty="0">
                <a:latin typeface="Arial" panose="020B0604020202020204" pitchFamily="34" charset="0"/>
              </a:rPr>
              <a:t>Một hỗn hợp gần như đồng đều giữa phù sa, đất sét, đất cát và các chất hữu cơ. Đất trồng màu mỡ, thoát nước tốt, giúp cây nho phát triển mạnh mẽ. Vì vậy, việc cắt tỉa cây nho cẩn thận là rất quan trọng.</a:t>
            </a:r>
          </a:p>
          <a:p>
            <a:pPr marL="0" indent="0">
              <a:spcAft>
                <a:spcPts val="600"/>
              </a:spcAft>
              <a:buNone/>
            </a:pPr>
            <a:endParaRPr lang="vi-VN" sz="1600" dirty="0">
              <a:latin typeface="Arial" panose="020B0604020202020204" pitchFamily="34" charset="0"/>
            </a:endParaRPr>
          </a:p>
        </p:txBody>
      </p:sp>
      <p:sp>
        <p:nvSpPr>
          <p:cNvPr id="2" name="object 4">
            <a:extLst>
              <a:ext uri="{FF2B5EF4-FFF2-40B4-BE49-F238E27FC236}">
                <a16:creationId xmlns:a16="http://schemas.microsoft.com/office/drawing/2014/main" id="{0EFD9478-B5B7-A173-2470-E7941047AAC0}"/>
              </a:ext>
            </a:extLst>
          </p:cNvPr>
          <p:cNvSpPr txBox="1"/>
          <p:nvPr/>
        </p:nvSpPr>
        <p:spPr>
          <a:xfrm>
            <a:off x="6555349" y="368300"/>
            <a:ext cx="3028956" cy="770336"/>
          </a:xfrm>
          <a:prstGeom prst="rect">
            <a:avLst/>
          </a:prstGeom>
        </p:spPr>
        <p:txBody>
          <a:bodyPr vert="horz" wrap="square" lIns="0" tIns="11521" rIns="0" bIns="0" rtlCol="0">
            <a:noAutofit/>
          </a:bodyPr>
          <a:lstStyle/>
          <a:p>
            <a:pPr defTabSz="829587">
              <a:lnSpc>
                <a:spcPct val="83000"/>
              </a:lnSpc>
              <a:tabLst>
                <a:tab pos="1156236" algn="l"/>
              </a:tabLst>
              <a:defRPr/>
            </a:pPr>
            <a:r>
              <a:rPr lang="en-US" sz="4800" dirty="0">
                <a:solidFill>
                  <a:schemeClr val="accent4"/>
                </a:solidFill>
                <a:latin typeface="Arial" panose="020B0604020202020204" pitchFamily="34" charset="0"/>
                <a:ea typeface="Inter Display" panose="02000503000000020004" pitchFamily="2" charset="0"/>
                <a:cs typeface="Inter Display" panose="02000503000000020004" pitchFamily="2" charset="0"/>
              </a:rPr>
              <a:t>ĐẤT MÙN</a:t>
            </a:r>
          </a:p>
          <a:p>
            <a:pPr defTabSz="829587">
              <a:lnSpc>
                <a:spcPct val="83000"/>
              </a:lnSpc>
              <a:tabLst>
                <a:tab pos="1156236" algn="l"/>
              </a:tabLst>
              <a:defRPr/>
            </a:pPr>
            <a:endParaRPr lang="en-US" sz="4800" dirty="0">
              <a:solidFill>
                <a:schemeClr val="accent4"/>
              </a:solidFill>
              <a:latin typeface="Arial" panose="020B0604020202020204" pitchFamily="34" charset="0"/>
              <a:ea typeface="Inter Display" panose="02000503000000020004" pitchFamily="2" charset="0"/>
              <a:cs typeface="Inter Display" panose="02000503000000020004" pitchFamily="2" charset="0"/>
            </a:endParaRPr>
          </a:p>
        </p:txBody>
      </p:sp>
    </p:spTree>
    <p:extLst>
      <p:ext uri="{BB962C8B-B14F-4D97-AF65-F5344CB8AC3E}">
        <p14:creationId xmlns:p14="http://schemas.microsoft.com/office/powerpoint/2010/main" val="426377799"/>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8714C56-047B-36F5-B380-2647C7FC6C5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09401" y="-593336"/>
            <a:ext cx="8441928" cy="7657613"/>
          </a:xfrm>
          <a:prstGeom prst="rect">
            <a:avLst/>
          </a:prstGeom>
        </p:spPr>
      </p:pic>
      <p:sp>
        <p:nvSpPr>
          <p:cNvPr id="2" name="object 4">
            <a:extLst>
              <a:ext uri="{FF2B5EF4-FFF2-40B4-BE49-F238E27FC236}">
                <a16:creationId xmlns:a16="http://schemas.microsoft.com/office/drawing/2014/main" id="{3655ADAA-EDEF-566E-4E17-248B177B3143}"/>
              </a:ext>
            </a:extLst>
          </p:cNvPr>
          <p:cNvSpPr txBox="1"/>
          <p:nvPr/>
        </p:nvSpPr>
        <p:spPr>
          <a:xfrm>
            <a:off x="407988" y="402173"/>
            <a:ext cx="5526684" cy="2639031"/>
          </a:xfrm>
          <a:prstGeom prst="rect">
            <a:avLst/>
          </a:prstGeom>
        </p:spPr>
        <p:txBody>
          <a:bodyPr vert="horz" wrap="square" lIns="0" tIns="11521" rIns="0" bIns="0" rtlCol="0">
            <a:noAutofit/>
          </a:bodyPr>
          <a:lstStyle/>
          <a:p>
            <a:pPr defTabSz="829587">
              <a:lnSpc>
                <a:spcPct val="83000"/>
              </a:lnSpc>
              <a:tabLst>
                <a:tab pos="1156236" algn="l"/>
              </a:tabLst>
              <a:defRPr/>
            </a:pPr>
            <a:r>
              <a:rPr lang="en-US" sz="5400" dirty="0">
                <a:solidFill>
                  <a:schemeClr val="accent1"/>
                </a:solidFill>
                <a:latin typeface="Arial" panose="020B0604020202020204" pitchFamily="34" charset="0"/>
                <a:ea typeface="Inter Display" panose="02000503000000020004" pitchFamily="2" charset="0"/>
                <a:cs typeface="Inter Display" panose="02000503000000020004" pitchFamily="2" charset="0"/>
              </a:rPr>
              <a:t>CÁC VÙNG VANG</a:t>
            </a:r>
          </a:p>
          <a:p>
            <a:pPr defTabSz="829587">
              <a:lnSpc>
                <a:spcPct val="83000"/>
              </a:lnSpc>
              <a:tabLst>
                <a:tab pos="1156236" algn="l"/>
              </a:tabLst>
              <a:defRPr/>
            </a:pPr>
            <a:r>
              <a:rPr lang="en-US" sz="5400" dirty="0">
                <a:solidFill>
                  <a:schemeClr val="accent1"/>
                </a:solidFill>
                <a:latin typeface="Arial" panose="020B0604020202020204" pitchFamily="34" charset="0"/>
                <a:ea typeface="Inter Display" panose="02000503000000020004" pitchFamily="2" charset="0"/>
                <a:cs typeface="Inter Display" panose="02000503000000020004" pitchFamily="2" charset="0"/>
              </a:rPr>
              <a:t>NỔI BẬT</a:t>
            </a:r>
            <a:endParaRPr lang="en-AU" sz="5400" dirty="0">
              <a:solidFill>
                <a:schemeClr val="accent1"/>
              </a:solidFill>
              <a:latin typeface="Arial" panose="020B0604020202020204" pitchFamily="34" charset="0"/>
              <a:ea typeface="Inter Display" panose="02000503000000020004" pitchFamily="2" charset="0"/>
              <a:cs typeface="Inter Display" panose="02000503000000020004" pitchFamily="2" charset="0"/>
            </a:endParaRPr>
          </a:p>
        </p:txBody>
      </p:sp>
      <p:sp>
        <p:nvSpPr>
          <p:cNvPr id="7" name="object 19">
            <a:extLst>
              <a:ext uri="{FF2B5EF4-FFF2-40B4-BE49-F238E27FC236}">
                <a16:creationId xmlns:a16="http://schemas.microsoft.com/office/drawing/2014/main" id="{F6406E90-C949-2AA4-83F6-8CC327C1015C}"/>
              </a:ext>
            </a:extLst>
          </p:cNvPr>
          <p:cNvSpPr txBox="1"/>
          <p:nvPr/>
        </p:nvSpPr>
        <p:spPr>
          <a:xfrm>
            <a:off x="7576356" y="2408495"/>
            <a:ext cx="979792" cy="163506"/>
          </a:xfrm>
          <a:prstGeom prst="rect">
            <a:avLst/>
          </a:prstGeom>
        </p:spPr>
        <p:txBody>
          <a:bodyPr vert="horz" wrap="square" lIns="0" tIns="17145" rIns="0" bIns="0"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en-AU" sz="950" u="none" strike="noStrike" kern="1200" cap="none" spc="0" normalizeH="0" baseline="0" noProof="0" dirty="0">
                <a:ln>
                  <a:noFill/>
                </a:ln>
                <a:effectLst/>
                <a:uLnTx/>
                <a:uFillTx/>
                <a:latin typeface="Arial" panose="020B0604020202020204" pitchFamily="34" charset="0"/>
                <a:ea typeface="Inter Display" panose="02000503000000020004" pitchFamily="2" charset="0"/>
                <a:cs typeface="Inter Display" panose="02000503000000020004" pitchFamily="2" charset="0"/>
              </a:rPr>
              <a:t>QUEENSLAND</a:t>
            </a:r>
          </a:p>
        </p:txBody>
      </p:sp>
      <p:sp>
        <p:nvSpPr>
          <p:cNvPr id="9" name="object 93">
            <a:extLst>
              <a:ext uri="{FF2B5EF4-FFF2-40B4-BE49-F238E27FC236}">
                <a16:creationId xmlns:a16="http://schemas.microsoft.com/office/drawing/2014/main" id="{E1CC63B9-E3FB-CB15-057D-F361E40E1AF6}"/>
              </a:ext>
            </a:extLst>
          </p:cNvPr>
          <p:cNvSpPr txBox="1"/>
          <p:nvPr/>
        </p:nvSpPr>
        <p:spPr>
          <a:xfrm>
            <a:off x="7814766" y="4259084"/>
            <a:ext cx="1223092" cy="159018"/>
          </a:xfrm>
          <a:prstGeom prst="rect">
            <a:avLst/>
          </a:prstGeom>
        </p:spPr>
        <p:txBody>
          <a:bodyPr vert="horz" wrap="none" lIns="0" tIns="12700" rIns="0" bIns="0"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sz="950" u="none" strike="noStrike" kern="1200" cap="none" spc="0" normalizeH="0" baseline="0" noProof="0" dirty="0">
                <a:ln>
                  <a:noFill/>
                </a:ln>
                <a:effectLst/>
                <a:uLnTx/>
                <a:uFillTx/>
                <a:latin typeface="Arial" panose="020B0604020202020204" pitchFamily="34" charset="0"/>
                <a:ea typeface="Inter Display" panose="02000503000000020004" pitchFamily="2" charset="0"/>
                <a:cs typeface="Inter Display" panose="02000503000000020004" pitchFamily="2" charset="0"/>
              </a:rPr>
              <a:t>NEW SOUTH WALE</a:t>
            </a:r>
            <a:r>
              <a:rPr kumimoji="0" lang="en-AU" sz="950" u="none" strike="noStrike" kern="1200" cap="none" spc="0" normalizeH="0" baseline="0" noProof="0" dirty="0">
                <a:ln>
                  <a:noFill/>
                </a:ln>
                <a:effectLst/>
                <a:uLnTx/>
                <a:uFillTx/>
                <a:latin typeface="Arial" panose="020B0604020202020204" pitchFamily="34" charset="0"/>
                <a:ea typeface="Inter Display" panose="02000503000000020004" pitchFamily="2" charset="0"/>
                <a:cs typeface="Inter Display" panose="02000503000000020004" pitchFamily="2" charset="0"/>
              </a:rPr>
              <a:t>S</a:t>
            </a:r>
            <a:endParaRPr kumimoji="0" sz="1100" u="none" strike="noStrike" kern="1200" cap="none" spc="0" normalizeH="0" baseline="0" noProof="0" dirty="0">
              <a:ln>
                <a:noFill/>
              </a:ln>
              <a:effectLst/>
              <a:uLnTx/>
              <a:uFillTx/>
              <a:latin typeface="Arial" panose="020B0604020202020204" pitchFamily="34" charset="0"/>
              <a:ea typeface="Inter Display" panose="02000503000000020004" pitchFamily="2" charset="0"/>
              <a:cs typeface="Inter Display" panose="02000503000000020004" pitchFamily="2" charset="0"/>
            </a:endParaRPr>
          </a:p>
        </p:txBody>
      </p:sp>
      <p:sp>
        <p:nvSpPr>
          <p:cNvPr id="10" name="object 20">
            <a:extLst>
              <a:ext uri="{FF2B5EF4-FFF2-40B4-BE49-F238E27FC236}">
                <a16:creationId xmlns:a16="http://schemas.microsoft.com/office/drawing/2014/main" id="{0C10486C-1CC1-C33A-9F64-7DEE43C593F2}"/>
              </a:ext>
            </a:extLst>
          </p:cNvPr>
          <p:cNvSpPr txBox="1"/>
          <p:nvPr/>
        </p:nvSpPr>
        <p:spPr>
          <a:xfrm>
            <a:off x="7618082" y="5197425"/>
            <a:ext cx="699693" cy="169605"/>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AU" sz="950" u="none" strike="noStrike" kern="1200" cap="none" spc="0" normalizeH="0" baseline="0" noProof="0" dirty="0">
                <a:ln>
                  <a:noFill/>
                </a:ln>
                <a:effectLst/>
                <a:uLnTx/>
                <a:uFillTx/>
                <a:latin typeface="Arial" panose="020B0604020202020204" pitchFamily="34" charset="0"/>
                <a:ea typeface="Inter Display" panose="02000503000000020004" pitchFamily="2" charset="0"/>
                <a:cs typeface="Inter Display" panose="02000503000000020004" pitchFamily="2" charset="0"/>
              </a:rPr>
              <a:t>VICTORIA</a:t>
            </a:r>
          </a:p>
        </p:txBody>
      </p:sp>
      <p:sp>
        <p:nvSpPr>
          <p:cNvPr id="21" name="object 20">
            <a:extLst>
              <a:ext uri="{FF2B5EF4-FFF2-40B4-BE49-F238E27FC236}">
                <a16:creationId xmlns:a16="http://schemas.microsoft.com/office/drawing/2014/main" id="{1B8957C1-4392-DB8D-CB54-5FD50DFE8307}"/>
              </a:ext>
            </a:extLst>
          </p:cNvPr>
          <p:cNvSpPr txBox="1"/>
          <p:nvPr/>
        </p:nvSpPr>
        <p:spPr>
          <a:xfrm>
            <a:off x="7601173" y="6193830"/>
            <a:ext cx="699693" cy="169605"/>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AU" sz="950" u="none" strike="noStrike" kern="1200" cap="none" spc="0" normalizeH="0" baseline="0" noProof="0" dirty="0">
                <a:ln>
                  <a:noFill/>
                </a:ln>
                <a:effectLst/>
                <a:uLnTx/>
                <a:uFillTx/>
                <a:latin typeface="Arial" panose="020B0604020202020204" pitchFamily="34" charset="0"/>
                <a:ea typeface="Inter Display" panose="02000503000000020004" pitchFamily="2" charset="0"/>
                <a:cs typeface="Inter Display" panose="02000503000000020004" pitchFamily="2" charset="0"/>
              </a:rPr>
              <a:t>TASMANIA</a:t>
            </a:r>
          </a:p>
        </p:txBody>
      </p:sp>
      <p:sp>
        <p:nvSpPr>
          <p:cNvPr id="22" name="object 11">
            <a:extLst>
              <a:ext uri="{FF2B5EF4-FFF2-40B4-BE49-F238E27FC236}">
                <a16:creationId xmlns:a16="http://schemas.microsoft.com/office/drawing/2014/main" id="{CFB6C7DC-DF2E-F6A2-DFD8-7C2B8566A411}"/>
              </a:ext>
            </a:extLst>
          </p:cNvPr>
          <p:cNvSpPr txBox="1"/>
          <p:nvPr/>
        </p:nvSpPr>
        <p:spPr>
          <a:xfrm>
            <a:off x="1306332" y="4631451"/>
            <a:ext cx="1687001"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AU" sz="1400" b="0" u="none" strike="noStrike" kern="1200" cap="none" spc="0" normalizeH="0" baseline="0" noProof="0" dirty="0">
                <a:ln>
                  <a:noFill/>
                </a:ln>
                <a:solidFill>
                  <a:schemeClr val="tx1"/>
                </a:solidFill>
                <a:effectLst/>
                <a:uLnTx/>
                <a:uFillTx/>
                <a:latin typeface="Arial" panose="020B0604020202020204" pitchFamily="34" charset="0"/>
                <a:ea typeface="Inter Display" panose="02000503000000020004" pitchFamily="2" charset="0"/>
                <a:cs typeface="Inter Display" panose="02000503000000020004" pitchFamily="2" charset="0"/>
              </a:rPr>
              <a:t>MARGARET RIVER</a:t>
            </a:r>
            <a:endParaRPr kumimoji="0" sz="1400" b="0" u="none" strike="noStrike" kern="1200" cap="none" spc="0" normalizeH="0" baseline="0" noProof="0" dirty="0">
              <a:ln>
                <a:noFill/>
              </a:ln>
              <a:solidFill>
                <a:schemeClr val="tx1"/>
              </a:solidFill>
              <a:effectLst/>
              <a:uLnTx/>
              <a:uFillTx/>
              <a:latin typeface="Arial" panose="020B0604020202020204" pitchFamily="34" charset="0"/>
              <a:ea typeface="Inter Display" panose="02000503000000020004" pitchFamily="2" charset="0"/>
              <a:cs typeface="Inter Display" panose="02000503000000020004" pitchFamily="2" charset="0"/>
            </a:endParaRPr>
          </a:p>
        </p:txBody>
      </p:sp>
      <p:sp>
        <p:nvSpPr>
          <p:cNvPr id="12" name="object 58">
            <a:extLst>
              <a:ext uri="{FF2B5EF4-FFF2-40B4-BE49-F238E27FC236}">
                <a16:creationId xmlns:a16="http://schemas.microsoft.com/office/drawing/2014/main" id="{9B7EC725-3E85-D052-AA7A-E203B7A304F3}"/>
              </a:ext>
            </a:extLst>
          </p:cNvPr>
          <p:cNvSpPr txBox="1"/>
          <p:nvPr/>
        </p:nvSpPr>
        <p:spPr>
          <a:xfrm>
            <a:off x="5136626" y="4631451"/>
            <a:ext cx="1334788" cy="232756"/>
          </a:xfrm>
          <a:prstGeom prst="rect">
            <a:avLst/>
          </a:prstGeom>
        </p:spPr>
        <p:txBody>
          <a:bodyPr vert="horz" wrap="none" lIns="0" tIns="17145" rIns="0" bIns="0" rtlCol="0" anchor="t" anchorCtr="0">
            <a:spAutoFit/>
          </a:bodyPr>
          <a:lstStyle/>
          <a:p>
            <a:pPr marL="0" marR="0" lvl="0" indent="0" algn="r" defTabSz="914400" rtl="0" eaLnBrk="1" fontAlgn="auto" latinLnBrk="0" hangingPunct="1">
              <a:lnSpc>
                <a:spcPct val="100000"/>
              </a:lnSpc>
              <a:spcBef>
                <a:spcPct val="0"/>
              </a:spcBef>
              <a:spcAft>
                <a:spcPct val="0"/>
              </a:spcAft>
              <a:buClr>
                <a:srgbClr val="F40000"/>
              </a:buClr>
              <a:buSzTx/>
              <a:buFontTx/>
              <a:buNone/>
              <a:defRPr/>
            </a:pPr>
            <a:r>
              <a:rPr kumimoji="0" lang="en-AU" sz="1400" u="none" strike="noStrike" kern="1200" cap="none" spc="0" normalizeH="0" baseline="0" noProof="0" dirty="0">
                <a:ln>
                  <a:noFill/>
                </a:ln>
                <a:effectLst/>
                <a:uLnTx/>
                <a:uFillTx/>
                <a:latin typeface="Arial" panose="020B0604020202020204" pitchFamily="34" charset="0"/>
                <a:ea typeface="Inter Display" panose="02000503000000020004" pitchFamily="2" charset="0"/>
                <a:cs typeface="Inter Display" panose="02000503000000020004" pitchFamily="2" charset="0"/>
              </a:rPr>
              <a:t>McLAREN VALE</a:t>
            </a:r>
            <a:endParaRPr kumimoji="0" lang="en-US" sz="1400" u="none" strike="noStrike" kern="1200" cap="none" spc="0" normalizeH="0" baseline="0" noProof="0" dirty="0">
              <a:ln>
                <a:noFill/>
              </a:ln>
              <a:effectLst/>
              <a:uLnTx/>
              <a:uFillTx/>
              <a:latin typeface="Arial" panose="020B0604020202020204" pitchFamily="34" charset="0"/>
              <a:ea typeface="Inter Display" panose="02000503000000020004" pitchFamily="2" charset="0"/>
              <a:cs typeface="Inter Display" panose="02000503000000020004" pitchFamily="2" charset="0"/>
            </a:endParaRPr>
          </a:p>
        </p:txBody>
      </p:sp>
      <p:sp>
        <p:nvSpPr>
          <p:cNvPr id="13" name="object 58">
            <a:extLst>
              <a:ext uri="{FF2B5EF4-FFF2-40B4-BE49-F238E27FC236}">
                <a16:creationId xmlns:a16="http://schemas.microsoft.com/office/drawing/2014/main" id="{E49D2BB4-D084-9A12-2D1E-4E3BC1C7E1B5}"/>
              </a:ext>
            </a:extLst>
          </p:cNvPr>
          <p:cNvSpPr txBox="1"/>
          <p:nvPr/>
        </p:nvSpPr>
        <p:spPr>
          <a:xfrm>
            <a:off x="5866472" y="4363297"/>
            <a:ext cx="870430" cy="232756"/>
          </a:xfrm>
          <a:prstGeom prst="rect">
            <a:avLst/>
          </a:prstGeom>
        </p:spPr>
        <p:txBody>
          <a:bodyPr vert="horz" wrap="none" lIns="0" tIns="17145" rIns="0" bIns="0" rtlCol="0" anchor="t" anchorCtr="0">
            <a:spAutoFit/>
          </a:bodyPr>
          <a:lstStyle/>
          <a:p>
            <a:pPr marL="0" marR="0" lvl="0" indent="0" algn="r" defTabSz="914400" rtl="0" eaLnBrk="1" fontAlgn="auto" latinLnBrk="0" hangingPunct="1">
              <a:lnSpc>
                <a:spcPct val="100000"/>
              </a:lnSpc>
              <a:spcBef>
                <a:spcPct val="0"/>
              </a:spcBef>
              <a:spcAft>
                <a:spcPct val="0"/>
              </a:spcAft>
              <a:buClr>
                <a:srgbClr val="F40000"/>
              </a:buClr>
              <a:buSzTx/>
              <a:buFontTx/>
              <a:buNone/>
              <a:defRPr/>
            </a:pPr>
            <a:r>
              <a:rPr kumimoji="0" lang="en-AU" sz="1400" u="none" strike="noStrike" kern="1200" cap="none" spc="0" normalizeH="0" baseline="0" noProof="0" dirty="0">
                <a:ln>
                  <a:noFill/>
                </a:ln>
                <a:effectLst/>
                <a:uLnTx/>
                <a:uFillTx/>
                <a:latin typeface="Arial" panose="020B0604020202020204" pitchFamily="34" charset="0"/>
                <a:ea typeface="Inter Display" panose="02000503000000020004" pitchFamily="2" charset="0"/>
                <a:cs typeface="Inter Display" panose="02000503000000020004" pitchFamily="2" charset="0"/>
              </a:rPr>
              <a:t>BAROSSA</a:t>
            </a:r>
            <a:endParaRPr kumimoji="0" lang="en-US" sz="1400" u="none" strike="noStrike" kern="1200" cap="none" spc="0" normalizeH="0" baseline="0" noProof="0" dirty="0">
              <a:ln>
                <a:noFill/>
              </a:ln>
              <a:effectLst/>
              <a:uLnTx/>
              <a:uFillTx/>
              <a:latin typeface="Arial" panose="020B0604020202020204" pitchFamily="34" charset="0"/>
              <a:ea typeface="Inter Display" panose="02000503000000020004" pitchFamily="2" charset="0"/>
              <a:cs typeface="Inter Display" panose="02000503000000020004" pitchFamily="2" charset="0"/>
            </a:endParaRPr>
          </a:p>
        </p:txBody>
      </p:sp>
      <p:sp>
        <p:nvSpPr>
          <p:cNvPr id="14" name="object 58">
            <a:extLst>
              <a:ext uri="{FF2B5EF4-FFF2-40B4-BE49-F238E27FC236}">
                <a16:creationId xmlns:a16="http://schemas.microsoft.com/office/drawing/2014/main" id="{5872EF6A-3C66-5298-96CD-86CD0DD737F8}"/>
              </a:ext>
            </a:extLst>
          </p:cNvPr>
          <p:cNvSpPr txBox="1"/>
          <p:nvPr/>
        </p:nvSpPr>
        <p:spPr>
          <a:xfrm>
            <a:off x="6096001" y="4000400"/>
            <a:ext cx="1976606" cy="232756"/>
          </a:xfrm>
          <a:prstGeom prst="rect">
            <a:avLst/>
          </a:prstGeom>
        </p:spPr>
        <p:txBody>
          <a:bodyPr vert="horz" wrap="square" lIns="0" tIns="17145" rIns="0" bIns="0" rtlCol="0" anchor="t" anchorCtr="0">
            <a:spAutoFit/>
          </a:bodyPr>
          <a:lstStyle/>
          <a:p>
            <a:pPr marL="0" marR="0" lvl="0" indent="0" algn="l" defTabSz="914400" rtl="0" eaLnBrk="1" fontAlgn="auto" latinLnBrk="0" hangingPunct="1">
              <a:lnSpc>
                <a:spcPct val="100000"/>
              </a:lnSpc>
              <a:spcBef>
                <a:spcPct val="0"/>
              </a:spcBef>
              <a:spcAft>
                <a:spcPct val="0"/>
              </a:spcAft>
              <a:buClr>
                <a:srgbClr val="F40000"/>
              </a:buClr>
              <a:buSzTx/>
              <a:buFontTx/>
              <a:buNone/>
              <a:defRPr/>
            </a:pPr>
            <a:r>
              <a:rPr kumimoji="0" lang="en-AU" sz="1400" u="none" strike="noStrike" kern="1200" cap="none" spc="0" normalizeH="0" baseline="0" noProof="0" dirty="0">
                <a:ln>
                  <a:noFill/>
                </a:ln>
                <a:effectLst/>
                <a:uLnTx/>
                <a:uFillTx/>
                <a:latin typeface="Arial" panose="020B0604020202020204" pitchFamily="34" charset="0"/>
                <a:ea typeface="Inter Display" panose="02000503000000020004" pitchFamily="2" charset="0"/>
                <a:cs typeface="Inter Display" panose="02000503000000020004" pitchFamily="2" charset="0"/>
              </a:rPr>
              <a:t>THUNG LŨNG CLARE</a:t>
            </a:r>
            <a:endParaRPr kumimoji="0" lang="en-US" sz="1400" u="none" strike="noStrike" kern="1200" cap="none" spc="0" normalizeH="0" baseline="0" noProof="0" dirty="0">
              <a:ln>
                <a:noFill/>
              </a:ln>
              <a:effectLst/>
              <a:uLnTx/>
              <a:uFillTx/>
              <a:latin typeface="Arial" panose="020B0604020202020204" pitchFamily="34" charset="0"/>
              <a:ea typeface="Inter Display" panose="02000503000000020004" pitchFamily="2" charset="0"/>
              <a:cs typeface="Inter Display" panose="02000503000000020004" pitchFamily="2" charset="0"/>
            </a:endParaRPr>
          </a:p>
        </p:txBody>
      </p:sp>
      <p:sp>
        <p:nvSpPr>
          <p:cNvPr id="15" name="object 58">
            <a:extLst>
              <a:ext uri="{FF2B5EF4-FFF2-40B4-BE49-F238E27FC236}">
                <a16:creationId xmlns:a16="http://schemas.microsoft.com/office/drawing/2014/main" id="{01D2F0FC-B4AD-65EB-6E94-D55017AD6D30}"/>
              </a:ext>
            </a:extLst>
          </p:cNvPr>
          <p:cNvSpPr txBox="1"/>
          <p:nvPr/>
        </p:nvSpPr>
        <p:spPr>
          <a:xfrm>
            <a:off x="5448390" y="5020930"/>
            <a:ext cx="1437894" cy="232756"/>
          </a:xfrm>
          <a:prstGeom prst="rect">
            <a:avLst/>
          </a:prstGeom>
        </p:spPr>
        <p:txBody>
          <a:bodyPr vert="horz" wrap="none" lIns="0" tIns="17145" rIns="0" bIns="0" rtlCol="0" anchor="t" anchorCtr="0">
            <a:spAutoFit/>
          </a:bodyPr>
          <a:lstStyle/>
          <a:p>
            <a:pPr marL="0" marR="0" lvl="0" indent="0" algn="r" defTabSz="914400" rtl="0" eaLnBrk="1" fontAlgn="auto" latinLnBrk="0" hangingPunct="1">
              <a:lnSpc>
                <a:spcPct val="100000"/>
              </a:lnSpc>
              <a:spcBef>
                <a:spcPct val="0"/>
              </a:spcBef>
              <a:spcAft>
                <a:spcPct val="0"/>
              </a:spcAft>
              <a:buClr>
                <a:srgbClr val="F40000"/>
              </a:buClr>
              <a:buSzTx/>
              <a:buFontTx/>
              <a:buNone/>
              <a:defRPr/>
            </a:pPr>
            <a:r>
              <a:rPr kumimoji="0" lang="en-AU" sz="1400" u="none" strike="noStrike" kern="1200" cap="none" spc="0" normalizeH="0" baseline="0" noProof="0" dirty="0">
                <a:ln>
                  <a:noFill/>
                </a:ln>
                <a:effectLst/>
                <a:uLnTx/>
                <a:uFillTx/>
                <a:latin typeface="Arial" panose="020B0604020202020204" pitchFamily="34" charset="0"/>
                <a:ea typeface="Inter Display" panose="02000503000000020004" pitchFamily="2" charset="0"/>
                <a:cs typeface="Inter Display" panose="02000503000000020004" pitchFamily="2" charset="0"/>
              </a:rPr>
              <a:t>ADELAIDE HILLS</a:t>
            </a:r>
            <a:endParaRPr kumimoji="0" lang="en-US" sz="1400" u="none" strike="noStrike" kern="1200" cap="none" spc="0" normalizeH="0" baseline="0" noProof="0" dirty="0">
              <a:ln>
                <a:noFill/>
              </a:ln>
              <a:effectLst/>
              <a:uLnTx/>
              <a:uFillTx/>
              <a:latin typeface="Arial" panose="020B0604020202020204" pitchFamily="34" charset="0"/>
              <a:ea typeface="Inter Display" panose="02000503000000020004" pitchFamily="2" charset="0"/>
              <a:cs typeface="Inter Display" panose="02000503000000020004" pitchFamily="2" charset="0"/>
            </a:endParaRPr>
          </a:p>
        </p:txBody>
      </p:sp>
      <p:sp>
        <p:nvSpPr>
          <p:cNvPr id="16" name="object 58">
            <a:extLst>
              <a:ext uri="{FF2B5EF4-FFF2-40B4-BE49-F238E27FC236}">
                <a16:creationId xmlns:a16="http://schemas.microsoft.com/office/drawing/2014/main" id="{89BFE948-80A3-F14A-8DDD-C0B86C004D80}"/>
              </a:ext>
            </a:extLst>
          </p:cNvPr>
          <p:cNvSpPr txBox="1"/>
          <p:nvPr/>
        </p:nvSpPr>
        <p:spPr>
          <a:xfrm>
            <a:off x="5646376" y="5300040"/>
            <a:ext cx="1365438" cy="232756"/>
          </a:xfrm>
          <a:prstGeom prst="rect">
            <a:avLst/>
          </a:prstGeom>
        </p:spPr>
        <p:txBody>
          <a:bodyPr vert="horz" wrap="none" lIns="0" tIns="17145" rIns="0" bIns="0" rtlCol="0" anchor="t" anchorCtr="0">
            <a:spAutoFit/>
          </a:bodyPr>
          <a:lstStyle/>
          <a:p>
            <a:pPr marL="0" marR="0" lvl="0" indent="0" algn="r" defTabSz="914400" rtl="0" eaLnBrk="1" fontAlgn="auto" latinLnBrk="0" hangingPunct="1">
              <a:lnSpc>
                <a:spcPct val="100000"/>
              </a:lnSpc>
              <a:spcBef>
                <a:spcPct val="0"/>
              </a:spcBef>
              <a:spcAft>
                <a:spcPct val="0"/>
              </a:spcAft>
              <a:buClr>
                <a:srgbClr val="F40000"/>
              </a:buClr>
              <a:buSzTx/>
              <a:buFontTx/>
              <a:buNone/>
              <a:defRPr/>
            </a:pPr>
            <a:r>
              <a:rPr kumimoji="0" lang="en-AU" sz="1400" u="none" strike="noStrike" kern="1200" cap="none" spc="0" normalizeH="0" baseline="0" noProof="0" dirty="0">
                <a:ln>
                  <a:noFill/>
                </a:ln>
                <a:effectLst/>
                <a:uLnTx/>
                <a:uFillTx/>
                <a:latin typeface="Arial" panose="020B0604020202020204" pitchFamily="34" charset="0"/>
                <a:ea typeface="Inter Display" panose="02000503000000020004" pitchFamily="2" charset="0"/>
                <a:cs typeface="Inter Display" panose="02000503000000020004" pitchFamily="2" charset="0"/>
              </a:rPr>
              <a:t>COONAWARRA</a:t>
            </a:r>
            <a:endParaRPr kumimoji="0" lang="en-US" sz="1400" u="none" strike="noStrike" kern="1200" cap="none" spc="0" normalizeH="0" baseline="0" noProof="0" dirty="0">
              <a:ln>
                <a:noFill/>
              </a:ln>
              <a:effectLst/>
              <a:uLnTx/>
              <a:uFillTx/>
              <a:latin typeface="Arial" panose="020B0604020202020204" pitchFamily="34" charset="0"/>
              <a:ea typeface="Inter Display" panose="02000503000000020004" pitchFamily="2" charset="0"/>
              <a:cs typeface="Inter Display" panose="02000503000000020004" pitchFamily="2" charset="0"/>
            </a:endParaRPr>
          </a:p>
        </p:txBody>
      </p:sp>
      <p:sp>
        <p:nvSpPr>
          <p:cNvPr id="17" name="object 58">
            <a:extLst>
              <a:ext uri="{FF2B5EF4-FFF2-40B4-BE49-F238E27FC236}">
                <a16:creationId xmlns:a16="http://schemas.microsoft.com/office/drawing/2014/main" id="{DB45DC79-2311-B88D-0356-189871D92E22}"/>
              </a:ext>
            </a:extLst>
          </p:cNvPr>
          <p:cNvSpPr txBox="1"/>
          <p:nvPr/>
        </p:nvSpPr>
        <p:spPr>
          <a:xfrm>
            <a:off x="5322859" y="5639167"/>
            <a:ext cx="2366376" cy="232756"/>
          </a:xfrm>
          <a:prstGeom prst="rect">
            <a:avLst/>
          </a:prstGeom>
        </p:spPr>
        <p:txBody>
          <a:bodyPr vert="horz" wrap="square" lIns="0" tIns="17145" rIns="0" bIns="0" rtlCol="0" anchor="t" anchorCtr="0">
            <a:spAutoFit/>
          </a:bodyPr>
          <a:lstStyle/>
          <a:p>
            <a:pPr marL="0" marR="0" lvl="0" indent="0" algn="l" defTabSz="914400" rtl="0" eaLnBrk="1" fontAlgn="auto" latinLnBrk="0" hangingPunct="1">
              <a:lnSpc>
                <a:spcPct val="100000"/>
              </a:lnSpc>
              <a:spcBef>
                <a:spcPct val="0"/>
              </a:spcBef>
              <a:spcAft>
                <a:spcPct val="0"/>
              </a:spcAft>
              <a:buClr>
                <a:srgbClr val="F40000"/>
              </a:buClr>
              <a:buSzTx/>
              <a:buFontTx/>
              <a:buNone/>
              <a:defRPr/>
            </a:pPr>
            <a:r>
              <a:rPr kumimoji="0" lang="en-AU" sz="1400" u="none" strike="noStrike" kern="1200" cap="none" spc="0" normalizeH="0" baseline="0" noProof="0" dirty="0">
                <a:ln>
                  <a:noFill/>
                </a:ln>
                <a:effectLst/>
                <a:uLnTx/>
                <a:uFillTx/>
                <a:latin typeface="Arial" panose="020B0604020202020204" pitchFamily="34" charset="0"/>
                <a:ea typeface="Inter Display" panose="02000503000000020004" pitchFamily="2" charset="0"/>
                <a:cs typeface="Inter Display" panose="02000503000000020004" pitchFamily="2" charset="0"/>
              </a:rPr>
              <a:t>MORNINGTON PENINSULA</a:t>
            </a:r>
            <a:endParaRPr kumimoji="0" lang="en-US" sz="1400" u="none" strike="noStrike" kern="1200" cap="none" spc="0" normalizeH="0" baseline="0" noProof="0" dirty="0">
              <a:ln>
                <a:noFill/>
              </a:ln>
              <a:effectLst/>
              <a:uLnTx/>
              <a:uFillTx/>
              <a:latin typeface="Arial" panose="020B0604020202020204" pitchFamily="34" charset="0"/>
              <a:ea typeface="Inter Display" panose="02000503000000020004" pitchFamily="2" charset="0"/>
              <a:cs typeface="Inter Display" panose="02000503000000020004" pitchFamily="2" charset="0"/>
            </a:endParaRPr>
          </a:p>
        </p:txBody>
      </p:sp>
      <p:sp>
        <p:nvSpPr>
          <p:cNvPr id="19" name="object 58">
            <a:extLst>
              <a:ext uri="{FF2B5EF4-FFF2-40B4-BE49-F238E27FC236}">
                <a16:creationId xmlns:a16="http://schemas.microsoft.com/office/drawing/2014/main" id="{6CE324FD-05EC-0216-23BA-5C31C6140DEB}"/>
              </a:ext>
            </a:extLst>
          </p:cNvPr>
          <p:cNvSpPr txBox="1"/>
          <p:nvPr/>
        </p:nvSpPr>
        <p:spPr>
          <a:xfrm>
            <a:off x="8800005" y="6017575"/>
            <a:ext cx="905184" cy="232756"/>
          </a:xfrm>
          <a:prstGeom prst="rect">
            <a:avLst/>
          </a:prstGeom>
        </p:spPr>
        <p:txBody>
          <a:bodyPr vert="horz" wrap="none" lIns="0" tIns="17145" rIns="0" bIns="0" rtlCol="0" anchor="t" anchorCtr="0">
            <a:spAutoFit/>
          </a:bodyPr>
          <a:lstStyle/>
          <a:p>
            <a:pPr marL="0" marR="0" lvl="0" indent="0" algn="l" defTabSz="914400" rtl="0" eaLnBrk="1" fontAlgn="auto" latinLnBrk="0" hangingPunct="1">
              <a:lnSpc>
                <a:spcPct val="100000"/>
              </a:lnSpc>
              <a:spcBef>
                <a:spcPct val="0"/>
              </a:spcBef>
              <a:spcAft>
                <a:spcPct val="0"/>
              </a:spcAft>
              <a:buClr>
                <a:srgbClr val="F40000"/>
              </a:buClr>
              <a:buSzTx/>
              <a:buFontTx/>
              <a:buNone/>
              <a:defRPr/>
            </a:pPr>
            <a:r>
              <a:rPr kumimoji="0" lang="en-AU" sz="1400" u="none" strike="noStrike" kern="1200" cap="none" spc="0" normalizeH="0" baseline="0" noProof="0" dirty="0">
                <a:ln>
                  <a:noFill/>
                </a:ln>
                <a:effectLst/>
                <a:uLnTx/>
                <a:uFillTx/>
                <a:latin typeface="Arial" panose="020B0604020202020204" pitchFamily="34" charset="0"/>
                <a:ea typeface="Inter Display" panose="02000503000000020004" pitchFamily="2" charset="0"/>
                <a:cs typeface="Inter Display" panose="02000503000000020004" pitchFamily="2" charset="0"/>
              </a:rPr>
              <a:t>TASMANIA</a:t>
            </a:r>
            <a:endParaRPr kumimoji="0" lang="en-US" sz="1400" u="none" strike="noStrike" kern="1200" cap="none" spc="0" normalizeH="0" baseline="0" noProof="0" dirty="0">
              <a:ln>
                <a:noFill/>
              </a:ln>
              <a:effectLst/>
              <a:uLnTx/>
              <a:uFillTx/>
              <a:latin typeface="Arial" panose="020B0604020202020204" pitchFamily="34" charset="0"/>
              <a:ea typeface="Inter Display" panose="02000503000000020004" pitchFamily="2" charset="0"/>
              <a:cs typeface="Inter Display" panose="02000503000000020004" pitchFamily="2" charset="0"/>
            </a:endParaRPr>
          </a:p>
        </p:txBody>
      </p:sp>
      <p:sp>
        <p:nvSpPr>
          <p:cNvPr id="20" name="object 58">
            <a:extLst>
              <a:ext uri="{FF2B5EF4-FFF2-40B4-BE49-F238E27FC236}">
                <a16:creationId xmlns:a16="http://schemas.microsoft.com/office/drawing/2014/main" id="{7063D563-1749-D6F8-EADF-FBBC1DD4FD17}"/>
              </a:ext>
            </a:extLst>
          </p:cNvPr>
          <p:cNvSpPr txBox="1"/>
          <p:nvPr/>
        </p:nvSpPr>
        <p:spPr>
          <a:xfrm>
            <a:off x="8624103" y="5598783"/>
            <a:ext cx="1879489" cy="232756"/>
          </a:xfrm>
          <a:prstGeom prst="rect">
            <a:avLst/>
          </a:prstGeom>
        </p:spPr>
        <p:txBody>
          <a:bodyPr vert="horz" wrap="none" lIns="0" tIns="17145" rIns="0" bIns="0" rtlCol="0" anchor="t" anchorCtr="0">
            <a:spAutoFit/>
          </a:bodyPr>
          <a:lstStyle/>
          <a:p>
            <a:pPr marL="0" marR="0" lvl="0" indent="0" algn="l" defTabSz="914400" rtl="0" eaLnBrk="1" fontAlgn="auto" latinLnBrk="0" hangingPunct="1">
              <a:lnSpc>
                <a:spcPct val="100000"/>
              </a:lnSpc>
              <a:spcBef>
                <a:spcPct val="0"/>
              </a:spcBef>
              <a:spcAft>
                <a:spcPct val="0"/>
              </a:spcAft>
              <a:buClr>
                <a:srgbClr val="F40000"/>
              </a:buClr>
              <a:buSzTx/>
              <a:buFontTx/>
              <a:buNone/>
              <a:defRPr/>
            </a:pPr>
            <a:r>
              <a:rPr kumimoji="0" lang="en-AU" sz="1400" u="none" strike="noStrike" kern="1200" cap="none" spc="0" normalizeH="0" baseline="0" noProof="0" dirty="0">
                <a:ln>
                  <a:noFill/>
                </a:ln>
                <a:effectLst/>
                <a:uLnTx/>
                <a:uFillTx/>
                <a:latin typeface="Arial" panose="020B0604020202020204" pitchFamily="34" charset="0"/>
                <a:ea typeface="Inter Display" panose="02000503000000020004" pitchFamily="2" charset="0"/>
                <a:cs typeface="Inter Display" panose="02000503000000020004" pitchFamily="2" charset="0"/>
              </a:rPr>
              <a:t>THUNG LŨNG YARRA</a:t>
            </a:r>
            <a:endParaRPr kumimoji="0" lang="en-US" sz="1400" u="none" strike="noStrike" kern="1200" cap="none" spc="0" normalizeH="0" baseline="0" noProof="0" dirty="0">
              <a:ln>
                <a:noFill/>
              </a:ln>
              <a:effectLst/>
              <a:uLnTx/>
              <a:uFillTx/>
              <a:latin typeface="Arial" panose="020B0604020202020204" pitchFamily="34" charset="0"/>
              <a:ea typeface="Inter Display" panose="02000503000000020004" pitchFamily="2" charset="0"/>
              <a:cs typeface="Inter Display" panose="02000503000000020004" pitchFamily="2" charset="0"/>
            </a:endParaRPr>
          </a:p>
        </p:txBody>
      </p:sp>
      <p:sp>
        <p:nvSpPr>
          <p:cNvPr id="25" name="object 58">
            <a:extLst>
              <a:ext uri="{FF2B5EF4-FFF2-40B4-BE49-F238E27FC236}">
                <a16:creationId xmlns:a16="http://schemas.microsoft.com/office/drawing/2014/main" id="{43FDFADE-5C6A-4FA6-101E-6389B72DC5B2}"/>
              </a:ext>
            </a:extLst>
          </p:cNvPr>
          <p:cNvSpPr txBox="1"/>
          <p:nvPr/>
        </p:nvSpPr>
        <p:spPr>
          <a:xfrm>
            <a:off x="9069915" y="5268783"/>
            <a:ext cx="1266565" cy="232756"/>
          </a:xfrm>
          <a:prstGeom prst="rect">
            <a:avLst/>
          </a:prstGeom>
        </p:spPr>
        <p:txBody>
          <a:bodyPr vert="horz" wrap="none" lIns="0" tIns="17145" rIns="0" bIns="0" rtlCol="0" anchor="t" anchorCtr="0">
            <a:spAutoFit/>
          </a:bodyPr>
          <a:lstStyle/>
          <a:p>
            <a:pPr marL="0" marR="0" lvl="0" indent="0" algn="l" defTabSz="914400" rtl="0" eaLnBrk="1" fontAlgn="auto" latinLnBrk="0" hangingPunct="1">
              <a:lnSpc>
                <a:spcPct val="100000"/>
              </a:lnSpc>
              <a:spcBef>
                <a:spcPct val="0"/>
              </a:spcBef>
              <a:spcAft>
                <a:spcPct val="0"/>
              </a:spcAft>
              <a:buClr>
                <a:srgbClr val="F40000"/>
              </a:buClr>
              <a:buSzTx/>
              <a:buFontTx/>
              <a:buNone/>
              <a:defRPr/>
            </a:pPr>
            <a:r>
              <a:rPr kumimoji="0" lang="en-AU" sz="1400" u="none" strike="noStrike" kern="1200" cap="none" spc="0" normalizeH="0" baseline="0" noProof="0" dirty="0">
                <a:ln>
                  <a:noFill/>
                </a:ln>
                <a:effectLst/>
                <a:uLnTx/>
                <a:uFillTx/>
                <a:latin typeface="Arial" panose="020B0604020202020204" pitchFamily="34" charset="0"/>
                <a:ea typeface="Inter Display" panose="02000503000000020004" pitchFamily="2" charset="0"/>
                <a:cs typeface="Inter Display" panose="02000503000000020004" pitchFamily="2" charset="0"/>
              </a:rPr>
              <a:t>RUTHERGLEN</a:t>
            </a:r>
            <a:endParaRPr kumimoji="0" lang="en-US" sz="1400" u="none" strike="noStrike" kern="1200" cap="none" spc="0" normalizeH="0" baseline="0" noProof="0" dirty="0">
              <a:ln>
                <a:noFill/>
              </a:ln>
              <a:effectLst/>
              <a:uLnTx/>
              <a:uFillTx/>
              <a:latin typeface="Arial" panose="020B0604020202020204" pitchFamily="34" charset="0"/>
              <a:ea typeface="Inter Display" panose="02000503000000020004" pitchFamily="2" charset="0"/>
              <a:cs typeface="Inter Display" panose="02000503000000020004" pitchFamily="2" charset="0"/>
            </a:endParaRPr>
          </a:p>
        </p:txBody>
      </p:sp>
      <p:sp>
        <p:nvSpPr>
          <p:cNvPr id="26" name="object 58">
            <a:extLst>
              <a:ext uri="{FF2B5EF4-FFF2-40B4-BE49-F238E27FC236}">
                <a16:creationId xmlns:a16="http://schemas.microsoft.com/office/drawing/2014/main" id="{93804484-7230-BEF1-2D60-09ACE7B57C21}"/>
              </a:ext>
            </a:extLst>
          </p:cNvPr>
          <p:cNvSpPr txBox="1"/>
          <p:nvPr/>
        </p:nvSpPr>
        <p:spPr>
          <a:xfrm>
            <a:off x="9211888" y="4864207"/>
            <a:ext cx="1937390" cy="232756"/>
          </a:xfrm>
          <a:prstGeom prst="rect">
            <a:avLst/>
          </a:prstGeom>
        </p:spPr>
        <p:txBody>
          <a:bodyPr vert="horz" wrap="none" lIns="0" tIns="17145" rIns="0" bIns="0" rtlCol="0" anchor="t" anchorCtr="0">
            <a:spAutoFit/>
          </a:bodyPr>
          <a:lstStyle/>
          <a:p>
            <a:pPr marL="0" marR="0" lvl="0" indent="0" algn="l" defTabSz="914400" rtl="0" eaLnBrk="1" fontAlgn="auto" latinLnBrk="0" hangingPunct="1">
              <a:lnSpc>
                <a:spcPct val="100000"/>
              </a:lnSpc>
              <a:spcBef>
                <a:spcPct val="0"/>
              </a:spcBef>
              <a:spcAft>
                <a:spcPct val="0"/>
              </a:spcAft>
              <a:buClr>
                <a:srgbClr val="F40000"/>
              </a:buClr>
              <a:buSzTx/>
              <a:buFontTx/>
              <a:buNone/>
              <a:defRPr/>
            </a:pPr>
            <a:r>
              <a:rPr kumimoji="0" lang="en-AU" sz="1400" u="none" strike="noStrike" kern="1200" cap="none" spc="0" normalizeH="0" baseline="0" noProof="0" dirty="0">
                <a:ln>
                  <a:noFill/>
                </a:ln>
                <a:effectLst/>
                <a:uLnTx/>
                <a:uFillTx/>
                <a:latin typeface="Arial" panose="020B0604020202020204" pitchFamily="34" charset="0"/>
                <a:ea typeface="Inter Display" panose="02000503000000020004" pitchFamily="2" charset="0"/>
                <a:cs typeface="Inter Display" panose="02000503000000020004" pitchFamily="2" charset="0"/>
              </a:rPr>
              <a:t>CANBERRA DISTRICT</a:t>
            </a:r>
            <a:endParaRPr kumimoji="0" lang="en-US" sz="1400" u="none" strike="noStrike" kern="1200" cap="none" spc="0" normalizeH="0" baseline="0" noProof="0" dirty="0">
              <a:ln>
                <a:noFill/>
              </a:ln>
              <a:effectLst/>
              <a:uLnTx/>
              <a:uFillTx/>
              <a:latin typeface="Arial" panose="020B0604020202020204" pitchFamily="34" charset="0"/>
              <a:ea typeface="Inter Display" panose="02000503000000020004" pitchFamily="2" charset="0"/>
              <a:cs typeface="Inter Display" panose="02000503000000020004" pitchFamily="2" charset="0"/>
            </a:endParaRPr>
          </a:p>
        </p:txBody>
      </p:sp>
      <p:sp>
        <p:nvSpPr>
          <p:cNvPr id="27" name="object 58">
            <a:extLst>
              <a:ext uri="{FF2B5EF4-FFF2-40B4-BE49-F238E27FC236}">
                <a16:creationId xmlns:a16="http://schemas.microsoft.com/office/drawing/2014/main" id="{FF9F0C99-B490-9DF4-0145-DB5C0FA604BA}"/>
              </a:ext>
            </a:extLst>
          </p:cNvPr>
          <p:cNvSpPr txBox="1"/>
          <p:nvPr/>
        </p:nvSpPr>
        <p:spPr>
          <a:xfrm>
            <a:off x="9517860" y="4571806"/>
            <a:ext cx="799899" cy="232756"/>
          </a:xfrm>
          <a:prstGeom prst="rect">
            <a:avLst/>
          </a:prstGeom>
        </p:spPr>
        <p:txBody>
          <a:bodyPr vert="horz" wrap="none" lIns="0" tIns="17145" rIns="0" bIns="0" rtlCol="0" anchor="t" anchorCtr="0">
            <a:spAutoFit/>
          </a:bodyPr>
          <a:lstStyle/>
          <a:p>
            <a:pPr marL="0" marR="0" lvl="0" indent="0" algn="l" defTabSz="914400" rtl="0" eaLnBrk="1" fontAlgn="auto" latinLnBrk="0" hangingPunct="1">
              <a:lnSpc>
                <a:spcPct val="100000"/>
              </a:lnSpc>
              <a:spcBef>
                <a:spcPct val="0"/>
              </a:spcBef>
              <a:spcAft>
                <a:spcPct val="0"/>
              </a:spcAft>
              <a:buClr>
                <a:srgbClr val="F40000"/>
              </a:buClr>
              <a:buSzTx/>
              <a:buFontTx/>
              <a:buNone/>
              <a:defRPr/>
            </a:pPr>
            <a:r>
              <a:rPr kumimoji="0" lang="en-AU" sz="1400" u="none" strike="noStrike" kern="1200" cap="none" spc="0" normalizeH="0" baseline="0" noProof="0" dirty="0">
                <a:ln>
                  <a:noFill/>
                </a:ln>
                <a:effectLst/>
                <a:uLnTx/>
                <a:uFillTx/>
                <a:latin typeface="Arial" panose="020B0604020202020204" pitchFamily="34" charset="0"/>
                <a:ea typeface="Inter Display" panose="02000503000000020004" pitchFamily="2" charset="0"/>
                <a:cs typeface="Inter Display" panose="02000503000000020004" pitchFamily="2" charset="0"/>
              </a:rPr>
              <a:t>ORANGE</a:t>
            </a:r>
            <a:endParaRPr kumimoji="0" lang="en-US" sz="1400" u="none" strike="noStrike" kern="1200" cap="none" spc="0" normalizeH="0" baseline="0" noProof="0" dirty="0">
              <a:ln>
                <a:noFill/>
              </a:ln>
              <a:effectLst/>
              <a:uLnTx/>
              <a:uFillTx/>
              <a:latin typeface="Arial" panose="020B0604020202020204" pitchFamily="34" charset="0"/>
              <a:ea typeface="Inter Display" panose="02000503000000020004" pitchFamily="2" charset="0"/>
              <a:cs typeface="Inter Display" panose="02000503000000020004" pitchFamily="2" charset="0"/>
            </a:endParaRPr>
          </a:p>
        </p:txBody>
      </p:sp>
      <p:sp>
        <p:nvSpPr>
          <p:cNvPr id="28" name="object 58">
            <a:extLst>
              <a:ext uri="{FF2B5EF4-FFF2-40B4-BE49-F238E27FC236}">
                <a16:creationId xmlns:a16="http://schemas.microsoft.com/office/drawing/2014/main" id="{29499B3A-CB52-61D6-4B4A-5F5B2BEF8423}"/>
              </a:ext>
            </a:extLst>
          </p:cNvPr>
          <p:cNvSpPr txBox="1"/>
          <p:nvPr/>
        </p:nvSpPr>
        <p:spPr>
          <a:xfrm>
            <a:off x="9708678" y="4222215"/>
            <a:ext cx="2008983" cy="232756"/>
          </a:xfrm>
          <a:prstGeom prst="rect">
            <a:avLst/>
          </a:prstGeom>
        </p:spPr>
        <p:txBody>
          <a:bodyPr vert="horz" wrap="square" lIns="0" tIns="17145" rIns="0" bIns="0" rtlCol="0" anchor="t" anchorCtr="0">
            <a:spAutoFit/>
          </a:bodyPr>
          <a:lstStyle/>
          <a:p>
            <a:pPr lvl="0" defTabSz="914400">
              <a:spcBef>
                <a:spcPct val="0"/>
              </a:spcBef>
              <a:spcAft>
                <a:spcPct val="0"/>
              </a:spcAft>
              <a:buClr>
                <a:srgbClr val="F40000"/>
              </a:buClr>
              <a:defRPr/>
            </a:pPr>
            <a:r>
              <a:rPr lang="en-AU" sz="1400" dirty="0">
                <a:latin typeface="Arial" panose="020B0604020202020204" pitchFamily="34" charset="0"/>
                <a:ea typeface="Inter Display" panose="02000503000000020004" pitchFamily="2" charset="0"/>
                <a:cs typeface="Inter Display" panose="02000503000000020004" pitchFamily="2" charset="0"/>
              </a:rPr>
              <a:t>THUNG LŨNG HUNTER</a:t>
            </a:r>
            <a:endParaRPr kumimoji="0" lang="en-AU" sz="1400" u="none" strike="noStrike" kern="1200" cap="none" spc="0" normalizeH="0" baseline="0" noProof="0" dirty="0">
              <a:ln>
                <a:noFill/>
              </a:ln>
              <a:effectLst/>
              <a:uLnTx/>
              <a:uFillTx/>
              <a:latin typeface="Arial" panose="020B0604020202020204" pitchFamily="34" charset="0"/>
              <a:ea typeface="Inter Display" panose="02000503000000020004" pitchFamily="2" charset="0"/>
              <a:cs typeface="Inter Display" panose="02000503000000020004" pitchFamily="2" charset="0"/>
            </a:endParaRPr>
          </a:p>
        </p:txBody>
      </p:sp>
      <p:cxnSp>
        <p:nvCxnSpPr>
          <p:cNvPr id="30" name="Straight Arrow Connector 29">
            <a:extLst>
              <a:ext uri="{FF2B5EF4-FFF2-40B4-BE49-F238E27FC236}">
                <a16:creationId xmlns:a16="http://schemas.microsoft.com/office/drawing/2014/main" id="{F5F032EB-C722-E067-0C72-C9F0805FC7E4}"/>
              </a:ext>
            </a:extLst>
          </p:cNvPr>
          <p:cNvCxnSpPr/>
          <p:nvPr/>
        </p:nvCxnSpPr>
        <p:spPr>
          <a:xfrm>
            <a:off x="2993333" y="4788000"/>
            <a:ext cx="388036" cy="7620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9C3A74D5-8854-8B36-32F4-5DD33038D13E}"/>
              </a:ext>
            </a:extLst>
          </p:cNvPr>
          <p:cNvCxnSpPr/>
          <p:nvPr/>
        </p:nvCxnSpPr>
        <p:spPr>
          <a:xfrm flipH="1">
            <a:off x="7143945" y="4264398"/>
            <a:ext cx="0" cy="30740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014D51F4-3BAB-3A7B-9E50-6DF33522F6D8}"/>
              </a:ext>
            </a:extLst>
          </p:cNvPr>
          <p:cNvCxnSpPr/>
          <p:nvPr/>
        </p:nvCxnSpPr>
        <p:spPr>
          <a:xfrm>
            <a:off x="6810268" y="4561593"/>
            <a:ext cx="316941" cy="14294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16049879-A2B3-84E2-6FCB-95A9188F3E85}"/>
              </a:ext>
            </a:extLst>
          </p:cNvPr>
          <p:cNvCxnSpPr/>
          <p:nvPr/>
        </p:nvCxnSpPr>
        <p:spPr>
          <a:xfrm>
            <a:off x="6539302" y="4775336"/>
            <a:ext cx="549161" cy="91935"/>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EFB30E8A-5090-08FB-2F4B-2D3331CB567C}"/>
              </a:ext>
            </a:extLst>
          </p:cNvPr>
          <p:cNvCxnSpPr/>
          <p:nvPr/>
        </p:nvCxnSpPr>
        <p:spPr>
          <a:xfrm flipV="1">
            <a:off x="6929992" y="4843943"/>
            <a:ext cx="213953" cy="23472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1B4E7631-3D2B-967A-8B8D-E7388B4AABE9}"/>
              </a:ext>
            </a:extLst>
          </p:cNvPr>
          <p:cNvCxnSpPr/>
          <p:nvPr/>
        </p:nvCxnSpPr>
        <p:spPr>
          <a:xfrm flipV="1">
            <a:off x="7079137" y="5332670"/>
            <a:ext cx="363436" cy="5249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0BBDD7D0-7E71-71E4-87BC-AEE993E42087}"/>
              </a:ext>
            </a:extLst>
          </p:cNvPr>
          <p:cNvCxnSpPr>
            <a:cxnSpLocks/>
          </p:cNvCxnSpPr>
          <p:nvPr/>
        </p:nvCxnSpPr>
        <p:spPr>
          <a:xfrm flipV="1">
            <a:off x="7755665" y="5573832"/>
            <a:ext cx="316941" cy="8814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C53D6D72-5DDB-3C39-2E7B-BD20FFF6FEFF}"/>
              </a:ext>
            </a:extLst>
          </p:cNvPr>
          <p:cNvCxnSpPr/>
          <p:nvPr/>
        </p:nvCxnSpPr>
        <p:spPr>
          <a:xfrm flipH="1">
            <a:off x="8358419" y="6145450"/>
            <a:ext cx="377377" cy="9676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24E7A471-148E-CA34-21A7-B1C2DF83AE9B}"/>
              </a:ext>
            </a:extLst>
          </p:cNvPr>
          <p:cNvCxnSpPr/>
          <p:nvPr/>
        </p:nvCxnSpPr>
        <p:spPr>
          <a:xfrm flipH="1" flipV="1">
            <a:off x="8150374" y="5448511"/>
            <a:ext cx="379212" cy="195119"/>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C869A15A-4C06-E4C4-2D4A-9DB5EEF055C8}"/>
              </a:ext>
            </a:extLst>
          </p:cNvPr>
          <p:cNvCxnSpPr/>
          <p:nvPr/>
        </p:nvCxnSpPr>
        <p:spPr>
          <a:xfrm flipH="1" flipV="1">
            <a:off x="8351852" y="5154043"/>
            <a:ext cx="650740" cy="23111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B2E9C2FF-F08F-521C-9C81-46F317210E00}"/>
              </a:ext>
            </a:extLst>
          </p:cNvPr>
          <p:cNvCxnSpPr/>
          <p:nvPr/>
        </p:nvCxnSpPr>
        <p:spPr>
          <a:xfrm flipH="1" flipV="1">
            <a:off x="8762557" y="4929318"/>
            <a:ext cx="381443" cy="38689"/>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95F43BD4-3139-4517-F7EB-D7FDAD6FA383}"/>
              </a:ext>
            </a:extLst>
          </p:cNvPr>
          <p:cNvCxnSpPr/>
          <p:nvPr/>
        </p:nvCxnSpPr>
        <p:spPr>
          <a:xfrm flipH="1">
            <a:off x="8793554" y="4681345"/>
            <a:ext cx="629415"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id="{43D57BB5-BB56-7B0B-89D8-D12C69B5069A}"/>
              </a:ext>
            </a:extLst>
          </p:cNvPr>
          <p:cNvCxnSpPr/>
          <p:nvPr/>
        </p:nvCxnSpPr>
        <p:spPr>
          <a:xfrm flipH="1">
            <a:off x="9080272" y="4338593"/>
            <a:ext cx="505430" cy="133525"/>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8" name="object 11">
            <a:extLst>
              <a:ext uri="{FF2B5EF4-FFF2-40B4-BE49-F238E27FC236}">
                <a16:creationId xmlns:a16="http://schemas.microsoft.com/office/drawing/2014/main" id="{DE85EDAC-CF4E-26F8-7B16-29C032C8A583}"/>
              </a:ext>
            </a:extLst>
          </p:cNvPr>
          <p:cNvSpPr txBox="1"/>
          <p:nvPr/>
        </p:nvSpPr>
        <p:spPr>
          <a:xfrm>
            <a:off x="3662487" y="2788330"/>
            <a:ext cx="1452069" cy="16350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AU" sz="950" b="0" u="none" strike="noStrike" kern="1200" cap="none" spc="0" normalizeH="0" baseline="0" noProof="0" dirty="0">
                <a:ln>
                  <a:noFill/>
                </a:ln>
                <a:solidFill>
                  <a:schemeClr val="tx1"/>
                </a:solidFill>
                <a:effectLst/>
                <a:uLnTx/>
                <a:uFillTx/>
                <a:latin typeface="Arial" panose="020B0604020202020204" pitchFamily="34" charset="0"/>
                <a:ea typeface="Inter Display" panose="02000503000000020004" pitchFamily="2" charset="0"/>
                <a:cs typeface="Inter Display" panose="02000503000000020004" pitchFamily="2" charset="0"/>
              </a:rPr>
              <a:t>TÂY ÚC</a:t>
            </a:r>
          </a:p>
        </p:txBody>
      </p:sp>
      <p:sp>
        <p:nvSpPr>
          <p:cNvPr id="11" name="object 15">
            <a:extLst>
              <a:ext uri="{FF2B5EF4-FFF2-40B4-BE49-F238E27FC236}">
                <a16:creationId xmlns:a16="http://schemas.microsoft.com/office/drawing/2014/main" id="{4D06E58F-A67C-67F1-BD8A-BBD0F4F8634B}"/>
              </a:ext>
            </a:extLst>
          </p:cNvPr>
          <p:cNvSpPr txBox="1"/>
          <p:nvPr/>
        </p:nvSpPr>
        <p:spPr>
          <a:xfrm>
            <a:off x="5851962" y="1721689"/>
            <a:ext cx="836896" cy="455894"/>
          </a:xfrm>
          <a:prstGeom prst="rect">
            <a:avLst/>
          </a:prstGeom>
        </p:spPr>
        <p:txBody>
          <a:bodyPr vert="horz" wrap="square" lIns="0" tIns="17145" rIns="0" bIns="0"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en-AU" sz="950" u="none" strike="noStrike" kern="1200" cap="none" spc="0" normalizeH="0" baseline="0" noProof="0" dirty="0">
                <a:ln>
                  <a:noFill/>
                </a:ln>
                <a:effectLst/>
                <a:uLnTx/>
                <a:uFillTx/>
                <a:latin typeface="Arial" panose="020B0604020202020204" pitchFamily="34" charset="0"/>
                <a:ea typeface="Inter Display" panose="02000503000000020004" pitchFamily="2" charset="0"/>
                <a:cs typeface="Inter Display" panose="02000503000000020004" pitchFamily="2" charset="0"/>
              </a:rPr>
              <a:t>LÃNH THỔ BẮC ÚC</a:t>
            </a:r>
          </a:p>
          <a:p>
            <a:pPr marL="0" marR="0" lvl="0" indent="0" algn="ctr" defTabSz="914400" rtl="0" eaLnBrk="1" fontAlgn="auto" latinLnBrk="0" hangingPunct="1">
              <a:lnSpc>
                <a:spcPct val="100000"/>
              </a:lnSpc>
              <a:spcBef>
                <a:spcPct val="0"/>
              </a:spcBef>
              <a:spcAft>
                <a:spcPct val="0"/>
              </a:spcAft>
              <a:buClrTx/>
              <a:buSzTx/>
              <a:buFontTx/>
              <a:buNone/>
              <a:defRPr/>
            </a:pPr>
            <a:endParaRPr kumimoji="0" lang="en-AU" sz="950" u="none" strike="noStrike" kern="1200" cap="none" spc="0" normalizeH="0" baseline="0" noProof="0" dirty="0">
              <a:ln>
                <a:noFill/>
              </a:ln>
              <a:effectLst/>
              <a:uLnTx/>
              <a:uFillTx/>
              <a:latin typeface="Arial" panose="020B0604020202020204" pitchFamily="34" charset="0"/>
              <a:ea typeface="Inter Display" panose="02000503000000020004" pitchFamily="2" charset="0"/>
              <a:cs typeface="Inter Display" panose="02000503000000020004" pitchFamily="2" charset="0"/>
            </a:endParaRPr>
          </a:p>
        </p:txBody>
      </p:sp>
      <p:sp>
        <p:nvSpPr>
          <p:cNvPr id="18" name="object 17">
            <a:extLst>
              <a:ext uri="{FF2B5EF4-FFF2-40B4-BE49-F238E27FC236}">
                <a16:creationId xmlns:a16="http://schemas.microsoft.com/office/drawing/2014/main" id="{E89BFC57-D7A4-6CE2-818B-FD5A8347C13A}"/>
              </a:ext>
            </a:extLst>
          </p:cNvPr>
          <p:cNvSpPr txBox="1"/>
          <p:nvPr/>
        </p:nvSpPr>
        <p:spPr>
          <a:xfrm>
            <a:off x="5924985" y="3377818"/>
            <a:ext cx="1189364" cy="163506"/>
          </a:xfrm>
          <a:prstGeom prst="rect">
            <a:avLst/>
          </a:prstGeom>
        </p:spPr>
        <p:txBody>
          <a:bodyPr vert="horz" wrap="square" lIns="0" tIns="17145" rIns="0" bIns="0"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en-AU" sz="950" u="none" strike="noStrike" kern="1200" cap="none" spc="0" normalizeH="0" baseline="0" noProof="0" dirty="0">
                <a:ln>
                  <a:noFill/>
                </a:ln>
                <a:effectLst/>
                <a:uLnTx/>
                <a:uFillTx/>
                <a:latin typeface="Arial" panose="020B0604020202020204" pitchFamily="34" charset="0"/>
                <a:ea typeface="Inter Display" panose="02000503000000020004" pitchFamily="2" charset="0"/>
                <a:cs typeface="Inter Display" panose="02000503000000020004" pitchFamily="2" charset="0"/>
              </a:rPr>
              <a:t>NAM ÚC</a:t>
            </a:r>
          </a:p>
        </p:txBody>
      </p:sp>
    </p:spTree>
    <p:extLst>
      <p:ext uri="{BB962C8B-B14F-4D97-AF65-F5344CB8AC3E}">
        <p14:creationId xmlns:p14="http://schemas.microsoft.com/office/powerpoint/2010/main" val="3793152672"/>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descr="A vineyard with a river in the background&#10;&#10;Description automatically generated">
            <a:extLst>
              <a:ext uri="{FF2B5EF4-FFF2-40B4-BE49-F238E27FC236}">
                <a16:creationId xmlns:a16="http://schemas.microsoft.com/office/drawing/2014/main" id="{95821E44-6963-BDAB-61BD-3E607B6F22F6}"/>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6197" r="16197"/>
          <a:stretch>
            <a:fillRect/>
          </a:stretch>
        </p:blipFill>
        <p:spPr/>
      </p:pic>
      <p:sp>
        <p:nvSpPr>
          <p:cNvPr id="3" name="Title 2">
            <a:extLst>
              <a:ext uri="{FF2B5EF4-FFF2-40B4-BE49-F238E27FC236}">
                <a16:creationId xmlns:a16="http://schemas.microsoft.com/office/drawing/2014/main" id="{418D07DB-AFA9-29E7-BE9D-8D76395B34BF}"/>
              </a:ext>
            </a:extLst>
          </p:cNvPr>
          <p:cNvSpPr>
            <a:spLocks noGrp="1"/>
          </p:cNvSpPr>
          <p:nvPr>
            <p:ph type="title"/>
          </p:nvPr>
        </p:nvSpPr>
        <p:spPr>
          <a:xfrm>
            <a:off x="6959600" y="542215"/>
            <a:ext cx="4209545" cy="1325562"/>
          </a:xfrm>
        </p:spPr>
        <p:txBody>
          <a:bodyPr/>
          <a:lstStyle/>
          <a:p>
            <a:r>
              <a:rPr lang="en-US" sz="5400" dirty="0">
                <a:solidFill>
                  <a:schemeClr val="accent2"/>
                </a:solidFill>
              </a:rPr>
              <a:t>ADELAIDE HILLS</a:t>
            </a:r>
          </a:p>
        </p:txBody>
      </p:sp>
      <p:sp>
        <p:nvSpPr>
          <p:cNvPr id="7" name="object 58">
            <a:extLst>
              <a:ext uri="{FF2B5EF4-FFF2-40B4-BE49-F238E27FC236}">
                <a16:creationId xmlns:a16="http://schemas.microsoft.com/office/drawing/2014/main" id="{EACAE24D-9E39-7B91-9E2F-4656FD6CCB44}"/>
              </a:ext>
            </a:extLst>
          </p:cNvPr>
          <p:cNvSpPr txBox="1"/>
          <p:nvPr/>
        </p:nvSpPr>
        <p:spPr>
          <a:xfrm>
            <a:off x="7071949" y="1654967"/>
            <a:ext cx="2581899" cy="263534"/>
          </a:xfrm>
          <a:prstGeom prst="rect">
            <a:avLst/>
          </a:prstGeom>
        </p:spPr>
        <p:txBody>
          <a:bodyPr vert="horz" wrap="none" lIns="0" tIns="17145" rIns="0" bIns="0" rtlCol="0">
            <a:noAutofit/>
          </a:bodyPr>
          <a:lstStyle/>
          <a:p>
            <a:pPr>
              <a:buClr>
                <a:srgbClr val="F40000"/>
              </a:buClr>
            </a:pPr>
            <a:endParaRPr lang="en-US" sz="1600" spc="100" dirty="0">
              <a:latin typeface="Arial" panose="020B0604020202020204" pitchFamily="34" charset="0"/>
              <a:cs typeface="Hellix SemiBold"/>
            </a:endParaRPr>
          </a:p>
        </p:txBody>
      </p:sp>
      <p:sp>
        <p:nvSpPr>
          <p:cNvPr id="8" name="object 58">
            <a:extLst>
              <a:ext uri="{FF2B5EF4-FFF2-40B4-BE49-F238E27FC236}">
                <a16:creationId xmlns:a16="http://schemas.microsoft.com/office/drawing/2014/main" id="{7AA17686-F136-7D2F-D484-0112F31EC5EB}"/>
              </a:ext>
            </a:extLst>
          </p:cNvPr>
          <p:cNvSpPr txBox="1"/>
          <p:nvPr/>
        </p:nvSpPr>
        <p:spPr>
          <a:xfrm>
            <a:off x="7071949" y="3857304"/>
            <a:ext cx="3992998" cy="731462"/>
          </a:xfrm>
          <a:prstGeom prst="rect">
            <a:avLst/>
          </a:prstGeom>
        </p:spPr>
        <p:txBody>
          <a:bodyPr vert="horz" wrap="none" lIns="0" tIns="17145" rIns="0" bIns="0" rtlCol="0">
            <a:noAutofit/>
          </a:bodyPr>
          <a:lstStyle/>
          <a:p>
            <a:pPr>
              <a:buClr>
                <a:srgbClr val="F40000"/>
              </a:buClr>
            </a:pPr>
            <a:endParaRPr lang="en-US" sz="1600" spc="100" dirty="0">
              <a:latin typeface="Arial" panose="020B0604020202020204" pitchFamily="34" charset="0"/>
              <a:cs typeface="Hellix SemiBold"/>
            </a:endParaRPr>
          </a:p>
        </p:txBody>
      </p:sp>
      <p:sp>
        <p:nvSpPr>
          <p:cNvPr id="9" name="object 58">
            <a:extLst>
              <a:ext uri="{FF2B5EF4-FFF2-40B4-BE49-F238E27FC236}">
                <a16:creationId xmlns:a16="http://schemas.microsoft.com/office/drawing/2014/main" id="{81A67D82-4F4F-04F2-A0DB-872B646194A5}"/>
              </a:ext>
            </a:extLst>
          </p:cNvPr>
          <p:cNvSpPr txBox="1"/>
          <p:nvPr/>
        </p:nvSpPr>
        <p:spPr>
          <a:xfrm>
            <a:off x="7994046" y="1969272"/>
            <a:ext cx="2581899" cy="263534"/>
          </a:xfrm>
          <a:prstGeom prst="rect">
            <a:avLst/>
          </a:prstGeom>
        </p:spPr>
        <p:txBody>
          <a:bodyPr vert="horz" wrap="none" lIns="0" tIns="17145" rIns="0" bIns="0" rtlCol="0">
            <a:noAutofit/>
          </a:bodyPr>
          <a:lstStyle/>
          <a:p>
            <a:pPr>
              <a:buClr>
                <a:srgbClr val="F40000"/>
              </a:buClr>
            </a:pPr>
            <a:endParaRPr lang="en-US" sz="1600" spc="100" dirty="0">
              <a:latin typeface="Arial" panose="020B0604020202020204" pitchFamily="34" charset="0"/>
              <a:cs typeface="Hellix SemiBold"/>
            </a:endParaRPr>
          </a:p>
        </p:txBody>
      </p:sp>
      <p:sp>
        <p:nvSpPr>
          <p:cNvPr id="12" name="object 58">
            <a:extLst>
              <a:ext uri="{FF2B5EF4-FFF2-40B4-BE49-F238E27FC236}">
                <a16:creationId xmlns:a16="http://schemas.microsoft.com/office/drawing/2014/main" id="{4576C0C9-0169-D244-3384-4D468580EB0D}"/>
              </a:ext>
            </a:extLst>
          </p:cNvPr>
          <p:cNvSpPr txBox="1"/>
          <p:nvPr/>
        </p:nvSpPr>
        <p:spPr>
          <a:xfrm>
            <a:off x="6970548" y="2241550"/>
            <a:ext cx="4322291" cy="2448747"/>
          </a:xfrm>
          <a:prstGeom prst="rect">
            <a:avLst/>
          </a:prstGeom>
        </p:spPr>
        <p:txBody>
          <a:bodyPr vert="horz" wrap="square" lIns="0" tIns="17145" rIns="0" bIns="0" rtlCol="0" anchor="t" anchorCtr="0">
            <a:spAutoFit/>
          </a:bodyPr>
          <a:lstStyle/>
          <a:p>
            <a:pPr marL="285750" indent="-285750">
              <a:spcAft>
                <a:spcPts val="1200"/>
              </a:spcAft>
              <a:buClr>
                <a:schemeClr val="accent3"/>
              </a:buClr>
              <a:buFont typeface="Arial" panose="020B0604020202020204" pitchFamily="34" charset="0"/>
              <a:buChar char="•"/>
            </a:pPr>
            <a:r>
              <a:rPr lang="vi-VN" sz="1600" dirty="0">
                <a:solidFill>
                  <a:schemeClr val="tx1"/>
                </a:solidFill>
                <a:latin typeface="Arial" panose="020B0604020202020204" pitchFamily="34" charset="0"/>
              </a:rPr>
              <a:t>Một trong những vùng rượu cao nhất và có khí hậu mát mẻ nhất của úc</a:t>
            </a:r>
          </a:p>
          <a:p>
            <a:pPr marL="285750" indent="-285750">
              <a:spcAft>
                <a:spcPts val="1200"/>
              </a:spcAft>
              <a:buClr>
                <a:schemeClr val="accent3"/>
              </a:buClr>
              <a:buFont typeface="Arial" panose="020B0604020202020204" pitchFamily="34" charset="0"/>
              <a:buChar char="•"/>
            </a:pPr>
            <a:r>
              <a:rPr lang="vi-VN" sz="1600" dirty="0">
                <a:solidFill>
                  <a:schemeClr val="tx1"/>
                </a:solidFill>
                <a:latin typeface="Arial" panose="020B0604020202020204" pitchFamily="34" charset="0"/>
              </a:rPr>
              <a:t>Tái sinh vào những năm 1970 khi cây nho được trồng lại. Ngày nay, đó là chìa khóa cho sự phát triển của rượu vang úc</a:t>
            </a:r>
          </a:p>
          <a:p>
            <a:pPr marL="285750" indent="-285750">
              <a:spcAft>
                <a:spcPts val="1200"/>
              </a:spcAft>
              <a:buClr>
                <a:schemeClr val="accent3"/>
              </a:buClr>
              <a:buFont typeface="Arial" panose="020B0604020202020204" pitchFamily="34" charset="0"/>
              <a:buChar char="•"/>
            </a:pPr>
            <a:r>
              <a:rPr lang="vi-VN" sz="1600" dirty="0">
                <a:solidFill>
                  <a:schemeClr val="tx1"/>
                </a:solidFill>
                <a:latin typeface="Arial" panose="020B0604020202020204" pitchFamily="34" charset="0"/>
              </a:rPr>
              <a:t>Khí hậu biển ôn hòa với đặc điểm khí hậu mát mẻ</a:t>
            </a:r>
          </a:p>
          <a:p>
            <a:pPr marL="285750" indent="-285750">
              <a:spcAft>
                <a:spcPts val="1200"/>
              </a:spcAft>
              <a:buClr>
                <a:schemeClr val="accent3"/>
              </a:buClr>
              <a:buFont typeface="Arial" panose="020B0604020202020204" pitchFamily="34" charset="0"/>
              <a:buChar char="•"/>
            </a:pPr>
            <a:endParaRPr lang="vi-VN" sz="1600" dirty="0">
              <a:solidFill>
                <a:schemeClr val="tx1"/>
              </a:solidFill>
              <a:latin typeface="Arial" panose="020B0604020202020204" pitchFamily="34" charset="0"/>
            </a:endParaRPr>
          </a:p>
        </p:txBody>
      </p:sp>
      <p:sp>
        <p:nvSpPr>
          <p:cNvPr id="2" name="object 58">
            <a:extLst>
              <a:ext uri="{FF2B5EF4-FFF2-40B4-BE49-F238E27FC236}">
                <a16:creationId xmlns:a16="http://schemas.microsoft.com/office/drawing/2014/main" id="{A4C26089-6D93-1D70-FAE1-7452BEF5F51A}"/>
              </a:ext>
            </a:extLst>
          </p:cNvPr>
          <p:cNvSpPr txBox="1"/>
          <p:nvPr/>
        </p:nvSpPr>
        <p:spPr>
          <a:xfrm>
            <a:off x="6970548" y="4613237"/>
            <a:ext cx="4699481" cy="1971694"/>
          </a:xfrm>
          <a:prstGeom prst="rect">
            <a:avLst/>
          </a:prstGeom>
        </p:spPr>
        <p:txBody>
          <a:bodyPr vert="horz" wrap="square" lIns="0" tIns="17145" rIns="0" bIns="0" rtlCol="0" anchor="t" anchorCtr="0">
            <a:spAutoFit/>
          </a:bodyPr>
          <a:lstStyle/>
          <a:p>
            <a:pPr>
              <a:spcAft>
                <a:spcPts val="300"/>
              </a:spcAft>
              <a:buClr>
                <a:srgbClr val="F40000"/>
              </a:buClr>
            </a:pPr>
            <a:r>
              <a:rPr lang="en-US" sz="1600" dirty="0">
                <a:latin typeface="Arial" panose="020B0604020202020204" pitchFamily="34" charset="0"/>
                <a:cs typeface="Hellix SemiBold"/>
              </a:rPr>
              <a:t>CÁC GIỐNG CHÍNH</a:t>
            </a:r>
          </a:p>
          <a:p>
            <a:pPr marL="285750" indent="-285750">
              <a:spcAft>
                <a:spcPts val="300"/>
              </a:spcAft>
              <a:buClr>
                <a:schemeClr val="accent3"/>
              </a:buClr>
              <a:buFont typeface="Arial" panose="020B0604020202020204" pitchFamily="34" charset="0"/>
              <a:buChar char="•"/>
            </a:pPr>
            <a:r>
              <a:rPr lang="en-AU" sz="1600" dirty="0">
                <a:latin typeface="Arial" panose="020B0604020202020204" pitchFamily="34" charset="0"/>
                <a:cs typeface="Hellix SemiBold"/>
              </a:rPr>
              <a:t>Sauvignon Blanc</a:t>
            </a:r>
          </a:p>
          <a:p>
            <a:pPr marL="285750" indent="-285750">
              <a:spcAft>
                <a:spcPts val="300"/>
              </a:spcAft>
              <a:buClr>
                <a:schemeClr val="accent3"/>
              </a:buClr>
              <a:buFont typeface="Arial" panose="020B0604020202020204" pitchFamily="34" charset="0"/>
              <a:buChar char="•"/>
            </a:pPr>
            <a:r>
              <a:rPr lang="en-AU" sz="1600" dirty="0">
                <a:latin typeface="Arial" panose="020B0604020202020204" pitchFamily="34" charset="0"/>
                <a:cs typeface="Hellix SemiBold"/>
              </a:rPr>
              <a:t>Chardonnay</a:t>
            </a:r>
          </a:p>
          <a:p>
            <a:pPr marL="285750" indent="-285750">
              <a:spcAft>
                <a:spcPts val="300"/>
              </a:spcAft>
              <a:buClr>
                <a:schemeClr val="accent3"/>
              </a:buClr>
              <a:buFont typeface="Arial" panose="020B0604020202020204" pitchFamily="34" charset="0"/>
              <a:buChar char="•"/>
            </a:pPr>
            <a:r>
              <a:rPr lang="en-AU" sz="1600" dirty="0">
                <a:latin typeface="Arial" panose="020B0604020202020204" pitchFamily="34" charset="0"/>
                <a:cs typeface="Hellix SemiBold"/>
              </a:rPr>
              <a:t>Pinot Noir</a:t>
            </a:r>
          </a:p>
          <a:p>
            <a:pPr marL="285750" indent="-285750">
              <a:spcAft>
                <a:spcPts val="300"/>
              </a:spcAft>
              <a:buClr>
                <a:schemeClr val="accent3"/>
              </a:buClr>
              <a:buFont typeface="Arial" panose="020B0604020202020204" pitchFamily="34" charset="0"/>
              <a:buChar char="•"/>
            </a:pPr>
            <a:r>
              <a:rPr lang="en-AU" sz="1600" dirty="0">
                <a:latin typeface="Arial" panose="020B0604020202020204" pitchFamily="34" charset="0"/>
                <a:cs typeface="Hellix SemiBold"/>
              </a:rPr>
              <a:t>Shiraz</a:t>
            </a:r>
          </a:p>
          <a:p>
            <a:pPr marL="285750" indent="-285750">
              <a:spcAft>
                <a:spcPts val="300"/>
              </a:spcAft>
              <a:buClr>
                <a:schemeClr val="accent3"/>
              </a:buClr>
              <a:buFont typeface="Arial" panose="020B0604020202020204" pitchFamily="34" charset="0"/>
              <a:buChar char="•"/>
            </a:pPr>
            <a:r>
              <a:rPr lang="en-AU" sz="1600" dirty="0" err="1">
                <a:latin typeface="Arial" panose="020B0604020202020204" pitchFamily="34" charset="0"/>
                <a:cs typeface="Hellix SemiBold"/>
              </a:rPr>
              <a:t>cùng</a:t>
            </a:r>
            <a:r>
              <a:rPr lang="en-AU" sz="1600" dirty="0">
                <a:latin typeface="Arial" panose="020B0604020202020204" pitchFamily="34" charset="0"/>
                <a:cs typeface="Hellix SemiBold"/>
              </a:rPr>
              <a:t> </a:t>
            </a:r>
            <a:r>
              <a:rPr lang="en-AU" sz="1600" dirty="0" err="1">
                <a:latin typeface="Arial" panose="020B0604020202020204" pitchFamily="34" charset="0"/>
                <a:cs typeface="Hellix SemiBold"/>
              </a:rPr>
              <a:t>với</a:t>
            </a:r>
            <a:r>
              <a:rPr lang="en-AU" sz="1600" dirty="0">
                <a:latin typeface="Arial" panose="020B0604020202020204" pitchFamily="34" charset="0"/>
                <a:cs typeface="Hellix SemiBold"/>
              </a:rPr>
              <a:t> </a:t>
            </a:r>
            <a:r>
              <a:rPr lang="en-AU" sz="1600" dirty="0" err="1">
                <a:latin typeface="Arial" panose="020B0604020202020204" pitchFamily="34" charset="0"/>
                <a:cs typeface="Hellix SemiBold"/>
              </a:rPr>
              <a:t>nhiều</a:t>
            </a:r>
            <a:r>
              <a:rPr lang="en-AU" sz="1600" dirty="0">
                <a:latin typeface="Arial" panose="020B0604020202020204" pitchFamily="34" charset="0"/>
                <a:cs typeface="Hellix SemiBold"/>
              </a:rPr>
              <a:t> </a:t>
            </a:r>
            <a:r>
              <a:rPr lang="en-AU" sz="1600" dirty="0" err="1">
                <a:latin typeface="Arial" panose="020B0604020202020204" pitchFamily="34" charset="0"/>
                <a:cs typeface="Hellix SemiBold"/>
              </a:rPr>
              <a:t>giống</a:t>
            </a:r>
            <a:r>
              <a:rPr lang="en-AU" sz="1600" dirty="0">
                <a:latin typeface="Arial" panose="020B0604020202020204" pitchFamily="34" charset="0"/>
                <a:cs typeface="Hellix SemiBold"/>
              </a:rPr>
              <a:t> </a:t>
            </a:r>
            <a:r>
              <a:rPr lang="en-AU" sz="1600" dirty="0" err="1">
                <a:latin typeface="Arial" panose="020B0604020202020204" pitchFamily="34" charset="0"/>
                <a:cs typeface="Hellix SemiBold"/>
              </a:rPr>
              <a:t>nho</a:t>
            </a:r>
            <a:r>
              <a:rPr lang="en-AU" sz="1600" dirty="0">
                <a:latin typeface="Arial" panose="020B0604020202020204" pitchFamily="34" charset="0"/>
                <a:cs typeface="Hellix SemiBold"/>
              </a:rPr>
              <a:t> </a:t>
            </a:r>
            <a:r>
              <a:rPr lang="en-AU" sz="1600" dirty="0" err="1">
                <a:latin typeface="Arial" panose="020B0604020202020204" pitchFamily="34" charset="0"/>
                <a:cs typeface="Hellix SemiBold"/>
              </a:rPr>
              <a:t>thay</a:t>
            </a:r>
            <a:r>
              <a:rPr lang="en-AU" sz="1600" dirty="0">
                <a:latin typeface="Arial" panose="020B0604020202020204" pitchFamily="34" charset="0"/>
                <a:cs typeface="Hellix SemiBold"/>
              </a:rPr>
              <a:t> </a:t>
            </a:r>
            <a:r>
              <a:rPr lang="en-AU" sz="1600" dirty="0" err="1">
                <a:latin typeface="Arial" panose="020B0604020202020204" pitchFamily="34" charset="0"/>
                <a:cs typeface="Hellix SemiBold"/>
              </a:rPr>
              <a:t>thế</a:t>
            </a:r>
            <a:r>
              <a:rPr lang="en-AU" sz="1600" dirty="0">
                <a:latin typeface="Arial" panose="020B0604020202020204" pitchFamily="34" charset="0"/>
                <a:cs typeface="Hellix SemiBold"/>
              </a:rPr>
              <a:t> </a:t>
            </a:r>
            <a:r>
              <a:rPr lang="en-AU" sz="1600" dirty="0" err="1">
                <a:latin typeface="Arial" panose="020B0604020202020204" pitchFamily="34" charset="0"/>
                <a:cs typeface="Hellix SemiBold"/>
              </a:rPr>
              <a:t>khác</a:t>
            </a:r>
            <a:r>
              <a:rPr lang="en-AU" sz="1600" dirty="0">
                <a:latin typeface="Arial" panose="020B0604020202020204" pitchFamily="34" charset="0"/>
                <a:cs typeface="Hellix SemiBold"/>
              </a:rPr>
              <a:t> </a:t>
            </a:r>
          </a:p>
          <a:p>
            <a:pPr marL="285750" indent="-285750">
              <a:spcAft>
                <a:spcPts val="300"/>
              </a:spcAft>
              <a:buClr>
                <a:schemeClr val="accent3"/>
              </a:buClr>
              <a:buFont typeface="Arial" panose="020B0604020202020204" pitchFamily="34" charset="0"/>
              <a:buChar char="•"/>
            </a:pPr>
            <a:endParaRPr lang="en-AU" sz="1600" dirty="0">
              <a:latin typeface="Arial" panose="020B0604020202020204" pitchFamily="34" charset="0"/>
              <a:cs typeface="Hellix SemiBold"/>
            </a:endParaRPr>
          </a:p>
        </p:txBody>
      </p:sp>
    </p:spTree>
    <p:extLst>
      <p:ext uri="{BB962C8B-B14F-4D97-AF65-F5344CB8AC3E}">
        <p14:creationId xmlns:p14="http://schemas.microsoft.com/office/powerpoint/2010/main" val="2462069580"/>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descr="A dirt road with palm trees&#10;&#10;Description automatically generated">
            <a:extLst>
              <a:ext uri="{FF2B5EF4-FFF2-40B4-BE49-F238E27FC236}">
                <a16:creationId xmlns:a16="http://schemas.microsoft.com/office/drawing/2014/main" id="{D039E8A3-D866-75DD-6F8F-B14528BEF1E5}"/>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6211" r="16211"/>
          <a:stretch>
            <a:fillRect/>
          </a:stretch>
        </p:blipFill>
        <p:spPr/>
      </p:pic>
      <p:sp>
        <p:nvSpPr>
          <p:cNvPr id="3" name="Title 2">
            <a:extLst>
              <a:ext uri="{FF2B5EF4-FFF2-40B4-BE49-F238E27FC236}">
                <a16:creationId xmlns:a16="http://schemas.microsoft.com/office/drawing/2014/main" id="{418D07DB-AFA9-29E7-BE9D-8D76395B34BF}"/>
              </a:ext>
            </a:extLst>
          </p:cNvPr>
          <p:cNvSpPr>
            <a:spLocks noGrp="1"/>
          </p:cNvSpPr>
          <p:nvPr>
            <p:ph type="title"/>
          </p:nvPr>
        </p:nvSpPr>
        <p:spPr>
          <a:xfrm>
            <a:off x="6959600" y="595230"/>
            <a:ext cx="6158452" cy="1325562"/>
          </a:xfrm>
        </p:spPr>
        <p:txBody>
          <a:bodyPr/>
          <a:lstStyle/>
          <a:p>
            <a:r>
              <a:rPr lang="en-US" sz="5400" dirty="0">
                <a:solidFill>
                  <a:schemeClr val="accent1"/>
                </a:solidFill>
              </a:rPr>
              <a:t>BAROSSA</a:t>
            </a:r>
          </a:p>
        </p:txBody>
      </p:sp>
      <p:sp>
        <p:nvSpPr>
          <p:cNvPr id="4" name="object 58">
            <a:extLst>
              <a:ext uri="{FF2B5EF4-FFF2-40B4-BE49-F238E27FC236}">
                <a16:creationId xmlns:a16="http://schemas.microsoft.com/office/drawing/2014/main" id="{D80E36CA-E96C-6C5E-55B8-220A08057ADB}"/>
              </a:ext>
            </a:extLst>
          </p:cNvPr>
          <p:cNvSpPr txBox="1"/>
          <p:nvPr/>
        </p:nvSpPr>
        <p:spPr>
          <a:xfrm>
            <a:off x="6959600" y="1667161"/>
            <a:ext cx="4082305" cy="2350259"/>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marL="285750" indent="-285750" algn="l">
              <a:lnSpc>
                <a:spcPct val="95000"/>
              </a:lnSpc>
              <a:spcAft>
                <a:spcPts val="1200"/>
              </a:spcAft>
              <a:buClr>
                <a:schemeClr val="accent4"/>
              </a:buClr>
              <a:buFont typeface="Arial" panose="020B0604020202020204" pitchFamily="34" charset="0"/>
              <a:buChar char="•"/>
            </a:pPr>
            <a:r>
              <a:rPr lang="vi-VN" sz="1600" b="0" dirty="0">
                <a:solidFill>
                  <a:schemeClr val="tx1"/>
                </a:solidFill>
                <a:latin typeface="Arial" panose="020B0604020202020204" pitchFamily="34" charset="0"/>
                <a:cs typeface="+mn-cs"/>
              </a:rPr>
              <a:t>Quê hương của của một số cây nho lâu đời nhất thế giới</a:t>
            </a:r>
          </a:p>
          <a:p>
            <a:pPr marL="285750" indent="-285750" algn="l">
              <a:lnSpc>
                <a:spcPct val="95000"/>
              </a:lnSpc>
              <a:spcAft>
                <a:spcPts val="1200"/>
              </a:spcAft>
              <a:buClr>
                <a:schemeClr val="accent4"/>
              </a:buClr>
              <a:buFont typeface="Arial" panose="020B0604020202020204" pitchFamily="34" charset="0"/>
              <a:buChar char="•"/>
            </a:pPr>
            <a:r>
              <a:rPr lang="vi-VN" sz="1600" b="0" dirty="0">
                <a:solidFill>
                  <a:schemeClr val="tx1"/>
                </a:solidFill>
                <a:latin typeface="Arial" panose="020B0604020202020204" pitchFamily="34" charset="0"/>
                <a:cs typeface="+mn-cs"/>
              </a:rPr>
              <a:t>Một trong các vùng sản xuất rượu nổi tiếng và giàu lịch sử nhất của Úc</a:t>
            </a:r>
          </a:p>
          <a:p>
            <a:pPr marL="285750" indent="-285750" algn="l">
              <a:lnSpc>
                <a:spcPct val="95000"/>
              </a:lnSpc>
              <a:spcAft>
                <a:spcPts val="1200"/>
              </a:spcAft>
              <a:buClr>
                <a:schemeClr val="accent4"/>
              </a:buClr>
              <a:buFont typeface="Arial" panose="020B0604020202020204" pitchFamily="34" charset="0"/>
              <a:buChar char="•"/>
            </a:pPr>
            <a:r>
              <a:rPr lang="vi-VN" sz="1600" b="0" dirty="0">
                <a:solidFill>
                  <a:schemeClr val="tx1"/>
                </a:solidFill>
                <a:latin typeface="Arial" panose="020B0604020202020204" pitchFamily="34" charset="0"/>
                <a:cs typeface="+mn-cs"/>
              </a:rPr>
              <a:t>Thung lũng Barossa – khí hậu địa trung hải ấm áp</a:t>
            </a:r>
          </a:p>
          <a:p>
            <a:pPr marL="285750" indent="-285750" algn="l">
              <a:lnSpc>
                <a:spcPct val="95000"/>
              </a:lnSpc>
              <a:spcAft>
                <a:spcPts val="1200"/>
              </a:spcAft>
              <a:buClr>
                <a:schemeClr val="accent4"/>
              </a:buClr>
              <a:buFont typeface="Arial" panose="020B0604020202020204" pitchFamily="34" charset="0"/>
              <a:buChar char="•"/>
            </a:pPr>
            <a:r>
              <a:rPr lang="vi-VN" sz="1600" b="0" dirty="0">
                <a:solidFill>
                  <a:schemeClr val="tx1"/>
                </a:solidFill>
                <a:latin typeface="Arial" panose="020B0604020202020204" pitchFamily="34" charset="0"/>
                <a:cs typeface="+mn-cs"/>
              </a:rPr>
              <a:t>Thung lũng Eden – khí hậu mát mẻ hơn với nhiều loại trung khí hậu khác nhau</a:t>
            </a:r>
            <a:endParaRPr lang="en-US" sz="1600" b="0" dirty="0">
              <a:solidFill>
                <a:schemeClr val="tx1"/>
              </a:solidFill>
              <a:latin typeface="Arial" panose="020B0604020202020204" pitchFamily="34" charset="0"/>
              <a:cs typeface="+mn-cs"/>
            </a:endParaRPr>
          </a:p>
        </p:txBody>
      </p:sp>
      <p:sp>
        <p:nvSpPr>
          <p:cNvPr id="20" name="object 58">
            <a:extLst>
              <a:ext uri="{FF2B5EF4-FFF2-40B4-BE49-F238E27FC236}">
                <a16:creationId xmlns:a16="http://schemas.microsoft.com/office/drawing/2014/main" id="{EC64281A-8511-AB7F-12BA-282EED2A8AF4}"/>
              </a:ext>
            </a:extLst>
          </p:cNvPr>
          <p:cNvSpPr txBox="1"/>
          <p:nvPr/>
        </p:nvSpPr>
        <p:spPr>
          <a:xfrm>
            <a:off x="7198902" y="2842291"/>
            <a:ext cx="2445016" cy="263534"/>
          </a:xfrm>
          <a:prstGeom prst="rect">
            <a:avLst/>
          </a:prstGeom>
        </p:spPr>
        <p:txBody>
          <a:bodyPr vert="horz" wrap="none" lIns="0" tIns="17145" rIns="0" bIns="0" rtlCol="0">
            <a:noAutofit/>
          </a:bodyPr>
          <a:lstStyle/>
          <a:p>
            <a:pPr>
              <a:buClr>
                <a:srgbClr val="F40000"/>
              </a:buClr>
            </a:pPr>
            <a:endParaRPr lang="en-US" sz="1600" spc="100" dirty="0">
              <a:latin typeface="Arial" panose="020B0604020202020204" pitchFamily="34" charset="0"/>
              <a:cs typeface="Hellix SemiBold"/>
            </a:endParaRPr>
          </a:p>
        </p:txBody>
      </p:sp>
      <p:sp>
        <p:nvSpPr>
          <p:cNvPr id="7" name="object 58">
            <a:extLst>
              <a:ext uri="{FF2B5EF4-FFF2-40B4-BE49-F238E27FC236}">
                <a16:creationId xmlns:a16="http://schemas.microsoft.com/office/drawing/2014/main" id="{C6491229-0ECE-8CA7-20BB-66E2C0B0C7B3}"/>
              </a:ext>
            </a:extLst>
          </p:cNvPr>
          <p:cNvSpPr txBox="1"/>
          <p:nvPr/>
        </p:nvSpPr>
        <p:spPr>
          <a:xfrm>
            <a:off x="6959600" y="4343898"/>
            <a:ext cx="2300698" cy="2128143"/>
          </a:xfrm>
          <a:prstGeom prst="rect">
            <a:avLst/>
          </a:prstGeom>
        </p:spPr>
        <p:txBody>
          <a:bodyPr vert="horz" wrap="square" lIns="0" tIns="17145" rIns="0" bIns="0" rtlCol="0" anchor="t" anchorCtr="0">
            <a:noAutofit/>
          </a:bodyPr>
          <a:lstStyle/>
          <a:p>
            <a:pPr>
              <a:spcAft>
                <a:spcPts val="300"/>
              </a:spcAft>
              <a:buClr>
                <a:srgbClr val="F40000"/>
              </a:buClr>
            </a:pPr>
            <a:r>
              <a:rPr lang="en-US" sz="1600" dirty="0">
                <a:latin typeface="Arial" panose="020B0604020202020204" pitchFamily="34" charset="0"/>
                <a:cs typeface="Hellix SemiBold"/>
              </a:rPr>
              <a:t>CÁC GIỐNG CHÍNH</a:t>
            </a:r>
          </a:p>
          <a:p>
            <a:pPr>
              <a:spcAft>
                <a:spcPts val="300"/>
              </a:spcAft>
              <a:buClr>
                <a:srgbClr val="F40000"/>
              </a:buClr>
            </a:pPr>
            <a:r>
              <a:rPr lang="vi-VN" sz="1600" b="0" dirty="0">
                <a:solidFill>
                  <a:schemeClr val="tx1"/>
                </a:solidFill>
                <a:latin typeface="Arial" panose="020B0604020202020204" pitchFamily="34" charset="0"/>
                <a:cs typeface="+mn-cs"/>
              </a:rPr>
              <a:t>Thung lũng Barossa</a:t>
            </a:r>
            <a:endParaRPr lang="en-US" sz="1600" dirty="0">
              <a:latin typeface="Arial" panose="020B0604020202020204" pitchFamily="34" charset="0"/>
              <a:cs typeface="Hellix SemiBold"/>
            </a:endParaRPr>
          </a:p>
          <a:p>
            <a:pPr marL="285750" indent="-285750">
              <a:spcAft>
                <a:spcPts val="300"/>
              </a:spcAft>
              <a:buClr>
                <a:schemeClr val="accent4"/>
              </a:buClr>
              <a:buFont typeface="Arial" panose="020B0604020202020204" pitchFamily="34" charset="0"/>
              <a:buChar char="•"/>
            </a:pPr>
            <a:r>
              <a:rPr lang="en-AU" sz="1600" dirty="0">
                <a:latin typeface="Arial" panose="020B0604020202020204" pitchFamily="34" charset="0"/>
                <a:cs typeface="Hellix SemiBold"/>
              </a:rPr>
              <a:t>Shiraz</a:t>
            </a:r>
          </a:p>
          <a:p>
            <a:pPr marL="285750" indent="-285750">
              <a:spcAft>
                <a:spcPts val="300"/>
              </a:spcAft>
              <a:buClr>
                <a:schemeClr val="accent4"/>
              </a:buClr>
              <a:buFont typeface="Arial" panose="020B0604020202020204" pitchFamily="34" charset="0"/>
              <a:buChar char="•"/>
            </a:pPr>
            <a:r>
              <a:rPr lang="en-AU" sz="1600" dirty="0">
                <a:latin typeface="Arial" panose="020B0604020202020204" pitchFamily="34" charset="0"/>
                <a:cs typeface="Hellix SemiBold"/>
              </a:rPr>
              <a:t>Cabernet Sauvignon</a:t>
            </a:r>
          </a:p>
          <a:p>
            <a:pPr marL="285750" indent="-285750">
              <a:spcAft>
                <a:spcPts val="300"/>
              </a:spcAft>
              <a:buClr>
                <a:schemeClr val="accent4"/>
              </a:buClr>
              <a:buFont typeface="Arial" panose="020B0604020202020204" pitchFamily="34" charset="0"/>
              <a:buChar char="•"/>
            </a:pPr>
            <a:r>
              <a:rPr lang="en-AU" sz="1600" dirty="0">
                <a:latin typeface="Arial" panose="020B0604020202020204" pitchFamily="34" charset="0"/>
                <a:cs typeface="Hellix SemiBold"/>
              </a:rPr>
              <a:t>Grenache </a:t>
            </a:r>
          </a:p>
          <a:p>
            <a:pPr>
              <a:spcAft>
                <a:spcPts val="300"/>
              </a:spcAft>
              <a:buClr>
                <a:srgbClr val="F40000"/>
              </a:buClr>
            </a:pPr>
            <a:endParaRPr lang="en-AU" sz="1600" dirty="0">
              <a:latin typeface="Arial" panose="020B0604020202020204" pitchFamily="34" charset="0"/>
              <a:cs typeface="Hellix SemiBold"/>
            </a:endParaRPr>
          </a:p>
        </p:txBody>
      </p:sp>
      <p:sp>
        <p:nvSpPr>
          <p:cNvPr id="9" name="TextBox 8">
            <a:extLst>
              <a:ext uri="{FF2B5EF4-FFF2-40B4-BE49-F238E27FC236}">
                <a16:creationId xmlns:a16="http://schemas.microsoft.com/office/drawing/2014/main" id="{DADDFB50-B480-B07B-AAAD-CDC9900408A3}"/>
              </a:ext>
            </a:extLst>
          </p:cNvPr>
          <p:cNvSpPr txBox="1"/>
          <p:nvPr/>
        </p:nvSpPr>
        <p:spPr>
          <a:xfrm>
            <a:off x="9408160" y="4343898"/>
            <a:ext cx="6324600" cy="2046714"/>
          </a:xfrm>
          <a:prstGeom prst="rect">
            <a:avLst/>
          </a:prstGeom>
          <a:noFill/>
        </p:spPr>
        <p:txBody>
          <a:bodyPr wrap="square">
            <a:spAutoFit/>
          </a:bodyPr>
          <a:lstStyle/>
          <a:p>
            <a:pPr>
              <a:spcAft>
                <a:spcPts val="300"/>
              </a:spcAft>
              <a:buClr>
                <a:srgbClr val="F40000"/>
              </a:buClr>
            </a:pPr>
            <a:endParaRPr lang="vi-VN" sz="1600" b="0" dirty="0">
              <a:solidFill>
                <a:schemeClr val="tx1"/>
              </a:solidFill>
              <a:latin typeface="Arial" panose="020B0604020202020204" pitchFamily="34" charset="0"/>
              <a:cs typeface="+mn-cs"/>
            </a:endParaRPr>
          </a:p>
          <a:p>
            <a:pPr>
              <a:spcAft>
                <a:spcPts val="300"/>
              </a:spcAft>
              <a:buClr>
                <a:srgbClr val="F40000"/>
              </a:buClr>
            </a:pPr>
            <a:r>
              <a:rPr lang="vi-VN" sz="1600" b="0" dirty="0">
                <a:solidFill>
                  <a:schemeClr val="tx1"/>
                </a:solidFill>
                <a:latin typeface="Arial" panose="020B0604020202020204" pitchFamily="34" charset="0"/>
                <a:cs typeface="+mn-cs"/>
              </a:rPr>
              <a:t>Thung lũng </a:t>
            </a:r>
            <a:r>
              <a:rPr lang="en-AU" sz="1600" dirty="0">
                <a:latin typeface="Arial" panose="020B0604020202020204" pitchFamily="34" charset="0"/>
              </a:rPr>
              <a:t>Eden</a:t>
            </a:r>
          </a:p>
          <a:p>
            <a:pPr marL="285750" indent="-285750">
              <a:spcAft>
                <a:spcPts val="300"/>
              </a:spcAft>
              <a:buClr>
                <a:schemeClr val="accent4"/>
              </a:buClr>
              <a:buFont typeface="Arial" panose="020B0604020202020204" pitchFamily="34" charset="0"/>
              <a:buChar char="•"/>
            </a:pPr>
            <a:r>
              <a:rPr lang="en-AU" sz="1600" dirty="0">
                <a:latin typeface="Arial" panose="020B0604020202020204" pitchFamily="34" charset="0"/>
                <a:cs typeface="Hellix SemiBold"/>
              </a:rPr>
              <a:t>Riesling</a:t>
            </a:r>
          </a:p>
          <a:p>
            <a:pPr marL="285750" indent="-285750">
              <a:spcAft>
                <a:spcPts val="300"/>
              </a:spcAft>
              <a:buClr>
                <a:schemeClr val="accent4"/>
              </a:buClr>
              <a:buFont typeface="Arial" panose="020B0604020202020204" pitchFamily="34" charset="0"/>
              <a:buChar char="•"/>
            </a:pPr>
            <a:r>
              <a:rPr lang="en-AU" sz="1600" dirty="0">
                <a:latin typeface="Arial" panose="020B0604020202020204" pitchFamily="34" charset="0"/>
                <a:cs typeface="Hellix SemiBold"/>
              </a:rPr>
              <a:t>Chardonnay</a:t>
            </a:r>
          </a:p>
          <a:p>
            <a:pPr marL="285750" indent="-285750">
              <a:spcAft>
                <a:spcPts val="300"/>
              </a:spcAft>
              <a:buClr>
                <a:schemeClr val="accent4"/>
              </a:buClr>
              <a:buFont typeface="Arial" panose="020B0604020202020204" pitchFamily="34" charset="0"/>
              <a:buChar char="•"/>
            </a:pPr>
            <a:r>
              <a:rPr lang="en-AU" sz="1600" dirty="0">
                <a:latin typeface="Arial" panose="020B0604020202020204" pitchFamily="34" charset="0"/>
                <a:cs typeface="Hellix SemiBold"/>
              </a:rPr>
              <a:t>Shiraz</a:t>
            </a:r>
          </a:p>
          <a:p>
            <a:pPr marL="285750" indent="-285750">
              <a:spcAft>
                <a:spcPts val="300"/>
              </a:spcAft>
              <a:buClr>
                <a:schemeClr val="accent4"/>
              </a:buClr>
              <a:buFont typeface="Arial" panose="020B0604020202020204" pitchFamily="34" charset="0"/>
              <a:buChar char="•"/>
            </a:pPr>
            <a:r>
              <a:rPr lang="en-AU" sz="1600" dirty="0">
                <a:latin typeface="Arial" panose="020B0604020202020204" pitchFamily="34" charset="0"/>
                <a:cs typeface="Hellix SemiBold"/>
              </a:rPr>
              <a:t>Cabernet Sauvignon</a:t>
            </a:r>
            <a:endParaRPr lang="en-US" sz="1600" dirty="0">
              <a:latin typeface="Arial" panose="020B0604020202020204" pitchFamily="34" charset="0"/>
              <a:cs typeface="Hellix SemiBold"/>
            </a:endParaRPr>
          </a:p>
          <a:p>
            <a:pPr marL="180975" indent="-180975">
              <a:spcAft>
                <a:spcPts val="300"/>
              </a:spcAft>
              <a:buClr>
                <a:srgbClr val="F40000"/>
              </a:buClr>
              <a:buFont typeface="Arial" panose="020B0604020202020204" pitchFamily="34" charset="0"/>
              <a:buChar char="-"/>
            </a:pPr>
            <a:endParaRPr lang="en-AU" sz="1600" dirty="0">
              <a:latin typeface="Arial" panose="020B0604020202020204" pitchFamily="34" charset="0"/>
              <a:cs typeface="Hellix SemiBold"/>
            </a:endParaRPr>
          </a:p>
        </p:txBody>
      </p:sp>
    </p:spTree>
    <p:extLst>
      <p:ext uri="{BB962C8B-B14F-4D97-AF65-F5344CB8AC3E}">
        <p14:creationId xmlns:p14="http://schemas.microsoft.com/office/powerpoint/2010/main" val="488582420"/>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vineyard in the middle of a field&#10;&#10;Description automatically generated">
            <a:extLst>
              <a:ext uri="{FF2B5EF4-FFF2-40B4-BE49-F238E27FC236}">
                <a16:creationId xmlns:a16="http://schemas.microsoft.com/office/drawing/2014/main" id="{BE9752DB-C981-F8D4-8D92-8305D2F79D47}"/>
              </a:ext>
            </a:extLst>
          </p:cNvPr>
          <p:cNvPicPr>
            <a:picLocks noGrp="1" noChangeAspect="1"/>
          </p:cNvPicPr>
          <p:nvPr>
            <p:ph type="pic" sz="quarter" idx="10"/>
          </p:nvPr>
        </p:nvPicPr>
        <p:blipFill>
          <a:blip r:embed="rId3">
            <a:extLst>
              <a:ext uri="{28A0092B-C50C-407E-A947-70E740481C1C}">
                <a14:useLocalDpi xmlns:a14="http://schemas.microsoft.com/office/drawing/2010/main"/>
              </a:ext>
            </a:extLst>
          </a:blip>
          <a:srcRect l="12070" r="12070"/>
          <a:stretch>
            <a:fillRect/>
          </a:stretch>
        </p:blipFill>
        <p:spPr/>
      </p:pic>
      <p:sp>
        <p:nvSpPr>
          <p:cNvPr id="3" name="Title 2">
            <a:extLst>
              <a:ext uri="{FF2B5EF4-FFF2-40B4-BE49-F238E27FC236}">
                <a16:creationId xmlns:a16="http://schemas.microsoft.com/office/drawing/2014/main" id="{08EEAC49-FBD0-DD02-555D-7704DC628649}"/>
              </a:ext>
            </a:extLst>
          </p:cNvPr>
          <p:cNvSpPr>
            <a:spLocks noGrp="1"/>
          </p:cNvSpPr>
          <p:nvPr>
            <p:ph type="title"/>
          </p:nvPr>
        </p:nvSpPr>
        <p:spPr>
          <a:xfrm>
            <a:off x="6959600" y="515620"/>
            <a:ext cx="6158452" cy="1325562"/>
          </a:xfrm>
        </p:spPr>
        <p:txBody>
          <a:bodyPr/>
          <a:lstStyle/>
          <a:p>
            <a:r>
              <a:rPr lang="en-US" sz="5400" dirty="0">
                <a:solidFill>
                  <a:schemeClr val="accent2"/>
                </a:solidFill>
              </a:rPr>
              <a:t>THUNG LŨNG </a:t>
            </a:r>
            <a:br>
              <a:rPr lang="en-US" sz="5400" dirty="0">
                <a:solidFill>
                  <a:schemeClr val="accent2"/>
                </a:solidFill>
              </a:rPr>
            </a:br>
            <a:r>
              <a:rPr lang="en-US" sz="5400" dirty="0">
                <a:solidFill>
                  <a:schemeClr val="accent2"/>
                </a:solidFill>
              </a:rPr>
              <a:t>CLARE </a:t>
            </a:r>
          </a:p>
        </p:txBody>
      </p:sp>
      <p:sp>
        <p:nvSpPr>
          <p:cNvPr id="4" name="Text Placeholder 3">
            <a:extLst>
              <a:ext uri="{FF2B5EF4-FFF2-40B4-BE49-F238E27FC236}">
                <a16:creationId xmlns:a16="http://schemas.microsoft.com/office/drawing/2014/main" id="{F74138E8-47D8-F7F5-E53A-C79DA2177005}"/>
              </a:ext>
            </a:extLst>
          </p:cNvPr>
          <p:cNvSpPr>
            <a:spLocks noGrp="1"/>
          </p:cNvSpPr>
          <p:nvPr>
            <p:ph type="body" sz="quarter" idx="11"/>
          </p:nvPr>
        </p:nvSpPr>
        <p:spPr>
          <a:xfrm>
            <a:off x="6959600" y="2269010"/>
            <a:ext cx="4696132" cy="4434443"/>
          </a:xfrm>
        </p:spPr>
        <p:txBody>
          <a:bodyPr/>
          <a:lstStyle/>
          <a:p>
            <a:pPr marL="285750" indent="-285750" defTabSz="914353">
              <a:lnSpc>
                <a:spcPct val="95000"/>
              </a:lnSpc>
              <a:spcAft>
                <a:spcPts val="1200"/>
              </a:spcAft>
              <a:buClr>
                <a:schemeClr val="accent3"/>
              </a:buClr>
              <a:buFont typeface="Arial" panose="020B0604020202020204" pitchFamily="34" charset="0"/>
              <a:buChar char="•"/>
            </a:pPr>
            <a:r>
              <a:rPr lang="vi-VN" sz="1600" dirty="0">
                <a:ea typeface="+mn-ea"/>
                <a:cs typeface="+mn-cs"/>
              </a:rPr>
              <a:t>Nền tảng của các nhà sản xuất rượu vang cổ điển, truyền thống kết hợp với lịch sử thử nghiệm</a:t>
            </a:r>
          </a:p>
          <a:p>
            <a:pPr marL="285750" indent="-285750" defTabSz="914353">
              <a:lnSpc>
                <a:spcPct val="95000"/>
              </a:lnSpc>
              <a:spcAft>
                <a:spcPts val="1200"/>
              </a:spcAft>
              <a:buClr>
                <a:schemeClr val="accent3"/>
              </a:buClr>
              <a:buFont typeface="Arial" panose="020B0604020202020204" pitchFamily="34" charset="0"/>
              <a:buChar char="•"/>
            </a:pPr>
            <a:r>
              <a:rPr lang="vi-VN" sz="1600" dirty="0">
                <a:ea typeface="+mn-ea"/>
                <a:cs typeface="+mn-cs"/>
              </a:rPr>
              <a:t>Danh tiếng toàn cầu cho Riesling, thiết lập tiêu chuẩn cho các loại rượu vang cổ điển, lâu đời</a:t>
            </a:r>
          </a:p>
          <a:p>
            <a:pPr marL="285750" indent="-285750" defTabSz="914353">
              <a:lnSpc>
                <a:spcPct val="95000"/>
              </a:lnSpc>
              <a:spcAft>
                <a:spcPts val="1200"/>
              </a:spcAft>
              <a:buClr>
                <a:schemeClr val="accent3"/>
              </a:buClr>
              <a:buFont typeface="Arial" panose="020B0604020202020204" pitchFamily="34" charset="0"/>
              <a:buChar char="•"/>
            </a:pPr>
            <a:r>
              <a:rPr lang="vi-VN" sz="1600" dirty="0">
                <a:ea typeface="+mn-ea"/>
                <a:cs typeface="+mn-cs"/>
              </a:rPr>
              <a:t>Khí hậu lục địa ấm áp, ôn hòa với biên độ nhiệt trong ngày lớn và gió mát</a:t>
            </a:r>
          </a:p>
          <a:p>
            <a:pPr>
              <a:spcAft>
                <a:spcPts val="300"/>
              </a:spcAft>
              <a:buClr>
                <a:srgbClr val="F40000"/>
              </a:buClr>
            </a:pPr>
            <a:endParaRPr lang="en-US" sz="1600" dirty="0">
              <a:latin typeface="Arial" panose="020B0604020202020204" pitchFamily="34" charset="0"/>
              <a:cs typeface="Hellix SemiBold"/>
            </a:endParaRPr>
          </a:p>
          <a:p>
            <a:pPr>
              <a:spcAft>
                <a:spcPts val="300"/>
              </a:spcAft>
              <a:buClr>
                <a:srgbClr val="F40000"/>
              </a:buClr>
            </a:pPr>
            <a:r>
              <a:rPr lang="en-US" sz="1600" dirty="0">
                <a:latin typeface="Arial" panose="020B0604020202020204" pitchFamily="34" charset="0"/>
                <a:cs typeface="Hellix SemiBold"/>
              </a:rPr>
              <a:t>CÁC GIỐNG CHÍNH</a:t>
            </a:r>
          </a:p>
          <a:p>
            <a:pPr marL="285750" indent="-285750" defTabSz="914353">
              <a:lnSpc>
                <a:spcPct val="95000"/>
              </a:lnSpc>
              <a:spcBef>
                <a:spcPts val="0"/>
              </a:spcBef>
              <a:spcAft>
                <a:spcPts val="600"/>
              </a:spcAft>
              <a:buClr>
                <a:schemeClr val="accent3"/>
              </a:buClr>
              <a:buFont typeface="Arial" panose="020B0604020202020204" pitchFamily="34" charset="0"/>
              <a:buChar char="•"/>
            </a:pPr>
            <a:r>
              <a:rPr lang="en-AU" sz="1600" dirty="0">
                <a:ea typeface="+mn-ea"/>
                <a:cs typeface="+mn-cs"/>
              </a:rPr>
              <a:t>Riesling</a:t>
            </a:r>
          </a:p>
          <a:p>
            <a:pPr marL="285750" indent="-285750" defTabSz="914353">
              <a:lnSpc>
                <a:spcPct val="95000"/>
              </a:lnSpc>
              <a:spcBef>
                <a:spcPts val="0"/>
              </a:spcBef>
              <a:spcAft>
                <a:spcPts val="600"/>
              </a:spcAft>
              <a:buClr>
                <a:schemeClr val="accent3"/>
              </a:buClr>
              <a:buFont typeface="Arial" panose="020B0604020202020204" pitchFamily="34" charset="0"/>
              <a:buChar char="•"/>
            </a:pPr>
            <a:r>
              <a:rPr lang="en-AU" sz="1600" dirty="0">
                <a:ea typeface="+mn-ea"/>
                <a:cs typeface="+mn-cs"/>
              </a:rPr>
              <a:t>Shiraz</a:t>
            </a:r>
          </a:p>
          <a:p>
            <a:pPr marL="285750" indent="-285750" defTabSz="914353">
              <a:lnSpc>
                <a:spcPct val="95000"/>
              </a:lnSpc>
              <a:spcBef>
                <a:spcPts val="0"/>
              </a:spcBef>
              <a:spcAft>
                <a:spcPts val="600"/>
              </a:spcAft>
              <a:buClr>
                <a:schemeClr val="accent3"/>
              </a:buClr>
              <a:buFont typeface="Arial" panose="020B0604020202020204" pitchFamily="34" charset="0"/>
              <a:buChar char="•"/>
            </a:pPr>
            <a:r>
              <a:rPr lang="en-AU" sz="1600" dirty="0">
                <a:ea typeface="+mn-ea"/>
                <a:cs typeface="+mn-cs"/>
              </a:rPr>
              <a:t>Cabernet Sauvignon</a:t>
            </a:r>
          </a:p>
          <a:p>
            <a:pPr defTabSz="914353">
              <a:lnSpc>
                <a:spcPct val="95000"/>
              </a:lnSpc>
              <a:spcAft>
                <a:spcPts val="1200"/>
              </a:spcAft>
              <a:buClr>
                <a:schemeClr val="accent3"/>
              </a:buClr>
            </a:pPr>
            <a:endParaRPr lang="en-AU" sz="1600" dirty="0">
              <a:ea typeface="+mn-ea"/>
              <a:cs typeface="+mn-cs"/>
            </a:endParaRPr>
          </a:p>
          <a:p>
            <a:pPr>
              <a:buClr>
                <a:schemeClr val="accent3"/>
              </a:buClr>
            </a:pPr>
            <a:endParaRPr lang="en-US" sz="1600" dirty="0"/>
          </a:p>
        </p:txBody>
      </p:sp>
    </p:spTree>
    <p:extLst>
      <p:ext uri="{BB962C8B-B14F-4D97-AF65-F5344CB8AC3E}">
        <p14:creationId xmlns:p14="http://schemas.microsoft.com/office/powerpoint/2010/main" val="2302691508"/>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close-up of a soil erosion&#10;&#10;Description automatically generated">
            <a:extLst>
              <a:ext uri="{FF2B5EF4-FFF2-40B4-BE49-F238E27FC236}">
                <a16:creationId xmlns:a16="http://schemas.microsoft.com/office/drawing/2014/main" id="{D754B4DD-F30E-CBCB-ABB2-4FAF85F3953C}"/>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13035" b="13035"/>
          <a:stretch>
            <a:fillRect/>
          </a:stretch>
        </p:blipFill>
        <p:spPr/>
      </p:pic>
      <p:sp>
        <p:nvSpPr>
          <p:cNvPr id="3" name="Title 2">
            <a:extLst>
              <a:ext uri="{FF2B5EF4-FFF2-40B4-BE49-F238E27FC236}">
                <a16:creationId xmlns:a16="http://schemas.microsoft.com/office/drawing/2014/main" id="{5975B6BC-6483-8D6E-BF84-56E92EE7BFB2}"/>
              </a:ext>
            </a:extLst>
          </p:cNvPr>
          <p:cNvSpPr>
            <a:spLocks noGrp="1"/>
          </p:cNvSpPr>
          <p:nvPr>
            <p:ph type="title"/>
          </p:nvPr>
        </p:nvSpPr>
        <p:spPr>
          <a:xfrm>
            <a:off x="6959600" y="719082"/>
            <a:ext cx="6158452" cy="1325562"/>
          </a:xfrm>
        </p:spPr>
        <p:txBody>
          <a:bodyPr/>
          <a:lstStyle/>
          <a:p>
            <a:r>
              <a:rPr lang="en-US" sz="4800" dirty="0">
                <a:solidFill>
                  <a:schemeClr val="accent4"/>
                </a:solidFill>
              </a:rPr>
              <a:t>coonawarra</a:t>
            </a:r>
          </a:p>
        </p:txBody>
      </p:sp>
      <p:sp>
        <p:nvSpPr>
          <p:cNvPr id="4" name="Text Placeholder 3">
            <a:extLst>
              <a:ext uri="{FF2B5EF4-FFF2-40B4-BE49-F238E27FC236}">
                <a16:creationId xmlns:a16="http://schemas.microsoft.com/office/drawing/2014/main" id="{085A3FBF-5B51-9920-8E75-0852CDFF6046}"/>
              </a:ext>
            </a:extLst>
          </p:cNvPr>
          <p:cNvSpPr>
            <a:spLocks noGrp="1"/>
          </p:cNvSpPr>
          <p:nvPr>
            <p:ph type="body" sz="quarter" idx="11"/>
          </p:nvPr>
        </p:nvSpPr>
        <p:spPr>
          <a:xfrm>
            <a:off x="6959600" y="2241550"/>
            <a:ext cx="4501267" cy="1574830"/>
          </a:xfrm>
        </p:spPr>
        <p:txBody>
          <a:bodyPr/>
          <a:lstStyle/>
          <a:p>
            <a:pPr marL="285750" indent="-285750" defTabSz="914353">
              <a:lnSpc>
                <a:spcPct val="95000"/>
              </a:lnSpc>
              <a:spcAft>
                <a:spcPts val="1200"/>
              </a:spcAft>
              <a:buClr>
                <a:schemeClr val="accent5"/>
              </a:buClr>
              <a:buFont typeface="Arial" panose="020B0604020202020204" pitchFamily="34" charset="0"/>
              <a:buChar char="•"/>
            </a:pPr>
            <a:r>
              <a:rPr lang="vi-VN" sz="1600" dirty="0">
                <a:ea typeface="+mn-ea"/>
                <a:cs typeface="+mn-cs"/>
              </a:rPr>
              <a:t>Nổi tiếng sản xuất rượu vang đỏ hảo hạng, khả năng trữ rượu tốt</a:t>
            </a:r>
          </a:p>
          <a:p>
            <a:pPr marL="285750" indent="-285750" defTabSz="914353">
              <a:lnSpc>
                <a:spcPct val="95000"/>
              </a:lnSpc>
              <a:spcAft>
                <a:spcPts val="1200"/>
              </a:spcAft>
              <a:buClr>
                <a:schemeClr val="accent5"/>
              </a:buClr>
              <a:buFont typeface="Arial" panose="020B0604020202020204" pitchFamily="34" charset="0"/>
              <a:buChar char="•"/>
            </a:pPr>
            <a:r>
              <a:rPr lang="vi-VN" sz="1600" dirty="0">
                <a:ea typeface="+mn-ea"/>
                <a:cs typeface="+mn-cs"/>
              </a:rPr>
              <a:t>Nổi tiếng với dải đất đỏ bazan</a:t>
            </a:r>
          </a:p>
          <a:p>
            <a:pPr marL="285750" indent="-285750" defTabSz="914353">
              <a:lnSpc>
                <a:spcPct val="95000"/>
              </a:lnSpc>
              <a:spcAft>
                <a:spcPts val="1200"/>
              </a:spcAft>
              <a:buClr>
                <a:schemeClr val="accent5"/>
              </a:buClr>
              <a:buFont typeface="Arial" panose="020B0604020202020204" pitchFamily="34" charset="0"/>
              <a:buChar char="•"/>
            </a:pPr>
            <a:r>
              <a:rPr lang="vi-VN" sz="1600" dirty="0">
                <a:ea typeface="+mn-ea"/>
                <a:cs typeface="+mn-cs"/>
              </a:rPr>
              <a:t>Chịu ảnh hưởng của khí hậu hải dương ôn hòa với mùa hè khô ráo, mát mẻ ôn hòa </a:t>
            </a:r>
            <a:endParaRPr lang="en-AU" sz="1600" dirty="0">
              <a:ea typeface="+mn-ea"/>
              <a:cs typeface="+mn-cs"/>
            </a:endParaRPr>
          </a:p>
          <a:p>
            <a:pPr defTabSz="914353">
              <a:lnSpc>
                <a:spcPct val="95000"/>
              </a:lnSpc>
              <a:spcAft>
                <a:spcPts val="1200"/>
              </a:spcAft>
              <a:buClr>
                <a:schemeClr val="accent5"/>
              </a:buClr>
            </a:pPr>
            <a:endParaRPr lang="en-AU" sz="1600" dirty="0">
              <a:ea typeface="+mn-ea"/>
              <a:cs typeface="+mn-cs"/>
            </a:endParaRPr>
          </a:p>
          <a:p>
            <a:pPr>
              <a:buClr>
                <a:schemeClr val="accent5"/>
              </a:buClr>
            </a:pPr>
            <a:endParaRPr lang="en-US" dirty="0"/>
          </a:p>
        </p:txBody>
      </p:sp>
      <p:sp>
        <p:nvSpPr>
          <p:cNvPr id="2" name="Text Placeholder 3">
            <a:extLst>
              <a:ext uri="{FF2B5EF4-FFF2-40B4-BE49-F238E27FC236}">
                <a16:creationId xmlns:a16="http://schemas.microsoft.com/office/drawing/2014/main" id="{1C921DF7-125A-F69D-522E-C4EA28A93F99}"/>
              </a:ext>
            </a:extLst>
          </p:cNvPr>
          <p:cNvSpPr txBox="1">
            <a:spLocks/>
          </p:cNvSpPr>
          <p:nvPr/>
        </p:nvSpPr>
        <p:spPr>
          <a:xfrm>
            <a:off x="6959600" y="4314281"/>
            <a:ext cx="4501267" cy="1574830"/>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34" b="0" i="0" kern="1200">
                <a:solidFill>
                  <a:schemeClr val="tx1"/>
                </a:solidFill>
                <a:latin typeface="Arial" panose="020B0604020202020204" pitchFamily="34" charset="0"/>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Arial" panose="020B0604020202020204" pitchFamily="34" charset="0"/>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Arial" panose="020B0604020202020204" pitchFamily="34" charset="0"/>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Arial" panose="020B0604020202020204" pitchFamily="34" charset="0"/>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Arial" panose="020B0604020202020204" pitchFamily="34"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300"/>
              </a:spcAft>
              <a:buClr>
                <a:srgbClr val="F40000"/>
              </a:buClr>
            </a:pPr>
            <a:r>
              <a:rPr lang="en-US" sz="1600" dirty="0">
                <a:cs typeface="Hellix SemiBold"/>
              </a:rPr>
              <a:t>CÁC GIỐNG CHÍNH</a:t>
            </a:r>
          </a:p>
          <a:p>
            <a:pPr marL="285750" indent="-285750" defTabSz="914353">
              <a:lnSpc>
                <a:spcPct val="95000"/>
              </a:lnSpc>
              <a:spcBef>
                <a:spcPts val="0"/>
              </a:spcBef>
              <a:spcAft>
                <a:spcPts val="600"/>
              </a:spcAft>
              <a:buClr>
                <a:schemeClr val="accent5"/>
              </a:buClr>
              <a:buFont typeface="Arial" panose="020B0604020202020204" pitchFamily="34" charset="0"/>
              <a:buChar char="•"/>
            </a:pPr>
            <a:r>
              <a:rPr lang="en-AU" sz="1600" dirty="0">
                <a:ea typeface="+mn-ea"/>
                <a:cs typeface="+mn-cs"/>
              </a:rPr>
              <a:t>Cabernet Sauvignon</a:t>
            </a:r>
          </a:p>
          <a:p>
            <a:pPr marL="285750" indent="-285750" defTabSz="914353">
              <a:lnSpc>
                <a:spcPct val="95000"/>
              </a:lnSpc>
              <a:spcBef>
                <a:spcPts val="0"/>
              </a:spcBef>
              <a:spcAft>
                <a:spcPts val="600"/>
              </a:spcAft>
              <a:buClr>
                <a:schemeClr val="accent5"/>
              </a:buClr>
              <a:buFont typeface="Arial" panose="020B0604020202020204" pitchFamily="34" charset="0"/>
              <a:buChar char="•"/>
            </a:pPr>
            <a:r>
              <a:rPr lang="en-AU" sz="1600" dirty="0">
                <a:ea typeface="+mn-ea"/>
                <a:cs typeface="+mn-cs"/>
              </a:rPr>
              <a:t>Shiraz</a:t>
            </a:r>
          </a:p>
          <a:p>
            <a:pPr marL="285750" indent="-285750" defTabSz="914353">
              <a:lnSpc>
                <a:spcPct val="95000"/>
              </a:lnSpc>
              <a:spcBef>
                <a:spcPts val="0"/>
              </a:spcBef>
              <a:spcAft>
                <a:spcPts val="600"/>
              </a:spcAft>
              <a:buClr>
                <a:schemeClr val="accent5"/>
              </a:buClr>
              <a:buFont typeface="Arial" panose="020B0604020202020204" pitchFamily="34" charset="0"/>
              <a:buChar char="•"/>
            </a:pPr>
            <a:r>
              <a:rPr lang="en-AU" sz="1600" dirty="0">
                <a:ea typeface="+mn-ea"/>
                <a:cs typeface="+mn-cs"/>
              </a:rPr>
              <a:t>Merlot</a:t>
            </a:r>
          </a:p>
          <a:p>
            <a:pPr defTabSz="914353">
              <a:lnSpc>
                <a:spcPct val="95000"/>
              </a:lnSpc>
              <a:spcAft>
                <a:spcPts val="1200"/>
              </a:spcAft>
              <a:buClr>
                <a:schemeClr val="accent5"/>
              </a:buClr>
            </a:pPr>
            <a:endParaRPr lang="en-AU" sz="1600" dirty="0">
              <a:ea typeface="+mn-ea"/>
              <a:cs typeface="+mn-cs"/>
            </a:endParaRPr>
          </a:p>
          <a:p>
            <a:pPr defTabSz="914353">
              <a:lnSpc>
                <a:spcPct val="95000"/>
              </a:lnSpc>
              <a:spcAft>
                <a:spcPts val="1200"/>
              </a:spcAft>
              <a:buClr>
                <a:schemeClr val="accent5"/>
              </a:buClr>
            </a:pPr>
            <a:endParaRPr lang="en-AU" sz="1600" dirty="0">
              <a:ea typeface="+mn-ea"/>
              <a:cs typeface="+mn-cs"/>
            </a:endParaRPr>
          </a:p>
          <a:p>
            <a:pPr>
              <a:buClr>
                <a:schemeClr val="accent5"/>
              </a:buClr>
            </a:pPr>
            <a:endParaRPr lang="en-US" dirty="0"/>
          </a:p>
        </p:txBody>
      </p:sp>
    </p:spTree>
    <p:extLst>
      <p:ext uri="{BB962C8B-B14F-4D97-AF65-F5344CB8AC3E}">
        <p14:creationId xmlns:p14="http://schemas.microsoft.com/office/powerpoint/2010/main" val="3220800900"/>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descr="A person pouring a liquid into a bottle&#10;&#10;Description automatically generated">
            <a:extLst>
              <a:ext uri="{FF2B5EF4-FFF2-40B4-BE49-F238E27FC236}">
                <a16:creationId xmlns:a16="http://schemas.microsoft.com/office/drawing/2014/main" id="{D67225C1-E7E5-73EC-80DA-8BB7446DAA62}"/>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694951" y="0"/>
            <a:ext cx="4497049" cy="6858000"/>
          </a:xfrm>
          <a:prstGeom prst="rect">
            <a:avLst/>
          </a:prstGeom>
        </p:spPr>
      </p:pic>
      <p:sp>
        <p:nvSpPr>
          <p:cNvPr id="4" name="Content Placeholder 2">
            <a:extLst>
              <a:ext uri="{FF2B5EF4-FFF2-40B4-BE49-F238E27FC236}">
                <a16:creationId xmlns:a16="http://schemas.microsoft.com/office/drawing/2014/main" id="{D4BF8402-2F9A-493F-B3F3-FF2C8A032ACB}"/>
              </a:ext>
            </a:extLst>
          </p:cNvPr>
          <p:cNvSpPr txBox="1"/>
          <p:nvPr/>
        </p:nvSpPr>
        <p:spPr>
          <a:xfrm>
            <a:off x="407989" y="2643993"/>
            <a:ext cx="4932108" cy="3986468"/>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a:spcBef>
                <a:spcPts val="816"/>
              </a:spcBef>
              <a:buClr>
                <a:schemeClr val="accent4"/>
              </a:buClr>
              <a:buFont typeface="Arial" panose="020B0604020202020204" pitchFamily="34" charset="0"/>
              <a:buChar char="•"/>
              <a:defRPr/>
            </a:pPr>
            <a:r>
              <a:rPr lang="vi-VN" sz="1600" dirty="0">
                <a:solidFill>
                  <a:prstClr val="white"/>
                </a:solidFill>
                <a:latin typeface="Arial" panose="020B0604020202020204" pitchFamily="34" charset="0"/>
                <a:ea typeface="Inter Display" panose="02000503000000020004" pitchFamily="2" charset="0"/>
                <a:cs typeface="Inter Display" panose="02000503000000020004" pitchFamily="2" charset="0"/>
              </a:rPr>
              <a:t>Úc có bối cảnh và câu chuyện về vang phong phú bậc nhất thế giới, với hơn 100 giống nho được trồng khắp 65 vùng trồng nho.</a:t>
            </a:r>
          </a:p>
          <a:p>
            <a:pPr>
              <a:spcBef>
                <a:spcPts val="816"/>
              </a:spcBef>
              <a:buClr>
                <a:schemeClr val="accent4"/>
              </a:buClr>
              <a:buFont typeface="Arial" panose="020B0604020202020204" pitchFamily="34" charset="0"/>
              <a:buChar char="•"/>
              <a:defRPr/>
            </a:pPr>
            <a:r>
              <a:rPr lang="vi-VN" sz="1600" dirty="0">
                <a:solidFill>
                  <a:prstClr val="white"/>
                </a:solidFill>
                <a:latin typeface="Arial" panose="020B0604020202020204" pitchFamily="34" charset="0"/>
                <a:ea typeface="Inter Display" panose="02000503000000020004" pitchFamily="2" charset="0"/>
                <a:cs typeface="Inter Display" panose="02000503000000020004" pitchFamily="2" charset="0"/>
              </a:rPr>
              <a:t>Cộng đồng sản xuất rượu vang Úc nức tiếng với sức sáng tạo và tinh thần sẵn sàng thử nghiệm cái mới. </a:t>
            </a:r>
          </a:p>
          <a:p>
            <a:pPr>
              <a:spcBef>
                <a:spcPts val="816"/>
              </a:spcBef>
              <a:buClr>
                <a:schemeClr val="accent4"/>
              </a:buClr>
              <a:buFont typeface="Arial" panose="020B0604020202020204" pitchFamily="34" charset="0"/>
              <a:buChar char="•"/>
              <a:defRPr/>
            </a:pPr>
            <a:r>
              <a:rPr lang="vi-VN" sz="1600" dirty="0">
                <a:solidFill>
                  <a:prstClr val="white"/>
                </a:solidFill>
                <a:latin typeface="Arial" panose="020B0604020202020204" pitchFamily="34" charset="0"/>
                <a:ea typeface="Inter Display" panose="02000503000000020004" pitchFamily="2" charset="0"/>
                <a:cs typeface="Inter Display" panose="02000503000000020004" pitchFamily="2" charset="0"/>
              </a:rPr>
              <a:t>Rượu vang Úc là bức tranh chân thực về những người làm rượu, về thổ nhưỡng và khí hậu đa dạng của đất nước. </a:t>
            </a:r>
          </a:p>
          <a:p>
            <a:pPr>
              <a:spcBef>
                <a:spcPts val="816"/>
              </a:spcBef>
              <a:buClr>
                <a:schemeClr val="accent4"/>
              </a:buClr>
              <a:buFont typeface="Arial" panose="020B0604020202020204" pitchFamily="34" charset="0"/>
              <a:buChar char="•"/>
              <a:defRPr/>
            </a:pPr>
            <a:r>
              <a:rPr lang="vi-VN" sz="1600" dirty="0">
                <a:solidFill>
                  <a:prstClr val="white"/>
                </a:solidFill>
                <a:latin typeface="Arial" panose="020B0604020202020204" pitchFamily="34" charset="0"/>
                <a:ea typeface="Inter Display" panose="02000503000000020004" pitchFamily="2" charset="0"/>
                <a:cs typeface="Inter Display" panose="02000503000000020004" pitchFamily="2" charset="0"/>
              </a:rPr>
              <a:t>Úc là quê hương của một cộng đồng sản xuất rượu có tay nghề cao, sản xuất ra những loại rượu vang hảo hạng bậc nhất thế giới.</a:t>
            </a:r>
            <a:endParaRPr lang="en-US" sz="1600" dirty="0">
              <a:solidFill>
                <a:prstClr val="white"/>
              </a:solidFill>
              <a:latin typeface="Arial" panose="020B0604020202020204" pitchFamily="34" charset="0"/>
              <a:ea typeface="Inter Display" panose="02000503000000020004" pitchFamily="2" charset="0"/>
              <a:cs typeface="Inter Display" panose="02000503000000020004" pitchFamily="2" charset="0"/>
            </a:endParaRPr>
          </a:p>
        </p:txBody>
      </p:sp>
      <p:sp>
        <p:nvSpPr>
          <p:cNvPr id="6" name="object 4">
            <a:extLst>
              <a:ext uri="{FF2B5EF4-FFF2-40B4-BE49-F238E27FC236}">
                <a16:creationId xmlns:a16="http://schemas.microsoft.com/office/drawing/2014/main" id="{47977BB0-9554-4D06-89D0-913255E34010}"/>
              </a:ext>
            </a:extLst>
          </p:cNvPr>
          <p:cNvSpPr txBox="1"/>
          <p:nvPr/>
        </p:nvSpPr>
        <p:spPr>
          <a:xfrm>
            <a:off x="407988" y="955760"/>
            <a:ext cx="6167618" cy="2473240"/>
          </a:xfrm>
          <a:prstGeom prst="rect">
            <a:avLst/>
          </a:prstGeom>
        </p:spPr>
        <p:txBody>
          <a:bodyPr vert="horz" wrap="square" lIns="0" tIns="11521" rIns="0" bIns="0" rtlCol="0">
            <a:noAutofit/>
          </a:bodyPr>
          <a:lstStyle/>
          <a:p>
            <a:pPr defTabSz="829587">
              <a:lnSpc>
                <a:spcPct val="83000"/>
              </a:lnSpc>
              <a:tabLst>
                <a:tab pos="1156236" algn="l"/>
              </a:tabLst>
              <a:defRPr/>
            </a:pPr>
            <a:r>
              <a:rPr lang="vi-VN" sz="5400" dirty="0">
                <a:solidFill>
                  <a:schemeClr val="accent4"/>
                </a:solidFill>
                <a:latin typeface="Arial" panose="020B0604020202020204" pitchFamily="34" charset="0"/>
                <a:ea typeface="Inter Display" panose="02000503000000020004" pitchFamily="2" charset="0"/>
                <a:cs typeface="Inter Display" panose="02000503000000020004" pitchFamily="2" charset="0"/>
              </a:rPr>
              <a:t>TỪ MIỀN ĐẤT HOANG SƠ</a:t>
            </a:r>
          </a:p>
          <a:p>
            <a:pPr defTabSz="829587">
              <a:lnSpc>
                <a:spcPct val="83000"/>
              </a:lnSpc>
              <a:tabLst>
                <a:tab pos="1156236" algn="l"/>
              </a:tabLst>
              <a:defRPr/>
            </a:pPr>
            <a:endParaRPr lang="vi-VN" sz="5400" dirty="0">
              <a:solidFill>
                <a:schemeClr val="accent4"/>
              </a:solidFill>
              <a:latin typeface="Arial" panose="020B0604020202020204" pitchFamily="34" charset="0"/>
              <a:ea typeface="Inter Display" panose="02000503000000020004" pitchFamily="2" charset="0"/>
              <a:cs typeface="Inter Display" panose="02000503000000020004" pitchFamily="2" charset="0"/>
            </a:endParaRPr>
          </a:p>
        </p:txBody>
      </p:sp>
      <p:sp>
        <p:nvSpPr>
          <p:cNvPr id="7" name="object 58">
            <a:extLst>
              <a:ext uri="{FF2B5EF4-FFF2-40B4-BE49-F238E27FC236}">
                <a16:creationId xmlns:a16="http://schemas.microsoft.com/office/drawing/2014/main" id="{17424451-30D4-4639-A6DE-2DB1EA146B8C}"/>
              </a:ext>
            </a:extLst>
          </p:cNvPr>
          <p:cNvSpPr txBox="1"/>
          <p:nvPr/>
        </p:nvSpPr>
        <p:spPr>
          <a:xfrm>
            <a:off x="407988" y="379277"/>
            <a:ext cx="2963830" cy="379032"/>
          </a:xfrm>
          <a:prstGeom prst="rect">
            <a:avLst/>
          </a:prstGeom>
        </p:spPr>
        <p:txBody>
          <a:bodyPr vert="horz" wrap="none" lIns="0" tIns="15554" rIns="0" bIns="0" rtlCol="0">
            <a:noAutofit/>
          </a:bodyPr>
          <a:lstStyle/>
          <a:p>
            <a:pPr defTabSz="829587">
              <a:defRPr/>
            </a:pPr>
            <a:r>
              <a:rPr lang="vi-VN" sz="2800" dirty="0">
                <a:solidFill>
                  <a:prstClr val="white"/>
                </a:solidFill>
                <a:latin typeface="Arial" panose="020B0604020202020204" pitchFamily="34" charset="0"/>
                <a:ea typeface="Inter Display" panose="02000503000000020004" pitchFamily="2" charset="0"/>
                <a:cs typeface="Inter Display" panose="02000503000000020004" pitchFamily="2" charset="0"/>
              </a:rPr>
              <a:t>RƯỢU VANG ĐỘC ĐÁO</a:t>
            </a:r>
          </a:p>
          <a:p>
            <a:pPr defTabSz="829587">
              <a:defRPr/>
            </a:pPr>
            <a:endParaRPr lang="vi-VN" sz="2800" dirty="0">
              <a:solidFill>
                <a:prstClr val="white"/>
              </a:solidFill>
              <a:latin typeface="Arial" panose="020B0604020202020204" pitchFamily="34" charset="0"/>
              <a:ea typeface="Inter Display" panose="02000503000000020004" pitchFamily="2" charset="0"/>
              <a:cs typeface="Inter Display" panose="02000503000000020004" pitchFamily="2" charset="0"/>
            </a:endParaRPr>
          </a:p>
        </p:txBody>
      </p:sp>
    </p:spTree>
    <p:extLst>
      <p:ext uri="{BB962C8B-B14F-4D97-AF65-F5344CB8AC3E}">
        <p14:creationId xmlns:p14="http://schemas.microsoft.com/office/powerpoint/2010/main" val="3540552445"/>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descr="A field of vines in a valley&#10;&#10;Description automatically generated with medium confidence">
            <a:extLst>
              <a:ext uri="{FF2B5EF4-FFF2-40B4-BE49-F238E27FC236}">
                <a16:creationId xmlns:a16="http://schemas.microsoft.com/office/drawing/2014/main" id="{0A3B52F8-689C-28E6-5D14-E859100FE139}"/>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6197" r="16197"/>
          <a:stretch>
            <a:fillRect/>
          </a:stretch>
        </p:blipFill>
        <p:spPr/>
      </p:pic>
      <p:sp>
        <p:nvSpPr>
          <p:cNvPr id="4" name="Title 3">
            <a:extLst>
              <a:ext uri="{FF2B5EF4-FFF2-40B4-BE49-F238E27FC236}">
                <a16:creationId xmlns:a16="http://schemas.microsoft.com/office/drawing/2014/main" id="{152C317A-9FD1-76B9-7F9E-66BAB4160F83}"/>
              </a:ext>
            </a:extLst>
          </p:cNvPr>
          <p:cNvSpPr>
            <a:spLocks noGrp="1"/>
          </p:cNvSpPr>
          <p:nvPr>
            <p:ph type="title"/>
          </p:nvPr>
        </p:nvSpPr>
        <p:spPr>
          <a:xfrm>
            <a:off x="6635750" y="719003"/>
            <a:ext cx="5240432" cy="1325562"/>
          </a:xfrm>
        </p:spPr>
        <p:txBody>
          <a:bodyPr/>
          <a:lstStyle/>
          <a:p>
            <a:r>
              <a:rPr lang="en-US" sz="5400" dirty="0">
                <a:solidFill>
                  <a:schemeClr val="accent1"/>
                </a:solidFill>
              </a:rPr>
              <a:t>M</a:t>
            </a:r>
            <a:r>
              <a:rPr lang="en-US" sz="5400" cap="none" dirty="0">
                <a:solidFill>
                  <a:schemeClr val="accent1"/>
                </a:solidFill>
              </a:rPr>
              <a:t>c</a:t>
            </a:r>
            <a:r>
              <a:rPr lang="en-US" sz="5400" dirty="0">
                <a:solidFill>
                  <a:schemeClr val="accent1"/>
                </a:solidFill>
              </a:rPr>
              <a:t>laren vale</a:t>
            </a:r>
          </a:p>
        </p:txBody>
      </p:sp>
      <p:sp>
        <p:nvSpPr>
          <p:cNvPr id="6" name="Text Placeholder 5">
            <a:extLst>
              <a:ext uri="{FF2B5EF4-FFF2-40B4-BE49-F238E27FC236}">
                <a16:creationId xmlns:a16="http://schemas.microsoft.com/office/drawing/2014/main" id="{1062666E-B34B-DE42-F2A0-4A047DD1E6C5}"/>
              </a:ext>
            </a:extLst>
          </p:cNvPr>
          <p:cNvSpPr>
            <a:spLocks noGrp="1"/>
          </p:cNvSpPr>
          <p:nvPr>
            <p:ph type="body" sz="quarter" idx="11"/>
          </p:nvPr>
        </p:nvSpPr>
        <p:spPr>
          <a:xfrm>
            <a:off x="6635750" y="2241550"/>
            <a:ext cx="4701575" cy="3788577"/>
          </a:xfrm>
        </p:spPr>
        <p:txBody>
          <a:bodyPr/>
          <a:lstStyle/>
          <a:p>
            <a:pPr marL="285750" indent="-285750" defTabSz="914353">
              <a:lnSpc>
                <a:spcPct val="95000"/>
              </a:lnSpc>
              <a:spcAft>
                <a:spcPts val="1200"/>
              </a:spcAft>
              <a:buFont typeface="Arial" panose="020B0604020202020204" pitchFamily="34" charset="0"/>
              <a:buChar char="•"/>
            </a:pPr>
            <a:r>
              <a:rPr lang="vi-VN" sz="1600" dirty="0">
                <a:ea typeface="+mn-ea"/>
                <a:cs typeface="+mn-cs"/>
              </a:rPr>
              <a:t>Nơi sinh ra rượu vang ở nam Úc</a:t>
            </a:r>
          </a:p>
          <a:p>
            <a:pPr marL="285750" indent="-285750" defTabSz="914353">
              <a:lnSpc>
                <a:spcPct val="95000"/>
              </a:lnSpc>
              <a:spcAft>
                <a:spcPts val="1200"/>
              </a:spcAft>
              <a:buFont typeface="Arial" panose="020B0604020202020204" pitchFamily="34" charset="0"/>
              <a:buChar char="•"/>
            </a:pPr>
            <a:r>
              <a:rPr lang="vi-VN" sz="1600" dirty="0">
                <a:ea typeface="+mn-ea"/>
                <a:cs typeface="+mn-cs"/>
              </a:rPr>
              <a:t>Một trong những vùng cấp tiến và các cộng đồng rượu vang có ý thức về môi trường ở Úc</a:t>
            </a:r>
          </a:p>
          <a:p>
            <a:pPr marL="285750" indent="-285750" defTabSz="914353">
              <a:lnSpc>
                <a:spcPct val="95000"/>
              </a:lnSpc>
              <a:spcAft>
                <a:spcPts val="1200"/>
              </a:spcAft>
              <a:buFont typeface="Arial" panose="020B0604020202020204" pitchFamily="34" charset="0"/>
              <a:buChar char="•"/>
            </a:pPr>
            <a:r>
              <a:rPr lang="vi-VN" sz="1600" dirty="0">
                <a:ea typeface="+mn-ea"/>
                <a:cs typeface="+mn-cs"/>
              </a:rPr>
              <a:t>Khí hậu địa trung hải ấm áp với một loạt các vùng trung khí hậu và vi khí hậu </a:t>
            </a:r>
            <a:endParaRPr lang="en-AU" sz="1600" dirty="0">
              <a:ea typeface="+mn-ea"/>
              <a:cs typeface="+mn-cs"/>
            </a:endParaRPr>
          </a:p>
          <a:p>
            <a:pPr lvl="2" defTabSz="914353">
              <a:lnSpc>
                <a:spcPct val="95000"/>
              </a:lnSpc>
              <a:spcAft>
                <a:spcPts val="1200"/>
              </a:spcAft>
              <a:buClr>
                <a:srgbClr val="F40000"/>
              </a:buClr>
            </a:pPr>
            <a:endParaRPr lang="en-AU" sz="1600" b="1" dirty="0">
              <a:ea typeface="+mn-ea"/>
              <a:cs typeface="+mn-cs"/>
            </a:endParaRPr>
          </a:p>
          <a:p>
            <a:pPr>
              <a:spcAft>
                <a:spcPts val="300"/>
              </a:spcAft>
              <a:buClr>
                <a:srgbClr val="F40000"/>
              </a:buClr>
            </a:pPr>
            <a:r>
              <a:rPr lang="en-US" sz="1600" dirty="0">
                <a:latin typeface="Arial" panose="020B0604020202020204" pitchFamily="34" charset="0"/>
                <a:cs typeface="Hellix SemiBold"/>
              </a:rPr>
              <a:t>CÁC GIỐNG CHÍNH</a:t>
            </a:r>
          </a:p>
          <a:p>
            <a:pPr marL="285750" indent="-285750" defTabSz="914353">
              <a:lnSpc>
                <a:spcPct val="95000"/>
              </a:lnSpc>
              <a:spcBef>
                <a:spcPts val="0"/>
              </a:spcBef>
              <a:spcAft>
                <a:spcPts val="600"/>
              </a:spcAft>
              <a:buFont typeface="Arial" panose="020B0604020202020204" pitchFamily="34" charset="0"/>
              <a:buChar char="•"/>
            </a:pPr>
            <a:r>
              <a:rPr lang="en-AU" sz="1600" dirty="0">
                <a:ea typeface="+mn-ea"/>
                <a:cs typeface="+mn-cs"/>
              </a:rPr>
              <a:t>Shiraz</a:t>
            </a:r>
          </a:p>
          <a:p>
            <a:pPr marL="285750" indent="-285750" defTabSz="914353">
              <a:lnSpc>
                <a:spcPct val="95000"/>
              </a:lnSpc>
              <a:spcBef>
                <a:spcPts val="0"/>
              </a:spcBef>
              <a:spcAft>
                <a:spcPts val="600"/>
              </a:spcAft>
              <a:buFont typeface="Arial" panose="020B0604020202020204" pitchFamily="34" charset="0"/>
              <a:buChar char="•"/>
            </a:pPr>
            <a:r>
              <a:rPr lang="en-AU" sz="1600" dirty="0">
                <a:ea typeface="+mn-ea"/>
                <a:cs typeface="+mn-cs"/>
              </a:rPr>
              <a:t>Cabernet Sauvignon</a:t>
            </a:r>
          </a:p>
          <a:p>
            <a:pPr marL="285750" indent="-285750" defTabSz="914353">
              <a:lnSpc>
                <a:spcPct val="95000"/>
              </a:lnSpc>
              <a:spcBef>
                <a:spcPts val="0"/>
              </a:spcBef>
              <a:spcAft>
                <a:spcPts val="600"/>
              </a:spcAft>
              <a:buFont typeface="Arial" panose="020B0604020202020204" pitchFamily="34" charset="0"/>
              <a:buChar char="•"/>
            </a:pPr>
            <a:r>
              <a:rPr lang="en-AU" sz="1600" dirty="0">
                <a:ea typeface="+mn-ea"/>
                <a:cs typeface="+mn-cs"/>
              </a:rPr>
              <a:t>Grenache</a:t>
            </a:r>
          </a:p>
          <a:p>
            <a:pPr defTabSz="914353">
              <a:lnSpc>
                <a:spcPct val="95000"/>
              </a:lnSpc>
              <a:spcAft>
                <a:spcPts val="1200"/>
              </a:spcAft>
            </a:pPr>
            <a:endParaRPr lang="en-AU" sz="1600" dirty="0">
              <a:ea typeface="+mn-ea"/>
              <a:cs typeface="+mn-cs"/>
            </a:endParaRPr>
          </a:p>
          <a:p>
            <a:endParaRPr lang="en-US" dirty="0"/>
          </a:p>
        </p:txBody>
      </p:sp>
    </p:spTree>
    <p:extLst>
      <p:ext uri="{BB962C8B-B14F-4D97-AF65-F5344CB8AC3E}">
        <p14:creationId xmlns:p14="http://schemas.microsoft.com/office/powerpoint/2010/main" val="2448794107"/>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vineyard with a lake&#10;&#10;Description automatically generated with medium confidence">
            <a:extLst>
              <a:ext uri="{FF2B5EF4-FFF2-40B4-BE49-F238E27FC236}">
                <a16:creationId xmlns:a16="http://schemas.microsoft.com/office/drawing/2014/main" id="{957135E8-DDCF-D83B-8850-0F1588D55B22}"/>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6207" r="16207"/>
          <a:stretch>
            <a:fillRect/>
          </a:stretch>
        </p:blipFill>
        <p:spPr/>
      </p:pic>
      <p:sp>
        <p:nvSpPr>
          <p:cNvPr id="3" name="Title 2">
            <a:extLst>
              <a:ext uri="{FF2B5EF4-FFF2-40B4-BE49-F238E27FC236}">
                <a16:creationId xmlns:a16="http://schemas.microsoft.com/office/drawing/2014/main" id="{B6C6740C-7AB3-72F3-39C3-728219013832}"/>
              </a:ext>
            </a:extLst>
          </p:cNvPr>
          <p:cNvSpPr>
            <a:spLocks noGrp="1"/>
          </p:cNvSpPr>
          <p:nvPr>
            <p:ph type="title"/>
          </p:nvPr>
        </p:nvSpPr>
        <p:spPr>
          <a:xfrm>
            <a:off x="6635750" y="523609"/>
            <a:ext cx="6158452" cy="1325562"/>
          </a:xfrm>
        </p:spPr>
        <p:txBody>
          <a:bodyPr/>
          <a:lstStyle/>
          <a:p>
            <a:r>
              <a:rPr lang="en-US" sz="5400" dirty="0">
                <a:solidFill>
                  <a:schemeClr val="accent2"/>
                </a:solidFill>
              </a:rPr>
              <a:t>Margaret river</a:t>
            </a:r>
          </a:p>
        </p:txBody>
      </p:sp>
      <p:sp>
        <p:nvSpPr>
          <p:cNvPr id="4" name="Text Placeholder 3">
            <a:extLst>
              <a:ext uri="{FF2B5EF4-FFF2-40B4-BE49-F238E27FC236}">
                <a16:creationId xmlns:a16="http://schemas.microsoft.com/office/drawing/2014/main" id="{55655C87-0B54-D323-FA06-81664D304BF5}"/>
              </a:ext>
            </a:extLst>
          </p:cNvPr>
          <p:cNvSpPr>
            <a:spLocks noGrp="1"/>
          </p:cNvSpPr>
          <p:nvPr>
            <p:ph type="body" sz="quarter" idx="11"/>
          </p:nvPr>
        </p:nvSpPr>
        <p:spPr>
          <a:xfrm>
            <a:off x="6635750" y="2261022"/>
            <a:ext cx="4507580" cy="1860217"/>
          </a:xfrm>
        </p:spPr>
        <p:txBody>
          <a:bodyPr/>
          <a:lstStyle/>
          <a:p>
            <a:pPr marL="285750" indent="-285750" defTabSz="914353">
              <a:lnSpc>
                <a:spcPct val="95000"/>
              </a:lnSpc>
              <a:spcAft>
                <a:spcPts val="1200"/>
              </a:spcAft>
              <a:buClr>
                <a:schemeClr val="accent3"/>
              </a:buClr>
              <a:buFont typeface="Arial" panose="020B0604020202020204" pitchFamily="34" charset="0"/>
              <a:buChar char="•"/>
            </a:pPr>
            <a:r>
              <a:rPr lang="vi-VN" sz="1600" dirty="0">
                <a:ea typeface="+mn-ea"/>
                <a:cs typeface="+mn-cs"/>
              </a:rPr>
              <a:t>Một trong những vùng rượu vang trẻ nhất thế giới nhưng đã nhanh chóng xây dựng danh tiếng trên toàn cầu</a:t>
            </a:r>
          </a:p>
          <a:p>
            <a:pPr marL="285750" indent="-285750" defTabSz="914353">
              <a:lnSpc>
                <a:spcPct val="95000"/>
              </a:lnSpc>
              <a:spcAft>
                <a:spcPts val="1200"/>
              </a:spcAft>
              <a:buClr>
                <a:schemeClr val="accent3"/>
              </a:buClr>
              <a:buFont typeface="Arial" panose="020B0604020202020204" pitchFamily="34" charset="0"/>
              <a:buChar char="•"/>
            </a:pPr>
            <a:r>
              <a:rPr lang="vi-VN" sz="1600" dirty="0">
                <a:ea typeface="+mn-ea"/>
                <a:cs typeface="+mn-cs"/>
              </a:rPr>
              <a:t>Tách biệt về địa lý với điều kiện trồng nho lý tưởng</a:t>
            </a:r>
          </a:p>
          <a:p>
            <a:pPr marL="285750" indent="-285750" defTabSz="914353">
              <a:lnSpc>
                <a:spcPct val="95000"/>
              </a:lnSpc>
              <a:spcAft>
                <a:spcPts val="1200"/>
              </a:spcAft>
              <a:buClr>
                <a:schemeClr val="accent3"/>
              </a:buClr>
              <a:buFont typeface="Arial" panose="020B0604020202020204" pitchFamily="34" charset="0"/>
              <a:buChar char="•"/>
            </a:pPr>
            <a:r>
              <a:rPr lang="vi-VN" sz="1600" dirty="0">
                <a:ea typeface="+mn-ea"/>
                <a:cs typeface="+mn-cs"/>
              </a:rPr>
              <a:t>Khí hậu địa trung hải với ảnh hưởng của khí hậu biển rõ rệt, tiếp giáp đại dương ở ba phía</a:t>
            </a:r>
            <a:endParaRPr lang="en-AU" sz="1600" b="1" dirty="0">
              <a:ea typeface="+mn-ea"/>
              <a:cs typeface="+mn-cs"/>
            </a:endParaRPr>
          </a:p>
          <a:p>
            <a:pPr>
              <a:spcAft>
                <a:spcPts val="300"/>
              </a:spcAft>
              <a:buClr>
                <a:srgbClr val="F40000"/>
              </a:buClr>
            </a:pPr>
            <a:r>
              <a:rPr lang="en-US" sz="1600" dirty="0">
                <a:latin typeface="Arial" panose="020B0604020202020204" pitchFamily="34" charset="0"/>
                <a:cs typeface="Hellix SemiBold"/>
              </a:rPr>
              <a:t>CÁC GIỐNG CHÍNH</a:t>
            </a:r>
          </a:p>
          <a:p>
            <a:pPr marL="285750" indent="-285750" defTabSz="914353">
              <a:lnSpc>
                <a:spcPct val="95000"/>
              </a:lnSpc>
              <a:spcBef>
                <a:spcPts val="0"/>
              </a:spcBef>
              <a:spcAft>
                <a:spcPts val="600"/>
              </a:spcAft>
              <a:buClr>
                <a:schemeClr val="accent3"/>
              </a:buClr>
              <a:buFont typeface="Arial" panose="020B0604020202020204" pitchFamily="34" charset="0"/>
              <a:buChar char="•"/>
            </a:pPr>
            <a:r>
              <a:rPr lang="en-AU" sz="1600" dirty="0">
                <a:ea typeface="+mn-ea"/>
                <a:cs typeface="+mn-cs"/>
              </a:rPr>
              <a:t>Semillon Sauvignon Blanc blends</a:t>
            </a:r>
          </a:p>
          <a:p>
            <a:pPr marL="285750" indent="-285750" defTabSz="914353">
              <a:lnSpc>
                <a:spcPct val="95000"/>
              </a:lnSpc>
              <a:spcBef>
                <a:spcPts val="0"/>
              </a:spcBef>
              <a:spcAft>
                <a:spcPts val="600"/>
              </a:spcAft>
              <a:buClr>
                <a:schemeClr val="accent3"/>
              </a:buClr>
              <a:buFont typeface="Arial" panose="020B0604020202020204" pitchFamily="34" charset="0"/>
              <a:buChar char="•"/>
            </a:pPr>
            <a:r>
              <a:rPr lang="en-AU" sz="1600" dirty="0">
                <a:ea typeface="+mn-ea"/>
                <a:cs typeface="+mn-cs"/>
              </a:rPr>
              <a:t>Chardonnay</a:t>
            </a:r>
          </a:p>
          <a:p>
            <a:pPr marL="285750" indent="-285750" defTabSz="914353">
              <a:lnSpc>
                <a:spcPct val="95000"/>
              </a:lnSpc>
              <a:spcBef>
                <a:spcPts val="0"/>
              </a:spcBef>
              <a:spcAft>
                <a:spcPts val="600"/>
              </a:spcAft>
              <a:buClr>
                <a:schemeClr val="accent3"/>
              </a:buClr>
              <a:buFont typeface="Arial" panose="020B0604020202020204" pitchFamily="34" charset="0"/>
              <a:buChar char="•"/>
            </a:pPr>
            <a:r>
              <a:rPr lang="en-AU" sz="1600" dirty="0">
                <a:ea typeface="+mn-ea"/>
                <a:cs typeface="+mn-cs"/>
              </a:rPr>
              <a:t>Cabernet Sauvignon</a:t>
            </a:r>
          </a:p>
          <a:p>
            <a:pPr defTabSz="914353">
              <a:lnSpc>
                <a:spcPct val="95000"/>
              </a:lnSpc>
              <a:spcAft>
                <a:spcPts val="1200"/>
              </a:spcAft>
              <a:buClr>
                <a:schemeClr val="accent3"/>
              </a:buClr>
            </a:pPr>
            <a:endParaRPr lang="en-AU" sz="1600" dirty="0">
              <a:ea typeface="+mn-ea"/>
              <a:cs typeface="+mn-cs"/>
            </a:endParaRPr>
          </a:p>
          <a:p>
            <a:pPr>
              <a:buClr>
                <a:schemeClr val="accent3"/>
              </a:buClr>
            </a:pPr>
            <a:endParaRPr lang="en-US" dirty="0"/>
          </a:p>
        </p:txBody>
      </p:sp>
    </p:spTree>
    <p:extLst>
      <p:ext uri="{BB962C8B-B14F-4D97-AF65-F5344CB8AC3E}">
        <p14:creationId xmlns:p14="http://schemas.microsoft.com/office/powerpoint/2010/main" val="3218329405"/>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long shot of a vineyard&#10;&#10;Description automatically generated">
            <a:extLst>
              <a:ext uri="{FF2B5EF4-FFF2-40B4-BE49-F238E27FC236}">
                <a16:creationId xmlns:a16="http://schemas.microsoft.com/office/drawing/2014/main" id="{4CF37427-2C17-CF0D-1FEF-8A4D4E3E0AC8}"/>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17130" b="17130"/>
          <a:stretch>
            <a:fillRect/>
          </a:stretch>
        </p:blipFill>
        <p:spPr/>
      </p:pic>
      <p:sp>
        <p:nvSpPr>
          <p:cNvPr id="3" name="Title 2">
            <a:extLst>
              <a:ext uri="{FF2B5EF4-FFF2-40B4-BE49-F238E27FC236}">
                <a16:creationId xmlns:a16="http://schemas.microsoft.com/office/drawing/2014/main" id="{11727CE9-FD85-B243-D145-CF94A308CB62}"/>
              </a:ext>
            </a:extLst>
          </p:cNvPr>
          <p:cNvSpPr>
            <a:spLocks noGrp="1"/>
          </p:cNvSpPr>
          <p:nvPr>
            <p:ph type="title"/>
          </p:nvPr>
        </p:nvSpPr>
        <p:spPr>
          <a:xfrm>
            <a:off x="6959600" y="755594"/>
            <a:ext cx="6158452" cy="1325562"/>
          </a:xfrm>
        </p:spPr>
        <p:txBody>
          <a:bodyPr/>
          <a:lstStyle/>
          <a:p>
            <a:r>
              <a:rPr lang="en-US" sz="5400" dirty="0">
                <a:solidFill>
                  <a:schemeClr val="accent2"/>
                </a:solidFill>
              </a:rPr>
              <a:t>Canberra district</a:t>
            </a:r>
          </a:p>
        </p:txBody>
      </p:sp>
      <p:sp>
        <p:nvSpPr>
          <p:cNvPr id="4" name="Text Placeholder 3">
            <a:extLst>
              <a:ext uri="{FF2B5EF4-FFF2-40B4-BE49-F238E27FC236}">
                <a16:creationId xmlns:a16="http://schemas.microsoft.com/office/drawing/2014/main" id="{66FF640A-A75E-9AF8-758A-E146D2D06B2E}"/>
              </a:ext>
            </a:extLst>
          </p:cNvPr>
          <p:cNvSpPr>
            <a:spLocks noGrp="1"/>
          </p:cNvSpPr>
          <p:nvPr>
            <p:ph type="body" sz="quarter" idx="11"/>
          </p:nvPr>
        </p:nvSpPr>
        <p:spPr>
          <a:xfrm>
            <a:off x="6959600" y="2626166"/>
            <a:ext cx="4105121" cy="1636741"/>
          </a:xfrm>
        </p:spPr>
        <p:txBody>
          <a:bodyPr/>
          <a:lstStyle/>
          <a:p>
            <a:pPr marL="285750" indent="-285750" defTabSz="914353">
              <a:lnSpc>
                <a:spcPct val="95000"/>
              </a:lnSpc>
              <a:spcAft>
                <a:spcPts val="1200"/>
              </a:spcAft>
              <a:buClr>
                <a:schemeClr val="accent3"/>
              </a:buClr>
              <a:buFont typeface="Arial" panose="020B0604020202020204" pitchFamily="34" charset="0"/>
              <a:buChar char="•"/>
            </a:pPr>
            <a:r>
              <a:rPr lang="vi-VN" sz="1600" dirty="0">
                <a:ea typeface="+mn-ea"/>
                <a:cs typeface="+mn-cs"/>
              </a:rPr>
              <a:t>Tương đối trẻ vùng sản xuất rượu cao cấp</a:t>
            </a:r>
          </a:p>
          <a:p>
            <a:pPr marL="285750" indent="-285750" defTabSz="914353">
              <a:lnSpc>
                <a:spcPct val="95000"/>
              </a:lnSpc>
              <a:spcAft>
                <a:spcPts val="1200"/>
              </a:spcAft>
              <a:buClr>
                <a:schemeClr val="accent3"/>
              </a:buClr>
              <a:buFont typeface="Arial" panose="020B0604020202020204" pitchFamily="34" charset="0"/>
              <a:buChar char="•"/>
            </a:pPr>
            <a:r>
              <a:rPr lang="vi-VN" sz="1600" dirty="0">
                <a:ea typeface="+mn-ea"/>
                <a:cs typeface="+mn-cs"/>
              </a:rPr>
              <a:t>Ôm trọn các vườn nho ở ACT và NSW</a:t>
            </a:r>
          </a:p>
          <a:p>
            <a:pPr marL="285750" indent="-285750" defTabSz="914353">
              <a:lnSpc>
                <a:spcPct val="95000"/>
              </a:lnSpc>
              <a:spcAft>
                <a:spcPts val="1200"/>
              </a:spcAft>
              <a:buClr>
                <a:schemeClr val="accent3"/>
              </a:buClr>
              <a:buFont typeface="Arial" panose="020B0604020202020204" pitchFamily="34" charset="0"/>
              <a:buChar char="•"/>
            </a:pPr>
            <a:r>
              <a:rPr lang="vi-VN" sz="1600" dirty="0">
                <a:ea typeface="+mn-ea"/>
                <a:cs typeface="+mn-cs"/>
              </a:rPr>
              <a:t>Khí hậu lục địa rõ rệt</a:t>
            </a:r>
            <a:endParaRPr lang="en-AU" sz="1600" b="1" dirty="0">
              <a:ea typeface="+mn-ea"/>
              <a:cs typeface="+mn-cs"/>
            </a:endParaRPr>
          </a:p>
          <a:p>
            <a:pPr>
              <a:spcAft>
                <a:spcPts val="300"/>
              </a:spcAft>
              <a:buClr>
                <a:srgbClr val="F40000"/>
              </a:buClr>
            </a:pPr>
            <a:endParaRPr lang="en-US" sz="1600" dirty="0">
              <a:latin typeface="Arial" panose="020B0604020202020204" pitchFamily="34" charset="0"/>
              <a:cs typeface="Hellix SemiBold"/>
            </a:endParaRPr>
          </a:p>
          <a:p>
            <a:pPr>
              <a:spcAft>
                <a:spcPts val="300"/>
              </a:spcAft>
              <a:buClr>
                <a:srgbClr val="F40000"/>
              </a:buClr>
            </a:pPr>
            <a:r>
              <a:rPr lang="en-US" sz="1600" dirty="0">
                <a:latin typeface="Arial" panose="020B0604020202020204" pitchFamily="34" charset="0"/>
                <a:cs typeface="Hellix SemiBold"/>
              </a:rPr>
              <a:t>CÁC GIỐNG CHÍNH</a:t>
            </a:r>
          </a:p>
          <a:p>
            <a:pPr marL="285750" indent="-285750" defTabSz="914353">
              <a:lnSpc>
                <a:spcPct val="95000"/>
              </a:lnSpc>
              <a:spcAft>
                <a:spcPts val="600"/>
              </a:spcAft>
              <a:buClr>
                <a:schemeClr val="accent3"/>
              </a:buClr>
              <a:buFont typeface="Arial" panose="020B0604020202020204" pitchFamily="34" charset="0"/>
              <a:buChar char="•"/>
            </a:pPr>
            <a:r>
              <a:rPr lang="en-AU" sz="1600" dirty="0">
                <a:ea typeface="+mn-ea"/>
                <a:cs typeface="+mn-cs"/>
              </a:rPr>
              <a:t>Semillon Sauvignon Blanc blends</a:t>
            </a:r>
          </a:p>
          <a:p>
            <a:pPr marL="285750" indent="-285750" defTabSz="914353">
              <a:lnSpc>
                <a:spcPct val="95000"/>
              </a:lnSpc>
              <a:spcAft>
                <a:spcPts val="600"/>
              </a:spcAft>
              <a:buClr>
                <a:schemeClr val="accent3"/>
              </a:buClr>
              <a:buFont typeface="Arial" panose="020B0604020202020204" pitchFamily="34" charset="0"/>
              <a:buChar char="•"/>
            </a:pPr>
            <a:r>
              <a:rPr lang="en-AU" sz="1600" dirty="0">
                <a:ea typeface="+mn-ea"/>
                <a:cs typeface="+mn-cs"/>
              </a:rPr>
              <a:t>Chardonnay</a:t>
            </a:r>
          </a:p>
          <a:p>
            <a:pPr marL="285750" indent="-285750" defTabSz="914353">
              <a:lnSpc>
                <a:spcPct val="95000"/>
              </a:lnSpc>
              <a:spcAft>
                <a:spcPts val="600"/>
              </a:spcAft>
              <a:buClr>
                <a:schemeClr val="accent3"/>
              </a:buClr>
              <a:buFont typeface="Arial" panose="020B0604020202020204" pitchFamily="34" charset="0"/>
              <a:buChar char="•"/>
            </a:pPr>
            <a:r>
              <a:rPr lang="en-AU" sz="1600" dirty="0">
                <a:ea typeface="+mn-ea"/>
                <a:cs typeface="+mn-cs"/>
              </a:rPr>
              <a:t>Cabernet Sauvignon</a:t>
            </a:r>
          </a:p>
          <a:p>
            <a:pPr marL="285750" indent="-285750" defTabSz="914353">
              <a:lnSpc>
                <a:spcPct val="95000"/>
              </a:lnSpc>
              <a:spcAft>
                <a:spcPts val="1200"/>
              </a:spcAft>
              <a:buClr>
                <a:schemeClr val="accent3"/>
              </a:buClr>
              <a:buFont typeface="Arial" panose="020B0604020202020204" pitchFamily="34" charset="0"/>
              <a:buChar char="•"/>
            </a:pPr>
            <a:endParaRPr lang="en-AU" sz="1600" dirty="0">
              <a:ea typeface="+mn-ea"/>
              <a:cs typeface="+mn-cs"/>
            </a:endParaRPr>
          </a:p>
          <a:p>
            <a:pPr>
              <a:buClr>
                <a:schemeClr val="accent3"/>
              </a:buClr>
            </a:pPr>
            <a:endParaRPr lang="en-US" dirty="0"/>
          </a:p>
        </p:txBody>
      </p:sp>
    </p:spTree>
    <p:extLst>
      <p:ext uri="{BB962C8B-B14F-4D97-AF65-F5344CB8AC3E}">
        <p14:creationId xmlns:p14="http://schemas.microsoft.com/office/powerpoint/2010/main" val="2596307890"/>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green field with trees&#10;&#10;Description automatically generated with medium confidence">
            <a:extLst>
              <a:ext uri="{FF2B5EF4-FFF2-40B4-BE49-F238E27FC236}">
                <a16:creationId xmlns:a16="http://schemas.microsoft.com/office/drawing/2014/main" id="{E23B9BAF-3853-4B62-310D-ADB912AB61B9}"/>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17130" b="17130"/>
          <a:stretch>
            <a:fillRect/>
          </a:stretch>
        </p:blipFill>
        <p:spPr/>
      </p:pic>
      <p:sp>
        <p:nvSpPr>
          <p:cNvPr id="3" name="Title 2">
            <a:extLst>
              <a:ext uri="{FF2B5EF4-FFF2-40B4-BE49-F238E27FC236}">
                <a16:creationId xmlns:a16="http://schemas.microsoft.com/office/drawing/2014/main" id="{B120C58F-466F-55C0-4575-76877134BF8A}"/>
              </a:ext>
            </a:extLst>
          </p:cNvPr>
          <p:cNvSpPr>
            <a:spLocks noGrp="1"/>
          </p:cNvSpPr>
          <p:nvPr>
            <p:ph type="title"/>
          </p:nvPr>
        </p:nvSpPr>
        <p:spPr>
          <a:xfrm>
            <a:off x="6959600" y="757103"/>
            <a:ext cx="5067298" cy="1325562"/>
          </a:xfrm>
        </p:spPr>
        <p:txBody>
          <a:bodyPr/>
          <a:lstStyle/>
          <a:p>
            <a:r>
              <a:rPr lang="en-US" sz="5400" dirty="0">
                <a:solidFill>
                  <a:schemeClr val="accent2"/>
                </a:solidFill>
              </a:rPr>
              <a:t>Hunter valley</a:t>
            </a:r>
          </a:p>
        </p:txBody>
      </p:sp>
      <p:sp>
        <p:nvSpPr>
          <p:cNvPr id="4" name="Text Placeholder 3">
            <a:extLst>
              <a:ext uri="{FF2B5EF4-FFF2-40B4-BE49-F238E27FC236}">
                <a16:creationId xmlns:a16="http://schemas.microsoft.com/office/drawing/2014/main" id="{8716F109-A448-CAC8-9681-E9BD5363A895}"/>
              </a:ext>
            </a:extLst>
          </p:cNvPr>
          <p:cNvSpPr>
            <a:spLocks noGrp="1"/>
          </p:cNvSpPr>
          <p:nvPr>
            <p:ph type="body" sz="quarter" idx="11"/>
          </p:nvPr>
        </p:nvSpPr>
        <p:spPr>
          <a:xfrm>
            <a:off x="6959600" y="2665523"/>
            <a:ext cx="4105121" cy="5495616"/>
          </a:xfrm>
        </p:spPr>
        <p:txBody>
          <a:bodyPr/>
          <a:lstStyle/>
          <a:p>
            <a:pPr marL="285750" indent="-285750" defTabSz="914353">
              <a:lnSpc>
                <a:spcPct val="95000"/>
              </a:lnSpc>
              <a:spcAft>
                <a:spcPts val="1200"/>
              </a:spcAft>
              <a:buClr>
                <a:schemeClr val="accent3"/>
              </a:buClr>
              <a:buFont typeface="Arial" panose="020B0604020202020204" pitchFamily="34" charset="0"/>
              <a:buChar char="•"/>
            </a:pPr>
            <a:r>
              <a:rPr lang="vi-VN" sz="1600" dirty="0">
                <a:ea typeface="+mn-ea"/>
                <a:cs typeface="+mn-cs"/>
              </a:rPr>
              <a:t>Vùng rượu thương mại đầu tiên của Úc</a:t>
            </a:r>
          </a:p>
          <a:p>
            <a:pPr marL="285750" indent="-285750" defTabSz="914353">
              <a:lnSpc>
                <a:spcPct val="95000"/>
              </a:lnSpc>
              <a:spcAft>
                <a:spcPts val="1200"/>
              </a:spcAft>
              <a:buClr>
                <a:schemeClr val="accent3"/>
              </a:buClr>
              <a:buFont typeface="Arial" panose="020B0604020202020204" pitchFamily="34" charset="0"/>
              <a:buChar char="•"/>
            </a:pPr>
            <a:r>
              <a:rPr lang="vi-VN" sz="1600" dirty="0">
                <a:ea typeface="+mn-ea"/>
                <a:cs typeface="+mn-cs"/>
              </a:rPr>
              <a:t>Quê hương của một số cây nho lâu năm nhất trên thế giới</a:t>
            </a:r>
          </a:p>
          <a:p>
            <a:pPr marL="285750" indent="-285750" defTabSz="914353">
              <a:lnSpc>
                <a:spcPct val="95000"/>
              </a:lnSpc>
              <a:spcAft>
                <a:spcPts val="1200"/>
              </a:spcAft>
              <a:buClr>
                <a:schemeClr val="accent3"/>
              </a:buClr>
              <a:buFont typeface="Arial" panose="020B0604020202020204" pitchFamily="34" charset="0"/>
              <a:buChar char="•"/>
            </a:pPr>
            <a:r>
              <a:rPr lang="vi-VN" sz="1600" dirty="0">
                <a:ea typeface="+mn-ea"/>
                <a:cs typeface="+mn-cs"/>
              </a:rPr>
              <a:t>Khí hậu cận nhiệt đới với ảnh hưởng của khí hậu biển</a:t>
            </a:r>
          </a:p>
          <a:p>
            <a:pPr marL="285750" indent="-285750" defTabSz="914353">
              <a:lnSpc>
                <a:spcPct val="95000"/>
              </a:lnSpc>
              <a:spcAft>
                <a:spcPts val="1200"/>
              </a:spcAft>
              <a:buClr>
                <a:schemeClr val="accent3"/>
              </a:buClr>
              <a:buFont typeface="Arial" panose="020B0604020202020204" pitchFamily="34" charset="0"/>
              <a:buChar char="•"/>
            </a:pPr>
            <a:endParaRPr lang="en-AU" sz="1600" dirty="0">
              <a:ea typeface="+mn-ea"/>
              <a:cs typeface="+mn-cs"/>
            </a:endParaRPr>
          </a:p>
          <a:p>
            <a:pPr>
              <a:spcAft>
                <a:spcPts val="300"/>
              </a:spcAft>
              <a:buClr>
                <a:srgbClr val="F40000"/>
              </a:buClr>
            </a:pPr>
            <a:r>
              <a:rPr lang="en-US" sz="1600" dirty="0">
                <a:latin typeface="Arial" panose="020B0604020202020204" pitchFamily="34" charset="0"/>
                <a:cs typeface="Hellix SemiBold"/>
              </a:rPr>
              <a:t>CÁC GIỐNG CHÍNH</a:t>
            </a:r>
          </a:p>
          <a:p>
            <a:pPr marL="285750" indent="-285750" defTabSz="914353">
              <a:lnSpc>
                <a:spcPct val="95000"/>
              </a:lnSpc>
              <a:spcAft>
                <a:spcPts val="600"/>
              </a:spcAft>
              <a:buClr>
                <a:schemeClr val="accent3"/>
              </a:buClr>
              <a:buFont typeface="Arial" panose="020B0604020202020204" pitchFamily="34" charset="0"/>
              <a:buChar char="•"/>
            </a:pPr>
            <a:r>
              <a:rPr lang="en-AU" sz="1600" dirty="0">
                <a:ea typeface="+mn-ea"/>
                <a:cs typeface="+mn-cs"/>
              </a:rPr>
              <a:t>Semillon</a:t>
            </a:r>
          </a:p>
          <a:p>
            <a:pPr marL="285750" indent="-285750" defTabSz="914353">
              <a:lnSpc>
                <a:spcPct val="95000"/>
              </a:lnSpc>
              <a:spcAft>
                <a:spcPts val="600"/>
              </a:spcAft>
              <a:buClr>
                <a:schemeClr val="accent3"/>
              </a:buClr>
              <a:buFont typeface="Arial" panose="020B0604020202020204" pitchFamily="34" charset="0"/>
              <a:buChar char="•"/>
            </a:pPr>
            <a:r>
              <a:rPr lang="en-AU" sz="1600" dirty="0">
                <a:ea typeface="+mn-ea"/>
                <a:cs typeface="+mn-cs"/>
              </a:rPr>
              <a:t>Chardonnay</a:t>
            </a:r>
          </a:p>
          <a:p>
            <a:pPr marL="285750" indent="-285750" defTabSz="914353">
              <a:lnSpc>
                <a:spcPct val="95000"/>
              </a:lnSpc>
              <a:spcAft>
                <a:spcPts val="600"/>
              </a:spcAft>
              <a:buClr>
                <a:schemeClr val="accent3"/>
              </a:buClr>
              <a:buFont typeface="Arial" panose="020B0604020202020204" pitchFamily="34" charset="0"/>
              <a:buChar char="•"/>
            </a:pPr>
            <a:r>
              <a:rPr lang="en-AU" sz="1600" dirty="0">
                <a:ea typeface="+mn-ea"/>
                <a:cs typeface="+mn-cs"/>
              </a:rPr>
              <a:t>Shiraz</a:t>
            </a:r>
          </a:p>
          <a:p>
            <a:pPr>
              <a:buClr>
                <a:schemeClr val="accent3"/>
              </a:buClr>
            </a:pPr>
            <a:endParaRPr lang="en-US" dirty="0"/>
          </a:p>
        </p:txBody>
      </p:sp>
    </p:spTree>
    <p:extLst>
      <p:ext uri="{BB962C8B-B14F-4D97-AF65-F5344CB8AC3E}">
        <p14:creationId xmlns:p14="http://schemas.microsoft.com/office/powerpoint/2010/main" val="2676520793"/>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row of rows of vines&#10;&#10;Description automatically generated">
            <a:extLst>
              <a:ext uri="{FF2B5EF4-FFF2-40B4-BE49-F238E27FC236}">
                <a16:creationId xmlns:a16="http://schemas.microsoft.com/office/drawing/2014/main" id="{9D71747F-E6E9-E495-6640-792673FF6554}"/>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6215" r="16215"/>
          <a:stretch>
            <a:fillRect/>
          </a:stretch>
        </p:blipFill>
        <p:spPr/>
      </p:pic>
      <p:sp>
        <p:nvSpPr>
          <p:cNvPr id="3" name="Title 2">
            <a:extLst>
              <a:ext uri="{FF2B5EF4-FFF2-40B4-BE49-F238E27FC236}">
                <a16:creationId xmlns:a16="http://schemas.microsoft.com/office/drawing/2014/main" id="{EB7D07CB-0B78-E024-E7C4-4254A5A0C960}"/>
              </a:ext>
            </a:extLst>
          </p:cNvPr>
          <p:cNvSpPr>
            <a:spLocks noGrp="1"/>
          </p:cNvSpPr>
          <p:nvPr>
            <p:ph type="title"/>
          </p:nvPr>
        </p:nvSpPr>
        <p:spPr>
          <a:xfrm>
            <a:off x="6959600" y="701273"/>
            <a:ext cx="6158452" cy="1325562"/>
          </a:xfrm>
        </p:spPr>
        <p:txBody>
          <a:bodyPr/>
          <a:lstStyle/>
          <a:p>
            <a:r>
              <a:rPr lang="en-US" sz="5400" dirty="0">
                <a:solidFill>
                  <a:schemeClr val="accent2"/>
                </a:solidFill>
              </a:rPr>
              <a:t>orange</a:t>
            </a:r>
          </a:p>
        </p:txBody>
      </p:sp>
      <p:sp>
        <p:nvSpPr>
          <p:cNvPr id="4" name="Text Placeholder 3">
            <a:extLst>
              <a:ext uri="{FF2B5EF4-FFF2-40B4-BE49-F238E27FC236}">
                <a16:creationId xmlns:a16="http://schemas.microsoft.com/office/drawing/2014/main" id="{68DE83A3-80F5-1DD6-4DDB-E56BE6A8AB12}"/>
              </a:ext>
            </a:extLst>
          </p:cNvPr>
          <p:cNvSpPr>
            <a:spLocks noGrp="1"/>
          </p:cNvSpPr>
          <p:nvPr>
            <p:ph type="body" sz="quarter" idx="11"/>
          </p:nvPr>
        </p:nvSpPr>
        <p:spPr>
          <a:xfrm>
            <a:off x="6959600" y="1709754"/>
            <a:ext cx="4105121" cy="5495616"/>
          </a:xfrm>
        </p:spPr>
        <p:txBody>
          <a:bodyPr/>
          <a:lstStyle/>
          <a:p>
            <a:pPr marL="285750" indent="-285750" defTabSz="914353">
              <a:lnSpc>
                <a:spcPct val="95000"/>
              </a:lnSpc>
              <a:spcAft>
                <a:spcPts val="1200"/>
              </a:spcAft>
              <a:buClr>
                <a:schemeClr val="accent3"/>
              </a:buClr>
              <a:buFont typeface="Arial" panose="020B0604020202020204" pitchFamily="34" charset="0"/>
              <a:buChar char="•"/>
            </a:pPr>
            <a:r>
              <a:rPr lang="vi-VN" sz="1600" dirty="0">
                <a:ea typeface="+mn-ea"/>
                <a:cs typeface="+mn-cs"/>
              </a:rPr>
              <a:t>Khí hậu lạnh vùng đang nổi danh gia tăng sản xuất một loạt các loại rượu vang cao cấp</a:t>
            </a:r>
          </a:p>
          <a:p>
            <a:pPr marL="285750" indent="-285750" defTabSz="914353">
              <a:lnSpc>
                <a:spcPct val="95000"/>
              </a:lnSpc>
              <a:spcAft>
                <a:spcPts val="1200"/>
              </a:spcAft>
              <a:buClr>
                <a:schemeClr val="accent3"/>
              </a:buClr>
              <a:buFont typeface="Arial" panose="020B0604020202020204" pitchFamily="34" charset="0"/>
              <a:buChar char="•"/>
            </a:pPr>
            <a:r>
              <a:rPr lang="vi-VN" sz="1600" dirty="0">
                <a:ea typeface="+mn-ea"/>
                <a:cs typeface="+mn-cs"/>
              </a:rPr>
              <a:t>Có một số vườn nho cao nhất ở Úc</a:t>
            </a:r>
          </a:p>
          <a:p>
            <a:pPr marL="285750" indent="-285750" defTabSz="914353">
              <a:lnSpc>
                <a:spcPct val="95000"/>
              </a:lnSpc>
              <a:spcAft>
                <a:spcPts val="1200"/>
              </a:spcAft>
              <a:buClr>
                <a:schemeClr val="accent3"/>
              </a:buClr>
              <a:buFont typeface="Arial" panose="020B0604020202020204" pitchFamily="34" charset="0"/>
              <a:buChar char="•"/>
            </a:pPr>
            <a:r>
              <a:rPr lang="vi-VN" sz="1600" dirty="0">
                <a:ea typeface="+mn-ea"/>
                <a:cs typeface="+mn-cs"/>
              </a:rPr>
              <a:t>Khí hậu lục địa ngày hè ấm áp, đêm mát mẻ và khí hậu mùa thu khô ráo</a:t>
            </a:r>
          </a:p>
          <a:p>
            <a:pPr marL="285750" indent="-285750" defTabSz="914353">
              <a:lnSpc>
                <a:spcPct val="95000"/>
              </a:lnSpc>
              <a:spcAft>
                <a:spcPts val="1200"/>
              </a:spcAft>
              <a:buClr>
                <a:schemeClr val="accent3"/>
              </a:buClr>
              <a:buFont typeface="Arial" panose="020B0604020202020204" pitchFamily="34" charset="0"/>
              <a:buChar char="•"/>
            </a:pPr>
            <a:endParaRPr lang="en-AU" sz="1600" b="1" dirty="0">
              <a:ea typeface="+mn-ea"/>
              <a:cs typeface="+mn-cs"/>
            </a:endParaRPr>
          </a:p>
          <a:p>
            <a:pPr>
              <a:spcAft>
                <a:spcPts val="300"/>
              </a:spcAft>
              <a:buClr>
                <a:srgbClr val="F40000"/>
              </a:buClr>
            </a:pPr>
            <a:r>
              <a:rPr lang="en-US" sz="1600" dirty="0">
                <a:latin typeface="Arial" panose="020B0604020202020204" pitchFamily="34" charset="0"/>
                <a:cs typeface="Hellix SemiBold"/>
              </a:rPr>
              <a:t>CÁC GIỐNG CHÍNH</a:t>
            </a:r>
          </a:p>
          <a:p>
            <a:pPr marL="285750" indent="-285750" defTabSz="914353">
              <a:lnSpc>
                <a:spcPct val="95000"/>
              </a:lnSpc>
              <a:spcAft>
                <a:spcPts val="600"/>
              </a:spcAft>
              <a:buClr>
                <a:schemeClr val="accent3"/>
              </a:buClr>
              <a:buFont typeface="Arial" panose="020B0604020202020204" pitchFamily="34" charset="0"/>
              <a:buChar char="•"/>
            </a:pPr>
            <a:r>
              <a:rPr lang="en-AU" sz="1600" dirty="0">
                <a:ea typeface="+mn-ea"/>
                <a:cs typeface="+mn-cs"/>
              </a:rPr>
              <a:t>Chardonnay</a:t>
            </a:r>
          </a:p>
          <a:p>
            <a:pPr marL="285750" indent="-285750" defTabSz="914353">
              <a:lnSpc>
                <a:spcPct val="95000"/>
              </a:lnSpc>
              <a:spcAft>
                <a:spcPts val="600"/>
              </a:spcAft>
              <a:buClr>
                <a:schemeClr val="accent3"/>
              </a:buClr>
              <a:buFont typeface="Arial" panose="020B0604020202020204" pitchFamily="34" charset="0"/>
              <a:buChar char="•"/>
            </a:pPr>
            <a:r>
              <a:rPr lang="en-AU" sz="1600" dirty="0">
                <a:ea typeface="+mn-ea"/>
                <a:cs typeface="+mn-cs"/>
              </a:rPr>
              <a:t>Sauvignon Blanc</a:t>
            </a:r>
          </a:p>
          <a:p>
            <a:pPr marL="285750" indent="-285750" defTabSz="914353">
              <a:lnSpc>
                <a:spcPct val="95000"/>
              </a:lnSpc>
              <a:spcAft>
                <a:spcPts val="600"/>
              </a:spcAft>
              <a:buClr>
                <a:schemeClr val="accent3"/>
              </a:buClr>
              <a:buFont typeface="Arial" panose="020B0604020202020204" pitchFamily="34" charset="0"/>
              <a:buChar char="•"/>
            </a:pPr>
            <a:r>
              <a:rPr lang="en-AU" sz="1600" dirty="0">
                <a:ea typeface="+mn-ea"/>
                <a:cs typeface="+mn-cs"/>
              </a:rPr>
              <a:t>Shiraz</a:t>
            </a:r>
          </a:p>
          <a:p>
            <a:pPr marL="285750" indent="-285750" defTabSz="914353">
              <a:lnSpc>
                <a:spcPct val="95000"/>
              </a:lnSpc>
              <a:spcAft>
                <a:spcPts val="600"/>
              </a:spcAft>
              <a:buClr>
                <a:schemeClr val="accent3"/>
              </a:buClr>
              <a:buFont typeface="Arial" panose="020B0604020202020204" pitchFamily="34" charset="0"/>
              <a:buChar char="•"/>
            </a:pPr>
            <a:r>
              <a:rPr lang="en-AU" sz="1600" dirty="0">
                <a:ea typeface="+mn-ea"/>
                <a:cs typeface="+mn-cs"/>
              </a:rPr>
              <a:t>Cabernet Sauvignon</a:t>
            </a:r>
          </a:p>
          <a:p>
            <a:pPr>
              <a:buClr>
                <a:schemeClr val="accent3"/>
              </a:buClr>
            </a:pPr>
            <a:endParaRPr lang="en-US" dirty="0"/>
          </a:p>
        </p:txBody>
      </p:sp>
    </p:spTree>
    <p:extLst>
      <p:ext uri="{BB962C8B-B14F-4D97-AF65-F5344CB8AC3E}">
        <p14:creationId xmlns:p14="http://schemas.microsoft.com/office/powerpoint/2010/main" val="2141217806"/>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landscape with trees and a river&#10;&#10;Description automatically generated">
            <a:extLst>
              <a:ext uri="{FF2B5EF4-FFF2-40B4-BE49-F238E27FC236}">
                <a16:creationId xmlns:a16="http://schemas.microsoft.com/office/drawing/2014/main" id="{AFCF8913-4B65-7EB4-7538-0EFA1B6C886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6207" r="16207"/>
          <a:stretch>
            <a:fillRect/>
          </a:stretch>
        </p:blipFill>
        <p:spPr/>
      </p:pic>
      <p:sp>
        <p:nvSpPr>
          <p:cNvPr id="3" name="Title 2">
            <a:extLst>
              <a:ext uri="{FF2B5EF4-FFF2-40B4-BE49-F238E27FC236}">
                <a16:creationId xmlns:a16="http://schemas.microsoft.com/office/drawing/2014/main" id="{AC06F673-31AE-C52D-182B-6743C8D3241E}"/>
              </a:ext>
            </a:extLst>
          </p:cNvPr>
          <p:cNvSpPr>
            <a:spLocks noGrp="1"/>
          </p:cNvSpPr>
          <p:nvPr>
            <p:ph type="title"/>
          </p:nvPr>
        </p:nvSpPr>
        <p:spPr>
          <a:xfrm>
            <a:off x="6959600" y="520204"/>
            <a:ext cx="6158452" cy="1325562"/>
          </a:xfrm>
        </p:spPr>
        <p:txBody>
          <a:bodyPr/>
          <a:lstStyle/>
          <a:p>
            <a:r>
              <a:rPr lang="en-US" sz="5400" dirty="0">
                <a:solidFill>
                  <a:schemeClr val="accent2"/>
                </a:solidFill>
              </a:rPr>
              <a:t>Mornington peninsula</a:t>
            </a:r>
          </a:p>
        </p:txBody>
      </p:sp>
      <p:sp>
        <p:nvSpPr>
          <p:cNvPr id="4" name="Text Placeholder 3">
            <a:extLst>
              <a:ext uri="{FF2B5EF4-FFF2-40B4-BE49-F238E27FC236}">
                <a16:creationId xmlns:a16="http://schemas.microsoft.com/office/drawing/2014/main" id="{AB4DC14C-707F-7780-7885-291856EC9657}"/>
              </a:ext>
            </a:extLst>
          </p:cNvPr>
          <p:cNvSpPr>
            <a:spLocks noGrp="1"/>
          </p:cNvSpPr>
          <p:nvPr>
            <p:ph type="body" sz="quarter" idx="11"/>
          </p:nvPr>
        </p:nvSpPr>
        <p:spPr>
          <a:xfrm>
            <a:off x="7062470" y="2375960"/>
            <a:ext cx="4105121" cy="5495616"/>
          </a:xfrm>
        </p:spPr>
        <p:txBody>
          <a:bodyPr/>
          <a:lstStyle/>
          <a:p>
            <a:pPr marL="285750" indent="-285750" defTabSz="914353">
              <a:lnSpc>
                <a:spcPct val="95000"/>
              </a:lnSpc>
              <a:spcAft>
                <a:spcPts val="1200"/>
              </a:spcAft>
              <a:buClr>
                <a:schemeClr val="accent3"/>
              </a:buClr>
              <a:buFont typeface="Arial" panose="020B0604020202020204" pitchFamily="34" charset="0"/>
              <a:buChar char="•"/>
            </a:pPr>
            <a:r>
              <a:rPr lang="vi-VN" sz="1600" dirty="0">
                <a:ea typeface="+mn-ea"/>
                <a:cs typeface="+mn-cs"/>
              </a:rPr>
              <a:t>Vùng nhỏ gần biển, tiếp giáp đại dương ở ba phía</a:t>
            </a:r>
          </a:p>
          <a:p>
            <a:pPr marL="285750" indent="-285750" defTabSz="914353">
              <a:lnSpc>
                <a:spcPct val="95000"/>
              </a:lnSpc>
              <a:spcAft>
                <a:spcPts val="1200"/>
              </a:spcAft>
              <a:buClr>
                <a:schemeClr val="accent3"/>
              </a:buClr>
              <a:buFont typeface="Arial" panose="020B0604020202020204" pitchFamily="34" charset="0"/>
              <a:buChar char="•"/>
            </a:pPr>
            <a:r>
              <a:rPr lang="vi-VN" sz="1600" dirty="0">
                <a:ea typeface="+mn-ea"/>
                <a:cs typeface="+mn-cs"/>
              </a:rPr>
              <a:t>Các nhà rượu boutique và vườn nho sản xuất rượu vang cao cấp tại vùng khí hậu lạnh</a:t>
            </a:r>
          </a:p>
          <a:p>
            <a:pPr marL="285750" indent="-285750" defTabSz="914353">
              <a:lnSpc>
                <a:spcPct val="95000"/>
              </a:lnSpc>
              <a:spcAft>
                <a:spcPts val="1200"/>
              </a:spcAft>
              <a:buClr>
                <a:schemeClr val="accent3"/>
              </a:buClr>
              <a:buFont typeface="Arial" panose="020B0604020202020204" pitchFamily="34" charset="0"/>
              <a:buChar char="•"/>
            </a:pPr>
            <a:r>
              <a:rPr lang="vi-VN" sz="1600" dirty="0">
                <a:ea typeface="+mn-ea"/>
                <a:cs typeface="+mn-cs"/>
              </a:rPr>
              <a:t>Khí hậu biển rõ rệt với một loạt các vùng trung khí hậu và vi khí hậu</a:t>
            </a:r>
            <a:endParaRPr lang="en-AU" sz="1600" b="1" dirty="0">
              <a:ea typeface="+mn-ea"/>
              <a:cs typeface="+mn-cs"/>
            </a:endParaRPr>
          </a:p>
          <a:p>
            <a:pPr>
              <a:spcAft>
                <a:spcPts val="300"/>
              </a:spcAft>
              <a:buClr>
                <a:srgbClr val="F40000"/>
              </a:buClr>
            </a:pPr>
            <a:r>
              <a:rPr lang="en-US" sz="1600" dirty="0">
                <a:latin typeface="Arial" panose="020B0604020202020204" pitchFamily="34" charset="0"/>
                <a:cs typeface="Hellix SemiBold"/>
              </a:rPr>
              <a:t>CÁC GIỐNG CHÍNH</a:t>
            </a:r>
          </a:p>
          <a:p>
            <a:pPr marL="285750" indent="-285750" defTabSz="914353">
              <a:lnSpc>
                <a:spcPct val="95000"/>
              </a:lnSpc>
              <a:spcAft>
                <a:spcPts val="600"/>
              </a:spcAft>
              <a:buClr>
                <a:schemeClr val="accent3"/>
              </a:buClr>
              <a:buFont typeface="Arial" panose="020B0604020202020204" pitchFamily="34" charset="0"/>
              <a:buChar char="•"/>
            </a:pPr>
            <a:r>
              <a:rPr lang="en-AU" sz="1600" dirty="0">
                <a:ea typeface="+mn-ea"/>
                <a:cs typeface="+mn-cs"/>
              </a:rPr>
              <a:t>Pinot Noir</a:t>
            </a:r>
          </a:p>
          <a:p>
            <a:pPr marL="285750" indent="-285750" defTabSz="914353">
              <a:lnSpc>
                <a:spcPct val="95000"/>
              </a:lnSpc>
              <a:spcAft>
                <a:spcPts val="600"/>
              </a:spcAft>
              <a:buClr>
                <a:schemeClr val="accent3"/>
              </a:buClr>
              <a:buFont typeface="Arial" panose="020B0604020202020204" pitchFamily="34" charset="0"/>
              <a:buChar char="•"/>
            </a:pPr>
            <a:r>
              <a:rPr lang="en-AU" sz="1600" dirty="0">
                <a:ea typeface="+mn-ea"/>
                <a:cs typeface="+mn-cs"/>
              </a:rPr>
              <a:t>Chardonnay</a:t>
            </a:r>
          </a:p>
          <a:p>
            <a:pPr marL="285750" indent="-285750" defTabSz="914353">
              <a:lnSpc>
                <a:spcPct val="95000"/>
              </a:lnSpc>
              <a:spcAft>
                <a:spcPts val="600"/>
              </a:spcAft>
              <a:buClr>
                <a:schemeClr val="accent3"/>
              </a:buClr>
              <a:buFont typeface="Arial" panose="020B0604020202020204" pitchFamily="34" charset="0"/>
              <a:buChar char="•"/>
            </a:pPr>
            <a:r>
              <a:rPr lang="en-AU" sz="1600" dirty="0">
                <a:ea typeface="+mn-ea"/>
                <a:cs typeface="+mn-cs"/>
              </a:rPr>
              <a:t>Pinot Gris/Grigio</a:t>
            </a:r>
          </a:p>
          <a:p>
            <a:pPr>
              <a:buClr>
                <a:schemeClr val="accent3"/>
              </a:buClr>
            </a:pPr>
            <a:endParaRPr lang="en-US" dirty="0"/>
          </a:p>
        </p:txBody>
      </p:sp>
    </p:spTree>
    <p:extLst>
      <p:ext uri="{BB962C8B-B14F-4D97-AF65-F5344CB8AC3E}">
        <p14:creationId xmlns:p14="http://schemas.microsoft.com/office/powerpoint/2010/main" val="260829201"/>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close-up of a vineyard&#10;&#10;Description automatically generated">
            <a:extLst>
              <a:ext uri="{FF2B5EF4-FFF2-40B4-BE49-F238E27FC236}">
                <a16:creationId xmlns:a16="http://schemas.microsoft.com/office/drawing/2014/main" id="{BA6665A2-21C6-6758-A06E-0E72B2EF393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6197" r="16197"/>
          <a:stretch>
            <a:fillRect/>
          </a:stretch>
        </p:blipFill>
        <p:spPr/>
      </p:pic>
      <p:sp>
        <p:nvSpPr>
          <p:cNvPr id="3" name="Title 2">
            <a:extLst>
              <a:ext uri="{FF2B5EF4-FFF2-40B4-BE49-F238E27FC236}">
                <a16:creationId xmlns:a16="http://schemas.microsoft.com/office/drawing/2014/main" id="{90BD6BBA-9C9F-99EF-C3F1-562B4F53CA0D}"/>
              </a:ext>
            </a:extLst>
          </p:cNvPr>
          <p:cNvSpPr>
            <a:spLocks noGrp="1"/>
          </p:cNvSpPr>
          <p:nvPr>
            <p:ph type="title"/>
          </p:nvPr>
        </p:nvSpPr>
        <p:spPr>
          <a:xfrm>
            <a:off x="6959600" y="683166"/>
            <a:ext cx="6158452" cy="1325562"/>
          </a:xfrm>
        </p:spPr>
        <p:txBody>
          <a:bodyPr/>
          <a:lstStyle/>
          <a:p>
            <a:r>
              <a:rPr lang="en-US" sz="5400" dirty="0">
                <a:solidFill>
                  <a:schemeClr val="accent4"/>
                </a:solidFill>
              </a:rPr>
              <a:t>rutherglen</a:t>
            </a:r>
          </a:p>
        </p:txBody>
      </p:sp>
      <p:sp>
        <p:nvSpPr>
          <p:cNvPr id="4" name="Text Placeholder 3">
            <a:extLst>
              <a:ext uri="{FF2B5EF4-FFF2-40B4-BE49-F238E27FC236}">
                <a16:creationId xmlns:a16="http://schemas.microsoft.com/office/drawing/2014/main" id="{D1ADA668-01F4-8848-5272-81E9BD030AD7}"/>
              </a:ext>
            </a:extLst>
          </p:cNvPr>
          <p:cNvSpPr>
            <a:spLocks noGrp="1"/>
          </p:cNvSpPr>
          <p:nvPr>
            <p:ph type="body" sz="quarter" idx="11"/>
          </p:nvPr>
        </p:nvSpPr>
        <p:spPr>
          <a:xfrm>
            <a:off x="6959600" y="2241550"/>
            <a:ext cx="4682901" cy="4022090"/>
          </a:xfrm>
        </p:spPr>
        <p:txBody>
          <a:bodyPr/>
          <a:lstStyle/>
          <a:p>
            <a:pPr marL="285750" indent="-285750" defTabSz="914353">
              <a:lnSpc>
                <a:spcPct val="95000"/>
              </a:lnSpc>
              <a:spcAft>
                <a:spcPts val="1200"/>
              </a:spcAft>
              <a:buClr>
                <a:schemeClr val="accent5"/>
              </a:buClr>
              <a:buFont typeface="Arial" panose="020B0604020202020204" pitchFamily="34" charset="0"/>
              <a:buChar char="•"/>
            </a:pPr>
            <a:r>
              <a:rPr lang="vi-VN" sz="1600" dirty="0">
                <a:ea typeface="+mn-ea"/>
                <a:cs typeface="+mn-cs"/>
              </a:rPr>
              <a:t>Vùng giàu lịch sử và thủ phủ rượu vang cường hóa của Úc</a:t>
            </a:r>
          </a:p>
          <a:p>
            <a:pPr marL="285750" indent="-285750" defTabSz="914353">
              <a:lnSpc>
                <a:spcPct val="95000"/>
              </a:lnSpc>
              <a:spcAft>
                <a:spcPts val="1200"/>
              </a:spcAft>
              <a:buClr>
                <a:schemeClr val="accent5"/>
              </a:buClr>
              <a:buFont typeface="Arial" panose="020B0604020202020204" pitchFamily="34" charset="0"/>
              <a:buChar char="•"/>
            </a:pPr>
            <a:r>
              <a:rPr lang="vi-VN" sz="1600" dirty="0">
                <a:ea typeface="+mn-ea"/>
                <a:cs typeface="+mn-cs"/>
              </a:rPr>
              <a:t>Các nhà làm rượu thuộc thế hệ thứ 5 và 6 sản xuất nhiều loại rượu vang đoạt giải thưởng cao</a:t>
            </a:r>
          </a:p>
          <a:p>
            <a:pPr marL="285750" indent="-285750" defTabSz="914353">
              <a:lnSpc>
                <a:spcPct val="95000"/>
              </a:lnSpc>
              <a:spcAft>
                <a:spcPts val="1200"/>
              </a:spcAft>
              <a:buClr>
                <a:schemeClr val="accent5"/>
              </a:buClr>
              <a:buFont typeface="Arial" panose="020B0604020202020204" pitchFamily="34" charset="0"/>
              <a:buChar char="•"/>
            </a:pPr>
            <a:r>
              <a:rPr lang="vi-VN" sz="1600" dirty="0">
                <a:ea typeface="+mn-ea"/>
                <a:cs typeface="+mn-cs"/>
              </a:rPr>
              <a:t>Khí hậu lục địa điển hình với khí hậu lạnh từ chân núi Alps của tiểu bang Victoria</a:t>
            </a:r>
          </a:p>
          <a:p>
            <a:pPr lvl="3" defTabSz="914353">
              <a:lnSpc>
                <a:spcPct val="95000"/>
              </a:lnSpc>
              <a:spcAft>
                <a:spcPts val="1200"/>
              </a:spcAft>
              <a:buClr>
                <a:schemeClr val="accent5"/>
              </a:buClr>
            </a:pPr>
            <a:endParaRPr lang="en-AU" sz="1600" b="1" dirty="0">
              <a:ea typeface="+mn-ea"/>
              <a:cs typeface="+mn-cs"/>
            </a:endParaRPr>
          </a:p>
          <a:p>
            <a:pPr>
              <a:spcAft>
                <a:spcPts val="300"/>
              </a:spcAft>
              <a:buClr>
                <a:srgbClr val="F40000"/>
              </a:buClr>
            </a:pPr>
            <a:r>
              <a:rPr lang="en-US" sz="1600" dirty="0">
                <a:latin typeface="Arial" panose="020B0604020202020204" pitchFamily="34" charset="0"/>
                <a:cs typeface="Hellix SemiBold"/>
              </a:rPr>
              <a:t>CÁC GIỐNG CHÍNH</a:t>
            </a:r>
          </a:p>
          <a:p>
            <a:pPr marL="285750" indent="-285750" defTabSz="914353">
              <a:lnSpc>
                <a:spcPct val="95000"/>
              </a:lnSpc>
              <a:spcAft>
                <a:spcPts val="600"/>
              </a:spcAft>
              <a:buClr>
                <a:schemeClr val="accent5"/>
              </a:buClr>
              <a:buFont typeface="Arial" panose="020B0604020202020204" pitchFamily="34" charset="0"/>
              <a:buChar char="•"/>
            </a:pPr>
            <a:r>
              <a:rPr lang="en-AU" sz="1600" dirty="0">
                <a:ea typeface="+mn-ea"/>
                <a:cs typeface="+mn-cs"/>
              </a:rPr>
              <a:t>Muscat and Muscadelle (fortified wines)</a:t>
            </a:r>
          </a:p>
          <a:p>
            <a:pPr marL="285750" indent="-285750" defTabSz="914353">
              <a:lnSpc>
                <a:spcPct val="95000"/>
              </a:lnSpc>
              <a:spcAft>
                <a:spcPts val="600"/>
              </a:spcAft>
              <a:buClr>
                <a:schemeClr val="accent5"/>
              </a:buClr>
              <a:buFont typeface="Arial" panose="020B0604020202020204" pitchFamily="34" charset="0"/>
              <a:buChar char="•"/>
            </a:pPr>
            <a:r>
              <a:rPr lang="en-AU" sz="1600" dirty="0">
                <a:ea typeface="+mn-ea"/>
                <a:cs typeface="+mn-cs"/>
              </a:rPr>
              <a:t>Shiraz</a:t>
            </a:r>
          </a:p>
          <a:p>
            <a:pPr marL="285750" indent="-285750" defTabSz="914353">
              <a:lnSpc>
                <a:spcPct val="95000"/>
              </a:lnSpc>
              <a:spcAft>
                <a:spcPts val="600"/>
              </a:spcAft>
              <a:buClr>
                <a:schemeClr val="accent5"/>
              </a:buClr>
              <a:buFont typeface="Arial" panose="020B0604020202020204" pitchFamily="34" charset="0"/>
              <a:buChar char="•"/>
            </a:pPr>
            <a:r>
              <a:rPr lang="en-AU" sz="1600" dirty="0">
                <a:ea typeface="+mn-ea"/>
                <a:cs typeface="+mn-cs"/>
              </a:rPr>
              <a:t>Durif </a:t>
            </a:r>
          </a:p>
          <a:p>
            <a:pPr>
              <a:buClr>
                <a:schemeClr val="accent5"/>
              </a:buClr>
            </a:pPr>
            <a:endParaRPr lang="en-US" dirty="0"/>
          </a:p>
        </p:txBody>
      </p:sp>
    </p:spTree>
    <p:extLst>
      <p:ext uri="{BB962C8B-B14F-4D97-AF65-F5344CB8AC3E}">
        <p14:creationId xmlns:p14="http://schemas.microsoft.com/office/powerpoint/2010/main" val="3678509664"/>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vineyard with a foggy mountain in the background&#10;&#10;Description automatically generated">
            <a:extLst>
              <a:ext uri="{FF2B5EF4-FFF2-40B4-BE49-F238E27FC236}">
                <a16:creationId xmlns:a16="http://schemas.microsoft.com/office/drawing/2014/main" id="{AB25422A-0389-D75D-6D60-8E88845F551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37199" r="12197"/>
          <a:stretch>
            <a:fillRect/>
          </a:stretch>
        </p:blipFill>
        <p:spPr>
          <a:xfrm>
            <a:off x="0" y="388842"/>
            <a:ext cx="6169315" cy="6083199"/>
          </a:xfrm>
        </p:spPr>
      </p:pic>
      <p:sp>
        <p:nvSpPr>
          <p:cNvPr id="3" name="Title 2">
            <a:extLst>
              <a:ext uri="{FF2B5EF4-FFF2-40B4-BE49-F238E27FC236}">
                <a16:creationId xmlns:a16="http://schemas.microsoft.com/office/drawing/2014/main" id="{4A9DCAE2-6EBB-D47D-CEEC-7FECD35B67CC}"/>
              </a:ext>
            </a:extLst>
          </p:cNvPr>
          <p:cNvSpPr>
            <a:spLocks noGrp="1"/>
          </p:cNvSpPr>
          <p:nvPr>
            <p:ph type="title"/>
          </p:nvPr>
        </p:nvSpPr>
        <p:spPr>
          <a:xfrm>
            <a:off x="6959600" y="550211"/>
            <a:ext cx="6158452" cy="1325562"/>
          </a:xfrm>
        </p:spPr>
        <p:txBody>
          <a:bodyPr/>
          <a:lstStyle/>
          <a:p>
            <a:r>
              <a:rPr lang="en-US" sz="6000" dirty="0">
                <a:solidFill>
                  <a:schemeClr val="accent1"/>
                </a:solidFill>
              </a:rPr>
              <a:t>Yarra </a:t>
            </a:r>
            <a:br>
              <a:rPr lang="en-US" sz="6000" dirty="0">
                <a:solidFill>
                  <a:schemeClr val="accent1"/>
                </a:solidFill>
              </a:rPr>
            </a:br>
            <a:r>
              <a:rPr lang="en-US" sz="6000" dirty="0">
                <a:solidFill>
                  <a:schemeClr val="accent1"/>
                </a:solidFill>
              </a:rPr>
              <a:t>valley</a:t>
            </a:r>
          </a:p>
        </p:txBody>
      </p:sp>
      <p:sp>
        <p:nvSpPr>
          <p:cNvPr id="4" name="Text Placeholder 3">
            <a:extLst>
              <a:ext uri="{FF2B5EF4-FFF2-40B4-BE49-F238E27FC236}">
                <a16:creationId xmlns:a16="http://schemas.microsoft.com/office/drawing/2014/main" id="{91E3FADA-43E1-9E62-B5CB-B3203D6B44EC}"/>
              </a:ext>
            </a:extLst>
          </p:cNvPr>
          <p:cNvSpPr>
            <a:spLocks noGrp="1"/>
          </p:cNvSpPr>
          <p:nvPr>
            <p:ph type="body" sz="quarter" idx="11"/>
          </p:nvPr>
        </p:nvSpPr>
        <p:spPr>
          <a:xfrm>
            <a:off x="6959600" y="2332990"/>
            <a:ext cx="4105121" cy="5495616"/>
          </a:xfrm>
        </p:spPr>
        <p:txBody>
          <a:bodyPr/>
          <a:lstStyle/>
          <a:p>
            <a:pPr marL="285750" indent="-285750" defTabSz="914353">
              <a:lnSpc>
                <a:spcPct val="95000"/>
              </a:lnSpc>
              <a:spcAft>
                <a:spcPts val="1200"/>
              </a:spcAft>
              <a:buFont typeface="Arial" panose="020B0604020202020204" pitchFamily="34" charset="0"/>
              <a:buChar char="•"/>
            </a:pPr>
            <a:r>
              <a:rPr lang="vi-VN" sz="1600" dirty="0">
                <a:ea typeface="+mn-ea"/>
                <a:cs typeface="+mn-cs"/>
              </a:rPr>
              <a:t>Quê hương của ngành công nghiệp rượu Victoria</a:t>
            </a:r>
          </a:p>
          <a:p>
            <a:pPr marL="285750" indent="-285750" defTabSz="914353">
              <a:lnSpc>
                <a:spcPct val="95000"/>
              </a:lnSpc>
              <a:spcAft>
                <a:spcPts val="1200"/>
              </a:spcAft>
              <a:buFont typeface="Arial" panose="020B0604020202020204" pitchFamily="34" charset="0"/>
              <a:buChar char="•"/>
            </a:pPr>
            <a:r>
              <a:rPr lang="vi-VN" sz="1600" dirty="0">
                <a:ea typeface="+mn-ea"/>
                <a:cs typeface="+mn-cs"/>
              </a:rPr>
              <a:t>Cảnh quan đa dạng với khí hậu lục địa và đa dạng các vùng trung khí hậu</a:t>
            </a:r>
          </a:p>
          <a:p>
            <a:pPr marL="285750" indent="-285750" defTabSz="914353">
              <a:lnSpc>
                <a:spcPct val="95000"/>
              </a:lnSpc>
              <a:spcAft>
                <a:spcPts val="1200"/>
              </a:spcAft>
              <a:buFont typeface="Arial" panose="020B0604020202020204" pitchFamily="34" charset="0"/>
              <a:buChar char="•"/>
            </a:pPr>
            <a:r>
              <a:rPr lang="vi-VN" sz="1600" dirty="0">
                <a:ea typeface="+mn-ea"/>
                <a:cs typeface="+mn-cs"/>
              </a:rPr>
              <a:t>Vùng dẫn đầu về khí hậu lạnh với các nhà sản xuất rượu áp dụng cả kỹ thuật cổ điển và cải tiến vượt bậc</a:t>
            </a:r>
            <a:endParaRPr lang="en-AU" sz="1600" b="1" dirty="0">
              <a:ea typeface="+mn-ea"/>
              <a:cs typeface="+mn-cs"/>
            </a:endParaRPr>
          </a:p>
          <a:p>
            <a:pPr defTabSz="914353">
              <a:lnSpc>
                <a:spcPct val="95000"/>
              </a:lnSpc>
              <a:spcAft>
                <a:spcPts val="1200"/>
              </a:spcAft>
            </a:pPr>
            <a:r>
              <a:rPr lang="en-US" sz="1600" dirty="0">
                <a:latin typeface="Arial" panose="020B0604020202020204" pitchFamily="34" charset="0"/>
                <a:cs typeface="Hellix SemiBold"/>
              </a:rPr>
              <a:t>CÁC GIỐNG CHÍNH</a:t>
            </a:r>
          </a:p>
          <a:p>
            <a:pPr marL="285750" indent="-285750" defTabSz="914353">
              <a:lnSpc>
                <a:spcPct val="95000"/>
              </a:lnSpc>
              <a:spcBef>
                <a:spcPts val="0"/>
              </a:spcBef>
              <a:spcAft>
                <a:spcPts val="600"/>
              </a:spcAft>
              <a:buFont typeface="Arial" panose="020B0604020202020204" pitchFamily="34" charset="0"/>
              <a:buChar char="•"/>
            </a:pPr>
            <a:r>
              <a:rPr lang="en-AU" sz="1600" dirty="0">
                <a:ea typeface="+mn-ea"/>
                <a:cs typeface="+mn-cs"/>
              </a:rPr>
              <a:t>Chardonnay</a:t>
            </a:r>
          </a:p>
          <a:p>
            <a:pPr marL="285750" indent="-285750" defTabSz="914353">
              <a:lnSpc>
                <a:spcPct val="95000"/>
              </a:lnSpc>
              <a:spcBef>
                <a:spcPts val="0"/>
              </a:spcBef>
              <a:spcAft>
                <a:spcPts val="600"/>
              </a:spcAft>
              <a:buFont typeface="Arial" panose="020B0604020202020204" pitchFamily="34" charset="0"/>
              <a:buChar char="•"/>
            </a:pPr>
            <a:r>
              <a:rPr lang="en-AU" sz="1600" dirty="0">
                <a:ea typeface="+mn-ea"/>
                <a:cs typeface="+mn-cs"/>
              </a:rPr>
              <a:t>Pinot Noir</a:t>
            </a:r>
          </a:p>
          <a:p>
            <a:pPr marL="285750" indent="-285750" defTabSz="914353">
              <a:lnSpc>
                <a:spcPct val="95000"/>
              </a:lnSpc>
              <a:spcBef>
                <a:spcPts val="0"/>
              </a:spcBef>
              <a:spcAft>
                <a:spcPts val="600"/>
              </a:spcAft>
              <a:buFont typeface="Arial" panose="020B0604020202020204" pitchFamily="34" charset="0"/>
              <a:buChar char="•"/>
            </a:pPr>
            <a:r>
              <a:rPr lang="en-AU" sz="1600" dirty="0">
                <a:ea typeface="+mn-ea"/>
                <a:cs typeface="+mn-cs"/>
              </a:rPr>
              <a:t>Shiraz</a:t>
            </a:r>
          </a:p>
          <a:p>
            <a:pPr marL="285750" indent="-285750" defTabSz="914353">
              <a:lnSpc>
                <a:spcPct val="95000"/>
              </a:lnSpc>
              <a:spcBef>
                <a:spcPts val="0"/>
              </a:spcBef>
              <a:spcAft>
                <a:spcPts val="600"/>
              </a:spcAft>
              <a:buFont typeface="Arial" panose="020B0604020202020204" pitchFamily="34" charset="0"/>
              <a:buChar char="•"/>
            </a:pPr>
            <a:r>
              <a:rPr lang="en-AU" sz="1600" dirty="0">
                <a:ea typeface="+mn-ea"/>
                <a:cs typeface="+mn-cs"/>
              </a:rPr>
              <a:t>Cabernet Sauvignon</a:t>
            </a:r>
          </a:p>
          <a:p>
            <a:endParaRPr lang="en-US" dirty="0"/>
          </a:p>
        </p:txBody>
      </p:sp>
    </p:spTree>
    <p:extLst>
      <p:ext uri="{BB962C8B-B14F-4D97-AF65-F5344CB8AC3E}">
        <p14:creationId xmlns:p14="http://schemas.microsoft.com/office/powerpoint/2010/main" val="4233658271"/>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large field of green plants&#10;&#10;Description automatically generated with medium confidence">
            <a:extLst>
              <a:ext uri="{FF2B5EF4-FFF2-40B4-BE49-F238E27FC236}">
                <a16:creationId xmlns:a16="http://schemas.microsoft.com/office/drawing/2014/main" id="{FFCFDAE1-9105-30EF-E3FC-CD79F4C224CF}"/>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17111" b="17111"/>
          <a:stretch>
            <a:fillRect/>
          </a:stretch>
        </p:blipFill>
        <p:spPr/>
      </p:pic>
      <p:sp>
        <p:nvSpPr>
          <p:cNvPr id="3" name="Title 2">
            <a:extLst>
              <a:ext uri="{FF2B5EF4-FFF2-40B4-BE49-F238E27FC236}">
                <a16:creationId xmlns:a16="http://schemas.microsoft.com/office/drawing/2014/main" id="{0A1C769B-69ED-7EC0-81CD-188AE7BA298D}"/>
              </a:ext>
            </a:extLst>
          </p:cNvPr>
          <p:cNvSpPr>
            <a:spLocks noGrp="1"/>
          </p:cNvSpPr>
          <p:nvPr>
            <p:ph type="title"/>
          </p:nvPr>
        </p:nvSpPr>
        <p:spPr>
          <a:xfrm>
            <a:off x="6959600" y="808643"/>
            <a:ext cx="6158452" cy="1325562"/>
          </a:xfrm>
        </p:spPr>
        <p:txBody>
          <a:bodyPr/>
          <a:lstStyle/>
          <a:p>
            <a:r>
              <a:rPr lang="en-US" sz="5400" dirty="0">
                <a:solidFill>
                  <a:schemeClr val="accent2"/>
                </a:solidFill>
              </a:rPr>
              <a:t>tasmania</a:t>
            </a:r>
          </a:p>
        </p:txBody>
      </p:sp>
      <p:sp>
        <p:nvSpPr>
          <p:cNvPr id="4" name="Text Placeholder 3">
            <a:extLst>
              <a:ext uri="{FF2B5EF4-FFF2-40B4-BE49-F238E27FC236}">
                <a16:creationId xmlns:a16="http://schemas.microsoft.com/office/drawing/2014/main" id="{F40C1056-4ADB-1687-59F2-76D23C1DBE01}"/>
              </a:ext>
            </a:extLst>
          </p:cNvPr>
          <p:cNvSpPr>
            <a:spLocks noGrp="1"/>
          </p:cNvSpPr>
          <p:nvPr>
            <p:ph type="body" sz="quarter" idx="11"/>
          </p:nvPr>
        </p:nvSpPr>
        <p:spPr>
          <a:xfrm>
            <a:off x="6959600" y="1949546"/>
            <a:ext cx="4105121" cy="5495616"/>
          </a:xfrm>
        </p:spPr>
        <p:txBody>
          <a:bodyPr/>
          <a:lstStyle/>
          <a:p>
            <a:pPr marL="285750" indent="-285750" defTabSz="914353">
              <a:lnSpc>
                <a:spcPct val="95000"/>
              </a:lnSpc>
              <a:spcAft>
                <a:spcPts val="1200"/>
              </a:spcAft>
              <a:buClr>
                <a:schemeClr val="accent3"/>
              </a:buClr>
              <a:buFont typeface="Arial" panose="020B0604020202020204" pitchFamily="34" charset="0"/>
              <a:buChar char="•"/>
            </a:pPr>
            <a:r>
              <a:rPr lang="vi-VN" sz="1600" dirty="0">
                <a:ea typeface="+mn-ea"/>
                <a:cs typeface="+mn-cs"/>
              </a:rPr>
              <a:t>Ngành rượu vang hiện đại thành lập từ những năm 1970 và nhanh chóng xây dựng danh tiếng toàn cầu, đặc biệt là đối với rượu vang sủi tăm</a:t>
            </a:r>
          </a:p>
          <a:p>
            <a:pPr marL="285750" indent="-285750" defTabSz="914353">
              <a:lnSpc>
                <a:spcPct val="95000"/>
              </a:lnSpc>
              <a:spcAft>
                <a:spcPts val="1200"/>
              </a:spcAft>
              <a:buClr>
                <a:schemeClr val="accent3"/>
              </a:buClr>
              <a:buFont typeface="Arial" panose="020B0604020202020204" pitchFamily="34" charset="0"/>
              <a:buChar char="•"/>
            </a:pPr>
            <a:r>
              <a:rPr lang="vi-VN" sz="1600" dirty="0">
                <a:ea typeface="+mn-ea"/>
                <a:cs typeface="+mn-cs"/>
              </a:rPr>
              <a:t>Hòn đảo hoang sơ này là một trong những vùng rượu vang khí hậu lạnh bậc nhất của Úc</a:t>
            </a:r>
          </a:p>
          <a:p>
            <a:pPr marL="285750" indent="-285750" defTabSz="914353">
              <a:lnSpc>
                <a:spcPct val="95000"/>
              </a:lnSpc>
              <a:spcAft>
                <a:spcPts val="1200"/>
              </a:spcAft>
              <a:buClr>
                <a:schemeClr val="accent3"/>
              </a:buClr>
              <a:buFont typeface="Arial" panose="020B0604020202020204" pitchFamily="34" charset="0"/>
              <a:buChar char="•"/>
            </a:pPr>
            <a:r>
              <a:rPr lang="vi-VN" sz="1600" dirty="0">
                <a:ea typeface="+mn-ea"/>
                <a:cs typeface="+mn-cs"/>
              </a:rPr>
              <a:t>Khí hậu đại dương ôn hòa mát mẻ bậc nhất ở Úc</a:t>
            </a:r>
          </a:p>
          <a:p>
            <a:pPr lvl="3" defTabSz="914353">
              <a:lnSpc>
                <a:spcPct val="95000"/>
              </a:lnSpc>
              <a:spcAft>
                <a:spcPts val="1200"/>
              </a:spcAft>
              <a:buClr>
                <a:schemeClr val="accent3"/>
              </a:buClr>
            </a:pPr>
            <a:endParaRPr lang="en-AU" sz="1600" b="1" dirty="0">
              <a:ea typeface="+mn-ea"/>
              <a:cs typeface="+mn-cs"/>
            </a:endParaRPr>
          </a:p>
          <a:p>
            <a:pPr>
              <a:spcAft>
                <a:spcPts val="300"/>
              </a:spcAft>
              <a:buClr>
                <a:srgbClr val="F40000"/>
              </a:buClr>
            </a:pPr>
            <a:r>
              <a:rPr lang="en-US" sz="1600" dirty="0">
                <a:latin typeface="Arial" panose="020B0604020202020204" pitchFamily="34" charset="0"/>
                <a:cs typeface="Hellix SemiBold"/>
              </a:rPr>
              <a:t>CÁC GIỐNG CHÍNH</a:t>
            </a:r>
          </a:p>
          <a:p>
            <a:pPr marL="285750" indent="-285750" defTabSz="914353">
              <a:lnSpc>
                <a:spcPct val="95000"/>
              </a:lnSpc>
              <a:spcBef>
                <a:spcPts val="0"/>
              </a:spcBef>
              <a:spcAft>
                <a:spcPts val="600"/>
              </a:spcAft>
              <a:buClr>
                <a:schemeClr val="accent3"/>
              </a:buClr>
              <a:buFont typeface="Arial" panose="020B0604020202020204" pitchFamily="34" charset="0"/>
              <a:buChar char="•"/>
            </a:pPr>
            <a:r>
              <a:rPr lang="en-AU" sz="1600" dirty="0">
                <a:ea typeface="+mn-ea"/>
                <a:cs typeface="+mn-cs"/>
              </a:rPr>
              <a:t>Pinot Noir</a:t>
            </a:r>
          </a:p>
          <a:p>
            <a:pPr marL="285750" indent="-285750" defTabSz="914353">
              <a:lnSpc>
                <a:spcPct val="95000"/>
              </a:lnSpc>
              <a:spcBef>
                <a:spcPts val="0"/>
              </a:spcBef>
              <a:spcAft>
                <a:spcPts val="600"/>
              </a:spcAft>
              <a:buClr>
                <a:schemeClr val="accent3"/>
              </a:buClr>
              <a:buFont typeface="Arial" panose="020B0604020202020204" pitchFamily="34" charset="0"/>
              <a:buChar char="•"/>
            </a:pPr>
            <a:r>
              <a:rPr lang="en-AU" sz="1600" dirty="0">
                <a:ea typeface="+mn-ea"/>
                <a:cs typeface="+mn-cs"/>
              </a:rPr>
              <a:t>Chardonnay</a:t>
            </a:r>
          </a:p>
          <a:p>
            <a:pPr marL="285750" indent="-285750" defTabSz="914353">
              <a:lnSpc>
                <a:spcPct val="95000"/>
              </a:lnSpc>
              <a:spcBef>
                <a:spcPts val="0"/>
              </a:spcBef>
              <a:spcAft>
                <a:spcPts val="600"/>
              </a:spcAft>
              <a:buClr>
                <a:schemeClr val="accent3"/>
              </a:buClr>
              <a:buFont typeface="Arial" panose="020B0604020202020204" pitchFamily="34" charset="0"/>
              <a:buChar char="•"/>
            </a:pPr>
            <a:r>
              <a:rPr lang="en-AU" sz="1600" dirty="0">
                <a:ea typeface="+mn-ea"/>
                <a:cs typeface="+mn-cs"/>
              </a:rPr>
              <a:t>Riesling</a:t>
            </a:r>
          </a:p>
          <a:p>
            <a:pPr>
              <a:buClr>
                <a:schemeClr val="accent3"/>
              </a:buClr>
            </a:pPr>
            <a:endParaRPr lang="en-US" dirty="0"/>
          </a:p>
        </p:txBody>
      </p:sp>
    </p:spTree>
    <p:extLst>
      <p:ext uri="{BB962C8B-B14F-4D97-AF65-F5344CB8AC3E}">
        <p14:creationId xmlns:p14="http://schemas.microsoft.com/office/powerpoint/2010/main" val="662154760"/>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bunches of grapes on a vine&#10;&#10;Description automatically generated">
            <a:extLst>
              <a:ext uri="{FF2B5EF4-FFF2-40B4-BE49-F238E27FC236}">
                <a16:creationId xmlns:a16="http://schemas.microsoft.com/office/drawing/2014/main" id="{F76DB80B-DE62-4A20-F8B7-FA8AEAC08C2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7813" b="7813"/>
          <a:stretch>
            <a:fillRect/>
          </a:stretch>
        </p:blipFill>
        <p:spPr/>
      </p:pic>
      <p:sp>
        <p:nvSpPr>
          <p:cNvPr id="3" name="Title 2">
            <a:extLst>
              <a:ext uri="{FF2B5EF4-FFF2-40B4-BE49-F238E27FC236}">
                <a16:creationId xmlns:a16="http://schemas.microsoft.com/office/drawing/2014/main" id="{028B182D-C4FA-2E87-FCF8-F8AD373604B6}"/>
              </a:ext>
            </a:extLst>
          </p:cNvPr>
          <p:cNvSpPr>
            <a:spLocks noGrp="1"/>
          </p:cNvSpPr>
          <p:nvPr>
            <p:ph type="title"/>
          </p:nvPr>
        </p:nvSpPr>
        <p:spPr>
          <a:xfrm>
            <a:off x="407988" y="579303"/>
            <a:ext cx="6158452" cy="1325562"/>
          </a:xfrm>
        </p:spPr>
        <p:txBody>
          <a:bodyPr/>
          <a:lstStyle/>
          <a:p>
            <a:r>
              <a:rPr lang="en-US" sz="5400" dirty="0"/>
              <a:t>CÁC GIỐNG NHO</a:t>
            </a:r>
            <a:br>
              <a:rPr lang="en-US" sz="5400" dirty="0"/>
            </a:br>
            <a:r>
              <a:rPr lang="en-US" sz="5400" dirty="0"/>
              <a:t>VÀ PHONG CÁCH ĐÁNG CHÚ </a:t>
            </a:r>
            <a:r>
              <a:rPr lang="en-US" sz="5400" dirty="0" err="1"/>
              <a:t>Ý</a:t>
            </a:r>
            <a:br>
              <a:rPr lang="en-US" sz="5400" dirty="0"/>
            </a:br>
            <a:endParaRPr lang="en-US" sz="5400" dirty="0"/>
          </a:p>
        </p:txBody>
      </p:sp>
    </p:spTree>
    <p:extLst>
      <p:ext uri="{BB962C8B-B14F-4D97-AF65-F5344CB8AC3E}">
        <p14:creationId xmlns:p14="http://schemas.microsoft.com/office/powerpoint/2010/main" val="1360875355"/>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erson working in a wine factory&#10;&#10;Description automatically generated">
            <a:extLst>
              <a:ext uri="{FF2B5EF4-FFF2-40B4-BE49-F238E27FC236}">
                <a16:creationId xmlns:a16="http://schemas.microsoft.com/office/drawing/2014/main" id="{71C27A76-36CA-E518-CB8B-05E976A54C7C}"/>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6197" r="16197"/>
          <a:stretch>
            <a:fillRect/>
          </a:stretch>
        </p:blipFill>
        <p:spPr/>
      </p:pic>
      <p:sp>
        <p:nvSpPr>
          <p:cNvPr id="3" name="Title 2">
            <a:extLst>
              <a:ext uri="{FF2B5EF4-FFF2-40B4-BE49-F238E27FC236}">
                <a16:creationId xmlns:a16="http://schemas.microsoft.com/office/drawing/2014/main" id="{A90D5258-C014-166E-5CA8-A7EFE0B0E0BD}"/>
              </a:ext>
            </a:extLst>
          </p:cNvPr>
          <p:cNvSpPr>
            <a:spLocks noGrp="1"/>
          </p:cNvSpPr>
          <p:nvPr>
            <p:ph type="title"/>
          </p:nvPr>
        </p:nvSpPr>
        <p:spPr>
          <a:xfrm>
            <a:off x="6959600" y="823905"/>
            <a:ext cx="6158452" cy="1325562"/>
          </a:xfrm>
        </p:spPr>
        <p:txBody>
          <a:bodyPr/>
          <a:lstStyle/>
          <a:p>
            <a:r>
              <a:rPr lang="en-US" sz="5400" dirty="0">
                <a:solidFill>
                  <a:schemeClr val="accent1"/>
                </a:solidFill>
              </a:rPr>
              <a:t>HÔM NAY</a:t>
            </a:r>
            <a:br>
              <a:rPr lang="en-US" sz="5400" dirty="0">
                <a:solidFill>
                  <a:schemeClr val="accent1"/>
                </a:solidFill>
              </a:rPr>
            </a:br>
            <a:r>
              <a:rPr lang="en-US" sz="5400" dirty="0">
                <a:solidFill>
                  <a:schemeClr val="accent1"/>
                </a:solidFill>
              </a:rPr>
              <a:t>CHÚNG TA SẼ</a:t>
            </a:r>
            <a:br>
              <a:rPr lang="en-US" sz="5400" dirty="0">
                <a:solidFill>
                  <a:schemeClr val="accent1"/>
                </a:solidFill>
              </a:rPr>
            </a:br>
            <a:r>
              <a:rPr lang="en-US" sz="5400" dirty="0">
                <a:solidFill>
                  <a:schemeClr val="accent1"/>
                </a:solidFill>
              </a:rPr>
              <a:t>TÌM HIỂU...</a:t>
            </a:r>
          </a:p>
        </p:txBody>
      </p:sp>
      <p:sp>
        <p:nvSpPr>
          <p:cNvPr id="4" name="Text Placeholder 3">
            <a:extLst>
              <a:ext uri="{FF2B5EF4-FFF2-40B4-BE49-F238E27FC236}">
                <a16:creationId xmlns:a16="http://schemas.microsoft.com/office/drawing/2014/main" id="{CDC2F514-EB34-336F-39C9-DE8BBAE3AE7D}"/>
              </a:ext>
            </a:extLst>
          </p:cNvPr>
          <p:cNvSpPr>
            <a:spLocks noGrp="1"/>
          </p:cNvSpPr>
          <p:nvPr>
            <p:ph type="body" sz="quarter" idx="11"/>
          </p:nvPr>
        </p:nvSpPr>
        <p:spPr>
          <a:xfrm>
            <a:off x="6959600" y="3530605"/>
            <a:ext cx="4105121" cy="3327395"/>
          </a:xfrm>
        </p:spPr>
        <p:txBody>
          <a:bodyPr/>
          <a:lstStyle/>
          <a:p>
            <a:pPr marL="285750" indent="-285750">
              <a:buClr>
                <a:schemeClr val="accent1"/>
              </a:buClr>
              <a:buFont typeface="Arial" panose="020B0604020202020204" pitchFamily="34" charset="0"/>
              <a:buChar char="•"/>
            </a:pPr>
            <a:r>
              <a:rPr lang="vi-VN" dirty="0"/>
              <a:t>Lịch sử rượu vang Úc</a:t>
            </a:r>
          </a:p>
          <a:p>
            <a:pPr marL="285750" indent="-285750">
              <a:buClr>
                <a:schemeClr val="accent1"/>
              </a:buClr>
              <a:buFont typeface="Arial" panose="020B0604020202020204" pitchFamily="34" charset="0"/>
              <a:buChar char="•"/>
            </a:pPr>
            <a:r>
              <a:rPr lang="vi-VN" dirty="0"/>
              <a:t>Địa lý, khí hậu </a:t>
            </a:r>
            <a:br>
              <a:rPr lang="vi-VN" dirty="0"/>
            </a:br>
            <a:r>
              <a:rPr lang="vi-VN" dirty="0"/>
              <a:t>và đất đai</a:t>
            </a:r>
          </a:p>
          <a:p>
            <a:pPr marL="285750" indent="-285750">
              <a:buClr>
                <a:schemeClr val="accent1"/>
              </a:buClr>
              <a:buFont typeface="Arial" panose="020B0604020202020204" pitchFamily="34" charset="0"/>
              <a:buChar char="•"/>
            </a:pPr>
            <a:r>
              <a:rPr lang="vi-VN" dirty="0"/>
              <a:t>Các vùng trọng điểm</a:t>
            </a:r>
          </a:p>
          <a:p>
            <a:pPr marL="285750" indent="-285750">
              <a:buClr>
                <a:schemeClr val="accent1"/>
              </a:buClr>
              <a:buFont typeface="Arial" panose="020B0604020202020204" pitchFamily="34" charset="0"/>
              <a:buChar char="•"/>
            </a:pPr>
            <a:r>
              <a:rPr lang="vi-VN" dirty="0"/>
              <a:t>Các giống và</a:t>
            </a:r>
            <a:br>
              <a:rPr lang="vi-VN" dirty="0"/>
            </a:br>
            <a:r>
              <a:rPr lang="vi-VN" dirty="0"/>
              <a:t>phong cách rượu vang chính</a:t>
            </a:r>
          </a:p>
          <a:p>
            <a:pPr marL="285750" indent="-285750">
              <a:buClr>
                <a:schemeClr val="accent1"/>
              </a:buClr>
              <a:buFont typeface="Arial" panose="020B0604020202020204" pitchFamily="34" charset="0"/>
              <a:buChar char="•"/>
            </a:pPr>
            <a:endParaRPr lang="vi-VN" dirty="0"/>
          </a:p>
        </p:txBody>
      </p:sp>
    </p:spTree>
    <p:extLst>
      <p:ext uri="{BB962C8B-B14F-4D97-AF65-F5344CB8AC3E}">
        <p14:creationId xmlns:p14="http://schemas.microsoft.com/office/powerpoint/2010/main" val="508551256"/>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 name="Picture Placeholder 5" descr="A person working in a factory&#10;&#10;Description automatically generated">
            <a:extLst>
              <a:ext uri="{FF2B5EF4-FFF2-40B4-BE49-F238E27FC236}">
                <a16:creationId xmlns:a16="http://schemas.microsoft.com/office/drawing/2014/main" id="{48395C2D-9B0C-631F-FC7D-B5FC37239A5E}"/>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7892" t="31548" r="14733" b="24159"/>
          <a:stretch>
            <a:fillRect/>
          </a:stretch>
        </p:blipFill>
        <p:spPr>
          <a:xfrm>
            <a:off x="0" y="388842"/>
            <a:ext cx="6169315" cy="6083199"/>
          </a:xfrm>
        </p:spPr>
      </p:pic>
      <p:sp>
        <p:nvSpPr>
          <p:cNvPr id="3" name="Title 2">
            <a:extLst>
              <a:ext uri="{FF2B5EF4-FFF2-40B4-BE49-F238E27FC236}">
                <a16:creationId xmlns:a16="http://schemas.microsoft.com/office/drawing/2014/main" id="{8FBF4245-2335-B13F-E4CC-6D3169B42914}"/>
              </a:ext>
            </a:extLst>
          </p:cNvPr>
          <p:cNvSpPr>
            <a:spLocks noGrp="1"/>
          </p:cNvSpPr>
          <p:nvPr>
            <p:ph type="title"/>
          </p:nvPr>
        </p:nvSpPr>
        <p:spPr>
          <a:xfrm>
            <a:off x="6959600" y="909503"/>
            <a:ext cx="5383212" cy="1325562"/>
          </a:xfrm>
        </p:spPr>
        <p:txBody>
          <a:bodyPr/>
          <a:lstStyle/>
          <a:p>
            <a:r>
              <a:rPr lang="vi-VN" sz="5400" dirty="0">
                <a:solidFill>
                  <a:schemeClr val="accent5"/>
                </a:solidFill>
              </a:rPr>
              <a:t>RƯỢU </a:t>
            </a:r>
            <a:br>
              <a:rPr lang="vi-VN" sz="5400" dirty="0">
                <a:solidFill>
                  <a:schemeClr val="accent5"/>
                </a:solidFill>
              </a:rPr>
            </a:br>
            <a:r>
              <a:rPr lang="vi-VN" sz="5400" dirty="0">
                <a:solidFill>
                  <a:schemeClr val="accent5"/>
                </a:solidFill>
              </a:rPr>
              <a:t>VANG SỦI</a:t>
            </a:r>
            <a:br>
              <a:rPr lang="vi-VN" sz="5400" dirty="0">
                <a:solidFill>
                  <a:schemeClr val="accent5"/>
                </a:solidFill>
              </a:rPr>
            </a:br>
            <a:endParaRPr lang="vi-VN" sz="5400" dirty="0">
              <a:solidFill>
                <a:schemeClr val="accent5"/>
              </a:solidFill>
            </a:endParaRPr>
          </a:p>
        </p:txBody>
      </p:sp>
      <p:sp>
        <p:nvSpPr>
          <p:cNvPr id="4" name="Text Placeholder 3">
            <a:extLst>
              <a:ext uri="{FF2B5EF4-FFF2-40B4-BE49-F238E27FC236}">
                <a16:creationId xmlns:a16="http://schemas.microsoft.com/office/drawing/2014/main" id="{65E24258-4FF7-CD35-9A03-AAACCB35831F}"/>
              </a:ext>
            </a:extLst>
          </p:cNvPr>
          <p:cNvSpPr>
            <a:spLocks noGrp="1"/>
          </p:cNvSpPr>
          <p:nvPr>
            <p:ph type="body" sz="quarter" idx="11"/>
          </p:nvPr>
        </p:nvSpPr>
        <p:spPr>
          <a:xfrm>
            <a:off x="6959600" y="3724233"/>
            <a:ext cx="4538980" cy="5495616"/>
          </a:xfrm>
        </p:spPr>
        <p:txBody>
          <a:bodyPr/>
          <a:lstStyle/>
          <a:p>
            <a:pPr marL="285750" indent="-285750">
              <a:spcBef>
                <a:spcPts val="800"/>
              </a:spcBef>
              <a:buFont typeface="Arial" panose="020B0604020202020204" pitchFamily="34" charset="0"/>
              <a:buChar char="•"/>
            </a:pPr>
            <a:r>
              <a:rPr lang="vi-VN" sz="1600" dirty="0">
                <a:solidFill>
                  <a:schemeClr val="bg1"/>
                </a:solidFill>
              </a:rPr>
              <a:t>Úc đã sản xuất rượu vang sủi tăm từ cuối thế kỷ 19</a:t>
            </a:r>
          </a:p>
          <a:p>
            <a:pPr marL="285750" indent="-285750">
              <a:spcBef>
                <a:spcPts val="800"/>
              </a:spcBef>
              <a:buFont typeface="Arial" panose="020B0604020202020204" pitchFamily="34" charset="0"/>
              <a:buChar char="•"/>
            </a:pPr>
            <a:r>
              <a:rPr lang="vi-VN" sz="1600" dirty="0">
                <a:solidFill>
                  <a:schemeClr val="bg1"/>
                </a:solidFill>
              </a:rPr>
              <a:t>Ngày nay, Úc là nhà sản xuất rượu vang sủi tăm hàng đầu thế giới với một loạt các phong cách</a:t>
            </a:r>
          </a:p>
          <a:p>
            <a:pPr marL="285750" indent="-285750">
              <a:spcBef>
                <a:spcPts val="800"/>
              </a:spcBef>
              <a:buFont typeface="Arial" panose="020B0604020202020204" pitchFamily="34" charset="0"/>
              <a:buChar char="•"/>
            </a:pPr>
            <a:r>
              <a:rPr lang="vi-VN" sz="1600" dirty="0">
                <a:solidFill>
                  <a:schemeClr val="bg1"/>
                </a:solidFill>
              </a:rPr>
              <a:t>Rượu vang sủi tăm chiếm tỷ lệ sản xuất nhỏ nhưng đáng kể</a:t>
            </a:r>
          </a:p>
          <a:p>
            <a:pPr marL="285750" indent="-285750">
              <a:spcBef>
                <a:spcPts val="800"/>
              </a:spcBef>
              <a:buFont typeface="Arial" panose="020B0604020202020204" pitchFamily="34" charset="0"/>
              <a:buChar char="•"/>
            </a:pPr>
            <a:r>
              <a:rPr lang="vi-VN" sz="1600" dirty="0">
                <a:solidFill>
                  <a:schemeClr val="bg1"/>
                </a:solidFill>
              </a:rPr>
              <a:t>Có sự gia tăng đáng kể trong những năm gần đây</a:t>
            </a:r>
          </a:p>
          <a:p>
            <a:pPr marL="285750" indent="-285750">
              <a:spcBef>
                <a:spcPts val="800"/>
              </a:spcBef>
              <a:buFont typeface="Arial" panose="020B0604020202020204" pitchFamily="34" charset="0"/>
              <a:buChar char="•"/>
            </a:pPr>
            <a:endParaRPr lang="vi-VN" sz="1600" dirty="0">
              <a:solidFill>
                <a:schemeClr val="bg1"/>
              </a:solidFill>
            </a:endParaRPr>
          </a:p>
        </p:txBody>
      </p:sp>
      <p:sp>
        <p:nvSpPr>
          <p:cNvPr id="7" name="Title 2">
            <a:extLst>
              <a:ext uri="{FF2B5EF4-FFF2-40B4-BE49-F238E27FC236}">
                <a16:creationId xmlns:a16="http://schemas.microsoft.com/office/drawing/2014/main" id="{FD661DB1-1AE4-2A48-DE18-504C68F233D2}"/>
              </a:ext>
            </a:extLst>
          </p:cNvPr>
          <p:cNvSpPr txBox="1"/>
          <p:nvPr/>
        </p:nvSpPr>
        <p:spPr>
          <a:xfrm>
            <a:off x="6993537" y="2509847"/>
            <a:ext cx="4635498" cy="1325562"/>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bg1"/>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sz="3600" dirty="0">
                <a:latin typeface="Arial" panose="020B0604020202020204" pitchFamily="34" charset="0"/>
              </a:rPr>
              <a:t>ĐẲNG CẤP</a:t>
            </a:r>
          </a:p>
          <a:p>
            <a:r>
              <a:rPr lang="en-US" sz="3600" dirty="0">
                <a:latin typeface="Arial" panose="020B0604020202020204" pitchFamily="34" charset="0"/>
              </a:rPr>
              <a:t>BẬC NHẤT THẾ GIỚI</a:t>
            </a:r>
          </a:p>
          <a:p>
            <a:endParaRPr lang="en-US" sz="3600" dirty="0">
              <a:latin typeface="Arial" panose="020B0604020202020204" pitchFamily="34" charset="0"/>
            </a:endParaRPr>
          </a:p>
        </p:txBody>
      </p:sp>
    </p:spTree>
    <p:extLst>
      <p:ext uri="{BB962C8B-B14F-4D97-AF65-F5344CB8AC3E}">
        <p14:creationId xmlns:p14="http://schemas.microsoft.com/office/powerpoint/2010/main" val="291081657"/>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2" name="Straight Connector 31">
            <a:extLst>
              <a:ext uri="{FF2B5EF4-FFF2-40B4-BE49-F238E27FC236}">
                <a16:creationId xmlns:a16="http://schemas.microsoft.com/office/drawing/2014/main" id="{5F21A06B-D544-6624-4430-38C6323FD087}"/>
              </a:ext>
            </a:extLst>
          </p:cNvPr>
          <p:cNvCxnSpPr>
            <a:cxnSpLocks/>
          </p:cNvCxnSpPr>
          <p:nvPr/>
        </p:nvCxnSpPr>
        <p:spPr>
          <a:xfrm>
            <a:off x="6457894" y="3704132"/>
            <a:ext cx="109860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68F1A30A-484B-2139-7748-485BB9091926}"/>
              </a:ext>
            </a:extLst>
          </p:cNvPr>
          <p:cNvCxnSpPr>
            <a:cxnSpLocks/>
          </p:cNvCxnSpPr>
          <p:nvPr/>
        </p:nvCxnSpPr>
        <p:spPr>
          <a:xfrm>
            <a:off x="6457894" y="5180198"/>
            <a:ext cx="109860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FC6EFBB7-8D5C-9ACB-C474-F5C5B13C68FD}"/>
              </a:ext>
            </a:extLst>
          </p:cNvPr>
          <p:cNvCxnSpPr>
            <a:cxnSpLocks/>
          </p:cNvCxnSpPr>
          <p:nvPr/>
        </p:nvCxnSpPr>
        <p:spPr>
          <a:xfrm>
            <a:off x="2813050" y="4452352"/>
            <a:ext cx="303749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C28F9B25-C63F-024A-F76D-2BA4A25F22A3}"/>
              </a:ext>
            </a:extLst>
          </p:cNvPr>
          <p:cNvCxnSpPr>
            <a:cxnSpLocks/>
          </p:cNvCxnSpPr>
          <p:nvPr/>
        </p:nvCxnSpPr>
        <p:spPr>
          <a:xfrm>
            <a:off x="5048250" y="4909552"/>
            <a:ext cx="80229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67CDD7F9-F410-75EB-A4CE-7E5F040B4E8D}"/>
              </a:ext>
            </a:extLst>
          </p:cNvPr>
          <p:cNvCxnSpPr>
            <a:cxnSpLocks/>
          </p:cNvCxnSpPr>
          <p:nvPr/>
        </p:nvCxnSpPr>
        <p:spPr>
          <a:xfrm>
            <a:off x="6457894" y="2156164"/>
            <a:ext cx="109860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1EF37069-540F-3C87-A47F-71F891D855D9}"/>
              </a:ext>
            </a:extLst>
          </p:cNvPr>
          <p:cNvSpPr>
            <a:spLocks noGrp="1"/>
          </p:cNvSpPr>
          <p:nvPr>
            <p:ph type="title"/>
          </p:nvPr>
        </p:nvSpPr>
        <p:spPr>
          <a:xfrm>
            <a:off x="7738992" y="681264"/>
            <a:ext cx="4179870" cy="662781"/>
          </a:xfrm>
        </p:spPr>
        <p:txBody>
          <a:bodyPr/>
          <a:lstStyle/>
          <a:p>
            <a:r>
              <a:rPr lang="en-US" sz="4400" dirty="0"/>
              <a:t>CÁC VÙNG</a:t>
            </a:r>
            <a:br>
              <a:rPr lang="en-US" sz="4400" dirty="0"/>
            </a:br>
            <a:r>
              <a:rPr lang="en-US" sz="4400" dirty="0"/>
              <a:t>QUAN TRỌNG</a:t>
            </a:r>
            <a:br>
              <a:rPr lang="en-US" sz="4400" dirty="0"/>
            </a:br>
            <a:endParaRPr lang="en-US" sz="4400" dirty="0"/>
          </a:p>
        </p:txBody>
      </p:sp>
      <p:sp>
        <p:nvSpPr>
          <p:cNvPr id="6" name="object 10">
            <a:extLst>
              <a:ext uri="{FF2B5EF4-FFF2-40B4-BE49-F238E27FC236}">
                <a16:creationId xmlns:a16="http://schemas.microsoft.com/office/drawing/2014/main" id="{E07EEB7A-0AF2-8978-C645-499F7E029E49}"/>
              </a:ext>
            </a:extLst>
          </p:cNvPr>
          <p:cNvSpPr txBox="1"/>
          <p:nvPr/>
        </p:nvSpPr>
        <p:spPr>
          <a:xfrm>
            <a:off x="408075" y="503727"/>
            <a:ext cx="5624235" cy="2178930"/>
          </a:xfrm>
          <a:prstGeom prst="rect">
            <a:avLst/>
          </a:prstGeom>
        </p:spPr>
        <p:txBody>
          <a:bodyPr vert="horz" wrap="square" lIns="0" tIns="12065" rIns="0" bIns="0" rtlCol="0">
            <a:spAutoFit/>
          </a:bodyPr>
          <a:lstStyle/>
          <a:p>
            <a:pPr defTabSz="914453">
              <a:lnSpc>
                <a:spcPct val="80000"/>
              </a:lnSpc>
              <a:spcBef>
                <a:spcPct val="0"/>
              </a:spcBef>
            </a:pPr>
            <a:r>
              <a:rPr lang="vi-VN" sz="4400" dirty="0">
                <a:solidFill>
                  <a:schemeClr val="accent1"/>
                </a:solidFill>
                <a:latin typeface="Arial" panose="020B0604020202020204" pitchFamily="34" charset="0"/>
                <a:cs typeface="Colors Of Autumn"/>
              </a:rPr>
              <a:t>PHONG CÁCH VÀ CÁC NÉT ĐẶC TRƯNG</a:t>
            </a:r>
          </a:p>
          <a:p>
            <a:pPr defTabSz="914453">
              <a:lnSpc>
                <a:spcPct val="80000"/>
              </a:lnSpc>
              <a:spcBef>
                <a:spcPct val="0"/>
              </a:spcBef>
            </a:pPr>
            <a:endParaRPr lang="vi-VN" sz="4400" dirty="0">
              <a:solidFill>
                <a:schemeClr val="accent1"/>
              </a:solidFill>
              <a:latin typeface="Arial" panose="020B0604020202020204" pitchFamily="34" charset="0"/>
              <a:cs typeface="Colors Of Autumn"/>
            </a:endParaRPr>
          </a:p>
        </p:txBody>
      </p:sp>
      <p:sp>
        <p:nvSpPr>
          <p:cNvPr id="7" name="object 58">
            <a:extLst>
              <a:ext uri="{FF2B5EF4-FFF2-40B4-BE49-F238E27FC236}">
                <a16:creationId xmlns:a16="http://schemas.microsoft.com/office/drawing/2014/main" id="{A2E8F639-5D83-970E-393D-D3DA42684E4E}"/>
              </a:ext>
            </a:extLst>
          </p:cNvPr>
          <p:cNvSpPr txBox="1"/>
          <p:nvPr/>
        </p:nvSpPr>
        <p:spPr>
          <a:xfrm>
            <a:off x="1194497" y="2335549"/>
            <a:ext cx="3652509" cy="632866"/>
          </a:xfrm>
          <a:prstGeom prst="rect">
            <a:avLst/>
          </a:prstGeom>
          <a:noFill/>
        </p:spPr>
        <p:txBody>
          <a:bodyPr vert="horz" wrap="square" lIns="0" tIns="17145" rIns="0" bIns="0" rtlCol="0">
            <a:spAutoFit/>
          </a:bodyPr>
          <a:lstStyle/>
          <a:p>
            <a:pPr algn="ctr">
              <a:buClr>
                <a:srgbClr val="F40000"/>
              </a:buClr>
            </a:pPr>
            <a:r>
              <a:rPr lang="en-US" sz="2000" dirty="0">
                <a:solidFill>
                  <a:schemeClr val="accent4"/>
                </a:solidFill>
                <a:latin typeface="Arial" panose="020B0604020202020204" pitchFamily="34" charset="0"/>
                <a:cs typeface="Hellix SemiBold"/>
              </a:rPr>
              <a:t>BA PHONG CÁCH CHÍNH</a:t>
            </a:r>
          </a:p>
          <a:p>
            <a:pPr algn="ctr">
              <a:buClr>
                <a:srgbClr val="F40000"/>
              </a:buClr>
            </a:pPr>
            <a:endParaRPr lang="en-US" sz="2000" dirty="0">
              <a:solidFill>
                <a:schemeClr val="accent4"/>
              </a:solidFill>
              <a:latin typeface="Arial" panose="020B0604020202020204" pitchFamily="34" charset="0"/>
              <a:cs typeface="Hellix SemiBold"/>
            </a:endParaRPr>
          </a:p>
        </p:txBody>
      </p:sp>
      <p:sp>
        <p:nvSpPr>
          <p:cNvPr id="8" name="object 58">
            <a:extLst>
              <a:ext uri="{FF2B5EF4-FFF2-40B4-BE49-F238E27FC236}">
                <a16:creationId xmlns:a16="http://schemas.microsoft.com/office/drawing/2014/main" id="{126F4DE8-D4DD-685D-CCF7-B263283FBF37}"/>
              </a:ext>
            </a:extLst>
          </p:cNvPr>
          <p:cNvSpPr txBox="1"/>
          <p:nvPr/>
        </p:nvSpPr>
        <p:spPr>
          <a:xfrm>
            <a:off x="1482033" y="2834864"/>
            <a:ext cx="3218248" cy="460511"/>
          </a:xfrm>
          <a:prstGeom prst="rect">
            <a:avLst/>
          </a:prstGeom>
        </p:spPr>
        <p:txBody>
          <a:bodyPr vert="horz" wrap="square" lIns="0" tIns="17145" rIns="0" bIns="0" rtlCol="0" anchor="t" anchorCtr="0">
            <a:spAutoFit/>
          </a:bodyPr>
          <a:lstStyle/>
          <a:p>
            <a:pPr algn="ctr">
              <a:lnSpc>
                <a:spcPct val="90000"/>
              </a:lnSpc>
              <a:buClr>
                <a:srgbClr val="F40000"/>
              </a:buClr>
            </a:pPr>
            <a:r>
              <a:rPr lang="en-AU" sz="1600" dirty="0">
                <a:latin typeface="Arial" panose="020B0604020202020204" pitchFamily="34" charset="0"/>
                <a:cs typeface="Hellix SemiBold"/>
              </a:rPr>
              <a:t>PHONG CÁCH BRUT (ÍT NGỌT)</a:t>
            </a:r>
          </a:p>
          <a:p>
            <a:pPr algn="ctr">
              <a:lnSpc>
                <a:spcPct val="90000"/>
              </a:lnSpc>
              <a:buClr>
                <a:srgbClr val="F40000"/>
              </a:buClr>
            </a:pPr>
            <a:endParaRPr lang="en-AU" sz="1600" dirty="0">
              <a:latin typeface="Arial" panose="020B0604020202020204" pitchFamily="34" charset="0"/>
              <a:cs typeface="Hellix SemiBold"/>
            </a:endParaRPr>
          </a:p>
        </p:txBody>
      </p:sp>
      <p:sp>
        <p:nvSpPr>
          <p:cNvPr id="9" name="object 58">
            <a:extLst>
              <a:ext uri="{FF2B5EF4-FFF2-40B4-BE49-F238E27FC236}">
                <a16:creationId xmlns:a16="http://schemas.microsoft.com/office/drawing/2014/main" id="{FF87809F-4479-92AB-C6B2-19828E0D8982}"/>
              </a:ext>
            </a:extLst>
          </p:cNvPr>
          <p:cNvSpPr txBox="1"/>
          <p:nvPr/>
        </p:nvSpPr>
        <p:spPr>
          <a:xfrm>
            <a:off x="1482033" y="3161824"/>
            <a:ext cx="2558119" cy="1125308"/>
          </a:xfrm>
          <a:prstGeom prst="rect">
            <a:avLst/>
          </a:prstGeom>
        </p:spPr>
        <p:txBody>
          <a:bodyPr vert="horz" wrap="square" lIns="0" tIns="17145" rIns="0" bIns="0" rtlCol="0" anchor="t" anchorCtr="0">
            <a:spAutoFit/>
          </a:bodyPr>
          <a:lstStyle/>
          <a:p>
            <a:pPr algn="ctr">
              <a:lnSpc>
                <a:spcPct val="90000"/>
              </a:lnSpc>
              <a:buClr>
                <a:srgbClr val="F40000"/>
              </a:buClr>
            </a:pPr>
            <a:r>
              <a:rPr lang="vi-VN" sz="1600" dirty="0">
                <a:latin typeface="Arial" panose="020B0604020202020204" pitchFamily="34" charset="0"/>
                <a:cs typeface="Hellix SemiBold"/>
              </a:rPr>
              <a:t>Phong cách phổ biến nhất; hương thơm bao gồm bánh quy, bột bánh, bánh mì nướng, táo và bưởi</a:t>
            </a:r>
          </a:p>
          <a:p>
            <a:pPr algn="ctr">
              <a:lnSpc>
                <a:spcPct val="90000"/>
              </a:lnSpc>
              <a:buClr>
                <a:srgbClr val="F40000"/>
              </a:buClr>
            </a:pPr>
            <a:endParaRPr lang="vi-VN" sz="1600" dirty="0">
              <a:latin typeface="Arial" panose="020B0604020202020204" pitchFamily="34" charset="0"/>
              <a:cs typeface="Hellix SemiBold"/>
            </a:endParaRPr>
          </a:p>
        </p:txBody>
      </p:sp>
      <p:sp>
        <p:nvSpPr>
          <p:cNvPr id="10" name="object 58">
            <a:extLst>
              <a:ext uri="{FF2B5EF4-FFF2-40B4-BE49-F238E27FC236}">
                <a16:creationId xmlns:a16="http://schemas.microsoft.com/office/drawing/2014/main" id="{6885B006-DC85-8938-F272-B9A6D0E0020F}"/>
              </a:ext>
            </a:extLst>
          </p:cNvPr>
          <p:cNvSpPr txBox="1"/>
          <p:nvPr/>
        </p:nvSpPr>
        <p:spPr>
          <a:xfrm>
            <a:off x="321432" y="4452352"/>
            <a:ext cx="2378275" cy="682110"/>
          </a:xfrm>
          <a:prstGeom prst="rect">
            <a:avLst/>
          </a:prstGeom>
        </p:spPr>
        <p:txBody>
          <a:bodyPr vert="horz" wrap="square" lIns="0" tIns="17145" rIns="0" bIns="0" rtlCol="0" anchor="t" anchorCtr="0">
            <a:spAutoFit/>
          </a:bodyPr>
          <a:lstStyle/>
          <a:p>
            <a:pPr algn="ctr">
              <a:lnSpc>
                <a:spcPct val="90000"/>
              </a:lnSpc>
              <a:buClr>
                <a:srgbClr val="F40000"/>
              </a:buClr>
            </a:pPr>
            <a:r>
              <a:rPr lang="en-AU" sz="1600" dirty="0">
                <a:latin typeface="Arial" panose="020B0604020202020204" pitchFamily="34" charset="0"/>
                <a:cs typeface="Hellix SemiBold"/>
              </a:rPr>
              <a:t>VANG ĐỎ SỦI TĂM , ĐẶC BIỆT LÀ SHIRAZ</a:t>
            </a:r>
          </a:p>
          <a:p>
            <a:pPr algn="ctr">
              <a:lnSpc>
                <a:spcPct val="90000"/>
              </a:lnSpc>
              <a:buClr>
                <a:srgbClr val="F40000"/>
              </a:buClr>
            </a:pPr>
            <a:endParaRPr lang="en-AU" sz="1600" dirty="0">
              <a:latin typeface="Arial" panose="020B0604020202020204" pitchFamily="34" charset="0"/>
              <a:cs typeface="Hellix SemiBold"/>
            </a:endParaRPr>
          </a:p>
        </p:txBody>
      </p:sp>
      <p:sp>
        <p:nvSpPr>
          <p:cNvPr id="11" name="object 58">
            <a:extLst>
              <a:ext uri="{FF2B5EF4-FFF2-40B4-BE49-F238E27FC236}">
                <a16:creationId xmlns:a16="http://schemas.microsoft.com/office/drawing/2014/main" id="{48E6731A-8627-C7CC-E3D5-51D9473FA240}"/>
              </a:ext>
            </a:extLst>
          </p:cNvPr>
          <p:cNvSpPr txBox="1"/>
          <p:nvPr/>
        </p:nvSpPr>
        <p:spPr>
          <a:xfrm>
            <a:off x="3181540" y="4797995"/>
            <a:ext cx="1413705" cy="682110"/>
          </a:xfrm>
          <a:prstGeom prst="rect">
            <a:avLst/>
          </a:prstGeom>
        </p:spPr>
        <p:txBody>
          <a:bodyPr vert="horz" wrap="square" lIns="0" tIns="17145" rIns="0" bIns="0" rtlCol="0" anchor="t" anchorCtr="0">
            <a:spAutoFit/>
          </a:bodyPr>
          <a:lstStyle/>
          <a:p>
            <a:pPr algn="ctr">
              <a:lnSpc>
                <a:spcPct val="90000"/>
              </a:lnSpc>
              <a:buClr>
                <a:srgbClr val="F40000"/>
              </a:buClr>
            </a:pPr>
            <a:r>
              <a:rPr lang="en-AU" sz="1600" dirty="0">
                <a:latin typeface="Arial" panose="020B0604020202020204" pitchFamily="34" charset="0"/>
                <a:cs typeface="Hellix SemiBold"/>
              </a:rPr>
              <a:t>VANG HỒNG SỦI TĂM</a:t>
            </a:r>
          </a:p>
          <a:p>
            <a:pPr algn="ctr">
              <a:lnSpc>
                <a:spcPct val="90000"/>
              </a:lnSpc>
              <a:buClr>
                <a:srgbClr val="F40000"/>
              </a:buClr>
            </a:pPr>
            <a:endParaRPr lang="en-AU" sz="1600" dirty="0">
              <a:latin typeface="Arial" panose="020B0604020202020204" pitchFamily="34" charset="0"/>
              <a:cs typeface="Hellix SemiBold"/>
            </a:endParaRPr>
          </a:p>
        </p:txBody>
      </p:sp>
      <p:sp>
        <p:nvSpPr>
          <p:cNvPr id="12" name="object 58">
            <a:extLst>
              <a:ext uri="{FF2B5EF4-FFF2-40B4-BE49-F238E27FC236}">
                <a16:creationId xmlns:a16="http://schemas.microsoft.com/office/drawing/2014/main" id="{FF8802DC-F015-EE59-B860-950D333F6BA7}"/>
              </a:ext>
            </a:extLst>
          </p:cNvPr>
          <p:cNvSpPr txBox="1"/>
          <p:nvPr/>
        </p:nvSpPr>
        <p:spPr>
          <a:xfrm>
            <a:off x="444713" y="5009094"/>
            <a:ext cx="2131712" cy="1125308"/>
          </a:xfrm>
          <a:prstGeom prst="rect">
            <a:avLst/>
          </a:prstGeom>
        </p:spPr>
        <p:txBody>
          <a:bodyPr vert="horz" wrap="square" lIns="0" tIns="17145" rIns="0" bIns="0" rtlCol="0" anchor="t" anchorCtr="0">
            <a:spAutoFit/>
          </a:bodyPr>
          <a:lstStyle/>
          <a:p>
            <a:pPr algn="ctr">
              <a:lnSpc>
                <a:spcPct val="90000"/>
              </a:lnSpc>
              <a:buClr>
                <a:srgbClr val="F40000"/>
              </a:buClr>
            </a:pPr>
            <a:r>
              <a:rPr lang="en-US" sz="1600" dirty="0" err="1">
                <a:latin typeface="Arial" panose="020B0604020202020204" pitchFamily="34" charset="0"/>
                <a:cs typeface="Hellix SemiBold"/>
              </a:rPr>
              <a:t>một</a:t>
            </a:r>
            <a:r>
              <a:rPr lang="en-US" sz="1600" dirty="0">
                <a:latin typeface="Arial" panose="020B0604020202020204" pitchFamily="34" charset="0"/>
                <a:cs typeface="Hellix SemiBold"/>
              </a:rPr>
              <a:t> </a:t>
            </a:r>
            <a:r>
              <a:rPr lang="en-US" sz="1600" dirty="0" err="1">
                <a:latin typeface="Arial" panose="020B0604020202020204" pitchFamily="34" charset="0"/>
                <a:cs typeface="Hellix SemiBold"/>
              </a:rPr>
              <a:t>phong</a:t>
            </a:r>
            <a:r>
              <a:rPr lang="en-US" sz="1600" dirty="0">
                <a:latin typeface="Arial" panose="020B0604020202020204" pitchFamily="34" charset="0"/>
                <a:cs typeface="Hellix SemiBold"/>
              </a:rPr>
              <a:t> </a:t>
            </a:r>
            <a:r>
              <a:rPr lang="en-US" sz="1600" dirty="0" err="1">
                <a:latin typeface="Arial" panose="020B0604020202020204" pitchFamily="34" charset="0"/>
                <a:cs typeface="Hellix SemiBold"/>
              </a:rPr>
              <a:t>cách</a:t>
            </a:r>
            <a:r>
              <a:rPr lang="en-US" sz="1600" dirty="0">
                <a:latin typeface="Arial" panose="020B0604020202020204" pitchFamily="34" charset="0"/>
                <a:cs typeface="Hellix SemiBold"/>
              </a:rPr>
              <a:t> </a:t>
            </a:r>
            <a:r>
              <a:rPr lang="en-US" sz="1600" dirty="0" err="1">
                <a:latin typeface="Arial" panose="020B0604020202020204" pitchFamily="34" charset="0"/>
                <a:cs typeface="Hellix SemiBold"/>
              </a:rPr>
              <a:t>Úc</a:t>
            </a:r>
            <a:r>
              <a:rPr lang="en-US" sz="1600" dirty="0">
                <a:latin typeface="Arial" panose="020B0604020202020204" pitchFamily="34" charset="0"/>
                <a:cs typeface="Hellix SemiBold"/>
              </a:rPr>
              <a:t> </a:t>
            </a:r>
            <a:r>
              <a:rPr lang="en-US" sz="1600" dirty="0" err="1">
                <a:latin typeface="Arial" panose="020B0604020202020204" pitchFamily="34" charset="0"/>
                <a:cs typeface="Hellix SemiBold"/>
              </a:rPr>
              <a:t>độc</a:t>
            </a:r>
            <a:r>
              <a:rPr lang="en-US" sz="1600" dirty="0">
                <a:latin typeface="Arial" panose="020B0604020202020204" pitchFamily="34" charset="0"/>
                <a:cs typeface="Hellix SemiBold"/>
              </a:rPr>
              <a:t> </a:t>
            </a:r>
            <a:r>
              <a:rPr lang="en-US" sz="1600" dirty="0" err="1">
                <a:latin typeface="Arial" panose="020B0604020202020204" pitchFamily="34" charset="0"/>
                <a:cs typeface="Hellix SemiBold"/>
              </a:rPr>
              <a:t>đáo</a:t>
            </a:r>
            <a:r>
              <a:rPr lang="en-US" sz="1600" dirty="0">
                <a:latin typeface="Arial" panose="020B0604020202020204" pitchFamily="34" charset="0"/>
                <a:cs typeface="Hellix SemiBold"/>
              </a:rPr>
              <a:t>; </a:t>
            </a:r>
            <a:r>
              <a:rPr lang="en-US" sz="1600" dirty="0" err="1">
                <a:latin typeface="Arial" panose="020B0604020202020204" pitchFamily="34" charset="0"/>
                <a:cs typeface="Hellix SemiBold"/>
              </a:rPr>
              <a:t>màu</a:t>
            </a:r>
            <a:r>
              <a:rPr lang="en-US" sz="1600" dirty="0">
                <a:latin typeface="Arial" panose="020B0604020202020204" pitchFamily="34" charset="0"/>
                <a:cs typeface="Hellix SemiBold"/>
              </a:rPr>
              <a:t> </a:t>
            </a:r>
            <a:r>
              <a:rPr lang="en-US" sz="1600" dirty="0" err="1">
                <a:latin typeface="Arial" panose="020B0604020202020204" pitchFamily="34" charset="0"/>
                <a:cs typeface="Hellix SemiBold"/>
              </a:rPr>
              <a:t>đỏ</a:t>
            </a:r>
            <a:r>
              <a:rPr lang="en-US" sz="1600" dirty="0">
                <a:latin typeface="Arial" panose="020B0604020202020204" pitchFamily="34" charset="0"/>
                <a:cs typeface="Hellix SemiBold"/>
              </a:rPr>
              <a:t> </a:t>
            </a:r>
            <a:r>
              <a:rPr lang="en-US" sz="1600" dirty="0" err="1">
                <a:latin typeface="Arial" panose="020B0604020202020204" pitchFamily="34" charset="0"/>
                <a:cs typeface="Hellix SemiBold"/>
              </a:rPr>
              <a:t>thẫm</a:t>
            </a:r>
            <a:r>
              <a:rPr lang="en-US" sz="1600" dirty="0">
                <a:latin typeface="Arial" panose="020B0604020202020204" pitchFamily="34" charset="0"/>
                <a:cs typeface="Hellix SemiBold"/>
              </a:rPr>
              <a:t>, </a:t>
            </a:r>
            <a:r>
              <a:rPr lang="en-US" sz="1600" dirty="0" err="1">
                <a:latin typeface="Arial" panose="020B0604020202020204" pitchFamily="34" charset="0"/>
                <a:cs typeface="Hellix SemiBold"/>
              </a:rPr>
              <a:t>ngon</a:t>
            </a:r>
            <a:r>
              <a:rPr lang="en-US" sz="1600" dirty="0">
                <a:latin typeface="Arial" panose="020B0604020202020204" pitchFamily="34" charset="0"/>
                <a:cs typeface="Hellix SemiBold"/>
              </a:rPr>
              <a:t> </a:t>
            </a:r>
            <a:r>
              <a:rPr lang="en-US" sz="1600" dirty="0" err="1">
                <a:latin typeface="Arial" panose="020B0604020202020204" pitchFamily="34" charset="0"/>
                <a:cs typeface="Hellix SemiBold"/>
              </a:rPr>
              <a:t>ngọt</a:t>
            </a:r>
            <a:r>
              <a:rPr lang="en-US" sz="1600" dirty="0">
                <a:latin typeface="Arial" panose="020B0604020202020204" pitchFamily="34" charset="0"/>
                <a:cs typeface="Hellix SemiBold"/>
              </a:rPr>
              <a:t>, </a:t>
            </a:r>
            <a:r>
              <a:rPr lang="en-US" sz="1600" dirty="0" err="1">
                <a:latin typeface="Arial" panose="020B0604020202020204" pitchFamily="34" charset="0"/>
                <a:cs typeface="Hellix SemiBold"/>
              </a:rPr>
              <a:t>vị</a:t>
            </a:r>
            <a:r>
              <a:rPr lang="en-US" sz="1600" dirty="0">
                <a:latin typeface="Arial" panose="020B0604020202020204" pitchFamily="34" charset="0"/>
                <a:cs typeface="Hellix SemiBold"/>
              </a:rPr>
              <a:t> </a:t>
            </a:r>
            <a:r>
              <a:rPr lang="en-US" sz="1600" dirty="0" err="1">
                <a:latin typeface="Arial" panose="020B0604020202020204" pitchFamily="34" charset="0"/>
                <a:cs typeface="Hellix SemiBold"/>
              </a:rPr>
              <a:t>trái</a:t>
            </a:r>
            <a:r>
              <a:rPr lang="en-US" sz="1600" dirty="0">
                <a:latin typeface="Arial" panose="020B0604020202020204" pitchFamily="34" charset="0"/>
                <a:cs typeface="Hellix SemiBold"/>
              </a:rPr>
              <a:t> </a:t>
            </a:r>
            <a:r>
              <a:rPr lang="en-US" sz="1600" dirty="0" err="1">
                <a:latin typeface="Arial" panose="020B0604020202020204" pitchFamily="34" charset="0"/>
                <a:cs typeface="Hellix SemiBold"/>
              </a:rPr>
              <a:t>cây</a:t>
            </a:r>
            <a:r>
              <a:rPr lang="en-US" sz="1600" dirty="0">
                <a:latin typeface="Arial" panose="020B0604020202020204" pitchFamily="34" charset="0"/>
                <a:cs typeface="Hellix SemiBold"/>
              </a:rPr>
              <a:t> </a:t>
            </a:r>
            <a:r>
              <a:rPr lang="en-US" sz="1600" dirty="0" err="1">
                <a:latin typeface="Arial" panose="020B0604020202020204" pitchFamily="34" charset="0"/>
                <a:cs typeface="Hellix SemiBold"/>
              </a:rPr>
              <a:t>sảng</a:t>
            </a:r>
            <a:r>
              <a:rPr lang="en-US" sz="1600" dirty="0">
                <a:latin typeface="Arial" panose="020B0604020202020204" pitchFamily="34" charset="0"/>
                <a:cs typeface="Hellix SemiBold"/>
              </a:rPr>
              <a:t> </a:t>
            </a:r>
            <a:r>
              <a:rPr lang="en-US" sz="1600" dirty="0" err="1">
                <a:latin typeface="Arial" panose="020B0604020202020204" pitchFamily="34" charset="0"/>
                <a:cs typeface="Hellix SemiBold"/>
              </a:rPr>
              <a:t>khoái</a:t>
            </a:r>
            <a:endParaRPr lang="en-US" sz="1600" dirty="0">
              <a:latin typeface="Arial" panose="020B0604020202020204" pitchFamily="34" charset="0"/>
              <a:cs typeface="Hellix SemiBold"/>
            </a:endParaRPr>
          </a:p>
          <a:p>
            <a:pPr algn="ctr">
              <a:lnSpc>
                <a:spcPct val="90000"/>
              </a:lnSpc>
              <a:buClr>
                <a:srgbClr val="F40000"/>
              </a:buClr>
            </a:pPr>
            <a:endParaRPr lang="en-US" sz="1600" dirty="0">
              <a:latin typeface="Arial" panose="020B0604020202020204" pitchFamily="34" charset="0"/>
              <a:cs typeface="Hellix SemiBold"/>
            </a:endParaRPr>
          </a:p>
        </p:txBody>
      </p:sp>
      <p:sp>
        <p:nvSpPr>
          <p:cNvPr id="13" name="object 58">
            <a:extLst>
              <a:ext uri="{FF2B5EF4-FFF2-40B4-BE49-F238E27FC236}">
                <a16:creationId xmlns:a16="http://schemas.microsoft.com/office/drawing/2014/main" id="{8A7AC874-BA3F-79E4-4139-15D04768B933}"/>
              </a:ext>
            </a:extLst>
          </p:cNvPr>
          <p:cNvSpPr txBox="1"/>
          <p:nvPr/>
        </p:nvSpPr>
        <p:spPr>
          <a:xfrm>
            <a:off x="2757696" y="5292124"/>
            <a:ext cx="2270245" cy="1346907"/>
          </a:xfrm>
          <a:prstGeom prst="rect">
            <a:avLst/>
          </a:prstGeom>
        </p:spPr>
        <p:txBody>
          <a:bodyPr vert="horz" wrap="square" lIns="0" tIns="17145" rIns="0" bIns="0" rtlCol="0" anchor="t" anchorCtr="0">
            <a:spAutoFit/>
          </a:bodyPr>
          <a:lstStyle/>
          <a:p>
            <a:pPr algn="ctr">
              <a:lnSpc>
                <a:spcPct val="90000"/>
              </a:lnSpc>
              <a:buClr>
                <a:srgbClr val="F40000"/>
              </a:buClr>
            </a:pPr>
            <a:r>
              <a:rPr lang="vi-VN" sz="1600" dirty="0">
                <a:latin typeface="Arial" panose="020B0604020202020204" pitchFamily="34" charset="0"/>
                <a:cs typeface="Hellix SemiBold"/>
              </a:rPr>
              <a:t>một phong cách đặc biệt; hương thơm bao gồm hương hoa, cánh hoa hồng, dâu tây, mâm xôi và nho đỏ</a:t>
            </a:r>
          </a:p>
          <a:p>
            <a:pPr algn="ctr">
              <a:lnSpc>
                <a:spcPct val="90000"/>
              </a:lnSpc>
              <a:buClr>
                <a:srgbClr val="F40000"/>
              </a:buClr>
            </a:pPr>
            <a:endParaRPr lang="vi-VN" sz="1600" dirty="0">
              <a:latin typeface="Arial" panose="020B0604020202020204" pitchFamily="34" charset="0"/>
              <a:cs typeface="Hellix SemiBold"/>
            </a:endParaRPr>
          </a:p>
        </p:txBody>
      </p:sp>
      <p:sp>
        <p:nvSpPr>
          <p:cNvPr id="14" name="object 58">
            <a:extLst>
              <a:ext uri="{FF2B5EF4-FFF2-40B4-BE49-F238E27FC236}">
                <a16:creationId xmlns:a16="http://schemas.microsoft.com/office/drawing/2014/main" id="{90D927FB-A416-7C58-1BB7-0B4407E42A0A}"/>
              </a:ext>
            </a:extLst>
          </p:cNvPr>
          <p:cNvSpPr txBox="1"/>
          <p:nvPr/>
        </p:nvSpPr>
        <p:spPr>
          <a:xfrm>
            <a:off x="7734700" y="2288302"/>
            <a:ext cx="4179870" cy="1223733"/>
          </a:xfrm>
          <a:prstGeom prst="rect">
            <a:avLst/>
          </a:prstGeom>
        </p:spPr>
        <p:txBody>
          <a:bodyPr vert="horz" wrap="square" lIns="0" tIns="17145" rIns="0" bIns="0" rtlCol="0" anchor="t" anchorCtr="0">
            <a:spAutoFit/>
          </a:bodyPr>
          <a:lstStyle/>
          <a:p>
            <a:pPr>
              <a:lnSpc>
                <a:spcPct val="98000"/>
              </a:lnSpc>
              <a:buClr>
                <a:srgbClr val="F40000"/>
              </a:buClr>
            </a:pPr>
            <a:r>
              <a:rPr lang="vi-VN" sz="1600" dirty="0">
                <a:latin typeface="Arial" panose="020B0604020202020204" pitchFamily="34" charset="0"/>
                <a:cs typeface="Hellix SemiBold"/>
              </a:rPr>
              <a:t>Một trong những vùng sản xuất rượu vang sủi tăm sôi động nhất của Úc, nơi những loại rượu vang sắc nét mang phong cách khí hậu mát mẻ, đáp ứng sự tinh tế và phong cách</a:t>
            </a:r>
          </a:p>
          <a:p>
            <a:pPr>
              <a:lnSpc>
                <a:spcPct val="98000"/>
              </a:lnSpc>
              <a:buClr>
                <a:srgbClr val="F40000"/>
              </a:buClr>
            </a:pPr>
            <a:endParaRPr lang="vi-VN" sz="1600" dirty="0">
              <a:latin typeface="Arial" panose="020B0604020202020204" pitchFamily="34" charset="0"/>
              <a:cs typeface="Hellix SemiBold"/>
            </a:endParaRPr>
          </a:p>
        </p:txBody>
      </p:sp>
      <p:sp>
        <p:nvSpPr>
          <p:cNvPr id="15" name="object 58">
            <a:extLst>
              <a:ext uri="{FF2B5EF4-FFF2-40B4-BE49-F238E27FC236}">
                <a16:creationId xmlns:a16="http://schemas.microsoft.com/office/drawing/2014/main" id="{9A22F79F-9879-EF99-8E4A-EE4C564CB243}"/>
              </a:ext>
            </a:extLst>
          </p:cNvPr>
          <p:cNvSpPr txBox="1"/>
          <p:nvPr/>
        </p:nvSpPr>
        <p:spPr>
          <a:xfrm>
            <a:off x="7738533" y="2028601"/>
            <a:ext cx="1896225" cy="238912"/>
          </a:xfrm>
          <a:prstGeom prst="rect">
            <a:avLst/>
          </a:prstGeom>
        </p:spPr>
        <p:txBody>
          <a:bodyPr vert="horz" wrap="square" lIns="0" tIns="17145" rIns="0" bIns="0" rtlCol="0" anchor="t" anchorCtr="0">
            <a:spAutoFit/>
          </a:bodyPr>
          <a:lstStyle/>
          <a:p>
            <a:pPr>
              <a:lnSpc>
                <a:spcPct val="90000"/>
              </a:lnSpc>
              <a:buClr>
                <a:srgbClr val="F40000"/>
              </a:buClr>
            </a:pPr>
            <a:r>
              <a:rPr lang="en-AU" sz="1600" dirty="0">
                <a:latin typeface="Arial" panose="020B0604020202020204" pitchFamily="34" charset="0"/>
                <a:cs typeface="Hellix SemiBold"/>
              </a:rPr>
              <a:t>ADELAIDE HILLS</a:t>
            </a:r>
            <a:endParaRPr lang="en-US" sz="1600" dirty="0">
              <a:latin typeface="Arial" panose="020B0604020202020204" pitchFamily="34" charset="0"/>
              <a:cs typeface="Hellix SemiBold"/>
            </a:endParaRPr>
          </a:p>
        </p:txBody>
      </p:sp>
      <p:sp>
        <p:nvSpPr>
          <p:cNvPr id="16" name="object 58">
            <a:extLst>
              <a:ext uri="{FF2B5EF4-FFF2-40B4-BE49-F238E27FC236}">
                <a16:creationId xmlns:a16="http://schemas.microsoft.com/office/drawing/2014/main" id="{06CB8D18-E561-70B9-2E43-6F941CA6E254}"/>
              </a:ext>
            </a:extLst>
          </p:cNvPr>
          <p:cNvSpPr txBox="1"/>
          <p:nvPr/>
        </p:nvSpPr>
        <p:spPr>
          <a:xfrm>
            <a:off x="7734700" y="3512035"/>
            <a:ext cx="1294427" cy="238912"/>
          </a:xfrm>
          <a:prstGeom prst="rect">
            <a:avLst/>
          </a:prstGeom>
        </p:spPr>
        <p:txBody>
          <a:bodyPr vert="horz" wrap="square" lIns="0" tIns="17145" rIns="0" bIns="0" rtlCol="0" anchor="t" anchorCtr="0">
            <a:spAutoFit/>
          </a:bodyPr>
          <a:lstStyle/>
          <a:p>
            <a:pPr>
              <a:lnSpc>
                <a:spcPct val="90000"/>
              </a:lnSpc>
              <a:buClr>
                <a:srgbClr val="F40000"/>
              </a:buClr>
            </a:pPr>
            <a:r>
              <a:rPr lang="en-AU" sz="1600" dirty="0">
                <a:latin typeface="Arial" panose="020B0604020202020204" pitchFamily="34" charset="0"/>
                <a:cs typeface="Hellix SemiBold"/>
              </a:rPr>
              <a:t>TASMANIA</a:t>
            </a:r>
            <a:endParaRPr lang="en-US" sz="1600" dirty="0">
              <a:latin typeface="Arial" panose="020B0604020202020204" pitchFamily="34" charset="0"/>
              <a:cs typeface="Hellix SemiBold"/>
            </a:endParaRPr>
          </a:p>
        </p:txBody>
      </p:sp>
      <p:sp>
        <p:nvSpPr>
          <p:cNvPr id="17" name="object 58">
            <a:extLst>
              <a:ext uri="{FF2B5EF4-FFF2-40B4-BE49-F238E27FC236}">
                <a16:creationId xmlns:a16="http://schemas.microsoft.com/office/drawing/2014/main" id="{C229AC37-955F-DCCB-1BC0-1FCDF4024FF1}"/>
              </a:ext>
            </a:extLst>
          </p:cNvPr>
          <p:cNvSpPr txBox="1"/>
          <p:nvPr/>
        </p:nvSpPr>
        <p:spPr>
          <a:xfrm>
            <a:off x="7734700" y="5053212"/>
            <a:ext cx="2689460" cy="238912"/>
          </a:xfrm>
          <a:prstGeom prst="rect">
            <a:avLst/>
          </a:prstGeom>
        </p:spPr>
        <p:txBody>
          <a:bodyPr vert="horz" wrap="square" lIns="0" tIns="17145" rIns="0" bIns="0" rtlCol="0" anchor="t" anchorCtr="0">
            <a:spAutoFit/>
          </a:bodyPr>
          <a:lstStyle/>
          <a:p>
            <a:pPr>
              <a:lnSpc>
                <a:spcPct val="90000"/>
              </a:lnSpc>
              <a:buClr>
                <a:srgbClr val="F40000"/>
              </a:buClr>
            </a:pPr>
            <a:r>
              <a:rPr lang="en-AU" sz="1600" dirty="0">
                <a:latin typeface="Arial" panose="020B0604020202020204" pitchFamily="34" charset="0"/>
                <a:cs typeface="Hellix SemiBold"/>
              </a:rPr>
              <a:t>THUNG LŨNG YARRA</a:t>
            </a:r>
            <a:endParaRPr lang="en-US" sz="1600" dirty="0">
              <a:latin typeface="Arial" panose="020B0604020202020204" pitchFamily="34" charset="0"/>
              <a:cs typeface="Hellix SemiBold"/>
            </a:endParaRPr>
          </a:p>
        </p:txBody>
      </p:sp>
      <p:sp>
        <p:nvSpPr>
          <p:cNvPr id="18" name="object 58">
            <a:extLst>
              <a:ext uri="{FF2B5EF4-FFF2-40B4-BE49-F238E27FC236}">
                <a16:creationId xmlns:a16="http://schemas.microsoft.com/office/drawing/2014/main" id="{4A671505-BFC5-3896-AB14-CC83014B31CD}"/>
              </a:ext>
            </a:extLst>
          </p:cNvPr>
          <p:cNvSpPr txBox="1"/>
          <p:nvPr/>
        </p:nvSpPr>
        <p:spPr>
          <a:xfrm>
            <a:off x="7734700" y="5331678"/>
            <a:ext cx="3827053" cy="982448"/>
          </a:xfrm>
          <a:prstGeom prst="rect">
            <a:avLst/>
          </a:prstGeom>
        </p:spPr>
        <p:txBody>
          <a:bodyPr vert="horz" wrap="square" lIns="0" tIns="17145" rIns="0" bIns="0" rtlCol="0" anchor="t" anchorCtr="0">
            <a:spAutoFit/>
          </a:bodyPr>
          <a:lstStyle/>
          <a:p>
            <a:pPr>
              <a:lnSpc>
                <a:spcPct val="98000"/>
              </a:lnSpc>
              <a:buClr>
                <a:srgbClr val="F40000"/>
              </a:buClr>
            </a:pPr>
            <a:r>
              <a:rPr lang="vi-VN" sz="1600" dirty="0">
                <a:latin typeface="Arial" panose="020B0604020202020204" pitchFamily="34" charset="0"/>
                <a:cs typeface="Hellix SemiBold"/>
              </a:rPr>
              <a:t>Khí hậu mát mẻ và đất tốt biến vùng này trở thành nơi thu hút các nhà sản xuất rượu vang sủi tăm đặc biệt</a:t>
            </a:r>
          </a:p>
          <a:p>
            <a:pPr>
              <a:lnSpc>
                <a:spcPct val="98000"/>
              </a:lnSpc>
              <a:buClr>
                <a:srgbClr val="F40000"/>
              </a:buClr>
            </a:pPr>
            <a:endParaRPr lang="vi-VN" sz="1600" dirty="0">
              <a:latin typeface="Arial" panose="020B0604020202020204" pitchFamily="34" charset="0"/>
              <a:cs typeface="Hellix SemiBold"/>
            </a:endParaRPr>
          </a:p>
        </p:txBody>
      </p:sp>
      <p:sp>
        <p:nvSpPr>
          <p:cNvPr id="19" name="object 58">
            <a:extLst>
              <a:ext uri="{FF2B5EF4-FFF2-40B4-BE49-F238E27FC236}">
                <a16:creationId xmlns:a16="http://schemas.microsoft.com/office/drawing/2014/main" id="{A8EFD940-6CD9-DF9D-73E2-7F68DD6DAC3A}"/>
              </a:ext>
            </a:extLst>
          </p:cNvPr>
          <p:cNvSpPr txBox="1"/>
          <p:nvPr/>
        </p:nvSpPr>
        <p:spPr>
          <a:xfrm>
            <a:off x="7734700" y="3769275"/>
            <a:ext cx="3974188" cy="982448"/>
          </a:xfrm>
          <a:prstGeom prst="rect">
            <a:avLst/>
          </a:prstGeom>
        </p:spPr>
        <p:txBody>
          <a:bodyPr vert="horz" wrap="square" lIns="0" tIns="17145" rIns="0" bIns="0" rtlCol="0" anchor="t" anchorCtr="0">
            <a:spAutoFit/>
          </a:bodyPr>
          <a:lstStyle/>
          <a:p>
            <a:pPr>
              <a:lnSpc>
                <a:spcPct val="98000"/>
              </a:lnSpc>
              <a:buClr>
                <a:srgbClr val="F40000"/>
              </a:buClr>
            </a:pPr>
            <a:r>
              <a:rPr lang="vi-VN" sz="1600" dirty="0">
                <a:latin typeface="Arial" panose="020B0604020202020204" pitchFamily="34" charset="0"/>
                <a:cs typeface="Hellix SemiBold"/>
              </a:rPr>
              <a:t>Sản xuất rượu vang sủi tăm có cấu trúc và phong cách hoàn hảo, có nhiều loại rượu vang cao cấp sản xuất theo phương pháp truyền thống</a:t>
            </a:r>
          </a:p>
        </p:txBody>
      </p:sp>
      <p:cxnSp>
        <p:nvCxnSpPr>
          <p:cNvPr id="34" name="Straight Connector 33">
            <a:extLst>
              <a:ext uri="{FF2B5EF4-FFF2-40B4-BE49-F238E27FC236}">
                <a16:creationId xmlns:a16="http://schemas.microsoft.com/office/drawing/2014/main" id="{614A17B1-B56C-3F8A-CE74-56194F4D7528}"/>
              </a:ext>
            </a:extLst>
          </p:cNvPr>
          <p:cNvCxnSpPr>
            <a:cxnSpLocks/>
          </p:cNvCxnSpPr>
          <p:nvPr/>
        </p:nvCxnSpPr>
        <p:spPr>
          <a:xfrm>
            <a:off x="4737494" y="2968415"/>
            <a:ext cx="11130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21" name="Picture Placeholder 20" descr="A close up of a bottle&#10;&#10;Description automatically generated">
            <a:extLst>
              <a:ext uri="{FF2B5EF4-FFF2-40B4-BE49-F238E27FC236}">
                <a16:creationId xmlns:a16="http://schemas.microsoft.com/office/drawing/2014/main" id="{6126DFEA-A53D-9D7E-5FFA-31A46BE846D3}"/>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t="158" b="-725"/>
          <a:stretch>
            <a:fillRect/>
          </a:stretch>
        </p:blipFill>
        <p:spPr>
          <a:xfrm>
            <a:off x="5097430" y="394185"/>
            <a:ext cx="2244413" cy="6235700"/>
          </a:xfrm>
        </p:spPr>
      </p:pic>
      <p:sp>
        <p:nvSpPr>
          <p:cNvPr id="22" name="object 10">
            <a:extLst>
              <a:ext uri="{FF2B5EF4-FFF2-40B4-BE49-F238E27FC236}">
                <a16:creationId xmlns:a16="http://schemas.microsoft.com/office/drawing/2014/main" id="{D28A452F-5C20-386F-963F-CEF96D4A9798}"/>
              </a:ext>
            </a:extLst>
          </p:cNvPr>
          <p:cNvSpPr txBox="1"/>
          <p:nvPr/>
        </p:nvSpPr>
        <p:spPr>
          <a:xfrm rot="16200000">
            <a:off x="3986076"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Arial" panose="020B0604020202020204" pitchFamily="34" charset="0"/>
                <a:ea typeface="Inter Display" panose="02000503000000020004" pitchFamily="2" charset="0"/>
                <a:cs typeface="Inter Display" panose="02000503000000020004" pitchFamily="2" charset="0"/>
              </a:rPr>
              <a:t>SPARKLING</a:t>
            </a:r>
            <a:endParaRPr lang="en-AU" sz="4400" b="1" cap="all" dirty="0">
              <a:solidFill>
                <a:schemeClr val="bg1"/>
              </a:solidFill>
              <a:latin typeface="Arial" panose="020B0604020202020204" pitchFamily="34" charset="0"/>
              <a:ea typeface="Inter Display" panose="02000503000000020004" pitchFamily="2" charset="0"/>
              <a:cs typeface="Inter Display" panose="02000503000000020004" pitchFamily="2" charset="0"/>
            </a:endParaRPr>
          </a:p>
        </p:txBody>
      </p:sp>
    </p:spTree>
    <p:extLst>
      <p:ext uri="{BB962C8B-B14F-4D97-AF65-F5344CB8AC3E}">
        <p14:creationId xmlns:p14="http://schemas.microsoft.com/office/powerpoint/2010/main" val="1856587850"/>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a:extLst>
              <a:ext uri="{FF2B5EF4-FFF2-40B4-BE49-F238E27FC236}">
                <a16:creationId xmlns:a16="http://schemas.microsoft.com/office/drawing/2014/main" id="{5789F4C2-6187-4D99-9661-821741FA63FC}"/>
              </a:ext>
            </a:extLst>
          </p:cNvPr>
          <p:cNvSpPr txBox="1"/>
          <p:nvPr/>
        </p:nvSpPr>
        <p:spPr>
          <a:xfrm>
            <a:off x="763475" y="699956"/>
            <a:ext cx="11918390" cy="907601"/>
          </a:xfrm>
          <a:prstGeom prst="rect">
            <a:avLst/>
          </a:prstGeom>
        </p:spPr>
        <p:txBody>
          <a:bodyPr vert="horz" wrap="none" lIns="0" tIns="11521" rIns="0" bIns="0" rtlCol="0">
            <a:noAutofit/>
          </a:bodyPr>
          <a:lstStyle/>
          <a:p>
            <a:pPr defTabSz="914453">
              <a:lnSpc>
                <a:spcPct val="80000"/>
              </a:lnSpc>
              <a:defRPr/>
            </a:pPr>
            <a:r>
              <a:rPr lang="en-AU" sz="5400" cap="all" dirty="0">
                <a:solidFill>
                  <a:schemeClr val="bg2"/>
                </a:solidFill>
                <a:uFill>
                  <a:solidFill>
                    <a:srgbClr val="F40000"/>
                  </a:solidFill>
                </a:uFill>
                <a:latin typeface="Arial" panose="020B0604020202020204" pitchFamily="34" charset="0"/>
                <a:ea typeface="Inter Display" panose="02000503000000020004" pitchFamily="2" charset="0"/>
                <a:cs typeface="Inter Display" panose="02000503000000020004" pitchFamily="2" charset="0"/>
              </a:rPr>
              <a:t>riesling</a:t>
            </a:r>
          </a:p>
        </p:txBody>
      </p:sp>
      <p:sp>
        <p:nvSpPr>
          <p:cNvPr id="6" name="Content Placeholder 2">
            <a:extLst>
              <a:ext uri="{FF2B5EF4-FFF2-40B4-BE49-F238E27FC236}">
                <a16:creationId xmlns:a16="http://schemas.microsoft.com/office/drawing/2014/main" id="{D6C6D7CD-855F-45D5-B346-71223F407688}"/>
              </a:ext>
            </a:extLst>
          </p:cNvPr>
          <p:cNvSpPr txBox="1"/>
          <p:nvPr/>
        </p:nvSpPr>
        <p:spPr>
          <a:xfrm>
            <a:off x="763475" y="2911331"/>
            <a:ext cx="4529978" cy="3523025"/>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a:spcBef>
                <a:spcPts val="800"/>
              </a:spcBef>
              <a:buClr>
                <a:schemeClr val="bg2"/>
              </a:buClr>
              <a:buFont typeface="Arial" panose="020B0604020202020204" pitchFamily="34" charset="0"/>
              <a:buChar char="•"/>
            </a:pPr>
            <a:r>
              <a:rPr lang="vi-VN" sz="1600" dirty="0">
                <a:solidFill>
                  <a:schemeClr val="bg1"/>
                </a:solidFill>
                <a:latin typeface="Arial" panose="020B0604020202020204" pitchFamily="34" charset="0"/>
              </a:rPr>
              <a:t>Úc là một trong những nhà sản xuất rượu Riesling hàng đầu thế giới</a:t>
            </a:r>
          </a:p>
          <a:p>
            <a:pPr>
              <a:spcBef>
                <a:spcPts val="800"/>
              </a:spcBef>
              <a:buClr>
                <a:schemeClr val="bg2"/>
              </a:buClr>
              <a:buFont typeface="Arial" panose="020B0604020202020204" pitchFamily="34" charset="0"/>
              <a:buChar char="•"/>
            </a:pPr>
            <a:r>
              <a:rPr lang="vi-VN" sz="1600" dirty="0">
                <a:solidFill>
                  <a:schemeClr val="bg1"/>
                </a:solidFill>
                <a:latin typeface="Arial" panose="020B0604020202020204" pitchFamily="34" charset="0"/>
              </a:rPr>
              <a:t>Giống nho có lịch sử lâu đời ở Úc; ngày nay là một trong những giống nổi tiếng nhất</a:t>
            </a:r>
          </a:p>
          <a:p>
            <a:pPr>
              <a:spcBef>
                <a:spcPts val="800"/>
              </a:spcBef>
              <a:buClr>
                <a:schemeClr val="bg2"/>
              </a:buClr>
              <a:buFont typeface="Arial" panose="020B0604020202020204" pitchFamily="34" charset="0"/>
              <a:buChar char="•"/>
            </a:pPr>
            <a:r>
              <a:rPr lang="vi-VN" sz="1600" dirty="0">
                <a:solidFill>
                  <a:schemeClr val="bg1"/>
                </a:solidFill>
                <a:latin typeface="Arial" panose="020B0604020202020204" pitchFamily="34" charset="0"/>
              </a:rPr>
              <a:t>Được trồng ở hầu hết các vùng rượu vang; những cây trồng tốt nhất tập trung ở các vùng mát mẻ</a:t>
            </a:r>
          </a:p>
          <a:p>
            <a:pPr>
              <a:spcBef>
                <a:spcPts val="800"/>
              </a:spcBef>
              <a:buClr>
                <a:schemeClr val="bg2"/>
              </a:buClr>
              <a:buFont typeface="Arial" panose="020B0604020202020204" pitchFamily="34" charset="0"/>
              <a:buChar char="•"/>
            </a:pPr>
            <a:r>
              <a:rPr lang="vi-VN" sz="1600" dirty="0">
                <a:solidFill>
                  <a:schemeClr val="bg1"/>
                </a:solidFill>
                <a:latin typeface="Arial" panose="020B0604020202020204" pitchFamily="34" charset="0"/>
              </a:rPr>
              <a:t>Phương pháp sản xuất rượu với mức can thiệp tối thiểu là phổ biến</a:t>
            </a:r>
            <a:endParaRPr lang="en-US" sz="1600" dirty="0">
              <a:solidFill>
                <a:schemeClr val="bg1"/>
              </a:solidFill>
              <a:latin typeface="Arial" panose="020B0604020202020204" pitchFamily="34" charset="0"/>
            </a:endParaRPr>
          </a:p>
        </p:txBody>
      </p:sp>
      <p:pic>
        <p:nvPicPr>
          <p:cNvPr id="3" name="Picture 2" descr="A wooden post in a vineyard&#10;&#10;Description automatically generated">
            <a:extLst>
              <a:ext uri="{FF2B5EF4-FFF2-40B4-BE49-F238E27FC236}">
                <a16:creationId xmlns:a16="http://schemas.microsoft.com/office/drawing/2014/main" id="{2A8512DF-6CDE-1E50-51EC-1EC17A3E26C4}"/>
              </a:ext>
            </a:extLst>
          </p:cNvPr>
          <p:cNvPicPr>
            <a:picLocks noChangeAspect="1"/>
          </p:cNvPicPr>
          <p:nvPr/>
        </p:nvPicPr>
        <p:blipFill>
          <a:blip r:embed="rId3">
            <a:extLst>
              <a:ext uri="{28A0092B-C50C-407E-A947-70E740481C1C}">
                <a14:useLocalDpi xmlns:a14="http://schemas.microsoft.com/office/drawing/2010/main"/>
              </a:ext>
            </a:extLst>
          </a:blip>
          <a:srcRect t="-28884" b="8651"/>
          <a:stretch/>
        </p:blipFill>
        <p:spPr>
          <a:xfrm>
            <a:off x="6096000" y="427839"/>
            <a:ext cx="6096000" cy="6006517"/>
          </a:xfrm>
          <a:prstGeom prst="rect">
            <a:avLst/>
          </a:prstGeom>
        </p:spPr>
      </p:pic>
      <p:sp>
        <p:nvSpPr>
          <p:cNvPr id="2" name="object 4">
            <a:extLst>
              <a:ext uri="{FF2B5EF4-FFF2-40B4-BE49-F238E27FC236}">
                <a16:creationId xmlns:a16="http://schemas.microsoft.com/office/drawing/2014/main" id="{57CE5D63-59C4-C391-8D71-CEE501EF727A}"/>
              </a:ext>
            </a:extLst>
          </p:cNvPr>
          <p:cNvSpPr txBox="1"/>
          <p:nvPr/>
        </p:nvSpPr>
        <p:spPr>
          <a:xfrm>
            <a:off x="763475" y="1460425"/>
            <a:ext cx="3305605" cy="907601"/>
          </a:xfrm>
          <a:prstGeom prst="rect">
            <a:avLst/>
          </a:prstGeom>
        </p:spPr>
        <p:txBody>
          <a:bodyPr vert="horz" wrap="square" lIns="0" tIns="11521" rIns="0" bIns="0" rtlCol="0">
            <a:noAutofit/>
          </a:bodyPr>
          <a:lstStyle/>
          <a:p>
            <a:pPr defTabSz="914453">
              <a:lnSpc>
                <a:spcPct val="80000"/>
              </a:lnSpc>
              <a:defRPr/>
            </a:pPr>
            <a:r>
              <a:rPr lang="en-AU" sz="3600" cap="all" dirty="0">
                <a:solidFill>
                  <a:schemeClr val="accent3"/>
                </a:solidFill>
                <a:uFill>
                  <a:solidFill>
                    <a:srgbClr val="F40000"/>
                  </a:solidFill>
                </a:uFill>
                <a:latin typeface="Arial" panose="020B0604020202020204" pitchFamily="34" charset="0"/>
                <a:ea typeface="Inter Display" panose="02000503000000020004" pitchFamily="2" charset="0"/>
                <a:cs typeface="Inter Display" panose="02000503000000020004" pitchFamily="2" charset="0"/>
              </a:rPr>
              <a:t>ĐA DẠNG VÀ ĐỘC ĐÁO</a:t>
            </a:r>
          </a:p>
          <a:p>
            <a:pPr defTabSz="914453">
              <a:lnSpc>
                <a:spcPct val="80000"/>
              </a:lnSpc>
              <a:defRPr/>
            </a:pPr>
            <a:endParaRPr lang="en-AU" sz="3600" cap="all" dirty="0">
              <a:solidFill>
                <a:schemeClr val="accent3"/>
              </a:solidFill>
              <a:uFill>
                <a:solidFill>
                  <a:srgbClr val="F40000"/>
                </a:solidFill>
              </a:uFill>
              <a:latin typeface="Arial" panose="020B0604020202020204" pitchFamily="34" charset="0"/>
              <a:ea typeface="Inter Display" panose="02000503000000020004" pitchFamily="2" charset="0"/>
              <a:cs typeface="Inter Display" panose="02000503000000020004" pitchFamily="2" charset="0"/>
            </a:endParaRPr>
          </a:p>
        </p:txBody>
      </p:sp>
      <p:pic>
        <p:nvPicPr>
          <p:cNvPr id="11" name="Picture Placeholder 10" descr="A bunch of grapes on a vine&#10;&#10;Description automatically generated">
            <a:extLst>
              <a:ext uri="{FF2B5EF4-FFF2-40B4-BE49-F238E27FC236}">
                <a16:creationId xmlns:a16="http://schemas.microsoft.com/office/drawing/2014/main" id="{0C56E130-7581-D60A-C1BA-1FCC6877E3CD}"/>
              </a:ext>
            </a:extLst>
          </p:cNvPr>
          <p:cNvPicPr>
            <a:picLocks noGrp="1" noChangeAspect="1"/>
          </p:cNvPicPr>
          <p:nvPr>
            <p:ph type="pic" sz="quarter" idx="10"/>
          </p:nvPr>
        </p:nvPicPr>
        <p:blipFill>
          <a:blip r:embed="rId4" cstate="screen">
            <a:extLst>
              <a:ext uri="{28A0092B-C50C-407E-A947-70E740481C1C}">
                <a14:useLocalDpi xmlns:a14="http://schemas.microsoft.com/office/drawing/2010/main"/>
              </a:ext>
            </a:extLst>
          </a:blip>
          <a:srcRect l="16197" r="16197"/>
          <a:stretch>
            <a:fillRect/>
          </a:stretch>
        </p:blipFill>
        <p:spPr/>
      </p:pic>
    </p:spTree>
    <p:extLst>
      <p:ext uri="{BB962C8B-B14F-4D97-AF65-F5344CB8AC3E}">
        <p14:creationId xmlns:p14="http://schemas.microsoft.com/office/powerpoint/2010/main" val="2435630019"/>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3A14AC8C-A9D1-A1A0-0669-9C0D3039E46E}"/>
              </a:ext>
            </a:extLst>
          </p:cNvPr>
          <p:cNvCxnSpPr/>
          <p:nvPr/>
        </p:nvCxnSpPr>
        <p:spPr>
          <a:xfrm>
            <a:off x="6438900" y="2615129"/>
            <a:ext cx="17653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65AAC9DE-2034-F7C1-863B-D91B2A990B1C}"/>
              </a:ext>
            </a:extLst>
          </p:cNvPr>
          <p:cNvSpPr/>
          <p:nvPr/>
        </p:nvSpPr>
        <p:spPr>
          <a:xfrm>
            <a:off x="7838337" y="1423588"/>
            <a:ext cx="2583929" cy="2583929"/>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a:xfrm>
            <a:off x="529493" y="536744"/>
            <a:ext cx="5685593" cy="1325562"/>
          </a:xfrm>
        </p:spPr>
        <p:txBody>
          <a:bodyPr/>
          <a:lstStyle/>
          <a:p>
            <a:r>
              <a:rPr lang="vi-VN" sz="4400" dirty="0">
                <a:solidFill>
                  <a:schemeClr val="accent3"/>
                </a:solidFill>
              </a:rPr>
              <a:t>PHONG CÁCH VÀ </a:t>
            </a:r>
            <a:br>
              <a:rPr lang="vi-VN" sz="4400" dirty="0">
                <a:solidFill>
                  <a:schemeClr val="accent3"/>
                </a:solidFill>
              </a:rPr>
            </a:br>
            <a:r>
              <a:rPr lang="vi-VN" sz="4400" dirty="0">
                <a:solidFill>
                  <a:schemeClr val="accent3"/>
                </a:solidFill>
              </a:rPr>
              <a:t>HƯƠNG VỊ</a:t>
            </a:r>
            <a:endParaRPr lang="en-US" sz="4400" dirty="0">
              <a:solidFill>
                <a:schemeClr val="accent3"/>
              </a:solidFill>
            </a:endParaRPr>
          </a:p>
        </p:txBody>
      </p:sp>
      <p:sp>
        <p:nvSpPr>
          <p:cNvPr id="14" name="object 58">
            <a:extLst>
              <a:ext uri="{FF2B5EF4-FFF2-40B4-BE49-F238E27FC236}">
                <a16:creationId xmlns:a16="http://schemas.microsoft.com/office/drawing/2014/main" id="{3DD6633A-7825-FD5A-7840-CF8C21626131}"/>
              </a:ext>
            </a:extLst>
          </p:cNvPr>
          <p:cNvSpPr txBox="1"/>
          <p:nvPr/>
        </p:nvSpPr>
        <p:spPr>
          <a:xfrm>
            <a:off x="8126578" y="1774213"/>
            <a:ext cx="2028402" cy="2233304"/>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nSpc>
                <a:spcPct val="100000"/>
              </a:lnSpc>
            </a:pPr>
            <a:r>
              <a:rPr lang="vi-VN" sz="1600" b="0" dirty="0">
                <a:solidFill>
                  <a:schemeClr val="tx1"/>
                </a:solidFill>
                <a:latin typeface="Arial" panose="020B0604020202020204" pitchFamily="34" charset="0"/>
              </a:rPr>
              <a:t>PHONG CÁCH PHỔ BIẾN NHẤT LÀ RƯỢU KHÔNG NGỌT, ĐỒNG THỜI SẢN XUẤT MỘT SỐ LOẠI VANG NGỌT NHẸ VÀ VANG TRÁNG MIỆNG</a:t>
            </a:r>
          </a:p>
          <a:p>
            <a:pPr>
              <a:lnSpc>
                <a:spcPct val="100000"/>
              </a:lnSpc>
            </a:pPr>
            <a:endParaRPr lang="vi-VN" sz="1600" b="0" dirty="0">
              <a:solidFill>
                <a:schemeClr val="tx1"/>
              </a:solidFill>
              <a:latin typeface="Arial" panose="020B0604020202020204" pitchFamily="34" charset="0"/>
            </a:endParaRPr>
          </a:p>
        </p:txBody>
      </p:sp>
      <p:sp>
        <p:nvSpPr>
          <p:cNvPr id="15" name="object 58">
            <a:extLst>
              <a:ext uri="{FF2B5EF4-FFF2-40B4-BE49-F238E27FC236}">
                <a16:creationId xmlns:a16="http://schemas.microsoft.com/office/drawing/2014/main" id="{05ECD0C4-1504-6F8C-B596-D83723D5D822}"/>
              </a:ext>
            </a:extLst>
          </p:cNvPr>
          <p:cNvSpPr txBox="1"/>
          <p:nvPr/>
        </p:nvSpPr>
        <p:spPr>
          <a:xfrm>
            <a:off x="8935112" y="4685682"/>
            <a:ext cx="1240211" cy="682110"/>
          </a:xfrm>
          <a:prstGeom prst="rect">
            <a:avLst/>
          </a:prstGeom>
          <a:solidFill>
            <a:schemeClr val="bg1"/>
          </a:solidFill>
        </p:spPr>
        <p:txBody>
          <a:bodyPr vert="horz" wrap="none" lIns="0" tIns="17145" rIns="0" bIns="0" rtlCol="0">
            <a:spAutoFit/>
          </a:bodyPr>
          <a:lstStyle/>
          <a:p>
            <a:pPr>
              <a:lnSpc>
                <a:spcPct val="90000"/>
              </a:lnSpc>
              <a:buClr>
                <a:srgbClr val="F40000"/>
              </a:buClr>
            </a:pPr>
            <a:r>
              <a:rPr lang="vi-VN" sz="1600" dirty="0">
                <a:latin typeface="Arial" panose="020B0604020202020204" pitchFamily="34" charset="0"/>
              </a:rPr>
              <a:t>HƯƠNG VỊ </a:t>
            </a:r>
          </a:p>
          <a:p>
            <a:pPr>
              <a:lnSpc>
                <a:spcPct val="90000"/>
              </a:lnSpc>
              <a:buClr>
                <a:srgbClr val="F40000"/>
              </a:buClr>
            </a:pPr>
            <a:r>
              <a:rPr lang="vi-VN" sz="1600" dirty="0">
                <a:latin typeface="Arial" panose="020B0604020202020204" pitchFamily="34" charset="0"/>
              </a:rPr>
              <a:t>ĐẶC TRƯNG</a:t>
            </a:r>
          </a:p>
          <a:p>
            <a:pPr>
              <a:lnSpc>
                <a:spcPct val="90000"/>
              </a:lnSpc>
              <a:buClr>
                <a:srgbClr val="F40000"/>
              </a:buClr>
            </a:pPr>
            <a:endParaRPr lang="vi-VN" sz="1600" dirty="0">
              <a:latin typeface="Arial" panose="020B0604020202020204" pitchFamily="34" charset="0"/>
            </a:endParaRPr>
          </a:p>
        </p:txBody>
      </p:sp>
      <p:sp>
        <p:nvSpPr>
          <p:cNvPr id="16" name="object 58">
            <a:extLst>
              <a:ext uri="{FF2B5EF4-FFF2-40B4-BE49-F238E27FC236}">
                <a16:creationId xmlns:a16="http://schemas.microsoft.com/office/drawing/2014/main" id="{B46CC802-77EB-C09D-AFD9-FC95B382B0AC}"/>
              </a:ext>
            </a:extLst>
          </p:cNvPr>
          <p:cNvSpPr txBox="1"/>
          <p:nvPr/>
        </p:nvSpPr>
        <p:spPr>
          <a:xfrm>
            <a:off x="8935112" y="5256543"/>
            <a:ext cx="1724674" cy="766813"/>
          </a:xfrm>
          <a:prstGeom prst="rect">
            <a:avLst/>
          </a:prstGeom>
        </p:spPr>
        <p:txBody>
          <a:bodyPr vert="horz" wrap="square" lIns="0" tIns="17145" rIns="0" bIns="0" rtlCol="0" anchor="ctr" anchorCtr="0">
            <a:spAutoFit/>
          </a:bodyPr>
          <a:lstStyle/>
          <a:p>
            <a:pPr marL="285750" indent="-285750">
              <a:lnSpc>
                <a:spcPct val="98000"/>
              </a:lnSpc>
              <a:spcAft>
                <a:spcPts val="100"/>
              </a:spcAft>
              <a:buClr>
                <a:schemeClr val="bg2"/>
              </a:buClr>
              <a:buFont typeface="Arial" panose="020B0604020202020204" pitchFamily="34" charset="0"/>
              <a:buChar char="•"/>
            </a:pPr>
            <a:r>
              <a:rPr lang="en-AU" sz="1600" dirty="0">
                <a:latin typeface="Arial" panose="020B0604020202020204" pitchFamily="34" charset="0"/>
                <a:cs typeface="Hellix SemiBold"/>
              </a:rPr>
              <a:t>Cam </a:t>
            </a:r>
            <a:r>
              <a:rPr lang="en-AU" sz="1600" dirty="0" err="1">
                <a:latin typeface="Arial" panose="020B0604020202020204" pitchFamily="34" charset="0"/>
                <a:cs typeface="Hellix SemiBold"/>
              </a:rPr>
              <a:t>quýt</a:t>
            </a:r>
            <a:endParaRPr lang="en-AU" sz="1600" dirty="0">
              <a:latin typeface="Arial" panose="020B0604020202020204" pitchFamily="34" charset="0"/>
              <a:cs typeface="Hellix SemiBold"/>
            </a:endParaRPr>
          </a:p>
          <a:p>
            <a:pPr marL="285750" indent="-285750">
              <a:lnSpc>
                <a:spcPct val="98000"/>
              </a:lnSpc>
              <a:spcAft>
                <a:spcPts val="100"/>
              </a:spcAft>
              <a:buClr>
                <a:schemeClr val="bg2"/>
              </a:buClr>
              <a:buFont typeface="Arial" panose="020B0604020202020204" pitchFamily="34" charset="0"/>
              <a:buChar char="•"/>
            </a:pPr>
            <a:r>
              <a:rPr lang="en-AU" sz="1600" dirty="0" err="1">
                <a:latin typeface="Arial" panose="020B0604020202020204" pitchFamily="34" charset="0"/>
                <a:cs typeface="Hellix SemiBold"/>
              </a:rPr>
              <a:t>Táo</a:t>
            </a:r>
            <a:endParaRPr lang="en-AU" sz="1600" dirty="0">
              <a:latin typeface="Arial" panose="020B0604020202020204" pitchFamily="34" charset="0"/>
              <a:cs typeface="Hellix SemiBold"/>
            </a:endParaRPr>
          </a:p>
          <a:p>
            <a:pPr marL="285750" indent="-285750">
              <a:lnSpc>
                <a:spcPct val="98000"/>
              </a:lnSpc>
              <a:spcAft>
                <a:spcPts val="100"/>
              </a:spcAft>
              <a:buClr>
                <a:schemeClr val="bg2"/>
              </a:buClr>
              <a:buFont typeface="Arial" panose="020B0604020202020204" pitchFamily="34" charset="0"/>
              <a:buChar char="•"/>
            </a:pPr>
            <a:r>
              <a:rPr lang="en-AU" sz="1600" dirty="0" err="1">
                <a:latin typeface="Arial" panose="020B0604020202020204" pitchFamily="34" charset="0"/>
                <a:cs typeface="Hellix SemiBold"/>
              </a:rPr>
              <a:t>Mật</a:t>
            </a:r>
            <a:r>
              <a:rPr lang="en-AU" sz="1600" dirty="0">
                <a:latin typeface="Arial" panose="020B0604020202020204" pitchFamily="34" charset="0"/>
                <a:cs typeface="Hellix SemiBold"/>
              </a:rPr>
              <a:t> </a:t>
            </a:r>
            <a:r>
              <a:rPr lang="en-AU" sz="1600" dirty="0" err="1">
                <a:latin typeface="Arial" panose="020B0604020202020204" pitchFamily="34" charset="0"/>
                <a:cs typeface="Hellix SemiBold"/>
              </a:rPr>
              <a:t>ong</a:t>
            </a:r>
            <a:endParaRPr lang="en-AU" sz="1600" dirty="0">
              <a:latin typeface="Arial" panose="020B0604020202020204" pitchFamily="34" charset="0"/>
              <a:cs typeface="Hellix SemiBold"/>
            </a:endParaRPr>
          </a:p>
        </p:txBody>
      </p:sp>
      <p:sp>
        <p:nvSpPr>
          <p:cNvPr id="18" name="object 58">
            <a:extLst>
              <a:ext uri="{FF2B5EF4-FFF2-40B4-BE49-F238E27FC236}">
                <a16:creationId xmlns:a16="http://schemas.microsoft.com/office/drawing/2014/main" id="{9CF3E3F5-F08B-FE27-FC27-D4E6D4A66279}"/>
              </a:ext>
            </a:extLst>
          </p:cNvPr>
          <p:cNvSpPr txBox="1"/>
          <p:nvPr/>
        </p:nvSpPr>
        <p:spPr>
          <a:xfrm>
            <a:off x="3425205" y="5474473"/>
            <a:ext cx="1710501" cy="903709"/>
          </a:xfrm>
          <a:prstGeom prst="rect">
            <a:avLst/>
          </a:prstGeom>
        </p:spPr>
        <p:txBody>
          <a:bodyPr vert="horz" wrap="square" lIns="0" tIns="17145" rIns="0" bIns="0" rtlCol="0" anchor="t" anchorCtr="0">
            <a:spAutoFit/>
          </a:bodyPr>
          <a:lstStyle/>
          <a:p>
            <a:pPr algn="ctr">
              <a:lnSpc>
                <a:spcPct val="90000"/>
              </a:lnSpc>
              <a:buClr>
                <a:srgbClr val="F40000"/>
              </a:buClr>
            </a:pPr>
            <a:r>
              <a:rPr lang="vi-VN" sz="1600" dirty="0">
                <a:latin typeface="Arial" panose="020B0604020202020204" pitchFamily="34" charset="0"/>
                <a:cs typeface="Hellix SemiBold"/>
              </a:rPr>
              <a:t>RƯỢU TRỮ LÂU</a:t>
            </a:r>
          </a:p>
          <a:p>
            <a:pPr algn="ctr">
              <a:lnSpc>
                <a:spcPct val="90000"/>
              </a:lnSpc>
              <a:buClr>
                <a:srgbClr val="F40000"/>
              </a:buClr>
            </a:pPr>
            <a:r>
              <a:rPr lang="vi-VN" sz="1600" dirty="0">
                <a:latin typeface="Arial" panose="020B0604020202020204" pitchFamily="34" charset="0"/>
                <a:cs typeface="Hellix SemiBold"/>
              </a:rPr>
              <a:t>Vị mật ong, êm và phong phú</a:t>
            </a:r>
          </a:p>
          <a:p>
            <a:pPr algn="ctr">
              <a:lnSpc>
                <a:spcPct val="90000"/>
              </a:lnSpc>
              <a:buClr>
                <a:srgbClr val="F40000"/>
              </a:buClr>
            </a:pPr>
            <a:endParaRPr lang="vi-VN" sz="1600" dirty="0">
              <a:latin typeface="Arial" panose="020B0604020202020204" pitchFamily="34" charset="0"/>
              <a:cs typeface="Hellix SemiBold"/>
            </a:endParaRPr>
          </a:p>
        </p:txBody>
      </p:sp>
      <p:sp>
        <p:nvSpPr>
          <p:cNvPr id="20" name="object 58">
            <a:extLst>
              <a:ext uri="{FF2B5EF4-FFF2-40B4-BE49-F238E27FC236}">
                <a16:creationId xmlns:a16="http://schemas.microsoft.com/office/drawing/2014/main" id="{0CE4ADEA-0858-AEA7-1896-CEE85700FBD5}"/>
              </a:ext>
            </a:extLst>
          </p:cNvPr>
          <p:cNvSpPr txBox="1"/>
          <p:nvPr/>
        </p:nvSpPr>
        <p:spPr>
          <a:xfrm>
            <a:off x="1695751" y="2366978"/>
            <a:ext cx="2300709" cy="952953"/>
          </a:xfrm>
          <a:prstGeom prst="rect">
            <a:avLst/>
          </a:prstGeom>
        </p:spPr>
        <p:txBody>
          <a:bodyPr vert="horz" wrap="square" lIns="0" tIns="17145" rIns="0" bIns="0" rtlCol="0" anchor="b" anchorCtr="0">
            <a:spAutoFit/>
          </a:bodyPr>
          <a:lstStyle/>
          <a:p>
            <a:pPr algn="ctr">
              <a:lnSpc>
                <a:spcPct val="95000"/>
              </a:lnSpc>
              <a:buClr>
                <a:srgbClr val="F40000"/>
              </a:buClr>
            </a:pPr>
            <a:r>
              <a:rPr lang="vi-VN" sz="1600" dirty="0">
                <a:latin typeface="Arial" panose="020B0604020202020204" pitchFamily="34" charset="0"/>
                <a:cs typeface="Hellix SemiBold"/>
              </a:rPr>
              <a:t>GIÀU HƯƠNG THƠM, THANH ĐẾN ĐẬM VỪA, GIÀU TÍNH ACID</a:t>
            </a:r>
          </a:p>
          <a:p>
            <a:pPr algn="ctr">
              <a:lnSpc>
                <a:spcPct val="95000"/>
              </a:lnSpc>
              <a:buClr>
                <a:srgbClr val="F40000"/>
              </a:buClr>
            </a:pPr>
            <a:endParaRPr lang="vi-VN" sz="1600" dirty="0">
              <a:latin typeface="Arial" panose="020B0604020202020204" pitchFamily="34" charset="0"/>
              <a:cs typeface="Hellix SemiBold"/>
            </a:endParaRPr>
          </a:p>
        </p:txBody>
      </p:sp>
      <p:sp>
        <p:nvSpPr>
          <p:cNvPr id="21" name="object 58">
            <a:extLst>
              <a:ext uri="{FF2B5EF4-FFF2-40B4-BE49-F238E27FC236}">
                <a16:creationId xmlns:a16="http://schemas.microsoft.com/office/drawing/2014/main" id="{69065E43-B559-FD39-F8E0-B222E0F12F6B}"/>
              </a:ext>
            </a:extLst>
          </p:cNvPr>
          <p:cNvSpPr txBox="1"/>
          <p:nvPr/>
        </p:nvSpPr>
        <p:spPr>
          <a:xfrm>
            <a:off x="1425732" y="5474473"/>
            <a:ext cx="1710501" cy="1125308"/>
          </a:xfrm>
          <a:prstGeom prst="rect">
            <a:avLst/>
          </a:prstGeom>
        </p:spPr>
        <p:txBody>
          <a:bodyPr vert="horz" wrap="square" lIns="0" tIns="17145" rIns="0" bIns="0" rtlCol="0" anchor="t" anchorCtr="0">
            <a:spAutoFit/>
          </a:bodyPr>
          <a:lstStyle/>
          <a:p>
            <a:pPr algn="ctr">
              <a:lnSpc>
                <a:spcPct val="90000"/>
              </a:lnSpc>
              <a:buClr>
                <a:srgbClr val="F40000"/>
              </a:buClr>
            </a:pPr>
            <a:r>
              <a:rPr lang="vi-VN" sz="1600" dirty="0">
                <a:latin typeface="Arial" panose="020B0604020202020204" pitchFamily="34" charset="0"/>
                <a:cs typeface="Hellix SemiBold"/>
              </a:rPr>
              <a:t>RƯỢU TRẺ</a:t>
            </a:r>
          </a:p>
          <a:p>
            <a:pPr algn="ctr">
              <a:lnSpc>
                <a:spcPct val="90000"/>
              </a:lnSpc>
              <a:buClr>
                <a:srgbClr val="F40000"/>
              </a:buClr>
            </a:pPr>
            <a:r>
              <a:rPr lang="vi-VN" sz="1600" dirty="0">
                <a:latin typeface="Arial" panose="020B0604020202020204" pitchFamily="34" charset="0"/>
                <a:cs typeface="Hellix SemiBold"/>
              </a:rPr>
              <a:t>Ngon miệng, tươi và có thể uống được</a:t>
            </a:r>
          </a:p>
          <a:p>
            <a:pPr algn="ctr">
              <a:lnSpc>
                <a:spcPct val="90000"/>
              </a:lnSpc>
              <a:buClr>
                <a:srgbClr val="F40000"/>
              </a:buClr>
            </a:pPr>
            <a:endParaRPr lang="vi-VN" sz="1600" dirty="0">
              <a:latin typeface="Arial" panose="020B0604020202020204" pitchFamily="34" charset="0"/>
              <a:cs typeface="Hellix SemiBold"/>
            </a:endParaRPr>
          </a:p>
        </p:txBody>
      </p:sp>
      <p:cxnSp>
        <p:nvCxnSpPr>
          <p:cNvPr id="22" name="Straight Connector 21">
            <a:extLst>
              <a:ext uri="{FF2B5EF4-FFF2-40B4-BE49-F238E27FC236}">
                <a16:creationId xmlns:a16="http://schemas.microsoft.com/office/drawing/2014/main" id="{426C32AB-0B4E-DE3E-C289-579E81A5A4F9}"/>
              </a:ext>
            </a:extLst>
          </p:cNvPr>
          <p:cNvCxnSpPr/>
          <p:nvPr/>
        </p:nvCxnSpPr>
        <p:spPr>
          <a:xfrm>
            <a:off x="6438900" y="4786829"/>
            <a:ext cx="23241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576BE157-7D11-DD5A-1B38-48AAD5625894}"/>
              </a:ext>
            </a:extLst>
          </p:cNvPr>
          <p:cNvCxnSpPr/>
          <p:nvPr/>
        </p:nvCxnSpPr>
        <p:spPr>
          <a:xfrm>
            <a:off x="2828382" y="4126429"/>
            <a:ext cx="295011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E73AC74A-00C6-A6F3-7691-A0152D1B5874}"/>
              </a:ext>
            </a:extLst>
          </p:cNvPr>
          <p:cNvCxnSpPr/>
          <p:nvPr/>
        </p:nvCxnSpPr>
        <p:spPr>
          <a:xfrm flipH="1" flipV="1">
            <a:off x="2828382" y="3568082"/>
            <a:ext cx="0" cy="558347"/>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D3752DF1-5FC2-A771-72BC-34D0F625BAB0}"/>
              </a:ext>
            </a:extLst>
          </p:cNvPr>
          <p:cNvCxnSpPr/>
          <p:nvPr/>
        </p:nvCxnSpPr>
        <p:spPr>
          <a:xfrm>
            <a:off x="2280982" y="4697929"/>
            <a:ext cx="349751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E571AC46-7925-14F2-A34C-824C46EA7176}"/>
              </a:ext>
            </a:extLst>
          </p:cNvPr>
          <p:cNvCxnSpPr/>
          <p:nvPr/>
        </p:nvCxnSpPr>
        <p:spPr>
          <a:xfrm flipH="1" flipV="1">
            <a:off x="2282282" y="4685682"/>
            <a:ext cx="0" cy="558347"/>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8910DABE-C290-1D9F-D371-87ABDBC04006}"/>
              </a:ext>
            </a:extLst>
          </p:cNvPr>
          <p:cNvCxnSpPr/>
          <p:nvPr/>
        </p:nvCxnSpPr>
        <p:spPr>
          <a:xfrm flipH="1" flipV="1">
            <a:off x="4263482" y="4685682"/>
            <a:ext cx="0" cy="558347"/>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9" name="Picture Placeholder 8" descr="A close up of a bottle&#10;&#10;Description automatically generated">
            <a:extLst>
              <a:ext uri="{FF2B5EF4-FFF2-40B4-BE49-F238E27FC236}">
                <a16:creationId xmlns:a16="http://schemas.microsoft.com/office/drawing/2014/main" id="{9A10A078-4590-A960-9F91-6C0F417E1CEE}"/>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t="4472" b="4762"/>
          <a:stretch>
            <a:fillRect/>
          </a:stretch>
        </p:blipFill>
        <p:spPr>
          <a:xfrm>
            <a:off x="5347016" y="368300"/>
            <a:ext cx="2114328" cy="6400800"/>
          </a:xfrm>
        </p:spPr>
      </p:pic>
      <p:sp>
        <p:nvSpPr>
          <p:cNvPr id="10" name="object 10">
            <a:extLst>
              <a:ext uri="{FF2B5EF4-FFF2-40B4-BE49-F238E27FC236}">
                <a16:creationId xmlns:a16="http://schemas.microsoft.com/office/drawing/2014/main" id="{CDA454BA-C57D-F892-5A87-4E89837F0D21}"/>
              </a:ext>
            </a:extLst>
          </p:cNvPr>
          <p:cNvSpPr txBox="1"/>
          <p:nvPr/>
        </p:nvSpPr>
        <p:spPr>
          <a:xfrm rot="16200000">
            <a:off x="4147886"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Arial" panose="020B0604020202020204" pitchFamily="34" charset="0"/>
                <a:ea typeface="Inter Display" panose="02000503000000020004" pitchFamily="2" charset="0"/>
                <a:cs typeface="Inter Display" panose="02000503000000020004" pitchFamily="2" charset="0"/>
              </a:rPr>
              <a:t>RIESLING</a:t>
            </a:r>
            <a:endParaRPr lang="en-AU" sz="4400" b="1" cap="all" dirty="0">
              <a:solidFill>
                <a:schemeClr val="bg1"/>
              </a:solidFill>
              <a:latin typeface="Arial" panose="020B0604020202020204" pitchFamily="34" charset="0"/>
              <a:ea typeface="Inter Display" panose="02000503000000020004" pitchFamily="2" charset="0"/>
              <a:cs typeface="Inter Display" panose="02000503000000020004" pitchFamily="2" charset="0"/>
            </a:endParaRPr>
          </a:p>
        </p:txBody>
      </p:sp>
    </p:spTree>
    <p:extLst>
      <p:ext uri="{BB962C8B-B14F-4D97-AF65-F5344CB8AC3E}">
        <p14:creationId xmlns:p14="http://schemas.microsoft.com/office/powerpoint/2010/main" val="2262073160"/>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a:xfrm>
            <a:off x="573209" y="532547"/>
            <a:ext cx="11283754" cy="1325562"/>
          </a:xfrm>
        </p:spPr>
        <p:txBody>
          <a:bodyPr/>
          <a:lstStyle/>
          <a:p>
            <a:r>
              <a:rPr lang="en-US" sz="4000" dirty="0">
                <a:solidFill>
                  <a:schemeClr val="accent3"/>
                </a:solidFill>
              </a:rPr>
              <a:t>CÁC KHU </a:t>
            </a:r>
            <a:br>
              <a:rPr lang="en-US" sz="4000" dirty="0">
                <a:solidFill>
                  <a:schemeClr val="accent3"/>
                </a:solidFill>
              </a:rPr>
            </a:br>
            <a:r>
              <a:rPr lang="en-US" sz="4000" dirty="0">
                <a:solidFill>
                  <a:schemeClr val="accent3"/>
                </a:solidFill>
              </a:rPr>
              <a:t>VỰC CHÍNH </a:t>
            </a:r>
            <a:br>
              <a:rPr lang="en-US" sz="4000" dirty="0">
                <a:solidFill>
                  <a:schemeClr val="accent3"/>
                </a:solidFill>
              </a:rPr>
            </a:br>
            <a:endParaRPr lang="en-US" sz="4000" dirty="0">
              <a:solidFill>
                <a:schemeClr val="accent3"/>
              </a:solidFill>
            </a:endParaRPr>
          </a:p>
        </p:txBody>
      </p:sp>
      <p:sp>
        <p:nvSpPr>
          <p:cNvPr id="4" name="object 58">
            <a:extLst>
              <a:ext uri="{FF2B5EF4-FFF2-40B4-BE49-F238E27FC236}">
                <a16:creationId xmlns:a16="http://schemas.microsoft.com/office/drawing/2014/main" id="{DB43ABA2-7A31-954F-E394-BF5D7CEDE934}"/>
              </a:ext>
            </a:extLst>
          </p:cNvPr>
          <p:cNvSpPr txBox="1"/>
          <p:nvPr/>
        </p:nvSpPr>
        <p:spPr>
          <a:xfrm>
            <a:off x="8298688" y="1581085"/>
            <a:ext cx="2114319" cy="1706301"/>
          </a:xfrm>
          <a:prstGeom prst="rect">
            <a:avLst/>
          </a:prstGeom>
        </p:spPr>
        <p:txBody>
          <a:bodyPr vert="horz" wrap="square" lIns="0" tIns="17145" rIns="0" bIns="0" rtlCol="0" anchor="t" anchorCtr="0">
            <a:spAutoFit/>
          </a:bodyPr>
          <a:lstStyle/>
          <a:p>
            <a:pPr>
              <a:lnSpc>
                <a:spcPct val="98000"/>
              </a:lnSpc>
              <a:buClr>
                <a:srgbClr val="F40000"/>
              </a:buClr>
            </a:pPr>
            <a:r>
              <a:rPr lang="en-AU" sz="1600" dirty="0">
                <a:latin typeface="Arial" panose="020B0604020202020204" pitchFamily="34" charset="0"/>
                <a:cs typeface="Hellix SemiBold"/>
              </a:rPr>
              <a:t>GREAT SOUTHERN</a:t>
            </a:r>
            <a:endParaRPr lang="en-US" sz="1600" dirty="0">
              <a:latin typeface="Arial" panose="020B0604020202020204" pitchFamily="34" charset="0"/>
              <a:cs typeface="Hellix SemiBold"/>
            </a:endParaRPr>
          </a:p>
          <a:p>
            <a:pPr>
              <a:lnSpc>
                <a:spcPct val="98000"/>
              </a:lnSpc>
              <a:buClr>
                <a:srgbClr val="F40000"/>
              </a:buClr>
            </a:pPr>
            <a:r>
              <a:rPr lang="vi-VN" sz="1600" dirty="0">
                <a:latin typeface="Arial" panose="020B0604020202020204" pitchFamily="34" charset="0"/>
                <a:cs typeface="Hellix SemiBold"/>
              </a:rPr>
              <a:t>Riesling mang vị chua nhẹ; càng trưởng thành, hương vị của rượu càng tuyệt vời</a:t>
            </a:r>
          </a:p>
          <a:p>
            <a:pPr>
              <a:lnSpc>
                <a:spcPct val="98000"/>
              </a:lnSpc>
              <a:buClr>
                <a:srgbClr val="F40000"/>
              </a:buClr>
            </a:pPr>
            <a:endParaRPr lang="vi-VN" sz="1600" dirty="0">
              <a:latin typeface="Arial" panose="020B0604020202020204" pitchFamily="34" charset="0"/>
              <a:cs typeface="Hellix SemiBold"/>
            </a:endParaRPr>
          </a:p>
          <a:p>
            <a:pPr>
              <a:lnSpc>
                <a:spcPct val="98000"/>
              </a:lnSpc>
              <a:buClr>
                <a:srgbClr val="F40000"/>
              </a:buClr>
            </a:pPr>
            <a:endParaRPr lang="en-US" sz="1600" dirty="0">
              <a:latin typeface="Arial" panose="020B0604020202020204" pitchFamily="34" charset="0"/>
              <a:cs typeface="Hellix SemiBold"/>
            </a:endParaRPr>
          </a:p>
        </p:txBody>
      </p:sp>
      <p:sp>
        <p:nvSpPr>
          <p:cNvPr id="16" name="object 58">
            <a:extLst>
              <a:ext uri="{FF2B5EF4-FFF2-40B4-BE49-F238E27FC236}">
                <a16:creationId xmlns:a16="http://schemas.microsoft.com/office/drawing/2014/main" id="{D0E7643A-00F3-2ACF-7D29-49B1E6ED6EB6}"/>
              </a:ext>
            </a:extLst>
          </p:cNvPr>
          <p:cNvSpPr txBox="1"/>
          <p:nvPr/>
        </p:nvSpPr>
        <p:spPr>
          <a:xfrm>
            <a:off x="9734345" y="4100839"/>
            <a:ext cx="1844244" cy="1706301"/>
          </a:xfrm>
          <a:prstGeom prst="rect">
            <a:avLst/>
          </a:prstGeom>
        </p:spPr>
        <p:txBody>
          <a:bodyPr vert="horz" wrap="square" lIns="0" tIns="17145" rIns="0" bIns="0" rtlCol="0" anchor="t" anchorCtr="0">
            <a:spAutoFit/>
          </a:bodyPr>
          <a:lstStyle/>
          <a:p>
            <a:pPr>
              <a:lnSpc>
                <a:spcPct val="98000"/>
              </a:lnSpc>
              <a:buClr>
                <a:srgbClr val="F40000"/>
              </a:buClr>
            </a:pPr>
            <a:r>
              <a:rPr lang="vi-VN" sz="1600" dirty="0">
                <a:latin typeface="Arial" panose="020B0604020202020204" pitchFamily="34" charset="0"/>
                <a:cs typeface="Hellix SemiBold"/>
              </a:rPr>
              <a:t>TASMANIA</a:t>
            </a:r>
          </a:p>
          <a:p>
            <a:pPr>
              <a:lnSpc>
                <a:spcPct val="98000"/>
              </a:lnSpc>
              <a:buClr>
                <a:srgbClr val="F40000"/>
              </a:buClr>
            </a:pPr>
            <a:r>
              <a:rPr lang="vi-VN" sz="1600" dirty="0">
                <a:latin typeface="Arial" panose="020B0604020202020204" pitchFamily="34" charset="0"/>
                <a:cs typeface="Hellix SemiBold"/>
              </a:rPr>
              <a:t>Dư vị tuyệt vời với các hương vị cam quýt, khoáng chất với nồng độ axit tự nhiên cao</a:t>
            </a:r>
          </a:p>
          <a:p>
            <a:pPr>
              <a:lnSpc>
                <a:spcPct val="98000"/>
              </a:lnSpc>
              <a:buClr>
                <a:srgbClr val="F40000"/>
              </a:buClr>
            </a:pPr>
            <a:endParaRPr lang="vi-VN" sz="1600" dirty="0">
              <a:latin typeface="Arial" panose="020B0604020202020204" pitchFamily="34" charset="0"/>
              <a:cs typeface="Hellix SemiBold"/>
            </a:endParaRPr>
          </a:p>
        </p:txBody>
      </p:sp>
      <p:sp>
        <p:nvSpPr>
          <p:cNvPr id="17" name="object 58">
            <a:extLst>
              <a:ext uri="{FF2B5EF4-FFF2-40B4-BE49-F238E27FC236}">
                <a16:creationId xmlns:a16="http://schemas.microsoft.com/office/drawing/2014/main" id="{A38EA0F9-4565-B7C4-03C5-B395F4E89F4C}"/>
              </a:ext>
            </a:extLst>
          </p:cNvPr>
          <p:cNvSpPr txBox="1"/>
          <p:nvPr/>
        </p:nvSpPr>
        <p:spPr>
          <a:xfrm>
            <a:off x="7621797" y="4102552"/>
            <a:ext cx="1524003" cy="1568506"/>
          </a:xfrm>
          <a:prstGeom prst="rect">
            <a:avLst/>
          </a:prstGeom>
        </p:spPr>
        <p:txBody>
          <a:bodyPr vert="horz" wrap="square" lIns="0" tIns="17145" rIns="0" bIns="0" rtlCol="0" anchor="t" anchorCtr="0">
            <a:spAutoFit/>
          </a:bodyPr>
          <a:lstStyle/>
          <a:p>
            <a:pPr>
              <a:lnSpc>
                <a:spcPct val="90000"/>
              </a:lnSpc>
              <a:buClr>
                <a:srgbClr val="F40000"/>
              </a:buClr>
            </a:pPr>
            <a:r>
              <a:rPr lang="vi-VN" sz="1600" dirty="0">
                <a:latin typeface="Arial" panose="020B0604020202020204" pitchFamily="34" charset="0"/>
                <a:cs typeface="Hellix SemiBold"/>
              </a:rPr>
              <a:t>TÂY NAM </a:t>
            </a:r>
          </a:p>
          <a:p>
            <a:pPr>
              <a:lnSpc>
                <a:spcPct val="90000"/>
              </a:lnSpc>
              <a:buClr>
                <a:srgbClr val="F40000"/>
              </a:buClr>
            </a:pPr>
            <a:r>
              <a:rPr lang="vi-VN" sz="1600" dirty="0">
                <a:latin typeface="Arial" panose="020B0604020202020204" pitchFamily="34" charset="0"/>
                <a:cs typeface="Hellix SemiBold"/>
              </a:rPr>
              <a:t>VICTORIA </a:t>
            </a:r>
          </a:p>
          <a:p>
            <a:pPr>
              <a:lnSpc>
                <a:spcPct val="90000"/>
              </a:lnSpc>
              <a:buClr>
                <a:srgbClr val="F40000"/>
              </a:buClr>
            </a:pPr>
            <a:r>
              <a:rPr lang="vi-VN" sz="1600" dirty="0">
                <a:latin typeface="Arial" panose="020B0604020202020204" pitchFamily="34" charset="0"/>
                <a:cs typeface="Hellix SemiBold"/>
              </a:rPr>
              <a:t>Rượu vang hảo hạng, có vị chanh và khả năng trữ lâu.  </a:t>
            </a:r>
          </a:p>
          <a:p>
            <a:pPr>
              <a:lnSpc>
                <a:spcPct val="90000"/>
              </a:lnSpc>
              <a:buClr>
                <a:srgbClr val="F40000"/>
              </a:buClr>
            </a:pPr>
            <a:endParaRPr lang="vi-VN" sz="1600" dirty="0">
              <a:latin typeface="Arial" panose="020B0604020202020204" pitchFamily="34" charset="0"/>
              <a:cs typeface="Hellix SemiBold"/>
            </a:endParaRPr>
          </a:p>
        </p:txBody>
      </p:sp>
      <p:sp>
        <p:nvSpPr>
          <p:cNvPr id="21" name="object 58">
            <a:extLst>
              <a:ext uri="{FF2B5EF4-FFF2-40B4-BE49-F238E27FC236}">
                <a16:creationId xmlns:a16="http://schemas.microsoft.com/office/drawing/2014/main" id="{7C4AF4FD-1110-9CB2-4F3B-535848D26807}"/>
              </a:ext>
            </a:extLst>
          </p:cNvPr>
          <p:cNvSpPr txBox="1"/>
          <p:nvPr/>
        </p:nvSpPr>
        <p:spPr>
          <a:xfrm>
            <a:off x="1356888" y="5037142"/>
            <a:ext cx="2904237" cy="1706301"/>
          </a:xfrm>
          <a:prstGeom prst="rect">
            <a:avLst/>
          </a:prstGeom>
        </p:spPr>
        <p:txBody>
          <a:bodyPr vert="horz" wrap="square" lIns="0" tIns="17145" rIns="0" bIns="0" rtlCol="0" anchor="t" anchorCtr="0">
            <a:spAutoFit/>
          </a:bodyPr>
          <a:lstStyle/>
          <a:p>
            <a:pPr>
              <a:lnSpc>
                <a:spcPct val="98000"/>
              </a:lnSpc>
              <a:buClr>
                <a:srgbClr val="F40000"/>
              </a:buClr>
            </a:pPr>
            <a:r>
              <a:rPr lang="vi-VN" sz="1600" dirty="0">
                <a:latin typeface="Arial" panose="020B0604020202020204" pitchFamily="34" charset="0"/>
                <a:cs typeface="Hellix SemiBold"/>
              </a:rPr>
              <a:t>THUNG LŨNG EDEN</a:t>
            </a:r>
          </a:p>
          <a:p>
            <a:pPr>
              <a:lnSpc>
                <a:spcPct val="98000"/>
              </a:lnSpc>
              <a:buClr>
                <a:srgbClr val="F40000"/>
              </a:buClr>
            </a:pPr>
            <a:r>
              <a:rPr lang="vi-VN" sz="1600" dirty="0">
                <a:latin typeface="Arial" panose="020B0604020202020204" pitchFamily="34" charset="0"/>
                <a:cs typeface="Hellix SemiBold"/>
              </a:rPr>
              <a:t>Hương vị đá phiến, khoáng chất đặc trưng, nước cốt chanh mạnh và hương hoa thơm; có thể mất hơn 10 năm để hoàn toàn trưởng thành</a:t>
            </a:r>
          </a:p>
          <a:p>
            <a:pPr>
              <a:lnSpc>
                <a:spcPct val="98000"/>
              </a:lnSpc>
              <a:buClr>
                <a:srgbClr val="F40000"/>
              </a:buClr>
            </a:pPr>
            <a:endParaRPr lang="vi-VN" sz="1600" dirty="0">
              <a:latin typeface="Arial" panose="020B0604020202020204" pitchFamily="34" charset="0"/>
              <a:cs typeface="Hellix SemiBold"/>
            </a:endParaRPr>
          </a:p>
        </p:txBody>
      </p:sp>
      <p:sp>
        <p:nvSpPr>
          <p:cNvPr id="22" name="object 58">
            <a:extLst>
              <a:ext uri="{FF2B5EF4-FFF2-40B4-BE49-F238E27FC236}">
                <a16:creationId xmlns:a16="http://schemas.microsoft.com/office/drawing/2014/main" id="{A99DECD2-52A0-B277-6B94-4B8DF014172D}"/>
              </a:ext>
            </a:extLst>
          </p:cNvPr>
          <p:cNvSpPr txBox="1"/>
          <p:nvPr/>
        </p:nvSpPr>
        <p:spPr>
          <a:xfrm>
            <a:off x="3334050" y="1911136"/>
            <a:ext cx="2114329" cy="2188869"/>
          </a:xfrm>
          <a:prstGeom prst="rect">
            <a:avLst/>
          </a:prstGeom>
        </p:spPr>
        <p:txBody>
          <a:bodyPr vert="horz" wrap="square" lIns="0" tIns="17145" rIns="0" bIns="0" rtlCol="0" anchor="t" anchorCtr="0">
            <a:spAutoFit/>
          </a:bodyPr>
          <a:lstStyle/>
          <a:p>
            <a:pPr>
              <a:lnSpc>
                <a:spcPct val="98000"/>
              </a:lnSpc>
              <a:buClr>
                <a:srgbClr val="F40000"/>
              </a:buClr>
            </a:pPr>
            <a:r>
              <a:rPr lang="vi-VN" sz="1600" dirty="0">
                <a:latin typeface="Arial" panose="020B0604020202020204" pitchFamily="34" charset="0"/>
                <a:cs typeface="Hellix SemiBold"/>
              </a:rPr>
              <a:t>THUNG LŨNG CLARE</a:t>
            </a:r>
          </a:p>
          <a:p>
            <a:pPr>
              <a:lnSpc>
                <a:spcPct val="98000"/>
              </a:lnSpc>
              <a:buClr>
                <a:srgbClr val="F40000"/>
              </a:buClr>
            </a:pPr>
            <a:r>
              <a:rPr lang="vi-VN" sz="1600" dirty="0">
                <a:latin typeface="Arial" panose="020B0604020202020204" pitchFamily="34" charset="0"/>
                <a:cs typeface="Hellix SemiBold"/>
              </a:rPr>
              <a:t>Một số loại rượu Riesling tốt nhất của Úc; đặc trưng hương vị chanh vàng và chanh xanh, với hương vị trái cây phong phú và lưu vị lâu</a:t>
            </a:r>
          </a:p>
          <a:p>
            <a:pPr>
              <a:lnSpc>
                <a:spcPct val="98000"/>
              </a:lnSpc>
              <a:buClr>
                <a:srgbClr val="F40000"/>
              </a:buClr>
            </a:pPr>
            <a:endParaRPr lang="vi-VN" sz="1600" dirty="0">
              <a:latin typeface="Arial" panose="020B0604020202020204" pitchFamily="34" charset="0"/>
              <a:cs typeface="Hellix SemiBold"/>
            </a:endParaRPr>
          </a:p>
        </p:txBody>
      </p:sp>
      <p:sp>
        <p:nvSpPr>
          <p:cNvPr id="23" name="object 58">
            <a:extLst>
              <a:ext uri="{FF2B5EF4-FFF2-40B4-BE49-F238E27FC236}">
                <a16:creationId xmlns:a16="http://schemas.microsoft.com/office/drawing/2014/main" id="{BC9FEC09-CD7C-D30A-47A0-D465745A3AF8}"/>
              </a:ext>
            </a:extLst>
          </p:cNvPr>
          <p:cNvSpPr txBox="1"/>
          <p:nvPr/>
        </p:nvSpPr>
        <p:spPr>
          <a:xfrm>
            <a:off x="694682" y="2055020"/>
            <a:ext cx="2114325" cy="2188869"/>
          </a:xfrm>
          <a:prstGeom prst="rect">
            <a:avLst/>
          </a:prstGeom>
        </p:spPr>
        <p:txBody>
          <a:bodyPr vert="horz" wrap="square" lIns="0" tIns="17145" rIns="0" bIns="0" rtlCol="0" anchor="t" anchorCtr="0">
            <a:spAutoFit/>
          </a:bodyPr>
          <a:lstStyle/>
          <a:p>
            <a:pPr>
              <a:lnSpc>
                <a:spcPct val="98000"/>
              </a:lnSpc>
              <a:buClr>
                <a:srgbClr val="F40000"/>
              </a:buClr>
            </a:pPr>
            <a:r>
              <a:rPr lang="en-AU" sz="1600" dirty="0">
                <a:latin typeface="Arial" panose="020B0604020202020204" pitchFamily="34" charset="0"/>
                <a:cs typeface="Hellix SemiBold"/>
              </a:rPr>
              <a:t>CANBERRA DISTRICT</a:t>
            </a:r>
            <a:endParaRPr lang="en-US" sz="1600" dirty="0">
              <a:latin typeface="Arial" panose="020B0604020202020204" pitchFamily="34" charset="0"/>
              <a:cs typeface="Hellix SemiBold"/>
            </a:endParaRPr>
          </a:p>
          <a:p>
            <a:pPr>
              <a:lnSpc>
                <a:spcPct val="98000"/>
              </a:lnSpc>
              <a:buClr>
                <a:srgbClr val="F40000"/>
              </a:buClr>
            </a:pPr>
            <a:r>
              <a:rPr lang="vi-VN" sz="1600" dirty="0">
                <a:latin typeface="Arial" panose="020B0604020202020204" pitchFamily="34" charset="0"/>
                <a:cs typeface="Hellix SemiBold"/>
              </a:rPr>
              <a:t>Phong cách điển hình là rượu không ngọt và giòn giã; nhu cầu rượu ngọt dịu đang trở lại. Tiềm năng trưởng thành tuyệt vời</a:t>
            </a:r>
          </a:p>
          <a:p>
            <a:pPr>
              <a:lnSpc>
                <a:spcPct val="98000"/>
              </a:lnSpc>
              <a:buClr>
                <a:srgbClr val="F40000"/>
              </a:buClr>
            </a:pPr>
            <a:endParaRPr lang="vi-VN" sz="1600" dirty="0">
              <a:latin typeface="Arial" panose="020B0604020202020204" pitchFamily="34" charset="0"/>
              <a:cs typeface="Hellix SemiBold"/>
            </a:endParaRPr>
          </a:p>
          <a:p>
            <a:pPr>
              <a:lnSpc>
                <a:spcPct val="98000"/>
              </a:lnSpc>
              <a:buClr>
                <a:srgbClr val="F40000"/>
              </a:buClr>
            </a:pPr>
            <a:endParaRPr lang="en-US" sz="1600" dirty="0">
              <a:latin typeface="Arial" panose="020B0604020202020204" pitchFamily="34" charset="0"/>
              <a:cs typeface="Hellix SemiBold"/>
            </a:endParaRPr>
          </a:p>
        </p:txBody>
      </p:sp>
      <p:cxnSp>
        <p:nvCxnSpPr>
          <p:cNvPr id="8" name="Straight Connector 7">
            <a:extLst>
              <a:ext uri="{FF2B5EF4-FFF2-40B4-BE49-F238E27FC236}">
                <a16:creationId xmlns:a16="http://schemas.microsoft.com/office/drawing/2014/main" id="{C61F3CA0-0F37-F67D-3BED-107517AEEB87}"/>
              </a:ext>
            </a:extLst>
          </p:cNvPr>
          <p:cNvCxnSpPr/>
          <p:nvPr/>
        </p:nvCxnSpPr>
        <p:spPr>
          <a:xfrm>
            <a:off x="1460500" y="4474175"/>
            <a:ext cx="43180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6C1EC523-CB88-4F82-566A-D2D4A074C79C}"/>
              </a:ext>
            </a:extLst>
          </p:cNvPr>
          <p:cNvCxnSpPr/>
          <p:nvPr/>
        </p:nvCxnSpPr>
        <p:spPr>
          <a:xfrm flipH="1" flipV="1">
            <a:off x="2280982" y="4470861"/>
            <a:ext cx="0" cy="418639"/>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D2926C41-2101-920E-7FBE-6951F2DB6710}"/>
              </a:ext>
            </a:extLst>
          </p:cNvPr>
          <p:cNvCxnSpPr/>
          <p:nvPr/>
        </p:nvCxnSpPr>
        <p:spPr>
          <a:xfrm flipH="1" flipV="1">
            <a:off x="1468182" y="4026361"/>
            <a:ext cx="0" cy="418639"/>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07AD48D-4CC0-07E7-B936-A66284B2337E}"/>
              </a:ext>
            </a:extLst>
          </p:cNvPr>
          <p:cNvCxnSpPr/>
          <p:nvPr/>
        </p:nvCxnSpPr>
        <p:spPr>
          <a:xfrm flipH="1" flipV="1">
            <a:off x="3868482" y="4039061"/>
            <a:ext cx="0" cy="418639"/>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0681957B-32AF-155C-248E-E1990B4C34F5}"/>
              </a:ext>
            </a:extLst>
          </p:cNvPr>
          <p:cNvCxnSpPr/>
          <p:nvPr/>
        </p:nvCxnSpPr>
        <p:spPr>
          <a:xfrm>
            <a:off x="6565900" y="3445475"/>
            <a:ext cx="372878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AF7878E1-6826-4616-7ED7-DE5BEF47B171}"/>
              </a:ext>
            </a:extLst>
          </p:cNvPr>
          <p:cNvCxnSpPr/>
          <p:nvPr/>
        </p:nvCxnSpPr>
        <p:spPr>
          <a:xfrm flipH="1" flipV="1">
            <a:off x="8973882" y="3010361"/>
            <a:ext cx="0" cy="418639"/>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79E68E80-EA99-543F-E79B-C228DC1CE7F8}"/>
              </a:ext>
            </a:extLst>
          </p:cNvPr>
          <p:cNvCxnSpPr/>
          <p:nvPr/>
        </p:nvCxnSpPr>
        <p:spPr>
          <a:xfrm flipH="1" flipV="1">
            <a:off x="8021382" y="3416761"/>
            <a:ext cx="0" cy="418639"/>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2B278E53-8B56-474B-4AB9-879EC65EF32C}"/>
              </a:ext>
            </a:extLst>
          </p:cNvPr>
          <p:cNvCxnSpPr/>
          <p:nvPr/>
        </p:nvCxnSpPr>
        <p:spPr>
          <a:xfrm flipH="1" flipV="1">
            <a:off x="10294682" y="3429461"/>
            <a:ext cx="0" cy="418639"/>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6" name="Picture Placeholder 8" descr="A close up of a bottle&#10;&#10;Description automatically generated">
            <a:extLst>
              <a:ext uri="{FF2B5EF4-FFF2-40B4-BE49-F238E27FC236}">
                <a16:creationId xmlns:a16="http://schemas.microsoft.com/office/drawing/2014/main" id="{75C36565-9516-83D1-BE94-69B1D7683018}"/>
              </a:ext>
            </a:extLst>
          </p:cNvPr>
          <p:cNvPicPr>
            <a:picLocks noChangeAspect="1"/>
          </p:cNvPicPr>
          <p:nvPr/>
        </p:nvPicPr>
        <p:blipFill>
          <a:blip r:embed="rId2" cstate="screen">
            <a:extLst>
              <a:ext uri="{28A0092B-C50C-407E-A947-70E740481C1C}">
                <a14:useLocalDpi xmlns:a14="http://schemas.microsoft.com/office/drawing/2010/main"/>
              </a:ext>
            </a:extLst>
          </a:blip>
          <a:srcRect t="4472" b="4762"/>
          <a:stretch>
            <a:fillRect/>
          </a:stretch>
        </p:blipFill>
        <p:spPr>
          <a:xfrm>
            <a:off x="5157922" y="368300"/>
            <a:ext cx="2114328" cy="6400800"/>
          </a:xfrm>
          <a:prstGeom prst="rect">
            <a:avLst/>
          </a:prstGeom>
        </p:spPr>
      </p:pic>
      <p:sp>
        <p:nvSpPr>
          <p:cNvPr id="7" name="object 10">
            <a:extLst>
              <a:ext uri="{FF2B5EF4-FFF2-40B4-BE49-F238E27FC236}">
                <a16:creationId xmlns:a16="http://schemas.microsoft.com/office/drawing/2014/main" id="{CC26B6EC-861A-A53F-828A-2CBF361B260B}"/>
              </a:ext>
            </a:extLst>
          </p:cNvPr>
          <p:cNvSpPr txBox="1"/>
          <p:nvPr/>
        </p:nvSpPr>
        <p:spPr>
          <a:xfrm rot="16200000">
            <a:off x="3986076"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Arial" panose="020B0604020202020204" pitchFamily="34" charset="0"/>
                <a:ea typeface="Inter Display" panose="02000503000000020004" pitchFamily="2" charset="0"/>
                <a:cs typeface="Inter Display" panose="02000503000000020004" pitchFamily="2" charset="0"/>
              </a:rPr>
              <a:t>RIESLING</a:t>
            </a:r>
            <a:endParaRPr lang="en-AU" sz="4400" b="1" cap="all" dirty="0">
              <a:solidFill>
                <a:schemeClr val="bg1"/>
              </a:solidFill>
              <a:latin typeface="Arial" panose="020B0604020202020204" pitchFamily="34" charset="0"/>
              <a:ea typeface="Inter Display" panose="02000503000000020004" pitchFamily="2" charset="0"/>
              <a:cs typeface="Inter Display" panose="02000503000000020004" pitchFamily="2" charset="0"/>
            </a:endParaRPr>
          </a:p>
        </p:txBody>
      </p:sp>
    </p:spTree>
    <p:extLst>
      <p:ext uri="{BB962C8B-B14F-4D97-AF65-F5344CB8AC3E}">
        <p14:creationId xmlns:p14="http://schemas.microsoft.com/office/powerpoint/2010/main" val="2711204145"/>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object 4">
            <a:extLst>
              <a:ext uri="{FF2B5EF4-FFF2-40B4-BE49-F238E27FC236}">
                <a16:creationId xmlns:a16="http://schemas.microsoft.com/office/drawing/2014/main" id="{5789F4C2-6187-4D99-9661-821741FA63FC}"/>
              </a:ext>
            </a:extLst>
          </p:cNvPr>
          <p:cNvSpPr txBox="1"/>
          <p:nvPr/>
        </p:nvSpPr>
        <p:spPr>
          <a:xfrm>
            <a:off x="722853" y="763977"/>
            <a:ext cx="11918390" cy="689369"/>
          </a:xfrm>
          <a:prstGeom prst="rect">
            <a:avLst/>
          </a:prstGeom>
        </p:spPr>
        <p:txBody>
          <a:bodyPr vert="horz" wrap="none" lIns="0" tIns="11521" rIns="0" bIns="0" rtlCol="0">
            <a:noAutofit/>
          </a:bodyPr>
          <a:lstStyle/>
          <a:p>
            <a:pPr defTabSz="914453">
              <a:lnSpc>
                <a:spcPct val="80000"/>
              </a:lnSpc>
              <a:defRPr/>
            </a:pPr>
            <a:r>
              <a:rPr lang="en-AU" sz="5400" cap="all" dirty="0">
                <a:solidFill>
                  <a:schemeClr val="accent3"/>
                </a:solidFill>
                <a:uFill>
                  <a:solidFill>
                    <a:srgbClr val="F40000"/>
                  </a:solidFill>
                </a:uFill>
                <a:latin typeface="Arial" panose="020B0604020202020204" pitchFamily="34" charset="0"/>
                <a:ea typeface="Inter Display" panose="02000503000000020004" pitchFamily="2" charset="0"/>
                <a:cs typeface="Inter Display" panose="02000503000000020004" pitchFamily="2" charset="0"/>
              </a:rPr>
              <a:t>semillon</a:t>
            </a:r>
          </a:p>
        </p:txBody>
      </p:sp>
      <p:sp>
        <p:nvSpPr>
          <p:cNvPr id="6" name="Content Placeholder 2">
            <a:extLst>
              <a:ext uri="{FF2B5EF4-FFF2-40B4-BE49-F238E27FC236}">
                <a16:creationId xmlns:a16="http://schemas.microsoft.com/office/drawing/2014/main" id="{D6C6D7CD-855F-45D5-B346-71223F407688}"/>
              </a:ext>
            </a:extLst>
          </p:cNvPr>
          <p:cNvSpPr txBox="1"/>
          <p:nvPr/>
        </p:nvSpPr>
        <p:spPr>
          <a:xfrm>
            <a:off x="628974" y="2746641"/>
            <a:ext cx="4571676" cy="3523025"/>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a:spcBef>
                <a:spcPts val="800"/>
              </a:spcBef>
              <a:buClr>
                <a:schemeClr val="accent3"/>
              </a:buClr>
              <a:buFont typeface="Arial" panose="020B0604020202020204" pitchFamily="34" charset="0"/>
              <a:buChar char="•"/>
            </a:pPr>
            <a:r>
              <a:rPr lang="vi-VN" sz="1600" dirty="0">
                <a:solidFill>
                  <a:schemeClr val="bg1"/>
                </a:solidFill>
                <a:latin typeface="Arial" panose="020B0604020202020204" pitchFamily="34" charset="0"/>
              </a:rPr>
              <a:t>Lịch sử lâu đời ở Úc</a:t>
            </a:r>
          </a:p>
          <a:p>
            <a:pPr>
              <a:spcBef>
                <a:spcPts val="800"/>
              </a:spcBef>
              <a:buClr>
                <a:schemeClr val="accent3"/>
              </a:buClr>
              <a:buFont typeface="Arial" panose="020B0604020202020204" pitchFamily="34" charset="0"/>
              <a:buChar char="•"/>
            </a:pPr>
            <a:r>
              <a:rPr lang="vi-VN" sz="1600" dirty="0">
                <a:solidFill>
                  <a:schemeClr val="bg1"/>
                </a:solidFill>
                <a:latin typeface="Arial" panose="020B0604020202020204" pitchFamily="34" charset="0"/>
              </a:rPr>
              <a:t>Giống nho tinh tế, linh hoạt được sản xuất theo nhiều phong cách</a:t>
            </a:r>
          </a:p>
          <a:p>
            <a:pPr>
              <a:spcBef>
                <a:spcPts val="800"/>
              </a:spcBef>
              <a:buClr>
                <a:schemeClr val="accent3"/>
              </a:buClr>
              <a:buFont typeface="Arial" panose="020B0604020202020204" pitchFamily="34" charset="0"/>
              <a:buChar char="•"/>
            </a:pPr>
            <a:r>
              <a:rPr lang="vi-VN" sz="1600" dirty="0">
                <a:solidFill>
                  <a:schemeClr val="bg1"/>
                </a:solidFill>
                <a:latin typeface="Arial" panose="020B0604020202020204" pitchFamily="34" charset="0"/>
              </a:rPr>
              <a:t>Có khả năng trưởng thành trong nhiều năm</a:t>
            </a:r>
          </a:p>
          <a:p>
            <a:pPr>
              <a:spcBef>
                <a:spcPts val="800"/>
              </a:spcBef>
              <a:buClr>
                <a:schemeClr val="accent3"/>
              </a:buClr>
              <a:buFont typeface="Arial" panose="020B0604020202020204" pitchFamily="34" charset="0"/>
              <a:buChar char="•"/>
            </a:pPr>
            <a:r>
              <a:rPr lang="vi-VN" sz="1600" dirty="0">
                <a:solidFill>
                  <a:schemeClr val="bg1"/>
                </a:solidFill>
                <a:latin typeface="Arial" panose="020B0604020202020204" pitchFamily="34" charset="0"/>
              </a:rPr>
              <a:t>Thích hợp với sự phát triển của nấm botrytis, hay còn gọi là 'nấm quý phái', để sản xuất một trong những phong cách rượu vang ngọt nổi tiếng nhất của Úc</a:t>
            </a:r>
          </a:p>
          <a:p>
            <a:pPr>
              <a:spcBef>
                <a:spcPts val="800"/>
              </a:spcBef>
              <a:buClr>
                <a:schemeClr val="accent3"/>
              </a:buClr>
              <a:buFont typeface="Arial" panose="020B0604020202020204" pitchFamily="34" charset="0"/>
              <a:buChar char="•"/>
            </a:pPr>
            <a:endParaRPr lang="vi-VN" sz="1600" dirty="0">
              <a:solidFill>
                <a:schemeClr val="bg1"/>
              </a:solidFill>
              <a:latin typeface="Arial" panose="020B0604020202020204" pitchFamily="34" charset="0"/>
            </a:endParaRPr>
          </a:p>
        </p:txBody>
      </p:sp>
      <p:sp>
        <p:nvSpPr>
          <p:cNvPr id="2" name="object 4">
            <a:extLst>
              <a:ext uri="{FF2B5EF4-FFF2-40B4-BE49-F238E27FC236}">
                <a16:creationId xmlns:a16="http://schemas.microsoft.com/office/drawing/2014/main" id="{57CE5D63-59C4-C391-8D71-CEE501EF727A}"/>
              </a:ext>
            </a:extLst>
          </p:cNvPr>
          <p:cNvSpPr txBox="1"/>
          <p:nvPr/>
        </p:nvSpPr>
        <p:spPr>
          <a:xfrm>
            <a:off x="722853" y="1554753"/>
            <a:ext cx="4786407" cy="907601"/>
          </a:xfrm>
          <a:prstGeom prst="rect">
            <a:avLst/>
          </a:prstGeom>
        </p:spPr>
        <p:txBody>
          <a:bodyPr vert="horz" wrap="square" lIns="0" tIns="11521" rIns="0" bIns="0" rtlCol="0">
            <a:noAutofit/>
          </a:bodyPr>
          <a:lstStyle/>
          <a:p>
            <a:pPr defTabSz="914453">
              <a:lnSpc>
                <a:spcPct val="80000"/>
              </a:lnSpc>
              <a:defRPr/>
            </a:pPr>
            <a:r>
              <a:rPr lang="vi-VN" sz="3600" cap="all" dirty="0">
                <a:solidFill>
                  <a:schemeClr val="bg2"/>
                </a:solidFill>
                <a:uFill>
                  <a:solidFill>
                    <a:srgbClr val="F40000"/>
                  </a:solidFill>
                </a:uFill>
                <a:latin typeface="Arial" panose="020B0604020202020204" pitchFamily="34" charset="0"/>
                <a:ea typeface="Inter Display" panose="02000503000000020004" pitchFamily="2" charset="0"/>
                <a:cs typeface="Inter Display" panose="02000503000000020004" pitchFamily="2" charset="0"/>
              </a:rPr>
              <a:t>HƯƠNG VỊ ĐỘC ĐÁO CỦA RƯỢU CỔ ĐIỂN</a:t>
            </a:r>
          </a:p>
        </p:txBody>
      </p:sp>
      <p:pic>
        <p:nvPicPr>
          <p:cNvPr id="10" name="Picture 9">
            <a:extLst>
              <a:ext uri="{FF2B5EF4-FFF2-40B4-BE49-F238E27FC236}">
                <a16:creationId xmlns:a16="http://schemas.microsoft.com/office/drawing/2014/main" id="{6B4C4395-9324-8261-801A-63F99CEAC745}"/>
              </a:ext>
            </a:extLst>
          </p:cNvPr>
          <p:cNvPicPr>
            <a:picLocks noChangeAspect="1"/>
          </p:cNvPicPr>
          <p:nvPr/>
        </p:nvPicPr>
        <p:blipFill>
          <a:blip r:embed="rId3" cstate="screen">
            <a:extLst>
              <a:ext uri="{28A0092B-C50C-407E-A947-70E740481C1C}">
                <a14:useLocalDpi xmlns:a14="http://schemas.microsoft.com/office/drawing/2010/main"/>
              </a:ext>
            </a:extLst>
          </a:blip>
          <a:srcRect l="22415" t="12774" r="22475" b="5401"/>
          <a:stretch/>
        </p:blipFill>
        <p:spPr>
          <a:xfrm>
            <a:off x="6096000" y="423117"/>
            <a:ext cx="6096000" cy="6036406"/>
          </a:xfrm>
          <a:prstGeom prst="rect">
            <a:avLst/>
          </a:prstGeom>
        </p:spPr>
      </p:pic>
    </p:spTree>
    <p:extLst>
      <p:ext uri="{BB962C8B-B14F-4D97-AF65-F5344CB8AC3E}">
        <p14:creationId xmlns:p14="http://schemas.microsoft.com/office/powerpoint/2010/main" val="1274851542"/>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E5D24B50-5081-EBD9-E854-6868111786D0}"/>
              </a:ext>
            </a:extLst>
          </p:cNvPr>
          <p:cNvCxnSpPr>
            <a:cxnSpLocks/>
          </p:cNvCxnSpPr>
          <p:nvPr/>
        </p:nvCxnSpPr>
        <p:spPr>
          <a:xfrm>
            <a:off x="4033458" y="3093441"/>
            <a:ext cx="190368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46D9D24E-E5B9-41C6-B05C-6E7181101974}"/>
              </a:ext>
            </a:extLst>
          </p:cNvPr>
          <p:cNvCxnSpPr>
            <a:cxnSpLocks/>
          </p:cNvCxnSpPr>
          <p:nvPr/>
        </p:nvCxnSpPr>
        <p:spPr>
          <a:xfrm>
            <a:off x="1604407" y="4686629"/>
            <a:ext cx="413078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945DAE30-97CF-340F-2E38-EBCA6AB70AC0}"/>
              </a:ext>
            </a:extLst>
          </p:cNvPr>
          <p:cNvCxnSpPr>
            <a:cxnSpLocks/>
          </p:cNvCxnSpPr>
          <p:nvPr/>
        </p:nvCxnSpPr>
        <p:spPr>
          <a:xfrm>
            <a:off x="6754218" y="4686629"/>
            <a:ext cx="82098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16FB1200-66DB-5EA8-DAF5-4F45627A3940}"/>
              </a:ext>
            </a:extLst>
          </p:cNvPr>
          <p:cNvCxnSpPr>
            <a:cxnSpLocks/>
          </p:cNvCxnSpPr>
          <p:nvPr/>
        </p:nvCxnSpPr>
        <p:spPr>
          <a:xfrm>
            <a:off x="6518606" y="2728803"/>
            <a:ext cx="1056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5" name="Oval 24">
            <a:extLst>
              <a:ext uri="{FF2B5EF4-FFF2-40B4-BE49-F238E27FC236}">
                <a16:creationId xmlns:a16="http://schemas.microsoft.com/office/drawing/2014/main" id="{699CED0D-6A4A-60E2-9B48-61AAAC696967}"/>
              </a:ext>
            </a:extLst>
          </p:cNvPr>
          <p:cNvSpPr/>
          <p:nvPr/>
        </p:nvSpPr>
        <p:spPr>
          <a:xfrm>
            <a:off x="2166919" y="2030875"/>
            <a:ext cx="2058123" cy="2058123"/>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a:xfrm>
            <a:off x="410407" y="395919"/>
            <a:ext cx="11283754" cy="1325562"/>
          </a:xfrm>
        </p:spPr>
        <p:txBody>
          <a:bodyPr/>
          <a:lstStyle/>
          <a:p>
            <a:r>
              <a:rPr lang="en-US" sz="4400" dirty="0">
                <a:solidFill>
                  <a:schemeClr val="accent3"/>
                </a:solidFill>
              </a:rPr>
              <a:t>PHONG CÁCH VÀ </a:t>
            </a:r>
            <a:br>
              <a:rPr lang="en-US" sz="4400" dirty="0">
                <a:solidFill>
                  <a:schemeClr val="accent3"/>
                </a:solidFill>
              </a:rPr>
            </a:br>
            <a:r>
              <a:rPr lang="en-US" sz="4400" dirty="0">
                <a:solidFill>
                  <a:schemeClr val="accent3"/>
                </a:solidFill>
              </a:rPr>
              <a:t>CÁC ĐẶC ĐIỂM</a:t>
            </a:r>
            <a:br>
              <a:rPr lang="en-US" sz="4400" dirty="0">
                <a:solidFill>
                  <a:schemeClr val="accent3"/>
                </a:solidFill>
              </a:rPr>
            </a:br>
            <a:endParaRPr lang="en-US" sz="4400" dirty="0">
              <a:solidFill>
                <a:schemeClr val="accent3"/>
              </a:solidFill>
            </a:endParaRPr>
          </a:p>
        </p:txBody>
      </p:sp>
      <p:sp>
        <p:nvSpPr>
          <p:cNvPr id="4" name="object 58">
            <a:extLst>
              <a:ext uri="{FF2B5EF4-FFF2-40B4-BE49-F238E27FC236}">
                <a16:creationId xmlns:a16="http://schemas.microsoft.com/office/drawing/2014/main" id="{06D9044B-19C1-C835-1A81-96A0008531CB}"/>
              </a:ext>
            </a:extLst>
          </p:cNvPr>
          <p:cNvSpPr txBox="1"/>
          <p:nvPr/>
        </p:nvSpPr>
        <p:spPr>
          <a:xfrm>
            <a:off x="7824978" y="4958252"/>
            <a:ext cx="1338340" cy="1020921"/>
          </a:xfrm>
          <a:prstGeom prst="rect">
            <a:avLst/>
          </a:prstGeom>
        </p:spPr>
        <p:txBody>
          <a:bodyPr vert="horz" wrap="square" lIns="0" tIns="17145" rIns="0" bIns="0" rtlCol="0" anchor="ctr" anchorCtr="0">
            <a:spAutoFit/>
          </a:bodyPr>
          <a:lstStyle/>
          <a:p>
            <a:pPr marL="285750" indent="-285750">
              <a:lnSpc>
                <a:spcPct val="98000"/>
              </a:lnSpc>
              <a:spcAft>
                <a:spcPts val="100"/>
              </a:spcAft>
              <a:buClr>
                <a:schemeClr val="accent3"/>
              </a:buClr>
              <a:buFont typeface="Arial" panose="020B0604020202020204" pitchFamily="34" charset="0"/>
              <a:buChar char="•"/>
            </a:pPr>
            <a:r>
              <a:rPr lang="en-AU" sz="1600" dirty="0">
                <a:latin typeface="Arial" panose="020B0604020202020204" pitchFamily="34" charset="0"/>
                <a:cs typeface="Hellix SemiBold"/>
              </a:rPr>
              <a:t>Cam </a:t>
            </a:r>
            <a:r>
              <a:rPr lang="en-AU" sz="1600" dirty="0" err="1">
                <a:latin typeface="Arial" panose="020B0604020202020204" pitchFamily="34" charset="0"/>
                <a:cs typeface="Hellix SemiBold"/>
              </a:rPr>
              <a:t>quýt</a:t>
            </a:r>
            <a:endParaRPr lang="en-AU" sz="1600" dirty="0">
              <a:latin typeface="Arial" panose="020B0604020202020204" pitchFamily="34" charset="0"/>
              <a:cs typeface="Hellix SemiBold"/>
            </a:endParaRPr>
          </a:p>
          <a:p>
            <a:pPr marL="285750" indent="-285750">
              <a:lnSpc>
                <a:spcPct val="98000"/>
              </a:lnSpc>
              <a:spcAft>
                <a:spcPts val="100"/>
              </a:spcAft>
              <a:buClr>
                <a:schemeClr val="accent3"/>
              </a:buClr>
              <a:buFont typeface="Arial" panose="020B0604020202020204" pitchFamily="34" charset="0"/>
              <a:buChar char="•"/>
            </a:pPr>
            <a:r>
              <a:rPr lang="en-AU" sz="1600" dirty="0" err="1">
                <a:latin typeface="Arial" panose="020B0604020202020204" pitchFamily="34" charset="0"/>
                <a:cs typeface="Hellix SemiBold"/>
              </a:rPr>
              <a:t>Táo</a:t>
            </a:r>
            <a:endParaRPr lang="en-AU" sz="1600" dirty="0">
              <a:latin typeface="Arial" panose="020B0604020202020204" pitchFamily="34" charset="0"/>
              <a:cs typeface="Hellix SemiBold"/>
            </a:endParaRPr>
          </a:p>
          <a:p>
            <a:pPr marL="285750" indent="-285750">
              <a:lnSpc>
                <a:spcPct val="98000"/>
              </a:lnSpc>
              <a:spcAft>
                <a:spcPts val="100"/>
              </a:spcAft>
              <a:buClr>
                <a:schemeClr val="accent3"/>
              </a:buClr>
              <a:buFont typeface="Arial" panose="020B0604020202020204" pitchFamily="34" charset="0"/>
              <a:buChar char="•"/>
            </a:pPr>
            <a:r>
              <a:rPr lang="en-AU" sz="1600" dirty="0" err="1">
                <a:latin typeface="Arial" panose="020B0604020202020204" pitchFamily="34" charset="0"/>
                <a:cs typeface="Hellix SemiBold"/>
              </a:rPr>
              <a:t>Mật</a:t>
            </a:r>
            <a:r>
              <a:rPr lang="en-AU" sz="1600" dirty="0">
                <a:latin typeface="Arial" panose="020B0604020202020204" pitchFamily="34" charset="0"/>
                <a:cs typeface="Hellix SemiBold"/>
              </a:rPr>
              <a:t> </a:t>
            </a:r>
            <a:r>
              <a:rPr lang="en-AU" sz="1600" dirty="0" err="1">
                <a:latin typeface="Arial" panose="020B0604020202020204" pitchFamily="34" charset="0"/>
                <a:cs typeface="Hellix SemiBold"/>
              </a:rPr>
              <a:t>ong</a:t>
            </a:r>
            <a:endParaRPr lang="en-AU" sz="1600" dirty="0">
              <a:latin typeface="Arial" panose="020B0604020202020204" pitchFamily="34" charset="0"/>
              <a:cs typeface="Hellix SemiBold"/>
            </a:endParaRPr>
          </a:p>
          <a:p>
            <a:pPr marL="285750" indent="-285750">
              <a:lnSpc>
                <a:spcPct val="98000"/>
              </a:lnSpc>
              <a:spcAft>
                <a:spcPts val="100"/>
              </a:spcAft>
              <a:buClr>
                <a:schemeClr val="accent3"/>
              </a:buClr>
              <a:buFont typeface="Arial" panose="020B0604020202020204" pitchFamily="34" charset="0"/>
              <a:buChar char="•"/>
            </a:pPr>
            <a:endParaRPr lang="en-AU" sz="1600" dirty="0">
              <a:latin typeface="Arial" panose="020B0604020202020204" pitchFamily="34" charset="0"/>
              <a:cs typeface="Hellix SemiBold"/>
            </a:endParaRPr>
          </a:p>
        </p:txBody>
      </p:sp>
      <p:sp>
        <p:nvSpPr>
          <p:cNvPr id="6" name="object 58">
            <a:extLst>
              <a:ext uri="{FF2B5EF4-FFF2-40B4-BE49-F238E27FC236}">
                <a16:creationId xmlns:a16="http://schemas.microsoft.com/office/drawing/2014/main" id="{6A76F796-5E38-5679-4FBA-97AD2B0459AA}"/>
              </a:ext>
            </a:extLst>
          </p:cNvPr>
          <p:cNvSpPr txBox="1"/>
          <p:nvPr/>
        </p:nvSpPr>
        <p:spPr>
          <a:xfrm>
            <a:off x="2802627" y="5178772"/>
            <a:ext cx="1979218" cy="1346907"/>
          </a:xfrm>
          <a:prstGeom prst="rect">
            <a:avLst/>
          </a:prstGeom>
        </p:spPr>
        <p:txBody>
          <a:bodyPr vert="horz" wrap="square" lIns="0" tIns="17145" rIns="0" bIns="0" rtlCol="0" anchor="t" anchorCtr="0">
            <a:spAutoFit/>
          </a:bodyPr>
          <a:lstStyle/>
          <a:p>
            <a:pPr algn="ctr">
              <a:lnSpc>
                <a:spcPct val="90000"/>
              </a:lnSpc>
              <a:buClr>
                <a:srgbClr val="F40000"/>
              </a:buClr>
            </a:pPr>
            <a:r>
              <a:rPr lang="vi-VN" sz="1600" dirty="0">
                <a:latin typeface="Arial" panose="020B0604020202020204" pitchFamily="34" charset="0"/>
                <a:cs typeface="Hellix SemiBold"/>
              </a:rPr>
              <a:t>RƯỢU LÂU NĂM</a:t>
            </a:r>
          </a:p>
          <a:p>
            <a:pPr algn="ctr">
              <a:lnSpc>
                <a:spcPct val="90000"/>
              </a:lnSpc>
              <a:buClr>
                <a:srgbClr val="F40000"/>
              </a:buClr>
            </a:pPr>
            <a:endParaRPr lang="vi-VN" sz="1600" dirty="0">
              <a:latin typeface="Arial" panose="020B0604020202020204" pitchFamily="34" charset="0"/>
              <a:cs typeface="Hellix SemiBold"/>
            </a:endParaRPr>
          </a:p>
          <a:p>
            <a:pPr algn="ctr">
              <a:lnSpc>
                <a:spcPct val="90000"/>
              </a:lnSpc>
              <a:buClr>
                <a:srgbClr val="F40000"/>
              </a:buClr>
            </a:pPr>
            <a:r>
              <a:rPr lang="vi-VN" sz="1600" dirty="0">
                <a:latin typeface="Arial" panose="020B0604020202020204" pitchFamily="34" charset="0"/>
                <a:cs typeface="Hellix SemiBold"/>
              </a:rPr>
              <a:t>Phong phú hơn với hương vị bánh mì nướng và mật ong</a:t>
            </a:r>
          </a:p>
          <a:p>
            <a:pPr algn="ctr">
              <a:lnSpc>
                <a:spcPct val="90000"/>
              </a:lnSpc>
              <a:buClr>
                <a:srgbClr val="F40000"/>
              </a:buClr>
            </a:pPr>
            <a:endParaRPr lang="vi-VN" sz="1600" dirty="0">
              <a:latin typeface="Arial" panose="020B0604020202020204" pitchFamily="34" charset="0"/>
              <a:cs typeface="Hellix SemiBold"/>
            </a:endParaRPr>
          </a:p>
        </p:txBody>
      </p:sp>
      <p:sp>
        <p:nvSpPr>
          <p:cNvPr id="8" name="object 58">
            <a:extLst>
              <a:ext uri="{FF2B5EF4-FFF2-40B4-BE49-F238E27FC236}">
                <a16:creationId xmlns:a16="http://schemas.microsoft.com/office/drawing/2014/main" id="{FD314BE5-0E31-1399-4ED1-E5979907C242}"/>
              </a:ext>
            </a:extLst>
          </p:cNvPr>
          <p:cNvSpPr txBox="1"/>
          <p:nvPr/>
        </p:nvSpPr>
        <p:spPr>
          <a:xfrm>
            <a:off x="7729711" y="974231"/>
            <a:ext cx="3794020" cy="1648528"/>
          </a:xfrm>
          <a:prstGeom prst="rect">
            <a:avLst/>
          </a:prstGeom>
        </p:spPr>
        <p:txBody>
          <a:bodyPr vert="horz" wrap="square" lIns="0" tIns="17145" rIns="0" bIns="0" rtlCol="0" anchor="ctr" anchorCtr="0">
            <a:spAutoFit/>
          </a:bodyPr>
          <a:lstStyle/>
          <a:p>
            <a:pPr marL="285750" indent="-285750">
              <a:lnSpc>
                <a:spcPct val="95000"/>
              </a:lnSpc>
              <a:spcAft>
                <a:spcPts val="1200"/>
              </a:spcAft>
              <a:buClr>
                <a:schemeClr val="accent3"/>
              </a:buClr>
              <a:buFont typeface="Arial" panose="020B0604020202020204" pitchFamily="34" charset="0"/>
              <a:buChar char="•"/>
            </a:pPr>
            <a:r>
              <a:rPr lang="vi-VN" sz="1600" dirty="0">
                <a:latin typeface="Arial" panose="020B0604020202020204" pitchFamily="34" charset="0"/>
                <a:cs typeface="Hellix SemiBold"/>
              </a:rPr>
              <a:t>Rượu không ngọt, thanh đến đậm vừa </a:t>
            </a:r>
          </a:p>
          <a:p>
            <a:pPr marL="285750" indent="-285750">
              <a:lnSpc>
                <a:spcPct val="95000"/>
              </a:lnSpc>
              <a:spcAft>
                <a:spcPts val="1200"/>
              </a:spcAft>
              <a:buClr>
                <a:schemeClr val="accent3"/>
              </a:buClr>
              <a:buFont typeface="Arial" panose="020B0604020202020204" pitchFamily="34" charset="0"/>
              <a:buChar char="•"/>
            </a:pPr>
            <a:r>
              <a:rPr lang="vi-VN" sz="1600" dirty="0">
                <a:latin typeface="Arial" panose="020B0604020202020204" pitchFamily="34" charset="0"/>
                <a:cs typeface="Hellix SemiBold"/>
              </a:rPr>
              <a:t>Hương vị giòn tan, tươi mát, thanh lịch </a:t>
            </a:r>
          </a:p>
          <a:p>
            <a:pPr marL="285750" indent="-285750">
              <a:lnSpc>
                <a:spcPct val="95000"/>
              </a:lnSpc>
              <a:spcAft>
                <a:spcPts val="1200"/>
              </a:spcAft>
              <a:buClr>
                <a:schemeClr val="accent3"/>
              </a:buClr>
              <a:buFont typeface="Arial" panose="020B0604020202020204" pitchFamily="34" charset="0"/>
              <a:buChar char="•"/>
            </a:pPr>
            <a:r>
              <a:rPr lang="vi-VN" sz="1600" dirty="0">
                <a:latin typeface="Arial" panose="020B0604020202020204" pitchFamily="34" charset="0"/>
                <a:cs typeface="Hellix SemiBold"/>
              </a:rPr>
              <a:t>Hương vị trái cây, nên uống khi rượu còn trẻ</a:t>
            </a:r>
          </a:p>
          <a:p>
            <a:pPr marL="285750" indent="-285750">
              <a:lnSpc>
                <a:spcPct val="95000"/>
              </a:lnSpc>
              <a:spcAft>
                <a:spcPts val="1200"/>
              </a:spcAft>
              <a:buClr>
                <a:schemeClr val="accent3"/>
              </a:buClr>
              <a:buFont typeface="Arial" panose="020B0604020202020204" pitchFamily="34" charset="0"/>
              <a:buChar char="•"/>
            </a:pPr>
            <a:endParaRPr lang="vi-VN" sz="1600" dirty="0">
              <a:latin typeface="Arial" panose="020B0604020202020204" pitchFamily="34" charset="0"/>
              <a:cs typeface="Hellix SemiBold"/>
            </a:endParaRPr>
          </a:p>
        </p:txBody>
      </p:sp>
      <p:sp>
        <p:nvSpPr>
          <p:cNvPr id="9" name="object 58">
            <a:extLst>
              <a:ext uri="{FF2B5EF4-FFF2-40B4-BE49-F238E27FC236}">
                <a16:creationId xmlns:a16="http://schemas.microsoft.com/office/drawing/2014/main" id="{11FBA866-36A9-6EF8-54E2-DB7B3D8637CD}"/>
              </a:ext>
            </a:extLst>
          </p:cNvPr>
          <p:cNvSpPr txBox="1"/>
          <p:nvPr/>
        </p:nvSpPr>
        <p:spPr>
          <a:xfrm>
            <a:off x="776847" y="5172566"/>
            <a:ext cx="1710501" cy="1125308"/>
          </a:xfrm>
          <a:prstGeom prst="rect">
            <a:avLst/>
          </a:prstGeom>
        </p:spPr>
        <p:txBody>
          <a:bodyPr vert="horz" wrap="square" lIns="0" tIns="17145" rIns="0" bIns="0" rtlCol="0" anchor="t" anchorCtr="0">
            <a:spAutoFit/>
          </a:bodyPr>
          <a:lstStyle/>
          <a:p>
            <a:pPr algn="ctr">
              <a:lnSpc>
                <a:spcPct val="90000"/>
              </a:lnSpc>
              <a:buClr>
                <a:srgbClr val="F40000"/>
              </a:buClr>
            </a:pPr>
            <a:r>
              <a:rPr lang="vi-VN" sz="1600" dirty="0">
                <a:latin typeface="Arial" panose="020B0604020202020204" pitchFamily="34" charset="0"/>
                <a:cs typeface="Hellix SemiBold"/>
              </a:rPr>
              <a:t>RƯỢU  TRẺ</a:t>
            </a:r>
          </a:p>
          <a:p>
            <a:pPr algn="ctr">
              <a:lnSpc>
                <a:spcPct val="90000"/>
              </a:lnSpc>
              <a:buClr>
                <a:srgbClr val="F40000"/>
              </a:buClr>
            </a:pPr>
            <a:endParaRPr lang="vi-VN" sz="1600" dirty="0">
              <a:latin typeface="Arial" panose="020B0604020202020204" pitchFamily="34" charset="0"/>
              <a:cs typeface="Hellix SemiBold"/>
            </a:endParaRPr>
          </a:p>
          <a:p>
            <a:pPr algn="ctr">
              <a:lnSpc>
                <a:spcPct val="90000"/>
              </a:lnSpc>
              <a:buClr>
                <a:srgbClr val="F40000"/>
              </a:buClr>
            </a:pPr>
            <a:r>
              <a:rPr lang="vi-VN" sz="1600" dirty="0">
                <a:latin typeface="Arial" panose="020B0604020202020204" pitchFamily="34" charset="0"/>
                <a:cs typeface="Hellix SemiBold"/>
              </a:rPr>
              <a:t>Giòn, tươi mát và có vị cam quýt</a:t>
            </a:r>
          </a:p>
          <a:p>
            <a:pPr algn="ctr">
              <a:lnSpc>
                <a:spcPct val="90000"/>
              </a:lnSpc>
              <a:buClr>
                <a:srgbClr val="F40000"/>
              </a:buClr>
            </a:pPr>
            <a:endParaRPr lang="vi-VN" sz="1600" dirty="0">
              <a:latin typeface="Arial" panose="020B0604020202020204" pitchFamily="34" charset="0"/>
              <a:cs typeface="Hellix SemiBold"/>
            </a:endParaRPr>
          </a:p>
        </p:txBody>
      </p:sp>
      <p:sp>
        <p:nvSpPr>
          <p:cNvPr id="11" name="object 58">
            <a:extLst>
              <a:ext uri="{FF2B5EF4-FFF2-40B4-BE49-F238E27FC236}">
                <a16:creationId xmlns:a16="http://schemas.microsoft.com/office/drawing/2014/main" id="{99B50624-7A46-D0F3-17C2-85DD26105C20}"/>
              </a:ext>
            </a:extLst>
          </p:cNvPr>
          <p:cNvSpPr txBox="1"/>
          <p:nvPr/>
        </p:nvSpPr>
        <p:spPr>
          <a:xfrm>
            <a:off x="7738416" y="2570294"/>
            <a:ext cx="973023" cy="263534"/>
          </a:xfrm>
          <a:prstGeom prst="rect">
            <a:avLst/>
          </a:prstGeom>
          <a:noFill/>
        </p:spPr>
        <p:txBody>
          <a:bodyPr vert="horz" wrap="none" lIns="0" tIns="17145" rIns="0" bIns="0" rtlCol="0">
            <a:spAutoFit/>
          </a:bodyPr>
          <a:lstStyle/>
          <a:p>
            <a:pPr algn="ctr">
              <a:buClr>
                <a:srgbClr val="F40000"/>
              </a:buClr>
            </a:pPr>
            <a:r>
              <a:rPr lang="en-US" sz="1600" dirty="0">
                <a:latin typeface="Arial" panose="020B0604020202020204" pitchFamily="34" charset="0"/>
              </a:rPr>
              <a:t>HỖN HỢP</a:t>
            </a:r>
          </a:p>
        </p:txBody>
      </p:sp>
      <p:sp>
        <p:nvSpPr>
          <p:cNvPr id="12" name="object 58">
            <a:extLst>
              <a:ext uri="{FF2B5EF4-FFF2-40B4-BE49-F238E27FC236}">
                <a16:creationId xmlns:a16="http://schemas.microsoft.com/office/drawing/2014/main" id="{523F692A-A7B9-B6F9-3C3E-820FA94CA13C}"/>
              </a:ext>
            </a:extLst>
          </p:cNvPr>
          <p:cNvSpPr txBox="1"/>
          <p:nvPr/>
        </p:nvSpPr>
        <p:spPr>
          <a:xfrm>
            <a:off x="2359385" y="2401318"/>
            <a:ext cx="1725314" cy="1568506"/>
          </a:xfrm>
          <a:prstGeom prst="rect">
            <a:avLst/>
          </a:prstGeom>
        </p:spPr>
        <p:txBody>
          <a:bodyPr vert="horz" wrap="square" lIns="0" tIns="17145" rIns="0" bIns="0" rtlCol="0" anchor="t" anchorCtr="0">
            <a:spAutoFit/>
          </a:bodyPr>
          <a:lstStyle/>
          <a:p>
            <a:pPr algn="ctr">
              <a:lnSpc>
                <a:spcPct val="90000"/>
              </a:lnSpc>
              <a:buClr>
                <a:srgbClr val="F40000"/>
              </a:buClr>
            </a:pPr>
            <a:r>
              <a:rPr lang="vi-VN" sz="1400" dirty="0">
                <a:latin typeface="Arial" panose="020B0604020202020204" pitchFamily="34" charset="0"/>
                <a:cs typeface="Hellix SemiBold"/>
              </a:rPr>
              <a:t>BỐN PHONG CÁCH RIÊNG BIỆT:</a:t>
            </a:r>
          </a:p>
          <a:p>
            <a:pPr algn="ctr">
              <a:lnSpc>
                <a:spcPct val="90000"/>
              </a:lnSpc>
              <a:buClr>
                <a:srgbClr val="F40000"/>
              </a:buClr>
            </a:pPr>
            <a:endParaRPr lang="vi-VN" sz="1400" dirty="0">
              <a:latin typeface="Arial" panose="020B0604020202020204" pitchFamily="34" charset="0"/>
              <a:cs typeface="Hellix SemiBold"/>
            </a:endParaRPr>
          </a:p>
          <a:p>
            <a:pPr algn="ctr">
              <a:lnSpc>
                <a:spcPct val="90000"/>
              </a:lnSpc>
              <a:buClr>
                <a:srgbClr val="F40000"/>
              </a:buClr>
            </a:pPr>
            <a:r>
              <a:rPr lang="vi-VN" sz="1400" dirty="0">
                <a:latin typeface="Arial" panose="020B0604020202020204" pitchFamily="34" charset="0"/>
                <a:cs typeface="Hellix SemiBold"/>
              </a:rPr>
              <a:t>KHÔNG Ủ GỖ SỒI, Ủ GỖ SỒI, PHỐI TRỘN, </a:t>
            </a:r>
          </a:p>
          <a:p>
            <a:pPr algn="ctr">
              <a:lnSpc>
                <a:spcPct val="90000"/>
              </a:lnSpc>
              <a:buClr>
                <a:srgbClr val="F40000"/>
              </a:buClr>
            </a:pPr>
            <a:r>
              <a:rPr lang="vi-VN" sz="1400" dirty="0">
                <a:latin typeface="Arial" panose="020B0604020202020204" pitchFamily="34" charset="0"/>
                <a:cs typeface="Hellix SemiBold"/>
              </a:rPr>
              <a:t>RƯỢU TRÁNG MIỆNG</a:t>
            </a:r>
            <a:endParaRPr lang="en-AU" sz="1400" dirty="0">
              <a:latin typeface="Arial" panose="020B0604020202020204" pitchFamily="34" charset="0"/>
              <a:cs typeface="Hellix SemiBold"/>
            </a:endParaRPr>
          </a:p>
        </p:txBody>
      </p:sp>
      <p:pic>
        <p:nvPicPr>
          <p:cNvPr id="20" name="Picture Placeholder 8">
            <a:extLst>
              <a:ext uri="{FF2B5EF4-FFF2-40B4-BE49-F238E27FC236}">
                <a16:creationId xmlns:a16="http://schemas.microsoft.com/office/drawing/2014/main" id="{C9EE317D-A0F9-7921-1DE3-801E7DA0EA83}"/>
              </a:ext>
            </a:extLst>
          </p:cNvPr>
          <p:cNvPicPr>
            <a:picLocks noChangeAspect="1"/>
          </p:cNvPicPr>
          <p:nvPr/>
        </p:nvPicPr>
        <p:blipFill>
          <a:blip r:embed="rId3" cstate="screen">
            <a:extLst>
              <a:ext uri="{28A0092B-C50C-407E-A947-70E740481C1C}">
                <a14:useLocalDpi xmlns:a14="http://schemas.microsoft.com/office/drawing/2010/main"/>
              </a:ext>
            </a:extLst>
          </a:blip>
          <a:srcRect l="3648" r="3648"/>
          <a:stretch/>
        </p:blipFill>
        <p:spPr>
          <a:xfrm>
            <a:off x="5255030" y="368300"/>
            <a:ext cx="2114328" cy="6400800"/>
          </a:xfrm>
          <a:prstGeom prst="rect">
            <a:avLst/>
          </a:prstGeom>
        </p:spPr>
      </p:pic>
      <p:sp>
        <p:nvSpPr>
          <p:cNvPr id="21" name="object 10">
            <a:extLst>
              <a:ext uri="{FF2B5EF4-FFF2-40B4-BE49-F238E27FC236}">
                <a16:creationId xmlns:a16="http://schemas.microsoft.com/office/drawing/2014/main" id="{5E165CAF-E36F-3D2E-A3DB-3F158CEA00E4}"/>
              </a:ext>
            </a:extLst>
          </p:cNvPr>
          <p:cNvSpPr txBox="1"/>
          <p:nvPr/>
        </p:nvSpPr>
        <p:spPr>
          <a:xfrm rot="16200000">
            <a:off x="3986076"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Arial" panose="020B0604020202020204" pitchFamily="34" charset="0"/>
                <a:ea typeface="Inter Display" panose="02000503000000020004" pitchFamily="2" charset="0"/>
                <a:cs typeface="Inter Display" panose="02000503000000020004" pitchFamily="2" charset="0"/>
              </a:rPr>
              <a:t>SEMILLON</a:t>
            </a:r>
            <a:endParaRPr lang="en-AU" sz="4400" b="1" cap="all" dirty="0">
              <a:solidFill>
                <a:schemeClr val="bg1"/>
              </a:solidFill>
              <a:latin typeface="Arial" panose="020B0604020202020204" pitchFamily="34" charset="0"/>
              <a:ea typeface="Inter Display" panose="02000503000000020004" pitchFamily="2" charset="0"/>
              <a:cs typeface="Inter Display" panose="02000503000000020004" pitchFamily="2" charset="0"/>
            </a:endParaRPr>
          </a:p>
        </p:txBody>
      </p:sp>
      <p:sp>
        <p:nvSpPr>
          <p:cNvPr id="23" name="TextBox 22">
            <a:extLst>
              <a:ext uri="{FF2B5EF4-FFF2-40B4-BE49-F238E27FC236}">
                <a16:creationId xmlns:a16="http://schemas.microsoft.com/office/drawing/2014/main" id="{DC27DDC8-E0B1-4AA2-7094-ED48EC2A6648}"/>
              </a:ext>
            </a:extLst>
          </p:cNvPr>
          <p:cNvSpPr txBox="1"/>
          <p:nvPr/>
        </p:nvSpPr>
        <p:spPr>
          <a:xfrm>
            <a:off x="7753658" y="2843282"/>
            <a:ext cx="3882687" cy="1181862"/>
          </a:xfrm>
          <a:prstGeom prst="rect">
            <a:avLst/>
          </a:prstGeom>
          <a:noFill/>
        </p:spPr>
        <p:txBody>
          <a:bodyPr wrap="square">
            <a:spAutoFit/>
          </a:bodyPr>
          <a:lstStyle/>
          <a:p>
            <a:pPr marL="285750" indent="-285750">
              <a:lnSpc>
                <a:spcPct val="95000"/>
              </a:lnSpc>
              <a:spcAft>
                <a:spcPts val="1200"/>
              </a:spcAft>
              <a:buClr>
                <a:schemeClr val="accent3"/>
              </a:buClr>
              <a:buFont typeface="Arial" panose="020B0604020202020204" pitchFamily="34" charset="0"/>
              <a:buChar char="•"/>
            </a:pPr>
            <a:r>
              <a:rPr lang="vi-VN" sz="1600" dirty="0">
                <a:latin typeface="Arial" panose="020B0604020202020204" pitchFamily="34" charset="0"/>
                <a:cs typeface="Hellix SemiBold"/>
              </a:rPr>
              <a:t>Phối trộn thông thường với các giống khác bao gồm Sauvignon Blanc</a:t>
            </a:r>
          </a:p>
          <a:p>
            <a:pPr marL="285750" indent="-285750">
              <a:lnSpc>
                <a:spcPct val="95000"/>
              </a:lnSpc>
              <a:spcAft>
                <a:spcPts val="1200"/>
              </a:spcAft>
              <a:buClr>
                <a:schemeClr val="accent3"/>
              </a:buClr>
              <a:buFont typeface="Arial" panose="020B0604020202020204" pitchFamily="34" charset="0"/>
              <a:buChar char="•"/>
            </a:pPr>
            <a:r>
              <a:rPr lang="vi-VN" sz="1600" dirty="0">
                <a:latin typeface="Arial" panose="020B0604020202020204" pitchFamily="34" charset="0"/>
                <a:cs typeface="Hellix SemiBold"/>
              </a:rPr>
              <a:t>Semillon đóng góp thêm hương vị trọn vẹn cho nho Sauvignon Blanc</a:t>
            </a:r>
            <a:endParaRPr lang="en-US" sz="1600" dirty="0">
              <a:latin typeface="Arial" panose="020B0604020202020204" pitchFamily="34" charset="0"/>
              <a:cs typeface="Hellix SemiBold"/>
            </a:endParaRPr>
          </a:p>
        </p:txBody>
      </p:sp>
      <p:sp>
        <p:nvSpPr>
          <p:cNvPr id="24" name="object 58">
            <a:extLst>
              <a:ext uri="{FF2B5EF4-FFF2-40B4-BE49-F238E27FC236}">
                <a16:creationId xmlns:a16="http://schemas.microsoft.com/office/drawing/2014/main" id="{7917F7BB-8A96-804A-9706-5D6D1CCF39BF}"/>
              </a:ext>
            </a:extLst>
          </p:cNvPr>
          <p:cNvSpPr txBox="1"/>
          <p:nvPr/>
        </p:nvSpPr>
        <p:spPr>
          <a:xfrm>
            <a:off x="7824978" y="4610968"/>
            <a:ext cx="3246242" cy="263534"/>
          </a:xfrm>
          <a:prstGeom prst="rect">
            <a:avLst/>
          </a:prstGeom>
          <a:noFill/>
        </p:spPr>
        <p:txBody>
          <a:bodyPr vert="horz" wrap="square" lIns="0" tIns="17145" rIns="0" bIns="0" rtlCol="0">
            <a:spAutoFit/>
          </a:bodyPr>
          <a:lstStyle/>
          <a:p>
            <a:pPr>
              <a:buClr>
                <a:srgbClr val="F40000"/>
              </a:buClr>
            </a:pPr>
            <a:r>
              <a:rPr lang="vi-VN" sz="1600" dirty="0">
                <a:latin typeface="Arial" panose="020B0604020202020204" pitchFamily="34" charset="0"/>
                <a:cs typeface="Hellix SemiBold"/>
              </a:rPr>
              <a:t>HƯƠNG VỊ ĐIỂN HÌNH</a:t>
            </a:r>
          </a:p>
        </p:txBody>
      </p:sp>
      <p:cxnSp>
        <p:nvCxnSpPr>
          <p:cNvPr id="34" name="Straight Connector 33">
            <a:extLst>
              <a:ext uri="{FF2B5EF4-FFF2-40B4-BE49-F238E27FC236}">
                <a16:creationId xmlns:a16="http://schemas.microsoft.com/office/drawing/2014/main" id="{B1C527DF-1911-A924-26F9-5E9138796AC1}"/>
              </a:ext>
            </a:extLst>
          </p:cNvPr>
          <p:cNvCxnSpPr>
            <a:cxnSpLocks/>
          </p:cNvCxnSpPr>
          <p:nvPr/>
        </p:nvCxnSpPr>
        <p:spPr>
          <a:xfrm>
            <a:off x="1610017" y="4709068"/>
            <a:ext cx="0" cy="373425"/>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B03C286D-1830-66BB-2B1E-08FF2F13B8E2}"/>
              </a:ext>
            </a:extLst>
          </p:cNvPr>
          <p:cNvCxnSpPr>
            <a:cxnSpLocks/>
          </p:cNvCxnSpPr>
          <p:nvPr/>
        </p:nvCxnSpPr>
        <p:spPr>
          <a:xfrm>
            <a:off x="3792236" y="4709068"/>
            <a:ext cx="0" cy="373425"/>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88012413"/>
      </p:ext>
    </p:ext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0D720CF1-8EB6-0D7F-1746-0D1B1667AC8A}"/>
              </a:ext>
            </a:extLst>
          </p:cNvPr>
          <p:cNvCxnSpPr>
            <a:cxnSpLocks/>
          </p:cNvCxnSpPr>
          <p:nvPr/>
        </p:nvCxnSpPr>
        <p:spPr>
          <a:xfrm>
            <a:off x="6382890" y="3783448"/>
            <a:ext cx="129745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FBA6327B-6A1A-83C8-67D3-1326AB12A8F3}"/>
              </a:ext>
            </a:extLst>
          </p:cNvPr>
          <p:cNvCxnSpPr>
            <a:cxnSpLocks/>
          </p:cNvCxnSpPr>
          <p:nvPr/>
        </p:nvCxnSpPr>
        <p:spPr>
          <a:xfrm>
            <a:off x="6287523" y="1949038"/>
            <a:ext cx="129745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B882F6E7-D7EE-1901-3E06-BD1D6F92195F}"/>
              </a:ext>
            </a:extLst>
          </p:cNvPr>
          <p:cNvCxnSpPr>
            <a:cxnSpLocks/>
          </p:cNvCxnSpPr>
          <p:nvPr/>
        </p:nvCxnSpPr>
        <p:spPr>
          <a:xfrm>
            <a:off x="4643847" y="2369775"/>
            <a:ext cx="129745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C2B5B81-976E-9868-CB2F-27958D009D45}"/>
              </a:ext>
            </a:extLst>
          </p:cNvPr>
          <p:cNvCxnSpPr>
            <a:cxnSpLocks/>
          </p:cNvCxnSpPr>
          <p:nvPr/>
        </p:nvCxnSpPr>
        <p:spPr>
          <a:xfrm>
            <a:off x="4346527" y="4260283"/>
            <a:ext cx="129745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a:xfrm>
            <a:off x="410407" y="405353"/>
            <a:ext cx="11283754" cy="1325562"/>
          </a:xfrm>
        </p:spPr>
        <p:txBody>
          <a:bodyPr/>
          <a:lstStyle/>
          <a:p>
            <a:r>
              <a:rPr lang="en-US" sz="4400" dirty="0">
                <a:solidFill>
                  <a:schemeClr val="accent3"/>
                </a:solidFill>
              </a:rPr>
              <a:t>CÁC KHU </a:t>
            </a:r>
            <a:br>
              <a:rPr lang="en-US" sz="4400" dirty="0">
                <a:solidFill>
                  <a:schemeClr val="accent3"/>
                </a:solidFill>
              </a:rPr>
            </a:br>
            <a:r>
              <a:rPr lang="en-US" sz="4400" dirty="0">
                <a:solidFill>
                  <a:schemeClr val="accent3"/>
                </a:solidFill>
              </a:rPr>
              <a:t>VỰC CHÍNH </a:t>
            </a:r>
            <a:br>
              <a:rPr lang="en-US" sz="4400" dirty="0">
                <a:solidFill>
                  <a:schemeClr val="accent3"/>
                </a:solidFill>
              </a:rPr>
            </a:br>
            <a:endParaRPr lang="en-US" sz="4400" dirty="0">
              <a:solidFill>
                <a:schemeClr val="accent3"/>
              </a:solidFill>
            </a:endParaRPr>
          </a:p>
        </p:txBody>
      </p:sp>
      <p:sp>
        <p:nvSpPr>
          <p:cNvPr id="4" name="object 58">
            <a:extLst>
              <a:ext uri="{FF2B5EF4-FFF2-40B4-BE49-F238E27FC236}">
                <a16:creationId xmlns:a16="http://schemas.microsoft.com/office/drawing/2014/main" id="{E0CB1AB2-AABE-4F28-3E58-8E9D89777F84}"/>
              </a:ext>
            </a:extLst>
          </p:cNvPr>
          <p:cNvSpPr txBox="1"/>
          <p:nvPr/>
        </p:nvSpPr>
        <p:spPr>
          <a:xfrm>
            <a:off x="7793147" y="1845790"/>
            <a:ext cx="2977700" cy="1300677"/>
          </a:xfrm>
          <a:prstGeom prst="rect">
            <a:avLst/>
          </a:prstGeom>
        </p:spPr>
        <p:txBody>
          <a:bodyPr vert="horz" wrap="square" lIns="0" tIns="17145" rIns="0" bIns="0" rtlCol="0" anchor="t" anchorCtr="0">
            <a:spAutoFit/>
          </a:bodyPr>
          <a:lstStyle/>
          <a:p>
            <a:pPr>
              <a:lnSpc>
                <a:spcPct val="98000"/>
              </a:lnSpc>
              <a:spcAft>
                <a:spcPts val="600"/>
              </a:spcAft>
              <a:buClr>
                <a:srgbClr val="F40000"/>
              </a:buClr>
            </a:pPr>
            <a:r>
              <a:rPr lang="vi-VN" sz="1600" b="1" dirty="0">
                <a:latin typeface="Arial" panose="020B0604020202020204" pitchFamily="34" charset="0"/>
              </a:rPr>
              <a:t>MARGARET RIVER</a:t>
            </a:r>
          </a:p>
          <a:p>
            <a:pPr>
              <a:lnSpc>
                <a:spcPct val="98000"/>
              </a:lnSpc>
              <a:buClr>
                <a:srgbClr val="F40000"/>
              </a:buClr>
            </a:pPr>
            <a:r>
              <a:rPr lang="vi-VN" sz="1600" dirty="0">
                <a:latin typeface="Arial" panose="020B0604020202020204" pitchFamily="34" charset="0"/>
                <a:cs typeface="Hellix SemiBold"/>
              </a:rPr>
              <a:t>Semillon Sauvignon Blanc phối trộn là một phong cách đặc trưng, tạo ra sự sống động và cá tính tươi trẻ </a:t>
            </a:r>
            <a:endParaRPr lang="en-US" sz="1600" dirty="0">
              <a:latin typeface="Arial" panose="020B0604020202020204" pitchFamily="34" charset="0"/>
              <a:cs typeface="Hellix SemiBold"/>
            </a:endParaRPr>
          </a:p>
        </p:txBody>
      </p:sp>
      <p:sp>
        <p:nvSpPr>
          <p:cNvPr id="7" name="object 58">
            <a:extLst>
              <a:ext uri="{FF2B5EF4-FFF2-40B4-BE49-F238E27FC236}">
                <a16:creationId xmlns:a16="http://schemas.microsoft.com/office/drawing/2014/main" id="{DE4940BF-403B-2123-B107-BBAB76AA688D}"/>
              </a:ext>
            </a:extLst>
          </p:cNvPr>
          <p:cNvSpPr txBox="1"/>
          <p:nvPr/>
        </p:nvSpPr>
        <p:spPr>
          <a:xfrm>
            <a:off x="7793147" y="3710750"/>
            <a:ext cx="2815015" cy="1783245"/>
          </a:xfrm>
          <a:prstGeom prst="rect">
            <a:avLst/>
          </a:prstGeom>
        </p:spPr>
        <p:txBody>
          <a:bodyPr vert="horz" wrap="square" lIns="0" tIns="17145" rIns="0" bIns="0" rtlCol="0" anchor="t" anchorCtr="0">
            <a:spAutoFit/>
          </a:bodyPr>
          <a:lstStyle/>
          <a:p>
            <a:pPr>
              <a:lnSpc>
                <a:spcPct val="98000"/>
              </a:lnSpc>
              <a:spcAft>
                <a:spcPts val="600"/>
              </a:spcAft>
              <a:buClr>
                <a:srgbClr val="F40000"/>
              </a:buClr>
            </a:pPr>
            <a:r>
              <a:rPr lang="vi-VN" sz="1600" b="1" dirty="0">
                <a:latin typeface="Arial" panose="020B0604020202020204" pitchFamily="34" charset="0"/>
              </a:rPr>
              <a:t>RIVERINA</a:t>
            </a:r>
          </a:p>
          <a:p>
            <a:pPr>
              <a:lnSpc>
                <a:spcPct val="98000"/>
              </a:lnSpc>
              <a:buClr>
                <a:srgbClr val="F40000"/>
              </a:buClr>
            </a:pPr>
            <a:r>
              <a:rPr lang="vi-VN" sz="1600" dirty="0">
                <a:latin typeface="Arial" panose="020B0604020202020204" pitchFamily="34" charset="0"/>
                <a:cs typeface="Hellix SemiBold"/>
              </a:rPr>
              <a:t>Sản xuất rượu vang ngọt ngào, mãnh liệt, đậm đà và phức hợp với phong cách rượu vang tráng miệng Semillon Botrytis </a:t>
            </a:r>
          </a:p>
          <a:p>
            <a:pPr>
              <a:lnSpc>
                <a:spcPct val="98000"/>
              </a:lnSpc>
              <a:buClr>
                <a:srgbClr val="F40000"/>
              </a:buClr>
            </a:pPr>
            <a:endParaRPr lang="vi-VN" sz="1600" dirty="0">
              <a:latin typeface="Arial" panose="020B0604020202020204" pitchFamily="34" charset="0"/>
              <a:cs typeface="Hellix SemiBold"/>
            </a:endParaRPr>
          </a:p>
        </p:txBody>
      </p:sp>
      <p:sp>
        <p:nvSpPr>
          <p:cNvPr id="10" name="object 58">
            <a:extLst>
              <a:ext uri="{FF2B5EF4-FFF2-40B4-BE49-F238E27FC236}">
                <a16:creationId xmlns:a16="http://schemas.microsoft.com/office/drawing/2014/main" id="{CFF95956-6B21-2E47-F981-A18964FF9FCF}"/>
              </a:ext>
            </a:extLst>
          </p:cNvPr>
          <p:cNvSpPr txBox="1"/>
          <p:nvPr/>
        </p:nvSpPr>
        <p:spPr>
          <a:xfrm>
            <a:off x="1581975" y="4474175"/>
            <a:ext cx="2892827" cy="1541961"/>
          </a:xfrm>
          <a:prstGeom prst="rect">
            <a:avLst/>
          </a:prstGeom>
        </p:spPr>
        <p:txBody>
          <a:bodyPr vert="horz" wrap="square" lIns="0" tIns="17145" rIns="0" bIns="0" rtlCol="0" anchor="t" anchorCtr="0">
            <a:spAutoFit/>
          </a:bodyPr>
          <a:lstStyle/>
          <a:p>
            <a:pPr>
              <a:lnSpc>
                <a:spcPct val="98000"/>
              </a:lnSpc>
              <a:spcAft>
                <a:spcPts val="600"/>
              </a:spcAft>
              <a:buClr>
                <a:srgbClr val="F40000"/>
              </a:buClr>
            </a:pPr>
            <a:r>
              <a:rPr lang="vi-VN" sz="1600" b="1" dirty="0">
                <a:latin typeface="Arial" panose="020B0604020202020204" pitchFamily="34" charset="0"/>
              </a:rPr>
              <a:t>THUNG LŨNG HUNTER</a:t>
            </a:r>
          </a:p>
          <a:p>
            <a:pPr>
              <a:lnSpc>
                <a:spcPct val="98000"/>
              </a:lnSpc>
              <a:buClr>
                <a:srgbClr val="F40000"/>
              </a:buClr>
            </a:pPr>
            <a:r>
              <a:rPr lang="vi-VN" sz="1600" dirty="0">
                <a:latin typeface="Arial" panose="020B0604020202020204" pitchFamily="34" charset="0"/>
                <a:cs typeface="Hellix SemiBold"/>
              </a:rPr>
              <a:t>Rượu vang Thung lũng Hunter Semillon không ủ thùng gỗ sồi là độc nhất vô nhị, có khả năng phát triển đến hơn 20 năm</a:t>
            </a:r>
          </a:p>
          <a:p>
            <a:pPr>
              <a:lnSpc>
                <a:spcPct val="98000"/>
              </a:lnSpc>
              <a:buClr>
                <a:srgbClr val="F40000"/>
              </a:buClr>
            </a:pPr>
            <a:endParaRPr lang="vi-VN" sz="1600" dirty="0">
              <a:latin typeface="Arial" panose="020B0604020202020204" pitchFamily="34" charset="0"/>
              <a:cs typeface="Hellix SemiBold"/>
            </a:endParaRPr>
          </a:p>
        </p:txBody>
      </p:sp>
      <p:sp>
        <p:nvSpPr>
          <p:cNvPr id="11" name="object 58">
            <a:extLst>
              <a:ext uri="{FF2B5EF4-FFF2-40B4-BE49-F238E27FC236}">
                <a16:creationId xmlns:a16="http://schemas.microsoft.com/office/drawing/2014/main" id="{5EC4DF4C-D1DB-93C1-BB4E-6BB13631BFAE}"/>
              </a:ext>
            </a:extLst>
          </p:cNvPr>
          <p:cNvSpPr txBox="1"/>
          <p:nvPr/>
        </p:nvSpPr>
        <p:spPr>
          <a:xfrm>
            <a:off x="1581976" y="2241550"/>
            <a:ext cx="2827339" cy="1541961"/>
          </a:xfrm>
          <a:prstGeom prst="rect">
            <a:avLst/>
          </a:prstGeom>
        </p:spPr>
        <p:txBody>
          <a:bodyPr vert="horz" wrap="square" lIns="0" tIns="17145" rIns="0" bIns="0" rtlCol="0" anchor="t" anchorCtr="0">
            <a:spAutoFit/>
          </a:bodyPr>
          <a:lstStyle/>
          <a:p>
            <a:pPr>
              <a:lnSpc>
                <a:spcPct val="98000"/>
              </a:lnSpc>
              <a:spcAft>
                <a:spcPts val="600"/>
              </a:spcAft>
              <a:buClr>
                <a:srgbClr val="F40000"/>
              </a:buClr>
            </a:pPr>
            <a:r>
              <a:rPr lang="vi-VN" sz="1600" b="1" dirty="0">
                <a:latin typeface="Arial" panose="020B0604020202020204" pitchFamily="34" charset="0"/>
                <a:cs typeface="Hellix SemiBold"/>
              </a:rPr>
              <a:t>THUNG LŨNG BAROSSA</a:t>
            </a:r>
          </a:p>
          <a:p>
            <a:pPr>
              <a:lnSpc>
                <a:spcPct val="98000"/>
              </a:lnSpc>
              <a:buClr>
                <a:srgbClr val="F40000"/>
              </a:buClr>
            </a:pPr>
            <a:r>
              <a:rPr lang="vi-VN" sz="1600" dirty="0">
                <a:latin typeface="Arial" panose="020B0604020202020204" pitchFamily="34" charset="0"/>
                <a:cs typeface="Hellix SemiBold"/>
              </a:rPr>
              <a:t>Thường mang phong cách rượu chín đậm, giàu vị hơn, lên men trong thùng, tuy nhiên phong cách rượu này ngày càng giòn và thanh hơn</a:t>
            </a:r>
            <a:endParaRPr lang="en-US" sz="1600" dirty="0">
              <a:latin typeface="Arial" panose="020B0604020202020204" pitchFamily="34" charset="0"/>
              <a:cs typeface="Hellix SemiBold"/>
            </a:endParaRPr>
          </a:p>
        </p:txBody>
      </p:sp>
      <p:pic>
        <p:nvPicPr>
          <p:cNvPr id="12" name="Picture Placeholder 8">
            <a:extLst>
              <a:ext uri="{FF2B5EF4-FFF2-40B4-BE49-F238E27FC236}">
                <a16:creationId xmlns:a16="http://schemas.microsoft.com/office/drawing/2014/main" id="{B32C68B2-CB95-FC4B-3795-C588CA6ED49B}"/>
              </a:ext>
            </a:extLst>
          </p:cNvPr>
          <p:cNvPicPr>
            <a:picLocks noChangeAspect="1"/>
          </p:cNvPicPr>
          <p:nvPr/>
        </p:nvPicPr>
        <p:blipFill>
          <a:blip r:embed="rId3" cstate="screen">
            <a:extLst>
              <a:ext uri="{28A0092B-C50C-407E-A947-70E740481C1C}">
                <a14:useLocalDpi xmlns:a14="http://schemas.microsoft.com/office/drawing/2010/main"/>
              </a:ext>
            </a:extLst>
          </a:blip>
          <a:srcRect l="3648" r="3648"/>
          <a:stretch/>
        </p:blipFill>
        <p:spPr>
          <a:xfrm>
            <a:off x="5255030" y="368300"/>
            <a:ext cx="2114328" cy="6400800"/>
          </a:xfrm>
          <a:prstGeom prst="rect">
            <a:avLst/>
          </a:prstGeom>
        </p:spPr>
      </p:pic>
      <p:sp>
        <p:nvSpPr>
          <p:cNvPr id="13" name="object 10">
            <a:extLst>
              <a:ext uri="{FF2B5EF4-FFF2-40B4-BE49-F238E27FC236}">
                <a16:creationId xmlns:a16="http://schemas.microsoft.com/office/drawing/2014/main" id="{E810011F-7250-2B08-775A-A42F12CB0096}"/>
              </a:ext>
            </a:extLst>
          </p:cNvPr>
          <p:cNvSpPr txBox="1"/>
          <p:nvPr/>
        </p:nvSpPr>
        <p:spPr>
          <a:xfrm rot="16200000">
            <a:off x="3986076"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Arial" panose="020B0604020202020204" pitchFamily="34" charset="0"/>
                <a:ea typeface="Inter Display" panose="02000503000000020004" pitchFamily="2" charset="0"/>
                <a:cs typeface="Inter Display" panose="02000503000000020004" pitchFamily="2" charset="0"/>
              </a:rPr>
              <a:t>SEMILLON</a:t>
            </a:r>
            <a:endParaRPr lang="en-AU" sz="4400" b="1" cap="all" dirty="0">
              <a:solidFill>
                <a:schemeClr val="bg1"/>
              </a:solidFill>
              <a:latin typeface="Arial" panose="020B0604020202020204" pitchFamily="34" charset="0"/>
              <a:ea typeface="Inter Display" panose="02000503000000020004" pitchFamily="2" charset="0"/>
              <a:cs typeface="Inter Display" panose="02000503000000020004" pitchFamily="2" charset="0"/>
            </a:endParaRPr>
          </a:p>
        </p:txBody>
      </p:sp>
    </p:spTree>
    <p:extLst>
      <p:ext uri="{BB962C8B-B14F-4D97-AF65-F5344CB8AC3E}">
        <p14:creationId xmlns:p14="http://schemas.microsoft.com/office/powerpoint/2010/main" val="1488632776"/>
      </p:ext>
    </p:ext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D6C6D7CD-855F-45D5-B346-71223F407688}"/>
              </a:ext>
            </a:extLst>
          </p:cNvPr>
          <p:cNvSpPr txBox="1"/>
          <p:nvPr/>
        </p:nvSpPr>
        <p:spPr>
          <a:xfrm>
            <a:off x="536484" y="2769964"/>
            <a:ext cx="4522152" cy="3523025"/>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a:spcBef>
                <a:spcPts val="800"/>
              </a:spcBef>
              <a:buClr>
                <a:schemeClr val="bg2"/>
              </a:buClr>
              <a:buFont typeface="Arial" panose="020B0604020202020204" pitchFamily="34" charset="0"/>
              <a:buChar char="•"/>
            </a:pPr>
            <a:r>
              <a:rPr lang="vi-VN" sz="1600" dirty="0">
                <a:solidFill>
                  <a:schemeClr val="bg1"/>
                </a:solidFill>
                <a:latin typeface="Arial" panose="020B0604020202020204" pitchFamily="34" charset="0"/>
              </a:rPr>
              <a:t>Giống nho trắng được trồng nhiều nhất, chiếm hơn nửa sản lượng nho trắng</a:t>
            </a:r>
          </a:p>
          <a:p>
            <a:pPr>
              <a:spcBef>
                <a:spcPts val="800"/>
              </a:spcBef>
              <a:buClr>
                <a:schemeClr val="bg2"/>
              </a:buClr>
              <a:buFont typeface="Arial" panose="020B0604020202020204" pitchFamily="34" charset="0"/>
              <a:buChar char="•"/>
            </a:pPr>
            <a:r>
              <a:rPr lang="vi-VN" sz="1600" dirty="0">
                <a:solidFill>
                  <a:schemeClr val="bg1"/>
                </a:solidFill>
                <a:latin typeface="Arial" panose="020B0604020202020204" pitchFamily="34" charset="0"/>
              </a:rPr>
              <a:t>Úc có những cây nho Chardonnay lâu năm nhất thế giới</a:t>
            </a:r>
          </a:p>
          <a:p>
            <a:pPr>
              <a:spcBef>
                <a:spcPts val="800"/>
              </a:spcBef>
              <a:buClr>
                <a:schemeClr val="bg2"/>
              </a:buClr>
              <a:buFont typeface="Arial" panose="020B0604020202020204" pitchFamily="34" charset="0"/>
              <a:buChar char="•"/>
            </a:pPr>
            <a:r>
              <a:rPr lang="vi-VN" sz="1600" dirty="0">
                <a:solidFill>
                  <a:schemeClr val="bg1"/>
                </a:solidFill>
                <a:latin typeface="Arial" panose="020B0604020202020204" pitchFamily="34" charset="0"/>
              </a:rPr>
              <a:t>Với giống nho linh hoạt này, các nhà sản xuất có thể tạo ra tất cả các phong cách rượu</a:t>
            </a:r>
          </a:p>
          <a:p>
            <a:pPr>
              <a:spcBef>
                <a:spcPts val="800"/>
              </a:spcBef>
              <a:buClr>
                <a:schemeClr val="bg2"/>
              </a:buClr>
              <a:buFont typeface="Arial" panose="020B0604020202020204" pitchFamily="34" charset="0"/>
              <a:buChar char="•"/>
            </a:pPr>
            <a:r>
              <a:rPr lang="vi-VN" sz="1600" dirty="0">
                <a:solidFill>
                  <a:schemeClr val="bg1"/>
                </a:solidFill>
                <a:latin typeface="Arial" panose="020B0604020202020204" pitchFamily="34" charset="0"/>
              </a:rPr>
              <a:t>Phát triển từ các loại rượu vang ủ trong thùng gỗ sồi lớn từ thập niên 1980-90 đến các phong cách thanh lịch và ngọt dịu hơn</a:t>
            </a:r>
            <a:endParaRPr lang="en-US" sz="1600" dirty="0">
              <a:solidFill>
                <a:schemeClr val="bg1"/>
              </a:solidFill>
              <a:latin typeface="Arial" panose="020B0604020202020204" pitchFamily="34" charset="0"/>
            </a:endParaRPr>
          </a:p>
        </p:txBody>
      </p:sp>
      <p:pic>
        <p:nvPicPr>
          <p:cNvPr id="3" name="Picture 2" descr="A wooden post in a vineyard&#10;&#10;Description automatically generated">
            <a:extLst>
              <a:ext uri="{FF2B5EF4-FFF2-40B4-BE49-F238E27FC236}">
                <a16:creationId xmlns:a16="http://schemas.microsoft.com/office/drawing/2014/main" id="{2A8512DF-6CDE-1E50-51EC-1EC17A3E26C4}"/>
              </a:ext>
            </a:extLst>
          </p:cNvPr>
          <p:cNvPicPr>
            <a:picLocks noChangeAspect="1"/>
          </p:cNvPicPr>
          <p:nvPr/>
        </p:nvPicPr>
        <p:blipFill>
          <a:blip r:embed="rId3">
            <a:extLst>
              <a:ext uri="{28A0092B-C50C-407E-A947-70E740481C1C}">
                <a14:useLocalDpi xmlns:a14="http://schemas.microsoft.com/office/drawing/2010/main"/>
              </a:ext>
            </a:extLst>
          </a:blip>
          <a:srcRect l="4444" t="1634" r="15172" b="1681"/>
          <a:stretch/>
        </p:blipFill>
        <p:spPr>
          <a:xfrm>
            <a:off x="6047974" y="385959"/>
            <a:ext cx="6171262" cy="6083199"/>
          </a:xfrm>
          <a:prstGeom prst="rect">
            <a:avLst/>
          </a:prstGeom>
        </p:spPr>
      </p:pic>
      <p:sp>
        <p:nvSpPr>
          <p:cNvPr id="2" name="object 4">
            <a:extLst>
              <a:ext uri="{FF2B5EF4-FFF2-40B4-BE49-F238E27FC236}">
                <a16:creationId xmlns:a16="http://schemas.microsoft.com/office/drawing/2014/main" id="{57CE5D63-59C4-C391-8D71-CEE501EF727A}"/>
              </a:ext>
            </a:extLst>
          </p:cNvPr>
          <p:cNvSpPr txBox="1"/>
          <p:nvPr/>
        </p:nvSpPr>
        <p:spPr>
          <a:xfrm>
            <a:off x="645466" y="1518924"/>
            <a:ext cx="4132274" cy="722626"/>
          </a:xfrm>
          <a:prstGeom prst="rect">
            <a:avLst/>
          </a:prstGeom>
        </p:spPr>
        <p:txBody>
          <a:bodyPr vert="horz" wrap="none" lIns="0" tIns="11521" rIns="0" bIns="0" rtlCol="0">
            <a:noAutofit/>
          </a:bodyPr>
          <a:lstStyle/>
          <a:p>
            <a:pPr defTabSz="914453">
              <a:lnSpc>
                <a:spcPct val="80000"/>
              </a:lnSpc>
              <a:defRPr/>
            </a:pPr>
            <a:r>
              <a:rPr lang="en-AU" sz="3200" cap="all" dirty="0">
                <a:solidFill>
                  <a:schemeClr val="bg2"/>
                </a:solidFill>
                <a:uFill>
                  <a:solidFill>
                    <a:srgbClr val="F40000"/>
                  </a:solidFill>
                </a:uFill>
                <a:latin typeface="Arial" panose="020B0604020202020204" pitchFamily="34" charset="0"/>
                <a:ea typeface="Inter Display" panose="02000503000000020004" pitchFamily="2" charset="0"/>
                <a:cs typeface="Inter Display" panose="02000503000000020004" pitchFamily="2" charset="0"/>
              </a:rPr>
              <a:t>VANG TRẮNG CỔ </a:t>
            </a:r>
          </a:p>
          <a:p>
            <a:pPr defTabSz="914453">
              <a:lnSpc>
                <a:spcPct val="80000"/>
              </a:lnSpc>
              <a:defRPr/>
            </a:pPr>
            <a:r>
              <a:rPr lang="en-AU" sz="3200" cap="all" dirty="0">
                <a:solidFill>
                  <a:schemeClr val="bg2"/>
                </a:solidFill>
                <a:uFill>
                  <a:solidFill>
                    <a:srgbClr val="F40000"/>
                  </a:solidFill>
                </a:uFill>
                <a:latin typeface="Arial" panose="020B0604020202020204" pitchFamily="34" charset="0"/>
                <a:ea typeface="Inter Display" panose="02000503000000020004" pitchFamily="2" charset="0"/>
                <a:cs typeface="Inter Display" panose="02000503000000020004" pitchFamily="2" charset="0"/>
              </a:rPr>
              <a:t>ĐIỂN CỦA ÚC</a:t>
            </a:r>
          </a:p>
          <a:p>
            <a:pPr defTabSz="914453">
              <a:lnSpc>
                <a:spcPct val="80000"/>
              </a:lnSpc>
              <a:defRPr/>
            </a:pPr>
            <a:endParaRPr lang="en-AU" sz="3200" cap="all" dirty="0">
              <a:solidFill>
                <a:schemeClr val="bg2"/>
              </a:solidFill>
              <a:uFill>
                <a:solidFill>
                  <a:srgbClr val="F40000"/>
                </a:solidFill>
              </a:uFill>
              <a:latin typeface="Arial" panose="020B0604020202020204" pitchFamily="34" charset="0"/>
              <a:ea typeface="Inter Display" panose="02000503000000020004" pitchFamily="2" charset="0"/>
              <a:cs typeface="Inter Display" panose="02000503000000020004" pitchFamily="2" charset="0"/>
            </a:endParaRPr>
          </a:p>
        </p:txBody>
      </p:sp>
      <p:sp>
        <p:nvSpPr>
          <p:cNvPr id="5" name="Title 4">
            <a:extLst>
              <a:ext uri="{FF2B5EF4-FFF2-40B4-BE49-F238E27FC236}">
                <a16:creationId xmlns:a16="http://schemas.microsoft.com/office/drawing/2014/main" id="{44A566E1-71D4-BC96-22F8-C70FADC82A28}"/>
              </a:ext>
            </a:extLst>
          </p:cNvPr>
          <p:cNvSpPr>
            <a:spLocks noGrp="1"/>
          </p:cNvSpPr>
          <p:nvPr>
            <p:ph type="title"/>
          </p:nvPr>
        </p:nvSpPr>
        <p:spPr>
          <a:xfrm>
            <a:off x="536484" y="674366"/>
            <a:ext cx="5402508" cy="603321"/>
          </a:xfrm>
        </p:spPr>
        <p:txBody>
          <a:bodyPr>
            <a:noAutofit/>
          </a:bodyPr>
          <a:lstStyle/>
          <a:p>
            <a:r>
              <a:rPr lang="en-AU" sz="5400" cap="all" dirty="0">
                <a:solidFill>
                  <a:schemeClr val="accent3"/>
                </a:solidFill>
                <a:uFill>
                  <a:solidFill>
                    <a:srgbClr val="F40000"/>
                  </a:solidFill>
                </a:uFill>
              </a:rPr>
              <a:t>chardonnay</a:t>
            </a:r>
            <a:endParaRPr lang="en-US" dirty="0">
              <a:solidFill>
                <a:schemeClr val="accent3"/>
              </a:solidFill>
            </a:endParaRPr>
          </a:p>
        </p:txBody>
      </p:sp>
    </p:spTree>
    <p:extLst>
      <p:ext uri="{BB962C8B-B14F-4D97-AF65-F5344CB8AC3E}">
        <p14:creationId xmlns:p14="http://schemas.microsoft.com/office/powerpoint/2010/main" val="714218978"/>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3" name="Straight Connector 22">
            <a:extLst>
              <a:ext uri="{FF2B5EF4-FFF2-40B4-BE49-F238E27FC236}">
                <a16:creationId xmlns:a16="http://schemas.microsoft.com/office/drawing/2014/main" id="{72C1ACCF-5829-5054-128E-4A5E9B2B93CF}"/>
              </a:ext>
            </a:extLst>
          </p:cNvPr>
          <p:cNvCxnSpPr>
            <a:cxnSpLocks/>
          </p:cNvCxnSpPr>
          <p:nvPr/>
        </p:nvCxnSpPr>
        <p:spPr>
          <a:xfrm>
            <a:off x="6753138" y="4709067"/>
            <a:ext cx="129745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DACE97A-D146-4F7F-4FD2-1D852568DE37}"/>
              </a:ext>
            </a:extLst>
          </p:cNvPr>
          <p:cNvCxnSpPr>
            <a:cxnSpLocks/>
          </p:cNvCxnSpPr>
          <p:nvPr/>
        </p:nvCxnSpPr>
        <p:spPr>
          <a:xfrm>
            <a:off x="6526635" y="2444039"/>
            <a:ext cx="129745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2" name="Oval 21">
            <a:extLst>
              <a:ext uri="{FF2B5EF4-FFF2-40B4-BE49-F238E27FC236}">
                <a16:creationId xmlns:a16="http://schemas.microsoft.com/office/drawing/2014/main" id="{4FBCA3B5-AD16-DD5F-43B1-43F6ECE35ECA}"/>
              </a:ext>
            </a:extLst>
          </p:cNvPr>
          <p:cNvSpPr/>
          <p:nvPr/>
        </p:nvSpPr>
        <p:spPr>
          <a:xfrm>
            <a:off x="7431656" y="1092937"/>
            <a:ext cx="2583929" cy="2583929"/>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cxnSp>
        <p:nvCxnSpPr>
          <p:cNvPr id="15" name="Straight Connector 14">
            <a:extLst>
              <a:ext uri="{FF2B5EF4-FFF2-40B4-BE49-F238E27FC236}">
                <a16:creationId xmlns:a16="http://schemas.microsoft.com/office/drawing/2014/main" id="{D68E00B7-ACCC-60DF-84A0-B847EF04856E}"/>
              </a:ext>
            </a:extLst>
          </p:cNvPr>
          <p:cNvCxnSpPr/>
          <p:nvPr/>
        </p:nvCxnSpPr>
        <p:spPr>
          <a:xfrm>
            <a:off x="1350123" y="4256061"/>
            <a:ext cx="43180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p:txBody>
          <a:bodyPr/>
          <a:lstStyle/>
          <a:p>
            <a:r>
              <a:rPr lang="en-US" sz="4400" dirty="0">
                <a:solidFill>
                  <a:schemeClr val="accent2"/>
                </a:solidFill>
              </a:rPr>
              <a:t>PHONG CÁCH VÀ </a:t>
            </a:r>
            <a:br>
              <a:rPr lang="en-US" sz="4400" dirty="0">
                <a:solidFill>
                  <a:schemeClr val="accent2"/>
                </a:solidFill>
              </a:rPr>
            </a:br>
            <a:r>
              <a:rPr lang="en-US" sz="4400" dirty="0">
                <a:solidFill>
                  <a:schemeClr val="accent2"/>
                </a:solidFill>
              </a:rPr>
              <a:t>CÁC ĐẶC ĐIỂM</a:t>
            </a:r>
            <a:br>
              <a:rPr lang="en-US" sz="4400" dirty="0">
                <a:solidFill>
                  <a:schemeClr val="accent2"/>
                </a:solidFill>
              </a:rPr>
            </a:br>
            <a:endParaRPr lang="en-US" sz="4400" dirty="0">
              <a:solidFill>
                <a:schemeClr val="accent2"/>
              </a:solidFill>
            </a:endParaRPr>
          </a:p>
        </p:txBody>
      </p:sp>
      <p:sp>
        <p:nvSpPr>
          <p:cNvPr id="4" name="object 58">
            <a:extLst>
              <a:ext uri="{FF2B5EF4-FFF2-40B4-BE49-F238E27FC236}">
                <a16:creationId xmlns:a16="http://schemas.microsoft.com/office/drawing/2014/main" id="{E47CF276-A693-C23A-D876-CCF68B22DD0E}"/>
              </a:ext>
            </a:extLst>
          </p:cNvPr>
          <p:cNvSpPr txBox="1"/>
          <p:nvPr/>
        </p:nvSpPr>
        <p:spPr>
          <a:xfrm>
            <a:off x="8272900" y="4963517"/>
            <a:ext cx="1372750" cy="766813"/>
          </a:xfrm>
          <a:prstGeom prst="rect">
            <a:avLst/>
          </a:prstGeom>
        </p:spPr>
        <p:txBody>
          <a:bodyPr vert="horz" wrap="square" lIns="0" tIns="17145" rIns="0" bIns="0" rtlCol="0" anchor="ctr" anchorCtr="0">
            <a:spAutoFit/>
          </a:bodyPr>
          <a:lstStyle/>
          <a:p>
            <a:pPr marL="285750" indent="-285750">
              <a:lnSpc>
                <a:spcPct val="98000"/>
              </a:lnSpc>
              <a:spcAft>
                <a:spcPts val="100"/>
              </a:spcAft>
              <a:buClr>
                <a:schemeClr val="bg2"/>
              </a:buClr>
              <a:buFont typeface="Arial" panose="020B0604020202020204" pitchFamily="34" charset="0"/>
              <a:buChar char="•"/>
            </a:pPr>
            <a:r>
              <a:rPr lang="en-AU" sz="1600" dirty="0">
                <a:latin typeface="Arial" panose="020B0604020202020204" pitchFamily="34" charset="0"/>
                <a:cs typeface="Hellix SemiBold"/>
              </a:rPr>
              <a:t>Cam </a:t>
            </a:r>
            <a:r>
              <a:rPr lang="en-AU" sz="1600" dirty="0" err="1">
                <a:latin typeface="Arial" panose="020B0604020202020204" pitchFamily="34" charset="0"/>
                <a:cs typeface="Hellix SemiBold"/>
              </a:rPr>
              <a:t>quýt</a:t>
            </a:r>
            <a:endParaRPr lang="en-AU" sz="1600" dirty="0">
              <a:latin typeface="Arial" panose="020B0604020202020204" pitchFamily="34" charset="0"/>
              <a:cs typeface="Hellix SemiBold"/>
            </a:endParaRPr>
          </a:p>
          <a:p>
            <a:pPr marL="285750" indent="-285750">
              <a:lnSpc>
                <a:spcPct val="98000"/>
              </a:lnSpc>
              <a:spcAft>
                <a:spcPts val="100"/>
              </a:spcAft>
              <a:buClr>
                <a:schemeClr val="bg2"/>
              </a:buClr>
              <a:buFont typeface="Arial" panose="020B0604020202020204" pitchFamily="34" charset="0"/>
              <a:buChar char="•"/>
            </a:pPr>
            <a:r>
              <a:rPr lang="en-AU" sz="1600" dirty="0" err="1">
                <a:latin typeface="Arial" panose="020B0604020202020204" pitchFamily="34" charset="0"/>
                <a:cs typeface="Hellix SemiBold"/>
              </a:rPr>
              <a:t>Quả</a:t>
            </a:r>
            <a:r>
              <a:rPr lang="en-AU" sz="1600" dirty="0">
                <a:latin typeface="Arial" panose="020B0604020202020204" pitchFamily="34" charset="0"/>
                <a:cs typeface="Hellix SemiBold"/>
              </a:rPr>
              <a:t> </a:t>
            </a:r>
            <a:r>
              <a:rPr lang="en-AU" sz="1600" dirty="0" err="1">
                <a:latin typeface="Arial" panose="020B0604020202020204" pitchFamily="34" charset="0"/>
                <a:cs typeface="Hellix SemiBold"/>
              </a:rPr>
              <a:t>hạch</a:t>
            </a:r>
            <a:endParaRPr lang="en-AU" sz="1600" dirty="0">
              <a:latin typeface="Arial" panose="020B0604020202020204" pitchFamily="34" charset="0"/>
              <a:cs typeface="Hellix SemiBold"/>
            </a:endParaRPr>
          </a:p>
          <a:p>
            <a:pPr marL="285750" indent="-285750">
              <a:lnSpc>
                <a:spcPct val="98000"/>
              </a:lnSpc>
              <a:spcAft>
                <a:spcPts val="100"/>
              </a:spcAft>
              <a:buClr>
                <a:schemeClr val="bg2"/>
              </a:buClr>
              <a:buFont typeface="Arial" panose="020B0604020202020204" pitchFamily="34" charset="0"/>
              <a:buChar char="•"/>
            </a:pPr>
            <a:r>
              <a:rPr lang="en-AU" sz="1600" dirty="0" err="1">
                <a:latin typeface="Arial" panose="020B0604020202020204" pitchFamily="34" charset="0"/>
                <a:cs typeface="Hellix SemiBold"/>
              </a:rPr>
              <a:t>Đậu</a:t>
            </a:r>
            <a:endParaRPr lang="en-AU" sz="1600" dirty="0">
              <a:latin typeface="Arial" panose="020B0604020202020204" pitchFamily="34" charset="0"/>
              <a:cs typeface="Hellix SemiBold"/>
            </a:endParaRPr>
          </a:p>
        </p:txBody>
      </p:sp>
      <p:sp>
        <p:nvSpPr>
          <p:cNvPr id="5" name="object 58">
            <a:extLst>
              <a:ext uri="{FF2B5EF4-FFF2-40B4-BE49-F238E27FC236}">
                <a16:creationId xmlns:a16="http://schemas.microsoft.com/office/drawing/2014/main" id="{96CEE577-D395-5B17-E049-D89D15EA603B}"/>
              </a:ext>
            </a:extLst>
          </p:cNvPr>
          <p:cNvSpPr txBox="1"/>
          <p:nvPr/>
        </p:nvSpPr>
        <p:spPr>
          <a:xfrm>
            <a:off x="843018" y="2611294"/>
            <a:ext cx="1051737" cy="719043"/>
          </a:xfrm>
          <a:prstGeom prst="rect">
            <a:avLst/>
          </a:prstGeom>
        </p:spPr>
        <p:txBody>
          <a:bodyPr vert="horz" wrap="square" lIns="0" tIns="17145" rIns="0" bIns="0" rtlCol="0" anchor="b" anchorCtr="0">
            <a:spAutoFit/>
          </a:bodyPr>
          <a:lstStyle/>
          <a:p>
            <a:pPr algn="ctr">
              <a:lnSpc>
                <a:spcPct val="95000"/>
              </a:lnSpc>
              <a:buClr>
                <a:srgbClr val="F40000"/>
              </a:buClr>
            </a:pPr>
            <a:r>
              <a:rPr lang="en-US" sz="1600" dirty="0">
                <a:latin typeface="Arial" panose="020B0604020202020204" pitchFamily="34" charset="0"/>
                <a:cs typeface="Hellix SemiBold"/>
              </a:rPr>
              <a:t>KHÔNG </a:t>
            </a:r>
            <a:r>
              <a:rPr lang="en-US" sz="1600" dirty="0" err="1">
                <a:latin typeface="Arial" panose="020B0604020202020204" pitchFamily="34" charset="0"/>
                <a:cs typeface="Hellix SemiBold"/>
              </a:rPr>
              <a:t>Ủ</a:t>
            </a:r>
            <a:r>
              <a:rPr lang="en-US" sz="1600" dirty="0">
                <a:latin typeface="Arial" panose="020B0604020202020204" pitchFamily="34" charset="0"/>
                <a:cs typeface="Hellix SemiBold"/>
              </a:rPr>
              <a:t> THÙNG GỖ SỒI</a:t>
            </a:r>
          </a:p>
        </p:txBody>
      </p:sp>
      <p:sp>
        <p:nvSpPr>
          <p:cNvPr id="6" name="object 58">
            <a:extLst>
              <a:ext uri="{FF2B5EF4-FFF2-40B4-BE49-F238E27FC236}">
                <a16:creationId xmlns:a16="http://schemas.microsoft.com/office/drawing/2014/main" id="{B597CD6D-1B5B-B13B-AA12-F189856667E9}"/>
              </a:ext>
            </a:extLst>
          </p:cNvPr>
          <p:cNvSpPr txBox="1"/>
          <p:nvPr/>
        </p:nvSpPr>
        <p:spPr>
          <a:xfrm>
            <a:off x="8272900" y="4560571"/>
            <a:ext cx="3246242" cy="263534"/>
          </a:xfrm>
          <a:prstGeom prst="rect">
            <a:avLst/>
          </a:prstGeom>
          <a:solidFill>
            <a:schemeClr val="bg1"/>
          </a:solidFill>
        </p:spPr>
        <p:txBody>
          <a:bodyPr vert="horz" wrap="square" lIns="0" tIns="17145" rIns="0" bIns="0" rtlCol="0">
            <a:spAutoFit/>
          </a:bodyPr>
          <a:lstStyle/>
          <a:p>
            <a:pPr>
              <a:buClr>
                <a:srgbClr val="F40000"/>
              </a:buClr>
            </a:pPr>
            <a:r>
              <a:rPr lang="vi-VN" sz="1600" dirty="0">
                <a:latin typeface="Arial" panose="020B0604020202020204" pitchFamily="34" charset="0"/>
                <a:cs typeface="Hellix SemiBold"/>
              </a:rPr>
              <a:t>HƯƠNG VỊ ĐIỂN HÌNH</a:t>
            </a:r>
            <a:endParaRPr lang="en-US" sz="1600" dirty="0">
              <a:latin typeface="Arial" panose="020B0604020202020204" pitchFamily="34" charset="0"/>
              <a:cs typeface="Hellix SemiBold"/>
            </a:endParaRPr>
          </a:p>
        </p:txBody>
      </p:sp>
      <p:sp>
        <p:nvSpPr>
          <p:cNvPr id="9" name="object 58">
            <a:extLst>
              <a:ext uri="{FF2B5EF4-FFF2-40B4-BE49-F238E27FC236}">
                <a16:creationId xmlns:a16="http://schemas.microsoft.com/office/drawing/2014/main" id="{D3A52997-085B-2723-D7C3-81BE6A507C42}"/>
              </a:ext>
            </a:extLst>
          </p:cNvPr>
          <p:cNvSpPr txBox="1"/>
          <p:nvPr/>
        </p:nvSpPr>
        <p:spPr>
          <a:xfrm>
            <a:off x="1694585" y="4963517"/>
            <a:ext cx="2782605" cy="903709"/>
          </a:xfrm>
          <a:prstGeom prst="rect">
            <a:avLst/>
          </a:prstGeom>
        </p:spPr>
        <p:txBody>
          <a:bodyPr vert="horz" wrap="square" lIns="0" tIns="17145" rIns="0" bIns="0" rtlCol="0" anchor="t" anchorCtr="0">
            <a:spAutoFit/>
          </a:bodyPr>
          <a:lstStyle/>
          <a:p>
            <a:pPr algn="ctr">
              <a:lnSpc>
                <a:spcPct val="90000"/>
              </a:lnSpc>
              <a:buClr>
                <a:srgbClr val="F40000"/>
              </a:buClr>
            </a:pPr>
            <a:r>
              <a:rPr lang="vi-VN" sz="1600" dirty="0">
                <a:latin typeface="Arial" panose="020B0604020202020204" pitchFamily="34" charset="0"/>
                <a:cs typeface="Hellix SemiBold"/>
              </a:rPr>
              <a:t>Phong cách trải dài từ hương vị thanh từ vùng khí hậu lạnh đến hương vị đậm đà, chín muồi từ các vùng ấm áp hơn</a:t>
            </a:r>
            <a:endParaRPr lang="en-US" sz="1600" dirty="0">
              <a:latin typeface="Arial" panose="020B0604020202020204" pitchFamily="34" charset="0"/>
              <a:cs typeface="Hellix SemiBold"/>
            </a:endParaRPr>
          </a:p>
        </p:txBody>
      </p:sp>
      <p:sp>
        <p:nvSpPr>
          <p:cNvPr id="10" name="object 58">
            <a:extLst>
              <a:ext uri="{FF2B5EF4-FFF2-40B4-BE49-F238E27FC236}">
                <a16:creationId xmlns:a16="http://schemas.microsoft.com/office/drawing/2014/main" id="{323AD611-28C5-2D78-76DA-103B5D4A507B}"/>
              </a:ext>
            </a:extLst>
          </p:cNvPr>
          <p:cNvSpPr txBox="1"/>
          <p:nvPr/>
        </p:nvSpPr>
        <p:spPr>
          <a:xfrm>
            <a:off x="7760412" y="1759041"/>
            <a:ext cx="1967984" cy="1420774"/>
          </a:xfrm>
          <a:prstGeom prst="rect">
            <a:avLst/>
          </a:prstGeom>
        </p:spPr>
        <p:txBody>
          <a:bodyPr vert="horz" wrap="square" lIns="0" tIns="17145" rIns="0" bIns="0" rtlCol="0" anchor="b" anchorCtr="0">
            <a:spAutoFit/>
          </a:bodyPr>
          <a:lstStyle/>
          <a:p>
            <a:pPr algn="ctr">
              <a:lnSpc>
                <a:spcPct val="95000"/>
              </a:lnSpc>
              <a:buClr>
                <a:srgbClr val="F40000"/>
              </a:buClr>
            </a:pPr>
            <a:r>
              <a:rPr lang="vi-VN" sz="1600" dirty="0">
                <a:latin typeface="Arial" panose="020B0604020202020204" pitchFamily="34" charset="0"/>
                <a:cs typeface="Hellix SemiBold"/>
              </a:rPr>
              <a:t>NHỮNG NHÀ SẢN XUẤT RƯỢU TẠI ÚC ĐÃ ĐÓN NHẬN MỌI HƯƠNG VỊ CỦA GIỐNG NHO NÀY</a:t>
            </a:r>
          </a:p>
          <a:p>
            <a:pPr algn="ctr">
              <a:lnSpc>
                <a:spcPct val="95000"/>
              </a:lnSpc>
              <a:buClr>
                <a:srgbClr val="F40000"/>
              </a:buClr>
            </a:pPr>
            <a:endParaRPr lang="vi-VN" sz="1600" dirty="0">
              <a:latin typeface="Arial" panose="020B0604020202020204" pitchFamily="34" charset="0"/>
              <a:cs typeface="Hellix SemiBold"/>
            </a:endParaRPr>
          </a:p>
        </p:txBody>
      </p:sp>
      <p:sp>
        <p:nvSpPr>
          <p:cNvPr id="11" name="object 58">
            <a:extLst>
              <a:ext uri="{FF2B5EF4-FFF2-40B4-BE49-F238E27FC236}">
                <a16:creationId xmlns:a16="http://schemas.microsoft.com/office/drawing/2014/main" id="{6C6E9646-9568-31C2-285B-0C12166B7C20}"/>
              </a:ext>
            </a:extLst>
          </p:cNvPr>
          <p:cNvSpPr txBox="1"/>
          <p:nvPr/>
        </p:nvSpPr>
        <p:spPr>
          <a:xfrm>
            <a:off x="2363295" y="2611294"/>
            <a:ext cx="1051735" cy="719043"/>
          </a:xfrm>
          <a:prstGeom prst="rect">
            <a:avLst/>
          </a:prstGeom>
        </p:spPr>
        <p:txBody>
          <a:bodyPr vert="horz" wrap="square" lIns="0" tIns="17145" rIns="0" bIns="0" rtlCol="0" anchor="b" anchorCtr="0">
            <a:spAutoFit/>
          </a:bodyPr>
          <a:lstStyle/>
          <a:p>
            <a:pPr algn="ctr">
              <a:lnSpc>
                <a:spcPct val="95000"/>
              </a:lnSpc>
              <a:buClr>
                <a:srgbClr val="F40000"/>
              </a:buClr>
            </a:pPr>
            <a:r>
              <a:rPr lang="en-US" sz="1600" dirty="0" err="1">
                <a:latin typeface="Arial" panose="020B0604020202020204" pitchFamily="34" charset="0"/>
                <a:cs typeface="Hellix SemiBold"/>
              </a:rPr>
              <a:t>Ủ</a:t>
            </a:r>
            <a:r>
              <a:rPr lang="en-US" sz="1600" dirty="0">
                <a:latin typeface="Arial" panose="020B0604020202020204" pitchFamily="34" charset="0"/>
                <a:cs typeface="Hellix SemiBold"/>
              </a:rPr>
              <a:t> TRONG THÙNG GỖ SỒI</a:t>
            </a:r>
          </a:p>
        </p:txBody>
      </p:sp>
      <p:sp>
        <p:nvSpPr>
          <p:cNvPr id="12" name="object 58">
            <a:extLst>
              <a:ext uri="{FF2B5EF4-FFF2-40B4-BE49-F238E27FC236}">
                <a16:creationId xmlns:a16="http://schemas.microsoft.com/office/drawing/2014/main" id="{8EE0C8D4-E921-DCB1-5F4A-FC4A24478253}"/>
              </a:ext>
            </a:extLst>
          </p:cNvPr>
          <p:cNvSpPr txBox="1"/>
          <p:nvPr/>
        </p:nvSpPr>
        <p:spPr>
          <a:xfrm>
            <a:off x="3765985" y="2845204"/>
            <a:ext cx="1467531" cy="485133"/>
          </a:xfrm>
          <a:prstGeom prst="rect">
            <a:avLst/>
          </a:prstGeom>
        </p:spPr>
        <p:txBody>
          <a:bodyPr vert="horz" wrap="square" lIns="0" tIns="17145" rIns="0" bIns="0" rtlCol="0" anchor="b" anchorCtr="0">
            <a:spAutoFit/>
          </a:bodyPr>
          <a:lstStyle/>
          <a:p>
            <a:pPr algn="ctr">
              <a:lnSpc>
                <a:spcPct val="95000"/>
              </a:lnSpc>
              <a:buClr>
                <a:srgbClr val="F40000"/>
              </a:buClr>
            </a:pPr>
            <a:r>
              <a:rPr lang="vi-VN" sz="1600" dirty="0">
                <a:latin typeface="Arial" panose="020B0604020202020204" pitchFamily="34" charset="0"/>
                <a:cs typeface="Hellix SemiBold"/>
              </a:rPr>
              <a:t>RƯỢU VANG SỦI TĂM</a:t>
            </a:r>
          </a:p>
        </p:txBody>
      </p:sp>
      <p:pic>
        <p:nvPicPr>
          <p:cNvPr id="13" name="Picture Placeholder 8">
            <a:extLst>
              <a:ext uri="{FF2B5EF4-FFF2-40B4-BE49-F238E27FC236}">
                <a16:creationId xmlns:a16="http://schemas.microsoft.com/office/drawing/2014/main" id="{9D87E67F-354C-783F-1609-A3FC9C88D05F}"/>
              </a:ext>
            </a:extLst>
          </p:cNvPr>
          <p:cNvPicPr>
            <a:picLocks noChangeAspect="1"/>
          </p:cNvPicPr>
          <p:nvPr/>
        </p:nvPicPr>
        <p:blipFill>
          <a:blip r:embed="rId3" cstate="screen">
            <a:extLst>
              <a:ext uri="{28A0092B-C50C-407E-A947-70E740481C1C}">
                <a14:useLocalDpi xmlns:a14="http://schemas.microsoft.com/office/drawing/2010/main"/>
              </a:ext>
            </a:extLst>
          </a:blip>
          <a:srcRect l="3648" r="3648"/>
          <a:stretch/>
        </p:blipFill>
        <p:spPr>
          <a:xfrm>
            <a:off x="5275422" y="331418"/>
            <a:ext cx="2114328" cy="6400800"/>
          </a:xfrm>
          <a:prstGeom prst="rect">
            <a:avLst/>
          </a:prstGeom>
        </p:spPr>
      </p:pic>
      <p:sp>
        <p:nvSpPr>
          <p:cNvPr id="14" name="object 10">
            <a:extLst>
              <a:ext uri="{FF2B5EF4-FFF2-40B4-BE49-F238E27FC236}">
                <a16:creationId xmlns:a16="http://schemas.microsoft.com/office/drawing/2014/main" id="{46E2ACFC-C50F-4BDD-78AA-0CEBBFEE8AA7}"/>
              </a:ext>
            </a:extLst>
          </p:cNvPr>
          <p:cNvSpPr txBox="1"/>
          <p:nvPr/>
        </p:nvSpPr>
        <p:spPr>
          <a:xfrm rot="16200000">
            <a:off x="3985515" y="4088168"/>
            <a:ext cx="4652237" cy="460254"/>
          </a:xfrm>
          <a:prstGeom prst="rect">
            <a:avLst/>
          </a:prstGeom>
        </p:spPr>
        <p:txBody>
          <a:bodyPr vert="horz" wrap="square" lIns="0" tIns="12065" rIns="0" bIns="0" rtlCol="0">
            <a:spAutoFit/>
          </a:bodyPr>
          <a:lstStyle/>
          <a:p>
            <a:pPr algn="ctr" defTabSz="914453">
              <a:lnSpc>
                <a:spcPct val="80000"/>
              </a:lnSpc>
              <a:spcBef>
                <a:spcPct val="0"/>
              </a:spcBef>
            </a:pPr>
            <a:r>
              <a:rPr lang="en-AU" sz="3600" b="1" dirty="0">
                <a:solidFill>
                  <a:schemeClr val="bg1"/>
                </a:solidFill>
                <a:latin typeface="Arial" panose="020B0604020202020204" pitchFamily="34" charset="0"/>
                <a:ea typeface="Inter Display" panose="02000503000000020004" pitchFamily="2" charset="0"/>
                <a:cs typeface="Inter Display" panose="02000503000000020004" pitchFamily="2" charset="0"/>
              </a:rPr>
              <a:t>CHARDONNAY</a:t>
            </a:r>
            <a:endParaRPr lang="en-AU" sz="3600" b="1" cap="all" dirty="0">
              <a:solidFill>
                <a:schemeClr val="bg1"/>
              </a:solidFill>
              <a:latin typeface="Arial" panose="020B0604020202020204" pitchFamily="34" charset="0"/>
              <a:ea typeface="Inter Display" panose="02000503000000020004" pitchFamily="2" charset="0"/>
              <a:cs typeface="Inter Display" panose="02000503000000020004" pitchFamily="2" charset="0"/>
            </a:endParaRPr>
          </a:p>
        </p:txBody>
      </p:sp>
      <p:sp>
        <p:nvSpPr>
          <p:cNvPr id="16" name="object 58">
            <a:extLst>
              <a:ext uri="{FF2B5EF4-FFF2-40B4-BE49-F238E27FC236}">
                <a16:creationId xmlns:a16="http://schemas.microsoft.com/office/drawing/2014/main" id="{636C81A9-BDC9-2A39-FD94-8ADA9154633E}"/>
              </a:ext>
            </a:extLst>
          </p:cNvPr>
          <p:cNvSpPr txBox="1"/>
          <p:nvPr/>
        </p:nvSpPr>
        <p:spPr>
          <a:xfrm>
            <a:off x="1609667" y="4605948"/>
            <a:ext cx="2782605" cy="460511"/>
          </a:xfrm>
          <a:prstGeom prst="rect">
            <a:avLst/>
          </a:prstGeom>
        </p:spPr>
        <p:txBody>
          <a:bodyPr vert="horz" wrap="square" lIns="0" tIns="17145" rIns="0" bIns="0" rtlCol="0" anchor="t" anchorCtr="0">
            <a:spAutoFit/>
          </a:bodyPr>
          <a:lstStyle/>
          <a:p>
            <a:pPr algn="ctr">
              <a:lnSpc>
                <a:spcPct val="90000"/>
              </a:lnSpc>
              <a:buClr>
                <a:srgbClr val="F40000"/>
              </a:buClr>
            </a:pPr>
            <a:r>
              <a:rPr lang="en-US" sz="1600" dirty="0">
                <a:latin typeface="Arial" panose="020B0604020202020204" pitchFamily="34" charset="0"/>
                <a:cs typeface="Hellix SemiBold"/>
              </a:rPr>
              <a:t>BA PHONG CÁCH CHÍNH</a:t>
            </a:r>
          </a:p>
          <a:p>
            <a:pPr algn="ctr">
              <a:lnSpc>
                <a:spcPct val="90000"/>
              </a:lnSpc>
              <a:buClr>
                <a:srgbClr val="F40000"/>
              </a:buClr>
            </a:pPr>
            <a:endParaRPr lang="en-US" sz="1600" dirty="0">
              <a:latin typeface="Arial" panose="020B0604020202020204" pitchFamily="34" charset="0"/>
              <a:cs typeface="Hellix SemiBold"/>
            </a:endParaRPr>
          </a:p>
        </p:txBody>
      </p:sp>
      <p:cxnSp>
        <p:nvCxnSpPr>
          <p:cNvPr id="17" name="Straight Connector 16">
            <a:extLst>
              <a:ext uri="{FF2B5EF4-FFF2-40B4-BE49-F238E27FC236}">
                <a16:creationId xmlns:a16="http://schemas.microsoft.com/office/drawing/2014/main" id="{F63FDD01-EB46-B5DB-5F16-F4F12AEF6111}"/>
              </a:ext>
            </a:extLst>
          </p:cNvPr>
          <p:cNvCxnSpPr>
            <a:cxnSpLocks/>
          </p:cNvCxnSpPr>
          <p:nvPr/>
        </p:nvCxnSpPr>
        <p:spPr>
          <a:xfrm flipV="1">
            <a:off x="1350123" y="3429000"/>
            <a:ext cx="0" cy="827061"/>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884B1E8-C215-9898-0E04-919D2FCB53A7}"/>
              </a:ext>
            </a:extLst>
          </p:cNvPr>
          <p:cNvCxnSpPr>
            <a:cxnSpLocks/>
          </p:cNvCxnSpPr>
          <p:nvPr/>
        </p:nvCxnSpPr>
        <p:spPr>
          <a:xfrm flipV="1">
            <a:off x="2912193" y="3429000"/>
            <a:ext cx="0" cy="827061"/>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90916B90-FADF-40C1-D6F0-8880181AB285}"/>
              </a:ext>
            </a:extLst>
          </p:cNvPr>
          <p:cNvCxnSpPr>
            <a:cxnSpLocks/>
          </p:cNvCxnSpPr>
          <p:nvPr/>
        </p:nvCxnSpPr>
        <p:spPr>
          <a:xfrm flipV="1">
            <a:off x="4479216" y="3429000"/>
            <a:ext cx="0" cy="827061"/>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03533408"/>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Close-up of a vine with grapes&#10;&#10;Description automatically generated">
            <a:extLst>
              <a:ext uri="{FF2B5EF4-FFF2-40B4-BE49-F238E27FC236}">
                <a16:creationId xmlns:a16="http://schemas.microsoft.com/office/drawing/2014/main" id="{25A387EE-DAD8-8C3E-C9B9-C4EA17D0DC93}"/>
              </a:ext>
            </a:extLst>
          </p:cNvPr>
          <p:cNvPicPr>
            <a:picLocks noChangeAspect="1"/>
          </p:cNvPicPr>
          <p:nvPr/>
        </p:nvPicPr>
        <p:blipFill>
          <a:blip r:embed="rId3" cstate="screen">
            <a:extLst>
              <a:ext uri="{28A0092B-C50C-407E-A947-70E740481C1C}">
                <a14:useLocalDpi xmlns:a14="http://schemas.microsoft.com/office/drawing/2010/main"/>
              </a:ext>
            </a:extLst>
          </a:blip>
          <a:srcRect b="56490"/>
          <a:stretch>
            <a:fillRect/>
          </a:stretch>
        </p:blipFill>
        <p:spPr>
          <a:xfrm>
            <a:off x="400016" y="-605536"/>
            <a:ext cx="3862018" cy="2520520"/>
          </a:xfrm>
          <a:prstGeom prst="rect">
            <a:avLst/>
          </a:prstGeom>
        </p:spPr>
      </p:pic>
      <p:sp>
        <p:nvSpPr>
          <p:cNvPr id="3" name="Text Placeholder 2">
            <a:extLst>
              <a:ext uri="{FF2B5EF4-FFF2-40B4-BE49-F238E27FC236}">
                <a16:creationId xmlns:a16="http://schemas.microsoft.com/office/drawing/2014/main" id="{0144C9E7-7CCA-4FC6-CEE2-271D2CEAB32B}"/>
              </a:ext>
            </a:extLst>
          </p:cNvPr>
          <p:cNvSpPr>
            <a:spLocks noGrp="1"/>
          </p:cNvSpPr>
          <p:nvPr>
            <p:ph type="body" sz="quarter" idx="4294967295"/>
          </p:nvPr>
        </p:nvSpPr>
        <p:spPr>
          <a:xfrm>
            <a:off x="2317213" y="4533704"/>
            <a:ext cx="3862017" cy="1460500"/>
          </a:xfrm>
        </p:spPr>
        <p:txBody>
          <a:bodyPr/>
          <a:lstStyle/>
          <a:p>
            <a:pPr>
              <a:buClr>
                <a:schemeClr val="accent4"/>
              </a:buClr>
            </a:pPr>
            <a:r>
              <a:rPr lang="vi-VN" dirty="0"/>
              <a:t>Những nhà làm rượu vang tiên phong của Úc đã trồng nho, mở rộng vườn nho của họ và bắt đầu xuất khẩu</a:t>
            </a:r>
            <a:endParaRPr lang="en-US" dirty="0"/>
          </a:p>
        </p:txBody>
      </p:sp>
      <p:cxnSp>
        <p:nvCxnSpPr>
          <p:cNvPr id="6" name="Straight Connector 5">
            <a:extLst>
              <a:ext uri="{FF2B5EF4-FFF2-40B4-BE49-F238E27FC236}">
                <a16:creationId xmlns:a16="http://schemas.microsoft.com/office/drawing/2014/main" id="{DD2A1874-A86A-87DD-A8A5-E6B3A0FAAA30}"/>
              </a:ext>
            </a:extLst>
          </p:cNvPr>
          <p:cNvCxnSpPr/>
          <p:nvPr/>
        </p:nvCxnSpPr>
        <p:spPr>
          <a:xfrm>
            <a:off x="1635760" y="337892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B3CE732A-16CE-07F2-B080-2E7C78189B18}"/>
              </a:ext>
            </a:extLst>
          </p:cNvPr>
          <p:cNvSpPr/>
          <p:nvPr/>
        </p:nvSpPr>
        <p:spPr>
          <a:xfrm>
            <a:off x="2695153" y="319185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Oval 7">
            <a:extLst>
              <a:ext uri="{FF2B5EF4-FFF2-40B4-BE49-F238E27FC236}">
                <a16:creationId xmlns:a16="http://schemas.microsoft.com/office/drawing/2014/main" id="{4520626D-7989-8389-1335-4E7EBA5AE5C7}"/>
              </a:ext>
            </a:extLst>
          </p:cNvPr>
          <p:cNvSpPr/>
          <p:nvPr/>
        </p:nvSpPr>
        <p:spPr>
          <a:xfrm>
            <a:off x="5807609" y="319185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2" name="Title 1">
            <a:extLst>
              <a:ext uri="{FF2B5EF4-FFF2-40B4-BE49-F238E27FC236}">
                <a16:creationId xmlns:a16="http://schemas.microsoft.com/office/drawing/2014/main" id="{BF4C77C5-6CE7-8A10-9827-1E20FEA124C5}"/>
              </a:ext>
            </a:extLst>
          </p:cNvPr>
          <p:cNvSpPr txBox="1"/>
          <p:nvPr/>
        </p:nvSpPr>
        <p:spPr>
          <a:xfrm>
            <a:off x="2159868" y="3795345"/>
            <a:ext cx="4105121" cy="1325562"/>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sz="2400" dirty="0">
                <a:solidFill>
                  <a:schemeClr val="accent1"/>
                </a:solidFill>
                <a:latin typeface="Arial" panose="020B0604020202020204" pitchFamily="34" charset="0"/>
              </a:rPr>
              <a:t>KỶ NGUYÊN TIÊN PHONG:</a:t>
            </a:r>
          </a:p>
          <a:p>
            <a:r>
              <a:rPr lang="en-US" sz="2400" dirty="0">
                <a:solidFill>
                  <a:schemeClr val="accent1"/>
                </a:solidFill>
                <a:latin typeface="Arial" panose="020B0604020202020204" pitchFamily="34" charset="0"/>
              </a:rPr>
              <a:t>CUỐI 1700s, 1800s</a:t>
            </a:r>
          </a:p>
          <a:p>
            <a:endParaRPr lang="en-US" sz="2400" dirty="0">
              <a:solidFill>
                <a:schemeClr val="accent1"/>
              </a:solidFill>
              <a:latin typeface="Arial" panose="020B0604020202020204" pitchFamily="34" charset="0"/>
            </a:endParaRPr>
          </a:p>
        </p:txBody>
      </p:sp>
      <p:sp>
        <p:nvSpPr>
          <p:cNvPr id="13" name="Text Placeholder 2">
            <a:extLst>
              <a:ext uri="{FF2B5EF4-FFF2-40B4-BE49-F238E27FC236}">
                <a16:creationId xmlns:a16="http://schemas.microsoft.com/office/drawing/2014/main" id="{0F7207DB-BC8F-A482-510E-1A0BE10ABC7D}"/>
              </a:ext>
            </a:extLst>
          </p:cNvPr>
          <p:cNvSpPr txBox="1"/>
          <p:nvPr/>
        </p:nvSpPr>
        <p:spPr>
          <a:xfrm>
            <a:off x="6485815" y="4530693"/>
            <a:ext cx="2587948" cy="1460500"/>
          </a:xfrm>
          <a:prstGeom prst="rect">
            <a:avLst/>
          </a:prstGeom>
        </p:spPr>
        <p:txBody>
          <a:bodyPr vert="horz" lIns="0" tIns="0" rIns="0" bIns="0" rtlCol="0">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800"/>
              </a:spcBef>
            </a:pPr>
            <a:r>
              <a:rPr lang="vi-VN" sz="1600" dirty="0">
                <a:latin typeface="Arial" panose="020B0604020202020204" pitchFamily="34" charset="0"/>
              </a:rPr>
              <a:t>Thành lập các vùng trọng điểm như Thung lũng Hunter, Tasmania, Thung lũng Yarra, McLaren Vale, Barossa và Rutherglen</a:t>
            </a:r>
          </a:p>
          <a:p>
            <a:pPr>
              <a:spcBef>
                <a:spcPts val="800"/>
              </a:spcBef>
            </a:pPr>
            <a:endParaRPr lang="vi-VN" sz="1600" dirty="0">
              <a:latin typeface="Arial" panose="020B0604020202020204" pitchFamily="34" charset="0"/>
            </a:endParaRPr>
          </a:p>
        </p:txBody>
      </p:sp>
      <p:sp>
        <p:nvSpPr>
          <p:cNvPr id="2" name="Text Placeholder 2">
            <a:extLst>
              <a:ext uri="{FF2B5EF4-FFF2-40B4-BE49-F238E27FC236}">
                <a16:creationId xmlns:a16="http://schemas.microsoft.com/office/drawing/2014/main" id="{1F6BAFED-1FB9-765B-BA17-CDB72124FD81}"/>
              </a:ext>
            </a:extLst>
          </p:cNvPr>
          <p:cNvSpPr txBox="1"/>
          <p:nvPr/>
        </p:nvSpPr>
        <p:spPr>
          <a:xfrm>
            <a:off x="9411672" y="4530693"/>
            <a:ext cx="2155918" cy="1460500"/>
          </a:xfrm>
          <a:prstGeom prst="rect">
            <a:avLst/>
          </a:prstGeom>
        </p:spPr>
        <p:txBody>
          <a:bodyPr vert="horz" lIns="0" tIns="0" rIns="0" bIns="0" rtlCol="0">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spcBef>
                <a:spcPts val="800"/>
              </a:spcBef>
              <a:buFont typeface="Arial" panose="020B0604020202020204" pitchFamily="34" charset="0"/>
              <a:buChar char="•"/>
            </a:pPr>
            <a:r>
              <a:rPr lang="en-US" sz="1600" dirty="0">
                <a:latin typeface="Arial" panose="020B0604020202020204" pitchFamily="34" charset="0"/>
              </a:rPr>
              <a:t>James Busby </a:t>
            </a:r>
            <a:r>
              <a:rPr lang="en-US" sz="1600" dirty="0" err="1">
                <a:latin typeface="Arial" panose="020B0604020202020204" pitchFamily="34" charset="0"/>
              </a:rPr>
              <a:t>đã</a:t>
            </a:r>
            <a:r>
              <a:rPr lang="en-US" sz="1600" dirty="0">
                <a:latin typeface="Arial" panose="020B0604020202020204" pitchFamily="34" charset="0"/>
              </a:rPr>
              <a:t> </a:t>
            </a:r>
            <a:r>
              <a:rPr lang="en-US" sz="1600" dirty="0" err="1">
                <a:latin typeface="Arial" panose="020B0604020202020204" pitchFamily="34" charset="0"/>
              </a:rPr>
              <a:t>mang</a:t>
            </a:r>
            <a:r>
              <a:rPr lang="en-US" sz="1600" dirty="0">
                <a:latin typeface="Arial" panose="020B0604020202020204" pitchFamily="34" charset="0"/>
              </a:rPr>
              <a:t> </a:t>
            </a:r>
            <a:r>
              <a:rPr lang="en-US" sz="1600" dirty="0" err="1">
                <a:latin typeface="Arial" panose="020B0604020202020204" pitchFamily="34" charset="0"/>
              </a:rPr>
              <a:t>về</a:t>
            </a:r>
            <a:r>
              <a:rPr lang="en-US" sz="1600" dirty="0">
                <a:latin typeface="Arial" panose="020B0604020202020204" pitchFamily="34" charset="0"/>
              </a:rPr>
              <a:t> </a:t>
            </a:r>
            <a:r>
              <a:rPr lang="en-US" sz="1600" dirty="0" err="1">
                <a:latin typeface="Arial" panose="020B0604020202020204" pitchFamily="34" charset="0"/>
              </a:rPr>
              <a:t>hàng</a:t>
            </a:r>
            <a:r>
              <a:rPr lang="en-US" sz="1600" dirty="0">
                <a:latin typeface="Arial" panose="020B0604020202020204" pitchFamily="34" charset="0"/>
              </a:rPr>
              <a:t> </a:t>
            </a:r>
            <a:r>
              <a:rPr lang="en-US" sz="1600" dirty="0" err="1">
                <a:latin typeface="Arial" panose="020B0604020202020204" pitchFamily="34" charset="0"/>
              </a:rPr>
              <a:t>trăm</a:t>
            </a:r>
            <a:r>
              <a:rPr lang="en-US" sz="1600" dirty="0">
                <a:latin typeface="Arial" panose="020B0604020202020204" pitchFamily="34" charset="0"/>
              </a:rPr>
              <a:t> </a:t>
            </a:r>
            <a:r>
              <a:rPr lang="en-US" sz="1600" dirty="0" err="1">
                <a:latin typeface="Arial" panose="020B0604020202020204" pitchFamily="34" charset="0"/>
              </a:rPr>
              <a:t>cây</a:t>
            </a:r>
            <a:r>
              <a:rPr lang="en-US" sz="1600" dirty="0">
                <a:latin typeface="Arial" panose="020B0604020202020204" pitchFamily="34" charset="0"/>
              </a:rPr>
              <a:t> </a:t>
            </a:r>
            <a:r>
              <a:rPr lang="en-US" sz="1600" dirty="0" err="1">
                <a:latin typeface="Arial" panose="020B0604020202020204" pitchFamily="34" charset="0"/>
              </a:rPr>
              <a:t>giâm</a:t>
            </a:r>
            <a:r>
              <a:rPr lang="en-US" sz="1600" dirty="0">
                <a:latin typeface="Arial" panose="020B0604020202020204" pitchFamily="34" charset="0"/>
              </a:rPr>
              <a:t> </a:t>
            </a:r>
            <a:r>
              <a:rPr lang="en-US" sz="1600" dirty="0" err="1">
                <a:latin typeface="Arial" panose="020B0604020202020204" pitchFamily="34" charset="0"/>
              </a:rPr>
              <a:t>cành</a:t>
            </a:r>
            <a:r>
              <a:rPr lang="en-US" sz="1600" dirty="0">
                <a:latin typeface="Arial" panose="020B0604020202020204" pitchFamily="34" charset="0"/>
              </a:rPr>
              <a:t> </a:t>
            </a:r>
            <a:r>
              <a:rPr lang="en-US" sz="1600" dirty="0" err="1">
                <a:latin typeface="Arial" panose="020B0604020202020204" pitchFamily="34" charset="0"/>
              </a:rPr>
              <a:t>từ</a:t>
            </a:r>
            <a:r>
              <a:rPr lang="en-US" sz="1600" dirty="0">
                <a:latin typeface="Arial" panose="020B0604020202020204" pitchFamily="34" charset="0"/>
              </a:rPr>
              <a:t> </a:t>
            </a:r>
            <a:r>
              <a:rPr lang="en-US" sz="1600" dirty="0" err="1">
                <a:latin typeface="Arial" panose="020B0604020202020204" pitchFamily="34" charset="0"/>
              </a:rPr>
              <a:t>châu</a:t>
            </a:r>
            <a:r>
              <a:rPr lang="en-US" sz="1600" dirty="0">
                <a:latin typeface="Arial" panose="020B0604020202020204" pitchFamily="34" charset="0"/>
              </a:rPr>
              <a:t> </a:t>
            </a:r>
            <a:r>
              <a:rPr lang="en-US" sz="1600" dirty="0" err="1">
                <a:latin typeface="Arial" panose="020B0604020202020204" pitchFamily="34" charset="0"/>
              </a:rPr>
              <a:t>Âu</a:t>
            </a:r>
            <a:r>
              <a:rPr lang="en-US" sz="1600" dirty="0">
                <a:latin typeface="Arial" panose="020B0604020202020204" pitchFamily="34" charset="0"/>
              </a:rPr>
              <a:t>, </a:t>
            </a:r>
            <a:r>
              <a:rPr lang="en-US" sz="1600" dirty="0" err="1">
                <a:latin typeface="Arial" panose="020B0604020202020204" pitchFamily="34" charset="0"/>
              </a:rPr>
              <a:t>là</a:t>
            </a:r>
            <a:r>
              <a:rPr lang="en-US" sz="1600" dirty="0">
                <a:latin typeface="Arial" panose="020B0604020202020204" pitchFamily="34" charset="0"/>
              </a:rPr>
              <a:t> </a:t>
            </a:r>
            <a:r>
              <a:rPr lang="en-US" sz="1600" dirty="0" err="1">
                <a:latin typeface="Arial" panose="020B0604020202020204" pitchFamily="34" charset="0"/>
              </a:rPr>
              <a:t>nguồn</a:t>
            </a:r>
            <a:r>
              <a:rPr lang="en-US" sz="1600" dirty="0">
                <a:latin typeface="Arial" panose="020B0604020202020204" pitchFamily="34" charset="0"/>
              </a:rPr>
              <a:t> </a:t>
            </a:r>
            <a:r>
              <a:rPr lang="en-US" sz="1600" dirty="0" err="1">
                <a:latin typeface="Arial" panose="020B0604020202020204" pitchFamily="34" charset="0"/>
              </a:rPr>
              <a:t>gốc</a:t>
            </a:r>
            <a:r>
              <a:rPr lang="en-US" sz="1600" dirty="0">
                <a:latin typeface="Arial" panose="020B0604020202020204" pitchFamily="34" charset="0"/>
              </a:rPr>
              <a:t> </a:t>
            </a:r>
            <a:r>
              <a:rPr lang="en-US" sz="1600" dirty="0" err="1">
                <a:latin typeface="Arial" panose="020B0604020202020204" pitchFamily="34" charset="0"/>
              </a:rPr>
              <a:t>của</a:t>
            </a:r>
            <a:r>
              <a:rPr lang="en-US" sz="1600" dirty="0">
                <a:latin typeface="Arial" panose="020B0604020202020204" pitchFamily="34" charset="0"/>
              </a:rPr>
              <a:t> </a:t>
            </a:r>
            <a:r>
              <a:rPr lang="en-US" sz="1600" dirty="0" err="1">
                <a:latin typeface="Arial" panose="020B0604020202020204" pitchFamily="34" charset="0"/>
              </a:rPr>
              <a:t>những</a:t>
            </a:r>
            <a:r>
              <a:rPr lang="en-US" sz="1600" dirty="0">
                <a:latin typeface="Arial" panose="020B0604020202020204" pitchFamily="34" charset="0"/>
              </a:rPr>
              <a:t> </a:t>
            </a:r>
            <a:r>
              <a:rPr lang="en-US" sz="1600" dirty="0" err="1">
                <a:latin typeface="Arial" panose="020B0604020202020204" pitchFamily="34" charset="0"/>
              </a:rPr>
              <a:t>cây</a:t>
            </a:r>
            <a:r>
              <a:rPr lang="en-US" sz="1600" dirty="0">
                <a:latin typeface="Arial" panose="020B0604020202020204" pitchFamily="34" charset="0"/>
              </a:rPr>
              <a:t> </a:t>
            </a:r>
            <a:r>
              <a:rPr lang="en-US" sz="1600" dirty="0" err="1">
                <a:latin typeface="Arial" panose="020B0604020202020204" pitchFamily="34" charset="0"/>
              </a:rPr>
              <a:t>nho</a:t>
            </a:r>
            <a:r>
              <a:rPr lang="en-US" sz="1600" dirty="0">
                <a:latin typeface="Arial" panose="020B0604020202020204" pitchFamily="34" charset="0"/>
              </a:rPr>
              <a:t> </a:t>
            </a:r>
            <a:r>
              <a:rPr lang="en-US" sz="1600" dirty="0" err="1">
                <a:latin typeface="Arial" panose="020B0604020202020204" pitchFamily="34" charset="0"/>
              </a:rPr>
              <a:t>cổ</a:t>
            </a:r>
            <a:r>
              <a:rPr lang="en-US" sz="1600" dirty="0">
                <a:latin typeface="Arial" panose="020B0604020202020204" pitchFamily="34" charset="0"/>
              </a:rPr>
              <a:t> </a:t>
            </a:r>
            <a:r>
              <a:rPr lang="en-US" sz="1600" dirty="0" err="1">
                <a:latin typeface="Arial" panose="020B0604020202020204" pitchFamily="34" charset="0"/>
              </a:rPr>
              <a:t>quý</a:t>
            </a:r>
            <a:r>
              <a:rPr lang="en-US" sz="1600" dirty="0">
                <a:latin typeface="Arial" panose="020B0604020202020204" pitchFamily="34" charset="0"/>
              </a:rPr>
              <a:t> </a:t>
            </a:r>
            <a:r>
              <a:rPr lang="en-US" sz="1600" dirty="0" err="1">
                <a:latin typeface="Arial" panose="020B0604020202020204" pitchFamily="34" charset="0"/>
              </a:rPr>
              <a:t>giá</a:t>
            </a:r>
            <a:endParaRPr lang="en-US" sz="1600" dirty="0">
              <a:latin typeface="Arial" panose="020B0604020202020204" pitchFamily="34" charset="0"/>
            </a:endParaRPr>
          </a:p>
          <a:p>
            <a:pPr marL="285750" indent="-285750">
              <a:spcBef>
                <a:spcPts val="800"/>
              </a:spcBef>
              <a:buFont typeface="Arial" panose="020B0604020202020204" pitchFamily="34" charset="0"/>
              <a:buChar char="•"/>
            </a:pPr>
            <a:endParaRPr lang="en-US" sz="1600" dirty="0">
              <a:latin typeface="Arial" panose="020B0604020202020204" pitchFamily="34" charset="0"/>
            </a:endParaRPr>
          </a:p>
        </p:txBody>
      </p:sp>
      <p:sp>
        <p:nvSpPr>
          <p:cNvPr id="4" name="Text Placeholder 2">
            <a:extLst>
              <a:ext uri="{FF2B5EF4-FFF2-40B4-BE49-F238E27FC236}">
                <a16:creationId xmlns:a16="http://schemas.microsoft.com/office/drawing/2014/main" id="{0315C67A-48F0-A4AC-8CEB-F9270A8C7A4E}"/>
              </a:ext>
            </a:extLst>
          </p:cNvPr>
          <p:cNvSpPr txBox="1"/>
          <p:nvPr/>
        </p:nvSpPr>
        <p:spPr>
          <a:xfrm>
            <a:off x="4955915" y="1121183"/>
            <a:ext cx="1957965" cy="1567751"/>
          </a:xfrm>
          <a:prstGeom prst="rect">
            <a:avLst/>
          </a:prstGeom>
        </p:spPr>
        <p:txBody>
          <a:bodyPr vert="horz" lIns="0" tIns="0" rIns="0" bIns="0" rtlCol="0">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800"/>
              </a:spcBef>
            </a:pPr>
            <a:r>
              <a:rPr lang="vi-VN" sz="1600" dirty="0">
                <a:latin typeface="Arial" panose="020B0604020202020204" pitchFamily="34" charset="0"/>
                <a:cs typeface="Arial" panose="020B0604020202020204" pitchFamily="34" charset="0"/>
              </a:rPr>
              <a:t>Nhu cầu tiêu thụ trong nước và xuất khẩu gia tăng, rượu vang cường hóa chiếm lĩnh sản xuất và thương mại</a:t>
            </a:r>
          </a:p>
          <a:p>
            <a:pPr>
              <a:spcBef>
                <a:spcPts val="800"/>
              </a:spcBef>
            </a:pPr>
            <a:endParaRPr lang="vi-VN" sz="1600" dirty="0">
              <a:latin typeface="Arial" panose="020B0604020202020204" pitchFamily="34" charset="0"/>
              <a:cs typeface="Arial" panose="020B0604020202020204" pitchFamily="34" charset="0"/>
            </a:endParaRPr>
          </a:p>
        </p:txBody>
      </p:sp>
      <p:sp>
        <p:nvSpPr>
          <p:cNvPr id="5" name="Title 1">
            <a:extLst>
              <a:ext uri="{FF2B5EF4-FFF2-40B4-BE49-F238E27FC236}">
                <a16:creationId xmlns:a16="http://schemas.microsoft.com/office/drawing/2014/main" id="{91F17BFC-36A0-8065-06A4-8E74BF9F4FF6}"/>
              </a:ext>
            </a:extLst>
          </p:cNvPr>
          <p:cNvSpPr txBox="1"/>
          <p:nvPr/>
        </p:nvSpPr>
        <p:spPr>
          <a:xfrm>
            <a:off x="5091400" y="368300"/>
            <a:ext cx="5677135" cy="1325562"/>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vi-VN" sz="2400" dirty="0">
                <a:solidFill>
                  <a:schemeClr val="accent1"/>
                </a:solidFill>
                <a:latin typeface="Arial" panose="020B0604020202020204" pitchFamily="34" charset="0"/>
              </a:rPr>
              <a:t>KỶ NGUYÊN VANG CƯỜNG HÓA:</a:t>
            </a:r>
          </a:p>
          <a:p>
            <a:r>
              <a:rPr lang="vi-VN" sz="2400" dirty="0">
                <a:solidFill>
                  <a:schemeClr val="accent1"/>
                </a:solidFill>
                <a:latin typeface="Arial" panose="020B0604020202020204" pitchFamily="34" charset="0"/>
              </a:rPr>
              <a:t>1900 ĐẾN 1940s</a:t>
            </a:r>
          </a:p>
          <a:p>
            <a:endParaRPr lang="vi-VN" sz="2400" dirty="0">
              <a:solidFill>
                <a:schemeClr val="accent1"/>
              </a:solidFill>
              <a:latin typeface="Arial" panose="020B0604020202020204" pitchFamily="34" charset="0"/>
            </a:endParaRPr>
          </a:p>
        </p:txBody>
      </p:sp>
      <p:sp>
        <p:nvSpPr>
          <p:cNvPr id="9" name="Text Placeholder 2">
            <a:extLst>
              <a:ext uri="{FF2B5EF4-FFF2-40B4-BE49-F238E27FC236}">
                <a16:creationId xmlns:a16="http://schemas.microsoft.com/office/drawing/2014/main" id="{9B3CB3BD-98E2-06F0-1AB7-1C70644D58AB}"/>
              </a:ext>
            </a:extLst>
          </p:cNvPr>
          <p:cNvSpPr txBox="1"/>
          <p:nvPr/>
        </p:nvSpPr>
        <p:spPr>
          <a:xfrm>
            <a:off x="7092709" y="1121184"/>
            <a:ext cx="1818815" cy="2027909"/>
          </a:xfrm>
          <a:prstGeom prst="rect">
            <a:avLst/>
          </a:prstGeom>
        </p:spPr>
        <p:txBody>
          <a:bodyPr vert="horz" lIns="0" tIns="0" rIns="0" bIns="0" rtlCol="0">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800"/>
              </a:spcBef>
            </a:pPr>
            <a:r>
              <a:rPr lang="vi-VN" sz="1600" dirty="0">
                <a:latin typeface="Arial" panose="020B0604020202020204" pitchFamily="34" charset="0"/>
              </a:rPr>
              <a:t>Rượu Rutherglen Muscats và Muscadelles là các loại rượu đặc sắc của thời kỳ này</a:t>
            </a:r>
          </a:p>
          <a:p>
            <a:pPr>
              <a:spcBef>
                <a:spcPts val="800"/>
              </a:spcBef>
            </a:pPr>
            <a:endParaRPr lang="vi-VN" sz="1600" dirty="0">
              <a:latin typeface="Arial" panose="020B0604020202020204" pitchFamily="34" charset="0"/>
            </a:endParaRPr>
          </a:p>
        </p:txBody>
      </p:sp>
      <p:sp>
        <p:nvSpPr>
          <p:cNvPr id="10" name="Text Placeholder 2">
            <a:extLst>
              <a:ext uri="{FF2B5EF4-FFF2-40B4-BE49-F238E27FC236}">
                <a16:creationId xmlns:a16="http://schemas.microsoft.com/office/drawing/2014/main" id="{02D3A200-D112-95FA-1ACA-90952D4C7D9F}"/>
              </a:ext>
            </a:extLst>
          </p:cNvPr>
          <p:cNvSpPr txBox="1"/>
          <p:nvPr/>
        </p:nvSpPr>
        <p:spPr>
          <a:xfrm>
            <a:off x="8911524" y="1108157"/>
            <a:ext cx="2922903" cy="2027909"/>
          </a:xfrm>
          <a:prstGeom prst="rect">
            <a:avLst/>
          </a:prstGeom>
        </p:spPr>
        <p:txBody>
          <a:bodyPr vert="horz" lIns="0" tIns="0" rIns="0" bIns="0" rtlCol="0">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800"/>
              </a:spcBef>
            </a:pPr>
            <a:r>
              <a:rPr lang="vi-VN" sz="1600" dirty="0">
                <a:latin typeface="Arial" panose="020B0604020202020204" pitchFamily="34" charset="0"/>
              </a:rPr>
              <a:t>Nhu cầu rượu vang cường hóa tăng đồng nghĩa với việc những cây nho già Shiraz, Mataró (Mourvèdre) và Grenache đã được duy trì trước đây sẽ được khám phá lại và trân trọng trong nhiều thập kỷ sau đó</a:t>
            </a:r>
          </a:p>
          <a:p>
            <a:pPr>
              <a:spcBef>
                <a:spcPts val="800"/>
              </a:spcBef>
            </a:pPr>
            <a:endParaRPr lang="vi-VN" sz="1600" dirty="0">
              <a:latin typeface="Arial" panose="020B0604020202020204" pitchFamily="34" charset="0"/>
            </a:endParaRPr>
          </a:p>
        </p:txBody>
      </p:sp>
      <p:sp>
        <p:nvSpPr>
          <p:cNvPr id="11" name="Title 1">
            <a:extLst>
              <a:ext uri="{FF2B5EF4-FFF2-40B4-BE49-F238E27FC236}">
                <a16:creationId xmlns:a16="http://schemas.microsoft.com/office/drawing/2014/main" id="{5254EC50-8434-8076-8FED-6A8EA4C268B0}"/>
              </a:ext>
            </a:extLst>
          </p:cNvPr>
          <p:cNvSpPr txBox="1"/>
          <p:nvPr/>
        </p:nvSpPr>
        <p:spPr>
          <a:xfrm>
            <a:off x="357572" y="2098196"/>
            <a:ext cx="5140923" cy="1325562"/>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vi-VN" sz="4000" dirty="0">
                <a:latin typeface="Arial" panose="020B0604020202020204" pitchFamily="34" charset="0"/>
              </a:rPr>
              <a:t>LỊCH SỬ RƯỢU VANG ÚC</a:t>
            </a:r>
          </a:p>
          <a:p>
            <a:endParaRPr lang="vi-VN" sz="4000" dirty="0">
              <a:latin typeface="Arial" panose="020B0604020202020204" pitchFamily="34" charset="0"/>
            </a:endParaRPr>
          </a:p>
        </p:txBody>
      </p:sp>
      <p:pic>
        <p:nvPicPr>
          <p:cNvPr id="15" name="Picture 14" descr="Close-up of a vine with grapes&#10;&#10;Description automatically generated">
            <a:extLst>
              <a:ext uri="{FF2B5EF4-FFF2-40B4-BE49-F238E27FC236}">
                <a16:creationId xmlns:a16="http://schemas.microsoft.com/office/drawing/2014/main" id="{CED31A63-0C49-2A3F-025F-F94F5AD310AC}"/>
              </a:ext>
            </a:extLst>
          </p:cNvPr>
          <p:cNvPicPr>
            <a:picLocks noChangeAspect="1"/>
          </p:cNvPicPr>
          <p:nvPr/>
        </p:nvPicPr>
        <p:blipFill>
          <a:blip r:embed="rId3" cstate="screen">
            <a:extLst>
              <a:ext uri="{28A0092B-C50C-407E-A947-70E740481C1C}">
                <a14:useLocalDpi xmlns:a14="http://schemas.microsoft.com/office/drawing/2010/main"/>
              </a:ext>
            </a:extLst>
          </a:blip>
          <a:srcRect t="39800" b="30130"/>
          <a:stretch>
            <a:fillRect/>
          </a:stretch>
        </p:blipFill>
        <p:spPr>
          <a:xfrm>
            <a:off x="400016" y="5537331"/>
            <a:ext cx="3862018" cy="1741988"/>
          </a:xfrm>
          <a:prstGeom prst="rect">
            <a:avLst/>
          </a:prstGeom>
        </p:spPr>
      </p:pic>
    </p:spTree>
    <p:extLst>
      <p:ext uri="{BB962C8B-B14F-4D97-AF65-F5344CB8AC3E}">
        <p14:creationId xmlns:p14="http://schemas.microsoft.com/office/powerpoint/2010/main" val="77723906"/>
      </p:ext>
    </p:ext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8" name="Straight Connector 17">
            <a:extLst>
              <a:ext uri="{FF2B5EF4-FFF2-40B4-BE49-F238E27FC236}">
                <a16:creationId xmlns:a16="http://schemas.microsoft.com/office/drawing/2014/main" id="{40B51D00-025F-8E8E-7356-F6A17FCD8AB1}"/>
              </a:ext>
            </a:extLst>
          </p:cNvPr>
          <p:cNvCxnSpPr>
            <a:cxnSpLocks/>
          </p:cNvCxnSpPr>
          <p:nvPr/>
        </p:nvCxnSpPr>
        <p:spPr>
          <a:xfrm>
            <a:off x="4924253" y="2334982"/>
            <a:ext cx="2574974"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D9E047E4-9582-B3F3-BFB1-AA70615C79BA}"/>
              </a:ext>
            </a:extLst>
          </p:cNvPr>
          <p:cNvCxnSpPr>
            <a:cxnSpLocks/>
          </p:cNvCxnSpPr>
          <p:nvPr/>
        </p:nvCxnSpPr>
        <p:spPr>
          <a:xfrm>
            <a:off x="4924253" y="3828223"/>
            <a:ext cx="2574974"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942482B-3000-E3E8-0247-E5F244A01511}"/>
              </a:ext>
            </a:extLst>
          </p:cNvPr>
          <p:cNvCxnSpPr>
            <a:cxnSpLocks/>
          </p:cNvCxnSpPr>
          <p:nvPr/>
        </p:nvCxnSpPr>
        <p:spPr>
          <a:xfrm>
            <a:off x="4924253" y="5245962"/>
            <a:ext cx="263464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a:xfrm>
            <a:off x="454123" y="522464"/>
            <a:ext cx="11283754" cy="1325562"/>
          </a:xfrm>
        </p:spPr>
        <p:txBody>
          <a:bodyPr/>
          <a:lstStyle/>
          <a:p>
            <a:r>
              <a:rPr lang="en-US" sz="4400" dirty="0">
                <a:solidFill>
                  <a:schemeClr val="accent2"/>
                </a:solidFill>
              </a:rPr>
              <a:t>CÁC KHU </a:t>
            </a:r>
            <a:br>
              <a:rPr lang="en-US" sz="4400" dirty="0">
                <a:solidFill>
                  <a:schemeClr val="accent2"/>
                </a:solidFill>
              </a:rPr>
            </a:br>
            <a:r>
              <a:rPr lang="en-US" sz="4400" dirty="0">
                <a:solidFill>
                  <a:schemeClr val="accent2"/>
                </a:solidFill>
              </a:rPr>
              <a:t>VỰC CHÍNH </a:t>
            </a:r>
            <a:br>
              <a:rPr lang="en-US" sz="4400" dirty="0">
                <a:solidFill>
                  <a:schemeClr val="accent2"/>
                </a:solidFill>
              </a:rPr>
            </a:br>
            <a:endParaRPr lang="en-US" sz="4400" dirty="0">
              <a:solidFill>
                <a:schemeClr val="accent2"/>
              </a:solidFill>
            </a:endParaRPr>
          </a:p>
        </p:txBody>
      </p:sp>
      <p:sp>
        <p:nvSpPr>
          <p:cNvPr id="4" name="object 58">
            <a:extLst>
              <a:ext uri="{FF2B5EF4-FFF2-40B4-BE49-F238E27FC236}">
                <a16:creationId xmlns:a16="http://schemas.microsoft.com/office/drawing/2014/main" id="{BA9BA230-6936-82BD-A9D3-1F0437E2E10C}"/>
              </a:ext>
            </a:extLst>
          </p:cNvPr>
          <p:cNvSpPr txBox="1"/>
          <p:nvPr/>
        </p:nvSpPr>
        <p:spPr>
          <a:xfrm>
            <a:off x="7832700" y="2168080"/>
            <a:ext cx="3832729" cy="1541961"/>
          </a:xfrm>
          <a:prstGeom prst="rect">
            <a:avLst/>
          </a:prstGeom>
        </p:spPr>
        <p:txBody>
          <a:bodyPr vert="horz" wrap="square" lIns="0" tIns="17145" rIns="0" bIns="0" rtlCol="0" anchor="t" anchorCtr="0">
            <a:spAutoFit/>
          </a:bodyPr>
          <a:lstStyle/>
          <a:p>
            <a:pPr>
              <a:lnSpc>
                <a:spcPct val="98000"/>
              </a:lnSpc>
              <a:spcAft>
                <a:spcPts val="600"/>
              </a:spcAft>
              <a:buClr>
                <a:srgbClr val="F40000"/>
              </a:buClr>
            </a:pPr>
            <a:r>
              <a:rPr lang="vi-VN" sz="1600" b="1" dirty="0">
                <a:latin typeface="Arial" panose="020B0604020202020204" pitchFamily="34" charset="0"/>
                <a:cs typeface="Hellix SemiBold"/>
              </a:rPr>
              <a:t>MORNINGTON PENINSULA</a:t>
            </a:r>
          </a:p>
          <a:p>
            <a:pPr>
              <a:lnSpc>
                <a:spcPct val="98000"/>
              </a:lnSpc>
              <a:buClr>
                <a:srgbClr val="F40000"/>
              </a:buClr>
            </a:pPr>
            <a:r>
              <a:rPr lang="vi-VN" sz="1600" dirty="0">
                <a:latin typeface="Arial" panose="020B0604020202020204" pitchFamily="34" charset="0"/>
                <a:cs typeface="Hellix SemiBold"/>
              </a:rPr>
              <a:t>Có thể là loại rượu vang tinh tế không ủ thùng gỗ sồi chế đến các loại đậm vừa với rất nhiều hương vị. Mang hương vị đặc trưng của dưa, cam quýt và quả sung</a:t>
            </a:r>
          </a:p>
          <a:p>
            <a:pPr>
              <a:lnSpc>
                <a:spcPct val="98000"/>
              </a:lnSpc>
              <a:buClr>
                <a:srgbClr val="F40000"/>
              </a:buClr>
            </a:pPr>
            <a:endParaRPr lang="vi-VN" sz="1600" dirty="0">
              <a:latin typeface="Arial" panose="020B0604020202020204" pitchFamily="34" charset="0"/>
              <a:cs typeface="Hellix SemiBold"/>
            </a:endParaRPr>
          </a:p>
        </p:txBody>
      </p:sp>
      <p:sp>
        <p:nvSpPr>
          <p:cNvPr id="7" name="object 58">
            <a:extLst>
              <a:ext uri="{FF2B5EF4-FFF2-40B4-BE49-F238E27FC236}">
                <a16:creationId xmlns:a16="http://schemas.microsoft.com/office/drawing/2014/main" id="{285572A9-B380-E7E2-975C-5C95F54E42ED}"/>
              </a:ext>
            </a:extLst>
          </p:cNvPr>
          <p:cNvSpPr txBox="1"/>
          <p:nvPr/>
        </p:nvSpPr>
        <p:spPr>
          <a:xfrm>
            <a:off x="7836032" y="5173944"/>
            <a:ext cx="3829397" cy="1300677"/>
          </a:xfrm>
          <a:prstGeom prst="rect">
            <a:avLst/>
          </a:prstGeom>
        </p:spPr>
        <p:txBody>
          <a:bodyPr vert="horz" wrap="square" lIns="0" tIns="17145" rIns="0" bIns="0" rtlCol="0" anchor="t" anchorCtr="0">
            <a:spAutoFit/>
          </a:bodyPr>
          <a:lstStyle/>
          <a:p>
            <a:pPr>
              <a:lnSpc>
                <a:spcPct val="98000"/>
              </a:lnSpc>
              <a:spcAft>
                <a:spcPts val="600"/>
              </a:spcAft>
              <a:buClr>
                <a:srgbClr val="F40000"/>
              </a:buClr>
            </a:pPr>
            <a:r>
              <a:rPr lang="vi-VN" sz="1600" b="1" dirty="0">
                <a:latin typeface="Arial" panose="020B0604020202020204" pitchFamily="34" charset="0"/>
                <a:cs typeface="Hellix SemiBold"/>
              </a:rPr>
              <a:t>THUNG LŨNG YARRA</a:t>
            </a:r>
          </a:p>
          <a:p>
            <a:pPr>
              <a:lnSpc>
                <a:spcPct val="98000"/>
              </a:lnSpc>
              <a:buClr>
                <a:srgbClr val="F40000"/>
              </a:buClr>
            </a:pPr>
            <a:r>
              <a:rPr lang="vi-VN" sz="1600" dirty="0">
                <a:latin typeface="Arial" panose="020B0604020202020204" pitchFamily="34" charset="0"/>
                <a:cs typeface="Hellix SemiBold"/>
              </a:rPr>
              <a:t>Rượu vang khí hậu mát mẻ thanh lịch và lâu đời với nồng độ axit cao và hương vị của cam quýt và quả hạch</a:t>
            </a:r>
          </a:p>
          <a:p>
            <a:pPr>
              <a:lnSpc>
                <a:spcPct val="98000"/>
              </a:lnSpc>
              <a:buClr>
                <a:srgbClr val="F40000"/>
              </a:buClr>
            </a:pPr>
            <a:endParaRPr lang="vi-VN" sz="1600" dirty="0">
              <a:latin typeface="Arial" panose="020B0604020202020204" pitchFamily="34" charset="0"/>
              <a:cs typeface="Hellix SemiBold"/>
            </a:endParaRPr>
          </a:p>
        </p:txBody>
      </p:sp>
      <p:sp>
        <p:nvSpPr>
          <p:cNvPr id="10" name="object 58">
            <a:extLst>
              <a:ext uri="{FF2B5EF4-FFF2-40B4-BE49-F238E27FC236}">
                <a16:creationId xmlns:a16="http://schemas.microsoft.com/office/drawing/2014/main" id="{7D211CF1-5133-E370-A7BD-A8470FF07087}"/>
              </a:ext>
            </a:extLst>
          </p:cNvPr>
          <p:cNvSpPr txBox="1"/>
          <p:nvPr/>
        </p:nvSpPr>
        <p:spPr>
          <a:xfrm>
            <a:off x="951435" y="5217097"/>
            <a:ext cx="4006459" cy="1300677"/>
          </a:xfrm>
          <a:prstGeom prst="rect">
            <a:avLst/>
          </a:prstGeom>
        </p:spPr>
        <p:txBody>
          <a:bodyPr vert="horz" wrap="square" lIns="0" tIns="17145" rIns="0" bIns="0" rtlCol="0" anchor="t" anchorCtr="0">
            <a:spAutoFit/>
          </a:bodyPr>
          <a:lstStyle/>
          <a:p>
            <a:pPr>
              <a:lnSpc>
                <a:spcPct val="98000"/>
              </a:lnSpc>
              <a:spcAft>
                <a:spcPts val="600"/>
              </a:spcAft>
              <a:buClr>
                <a:srgbClr val="F40000"/>
              </a:buClr>
            </a:pPr>
            <a:r>
              <a:rPr lang="vi-VN" sz="1600" b="1" dirty="0">
                <a:latin typeface="Arial" panose="020B0604020202020204" pitchFamily="34" charset="0"/>
                <a:cs typeface="Hellix SemiBold"/>
              </a:rPr>
              <a:t>MARGARET RIVER</a:t>
            </a:r>
          </a:p>
          <a:p>
            <a:pPr>
              <a:lnSpc>
                <a:spcPct val="98000"/>
              </a:lnSpc>
              <a:buClr>
                <a:srgbClr val="F40000"/>
              </a:buClr>
            </a:pPr>
            <a:r>
              <a:rPr lang="vi-VN" sz="1600" dirty="0">
                <a:latin typeface="Arial" panose="020B0604020202020204" pitchFamily="34" charset="0"/>
                <a:cs typeface="Hellix SemiBold"/>
              </a:rPr>
              <a:t>Các loại rượu vang lâu đời, đẳng cấp thế giới với độ chín của trái cây, độ đậm của hương vị và độ chua sảng khoái</a:t>
            </a:r>
          </a:p>
          <a:p>
            <a:pPr>
              <a:lnSpc>
                <a:spcPct val="98000"/>
              </a:lnSpc>
              <a:buClr>
                <a:srgbClr val="F40000"/>
              </a:buClr>
            </a:pPr>
            <a:endParaRPr lang="vi-VN" sz="1600" dirty="0">
              <a:latin typeface="Arial" panose="020B0604020202020204" pitchFamily="34" charset="0"/>
              <a:cs typeface="Hellix SemiBold"/>
            </a:endParaRPr>
          </a:p>
        </p:txBody>
      </p:sp>
      <p:sp>
        <p:nvSpPr>
          <p:cNvPr id="11" name="object 58">
            <a:extLst>
              <a:ext uri="{FF2B5EF4-FFF2-40B4-BE49-F238E27FC236}">
                <a16:creationId xmlns:a16="http://schemas.microsoft.com/office/drawing/2014/main" id="{00FF2C2E-CA8C-576A-627A-F35B9741B27C}"/>
              </a:ext>
            </a:extLst>
          </p:cNvPr>
          <p:cNvSpPr txBox="1"/>
          <p:nvPr/>
        </p:nvSpPr>
        <p:spPr>
          <a:xfrm>
            <a:off x="951435" y="2019053"/>
            <a:ext cx="3788345" cy="1300677"/>
          </a:xfrm>
          <a:prstGeom prst="rect">
            <a:avLst/>
          </a:prstGeom>
        </p:spPr>
        <p:txBody>
          <a:bodyPr vert="horz" wrap="square" lIns="0" tIns="17145" rIns="0" bIns="0" rtlCol="0" anchor="t" anchorCtr="0">
            <a:spAutoFit/>
          </a:bodyPr>
          <a:lstStyle/>
          <a:p>
            <a:pPr>
              <a:lnSpc>
                <a:spcPct val="98000"/>
              </a:lnSpc>
              <a:spcAft>
                <a:spcPts val="600"/>
              </a:spcAft>
              <a:buClr>
                <a:srgbClr val="F40000"/>
              </a:buClr>
            </a:pPr>
            <a:r>
              <a:rPr lang="vi-VN" sz="1600" b="1" dirty="0">
                <a:latin typeface="Arial" panose="020B0604020202020204" pitchFamily="34" charset="0"/>
                <a:cs typeface="Hellix SemiBold"/>
              </a:rPr>
              <a:t>ADELAIDE HILLS</a:t>
            </a:r>
          </a:p>
          <a:p>
            <a:pPr>
              <a:lnSpc>
                <a:spcPct val="98000"/>
              </a:lnSpc>
              <a:buClr>
                <a:srgbClr val="F40000"/>
              </a:buClr>
            </a:pPr>
            <a:r>
              <a:rPr lang="vi-VN" sz="1600" dirty="0">
                <a:latin typeface="Arial" panose="020B0604020202020204" pitchFamily="34" charset="0"/>
                <a:cs typeface="Hellix SemiBold"/>
              </a:rPr>
              <a:t>Những loại rượu vang thanh lịch, giàu kết cấu và nhẹ nhàng, sánh vai với các loại rượu Chardonnay khí hậu mát mẻ ngon nhất trên thế giới</a:t>
            </a:r>
            <a:endParaRPr lang="en-US" sz="1600" dirty="0">
              <a:latin typeface="Arial" panose="020B0604020202020204" pitchFamily="34" charset="0"/>
              <a:cs typeface="Hellix SemiBold"/>
            </a:endParaRPr>
          </a:p>
        </p:txBody>
      </p:sp>
      <p:sp>
        <p:nvSpPr>
          <p:cNvPr id="13" name="object 58">
            <a:extLst>
              <a:ext uri="{FF2B5EF4-FFF2-40B4-BE49-F238E27FC236}">
                <a16:creationId xmlns:a16="http://schemas.microsoft.com/office/drawing/2014/main" id="{9E03F129-5DEB-192A-7C64-1CCAC324B6FD}"/>
              </a:ext>
            </a:extLst>
          </p:cNvPr>
          <p:cNvSpPr txBox="1"/>
          <p:nvPr/>
        </p:nvSpPr>
        <p:spPr>
          <a:xfrm>
            <a:off x="7826830" y="3879273"/>
            <a:ext cx="3838600" cy="1059393"/>
          </a:xfrm>
          <a:prstGeom prst="rect">
            <a:avLst/>
          </a:prstGeom>
        </p:spPr>
        <p:txBody>
          <a:bodyPr vert="horz" wrap="square" lIns="0" tIns="17145" rIns="0" bIns="0" rtlCol="0" anchor="t" anchorCtr="0">
            <a:spAutoFit/>
          </a:bodyPr>
          <a:lstStyle/>
          <a:p>
            <a:pPr>
              <a:lnSpc>
                <a:spcPct val="98000"/>
              </a:lnSpc>
              <a:spcAft>
                <a:spcPts val="600"/>
              </a:spcAft>
              <a:buClr>
                <a:srgbClr val="F40000"/>
              </a:buClr>
            </a:pPr>
            <a:r>
              <a:rPr lang="vi-VN" sz="1600" b="1" dirty="0">
                <a:latin typeface="Arial" panose="020B0604020202020204" pitchFamily="34" charset="0"/>
                <a:cs typeface="Hellix SemiBold"/>
              </a:rPr>
              <a:t>TASMANIA</a:t>
            </a:r>
          </a:p>
          <a:p>
            <a:pPr>
              <a:lnSpc>
                <a:spcPct val="98000"/>
              </a:lnSpc>
              <a:buClr>
                <a:srgbClr val="F40000"/>
              </a:buClr>
            </a:pPr>
            <a:r>
              <a:rPr lang="vi-VN" sz="1600" dirty="0">
                <a:latin typeface="Arial" panose="020B0604020202020204" pitchFamily="34" charset="0"/>
                <a:cs typeface="Hellix SemiBold"/>
              </a:rPr>
              <a:t>Rượu vang không ngọt, tinh tế với độ chua tự nhiên xuyên suốt và hương vị thơm ngon đậm đà</a:t>
            </a:r>
          </a:p>
        </p:txBody>
      </p:sp>
      <p:sp>
        <p:nvSpPr>
          <p:cNvPr id="15" name="object 58">
            <a:extLst>
              <a:ext uri="{FF2B5EF4-FFF2-40B4-BE49-F238E27FC236}">
                <a16:creationId xmlns:a16="http://schemas.microsoft.com/office/drawing/2014/main" id="{635C3069-A1E2-28AC-CFF9-37CBF76B32D5}"/>
              </a:ext>
            </a:extLst>
          </p:cNvPr>
          <p:cNvSpPr txBox="1"/>
          <p:nvPr/>
        </p:nvSpPr>
        <p:spPr>
          <a:xfrm>
            <a:off x="951435" y="3499732"/>
            <a:ext cx="3535738" cy="1541961"/>
          </a:xfrm>
          <a:prstGeom prst="rect">
            <a:avLst/>
          </a:prstGeom>
        </p:spPr>
        <p:txBody>
          <a:bodyPr vert="horz" wrap="square" lIns="0" tIns="17145" rIns="0" bIns="0" rtlCol="0" anchor="t" anchorCtr="0">
            <a:spAutoFit/>
          </a:bodyPr>
          <a:lstStyle/>
          <a:p>
            <a:pPr>
              <a:lnSpc>
                <a:spcPct val="98000"/>
              </a:lnSpc>
              <a:spcAft>
                <a:spcPts val="600"/>
              </a:spcAft>
              <a:buClr>
                <a:srgbClr val="F40000"/>
              </a:buClr>
            </a:pPr>
            <a:r>
              <a:rPr lang="vi-VN" sz="1600" b="1" dirty="0">
                <a:latin typeface="Arial" panose="020B0604020202020204" pitchFamily="34" charset="0"/>
                <a:cs typeface="Hellix SemiBold"/>
              </a:rPr>
              <a:t>THUNG </a:t>
            </a:r>
            <a:r>
              <a:rPr lang="vi-VN" sz="1600" b="1" dirty="0">
                <a:latin typeface="Arial" panose="020B0604020202020204" pitchFamily="34" charset="0"/>
              </a:rPr>
              <a:t>LŨNG</a:t>
            </a:r>
            <a:r>
              <a:rPr lang="vi-VN" sz="1600" b="1" dirty="0">
                <a:latin typeface="Arial" panose="020B0604020202020204" pitchFamily="34" charset="0"/>
                <a:cs typeface="Hellix SemiBold"/>
              </a:rPr>
              <a:t> HUNTER</a:t>
            </a:r>
          </a:p>
          <a:p>
            <a:pPr>
              <a:lnSpc>
                <a:spcPct val="98000"/>
              </a:lnSpc>
              <a:buClr>
                <a:srgbClr val="F40000"/>
              </a:buClr>
            </a:pPr>
            <a:r>
              <a:rPr lang="vi-VN" sz="1600" dirty="0">
                <a:latin typeface="Arial" panose="020B0604020202020204" pitchFamily="34" charset="0"/>
                <a:cs typeface="Hellix SemiBold"/>
              </a:rPr>
              <a:t>Phong cách ủ thùng gỗ sồi phong phú trước đây của vùng khí hậu ấm áp này đã phát triển thành phong cách tạo ra các loại rượu vang thanh lịch và ngọt dịu nhưng vẫn đầy đủ hương vị</a:t>
            </a:r>
            <a:endParaRPr lang="en-US" sz="1600" dirty="0">
              <a:latin typeface="Arial" panose="020B0604020202020204" pitchFamily="34" charset="0"/>
              <a:cs typeface="Hellix SemiBold"/>
            </a:endParaRPr>
          </a:p>
        </p:txBody>
      </p:sp>
      <p:pic>
        <p:nvPicPr>
          <p:cNvPr id="16" name="Picture Placeholder 8">
            <a:extLst>
              <a:ext uri="{FF2B5EF4-FFF2-40B4-BE49-F238E27FC236}">
                <a16:creationId xmlns:a16="http://schemas.microsoft.com/office/drawing/2014/main" id="{DA5FA859-C698-C6B5-E57B-647995451D2D}"/>
              </a:ext>
            </a:extLst>
          </p:cNvPr>
          <p:cNvPicPr>
            <a:picLocks noChangeAspect="1"/>
          </p:cNvPicPr>
          <p:nvPr/>
        </p:nvPicPr>
        <p:blipFill>
          <a:blip r:embed="rId2" cstate="screen">
            <a:extLst>
              <a:ext uri="{28A0092B-C50C-407E-A947-70E740481C1C}">
                <a14:useLocalDpi xmlns:a14="http://schemas.microsoft.com/office/drawing/2010/main"/>
              </a:ext>
            </a:extLst>
          </a:blip>
          <a:srcRect l="3648" r="3648"/>
          <a:stretch/>
        </p:blipFill>
        <p:spPr>
          <a:xfrm>
            <a:off x="5275422" y="331418"/>
            <a:ext cx="2114328" cy="6400800"/>
          </a:xfrm>
          <a:prstGeom prst="rect">
            <a:avLst/>
          </a:prstGeom>
        </p:spPr>
      </p:pic>
      <p:sp>
        <p:nvSpPr>
          <p:cNvPr id="3" name="object 10">
            <a:extLst>
              <a:ext uri="{FF2B5EF4-FFF2-40B4-BE49-F238E27FC236}">
                <a16:creationId xmlns:a16="http://schemas.microsoft.com/office/drawing/2014/main" id="{83ED6687-FCA5-30E9-73E6-CF531A8F445C}"/>
              </a:ext>
            </a:extLst>
          </p:cNvPr>
          <p:cNvSpPr txBox="1"/>
          <p:nvPr/>
        </p:nvSpPr>
        <p:spPr>
          <a:xfrm rot="16200000">
            <a:off x="3985515" y="4088168"/>
            <a:ext cx="4652237" cy="460254"/>
          </a:xfrm>
          <a:prstGeom prst="rect">
            <a:avLst/>
          </a:prstGeom>
        </p:spPr>
        <p:txBody>
          <a:bodyPr vert="horz" wrap="square" lIns="0" tIns="12065" rIns="0" bIns="0" rtlCol="0">
            <a:spAutoFit/>
          </a:bodyPr>
          <a:lstStyle/>
          <a:p>
            <a:pPr algn="ctr" defTabSz="914453">
              <a:lnSpc>
                <a:spcPct val="80000"/>
              </a:lnSpc>
              <a:spcBef>
                <a:spcPct val="0"/>
              </a:spcBef>
            </a:pPr>
            <a:r>
              <a:rPr lang="en-AU" sz="3600" b="1" dirty="0">
                <a:solidFill>
                  <a:schemeClr val="bg1"/>
                </a:solidFill>
                <a:latin typeface="Arial" panose="020B0604020202020204" pitchFamily="34" charset="0"/>
                <a:ea typeface="Inter Display" panose="02000503000000020004" pitchFamily="2" charset="0"/>
                <a:cs typeface="Inter Display" panose="02000503000000020004" pitchFamily="2" charset="0"/>
              </a:rPr>
              <a:t>CHARDONNAY</a:t>
            </a:r>
            <a:endParaRPr lang="en-AU" sz="3600" b="1" cap="all" dirty="0">
              <a:solidFill>
                <a:schemeClr val="bg1"/>
              </a:solidFill>
              <a:latin typeface="Arial" panose="020B0604020202020204" pitchFamily="34" charset="0"/>
              <a:ea typeface="Inter Display" panose="02000503000000020004" pitchFamily="2" charset="0"/>
              <a:cs typeface="Inter Display" panose="02000503000000020004" pitchFamily="2" charset="0"/>
            </a:endParaRPr>
          </a:p>
        </p:txBody>
      </p:sp>
    </p:spTree>
    <p:extLst>
      <p:ext uri="{BB962C8B-B14F-4D97-AF65-F5344CB8AC3E}">
        <p14:creationId xmlns:p14="http://schemas.microsoft.com/office/powerpoint/2010/main" val="1093015861"/>
      </p:ext>
    </p:extLst>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a:extLst>
              <a:ext uri="{FF2B5EF4-FFF2-40B4-BE49-F238E27FC236}">
                <a16:creationId xmlns:a16="http://schemas.microsoft.com/office/drawing/2014/main" id="{5789F4C2-6187-4D99-9661-821741FA63FC}"/>
              </a:ext>
            </a:extLst>
          </p:cNvPr>
          <p:cNvSpPr txBox="1"/>
          <p:nvPr/>
        </p:nvSpPr>
        <p:spPr>
          <a:xfrm>
            <a:off x="519904" y="771057"/>
            <a:ext cx="11918390" cy="689369"/>
          </a:xfrm>
          <a:prstGeom prst="rect">
            <a:avLst/>
          </a:prstGeom>
        </p:spPr>
        <p:txBody>
          <a:bodyPr vert="horz" wrap="none" lIns="0" tIns="11521" rIns="0" bIns="0" rtlCol="0">
            <a:noAutofit/>
          </a:bodyPr>
          <a:lstStyle/>
          <a:p>
            <a:pPr defTabSz="914453">
              <a:lnSpc>
                <a:spcPct val="80000"/>
              </a:lnSpc>
              <a:defRPr/>
            </a:pPr>
            <a:r>
              <a:rPr lang="en-AU" sz="6000" cap="all" dirty="0">
                <a:solidFill>
                  <a:schemeClr val="accent4"/>
                </a:solidFill>
                <a:uFill>
                  <a:solidFill>
                    <a:srgbClr val="F40000"/>
                  </a:solidFill>
                </a:uFill>
                <a:latin typeface="Arial" panose="020B0604020202020204" pitchFamily="34" charset="0"/>
                <a:ea typeface="Inter Display" panose="02000503000000020004" pitchFamily="2" charset="0"/>
                <a:cs typeface="Inter Display" panose="02000503000000020004" pitchFamily="2" charset="0"/>
              </a:rPr>
              <a:t>Pinot noir</a:t>
            </a:r>
          </a:p>
        </p:txBody>
      </p:sp>
      <p:sp>
        <p:nvSpPr>
          <p:cNvPr id="6" name="Content Placeholder 2">
            <a:extLst>
              <a:ext uri="{FF2B5EF4-FFF2-40B4-BE49-F238E27FC236}">
                <a16:creationId xmlns:a16="http://schemas.microsoft.com/office/drawing/2014/main" id="{D6C6D7CD-855F-45D5-B346-71223F407688}"/>
              </a:ext>
            </a:extLst>
          </p:cNvPr>
          <p:cNvSpPr txBox="1"/>
          <p:nvPr/>
        </p:nvSpPr>
        <p:spPr>
          <a:xfrm>
            <a:off x="519904" y="3042422"/>
            <a:ext cx="4939976" cy="3523025"/>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a:spcBef>
                <a:spcPts val="800"/>
              </a:spcBef>
              <a:buClr>
                <a:schemeClr val="accent5"/>
              </a:buClr>
              <a:buFont typeface="Arial" panose="020B0604020202020204" pitchFamily="34" charset="0"/>
              <a:buChar char="•"/>
            </a:pPr>
            <a:r>
              <a:rPr lang="vi-VN" sz="1600" dirty="0">
                <a:solidFill>
                  <a:schemeClr val="bg1"/>
                </a:solidFill>
                <a:latin typeface="Arial" panose="020B0604020202020204" pitchFamily="34" charset="0"/>
              </a:rPr>
              <a:t>Dù sinh sau đẻ muộn trong cộng đồng rượu vang thương mại, giờ đây, Pinot Noir đã trở thành một giống không thể thiếu</a:t>
            </a:r>
          </a:p>
          <a:p>
            <a:pPr>
              <a:spcBef>
                <a:spcPts val="800"/>
              </a:spcBef>
              <a:buClr>
                <a:schemeClr val="accent5"/>
              </a:buClr>
              <a:buFont typeface="Arial" panose="020B0604020202020204" pitchFamily="34" charset="0"/>
              <a:buChar char="•"/>
            </a:pPr>
            <a:r>
              <a:rPr lang="vi-VN" sz="1600" dirty="0">
                <a:solidFill>
                  <a:schemeClr val="bg1"/>
                </a:solidFill>
                <a:latin typeface="Arial" panose="020B0604020202020204" pitchFamily="34" charset="0"/>
              </a:rPr>
              <a:t>Một trong những giống nho khó trồng nhất</a:t>
            </a:r>
          </a:p>
          <a:p>
            <a:pPr>
              <a:spcBef>
                <a:spcPts val="800"/>
              </a:spcBef>
              <a:buClr>
                <a:schemeClr val="accent5"/>
              </a:buClr>
              <a:buFont typeface="Arial" panose="020B0604020202020204" pitchFamily="34" charset="0"/>
              <a:buChar char="•"/>
            </a:pPr>
            <a:r>
              <a:rPr lang="vi-VN" sz="1600" dirty="0">
                <a:solidFill>
                  <a:schemeClr val="bg1"/>
                </a:solidFill>
                <a:latin typeface="Arial" panose="020B0604020202020204" pitchFamily="34" charset="0"/>
              </a:rPr>
              <a:t>Những cây nho tốt nhất đến từ vùng khí hậu mát mẻ</a:t>
            </a:r>
          </a:p>
          <a:p>
            <a:pPr>
              <a:spcBef>
                <a:spcPts val="800"/>
              </a:spcBef>
              <a:buClr>
                <a:schemeClr val="accent5"/>
              </a:buClr>
              <a:buFont typeface="Arial" panose="020B0604020202020204" pitchFamily="34" charset="0"/>
              <a:buChar char="•"/>
            </a:pPr>
            <a:r>
              <a:rPr lang="vi-VN" sz="1600" dirty="0">
                <a:solidFill>
                  <a:schemeClr val="bg1"/>
                </a:solidFill>
                <a:latin typeface="Arial" panose="020B0604020202020204" pitchFamily="34" charset="0"/>
              </a:rPr>
              <a:t>Sự đa dạng nhân bản liên quan đến sự gia tăng chất lượng và độ phức tạp của rượu</a:t>
            </a:r>
            <a:endParaRPr lang="en-US" sz="1600" dirty="0">
              <a:solidFill>
                <a:schemeClr val="bg1"/>
              </a:solidFill>
              <a:latin typeface="Arial" panose="020B0604020202020204" pitchFamily="34" charset="0"/>
            </a:endParaRPr>
          </a:p>
        </p:txBody>
      </p:sp>
      <p:sp>
        <p:nvSpPr>
          <p:cNvPr id="2" name="object 4">
            <a:extLst>
              <a:ext uri="{FF2B5EF4-FFF2-40B4-BE49-F238E27FC236}">
                <a16:creationId xmlns:a16="http://schemas.microsoft.com/office/drawing/2014/main" id="{57CE5D63-59C4-C391-8D71-CEE501EF727A}"/>
              </a:ext>
            </a:extLst>
          </p:cNvPr>
          <p:cNvSpPr txBox="1"/>
          <p:nvPr/>
        </p:nvSpPr>
        <p:spPr>
          <a:xfrm>
            <a:off x="519904" y="1609028"/>
            <a:ext cx="11918390" cy="907601"/>
          </a:xfrm>
          <a:prstGeom prst="rect">
            <a:avLst/>
          </a:prstGeom>
        </p:spPr>
        <p:txBody>
          <a:bodyPr vert="horz" wrap="none" lIns="0" tIns="11521" rIns="0" bIns="0" rtlCol="0">
            <a:noAutofit/>
          </a:bodyPr>
          <a:lstStyle/>
          <a:p>
            <a:pPr defTabSz="914453">
              <a:lnSpc>
                <a:spcPct val="80000"/>
              </a:lnSpc>
              <a:defRPr/>
            </a:pPr>
            <a:r>
              <a:rPr lang="en-AU" sz="3200" cap="all" dirty="0">
                <a:solidFill>
                  <a:schemeClr val="accent5"/>
                </a:solidFill>
                <a:uFill>
                  <a:solidFill>
                    <a:srgbClr val="F40000"/>
                  </a:solidFill>
                </a:uFill>
                <a:latin typeface="Arial" panose="020B0604020202020204" pitchFamily="34" charset="0"/>
                <a:ea typeface="Inter Display" panose="02000503000000020004" pitchFamily="2" charset="0"/>
                <a:cs typeface="Inter Display" panose="02000503000000020004" pitchFamily="2" charset="0"/>
              </a:rPr>
              <a:t>SỰ QUYẾN RŨ TỪ </a:t>
            </a:r>
          </a:p>
          <a:p>
            <a:pPr defTabSz="914453">
              <a:lnSpc>
                <a:spcPct val="80000"/>
              </a:lnSpc>
              <a:defRPr/>
            </a:pPr>
            <a:r>
              <a:rPr lang="en-AU" sz="3200" cap="all" dirty="0">
                <a:solidFill>
                  <a:schemeClr val="accent5"/>
                </a:solidFill>
                <a:uFill>
                  <a:solidFill>
                    <a:srgbClr val="F40000"/>
                  </a:solidFill>
                </a:uFill>
                <a:latin typeface="Arial" panose="020B0604020202020204" pitchFamily="34" charset="0"/>
                <a:ea typeface="Inter Display" panose="02000503000000020004" pitchFamily="2" charset="0"/>
                <a:cs typeface="Inter Display" panose="02000503000000020004" pitchFamily="2" charset="0"/>
              </a:rPr>
              <a:t>KHÍ HẬU LẠNH</a:t>
            </a:r>
          </a:p>
          <a:p>
            <a:pPr defTabSz="914453">
              <a:lnSpc>
                <a:spcPct val="80000"/>
              </a:lnSpc>
              <a:defRPr/>
            </a:pPr>
            <a:endParaRPr lang="en-AU" sz="3200" cap="all" dirty="0">
              <a:solidFill>
                <a:schemeClr val="accent5"/>
              </a:solidFill>
              <a:uFill>
                <a:solidFill>
                  <a:srgbClr val="F40000"/>
                </a:solidFill>
              </a:uFill>
              <a:latin typeface="Arial" panose="020B0604020202020204" pitchFamily="34" charset="0"/>
              <a:ea typeface="Inter Display" panose="02000503000000020004" pitchFamily="2" charset="0"/>
              <a:cs typeface="Inter Display" panose="02000503000000020004" pitchFamily="2" charset="0"/>
            </a:endParaRPr>
          </a:p>
        </p:txBody>
      </p:sp>
      <p:pic>
        <p:nvPicPr>
          <p:cNvPr id="11" name="Picture Placeholder 10" descr="A bunch of grapes on a vine&#10;&#10;Description automatically generated">
            <a:extLst>
              <a:ext uri="{FF2B5EF4-FFF2-40B4-BE49-F238E27FC236}">
                <a16:creationId xmlns:a16="http://schemas.microsoft.com/office/drawing/2014/main" id="{7F073793-9A10-6F88-8C4C-911C0FADF84D}"/>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6209" r="16209"/>
          <a:stretch>
            <a:fillRect/>
          </a:stretch>
        </p:blipFill>
        <p:spPr/>
      </p:pic>
    </p:spTree>
    <p:extLst>
      <p:ext uri="{BB962C8B-B14F-4D97-AF65-F5344CB8AC3E}">
        <p14:creationId xmlns:p14="http://schemas.microsoft.com/office/powerpoint/2010/main" val="975497742"/>
      </p:ext>
    </p:extLst>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13E6899F-3379-7695-55F9-E55DABF41224}"/>
              </a:ext>
            </a:extLst>
          </p:cNvPr>
          <p:cNvCxnSpPr>
            <a:cxnSpLocks/>
          </p:cNvCxnSpPr>
          <p:nvPr/>
        </p:nvCxnSpPr>
        <p:spPr>
          <a:xfrm>
            <a:off x="1828295" y="4256061"/>
            <a:ext cx="383982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FAF2F898-5434-197F-F110-C30A1CE08BCD}"/>
              </a:ext>
            </a:extLst>
          </p:cNvPr>
          <p:cNvCxnSpPr>
            <a:cxnSpLocks/>
          </p:cNvCxnSpPr>
          <p:nvPr/>
        </p:nvCxnSpPr>
        <p:spPr>
          <a:xfrm>
            <a:off x="6384022" y="2553096"/>
            <a:ext cx="129745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405C4D6-3BC3-4C5D-D635-26753D81841F}"/>
              </a:ext>
            </a:extLst>
          </p:cNvPr>
          <p:cNvCxnSpPr>
            <a:cxnSpLocks/>
          </p:cNvCxnSpPr>
          <p:nvPr/>
        </p:nvCxnSpPr>
        <p:spPr>
          <a:xfrm>
            <a:off x="4513277" y="3014491"/>
            <a:ext cx="129745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F3F6570B-3E23-9CDC-48CE-EC1B4CD8B7A2}"/>
              </a:ext>
            </a:extLst>
          </p:cNvPr>
          <p:cNvSpPr/>
          <p:nvPr/>
        </p:nvSpPr>
        <p:spPr>
          <a:xfrm>
            <a:off x="7431657" y="1493240"/>
            <a:ext cx="2183626" cy="2183626"/>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p:txBody>
          <a:bodyPr/>
          <a:lstStyle/>
          <a:p>
            <a:r>
              <a:rPr lang="en-US" sz="4400" dirty="0">
                <a:solidFill>
                  <a:schemeClr val="accent4"/>
                </a:solidFill>
              </a:rPr>
              <a:t>PHONG CÁCH VÀ </a:t>
            </a:r>
            <a:br>
              <a:rPr lang="en-US" sz="4400" dirty="0">
                <a:solidFill>
                  <a:schemeClr val="accent4"/>
                </a:solidFill>
              </a:rPr>
            </a:br>
            <a:r>
              <a:rPr lang="en-US" sz="4400" dirty="0">
                <a:solidFill>
                  <a:schemeClr val="accent4"/>
                </a:solidFill>
              </a:rPr>
              <a:t>CÁC ĐẶC ĐIỂM</a:t>
            </a:r>
            <a:br>
              <a:rPr lang="en-US" sz="4400" dirty="0">
                <a:solidFill>
                  <a:schemeClr val="accent4"/>
                </a:solidFill>
              </a:rPr>
            </a:br>
            <a:endParaRPr lang="en-US" sz="4400" dirty="0">
              <a:solidFill>
                <a:schemeClr val="accent4"/>
              </a:solidFill>
            </a:endParaRPr>
          </a:p>
        </p:txBody>
      </p:sp>
      <p:sp>
        <p:nvSpPr>
          <p:cNvPr id="4" name="object 58">
            <a:extLst>
              <a:ext uri="{FF2B5EF4-FFF2-40B4-BE49-F238E27FC236}">
                <a16:creationId xmlns:a16="http://schemas.microsoft.com/office/drawing/2014/main" id="{CBE4B37C-5FB7-3028-637B-1DFCB640B932}"/>
              </a:ext>
            </a:extLst>
          </p:cNvPr>
          <p:cNvSpPr txBox="1"/>
          <p:nvPr/>
        </p:nvSpPr>
        <p:spPr>
          <a:xfrm>
            <a:off x="8272900" y="4886130"/>
            <a:ext cx="1856334" cy="766813"/>
          </a:xfrm>
          <a:prstGeom prst="rect">
            <a:avLst/>
          </a:prstGeom>
        </p:spPr>
        <p:txBody>
          <a:bodyPr vert="horz" wrap="square" lIns="0" tIns="17145" rIns="0" bIns="0" rtlCol="0" anchor="ctr" anchorCtr="0">
            <a:spAutoFit/>
          </a:bodyPr>
          <a:lstStyle/>
          <a:p>
            <a:pPr marL="285750" indent="-285750">
              <a:lnSpc>
                <a:spcPct val="98000"/>
              </a:lnSpc>
              <a:spcAft>
                <a:spcPts val="100"/>
              </a:spcAft>
              <a:buClr>
                <a:schemeClr val="accent4"/>
              </a:buClr>
              <a:buFont typeface="Arial" panose="020B0604020202020204" pitchFamily="34" charset="0"/>
              <a:buChar char="•"/>
            </a:pPr>
            <a:r>
              <a:rPr lang="en-AU" sz="1600" dirty="0">
                <a:latin typeface="Arial" panose="020B0604020202020204" pitchFamily="34" charset="0"/>
                <a:cs typeface="Hellix SemiBold"/>
              </a:rPr>
              <a:t>Anh </a:t>
            </a:r>
            <a:r>
              <a:rPr lang="en-AU" sz="1600" dirty="0" err="1">
                <a:latin typeface="Arial" panose="020B0604020202020204" pitchFamily="34" charset="0"/>
                <a:cs typeface="Hellix SemiBold"/>
              </a:rPr>
              <a:t>đào</a:t>
            </a:r>
            <a:endParaRPr lang="en-AU" sz="1600" dirty="0">
              <a:latin typeface="Arial" panose="020B0604020202020204" pitchFamily="34" charset="0"/>
              <a:cs typeface="Hellix SemiBold"/>
            </a:endParaRPr>
          </a:p>
          <a:p>
            <a:pPr marL="285750" indent="-285750">
              <a:lnSpc>
                <a:spcPct val="98000"/>
              </a:lnSpc>
              <a:spcAft>
                <a:spcPts val="100"/>
              </a:spcAft>
              <a:buClr>
                <a:schemeClr val="accent4"/>
              </a:buClr>
              <a:buFont typeface="Arial" panose="020B0604020202020204" pitchFamily="34" charset="0"/>
              <a:buChar char="•"/>
            </a:pPr>
            <a:r>
              <a:rPr lang="en-AU" sz="1600" dirty="0" err="1">
                <a:latin typeface="Arial" panose="020B0604020202020204" pitchFamily="34" charset="0"/>
                <a:cs typeface="Hellix SemiBold"/>
              </a:rPr>
              <a:t>Dâu</a:t>
            </a:r>
            <a:r>
              <a:rPr lang="en-AU" sz="1600" dirty="0">
                <a:latin typeface="Arial" panose="020B0604020202020204" pitchFamily="34" charset="0"/>
                <a:cs typeface="Hellix SemiBold"/>
              </a:rPr>
              <a:t> </a:t>
            </a:r>
            <a:r>
              <a:rPr lang="en-AU" sz="1600" dirty="0" err="1">
                <a:latin typeface="Arial" panose="020B0604020202020204" pitchFamily="34" charset="0"/>
                <a:cs typeface="Hellix SemiBold"/>
              </a:rPr>
              <a:t>tây</a:t>
            </a:r>
            <a:endParaRPr lang="en-AU" sz="1600" dirty="0">
              <a:latin typeface="Arial" panose="020B0604020202020204" pitchFamily="34" charset="0"/>
              <a:cs typeface="Hellix SemiBold"/>
            </a:endParaRPr>
          </a:p>
          <a:p>
            <a:pPr marL="285750" indent="-285750">
              <a:lnSpc>
                <a:spcPct val="98000"/>
              </a:lnSpc>
              <a:spcAft>
                <a:spcPts val="100"/>
              </a:spcAft>
              <a:buClr>
                <a:schemeClr val="accent4"/>
              </a:buClr>
              <a:buFont typeface="Arial" panose="020B0604020202020204" pitchFamily="34" charset="0"/>
              <a:buChar char="•"/>
            </a:pPr>
            <a:r>
              <a:rPr lang="en-AU" sz="1600" dirty="0" err="1">
                <a:latin typeface="Arial" panose="020B0604020202020204" pitchFamily="34" charset="0"/>
                <a:cs typeface="Hellix SemiBold"/>
              </a:rPr>
              <a:t>Mâm</a:t>
            </a:r>
            <a:r>
              <a:rPr lang="en-AU" sz="1600" dirty="0">
                <a:latin typeface="Arial" panose="020B0604020202020204" pitchFamily="34" charset="0"/>
                <a:cs typeface="Hellix SemiBold"/>
              </a:rPr>
              <a:t> </a:t>
            </a:r>
            <a:r>
              <a:rPr lang="en-AU" sz="1600" dirty="0" err="1">
                <a:latin typeface="Arial" panose="020B0604020202020204" pitchFamily="34" charset="0"/>
                <a:cs typeface="Hellix SemiBold"/>
              </a:rPr>
              <a:t>xôi</a:t>
            </a:r>
            <a:endParaRPr lang="en-AU" sz="1600" dirty="0">
              <a:latin typeface="Arial" panose="020B0604020202020204" pitchFamily="34" charset="0"/>
              <a:cs typeface="Hellix SemiBold"/>
            </a:endParaRPr>
          </a:p>
        </p:txBody>
      </p:sp>
      <p:sp>
        <p:nvSpPr>
          <p:cNvPr id="6" name="object 58">
            <a:extLst>
              <a:ext uri="{FF2B5EF4-FFF2-40B4-BE49-F238E27FC236}">
                <a16:creationId xmlns:a16="http://schemas.microsoft.com/office/drawing/2014/main" id="{E74EA04C-8582-B99D-EE6C-D2077712CEE7}"/>
              </a:ext>
            </a:extLst>
          </p:cNvPr>
          <p:cNvSpPr txBox="1"/>
          <p:nvPr/>
        </p:nvSpPr>
        <p:spPr>
          <a:xfrm>
            <a:off x="7638299" y="2055176"/>
            <a:ext cx="1857818" cy="992451"/>
          </a:xfrm>
          <a:prstGeom prst="rect">
            <a:avLst/>
          </a:prstGeom>
        </p:spPr>
        <p:txBody>
          <a:bodyPr vert="horz" wrap="square" lIns="0" tIns="17145" rIns="0" bIns="0" rtlCol="0" anchor="ctr" anchorCtr="0">
            <a:spAutoFit/>
          </a:bodyPr>
          <a:lstStyle/>
          <a:p>
            <a:pPr algn="ctr">
              <a:lnSpc>
                <a:spcPct val="99000"/>
              </a:lnSpc>
              <a:buClr>
                <a:srgbClr val="F40000"/>
              </a:buClr>
            </a:pPr>
            <a:r>
              <a:rPr lang="vi-VN" sz="1600" dirty="0">
                <a:solidFill>
                  <a:schemeClr val="bg1"/>
                </a:solidFill>
                <a:latin typeface="Arial" panose="020B0604020202020204" pitchFamily="34" charset="0"/>
                <a:cs typeface="Hellix SemiBold"/>
              </a:rPr>
              <a:t>RƯỢU VANG CAO CẤP NỔI BẬT VỀ SỰ TINH TẾ VÀ SANG TRỌNG</a:t>
            </a:r>
          </a:p>
        </p:txBody>
      </p:sp>
      <p:sp>
        <p:nvSpPr>
          <p:cNvPr id="7" name="object 58">
            <a:extLst>
              <a:ext uri="{FF2B5EF4-FFF2-40B4-BE49-F238E27FC236}">
                <a16:creationId xmlns:a16="http://schemas.microsoft.com/office/drawing/2014/main" id="{442AEB22-1603-7312-8CE9-BDDFB37C08C9}"/>
              </a:ext>
            </a:extLst>
          </p:cNvPr>
          <p:cNvSpPr txBox="1"/>
          <p:nvPr/>
        </p:nvSpPr>
        <p:spPr>
          <a:xfrm>
            <a:off x="859687" y="4865443"/>
            <a:ext cx="1936268" cy="1790105"/>
          </a:xfrm>
          <a:prstGeom prst="rect">
            <a:avLst/>
          </a:prstGeom>
        </p:spPr>
        <p:txBody>
          <a:bodyPr vert="horz" wrap="square" lIns="0" tIns="17145" rIns="0" bIns="0" rtlCol="0" anchor="t" anchorCtr="0">
            <a:spAutoFit/>
          </a:bodyPr>
          <a:lstStyle/>
          <a:p>
            <a:pPr algn="ctr">
              <a:lnSpc>
                <a:spcPct val="90000"/>
              </a:lnSpc>
              <a:buClr>
                <a:srgbClr val="F40000"/>
              </a:buClr>
            </a:pPr>
            <a:r>
              <a:rPr lang="vi-VN" sz="1600" dirty="0">
                <a:latin typeface="Arial" panose="020B0604020202020204" pitchFamily="34" charset="0"/>
                <a:cs typeface="Hellix SemiBold"/>
              </a:rPr>
              <a:t>RƯỢU TRẺ</a:t>
            </a:r>
          </a:p>
          <a:p>
            <a:pPr algn="ctr">
              <a:lnSpc>
                <a:spcPct val="90000"/>
              </a:lnSpc>
              <a:buClr>
                <a:srgbClr val="F40000"/>
              </a:buClr>
            </a:pPr>
            <a:endParaRPr lang="vi-VN" sz="1600" dirty="0">
              <a:latin typeface="Arial" panose="020B0604020202020204" pitchFamily="34" charset="0"/>
              <a:cs typeface="Hellix SemiBold"/>
            </a:endParaRPr>
          </a:p>
          <a:p>
            <a:pPr algn="ctr">
              <a:lnSpc>
                <a:spcPct val="90000"/>
              </a:lnSpc>
              <a:buClr>
                <a:srgbClr val="F40000"/>
              </a:buClr>
            </a:pPr>
            <a:r>
              <a:rPr lang="vi-VN" sz="1600" dirty="0">
                <a:latin typeface="Arial" panose="020B0604020202020204" pitchFamily="34" charset="0"/>
                <a:cs typeface="Hellix SemiBold"/>
              </a:rPr>
              <a:t>Anh đào hảo hạng, quả mọng đỏ và các hương thảo mộc với kết cấu mượt mà, mịn màng</a:t>
            </a:r>
          </a:p>
          <a:p>
            <a:pPr algn="ctr">
              <a:lnSpc>
                <a:spcPct val="90000"/>
              </a:lnSpc>
              <a:buClr>
                <a:srgbClr val="F40000"/>
              </a:buClr>
            </a:pPr>
            <a:endParaRPr lang="vi-VN" sz="1600" dirty="0">
              <a:latin typeface="Arial" panose="020B0604020202020204" pitchFamily="34" charset="0"/>
              <a:cs typeface="Hellix SemiBold"/>
            </a:endParaRPr>
          </a:p>
        </p:txBody>
      </p:sp>
      <p:sp>
        <p:nvSpPr>
          <p:cNvPr id="9" name="object 58">
            <a:extLst>
              <a:ext uri="{FF2B5EF4-FFF2-40B4-BE49-F238E27FC236}">
                <a16:creationId xmlns:a16="http://schemas.microsoft.com/office/drawing/2014/main" id="{5972B3A5-744F-8D93-ECE2-472F97B2FE83}"/>
              </a:ext>
            </a:extLst>
          </p:cNvPr>
          <p:cNvSpPr txBox="1"/>
          <p:nvPr/>
        </p:nvSpPr>
        <p:spPr>
          <a:xfrm>
            <a:off x="2393291" y="2584078"/>
            <a:ext cx="1877412" cy="952953"/>
          </a:xfrm>
          <a:prstGeom prst="rect">
            <a:avLst/>
          </a:prstGeom>
        </p:spPr>
        <p:txBody>
          <a:bodyPr vert="horz" wrap="square" lIns="0" tIns="17145" rIns="0" bIns="0" rtlCol="0" anchor="b" anchorCtr="0">
            <a:spAutoFit/>
          </a:bodyPr>
          <a:lstStyle/>
          <a:p>
            <a:pPr algn="ctr">
              <a:lnSpc>
                <a:spcPct val="95000"/>
              </a:lnSpc>
              <a:buClr>
                <a:srgbClr val="F40000"/>
              </a:buClr>
            </a:pPr>
            <a:r>
              <a:rPr lang="vi-VN" sz="1600" dirty="0">
                <a:latin typeface="Arial" panose="020B0604020202020204" pitchFamily="34" charset="0"/>
                <a:cs typeface="Hellix SemiBold"/>
              </a:rPr>
              <a:t>HƯƠNG VỊ THANH ĐẾN ĐẬM VỊ VÀ KHÓ TRỒNG</a:t>
            </a:r>
          </a:p>
          <a:p>
            <a:pPr algn="ctr">
              <a:lnSpc>
                <a:spcPct val="95000"/>
              </a:lnSpc>
              <a:buClr>
                <a:srgbClr val="F40000"/>
              </a:buClr>
            </a:pPr>
            <a:endParaRPr lang="vi-VN" sz="1600" dirty="0">
              <a:latin typeface="Arial" panose="020B0604020202020204" pitchFamily="34" charset="0"/>
              <a:cs typeface="Hellix SemiBold"/>
            </a:endParaRPr>
          </a:p>
        </p:txBody>
      </p:sp>
      <p:sp>
        <p:nvSpPr>
          <p:cNvPr id="11" name="object 58">
            <a:extLst>
              <a:ext uri="{FF2B5EF4-FFF2-40B4-BE49-F238E27FC236}">
                <a16:creationId xmlns:a16="http://schemas.microsoft.com/office/drawing/2014/main" id="{8CD1B379-FC83-EE8F-B561-86945E280751}"/>
              </a:ext>
            </a:extLst>
          </p:cNvPr>
          <p:cNvSpPr txBox="1"/>
          <p:nvPr/>
        </p:nvSpPr>
        <p:spPr>
          <a:xfrm>
            <a:off x="3218192" y="4867986"/>
            <a:ext cx="1936268" cy="1568506"/>
          </a:xfrm>
          <a:prstGeom prst="rect">
            <a:avLst/>
          </a:prstGeom>
        </p:spPr>
        <p:txBody>
          <a:bodyPr vert="horz" wrap="square" lIns="0" tIns="17145" rIns="0" bIns="0" rtlCol="0" anchor="t" anchorCtr="0">
            <a:spAutoFit/>
          </a:bodyPr>
          <a:lstStyle/>
          <a:p>
            <a:pPr algn="ctr">
              <a:lnSpc>
                <a:spcPct val="90000"/>
              </a:lnSpc>
              <a:buClr>
                <a:srgbClr val="F40000"/>
              </a:buClr>
            </a:pPr>
            <a:r>
              <a:rPr lang="vi-VN" sz="1600" dirty="0">
                <a:latin typeface="Arial" panose="020B0604020202020204" pitchFamily="34" charset="0"/>
                <a:cs typeface="Hellix SemiBold"/>
              </a:rPr>
              <a:t>RƯỢU LÂU NĂM</a:t>
            </a:r>
          </a:p>
          <a:p>
            <a:pPr algn="ctr">
              <a:lnSpc>
                <a:spcPct val="90000"/>
              </a:lnSpc>
              <a:buClr>
                <a:srgbClr val="F40000"/>
              </a:buClr>
            </a:pPr>
            <a:endParaRPr lang="vi-VN" sz="1600" dirty="0">
              <a:latin typeface="Arial" panose="020B0604020202020204" pitchFamily="34" charset="0"/>
              <a:cs typeface="Hellix SemiBold"/>
            </a:endParaRPr>
          </a:p>
          <a:p>
            <a:pPr algn="ctr">
              <a:lnSpc>
                <a:spcPct val="90000"/>
              </a:lnSpc>
              <a:buClr>
                <a:srgbClr val="F40000"/>
              </a:buClr>
            </a:pPr>
            <a:r>
              <a:rPr lang="vi-VN" sz="1600" dirty="0">
                <a:latin typeface="Arial" panose="020B0604020202020204" pitchFamily="34" charset="0"/>
                <a:cs typeface="Hellix SemiBold"/>
              </a:rPr>
              <a:t>Phát triển </a:t>
            </a:r>
            <a:br>
              <a:rPr lang="vi-VN" sz="1600" dirty="0">
                <a:latin typeface="Arial" panose="020B0604020202020204" pitchFamily="34" charset="0"/>
                <a:cs typeface="Hellix SemiBold"/>
              </a:rPr>
            </a:br>
            <a:r>
              <a:rPr lang="vi-VN" sz="1600" dirty="0">
                <a:latin typeface="Arial" panose="020B0604020202020204" pitchFamily="34" charset="0"/>
                <a:cs typeface="Hellix SemiBold"/>
              </a:rPr>
              <a:t>hương đất cổ điển</a:t>
            </a:r>
            <a:br>
              <a:rPr lang="vi-VN" sz="1600" dirty="0">
                <a:latin typeface="Arial" panose="020B0604020202020204" pitchFamily="34" charset="0"/>
                <a:cs typeface="Hellix SemiBold"/>
              </a:rPr>
            </a:br>
            <a:r>
              <a:rPr lang="vi-VN" sz="1600" dirty="0">
                <a:latin typeface="Arial" panose="020B0604020202020204" pitchFamily="34" charset="0"/>
                <a:cs typeface="Hellix SemiBold"/>
              </a:rPr>
              <a:t>hoặc hương thảm rừng</a:t>
            </a:r>
          </a:p>
          <a:p>
            <a:pPr algn="ctr">
              <a:lnSpc>
                <a:spcPct val="90000"/>
              </a:lnSpc>
              <a:buClr>
                <a:srgbClr val="F40000"/>
              </a:buClr>
            </a:pPr>
            <a:endParaRPr lang="vi-VN" sz="1600" dirty="0">
              <a:latin typeface="Arial" panose="020B0604020202020204" pitchFamily="34" charset="0"/>
              <a:cs typeface="Hellix SemiBold"/>
            </a:endParaRPr>
          </a:p>
        </p:txBody>
      </p:sp>
      <p:cxnSp>
        <p:nvCxnSpPr>
          <p:cNvPr id="14" name="Straight Connector 13">
            <a:extLst>
              <a:ext uri="{FF2B5EF4-FFF2-40B4-BE49-F238E27FC236}">
                <a16:creationId xmlns:a16="http://schemas.microsoft.com/office/drawing/2014/main" id="{55A481D1-CE55-7F45-5152-69C8170030DA}"/>
              </a:ext>
            </a:extLst>
          </p:cNvPr>
          <p:cNvCxnSpPr>
            <a:cxnSpLocks/>
          </p:cNvCxnSpPr>
          <p:nvPr/>
        </p:nvCxnSpPr>
        <p:spPr>
          <a:xfrm flipV="1">
            <a:off x="1828295" y="4245624"/>
            <a:ext cx="0" cy="463443"/>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15" name="Picture Placeholder 8">
            <a:extLst>
              <a:ext uri="{FF2B5EF4-FFF2-40B4-BE49-F238E27FC236}">
                <a16:creationId xmlns:a16="http://schemas.microsoft.com/office/drawing/2014/main" id="{0C9D700B-EAEF-1D1D-6696-A0D3C5ACE51D}"/>
              </a:ext>
            </a:extLst>
          </p:cNvPr>
          <p:cNvPicPr>
            <a:picLocks noChangeAspect="1"/>
          </p:cNvPicPr>
          <p:nvPr/>
        </p:nvPicPr>
        <p:blipFill>
          <a:blip r:embed="rId2" cstate="screen">
            <a:extLst>
              <a:ext uri="{28A0092B-C50C-407E-A947-70E740481C1C}">
                <a14:useLocalDpi xmlns:a14="http://schemas.microsoft.com/office/drawing/2010/main"/>
              </a:ext>
            </a:extLst>
          </a:blip>
          <a:srcRect l="8009" r="8009"/>
          <a:stretch/>
        </p:blipFill>
        <p:spPr>
          <a:xfrm>
            <a:off x="5187274" y="474127"/>
            <a:ext cx="2114328" cy="6400800"/>
          </a:xfrm>
          <a:prstGeom prst="rect">
            <a:avLst/>
          </a:prstGeom>
        </p:spPr>
      </p:pic>
      <p:sp>
        <p:nvSpPr>
          <p:cNvPr id="16" name="object 10">
            <a:extLst>
              <a:ext uri="{FF2B5EF4-FFF2-40B4-BE49-F238E27FC236}">
                <a16:creationId xmlns:a16="http://schemas.microsoft.com/office/drawing/2014/main" id="{ABB4ECEC-DEC5-E73D-4F99-14DF61CCA3BE}"/>
              </a:ext>
            </a:extLst>
          </p:cNvPr>
          <p:cNvSpPr txBox="1"/>
          <p:nvPr/>
        </p:nvSpPr>
        <p:spPr>
          <a:xfrm rot="16200000">
            <a:off x="3985515" y="403841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Arial" panose="020B0604020202020204" pitchFamily="34" charset="0"/>
                <a:ea typeface="Inter Display" panose="02000503000000020004" pitchFamily="2" charset="0"/>
                <a:cs typeface="Inter Display" panose="02000503000000020004" pitchFamily="2" charset="0"/>
              </a:rPr>
              <a:t>PINOT NOIR</a:t>
            </a:r>
            <a:endParaRPr lang="en-AU" sz="4400" b="1" cap="all" dirty="0">
              <a:solidFill>
                <a:schemeClr val="bg1"/>
              </a:solidFill>
              <a:latin typeface="Arial" panose="020B0604020202020204" pitchFamily="34" charset="0"/>
              <a:ea typeface="Inter Display" panose="02000503000000020004" pitchFamily="2" charset="0"/>
              <a:cs typeface="Inter Display" panose="02000503000000020004" pitchFamily="2" charset="0"/>
            </a:endParaRPr>
          </a:p>
        </p:txBody>
      </p:sp>
      <p:cxnSp>
        <p:nvCxnSpPr>
          <p:cNvPr id="17" name="Straight Connector 16">
            <a:extLst>
              <a:ext uri="{FF2B5EF4-FFF2-40B4-BE49-F238E27FC236}">
                <a16:creationId xmlns:a16="http://schemas.microsoft.com/office/drawing/2014/main" id="{162B350F-FD36-2A08-ECC5-A59B361EA6F0}"/>
              </a:ext>
            </a:extLst>
          </p:cNvPr>
          <p:cNvCxnSpPr>
            <a:cxnSpLocks/>
          </p:cNvCxnSpPr>
          <p:nvPr/>
        </p:nvCxnSpPr>
        <p:spPr>
          <a:xfrm>
            <a:off x="6753138" y="4709067"/>
            <a:ext cx="129745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 name="object 58">
            <a:extLst>
              <a:ext uri="{FF2B5EF4-FFF2-40B4-BE49-F238E27FC236}">
                <a16:creationId xmlns:a16="http://schemas.microsoft.com/office/drawing/2014/main" id="{F067EA68-3CB7-8717-FF6D-580F6BC9774D}"/>
              </a:ext>
            </a:extLst>
          </p:cNvPr>
          <p:cNvSpPr txBox="1"/>
          <p:nvPr/>
        </p:nvSpPr>
        <p:spPr>
          <a:xfrm>
            <a:off x="8272900" y="4560571"/>
            <a:ext cx="3246242" cy="263534"/>
          </a:xfrm>
          <a:prstGeom prst="rect">
            <a:avLst/>
          </a:prstGeom>
          <a:noFill/>
        </p:spPr>
        <p:txBody>
          <a:bodyPr vert="horz" wrap="square" lIns="0" tIns="17145" rIns="0" bIns="0" rtlCol="0">
            <a:spAutoFit/>
          </a:bodyPr>
          <a:lstStyle/>
          <a:p>
            <a:pPr>
              <a:buClr>
                <a:srgbClr val="F40000"/>
              </a:buClr>
            </a:pPr>
            <a:r>
              <a:rPr lang="vi-VN" sz="1600" dirty="0">
                <a:latin typeface="Arial" panose="020B0604020202020204" pitchFamily="34" charset="0"/>
                <a:cs typeface="Hellix SemiBold"/>
              </a:rPr>
              <a:t>HƯƠNG VỊ ĐIỂN HÌNH</a:t>
            </a:r>
          </a:p>
        </p:txBody>
      </p:sp>
      <p:cxnSp>
        <p:nvCxnSpPr>
          <p:cNvPr id="24" name="Straight Connector 23">
            <a:extLst>
              <a:ext uri="{FF2B5EF4-FFF2-40B4-BE49-F238E27FC236}">
                <a16:creationId xmlns:a16="http://schemas.microsoft.com/office/drawing/2014/main" id="{B45F0676-E377-B27F-E5A0-D20576902A34}"/>
              </a:ext>
            </a:extLst>
          </p:cNvPr>
          <p:cNvCxnSpPr>
            <a:cxnSpLocks/>
          </p:cNvCxnSpPr>
          <p:nvPr/>
        </p:nvCxnSpPr>
        <p:spPr>
          <a:xfrm flipV="1">
            <a:off x="4135267" y="4245624"/>
            <a:ext cx="0" cy="463443"/>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7559167"/>
      </p:ext>
    </p:extLst>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B4E2DC78-25B7-00F4-41D6-4333A3CEB550}"/>
              </a:ext>
            </a:extLst>
          </p:cNvPr>
          <p:cNvCxnSpPr>
            <a:cxnSpLocks/>
          </p:cNvCxnSpPr>
          <p:nvPr/>
        </p:nvCxnSpPr>
        <p:spPr>
          <a:xfrm>
            <a:off x="4943564" y="2632505"/>
            <a:ext cx="2574974"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225685AE-59BC-0DCC-76B3-F7C1FF1FBA95}"/>
              </a:ext>
            </a:extLst>
          </p:cNvPr>
          <p:cNvCxnSpPr>
            <a:cxnSpLocks/>
          </p:cNvCxnSpPr>
          <p:nvPr/>
        </p:nvCxnSpPr>
        <p:spPr>
          <a:xfrm>
            <a:off x="4943564" y="4073954"/>
            <a:ext cx="2574974"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p:txBody>
          <a:bodyPr/>
          <a:lstStyle/>
          <a:p>
            <a:r>
              <a:rPr lang="en-US" sz="4400" dirty="0"/>
              <a:t>CÁC KHU </a:t>
            </a:r>
            <a:br>
              <a:rPr lang="en-US" sz="4400" dirty="0"/>
            </a:br>
            <a:r>
              <a:rPr lang="en-US" sz="4400" dirty="0"/>
              <a:t>VỰC CHÍNH </a:t>
            </a:r>
            <a:br>
              <a:rPr lang="en-US" sz="4400" dirty="0"/>
            </a:br>
            <a:endParaRPr lang="en-US" sz="4400" dirty="0"/>
          </a:p>
        </p:txBody>
      </p:sp>
      <p:sp>
        <p:nvSpPr>
          <p:cNvPr id="4" name="object 58">
            <a:extLst>
              <a:ext uri="{FF2B5EF4-FFF2-40B4-BE49-F238E27FC236}">
                <a16:creationId xmlns:a16="http://schemas.microsoft.com/office/drawing/2014/main" id="{61D039B5-3682-0799-14FC-41012C460519}"/>
              </a:ext>
            </a:extLst>
          </p:cNvPr>
          <p:cNvSpPr txBox="1"/>
          <p:nvPr/>
        </p:nvSpPr>
        <p:spPr>
          <a:xfrm>
            <a:off x="7762248" y="2383753"/>
            <a:ext cx="3644985" cy="1541961"/>
          </a:xfrm>
          <a:prstGeom prst="rect">
            <a:avLst/>
          </a:prstGeom>
        </p:spPr>
        <p:txBody>
          <a:bodyPr vert="horz" wrap="square" lIns="0" tIns="17145" rIns="0" bIns="0" rtlCol="0" anchor="t" anchorCtr="0">
            <a:spAutoFit/>
          </a:bodyPr>
          <a:lstStyle/>
          <a:p>
            <a:pPr>
              <a:lnSpc>
                <a:spcPct val="98000"/>
              </a:lnSpc>
              <a:spcAft>
                <a:spcPts val="600"/>
              </a:spcAft>
              <a:buClr>
                <a:srgbClr val="F40000"/>
              </a:buClr>
            </a:pPr>
            <a:r>
              <a:rPr lang="vi-VN" sz="1600" b="1" dirty="0">
                <a:latin typeface="Arial" panose="020B0604020202020204" pitchFamily="34" charset="0"/>
              </a:rPr>
              <a:t>TASMANIA</a:t>
            </a:r>
          </a:p>
          <a:p>
            <a:pPr>
              <a:lnSpc>
                <a:spcPct val="98000"/>
              </a:lnSpc>
              <a:buClr>
                <a:srgbClr val="F40000"/>
              </a:buClr>
            </a:pPr>
            <a:r>
              <a:rPr lang="vi-VN" sz="1600" dirty="0">
                <a:latin typeface="Arial" panose="020B0604020202020204" pitchFamily="34" charset="0"/>
                <a:cs typeface="Hellix SemiBold"/>
              </a:rPr>
              <a:t>Khu vực sản xuất Pinot Noir chất lượng cao lý tưởng nhờ khí hậu mát mẻ; thường có vị thanh đến đậm vừa với hương vị anh đào và dâu tây tinh tế</a:t>
            </a:r>
          </a:p>
          <a:p>
            <a:pPr>
              <a:lnSpc>
                <a:spcPct val="98000"/>
              </a:lnSpc>
              <a:buClr>
                <a:srgbClr val="F40000"/>
              </a:buClr>
            </a:pPr>
            <a:endParaRPr lang="vi-VN" sz="1600" dirty="0">
              <a:latin typeface="Arial" panose="020B0604020202020204" pitchFamily="34" charset="0"/>
              <a:cs typeface="Hellix SemiBold"/>
            </a:endParaRPr>
          </a:p>
        </p:txBody>
      </p:sp>
      <p:sp>
        <p:nvSpPr>
          <p:cNvPr id="8" name="object 58">
            <a:extLst>
              <a:ext uri="{FF2B5EF4-FFF2-40B4-BE49-F238E27FC236}">
                <a16:creationId xmlns:a16="http://schemas.microsoft.com/office/drawing/2014/main" id="{CDBA22F3-84D9-ECD6-B820-BDD4AB86EEDC}"/>
              </a:ext>
            </a:extLst>
          </p:cNvPr>
          <p:cNvSpPr txBox="1"/>
          <p:nvPr/>
        </p:nvSpPr>
        <p:spPr>
          <a:xfrm>
            <a:off x="1464582" y="4194810"/>
            <a:ext cx="3088368" cy="1300677"/>
          </a:xfrm>
          <a:prstGeom prst="rect">
            <a:avLst/>
          </a:prstGeom>
        </p:spPr>
        <p:txBody>
          <a:bodyPr vert="horz" wrap="square" lIns="0" tIns="17145" rIns="0" bIns="0" rtlCol="0" anchor="t" anchorCtr="0">
            <a:spAutoFit/>
          </a:bodyPr>
          <a:lstStyle/>
          <a:p>
            <a:pPr>
              <a:lnSpc>
                <a:spcPct val="98000"/>
              </a:lnSpc>
              <a:spcAft>
                <a:spcPts val="600"/>
              </a:spcAft>
              <a:buClr>
                <a:srgbClr val="F40000"/>
              </a:buClr>
            </a:pPr>
            <a:r>
              <a:rPr lang="vi-VN" sz="1600" b="1" dirty="0">
                <a:latin typeface="Arial" panose="020B0604020202020204" pitchFamily="34" charset="0"/>
              </a:rPr>
              <a:t>MORNINGTON PENINSULA</a:t>
            </a:r>
          </a:p>
          <a:p>
            <a:pPr>
              <a:lnSpc>
                <a:spcPct val="98000"/>
              </a:lnSpc>
              <a:buClr>
                <a:srgbClr val="F40000"/>
              </a:buClr>
            </a:pPr>
            <a:r>
              <a:rPr lang="vi-VN" sz="1600" dirty="0">
                <a:latin typeface="Arial" panose="020B0604020202020204" pitchFamily="34" charset="0"/>
                <a:cs typeface="Hellix SemiBold"/>
              </a:rPr>
              <a:t>Khu vực mát mẻ ven biển, sản xuất rượu vang đậm vừa với hương vị dâu tây, anh đào cùng độ chua làm nền </a:t>
            </a:r>
            <a:endParaRPr lang="en-US" sz="1600" dirty="0">
              <a:latin typeface="Arial" panose="020B0604020202020204" pitchFamily="34" charset="0"/>
              <a:cs typeface="Hellix SemiBold"/>
            </a:endParaRPr>
          </a:p>
        </p:txBody>
      </p:sp>
      <p:sp>
        <p:nvSpPr>
          <p:cNvPr id="9" name="object 58">
            <a:extLst>
              <a:ext uri="{FF2B5EF4-FFF2-40B4-BE49-F238E27FC236}">
                <a16:creationId xmlns:a16="http://schemas.microsoft.com/office/drawing/2014/main" id="{5D138773-D730-9B5C-9182-B6231AAC13B4}"/>
              </a:ext>
            </a:extLst>
          </p:cNvPr>
          <p:cNvSpPr txBox="1"/>
          <p:nvPr/>
        </p:nvSpPr>
        <p:spPr>
          <a:xfrm>
            <a:off x="1464583" y="2535598"/>
            <a:ext cx="3088367" cy="1541961"/>
          </a:xfrm>
          <a:prstGeom prst="rect">
            <a:avLst/>
          </a:prstGeom>
        </p:spPr>
        <p:txBody>
          <a:bodyPr vert="horz" wrap="square" lIns="0" tIns="17145" rIns="0" bIns="0" rtlCol="0" anchor="t" anchorCtr="0">
            <a:spAutoFit/>
          </a:bodyPr>
          <a:lstStyle/>
          <a:p>
            <a:pPr>
              <a:lnSpc>
                <a:spcPct val="98000"/>
              </a:lnSpc>
              <a:spcAft>
                <a:spcPts val="600"/>
              </a:spcAft>
              <a:buClr>
                <a:srgbClr val="F40000"/>
              </a:buClr>
            </a:pPr>
            <a:r>
              <a:rPr lang="vi-VN" sz="1600" b="1" dirty="0">
                <a:latin typeface="Arial" panose="020B0604020202020204" pitchFamily="34" charset="0"/>
                <a:cs typeface="Hellix SemiBold"/>
              </a:rPr>
              <a:t>ADELAIDE HILLS</a:t>
            </a:r>
          </a:p>
          <a:p>
            <a:pPr>
              <a:lnSpc>
                <a:spcPct val="98000"/>
              </a:lnSpc>
              <a:buClr>
                <a:srgbClr val="F40000"/>
              </a:buClr>
            </a:pPr>
            <a:r>
              <a:rPr lang="vi-VN" sz="1600" dirty="0">
                <a:latin typeface="Arial" panose="020B0604020202020204" pitchFamily="34" charset="0"/>
                <a:cs typeface="Hellix SemiBold"/>
              </a:rPr>
              <a:t>Độ cao và khí hậu mát mẻ tạo nên phong cách đậm vừa với hương vị quả mọng và anh đào chín, phong phú hơn</a:t>
            </a:r>
          </a:p>
          <a:p>
            <a:pPr>
              <a:lnSpc>
                <a:spcPct val="98000"/>
              </a:lnSpc>
              <a:buClr>
                <a:srgbClr val="F40000"/>
              </a:buClr>
            </a:pPr>
            <a:endParaRPr lang="vi-VN" sz="1600" dirty="0">
              <a:latin typeface="Arial" panose="020B0604020202020204" pitchFamily="34" charset="0"/>
              <a:cs typeface="Hellix SemiBold"/>
            </a:endParaRPr>
          </a:p>
        </p:txBody>
      </p:sp>
      <p:sp>
        <p:nvSpPr>
          <p:cNvPr id="11" name="object 58">
            <a:extLst>
              <a:ext uri="{FF2B5EF4-FFF2-40B4-BE49-F238E27FC236}">
                <a16:creationId xmlns:a16="http://schemas.microsoft.com/office/drawing/2014/main" id="{54A9DA84-6623-6A4B-8C3F-5880C7D47E3B}"/>
              </a:ext>
            </a:extLst>
          </p:cNvPr>
          <p:cNvSpPr txBox="1"/>
          <p:nvPr/>
        </p:nvSpPr>
        <p:spPr>
          <a:xfrm>
            <a:off x="7777763" y="4073954"/>
            <a:ext cx="3874109" cy="1541961"/>
          </a:xfrm>
          <a:prstGeom prst="rect">
            <a:avLst/>
          </a:prstGeom>
        </p:spPr>
        <p:txBody>
          <a:bodyPr vert="horz" wrap="square" lIns="0" tIns="17145" rIns="0" bIns="0" rtlCol="0" anchor="t" anchorCtr="0">
            <a:spAutoFit/>
          </a:bodyPr>
          <a:lstStyle/>
          <a:p>
            <a:pPr>
              <a:lnSpc>
                <a:spcPct val="98000"/>
              </a:lnSpc>
              <a:spcAft>
                <a:spcPts val="600"/>
              </a:spcAft>
              <a:buClr>
                <a:srgbClr val="F40000"/>
              </a:buClr>
            </a:pPr>
            <a:r>
              <a:rPr lang="vi-VN" sz="1600" b="1" dirty="0">
                <a:latin typeface="Arial" panose="020B0604020202020204" pitchFamily="34" charset="0"/>
              </a:rPr>
              <a:t>THUNG LŨNG YARRA</a:t>
            </a:r>
          </a:p>
          <a:p>
            <a:pPr>
              <a:lnSpc>
                <a:spcPct val="98000"/>
              </a:lnSpc>
              <a:buClr>
                <a:srgbClr val="F40000"/>
              </a:buClr>
            </a:pPr>
            <a:r>
              <a:rPr lang="vi-VN" sz="1600" dirty="0">
                <a:latin typeface="Arial" panose="020B0604020202020204" pitchFamily="34" charset="0"/>
                <a:cs typeface="Hellix SemiBold"/>
              </a:rPr>
              <a:t>Hương vị từng vùng khác nhau do sự đa dạng về độ cao và các khía cạnh khác; thường có vị thanh đến đậm vừa, với hương vị anh đào, dâu tây và mận</a:t>
            </a:r>
          </a:p>
          <a:p>
            <a:pPr>
              <a:lnSpc>
                <a:spcPct val="98000"/>
              </a:lnSpc>
              <a:buClr>
                <a:srgbClr val="F40000"/>
              </a:buClr>
            </a:pPr>
            <a:endParaRPr lang="vi-VN" sz="1600" dirty="0">
              <a:latin typeface="Arial" panose="020B0604020202020204" pitchFamily="34" charset="0"/>
              <a:cs typeface="Hellix SemiBold"/>
            </a:endParaRPr>
          </a:p>
        </p:txBody>
      </p:sp>
      <p:pic>
        <p:nvPicPr>
          <p:cNvPr id="12" name="Picture Placeholder 8">
            <a:extLst>
              <a:ext uri="{FF2B5EF4-FFF2-40B4-BE49-F238E27FC236}">
                <a16:creationId xmlns:a16="http://schemas.microsoft.com/office/drawing/2014/main" id="{3B73C61F-AC13-7586-3262-774F1DB070EF}"/>
              </a:ext>
            </a:extLst>
          </p:cNvPr>
          <p:cNvPicPr>
            <a:picLocks noChangeAspect="1"/>
          </p:cNvPicPr>
          <p:nvPr/>
        </p:nvPicPr>
        <p:blipFill>
          <a:blip r:embed="rId2" cstate="screen">
            <a:extLst>
              <a:ext uri="{28A0092B-C50C-407E-A947-70E740481C1C}">
                <a14:useLocalDpi xmlns:a14="http://schemas.microsoft.com/office/drawing/2010/main"/>
              </a:ext>
            </a:extLst>
          </a:blip>
          <a:srcRect l="8009" r="8009"/>
          <a:stretch/>
        </p:blipFill>
        <p:spPr>
          <a:xfrm>
            <a:off x="5187274" y="474127"/>
            <a:ext cx="2114328" cy="6400800"/>
          </a:xfrm>
          <a:prstGeom prst="rect">
            <a:avLst/>
          </a:prstGeom>
        </p:spPr>
      </p:pic>
      <p:sp>
        <p:nvSpPr>
          <p:cNvPr id="13" name="object 10">
            <a:extLst>
              <a:ext uri="{FF2B5EF4-FFF2-40B4-BE49-F238E27FC236}">
                <a16:creationId xmlns:a16="http://schemas.microsoft.com/office/drawing/2014/main" id="{D3524000-460B-67AA-014D-34D79392D70D}"/>
              </a:ext>
            </a:extLst>
          </p:cNvPr>
          <p:cNvSpPr txBox="1"/>
          <p:nvPr/>
        </p:nvSpPr>
        <p:spPr>
          <a:xfrm rot="16200000">
            <a:off x="3985515" y="403841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Arial" panose="020B0604020202020204" pitchFamily="34" charset="0"/>
                <a:ea typeface="Inter Display" panose="02000503000000020004" pitchFamily="2" charset="0"/>
                <a:cs typeface="Inter Display" panose="02000503000000020004" pitchFamily="2" charset="0"/>
              </a:rPr>
              <a:t>PINOT NOIR</a:t>
            </a:r>
            <a:endParaRPr lang="en-AU" sz="4400" b="1" cap="all" dirty="0">
              <a:solidFill>
                <a:schemeClr val="bg1"/>
              </a:solidFill>
              <a:latin typeface="Arial" panose="020B0604020202020204" pitchFamily="34" charset="0"/>
              <a:ea typeface="Inter Display" panose="02000503000000020004" pitchFamily="2" charset="0"/>
              <a:cs typeface="Inter Display" panose="02000503000000020004" pitchFamily="2" charset="0"/>
            </a:endParaRPr>
          </a:p>
        </p:txBody>
      </p:sp>
    </p:spTree>
    <p:extLst>
      <p:ext uri="{BB962C8B-B14F-4D97-AF65-F5344CB8AC3E}">
        <p14:creationId xmlns:p14="http://schemas.microsoft.com/office/powerpoint/2010/main" val="4104312649"/>
      </p:ext>
    </p:extLst>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D6C6D7CD-855F-45D5-B346-71223F407688}"/>
              </a:ext>
            </a:extLst>
          </p:cNvPr>
          <p:cNvSpPr txBox="1"/>
          <p:nvPr/>
        </p:nvSpPr>
        <p:spPr>
          <a:xfrm>
            <a:off x="1480874" y="3506316"/>
            <a:ext cx="4939976" cy="3523025"/>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a:spcBef>
                <a:spcPts val="800"/>
              </a:spcBef>
            </a:pPr>
            <a:endParaRPr lang="en-US" sz="1600" dirty="0">
              <a:solidFill>
                <a:schemeClr val="bg1"/>
              </a:solidFill>
              <a:latin typeface="Arial" panose="020B0604020202020204" pitchFamily="34" charset="0"/>
            </a:endParaRPr>
          </a:p>
        </p:txBody>
      </p:sp>
      <p:sp>
        <p:nvSpPr>
          <p:cNvPr id="2" name="object 4">
            <a:extLst>
              <a:ext uri="{FF2B5EF4-FFF2-40B4-BE49-F238E27FC236}">
                <a16:creationId xmlns:a16="http://schemas.microsoft.com/office/drawing/2014/main" id="{57CE5D63-59C4-C391-8D71-CEE501EF727A}"/>
              </a:ext>
            </a:extLst>
          </p:cNvPr>
          <p:cNvSpPr txBox="1"/>
          <p:nvPr/>
        </p:nvSpPr>
        <p:spPr>
          <a:xfrm>
            <a:off x="620175" y="1568901"/>
            <a:ext cx="4939976" cy="907601"/>
          </a:xfrm>
          <a:prstGeom prst="rect">
            <a:avLst/>
          </a:prstGeom>
        </p:spPr>
        <p:txBody>
          <a:bodyPr vert="horz" wrap="square" lIns="0" tIns="11521" rIns="0" bIns="0" rtlCol="0">
            <a:noAutofit/>
          </a:bodyPr>
          <a:lstStyle/>
          <a:p>
            <a:pPr defTabSz="914453">
              <a:lnSpc>
                <a:spcPct val="80000"/>
              </a:lnSpc>
              <a:defRPr/>
            </a:pPr>
            <a:r>
              <a:rPr lang="en-AU" sz="3200" cap="all" dirty="0">
                <a:solidFill>
                  <a:schemeClr val="accent5"/>
                </a:solidFill>
                <a:uFill>
                  <a:solidFill>
                    <a:srgbClr val="F40000"/>
                  </a:solidFill>
                </a:uFill>
                <a:latin typeface="Arial" panose="020B0604020202020204" pitchFamily="34" charset="0"/>
                <a:ea typeface="Inter Display" panose="02000503000000020004" pitchFamily="2" charset="0"/>
                <a:cs typeface="Inter Display" panose="02000503000000020004" pitchFamily="2" charset="0"/>
              </a:rPr>
              <a:t>SỰ TÁI SINH CỦA GIỐNG NHO CỔ ĐIỂN</a:t>
            </a:r>
          </a:p>
          <a:p>
            <a:pPr defTabSz="914453">
              <a:lnSpc>
                <a:spcPct val="80000"/>
              </a:lnSpc>
              <a:defRPr/>
            </a:pPr>
            <a:endParaRPr lang="en-AU" sz="3200" cap="all" dirty="0">
              <a:solidFill>
                <a:schemeClr val="accent5"/>
              </a:solidFill>
              <a:uFill>
                <a:solidFill>
                  <a:srgbClr val="F40000"/>
                </a:solidFill>
              </a:uFill>
              <a:latin typeface="Arial" panose="020B0604020202020204" pitchFamily="34" charset="0"/>
              <a:ea typeface="Inter Display" panose="02000503000000020004" pitchFamily="2" charset="0"/>
              <a:cs typeface="Inter Display" panose="02000503000000020004" pitchFamily="2" charset="0"/>
            </a:endParaRPr>
          </a:p>
        </p:txBody>
      </p:sp>
      <p:pic>
        <p:nvPicPr>
          <p:cNvPr id="13" name="Picture Placeholder 12" descr="A bunch of grapes on a vine&#10;&#10;Description automatically generated">
            <a:extLst>
              <a:ext uri="{FF2B5EF4-FFF2-40B4-BE49-F238E27FC236}">
                <a16:creationId xmlns:a16="http://schemas.microsoft.com/office/drawing/2014/main" id="{9F159C8C-3DD5-37E8-60E1-06B1F73046E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6197" r="16197"/>
          <a:stretch>
            <a:fillRect/>
          </a:stretch>
        </p:blipFill>
        <p:spPr/>
      </p:pic>
      <p:sp>
        <p:nvSpPr>
          <p:cNvPr id="9" name="Title 8">
            <a:extLst>
              <a:ext uri="{FF2B5EF4-FFF2-40B4-BE49-F238E27FC236}">
                <a16:creationId xmlns:a16="http://schemas.microsoft.com/office/drawing/2014/main" id="{37E7D677-0764-ACA2-00D9-D00CF6F8B185}"/>
              </a:ext>
            </a:extLst>
          </p:cNvPr>
          <p:cNvSpPr>
            <a:spLocks noGrp="1"/>
          </p:cNvSpPr>
          <p:nvPr>
            <p:ph type="title"/>
          </p:nvPr>
        </p:nvSpPr>
        <p:spPr>
          <a:xfrm>
            <a:off x="620175" y="800033"/>
            <a:ext cx="5402508" cy="768868"/>
          </a:xfrm>
        </p:spPr>
        <p:txBody>
          <a:bodyPr/>
          <a:lstStyle/>
          <a:p>
            <a:r>
              <a:rPr lang="en-US" sz="5400" dirty="0">
                <a:solidFill>
                  <a:schemeClr val="accent4"/>
                </a:solidFill>
              </a:rPr>
              <a:t>GRENACHE</a:t>
            </a:r>
          </a:p>
        </p:txBody>
      </p:sp>
      <p:sp>
        <p:nvSpPr>
          <p:cNvPr id="11" name="Text Placeholder 10">
            <a:extLst>
              <a:ext uri="{FF2B5EF4-FFF2-40B4-BE49-F238E27FC236}">
                <a16:creationId xmlns:a16="http://schemas.microsoft.com/office/drawing/2014/main" id="{CCC2C95B-6AD6-C3BE-E379-81A209007774}"/>
              </a:ext>
            </a:extLst>
          </p:cNvPr>
          <p:cNvSpPr>
            <a:spLocks noGrp="1"/>
          </p:cNvSpPr>
          <p:nvPr>
            <p:ph type="body" sz="quarter" idx="11"/>
          </p:nvPr>
        </p:nvSpPr>
        <p:spPr>
          <a:xfrm>
            <a:off x="620175" y="2913424"/>
            <a:ext cx="4732001" cy="3244409"/>
          </a:xfrm>
        </p:spPr>
        <p:txBody>
          <a:bodyPr/>
          <a:lstStyle/>
          <a:p>
            <a:pPr marL="285750" indent="-285750">
              <a:spcBef>
                <a:spcPts val="800"/>
              </a:spcBef>
              <a:buClr>
                <a:schemeClr val="accent5"/>
              </a:buClr>
              <a:buFont typeface="Arial" panose="020B0604020202020204" pitchFamily="34" charset="0"/>
              <a:buChar char="•"/>
            </a:pPr>
            <a:r>
              <a:rPr lang="vi-VN" sz="1600" dirty="0">
                <a:solidFill>
                  <a:schemeClr val="bg1"/>
                </a:solidFill>
              </a:rPr>
              <a:t>Một trong những giống đầu tiên được trồng ở Úc</a:t>
            </a:r>
          </a:p>
          <a:p>
            <a:pPr marL="285750" indent="-285750">
              <a:spcBef>
                <a:spcPts val="800"/>
              </a:spcBef>
              <a:buClr>
                <a:schemeClr val="accent5"/>
              </a:buClr>
              <a:buFont typeface="Arial" panose="020B0604020202020204" pitchFamily="34" charset="0"/>
              <a:buChar char="•"/>
            </a:pPr>
            <a:r>
              <a:rPr lang="vi-VN" sz="1600" dirty="0">
                <a:solidFill>
                  <a:schemeClr val="bg1"/>
                </a:solidFill>
              </a:rPr>
              <a:t>Úc có được những cây nho Grenache lâu năm nhất thế giới</a:t>
            </a:r>
          </a:p>
          <a:p>
            <a:pPr marL="285750" indent="-285750">
              <a:spcBef>
                <a:spcPts val="800"/>
              </a:spcBef>
              <a:buClr>
                <a:schemeClr val="accent5"/>
              </a:buClr>
              <a:buFont typeface="Arial" panose="020B0604020202020204" pitchFamily="34" charset="0"/>
              <a:buChar char="•"/>
            </a:pPr>
            <a:r>
              <a:rPr lang="vi-VN" sz="1600" dirty="0">
                <a:solidFill>
                  <a:schemeClr val="bg1"/>
                </a:solidFill>
              </a:rPr>
              <a:t>Là một giống nho dùng cho nhiều mục đích có phần bị xem nhẹ trong những năm đầu tiên</a:t>
            </a:r>
          </a:p>
          <a:p>
            <a:pPr marL="285750" indent="-285750">
              <a:spcBef>
                <a:spcPts val="800"/>
              </a:spcBef>
              <a:buClr>
                <a:schemeClr val="accent5"/>
              </a:buClr>
              <a:buFont typeface="Arial" panose="020B0604020202020204" pitchFamily="34" charset="0"/>
              <a:buChar char="•"/>
            </a:pPr>
            <a:r>
              <a:rPr lang="vi-VN" sz="1600" dirty="0">
                <a:solidFill>
                  <a:schemeClr val="bg1"/>
                </a:solidFill>
              </a:rPr>
              <a:t>Ngày nay, giống nho này được hồi sinh khi các nhà sản xuất rượu nhận ra tiềm năng thú vị của nó </a:t>
            </a:r>
            <a:endParaRPr lang="en-US" sz="1600" dirty="0"/>
          </a:p>
        </p:txBody>
      </p:sp>
    </p:spTree>
    <p:extLst>
      <p:ext uri="{BB962C8B-B14F-4D97-AF65-F5344CB8AC3E}">
        <p14:creationId xmlns:p14="http://schemas.microsoft.com/office/powerpoint/2010/main" val="2125851332"/>
      </p:ext>
    </p:extLst>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81115887-17E3-A153-1886-DFA5C648B74D}"/>
              </a:ext>
            </a:extLst>
          </p:cNvPr>
          <p:cNvCxnSpPr>
            <a:cxnSpLocks/>
          </p:cNvCxnSpPr>
          <p:nvPr/>
        </p:nvCxnSpPr>
        <p:spPr>
          <a:xfrm>
            <a:off x="4999369" y="5486400"/>
            <a:ext cx="99645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DB2958AC-E301-80E9-FC9B-5840B4F5DA56}"/>
              </a:ext>
            </a:extLst>
          </p:cNvPr>
          <p:cNvCxnSpPr>
            <a:cxnSpLocks/>
          </p:cNvCxnSpPr>
          <p:nvPr/>
        </p:nvCxnSpPr>
        <p:spPr>
          <a:xfrm>
            <a:off x="4527320" y="2820760"/>
            <a:ext cx="146850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5D031B7C-F261-3814-A42E-956330115537}"/>
              </a:ext>
            </a:extLst>
          </p:cNvPr>
          <p:cNvCxnSpPr>
            <a:cxnSpLocks/>
          </p:cNvCxnSpPr>
          <p:nvPr/>
        </p:nvCxnSpPr>
        <p:spPr>
          <a:xfrm>
            <a:off x="6283354" y="3291905"/>
            <a:ext cx="112412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6AFF53F5-9609-3F97-4363-024B4803D8FF}"/>
              </a:ext>
            </a:extLst>
          </p:cNvPr>
          <p:cNvCxnSpPr>
            <a:cxnSpLocks/>
          </p:cNvCxnSpPr>
          <p:nvPr/>
        </p:nvCxnSpPr>
        <p:spPr>
          <a:xfrm>
            <a:off x="6283354" y="5087149"/>
            <a:ext cx="112412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60DFE35-271B-1834-98E1-2074BE7F1DEA}"/>
              </a:ext>
            </a:extLst>
          </p:cNvPr>
          <p:cNvCxnSpPr>
            <a:cxnSpLocks/>
          </p:cNvCxnSpPr>
          <p:nvPr/>
        </p:nvCxnSpPr>
        <p:spPr>
          <a:xfrm>
            <a:off x="2510448" y="4249510"/>
            <a:ext cx="3485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a:xfrm>
            <a:off x="512377" y="584487"/>
            <a:ext cx="5770977" cy="1325562"/>
          </a:xfrm>
        </p:spPr>
        <p:txBody>
          <a:bodyPr/>
          <a:lstStyle/>
          <a:p>
            <a:r>
              <a:rPr lang="en-US" sz="4400" dirty="0">
                <a:solidFill>
                  <a:schemeClr val="accent4"/>
                </a:solidFill>
              </a:rPr>
              <a:t>PHONG CÁCH VÀ ĐẶC ĐIỂM</a:t>
            </a:r>
            <a:br>
              <a:rPr lang="en-US" sz="4400" dirty="0">
                <a:solidFill>
                  <a:schemeClr val="accent4"/>
                </a:solidFill>
              </a:rPr>
            </a:br>
            <a:endParaRPr lang="en-US" sz="4400" dirty="0">
              <a:solidFill>
                <a:schemeClr val="accent4"/>
              </a:solidFill>
            </a:endParaRPr>
          </a:p>
        </p:txBody>
      </p:sp>
      <p:sp>
        <p:nvSpPr>
          <p:cNvPr id="6" name="object 58">
            <a:extLst>
              <a:ext uri="{FF2B5EF4-FFF2-40B4-BE49-F238E27FC236}">
                <a16:creationId xmlns:a16="http://schemas.microsoft.com/office/drawing/2014/main" id="{90574801-844C-B739-DDAD-5772BACF8B62}"/>
              </a:ext>
            </a:extLst>
          </p:cNvPr>
          <p:cNvSpPr txBox="1"/>
          <p:nvPr/>
        </p:nvSpPr>
        <p:spPr>
          <a:xfrm>
            <a:off x="2683862" y="5581778"/>
            <a:ext cx="1324141" cy="766813"/>
          </a:xfrm>
          <a:prstGeom prst="rect">
            <a:avLst/>
          </a:prstGeom>
        </p:spPr>
        <p:txBody>
          <a:bodyPr vert="horz" wrap="square" lIns="0" tIns="17145" rIns="0" bIns="0" rtlCol="0" anchor="t" anchorCtr="0">
            <a:spAutoFit/>
          </a:bodyPr>
          <a:lstStyle/>
          <a:p>
            <a:pPr marL="285750" indent="-285750">
              <a:lnSpc>
                <a:spcPct val="98000"/>
              </a:lnSpc>
              <a:spcAft>
                <a:spcPts val="100"/>
              </a:spcAft>
              <a:buClr>
                <a:schemeClr val="accent4"/>
              </a:buClr>
              <a:buFont typeface="Arial" panose="020B0604020202020204" pitchFamily="34" charset="0"/>
              <a:buChar char="•"/>
            </a:pPr>
            <a:r>
              <a:rPr lang="en-AU" sz="1600" dirty="0">
                <a:latin typeface="Arial" panose="020B0604020202020204" pitchFamily="34" charset="0"/>
                <a:cs typeface="Hellix SemiBold"/>
              </a:rPr>
              <a:t>Anh </a:t>
            </a:r>
            <a:r>
              <a:rPr lang="en-AU" sz="1600" dirty="0" err="1">
                <a:latin typeface="Arial" panose="020B0604020202020204" pitchFamily="34" charset="0"/>
                <a:cs typeface="Hellix SemiBold"/>
              </a:rPr>
              <a:t>đào</a:t>
            </a:r>
            <a:endParaRPr lang="en-AU" sz="1600" dirty="0">
              <a:latin typeface="Arial" panose="020B0604020202020204" pitchFamily="34" charset="0"/>
              <a:cs typeface="Hellix SemiBold"/>
            </a:endParaRPr>
          </a:p>
          <a:p>
            <a:pPr marL="285750" indent="-285750">
              <a:lnSpc>
                <a:spcPct val="98000"/>
              </a:lnSpc>
              <a:spcAft>
                <a:spcPts val="100"/>
              </a:spcAft>
              <a:buClr>
                <a:schemeClr val="accent4"/>
              </a:buClr>
              <a:buFont typeface="Arial" panose="020B0604020202020204" pitchFamily="34" charset="0"/>
              <a:buChar char="•"/>
            </a:pPr>
            <a:r>
              <a:rPr lang="en-AU" sz="1600" dirty="0" err="1">
                <a:latin typeface="Arial" panose="020B0604020202020204" pitchFamily="34" charset="0"/>
                <a:cs typeface="Hellix SemiBold"/>
              </a:rPr>
              <a:t>Quả</a:t>
            </a:r>
            <a:r>
              <a:rPr lang="en-AU" sz="1600" dirty="0">
                <a:latin typeface="Arial" panose="020B0604020202020204" pitchFamily="34" charset="0"/>
                <a:cs typeface="Hellix SemiBold"/>
              </a:rPr>
              <a:t> </a:t>
            </a:r>
            <a:r>
              <a:rPr lang="en-AU" sz="1600" dirty="0" err="1">
                <a:latin typeface="Arial" panose="020B0604020202020204" pitchFamily="34" charset="0"/>
                <a:cs typeface="Hellix SemiBold"/>
              </a:rPr>
              <a:t>mọng</a:t>
            </a:r>
            <a:endParaRPr lang="en-AU" sz="1600" dirty="0">
              <a:latin typeface="Arial" panose="020B0604020202020204" pitchFamily="34" charset="0"/>
              <a:cs typeface="Hellix SemiBold"/>
            </a:endParaRPr>
          </a:p>
          <a:p>
            <a:pPr marL="285750" indent="-285750">
              <a:lnSpc>
                <a:spcPct val="98000"/>
              </a:lnSpc>
              <a:spcAft>
                <a:spcPts val="100"/>
              </a:spcAft>
              <a:buClr>
                <a:schemeClr val="accent4"/>
              </a:buClr>
              <a:buFont typeface="Arial" panose="020B0604020202020204" pitchFamily="34" charset="0"/>
              <a:buChar char="•"/>
            </a:pPr>
            <a:r>
              <a:rPr lang="en-AU" sz="1600" dirty="0">
                <a:latin typeface="Arial" panose="020B0604020202020204" pitchFamily="34" charset="0"/>
                <a:cs typeface="Hellix SemiBold"/>
              </a:rPr>
              <a:t>Gia </a:t>
            </a:r>
            <a:r>
              <a:rPr lang="en-AU" sz="1600" dirty="0" err="1">
                <a:latin typeface="Arial" panose="020B0604020202020204" pitchFamily="34" charset="0"/>
                <a:cs typeface="Hellix SemiBold"/>
              </a:rPr>
              <a:t>vị</a:t>
            </a:r>
            <a:endParaRPr lang="en-AU" sz="1600" dirty="0">
              <a:latin typeface="Arial" panose="020B0604020202020204" pitchFamily="34" charset="0"/>
              <a:cs typeface="Hellix SemiBold"/>
            </a:endParaRPr>
          </a:p>
        </p:txBody>
      </p:sp>
      <p:sp>
        <p:nvSpPr>
          <p:cNvPr id="9" name="object 58">
            <a:extLst>
              <a:ext uri="{FF2B5EF4-FFF2-40B4-BE49-F238E27FC236}">
                <a16:creationId xmlns:a16="http://schemas.microsoft.com/office/drawing/2014/main" id="{2B4707A3-8D47-92B0-139A-8F1BB933B402}"/>
              </a:ext>
            </a:extLst>
          </p:cNvPr>
          <p:cNvSpPr txBox="1"/>
          <p:nvPr/>
        </p:nvSpPr>
        <p:spPr>
          <a:xfrm>
            <a:off x="534896" y="2416813"/>
            <a:ext cx="1849749" cy="3802964"/>
          </a:xfrm>
          <a:prstGeom prst="rect">
            <a:avLst/>
          </a:prstGeom>
        </p:spPr>
        <p:txBody>
          <a:bodyPr vert="horz" wrap="square" lIns="0" tIns="17145" rIns="0" bIns="0" rtlCol="0" anchor="ctr" anchorCtr="0">
            <a:spAutoFit/>
          </a:bodyPr>
          <a:lstStyle/>
          <a:p>
            <a:pPr marL="285750" indent="-285750">
              <a:lnSpc>
                <a:spcPct val="90000"/>
              </a:lnSpc>
              <a:spcAft>
                <a:spcPts val="1200"/>
              </a:spcAft>
              <a:buClr>
                <a:schemeClr val="accent4"/>
              </a:buClr>
              <a:buFont typeface="Arial" panose="020B0604020202020204" pitchFamily="34" charset="0"/>
              <a:buChar char="•"/>
            </a:pPr>
            <a:r>
              <a:rPr lang="vi-VN" sz="1600" dirty="0">
                <a:latin typeface="Arial" panose="020B0604020202020204" pitchFamily="34" charset="0"/>
                <a:cs typeface="Hellix SemiBold"/>
              </a:rPr>
              <a:t>Thường có vị đậm vừa đến đậm đà</a:t>
            </a:r>
          </a:p>
          <a:p>
            <a:pPr marL="285750" indent="-285750">
              <a:lnSpc>
                <a:spcPct val="90000"/>
              </a:lnSpc>
              <a:spcAft>
                <a:spcPts val="1200"/>
              </a:spcAft>
              <a:buClr>
                <a:schemeClr val="accent4"/>
              </a:buClr>
              <a:buFont typeface="Arial" panose="020B0604020202020204" pitchFamily="34" charset="0"/>
              <a:buChar char="•"/>
            </a:pPr>
            <a:r>
              <a:rPr lang="vi-VN" sz="1600" dirty="0">
                <a:latin typeface="Arial" panose="020B0604020202020204" pitchFamily="34" charset="0"/>
                <a:cs typeface="Hellix SemiBold"/>
              </a:rPr>
              <a:t>Thơm ngon, thanh lịch và dễ dùng chung với thức ăn</a:t>
            </a:r>
          </a:p>
          <a:p>
            <a:pPr marL="285750" indent="-285750">
              <a:lnSpc>
                <a:spcPct val="90000"/>
              </a:lnSpc>
              <a:spcAft>
                <a:spcPts val="1200"/>
              </a:spcAft>
              <a:buClr>
                <a:schemeClr val="accent4"/>
              </a:buClr>
              <a:buFont typeface="Arial" panose="020B0604020202020204" pitchFamily="34" charset="0"/>
              <a:buChar char="•"/>
            </a:pPr>
            <a:r>
              <a:rPr lang="vi-VN" sz="1600" dirty="0">
                <a:latin typeface="Arial" panose="020B0604020202020204" pitchFamily="34" charset="0"/>
                <a:cs typeface="Hellix SemiBold"/>
              </a:rPr>
              <a:t>Ngày nay có sự chuyển đổi từ phong cách rượu đậm dà, mãnh liệt đến rượu thanh nhã, tươi sáng</a:t>
            </a:r>
          </a:p>
          <a:p>
            <a:pPr marL="285750" indent="-285750">
              <a:lnSpc>
                <a:spcPct val="90000"/>
              </a:lnSpc>
              <a:spcAft>
                <a:spcPts val="1200"/>
              </a:spcAft>
              <a:buClr>
                <a:schemeClr val="accent4"/>
              </a:buClr>
              <a:buFont typeface="Arial" panose="020B0604020202020204" pitchFamily="34" charset="0"/>
              <a:buChar char="•"/>
            </a:pPr>
            <a:endParaRPr lang="vi-VN" sz="1600" dirty="0">
              <a:latin typeface="Arial" panose="020B0604020202020204" pitchFamily="34" charset="0"/>
              <a:cs typeface="Hellix SemiBold"/>
            </a:endParaRPr>
          </a:p>
        </p:txBody>
      </p:sp>
      <p:sp>
        <p:nvSpPr>
          <p:cNvPr id="10" name="Title 1">
            <a:extLst>
              <a:ext uri="{FF2B5EF4-FFF2-40B4-BE49-F238E27FC236}">
                <a16:creationId xmlns:a16="http://schemas.microsoft.com/office/drawing/2014/main" id="{CAA4951C-8201-C66C-4634-13F198D8251E}"/>
              </a:ext>
            </a:extLst>
          </p:cNvPr>
          <p:cNvSpPr txBox="1"/>
          <p:nvPr/>
        </p:nvSpPr>
        <p:spPr>
          <a:xfrm>
            <a:off x="7621160" y="957053"/>
            <a:ext cx="4144096" cy="665685"/>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accent1"/>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sz="4000" dirty="0">
                <a:solidFill>
                  <a:schemeClr val="accent4"/>
                </a:solidFill>
                <a:latin typeface="Arial" panose="020B0604020202020204" pitchFamily="34" charset="0"/>
              </a:rPr>
              <a:t>CÁC VÙNG</a:t>
            </a:r>
          </a:p>
          <a:p>
            <a:r>
              <a:rPr lang="en-US" sz="4000" dirty="0">
                <a:solidFill>
                  <a:schemeClr val="accent4"/>
                </a:solidFill>
                <a:latin typeface="Arial" panose="020B0604020202020204" pitchFamily="34" charset="0"/>
              </a:rPr>
              <a:t>TRỌNG ĐIỂM </a:t>
            </a:r>
          </a:p>
          <a:p>
            <a:endParaRPr lang="en-US" sz="4000" dirty="0">
              <a:solidFill>
                <a:schemeClr val="accent4"/>
              </a:solidFill>
              <a:latin typeface="Arial" panose="020B0604020202020204" pitchFamily="34" charset="0"/>
            </a:endParaRPr>
          </a:p>
        </p:txBody>
      </p:sp>
      <p:sp>
        <p:nvSpPr>
          <p:cNvPr id="12" name="object 58">
            <a:extLst>
              <a:ext uri="{FF2B5EF4-FFF2-40B4-BE49-F238E27FC236}">
                <a16:creationId xmlns:a16="http://schemas.microsoft.com/office/drawing/2014/main" id="{A9EB16C6-F409-8126-0820-B3B2FD7D33E3}"/>
              </a:ext>
            </a:extLst>
          </p:cNvPr>
          <p:cNvSpPr txBox="1"/>
          <p:nvPr/>
        </p:nvSpPr>
        <p:spPr>
          <a:xfrm>
            <a:off x="7636956" y="2729580"/>
            <a:ext cx="4023741" cy="1783245"/>
          </a:xfrm>
          <a:prstGeom prst="rect">
            <a:avLst/>
          </a:prstGeom>
        </p:spPr>
        <p:txBody>
          <a:bodyPr vert="horz" wrap="square" lIns="0" tIns="17145" rIns="0" bIns="0" rtlCol="0" anchor="t" anchorCtr="0">
            <a:spAutoFit/>
          </a:bodyPr>
          <a:lstStyle/>
          <a:p>
            <a:pPr>
              <a:lnSpc>
                <a:spcPct val="98000"/>
              </a:lnSpc>
              <a:spcAft>
                <a:spcPts val="600"/>
              </a:spcAft>
              <a:buClr>
                <a:srgbClr val="F40000"/>
              </a:buClr>
            </a:pPr>
            <a:r>
              <a:rPr lang="vi-VN" sz="1600" b="1" dirty="0">
                <a:latin typeface="Arial" panose="020B0604020202020204" pitchFamily="34" charset="0"/>
              </a:rPr>
              <a:t>THUNG LŨNG BAROSSA</a:t>
            </a:r>
          </a:p>
          <a:p>
            <a:pPr>
              <a:lnSpc>
                <a:spcPct val="98000"/>
              </a:lnSpc>
              <a:buClr>
                <a:srgbClr val="F40000"/>
              </a:buClr>
            </a:pPr>
            <a:r>
              <a:rPr lang="vi-VN" sz="1600" dirty="0">
                <a:latin typeface="Arial" panose="020B0604020202020204" pitchFamily="34" charset="0"/>
                <a:cs typeface="Hellix SemiBold"/>
              </a:rPr>
              <a:t>Khí hậu ấm áp và đêm mát mẻ tạo ra các loại rượu vang có vị đậm vừa đến đậm đà, giàu kết cấu và hương vị trái cây đỏ, đất và tiêu trắng; phối trộn GSM thường bao gồm nho Grenache từ những cây lâu năm</a:t>
            </a:r>
          </a:p>
          <a:p>
            <a:pPr>
              <a:lnSpc>
                <a:spcPct val="98000"/>
              </a:lnSpc>
              <a:buClr>
                <a:srgbClr val="F40000"/>
              </a:buClr>
            </a:pPr>
            <a:endParaRPr lang="vi-VN" sz="1600" dirty="0">
              <a:latin typeface="Arial" panose="020B0604020202020204" pitchFamily="34" charset="0"/>
              <a:cs typeface="Hellix SemiBold"/>
            </a:endParaRPr>
          </a:p>
        </p:txBody>
      </p:sp>
      <p:sp>
        <p:nvSpPr>
          <p:cNvPr id="14" name="object 58">
            <a:extLst>
              <a:ext uri="{FF2B5EF4-FFF2-40B4-BE49-F238E27FC236}">
                <a16:creationId xmlns:a16="http://schemas.microsoft.com/office/drawing/2014/main" id="{C9338B5F-FA60-B623-6EE4-A902FC605127}"/>
              </a:ext>
            </a:extLst>
          </p:cNvPr>
          <p:cNvSpPr txBox="1"/>
          <p:nvPr/>
        </p:nvSpPr>
        <p:spPr>
          <a:xfrm>
            <a:off x="7653720" y="4762434"/>
            <a:ext cx="3737533" cy="2265813"/>
          </a:xfrm>
          <a:prstGeom prst="rect">
            <a:avLst/>
          </a:prstGeom>
        </p:spPr>
        <p:txBody>
          <a:bodyPr vert="horz" wrap="square" lIns="0" tIns="17145" rIns="0" bIns="0" rtlCol="0" anchor="t" anchorCtr="0">
            <a:spAutoFit/>
          </a:bodyPr>
          <a:lstStyle/>
          <a:p>
            <a:pPr>
              <a:lnSpc>
                <a:spcPct val="98000"/>
              </a:lnSpc>
              <a:spcAft>
                <a:spcPts val="600"/>
              </a:spcAft>
              <a:buClr>
                <a:srgbClr val="F40000"/>
              </a:buClr>
            </a:pPr>
            <a:r>
              <a:rPr lang="vi-VN" sz="1600" b="1" dirty="0">
                <a:latin typeface="Arial" panose="020B0604020202020204" pitchFamily="34" charset="0"/>
                <a:cs typeface="Hellix SemiBold"/>
              </a:rPr>
              <a:t>McLAREN VALE</a:t>
            </a:r>
          </a:p>
          <a:p>
            <a:pPr>
              <a:lnSpc>
                <a:spcPct val="98000"/>
              </a:lnSpc>
              <a:buClr>
                <a:srgbClr val="F40000"/>
              </a:buClr>
            </a:pPr>
            <a:r>
              <a:rPr lang="vi-VN" sz="1600" dirty="0">
                <a:latin typeface="Arial" panose="020B0604020202020204" pitchFamily="34" charset="0"/>
                <a:cs typeface="Hellix SemiBold"/>
              </a:rPr>
              <a:t>Rượu vang có vị đậm vừa đến đậm đà với kết cấu phong phú, có vị cay và trái cây chín mọng, ngon ngọt; rượu GSM đậm đà, cảm giác ngon miệng, chát mịn màng và dư vị đậm</a:t>
            </a:r>
          </a:p>
          <a:p>
            <a:pPr>
              <a:lnSpc>
                <a:spcPct val="98000"/>
              </a:lnSpc>
              <a:buClr>
                <a:srgbClr val="F40000"/>
              </a:buClr>
            </a:pPr>
            <a:endParaRPr lang="vi-VN" sz="1600" dirty="0">
              <a:latin typeface="Arial" panose="020B0604020202020204" pitchFamily="34" charset="0"/>
              <a:cs typeface="Hellix SemiBold"/>
            </a:endParaRPr>
          </a:p>
          <a:p>
            <a:pPr>
              <a:lnSpc>
                <a:spcPct val="98000"/>
              </a:lnSpc>
              <a:buClr>
                <a:srgbClr val="F40000"/>
              </a:buClr>
            </a:pPr>
            <a:endParaRPr lang="vi-VN" sz="1600" dirty="0">
              <a:latin typeface="Arial" panose="020B0604020202020204" pitchFamily="34" charset="0"/>
              <a:cs typeface="Hellix SemiBold"/>
            </a:endParaRPr>
          </a:p>
          <a:p>
            <a:pPr>
              <a:lnSpc>
                <a:spcPct val="98000"/>
              </a:lnSpc>
              <a:buClr>
                <a:srgbClr val="F40000"/>
              </a:buClr>
            </a:pPr>
            <a:endParaRPr lang="vi-VN" sz="1600" dirty="0">
              <a:latin typeface="Arial" panose="020B0604020202020204" pitchFamily="34" charset="0"/>
              <a:cs typeface="Hellix SemiBold"/>
            </a:endParaRPr>
          </a:p>
        </p:txBody>
      </p:sp>
      <p:pic>
        <p:nvPicPr>
          <p:cNvPr id="15" name="Picture Placeholder 8">
            <a:extLst>
              <a:ext uri="{FF2B5EF4-FFF2-40B4-BE49-F238E27FC236}">
                <a16:creationId xmlns:a16="http://schemas.microsoft.com/office/drawing/2014/main" id="{0CF2D743-2E58-4DEE-49D0-4F8DB483A05A}"/>
              </a:ext>
            </a:extLst>
          </p:cNvPr>
          <p:cNvPicPr>
            <a:picLocks noChangeAspect="1"/>
          </p:cNvPicPr>
          <p:nvPr/>
        </p:nvPicPr>
        <p:blipFill>
          <a:blip r:embed="rId3" cstate="screen">
            <a:extLst>
              <a:ext uri="{28A0092B-C50C-407E-A947-70E740481C1C}">
                <a14:useLocalDpi xmlns:a14="http://schemas.microsoft.com/office/drawing/2010/main"/>
              </a:ext>
            </a:extLst>
          </a:blip>
          <a:srcRect l="8009" r="8009"/>
          <a:stretch/>
        </p:blipFill>
        <p:spPr>
          <a:xfrm>
            <a:off x="5187274" y="474127"/>
            <a:ext cx="2114328" cy="6400800"/>
          </a:xfrm>
          <a:prstGeom prst="rect">
            <a:avLst/>
          </a:prstGeom>
        </p:spPr>
      </p:pic>
      <p:sp>
        <p:nvSpPr>
          <p:cNvPr id="16" name="object 10">
            <a:extLst>
              <a:ext uri="{FF2B5EF4-FFF2-40B4-BE49-F238E27FC236}">
                <a16:creationId xmlns:a16="http://schemas.microsoft.com/office/drawing/2014/main" id="{140B1E9C-2F21-1926-D801-DD8B4A781607}"/>
              </a:ext>
            </a:extLst>
          </p:cNvPr>
          <p:cNvSpPr txBox="1"/>
          <p:nvPr/>
        </p:nvSpPr>
        <p:spPr>
          <a:xfrm rot="16200000">
            <a:off x="3985515" y="403841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Arial" panose="020B0604020202020204" pitchFamily="34" charset="0"/>
                <a:ea typeface="Inter Display" panose="02000503000000020004" pitchFamily="2" charset="0"/>
                <a:cs typeface="Inter Display" panose="02000503000000020004" pitchFamily="2" charset="0"/>
              </a:rPr>
              <a:t>GRENACHE</a:t>
            </a:r>
            <a:endParaRPr lang="en-AU" sz="4400" b="1" cap="all" dirty="0">
              <a:solidFill>
                <a:schemeClr val="bg1"/>
              </a:solidFill>
              <a:latin typeface="Arial" panose="020B0604020202020204" pitchFamily="34" charset="0"/>
              <a:ea typeface="Inter Display" panose="02000503000000020004" pitchFamily="2" charset="0"/>
              <a:cs typeface="Inter Display" panose="02000503000000020004" pitchFamily="2" charset="0"/>
            </a:endParaRPr>
          </a:p>
        </p:txBody>
      </p:sp>
      <p:sp>
        <p:nvSpPr>
          <p:cNvPr id="17" name="Oval 16">
            <a:extLst>
              <a:ext uri="{FF2B5EF4-FFF2-40B4-BE49-F238E27FC236}">
                <a16:creationId xmlns:a16="http://schemas.microsoft.com/office/drawing/2014/main" id="{D934502E-4272-96DB-9FE5-7DF0D63B44DB}"/>
              </a:ext>
            </a:extLst>
          </p:cNvPr>
          <p:cNvSpPr/>
          <p:nvPr/>
        </p:nvSpPr>
        <p:spPr>
          <a:xfrm>
            <a:off x="2980526" y="1741936"/>
            <a:ext cx="2189983" cy="2189983"/>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9" name="object 58">
            <a:extLst>
              <a:ext uri="{FF2B5EF4-FFF2-40B4-BE49-F238E27FC236}">
                <a16:creationId xmlns:a16="http://schemas.microsoft.com/office/drawing/2014/main" id="{86B35A0B-2E60-AAAF-E35F-603079136806}"/>
              </a:ext>
            </a:extLst>
          </p:cNvPr>
          <p:cNvSpPr txBox="1"/>
          <p:nvPr/>
        </p:nvSpPr>
        <p:spPr>
          <a:xfrm>
            <a:off x="2697480" y="5313650"/>
            <a:ext cx="3719164" cy="509755"/>
          </a:xfrm>
          <a:prstGeom prst="rect">
            <a:avLst/>
          </a:prstGeom>
          <a:noFill/>
        </p:spPr>
        <p:txBody>
          <a:bodyPr vert="horz" wrap="square" lIns="0" tIns="17145" rIns="0" bIns="0" rtlCol="0">
            <a:spAutoFit/>
          </a:bodyPr>
          <a:lstStyle/>
          <a:p>
            <a:pPr>
              <a:buClr>
                <a:srgbClr val="F40000"/>
              </a:buClr>
            </a:pPr>
            <a:r>
              <a:rPr lang="vi-VN" sz="1600" dirty="0">
                <a:latin typeface="Arial" panose="020B0604020202020204" pitchFamily="34" charset="0"/>
                <a:cs typeface="Hellix SemiBold"/>
              </a:rPr>
              <a:t>HƯƠNG VỊ ĐIỂN HÌNH</a:t>
            </a:r>
          </a:p>
          <a:p>
            <a:pPr>
              <a:buClr>
                <a:srgbClr val="F40000"/>
              </a:buClr>
            </a:pPr>
            <a:endParaRPr lang="vi-VN" sz="1600" dirty="0">
              <a:latin typeface="Arial" panose="020B0604020202020204" pitchFamily="34" charset="0"/>
              <a:cs typeface="Hellix SemiBold"/>
            </a:endParaRPr>
          </a:p>
        </p:txBody>
      </p:sp>
      <p:sp>
        <p:nvSpPr>
          <p:cNvPr id="5" name="object 58">
            <a:extLst>
              <a:ext uri="{FF2B5EF4-FFF2-40B4-BE49-F238E27FC236}">
                <a16:creationId xmlns:a16="http://schemas.microsoft.com/office/drawing/2014/main" id="{1D40BC85-A500-418F-D512-AB8E557B9D26}"/>
              </a:ext>
            </a:extLst>
          </p:cNvPr>
          <p:cNvSpPr txBox="1"/>
          <p:nvPr/>
        </p:nvSpPr>
        <p:spPr>
          <a:xfrm>
            <a:off x="3164086" y="2118624"/>
            <a:ext cx="1835283" cy="1723421"/>
          </a:xfrm>
          <a:prstGeom prst="rect">
            <a:avLst/>
          </a:prstGeom>
        </p:spPr>
        <p:txBody>
          <a:bodyPr vert="horz" wrap="square" lIns="0" tIns="17145" rIns="0" bIns="0" rtlCol="0" anchor="ctr" anchorCtr="0">
            <a:spAutoFit/>
          </a:bodyPr>
          <a:lstStyle/>
          <a:p>
            <a:pPr algn="ctr">
              <a:lnSpc>
                <a:spcPct val="99000"/>
              </a:lnSpc>
              <a:buClr>
                <a:srgbClr val="F40000"/>
              </a:buClr>
            </a:pPr>
            <a:r>
              <a:rPr lang="vi-VN" sz="1400" dirty="0">
                <a:latin typeface="Arial" panose="020B0604020202020204" pitchFamily="34" charset="0"/>
                <a:cs typeface="Hellix SemiBold"/>
              </a:rPr>
              <a:t>ĐƯỢC SỬ DỤNG TRONG NHIỀU CÁCH: RƯỢU ĐƠN NHO, PHỐI TRỘN, RƯỢU HỒNG VÀ </a:t>
            </a:r>
          </a:p>
          <a:p>
            <a:pPr algn="ctr">
              <a:lnSpc>
                <a:spcPct val="99000"/>
              </a:lnSpc>
              <a:buClr>
                <a:srgbClr val="F40000"/>
              </a:buClr>
            </a:pPr>
            <a:r>
              <a:rPr lang="vi-VN" sz="1400" dirty="0">
                <a:latin typeface="Arial" panose="020B0604020202020204" pitchFamily="34" charset="0"/>
                <a:cs typeface="Hellix SemiBold"/>
              </a:rPr>
              <a:t>RƯỢU VANG CƯỜNG HÓA</a:t>
            </a:r>
          </a:p>
          <a:p>
            <a:pPr algn="ctr">
              <a:lnSpc>
                <a:spcPct val="99000"/>
              </a:lnSpc>
              <a:buClr>
                <a:srgbClr val="F40000"/>
              </a:buClr>
            </a:pPr>
            <a:endParaRPr lang="vi-VN" sz="1400" dirty="0">
              <a:latin typeface="Arial" panose="020B0604020202020204" pitchFamily="34" charset="0"/>
              <a:cs typeface="Hellix SemiBold"/>
            </a:endParaRPr>
          </a:p>
        </p:txBody>
      </p:sp>
    </p:spTree>
    <p:extLst>
      <p:ext uri="{BB962C8B-B14F-4D97-AF65-F5344CB8AC3E}">
        <p14:creationId xmlns:p14="http://schemas.microsoft.com/office/powerpoint/2010/main" val="425939791"/>
      </p:ext>
    </p:extLst>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a:extLst>
              <a:ext uri="{FF2B5EF4-FFF2-40B4-BE49-F238E27FC236}">
                <a16:creationId xmlns:a16="http://schemas.microsoft.com/office/drawing/2014/main" id="{5789F4C2-6187-4D99-9661-821741FA63FC}"/>
              </a:ext>
            </a:extLst>
          </p:cNvPr>
          <p:cNvSpPr txBox="1"/>
          <p:nvPr/>
        </p:nvSpPr>
        <p:spPr>
          <a:xfrm>
            <a:off x="645466" y="1767112"/>
            <a:ext cx="11918390" cy="689369"/>
          </a:xfrm>
          <a:prstGeom prst="rect">
            <a:avLst/>
          </a:prstGeom>
        </p:spPr>
        <p:txBody>
          <a:bodyPr vert="horz" wrap="none" lIns="0" tIns="11521" rIns="0" bIns="0" rtlCol="0">
            <a:noAutofit/>
          </a:bodyPr>
          <a:lstStyle/>
          <a:p>
            <a:pPr defTabSz="914453">
              <a:lnSpc>
                <a:spcPct val="80000"/>
              </a:lnSpc>
              <a:defRPr/>
            </a:pPr>
            <a:endParaRPr lang="en-AU" sz="6000" cap="all" dirty="0">
              <a:solidFill>
                <a:schemeClr val="bg2"/>
              </a:solidFill>
              <a:uFill>
                <a:solidFill>
                  <a:srgbClr val="F40000"/>
                </a:solidFill>
              </a:uFill>
              <a:latin typeface="Arial" panose="020B0604020202020204" pitchFamily="34" charset="0"/>
              <a:ea typeface="Inter Display" panose="02000503000000020004" pitchFamily="2" charset="0"/>
              <a:cs typeface="Inter Display" panose="02000503000000020004" pitchFamily="2" charset="0"/>
            </a:endParaRPr>
          </a:p>
        </p:txBody>
      </p:sp>
      <p:sp>
        <p:nvSpPr>
          <p:cNvPr id="6" name="Content Placeholder 2">
            <a:extLst>
              <a:ext uri="{FF2B5EF4-FFF2-40B4-BE49-F238E27FC236}">
                <a16:creationId xmlns:a16="http://schemas.microsoft.com/office/drawing/2014/main" id="{D6C6D7CD-855F-45D5-B346-71223F407688}"/>
              </a:ext>
            </a:extLst>
          </p:cNvPr>
          <p:cNvSpPr txBox="1"/>
          <p:nvPr/>
        </p:nvSpPr>
        <p:spPr>
          <a:xfrm>
            <a:off x="620175" y="2674713"/>
            <a:ext cx="4939976" cy="3523025"/>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a:spcBef>
                <a:spcPts val="800"/>
              </a:spcBef>
              <a:buClr>
                <a:schemeClr val="accent5"/>
              </a:buClr>
              <a:buFont typeface="Arial" panose="020B0604020202020204" pitchFamily="34" charset="0"/>
              <a:buChar char="•"/>
            </a:pPr>
            <a:r>
              <a:rPr lang="vi-VN" sz="1600" dirty="0">
                <a:solidFill>
                  <a:schemeClr val="bg1"/>
                </a:solidFill>
                <a:latin typeface="Arial" panose="020B0604020202020204" pitchFamily="34" charset="0"/>
              </a:rPr>
              <a:t>Nho biểu tượng của Úc và loại rượu vang xuất khẩu nổi tiếng nhất</a:t>
            </a:r>
          </a:p>
          <a:p>
            <a:pPr>
              <a:spcBef>
                <a:spcPts val="800"/>
              </a:spcBef>
              <a:buClr>
                <a:schemeClr val="accent5"/>
              </a:buClr>
              <a:buFont typeface="Arial" panose="020B0604020202020204" pitchFamily="34" charset="0"/>
              <a:buChar char="•"/>
            </a:pPr>
            <a:r>
              <a:rPr lang="vi-VN" sz="1600" dirty="0">
                <a:solidFill>
                  <a:schemeClr val="bg1"/>
                </a:solidFill>
                <a:latin typeface="Arial" panose="020B0604020202020204" pitchFamily="34" charset="0"/>
              </a:rPr>
              <a:t>Được trồng ở hầu hết mọi vùng và chiếm gần 1/4 tổng sản lượng rượu</a:t>
            </a:r>
          </a:p>
          <a:p>
            <a:pPr>
              <a:spcBef>
                <a:spcPts val="800"/>
              </a:spcBef>
              <a:buClr>
                <a:schemeClr val="accent5"/>
              </a:buClr>
              <a:buFont typeface="Arial" panose="020B0604020202020204" pitchFamily="34" charset="0"/>
              <a:buChar char="•"/>
            </a:pPr>
            <a:r>
              <a:rPr lang="vi-VN" sz="1600" dirty="0">
                <a:solidFill>
                  <a:schemeClr val="bg1"/>
                </a:solidFill>
                <a:latin typeface="Arial" panose="020B0604020202020204" pitchFamily="34" charset="0"/>
              </a:rPr>
              <a:t>Được tạo ra với một loạt các hương vị, từ vang đỏ dễ uống với giá cả phải chăng đến những tác phẩm rượu trưởng thành kinh điển xứng tầm </a:t>
            </a:r>
          </a:p>
          <a:p>
            <a:pPr>
              <a:spcBef>
                <a:spcPts val="800"/>
              </a:spcBef>
              <a:buClr>
                <a:schemeClr val="accent5"/>
              </a:buClr>
              <a:buFont typeface="Arial" panose="020B0604020202020204" pitchFamily="34" charset="0"/>
              <a:buChar char="•"/>
            </a:pPr>
            <a:r>
              <a:rPr lang="vi-VN" sz="1600" dirty="0">
                <a:solidFill>
                  <a:schemeClr val="bg1"/>
                </a:solidFill>
                <a:latin typeface="Arial" panose="020B0604020202020204" pitchFamily="34" charset="0"/>
              </a:rPr>
              <a:t>Úc có những vườn nho Shiraz lâu đời bậc nhất trên thế giới</a:t>
            </a:r>
          </a:p>
          <a:p>
            <a:pPr>
              <a:spcBef>
                <a:spcPts val="800"/>
              </a:spcBef>
              <a:buClr>
                <a:schemeClr val="accent5"/>
              </a:buClr>
              <a:buFont typeface="Arial" panose="020B0604020202020204" pitchFamily="34" charset="0"/>
              <a:buChar char="•"/>
            </a:pPr>
            <a:endParaRPr lang="vi-VN" sz="1600" dirty="0">
              <a:solidFill>
                <a:schemeClr val="bg1"/>
              </a:solidFill>
              <a:latin typeface="Arial" panose="020B0604020202020204" pitchFamily="34" charset="0"/>
            </a:endParaRPr>
          </a:p>
        </p:txBody>
      </p:sp>
      <p:sp>
        <p:nvSpPr>
          <p:cNvPr id="2" name="object 4">
            <a:extLst>
              <a:ext uri="{FF2B5EF4-FFF2-40B4-BE49-F238E27FC236}">
                <a16:creationId xmlns:a16="http://schemas.microsoft.com/office/drawing/2014/main" id="{57CE5D63-59C4-C391-8D71-CEE501EF727A}"/>
              </a:ext>
            </a:extLst>
          </p:cNvPr>
          <p:cNvSpPr txBox="1"/>
          <p:nvPr/>
        </p:nvSpPr>
        <p:spPr>
          <a:xfrm>
            <a:off x="620175" y="1548384"/>
            <a:ext cx="11918390" cy="907601"/>
          </a:xfrm>
          <a:prstGeom prst="rect">
            <a:avLst/>
          </a:prstGeom>
        </p:spPr>
        <p:txBody>
          <a:bodyPr vert="horz" wrap="none" lIns="0" tIns="11521" rIns="0" bIns="0" rtlCol="0">
            <a:noAutofit/>
          </a:bodyPr>
          <a:lstStyle/>
          <a:p>
            <a:pPr defTabSz="914453">
              <a:lnSpc>
                <a:spcPct val="80000"/>
              </a:lnSpc>
              <a:defRPr/>
            </a:pPr>
            <a:r>
              <a:rPr lang="en-AU" sz="2800" cap="all" dirty="0">
                <a:solidFill>
                  <a:schemeClr val="accent4"/>
                </a:solidFill>
                <a:uFill>
                  <a:solidFill>
                    <a:srgbClr val="F40000"/>
                  </a:solidFill>
                </a:uFill>
                <a:latin typeface="Arial" panose="020B0604020202020204" pitchFamily="34" charset="0"/>
                <a:ea typeface="Inter Display" panose="02000503000000020004" pitchFamily="2" charset="0"/>
                <a:cs typeface="Inter Display" panose="02000503000000020004" pitchFamily="2" charset="0"/>
              </a:rPr>
              <a:t>HUYỀN THOẠI CỦA ÚC</a:t>
            </a:r>
          </a:p>
          <a:p>
            <a:pPr defTabSz="914453">
              <a:lnSpc>
                <a:spcPct val="80000"/>
              </a:lnSpc>
              <a:defRPr/>
            </a:pPr>
            <a:endParaRPr lang="en-AU" sz="2800" cap="all" dirty="0">
              <a:solidFill>
                <a:schemeClr val="accent4"/>
              </a:solidFill>
              <a:uFill>
                <a:solidFill>
                  <a:srgbClr val="F40000"/>
                </a:solidFill>
              </a:uFill>
              <a:latin typeface="Arial" panose="020B0604020202020204" pitchFamily="34" charset="0"/>
              <a:ea typeface="Inter Display" panose="02000503000000020004" pitchFamily="2" charset="0"/>
              <a:cs typeface="Inter Display" panose="02000503000000020004" pitchFamily="2" charset="0"/>
            </a:endParaRPr>
          </a:p>
        </p:txBody>
      </p:sp>
      <p:pic>
        <p:nvPicPr>
          <p:cNvPr id="11" name="Picture Placeholder 10" descr="A close-up of a vine&#10;&#10;Description automatically generated">
            <a:extLst>
              <a:ext uri="{FF2B5EF4-FFF2-40B4-BE49-F238E27FC236}">
                <a16:creationId xmlns:a16="http://schemas.microsoft.com/office/drawing/2014/main" id="{D0546B73-EB92-086C-1138-E1ECBE36CA92}"/>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17130" b="17130"/>
          <a:stretch>
            <a:fillRect/>
          </a:stretch>
        </p:blipFill>
        <p:spPr>
          <a:xfrm>
            <a:off x="6022683" y="388842"/>
            <a:ext cx="6169315" cy="6083199"/>
          </a:xfrm>
        </p:spPr>
      </p:pic>
      <p:sp>
        <p:nvSpPr>
          <p:cNvPr id="5" name="Title 4">
            <a:extLst>
              <a:ext uri="{FF2B5EF4-FFF2-40B4-BE49-F238E27FC236}">
                <a16:creationId xmlns:a16="http://schemas.microsoft.com/office/drawing/2014/main" id="{7BEFBB73-47D4-EE09-AA73-417E9F538CAE}"/>
              </a:ext>
            </a:extLst>
          </p:cNvPr>
          <p:cNvSpPr>
            <a:spLocks noGrp="1"/>
          </p:cNvSpPr>
          <p:nvPr>
            <p:ph type="title"/>
          </p:nvPr>
        </p:nvSpPr>
        <p:spPr>
          <a:xfrm>
            <a:off x="620175" y="800033"/>
            <a:ext cx="5402508" cy="747855"/>
          </a:xfrm>
        </p:spPr>
        <p:txBody>
          <a:bodyPr/>
          <a:lstStyle/>
          <a:p>
            <a:r>
              <a:rPr lang="en-AU" sz="5400" cap="all" dirty="0">
                <a:solidFill>
                  <a:schemeClr val="accent5"/>
                </a:solidFill>
                <a:uFill>
                  <a:solidFill>
                    <a:srgbClr val="F40000"/>
                  </a:solidFill>
                </a:uFill>
              </a:rPr>
              <a:t>SHIRAZ</a:t>
            </a:r>
            <a:endParaRPr lang="en-US" dirty="0">
              <a:solidFill>
                <a:schemeClr val="accent5"/>
              </a:solidFill>
            </a:endParaRPr>
          </a:p>
        </p:txBody>
      </p:sp>
    </p:spTree>
    <p:extLst>
      <p:ext uri="{BB962C8B-B14F-4D97-AF65-F5344CB8AC3E}">
        <p14:creationId xmlns:p14="http://schemas.microsoft.com/office/powerpoint/2010/main" val="2115802481"/>
      </p:ext>
    </p:extLst>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4" name="Straight Connector 23">
            <a:extLst>
              <a:ext uri="{FF2B5EF4-FFF2-40B4-BE49-F238E27FC236}">
                <a16:creationId xmlns:a16="http://schemas.microsoft.com/office/drawing/2014/main" id="{DC4117AD-48BD-E46D-CBA3-94425FE6BD70}"/>
              </a:ext>
            </a:extLst>
          </p:cNvPr>
          <p:cNvCxnSpPr>
            <a:cxnSpLocks/>
          </p:cNvCxnSpPr>
          <p:nvPr/>
        </p:nvCxnSpPr>
        <p:spPr>
          <a:xfrm flipV="1">
            <a:off x="1610686" y="2189330"/>
            <a:ext cx="4485314" cy="5546"/>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3709960-2299-8557-5E50-34F3C148A6BE}"/>
              </a:ext>
            </a:extLst>
          </p:cNvPr>
          <p:cNvCxnSpPr>
            <a:cxnSpLocks/>
          </p:cNvCxnSpPr>
          <p:nvPr/>
        </p:nvCxnSpPr>
        <p:spPr>
          <a:xfrm flipV="1">
            <a:off x="1610686" y="4211076"/>
            <a:ext cx="4485314" cy="5546"/>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6B03AE03-1A12-4687-A730-9E7C760A6434}"/>
              </a:ext>
            </a:extLst>
          </p:cNvPr>
          <p:cNvCxnSpPr>
            <a:cxnSpLocks/>
          </p:cNvCxnSpPr>
          <p:nvPr/>
        </p:nvCxnSpPr>
        <p:spPr>
          <a:xfrm>
            <a:off x="6853806" y="4566977"/>
            <a:ext cx="83610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2" name="Oval 21">
            <a:extLst>
              <a:ext uri="{FF2B5EF4-FFF2-40B4-BE49-F238E27FC236}">
                <a16:creationId xmlns:a16="http://schemas.microsoft.com/office/drawing/2014/main" id="{E6C28E18-5079-4104-40AC-DFCBDAF7EE0E}"/>
              </a:ext>
            </a:extLst>
          </p:cNvPr>
          <p:cNvSpPr/>
          <p:nvPr/>
        </p:nvSpPr>
        <p:spPr>
          <a:xfrm>
            <a:off x="7735055" y="1333129"/>
            <a:ext cx="2256385" cy="2256385"/>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p:txBody>
          <a:bodyPr/>
          <a:lstStyle/>
          <a:p>
            <a:r>
              <a:rPr lang="en-US" sz="4400" dirty="0"/>
              <a:t>PHONG CÁCH VÀ </a:t>
            </a:r>
            <a:br>
              <a:rPr lang="en-US" sz="4400" dirty="0"/>
            </a:br>
            <a:r>
              <a:rPr lang="en-US" sz="4400" dirty="0"/>
              <a:t>CÁC ĐẶC ĐIỂM</a:t>
            </a:r>
          </a:p>
        </p:txBody>
      </p:sp>
      <p:sp>
        <p:nvSpPr>
          <p:cNvPr id="5" name="object 58">
            <a:extLst>
              <a:ext uri="{FF2B5EF4-FFF2-40B4-BE49-F238E27FC236}">
                <a16:creationId xmlns:a16="http://schemas.microsoft.com/office/drawing/2014/main" id="{9F15D272-30DD-0CF9-9E3C-4AA951F9CA6D}"/>
              </a:ext>
            </a:extLst>
          </p:cNvPr>
          <p:cNvSpPr txBox="1"/>
          <p:nvPr/>
        </p:nvSpPr>
        <p:spPr>
          <a:xfrm>
            <a:off x="7902449" y="4854020"/>
            <a:ext cx="1509381" cy="1275029"/>
          </a:xfrm>
          <a:prstGeom prst="rect">
            <a:avLst/>
          </a:prstGeom>
        </p:spPr>
        <p:txBody>
          <a:bodyPr vert="horz" wrap="square" lIns="0" tIns="17145" rIns="0" bIns="0" rtlCol="0" anchor="t" anchorCtr="0">
            <a:spAutoFit/>
          </a:bodyPr>
          <a:lstStyle/>
          <a:p>
            <a:pPr>
              <a:lnSpc>
                <a:spcPct val="98000"/>
              </a:lnSpc>
              <a:spcAft>
                <a:spcPts val="100"/>
              </a:spcAft>
              <a:buClr>
                <a:schemeClr val="accent1"/>
              </a:buClr>
            </a:pPr>
            <a:r>
              <a:rPr lang="en-AU" sz="1600" dirty="0" err="1">
                <a:latin typeface="Arial" panose="020B0604020202020204" pitchFamily="34" charset="0"/>
                <a:cs typeface="Hellix SemiBold"/>
              </a:rPr>
              <a:t>Khí</a:t>
            </a:r>
            <a:r>
              <a:rPr lang="en-AU" sz="1600" dirty="0">
                <a:latin typeface="Arial" panose="020B0604020202020204" pitchFamily="34" charset="0"/>
                <a:cs typeface="Hellix SemiBold"/>
              </a:rPr>
              <a:t> </a:t>
            </a:r>
            <a:r>
              <a:rPr lang="en-AU" sz="1600" dirty="0" err="1">
                <a:latin typeface="Arial" panose="020B0604020202020204" pitchFamily="34" charset="0"/>
                <a:cs typeface="Hellix SemiBold"/>
              </a:rPr>
              <a:t>hậu</a:t>
            </a:r>
            <a:r>
              <a:rPr lang="en-AU" sz="1600" dirty="0">
                <a:latin typeface="Arial" panose="020B0604020202020204" pitchFamily="34" charset="0"/>
                <a:cs typeface="Hellix SemiBold"/>
              </a:rPr>
              <a:t> </a:t>
            </a:r>
            <a:r>
              <a:rPr lang="en-AU" sz="1600" dirty="0" err="1">
                <a:latin typeface="Arial" panose="020B0604020202020204" pitchFamily="34" charset="0"/>
                <a:cs typeface="Hellix SemiBold"/>
              </a:rPr>
              <a:t>ấm</a:t>
            </a:r>
            <a:r>
              <a:rPr lang="en-AU" sz="1600" dirty="0">
                <a:latin typeface="Arial" panose="020B0604020202020204" pitchFamily="34" charset="0"/>
                <a:cs typeface="Hellix SemiBold"/>
              </a:rPr>
              <a:t> </a:t>
            </a:r>
            <a:r>
              <a:rPr lang="en-AU" sz="1600" dirty="0" err="1">
                <a:latin typeface="Arial" panose="020B0604020202020204" pitchFamily="34" charset="0"/>
                <a:cs typeface="Hellix SemiBold"/>
              </a:rPr>
              <a:t>áp</a:t>
            </a:r>
            <a:endParaRPr lang="en-AU" sz="1600" dirty="0">
              <a:latin typeface="Arial" panose="020B0604020202020204" pitchFamily="34" charset="0"/>
              <a:cs typeface="Hellix SemiBold"/>
            </a:endParaRPr>
          </a:p>
          <a:p>
            <a:pPr marL="285750" indent="-285750">
              <a:lnSpc>
                <a:spcPct val="98000"/>
              </a:lnSpc>
              <a:spcAft>
                <a:spcPts val="100"/>
              </a:spcAft>
              <a:buClr>
                <a:schemeClr val="accent1"/>
              </a:buClr>
              <a:buFont typeface="Arial" panose="020B0604020202020204" pitchFamily="34" charset="0"/>
              <a:buChar char="•"/>
            </a:pPr>
            <a:r>
              <a:rPr lang="en-AU" sz="1600" dirty="0">
                <a:latin typeface="Arial" panose="020B0604020202020204" pitchFamily="34" charset="0"/>
                <a:cs typeface="Hellix SemiBold"/>
              </a:rPr>
              <a:t>Anh </a:t>
            </a:r>
            <a:r>
              <a:rPr lang="en-AU" sz="1600" dirty="0" err="1">
                <a:latin typeface="Arial" panose="020B0604020202020204" pitchFamily="34" charset="0"/>
                <a:cs typeface="Hellix SemiBold"/>
              </a:rPr>
              <a:t>đào</a:t>
            </a:r>
            <a:r>
              <a:rPr lang="en-AU" sz="1600" dirty="0">
                <a:latin typeface="Arial" panose="020B0604020202020204" pitchFamily="34" charset="0"/>
                <a:cs typeface="Hellix SemiBold"/>
              </a:rPr>
              <a:t> </a:t>
            </a:r>
            <a:r>
              <a:rPr lang="en-AU" sz="1600" dirty="0" err="1">
                <a:latin typeface="Arial" panose="020B0604020202020204" pitchFamily="34" charset="0"/>
                <a:cs typeface="Hellix SemiBold"/>
              </a:rPr>
              <a:t>đen</a:t>
            </a:r>
            <a:endParaRPr lang="en-AU" sz="1600" dirty="0">
              <a:latin typeface="Arial" panose="020B0604020202020204" pitchFamily="34" charset="0"/>
              <a:cs typeface="Hellix SemiBold"/>
            </a:endParaRPr>
          </a:p>
          <a:p>
            <a:pPr marL="285750" indent="-285750">
              <a:lnSpc>
                <a:spcPct val="98000"/>
              </a:lnSpc>
              <a:spcAft>
                <a:spcPts val="100"/>
              </a:spcAft>
              <a:buClr>
                <a:schemeClr val="accent1"/>
              </a:buClr>
              <a:buFont typeface="Arial" panose="020B0604020202020204" pitchFamily="34" charset="0"/>
              <a:buChar char="•"/>
            </a:pPr>
            <a:r>
              <a:rPr lang="en-AU" sz="1600" dirty="0" err="1">
                <a:latin typeface="Arial" panose="020B0604020202020204" pitchFamily="34" charset="0"/>
                <a:cs typeface="Hellix SemiBold"/>
              </a:rPr>
              <a:t>Mận</a:t>
            </a:r>
            <a:endParaRPr lang="en-AU" sz="1600" dirty="0">
              <a:latin typeface="Arial" panose="020B0604020202020204" pitchFamily="34" charset="0"/>
              <a:cs typeface="Hellix SemiBold"/>
            </a:endParaRPr>
          </a:p>
          <a:p>
            <a:pPr marL="285750" indent="-285750">
              <a:lnSpc>
                <a:spcPct val="98000"/>
              </a:lnSpc>
              <a:spcAft>
                <a:spcPts val="100"/>
              </a:spcAft>
              <a:buClr>
                <a:schemeClr val="accent1"/>
              </a:buClr>
              <a:buFont typeface="Arial" panose="020B0604020202020204" pitchFamily="34" charset="0"/>
              <a:buChar char="•"/>
            </a:pPr>
            <a:r>
              <a:rPr lang="en-AU" sz="1600" dirty="0" err="1">
                <a:latin typeface="Arial" panose="020B0604020202020204" pitchFamily="34" charset="0"/>
                <a:cs typeface="Hellix SemiBold"/>
              </a:rPr>
              <a:t>Sô</a:t>
            </a:r>
            <a:r>
              <a:rPr lang="en-AU" sz="1600" dirty="0">
                <a:latin typeface="Arial" panose="020B0604020202020204" pitchFamily="34" charset="0"/>
                <a:cs typeface="Hellix SemiBold"/>
              </a:rPr>
              <a:t> </a:t>
            </a:r>
            <a:r>
              <a:rPr lang="en-AU" sz="1600" dirty="0" err="1">
                <a:latin typeface="Arial" panose="020B0604020202020204" pitchFamily="34" charset="0"/>
                <a:cs typeface="Hellix SemiBold"/>
              </a:rPr>
              <a:t>cô</a:t>
            </a:r>
            <a:r>
              <a:rPr lang="en-AU" sz="1600" dirty="0">
                <a:latin typeface="Arial" panose="020B0604020202020204" pitchFamily="34" charset="0"/>
                <a:cs typeface="Hellix SemiBold"/>
              </a:rPr>
              <a:t> la</a:t>
            </a:r>
          </a:p>
          <a:p>
            <a:pPr marL="285750" indent="-285750">
              <a:lnSpc>
                <a:spcPct val="98000"/>
              </a:lnSpc>
              <a:spcAft>
                <a:spcPts val="100"/>
              </a:spcAft>
              <a:buClr>
                <a:schemeClr val="accent1"/>
              </a:buClr>
              <a:buFont typeface="Arial" panose="020B0604020202020204" pitchFamily="34" charset="0"/>
              <a:buChar char="•"/>
            </a:pPr>
            <a:endParaRPr lang="en-AU" sz="1600" dirty="0">
              <a:latin typeface="Arial" panose="020B0604020202020204" pitchFamily="34" charset="0"/>
              <a:cs typeface="Hellix SemiBold"/>
            </a:endParaRPr>
          </a:p>
        </p:txBody>
      </p:sp>
      <p:sp>
        <p:nvSpPr>
          <p:cNvPr id="7" name="object 58">
            <a:extLst>
              <a:ext uri="{FF2B5EF4-FFF2-40B4-BE49-F238E27FC236}">
                <a16:creationId xmlns:a16="http://schemas.microsoft.com/office/drawing/2014/main" id="{D6597F8C-DD41-690E-E6B9-4492E633930F}"/>
              </a:ext>
            </a:extLst>
          </p:cNvPr>
          <p:cNvSpPr txBox="1"/>
          <p:nvPr/>
        </p:nvSpPr>
        <p:spPr>
          <a:xfrm>
            <a:off x="7902449" y="1857847"/>
            <a:ext cx="1921599" cy="1510157"/>
          </a:xfrm>
          <a:prstGeom prst="rect">
            <a:avLst/>
          </a:prstGeom>
        </p:spPr>
        <p:txBody>
          <a:bodyPr vert="horz" wrap="square" lIns="0" tIns="17145" rIns="0" bIns="0" rtlCol="0" anchor="ctr" anchorCtr="0">
            <a:spAutoFit/>
          </a:bodyPr>
          <a:lstStyle/>
          <a:p>
            <a:pPr algn="ctr">
              <a:lnSpc>
                <a:spcPct val="99000"/>
              </a:lnSpc>
              <a:buClr>
                <a:srgbClr val="F40000"/>
              </a:buClr>
            </a:pPr>
            <a:r>
              <a:rPr lang="vi-VN" sz="1400" dirty="0">
                <a:solidFill>
                  <a:schemeClr val="bg1"/>
                </a:solidFill>
                <a:latin typeface="Arial" panose="020B0604020202020204" pitchFamily="34" charset="0"/>
                <a:cs typeface="Hellix SemiBold"/>
              </a:rPr>
              <a:t>NGUYÊN LIỆU LÝ TƯỞNG CHO CÁC LOẠI RƯỢU</a:t>
            </a:r>
            <a:br>
              <a:rPr lang="vi-VN" sz="1400" dirty="0">
                <a:solidFill>
                  <a:schemeClr val="bg1"/>
                </a:solidFill>
                <a:latin typeface="Arial" panose="020B0604020202020204" pitchFamily="34" charset="0"/>
                <a:cs typeface="Hellix SemiBold"/>
              </a:rPr>
            </a:br>
            <a:r>
              <a:rPr lang="vi-VN" sz="1400" dirty="0">
                <a:solidFill>
                  <a:schemeClr val="bg1"/>
                </a:solidFill>
                <a:latin typeface="Arial" panose="020B0604020202020204" pitchFamily="34" charset="0"/>
                <a:cs typeface="Hellix SemiBold"/>
              </a:rPr>
              <a:t>GSM, SHIRAZ CABERNET, SHIRAZ VIOGNIER</a:t>
            </a:r>
          </a:p>
          <a:p>
            <a:pPr algn="ctr">
              <a:lnSpc>
                <a:spcPct val="99000"/>
              </a:lnSpc>
              <a:buClr>
                <a:srgbClr val="F40000"/>
              </a:buClr>
            </a:pPr>
            <a:endParaRPr lang="vi-VN" sz="1400" dirty="0">
              <a:solidFill>
                <a:schemeClr val="bg1"/>
              </a:solidFill>
              <a:latin typeface="Arial" panose="020B0604020202020204" pitchFamily="34" charset="0"/>
              <a:cs typeface="Hellix SemiBold"/>
            </a:endParaRPr>
          </a:p>
        </p:txBody>
      </p:sp>
      <p:sp>
        <p:nvSpPr>
          <p:cNvPr id="8" name="object 58">
            <a:extLst>
              <a:ext uri="{FF2B5EF4-FFF2-40B4-BE49-F238E27FC236}">
                <a16:creationId xmlns:a16="http://schemas.microsoft.com/office/drawing/2014/main" id="{95462CAC-4F4C-9454-6DD0-3DBF644A8E50}"/>
              </a:ext>
            </a:extLst>
          </p:cNvPr>
          <p:cNvSpPr txBox="1"/>
          <p:nvPr/>
        </p:nvSpPr>
        <p:spPr>
          <a:xfrm>
            <a:off x="545953" y="4771262"/>
            <a:ext cx="2022480" cy="1125308"/>
          </a:xfrm>
          <a:prstGeom prst="rect">
            <a:avLst/>
          </a:prstGeom>
        </p:spPr>
        <p:txBody>
          <a:bodyPr vert="horz" wrap="square" lIns="0" tIns="17145" rIns="0" bIns="0" rtlCol="0" anchor="t" anchorCtr="0">
            <a:spAutoFit/>
          </a:bodyPr>
          <a:lstStyle/>
          <a:p>
            <a:pPr algn="ctr">
              <a:lnSpc>
                <a:spcPct val="90000"/>
              </a:lnSpc>
              <a:buClr>
                <a:srgbClr val="F40000"/>
              </a:buClr>
            </a:pPr>
            <a:r>
              <a:rPr lang="vi-VN" sz="1600" dirty="0">
                <a:latin typeface="Arial" panose="020B0604020202020204" pitchFamily="34" charset="0"/>
                <a:cs typeface="Hellix SemiBold"/>
              </a:rPr>
              <a:t>RƯỢU CÒN TRẺ</a:t>
            </a:r>
          </a:p>
          <a:p>
            <a:pPr algn="ctr">
              <a:lnSpc>
                <a:spcPct val="90000"/>
              </a:lnSpc>
              <a:buClr>
                <a:srgbClr val="F40000"/>
              </a:buClr>
            </a:pPr>
            <a:r>
              <a:rPr lang="vi-VN" sz="1600" dirty="0">
                <a:latin typeface="Arial" panose="020B0604020202020204" pitchFamily="34" charset="0"/>
                <a:cs typeface="Hellix SemiBold"/>
              </a:rPr>
              <a:t>Kết cấu phong phú; chín, trái cây màu sẫm, đậm đà</a:t>
            </a:r>
          </a:p>
          <a:p>
            <a:pPr algn="ctr">
              <a:lnSpc>
                <a:spcPct val="90000"/>
              </a:lnSpc>
              <a:buClr>
                <a:srgbClr val="F40000"/>
              </a:buClr>
            </a:pPr>
            <a:endParaRPr lang="vi-VN" sz="1600" dirty="0">
              <a:latin typeface="Arial" panose="020B0604020202020204" pitchFamily="34" charset="0"/>
              <a:cs typeface="Hellix SemiBold"/>
            </a:endParaRPr>
          </a:p>
        </p:txBody>
      </p:sp>
      <p:sp>
        <p:nvSpPr>
          <p:cNvPr id="11" name="object 58">
            <a:extLst>
              <a:ext uri="{FF2B5EF4-FFF2-40B4-BE49-F238E27FC236}">
                <a16:creationId xmlns:a16="http://schemas.microsoft.com/office/drawing/2014/main" id="{88C392EF-A519-565E-CFDF-A48D96268C04}"/>
              </a:ext>
            </a:extLst>
          </p:cNvPr>
          <p:cNvSpPr txBox="1"/>
          <p:nvPr/>
        </p:nvSpPr>
        <p:spPr>
          <a:xfrm>
            <a:off x="3111033" y="4854020"/>
            <a:ext cx="1780021" cy="1346907"/>
          </a:xfrm>
          <a:prstGeom prst="rect">
            <a:avLst/>
          </a:prstGeom>
        </p:spPr>
        <p:txBody>
          <a:bodyPr vert="horz" wrap="square" lIns="0" tIns="17145" rIns="0" bIns="0" rtlCol="0" anchor="t" anchorCtr="0">
            <a:spAutoFit/>
          </a:bodyPr>
          <a:lstStyle/>
          <a:p>
            <a:pPr algn="ctr">
              <a:lnSpc>
                <a:spcPct val="90000"/>
              </a:lnSpc>
              <a:buClr>
                <a:srgbClr val="F40000"/>
              </a:buClr>
            </a:pPr>
            <a:r>
              <a:rPr lang="vi-VN" sz="1600" dirty="0">
                <a:latin typeface="Arial" panose="020B0604020202020204" pitchFamily="34" charset="0"/>
                <a:cs typeface="Hellix SemiBold"/>
              </a:rPr>
              <a:t>RƯỢU LÂU NĂM</a:t>
            </a:r>
          </a:p>
          <a:p>
            <a:pPr algn="ctr">
              <a:lnSpc>
                <a:spcPct val="90000"/>
              </a:lnSpc>
              <a:buClr>
                <a:srgbClr val="F40000"/>
              </a:buClr>
            </a:pPr>
            <a:r>
              <a:rPr lang="vi-VN" sz="1600" dirty="0">
                <a:latin typeface="Arial" panose="020B0604020202020204" pitchFamily="34" charset="0"/>
                <a:cs typeface="Hellix SemiBold"/>
              </a:rPr>
              <a:t>Tannin nhẹ nhàng; hương vị mượt mà; hương gia vị, cam thảo và đất</a:t>
            </a:r>
          </a:p>
          <a:p>
            <a:pPr algn="ctr">
              <a:lnSpc>
                <a:spcPct val="90000"/>
              </a:lnSpc>
              <a:buClr>
                <a:srgbClr val="F40000"/>
              </a:buClr>
            </a:pPr>
            <a:endParaRPr lang="vi-VN" sz="1600" dirty="0">
              <a:latin typeface="Arial" panose="020B0604020202020204" pitchFamily="34" charset="0"/>
              <a:cs typeface="Hellix SemiBold"/>
            </a:endParaRPr>
          </a:p>
        </p:txBody>
      </p:sp>
      <p:sp>
        <p:nvSpPr>
          <p:cNvPr id="12" name="object 58">
            <a:extLst>
              <a:ext uri="{FF2B5EF4-FFF2-40B4-BE49-F238E27FC236}">
                <a16:creationId xmlns:a16="http://schemas.microsoft.com/office/drawing/2014/main" id="{976B3C93-E72A-1708-A30E-BA6AD360220F}"/>
              </a:ext>
            </a:extLst>
          </p:cNvPr>
          <p:cNvSpPr txBox="1"/>
          <p:nvPr/>
        </p:nvSpPr>
        <p:spPr>
          <a:xfrm>
            <a:off x="9771262" y="4867484"/>
            <a:ext cx="1450576" cy="766813"/>
          </a:xfrm>
          <a:prstGeom prst="rect">
            <a:avLst/>
          </a:prstGeom>
        </p:spPr>
        <p:txBody>
          <a:bodyPr vert="horz" wrap="square" lIns="0" tIns="17145" rIns="0" bIns="0" rtlCol="0" anchor="t" anchorCtr="0">
            <a:spAutoFit/>
          </a:bodyPr>
          <a:lstStyle/>
          <a:p>
            <a:pPr>
              <a:lnSpc>
                <a:spcPct val="98000"/>
              </a:lnSpc>
              <a:spcAft>
                <a:spcPts val="100"/>
              </a:spcAft>
              <a:buClr>
                <a:schemeClr val="accent1"/>
              </a:buClr>
            </a:pPr>
            <a:r>
              <a:rPr lang="en-AU" sz="1600" dirty="0" err="1">
                <a:latin typeface="Arial" panose="020B0604020202020204" pitchFamily="34" charset="0"/>
                <a:cs typeface="Hellix SemiBold"/>
              </a:rPr>
              <a:t>Khí</a:t>
            </a:r>
            <a:r>
              <a:rPr lang="en-AU" sz="1600" dirty="0">
                <a:latin typeface="Arial" panose="020B0604020202020204" pitchFamily="34" charset="0"/>
                <a:cs typeface="Hellix SemiBold"/>
              </a:rPr>
              <a:t> </a:t>
            </a:r>
            <a:r>
              <a:rPr lang="en-AU" sz="1600" dirty="0" err="1">
                <a:latin typeface="Arial" panose="020B0604020202020204" pitchFamily="34" charset="0"/>
                <a:cs typeface="Hellix SemiBold"/>
              </a:rPr>
              <a:t>hậu</a:t>
            </a:r>
            <a:r>
              <a:rPr lang="en-AU" sz="1600" dirty="0">
                <a:latin typeface="Arial" panose="020B0604020202020204" pitchFamily="34" charset="0"/>
                <a:cs typeface="Hellix SemiBold"/>
              </a:rPr>
              <a:t> </a:t>
            </a:r>
            <a:r>
              <a:rPr lang="en-AU" sz="1600" dirty="0" err="1">
                <a:latin typeface="Arial" panose="020B0604020202020204" pitchFamily="34" charset="0"/>
                <a:cs typeface="Hellix SemiBold"/>
              </a:rPr>
              <a:t>lạnh</a:t>
            </a:r>
            <a:endParaRPr lang="en-AU" sz="1600" dirty="0">
              <a:latin typeface="Arial" panose="020B0604020202020204" pitchFamily="34" charset="0"/>
              <a:cs typeface="Hellix SemiBold"/>
            </a:endParaRPr>
          </a:p>
          <a:p>
            <a:pPr marL="285750" indent="-285750">
              <a:lnSpc>
                <a:spcPct val="98000"/>
              </a:lnSpc>
              <a:spcAft>
                <a:spcPts val="100"/>
              </a:spcAft>
              <a:buClr>
                <a:schemeClr val="accent1"/>
              </a:buClr>
              <a:buFont typeface="Arial" panose="020B0604020202020204" pitchFamily="34" charset="0"/>
              <a:buChar char="•"/>
            </a:pPr>
            <a:r>
              <a:rPr lang="en-AU" sz="1600" dirty="0" err="1">
                <a:latin typeface="Arial" panose="020B0604020202020204" pitchFamily="34" charset="0"/>
                <a:cs typeface="Hellix SemiBold"/>
              </a:rPr>
              <a:t>Quả</a:t>
            </a:r>
            <a:r>
              <a:rPr lang="en-AU" sz="1600" dirty="0">
                <a:latin typeface="Arial" panose="020B0604020202020204" pitchFamily="34" charset="0"/>
                <a:cs typeface="Hellix SemiBold"/>
              </a:rPr>
              <a:t> </a:t>
            </a:r>
            <a:r>
              <a:rPr lang="en-AU" sz="1600" dirty="0" err="1">
                <a:latin typeface="Arial" panose="020B0604020202020204" pitchFamily="34" charset="0"/>
                <a:cs typeface="Hellix SemiBold"/>
              </a:rPr>
              <a:t>chín</a:t>
            </a:r>
            <a:r>
              <a:rPr lang="en-AU" sz="1600" dirty="0">
                <a:latin typeface="Arial" panose="020B0604020202020204" pitchFamily="34" charset="0"/>
                <a:cs typeface="Hellix SemiBold"/>
              </a:rPr>
              <a:t> </a:t>
            </a:r>
            <a:r>
              <a:rPr lang="en-AU" sz="1600" dirty="0" err="1">
                <a:latin typeface="Arial" panose="020B0604020202020204" pitchFamily="34" charset="0"/>
                <a:cs typeface="Hellix SemiBold"/>
              </a:rPr>
              <a:t>đỏ</a:t>
            </a:r>
            <a:endParaRPr lang="en-AU" sz="1600" dirty="0">
              <a:latin typeface="Arial" panose="020B0604020202020204" pitchFamily="34" charset="0"/>
              <a:cs typeface="Hellix SemiBold"/>
            </a:endParaRPr>
          </a:p>
          <a:p>
            <a:pPr marL="285750" indent="-285750">
              <a:lnSpc>
                <a:spcPct val="98000"/>
              </a:lnSpc>
              <a:spcAft>
                <a:spcPts val="100"/>
              </a:spcAft>
              <a:buClr>
                <a:schemeClr val="accent1"/>
              </a:buClr>
              <a:buFont typeface="Arial" panose="020B0604020202020204" pitchFamily="34" charset="0"/>
              <a:buChar char="•"/>
            </a:pPr>
            <a:endParaRPr lang="en-AU" sz="1600" dirty="0">
              <a:latin typeface="Arial" panose="020B0604020202020204" pitchFamily="34" charset="0"/>
              <a:cs typeface="Hellix SemiBold"/>
            </a:endParaRPr>
          </a:p>
        </p:txBody>
      </p:sp>
      <p:sp>
        <p:nvSpPr>
          <p:cNvPr id="15" name="object 58">
            <a:extLst>
              <a:ext uri="{FF2B5EF4-FFF2-40B4-BE49-F238E27FC236}">
                <a16:creationId xmlns:a16="http://schemas.microsoft.com/office/drawing/2014/main" id="{E44DEB32-C198-0CFC-E5D5-7ED4B94702EB}"/>
              </a:ext>
            </a:extLst>
          </p:cNvPr>
          <p:cNvSpPr txBox="1"/>
          <p:nvPr/>
        </p:nvSpPr>
        <p:spPr>
          <a:xfrm>
            <a:off x="592183" y="2741223"/>
            <a:ext cx="2022480" cy="1346907"/>
          </a:xfrm>
          <a:prstGeom prst="rect">
            <a:avLst/>
          </a:prstGeom>
        </p:spPr>
        <p:txBody>
          <a:bodyPr vert="horz" wrap="square" lIns="0" tIns="17145" rIns="0" bIns="0" rtlCol="0" anchor="t" anchorCtr="0">
            <a:spAutoFit/>
          </a:bodyPr>
          <a:lstStyle/>
          <a:p>
            <a:pPr algn="ctr">
              <a:lnSpc>
                <a:spcPct val="90000"/>
              </a:lnSpc>
              <a:buClr>
                <a:srgbClr val="F40000"/>
              </a:buClr>
            </a:pPr>
            <a:r>
              <a:rPr lang="vi-VN" sz="1600" dirty="0">
                <a:latin typeface="Arial" panose="020B0604020202020204" pitchFamily="34" charset="0"/>
                <a:cs typeface="Hellix SemiBold"/>
              </a:rPr>
              <a:t>KHÍ HẬU ẤM ÁP</a:t>
            </a:r>
          </a:p>
          <a:p>
            <a:pPr algn="ctr">
              <a:lnSpc>
                <a:spcPct val="90000"/>
              </a:lnSpc>
              <a:buClr>
                <a:srgbClr val="F40000"/>
              </a:buClr>
            </a:pPr>
            <a:r>
              <a:rPr lang="vi-VN" sz="1600" dirty="0">
                <a:latin typeface="Arial" panose="020B0604020202020204" pitchFamily="34" charset="0"/>
                <a:cs typeface="Hellix SemiBold"/>
              </a:rPr>
              <a:t>Hương vị đậm, trái cây đen mọng nước, vị chát chín và kết cấu liền mạch</a:t>
            </a:r>
          </a:p>
          <a:p>
            <a:pPr algn="ctr">
              <a:lnSpc>
                <a:spcPct val="90000"/>
              </a:lnSpc>
              <a:buClr>
                <a:srgbClr val="F40000"/>
              </a:buClr>
            </a:pPr>
            <a:endParaRPr lang="vi-VN" sz="1600" dirty="0">
              <a:latin typeface="Arial" panose="020B0604020202020204" pitchFamily="34" charset="0"/>
              <a:cs typeface="Hellix SemiBold"/>
            </a:endParaRPr>
          </a:p>
        </p:txBody>
      </p:sp>
      <p:sp>
        <p:nvSpPr>
          <p:cNvPr id="18" name="object 58">
            <a:extLst>
              <a:ext uri="{FF2B5EF4-FFF2-40B4-BE49-F238E27FC236}">
                <a16:creationId xmlns:a16="http://schemas.microsoft.com/office/drawing/2014/main" id="{941FE382-59A1-2019-1B91-991EB6ED183C}"/>
              </a:ext>
            </a:extLst>
          </p:cNvPr>
          <p:cNvSpPr txBox="1"/>
          <p:nvPr/>
        </p:nvSpPr>
        <p:spPr>
          <a:xfrm>
            <a:off x="2927865" y="2799923"/>
            <a:ext cx="2146355" cy="903709"/>
          </a:xfrm>
          <a:prstGeom prst="rect">
            <a:avLst/>
          </a:prstGeom>
        </p:spPr>
        <p:txBody>
          <a:bodyPr vert="horz" wrap="square" lIns="0" tIns="17145" rIns="0" bIns="0" rtlCol="0" anchor="t" anchorCtr="0">
            <a:spAutoFit/>
          </a:bodyPr>
          <a:lstStyle/>
          <a:p>
            <a:pPr algn="ctr">
              <a:lnSpc>
                <a:spcPct val="90000"/>
              </a:lnSpc>
              <a:buClr>
                <a:srgbClr val="F40000"/>
              </a:buClr>
            </a:pPr>
            <a:r>
              <a:rPr lang="vi-VN" sz="1600" dirty="0">
                <a:latin typeface="Arial" panose="020B0604020202020204" pitchFamily="34" charset="0"/>
                <a:cs typeface="Hellix SemiBold"/>
              </a:rPr>
              <a:t>KHÍ HẬU MÁT MẺ</a:t>
            </a:r>
          </a:p>
          <a:p>
            <a:pPr algn="ctr">
              <a:lnSpc>
                <a:spcPct val="90000"/>
              </a:lnSpc>
              <a:buClr>
                <a:srgbClr val="F40000"/>
              </a:buClr>
            </a:pPr>
            <a:r>
              <a:rPr lang="vi-VN" sz="1600" dirty="0">
                <a:latin typeface="Arial" panose="020B0604020202020204" pitchFamily="34" charset="0"/>
                <a:cs typeface="Hellix SemiBold"/>
              </a:rPr>
              <a:t>Thơm ngon, dễ dùng với thức ăn, đậm vừa</a:t>
            </a:r>
          </a:p>
          <a:p>
            <a:pPr algn="ctr">
              <a:lnSpc>
                <a:spcPct val="90000"/>
              </a:lnSpc>
              <a:buClr>
                <a:srgbClr val="F40000"/>
              </a:buClr>
            </a:pPr>
            <a:endParaRPr lang="vi-VN" sz="1600" dirty="0">
              <a:latin typeface="Arial" panose="020B0604020202020204" pitchFamily="34" charset="0"/>
              <a:cs typeface="Hellix SemiBold"/>
            </a:endParaRPr>
          </a:p>
        </p:txBody>
      </p:sp>
      <p:pic>
        <p:nvPicPr>
          <p:cNvPr id="4" name="Picture Placeholder 8">
            <a:extLst>
              <a:ext uri="{FF2B5EF4-FFF2-40B4-BE49-F238E27FC236}">
                <a16:creationId xmlns:a16="http://schemas.microsoft.com/office/drawing/2014/main" id="{C69C54A9-F55B-31F9-8AA7-D9EB45F2180F}"/>
              </a:ext>
            </a:extLst>
          </p:cNvPr>
          <p:cNvPicPr>
            <a:picLocks noChangeAspect="1"/>
          </p:cNvPicPr>
          <p:nvPr/>
        </p:nvPicPr>
        <p:blipFill>
          <a:blip r:embed="rId3" cstate="screen">
            <a:extLst>
              <a:ext uri="{28A0092B-C50C-407E-A947-70E740481C1C}">
                <a14:useLocalDpi xmlns:a14="http://schemas.microsoft.com/office/drawing/2010/main"/>
              </a:ext>
            </a:extLst>
          </a:blip>
          <a:srcRect l="8637" r="8637"/>
          <a:stretch/>
        </p:blipFill>
        <p:spPr>
          <a:xfrm>
            <a:off x="5041655" y="157089"/>
            <a:ext cx="2256385" cy="6830856"/>
          </a:xfrm>
          <a:prstGeom prst="rect">
            <a:avLst/>
          </a:prstGeom>
        </p:spPr>
      </p:pic>
      <p:sp>
        <p:nvSpPr>
          <p:cNvPr id="20" name="object 10">
            <a:extLst>
              <a:ext uri="{FF2B5EF4-FFF2-40B4-BE49-F238E27FC236}">
                <a16:creationId xmlns:a16="http://schemas.microsoft.com/office/drawing/2014/main" id="{A8C01080-AD4F-D996-1AB7-6911D2052DB1}"/>
              </a:ext>
            </a:extLst>
          </p:cNvPr>
          <p:cNvSpPr txBox="1"/>
          <p:nvPr/>
        </p:nvSpPr>
        <p:spPr>
          <a:xfrm rot="16200000">
            <a:off x="3984909" y="424111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Arial" panose="020B0604020202020204" pitchFamily="34" charset="0"/>
                <a:ea typeface="Inter Display" panose="02000503000000020004" pitchFamily="2" charset="0"/>
                <a:cs typeface="Inter Display" panose="02000503000000020004" pitchFamily="2" charset="0"/>
              </a:rPr>
              <a:t>SHIRAZ</a:t>
            </a:r>
            <a:endParaRPr lang="en-AU" sz="4400" b="1" cap="all" dirty="0">
              <a:solidFill>
                <a:schemeClr val="bg1"/>
              </a:solidFill>
              <a:latin typeface="Arial" panose="020B0604020202020204" pitchFamily="34" charset="0"/>
              <a:ea typeface="Inter Display" panose="02000503000000020004" pitchFamily="2" charset="0"/>
              <a:cs typeface="Inter Display" panose="02000503000000020004" pitchFamily="2" charset="0"/>
            </a:endParaRPr>
          </a:p>
        </p:txBody>
      </p:sp>
      <p:sp>
        <p:nvSpPr>
          <p:cNvPr id="21" name="object 58">
            <a:extLst>
              <a:ext uri="{FF2B5EF4-FFF2-40B4-BE49-F238E27FC236}">
                <a16:creationId xmlns:a16="http://schemas.microsoft.com/office/drawing/2014/main" id="{B6942429-8EFD-F66E-C0CD-AA9CE741D4C2}"/>
              </a:ext>
            </a:extLst>
          </p:cNvPr>
          <p:cNvSpPr txBox="1"/>
          <p:nvPr/>
        </p:nvSpPr>
        <p:spPr>
          <a:xfrm>
            <a:off x="7902449" y="4425750"/>
            <a:ext cx="3246242" cy="263534"/>
          </a:xfrm>
          <a:prstGeom prst="rect">
            <a:avLst/>
          </a:prstGeom>
          <a:noFill/>
        </p:spPr>
        <p:txBody>
          <a:bodyPr vert="horz" wrap="square" lIns="0" tIns="17145" rIns="0" bIns="0" rtlCol="0">
            <a:spAutoFit/>
          </a:bodyPr>
          <a:lstStyle/>
          <a:p>
            <a:pPr>
              <a:buClr>
                <a:srgbClr val="F40000"/>
              </a:buClr>
            </a:pPr>
            <a:r>
              <a:rPr lang="vi-VN" sz="1600" dirty="0">
                <a:latin typeface="Arial" panose="020B0604020202020204" pitchFamily="34" charset="0"/>
                <a:cs typeface="Hellix SemiBold"/>
              </a:rPr>
              <a:t>HƯƠNG VỊ ĐIỂN HÌNH</a:t>
            </a:r>
          </a:p>
        </p:txBody>
      </p:sp>
      <p:cxnSp>
        <p:nvCxnSpPr>
          <p:cNvPr id="25" name="Straight Connector 24">
            <a:extLst>
              <a:ext uri="{FF2B5EF4-FFF2-40B4-BE49-F238E27FC236}">
                <a16:creationId xmlns:a16="http://schemas.microsoft.com/office/drawing/2014/main" id="{EA445217-F6C7-CB49-C393-0DE8826FF1CC}"/>
              </a:ext>
            </a:extLst>
          </p:cNvPr>
          <p:cNvCxnSpPr>
            <a:cxnSpLocks/>
          </p:cNvCxnSpPr>
          <p:nvPr/>
        </p:nvCxnSpPr>
        <p:spPr>
          <a:xfrm flipV="1">
            <a:off x="1618570" y="2178893"/>
            <a:ext cx="0" cy="463443"/>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A1DDB595-334E-CB3A-BD77-CD1D44FAD01B}"/>
              </a:ext>
            </a:extLst>
          </p:cNvPr>
          <p:cNvCxnSpPr>
            <a:cxnSpLocks/>
          </p:cNvCxnSpPr>
          <p:nvPr/>
        </p:nvCxnSpPr>
        <p:spPr>
          <a:xfrm flipV="1">
            <a:off x="4001044" y="2178893"/>
            <a:ext cx="0" cy="463443"/>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01A01860-8130-2B95-0187-AD14209BF527}"/>
              </a:ext>
            </a:extLst>
          </p:cNvPr>
          <p:cNvCxnSpPr>
            <a:cxnSpLocks/>
          </p:cNvCxnSpPr>
          <p:nvPr/>
        </p:nvCxnSpPr>
        <p:spPr>
          <a:xfrm flipV="1">
            <a:off x="1618570" y="4200639"/>
            <a:ext cx="0" cy="463443"/>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A497464C-2787-9F97-5B2B-B93DFF05EB78}"/>
              </a:ext>
            </a:extLst>
          </p:cNvPr>
          <p:cNvCxnSpPr>
            <a:cxnSpLocks/>
          </p:cNvCxnSpPr>
          <p:nvPr/>
        </p:nvCxnSpPr>
        <p:spPr>
          <a:xfrm flipV="1">
            <a:off x="4001044" y="4200639"/>
            <a:ext cx="0" cy="463443"/>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6405C53B-7339-25CA-73A0-F86ACF38955E}"/>
              </a:ext>
            </a:extLst>
          </p:cNvPr>
          <p:cNvCxnSpPr>
            <a:cxnSpLocks/>
          </p:cNvCxnSpPr>
          <p:nvPr/>
        </p:nvCxnSpPr>
        <p:spPr>
          <a:xfrm>
            <a:off x="6853806" y="2583631"/>
            <a:ext cx="83610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13904001"/>
      </p:ext>
    </p:extLst>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4" name="Straight Connector 23">
            <a:extLst>
              <a:ext uri="{FF2B5EF4-FFF2-40B4-BE49-F238E27FC236}">
                <a16:creationId xmlns:a16="http://schemas.microsoft.com/office/drawing/2014/main" id="{FA85BC11-7E24-B43A-4E9C-81A725BB8382}"/>
              </a:ext>
            </a:extLst>
          </p:cNvPr>
          <p:cNvCxnSpPr>
            <a:cxnSpLocks/>
          </p:cNvCxnSpPr>
          <p:nvPr/>
        </p:nvCxnSpPr>
        <p:spPr>
          <a:xfrm>
            <a:off x="6795083" y="5347153"/>
            <a:ext cx="83610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104AF7D2-FA3C-B766-D425-29892A55980F}"/>
              </a:ext>
            </a:extLst>
          </p:cNvPr>
          <p:cNvCxnSpPr>
            <a:cxnSpLocks/>
          </p:cNvCxnSpPr>
          <p:nvPr/>
        </p:nvCxnSpPr>
        <p:spPr>
          <a:xfrm>
            <a:off x="6795083" y="4351065"/>
            <a:ext cx="83610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BC5E8410-09F1-0C3A-1FBA-91B8A38B86AD}"/>
              </a:ext>
            </a:extLst>
          </p:cNvPr>
          <p:cNvCxnSpPr>
            <a:cxnSpLocks/>
          </p:cNvCxnSpPr>
          <p:nvPr/>
        </p:nvCxnSpPr>
        <p:spPr>
          <a:xfrm>
            <a:off x="6186881" y="1966390"/>
            <a:ext cx="127512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3D3B526-B885-3F16-625C-2343AE718D64}"/>
              </a:ext>
            </a:extLst>
          </p:cNvPr>
          <p:cNvCxnSpPr>
            <a:cxnSpLocks/>
          </p:cNvCxnSpPr>
          <p:nvPr/>
        </p:nvCxnSpPr>
        <p:spPr>
          <a:xfrm>
            <a:off x="4714613" y="1906723"/>
            <a:ext cx="127512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EAA51202-459B-16DF-2B5D-7FD6B0762C9A}"/>
              </a:ext>
            </a:extLst>
          </p:cNvPr>
          <p:cNvCxnSpPr>
            <a:cxnSpLocks/>
          </p:cNvCxnSpPr>
          <p:nvPr/>
        </p:nvCxnSpPr>
        <p:spPr>
          <a:xfrm>
            <a:off x="4572000" y="2963736"/>
            <a:ext cx="127512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17AB974A-DCC2-2089-7EBC-0DDFB6064729}"/>
              </a:ext>
            </a:extLst>
          </p:cNvPr>
          <p:cNvCxnSpPr>
            <a:cxnSpLocks/>
          </p:cNvCxnSpPr>
          <p:nvPr/>
        </p:nvCxnSpPr>
        <p:spPr>
          <a:xfrm>
            <a:off x="4429387" y="4146584"/>
            <a:ext cx="127512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FA5119B6-D196-E57D-1E95-2FE9E5B9B8D6}"/>
              </a:ext>
            </a:extLst>
          </p:cNvPr>
          <p:cNvCxnSpPr>
            <a:cxnSpLocks/>
          </p:cNvCxnSpPr>
          <p:nvPr/>
        </p:nvCxnSpPr>
        <p:spPr>
          <a:xfrm>
            <a:off x="4538444" y="5279097"/>
            <a:ext cx="127512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a:xfrm>
            <a:off x="410407" y="365126"/>
            <a:ext cx="11283754" cy="759489"/>
          </a:xfrm>
        </p:spPr>
        <p:txBody>
          <a:bodyPr/>
          <a:lstStyle/>
          <a:p>
            <a:r>
              <a:rPr lang="en-US" sz="4400" dirty="0"/>
              <a:t>CÁC KHU </a:t>
            </a:r>
            <a:br>
              <a:rPr lang="en-US" sz="4400" dirty="0"/>
            </a:br>
            <a:r>
              <a:rPr lang="en-US" sz="4400" dirty="0"/>
              <a:t>VỰC CHÍNH </a:t>
            </a:r>
            <a:br>
              <a:rPr lang="en-US" sz="4400" dirty="0"/>
            </a:br>
            <a:endParaRPr lang="en-US" sz="4400" dirty="0"/>
          </a:p>
        </p:txBody>
      </p:sp>
      <p:sp>
        <p:nvSpPr>
          <p:cNvPr id="4" name="object 58">
            <a:extLst>
              <a:ext uri="{FF2B5EF4-FFF2-40B4-BE49-F238E27FC236}">
                <a16:creationId xmlns:a16="http://schemas.microsoft.com/office/drawing/2014/main" id="{037BE07A-6C46-0B87-E599-B5AF7395C109}"/>
              </a:ext>
            </a:extLst>
          </p:cNvPr>
          <p:cNvSpPr txBox="1"/>
          <p:nvPr/>
        </p:nvSpPr>
        <p:spPr>
          <a:xfrm>
            <a:off x="7804050" y="800907"/>
            <a:ext cx="2891261" cy="1059393"/>
          </a:xfrm>
          <a:prstGeom prst="rect">
            <a:avLst/>
          </a:prstGeom>
        </p:spPr>
        <p:txBody>
          <a:bodyPr vert="horz" wrap="square" lIns="0" tIns="17145" rIns="0" bIns="0" rtlCol="0" anchor="t" anchorCtr="0">
            <a:spAutoFit/>
          </a:bodyPr>
          <a:lstStyle/>
          <a:p>
            <a:pPr>
              <a:lnSpc>
                <a:spcPct val="98000"/>
              </a:lnSpc>
              <a:spcAft>
                <a:spcPts val="600"/>
              </a:spcAft>
              <a:buClr>
                <a:srgbClr val="F40000"/>
              </a:buClr>
            </a:pPr>
            <a:r>
              <a:rPr lang="en-US" sz="1600" b="1" dirty="0">
                <a:latin typeface="Arial" panose="020B0604020202020204" pitchFamily="34" charset="0"/>
              </a:rPr>
              <a:t>GRAMPIANS</a:t>
            </a:r>
          </a:p>
          <a:p>
            <a:pPr>
              <a:lnSpc>
                <a:spcPct val="98000"/>
              </a:lnSpc>
              <a:buClr>
                <a:srgbClr val="F40000"/>
              </a:buClr>
            </a:pPr>
            <a:r>
              <a:rPr lang="en-US" sz="1600" dirty="0">
                <a:latin typeface="Arial" panose="020B0604020202020204" pitchFamily="34" charset="0"/>
                <a:cs typeface="Hellix SemiBold"/>
              </a:rPr>
              <a:t>Thanh </a:t>
            </a:r>
            <a:r>
              <a:rPr lang="en-US" sz="1600" dirty="0" err="1">
                <a:latin typeface="Arial" panose="020B0604020202020204" pitchFamily="34" charset="0"/>
                <a:cs typeface="Hellix SemiBold"/>
              </a:rPr>
              <a:t>lịch</a:t>
            </a:r>
            <a:r>
              <a:rPr lang="en-US" sz="1600" dirty="0">
                <a:latin typeface="Arial" panose="020B0604020202020204" pitchFamily="34" charset="0"/>
                <a:cs typeface="Hellix SemiBold"/>
              </a:rPr>
              <a:t>, </a:t>
            </a:r>
            <a:r>
              <a:rPr lang="en-US" sz="1600" dirty="0" err="1">
                <a:latin typeface="Arial" panose="020B0604020202020204" pitchFamily="34" charset="0"/>
                <a:cs typeface="Hellix SemiBold"/>
              </a:rPr>
              <a:t>mặn</a:t>
            </a:r>
            <a:r>
              <a:rPr lang="en-US" sz="1600" dirty="0">
                <a:latin typeface="Arial" panose="020B0604020202020204" pitchFamily="34" charset="0"/>
                <a:cs typeface="Hellix SemiBold"/>
              </a:rPr>
              <a:t> </a:t>
            </a:r>
            <a:r>
              <a:rPr lang="en-US" sz="1600" dirty="0" err="1">
                <a:latin typeface="Arial" panose="020B0604020202020204" pitchFamily="34" charset="0"/>
                <a:cs typeface="Hellix SemiBold"/>
              </a:rPr>
              <a:t>mà</a:t>
            </a:r>
            <a:r>
              <a:rPr lang="en-US" sz="1600" dirty="0">
                <a:latin typeface="Arial" panose="020B0604020202020204" pitchFamily="34" charset="0"/>
                <a:cs typeface="Hellix SemiBold"/>
              </a:rPr>
              <a:t> </a:t>
            </a:r>
            <a:r>
              <a:rPr lang="en-US" sz="1600" dirty="0" err="1">
                <a:latin typeface="Arial" panose="020B0604020202020204" pitchFamily="34" charset="0"/>
                <a:cs typeface="Hellix SemiBold"/>
              </a:rPr>
              <a:t>và</a:t>
            </a:r>
            <a:r>
              <a:rPr lang="en-US" sz="1600" dirty="0">
                <a:latin typeface="Arial" panose="020B0604020202020204" pitchFamily="34" charset="0"/>
                <a:cs typeface="Hellix SemiBold"/>
              </a:rPr>
              <a:t> </a:t>
            </a:r>
            <a:r>
              <a:rPr lang="en-US" sz="1600" dirty="0" err="1">
                <a:latin typeface="Arial" panose="020B0604020202020204" pitchFamily="34" charset="0"/>
                <a:cs typeface="Hellix SemiBold"/>
              </a:rPr>
              <a:t>nồng</a:t>
            </a:r>
            <a:r>
              <a:rPr lang="en-US" sz="1600" dirty="0">
                <a:latin typeface="Arial" panose="020B0604020202020204" pitchFamily="34" charset="0"/>
                <a:cs typeface="Hellix SemiBold"/>
              </a:rPr>
              <a:t> </a:t>
            </a:r>
            <a:r>
              <a:rPr lang="en-US" sz="1600" dirty="0" err="1">
                <a:latin typeface="Arial" panose="020B0604020202020204" pitchFamily="34" charset="0"/>
                <a:cs typeface="Hellix SemiBold"/>
              </a:rPr>
              <a:t>nàn</a:t>
            </a:r>
            <a:r>
              <a:rPr lang="en-US" sz="1600" dirty="0">
                <a:latin typeface="Arial" panose="020B0604020202020204" pitchFamily="34" charset="0"/>
                <a:cs typeface="Hellix SemiBold"/>
              </a:rPr>
              <a:t>; </a:t>
            </a:r>
            <a:r>
              <a:rPr lang="en-US" sz="1600" dirty="0" err="1">
                <a:latin typeface="Arial" panose="020B0604020202020204" pitchFamily="34" charset="0"/>
                <a:cs typeface="Hellix SemiBold"/>
              </a:rPr>
              <a:t>màu</a:t>
            </a:r>
            <a:r>
              <a:rPr lang="en-US" sz="1600" dirty="0">
                <a:latin typeface="Arial" panose="020B0604020202020204" pitchFamily="34" charset="0"/>
                <a:cs typeface="Hellix SemiBold"/>
              </a:rPr>
              <a:t> </a:t>
            </a:r>
            <a:r>
              <a:rPr lang="en-US" sz="1600" dirty="0" err="1">
                <a:latin typeface="Arial" panose="020B0604020202020204" pitchFamily="34" charset="0"/>
                <a:cs typeface="Hellix SemiBold"/>
              </a:rPr>
              <a:t>tím</a:t>
            </a:r>
            <a:r>
              <a:rPr lang="en-US" sz="1600" dirty="0">
                <a:latin typeface="Arial" panose="020B0604020202020204" pitchFamily="34" charset="0"/>
                <a:cs typeface="Hellix SemiBold"/>
              </a:rPr>
              <a:t> </a:t>
            </a:r>
            <a:r>
              <a:rPr lang="en-US" sz="1600" dirty="0" err="1">
                <a:latin typeface="Arial" panose="020B0604020202020204" pitchFamily="34" charset="0"/>
                <a:cs typeface="Hellix SemiBold"/>
              </a:rPr>
              <a:t>đậm</a:t>
            </a:r>
            <a:r>
              <a:rPr lang="en-US" sz="1600" dirty="0">
                <a:latin typeface="Arial" panose="020B0604020202020204" pitchFamily="34" charset="0"/>
                <a:cs typeface="Hellix SemiBold"/>
              </a:rPr>
              <a:t> </a:t>
            </a:r>
          </a:p>
          <a:p>
            <a:pPr>
              <a:lnSpc>
                <a:spcPct val="98000"/>
              </a:lnSpc>
              <a:buClr>
                <a:srgbClr val="F40000"/>
              </a:buClr>
            </a:pPr>
            <a:endParaRPr lang="en-US" sz="1600" dirty="0">
              <a:latin typeface="Arial" panose="020B0604020202020204" pitchFamily="34" charset="0"/>
              <a:cs typeface="Hellix SemiBold"/>
            </a:endParaRPr>
          </a:p>
        </p:txBody>
      </p:sp>
      <p:sp>
        <p:nvSpPr>
          <p:cNvPr id="7" name="object 58">
            <a:extLst>
              <a:ext uri="{FF2B5EF4-FFF2-40B4-BE49-F238E27FC236}">
                <a16:creationId xmlns:a16="http://schemas.microsoft.com/office/drawing/2014/main" id="{009E16F3-C51E-A7B1-4656-E64349EAE466}"/>
              </a:ext>
            </a:extLst>
          </p:cNvPr>
          <p:cNvSpPr txBox="1"/>
          <p:nvPr/>
        </p:nvSpPr>
        <p:spPr>
          <a:xfrm>
            <a:off x="1069060" y="2875488"/>
            <a:ext cx="3249935" cy="1059393"/>
          </a:xfrm>
          <a:prstGeom prst="rect">
            <a:avLst/>
          </a:prstGeom>
        </p:spPr>
        <p:txBody>
          <a:bodyPr vert="horz" wrap="square" lIns="0" tIns="17145" rIns="0" bIns="0" rtlCol="0" anchor="t" anchorCtr="0">
            <a:spAutoFit/>
          </a:bodyPr>
          <a:lstStyle/>
          <a:p>
            <a:pPr>
              <a:lnSpc>
                <a:spcPct val="98000"/>
              </a:lnSpc>
              <a:spcAft>
                <a:spcPts val="600"/>
              </a:spcAft>
              <a:buClr>
                <a:srgbClr val="F40000"/>
              </a:buClr>
            </a:pPr>
            <a:r>
              <a:rPr lang="vi-VN" sz="1600" b="1" dirty="0">
                <a:latin typeface="Arial" panose="020B0604020202020204" pitchFamily="34" charset="0"/>
              </a:rPr>
              <a:t>THUNG LŨNG BAROSSA</a:t>
            </a:r>
          </a:p>
          <a:p>
            <a:pPr>
              <a:lnSpc>
                <a:spcPct val="98000"/>
              </a:lnSpc>
              <a:buClr>
                <a:srgbClr val="F40000"/>
              </a:buClr>
            </a:pPr>
            <a:r>
              <a:rPr lang="vi-VN" sz="1600" dirty="0">
                <a:latin typeface="Arial" panose="020B0604020202020204" pitchFamily="34" charset="0"/>
                <a:cs typeface="Hellix SemiBold"/>
              </a:rPr>
              <a:t>Shiraz đậm đà bùng nổ với hương vị đặc trưng</a:t>
            </a:r>
          </a:p>
          <a:p>
            <a:pPr>
              <a:lnSpc>
                <a:spcPct val="98000"/>
              </a:lnSpc>
              <a:buClr>
                <a:srgbClr val="F40000"/>
              </a:buClr>
            </a:pPr>
            <a:endParaRPr lang="vi-VN" sz="1600" dirty="0">
              <a:latin typeface="Arial" panose="020B0604020202020204" pitchFamily="34" charset="0"/>
              <a:cs typeface="Hellix SemiBold"/>
            </a:endParaRPr>
          </a:p>
        </p:txBody>
      </p:sp>
      <p:sp>
        <p:nvSpPr>
          <p:cNvPr id="8" name="object 58">
            <a:extLst>
              <a:ext uri="{FF2B5EF4-FFF2-40B4-BE49-F238E27FC236}">
                <a16:creationId xmlns:a16="http://schemas.microsoft.com/office/drawing/2014/main" id="{B1139623-6651-2B73-2CA6-4F3AD48D5709}"/>
              </a:ext>
            </a:extLst>
          </p:cNvPr>
          <p:cNvSpPr txBox="1"/>
          <p:nvPr/>
        </p:nvSpPr>
        <p:spPr>
          <a:xfrm>
            <a:off x="1057356" y="1785822"/>
            <a:ext cx="3892292" cy="818109"/>
          </a:xfrm>
          <a:prstGeom prst="rect">
            <a:avLst/>
          </a:prstGeom>
        </p:spPr>
        <p:txBody>
          <a:bodyPr vert="horz" wrap="square" lIns="0" tIns="17145" rIns="0" bIns="0" rtlCol="0" anchor="t" anchorCtr="0">
            <a:spAutoFit/>
          </a:bodyPr>
          <a:lstStyle/>
          <a:p>
            <a:pPr>
              <a:lnSpc>
                <a:spcPct val="98000"/>
              </a:lnSpc>
              <a:spcAft>
                <a:spcPts val="600"/>
              </a:spcAft>
              <a:buClr>
                <a:srgbClr val="F40000"/>
              </a:buClr>
            </a:pPr>
            <a:r>
              <a:rPr lang="vi-VN" sz="1600" b="1" dirty="0">
                <a:latin typeface="Arial" panose="020B0604020202020204" pitchFamily="34" charset="0"/>
                <a:cs typeface="Hellix SemiBold"/>
              </a:rPr>
              <a:t>ADELAIDE HILLS</a:t>
            </a:r>
          </a:p>
          <a:p>
            <a:pPr>
              <a:lnSpc>
                <a:spcPct val="98000"/>
              </a:lnSpc>
              <a:buClr>
                <a:srgbClr val="F40000"/>
              </a:buClr>
            </a:pPr>
            <a:r>
              <a:rPr lang="vi-VN" sz="1600" dirty="0">
                <a:latin typeface="Arial" panose="020B0604020202020204" pitchFamily="34" charset="0"/>
                <a:cs typeface="Hellix SemiBold"/>
              </a:rPr>
              <a:t>Nồng độ cồn vừa phải, hương thơm từ hạt tiêu và gia vị, độ chát và chua nhẹ</a:t>
            </a:r>
          </a:p>
        </p:txBody>
      </p:sp>
      <p:sp>
        <p:nvSpPr>
          <p:cNvPr id="10" name="object 58">
            <a:extLst>
              <a:ext uri="{FF2B5EF4-FFF2-40B4-BE49-F238E27FC236}">
                <a16:creationId xmlns:a16="http://schemas.microsoft.com/office/drawing/2014/main" id="{2AB991A8-4E90-E692-351A-FF35BE409143}"/>
              </a:ext>
            </a:extLst>
          </p:cNvPr>
          <p:cNvSpPr txBox="1"/>
          <p:nvPr/>
        </p:nvSpPr>
        <p:spPr>
          <a:xfrm>
            <a:off x="7804049" y="5261788"/>
            <a:ext cx="3740311" cy="1059393"/>
          </a:xfrm>
          <a:prstGeom prst="rect">
            <a:avLst/>
          </a:prstGeom>
        </p:spPr>
        <p:txBody>
          <a:bodyPr vert="horz" wrap="square" lIns="0" tIns="17145" rIns="0" bIns="0" rtlCol="0" anchor="t" anchorCtr="0">
            <a:spAutoFit/>
          </a:bodyPr>
          <a:lstStyle/>
          <a:p>
            <a:pPr>
              <a:lnSpc>
                <a:spcPct val="98000"/>
              </a:lnSpc>
              <a:spcAft>
                <a:spcPts val="600"/>
              </a:spcAft>
              <a:buClr>
                <a:srgbClr val="F40000"/>
              </a:buClr>
            </a:pPr>
            <a:r>
              <a:rPr lang="vi-VN" sz="1600" b="1" dirty="0">
                <a:latin typeface="Arial" panose="020B0604020202020204" pitchFamily="34" charset="0"/>
              </a:rPr>
              <a:t>MOUNT BARKER</a:t>
            </a:r>
          </a:p>
          <a:p>
            <a:pPr>
              <a:lnSpc>
                <a:spcPct val="98000"/>
              </a:lnSpc>
              <a:buClr>
                <a:srgbClr val="F40000"/>
              </a:buClr>
            </a:pPr>
            <a:r>
              <a:rPr lang="vi-VN" sz="1600" dirty="0">
                <a:latin typeface="Arial" panose="020B0604020202020204" pitchFamily="34" charset="0"/>
                <a:cs typeface="Hellix SemiBold"/>
              </a:rPr>
              <a:t>Shiraz mượt mà, thanh lịch với hương cam thảo, anh đào đen và gia vị cay</a:t>
            </a:r>
          </a:p>
          <a:p>
            <a:pPr>
              <a:lnSpc>
                <a:spcPct val="98000"/>
              </a:lnSpc>
              <a:buClr>
                <a:srgbClr val="F40000"/>
              </a:buClr>
            </a:pPr>
            <a:endParaRPr lang="vi-VN" sz="1600" dirty="0">
              <a:latin typeface="Arial" panose="020B0604020202020204" pitchFamily="34" charset="0"/>
              <a:cs typeface="Hellix SemiBold"/>
            </a:endParaRPr>
          </a:p>
        </p:txBody>
      </p:sp>
      <p:sp>
        <p:nvSpPr>
          <p:cNvPr id="17" name="object 58">
            <a:extLst>
              <a:ext uri="{FF2B5EF4-FFF2-40B4-BE49-F238E27FC236}">
                <a16:creationId xmlns:a16="http://schemas.microsoft.com/office/drawing/2014/main" id="{D72011D9-1A47-E47E-AD9C-0224E83B5ABD}"/>
              </a:ext>
            </a:extLst>
          </p:cNvPr>
          <p:cNvSpPr txBox="1"/>
          <p:nvPr/>
        </p:nvSpPr>
        <p:spPr>
          <a:xfrm>
            <a:off x="1069060" y="4067356"/>
            <a:ext cx="3639449" cy="1059393"/>
          </a:xfrm>
          <a:prstGeom prst="rect">
            <a:avLst/>
          </a:prstGeom>
        </p:spPr>
        <p:txBody>
          <a:bodyPr vert="horz" wrap="square" lIns="0" tIns="17145" rIns="0" bIns="0" rtlCol="0" anchor="t" anchorCtr="0">
            <a:spAutoFit/>
          </a:bodyPr>
          <a:lstStyle/>
          <a:p>
            <a:pPr>
              <a:lnSpc>
                <a:spcPct val="98000"/>
              </a:lnSpc>
              <a:spcAft>
                <a:spcPts val="600"/>
              </a:spcAft>
              <a:buClr>
                <a:srgbClr val="F40000"/>
              </a:buClr>
            </a:pPr>
            <a:r>
              <a:rPr lang="vi-VN" sz="1600" b="1" dirty="0">
                <a:latin typeface="Arial" panose="020B0604020202020204" pitchFamily="34" charset="0"/>
              </a:rPr>
              <a:t>CANBERRA DISTRICT</a:t>
            </a:r>
          </a:p>
          <a:p>
            <a:pPr>
              <a:lnSpc>
                <a:spcPct val="98000"/>
              </a:lnSpc>
              <a:buClr>
                <a:srgbClr val="F40000"/>
              </a:buClr>
            </a:pPr>
            <a:r>
              <a:rPr lang="vi-VN" sz="1600" dirty="0">
                <a:latin typeface="Arial" panose="020B0604020202020204" pitchFamily="34" charset="0"/>
                <a:cs typeface="Hellix SemiBold"/>
              </a:rPr>
              <a:t>Shiraz mạnh mẽ nhưng thanh lịch, cay nồng, cân bằng và đầy đủ hương vị </a:t>
            </a:r>
          </a:p>
          <a:p>
            <a:pPr>
              <a:lnSpc>
                <a:spcPct val="98000"/>
              </a:lnSpc>
              <a:buClr>
                <a:srgbClr val="F40000"/>
              </a:buClr>
            </a:pPr>
            <a:endParaRPr lang="vi-VN" sz="1600" dirty="0">
              <a:latin typeface="Arial" panose="020B0604020202020204" pitchFamily="34" charset="0"/>
              <a:cs typeface="Hellix SemiBold"/>
            </a:endParaRPr>
          </a:p>
        </p:txBody>
      </p:sp>
      <p:sp>
        <p:nvSpPr>
          <p:cNvPr id="18" name="object 58">
            <a:extLst>
              <a:ext uri="{FF2B5EF4-FFF2-40B4-BE49-F238E27FC236}">
                <a16:creationId xmlns:a16="http://schemas.microsoft.com/office/drawing/2014/main" id="{B5BAEAF3-15FB-0EC9-B810-3FA29E5BD895}"/>
              </a:ext>
            </a:extLst>
          </p:cNvPr>
          <p:cNvSpPr txBox="1"/>
          <p:nvPr/>
        </p:nvSpPr>
        <p:spPr>
          <a:xfrm>
            <a:off x="1069061" y="5210746"/>
            <a:ext cx="3900751" cy="1300677"/>
          </a:xfrm>
          <a:prstGeom prst="rect">
            <a:avLst/>
          </a:prstGeom>
        </p:spPr>
        <p:txBody>
          <a:bodyPr vert="horz" wrap="square" lIns="0" tIns="17145" rIns="0" bIns="0" rtlCol="0" anchor="t" anchorCtr="0">
            <a:spAutoFit/>
          </a:bodyPr>
          <a:lstStyle/>
          <a:p>
            <a:pPr>
              <a:lnSpc>
                <a:spcPct val="98000"/>
              </a:lnSpc>
              <a:spcAft>
                <a:spcPts val="600"/>
              </a:spcAft>
              <a:buClr>
                <a:srgbClr val="F40000"/>
              </a:buClr>
            </a:pPr>
            <a:r>
              <a:rPr lang="vi-VN" sz="1600" b="1" dirty="0">
                <a:latin typeface="Arial" panose="020B0604020202020204" pitchFamily="34" charset="0"/>
              </a:rPr>
              <a:t>THUNG LŨNG CLARE</a:t>
            </a:r>
          </a:p>
          <a:p>
            <a:pPr>
              <a:lnSpc>
                <a:spcPct val="98000"/>
              </a:lnSpc>
              <a:buClr>
                <a:srgbClr val="F40000"/>
              </a:buClr>
            </a:pPr>
            <a:r>
              <a:rPr lang="vi-VN" sz="1600" dirty="0">
                <a:latin typeface="Arial" panose="020B0604020202020204" pitchFamily="34" charset="0"/>
                <a:cs typeface="Hellix SemiBold"/>
              </a:rPr>
              <a:t>Sang trọng, đậm đà và có kết cấu phong phú, với hương vị của dâu đen, mận và cam thảo</a:t>
            </a:r>
          </a:p>
          <a:p>
            <a:pPr>
              <a:lnSpc>
                <a:spcPct val="98000"/>
              </a:lnSpc>
              <a:buClr>
                <a:srgbClr val="F40000"/>
              </a:buClr>
            </a:pPr>
            <a:endParaRPr lang="vi-VN" sz="1600" dirty="0">
              <a:latin typeface="Arial" panose="020B0604020202020204" pitchFamily="34" charset="0"/>
              <a:cs typeface="Hellix SemiBold"/>
            </a:endParaRPr>
          </a:p>
        </p:txBody>
      </p:sp>
      <p:sp>
        <p:nvSpPr>
          <p:cNvPr id="19" name="object 58">
            <a:extLst>
              <a:ext uri="{FF2B5EF4-FFF2-40B4-BE49-F238E27FC236}">
                <a16:creationId xmlns:a16="http://schemas.microsoft.com/office/drawing/2014/main" id="{2B3132AE-BE26-C3BD-76A9-ED261BBBA05F}"/>
              </a:ext>
            </a:extLst>
          </p:cNvPr>
          <p:cNvSpPr txBox="1"/>
          <p:nvPr/>
        </p:nvSpPr>
        <p:spPr>
          <a:xfrm>
            <a:off x="7804050" y="1857758"/>
            <a:ext cx="3552862" cy="1059393"/>
          </a:xfrm>
          <a:prstGeom prst="rect">
            <a:avLst/>
          </a:prstGeom>
        </p:spPr>
        <p:txBody>
          <a:bodyPr vert="horz" wrap="square" lIns="0" tIns="17145" rIns="0" bIns="0" rtlCol="0" anchor="t" anchorCtr="0">
            <a:spAutoFit/>
          </a:bodyPr>
          <a:lstStyle/>
          <a:p>
            <a:pPr>
              <a:lnSpc>
                <a:spcPct val="98000"/>
              </a:lnSpc>
              <a:spcAft>
                <a:spcPts val="600"/>
              </a:spcAft>
              <a:buClr>
                <a:srgbClr val="F40000"/>
              </a:buClr>
            </a:pPr>
            <a:r>
              <a:rPr lang="vi-VN" sz="1600" b="1" dirty="0">
                <a:latin typeface="Arial" panose="020B0604020202020204" pitchFamily="34" charset="0"/>
              </a:rPr>
              <a:t>THUNG LŨNG EDEN</a:t>
            </a:r>
          </a:p>
          <a:p>
            <a:pPr>
              <a:lnSpc>
                <a:spcPct val="98000"/>
              </a:lnSpc>
              <a:buClr>
                <a:srgbClr val="F40000"/>
              </a:buClr>
            </a:pPr>
            <a:r>
              <a:rPr lang="vi-VN" sz="1600" dirty="0">
                <a:latin typeface="Arial" panose="020B0604020202020204" pitchFamily="34" charset="0"/>
                <a:cs typeface="Hellix SemiBold"/>
              </a:rPr>
              <a:t>Đậm vừa đến đậm đà với hương quả mọng cổ điển, cây xô thơm và hạt tiêu</a:t>
            </a:r>
          </a:p>
          <a:p>
            <a:pPr>
              <a:lnSpc>
                <a:spcPct val="98000"/>
              </a:lnSpc>
              <a:buClr>
                <a:srgbClr val="F40000"/>
              </a:buClr>
            </a:pPr>
            <a:endParaRPr lang="vi-VN" sz="1600" dirty="0">
              <a:latin typeface="Arial" panose="020B0604020202020204" pitchFamily="34" charset="0"/>
              <a:cs typeface="Hellix SemiBold"/>
            </a:endParaRPr>
          </a:p>
        </p:txBody>
      </p:sp>
      <p:sp>
        <p:nvSpPr>
          <p:cNvPr id="20" name="object 58">
            <a:extLst>
              <a:ext uri="{FF2B5EF4-FFF2-40B4-BE49-F238E27FC236}">
                <a16:creationId xmlns:a16="http://schemas.microsoft.com/office/drawing/2014/main" id="{7DC49B88-DB12-A752-FACE-E00821750CD5}"/>
              </a:ext>
            </a:extLst>
          </p:cNvPr>
          <p:cNvSpPr txBox="1"/>
          <p:nvPr/>
        </p:nvSpPr>
        <p:spPr>
          <a:xfrm>
            <a:off x="7804050" y="4248195"/>
            <a:ext cx="3318889" cy="1059393"/>
          </a:xfrm>
          <a:prstGeom prst="rect">
            <a:avLst/>
          </a:prstGeom>
        </p:spPr>
        <p:txBody>
          <a:bodyPr vert="horz" wrap="square" lIns="0" tIns="17145" rIns="0" bIns="0" rtlCol="0" anchor="t" anchorCtr="0">
            <a:spAutoFit/>
          </a:bodyPr>
          <a:lstStyle/>
          <a:p>
            <a:pPr>
              <a:lnSpc>
                <a:spcPct val="98000"/>
              </a:lnSpc>
              <a:spcAft>
                <a:spcPts val="600"/>
              </a:spcAft>
              <a:buClr>
                <a:srgbClr val="F40000"/>
              </a:buClr>
            </a:pPr>
            <a:r>
              <a:rPr lang="vi-VN" sz="1600" b="1" dirty="0">
                <a:latin typeface="Arial" panose="020B0604020202020204" pitchFamily="34" charset="0"/>
              </a:rPr>
              <a:t>McLAREN VALE</a:t>
            </a:r>
          </a:p>
          <a:p>
            <a:pPr>
              <a:lnSpc>
                <a:spcPct val="98000"/>
              </a:lnSpc>
              <a:buClr>
                <a:srgbClr val="F40000"/>
              </a:buClr>
            </a:pPr>
            <a:r>
              <a:rPr lang="vi-VN" sz="1600" dirty="0">
                <a:latin typeface="Arial" panose="020B0604020202020204" pitchFamily="34" charset="0"/>
                <a:cs typeface="Hellix SemiBold"/>
              </a:rPr>
              <a:t>Đậm đà hương vị việt quất và sôcôla phong phú </a:t>
            </a:r>
          </a:p>
          <a:p>
            <a:pPr>
              <a:lnSpc>
                <a:spcPct val="98000"/>
              </a:lnSpc>
              <a:buClr>
                <a:srgbClr val="F40000"/>
              </a:buClr>
            </a:pPr>
            <a:endParaRPr lang="vi-VN" sz="1600" dirty="0">
              <a:latin typeface="Arial" panose="020B0604020202020204" pitchFamily="34" charset="0"/>
              <a:cs typeface="Hellix SemiBold"/>
            </a:endParaRPr>
          </a:p>
        </p:txBody>
      </p:sp>
      <p:sp>
        <p:nvSpPr>
          <p:cNvPr id="21" name="object 58">
            <a:extLst>
              <a:ext uri="{FF2B5EF4-FFF2-40B4-BE49-F238E27FC236}">
                <a16:creationId xmlns:a16="http://schemas.microsoft.com/office/drawing/2014/main" id="{D0DCF563-BB0A-B4BA-A191-D19DB81E73E9}"/>
              </a:ext>
            </a:extLst>
          </p:cNvPr>
          <p:cNvSpPr txBox="1"/>
          <p:nvPr/>
        </p:nvSpPr>
        <p:spPr>
          <a:xfrm>
            <a:off x="7804050" y="3084974"/>
            <a:ext cx="3765650" cy="1300677"/>
          </a:xfrm>
          <a:prstGeom prst="rect">
            <a:avLst/>
          </a:prstGeom>
        </p:spPr>
        <p:txBody>
          <a:bodyPr vert="horz" wrap="square" lIns="0" tIns="17145" rIns="0" bIns="0" rtlCol="0" anchor="t" anchorCtr="0">
            <a:spAutoFit/>
          </a:bodyPr>
          <a:lstStyle/>
          <a:p>
            <a:pPr>
              <a:lnSpc>
                <a:spcPct val="98000"/>
              </a:lnSpc>
              <a:spcAft>
                <a:spcPts val="600"/>
              </a:spcAft>
              <a:buClr>
                <a:srgbClr val="F40000"/>
              </a:buClr>
            </a:pPr>
            <a:r>
              <a:rPr lang="vi-VN" sz="1600" b="1" dirty="0">
                <a:latin typeface="Arial" panose="020B0604020202020204" pitchFamily="34" charset="0"/>
              </a:rPr>
              <a:t>THUNG LŨNG HUNTER</a:t>
            </a:r>
          </a:p>
          <a:p>
            <a:pPr>
              <a:lnSpc>
                <a:spcPct val="98000"/>
              </a:lnSpc>
              <a:buClr>
                <a:srgbClr val="F40000"/>
              </a:buClr>
            </a:pPr>
            <a:r>
              <a:rPr lang="vi-VN" sz="1600" dirty="0">
                <a:latin typeface="Arial" panose="020B0604020202020204" pitchFamily="34" charset="0"/>
                <a:cs typeface="Hellix SemiBold"/>
              </a:rPr>
              <a:t>Được phát triển thành các loại rượu vang vừa có vị mặn, phức tạp và dễ dùng kèm thức ăn</a:t>
            </a:r>
          </a:p>
          <a:p>
            <a:pPr>
              <a:lnSpc>
                <a:spcPct val="98000"/>
              </a:lnSpc>
              <a:buClr>
                <a:srgbClr val="F40000"/>
              </a:buClr>
            </a:pPr>
            <a:endParaRPr lang="vi-VN" sz="1600" dirty="0">
              <a:latin typeface="Arial" panose="020B0604020202020204" pitchFamily="34" charset="0"/>
              <a:cs typeface="Hellix SemiBold"/>
            </a:endParaRPr>
          </a:p>
        </p:txBody>
      </p:sp>
      <p:pic>
        <p:nvPicPr>
          <p:cNvPr id="22" name="Picture Placeholder 8">
            <a:extLst>
              <a:ext uri="{FF2B5EF4-FFF2-40B4-BE49-F238E27FC236}">
                <a16:creationId xmlns:a16="http://schemas.microsoft.com/office/drawing/2014/main" id="{60787AAB-031D-405A-4ABB-3E994A97065D}"/>
              </a:ext>
            </a:extLst>
          </p:cNvPr>
          <p:cNvPicPr>
            <a:picLocks noChangeAspect="1"/>
          </p:cNvPicPr>
          <p:nvPr/>
        </p:nvPicPr>
        <p:blipFill>
          <a:blip r:embed="rId3" cstate="screen">
            <a:extLst>
              <a:ext uri="{28A0092B-C50C-407E-A947-70E740481C1C}">
                <a14:useLocalDpi xmlns:a14="http://schemas.microsoft.com/office/drawing/2010/main"/>
              </a:ext>
            </a:extLst>
          </a:blip>
          <a:srcRect l="8637" r="8637"/>
          <a:stretch/>
        </p:blipFill>
        <p:spPr>
          <a:xfrm>
            <a:off x="5041655" y="157089"/>
            <a:ext cx="2256385" cy="6830856"/>
          </a:xfrm>
          <a:prstGeom prst="rect">
            <a:avLst/>
          </a:prstGeom>
        </p:spPr>
      </p:pic>
      <p:sp>
        <p:nvSpPr>
          <p:cNvPr id="23" name="object 10">
            <a:extLst>
              <a:ext uri="{FF2B5EF4-FFF2-40B4-BE49-F238E27FC236}">
                <a16:creationId xmlns:a16="http://schemas.microsoft.com/office/drawing/2014/main" id="{22E55CC6-A05D-4C50-EC44-CB7892AD15B0}"/>
              </a:ext>
            </a:extLst>
          </p:cNvPr>
          <p:cNvSpPr txBox="1"/>
          <p:nvPr/>
        </p:nvSpPr>
        <p:spPr>
          <a:xfrm rot="16200000">
            <a:off x="3984909" y="424111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Arial" panose="020B0604020202020204" pitchFamily="34" charset="0"/>
                <a:ea typeface="Inter Display" panose="02000503000000020004" pitchFamily="2" charset="0"/>
                <a:cs typeface="Inter Display" panose="02000503000000020004" pitchFamily="2" charset="0"/>
              </a:rPr>
              <a:t>SHIRAZ</a:t>
            </a:r>
            <a:endParaRPr lang="en-AU" sz="4400" b="1" cap="all" dirty="0">
              <a:solidFill>
                <a:schemeClr val="bg1"/>
              </a:solidFill>
              <a:latin typeface="Arial" panose="020B0604020202020204" pitchFamily="34" charset="0"/>
              <a:ea typeface="Inter Display" panose="02000503000000020004" pitchFamily="2" charset="0"/>
              <a:cs typeface="Inter Display" panose="02000503000000020004" pitchFamily="2" charset="0"/>
            </a:endParaRPr>
          </a:p>
        </p:txBody>
      </p:sp>
      <p:cxnSp>
        <p:nvCxnSpPr>
          <p:cNvPr id="26" name="Straight Connector 25">
            <a:extLst>
              <a:ext uri="{FF2B5EF4-FFF2-40B4-BE49-F238E27FC236}">
                <a16:creationId xmlns:a16="http://schemas.microsoft.com/office/drawing/2014/main" id="{73A97802-06DA-DB7B-CCF2-43AC20B632E2}"/>
              </a:ext>
            </a:extLst>
          </p:cNvPr>
          <p:cNvCxnSpPr>
            <a:cxnSpLocks/>
          </p:cNvCxnSpPr>
          <p:nvPr/>
        </p:nvCxnSpPr>
        <p:spPr>
          <a:xfrm>
            <a:off x="6795083" y="3261965"/>
            <a:ext cx="83610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EA524496-B853-2D95-4D5C-3E501EC49E03}"/>
              </a:ext>
            </a:extLst>
          </p:cNvPr>
          <p:cNvCxnSpPr>
            <a:cxnSpLocks/>
          </p:cNvCxnSpPr>
          <p:nvPr/>
        </p:nvCxnSpPr>
        <p:spPr>
          <a:xfrm>
            <a:off x="6186881" y="959711"/>
            <a:ext cx="1216404"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83657479"/>
      </p:ext>
    </p:extLst>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a:extLst>
              <a:ext uri="{FF2B5EF4-FFF2-40B4-BE49-F238E27FC236}">
                <a16:creationId xmlns:a16="http://schemas.microsoft.com/office/drawing/2014/main" id="{5789F4C2-6187-4D99-9661-821741FA63FC}"/>
              </a:ext>
            </a:extLst>
          </p:cNvPr>
          <p:cNvSpPr txBox="1"/>
          <p:nvPr/>
        </p:nvSpPr>
        <p:spPr>
          <a:xfrm>
            <a:off x="645466" y="1767112"/>
            <a:ext cx="11918390" cy="689369"/>
          </a:xfrm>
          <a:prstGeom prst="rect">
            <a:avLst/>
          </a:prstGeom>
        </p:spPr>
        <p:txBody>
          <a:bodyPr vert="horz" wrap="none" lIns="0" tIns="11521" rIns="0" bIns="0" rtlCol="0">
            <a:noAutofit/>
          </a:bodyPr>
          <a:lstStyle/>
          <a:p>
            <a:pPr defTabSz="914453">
              <a:lnSpc>
                <a:spcPct val="80000"/>
              </a:lnSpc>
              <a:defRPr/>
            </a:pPr>
            <a:endParaRPr lang="en-AU" sz="6000" cap="all" dirty="0">
              <a:solidFill>
                <a:schemeClr val="bg2"/>
              </a:solidFill>
              <a:uFill>
                <a:solidFill>
                  <a:srgbClr val="F40000"/>
                </a:solidFill>
              </a:uFill>
              <a:latin typeface="Arial" panose="020B0604020202020204" pitchFamily="34" charset="0"/>
              <a:ea typeface="Inter Display" panose="02000503000000020004" pitchFamily="2" charset="0"/>
              <a:cs typeface="Inter Display" panose="02000503000000020004" pitchFamily="2" charset="0"/>
            </a:endParaRPr>
          </a:p>
        </p:txBody>
      </p:sp>
      <p:sp>
        <p:nvSpPr>
          <p:cNvPr id="6" name="Content Placeholder 2">
            <a:extLst>
              <a:ext uri="{FF2B5EF4-FFF2-40B4-BE49-F238E27FC236}">
                <a16:creationId xmlns:a16="http://schemas.microsoft.com/office/drawing/2014/main" id="{D6C6D7CD-855F-45D5-B346-71223F407688}"/>
              </a:ext>
            </a:extLst>
          </p:cNvPr>
          <p:cNvSpPr txBox="1"/>
          <p:nvPr/>
        </p:nvSpPr>
        <p:spPr>
          <a:xfrm>
            <a:off x="620175" y="3670280"/>
            <a:ext cx="4939976" cy="3523025"/>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a:spcBef>
                <a:spcPts val="800"/>
              </a:spcBef>
              <a:buClr>
                <a:schemeClr val="accent5"/>
              </a:buClr>
              <a:buFont typeface="Arial" panose="020B0604020202020204" pitchFamily="34" charset="0"/>
              <a:buChar char="•"/>
            </a:pPr>
            <a:r>
              <a:rPr lang="vi-VN" sz="1600" dirty="0">
                <a:solidFill>
                  <a:schemeClr val="bg1"/>
                </a:solidFill>
                <a:latin typeface="Arial" panose="020B0604020202020204" pitchFamily="34" charset="0"/>
              </a:rPr>
              <a:t>Giống nho được trồng nhiều thứ ba ở Úc</a:t>
            </a:r>
          </a:p>
          <a:p>
            <a:pPr>
              <a:spcBef>
                <a:spcPts val="800"/>
              </a:spcBef>
              <a:buClr>
                <a:schemeClr val="accent5"/>
              </a:buClr>
              <a:buFont typeface="Arial" panose="020B0604020202020204" pitchFamily="34" charset="0"/>
              <a:buChar char="•"/>
            </a:pPr>
            <a:r>
              <a:rPr lang="vi-VN" sz="1600" dirty="0">
                <a:solidFill>
                  <a:schemeClr val="bg1"/>
                </a:solidFill>
                <a:latin typeface="Arial" panose="020B0604020202020204" pitchFamily="34" charset="0"/>
              </a:rPr>
              <a:t>Được biết đến với màu sắc, hương vị, độ chua và vị chát đậm đà và rượu ủ lâu năm có tuổi đời lên đến nhiều thập kỷ</a:t>
            </a:r>
          </a:p>
          <a:p>
            <a:pPr>
              <a:spcBef>
                <a:spcPts val="800"/>
              </a:spcBef>
              <a:buClr>
                <a:schemeClr val="accent5"/>
              </a:buClr>
              <a:buFont typeface="Arial" panose="020B0604020202020204" pitchFamily="34" charset="0"/>
              <a:buChar char="•"/>
            </a:pPr>
            <a:r>
              <a:rPr lang="vi-VN" sz="1600" dirty="0">
                <a:solidFill>
                  <a:schemeClr val="bg1"/>
                </a:solidFill>
                <a:latin typeface="Arial" panose="020B0604020202020204" pitchFamily="34" charset="0"/>
              </a:rPr>
              <a:t>Thành phần nhất định phải có trong rất nhiều loại rượu vang lịch sử và thành công nhất của Úc</a:t>
            </a:r>
          </a:p>
          <a:p>
            <a:pPr>
              <a:spcBef>
                <a:spcPts val="800"/>
              </a:spcBef>
              <a:buClr>
                <a:schemeClr val="accent5"/>
              </a:buClr>
              <a:buFont typeface="Arial" panose="020B0604020202020204" pitchFamily="34" charset="0"/>
              <a:buChar char="•"/>
            </a:pPr>
            <a:r>
              <a:rPr lang="vi-VN" sz="1600" dirty="0">
                <a:solidFill>
                  <a:schemeClr val="bg1"/>
                </a:solidFill>
                <a:latin typeface="Arial" panose="020B0604020202020204" pitchFamily="34" charset="0"/>
              </a:rPr>
              <a:t>Phát triển tốt nhất ở những vùng khô ráo, ấm áp đến mát mẻ</a:t>
            </a:r>
          </a:p>
          <a:p>
            <a:pPr>
              <a:spcBef>
                <a:spcPts val="800"/>
              </a:spcBef>
              <a:buClr>
                <a:schemeClr val="accent5"/>
              </a:buClr>
              <a:buFont typeface="Arial" panose="020B0604020202020204" pitchFamily="34" charset="0"/>
              <a:buChar char="•"/>
            </a:pPr>
            <a:endParaRPr lang="vi-VN" sz="1600" dirty="0">
              <a:solidFill>
                <a:schemeClr val="bg1"/>
              </a:solidFill>
              <a:latin typeface="Arial" panose="020B0604020202020204" pitchFamily="34" charset="0"/>
            </a:endParaRPr>
          </a:p>
        </p:txBody>
      </p:sp>
      <p:sp>
        <p:nvSpPr>
          <p:cNvPr id="2" name="object 4">
            <a:extLst>
              <a:ext uri="{FF2B5EF4-FFF2-40B4-BE49-F238E27FC236}">
                <a16:creationId xmlns:a16="http://schemas.microsoft.com/office/drawing/2014/main" id="{57CE5D63-59C4-C391-8D71-CEE501EF727A}"/>
              </a:ext>
            </a:extLst>
          </p:cNvPr>
          <p:cNvSpPr txBox="1"/>
          <p:nvPr/>
        </p:nvSpPr>
        <p:spPr>
          <a:xfrm>
            <a:off x="645466" y="2280119"/>
            <a:ext cx="5402508" cy="907601"/>
          </a:xfrm>
          <a:prstGeom prst="rect">
            <a:avLst/>
          </a:prstGeom>
        </p:spPr>
        <p:txBody>
          <a:bodyPr vert="horz" wrap="square" lIns="0" tIns="11521" rIns="0" bIns="0" rtlCol="0">
            <a:noAutofit/>
          </a:bodyPr>
          <a:lstStyle/>
          <a:p>
            <a:pPr defTabSz="914453">
              <a:lnSpc>
                <a:spcPct val="80000"/>
              </a:lnSpc>
              <a:defRPr/>
            </a:pPr>
            <a:r>
              <a:rPr lang="vi-VN" sz="3000" cap="all" dirty="0">
                <a:solidFill>
                  <a:schemeClr val="accent4"/>
                </a:solidFill>
                <a:uFill>
                  <a:solidFill>
                    <a:srgbClr val="F40000"/>
                  </a:solidFill>
                </a:uFill>
                <a:latin typeface="Arial" panose="020B0604020202020204" pitchFamily="34" charset="0"/>
                <a:ea typeface="Inter Display" panose="02000503000000020004" pitchFamily="2" charset="0"/>
                <a:cs typeface="Inter Display" panose="02000503000000020004" pitchFamily="2" charset="0"/>
              </a:rPr>
              <a:t>MẠNH MẼ VÀ TRƯỞNG THÀNH</a:t>
            </a:r>
          </a:p>
          <a:p>
            <a:pPr defTabSz="914453">
              <a:lnSpc>
                <a:spcPct val="80000"/>
              </a:lnSpc>
              <a:defRPr/>
            </a:pPr>
            <a:endParaRPr lang="vi-VN" sz="3000" cap="all" dirty="0">
              <a:solidFill>
                <a:schemeClr val="accent4"/>
              </a:solidFill>
              <a:uFill>
                <a:solidFill>
                  <a:srgbClr val="F40000"/>
                </a:solidFill>
              </a:uFill>
              <a:latin typeface="Arial" panose="020B0604020202020204" pitchFamily="34" charset="0"/>
              <a:ea typeface="Inter Display" panose="02000503000000020004" pitchFamily="2" charset="0"/>
              <a:cs typeface="Inter Display" panose="02000503000000020004" pitchFamily="2" charset="0"/>
            </a:endParaRPr>
          </a:p>
        </p:txBody>
      </p:sp>
      <p:pic>
        <p:nvPicPr>
          <p:cNvPr id="11" name="Picture Placeholder 10" descr="A bunch of grapes on a vine&#10;&#10;Description automatically generated">
            <a:extLst>
              <a:ext uri="{FF2B5EF4-FFF2-40B4-BE49-F238E27FC236}">
                <a16:creationId xmlns:a16="http://schemas.microsoft.com/office/drawing/2014/main" id="{9ABA7397-4F2E-8659-1BCE-463D68305F9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17130" b="17130"/>
          <a:stretch>
            <a:fillRect/>
          </a:stretch>
        </p:blipFill>
        <p:spPr>
          <a:xfrm>
            <a:off x="6016625" y="388938"/>
            <a:ext cx="6169025" cy="6083300"/>
          </a:xfrm>
        </p:spPr>
      </p:pic>
      <p:sp>
        <p:nvSpPr>
          <p:cNvPr id="5" name="Title 4">
            <a:extLst>
              <a:ext uri="{FF2B5EF4-FFF2-40B4-BE49-F238E27FC236}">
                <a16:creationId xmlns:a16="http://schemas.microsoft.com/office/drawing/2014/main" id="{949B7B70-91CD-2C1F-84F3-AD324E9362DC}"/>
              </a:ext>
            </a:extLst>
          </p:cNvPr>
          <p:cNvSpPr>
            <a:spLocks noGrp="1"/>
          </p:cNvSpPr>
          <p:nvPr>
            <p:ph type="title"/>
          </p:nvPr>
        </p:nvSpPr>
        <p:spPr/>
        <p:txBody>
          <a:bodyPr/>
          <a:lstStyle/>
          <a:p>
            <a:r>
              <a:rPr lang="en-AU" sz="5400" cap="all" dirty="0">
                <a:solidFill>
                  <a:schemeClr val="accent5"/>
                </a:solidFill>
                <a:uFill>
                  <a:solidFill>
                    <a:srgbClr val="F40000"/>
                  </a:solidFill>
                </a:uFill>
              </a:rPr>
              <a:t>Cabernet sauvignon</a:t>
            </a:r>
            <a:endParaRPr lang="en-US" dirty="0">
              <a:solidFill>
                <a:schemeClr val="accent5"/>
              </a:solidFill>
            </a:endParaRPr>
          </a:p>
        </p:txBody>
      </p:sp>
    </p:spTree>
    <p:extLst>
      <p:ext uri="{BB962C8B-B14F-4D97-AF65-F5344CB8AC3E}">
        <p14:creationId xmlns:p14="http://schemas.microsoft.com/office/powerpoint/2010/main" val="1818981811"/>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A person pouring wine into a glass&#10;&#10;Description automatically generated">
            <a:extLst>
              <a:ext uri="{FF2B5EF4-FFF2-40B4-BE49-F238E27FC236}">
                <a16:creationId xmlns:a16="http://schemas.microsoft.com/office/drawing/2014/main" id="{0708A9E6-68D0-4787-477A-FECE45566F9F}"/>
              </a:ext>
            </a:extLst>
          </p:cNvPr>
          <p:cNvPicPr>
            <a:picLocks noChangeAspect="1"/>
          </p:cNvPicPr>
          <p:nvPr/>
        </p:nvPicPr>
        <p:blipFill>
          <a:blip r:embed="rId3" cstate="screen">
            <a:extLst>
              <a:ext uri="{28A0092B-C50C-407E-A947-70E740481C1C}">
                <a14:useLocalDpi xmlns:a14="http://schemas.microsoft.com/office/drawing/2010/main"/>
              </a:ext>
            </a:extLst>
          </a:blip>
          <a:srcRect r="18625"/>
          <a:stretch>
            <a:fillRect/>
          </a:stretch>
        </p:blipFill>
        <p:spPr>
          <a:xfrm>
            <a:off x="6958739" y="0"/>
            <a:ext cx="4105120" cy="3361724"/>
          </a:xfrm>
          <a:prstGeom prst="rect">
            <a:avLst/>
          </a:prstGeom>
        </p:spPr>
      </p:pic>
      <p:sp>
        <p:nvSpPr>
          <p:cNvPr id="3" name="Text Placeholder 2">
            <a:extLst>
              <a:ext uri="{FF2B5EF4-FFF2-40B4-BE49-F238E27FC236}">
                <a16:creationId xmlns:a16="http://schemas.microsoft.com/office/drawing/2014/main" id="{0144C9E7-7CCA-4FC6-CEE2-271D2CEAB32B}"/>
              </a:ext>
            </a:extLst>
          </p:cNvPr>
          <p:cNvSpPr>
            <a:spLocks noGrp="1"/>
          </p:cNvSpPr>
          <p:nvPr>
            <p:ph type="body" sz="quarter" idx="4294967295"/>
          </p:nvPr>
        </p:nvSpPr>
        <p:spPr>
          <a:xfrm>
            <a:off x="2681141" y="4533704"/>
            <a:ext cx="2585338" cy="1460500"/>
          </a:xfrm>
        </p:spPr>
        <p:txBody>
          <a:bodyPr/>
          <a:lstStyle/>
          <a:p>
            <a:pPr>
              <a:spcBef>
                <a:spcPts val="800"/>
              </a:spcBef>
            </a:pPr>
            <a:r>
              <a:rPr lang="vi-VN" sz="1600" dirty="0"/>
              <a:t>Văn hóa rượu vang ẩm thực và vang để bàn ngày càng phát triển; các nhà sản xuất rượu vang tiên phong đã khám phá mới hoặc khám phá lại một loạt các vùng khí hậu mát mẻ</a:t>
            </a:r>
          </a:p>
          <a:p>
            <a:pPr>
              <a:spcBef>
                <a:spcPts val="800"/>
              </a:spcBef>
            </a:pPr>
            <a:endParaRPr lang="vi-VN" sz="1600" dirty="0"/>
          </a:p>
        </p:txBody>
      </p:sp>
      <p:cxnSp>
        <p:nvCxnSpPr>
          <p:cNvPr id="6" name="Straight Connector 5">
            <a:extLst>
              <a:ext uri="{FF2B5EF4-FFF2-40B4-BE49-F238E27FC236}">
                <a16:creationId xmlns:a16="http://schemas.microsoft.com/office/drawing/2014/main" id="{DD2A1874-A86A-87DD-A8A5-E6B3A0FAAA30}"/>
              </a:ext>
            </a:extLst>
          </p:cNvPr>
          <p:cNvCxnSpPr/>
          <p:nvPr/>
        </p:nvCxnSpPr>
        <p:spPr>
          <a:xfrm>
            <a:off x="0" y="3378920"/>
            <a:ext cx="1219200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B3CE732A-16CE-07F2-B080-2E7C78189B18}"/>
              </a:ext>
            </a:extLst>
          </p:cNvPr>
          <p:cNvSpPr/>
          <p:nvPr/>
        </p:nvSpPr>
        <p:spPr>
          <a:xfrm>
            <a:off x="1444486" y="319185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Oval 7">
            <a:extLst>
              <a:ext uri="{FF2B5EF4-FFF2-40B4-BE49-F238E27FC236}">
                <a16:creationId xmlns:a16="http://schemas.microsoft.com/office/drawing/2014/main" id="{4520626D-7989-8389-1335-4E7EBA5AE5C7}"/>
              </a:ext>
            </a:extLst>
          </p:cNvPr>
          <p:cNvSpPr/>
          <p:nvPr/>
        </p:nvSpPr>
        <p:spPr>
          <a:xfrm>
            <a:off x="3359150" y="319185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2" name="Title 1">
            <a:extLst>
              <a:ext uri="{FF2B5EF4-FFF2-40B4-BE49-F238E27FC236}">
                <a16:creationId xmlns:a16="http://schemas.microsoft.com/office/drawing/2014/main" id="{BF4C77C5-6CE7-8A10-9827-1E20FEA124C5}"/>
              </a:ext>
            </a:extLst>
          </p:cNvPr>
          <p:cNvSpPr txBox="1"/>
          <p:nvPr/>
        </p:nvSpPr>
        <p:spPr>
          <a:xfrm>
            <a:off x="2523795" y="3795345"/>
            <a:ext cx="4105121" cy="665819"/>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sz="2400" dirty="0">
                <a:solidFill>
                  <a:schemeClr val="accent1"/>
                </a:solidFill>
                <a:latin typeface="Arial" panose="020B0604020202020204" pitchFamily="34" charset="0"/>
              </a:rPr>
              <a:t>KỶ NGUYÊN VÀNG:</a:t>
            </a:r>
          </a:p>
          <a:p>
            <a:r>
              <a:rPr lang="en-US" sz="2400" dirty="0">
                <a:solidFill>
                  <a:schemeClr val="accent1"/>
                </a:solidFill>
                <a:latin typeface="Arial" panose="020B0604020202020204" pitchFamily="34" charset="0"/>
              </a:rPr>
              <a:t>1960s ĐẾN NAY</a:t>
            </a:r>
          </a:p>
          <a:p>
            <a:endParaRPr lang="en-US" sz="2400" dirty="0">
              <a:solidFill>
                <a:schemeClr val="accent1"/>
              </a:solidFill>
              <a:latin typeface="Arial" panose="020B0604020202020204" pitchFamily="34" charset="0"/>
            </a:endParaRPr>
          </a:p>
        </p:txBody>
      </p:sp>
      <p:sp>
        <p:nvSpPr>
          <p:cNvPr id="13" name="Text Placeholder 2">
            <a:extLst>
              <a:ext uri="{FF2B5EF4-FFF2-40B4-BE49-F238E27FC236}">
                <a16:creationId xmlns:a16="http://schemas.microsoft.com/office/drawing/2014/main" id="{0F7207DB-BC8F-A482-510E-1A0BE10ABC7D}"/>
              </a:ext>
            </a:extLst>
          </p:cNvPr>
          <p:cNvSpPr txBox="1"/>
          <p:nvPr/>
        </p:nvSpPr>
        <p:spPr>
          <a:xfrm>
            <a:off x="5473176" y="4530693"/>
            <a:ext cx="2054218" cy="1460500"/>
          </a:xfrm>
          <a:prstGeom prst="rect">
            <a:avLst/>
          </a:prstGeom>
        </p:spPr>
        <p:txBody>
          <a:bodyPr vert="horz" lIns="0" tIns="0" rIns="0" bIns="0" rtlCol="0">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800"/>
              </a:spcBef>
            </a:pPr>
            <a:r>
              <a:rPr lang="vi-VN" sz="1600" dirty="0">
                <a:latin typeface="Arial" panose="020B0604020202020204" pitchFamily="34" charset="0"/>
              </a:rPr>
              <a:t>Doanh số bán rượu vang đỏ bùng nổ vào những năm 1970 và nhu cầu về rượu vang trắng tăng trong những năm 1980</a:t>
            </a:r>
          </a:p>
          <a:p>
            <a:pPr>
              <a:spcBef>
                <a:spcPts val="800"/>
              </a:spcBef>
            </a:pPr>
            <a:endParaRPr lang="vi-VN" sz="1600" dirty="0">
              <a:latin typeface="Arial" panose="020B0604020202020204" pitchFamily="34" charset="0"/>
            </a:endParaRPr>
          </a:p>
        </p:txBody>
      </p:sp>
      <p:sp>
        <p:nvSpPr>
          <p:cNvPr id="2" name="Text Placeholder 2">
            <a:extLst>
              <a:ext uri="{FF2B5EF4-FFF2-40B4-BE49-F238E27FC236}">
                <a16:creationId xmlns:a16="http://schemas.microsoft.com/office/drawing/2014/main" id="{1F6BAFED-1FB9-765B-BA17-CDB72124FD81}"/>
              </a:ext>
            </a:extLst>
          </p:cNvPr>
          <p:cNvSpPr txBox="1"/>
          <p:nvPr/>
        </p:nvSpPr>
        <p:spPr>
          <a:xfrm>
            <a:off x="7822738" y="4530693"/>
            <a:ext cx="2054218" cy="1460500"/>
          </a:xfrm>
          <a:prstGeom prst="rect">
            <a:avLst/>
          </a:prstGeom>
        </p:spPr>
        <p:txBody>
          <a:bodyPr vert="horz" lIns="0" tIns="0" rIns="0" bIns="0" rtlCol="0">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800"/>
              </a:spcBef>
            </a:pPr>
            <a:r>
              <a:rPr lang="vi-VN" sz="1600" dirty="0">
                <a:latin typeface="Arial" panose="020B0604020202020204" pitchFamily="34" charset="0"/>
              </a:rPr>
              <a:t>Đến đầu những năm 1980, Úc là nước xuất khẩu rượu vang lớn thứ 18; vào đầu những năm 1990 là nước lớn thứ sáu</a:t>
            </a:r>
          </a:p>
          <a:p>
            <a:pPr>
              <a:spcBef>
                <a:spcPts val="800"/>
              </a:spcBef>
            </a:pPr>
            <a:endParaRPr lang="vi-VN" sz="1600" dirty="0">
              <a:latin typeface="Arial" panose="020B0604020202020204" pitchFamily="34" charset="0"/>
            </a:endParaRPr>
          </a:p>
        </p:txBody>
      </p:sp>
      <p:sp>
        <p:nvSpPr>
          <p:cNvPr id="4" name="Text Placeholder 2">
            <a:extLst>
              <a:ext uri="{FF2B5EF4-FFF2-40B4-BE49-F238E27FC236}">
                <a16:creationId xmlns:a16="http://schemas.microsoft.com/office/drawing/2014/main" id="{0315C67A-48F0-A4AC-8CEB-F9270A8C7A4E}"/>
              </a:ext>
            </a:extLst>
          </p:cNvPr>
          <p:cNvSpPr txBox="1"/>
          <p:nvPr/>
        </p:nvSpPr>
        <p:spPr>
          <a:xfrm>
            <a:off x="677312" y="1371939"/>
            <a:ext cx="2758615" cy="1747347"/>
          </a:xfrm>
          <a:prstGeom prst="rect">
            <a:avLst/>
          </a:prstGeom>
        </p:spPr>
        <p:txBody>
          <a:bodyPr vert="horz" lIns="0" tIns="0" rIns="0" bIns="0" rtlCol="0">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800"/>
              </a:spcBef>
            </a:pPr>
            <a:r>
              <a:rPr lang="vi-VN" sz="1600" dirty="0">
                <a:latin typeface="Arial" panose="020B0604020202020204" pitchFamily="34" charset="0"/>
              </a:rPr>
              <a:t>Những nhà trồng trọt và sản xuất rượu đầy tham vọng đã bất chấp nhu cầu của người tiêu dùng về rượu vang cường hóa để sản xuất một số loại rượu để bàn ngon nhất của Úc</a:t>
            </a:r>
          </a:p>
          <a:p>
            <a:pPr>
              <a:spcBef>
                <a:spcPts val="800"/>
              </a:spcBef>
            </a:pPr>
            <a:endParaRPr lang="vi-VN" sz="1600" dirty="0">
              <a:latin typeface="Arial" panose="020B0604020202020204" pitchFamily="34" charset="0"/>
            </a:endParaRPr>
          </a:p>
        </p:txBody>
      </p:sp>
      <p:sp>
        <p:nvSpPr>
          <p:cNvPr id="5" name="Title 1">
            <a:extLst>
              <a:ext uri="{FF2B5EF4-FFF2-40B4-BE49-F238E27FC236}">
                <a16:creationId xmlns:a16="http://schemas.microsoft.com/office/drawing/2014/main" id="{91F17BFC-36A0-8065-06A4-8E74BF9F4FF6}"/>
              </a:ext>
            </a:extLst>
          </p:cNvPr>
          <p:cNvSpPr txBox="1"/>
          <p:nvPr/>
        </p:nvSpPr>
        <p:spPr>
          <a:xfrm>
            <a:off x="512059" y="625326"/>
            <a:ext cx="4105121" cy="682569"/>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vi-VN" sz="2400" dirty="0">
                <a:solidFill>
                  <a:schemeClr val="accent1"/>
                </a:solidFill>
                <a:latin typeface="Arial" panose="020B0604020202020204" pitchFamily="34" charset="0"/>
              </a:rPr>
              <a:t>KỶ NGUYÊN PHỤC HƯNG:</a:t>
            </a:r>
          </a:p>
          <a:p>
            <a:r>
              <a:rPr lang="vi-VN" sz="2400" dirty="0">
                <a:solidFill>
                  <a:schemeClr val="accent1"/>
                </a:solidFill>
                <a:latin typeface="Arial" panose="020B0604020202020204" pitchFamily="34" charset="0"/>
              </a:rPr>
              <a:t>1940s ĐẾN 1960s</a:t>
            </a:r>
          </a:p>
          <a:p>
            <a:endParaRPr lang="vi-VN" sz="2400" dirty="0">
              <a:solidFill>
                <a:schemeClr val="accent1"/>
              </a:solidFill>
              <a:latin typeface="Arial" panose="020B0604020202020204" pitchFamily="34" charset="0"/>
            </a:endParaRPr>
          </a:p>
        </p:txBody>
      </p:sp>
      <p:sp>
        <p:nvSpPr>
          <p:cNvPr id="9" name="Text Placeholder 2">
            <a:extLst>
              <a:ext uri="{FF2B5EF4-FFF2-40B4-BE49-F238E27FC236}">
                <a16:creationId xmlns:a16="http://schemas.microsoft.com/office/drawing/2014/main" id="{9B3CB3BD-98E2-06F0-1AB7-1C70644D58AB}"/>
              </a:ext>
            </a:extLst>
          </p:cNvPr>
          <p:cNvSpPr txBox="1"/>
          <p:nvPr/>
        </p:nvSpPr>
        <p:spPr>
          <a:xfrm>
            <a:off x="3775693" y="1371939"/>
            <a:ext cx="2320307" cy="1460500"/>
          </a:xfrm>
          <a:prstGeom prst="rect">
            <a:avLst/>
          </a:prstGeom>
        </p:spPr>
        <p:txBody>
          <a:bodyPr vert="horz" lIns="0" tIns="0" rIns="0" bIns="0" rtlCol="0">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800"/>
              </a:spcBef>
            </a:pPr>
            <a:r>
              <a:rPr lang="vi-VN" sz="1600" dirty="0">
                <a:latin typeface="Arial" panose="020B0604020202020204" pitchFamily="34" charset="0"/>
              </a:rPr>
              <a:t>Nhu cầu về rượu vang cường hóa đạt đến đỉnh cao và mọi người bắt đầu phát triển sở thích về rượu vang</a:t>
            </a:r>
          </a:p>
          <a:p>
            <a:pPr>
              <a:spcBef>
                <a:spcPts val="800"/>
              </a:spcBef>
            </a:pPr>
            <a:endParaRPr lang="vi-VN" sz="1600" dirty="0">
              <a:latin typeface="Arial" panose="020B0604020202020204" pitchFamily="34" charset="0"/>
            </a:endParaRPr>
          </a:p>
        </p:txBody>
      </p:sp>
      <p:sp>
        <p:nvSpPr>
          <p:cNvPr id="15" name="Text Placeholder 2">
            <a:extLst>
              <a:ext uri="{FF2B5EF4-FFF2-40B4-BE49-F238E27FC236}">
                <a16:creationId xmlns:a16="http://schemas.microsoft.com/office/drawing/2014/main" id="{87B50BE2-FEB0-EEDA-5798-8350D3454C38}"/>
              </a:ext>
            </a:extLst>
          </p:cNvPr>
          <p:cNvSpPr txBox="1"/>
          <p:nvPr/>
        </p:nvSpPr>
        <p:spPr>
          <a:xfrm>
            <a:off x="9788310" y="4530693"/>
            <a:ext cx="2109776" cy="1460500"/>
          </a:xfrm>
          <a:prstGeom prst="rect">
            <a:avLst/>
          </a:prstGeom>
        </p:spPr>
        <p:txBody>
          <a:bodyPr vert="horz" lIns="0" tIns="0" rIns="0" bIns="0" rtlCol="0">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800"/>
              </a:spcBef>
            </a:pPr>
            <a:r>
              <a:rPr lang="vi-VN" sz="1600" dirty="0">
                <a:latin typeface="Arial" panose="020B0604020202020204" pitchFamily="34" charset="0"/>
              </a:rPr>
              <a:t>Ngày nay, cộng đồng rượu vang Úc rất đa dạng, độc đáo và thực sự đẳng cấp thế giới</a:t>
            </a:r>
          </a:p>
          <a:p>
            <a:pPr>
              <a:spcBef>
                <a:spcPts val="800"/>
              </a:spcBef>
            </a:pPr>
            <a:endParaRPr lang="vi-VN" sz="1600" dirty="0">
              <a:latin typeface="Arial" panose="020B0604020202020204" pitchFamily="34" charset="0"/>
            </a:endParaRPr>
          </a:p>
        </p:txBody>
      </p:sp>
    </p:spTree>
    <p:extLst>
      <p:ext uri="{BB962C8B-B14F-4D97-AF65-F5344CB8AC3E}">
        <p14:creationId xmlns:p14="http://schemas.microsoft.com/office/powerpoint/2010/main" val="841129077"/>
      </p:ext>
    </p:extLst>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AF4C6D3A-3073-4117-B2E4-9914228B4D62}"/>
              </a:ext>
            </a:extLst>
          </p:cNvPr>
          <p:cNvCxnSpPr>
            <a:cxnSpLocks/>
          </p:cNvCxnSpPr>
          <p:nvPr/>
        </p:nvCxnSpPr>
        <p:spPr>
          <a:xfrm>
            <a:off x="6762754" y="4061297"/>
            <a:ext cx="90122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5BFE455C-727B-D2D6-BA75-ED043D5B8A4E}"/>
              </a:ext>
            </a:extLst>
          </p:cNvPr>
          <p:cNvCxnSpPr>
            <a:cxnSpLocks/>
          </p:cNvCxnSpPr>
          <p:nvPr/>
        </p:nvCxnSpPr>
        <p:spPr>
          <a:xfrm>
            <a:off x="3557986" y="2838287"/>
            <a:ext cx="238982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8317FCB6-4E68-44C8-7D07-D7105D864810}"/>
              </a:ext>
            </a:extLst>
          </p:cNvPr>
          <p:cNvCxnSpPr>
            <a:cxnSpLocks/>
          </p:cNvCxnSpPr>
          <p:nvPr/>
        </p:nvCxnSpPr>
        <p:spPr>
          <a:xfrm>
            <a:off x="3557986" y="4943924"/>
            <a:ext cx="238982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p:txBody>
          <a:bodyPr/>
          <a:lstStyle/>
          <a:p>
            <a:r>
              <a:rPr lang="en-US" sz="4400" dirty="0"/>
              <a:t>PHONG CÁCH VÀ </a:t>
            </a:r>
            <a:br>
              <a:rPr lang="en-US" sz="4400" dirty="0"/>
            </a:br>
            <a:r>
              <a:rPr lang="en-US" sz="4400" dirty="0"/>
              <a:t>CÁC ĐẶC ĐIỂM</a:t>
            </a:r>
            <a:br>
              <a:rPr lang="en-US" sz="4400" dirty="0"/>
            </a:br>
            <a:endParaRPr lang="en-US" sz="4400" dirty="0"/>
          </a:p>
        </p:txBody>
      </p:sp>
      <p:sp>
        <p:nvSpPr>
          <p:cNvPr id="4" name="object 58">
            <a:extLst>
              <a:ext uri="{FF2B5EF4-FFF2-40B4-BE49-F238E27FC236}">
                <a16:creationId xmlns:a16="http://schemas.microsoft.com/office/drawing/2014/main" id="{08F2EA1D-C462-1709-13B3-B94CFF449B13}"/>
              </a:ext>
            </a:extLst>
          </p:cNvPr>
          <p:cNvSpPr txBox="1"/>
          <p:nvPr/>
        </p:nvSpPr>
        <p:spPr>
          <a:xfrm>
            <a:off x="7815581" y="4316695"/>
            <a:ext cx="1669709" cy="1020921"/>
          </a:xfrm>
          <a:prstGeom prst="rect">
            <a:avLst/>
          </a:prstGeom>
        </p:spPr>
        <p:txBody>
          <a:bodyPr vert="horz" wrap="square" lIns="0" tIns="17145" rIns="0" bIns="0" rtlCol="0" anchor="ctr" anchorCtr="0">
            <a:spAutoFit/>
          </a:bodyPr>
          <a:lstStyle/>
          <a:p>
            <a:pPr marL="285750" indent="-285750">
              <a:lnSpc>
                <a:spcPct val="98000"/>
              </a:lnSpc>
              <a:spcAft>
                <a:spcPts val="100"/>
              </a:spcAft>
              <a:buClr>
                <a:schemeClr val="accent4"/>
              </a:buClr>
              <a:buFont typeface="Arial" panose="020B0604020202020204" pitchFamily="34" charset="0"/>
              <a:buChar char="•"/>
            </a:pPr>
            <a:r>
              <a:rPr lang="en-AU" sz="1600" dirty="0" err="1">
                <a:latin typeface="Arial" panose="020B0604020202020204" pitchFamily="34" charset="0"/>
                <a:cs typeface="Hellix SemiBold"/>
              </a:rPr>
              <a:t>Việt</a:t>
            </a:r>
            <a:r>
              <a:rPr lang="en-AU" sz="1600" dirty="0">
                <a:latin typeface="Arial" panose="020B0604020202020204" pitchFamily="34" charset="0"/>
                <a:cs typeface="Hellix SemiBold"/>
              </a:rPr>
              <a:t> </a:t>
            </a:r>
            <a:r>
              <a:rPr lang="en-AU" sz="1600" dirty="0" err="1">
                <a:latin typeface="Arial" panose="020B0604020202020204" pitchFamily="34" charset="0"/>
                <a:cs typeface="Hellix SemiBold"/>
              </a:rPr>
              <a:t>quất</a:t>
            </a:r>
            <a:r>
              <a:rPr lang="en-AU" sz="1600" dirty="0">
                <a:latin typeface="Arial" panose="020B0604020202020204" pitchFamily="34" charset="0"/>
                <a:cs typeface="Hellix SemiBold"/>
              </a:rPr>
              <a:t> </a:t>
            </a:r>
            <a:r>
              <a:rPr lang="en-AU" sz="1600" dirty="0" err="1">
                <a:latin typeface="Arial" panose="020B0604020202020204" pitchFamily="34" charset="0"/>
                <a:cs typeface="Hellix SemiBold"/>
              </a:rPr>
              <a:t>đen</a:t>
            </a:r>
            <a:endParaRPr lang="en-AU" sz="1600" dirty="0">
              <a:latin typeface="Arial" panose="020B0604020202020204" pitchFamily="34" charset="0"/>
              <a:cs typeface="Hellix SemiBold"/>
            </a:endParaRPr>
          </a:p>
          <a:p>
            <a:pPr marL="285750" indent="-285750">
              <a:lnSpc>
                <a:spcPct val="98000"/>
              </a:lnSpc>
              <a:spcAft>
                <a:spcPts val="100"/>
              </a:spcAft>
              <a:buClr>
                <a:schemeClr val="accent4"/>
              </a:buClr>
              <a:buFont typeface="Arial" panose="020B0604020202020204" pitchFamily="34" charset="0"/>
              <a:buChar char="•"/>
            </a:pPr>
            <a:r>
              <a:rPr lang="en-AU" sz="1600" dirty="0">
                <a:latin typeface="Arial" panose="020B0604020202020204" pitchFamily="34" charset="0"/>
                <a:cs typeface="Hellix SemiBold"/>
              </a:rPr>
              <a:t>Anh </a:t>
            </a:r>
            <a:r>
              <a:rPr lang="en-AU" sz="1600" dirty="0" err="1">
                <a:latin typeface="Arial" panose="020B0604020202020204" pitchFamily="34" charset="0"/>
                <a:cs typeface="Hellix SemiBold"/>
              </a:rPr>
              <a:t>đào</a:t>
            </a:r>
            <a:endParaRPr lang="en-AU" sz="1600" dirty="0">
              <a:latin typeface="Arial" panose="020B0604020202020204" pitchFamily="34" charset="0"/>
              <a:cs typeface="Hellix SemiBold"/>
            </a:endParaRPr>
          </a:p>
          <a:p>
            <a:pPr marL="285750" indent="-285750">
              <a:lnSpc>
                <a:spcPct val="98000"/>
              </a:lnSpc>
              <a:spcAft>
                <a:spcPts val="100"/>
              </a:spcAft>
              <a:buClr>
                <a:schemeClr val="accent4"/>
              </a:buClr>
              <a:buFont typeface="Arial" panose="020B0604020202020204" pitchFamily="34" charset="0"/>
              <a:buChar char="•"/>
            </a:pPr>
            <a:r>
              <a:rPr lang="en-AU" sz="1600" dirty="0" err="1">
                <a:latin typeface="Arial" panose="020B0604020202020204" pitchFamily="34" charset="0"/>
                <a:cs typeface="Hellix SemiBold"/>
              </a:rPr>
              <a:t>Bạc</a:t>
            </a:r>
            <a:r>
              <a:rPr lang="en-AU" sz="1600" dirty="0">
                <a:latin typeface="Arial" panose="020B0604020202020204" pitchFamily="34" charset="0"/>
                <a:cs typeface="Hellix SemiBold"/>
              </a:rPr>
              <a:t> </a:t>
            </a:r>
            <a:r>
              <a:rPr lang="en-AU" sz="1600" dirty="0" err="1">
                <a:latin typeface="Arial" panose="020B0604020202020204" pitchFamily="34" charset="0"/>
                <a:cs typeface="Hellix SemiBold"/>
              </a:rPr>
              <a:t>hà</a:t>
            </a:r>
            <a:endParaRPr lang="en-AU" sz="1600" dirty="0">
              <a:latin typeface="Arial" panose="020B0604020202020204" pitchFamily="34" charset="0"/>
              <a:cs typeface="Hellix SemiBold"/>
            </a:endParaRPr>
          </a:p>
          <a:p>
            <a:pPr>
              <a:lnSpc>
                <a:spcPct val="98000"/>
              </a:lnSpc>
              <a:spcAft>
                <a:spcPts val="100"/>
              </a:spcAft>
              <a:buClr>
                <a:schemeClr val="accent4"/>
              </a:buClr>
            </a:pPr>
            <a:endParaRPr lang="en-AU" sz="1600" dirty="0">
              <a:latin typeface="Arial" panose="020B0604020202020204" pitchFamily="34" charset="0"/>
              <a:cs typeface="Hellix SemiBold"/>
            </a:endParaRPr>
          </a:p>
        </p:txBody>
      </p:sp>
      <p:sp>
        <p:nvSpPr>
          <p:cNvPr id="22" name="object 58">
            <a:extLst>
              <a:ext uri="{FF2B5EF4-FFF2-40B4-BE49-F238E27FC236}">
                <a16:creationId xmlns:a16="http://schemas.microsoft.com/office/drawing/2014/main" id="{C48A0281-EC37-0446-B71F-68AAA51D283A}"/>
              </a:ext>
            </a:extLst>
          </p:cNvPr>
          <p:cNvSpPr txBox="1"/>
          <p:nvPr/>
        </p:nvSpPr>
        <p:spPr>
          <a:xfrm>
            <a:off x="1592651" y="2316073"/>
            <a:ext cx="1710501" cy="1568506"/>
          </a:xfrm>
          <a:prstGeom prst="rect">
            <a:avLst/>
          </a:prstGeom>
        </p:spPr>
        <p:txBody>
          <a:bodyPr vert="horz" wrap="square" lIns="0" tIns="17145" rIns="0" bIns="0" rtlCol="0" anchor="t" anchorCtr="0">
            <a:spAutoFit/>
          </a:bodyPr>
          <a:lstStyle/>
          <a:p>
            <a:pPr algn="ctr">
              <a:lnSpc>
                <a:spcPct val="90000"/>
              </a:lnSpc>
              <a:buClr>
                <a:srgbClr val="F40000"/>
              </a:buClr>
            </a:pPr>
            <a:r>
              <a:rPr lang="vi-VN" sz="1600" dirty="0">
                <a:latin typeface="Arial" panose="020B0604020202020204" pitchFamily="34" charset="0"/>
                <a:cs typeface="Hellix SemiBold"/>
              </a:rPr>
              <a:t>RƯỢU TRẺ</a:t>
            </a:r>
          </a:p>
          <a:p>
            <a:pPr algn="ctr">
              <a:lnSpc>
                <a:spcPct val="90000"/>
              </a:lnSpc>
              <a:buClr>
                <a:srgbClr val="F40000"/>
              </a:buClr>
            </a:pPr>
            <a:r>
              <a:rPr lang="vi-VN" sz="1600" dirty="0">
                <a:latin typeface="Arial" panose="020B0604020202020204" pitchFamily="34" charset="0"/>
                <a:cs typeface="Hellix SemiBold"/>
              </a:rPr>
              <a:t>Độ chát chắc, độ chua cao, hương vị lý chua, dâu đen và các loại thảo mộc</a:t>
            </a:r>
          </a:p>
          <a:p>
            <a:pPr algn="ctr">
              <a:lnSpc>
                <a:spcPct val="90000"/>
              </a:lnSpc>
              <a:buClr>
                <a:srgbClr val="F40000"/>
              </a:buClr>
            </a:pPr>
            <a:endParaRPr lang="vi-VN" sz="1600" dirty="0">
              <a:latin typeface="Arial" panose="020B0604020202020204" pitchFamily="34" charset="0"/>
              <a:cs typeface="Hellix SemiBold"/>
            </a:endParaRPr>
          </a:p>
        </p:txBody>
      </p:sp>
      <p:sp>
        <p:nvSpPr>
          <p:cNvPr id="25" name="object 58">
            <a:extLst>
              <a:ext uri="{FF2B5EF4-FFF2-40B4-BE49-F238E27FC236}">
                <a16:creationId xmlns:a16="http://schemas.microsoft.com/office/drawing/2014/main" id="{77ACE83F-4F98-3F99-3ADA-5E682F7CCE70}"/>
              </a:ext>
            </a:extLst>
          </p:cNvPr>
          <p:cNvSpPr txBox="1"/>
          <p:nvPr/>
        </p:nvSpPr>
        <p:spPr>
          <a:xfrm>
            <a:off x="1523131" y="4458757"/>
            <a:ext cx="1780021" cy="1568506"/>
          </a:xfrm>
          <a:prstGeom prst="rect">
            <a:avLst/>
          </a:prstGeom>
        </p:spPr>
        <p:txBody>
          <a:bodyPr vert="horz" wrap="square" lIns="0" tIns="17145" rIns="0" bIns="0" rtlCol="0" anchor="t" anchorCtr="0">
            <a:spAutoFit/>
          </a:bodyPr>
          <a:lstStyle/>
          <a:p>
            <a:pPr algn="ctr">
              <a:lnSpc>
                <a:spcPct val="90000"/>
              </a:lnSpc>
              <a:buClr>
                <a:srgbClr val="F40000"/>
              </a:buClr>
            </a:pPr>
            <a:r>
              <a:rPr lang="vi-VN" sz="1600" dirty="0">
                <a:latin typeface="Arial" panose="020B0604020202020204" pitchFamily="34" charset="0"/>
                <a:cs typeface="Hellix SemiBold"/>
              </a:rPr>
              <a:t>RƯỢU LÂU NĂM</a:t>
            </a:r>
          </a:p>
          <a:p>
            <a:pPr algn="ctr">
              <a:lnSpc>
                <a:spcPct val="90000"/>
              </a:lnSpc>
              <a:buClr>
                <a:srgbClr val="F40000"/>
              </a:buClr>
            </a:pPr>
            <a:r>
              <a:rPr lang="vi-VN" sz="1600" dirty="0">
                <a:latin typeface="Arial" panose="020B0604020202020204" pitchFamily="34" charset="0"/>
                <a:cs typeface="Hellix SemiBold"/>
              </a:rPr>
              <a:t>Độ chát mềm mại, êm dịu và mượt mà, mang hương vị tuyết tùng, thuốc lá, đất, ca cao</a:t>
            </a:r>
          </a:p>
          <a:p>
            <a:pPr algn="ctr">
              <a:lnSpc>
                <a:spcPct val="90000"/>
              </a:lnSpc>
              <a:buClr>
                <a:srgbClr val="F40000"/>
              </a:buClr>
            </a:pPr>
            <a:endParaRPr lang="vi-VN" sz="1600" dirty="0">
              <a:latin typeface="Arial" panose="020B0604020202020204" pitchFamily="34" charset="0"/>
              <a:cs typeface="Hellix SemiBold"/>
            </a:endParaRPr>
          </a:p>
        </p:txBody>
      </p:sp>
      <p:sp>
        <p:nvSpPr>
          <p:cNvPr id="26" name="object 58">
            <a:extLst>
              <a:ext uri="{FF2B5EF4-FFF2-40B4-BE49-F238E27FC236}">
                <a16:creationId xmlns:a16="http://schemas.microsoft.com/office/drawing/2014/main" id="{F5C57B61-7972-19C7-C5C7-325A86664EAD}"/>
              </a:ext>
            </a:extLst>
          </p:cNvPr>
          <p:cNvSpPr txBox="1"/>
          <p:nvPr/>
        </p:nvSpPr>
        <p:spPr>
          <a:xfrm>
            <a:off x="7733094" y="1794314"/>
            <a:ext cx="3526012" cy="2097882"/>
          </a:xfrm>
          <a:prstGeom prst="rect">
            <a:avLst/>
          </a:prstGeom>
        </p:spPr>
        <p:txBody>
          <a:bodyPr vert="horz" wrap="square" lIns="0" tIns="17145" rIns="0" bIns="0" rtlCol="0" anchor="b" anchorCtr="0">
            <a:spAutoFit/>
          </a:bodyPr>
          <a:lstStyle/>
          <a:p>
            <a:pPr marL="285750" indent="-285750">
              <a:lnSpc>
                <a:spcPct val="90000"/>
              </a:lnSpc>
              <a:spcAft>
                <a:spcPts val="1200"/>
              </a:spcAft>
              <a:buClr>
                <a:schemeClr val="accent4"/>
              </a:buClr>
              <a:buFont typeface="Arial" panose="020B0604020202020204" pitchFamily="34" charset="0"/>
              <a:buChar char="•"/>
            </a:pPr>
            <a:r>
              <a:rPr lang="vi-VN" sz="1600" dirty="0">
                <a:latin typeface="Arial" panose="020B0604020202020204" pitchFamily="34" charset="0"/>
              </a:rPr>
              <a:t>Nước Úc được biết đến với rượu Cabernet đậm đà nhưng vẫn sản xuất các phong cách rượu đậm vừa tập trung vào độ chát.</a:t>
            </a:r>
          </a:p>
          <a:p>
            <a:pPr marL="285750" indent="-285750">
              <a:lnSpc>
                <a:spcPct val="90000"/>
              </a:lnSpc>
              <a:spcAft>
                <a:spcPts val="1200"/>
              </a:spcAft>
              <a:buClr>
                <a:schemeClr val="accent4"/>
              </a:buClr>
              <a:buFont typeface="Arial" panose="020B0604020202020204" pitchFamily="34" charset="0"/>
              <a:buChar char="•"/>
            </a:pPr>
            <a:r>
              <a:rPr lang="vi-VN" sz="1600" dirty="0">
                <a:latin typeface="Arial" panose="020B0604020202020204" pitchFamily="34" charset="0"/>
              </a:rPr>
              <a:t>Nho có thể dùng làm rượu đơn nho và là nguyên liệu chính của các loại rượu hỗn hợp kinh điển</a:t>
            </a:r>
          </a:p>
          <a:p>
            <a:pPr marL="285750" indent="-285750">
              <a:lnSpc>
                <a:spcPct val="90000"/>
              </a:lnSpc>
              <a:spcAft>
                <a:spcPts val="1200"/>
              </a:spcAft>
              <a:buClr>
                <a:schemeClr val="accent4"/>
              </a:buClr>
              <a:buFont typeface="Arial" panose="020B0604020202020204" pitchFamily="34" charset="0"/>
              <a:buChar char="•"/>
            </a:pPr>
            <a:endParaRPr lang="vi-VN" sz="1600" dirty="0">
              <a:latin typeface="Arial" panose="020B0604020202020204" pitchFamily="34" charset="0"/>
            </a:endParaRPr>
          </a:p>
        </p:txBody>
      </p:sp>
      <p:pic>
        <p:nvPicPr>
          <p:cNvPr id="5" name="Picture Placeholder 8">
            <a:extLst>
              <a:ext uri="{FF2B5EF4-FFF2-40B4-BE49-F238E27FC236}">
                <a16:creationId xmlns:a16="http://schemas.microsoft.com/office/drawing/2014/main" id="{77BDCCB6-A099-D721-438B-546C50E0237C}"/>
              </a:ext>
            </a:extLst>
          </p:cNvPr>
          <p:cNvPicPr>
            <a:picLocks noChangeAspect="1"/>
          </p:cNvPicPr>
          <p:nvPr/>
        </p:nvPicPr>
        <p:blipFill>
          <a:blip r:embed="rId3" cstate="screen">
            <a:extLst>
              <a:ext uri="{28A0092B-C50C-407E-A947-70E740481C1C}">
                <a14:useLocalDpi xmlns:a14="http://schemas.microsoft.com/office/drawing/2010/main"/>
              </a:ext>
            </a:extLst>
          </a:blip>
          <a:srcRect l="8637" r="8637"/>
          <a:stretch/>
        </p:blipFill>
        <p:spPr>
          <a:xfrm>
            <a:off x="5041655" y="157089"/>
            <a:ext cx="2256385" cy="6830856"/>
          </a:xfrm>
          <a:prstGeom prst="rect">
            <a:avLst/>
          </a:prstGeom>
        </p:spPr>
      </p:pic>
      <p:sp>
        <p:nvSpPr>
          <p:cNvPr id="6" name="object 10">
            <a:extLst>
              <a:ext uri="{FF2B5EF4-FFF2-40B4-BE49-F238E27FC236}">
                <a16:creationId xmlns:a16="http://schemas.microsoft.com/office/drawing/2014/main" id="{D18EE140-4703-7F2E-1D77-5840418CCAEE}"/>
              </a:ext>
            </a:extLst>
          </p:cNvPr>
          <p:cNvSpPr txBox="1"/>
          <p:nvPr/>
        </p:nvSpPr>
        <p:spPr>
          <a:xfrm rot="16200000">
            <a:off x="3984909" y="3973217"/>
            <a:ext cx="4652237" cy="1095556"/>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Arial" panose="020B0604020202020204" pitchFamily="34" charset="0"/>
                <a:ea typeface="Inter Display" panose="02000503000000020004" pitchFamily="2" charset="0"/>
                <a:cs typeface="Inter Display" panose="02000503000000020004" pitchFamily="2" charset="0"/>
              </a:rPr>
              <a:t>CABERNET SAUVIGNON</a:t>
            </a:r>
            <a:endParaRPr lang="en-AU" sz="4400" b="1" cap="all" dirty="0">
              <a:solidFill>
                <a:schemeClr val="bg1"/>
              </a:solidFill>
              <a:latin typeface="Arial" panose="020B0604020202020204" pitchFamily="34" charset="0"/>
              <a:ea typeface="Inter Display" panose="02000503000000020004" pitchFamily="2" charset="0"/>
              <a:cs typeface="Inter Display" panose="02000503000000020004" pitchFamily="2" charset="0"/>
            </a:endParaRPr>
          </a:p>
        </p:txBody>
      </p:sp>
      <p:sp>
        <p:nvSpPr>
          <p:cNvPr id="7" name="object 58">
            <a:extLst>
              <a:ext uri="{FF2B5EF4-FFF2-40B4-BE49-F238E27FC236}">
                <a16:creationId xmlns:a16="http://schemas.microsoft.com/office/drawing/2014/main" id="{D2DF5891-08E5-0E75-D959-FC867BDE0CF9}"/>
              </a:ext>
            </a:extLst>
          </p:cNvPr>
          <p:cNvSpPr txBox="1"/>
          <p:nvPr/>
        </p:nvSpPr>
        <p:spPr>
          <a:xfrm>
            <a:off x="7815581" y="3923346"/>
            <a:ext cx="3246242" cy="509755"/>
          </a:xfrm>
          <a:prstGeom prst="rect">
            <a:avLst/>
          </a:prstGeom>
          <a:noFill/>
        </p:spPr>
        <p:txBody>
          <a:bodyPr vert="horz" wrap="square" lIns="0" tIns="17145" rIns="0" bIns="0" rtlCol="0">
            <a:spAutoFit/>
          </a:bodyPr>
          <a:lstStyle/>
          <a:p>
            <a:pPr>
              <a:buClr>
                <a:srgbClr val="F40000"/>
              </a:buClr>
            </a:pPr>
            <a:r>
              <a:rPr lang="vi-VN" sz="1600" dirty="0">
                <a:latin typeface="Arial" panose="020B0604020202020204" pitchFamily="34" charset="0"/>
                <a:cs typeface="Hellix SemiBold"/>
              </a:rPr>
              <a:t>HƯƠNG VỊ ĐIỂN HÌNH</a:t>
            </a:r>
          </a:p>
          <a:p>
            <a:pPr>
              <a:buClr>
                <a:srgbClr val="F40000"/>
              </a:buClr>
            </a:pPr>
            <a:endParaRPr lang="vi-VN" sz="1600" dirty="0">
              <a:latin typeface="Arial" panose="020B0604020202020204" pitchFamily="34" charset="0"/>
              <a:cs typeface="Hellix SemiBold"/>
            </a:endParaRPr>
          </a:p>
        </p:txBody>
      </p:sp>
    </p:spTree>
    <p:extLst>
      <p:ext uri="{BB962C8B-B14F-4D97-AF65-F5344CB8AC3E}">
        <p14:creationId xmlns:p14="http://schemas.microsoft.com/office/powerpoint/2010/main" val="1828876261"/>
      </p:ext>
    </p:extLst>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5ACBDF93-4D69-7998-3083-6554ABACF229}"/>
              </a:ext>
            </a:extLst>
          </p:cNvPr>
          <p:cNvCxnSpPr>
            <a:cxnSpLocks/>
          </p:cNvCxnSpPr>
          <p:nvPr/>
        </p:nvCxnSpPr>
        <p:spPr>
          <a:xfrm>
            <a:off x="4832059" y="2838287"/>
            <a:ext cx="111574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2BA020CE-655C-33E8-E4C2-BE81CF7A8C2A}"/>
              </a:ext>
            </a:extLst>
          </p:cNvPr>
          <p:cNvCxnSpPr>
            <a:cxnSpLocks/>
          </p:cNvCxnSpPr>
          <p:nvPr/>
        </p:nvCxnSpPr>
        <p:spPr>
          <a:xfrm>
            <a:off x="4832059" y="4725810"/>
            <a:ext cx="111574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6C96233-FAA5-29EE-5B96-30FA609C8DF1}"/>
              </a:ext>
            </a:extLst>
          </p:cNvPr>
          <p:cNvCxnSpPr>
            <a:cxnSpLocks/>
          </p:cNvCxnSpPr>
          <p:nvPr/>
        </p:nvCxnSpPr>
        <p:spPr>
          <a:xfrm>
            <a:off x="6417579" y="3777854"/>
            <a:ext cx="111574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p:txBody>
          <a:bodyPr/>
          <a:lstStyle/>
          <a:p>
            <a:r>
              <a:rPr lang="en-US" sz="4400" dirty="0"/>
              <a:t>CÁC KHU </a:t>
            </a:r>
            <a:br>
              <a:rPr lang="en-US" sz="4400" dirty="0"/>
            </a:br>
            <a:r>
              <a:rPr lang="en-US" sz="4400" dirty="0"/>
              <a:t>VỰC CHÍNH </a:t>
            </a:r>
            <a:br>
              <a:rPr lang="en-US" sz="4400" dirty="0"/>
            </a:br>
            <a:endParaRPr lang="en-US" sz="4400" dirty="0"/>
          </a:p>
        </p:txBody>
      </p:sp>
      <p:sp>
        <p:nvSpPr>
          <p:cNvPr id="22" name="object 58">
            <a:extLst>
              <a:ext uri="{FF2B5EF4-FFF2-40B4-BE49-F238E27FC236}">
                <a16:creationId xmlns:a16="http://schemas.microsoft.com/office/drawing/2014/main" id="{38449BC5-CBF7-14A7-DFB6-781AD150E241}"/>
              </a:ext>
            </a:extLst>
          </p:cNvPr>
          <p:cNvSpPr txBox="1"/>
          <p:nvPr/>
        </p:nvSpPr>
        <p:spPr>
          <a:xfrm>
            <a:off x="7845817" y="3443112"/>
            <a:ext cx="3070207" cy="2024529"/>
          </a:xfrm>
          <a:prstGeom prst="rect">
            <a:avLst/>
          </a:prstGeom>
        </p:spPr>
        <p:txBody>
          <a:bodyPr vert="horz" wrap="square" lIns="0" tIns="17145" rIns="0" bIns="0" rtlCol="0" anchor="t" anchorCtr="0">
            <a:spAutoFit/>
          </a:bodyPr>
          <a:lstStyle/>
          <a:p>
            <a:pPr>
              <a:lnSpc>
                <a:spcPct val="98000"/>
              </a:lnSpc>
              <a:spcAft>
                <a:spcPts val="600"/>
              </a:spcAft>
              <a:buClr>
                <a:srgbClr val="F40000"/>
              </a:buClr>
            </a:pPr>
            <a:r>
              <a:rPr lang="vi-VN" sz="1600" b="1" dirty="0">
                <a:latin typeface="Arial" panose="020B0604020202020204" pitchFamily="34" charset="0"/>
              </a:rPr>
              <a:t>MARGARET RIVER</a:t>
            </a:r>
          </a:p>
          <a:p>
            <a:pPr>
              <a:lnSpc>
                <a:spcPct val="98000"/>
              </a:lnSpc>
              <a:buClr>
                <a:srgbClr val="F40000"/>
              </a:buClr>
            </a:pPr>
            <a:r>
              <a:rPr lang="vi-VN" sz="1600" dirty="0">
                <a:latin typeface="Arial" panose="020B0604020202020204" pitchFamily="34" charset="0"/>
                <a:cs typeface="Hellix SemiBold"/>
              </a:rPr>
              <a:t>Vị đậm vừa đến đậm đà; </a:t>
            </a:r>
            <a:br>
              <a:rPr lang="vi-VN" sz="1600" dirty="0">
                <a:latin typeface="Arial" panose="020B0604020202020204" pitchFamily="34" charset="0"/>
                <a:cs typeface="Hellix SemiBold"/>
              </a:rPr>
            </a:br>
            <a:r>
              <a:rPr lang="vi-VN" sz="1600" dirty="0">
                <a:latin typeface="Arial" panose="020B0604020202020204" pitchFamily="34" charset="0"/>
                <a:cs typeface="Hellix SemiBold"/>
              </a:rPr>
              <a:t>phong phú hơn và có kết cấu trọn vẹn hơn so với Coonawarra; có hương vị quả việt quất đen và lá nguyệt quế, lá thơm khô hoặc hương liệu thảo mộc khô</a:t>
            </a:r>
          </a:p>
          <a:p>
            <a:pPr>
              <a:lnSpc>
                <a:spcPct val="98000"/>
              </a:lnSpc>
              <a:buClr>
                <a:srgbClr val="F40000"/>
              </a:buClr>
            </a:pPr>
            <a:endParaRPr lang="vi-VN" sz="1600" dirty="0">
              <a:latin typeface="Arial" panose="020B0604020202020204" pitchFamily="34" charset="0"/>
              <a:cs typeface="Hellix SemiBold"/>
            </a:endParaRPr>
          </a:p>
        </p:txBody>
      </p:sp>
      <p:sp>
        <p:nvSpPr>
          <p:cNvPr id="26" name="object 58">
            <a:extLst>
              <a:ext uri="{FF2B5EF4-FFF2-40B4-BE49-F238E27FC236}">
                <a16:creationId xmlns:a16="http://schemas.microsoft.com/office/drawing/2014/main" id="{82DB398F-970B-388D-541F-E0CB86F8BE1A}"/>
              </a:ext>
            </a:extLst>
          </p:cNvPr>
          <p:cNvSpPr txBox="1"/>
          <p:nvPr/>
        </p:nvSpPr>
        <p:spPr>
          <a:xfrm>
            <a:off x="1490212" y="4400621"/>
            <a:ext cx="2813339" cy="1783245"/>
          </a:xfrm>
          <a:prstGeom prst="rect">
            <a:avLst/>
          </a:prstGeom>
        </p:spPr>
        <p:txBody>
          <a:bodyPr vert="horz" wrap="square" lIns="0" tIns="17145" rIns="0" bIns="0" rtlCol="0" anchor="t" anchorCtr="0">
            <a:spAutoFit/>
          </a:bodyPr>
          <a:lstStyle/>
          <a:p>
            <a:pPr>
              <a:lnSpc>
                <a:spcPct val="98000"/>
              </a:lnSpc>
              <a:spcAft>
                <a:spcPts val="600"/>
              </a:spcAft>
              <a:buClr>
                <a:srgbClr val="F40000"/>
              </a:buClr>
            </a:pPr>
            <a:r>
              <a:rPr lang="vi-VN" sz="1600" b="1" dirty="0">
                <a:latin typeface="Arial" panose="020B0604020202020204" pitchFamily="34" charset="0"/>
              </a:rPr>
              <a:t>LANGHORNE CREEK</a:t>
            </a:r>
          </a:p>
          <a:p>
            <a:pPr>
              <a:lnSpc>
                <a:spcPct val="98000"/>
              </a:lnSpc>
              <a:buClr>
                <a:srgbClr val="F40000"/>
              </a:buClr>
            </a:pPr>
            <a:r>
              <a:rPr lang="vi-VN" sz="1600" dirty="0">
                <a:latin typeface="Arial" panose="020B0604020202020204" pitchFamily="34" charset="0"/>
                <a:cs typeface="Hellix SemiBold"/>
              </a:rPr>
              <a:t>Rượu vang đậm đà, đầy hương vị với vị chát mềm mại và hương vị trái cây đen chín. Phong cách đặc trưng pha trộn giữa Shiraz Úc với Cabernet</a:t>
            </a:r>
          </a:p>
          <a:p>
            <a:pPr>
              <a:lnSpc>
                <a:spcPct val="98000"/>
              </a:lnSpc>
              <a:buClr>
                <a:srgbClr val="F40000"/>
              </a:buClr>
            </a:pPr>
            <a:endParaRPr lang="vi-VN" sz="1600" dirty="0">
              <a:latin typeface="Arial" panose="020B0604020202020204" pitchFamily="34" charset="0"/>
              <a:cs typeface="Hellix SemiBold"/>
            </a:endParaRPr>
          </a:p>
        </p:txBody>
      </p:sp>
      <p:sp>
        <p:nvSpPr>
          <p:cNvPr id="27" name="object 58">
            <a:extLst>
              <a:ext uri="{FF2B5EF4-FFF2-40B4-BE49-F238E27FC236}">
                <a16:creationId xmlns:a16="http://schemas.microsoft.com/office/drawing/2014/main" id="{3379BDBD-FB2D-68C6-9E53-7993FCA85B67}"/>
              </a:ext>
            </a:extLst>
          </p:cNvPr>
          <p:cNvSpPr txBox="1"/>
          <p:nvPr/>
        </p:nvSpPr>
        <p:spPr>
          <a:xfrm>
            <a:off x="1490213" y="2281273"/>
            <a:ext cx="3112207" cy="1783245"/>
          </a:xfrm>
          <a:prstGeom prst="rect">
            <a:avLst/>
          </a:prstGeom>
        </p:spPr>
        <p:txBody>
          <a:bodyPr vert="horz" wrap="square" lIns="0" tIns="17145" rIns="0" bIns="0" rtlCol="0" anchor="t" anchorCtr="0">
            <a:spAutoFit/>
          </a:bodyPr>
          <a:lstStyle/>
          <a:p>
            <a:pPr>
              <a:lnSpc>
                <a:spcPct val="98000"/>
              </a:lnSpc>
              <a:spcAft>
                <a:spcPts val="600"/>
              </a:spcAft>
              <a:buClr>
                <a:srgbClr val="F40000"/>
              </a:buClr>
            </a:pPr>
            <a:r>
              <a:rPr lang="vi-VN" sz="1600" b="1" dirty="0">
                <a:latin typeface="Arial" panose="020B0604020202020204" pitchFamily="34" charset="0"/>
                <a:cs typeface="Hellix SemiBold"/>
              </a:rPr>
              <a:t>COONAWARRA</a:t>
            </a:r>
          </a:p>
          <a:p>
            <a:pPr>
              <a:lnSpc>
                <a:spcPct val="98000"/>
              </a:lnSpc>
              <a:buClr>
                <a:srgbClr val="F40000"/>
              </a:buClr>
            </a:pPr>
            <a:r>
              <a:rPr lang="vi-VN" sz="1600" dirty="0">
                <a:latin typeface="Arial" panose="020B0604020202020204" pitchFamily="34" charset="0"/>
                <a:cs typeface="Hellix SemiBold"/>
              </a:rPr>
              <a:t>Cabernet phức tạp, mạnh mẽ; vị đậm vừa đến đậm đà với hương vị đậm đặc của quả lý chua đen, dâu tằm, mận, dâu đen và anh đào đen </a:t>
            </a:r>
          </a:p>
          <a:p>
            <a:pPr>
              <a:lnSpc>
                <a:spcPct val="98000"/>
              </a:lnSpc>
              <a:buClr>
                <a:srgbClr val="F40000"/>
              </a:buClr>
            </a:pPr>
            <a:endParaRPr lang="vi-VN" sz="1600" dirty="0">
              <a:latin typeface="Arial" panose="020B0604020202020204" pitchFamily="34" charset="0"/>
              <a:cs typeface="Hellix SemiBold"/>
            </a:endParaRPr>
          </a:p>
        </p:txBody>
      </p:sp>
      <p:pic>
        <p:nvPicPr>
          <p:cNvPr id="4" name="Picture Placeholder 8">
            <a:extLst>
              <a:ext uri="{FF2B5EF4-FFF2-40B4-BE49-F238E27FC236}">
                <a16:creationId xmlns:a16="http://schemas.microsoft.com/office/drawing/2014/main" id="{67144119-B0F4-1505-EE76-5B021E106700}"/>
              </a:ext>
            </a:extLst>
          </p:cNvPr>
          <p:cNvPicPr>
            <a:picLocks noChangeAspect="1"/>
          </p:cNvPicPr>
          <p:nvPr/>
        </p:nvPicPr>
        <p:blipFill>
          <a:blip r:embed="rId2" cstate="screen">
            <a:extLst>
              <a:ext uri="{28A0092B-C50C-407E-A947-70E740481C1C}">
                <a14:useLocalDpi xmlns:a14="http://schemas.microsoft.com/office/drawing/2010/main"/>
              </a:ext>
            </a:extLst>
          </a:blip>
          <a:srcRect l="8637" r="8637"/>
          <a:stretch/>
        </p:blipFill>
        <p:spPr>
          <a:xfrm>
            <a:off x="5041655" y="157089"/>
            <a:ext cx="2256385" cy="6830856"/>
          </a:xfrm>
          <a:prstGeom prst="rect">
            <a:avLst/>
          </a:prstGeom>
        </p:spPr>
      </p:pic>
      <p:sp>
        <p:nvSpPr>
          <p:cNvPr id="5" name="object 10">
            <a:extLst>
              <a:ext uri="{FF2B5EF4-FFF2-40B4-BE49-F238E27FC236}">
                <a16:creationId xmlns:a16="http://schemas.microsoft.com/office/drawing/2014/main" id="{A0674004-529A-9FD8-2C89-C2B3F680017F}"/>
              </a:ext>
            </a:extLst>
          </p:cNvPr>
          <p:cNvSpPr txBox="1"/>
          <p:nvPr/>
        </p:nvSpPr>
        <p:spPr>
          <a:xfrm rot="16200000">
            <a:off x="3984909" y="3973217"/>
            <a:ext cx="4652237" cy="1095556"/>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Arial" panose="020B0604020202020204" pitchFamily="34" charset="0"/>
                <a:ea typeface="Inter Display" panose="02000503000000020004" pitchFamily="2" charset="0"/>
                <a:cs typeface="Inter Display" panose="02000503000000020004" pitchFamily="2" charset="0"/>
              </a:rPr>
              <a:t>CABERNET SAUVIGNON</a:t>
            </a:r>
            <a:endParaRPr lang="en-AU" sz="4400" b="1" cap="all" dirty="0">
              <a:solidFill>
                <a:schemeClr val="bg1"/>
              </a:solidFill>
              <a:latin typeface="Arial" panose="020B0604020202020204" pitchFamily="34" charset="0"/>
              <a:ea typeface="Inter Display" panose="02000503000000020004" pitchFamily="2" charset="0"/>
              <a:cs typeface="Inter Display" panose="02000503000000020004" pitchFamily="2" charset="0"/>
            </a:endParaRPr>
          </a:p>
        </p:txBody>
      </p:sp>
    </p:spTree>
    <p:extLst>
      <p:ext uri="{BB962C8B-B14F-4D97-AF65-F5344CB8AC3E}">
        <p14:creationId xmlns:p14="http://schemas.microsoft.com/office/powerpoint/2010/main" val="198697586"/>
      </p:ext>
    </p:extLst>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C6BE2631-3879-9D92-6176-44DC1180FD5E}"/>
              </a:ext>
            </a:extLst>
          </p:cNvPr>
          <p:cNvPicPr>
            <a:picLocks noGrp="1" noChangeAspect="1"/>
          </p:cNvPicPr>
          <p:nvPr>
            <p:ph type="pic" sz="quarter" idx="10"/>
          </p:nvPr>
        </p:nvPicPr>
        <p:blipFill>
          <a:blip r:embed="rId3"/>
          <a:srcRect t="17152" b="17152"/>
          <a:stretch/>
        </p:blipFill>
        <p:spPr>
          <a:xfrm>
            <a:off x="0" y="388842"/>
            <a:ext cx="6169315" cy="6083199"/>
          </a:xfrm>
        </p:spPr>
      </p:pic>
      <p:sp>
        <p:nvSpPr>
          <p:cNvPr id="3" name="Title 2">
            <a:extLst>
              <a:ext uri="{FF2B5EF4-FFF2-40B4-BE49-F238E27FC236}">
                <a16:creationId xmlns:a16="http://schemas.microsoft.com/office/drawing/2014/main" id="{C9E5F734-CA31-7ED6-FC03-E451E9BFF307}"/>
              </a:ext>
            </a:extLst>
          </p:cNvPr>
          <p:cNvSpPr>
            <a:spLocks noGrp="1"/>
          </p:cNvSpPr>
          <p:nvPr>
            <p:ph type="title"/>
          </p:nvPr>
        </p:nvSpPr>
        <p:spPr>
          <a:xfrm>
            <a:off x="6993069" y="610923"/>
            <a:ext cx="5198931" cy="1840003"/>
          </a:xfrm>
          <a:solidFill>
            <a:schemeClr val="tx1"/>
          </a:solidFill>
        </p:spPr>
        <p:txBody>
          <a:bodyPr/>
          <a:lstStyle/>
          <a:p>
            <a:pPr>
              <a:lnSpc>
                <a:spcPct val="100000"/>
              </a:lnSpc>
            </a:pPr>
            <a:r>
              <a:rPr lang="en-AU" sz="5400" dirty="0">
                <a:solidFill>
                  <a:schemeClr val="bg2"/>
                </a:solidFill>
                <a:cs typeface="Hellix"/>
              </a:rPr>
              <a:t>CÁC GIỐNG THAY THẾ:</a:t>
            </a:r>
            <a:br>
              <a:rPr lang="en-AU" sz="5400" dirty="0">
                <a:solidFill>
                  <a:schemeClr val="bg2"/>
                </a:solidFill>
                <a:cs typeface="Hellix"/>
              </a:rPr>
            </a:br>
            <a:r>
              <a:rPr lang="en-AU" sz="3200" dirty="0">
                <a:solidFill>
                  <a:schemeClr val="bg1"/>
                </a:solidFill>
                <a:cs typeface="Hellix"/>
              </a:rPr>
              <a:t>ĐỔI MỚI VÀ ĐA DẠNG</a:t>
            </a:r>
            <a:br>
              <a:rPr lang="en-AU" sz="3200" dirty="0">
                <a:solidFill>
                  <a:schemeClr val="bg1"/>
                </a:solidFill>
                <a:cs typeface="Hellix"/>
              </a:rPr>
            </a:br>
            <a:br>
              <a:rPr lang="en-AU" sz="3200" dirty="0">
                <a:solidFill>
                  <a:schemeClr val="bg1"/>
                </a:solidFill>
                <a:cs typeface="Hellix"/>
              </a:rPr>
            </a:br>
            <a:br>
              <a:rPr lang="en-AU" sz="4000" dirty="0">
                <a:solidFill>
                  <a:schemeClr val="bg1"/>
                </a:solidFill>
                <a:cs typeface="Hellix"/>
              </a:rPr>
            </a:br>
            <a:endParaRPr lang="en-US" sz="4000" dirty="0"/>
          </a:p>
        </p:txBody>
      </p:sp>
      <p:sp>
        <p:nvSpPr>
          <p:cNvPr id="4" name="Text Placeholder 3">
            <a:extLst>
              <a:ext uri="{FF2B5EF4-FFF2-40B4-BE49-F238E27FC236}">
                <a16:creationId xmlns:a16="http://schemas.microsoft.com/office/drawing/2014/main" id="{E313ECB7-AC99-DFF6-F86B-C08C5CCA1E59}"/>
              </a:ext>
            </a:extLst>
          </p:cNvPr>
          <p:cNvSpPr>
            <a:spLocks noGrp="1"/>
          </p:cNvSpPr>
          <p:nvPr>
            <p:ph type="body" sz="quarter" idx="11"/>
          </p:nvPr>
        </p:nvSpPr>
        <p:spPr>
          <a:xfrm>
            <a:off x="6993069" y="3313460"/>
            <a:ext cx="4105121" cy="5495616"/>
          </a:xfrm>
        </p:spPr>
        <p:txBody>
          <a:bodyPr/>
          <a:lstStyle/>
          <a:p>
            <a:pPr marL="285750" indent="-285750">
              <a:spcBef>
                <a:spcPts val="800"/>
              </a:spcBef>
              <a:buClr>
                <a:schemeClr val="accent3"/>
              </a:buClr>
              <a:buFont typeface="Arial" panose="020B0604020202020204" pitchFamily="34" charset="0"/>
              <a:buChar char="•"/>
            </a:pPr>
            <a:r>
              <a:rPr lang="vi-VN" sz="1600" dirty="0">
                <a:solidFill>
                  <a:schemeClr val="bg1"/>
                </a:solidFill>
              </a:rPr>
              <a:t>Các giống xuất xứ từ vùng Nam Địa Trung Hải rất phù hợp với khí hậu, thức ăn và lối sống của Úc</a:t>
            </a:r>
          </a:p>
          <a:p>
            <a:pPr marL="285750" indent="-285750">
              <a:spcBef>
                <a:spcPts val="800"/>
              </a:spcBef>
              <a:buClr>
                <a:schemeClr val="accent3"/>
              </a:buClr>
              <a:buFont typeface="Arial" panose="020B0604020202020204" pitchFamily="34" charset="0"/>
              <a:buChar char="•"/>
            </a:pPr>
            <a:r>
              <a:rPr lang="vi-VN" sz="1600" dirty="0">
                <a:solidFill>
                  <a:schemeClr val="bg1"/>
                </a:solidFill>
              </a:rPr>
              <a:t>Mỗi năm số lượng các giống thay thế được trồng tăng lên</a:t>
            </a:r>
          </a:p>
          <a:p>
            <a:pPr marL="285750" indent="-285750">
              <a:spcBef>
                <a:spcPts val="800"/>
              </a:spcBef>
              <a:buClr>
                <a:schemeClr val="accent3"/>
              </a:buClr>
              <a:buFont typeface="Arial" panose="020B0604020202020204" pitchFamily="34" charset="0"/>
              <a:buChar char="•"/>
            </a:pPr>
            <a:r>
              <a:rPr lang="vi-VN" sz="1600" dirty="0">
                <a:solidFill>
                  <a:schemeClr val="bg1"/>
                </a:solidFill>
              </a:rPr>
              <a:t>Hiện các giống này chỉ chiếm 4% diện tích vườn nho sản xuất rượu vang của Úc, nhưng đang thu hút sự chú ý trên toàn thế giới</a:t>
            </a:r>
            <a:endParaRPr lang="en-US" sz="1600" dirty="0"/>
          </a:p>
        </p:txBody>
      </p:sp>
    </p:spTree>
    <p:extLst>
      <p:ext uri="{BB962C8B-B14F-4D97-AF65-F5344CB8AC3E}">
        <p14:creationId xmlns:p14="http://schemas.microsoft.com/office/powerpoint/2010/main" val="467990295"/>
      </p:ext>
    </p:extLst>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28">
            <a:extLst>
              <a:ext uri="{FF2B5EF4-FFF2-40B4-BE49-F238E27FC236}">
                <a16:creationId xmlns:a16="http://schemas.microsoft.com/office/drawing/2014/main" id="{D99FB727-4B9F-5AF1-D5C0-F923A6305513}"/>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253421" y="1702708"/>
            <a:ext cx="1080539" cy="2703637"/>
          </a:xfrm>
          <a:prstGeom prst="rect">
            <a:avLst/>
          </a:prstGeom>
        </p:spPr>
      </p:pic>
      <p:sp>
        <p:nvSpPr>
          <p:cNvPr id="2" name="object 37">
            <a:extLst>
              <a:ext uri="{FF2B5EF4-FFF2-40B4-BE49-F238E27FC236}">
                <a16:creationId xmlns:a16="http://schemas.microsoft.com/office/drawing/2014/main" id="{94D27B56-B3DE-134E-87C7-3C55337C2539}"/>
              </a:ext>
            </a:extLst>
          </p:cNvPr>
          <p:cNvSpPr txBox="1"/>
          <p:nvPr/>
        </p:nvSpPr>
        <p:spPr>
          <a:xfrm>
            <a:off x="451564" y="208488"/>
            <a:ext cx="5693866" cy="830997"/>
          </a:xfrm>
          <a:prstGeom prst="rect">
            <a:avLst/>
          </a:prstGeom>
        </p:spPr>
        <p:txBody>
          <a:bodyPr vert="horz" wrap="none" lIns="0" tIns="0" rIns="0" bIns="0" rtlCol="0">
            <a:spAutoFit/>
          </a:bodyPr>
          <a:lstStyle>
            <a:lvl1pPr>
              <a:defRPr sz="12500" b="1" i="0">
                <a:solidFill>
                  <a:schemeClr val="tx1"/>
                </a:solidFill>
                <a:latin typeface="Hellix"/>
                <a:ea typeface="+mj-ea"/>
                <a:cs typeface="Hellix"/>
              </a:defRPr>
            </a:lvl1pPr>
          </a:lstStyle>
          <a:p>
            <a:r>
              <a:rPr lang="en-US" sz="5400" b="0" dirty="0">
                <a:solidFill>
                  <a:schemeClr val="accent3"/>
                </a:solidFill>
                <a:latin typeface="Arial" panose="020B0604020202020204" pitchFamily="34" charset="0"/>
              </a:rPr>
              <a:t>CÁC GIỐNG NHO</a:t>
            </a:r>
          </a:p>
        </p:txBody>
      </p:sp>
      <p:sp>
        <p:nvSpPr>
          <p:cNvPr id="3" name="object 37">
            <a:extLst>
              <a:ext uri="{FF2B5EF4-FFF2-40B4-BE49-F238E27FC236}">
                <a16:creationId xmlns:a16="http://schemas.microsoft.com/office/drawing/2014/main" id="{4D438C2A-B8D6-44AF-DFD6-3B95F52EDC76}"/>
              </a:ext>
            </a:extLst>
          </p:cNvPr>
          <p:cNvSpPr txBox="1"/>
          <p:nvPr/>
        </p:nvSpPr>
        <p:spPr>
          <a:xfrm>
            <a:off x="413752" y="854714"/>
            <a:ext cx="2786019" cy="1661993"/>
          </a:xfrm>
          <a:prstGeom prst="rect">
            <a:avLst/>
          </a:prstGeom>
        </p:spPr>
        <p:txBody>
          <a:bodyPr vert="horz" wrap="none" lIns="0" tIns="0" rIns="0" bIns="0" rtlCol="0">
            <a:spAutoFit/>
          </a:bodyPr>
          <a:lstStyle>
            <a:lvl1pPr>
              <a:defRPr sz="12500" b="1" i="0">
                <a:solidFill>
                  <a:schemeClr val="tx1"/>
                </a:solidFill>
                <a:latin typeface="Hellix"/>
                <a:ea typeface="+mj-ea"/>
                <a:cs typeface="Hellix"/>
              </a:defRPr>
            </a:lvl1pPr>
          </a:lstStyle>
          <a:p>
            <a:r>
              <a:rPr lang="en-US" sz="5400" b="0" dirty="0">
                <a:solidFill>
                  <a:schemeClr val="accent2"/>
                </a:solidFill>
                <a:latin typeface="Arial" panose="020B0604020202020204" pitchFamily="34" charset="0"/>
              </a:rPr>
              <a:t>MỚI NỔI</a:t>
            </a:r>
          </a:p>
          <a:p>
            <a:endParaRPr lang="en-US" sz="5400" b="0" dirty="0">
              <a:solidFill>
                <a:schemeClr val="accent2"/>
              </a:solidFill>
              <a:latin typeface="Arial" panose="020B0604020202020204" pitchFamily="34" charset="0"/>
            </a:endParaRPr>
          </a:p>
        </p:txBody>
      </p:sp>
      <p:sp>
        <p:nvSpPr>
          <p:cNvPr id="4" name="object 58">
            <a:extLst>
              <a:ext uri="{FF2B5EF4-FFF2-40B4-BE49-F238E27FC236}">
                <a16:creationId xmlns:a16="http://schemas.microsoft.com/office/drawing/2014/main" id="{954197B3-2884-3ED0-05FE-923CB23FC38A}"/>
              </a:ext>
            </a:extLst>
          </p:cNvPr>
          <p:cNvSpPr txBox="1"/>
          <p:nvPr/>
        </p:nvSpPr>
        <p:spPr>
          <a:xfrm>
            <a:off x="2664156" y="1969912"/>
            <a:ext cx="1517908" cy="1374607"/>
          </a:xfrm>
          <a:prstGeom prst="rect">
            <a:avLst/>
          </a:prstGeom>
        </p:spPr>
        <p:txBody>
          <a:bodyPr vert="horz" wrap="square" lIns="0" tIns="17145" rIns="0" bIns="0" rtlCol="0" anchor="t" anchorCtr="0">
            <a:spAutoFit/>
          </a:bodyPr>
          <a:lstStyle/>
          <a:p>
            <a:pPr>
              <a:lnSpc>
                <a:spcPct val="90000"/>
              </a:lnSpc>
              <a:buClr>
                <a:srgbClr val="F40000"/>
              </a:buClr>
            </a:pPr>
            <a:r>
              <a:rPr lang="vi-VN" sz="1400" b="1" dirty="0">
                <a:latin typeface="Arial" panose="020B0604020202020204" pitchFamily="34" charset="0"/>
                <a:cs typeface="Hellix SemiBold"/>
              </a:rPr>
              <a:t>FIANO</a:t>
            </a:r>
            <a:r>
              <a:rPr lang="vi-VN" sz="1400" dirty="0">
                <a:latin typeface="Arial" panose="020B0604020202020204" pitchFamily="34" charset="0"/>
                <a:cs typeface="Hellix SemiBold"/>
              </a:rPr>
              <a:t>: Giòn giã, tươi và thơm; hương vị đa dạng từ cam quýt, tcác loại quả đến hạt phỉ </a:t>
            </a:r>
          </a:p>
          <a:p>
            <a:pPr>
              <a:lnSpc>
                <a:spcPct val="90000"/>
              </a:lnSpc>
              <a:buClr>
                <a:srgbClr val="F40000"/>
              </a:buClr>
            </a:pPr>
            <a:endParaRPr lang="vi-VN" sz="1400" dirty="0">
              <a:latin typeface="Arial" panose="020B0604020202020204" pitchFamily="34" charset="0"/>
              <a:cs typeface="Hellix SemiBold"/>
            </a:endParaRPr>
          </a:p>
        </p:txBody>
      </p:sp>
      <p:sp>
        <p:nvSpPr>
          <p:cNvPr id="9" name="object 58">
            <a:extLst>
              <a:ext uri="{FF2B5EF4-FFF2-40B4-BE49-F238E27FC236}">
                <a16:creationId xmlns:a16="http://schemas.microsoft.com/office/drawing/2014/main" id="{2ECB5415-152F-A1DB-105C-7EC77FFBFE67}"/>
              </a:ext>
            </a:extLst>
          </p:cNvPr>
          <p:cNvSpPr txBox="1"/>
          <p:nvPr/>
        </p:nvSpPr>
        <p:spPr>
          <a:xfrm>
            <a:off x="1635544" y="4822578"/>
            <a:ext cx="1820719" cy="1374607"/>
          </a:xfrm>
          <a:prstGeom prst="rect">
            <a:avLst/>
          </a:prstGeom>
        </p:spPr>
        <p:txBody>
          <a:bodyPr vert="horz" wrap="square" lIns="0" tIns="17145" rIns="0" bIns="0" rtlCol="0" anchor="t" anchorCtr="0">
            <a:spAutoFit/>
          </a:bodyPr>
          <a:lstStyle/>
          <a:p>
            <a:pPr>
              <a:lnSpc>
                <a:spcPct val="90000"/>
              </a:lnSpc>
              <a:buClr>
                <a:srgbClr val="F40000"/>
              </a:buClr>
            </a:pPr>
            <a:r>
              <a:rPr lang="vi-VN" sz="1400" b="1" dirty="0">
                <a:latin typeface="Arial" panose="020B0604020202020204" pitchFamily="34" charset="0"/>
                <a:cs typeface="Hellix SemiBold"/>
              </a:rPr>
              <a:t>GRÜNER VELTLINER</a:t>
            </a:r>
            <a:r>
              <a:rPr lang="vi-VN" sz="1400" dirty="0">
                <a:latin typeface="Arial" panose="020B0604020202020204" pitchFamily="34" charset="0"/>
                <a:cs typeface="Hellix SemiBold"/>
              </a:rPr>
              <a:t>: Thơm và sảng khoái; vị chua khá cao, hương vị mặn mà và có chút vị trái cây</a:t>
            </a:r>
          </a:p>
          <a:p>
            <a:pPr>
              <a:lnSpc>
                <a:spcPct val="90000"/>
              </a:lnSpc>
              <a:buClr>
                <a:srgbClr val="F40000"/>
              </a:buClr>
            </a:pPr>
            <a:endParaRPr lang="vi-VN" sz="1400" dirty="0">
              <a:latin typeface="Arial" panose="020B0604020202020204" pitchFamily="34" charset="0"/>
              <a:cs typeface="Hellix SemiBold"/>
            </a:endParaRPr>
          </a:p>
        </p:txBody>
      </p:sp>
      <p:pic>
        <p:nvPicPr>
          <p:cNvPr id="11" name="Picture 10">
            <a:extLst>
              <a:ext uri="{FF2B5EF4-FFF2-40B4-BE49-F238E27FC236}">
                <a16:creationId xmlns:a16="http://schemas.microsoft.com/office/drawing/2014/main" id="{3E36A63F-0A37-4FE8-7707-945801FB593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41783" y="1889773"/>
            <a:ext cx="879892" cy="2463245"/>
          </a:xfrm>
          <a:prstGeom prst="rect">
            <a:avLst/>
          </a:prstGeom>
        </p:spPr>
      </p:pic>
      <p:pic>
        <p:nvPicPr>
          <p:cNvPr id="12" name="Picture 11">
            <a:extLst>
              <a:ext uri="{FF2B5EF4-FFF2-40B4-BE49-F238E27FC236}">
                <a16:creationId xmlns:a16="http://schemas.microsoft.com/office/drawing/2014/main" id="{A591AECA-5484-E57A-38C3-8EC170B7A38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532553" y="3848334"/>
            <a:ext cx="879892" cy="2463245"/>
          </a:xfrm>
          <a:prstGeom prst="rect">
            <a:avLst/>
          </a:prstGeom>
        </p:spPr>
      </p:pic>
      <p:sp>
        <p:nvSpPr>
          <p:cNvPr id="13" name="TextBox 12">
            <a:extLst>
              <a:ext uri="{FF2B5EF4-FFF2-40B4-BE49-F238E27FC236}">
                <a16:creationId xmlns:a16="http://schemas.microsoft.com/office/drawing/2014/main" id="{E0D98896-7E5A-B182-272F-D88FA428FF82}"/>
              </a:ext>
            </a:extLst>
          </p:cNvPr>
          <p:cNvSpPr txBox="1"/>
          <p:nvPr/>
        </p:nvSpPr>
        <p:spPr>
          <a:xfrm rot="16200000">
            <a:off x="1832967" y="3280377"/>
            <a:ext cx="822661" cy="338554"/>
          </a:xfrm>
          <a:prstGeom prst="rect">
            <a:avLst/>
          </a:prstGeom>
          <a:noFill/>
        </p:spPr>
        <p:txBody>
          <a:bodyPr wrap="none" rtlCol="0">
            <a:spAutoFit/>
          </a:bodyPr>
          <a:lstStyle/>
          <a:p>
            <a:pPr algn="l"/>
            <a:r>
              <a:rPr lang="en-AU" sz="1600" b="1" dirty="0">
                <a:solidFill>
                  <a:schemeClr val="bg1"/>
                </a:solidFill>
                <a:effectLst/>
                <a:latin typeface="Arial" panose="020B0604020202020204" pitchFamily="34" charset="0"/>
                <a:ea typeface="Inter Display" panose="02000503000000020004" pitchFamily="2" charset="0"/>
                <a:cs typeface="Inter Display" panose="02000503000000020004" pitchFamily="2" charset="0"/>
              </a:rPr>
              <a:t>FIANO</a:t>
            </a:r>
          </a:p>
        </p:txBody>
      </p:sp>
      <p:sp>
        <p:nvSpPr>
          <p:cNvPr id="14" name="TextBox 13">
            <a:extLst>
              <a:ext uri="{FF2B5EF4-FFF2-40B4-BE49-F238E27FC236}">
                <a16:creationId xmlns:a16="http://schemas.microsoft.com/office/drawing/2014/main" id="{5A8F2A36-CDC1-09EE-6566-077970186B26}"/>
              </a:ext>
            </a:extLst>
          </p:cNvPr>
          <p:cNvSpPr txBox="1"/>
          <p:nvPr/>
        </p:nvSpPr>
        <p:spPr>
          <a:xfrm rot="16200000">
            <a:off x="3123778" y="5217019"/>
            <a:ext cx="1633781" cy="261610"/>
          </a:xfrm>
          <a:prstGeom prst="rect">
            <a:avLst/>
          </a:prstGeom>
          <a:noFill/>
        </p:spPr>
        <p:txBody>
          <a:bodyPr wrap="none" rtlCol="0">
            <a:spAutoFit/>
          </a:bodyPr>
          <a:lstStyle/>
          <a:p>
            <a:pPr algn="l"/>
            <a:r>
              <a:rPr lang="en-AU" sz="1100" b="1" dirty="0">
                <a:solidFill>
                  <a:schemeClr val="bg1"/>
                </a:solidFill>
                <a:effectLst/>
                <a:latin typeface="Arial" panose="020B0604020202020204" pitchFamily="34" charset="0"/>
                <a:ea typeface="Inter Display" panose="02000503000000020004" pitchFamily="2" charset="0"/>
                <a:cs typeface="Inter Display" panose="02000503000000020004" pitchFamily="2" charset="0"/>
              </a:rPr>
              <a:t>GRÜNER VELTLINER</a:t>
            </a:r>
          </a:p>
        </p:txBody>
      </p:sp>
      <p:sp>
        <p:nvSpPr>
          <p:cNvPr id="15" name="object 58">
            <a:extLst>
              <a:ext uri="{FF2B5EF4-FFF2-40B4-BE49-F238E27FC236}">
                <a16:creationId xmlns:a16="http://schemas.microsoft.com/office/drawing/2014/main" id="{46AA8E70-C895-E276-F8ED-1B8965E98614}"/>
              </a:ext>
            </a:extLst>
          </p:cNvPr>
          <p:cNvSpPr txBox="1"/>
          <p:nvPr/>
        </p:nvSpPr>
        <p:spPr>
          <a:xfrm>
            <a:off x="6037977" y="1969912"/>
            <a:ext cx="1313353" cy="1568506"/>
          </a:xfrm>
          <a:prstGeom prst="rect">
            <a:avLst/>
          </a:prstGeom>
        </p:spPr>
        <p:txBody>
          <a:bodyPr vert="horz" wrap="square" lIns="0" tIns="17145" rIns="0" bIns="0" rtlCol="0" anchor="t" anchorCtr="0">
            <a:spAutoFit/>
          </a:bodyPr>
          <a:lstStyle/>
          <a:p>
            <a:pPr>
              <a:lnSpc>
                <a:spcPct val="90000"/>
              </a:lnSpc>
              <a:buClr>
                <a:srgbClr val="F40000"/>
              </a:buClr>
            </a:pPr>
            <a:r>
              <a:rPr lang="vi-VN" sz="1400" b="1" dirty="0">
                <a:latin typeface="Arial" panose="020B0604020202020204" pitchFamily="34" charset="0"/>
                <a:cs typeface="Hellix SemiBold"/>
              </a:rPr>
              <a:t>NEBBIOLO</a:t>
            </a:r>
            <a:r>
              <a:rPr lang="vi-VN" sz="1400" dirty="0">
                <a:latin typeface="Arial" panose="020B0604020202020204" pitchFamily="34" charset="0"/>
                <a:cs typeface="Hellix SemiBold"/>
              </a:rPr>
              <a:t>: Hương vị từ trái cây tinh khiết và tươi mát đến mạnh mẽ, lâu đời và trưởng thành</a:t>
            </a:r>
          </a:p>
          <a:p>
            <a:pPr>
              <a:lnSpc>
                <a:spcPct val="90000"/>
              </a:lnSpc>
              <a:buClr>
                <a:srgbClr val="F40000"/>
              </a:buClr>
            </a:pPr>
            <a:endParaRPr lang="vi-VN" sz="1400" dirty="0">
              <a:latin typeface="Arial" panose="020B0604020202020204" pitchFamily="34" charset="0"/>
              <a:cs typeface="Hellix SemiBold"/>
            </a:endParaRPr>
          </a:p>
        </p:txBody>
      </p:sp>
      <p:sp>
        <p:nvSpPr>
          <p:cNvPr id="16" name="object 58">
            <a:extLst>
              <a:ext uri="{FF2B5EF4-FFF2-40B4-BE49-F238E27FC236}">
                <a16:creationId xmlns:a16="http://schemas.microsoft.com/office/drawing/2014/main" id="{8FFD1337-262F-4BF3-B8D5-F5E52F847E33}"/>
              </a:ext>
            </a:extLst>
          </p:cNvPr>
          <p:cNvSpPr txBox="1"/>
          <p:nvPr/>
        </p:nvSpPr>
        <p:spPr>
          <a:xfrm>
            <a:off x="5334056" y="4822578"/>
            <a:ext cx="1459847" cy="1374607"/>
          </a:xfrm>
          <a:prstGeom prst="rect">
            <a:avLst/>
          </a:prstGeom>
        </p:spPr>
        <p:txBody>
          <a:bodyPr vert="horz" wrap="square" lIns="0" tIns="17145" rIns="0" bIns="0" rtlCol="0" anchor="t" anchorCtr="0">
            <a:spAutoFit/>
          </a:bodyPr>
          <a:lstStyle/>
          <a:p>
            <a:pPr>
              <a:lnSpc>
                <a:spcPct val="90000"/>
              </a:lnSpc>
              <a:buClr>
                <a:srgbClr val="F40000"/>
              </a:buClr>
            </a:pPr>
            <a:r>
              <a:rPr lang="en-US" sz="1400" b="1" dirty="0">
                <a:latin typeface="Arial" panose="020B0604020202020204" pitchFamily="34" charset="0"/>
                <a:cs typeface="Hellix SemiBold"/>
              </a:rPr>
              <a:t>NERO D'AVOLA</a:t>
            </a:r>
            <a:r>
              <a:rPr lang="en-US" sz="1400" dirty="0">
                <a:latin typeface="Arial" panose="020B0604020202020204" pitchFamily="34" charset="0"/>
                <a:cs typeface="Hellix SemiBold"/>
              </a:rPr>
              <a:t>: </a:t>
            </a:r>
            <a:r>
              <a:rPr lang="en-US" sz="1400" dirty="0" err="1">
                <a:latin typeface="Arial" panose="020B0604020202020204" pitchFamily="34" charset="0"/>
                <a:cs typeface="Hellix SemiBold"/>
              </a:rPr>
              <a:t>Đậm</a:t>
            </a:r>
            <a:r>
              <a:rPr lang="en-US" sz="1400" dirty="0">
                <a:latin typeface="Arial" panose="020B0604020202020204" pitchFamily="34" charset="0"/>
                <a:cs typeface="Hellix SemiBold"/>
              </a:rPr>
              <a:t> </a:t>
            </a:r>
            <a:r>
              <a:rPr lang="en-US" sz="1400" dirty="0" err="1">
                <a:latin typeface="Arial" panose="020B0604020202020204" pitchFamily="34" charset="0"/>
                <a:cs typeface="Hellix SemiBold"/>
              </a:rPr>
              <a:t>vừa</a:t>
            </a:r>
            <a:r>
              <a:rPr lang="en-US" sz="1400" dirty="0">
                <a:latin typeface="Arial" panose="020B0604020202020204" pitchFamily="34" charset="0"/>
                <a:cs typeface="Hellix SemiBold"/>
              </a:rPr>
              <a:t>, </a:t>
            </a:r>
            <a:r>
              <a:rPr lang="en-US" sz="1400" dirty="0" err="1">
                <a:latin typeface="Arial" panose="020B0604020202020204" pitchFamily="34" charset="0"/>
                <a:cs typeface="Hellix SemiBold"/>
              </a:rPr>
              <a:t>nồng</a:t>
            </a:r>
            <a:r>
              <a:rPr lang="en-US" sz="1400" dirty="0">
                <a:latin typeface="Arial" panose="020B0604020202020204" pitchFamily="34" charset="0"/>
                <a:cs typeface="Hellix SemiBold"/>
              </a:rPr>
              <a:t>, </a:t>
            </a:r>
            <a:r>
              <a:rPr lang="en-US" sz="1400" dirty="0" err="1">
                <a:latin typeface="Arial" panose="020B0604020202020204" pitchFamily="34" charset="0"/>
                <a:cs typeface="Hellix SemiBold"/>
              </a:rPr>
              <a:t>độ</a:t>
            </a:r>
            <a:r>
              <a:rPr lang="en-US" sz="1400" dirty="0">
                <a:latin typeface="Arial" panose="020B0604020202020204" pitchFamily="34" charset="0"/>
                <a:cs typeface="Hellix SemiBold"/>
              </a:rPr>
              <a:t> </a:t>
            </a:r>
            <a:r>
              <a:rPr lang="en-US" sz="1400" dirty="0" err="1">
                <a:latin typeface="Arial" panose="020B0604020202020204" pitchFamily="34" charset="0"/>
                <a:cs typeface="Hellix SemiBold"/>
              </a:rPr>
              <a:t>chua</a:t>
            </a:r>
            <a:r>
              <a:rPr lang="en-US" sz="1400" dirty="0">
                <a:latin typeface="Arial" panose="020B0604020202020204" pitchFamily="34" charset="0"/>
                <a:cs typeface="Hellix SemiBold"/>
              </a:rPr>
              <a:t> </a:t>
            </a:r>
            <a:r>
              <a:rPr lang="en-US" sz="1400" dirty="0" err="1">
                <a:latin typeface="Arial" panose="020B0604020202020204" pitchFamily="34" charset="0"/>
                <a:cs typeface="Hellix SemiBold"/>
              </a:rPr>
              <a:t>tự</a:t>
            </a:r>
            <a:r>
              <a:rPr lang="en-US" sz="1400" dirty="0">
                <a:latin typeface="Arial" panose="020B0604020202020204" pitchFamily="34" charset="0"/>
                <a:cs typeface="Hellix SemiBold"/>
              </a:rPr>
              <a:t> </a:t>
            </a:r>
            <a:r>
              <a:rPr lang="en-US" sz="1400" dirty="0" err="1">
                <a:latin typeface="Arial" panose="020B0604020202020204" pitchFamily="34" charset="0"/>
                <a:cs typeface="Hellix SemiBold"/>
              </a:rPr>
              <a:t>nhiên</a:t>
            </a:r>
            <a:r>
              <a:rPr lang="en-US" sz="1400" dirty="0">
                <a:latin typeface="Arial" panose="020B0604020202020204" pitchFamily="34" charset="0"/>
                <a:cs typeface="Hellix SemiBold"/>
              </a:rPr>
              <a:t> </a:t>
            </a:r>
            <a:r>
              <a:rPr lang="en-US" sz="1400" dirty="0" err="1">
                <a:latin typeface="Arial" panose="020B0604020202020204" pitchFamily="34" charset="0"/>
                <a:cs typeface="Hellix SemiBold"/>
              </a:rPr>
              <a:t>cao</a:t>
            </a:r>
            <a:r>
              <a:rPr lang="en-US" sz="1400" dirty="0">
                <a:latin typeface="Arial" panose="020B0604020202020204" pitchFamily="34" charset="0"/>
                <a:cs typeface="Hellix SemiBold"/>
              </a:rPr>
              <a:t>, </a:t>
            </a:r>
            <a:r>
              <a:rPr lang="en-US" sz="1400" dirty="0" err="1">
                <a:latin typeface="Arial" panose="020B0604020202020204" pitchFamily="34" charset="0"/>
                <a:cs typeface="Hellix SemiBold"/>
              </a:rPr>
              <a:t>vị</a:t>
            </a:r>
            <a:r>
              <a:rPr lang="en-US" sz="1400" dirty="0">
                <a:latin typeface="Arial" panose="020B0604020202020204" pitchFamily="34" charset="0"/>
                <a:cs typeface="Hellix SemiBold"/>
              </a:rPr>
              <a:t> </a:t>
            </a:r>
            <a:r>
              <a:rPr lang="en-US" sz="1400" dirty="0" err="1">
                <a:latin typeface="Arial" panose="020B0604020202020204" pitchFamily="34" charset="0"/>
                <a:cs typeface="Hellix SemiBold"/>
              </a:rPr>
              <a:t>chát</a:t>
            </a:r>
            <a:r>
              <a:rPr lang="en-US" sz="1400" dirty="0">
                <a:latin typeface="Arial" panose="020B0604020202020204" pitchFamily="34" charset="0"/>
                <a:cs typeface="Hellix SemiBold"/>
              </a:rPr>
              <a:t> </a:t>
            </a:r>
            <a:r>
              <a:rPr lang="en-US" sz="1400" dirty="0" err="1">
                <a:latin typeface="Arial" panose="020B0604020202020204" pitchFamily="34" charset="0"/>
                <a:cs typeface="Hellix SemiBold"/>
              </a:rPr>
              <a:t>đậm</a:t>
            </a:r>
            <a:r>
              <a:rPr lang="en-US" sz="1400" dirty="0">
                <a:latin typeface="Arial" panose="020B0604020202020204" pitchFamily="34" charset="0"/>
                <a:cs typeface="Hellix SemiBold"/>
              </a:rPr>
              <a:t>, </a:t>
            </a:r>
            <a:r>
              <a:rPr lang="en-US" sz="1400" dirty="0" err="1">
                <a:latin typeface="Arial" panose="020B0604020202020204" pitchFamily="34" charset="0"/>
                <a:cs typeface="Hellix SemiBold"/>
              </a:rPr>
              <a:t>dễ</a:t>
            </a:r>
            <a:r>
              <a:rPr lang="en-US" sz="1400" dirty="0">
                <a:latin typeface="Arial" panose="020B0604020202020204" pitchFamily="34" charset="0"/>
                <a:cs typeface="Hellix SemiBold"/>
              </a:rPr>
              <a:t> </a:t>
            </a:r>
            <a:r>
              <a:rPr lang="en-US" sz="1400" dirty="0" err="1">
                <a:latin typeface="Arial" panose="020B0604020202020204" pitchFamily="34" charset="0"/>
                <a:cs typeface="Hellix SemiBold"/>
              </a:rPr>
              <a:t>dùng</a:t>
            </a:r>
            <a:r>
              <a:rPr lang="en-US" sz="1400" dirty="0">
                <a:latin typeface="Arial" panose="020B0604020202020204" pitchFamily="34" charset="0"/>
                <a:cs typeface="Hellix SemiBold"/>
              </a:rPr>
              <a:t> </a:t>
            </a:r>
            <a:r>
              <a:rPr lang="en-US" sz="1400" dirty="0" err="1">
                <a:latin typeface="Arial" panose="020B0604020202020204" pitchFamily="34" charset="0"/>
                <a:cs typeface="Hellix SemiBold"/>
              </a:rPr>
              <a:t>kèm</a:t>
            </a:r>
            <a:r>
              <a:rPr lang="en-US" sz="1400" dirty="0">
                <a:latin typeface="Arial" panose="020B0604020202020204" pitchFamily="34" charset="0"/>
                <a:cs typeface="Hellix SemiBold"/>
              </a:rPr>
              <a:t> </a:t>
            </a:r>
            <a:r>
              <a:rPr lang="en-US" sz="1400" dirty="0" err="1">
                <a:latin typeface="Arial" panose="020B0604020202020204" pitchFamily="34" charset="0"/>
                <a:cs typeface="Hellix SemiBold"/>
              </a:rPr>
              <a:t>với</a:t>
            </a:r>
            <a:r>
              <a:rPr lang="en-US" sz="1400" dirty="0">
                <a:latin typeface="Arial" panose="020B0604020202020204" pitchFamily="34" charset="0"/>
                <a:cs typeface="Hellix SemiBold"/>
              </a:rPr>
              <a:t> </a:t>
            </a:r>
            <a:r>
              <a:rPr lang="en-US" sz="1400" dirty="0" err="1">
                <a:latin typeface="Arial" panose="020B0604020202020204" pitchFamily="34" charset="0"/>
                <a:cs typeface="Hellix SemiBold"/>
              </a:rPr>
              <a:t>thức</a:t>
            </a:r>
            <a:r>
              <a:rPr lang="en-US" sz="1400" dirty="0">
                <a:latin typeface="Arial" panose="020B0604020202020204" pitchFamily="34" charset="0"/>
                <a:cs typeface="Hellix SemiBold"/>
              </a:rPr>
              <a:t> </a:t>
            </a:r>
            <a:r>
              <a:rPr lang="en-US" sz="1400" dirty="0" err="1">
                <a:latin typeface="Arial" panose="020B0604020202020204" pitchFamily="34" charset="0"/>
                <a:cs typeface="Hellix SemiBold"/>
              </a:rPr>
              <a:t>ăn</a:t>
            </a:r>
            <a:endParaRPr lang="en-US" sz="1400" dirty="0">
              <a:latin typeface="Arial" panose="020B0604020202020204" pitchFamily="34" charset="0"/>
              <a:cs typeface="Hellix SemiBold"/>
            </a:endParaRPr>
          </a:p>
          <a:p>
            <a:pPr>
              <a:lnSpc>
                <a:spcPct val="90000"/>
              </a:lnSpc>
              <a:buClr>
                <a:srgbClr val="F40000"/>
              </a:buClr>
            </a:pPr>
            <a:endParaRPr lang="en-US" sz="1400" dirty="0">
              <a:latin typeface="Arial" panose="020B0604020202020204" pitchFamily="34" charset="0"/>
              <a:cs typeface="Hellix SemiBold"/>
            </a:endParaRPr>
          </a:p>
        </p:txBody>
      </p:sp>
      <p:pic>
        <p:nvPicPr>
          <p:cNvPr id="17" name="Picture 16">
            <a:extLst>
              <a:ext uri="{FF2B5EF4-FFF2-40B4-BE49-F238E27FC236}">
                <a16:creationId xmlns:a16="http://schemas.microsoft.com/office/drawing/2014/main" id="{D6AEEC66-435C-A1FF-9DC4-4639D63D61BA}"/>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5084155" y="1808821"/>
            <a:ext cx="1080539" cy="2750117"/>
          </a:xfrm>
          <a:prstGeom prst="rect">
            <a:avLst/>
          </a:prstGeom>
        </p:spPr>
      </p:pic>
      <p:pic>
        <p:nvPicPr>
          <p:cNvPr id="18" name="Picture 17">
            <a:extLst>
              <a:ext uri="{FF2B5EF4-FFF2-40B4-BE49-F238E27FC236}">
                <a16:creationId xmlns:a16="http://schemas.microsoft.com/office/drawing/2014/main" id="{81E3CDC9-C575-88B3-3AD6-F79C95A8F65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6749869" y="3752225"/>
            <a:ext cx="1080539" cy="2703637"/>
          </a:xfrm>
          <a:prstGeom prst="rect">
            <a:avLst/>
          </a:prstGeom>
        </p:spPr>
      </p:pic>
      <p:sp>
        <p:nvSpPr>
          <p:cNvPr id="19" name="TextBox 18">
            <a:extLst>
              <a:ext uri="{FF2B5EF4-FFF2-40B4-BE49-F238E27FC236}">
                <a16:creationId xmlns:a16="http://schemas.microsoft.com/office/drawing/2014/main" id="{69F20828-ECD2-55CD-CCB0-C9CC8E5A44AC}"/>
              </a:ext>
            </a:extLst>
          </p:cNvPr>
          <p:cNvSpPr txBox="1"/>
          <p:nvPr/>
        </p:nvSpPr>
        <p:spPr>
          <a:xfrm rot="16200000">
            <a:off x="4980830" y="3280377"/>
            <a:ext cx="1274580" cy="338554"/>
          </a:xfrm>
          <a:prstGeom prst="rect">
            <a:avLst/>
          </a:prstGeom>
          <a:noFill/>
        </p:spPr>
        <p:txBody>
          <a:bodyPr wrap="none" rtlCol="0">
            <a:spAutoFit/>
          </a:bodyPr>
          <a:lstStyle/>
          <a:p>
            <a:pPr algn="l"/>
            <a:r>
              <a:rPr lang="en-AU" sz="1600" b="1" dirty="0">
                <a:solidFill>
                  <a:schemeClr val="bg1"/>
                </a:solidFill>
                <a:effectLst/>
                <a:latin typeface="Arial" panose="020B0604020202020204" pitchFamily="34" charset="0"/>
                <a:ea typeface="Inter Display" panose="02000503000000020004" pitchFamily="2" charset="0"/>
                <a:cs typeface="Inter Display" panose="02000503000000020004" pitchFamily="2" charset="0"/>
              </a:rPr>
              <a:t>NEBBIOLO</a:t>
            </a:r>
          </a:p>
        </p:txBody>
      </p:sp>
      <p:sp>
        <p:nvSpPr>
          <p:cNvPr id="20" name="TextBox 19">
            <a:extLst>
              <a:ext uri="{FF2B5EF4-FFF2-40B4-BE49-F238E27FC236}">
                <a16:creationId xmlns:a16="http://schemas.microsoft.com/office/drawing/2014/main" id="{0A56D469-07FE-0EC5-D292-77446A1ED2E5}"/>
              </a:ext>
            </a:extLst>
          </p:cNvPr>
          <p:cNvSpPr txBox="1"/>
          <p:nvPr/>
        </p:nvSpPr>
        <p:spPr>
          <a:xfrm rot="16200000">
            <a:off x="6441753" y="5210078"/>
            <a:ext cx="1745478" cy="338554"/>
          </a:xfrm>
          <a:prstGeom prst="rect">
            <a:avLst/>
          </a:prstGeom>
          <a:noFill/>
        </p:spPr>
        <p:txBody>
          <a:bodyPr wrap="none" rtlCol="0">
            <a:spAutoFit/>
          </a:bodyPr>
          <a:lstStyle/>
          <a:p>
            <a:pPr algn="l"/>
            <a:r>
              <a:rPr lang="en-AU" sz="1600" b="1" dirty="0">
                <a:solidFill>
                  <a:schemeClr val="bg1"/>
                </a:solidFill>
                <a:effectLst/>
                <a:latin typeface="Arial" panose="020B0604020202020204" pitchFamily="34" charset="0"/>
                <a:ea typeface="Inter Display" panose="02000503000000020004" pitchFamily="2" charset="0"/>
                <a:cs typeface="Inter Display" panose="02000503000000020004" pitchFamily="2" charset="0"/>
              </a:rPr>
              <a:t>NERO D’AVOLA</a:t>
            </a:r>
          </a:p>
        </p:txBody>
      </p:sp>
      <p:sp>
        <p:nvSpPr>
          <p:cNvPr id="22" name="object 58">
            <a:extLst>
              <a:ext uri="{FF2B5EF4-FFF2-40B4-BE49-F238E27FC236}">
                <a16:creationId xmlns:a16="http://schemas.microsoft.com/office/drawing/2014/main" id="{3F9E0B14-470A-9D21-FEB9-ACDEAA95669A}"/>
              </a:ext>
            </a:extLst>
          </p:cNvPr>
          <p:cNvSpPr txBox="1"/>
          <p:nvPr/>
        </p:nvSpPr>
        <p:spPr>
          <a:xfrm>
            <a:off x="9241529" y="1969912"/>
            <a:ext cx="1407318" cy="1374607"/>
          </a:xfrm>
          <a:prstGeom prst="rect">
            <a:avLst/>
          </a:prstGeom>
        </p:spPr>
        <p:txBody>
          <a:bodyPr vert="horz" wrap="square" lIns="0" tIns="17145" rIns="0" bIns="0" rtlCol="0" anchor="t" anchorCtr="0">
            <a:spAutoFit/>
          </a:bodyPr>
          <a:lstStyle/>
          <a:p>
            <a:pPr>
              <a:lnSpc>
                <a:spcPct val="90000"/>
              </a:lnSpc>
              <a:buClr>
                <a:srgbClr val="F40000"/>
              </a:buClr>
            </a:pPr>
            <a:r>
              <a:rPr lang="vi-VN" sz="1400" b="1" dirty="0">
                <a:latin typeface="Arial" panose="020B0604020202020204" pitchFamily="34" charset="0"/>
                <a:cs typeface="Hellix SemiBold"/>
              </a:rPr>
              <a:t>SANGIOVESE</a:t>
            </a:r>
            <a:r>
              <a:rPr lang="vi-VN" sz="1400" dirty="0">
                <a:latin typeface="Arial" panose="020B0604020202020204" pitchFamily="34" charset="0"/>
                <a:cs typeface="Hellix SemiBold"/>
              </a:rPr>
              <a:t>: Độ chát săn chắc; hương thơm của mận, anh đào, thảo mộc</a:t>
            </a:r>
          </a:p>
          <a:p>
            <a:pPr>
              <a:lnSpc>
                <a:spcPct val="90000"/>
              </a:lnSpc>
              <a:buClr>
                <a:srgbClr val="F40000"/>
              </a:buClr>
            </a:pPr>
            <a:endParaRPr lang="vi-VN" sz="1400" dirty="0">
              <a:latin typeface="Arial" panose="020B0604020202020204" pitchFamily="34" charset="0"/>
              <a:cs typeface="Hellix SemiBold"/>
            </a:endParaRPr>
          </a:p>
        </p:txBody>
      </p:sp>
      <p:sp>
        <p:nvSpPr>
          <p:cNvPr id="23" name="object 58">
            <a:extLst>
              <a:ext uri="{FF2B5EF4-FFF2-40B4-BE49-F238E27FC236}">
                <a16:creationId xmlns:a16="http://schemas.microsoft.com/office/drawing/2014/main" id="{3207A9A2-DAB0-16FC-5610-A6D300AA6443}"/>
              </a:ext>
            </a:extLst>
          </p:cNvPr>
          <p:cNvSpPr txBox="1"/>
          <p:nvPr/>
        </p:nvSpPr>
        <p:spPr>
          <a:xfrm>
            <a:off x="8537608" y="4822578"/>
            <a:ext cx="1669534" cy="1374607"/>
          </a:xfrm>
          <a:prstGeom prst="rect">
            <a:avLst/>
          </a:prstGeom>
        </p:spPr>
        <p:txBody>
          <a:bodyPr vert="horz" wrap="square" lIns="0" tIns="17145" rIns="0" bIns="0" rtlCol="0" anchor="t" anchorCtr="0">
            <a:spAutoFit/>
          </a:bodyPr>
          <a:lstStyle/>
          <a:p>
            <a:pPr>
              <a:lnSpc>
                <a:spcPct val="90000"/>
              </a:lnSpc>
              <a:buClr>
                <a:srgbClr val="F40000"/>
              </a:buClr>
            </a:pPr>
            <a:r>
              <a:rPr lang="vi-VN" sz="1400" b="1" dirty="0">
                <a:latin typeface="Arial" panose="020B0604020202020204" pitchFamily="34" charset="0"/>
                <a:cs typeface="Hellix SemiBold"/>
              </a:rPr>
              <a:t>VERMENTINO</a:t>
            </a:r>
            <a:r>
              <a:rPr lang="vi-VN" sz="1400" dirty="0">
                <a:latin typeface="Arial" panose="020B0604020202020204" pitchFamily="34" charset="0"/>
                <a:cs typeface="Hellix SemiBold"/>
              </a:rPr>
              <a:t>: Nhiều loại từ tươi đến giàu kết cấu; </a:t>
            </a:r>
            <a:br>
              <a:rPr lang="vi-VN" sz="1400" dirty="0">
                <a:latin typeface="Arial" panose="020B0604020202020204" pitchFamily="34" charset="0"/>
                <a:cs typeface="Hellix SemiBold"/>
              </a:rPr>
            </a:br>
            <a:r>
              <a:rPr lang="vi-VN" sz="1400" dirty="0">
                <a:latin typeface="Arial" panose="020B0604020202020204" pitchFamily="34" charset="0"/>
                <a:cs typeface="Hellix SemiBold"/>
              </a:rPr>
              <a:t>hương hạnh nhân, cam quýt, táo xanh và 'nước biển'</a:t>
            </a:r>
          </a:p>
          <a:p>
            <a:pPr>
              <a:lnSpc>
                <a:spcPct val="90000"/>
              </a:lnSpc>
              <a:buClr>
                <a:srgbClr val="F40000"/>
              </a:buClr>
            </a:pPr>
            <a:endParaRPr lang="vi-VN" sz="1400" dirty="0">
              <a:latin typeface="Arial" panose="020B0604020202020204" pitchFamily="34" charset="0"/>
              <a:cs typeface="Hellix SemiBold"/>
            </a:endParaRPr>
          </a:p>
        </p:txBody>
      </p:sp>
      <p:sp>
        <p:nvSpPr>
          <p:cNvPr id="25" name="TextBox 24">
            <a:extLst>
              <a:ext uri="{FF2B5EF4-FFF2-40B4-BE49-F238E27FC236}">
                <a16:creationId xmlns:a16="http://schemas.microsoft.com/office/drawing/2014/main" id="{1864E0B4-EAD8-EB9B-4608-CF1EAD74D907}"/>
              </a:ext>
            </a:extLst>
          </p:cNvPr>
          <p:cNvSpPr txBox="1"/>
          <p:nvPr/>
        </p:nvSpPr>
        <p:spPr>
          <a:xfrm rot="16200000">
            <a:off x="8040369" y="3175242"/>
            <a:ext cx="1562607" cy="338554"/>
          </a:xfrm>
          <a:prstGeom prst="rect">
            <a:avLst/>
          </a:prstGeom>
          <a:noFill/>
        </p:spPr>
        <p:txBody>
          <a:bodyPr wrap="none" rtlCol="0">
            <a:spAutoFit/>
          </a:bodyPr>
          <a:lstStyle/>
          <a:p>
            <a:pPr algn="l"/>
            <a:r>
              <a:rPr lang="en-AU" sz="1600" b="1" dirty="0">
                <a:solidFill>
                  <a:schemeClr val="bg1"/>
                </a:solidFill>
                <a:effectLst/>
                <a:latin typeface="Arial" panose="020B0604020202020204" pitchFamily="34" charset="0"/>
                <a:ea typeface="Inter Display" panose="02000503000000020004" pitchFamily="2" charset="0"/>
                <a:cs typeface="Inter Display" panose="02000503000000020004" pitchFamily="2" charset="0"/>
              </a:rPr>
              <a:t>SANGIOVESE</a:t>
            </a:r>
          </a:p>
        </p:txBody>
      </p:sp>
      <p:sp>
        <p:nvSpPr>
          <p:cNvPr id="26" name="TextBox 25">
            <a:extLst>
              <a:ext uri="{FF2B5EF4-FFF2-40B4-BE49-F238E27FC236}">
                <a16:creationId xmlns:a16="http://schemas.microsoft.com/office/drawing/2014/main" id="{E0ED8729-282C-59DD-69FB-12CEE1336969}"/>
              </a:ext>
            </a:extLst>
          </p:cNvPr>
          <p:cNvSpPr txBox="1"/>
          <p:nvPr/>
        </p:nvSpPr>
        <p:spPr>
          <a:xfrm rot="16200000">
            <a:off x="9712372" y="5217019"/>
            <a:ext cx="1611339" cy="261610"/>
          </a:xfrm>
          <a:prstGeom prst="rect">
            <a:avLst/>
          </a:prstGeom>
          <a:noFill/>
        </p:spPr>
        <p:txBody>
          <a:bodyPr wrap="none" rtlCol="0">
            <a:spAutoFit/>
          </a:bodyPr>
          <a:lstStyle/>
          <a:p>
            <a:pPr algn="l"/>
            <a:r>
              <a:rPr lang="en-AU" sz="1100" dirty="0">
                <a:solidFill>
                  <a:schemeClr val="bg1"/>
                </a:solidFill>
                <a:effectLst/>
                <a:latin typeface="Arial" panose="020B0604020202020204" pitchFamily="34" charset="0"/>
                <a:ea typeface="Inter Display" panose="02000503000000020004" pitchFamily="2" charset="0"/>
                <a:cs typeface="Inter Display" panose="02000503000000020004" pitchFamily="2" charset="0"/>
              </a:rPr>
              <a:t>GRÜNER VELTLINER</a:t>
            </a:r>
          </a:p>
        </p:txBody>
      </p:sp>
      <p:pic>
        <p:nvPicPr>
          <p:cNvPr id="27" name="Picture 26">
            <a:extLst>
              <a:ext uri="{FF2B5EF4-FFF2-40B4-BE49-F238E27FC236}">
                <a16:creationId xmlns:a16="http://schemas.microsoft.com/office/drawing/2014/main" id="{FDBEC392-8B8F-D60C-7E53-47D3FA067D1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236051" y="3848334"/>
            <a:ext cx="879892" cy="2463245"/>
          </a:xfrm>
          <a:prstGeom prst="rect">
            <a:avLst/>
          </a:prstGeom>
        </p:spPr>
      </p:pic>
      <p:sp>
        <p:nvSpPr>
          <p:cNvPr id="28" name="TextBox 27">
            <a:extLst>
              <a:ext uri="{FF2B5EF4-FFF2-40B4-BE49-F238E27FC236}">
                <a16:creationId xmlns:a16="http://schemas.microsoft.com/office/drawing/2014/main" id="{DC9001D7-0D0C-8B1A-EB2B-052FF17F0813}"/>
              </a:ext>
            </a:extLst>
          </p:cNvPr>
          <p:cNvSpPr txBox="1"/>
          <p:nvPr/>
        </p:nvSpPr>
        <p:spPr>
          <a:xfrm rot="16200000">
            <a:off x="9844108" y="5178547"/>
            <a:ext cx="1600118" cy="338554"/>
          </a:xfrm>
          <a:prstGeom prst="rect">
            <a:avLst/>
          </a:prstGeom>
          <a:noFill/>
        </p:spPr>
        <p:txBody>
          <a:bodyPr wrap="none" rtlCol="0">
            <a:spAutoFit/>
          </a:bodyPr>
          <a:lstStyle/>
          <a:p>
            <a:pPr algn="l"/>
            <a:r>
              <a:rPr lang="en-AU" sz="1600" b="1" dirty="0">
                <a:solidFill>
                  <a:schemeClr val="bg1"/>
                </a:solidFill>
                <a:effectLst/>
                <a:latin typeface="Arial" panose="020B0604020202020204" pitchFamily="34" charset="0"/>
                <a:ea typeface="Inter Display" panose="02000503000000020004" pitchFamily="2" charset="0"/>
                <a:cs typeface="Inter Display" panose="02000503000000020004" pitchFamily="2" charset="0"/>
              </a:rPr>
              <a:t>VERMENTINO</a:t>
            </a:r>
          </a:p>
        </p:txBody>
      </p:sp>
    </p:spTree>
    <p:extLst>
      <p:ext uri="{BB962C8B-B14F-4D97-AF65-F5344CB8AC3E}">
        <p14:creationId xmlns:p14="http://schemas.microsoft.com/office/powerpoint/2010/main" val="1197068376"/>
      </p:ext>
    </p:extLst>
  </p:cSld>
  <p:clrMapOvr>
    <a:masterClrMapping/>
  </p:clrMapOvr>
  <p:transition/>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00C41355-E177-C2C0-B6D2-1699B72D6901}"/>
              </a:ext>
            </a:extLst>
          </p:cNvPr>
          <p:cNvPicPr>
            <a:picLocks noGrp="1" noChangeAspect="1"/>
          </p:cNvPicPr>
          <p:nvPr>
            <p:ph type="pic" sz="quarter" idx="10"/>
          </p:nvPr>
        </p:nvPicPr>
        <p:blipFill>
          <a:blip r:embed="rId2"/>
          <a:srcRect t="17156" b="17156"/>
          <a:stretch/>
        </p:blipFill>
        <p:spPr>
          <a:xfrm>
            <a:off x="0" y="388842"/>
            <a:ext cx="6169315" cy="6083199"/>
          </a:xfrm>
        </p:spPr>
      </p:pic>
      <p:sp>
        <p:nvSpPr>
          <p:cNvPr id="3" name="Title 2">
            <a:extLst>
              <a:ext uri="{FF2B5EF4-FFF2-40B4-BE49-F238E27FC236}">
                <a16:creationId xmlns:a16="http://schemas.microsoft.com/office/drawing/2014/main" id="{7D0FD986-0DD7-57E1-9E11-37EDAEE27F70}"/>
              </a:ext>
            </a:extLst>
          </p:cNvPr>
          <p:cNvSpPr>
            <a:spLocks noGrp="1"/>
          </p:cNvSpPr>
          <p:nvPr>
            <p:ph type="title"/>
          </p:nvPr>
        </p:nvSpPr>
        <p:spPr>
          <a:xfrm>
            <a:off x="6635750" y="388842"/>
            <a:ext cx="5262880" cy="2343151"/>
          </a:xfrm>
          <a:noFill/>
        </p:spPr>
        <p:txBody>
          <a:bodyPr anchor="t" anchorCtr="0"/>
          <a:lstStyle/>
          <a:p>
            <a:r>
              <a:rPr lang="vi-VN" sz="4800" dirty="0">
                <a:solidFill>
                  <a:schemeClr val="bg2"/>
                </a:solidFill>
              </a:rPr>
              <a:t>RƯỢU VANG ÚC: </a:t>
            </a:r>
            <a:r>
              <a:rPr lang="vi-VN" sz="4800" dirty="0">
                <a:solidFill>
                  <a:schemeClr val="accent3"/>
                </a:solidFill>
              </a:rPr>
              <a:t>ĐA DẠNG NHƯ CHÍNH QUỐC GIA SẢN XUẤT</a:t>
            </a:r>
          </a:p>
        </p:txBody>
      </p:sp>
      <p:sp>
        <p:nvSpPr>
          <p:cNvPr id="4" name="Text Placeholder 3">
            <a:extLst>
              <a:ext uri="{FF2B5EF4-FFF2-40B4-BE49-F238E27FC236}">
                <a16:creationId xmlns:a16="http://schemas.microsoft.com/office/drawing/2014/main" id="{C4E70153-53DF-3E59-9E7A-D9F6530000AB}"/>
              </a:ext>
            </a:extLst>
          </p:cNvPr>
          <p:cNvSpPr>
            <a:spLocks noGrp="1"/>
          </p:cNvSpPr>
          <p:nvPr>
            <p:ph type="body" sz="quarter" idx="11"/>
          </p:nvPr>
        </p:nvSpPr>
        <p:spPr>
          <a:xfrm>
            <a:off x="6635750" y="3741891"/>
            <a:ext cx="4954270" cy="5495616"/>
          </a:xfrm>
        </p:spPr>
        <p:txBody>
          <a:bodyPr/>
          <a:lstStyle/>
          <a:p>
            <a:pPr marL="285750" marR="0" lvl="0" indent="-285750" algn="l" defTabSz="1007943" rtl="0" eaLnBrk="1" fontAlgn="auto" latinLnBrk="0" hangingPunct="1">
              <a:lnSpc>
                <a:spcPct val="100000"/>
              </a:lnSpc>
              <a:spcBef>
                <a:spcPts val="1400"/>
              </a:spcBef>
              <a:spcAft>
                <a:spcPct val="0"/>
              </a:spcAft>
              <a:buClr>
                <a:schemeClr val="accent3"/>
              </a:buClr>
              <a:buSzTx/>
              <a:buFont typeface="Arial" panose="020B0604020202020204" pitchFamily="34" charset="0"/>
              <a:buChar char="•"/>
              <a:defRPr/>
            </a:pPr>
            <a:r>
              <a:rPr kumimoji="0" lang="vi-VN" sz="1600" u="none" strike="noStrike" kern="1200" cap="none" spc="0" normalizeH="0" baseline="0" noProof="0" dirty="0">
                <a:ln>
                  <a:noFill/>
                </a:ln>
                <a:solidFill>
                  <a:schemeClr val="bg1"/>
                </a:solidFill>
                <a:effectLst/>
                <a:uLnTx/>
                <a:uFillTx/>
              </a:rPr>
              <a:t>Những cây nho đầu tiên được trồng ở Úc vào năm 1788. Ngày nay, Úc có 65 vùng rượu vang gieo trồng hơn 100 giống nho</a:t>
            </a:r>
          </a:p>
          <a:p>
            <a:pPr marL="285750" marR="0" lvl="0" indent="-285750" algn="l" defTabSz="1007943" rtl="0" eaLnBrk="1" fontAlgn="auto" latinLnBrk="0" hangingPunct="1">
              <a:lnSpc>
                <a:spcPct val="100000"/>
              </a:lnSpc>
              <a:spcBef>
                <a:spcPts val="1400"/>
              </a:spcBef>
              <a:spcAft>
                <a:spcPct val="0"/>
              </a:spcAft>
              <a:buClr>
                <a:schemeClr val="accent3"/>
              </a:buClr>
              <a:buSzTx/>
              <a:buFont typeface="Arial" panose="020B0604020202020204" pitchFamily="34" charset="0"/>
              <a:buChar char="•"/>
              <a:defRPr/>
            </a:pPr>
            <a:r>
              <a:rPr kumimoji="0" lang="vi-VN" sz="1600" u="none" strike="noStrike" kern="1200" cap="none" spc="0" normalizeH="0" baseline="0" noProof="0" dirty="0">
                <a:ln>
                  <a:noFill/>
                </a:ln>
                <a:solidFill>
                  <a:schemeClr val="bg1"/>
                </a:solidFill>
                <a:effectLst/>
                <a:uLnTx/>
                <a:uFillTx/>
              </a:rPr>
              <a:t>Khí hậu và thổ nhưỡng của Úc vô cùng đa dạng; rượu vang được sản xuất trên khắp đất nước, tập trung ở vùng đông nam và tây nam</a:t>
            </a:r>
          </a:p>
          <a:p>
            <a:pPr marL="285750" marR="0" lvl="0" indent="-285750" algn="l" defTabSz="1007943" rtl="0" eaLnBrk="1" fontAlgn="auto" latinLnBrk="0" hangingPunct="1">
              <a:lnSpc>
                <a:spcPct val="100000"/>
              </a:lnSpc>
              <a:spcBef>
                <a:spcPts val="1400"/>
              </a:spcBef>
              <a:spcAft>
                <a:spcPct val="0"/>
              </a:spcAft>
              <a:buClr>
                <a:schemeClr val="accent3"/>
              </a:buClr>
              <a:buSzTx/>
              <a:buFont typeface="Arial" panose="020B0604020202020204" pitchFamily="34" charset="0"/>
              <a:buChar char="•"/>
              <a:defRPr/>
            </a:pPr>
            <a:r>
              <a:rPr kumimoji="0" lang="vi-VN" sz="1600" u="none" strike="noStrike" kern="1200" cap="none" spc="0" normalizeH="0" baseline="0" noProof="0" dirty="0">
                <a:ln>
                  <a:noFill/>
                </a:ln>
                <a:solidFill>
                  <a:schemeClr val="bg1"/>
                </a:solidFill>
                <a:effectLst/>
                <a:uLnTx/>
                <a:uFillTx/>
              </a:rPr>
              <a:t>Úc là một vùng đất rộng lớn suốt 100 triệu năm, có các loại đất cổ xưa nhất trên Trái đất. Thành phần đất trong một vùng và giữa các vùng rất khác nhau </a:t>
            </a:r>
          </a:p>
          <a:p>
            <a:pPr marL="285750" marR="0" lvl="0" indent="-285750" algn="l" defTabSz="1007943" rtl="0" eaLnBrk="1" fontAlgn="auto" latinLnBrk="0" hangingPunct="1">
              <a:lnSpc>
                <a:spcPct val="100000"/>
              </a:lnSpc>
              <a:spcBef>
                <a:spcPts val="1400"/>
              </a:spcBef>
              <a:spcAft>
                <a:spcPct val="0"/>
              </a:spcAft>
              <a:buClr>
                <a:schemeClr val="accent3"/>
              </a:buClr>
              <a:buSzTx/>
              <a:buFont typeface="Arial" panose="020B0604020202020204" pitchFamily="34" charset="0"/>
              <a:buChar char="•"/>
              <a:defRPr/>
            </a:pPr>
            <a:endParaRPr kumimoji="0" lang="vi-VN" sz="1600" u="none" strike="noStrike" kern="1200" cap="none" spc="0" normalizeH="0" baseline="0" noProof="0" dirty="0">
              <a:ln>
                <a:noFill/>
              </a:ln>
              <a:solidFill>
                <a:schemeClr val="bg1"/>
              </a:solidFill>
              <a:effectLst/>
              <a:uLnTx/>
              <a:uFillTx/>
            </a:endParaRPr>
          </a:p>
        </p:txBody>
      </p:sp>
      <p:sp>
        <p:nvSpPr>
          <p:cNvPr id="5" name="object 58">
            <a:extLst>
              <a:ext uri="{FF2B5EF4-FFF2-40B4-BE49-F238E27FC236}">
                <a16:creationId xmlns:a16="http://schemas.microsoft.com/office/drawing/2014/main" id="{6DFB0947-1272-2657-088D-59F8FA9F0C5E}"/>
              </a:ext>
            </a:extLst>
          </p:cNvPr>
          <p:cNvSpPr txBox="1"/>
          <p:nvPr/>
        </p:nvSpPr>
        <p:spPr>
          <a:xfrm>
            <a:off x="6635750" y="3198281"/>
            <a:ext cx="3682332" cy="543610"/>
          </a:xfrm>
          <a:prstGeom prst="rect">
            <a:avLst/>
          </a:prstGeom>
        </p:spPr>
        <p:txBody>
          <a:bodyPr vert="horz" wrap="square" lIns="0" tIns="17145" rIns="0" bIns="0" rtlCol="0" anchor="t" anchorCtr="0">
            <a:spAutoFit/>
          </a:bodyPr>
          <a:lstStyle/>
          <a:p>
            <a:pPr marL="0" marR="0" lvl="0" indent="0" algn="l" defTabSz="914400" rtl="0" eaLnBrk="1" fontAlgn="auto" latinLnBrk="0" hangingPunct="1">
              <a:lnSpc>
                <a:spcPct val="90000"/>
              </a:lnSpc>
              <a:spcBef>
                <a:spcPct val="0"/>
              </a:spcBef>
              <a:spcAft>
                <a:spcPct val="0"/>
              </a:spcAft>
              <a:buClr>
                <a:srgbClr val="F40000"/>
              </a:buClr>
              <a:buSzTx/>
              <a:buFontTx/>
              <a:buNone/>
              <a:defRPr/>
            </a:pPr>
            <a:r>
              <a:rPr kumimoji="0" lang="en-AU" sz="1900" u="none" strike="noStrike" kern="1200" cap="none" spc="0" normalizeH="0" baseline="0" noProof="0" dirty="0">
                <a:ln>
                  <a:noFill/>
                </a:ln>
                <a:solidFill>
                  <a:schemeClr val="bg1"/>
                </a:solidFill>
                <a:effectLst/>
                <a:uLnTx/>
                <a:uFillTx/>
                <a:latin typeface="Arial" panose="020B0604020202020204" pitchFamily="34" charset="0"/>
                <a:ea typeface="Inter Display Medium" panose="02000503000000020004" pitchFamily="2" charset="0"/>
                <a:cs typeface="Inter Display Medium" panose="02000503000000020004" pitchFamily="2" charset="0"/>
              </a:rPr>
              <a:t>CÁC ĐIỂM CHÍNH CẦN NHỚ:</a:t>
            </a:r>
          </a:p>
          <a:p>
            <a:pPr marL="0" marR="0" lvl="0" indent="0" algn="l" defTabSz="914400" rtl="0" eaLnBrk="1" fontAlgn="auto" latinLnBrk="0" hangingPunct="1">
              <a:lnSpc>
                <a:spcPct val="90000"/>
              </a:lnSpc>
              <a:spcBef>
                <a:spcPct val="0"/>
              </a:spcBef>
              <a:spcAft>
                <a:spcPct val="0"/>
              </a:spcAft>
              <a:buClr>
                <a:srgbClr val="F40000"/>
              </a:buClr>
              <a:buSzTx/>
              <a:buFontTx/>
              <a:buNone/>
              <a:defRPr/>
            </a:pPr>
            <a:endParaRPr kumimoji="0" lang="en-AU" sz="1900" u="none" strike="noStrike" kern="1200" cap="none" spc="0" normalizeH="0" baseline="0" noProof="0" dirty="0">
              <a:ln>
                <a:noFill/>
              </a:ln>
              <a:solidFill>
                <a:schemeClr val="bg1"/>
              </a:solidFill>
              <a:effectLst/>
              <a:uLnTx/>
              <a:uFillTx/>
              <a:latin typeface="Arial" panose="020B0604020202020204" pitchFamily="34" charset="0"/>
              <a:ea typeface="Inter Display Medium" panose="02000503000000020004" pitchFamily="2" charset="0"/>
              <a:cs typeface="Inter Display Medium" panose="02000503000000020004" pitchFamily="2" charset="0"/>
            </a:endParaRPr>
          </a:p>
        </p:txBody>
      </p:sp>
    </p:spTree>
    <p:extLst>
      <p:ext uri="{BB962C8B-B14F-4D97-AF65-F5344CB8AC3E}">
        <p14:creationId xmlns:p14="http://schemas.microsoft.com/office/powerpoint/2010/main" val="2707692902"/>
      </p:ext>
    </p:extLst>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4E70153-53DF-3E59-9E7A-D9F6530000AB}"/>
              </a:ext>
            </a:extLst>
          </p:cNvPr>
          <p:cNvSpPr>
            <a:spLocks noGrp="1"/>
          </p:cNvSpPr>
          <p:nvPr>
            <p:ph type="body" sz="quarter" idx="11"/>
          </p:nvPr>
        </p:nvSpPr>
        <p:spPr>
          <a:xfrm>
            <a:off x="6959600" y="976423"/>
            <a:ext cx="4436110" cy="5495616"/>
          </a:xfrm>
        </p:spPr>
        <p:txBody>
          <a:bodyPr/>
          <a:lstStyle/>
          <a:p>
            <a:pPr marL="285750" marR="0" lvl="0" indent="-285750" algn="l" defTabSz="1007943" rtl="0" eaLnBrk="1" fontAlgn="auto" latinLnBrk="0" hangingPunct="1">
              <a:lnSpc>
                <a:spcPct val="100000"/>
              </a:lnSpc>
              <a:spcBef>
                <a:spcPts val="1400"/>
              </a:spcBef>
              <a:spcAft>
                <a:spcPct val="0"/>
              </a:spcAft>
              <a:buClr>
                <a:schemeClr val="accent5"/>
              </a:buClr>
              <a:buSzTx/>
              <a:buFont typeface="Arial" panose="020B0604020202020204" pitchFamily="34" charset="0"/>
              <a:buChar char="•"/>
              <a:defRPr/>
            </a:pPr>
            <a:r>
              <a:rPr kumimoji="0" lang="vi-VN" sz="1600" u="none" strike="noStrike" kern="1200" cap="none" spc="0" normalizeH="0" baseline="0" noProof="0" dirty="0">
                <a:ln>
                  <a:noFill/>
                </a:ln>
                <a:solidFill>
                  <a:schemeClr val="bg1"/>
                </a:solidFill>
                <a:effectLst/>
                <a:uLnTx/>
                <a:uFillTx/>
              </a:rPr>
              <a:t>Vĩ độ, vị trí tiếp giáp đại dương và độ cao góp phần tạo nên sự đa dạng đáng ngạc nhiên của khí hậu: từ các khu vực núi cao, các khu vực Địa Trung Hải, đến các vùng nhiệt đới và vùng trung tâm rất khô</a:t>
            </a:r>
          </a:p>
          <a:p>
            <a:pPr marL="285750" marR="0" lvl="0" indent="-285750" algn="l" defTabSz="1007943" rtl="0" eaLnBrk="1" fontAlgn="auto" latinLnBrk="0" hangingPunct="1">
              <a:lnSpc>
                <a:spcPct val="100000"/>
              </a:lnSpc>
              <a:spcBef>
                <a:spcPts val="1400"/>
              </a:spcBef>
              <a:spcAft>
                <a:spcPct val="0"/>
              </a:spcAft>
              <a:buClr>
                <a:schemeClr val="accent5"/>
              </a:buClr>
              <a:buSzTx/>
              <a:buFont typeface="Arial" panose="020B0604020202020204" pitchFamily="34" charset="0"/>
              <a:buChar char="•"/>
              <a:defRPr/>
            </a:pPr>
            <a:r>
              <a:rPr kumimoji="0" lang="vi-VN" sz="1600" u="none" strike="noStrike" kern="1200" cap="none" spc="0" normalizeH="0" baseline="0" noProof="0" dirty="0">
                <a:ln>
                  <a:noFill/>
                </a:ln>
                <a:solidFill>
                  <a:schemeClr val="bg1"/>
                </a:solidFill>
                <a:effectLst/>
                <a:uLnTx/>
                <a:uFillTx/>
              </a:rPr>
              <a:t>Trong số 65 vùng rượu vang của Úc, mỗi vùng đều có những hương vị và phong cách rượu vang riêng. Tuy nhiên, rượu vang cao cấp có giá trị cao hơn đến từ các vùng khí nhỏ hơn với hậu mát mẻ hơn</a:t>
            </a:r>
          </a:p>
          <a:p>
            <a:pPr marL="285750" marR="0" lvl="0" indent="-285750" algn="l" defTabSz="1007943" rtl="0" eaLnBrk="1" fontAlgn="auto" latinLnBrk="0" hangingPunct="1">
              <a:lnSpc>
                <a:spcPct val="100000"/>
              </a:lnSpc>
              <a:spcBef>
                <a:spcPts val="1400"/>
              </a:spcBef>
              <a:spcAft>
                <a:spcPct val="0"/>
              </a:spcAft>
              <a:buClr>
                <a:schemeClr val="accent5"/>
              </a:buClr>
              <a:buSzTx/>
              <a:buFont typeface="Arial" panose="020B0604020202020204" pitchFamily="34" charset="0"/>
              <a:buChar char="•"/>
              <a:defRPr/>
            </a:pPr>
            <a:r>
              <a:rPr kumimoji="0" lang="vi-VN" sz="1600" u="none" strike="noStrike" kern="1200" cap="none" spc="0" normalizeH="0" baseline="0" noProof="0" dirty="0">
                <a:ln>
                  <a:noFill/>
                </a:ln>
                <a:solidFill>
                  <a:schemeClr val="bg1"/>
                </a:solidFill>
                <a:effectLst/>
                <a:uLnTx/>
                <a:uFillTx/>
              </a:rPr>
              <a:t>Các giống và phong cách rượu nổi bật nhất của Úc là rượu vang sủi tăm, Riesling, Semillon, Chardonnay, Pinot Noir, Grenache, Shiraz và Cabernet Sauvignon</a:t>
            </a:r>
          </a:p>
          <a:p>
            <a:pPr marL="285750" marR="0" lvl="0" indent="-285750" algn="l" defTabSz="1007943" rtl="0" eaLnBrk="1" fontAlgn="auto" latinLnBrk="0" hangingPunct="1">
              <a:lnSpc>
                <a:spcPct val="100000"/>
              </a:lnSpc>
              <a:spcBef>
                <a:spcPts val="1400"/>
              </a:spcBef>
              <a:spcAft>
                <a:spcPct val="0"/>
              </a:spcAft>
              <a:buClr>
                <a:schemeClr val="accent5"/>
              </a:buClr>
              <a:buSzTx/>
              <a:buFont typeface="Arial" panose="020B0604020202020204" pitchFamily="34" charset="0"/>
              <a:buChar char="•"/>
              <a:defRPr/>
            </a:pPr>
            <a:r>
              <a:rPr kumimoji="0" lang="vi-VN" sz="1600" u="none" strike="noStrike" kern="1200" cap="none" spc="0" normalizeH="0" baseline="0" noProof="0" dirty="0">
                <a:ln>
                  <a:noFill/>
                </a:ln>
                <a:solidFill>
                  <a:schemeClr val="bg1"/>
                </a:solidFill>
                <a:effectLst/>
                <a:uLnTx/>
                <a:uFillTx/>
              </a:rPr>
              <a:t>Các giống thay thế - phần lớn là nho Địa Trung Hải - nhanh chóng trở nên phổ biến, bổ sung cho sự đa dạng của rượu vang Úc</a:t>
            </a:r>
            <a:endParaRPr kumimoji="0" lang="en-AU" sz="1600" u="none" strike="noStrike" kern="1200" cap="none" spc="0" normalizeH="0" baseline="0" noProof="0" dirty="0">
              <a:ln>
                <a:noFill/>
              </a:ln>
              <a:solidFill>
                <a:schemeClr val="bg1"/>
              </a:solidFill>
              <a:effectLst/>
              <a:uLnTx/>
              <a:uFillTx/>
            </a:endParaRPr>
          </a:p>
        </p:txBody>
      </p:sp>
      <p:pic>
        <p:nvPicPr>
          <p:cNvPr id="3" name="Picture Placeholder 5">
            <a:extLst>
              <a:ext uri="{FF2B5EF4-FFF2-40B4-BE49-F238E27FC236}">
                <a16:creationId xmlns:a16="http://schemas.microsoft.com/office/drawing/2014/main" id="{AC855CA2-9BDD-1EED-9F56-E31BDFDC4024}"/>
              </a:ext>
            </a:extLst>
          </p:cNvPr>
          <p:cNvPicPr>
            <a:picLocks noGrp="1" noChangeAspect="1"/>
          </p:cNvPicPr>
          <p:nvPr>
            <p:ph type="pic" sz="quarter" idx="10"/>
          </p:nvPr>
        </p:nvPicPr>
        <p:blipFill>
          <a:blip r:embed="rId2"/>
          <a:srcRect l="735" r="23265"/>
          <a:stretch/>
        </p:blipFill>
        <p:spPr>
          <a:xfrm>
            <a:off x="0" y="388842"/>
            <a:ext cx="6169315" cy="6083199"/>
          </a:xfrm>
        </p:spPr>
      </p:pic>
    </p:spTree>
    <p:extLst>
      <p:ext uri="{BB962C8B-B14F-4D97-AF65-F5344CB8AC3E}">
        <p14:creationId xmlns:p14="http://schemas.microsoft.com/office/powerpoint/2010/main" val="3043444319"/>
      </p:ext>
    </p:extLst>
  </p:cSld>
  <p:clrMapOvr>
    <a:masterClrMapping/>
  </p:clrMapOvr>
  <p:transition/>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33A3AF-83CE-B069-EFE2-FCE7A63BA3CD}"/>
              </a:ext>
            </a:extLst>
          </p:cNvPr>
          <p:cNvPicPr>
            <a:picLocks noChangeAspect="1"/>
          </p:cNvPicPr>
          <p:nvPr/>
        </p:nvPicPr>
        <p:blipFill>
          <a:blip r:embed="rId3"/>
          <a:srcRect t="15751"/>
          <a:stretch/>
        </p:blipFill>
        <p:spPr>
          <a:xfrm>
            <a:off x="-18287" y="-1"/>
            <a:ext cx="12210288" cy="6858001"/>
          </a:xfrm>
          <a:prstGeom prst="rect">
            <a:avLst/>
          </a:prstGeom>
        </p:spPr>
      </p:pic>
      <p:sp>
        <p:nvSpPr>
          <p:cNvPr id="3" name="object 2">
            <a:extLst>
              <a:ext uri="{FF2B5EF4-FFF2-40B4-BE49-F238E27FC236}">
                <a16:creationId xmlns:a16="http://schemas.microsoft.com/office/drawing/2014/main" id="{C831AF3A-D889-4ECF-BE88-EAD01527B5A4}"/>
              </a:ext>
            </a:extLst>
          </p:cNvPr>
          <p:cNvSpPr txBox="1"/>
          <p:nvPr/>
        </p:nvSpPr>
        <p:spPr>
          <a:xfrm>
            <a:off x="1948595" y="2864765"/>
            <a:ext cx="8105975" cy="1128471"/>
          </a:xfrm>
          <a:prstGeom prst="rect">
            <a:avLst/>
          </a:prstGeom>
        </p:spPr>
        <p:txBody>
          <a:bodyPr vert="horz" wrap="none" lIns="0" tIns="11521" rIns="0" bIns="0" rtlCol="0">
            <a:no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1522" algn="ctr">
              <a:spcBef>
                <a:spcPts val="91"/>
              </a:spcBef>
              <a:tabLst>
                <a:tab pos="1162574" algn="l"/>
                <a:tab pos="2432878" algn="l"/>
                <a:tab pos="3690509" algn="l"/>
                <a:tab pos="4919334" algn="l"/>
                <a:tab pos="6532419" algn="l"/>
                <a:tab pos="9045952" algn="l"/>
              </a:tabLst>
            </a:pPr>
            <a:r>
              <a:rPr lang="vi-VN" altLang="ja-JP" sz="5400" b="0">
                <a:solidFill>
                  <a:schemeClr val="bg1"/>
                </a:solidFill>
                <a:latin typeface="Arial" panose="020B0604020202020204" pitchFamily="34" charset="0"/>
                <a:ea typeface="Inter Display" panose="02000503000000020004" pitchFamily="2" charset="0"/>
                <a:cs typeface="Inter Display" panose="02000503000000020004" pitchFamily="2" charset="0"/>
              </a:rPr>
              <a:t>XIN CẢM ƠN</a:t>
            </a:r>
          </a:p>
        </p:txBody>
      </p:sp>
      <p:sp>
        <p:nvSpPr>
          <p:cNvPr id="5" name="Freeform 4">
            <a:extLst>
              <a:ext uri="{FF2B5EF4-FFF2-40B4-BE49-F238E27FC236}">
                <a16:creationId xmlns:a16="http://schemas.microsoft.com/office/drawing/2014/main" id="{B872944F-7255-B49A-CC0E-EFD238254BDE}"/>
              </a:ext>
            </a:extLst>
          </p:cNvPr>
          <p:cNvSpPr/>
          <p:nvPr/>
        </p:nvSpPr>
        <p:spPr>
          <a:xfrm>
            <a:off x="-18288"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Arial" panose="020B0604020202020204" pitchFamily="34" charset="0"/>
            </a:endParaRPr>
          </a:p>
        </p:txBody>
      </p:sp>
      <p:pic>
        <p:nvPicPr>
          <p:cNvPr id="6" name="Graphic 5">
            <a:extLst>
              <a:ext uri="{FF2B5EF4-FFF2-40B4-BE49-F238E27FC236}">
                <a16:creationId xmlns:a16="http://schemas.microsoft.com/office/drawing/2014/main" id="{45BAA86D-E94D-49BB-69D4-28ADEC87ED12}"/>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40080" y="6301153"/>
            <a:ext cx="2822695" cy="123397"/>
          </a:xfrm>
          <a:prstGeom prst="rect">
            <a:avLst/>
          </a:prstGeom>
        </p:spPr>
      </p:pic>
    </p:spTree>
    <p:extLst>
      <p:ext uri="{BB962C8B-B14F-4D97-AF65-F5344CB8AC3E}">
        <p14:creationId xmlns:p14="http://schemas.microsoft.com/office/powerpoint/2010/main" val="2579349937"/>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vineyard in the sun&#10;&#10;Description automatically generated">
            <a:extLst>
              <a:ext uri="{FF2B5EF4-FFF2-40B4-BE49-F238E27FC236}">
                <a16:creationId xmlns:a16="http://schemas.microsoft.com/office/drawing/2014/main" id="{BA169A57-9152-A2CA-543C-D397A3AA63C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6454" b="6454"/>
          <a:stretch>
            <a:fillRect/>
          </a:stretch>
        </p:blipFill>
        <p:spPr>
          <a:xfrm>
            <a:off x="-12591" y="0"/>
            <a:ext cx="12253960" cy="6858000"/>
          </a:xfrm>
        </p:spPr>
      </p:pic>
      <p:sp>
        <p:nvSpPr>
          <p:cNvPr id="2" name="Title 1">
            <a:extLst>
              <a:ext uri="{FF2B5EF4-FFF2-40B4-BE49-F238E27FC236}">
                <a16:creationId xmlns:a16="http://schemas.microsoft.com/office/drawing/2014/main" id="{897E4361-E6E7-5BB3-A55C-C27FA1F768F8}"/>
              </a:ext>
            </a:extLst>
          </p:cNvPr>
          <p:cNvSpPr>
            <a:spLocks noGrp="1"/>
          </p:cNvSpPr>
          <p:nvPr>
            <p:ph type="title"/>
          </p:nvPr>
        </p:nvSpPr>
        <p:spPr>
          <a:xfrm>
            <a:off x="407988" y="1578769"/>
            <a:ext cx="9828212" cy="1325562"/>
          </a:xfrm>
        </p:spPr>
        <p:txBody>
          <a:bodyPr/>
          <a:lstStyle/>
          <a:p>
            <a:r>
              <a:rPr lang="en-US" sz="5400" dirty="0">
                <a:solidFill>
                  <a:schemeClr val="accent1"/>
                </a:solidFill>
              </a:rPr>
              <a:t>CỔ ĐIỂN VÀ ĐA DẠNG</a:t>
            </a:r>
          </a:p>
        </p:txBody>
      </p:sp>
      <p:sp>
        <p:nvSpPr>
          <p:cNvPr id="4" name="Title 1">
            <a:extLst>
              <a:ext uri="{FF2B5EF4-FFF2-40B4-BE49-F238E27FC236}">
                <a16:creationId xmlns:a16="http://schemas.microsoft.com/office/drawing/2014/main" id="{8D3BEFC5-4AEA-3382-5D74-258F3B70CC80}"/>
              </a:ext>
            </a:extLst>
          </p:cNvPr>
          <p:cNvSpPr txBox="1"/>
          <p:nvPr/>
        </p:nvSpPr>
        <p:spPr>
          <a:xfrm>
            <a:off x="407988" y="542925"/>
            <a:ext cx="6158452" cy="1325562"/>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bg1"/>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sz="3200" dirty="0">
                <a:solidFill>
                  <a:schemeClr val="accent4"/>
                </a:solidFill>
                <a:latin typeface="Arial" panose="020B0604020202020204" pitchFamily="34" charset="0"/>
              </a:rPr>
              <a:t>ĐỊA LÝ, KHÍ HẬU </a:t>
            </a:r>
          </a:p>
          <a:p>
            <a:r>
              <a:rPr lang="en-US" sz="3200" dirty="0">
                <a:solidFill>
                  <a:schemeClr val="accent4"/>
                </a:solidFill>
                <a:latin typeface="Arial" panose="020B0604020202020204" pitchFamily="34" charset="0"/>
              </a:rPr>
              <a:t>VÀ ĐẤT ĐAI CỦA ÚC</a:t>
            </a:r>
          </a:p>
          <a:p>
            <a:endParaRPr lang="en-US" sz="3200" dirty="0">
              <a:solidFill>
                <a:schemeClr val="accent4"/>
              </a:solidFill>
              <a:latin typeface="Arial" panose="020B0604020202020204" pitchFamily="34" charset="0"/>
            </a:endParaRPr>
          </a:p>
        </p:txBody>
      </p:sp>
    </p:spTree>
    <p:extLst>
      <p:ext uri="{BB962C8B-B14F-4D97-AF65-F5344CB8AC3E}">
        <p14:creationId xmlns:p14="http://schemas.microsoft.com/office/powerpoint/2010/main" val="2760442666"/>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CB1CA2F-0916-1CE6-1772-7F194B9D7BC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643891" y="-529121"/>
            <a:ext cx="10441185" cy="8157175"/>
          </a:xfrm>
          <a:prstGeom prst="rect">
            <a:avLst/>
          </a:prstGeom>
        </p:spPr>
      </p:pic>
      <p:sp>
        <p:nvSpPr>
          <p:cNvPr id="2" name="Title 1">
            <a:extLst>
              <a:ext uri="{FF2B5EF4-FFF2-40B4-BE49-F238E27FC236}">
                <a16:creationId xmlns:a16="http://schemas.microsoft.com/office/drawing/2014/main" id="{4CCCF687-4E79-695A-3540-CC261F046F74}"/>
              </a:ext>
            </a:extLst>
          </p:cNvPr>
          <p:cNvSpPr txBox="1"/>
          <p:nvPr/>
        </p:nvSpPr>
        <p:spPr>
          <a:xfrm>
            <a:off x="664546" y="1634959"/>
            <a:ext cx="3484072" cy="1015663"/>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vi-VN" sz="2400" cap="none" dirty="0">
                <a:solidFill>
                  <a:schemeClr val="accent1"/>
                </a:solidFill>
                <a:latin typeface="Arial" panose="020B0604020202020204" pitchFamily="34" charset="0"/>
              </a:rPr>
              <a:t>QUỐC GIA LỚN THỨ SÁU TRÊN THẾ GIỚI,  </a:t>
            </a:r>
          </a:p>
          <a:p>
            <a:r>
              <a:rPr lang="vi-VN" sz="2400" cap="none" dirty="0">
                <a:solidFill>
                  <a:schemeClr val="accent1"/>
                </a:solidFill>
                <a:latin typeface="Arial" panose="020B0604020202020204" pitchFamily="34" charset="0"/>
              </a:rPr>
              <a:t>RỘNG LỚN HƠN CẢ CHÂU ÂU</a:t>
            </a:r>
            <a:endParaRPr lang="en-US" sz="2400" cap="none" dirty="0">
              <a:solidFill>
                <a:schemeClr val="accent1"/>
              </a:solidFill>
              <a:latin typeface="Arial" panose="020B0604020202020204" pitchFamily="34" charset="0"/>
            </a:endParaRPr>
          </a:p>
        </p:txBody>
      </p:sp>
      <p:sp>
        <p:nvSpPr>
          <p:cNvPr id="3" name="TextBox 2">
            <a:extLst>
              <a:ext uri="{FF2B5EF4-FFF2-40B4-BE49-F238E27FC236}">
                <a16:creationId xmlns:a16="http://schemas.microsoft.com/office/drawing/2014/main" id="{9C868EA0-6601-D096-DA6F-11CFB1D544C5}"/>
              </a:ext>
            </a:extLst>
          </p:cNvPr>
          <p:cNvSpPr txBox="1"/>
          <p:nvPr/>
        </p:nvSpPr>
        <p:spPr>
          <a:xfrm>
            <a:off x="741967" y="3080823"/>
            <a:ext cx="2831995" cy="2800767"/>
          </a:xfrm>
          <a:prstGeom prst="rect">
            <a:avLst/>
          </a:prstGeom>
          <a:noFill/>
        </p:spPr>
        <p:txBody>
          <a:bodyPr wrap="square" rtlCol="0">
            <a:spAutoFit/>
          </a:bodyPr>
          <a:lstStyle/>
          <a:p>
            <a:pPr marL="285750" indent="-285750" algn="l">
              <a:buFont typeface="Arial" panose="020B0604020202020204" pitchFamily="34" charset="0"/>
              <a:buChar char="•"/>
            </a:pPr>
            <a:r>
              <a:rPr lang="vi-VN" sz="1600" dirty="0">
                <a:solidFill>
                  <a:srgbClr val="190000"/>
                </a:solidFill>
                <a:effectLst/>
                <a:latin typeface="Arial" panose="020B0604020202020204" pitchFamily="34" charset="0"/>
                <a:ea typeface="Inter Display" panose="02000503000000020004" pitchFamily="2" charset="0"/>
                <a:cs typeface="Inter Display" panose="02000503000000020004" pitchFamily="2" charset="0"/>
              </a:rPr>
              <a:t>Địa lý cổ xưa và đa dạng sinh học </a:t>
            </a:r>
          </a:p>
          <a:p>
            <a:pPr marL="285750" indent="-285750">
              <a:buFont typeface="Arial" panose="020B0604020202020204" pitchFamily="34" charset="0"/>
              <a:buChar char="•"/>
            </a:pPr>
            <a:r>
              <a:rPr lang="vi-VN" sz="1600" dirty="0">
                <a:solidFill>
                  <a:srgbClr val="190000"/>
                </a:solidFill>
                <a:effectLst/>
                <a:latin typeface="Arial" panose="020B0604020202020204" pitchFamily="34" charset="0"/>
                <a:ea typeface="Inter Display" panose="02000503000000020004" pitchFamily="2" charset="0"/>
                <a:cs typeface="Inter Display" panose="02000503000000020004" pitchFamily="2" charset="0"/>
              </a:rPr>
              <a:t>Các vườn nho nằm rải rác trên cả nước, nhưng nhưng tập trung ở miền nam và tây nam</a:t>
            </a:r>
          </a:p>
          <a:p>
            <a:pPr marL="285750" indent="-285750">
              <a:buFont typeface="Arial" panose="020B0604020202020204" pitchFamily="34" charset="0"/>
              <a:buChar char="•"/>
            </a:pPr>
            <a:r>
              <a:rPr lang="vi-VN" sz="1600" dirty="0">
                <a:solidFill>
                  <a:srgbClr val="190000"/>
                </a:solidFill>
                <a:effectLst/>
                <a:latin typeface="Arial" panose="020B0604020202020204" pitchFamily="34" charset="0"/>
                <a:ea typeface="Inter Display" panose="02000503000000020004" pitchFamily="2" charset="0"/>
                <a:cs typeface="Inter Display" panose="02000503000000020004" pitchFamily="2" charset="0"/>
              </a:rPr>
              <a:t>Nam đại dương lạnh giá mang lại nhiệt độ mát mẻ ở miền nam, thích hợp cho việc sản xuất rượu</a:t>
            </a:r>
            <a:endParaRPr lang="en-US" sz="1600" dirty="0">
              <a:solidFill>
                <a:srgbClr val="190000"/>
              </a:solidFill>
              <a:effectLst/>
              <a:latin typeface="Arial" panose="020B0604020202020204" pitchFamily="34" charset="0"/>
              <a:ea typeface="Inter Display" panose="02000503000000020004" pitchFamily="2" charset="0"/>
              <a:cs typeface="Inter Display" panose="02000503000000020004" pitchFamily="2" charset="0"/>
            </a:endParaRPr>
          </a:p>
          <a:p>
            <a:pPr marL="285750" indent="-285750" algn="l">
              <a:buFont typeface="Arial" panose="020B0604020202020204" pitchFamily="34" charset="0"/>
              <a:buChar char="•"/>
            </a:pPr>
            <a:endParaRPr lang="en-US" sz="1600" dirty="0">
              <a:solidFill>
                <a:srgbClr val="190000"/>
              </a:solidFill>
              <a:effectLst/>
              <a:latin typeface="Arial" panose="020B0604020202020204" pitchFamily="34" charset="0"/>
              <a:ea typeface="Inter Display" panose="02000503000000020004" pitchFamily="2" charset="0"/>
              <a:cs typeface="Inter Display" panose="02000503000000020004" pitchFamily="2" charset="0"/>
            </a:endParaRPr>
          </a:p>
        </p:txBody>
      </p:sp>
      <p:sp>
        <p:nvSpPr>
          <p:cNvPr id="7" name="object 11">
            <a:extLst>
              <a:ext uri="{FF2B5EF4-FFF2-40B4-BE49-F238E27FC236}">
                <a16:creationId xmlns:a16="http://schemas.microsoft.com/office/drawing/2014/main" id="{6F290762-5784-1646-B9F4-9F3DD4E8B57B}"/>
              </a:ext>
            </a:extLst>
          </p:cNvPr>
          <p:cNvSpPr txBox="1"/>
          <p:nvPr/>
        </p:nvSpPr>
        <p:spPr>
          <a:xfrm>
            <a:off x="10422785" y="4995403"/>
            <a:ext cx="876443"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000" b="0" dirty="0">
                <a:solidFill>
                  <a:schemeClr val="tx1"/>
                </a:solidFill>
                <a:latin typeface="Arial" panose="020B0604020202020204" pitchFamily="34" charset="0"/>
              </a:rPr>
              <a:t>Canberra</a:t>
            </a:r>
          </a:p>
        </p:txBody>
      </p:sp>
      <p:sp>
        <p:nvSpPr>
          <p:cNvPr id="8" name="object 11">
            <a:extLst>
              <a:ext uri="{FF2B5EF4-FFF2-40B4-BE49-F238E27FC236}">
                <a16:creationId xmlns:a16="http://schemas.microsoft.com/office/drawing/2014/main" id="{EE2CF27C-B0AE-8F11-512E-6D731C9D6992}"/>
              </a:ext>
            </a:extLst>
          </p:cNvPr>
          <p:cNvSpPr txBox="1"/>
          <p:nvPr/>
        </p:nvSpPr>
        <p:spPr>
          <a:xfrm>
            <a:off x="11050308" y="3494397"/>
            <a:ext cx="777259"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000" b="0" dirty="0">
                <a:solidFill>
                  <a:schemeClr val="tx1"/>
                </a:solidFill>
                <a:latin typeface="Arial" panose="020B0604020202020204" pitchFamily="34" charset="0"/>
              </a:rPr>
              <a:t>Brisbane</a:t>
            </a:r>
          </a:p>
        </p:txBody>
      </p:sp>
      <p:sp>
        <p:nvSpPr>
          <p:cNvPr id="9" name="object 11">
            <a:extLst>
              <a:ext uri="{FF2B5EF4-FFF2-40B4-BE49-F238E27FC236}">
                <a16:creationId xmlns:a16="http://schemas.microsoft.com/office/drawing/2014/main" id="{9CBE1F80-F474-EC33-D856-19433E9139CE}"/>
              </a:ext>
            </a:extLst>
          </p:cNvPr>
          <p:cNvSpPr txBox="1"/>
          <p:nvPr/>
        </p:nvSpPr>
        <p:spPr>
          <a:xfrm>
            <a:off x="8552010" y="5618785"/>
            <a:ext cx="876443"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000" b="0" dirty="0">
                <a:solidFill>
                  <a:schemeClr val="tx1"/>
                </a:solidFill>
                <a:latin typeface="Arial" panose="020B0604020202020204" pitchFamily="34" charset="0"/>
              </a:rPr>
              <a:t>Melbourne</a:t>
            </a:r>
          </a:p>
        </p:txBody>
      </p:sp>
      <p:sp>
        <p:nvSpPr>
          <p:cNvPr id="10" name="object 11">
            <a:extLst>
              <a:ext uri="{FF2B5EF4-FFF2-40B4-BE49-F238E27FC236}">
                <a16:creationId xmlns:a16="http://schemas.microsoft.com/office/drawing/2014/main" id="{298DA890-1B4C-8E6D-9FD0-759E7474F314}"/>
              </a:ext>
            </a:extLst>
          </p:cNvPr>
          <p:cNvSpPr txBox="1"/>
          <p:nvPr/>
        </p:nvSpPr>
        <p:spPr>
          <a:xfrm>
            <a:off x="7602654" y="4819853"/>
            <a:ext cx="767729"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000" b="0" dirty="0">
                <a:solidFill>
                  <a:schemeClr val="tx1"/>
                </a:solidFill>
                <a:latin typeface="Arial" panose="020B0604020202020204" pitchFamily="34" charset="0"/>
              </a:rPr>
              <a:t>Adelaide</a:t>
            </a:r>
          </a:p>
        </p:txBody>
      </p:sp>
      <p:sp>
        <p:nvSpPr>
          <p:cNvPr id="11" name="object 11">
            <a:extLst>
              <a:ext uri="{FF2B5EF4-FFF2-40B4-BE49-F238E27FC236}">
                <a16:creationId xmlns:a16="http://schemas.microsoft.com/office/drawing/2014/main" id="{320037E9-F71E-0A01-764E-3FB59BBB587A}"/>
              </a:ext>
            </a:extLst>
          </p:cNvPr>
          <p:cNvSpPr txBox="1"/>
          <p:nvPr/>
        </p:nvSpPr>
        <p:spPr>
          <a:xfrm>
            <a:off x="9884415" y="6362448"/>
            <a:ext cx="559943"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000" b="0" dirty="0">
                <a:solidFill>
                  <a:schemeClr val="tx1"/>
                </a:solidFill>
                <a:latin typeface="Arial" panose="020B0604020202020204" pitchFamily="34" charset="0"/>
              </a:rPr>
              <a:t>Hobart</a:t>
            </a:r>
          </a:p>
        </p:txBody>
      </p:sp>
      <p:sp>
        <p:nvSpPr>
          <p:cNvPr id="12" name="object 11">
            <a:extLst>
              <a:ext uri="{FF2B5EF4-FFF2-40B4-BE49-F238E27FC236}">
                <a16:creationId xmlns:a16="http://schemas.microsoft.com/office/drawing/2014/main" id="{9D0709BB-0F47-5327-1418-FCF4EF093591}"/>
              </a:ext>
            </a:extLst>
          </p:cNvPr>
          <p:cNvSpPr txBox="1"/>
          <p:nvPr/>
        </p:nvSpPr>
        <p:spPr>
          <a:xfrm>
            <a:off x="10567131" y="4680482"/>
            <a:ext cx="692260"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000" b="0" dirty="0">
                <a:solidFill>
                  <a:schemeClr val="tx1"/>
                </a:solidFill>
                <a:latin typeface="Arial" panose="020B0604020202020204" pitchFamily="34" charset="0"/>
              </a:rPr>
              <a:t>Sydney</a:t>
            </a:r>
          </a:p>
        </p:txBody>
      </p:sp>
      <p:sp>
        <p:nvSpPr>
          <p:cNvPr id="13" name="object 11">
            <a:extLst>
              <a:ext uri="{FF2B5EF4-FFF2-40B4-BE49-F238E27FC236}">
                <a16:creationId xmlns:a16="http://schemas.microsoft.com/office/drawing/2014/main" id="{5222E7E7-F5B8-21BB-7364-990B4A3B8A88}"/>
              </a:ext>
            </a:extLst>
          </p:cNvPr>
          <p:cNvSpPr txBox="1"/>
          <p:nvPr/>
        </p:nvSpPr>
        <p:spPr>
          <a:xfrm>
            <a:off x="6462469" y="454171"/>
            <a:ext cx="596154"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r"/>
            <a:r>
              <a:rPr lang="en-AU" sz="1000" b="0" dirty="0">
                <a:solidFill>
                  <a:schemeClr val="tx1"/>
                </a:solidFill>
                <a:latin typeface="Arial" panose="020B0604020202020204" pitchFamily="34" charset="0"/>
              </a:rPr>
              <a:t>Darwin</a:t>
            </a:r>
          </a:p>
        </p:txBody>
      </p:sp>
      <p:sp>
        <p:nvSpPr>
          <p:cNvPr id="14" name="object 11">
            <a:extLst>
              <a:ext uri="{FF2B5EF4-FFF2-40B4-BE49-F238E27FC236}">
                <a16:creationId xmlns:a16="http://schemas.microsoft.com/office/drawing/2014/main" id="{014B6464-3D39-19CA-F748-2629DA328F07}"/>
              </a:ext>
            </a:extLst>
          </p:cNvPr>
          <p:cNvSpPr txBox="1"/>
          <p:nvPr/>
        </p:nvSpPr>
        <p:spPr>
          <a:xfrm>
            <a:off x="4226038" y="4344793"/>
            <a:ext cx="514708"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r"/>
            <a:r>
              <a:rPr lang="en-AU" sz="1000" b="0" dirty="0">
                <a:solidFill>
                  <a:schemeClr val="tx1"/>
                </a:solidFill>
                <a:latin typeface="Arial" panose="020B0604020202020204" pitchFamily="34" charset="0"/>
              </a:rPr>
              <a:t>Perth</a:t>
            </a:r>
          </a:p>
        </p:txBody>
      </p:sp>
      <p:sp>
        <p:nvSpPr>
          <p:cNvPr id="15" name="object 11">
            <a:extLst>
              <a:ext uri="{FF2B5EF4-FFF2-40B4-BE49-F238E27FC236}">
                <a16:creationId xmlns:a16="http://schemas.microsoft.com/office/drawing/2014/main" id="{637D645E-0454-BE8B-FF52-686F832DBEAA}"/>
              </a:ext>
            </a:extLst>
          </p:cNvPr>
          <p:cNvSpPr txBox="1"/>
          <p:nvPr/>
        </p:nvSpPr>
        <p:spPr>
          <a:xfrm>
            <a:off x="4865733" y="3579997"/>
            <a:ext cx="991361" cy="140423"/>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r>
              <a:rPr lang="en-AU" sz="800" b="0" dirty="0">
                <a:solidFill>
                  <a:schemeClr val="accent2"/>
                </a:solidFill>
                <a:latin typeface="Arial" panose="020B0604020202020204" pitchFamily="34" charset="0"/>
              </a:rPr>
              <a:t>BỒ ĐÀO NHA</a:t>
            </a:r>
          </a:p>
        </p:txBody>
      </p:sp>
      <p:sp>
        <p:nvSpPr>
          <p:cNvPr id="16" name="object 11">
            <a:extLst>
              <a:ext uri="{FF2B5EF4-FFF2-40B4-BE49-F238E27FC236}">
                <a16:creationId xmlns:a16="http://schemas.microsoft.com/office/drawing/2014/main" id="{2D369184-35A5-9348-A7DB-0BF6480D5F17}"/>
              </a:ext>
            </a:extLst>
          </p:cNvPr>
          <p:cNvSpPr txBox="1"/>
          <p:nvPr/>
        </p:nvSpPr>
        <p:spPr>
          <a:xfrm>
            <a:off x="5873123" y="3649739"/>
            <a:ext cx="991361" cy="140423"/>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r>
              <a:rPr lang="en-AU" sz="800" b="0" dirty="0">
                <a:solidFill>
                  <a:schemeClr val="accent2"/>
                </a:solidFill>
                <a:latin typeface="Arial" panose="020B0604020202020204" pitchFamily="34" charset="0"/>
              </a:rPr>
              <a:t>TÂY BAN NHA</a:t>
            </a:r>
          </a:p>
        </p:txBody>
      </p:sp>
      <p:sp>
        <p:nvSpPr>
          <p:cNvPr id="17" name="object 11">
            <a:extLst>
              <a:ext uri="{FF2B5EF4-FFF2-40B4-BE49-F238E27FC236}">
                <a16:creationId xmlns:a16="http://schemas.microsoft.com/office/drawing/2014/main" id="{AC962C97-5585-EE49-0F8F-3D19D6CF465D}"/>
              </a:ext>
            </a:extLst>
          </p:cNvPr>
          <p:cNvSpPr txBox="1"/>
          <p:nvPr/>
        </p:nvSpPr>
        <p:spPr>
          <a:xfrm>
            <a:off x="6857265" y="2766335"/>
            <a:ext cx="991361" cy="140423"/>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r>
              <a:rPr lang="en-AU" sz="800" b="0" dirty="0">
                <a:solidFill>
                  <a:schemeClr val="accent2"/>
                </a:solidFill>
                <a:latin typeface="Arial" panose="020B0604020202020204" pitchFamily="34" charset="0"/>
              </a:rPr>
              <a:t>PHÁP</a:t>
            </a:r>
          </a:p>
        </p:txBody>
      </p:sp>
      <p:sp>
        <p:nvSpPr>
          <p:cNvPr id="18" name="object 11">
            <a:extLst>
              <a:ext uri="{FF2B5EF4-FFF2-40B4-BE49-F238E27FC236}">
                <a16:creationId xmlns:a16="http://schemas.microsoft.com/office/drawing/2014/main" id="{CE95B6E2-A150-27C7-6323-86243BDC1A23}"/>
              </a:ext>
            </a:extLst>
          </p:cNvPr>
          <p:cNvSpPr txBox="1"/>
          <p:nvPr/>
        </p:nvSpPr>
        <p:spPr>
          <a:xfrm>
            <a:off x="7996391" y="2216145"/>
            <a:ext cx="991361" cy="263534"/>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r>
              <a:rPr lang="en-AU" sz="800" b="0" dirty="0">
                <a:solidFill>
                  <a:schemeClr val="accent2"/>
                </a:solidFill>
                <a:latin typeface="Arial" panose="020B0604020202020204" pitchFamily="34" charset="0"/>
              </a:rPr>
              <a:t>ĐỨC</a:t>
            </a:r>
          </a:p>
          <a:p>
            <a:endParaRPr lang="en-AU" sz="800" b="0" dirty="0">
              <a:solidFill>
                <a:schemeClr val="accent2"/>
              </a:solidFill>
              <a:latin typeface="Arial" panose="020B0604020202020204" pitchFamily="34" charset="0"/>
            </a:endParaRPr>
          </a:p>
        </p:txBody>
      </p:sp>
      <p:sp>
        <p:nvSpPr>
          <p:cNvPr id="19" name="object 11">
            <a:extLst>
              <a:ext uri="{FF2B5EF4-FFF2-40B4-BE49-F238E27FC236}">
                <a16:creationId xmlns:a16="http://schemas.microsoft.com/office/drawing/2014/main" id="{E65A648F-B1B9-DFED-3836-DE47657B0B1F}"/>
              </a:ext>
            </a:extLst>
          </p:cNvPr>
          <p:cNvSpPr txBox="1"/>
          <p:nvPr/>
        </p:nvSpPr>
        <p:spPr>
          <a:xfrm>
            <a:off x="6702283" y="1634959"/>
            <a:ext cx="991361" cy="509755"/>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r>
              <a:rPr lang="vi-VN" sz="800" b="0" dirty="0">
                <a:solidFill>
                  <a:schemeClr val="accent2"/>
                </a:solidFill>
                <a:latin typeface="Arial" panose="020B0604020202020204" pitchFamily="34" charset="0"/>
              </a:rPr>
              <a:t>VƯƠNG QUỐC LIÊN HIỆP ANH VÀ BẮC IRELAND</a:t>
            </a:r>
          </a:p>
          <a:p>
            <a:endParaRPr lang="vi-VN" sz="800" b="0" dirty="0">
              <a:solidFill>
                <a:schemeClr val="accent2"/>
              </a:solidFill>
              <a:latin typeface="Arial" panose="020B0604020202020204" pitchFamily="34" charset="0"/>
            </a:endParaRPr>
          </a:p>
        </p:txBody>
      </p:sp>
      <p:sp>
        <p:nvSpPr>
          <p:cNvPr id="20" name="object 11">
            <a:extLst>
              <a:ext uri="{FF2B5EF4-FFF2-40B4-BE49-F238E27FC236}">
                <a16:creationId xmlns:a16="http://schemas.microsoft.com/office/drawing/2014/main" id="{5CF5D37F-8F6D-FBD6-FFB4-8C01D143D7C2}"/>
              </a:ext>
            </a:extLst>
          </p:cNvPr>
          <p:cNvSpPr txBox="1"/>
          <p:nvPr/>
        </p:nvSpPr>
        <p:spPr>
          <a:xfrm>
            <a:off x="6051354" y="1386986"/>
            <a:ext cx="991361" cy="140423"/>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r>
              <a:rPr lang="en-AU" sz="800" b="0" dirty="0">
                <a:solidFill>
                  <a:schemeClr val="accent2"/>
                </a:solidFill>
                <a:latin typeface="Arial" panose="020B0604020202020204" pitchFamily="34" charset="0"/>
              </a:rPr>
              <a:t>IRELAND</a:t>
            </a:r>
          </a:p>
        </p:txBody>
      </p:sp>
      <p:sp>
        <p:nvSpPr>
          <p:cNvPr id="21" name="object 11">
            <a:extLst>
              <a:ext uri="{FF2B5EF4-FFF2-40B4-BE49-F238E27FC236}">
                <a16:creationId xmlns:a16="http://schemas.microsoft.com/office/drawing/2014/main" id="{16DF9654-D526-DE2D-CFB7-D0E28629824D}"/>
              </a:ext>
            </a:extLst>
          </p:cNvPr>
          <p:cNvSpPr txBox="1"/>
          <p:nvPr/>
        </p:nvSpPr>
        <p:spPr>
          <a:xfrm>
            <a:off x="9213008" y="2254890"/>
            <a:ext cx="991361" cy="140423"/>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r>
              <a:rPr lang="en-AU" sz="800" b="0" dirty="0">
                <a:solidFill>
                  <a:schemeClr val="accent2"/>
                </a:solidFill>
                <a:latin typeface="Arial" panose="020B0604020202020204" pitchFamily="34" charset="0"/>
              </a:rPr>
              <a:t>BA LAN</a:t>
            </a:r>
          </a:p>
        </p:txBody>
      </p:sp>
      <p:sp>
        <p:nvSpPr>
          <p:cNvPr id="22" name="object 11">
            <a:extLst>
              <a:ext uri="{FF2B5EF4-FFF2-40B4-BE49-F238E27FC236}">
                <a16:creationId xmlns:a16="http://schemas.microsoft.com/office/drawing/2014/main" id="{119954F9-00DD-9D15-ED3E-9A3D47AC9FB9}"/>
              </a:ext>
            </a:extLst>
          </p:cNvPr>
          <p:cNvSpPr txBox="1"/>
          <p:nvPr/>
        </p:nvSpPr>
        <p:spPr>
          <a:xfrm>
            <a:off x="8980533" y="1185507"/>
            <a:ext cx="991361" cy="140423"/>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r>
              <a:rPr lang="en-AU" sz="800" b="0" dirty="0">
                <a:solidFill>
                  <a:schemeClr val="accent2"/>
                </a:solidFill>
                <a:latin typeface="Arial" panose="020B0604020202020204" pitchFamily="34" charset="0"/>
              </a:rPr>
              <a:t>THỤY ĐIỂN</a:t>
            </a:r>
          </a:p>
        </p:txBody>
      </p:sp>
      <p:sp>
        <p:nvSpPr>
          <p:cNvPr id="23" name="object 11">
            <a:extLst>
              <a:ext uri="{FF2B5EF4-FFF2-40B4-BE49-F238E27FC236}">
                <a16:creationId xmlns:a16="http://schemas.microsoft.com/office/drawing/2014/main" id="{C51BE116-7C27-0D11-7C74-743111C48355}"/>
              </a:ext>
            </a:extLst>
          </p:cNvPr>
          <p:cNvSpPr txBox="1"/>
          <p:nvPr/>
        </p:nvSpPr>
        <p:spPr>
          <a:xfrm>
            <a:off x="8143625" y="3882213"/>
            <a:ext cx="991361" cy="140423"/>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r>
              <a:rPr lang="en-AU" sz="800" b="0" dirty="0">
                <a:solidFill>
                  <a:schemeClr val="accent2"/>
                </a:solidFill>
                <a:latin typeface="Arial" panose="020B0604020202020204" pitchFamily="34" charset="0"/>
              </a:rPr>
              <a:t>ITALIA</a:t>
            </a:r>
          </a:p>
        </p:txBody>
      </p:sp>
      <p:sp>
        <p:nvSpPr>
          <p:cNvPr id="24" name="object 11">
            <a:extLst>
              <a:ext uri="{FF2B5EF4-FFF2-40B4-BE49-F238E27FC236}">
                <a16:creationId xmlns:a16="http://schemas.microsoft.com/office/drawing/2014/main" id="{38940DF0-5D8E-4EC0-E033-8B99CF04BA23}"/>
              </a:ext>
            </a:extLst>
          </p:cNvPr>
          <p:cNvSpPr txBox="1"/>
          <p:nvPr/>
        </p:nvSpPr>
        <p:spPr>
          <a:xfrm>
            <a:off x="9143266" y="4680375"/>
            <a:ext cx="991361" cy="140423"/>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r>
              <a:rPr lang="en-AU" sz="800" b="0" dirty="0">
                <a:solidFill>
                  <a:schemeClr val="accent2"/>
                </a:solidFill>
                <a:latin typeface="Arial" panose="020B0604020202020204" pitchFamily="34" charset="0"/>
              </a:rPr>
              <a:t>HY LẠP</a:t>
            </a:r>
          </a:p>
        </p:txBody>
      </p:sp>
      <p:sp>
        <p:nvSpPr>
          <p:cNvPr id="25" name="object 11">
            <a:extLst>
              <a:ext uri="{FF2B5EF4-FFF2-40B4-BE49-F238E27FC236}">
                <a16:creationId xmlns:a16="http://schemas.microsoft.com/office/drawing/2014/main" id="{088DCFB0-326C-1737-FC52-65DC5B20B42D}"/>
              </a:ext>
            </a:extLst>
          </p:cNvPr>
          <p:cNvSpPr txBox="1"/>
          <p:nvPr/>
        </p:nvSpPr>
        <p:spPr>
          <a:xfrm>
            <a:off x="8376100" y="2998809"/>
            <a:ext cx="991361" cy="140423"/>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r>
              <a:rPr lang="en-AU" sz="800" b="0" dirty="0">
                <a:solidFill>
                  <a:schemeClr val="accent2"/>
                </a:solidFill>
                <a:latin typeface="Arial" panose="020B0604020202020204" pitchFamily="34" charset="0"/>
              </a:rPr>
              <a:t>ÁO</a:t>
            </a:r>
          </a:p>
        </p:txBody>
      </p:sp>
      <p:sp>
        <p:nvSpPr>
          <p:cNvPr id="26" name="object 11">
            <a:extLst>
              <a:ext uri="{FF2B5EF4-FFF2-40B4-BE49-F238E27FC236}">
                <a16:creationId xmlns:a16="http://schemas.microsoft.com/office/drawing/2014/main" id="{0AE9A5CF-2A46-483F-E3A6-6B0BBA5B3CA1}"/>
              </a:ext>
            </a:extLst>
          </p:cNvPr>
          <p:cNvSpPr txBox="1"/>
          <p:nvPr/>
        </p:nvSpPr>
        <p:spPr>
          <a:xfrm>
            <a:off x="9801944" y="3479256"/>
            <a:ext cx="991361" cy="140423"/>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r>
              <a:rPr lang="en-AU" sz="800" b="0" dirty="0">
                <a:solidFill>
                  <a:schemeClr val="accent2"/>
                </a:solidFill>
                <a:latin typeface="Arial" panose="020B0604020202020204" pitchFamily="34" charset="0"/>
              </a:rPr>
              <a:t>ROMANIA</a:t>
            </a:r>
          </a:p>
        </p:txBody>
      </p:sp>
      <p:sp>
        <p:nvSpPr>
          <p:cNvPr id="28" name="TextBox 27">
            <a:extLst>
              <a:ext uri="{FF2B5EF4-FFF2-40B4-BE49-F238E27FC236}">
                <a16:creationId xmlns:a16="http://schemas.microsoft.com/office/drawing/2014/main" id="{8162D78B-9D1D-1A7E-DB7E-D22D3817626A}"/>
              </a:ext>
            </a:extLst>
          </p:cNvPr>
          <p:cNvSpPr txBox="1"/>
          <p:nvPr/>
        </p:nvSpPr>
        <p:spPr>
          <a:xfrm>
            <a:off x="664546" y="496557"/>
            <a:ext cx="6096000" cy="923330"/>
          </a:xfrm>
          <a:prstGeom prst="rect">
            <a:avLst/>
          </a:prstGeom>
          <a:noFill/>
        </p:spPr>
        <p:txBody>
          <a:bodyPr wrap="square">
            <a:spAutoFit/>
          </a:bodyPr>
          <a:lstStyle/>
          <a:p>
            <a:r>
              <a:rPr lang="en-US" sz="5400" dirty="0">
                <a:solidFill>
                  <a:schemeClr val="accent1"/>
                </a:solidFill>
                <a:latin typeface="Arial" panose="020B0604020202020204" pitchFamily="34" charset="0"/>
              </a:rPr>
              <a:t>AUSTRALIA</a:t>
            </a:r>
            <a:endParaRPr lang="en-US" sz="5400" dirty="0">
              <a:latin typeface="Arial" panose="020B0604020202020204" pitchFamily="34" charset="0"/>
            </a:endParaRPr>
          </a:p>
        </p:txBody>
      </p:sp>
      <p:sp>
        <p:nvSpPr>
          <p:cNvPr id="5" name="TextBox 4">
            <a:extLst>
              <a:ext uri="{FF2B5EF4-FFF2-40B4-BE49-F238E27FC236}">
                <a16:creationId xmlns:a16="http://schemas.microsoft.com/office/drawing/2014/main" id="{E66C8BA6-6087-7180-48B7-52ABC38041EC}"/>
              </a:ext>
            </a:extLst>
          </p:cNvPr>
          <p:cNvSpPr txBox="1"/>
          <p:nvPr/>
        </p:nvSpPr>
        <p:spPr>
          <a:xfrm>
            <a:off x="10611982" y="6496409"/>
            <a:ext cx="1905000" cy="338554"/>
          </a:xfrm>
          <a:prstGeom prst="rect">
            <a:avLst/>
          </a:prstGeom>
          <a:noFill/>
        </p:spPr>
        <p:txBody>
          <a:bodyPr wrap="square">
            <a:spAutoFit/>
          </a:bodyPr>
          <a:lstStyle/>
          <a:p>
            <a:r>
              <a:rPr lang="en-US" sz="800" dirty="0"/>
              <a:t>*</a:t>
            </a:r>
            <a:r>
              <a:rPr lang="en-US" sz="800" dirty="0" err="1"/>
              <a:t>Chỉ</a:t>
            </a:r>
            <a:r>
              <a:rPr lang="en-US" sz="800" dirty="0"/>
              <a:t> </a:t>
            </a:r>
            <a:r>
              <a:rPr lang="en-US" sz="800" dirty="0" err="1"/>
              <a:t>mang</a:t>
            </a:r>
            <a:r>
              <a:rPr lang="en-US" sz="800" dirty="0"/>
              <a:t> </a:t>
            </a:r>
            <a:r>
              <a:rPr lang="en-US" sz="800" dirty="0" err="1"/>
              <a:t>tính</a:t>
            </a:r>
            <a:r>
              <a:rPr lang="en-US" sz="800" dirty="0"/>
              <a:t> </a:t>
            </a:r>
            <a:r>
              <a:rPr lang="en-US" sz="800" dirty="0" err="1"/>
              <a:t>tượng</a:t>
            </a:r>
            <a:r>
              <a:rPr lang="en-US" sz="800" dirty="0"/>
              <a:t> </a:t>
            </a:r>
            <a:r>
              <a:rPr lang="en-US" sz="800" dirty="0" err="1"/>
              <a:t>trưng</a:t>
            </a:r>
            <a:endParaRPr lang="en-US" sz="800" dirty="0"/>
          </a:p>
          <a:p>
            <a:endParaRPr lang="en-US" sz="800" dirty="0"/>
          </a:p>
        </p:txBody>
      </p:sp>
    </p:spTree>
    <p:extLst>
      <p:ext uri="{BB962C8B-B14F-4D97-AF65-F5344CB8AC3E}">
        <p14:creationId xmlns:p14="http://schemas.microsoft.com/office/powerpoint/2010/main" val="774601381"/>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map of australia with black text&#10;&#10;Description automatically generated">
            <a:extLst>
              <a:ext uri="{FF2B5EF4-FFF2-40B4-BE49-F238E27FC236}">
                <a16:creationId xmlns:a16="http://schemas.microsoft.com/office/drawing/2014/main" id="{6A4F4023-9E6A-9C03-D191-73E71BB3D69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856043" y="-688405"/>
            <a:ext cx="8843174" cy="8090189"/>
          </a:xfrm>
          <a:prstGeom prst="rect">
            <a:avLst/>
          </a:prstGeom>
        </p:spPr>
      </p:pic>
      <p:sp>
        <p:nvSpPr>
          <p:cNvPr id="6" name="TextBox 5">
            <a:extLst>
              <a:ext uri="{FF2B5EF4-FFF2-40B4-BE49-F238E27FC236}">
                <a16:creationId xmlns:a16="http://schemas.microsoft.com/office/drawing/2014/main" id="{F7389061-BC6A-6AD2-2504-A7E4A8C15A6A}"/>
              </a:ext>
            </a:extLst>
          </p:cNvPr>
          <p:cNvSpPr txBox="1"/>
          <p:nvPr/>
        </p:nvSpPr>
        <p:spPr>
          <a:xfrm>
            <a:off x="374435" y="1575021"/>
            <a:ext cx="2255343" cy="4278094"/>
          </a:xfrm>
          <a:prstGeom prst="rect">
            <a:avLst/>
          </a:prstGeom>
          <a:noFill/>
        </p:spPr>
        <p:txBody>
          <a:bodyPr wrap="square">
            <a:spAutoFit/>
          </a:bodyPr>
          <a:lstStyle/>
          <a:p>
            <a:pPr defTabSz="195965"/>
            <a:r>
              <a:rPr lang="en-US" sz="800" b="1" dirty="0">
                <a:latin typeface="Arial" panose="020B0604020202020204" pitchFamily="34" charset="0"/>
                <a:ea typeface="Inter Display" panose="02000503000000020004" pitchFamily="2" charset="0"/>
                <a:cs typeface="Inter Display" panose="02000503000000020004" pitchFamily="2" charset="0"/>
              </a:rPr>
              <a:t>TÂY ÚC</a:t>
            </a:r>
          </a:p>
          <a:p>
            <a:pPr defTabSz="195965"/>
            <a:r>
              <a:rPr lang="en-US" sz="800" dirty="0">
                <a:latin typeface="Arial" panose="020B0604020202020204" pitchFamily="34" charset="0"/>
                <a:ea typeface="Inter Display" panose="02000503000000020004" pitchFamily="2" charset="0"/>
                <a:cs typeface="Inter Display" panose="02000503000000020004" pitchFamily="2" charset="0"/>
              </a:rPr>
              <a:t>1	Swan District</a:t>
            </a:r>
          </a:p>
          <a:p>
            <a:pPr defTabSz="195965"/>
            <a:r>
              <a:rPr lang="en-US" sz="800" dirty="0">
                <a:latin typeface="Arial" panose="020B0604020202020204" pitchFamily="34" charset="0"/>
                <a:ea typeface="Inter Display" panose="02000503000000020004" pitchFamily="2" charset="0"/>
                <a:cs typeface="Inter Display" panose="02000503000000020004" pitchFamily="2" charset="0"/>
              </a:rPr>
              <a:t>2	Perth Hills</a:t>
            </a:r>
          </a:p>
          <a:p>
            <a:pPr defTabSz="195965"/>
            <a:r>
              <a:rPr lang="en-US" sz="800" dirty="0">
                <a:latin typeface="Arial" panose="020B0604020202020204" pitchFamily="34" charset="0"/>
                <a:ea typeface="Inter Display" panose="02000503000000020004" pitchFamily="2" charset="0"/>
                <a:cs typeface="Inter Display" panose="02000503000000020004" pitchFamily="2" charset="0"/>
              </a:rPr>
              <a:t>3	Peel</a:t>
            </a:r>
          </a:p>
          <a:p>
            <a:pPr defTabSz="195965"/>
            <a:r>
              <a:rPr lang="en-US" sz="800" dirty="0">
                <a:latin typeface="Arial" panose="020B0604020202020204" pitchFamily="34" charset="0"/>
                <a:ea typeface="Inter Display" panose="02000503000000020004" pitchFamily="2" charset="0"/>
                <a:cs typeface="Inter Display" panose="02000503000000020004" pitchFamily="2" charset="0"/>
              </a:rPr>
              <a:t>4	Geographe</a:t>
            </a:r>
          </a:p>
          <a:p>
            <a:pPr defTabSz="195965"/>
            <a:r>
              <a:rPr lang="en-US" sz="800" dirty="0">
                <a:latin typeface="Arial" panose="020B0604020202020204" pitchFamily="34" charset="0"/>
                <a:ea typeface="Inter Display" panose="02000503000000020004" pitchFamily="2" charset="0"/>
                <a:cs typeface="Inter Display" panose="02000503000000020004" pitchFamily="2" charset="0"/>
              </a:rPr>
              <a:t>5	Margaret River</a:t>
            </a:r>
          </a:p>
          <a:p>
            <a:pPr defTabSz="195965"/>
            <a:r>
              <a:rPr lang="en-US" sz="800" dirty="0">
                <a:latin typeface="Arial" panose="020B0604020202020204" pitchFamily="34" charset="0"/>
                <a:ea typeface="Inter Display" panose="02000503000000020004" pitchFamily="2" charset="0"/>
                <a:cs typeface="Inter Display" panose="02000503000000020004" pitchFamily="2" charset="0"/>
              </a:rPr>
              <a:t>6	Blackwood Valley</a:t>
            </a:r>
          </a:p>
          <a:p>
            <a:pPr defTabSz="195965"/>
            <a:r>
              <a:rPr lang="en-US" sz="800" dirty="0">
                <a:latin typeface="Arial" panose="020B0604020202020204" pitchFamily="34" charset="0"/>
                <a:ea typeface="Inter Display" panose="02000503000000020004" pitchFamily="2" charset="0"/>
                <a:cs typeface="Inter Display" panose="02000503000000020004" pitchFamily="2" charset="0"/>
              </a:rPr>
              <a:t>7	Pemberton</a:t>
            </a:r>
          </a:p>
          <a:p>
            <a:pPr defTabSz="195965"/>
            <a:r>
              <a:rPr lang="en-US" sz="800" dirty="0">
                <a:latin typeface="Arial" panose="020B0604020202020204" pitchFamily="34" charset="0"/>
                <a:ea typeface="Inter Display" panose="02000503000000020004" pitchFamily="2" charset="0"/>
                <a:cs typeface="Inter Display" panose="02000503000000020004" pitchFamily="2" charset="0"/>
              </a:rPr>
              <a:t>8	Manjimup</a:t>
            </a:r>
          </a:p>
          <a:p>
            <a:pPr defTabSz="195965"/>
            <a:r>
              <a:rPr lang="en-US" sz="800" dirty="0">
                <a:latin typeface="Arial" panose="020B0604020202020204" pitchFamily="34" charset="0"/>
                <a:ea typeface="Inter Display" panose="02000503000000020004" pitchFamily="2" charset="0"/>
                <a:cs typeface="Inter Display" panose="02000503000000020004" pitchFamily="2" charset="0"/>
              </a:rPr>
              <a:t>9	Great Southern</a:t>
            </a:r>
          </a:p>
          <a:p>
            <a:pPr defTabSz="195965"/>
            <a:endParaRPr lang="en-US" sz="800" dirty="0">
              <a:latin typeface="Arial" panose="020B0604020202020204" pitchFamily="34" charset="0"/>
              <a:ea typeface="Inter Display" panose="02000503000000020004" pitchFamily="2" charset="0"/>
              <a:cs typeface="Inter Display" panose="02000503000000020004" pitchFamily="2" charset="0"/>
            </a:endParaRPr>
          </a:p>
          <a:p>
            <a:pPr defTabSz="195965"/>
            <a:r>
              <a:rPr lang="en-US" sz="800" b="1" dirty="0">
                <a:latin typeface="Arial" panose="020B0604020202020204" pitchFamily="34" charset="0"/>
                <a:ea typeface="Inter Display" panose="02000503000000020004" pitchFamily="2" charset="0"/>
                <a:cs typeface="Inter Display" panose="02000503000000020004" pitchFamily="2" charset="0"/>
              </a:rPr>
              <a:t>NAM ÚC </a:t>
            </a:r>
          </a:p>
          <a:p>
            <a:pPr defTabSz="195965"/>
            <a:r>
              <a:rPr lang="en-US" sz="800" dirty="0">
                <a:latin typeface="Arial" panose="020B0604020202020204" pitchFamily="34" charset="0"/>
                <a:ea typeface="Inter Display" panose="02000503000000020004" pitchFamily="2" charset="0"/>
                <a:cs typeface="Inter Display" panose="02000503000000020004" pitchFamily="2" charset="0"/>
              </a:rPr>
              <a:t>10	Southern Flinders Ranges</a:t>
            </a:r>
          </a:p>
          <a:p>
            <a:pPr defTabSz="195965"/>
            <a:r>
              <a:rPr lang="en-US" sz="800" dirty="0">
                <a:latin typeface="Arial" panose="020B0604020202020204" pitchFamily="34" charset="0"/>
                <a:ea typeface="Inter Display" panose="02000503000000020004" pitchFamily="2" charset="0"/>
                <a:cs typeface="Inter Display" panose="02000503000000020004" pitchFamily="2" charset="0"/>
              </a:rPr>
              <a:t>11	Clare Valley</a:t>
            </a:r>
          </a:p>
          <a:p>
            <a:pPr defTabSz="195965"/>
            <a:r>
              <a:rPr lang="en-US" sz="800" dirty="0">
                <a:latin typeface="Arial" panose="020B0604020202020204" pitchFamily="34" charset="0"/>
                <a:ea typeface="Inter Display" panose="02000503000000020004" pitchFamily="2" charset="0"/>
                <a:cs typeface="Inter Display" panose="02000503000000020004" pitchFamily="2" charset="0"/>
              </a:rPr>
              <a:t>12	Barossa Valley</a:t>
            </a:r>
          </a:p>
          <a:p>
            <a:pPr defTabSz="195965"/>
            <a:r>
              <a:rPr lang="en-US" sz="800" dirty="0">
                <a:latin typeface="Arial" panose="020B0604020202020204" pitchFamily="34" charset="0"/>
                <a:ea typeface="Inter Display" panose="02000503000000020004" pitchFamily="2" charset="0"/>
                <a:cs typeface="Inter Display" panose="02000503000000020004" pitchFamily="2" charset="0"/>
              </a:rPr>
              <a:t>13	Eden Valley</a:t>
            </a:r>
          </a:p>
          <a:p>
            <a:pPr defTabSz="195965"/>
            <a:r>
              <a:rPr lang="en-US" sz="800" dirty="0">
                <a:latin typeface="Arial" panose="020B0604020202020204" pitchFamily="34" charset="0"/>
                <a:ea typeface="Inter Display" panose="02000503000000020004" pitchFamily="2" charset="0"/>
                <a:cs typeface="Inter Display" panose="02000503000000020004" pitchFamily="2" charset="0"/>
              </a:rPr>
              <a:t>14	Riverland</a:t>
            </a:r>
          </a:p>
          <a:p>
            <a:pPr defTabSz="195965"/>
            <a:r>
              <a:rPr lang="en-US" sz="800" dirty="0">
                <a:latin typeface="Arial" panose="020B0604020202020204" pitchFamily="34" charset="0"/>
                <a:ea typeface="Inter Display" panose="02000503000000020004" pitchFamily="2" charset="0"/>
                <a:cs typeface="Inter Display" panose="02000503000000020004" pitchFamily="2" charset="0"/>
              </a:rPr>
              <a:t>15	Adelaide Plains</a:t>
            </a:r>
          </a:p>
          <a:p>
            <a:pPr defTabSz="195965"/>
            <a:r>
              <a:rPr lang="en-US" sz="800" dirty="0">
                <a:latin typeface="Arial" panose="020B0604020202020204" pitchFamily="34" charset="0"/>
                <a:ea typeface="Inter Display" panose="02000503000000020004" pitchFamily="2" charset="0"/>
                <a:cs typeface="Inter Display" panose="02000503000000020004" pitchFamily="2" charset="0"/>
              </a:rPr>
              <a:t>16	Adelaide Hills</a:t>
            </a:r>
          </a:p>
          <a:p>
            <a:pPr defTabSz="195965"/>
            <a:r>
              <a:rPr lang="en-US" sz="800" dirty="0">
                <a:latin typeface="Arial" panose="020B0604020202020204" pitchFamily="34" charset="0"/>
                <a:ea typeface="Inter Display" panose="02000503000000020004" pitchFamily="2" charset="0"/>
                <a:cs typeface="Inter Display" panose="02000503000000020004" pitchFamily="2" charset="0"/>
              </a:rPr>
              <a:t>17	McLaren Vale</a:t>
            </a:r>
          </a:p>
          <a:p>
            <a:pPr defTabSz="195965"/>
            <a:r>
              <a:rPr lang="en-US" sz="800" dirty="0">
                <a:latin typeface="Arial" panose="020B0604020202020204" pitchFamily="34" charset="0"/>
                <a:ea typeface="Inter Display" panose="02000503000000020004" pitchFamily="2" charset="0"/>
                <a:cs typeface="Inter Display" panose="02000503000000020004" pitchFamily="2" charset="0"/>
              </a:rPr>
              <a:t>18	Kangaroo Island</a:t>
            </a:r>
          </a:p>
          <a:p>
            <a:pPr defTabSz="195965"/>
            <a:r>
              <a:rPr lang="en-US" sz="800" dirty="0">
                <a:latin typeface="Arial" panose="020B0604020202020204" pitchFamily="34" charset="0"/>
                <a:ea typeface="Inter Display" panose="02000503000000020004" pitchFamily="2" charset="0"/>
                <a:cs typeface="Inter Display" panose="02000503000000020004" pitchFamily="2" charset="0"/>
              </a:rPr>
              <a:t>19	Southern Fleurieu</a:t>
            </a:r>
          </a:p>
          <a:p>
            <a:pPr defTabSz="195965"/>
            <a:r>
              <a:rPr lang="en-US" sz="800" dirty="0">
                <a:latin typeface="Arial" panose="020B0604020202020204" pitchFamily="34" charset="0"/>
                <a:ea typeface="Inter Display" panose="02000503000000020004" pitchFamily="2" charset="0"/>
                <a:cs typeface="Inter Display" panose="02000503000000020004" pitchFamily="2" charset="0"/>
              </a:rPr>
              <a:t>20	Currency Creek</a:t>
            </a:r>
          </a:p>
          <a:p>
            <a:pPr defTabSz="195965"/>
            <a:r>
              <a:rPr lang="en-US" sz="800" dirty="0">
                <a:latin typeface="Arial" panose="020B0604020202020204" pitchFamily="34" charset="0"/>
                <a:ea typeface="Inter Display" panose="02000503000000020004" pitchFamily="2" charset="0"/>
                <a:cs typeface="Inter Display" panose="02000503000000020004" pitchFamily="2" charset="0"/>
              </a:rPr>
              <a:t>21	Langhorne Creek</a:t>
            </a:r>
          </a:p>
          <a:p>
            <a:pPr defTabSz="195965"/>
            <a:r>
              <a:rPr lang="en-US" sz="800" dirty="0">
                <a:latin typeface="Arial" panose="020B0604020202020204" pitchFamily="34" charset="0"/>
                <a:ea typeface="Inter Display" panose="02000503000000020004" pitchFamily="2" charset="0"/>
                <a:cs typeface="Inter Display" panose="02000503000000020004" pitchFamily="2" charset="0"/>
              </a:rPr>
              <a:t>22	Padthaway</a:t>
            </a:r>
          </a:p>
          <a:p>
            <a:pPr defTabSz="195965"/>
            <a:r>
              <a:rPr lang="en-US" sz="800" dirty="0">
                <a:latin typeface="Arial" panose="020B0604020202020204" pitchFamily="34" charset="0"/>
                <a:ea typeface="Inter Display" panose="02000503000000020004" pitchFamily="2" charset="0"/>
                <a:cs typeface="Inter Display" panose="02000503000000020004" pitchFamily="2" charset="0"/>
              </a:rPr>
              <a:t>23	Mount Benson</a:t>
            </a:r>
          </a:p>
          <a:p>
            <a:pPr defTabSz="195965"/>
            <a:r>
              <a:rPr lang="en-US" sz="800" dirty="0">
                <a:latin typeface="Arial" panose="020B0604020202020204" pitchFamily="34" charset="0"/>
                <a:ea typeface="Inter Display" panose="02000503000000020004" pitchFamily="2" charset="0"/>
                <a:cs typeface="Inter Display" panose="02000503000000020004" pitchFamily="2" charset="0"/>
              </a:rPr>
              <a:t>24	Wrattonbully</a:t>
            </a:r>
          </a:p>
          <a:p>
            <a:pPr defTabSz="195965"/>
            <a:r>
              <a:rPr lang="en-US" sz="800" dirty="0">
                <a:latin typeface="Arial" panose="020B0604020202020204" pitchFamily="34" charset="0"/>
                <a:ea typeface="Inter Display" panose="02000503000000020004" pitchFamily="2" charset="0"/>
                <a:cs typeface="Inter Display" panose="02000503000000020004" pitchFamily="2" charset="0"/>
              </a:rPr>
              <a:t>25	Robe</a:t>
            </a:r>
          </a:p>
          <a:p>
            <a:pPr defTabSz="195965"/>
            <a:r>
              <a:rPr lang="en-US" sz="800" dirty="0">
                <a:latin typeface="Arial" panose="020B0604020202020204" pitchFamily="34" charset="0"/>
                <a:ea typeface="Inter Display" panose="02000503000000020004" pitchFamily="2" charset="0"/>
                <a:cs typeface="Inter Display" panose="02000503000000020004" pitchFamily="2" charset="0"/>
              </a:rPr>
              <a:t>26	Coonawarra</a:t>
            </a:r>
          </a:p>
          <a:p>
            <a:pPr defTabSz="195965"/>
            <a:r>
              <a:rPr lang="en-US" sz="800" dirty="0">
                <a:latin typeface="Arial" panose="020B0604020202020204" pitchFamily="34" charset="0"/>
                <a:ea typeface="Inter Display" panose="02000503000000020004" pitchFamily="2" charset="0"/>
                <a:cs typeface="Inter Display" panose="02000503000000020004" pitchFamily="2" charset="0"/>
              </a:rPr>
              <a:t>27	Mount Gambier</a:t>
            </a:r>
          </a:p>
          <a:p>
            <a:pPr defTabSz="195965"/>
            <a:endParaRPr lang="en-US" sz="800" dirty="0">
              <a:latin typeface="Arial" panose="020B0604020202020204" pitchFamily="34" charset="0"/>
              <a:ea typeface="Inter Display" panose="02000503000000020004" pitchFamily="2" charset="0"/>
              <a:cs typeface="Inter Display" panose="02000503000000020004" pitchFamily="2" charset="0"/>
            </a:endParaRPr>
          </a:p>
          <a:p>
            <a:pPr defTabSz="195965"/>
            <a:r>
              <a:rPr lang="en-US" sz="800" b="1" dirty="0">
                <a:latin typeface="Arial" panose="020B0604020202020204" pitchFamily="34" charset="0"/>
                <a:ea typeface="Inter Display" panose="02000503000000020004" pitchFamily="2" charset="0"/>
                <a:cs typeface="Inter Display" panose="02000503000000020004" pitchFamily="2" charset="0"/>
              </a:rPr>
              <a:t>QUEENSLAND</a:t>
            </a:r>
          </a:p>
          <a:p>
            <a:pPr defTabSz="195965"/>
            <a:r>
              <a:rPr lang="en-US" sz="800" dirty="0">
                <a:latin typeface="Arial" panose="020B0604020202020204" pitchFamily="34" charset="0"/>
                <a:ea typeface="Inter Display" panose="02000503000000020004" pitchFamily="2" charset="0"/>
                <a:cs typeface="Inter Display" panose="02000503000000020004" pitchFamily="2" charset="0"/>
              </a:rPr>
              <a:t>28	South Burnett</a:t>
            </a:r>
          </a:p>
          <a:p>
            <a:pPr defTabSz="195965"/>
            <a:r>
              <a:rPr lang="en-US" sz="800" dirty="0">
                <a:latin typeface="Arial" panose="020B0604020202020204" pitchFamily="34" charset="0"/>
                <a:ea typeface="Inter Display" panose="02000503000000020004" pitchFamily="2" charset="0"/>
                <a:cs typeface="Inter Display" panose="02000503000000020004" pitchFamily="2" charset="0"/>
              </a:rPr>
              <a:t>29	Granite Belt</a:t>
            </a:r>
          </a:p>
        </p:txBody>
      </p:sp>
      <p:sp>
        <p:nvSpPr>
          <p:cNvPr id="9" name="TextBox 8">
            <a:extLst>
              <a:ext uri="{FF2B5EF4-FFF2-40B4-BE49-F238E27FC236}">
                <a16:creationId xmlns:a16="http://schemas.microsoft.com/office/drawing/2014/main" id="{189D3564-F87F-ED0E-0967-8858DBAB7073}"/>
              </a:ext>
            </a:extLst>
          </p:cNvPr>
          <p:cNvSpPr txBox="1"/>
          <p:nvPr/>
        </p:nvSpPr>
        <p:spPr>
          <a:xfrm>
            <a:off x="1967972" y="1575021"/>
            <a:ext cx="1490980" cy="5139869"/>
          </a:xfrm>
          <a:prstGeom prst="rect">
            <a:avLst/>
          </a:prstGeom>
          <a:noFill/>
        </p:spPr>
        <p:txBody>
          <a:bodyPr wrap="square">
            <a:spAutoFit/>
          </a:bodyPr>
          <a:lstStyle/>
          <a:p>
            <a:pPr defTabSz="195965"/>
            <a:r>
              <a:rPr lang="en-US" sz="800" b="1" dirty="0">
                <a:latin typeface="Arial" panose="020B0604020202020204" pitchFamily="34" charset="0"/>
                <a:ea typeface="Inter Display" panose="02000503000000020004" pitchFamily="2" charset="0"/>
                <a:cs typeface="Inter Display" panose="02000503000000020004" pitchFamily="2" charset="0"/>
              </a:rPr>
              <a:t>NEW SOUTH WALES</a:t>
            </a:r>
          </a:p>
          <a:p>
            <a:pPr defTabSz="195965"/>
            <a:r>
              <a:rPr lang="en-US" sz="800" dirty="0">
                <a:latin typeface="Arial" panose="020B0604020202020204" pitchFamily="34" charset="0"/>
                <a:ea typeface="Inter Display" panose="02000503000000020004" pitchFamily="2" charset="0"/>
                <a:cs typeface="Inter Display" panose="02000503000000020004" pitchFamily="2" charset="0"/>
              </a:rPr>
              <a:t>30	New England Australia</a:t>
            </a:r>
          </a:p>
          <a:p>
            <a:pPr defTabSz="195965"/>
            <a:r>
              <a:rPr lang="en-US" sz="800" dirty="0">
                <a:latin typeface="Arial" panose="020B0604020202020204" pitchFamily="34" charset="0"/>
                <a:ea typeface="Inter Display" panose="02000503000000020004" pitchFamily="2" charset="0"/>
                <a:cs typeface="Inter Display" panose="02000503000000020004" pitchFamily="2" charset="0"/>
              </a:rPr>
              <a:t>31	Hastings River</a:t>
            </a:r>
          </a:p>
          <a:p>
            <a:pPr defTabSz="195965"/>
            <a:r>
              <a:rPr lang="en-US" sz="800" dirty="0">
                <a:latin typeface="Arial" panose="020B0604020202020204" pitchFamily="34" charset="0"/>
                <a:ea typeface="Inter Display" panose="02000503000000020004" pitchFamily="2" charset="0"/>
                <a:cs typeface="Inter Display" panose="02000503000000020004" pitchFamily="2" charset="0"/>
              </a:rPr>
              <a:t>32	Hunter</a:t>
            </a:r>
          </a:p>
          <a:p>
            <a:pPr defTabSz="195965"/>
            <a:r>
              <a:rPr lang="en-US" sz="800" dirty="0">
                <a:latin typeface="Arial" panose="020B0604020202020204" pitchFamily="34" charset="0"/>
                <a:ea typeface="Inter Display" panose="02000503000000020004" pitchFamily="2" charset="0"/>
                <a:cs typeface="Inter Display" panose="02000503000000020004" pitchFamily="2" charset="0"/>
              </a:rPr>
              <a:t>33	Mudgee</a:t>
            </a:r>
          </a:p>
          <a:p>
            <a:pPr defTabSz="195965"/>
            <a:r>
              <a:rPr lang="en-US" sz="800" dirty="0">
                <a:latin typeface="Arial" panose="020B0604020202020204" pitchFamily="34" charset="0"/>
                <a:ea typeface="Inter Display" panose="02000503000000020004" pitchFamily="2" charset="0"/>
                <a:cs typeface="Inter Display" panose="02000503000000020004" pitchFamily="2" charset="0"/>
              </a:rPr>
              <a:t>34	Orange</a:t>
            </a:r>
          </a:p>
          <a:p>
            <a:pPr defTabSz="195965"/>
            <a:r>
              <a:rPr lang="en-US" sz="800" dirty="0">
                <a:latin typeface="Arial" panose="020B0604020202020204" pitchFamily="34" charset="0"/>
                <a:ea typeface="Inter Display" panose="02000503000000020004" pitchFamily="2" charset="0"/>
                <a:cs typeface="Inter Display" panose="02000503000000020004" pitchFamily="2" charset="0"/>
              </a:rPr>
              <a:t>35	Cowra</a:t>
            </a:r>
          </a:p>
          <a:p>
            <a:pPr defTabSz="195965"/>
            <a:r>
              <a:rPr lang="en-US" sz="800" dirty="0">
                <a:latin typeface="Arial" panose="020B0604020202020204" pitchFamily="34" charset="0"/>
                <a:ea typeface="Inter Display" panose="02000503000000020004" pitchFamily="2" charset="0"/>
                <a:cs typeface="Inter Display" panose="02000503000000020004" pitchFamily="2" charset="0"/>
              </a:rPr>
              <a:t>36	Riverina</a:t>
            </a:r>
          </a:p>
          <a:p>
            <a:pPr defTabSz="195965"/>
            <a:r>
              <a:rPr lang="en-US" sz="800" dirty="0">
                <a:latin typeface="Arial" panose="020B0604020202020204" pitchFamily="34" charset="0"/>
                <a:ea typeface="Inter Display" panose="02000503000000020004" pitchFamily="2" charset="0"/>
                <a:cs typeface="Inter Display" panose="02000503000000020004" pitchFamily="2" charset="0"/>
              </a:rPr>
              <a:t>37	Hilltops</a:t>
            </a:r>
          </a:p>
          <a:p>
            <a:pPr defTabSz="195965"/>
            <a:r>
              <a:rPr lang="en-US" sz="800" dirty="0">
                <a:latin typeface="Arial" panose="020B0604020202020204" pitchFamily="34" charset="0"/>
                <a:ea typeface="Inter Display" panose="02000503000000020004" pitchFamily="2" charset="0"/>
                <a:cs typeface="Inter Display" panose="02000503000000020004" pitchFamily="2" charset="0"/>
              </a:rPr>
              <a:t>38	Southern Highlands</a:t>
            </a:r>
          </a:p>
          <a:p>
            <a:pPr defTabSz="195965"/>
            <a:r>
              <a:rPr lang="en-US" sz="800" dirty="0">
                <a:latin typeface="Arial" panose="020B0604020202020204" pitchFamily="34" charset="0"/>
                <a:ea typeface="Inter Display" panose="02000503000000020004" pitchFamily="2" charset="0"/>
                <a:cs typeface="Inter Display" panose="02000503000000020004" pitchFamily="2" charset="0"/>
              </a:rPr>
              <a:t>39	Gundagai</a:t>
            </a:r>
          </a:p>
          <a:p>
            <a:pPr defTabSz="195965"/>
            <a:r>
              <a:rPr lang="en-US" sz="800" dirty="0">
                <a:latin typeface="Arial" panose="020B0604020202020204" pitchFamily="34" charset="0"/>
                <a:ea typeface="Inter Display" panose="02000503000000020004" pitchFamily="2" charset="0"/>
                <a:cs typeface="Inter Display" panose="02000503000000020004" pitchFamily="2" charset="0"/>
              </a:rPr>
              <a:t>40	Canberra District</a:t>
            </a:r>
          </a:p>
          <a:p>
            <a:pPr defTabSz="195965"/>
            <a:r>
              <a:rPr lang="en-US" sz="800" dirty="0">
                <a:latin typeface="Arial" panose="020B0604020202020204" pitchFamily="34" charset="0"/>
                <a:ea typeface="Inter Display" panose="02000503000000020004" pitchFamily="2" charset="0"/>
                <a:cs typeface="Inter Display" panose="02000503000000020004" pitchFamily="2" charset="0"/>
              </a:rPr>
              <a:t>41	Shoalhaven Coast</a:t>
            </a:r>
          </a:p>
          <a:p>
            <a:pPr defTabSz="195965"/>
            <a:r>
              <a:rPr lang="en-US" sz="800" dirty="0">
                <a:latin typeface="Arial" panose="020B0604020202020204" pitchFamily="34" charset="0"/>
                <a:ea typeface="Inter Display" panose="02000503000000020004" pitchFamily="2" charset="0"/>
                <a:cs typeface="Inter Display" panose="02000503000000020004" pitchFamily="2" charset="0"/>
              </a:rPr>
              <a:t>42	Tumbarumba</a:t>
            </a:r>
          </a:p>
          <a:p>
            <a:pPr defTabSz="195965"/>
            <a:r>
              <a:rPr lang="en-US" sz="800" dirty="0">
                <a:latin typeface="Arial" panose="020B0604020202020204" pitchFamily="34" charset="0"/>
                <a:ea typeface="Inter Display" panose="02000503000000020004" pitchFamily="2" charset="0"/>
                <a:cs typeface="Inter Display" panose="02000503000000020004" pitchFamily="2" charset="0"/>
              </a:rPr>
              <a:t>43	Perricoota</a:t>
            </a:r>
          </a:p>
          <a:p>
            <a:pPr defTabSz="195965"/>
            <a:endParaRPr lang="en-US" sz="800" dirty="0">
              <a:latin typeface="Arial" panose="020B0604020202020204" pitchFamily="34" charset="0"/>
              <a:ea typeface="Inter Display" panose="02000503000000020004" pitchFamily="2" charset="0"/>
              <a:cs typeface="Inter Display" panose="02000503000000020004" pitchFamily="2" charset="0"/>
            </a:endParaRPr>
          </a:p>
          <a:p>
            <a:pPr defTabSz="195965"/>
            <a:r>
              <a:rPr lang="en-US" sz="800" b="1" dirty="0">
                <a:latin typeface="Arial" panose="020B0604020202020204" pitchFamily="34" charset="0"/>
                <a:ea typeface="Inter Display" panose="02000503000000020004" pitchFamily="2" charset="0"/>
                <a:cs typeface="Inter Display" panose="02000503000000020004" pitchFamily="2" charset="0"/>
              </a:rPr>
              <a:t>VICTORIA</a:t>
            </a:r>
          </a:p>
          <a:p>
            <a:pPr defTabSz="195965"/>
            <a:r>
              <a:rPr lang="en-US" sz="800" dirty="0">
                <a:latin typeface="Arial" panose="020B0604020202020204" pitchFamily="34" charset="0"/>
                <a:ea typeface="Inter Display" panose="02000503000000020004" pitchFamily="2" charset="0"/>
                <a:cs typeface="Inter Display" panose="02000503000000020004" pitchFamily="2" charset="0"/>
              </a:rPr>
              <a:t>44	Murray Darling</a:t>
            </a:r>
          </a:p>
          <a:p>
            <a:pPr defTabSz="195965"/>
            <a:r>
              <a:rPr lang="en-US" sz="800" dirty="0">
                <a:latin typeface="Arial" panose="020B0604020202020204" pitchFamily="34" charset="0"/>
                <a:ea typeface="Inter Display" panose="02000503000000020004" pitchFamily="2" charset="0"/>
                <a:cs typeface="Inter Display" panose="02000503000000020004" pitchFamily="2" charset="0"/>
              </a:rPr>
              <a:t>45	Swan Hill</a:t>
            </a:r>
          </a:p>
          <a:p>
            <a:pPr defTabSz="195965"/>
            <a:r>
              <a:rPr lang="en-US" sz="800" dirty="0">
                <a:latin typeface="Arial" panose="020B0604020202020204" pitchFamily="34" charset="0"/>
                <a:ea typeface="Inter Display" panose="02000503000000020004" pitchFamily="2" charset="0"/>
                <a:cs typeface="Inter Display" panose="02000503000000020004" pitchFamily="2" charset="0"/>
              </a:rPr>
              <a:t>46	Goulburn Valley</a:t>
            </a:r>
          </a:p>
          <a:p>
            <a:pPr defTabSz="195965"/>
            <a:r>
              <a:rPr lang="en-US" sz="800" dirty="0">
                <a:latin typeface="Arial" panose="020B0604020202020204" pitchFamily="34" charset="0"/>
                <a:ea typeface="Inter Display" panose="02000503000000020004" pitchFamily="2" charset="0"/>
                <a:cs typeface="Inter Display" panose="02000503000000020004" pitchFamily="2" charset="0"/>
              </a:rPr>
              <a:t>47	Rutherglen</a:t>
            </a:r>
          </a:p>
          <a:p>
            <a:pPr defTabSz="195965"/>
            <a:r>
              <a:rPr lang="en-US" sz="800" dirty="0">
                <a:latin typeface="Arial" panose="020B0604020202020204" pitchFamily="34" charset="0"/>
                <a:ea typeface="Inter Display" panose="02000503000000020004" pitchFamily="2" charset="0"/>
                <a:cs typeface="Inter Display" panose="02000503000000020004" pitchFamily="2" charset="0"/>
              </a:rPr>
              <a:t>48	Glenrowan</a:t>
            </a:r>
          </a:p>
          <a:p>
            <a:pPr defTabSz="195965"/>
            <a:r>
              <a:rPr lang="en-US" sz="800" dirty="0">
                <a:latin typeface="Arial" panose="020B0604020202020204" pitchFamily="34" charset="0"/>
                <a:ea typeface="Inter Display" panose="02000503000000020004" pitchFamily="2" charset="0"/>
                <a:cs typeface="Inter Display" panose="02000503000000020004" pitchFamily="2" charset="0"/>
              </a:rPr>
              <a:t>49	Beechworth</a:t>
            </a:r>
          </a:p>
          <a:p>
            <a:pPr defTabSz="195965"/>
            <a:r>
              <a:rPr lang="en-US" sz="800" dirty="0">
                <a:latin typeface="Arial" panose="020B0604020202020204" pitchFamily="34" charset="0"/>
                <a:ea typeface="Inter Display" panose="02000503000000020004" pitchFamily="2" charset="0"/>
                <a:cs typeface="Inter Display" panose="02000503000000020004" pitchFamily="2" charset="0"/>
              </a:rPr>
              <a:t>50	King Valley</a:t>
            </a:r>
          </a:p>
          <a:p>
            <a:pPr defTabSz="195965"/>
            <a:r>
              <a:rPr lang="en-US" sz="800" dirty="0">
                <a:latin typeface="Arial" panose="020B0604020202020204" pitchFamily="34" charset="0"/>
                <a:ea typeface="Inter Display" panose="02000503000000020004" pitchFamily="2" charset="0"/>
                <a:cs typeface="Inter Display" panose="02000503000000020004" pitchFamily="2" charset="0"/>
              </a:rPr>
              <a:t>51	Alpine Valleys</a:t>
            </a:r>
          </a:p>
          <a:p>
            <a:pPr defTabSz="195965"/>
            <a:r>
              <a:rPr lang="en-US" sz="800" dirty="0">
                <a:latin typeface="Arial" panose="020B0604020202020204" pitchFamily="34" charset="0"/>
                <a:ea typeface="Inter Display" panose="02000503000000020004" pitchFamily="2" charset="0"/>
                <a:cs typeface="Inter Display" panose="02000503000000020004" pitchFamily="2" charset="0"/>
              </a:rPr>
              <a:t>52	Strathbogie Ranges</a:t>
            </a:r>
          </a:p>
          <a:p>
            <a:pPr defTabSz="195965"/>
            <a:r>
              <a:rPr lang="en-US" sz="800" dirty="0">
                <a:latin typeface="Arial" panose="020B0604020202020204" pitchFamily="34" charset="0"/>
                <a:ea typeface="Inter Display" panose="02000503000000020004" pitchFamily="2" charset="0"/>
                <a:cs typeface="Inter Display" panose="02000503000000020004" pitchFamily="2" charset="0"/>
              </a:rPr>
              <a:t>53	Upper Goulburn</a:t>
            </a:r>
          </a:p>
          <a:p>
            <a:pPr defTabSz="195965"/>
            <a:r>
              <a:rPr lang="en-US" sz="800" dirty="0">
                <a:latin typeface="Arial" panose="020B0604020202020204" pitchFamily="34" charset="0"/>
                <a:ea typeface="Inter Display" panose="02000503000000020004" pitchFamily="2" charset="0"/>
                <a:cs typeface="Inter Display" panose="02000503000000020004" pitchFamily="2" charset="0"/>
              </a:rPr>
              <a:t>54	Heathcote</a:t>
            </a:r>
          </a:p>
          <a:p>
            <a:pPr defTabSz="195965"/>
            <a:r>
              <a:rPr lang="en-US" sz="800" dirty="0">
                <a:latin typeface="Arial" panose="020B0604020202020204" pitchFamily="34" charset="0"/>
                <a:ea typeface="Inter Display" panose="02000503000000020004" pitchFamily="2" charset="0"/>
                <a:cs typeface="Inter Display" panose="02000503000000020004" pitchFamily="2" charset="0"/>
              </a:rPr>
              <a:t>55	Bendigo</a:t>
            </a:r>
          </a:p>
          <a:p>
            <a:pPr defTabSz="195965"/>
            <a:r>
              <a:rPr lang="en-US" sz="800" dirty="0">
                <a:latin typeface="Arial" panose="020B0604020202020204" pitchFamily="34" charset="0"/>
                <a:ea typeface="Inter Display" panose="02000503000000020004" pitchFamily="2" charset="0"/>
                <a:cs typeface="Inter Display" panose="02000503000000020004" pitchFamily="2" charset="0"/>
              </a:rPr>
              <a:t>56	Pyrenees</a:t>
            </a:r>
          </a:p>
          <a:p>
            <a:pPr defTabSz="195965"/>
            <a:r>
              <a:rPr lang="en-US" sz="800" dirty="0">
                <a:latin typeface="Arial" panose="020B0604020202020204" pitchFamily="34" charset="0"/>
                <a:ea typeface="Inter Display" panose="02000503000000020004" pitchFamily="2" charset="0"/>
                <a:cs typeface="Inter Display" panose="02000503000000020004" pitchFamily="2" charset="0"/>
              </a:rPr>
              <a:t>57	Macedon Ranges</a:t>
            </a:r>
          </a:p>
          <a:p>
            <a:pPr defTabSz="195965"/>
            <a:r>
              <a:rPr lang="en-US" sz="800" dirty="0">
                <a:latin typeface="Arial" panose="020B0604020202020204" pitchFamily="34" charset="0"/>
                <a:ea typeface="Inter Display" panose="02000503000000020004" pitchFamily="2" charset="0"/>
                <a:cs typeface="Inter Display" panose="02000503000000020004" pitchFamily="2" charset="0"/>
              </a:rPr>
              <a:t>58	Sunbury</a:t>
            </a:r>
          </a:p>
          <a:p>
            <a:pPr defTabSz="195965"/>
            <a:r>
              <a:rPr lang="en-US" sz="800" dirty="0">
                <a:latin typeface="Arial" panose="020B0604020202020204" pitchFamily="34" charset="0"/>
                <a:ea typeface="Inter Display" panose="02000503000000020004" pitchFamily="2" charset="0"/>
                <a:cs typeface="Inter Display" panose="02000503000000020004" pitchFamily="2" charset="0"/>
              </a:rPr>
              <a:t>59	Grampians</a:t>
            </a:r>
          </a:p>
          <a:p>
            <a:pPr defTabSz="195965"/>
            <a:r>
              <a:rPr lang="en-US" sz="800" dirty="0">
                <a:latin typeface="Arial" panose="020B0604020202020204" pitchFamily="34" charset="0"/>
                <a:ea typeface="Inter Display" panose="02000503000000020004" pitchFamily="2" charset="0"/>
                <a:cs typeface="Inter Display" panose="02000503000000020004" pitchFamily="2" charset="0"/>
              </a:rPr>
              <a:t>60	Henty</a:t>
            </a:r>
          </a:p>
          <a:p>
            <a:pPr defTabSz="195965"/>
            <a:r>
              <a:rPr lang="en-US" sz="800" dirty="0">
                <a:latin typeface="Arial" panose="020B0604020202020204" pitchFamily="34" charset="0"/>
                <a:ea typeface="Inter Display" panose="02000503000000020004" pitchFamily="2" charset="0"/>
                <a:cs typeface="Inter Display" panose="02000503000000020004" pitchFamily="2" charset="0"/>
              </a:rPr>
              <a:t>61	Geelong</a:t>
            </a:r>
          </a:p>
          <a:p>
            <a:pPr defTabSz="195965"/>
            <a:r>
              <a:rPr lang="en-US" sz="800" dirty="0">
                <a:latin typeface="Arial" panose="020B0604020202020204" pitchFamily="34" charset="0"/>
                <a:ea typeface="Inter Display" panose="02000503000000020004" pitchFamily="2" charset="0"/>
                <a:cs typeface="Inter Display" panose="02000503000000020004" pitchFamily="2" charset="0"/>
              </a:rPr>
              <a:t>62	Yarra Valley</a:t>
            </a:r>
          </a:p>
          <a:p>
            <a:pPr defTabSz="195965"/>
            <a:r>
              <a:rPr lang="en-US" sz="800" dirty="0">
                <a:latin typeface="Arial" panose="020B0604020202020204" pitchFamily="34" charset="0"/>
                <a:ea typeface="Inter Display" panose="02000503000000020004" pitchFamily="2" charset="0"/>
                <a:cs typeface="Inter Display" panose="02000503000000020004" pitchFamily="2" charset="0"/>
              </a:rPr>
              <a:t>63	Mornington Peninsula</a:t>
            </a:r>
          </a:p>
          <a:p>
            <a:pPr defTabSz="195965"/>
            <a:r>
              <a:rPr lang="en-US" sz="800" dirty="0">
                <a:latin typeface="Arial" panose="020B0604020202020204" pitchFamily="34" charset="0"/>
                <a:ea typeface="Inter Display" panose="02000503000000020004" pitchFamily="2" charset="0"/>
                <a:cs typeface="Inter Display" panose="02000503000000020004" pitchFamily="2" charset="0"/>
              </a:rPr>
              <a:t>64	Gippsland*</a:t>
            </a:r>
          </a:p>
          <a:p>
            <a:pPr defTabSz="195965"/>
            <a:endParaRPr lang="en-US" sz="800" dirty="0">
              <a:latin typeface="Arial" panose="020B0604020202020204" pitchFamily="34" charset="0"/>
              <a:ea typeface="Inter Display" panose="02000503000000020004" pitchFamily="2" charset="0"/>
              <a:cs typeface="Inter Display" panose="02000503000000020004" pitchFamily="2" charset="0"/>
            </a:endParaRPr>
          </a:p>
          <a:p>
            <a:pPr defTabSz="195965"/>
            <a:r>
              <a:rPr lang="en-US" sz="800" b="1" dirty="0">
                <a:latin typeface="Arial" panose="020B0604020202020204" pitchFamily="34" charset="0"/>
                <a:ea typeface="Inter Display" panose="02000503000000020004" pitchFamily="2" charset="0"/>
                <a:cs typeface="Inter Display" panose="02000503000000020004" pitchFamily="2" charset="0"/>
              </a:rPr>
              <a:t>TASMANIA</a:t>
            </a:r>
          </a:p>
          <a:p>
            <a:pPr defTabSz="195965"/>
            <a:r>
              <a:rPr lang="en-US" sz="800" dirty="0">
                <a:latin typeface="Arial" panose="020B0604020202020204" pitchFamily="34" charset="0"/>
                <a:ea typeface="Inter Display" panose="02000503000000020004" pitchFamily="2" charset="0"/>
                <a:cs typeface="Inter Display" panose="02000503000000020004" pitchFamily="2" charset="0"/>
              </a:rPr>
              <a:t>65	Tasmania*</a:t>
            </a:r>
            <a:endParaRPr lang="en-US" sz="800" dirty="0">
              <a:latin typeface="Arial" panose="020B0604020202020204" pitchFamily="34" charset="0"/>
            </a:endParaRPr>
          </a:p>
        </p:txBody>
      </p:sp>
      <p:sp>
        <p:nvSpPr>
          <p:cNvPr id="10" name="object 4">
            <a:extLst>
              <a:ext uri="{FF2B5EF4-FFF2-40B4-BE49-F238E27FC236}">
                <a16:creationId xmlns:a16="http://schemas.microsoft.com/office/drawing/2014/main" id="{ED63674C-6EF1-4DC7-049E-94C85D6D3B13}"/>
              </a:ext>
            </a:extLst>
          </p:cNvPr>
          <p:cNvSpPr txBox="1"/>
          <p:nvPr/>
        </p:nvSpPr>
        <p:spPr>
          <a:xfrm>
            <a:off x="409737" y="385714"/>
            <a:ext cx="4078508" cy="1052785"/>
          </a:xfrm>
          <a:prstGeom prst="rect">
            <a:avLst/>
          </a:prstGeom>
        </p:spPr>
        <p:txBody>
          <a:bodyPr vert="horz" wrap="square" lIns="0" tIns="11521" rIns="0" bIns="0" rtlCol="0">
            <a:noAutofit/>
          </a:bodyPr>
          <a:lstStyle/>
          <a:p>
            <a:pPr defTabSz="829587">
              <a:lnSpc>
                <a:spcPct val="83000"/>
              </a:lnSpc>
              <a:tabLst>
                <a:tab pos="1156236" algn="l"/>
              </a:tabLst>
              <a:defRPr/>
            </a:pPr>
            <a:r>
              <a:rPr lang="vi-VN" sz="4000" dirty="0">
                <a:solidFill>
                  <a:schemeClr val="accent2"/>
                </a:solidFill>
                <a:latin typeface="Arial" panose="020B0604020202020204" pitchFamily="34" charset="0"/>
                <a:ea typeface="Inter Display" panose="02000503000000020004" pitchFamily="2" charset="0"/>
                <a:cs typeface="Inter Display" panose="02000503000000020004" pitchFamily="2" charset="0"/>
              </a:rPr>
              <a:t>CÁC VÙNG RƯỢU CỦA ÚC</a:t>
            </a:r>
          </a:p>
        </p:txBody>
      </p:sp>
      <p:sp>
        <p:nvSpPr>
          <p:cNvPr id="24" name="TextBox 23">
            <a:extLst>
              <a:ext uri="{FF2B5EF4-FFF2-40B4-BE49-F238E27FC236}">
                <a16:creationId xmlns:a16="http://schemas.microsoft.com/office/drawing/2014/main" id="{8195C441-9E2D-3B44-CAB9-E16B7A5F424B}"/>
              </a:ext>
            </a:extLst>
          </p:cNvPr>
          <p:cNvSpPr txBox="1"/>
          <p:nvPr/>
        </p:nvSpPr>
        <p:spPr>
          <a:xfrm>
            <a:off x="378539" y="5960388"/>
            <a:ext cx="1363168" cy="427425"/>
          </a:xfrm>
          <a:prstGeom prst="rect">
            <a:avLst/>
          </a:prstGeom>
          <a:noFill/>
        </p:spPr>
        <p:txBody>
          <a:bodyPr wrap="square">
            <a:spAutoFit/>
          </a:bodyPr>
          <a:lstStyle/>
          <a:p>
            <a:pPr defTabSz="195965"/>
            <a:r>
              <a:rPr lang="en-US" sz="726" dirty="0">
                <a:latin typeface="Arial" panose="020B0604020202020204" pitchFamily="34" charset="0"/>
                <a:ea typeface="Inter Display" panose="02000503000000020004" pitchFamily="2" charset="0"/>
                <a:cs typeface="Inter Display" panose="02000503000000020004" pitchFamily="2" charset="0"/>
              </a:rPr>
              <a:t>*South Eastern Australia </a:t>
            </a:r>
            <a:br>
              <a:rPr lang="en-US" sz="726" dirty="0">
                <a:latin typeface="Arial" panose="020B0604020202020204" pitchFamily="34" charset="0"/>
                <a:ea typeface="Inter Display" panose="02000503000000020004" pitchFamily="2" charset="0"/>
                <a:cs typeface="Inter Display" panose="02000503000000020004" pitchFamily="2" charset="0"/>
              </a:rPr>
            </a:br>
            <a:r>
              <a:rPr lang="en-US" sz="726" dirty="0">
                <a:latin typeface="Arial" panose="020B0604020202020204" pitchFamily="34" charset="0"/>
                <a:ea typeface="Inter Display" panose="02000503000000020004" pitchFamily="2" charset="0"/>
                <a:cs typeface="Inter Display" panose="02000503000000020004" pitchFamily="2" charset="0"/>
              </a:rPr>
              <a:t>and Gippsland are zones, </a:t>
            </a:r>
            <a:br>
              <a:rPr lang="en-US" sz="726" dirty="0">
                <a:latin typeface="Arial" panose="020B0604020202020204" pitchFamily="34" charset="0"/>
                <a:ea typeface="Inter Display" panose="02000503000000020004" pitchFamily="2" charset="0"/>
                <a:cs typeface="Inter Display" panose="02000503000000020004" pitchFamily="2" charset="0"/>
              </a:rPr>
            </a:br>
            <a:r>
              <a:rPr lang="en-US" sz="726" dirty="0">
                <a:latin typeface="Arial" panose="020B0604020202020204" pitchFamily="34" charset="0"/>
                <a:ea typeface="Inter Display" panose="02000503000000020004" pitchFamily="2" charset="0"/>
                <a:cs typeface="Inter Display" panose="02000503000000020004" pitchFamily="2" charset="0"/>
              </a:rPr>
              <a:t>Tasmania is a state.</a:t>
            </a:r>
          </a:p>
        </p:txBody>
      </p:sp>
    </p:spTree>
    <p:extLst>
      <p:ext uri="{BB962C8B-B14F-4D97-AF65-F5344CB8AC3E}">
        <p14:creationId xmlns:p14="http://schemas.microsoft.com/office/powerpoint/2010/main" val="4085648981"/>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20348.0"/>
  <p:tag name="AS_RELEASE_DATE" val="2022.02.14"/>
  <p:tag name="AS_TITLE" val="Aspose.Slides for .NET 4.0"/>
  <p:tag name="AS_VERSION" val="22.2"/>
</p:tagLst>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AWD">
      <a:majorFont>
        <a:latin typeface="Inter Display"/>
        <a:ea typeface="Inter Display"/>
        <a:cs typeface="Arial"/>
      </a:majorFont>
      <a:minorFont>
        <a:latin typeface="Inter Display"/>
        <a:ea typeface="Inter Display"/>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97b889dec420758f9ecd188adb65a0a0">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49682c3f37869f877c832c0415357639"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67DE229-D415-4F5C-8950-CD8A52522570}">
  <ds:schemaRefs>
    <ds:schemaRef ds:uri="http://schemas.microsoft.com/sharepoint/v3/contenttype/forms"/>
  </ds:schemaRefs>
</ds:datastoreItem>
</file>

<file path=customXml/itemProps2.xml><?xml version="1.0" encoding="utf-8"?>
<ds:datastoreItem xmlns:ds="http://schemas.openxmlformats.org/officeDocument/2006/customXml" ds:itemID="{7A172270-640B-4B33-A311-7D3255625E50}">
  <ds:schemaRefs>
    <ds:schemaRef ds:uri="http://schemas.microsoft.com/office/2006/metadata/properties"/>
    <ds:schemaRef ds:uri="http://schemas.microsoft.com/office/infopath/2007/PartnerControls"/>
    <ds:schemaRef ds:uri="02256494-4976-4001-aedb-96463ae0d92e"/>
    <ds:schemaRef ds:uri="4e8dd08d-258d-47a9-9875-37f1ffd19f33"/>
  </ds:schemaRefs>
</ds:datastoreItem>
</file>

<file path=customXml/itemProps3.xml><?xml version="1.0" encoding="utf-8"?>
<ds:datastoreItem xmlns:ds="http://schemas.openxmlformats.org/officeDocument/2006/customXml" ds:itemID="{DB1BD684-67F7-445C-ABCB-BF9BB29AA9C5}"/>
</file>

<file path=docProps/app.xml><?xml version="1.0" encoding="utf-8"?>
<Properties xmlns="http://schemas.openxmlformats.org/officeDocument/2006/extended-properties" xmlns:vt="http://schemas.openxmlformats.org/officeDocument/2006/docPropsVTypes">
  <TotalTime>0</TotalTime>
  <Words>9661</Words>
  <Application>Microsoft Macintosh PowerPoint</Application>
  <PresentationFormat>Widescreen</PresentationFormat>
  <Paragraphs>904</Paragraphs>
  <Slides>66</Slides>
  <Notes>51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66</vt:i4>
      </vt:variant>
    </vt:vector>
  </HeadingPairs>
  <TitlesOfParts>
    <vt:vector size="69" baseType="lpstr">
      <vt:lpstr>Arial</vt:lpstr>
      <vt:lpstr>Inter Display</vt:lpstr>
      <vt:lpstr>Slide layouts</vt:lpstr>
      <vt:lpstr>PowerPoint Presentation</vt:lpstr>
      <vt:lpstr>PowerPoint Presentation</vt:lpstr>
      <vt:lpstr>PowerPoint Presentation</vt:lpstr>
      <vt:lpstr>HÔM NAY CHÚNG TA SẼ TÌM HIỂU...</vt:lpstr>
      <vt:lpstr>PowerPoint Presentation</vt:lpstr>
      <vt:lpstr>PowerPoint Presentation</vt:lpstr>
      <vt:lpstr>CỔ ĐIỂN VÀ ĐA DẠNG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KHÍ HẬU LỤC ĐỊA</vt:lpstr>
      <vt:lpstr>KHÍ HẬU BIỂN  (ĐẠI DƯƠNG) </vt:lpstr>
      <vt:lpstr>KHÍ HẬU ĐỊA TRUNG HẢI</vt:lpstr>
      <vt:lpstr>PowerPoint Presentation</vt:lpstr>
      <vt:lpstr>PowerPoint Presentation</vt:lpstr>
      <vt:lpstr>PHÂN LOẠI ĐỊA CHẤT</vt:lpstr>
      <vt:lpstr>PowerPoint Presentation</vt:lpstr>
      <vt:lpstr>PowerPoint Presentation</vt:lpstr>
      <vt:lpstr>PowerPoint Presentation</vt:lpstr>
      <vt:lpstr>ADELAIDE HILLS</vt:lpstr>
      <vt:lpstr>BAROSSA</vt:lpstr>
      <vt:lpstr>THUNG LŨNG  CLARE </vt:lpstr>
      <vt:lpstr>coonawarra</vt:lpstr>
      <vt:lpstr>Mclaren vale</vt:lpstr>
      <vt:lpstr>Margaret river</vt:lpstr>
      <vt:lpstr>Canberra district</vt:lpstr>
      <vt:lpstr>Hunter valley</vt:lpstr>
      <vt:lpstr>orange</vt:lpstr>
      <vt:lpstr>Mornington peninsula</vt:lpstr>
      <vt:lpstr>rutherglen</vt:lpstr>
      <vt:lpstr>Yarra  valley</vt:lpstr>
      <vt:lpstr>tasmania</vt:lpstr>
      <vt:lpstr>CÁC GIỐNG NHO VÀ PHONG CÁCH ĐÁNG CHÚ Ý </vt:lpstr>
      <vt:lpstr>RƯỢU  VANG SỦI </vt:lpstr>
      <vt:lpstr>CÁC VÙNG QUAN TRỌNG </vt:lpstr>
      <vt:lpstr>PowerPoint Presentation</vt:lpstr>
      <vt:lpstr>PHONG CÁCH VÀ  HƯƠNG VỊ</vt:lpstr>
      <vt:lpstr>CÁC KHU  VỰC CHÍNH  </vt:lpstr>
      <vt:lpstr>PowerPoint Presentation</vt:lpstr>
      <vt:lpstr>PHONG CÁCH VÀ  CÁC ĐẶC ĐIỂM </vt:lpstr>
      <vt:lpstr>CÁC KHU  VỰC CHÍNH  </vt:lpstr>
      <vt:lpstr>chardonnay</vt:lpstr>
      <vt:lpstr>PHONG CÁCH VÀ  CÁC ĐẶC ĐIỂM </vt:lpstr>
      <vt:lpstr>CÁC KHU  VỰC CHÍNH  </vt:lpstr>
      <vt:lpstr>PowerPoint Presentation</vt:lpstr>
      <vt:lpstr>PHONG CÁCH VÀ  CÁC ĐẶC ĐIỂM </vt:lpstr>
      <vt:lpstr>CÁC KHU  VỰC CHÍNH  </vt:lpstr>
      <vt:lpstr>GRENACHE</vt:lpstr>
      <vt:lpstr>PHONG CÁCH VÀ ĐẶC ĐIỂM </vt:lpstr>
      <vt:lpstr>SHIRAZ</vt:lpstr>
      <vt:lpstr>PHONG CÁCH VÀ  CÁC ĐẶC ĐIỂM</vt:lpstr>
      <vt:lpstr>CÁC KHU  VỰC CHÍNH  </vt:lpstr>
      <vt:lpstr>Cabernet sauvignon</vt:lpstr>
      <vt:lpstr>PHONG CÁCH VÀ  CÁC ĐẶC ĐIỂM </vt:lpstr>
      <vt:lpstr>CÁC KHU  VỰC CHÍNH  </vt:lpstr>
      <vt:lpstr>CÁC GIỐNG THAY THẾ: ĐỔI MỚI VÀ ĐA DẠNG   </vt:lpstr>
      <vt:lpstr>PowerPoint Presentation</vt:lpstr>
      <vt:lpstr>RƯỢU VANG ÚC: ĐA DẠNG NHƯ CHÍNH QUỐC GIA SẢN XUẤT</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revision>1</cp:revision>
  <dcterms:created xsi:type="dcterms:W3CDTF">2018-07-25T07:02:59Z</dcterms:created>
  <dcterms:modified xsi:type="dcterms:W3CDTF">2026-03-28T13:34:28Z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INKTEK-CHUNK-1">
    <vt:lpwstr>010021{"F":2,"I":"6981-60FE-E215-5441"}</vt:lpwstr>
  </property>
  <property fmtid="{D5CDD505-2E9C-101B-9397-08002B2CF9AE}" pid="3" name="ContentTypeId">
    <vt:lpwstr>0x01010011884AF779FE574C89E62754B4999D9C</vt:lpwstr>
  </property>
  <property fmtid="{D5CDD505-2E9C-101B-9397-08002B2CF9AE}" pid="4" name="MSIP_Label_8cf57b4f-1801-441a-a240-098885f2bcbe_Enabled">
    <vt:lpwstr>true</vt:lpwstr>
  </property>
  <property fmtid="{D5CDD505-2E9C-101B-9397-08002B2CF9AE}" pid="5" name="MSIP_Label_8cf57b4f-1801-441a-a240-098885f2bcbe_SetDate">
    <vt:lpwstr>2025-11-07T00:39:18Z</vt:lpwstr>
  </property>
  <property fmtid="{D5CDD505-2E9C-101B-9397-08002B2CF9AE}" pid="6" name="MSIP_Label_8cf57b4f-1801-441a-a240-098885f2bcbe_Method">
    <vt:lpwstr>Standard</vt:lpwstr>
  </property>
  <property fmtid="{D5CDD505-2E9C-101B-9397-08002B2CF9AE}" pid="7" name="MSIP_Label_8cf57b4f-1801-441a-a240-098885f2bcbe_Name">
    <vt:lpwstr>General</vt:lpwstr>
  </property>
  <property fmtid="{D5CDD505-2E9C-101B-9397-08002B2CF9AE}" pid="8" name="MSIP_Label_8cf57b4f-1801-441a-a240-098885f2bcbe_SiteId">
    <vt:lpwstr>76107ada-99f4-412e-b164-5464438b49a0</vt:lpwstr>
  </property>
  <property fmtid="{D5CDD505-2E9C-101B-9397-08002B2CF9AE}" pid="9" name="MSIP_Label_8cf57b4f-1801-441a-a240-098885f2bcbe_ActionId">
    <vt:lpwstr>93e6f39b-470a-4c30-a80b-7941001d2326</vt:lpwstr>
  </property>
  <property fmtid="{D5CDD505-2E9C-101B-9397-08002B2CF9AE}" pid="10" name="MSIP_Label_8cf57b4f-1801-441a-a240-098885f2bcbe_ContentBits">
    <vt:lpwstr>0</vt:lpwstr>
  </property>
  <property fmtid="{D5CDD505-2E9C-101B-9397-08002B2CF9AE}" pid="11" name="MSIP_Label_8cf57b4f-1801-441a-a240-098885f2bcbe_Tag">
    <vt:lpwstr>50, 3, 0, 1</vt:lpwstr>
  </property>
  <property fmtid="{D5CDD505-2E9C-101B-9397-08002B2CF9AE}" pid="12" name="MediaServiceImageTags">
    <vt:lpwstr/>
  </property>
</Properties>
</file>