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6.svg" ContentType="image/svg+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media/image7.svg" ContentType="image/svg+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 id="2147483666" r:id="rId5"/>
  </p:sldMasterIdLst>
  <p:notesMasterIdLst>
    <p:notesMasterId r:id="rId59"/>
  </p:notesMasterIdLst>
  <p:sldIdLst>
    <p:sldId id="256" r:id="rId6"/>
    <p:sldId id="661" r:id="rId7"/>
    <p:sldId id="391" r:id="rId8"/>
    <p:sldId id="479" r:id="rId9"/>
    <p:sldId id="537" r:id="rId10"/>
    <p:sldId id="538" r:id="rId11"/>
    <p:sldId id="539" r:id="rId12"/>
    <p:sldId id="540" r:id="rId13"/>
    <p:sldId id="541" r:id="rId14"/>
    <p:sldId id="542" r:id="rId15"/>
    <p:sldId id="543" r:id="rId16"/>
    <p:sldId id="544" r:id="rId17"/>
    <p:sldId id="545" r:id="rId18"/>
    <p:sldId id="546" r:id="rId19"/>
    <p:sldId id="547" r:id="rId20"/>
    <p:sldId id="554" r:id="rId21"/>
    <p:sldId id="549" r:id="rId22"/>
    <p:sldId id="550" r:id="rId23"/>
    <p:sldId id="551" r:id="rId24"/>
    <p:sldId id="552" r:id="rId25"/>
    <p:sldId id="553" r:id="rId26"/>
    <p:sldId id="555" r:id="rId27"/>
    <p:sldId id="556" r:id="rId28"/>
    <p:sldId id="557" r:id="rId29"/>
    <p:sldId id="558" r:id="rId30"/>
    <p:sldId id="559" r:id="rId31"/>
    <p:sldId id="560" r:id="rId32"/>
    <p:sldId id="561" r:id="rId33"/>
    <p:sldId id="562" r:id="rId34"/>
    <p:sldId id="563" r:id="rId35"/>
    <p:sldId id="564" r:id="rId36"/>
    <p:sldId id="565" r:id="rId37"/>
    <p:sldId id="566" r:id="rId38"/>
    <p:sldId id="567" r:id="rId39"/>
    <p:sldId id="568" r:id="rId40"/>
    <p:sldId id="569" r:id="rId41"/>
    <p:sldId id="570" r:id="rId42"/>
    <p:sldId id="571" r:id="rId43"/>
    <p:sldId id="572" r:id="rId44"/>
    <p:sldId id="573" r:id="rId45"/>
    <p:sldId id="574" r:id="rId46"/>
    <p:sldId id="575" r:id="rId47"/>
    <p:sldId id="576" r:id="rId48"/>
    <p:sldId id="577" r:id="rId49"/>
    <p:sldId id="578" r:id="rId50"/>
    <p:sldId id="583" r:id="rId51"/>
    <p:sldId id="582" r:id="rId52"/>
    <p:sldId id="584" r:id="rId53"/>
    <p:sldId id="581" r:id="rId54"/>
    <p:sldId id="580" r:id="rId55"/>
    <p:sldId id="579" r:id="rId56"/>
    <p:sldId id="340" r:id="rId57"/>
    <p:sldId id="585" r:id="rId58"/>
  </p:sldIdLst>
  <p:sldSz cx="12192000" cy="6858000"/>
  <p:notesSz cx="6858000" cy="9144000"/>
  <p:embeddedFontLst>
    <p:embeddedFont>
      <p:font typeface="Inter Display" panose="02000503000000020004" pitchFamily="2" charset="0"/>
      <p:regular r:id="rId60"/>
      <p:bold r:id="rId61"/>
      <p:italic r:id="rId62"/>
      <p:boldItalic r:id="rId63"/>
    </p:embeddedFont>
    <p:embeddedFont>
      <p:font typeface="MS PGothic" panose="020B0600070205080204" pitchFamily="34" charset="-128"/>
      <p:regular r:id="rId64"/>
    </p:embeddedFont>
    <p:embeddedFont>
      <p:font typeface="Neue Haas Grotesk Text Pro" panose="020B0504020202020204" pitchFamily="34" charset="77"/>
      <p:regular r:id="rId65"/>
      <p:bold r:id="rId66"/>
      <p:italic r:id="rId67"/>
      <p:boldItalic r:id="rId68"/>
    </p:embeddedFont>
    <p:embeddedFont>
      <p:font typeface="Yu Gothic" panose="020B0400000000000000" pitchFamily="34" charset="-128"/>
      <p:regular r:id="rId69"/>
      <p:bold r:id="rId70"/>
    </p:embeddedFont>
    <p:embeddedFont>
      <p:font typeface="Yu Gothic" panose="020B0400000000000000" pitchFamily="34" charset="-128"/>
      <p:regular r:id="rId69"/>
      <p:bold r:id="rId70"/>
    </p:embeddedFont>
    <p:embeddedFont>
      <p:font typeface="Yu Gothic Medium" panose="020B0400000000000000" pitchFamily="34" charset="-128"/>
      <p:regular r:id="rId71"/>
    </p:embeddedFont>
  </p:embeddedFontLst>
  <p:custDataLst>
    <p:tags r:id="rId7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7135"/>
    <a:srgbClr val="F57D46"/>
    <a:srgbClr val="F89868"/>
    <a:srgbClr val="FEC778"/>
    <a:srgbClr val="FECE8A"/>
    <a:srgbClr val="FED396"/>
    <a:srgbClr val="FEF59E"/>
    <a:srgbClr val="FFF7B4"/>
    <a:srgbClr val="FFF8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961565-41C5-874A-83D6-2CEE8C93A6DC}" v="2" dt="2026-08-20T02:00:46.8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02" autoAdjust="0"/>
    <p:restoredTop sz="96301"/>
  </p:normalViewPr>
  <p:slideViewPr>
    <p:cSldViewPr snapToGrid="0">
      <p:cViewPr varScale="1">
        <p:scale>
          <a:sx n="123" d="100"/>
          <a:sy n="123" d="100"/>
        </p:scale>
        <p:origin x="920" y="184"/>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7.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font" Target="fonts/font2.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font" Target="fonts/font12.fntdata"/><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2:00:46.897" v="4"/>
      <pc:docMkLst>
        <pc:docMk/>
      </pc:docMkLst>
      <pc:sldChg chg="addSp delSp modSp mod">
        <pc:chgData name="Cameron Midson" userId="510fe36d-201b-4d30-8c49-491c55367456" providerId="ADAL" clId="{93217E07-8A0E-5D7D-A37A-49773A2FEA36}" dt="2026-08-20T02:00:46.897" v="4"/>
        <pc:sldMkLst>
          <pc:docMk/>
          <pc:sldMk cId="3188814520" sldId="540"/>
        </pc:sldMkLst>
        <pc:picChg chg="add mod">
          <ac:chgData name="Cameron Midson" userId="510fe36d-201b-4d30-8c49-491c55367456" providerId="ADAL" clId="{93217E07-8A0E-5D7D-A37A-49773A2FEA36}" dt="2026-08-20T02:00:46.897" v="4"/>
          <ac:picMkLst>
            <pc:docMk/>
            <pc:sldMk cId="3188814520" sldId="540"/>
            <ac:picMk id="2" creationId="{3E7F7EE9-EA31-30EF-3B59-BA98181F0E9F}"/>
          </ac:picMkLst>
        </pc:picChg>
        <pc:picChg chg="add mod">
          <ac:chgData name="Cameron Midson" userId="510fe36d-201b-4d30-8c49-491c55367456" providerId="ADAL" clId="{93217E07-8A0E-5D7D-A37A-49773A2FEA36}" dt="2026-08-20T02:00:46.897" v="4"/>
          <ac:picMkLst>
            <pc:docMk/>
            <pc:sldMk cId="3188814520" sldId="540"/>
            <ac:picMk id="3" creationId="{EDB708D2-871F-5564-C983-63BD44ED5AC5}"/>
          </ac:picMkLst>
        </pc:picChg>
        <pc:picChg chg="add mod">
          <ac:chgData name="Cameron Midson" userId="510fe36d-201b-4d30-8c49-491c55367456" providerId="ADAL" clId="{93217E07-8A0E-5D7D-A37A-49773A2FEA36}" dt="2026-08-20T02:00:46.897" v="4"/>
          <ac:picMkLst>
            <pc:docMk/>
            <pc:sldMk cId="3188814520" sldId="540"/>
            <ac:picMk id="4" creationId="{128A831D-5E3D-AD78-ABD8-0F783F771C07}"/>
          </ac:picMkLst>
        </pc:picChg>
        <pc:picChg chg="add mod">
          <ac:chgData name="Cameron Midson" userId="510fe36d-201b-4d30-8c49-491c55367456" providerId="ADAL" clId="{93217E07-8A0E-5D7D-A37A-49773A2FEA36}" dt="2026-08-20T02:00:46.897" v="4"/>
          <ac:picMkLst>
            <pc:docMk/>
            <pc:sldMk cId="3188814520" sldId="540"/>
            <ac:picMk id="5" creationId="{F0BFBFCE-ACA4-F2F0-98C7-B62F0CC22B9A}"/>
          </ac:picMkLst>
        </pc:picChg>
        <pc:picChg chg="add mod">
          <ac:chgData name="Cameron Midson" userId="510fe36d-201b-4d30-8c49-491c55367456" providerId="ADAL" clId="{93217E07-8A0E-5D7D-A37A-49773A2FEA36}" dt="2026-08-20T02:00:46.897" v="4"/>
          <ac:picMkLst>
            <pc:docMk/>
            <pc:sldMk cId="3188814520" sldId="540"/>
            <ac:picMk id="6" creationId="{1971010E-B50B-7F28-1BA7-C0B746945C2F}"/>
          </ac:picMkLst>
        </pc:picChg>
        <pc:picChg chg="add mod">
          <ac:chgData name="Cameron Midson" userId="510fe36d-201b-4d30-8c49-491c55367456" providerId="ADAL" clId="{93217E07-8A0E-5D7D-A37A-49773A2FEA36}" dt="2026-08-20T02:00:46.897" v="4"/>
          <ac:picMkLst>
            <pc:docMk/>
            <pc:sldMk cId="3188814520" sldId="540"/>
            <ac:picMk id="7" creationId="{32E89DE9-E13A-40D9-F50F-DE2839176026}"/>
          </ac:picMkLst>
        </pc:picChg>
        <pc:picChg chg="add mod">
          <ac:chgData name="Cameron Midson" userId="510fe36d-201b-4d30-8c49-491c55367456" providerId="ADAL" clId="{93217E07-8A0E-5D7D-A37A-49773A2FEA36}" dt="2026-08-20T02:00:46.897" v="4"/>
          <ac:picMkLst>
            <pc:docMk/>
            <pc:sldMk cId="3188814520" sldId="540"/>
            <ac:picMk id="8" creationId="{72C4FC95-6E79-F53D-7B52-B0A2C407265B}"/>
          </ac:picMkLst>
        </pc:picChg>
        <pc:picChg chg="add mod">
          <ac:chgData name="Cameron Midson" userId="510fe36d-201b-4d30-8c49-491c55367456" providerId="ADAL" clId="{93217E07-8A0E-5D7D-A37A-49773A2FEA36}" dt="2026-08-20T02:00:46.897" v="4"/>
          <ac:picMkLst>
            <pc:docMk/>
            <pc:sldMk cId="3188814520" sldId="540"/>
            <ac:picMk id="9" creationId="{B81480B4-D885-BA75-4605-678B001C3DFE}"/>
          </ac:picMkLst>
        </pc:picChg>
        <pc:picChg chg="add mod">
          <ac:chgData name="Cameron Midson" userId="510fe36d-201b-4d30-8c49-491c55367456" providerId="ADAL" clId="{93217E07-8A0E-5D7D-A37A-49773A2FEA36}" dt="2026-08-20T02:00:46.897" v="4"/>
          <ac:picMkLst>
            <pc:docMk/>
            <pc:sldMk cId="3188814520" sldId="540"/>
            <ac:picMk id="10" creationId="{6F94722A-CDB7-3195-3A37-E5A15F959987}"/>
          </ac:picMkLst>
        </pc:picChg>
        <pc:picChg chg="del">
          <ac:chgData name="Cameron Midson" userId="510fe36d-201b-4d30-8c49-491c55367456" providerId="ADAL" clId="{93217E07-8A0E-5D7D-A37A-49773A2FEA36}" dt="2026-08-20T02:00:46.532" v="3" actId="478"/>
          <ac:picMkLst>
            <pc:docMk/>
            <pc:sldMk cId="3188814520" sldId="540"/>
            <ac:picMk id="28" creationId="{0CF64992-C15C-12A3-5E76-43884665E982}"/>
          </ac:picMkLst>
        </pc:picChg>
        <pc:picChg chg="del">
          <ac:chgData name="Cameron Midson" userId="510fe36d-201b-4d30-8c49-491c55367456" providerId="ADAL" clId="{93217E07-8A0E-5D7D-A37A-49773A2FEA36}" dt="2026-08-20T02:00:46.532" v="3" actId="478"/>
          <ac:picMkLst>
            <pc:docMk/>
            <pc:sldMk cId="3188814520" sldId="540"/>
            <ac:picMk id="29" creationId="{E54CD832-3D21-73A1-1017-7C0562256CBF}"/>
          </ac:picMkLst>
        </pc:picChg>
        <pc:picChg chg="del">
          <ac:chgData name="Cameron Midson" userId="510fe36d-201b-4d30-8c49-491c55367456" providerId="ADAL" clId="{93217E07-8A0E-5D7D-A37A-49773A2FEA36}" dt="2026-08-20T02:00:46.532" v="3" actId="478"/>
          <ac:picMkLst>
            <pc:docMk/>
            <pc:sldMk cId="3188814520" sldId="540"/>
            <ac:picMk id="39" creationId="{0E989355-DCB4-6598-71EF-386B9D05E37A}"/>
          </ac:picMkLst>
        </pc:picChg>
        <pc:picChg chg="del">
          <ac:chgData name="Cameron Midson" userId="510fe36d-201b-4d30-8c49-491c55367456" providerId="ADAL" clId="{93217E07-8A0E-5D7D-A37A-49773A2FEA36}" dt="2026-08-20T02:00:46.532" v="3" actId="478"/>
          <ac:picMkLst>
            <pc:docMk/>
            <pc:sldMk cId="3188814520" sldId="540"/>
            <ac:picMk id="40" creationId="{181ACF46-E7DA-8BED-3F70-06867DF2517D}"/>
          </ac:picMkLst>
        </pc:picChg>
        <pc:picChg chg="del">
          <ac:chgData name="Cameron Midson" userId="510fe36d-201b-4d30-8c49-491c55367456" providerId="ADAL" clId="{93217E07-8A0E-5D7D-A37A-49773A2FEA36}" dt="2026-08-20T02:00:46.532" v="3" actId="478"/>
          <ac:picMkLst>
            <pc:docMk/>
            <pc:sldMk cId="3188814520" sldId="540"/>
            <ac:picMk id="41" creationId="{0B3CB2FC-A1A9-44CC-81FE-E4D1866F20F0}"/>
          </ac:picMkLst>
        </pc:picChg>
        <pc:picChg chg="del">
          <ac:chgData name="Cameron Midson" userId="510fe36d-201b-4d30-8c49-491c55367456" providerId="ADAL" clId="{93217E07-8A0E-5D7D-A37A-49773A2FEA36}" dt="2026-08-20T02:00:46.532" v="3" actId="478"/>
          <ac:picMkLst>
            <pc:docMk/>
            <pc:sldMk cId="3188814520" sldId="540"/>
            <ac:picMk id="42" creationId="{52036EB2-628D-B9A5-145A-DE2BCCBD03B2}"/>
          </ac:picMkLst>
        </pc:picChg>
        <pc:picChg chg="del">
          <ac:chgData name="Cameron Midson" userId="510fe36d-201b-4d30-8c49-491c55367456" providerId="ADAL" clId="{93217E07-8A0E-5D7D-A37A-49773A2FEA36}" dt="2026-08-20T02:00:46.532" v="3" actId="478"/>
          <ac:picMkLst>
            <pc:docMk/>
            <pc:sldMk cId="3188814520" sldId="540"/>
            <ac:picMk id="69" creationId="{BCDD064D-B2FD-F722-9266-2E896327085D}"/>
          </ac:picMkLst>
        </pc:picChg>
        <pc:picChg chg="del">
          <ac:chgData name="Cameron Midson" userId="510fe36d-201b-4d30-8c49-491c55367456" providerId="ADAL" clId="{93217E07-8A0E-5D7D-A37A-49773A2FEA36}" dt="2026-08-20T02:00:46.532" v="3" actId="478"/>
          <ac:picMkLst>
            <pc:docMk/>
            <pc:sldMk cId="3188814520" sldId="540"/>
            <ac:picMk id="70" creationId="{37286A96-7718-F9CE-1476-91DA147A954A}"/>
          </ac:picMkLst>
        </pc:picChg>
        <pc:picChg chg="del">
          <ac:chgData name="Cameron Midson" userId="510fe36d-201b-4d30-8c49-491c55367456" providerId="ADAL" clId="{93217E07-8A0E-5D7D-A37A-49773A2FEA36}" dt="2026-08-20T02:00:46.532" v="3" actId="478"/>
          <ac:picMkLst>
            <pc:docMk/>
            <pc:sldMk cId="3188814520" sldId="540"/>
            <ac:picMk id="71" creationId="{8694936D-1FE0-4C69-CFFC-6481610615CE}"/>
          </ac:picMkLst>
        </pc:picChg>
      </pc:sldChg>
      <pc:sldChg chg="addSp delSp modSp mod">
        <pc:chgData name="Cameron Midson" userId="510fe36d-201b-4d30-8c49-491c55367456" providerId="ADAL" clId="{93217E07-8A0E-5D7D-A37A-49773A2FEA36}" dt="2026-08-20T02:00:28.665" v="2"/>
        <pc:sldMkLst>
          <pc:docMk/>
          <pc:sldMk cId="1403025461" sldId="541"/>
        </pc:sldMkLst>
        <pc:picChg chg="add mod">
          <ac:chgData name="Cameron Midson" userId="510fe36d-201b-4d30-8c49-491c55367456" providerId="ADAL" clId="{93217E07-8A0E-5D7D-A37A-49773A2FEA36}" dt="2026-08-20T02:00:28.665" v="2"/>
          <ac:picMkLst>
            <pc:docMk/>
            <pc:sldMk cId="1403025461" sldId="541"/>
            <ac:picMk id="2" creationId="{9803E957-3BF7-18B1-A332-D2292CA71DCB}"/>
          </ac:picMkLst>
        </pc:picChg>
        <pc:picChg chg="add mod">
          <ac:chgData name="Cameron Midson" userId="510fe36d-201b-4d30-8c49-491c55367456" providerId="ADAL" clId="{93217E07-8A0E-5D7D-A37A-49773A2FEA36}" dt="2026-08-20T02:00:28.665" v="2"/>
          <ac:picMkLst>
            <pc:docMk/>
            <pc:sldMk cId="1403025461" sldId="541"/>
            <ac:picMk id="12" creationId="{A2B639C5-FEAB-7FD0-2636-ECF830B8F3B5}"/>
          </ac:picMkLst>
        </pc:picChg>
        <pc:picChg chg="add mod">
          <ac:chgData name="Cameron Midson" userId="510fe36d-201b-4d30-8c49-491c55367456" providerId="ADAL" clId="{93217E07-8A0E-5D7D-A37A-49773A2FEA36}" dt="2026-08-20T02:00:28.665" v="2"/>
          <ac:picMkLst>
            <pc:docMk/>
            <pc:sldMk cId="1403025461" sldId="541"/>
            <ac:picMk id="13" creationId="{382649BD-C40F-0358-D5A6-3D2ED1367676}"/>
          </ac:picMkLst>
        </pc:picChg>
        <pc:picChg chg="add mod">
          <ac:chgData name="Cameron Midson" userId="510fe36d-201b-4d30-8c49-491c55367456" providerId="ADAL" clId="{93217E07-8A0E-5D7D-A37A-49773A2FEA36}" dt="2026-08-20T02:00:28.665" v="2"/>
          <ac:picMkLst>
            <pc:docMk/>
            <pc:sldMk cId="1403025461" sldId="541"/>
            <ac:picMk id="15" creationId="{4DB16C3E-4BE4-B7AC-F2E8-6FAB03540F02}"/>
          </ac:picMkLst>
        </pc:picChg>
        <pc:picChg chg="add mod">
          <ac:chgData name="Cameron Midson" userId="510fe36d-201b-4d30-8c49-491c55367456" providerId="ADAL" clId="{93217E07-8A0E-5D7D-A37A-49773A2FEA36}" dt="2026-08-20T02:00:28.665" v="2"/>
          <ac:picMkLst>
            <pc:docMk/>
            <pc:sldMk cId="1403025461" sldId="541"/>
            <ac:picMk id="16" creationId="{D5452907-7742-A5D7-D951-584100BFFE41}"/>
          </ac:picMkLst>
        </pc:picChg>
        <pc:picChg chg="add mod">
          <ac:chgData name="Cameron Midson" userId="510fe36d-201b-4d30-8c49-491c55367456" providerId="ADAL" clId="{93217E07-8A0E-5D7D-A37A-49773A2FEA36}" dt="2026-08-20T02:00:28.665" v="2"/>
          <ac:picMkLst>
            <pc:docMk/>
            <pc:sldMk cId="1403025461" sldId="541"/>
            <ac:picMk id="17" creationId="{94E4AD59-B594-8937-C27D-488366984729}"/>
          </ac:picMkLst>
        </pc:picChg>
        <pc:picChg chg="add mod">
          <ac:chgData name="Cameron Midson" userId="510fe36d-201b-4d30-8c49-491c55367456" providerId="ADAL" clId="{93217E07-8A0E-5D7D-A37A-49773A2FEA36}" dt="2026-08-20T02:00:28.665" v="2"/>
          <ac:picMkLst>
            <pc:docMk/>
            <pc:sldMk cId="1403025461" sldId="541"/>
            <ac:picMk id="18" creationId="{438DD24D-5AD0-63CE-46BE-2DF8B3B1ACB3}"/>
          </ac:picMkLst>
        </pc:picChg>
        <pc:picChg chg="add mod">
          <ac:chgData name="Cameron Midson" userId="510fe36d-201b-4d30-8c49-491c55367456" providerId="ADAL" clId="{93217E07-8A0E-5D7D-A37A-49773A2FEA36}" dt="2026-08-20T02:00:28.665" v="2"/>
          <ac:picMkLst>
            <pc:docMk/>
            <pc:sldMk cId="1403025461" sldId="541"/>
            <ac:picMk id="19" creationId="{7A0A970A-8BCA-FDCD-1913-9AA23D590BC6}"/>
          </ac:picMkLst>
        </pc:picChg>
        <pc:picChg chg="add mod">
          <ac:chgData name="Cameron Midson" userId="510fe36d-201b-4d30-8c49-491c55367456" providerId="ADAL" clId="{93217E07-8A0E-5D7D-A37A-49773A2FEA36}" dt="2026-08-20T02:00:28.665" v="2"/>
          <ac:picMkLst>
            <pc:docMk/>
            <pc:sldMk cId="1403025461" sldId="541"/>
            <ac:picMk id="20" creationId="{F3630861-9142-71AD-F7EB-30DDE34DD135}"/>
          </ac:picMkLst>
        </pc:picChg>
        <pc:picChg chg="del mod">
          <ac:chgData name="Cameron Midson" userId="510fe36d-201b-4d30-8c49-491c55367456" providerId="ADAL" clId="{93217E07-8A0E-5D7D-A37A-49773A2FEA36}" dt="2026-08-20T02:00:28.261" v="1" actId="478"/>
          <ac:picMkLst>
            <pc:docMk/>
            <pc:sldMk cId="1403025461" sldId="541"/>
            <ac:picMk id="65" creationId="{AFD68E4D-B2BA-299C-DB7E-CB0C03138051}"/>
          </ac:picMkLst>
        </pc:picChg>
        <pc:picChg chg="del mod">
          <ac:chgData name="Cameron Midson" userId="510fe36d-201b-4d30-8c49-491c55367456" providerId="ADAL" clId="{93217E07-8A0E-5D7D-A37A-49773A2FEA36}" dt="2026-08-20T02:00:28.261" v="1" actId="478"/>
          <ac:picMkLst>
            <pc:docMk/>
            <pc:sldMk cId="1403025461" sldId="541"/>
            <ac:picMk id="66" creationId="{53FD44FA-1C5B-60FE-E7BC-18A41D9C56DF}"/>
          </ac:picMkLst>
        </pc:picChg>
        <pc:picChg chg="del mod">
          <ac:chgData name="Cameron Midson" userId="510fe36d-201b-4d30-8c49-491c55367456" providerId="ADAL" clId="{93217E07-8A0E-5D7D-A37A-49773A2FEA36}" dt="2026-08-20T02:00:28.261" v="1" actId="478"/>
          <ac:picMkLst>
            <pc:docMk/>
            <pc:sldMk cId="1403025461" sldId="541"/>
            <ac:picMk id="76" creationId="{87C33009-23B7-6460-56C1-63CA441BBFA6}"/>
          </ac:picMkLst>
        </pc:picChg>
        <pc:picChg chg="del mod">
          <ac:chgData name="Cameron Midson" userId="510fe36d-201b-4d30-8c49-491c55367456" providerId="ADAL" clId="{93217E07-8A0E-5D7D-A37A-49773A2FEA36}" dt="2026-08-20T02:00:28.261" v="1" actId="478"/>
          <ac:picMkLst>
            <pc:docMk/>
            <pc:sldMk cId="1403025461" sldId="541"/>
            <ac:picMk id="77" creationId="{BBD01179-1804-E9DC-9EFF-9A0F71E1EA62}"/>
          </ac:picMkLst>
        </pc:picChg>
        <pc:picChg chg="del">
          <ac:chgData name="Cameron Midson" userId="510fe36d-201b-4d30-8c49-491c55367456" providerId="ADAL" clId="{93217E07-8A0E-5D7D-A37A-49773A2FEA36}" dt="2026-08-20T02:00:28.261" v="1" actId="478"/>
          <ac:picMkLst>
            <pc:docMk/>
            <pc:sldMk cId="1403025461" sldId="541"/>
            <ac:picMk id="78" creationId="{20D9402A-4CFB-A5F2-7EC0-81BC8041E415}"/>
          </ac:picMkLst>
        </pc:picChg>
        <pc:picChg chg="del">
          <ac:chgData name="Cameron Midson" userId="510fe36d-201b-4d30-8c49-491c55367456" providerId="ADAL" clId="{93217E07-8A0E-5D7D-A37A-49773A2FEA36}" dt="2026-08-20T02:00:28.261" v="1" actId="478"/>
          <ac:picMkLst>
            <pc:docMk/>
            <pc:sldMk cId="1403025461" sldId="541"/>
            <ac:picMk id="79" creationId="{2808E549-61AA-F8EC-4FB8-872EDCE77AD1}"/>
          </ac:picMkLst>
        </pc:picChg>
        <pc:picChg chg="del mod">
          <ac:chgData name="Cameron Midson" userId="510fe36d-201b-4d30-8c49-491c55367456" providerId="ADAL" clId="{93217E07-8A0E-5D7D-A37A-49773A2FEA36}" dt="2026-08-20T02:00:28.261" v="1" actId="478"/>
          <ac:picMkLst>
            <pc:docMk/>
            <pc:sldMk cId="1403025461" sldId="541"/>
            <ac:picMk id="106" creationId="{D5EA49CB-6667-758B-1D42-18353455D42D}"/>
          </ac:picMkLst>
        </pc:picChg>
        <pc:picChg chg="del mod">
          <ac:chgData name="Cameron Midson" userId="510fe36d-201b-4d30-8c49-491c55367456" providerId="ADAL" clId="{93217E07-8A0E-5D7D-A37A-49773A2FEA36}" dt="2026-08-20T02:00:28.261" v="1" actId="478"/>
          <ac:picMkLst>
            <pc:docMk/>
            <pc:sldMk cId="1403025461" sldId="541"/>
            <ac:picMk id="107" creationId="{F40C1325-9754-868A-61ED-8958816EFF2D}"/>
          </ac:picMkLst>
        </pc:picChg>
        <pc:picChg chg="del mod">
          <ac:chgData name="Cameron Midson" userId="510fe36d-201b-4d30-8c49-491c55367456" providerId="ADAL" clId="{93217E07-8A0E-5D7D-A37A-49773A2FEA36}" dt="2026-08-20T02:00:28.261" v="1" actId="478"/>
          <ac:picMkLst>
            <pc:docMk/>
            <pc:sldMk cId="1403025461" sldId="541"/>
            <ac:picMk id="108" creationId="{344A0BFB-0511-9ECC-681B-B96F8A5B35A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Display" panose="02000503000000020004"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Display" panose="02000503000000020004" pitchFamily="2" charset="0"/>
              </a:defRPr>
            </a:lvl1pPr>
          </a:lstStyle>
          <a:p>
            <a:fld id="{A644BF32-4CA8-4343-91C5-94D89E008D3B}" type="datetimeFigureOut">
              <a:rPr lang="en-US" smtClean="0"/>
              <a:t>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Display" panose="02000503000000020004"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Display" panose="02000503000000020004" pitchFamily="2" charset="0"/>
              </a:defRPr>
            </a:lvl1pPr>
          </a:lstStyle>
          <a:p>
            <a:fld id="{C8CAF07B-88B1-40ED-9A21-D99161D5F8F5}" type="slidenum">
              <a:rPr lang="en-US" smtClean="0"/>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Inter Display" panose="02000503000000020004" pitchFamily="2" charset="0"/>
        <a:ea typeface="+mn-ea"/>
        <a:cs typeface="+mn-cs"/>
      </a:defRPr>
    </a:lvl1pPr>
    <a:lvl2pPr marL="457176" algn="l" defTabSz="914353" rtl="0" eaLnBrk="1" latinLnBrk="0" hangingPunct="1">
      <a:defRPr sz="1199" b="0" i="0" kern="1200">
        <a:solidFill>
          <a:schemeClr val="tx1"/>
        </a:solidFill>
        <a:latin typeface="Inter Display" panose="02000503000000020004" pitchFamily="2" charset="0"/>
        <a:ea typeface="+mn-ea"/>
        <a:cs typeface="+mn-cs"/>
      </a:defRPr>
    </a:lvl2pPr>
    <a:lvl3pPr marL="914353" algn="l" defTabSz="914353" rtl="0" eaLnBrk="1" latinLnBrk="0" hangingPunct="1">
      <a:defRPr sz="1199" b="0" i="0" kern="1200">
        <a:solidFill>
          <a:schemeClr val="tx1"/>
        </a:solidFill>
        <a:latin typeface="Inter Display" panose="02000503000000020004" pitchFamily="2" charset="0"/>
        <a:ea typeface="+mn-ea"/>
        <a:cs typeface="+mn-cs"/>
      </a:defRPr>
    </a:lvl3pPr>
    <a:lvl4pPr marL="1371529" algn="l" defTabSz="914353" rtl="0" eaLnBrk="1" latinLnBrk="0" hangingPunct="1">
      <a:defRPr sz="1199" b="0" i="0" kern="1200">
        <a:solidFill>
          <a:schemeClr val="tx1"/>
        </a:solidFill>
        <a:latin typeface="Inter Display" panose="02000503000000020004" pitchFamily="2" charset="0"/>
        <a:ea typeface="+mn-ea"/>
        <a:cs typeface="+mn-cs"/>
      </a:defRPr>
    </a:lvl4pPr>
    <a:lvl5pPr marL="1828707" algn="l" defTabSz="914353" rtl="0" eaLnBrk="1" latinLnBrk="0" hangingPunct="1">
      <a:defRPr sz="1199" b="0" i="0" kern="1200">
        <a:solidFill>
          <a:schemeClr val="tx1"/>
        </a:solidFill>
        <a:latin typeface="Inter Display" panose="02000503000000020004" pitchFamily="2"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kern="1200">
                <a:solidFill>
                  <a:schemeClr val="tx1"/>
                </a:solidFill>
                <a:effectLst/>
                <a:latin typeface="+mn-lt"/>
                <a:ea typeface="+mn-ea"/>
                <a:cs typeface="+mn-cs"/>
              </a:rPr>
              <a:t>この講座はワインのつくり方、テイスティングの基本、ワインのスタイルの違い、オーストラリアで有名なワインの産地について学びます。</a:t>
            </a:r>
            <a:endParaRPr lang="en-AU" sz="1200" b="0" i="0" kern="1200" dirty="0">
              <a:solidFill>
                <a:schemeClr val="tx1"/>
              </a:solidFill>
              <a:effectLst/>
              <a:latin typeface="+mn-lt"/>
              <a:ea typeface="+mn-ea"/>
              <a:cs typeface="+mn-cs"/>
            </a:endParaRPr>
          </a:p>
          <a:p>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このノートには、追加のスライド情報と考察ポイントが記載されています。このようなプレゼンテーションを含む、より多くのトピックやリソースをダウンロードするには、</a:t>
            </a:r>
            <a:r>
              <a:rPr lang="en-AU" altLang="ja-JP" sz="1200" kern="1200" dirty="0" err="1">
                <a:solidFill>
                  <a:schemeClr val="tx1"/>
                </a:solidFill>
                <a:effectLst/>
                <a:latin typeface="+mn-lt"/>
                <a:ea typeface="+mn-ea"/>
                <a:cs typeface="+mn-cs"/>
              </a:rPr>
              <a:t>www.australianwinediscovered.com</a:t>
            </a:r>
            <a:endParaRPr lang="en-AU" altLang="ja-JP" sz="1200" kern="1200" dirty="0">
              <a:solidFill>
                <a:schemeClr val="tx1"/>
              </a:solidFill>
              <a:effectLst/>
              <a:latin typeface="+mn-lt"/>
              <a:ea typeface="+mn-ea"/>
              <a:cs typeface="+mn-cs"/>
            </a:endParaRPr>
          </a:p>
          <a:p>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 をご覧ください。</a:t>
            </a:r>
            <a:r>
              <a:rPr lang="ja-JP" altLang="en-US"/>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a:t>
            </a:fld>
            <a:endParaRPr lang="en-US"/>
          </a:p>
        </p:txBody>
      </p:sp>
    </p:spTree>
    <p:extLst>
      <p:ext uri="{BB962C8B-B14F-4D97-AF65-F5344CB8AC3E}">
        <p14:creationId xmlns:p14="http://schemas.microsoft.com/office/powerpoint/2010/main" val="3078650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ワインの脚が明確な場合にはアルコール度数が高い、またはグリセロール含有量が多いことを意味し、一般的には</a:t>
            </a:r>
            <a:r>
              <a:rPr lang="ja-JP" altLang="en-US">
                <a:latin typeface="ＭＳ Ｐゴシック" panose="020B0600070205080204" pitchFamily="50" charset="-128"/>
              </a:rPr>
              <a:t>骨太で熟した味わいで、飲みごたえがあるワインであるとされています。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15</a:t>
            </a:fld>
            <a:endParaRPr lang="en-US"/>
          </a:p>
        </p:txBody>
      </p:sp>
    </p:spTree>
    <p:extLst>
      <p:ext uri="{BB962C8B-B14F-4D97-AF65-F5344CB8AC3E}">
        <p14:creationId xmlns:p14="http://schemas.microsoft.com/office/powerpoint/2010/main" val="983746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第一アロマ</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栽培条件によっても異なりますが、品種によって特定の風味やアロマがあります。これらの表現には果物が使われることが多いものの、ハーブや花を用いることもあります。</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第二アロマ</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醸造工程に由来するアロマを指します。パンや酵母、チーズの皮や気の抜けたビールのようなアロマは発酵に由来するものです。樽での熟成はトースト、ヴァニラ、チョコレート、スパイスなど、セイバリー（甘味がない</a:t>
            </a:r>
            <a:r>
              <a:rPr lang="en-US" altLang="ja-JP"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旨味を感じる）なアロマをもたらします。</a:t>
            </a:r>
            <a:endParaRPr lang="en-US" altLang="ja-JP"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第三アロマ</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瓶内熟成によって新たなアロマが加わり、「ブーケ」と呼ばれることもあります。ワインの熟成が進むと第一アロマが落ち着き、それ以外の、土っぽさやミネラル、皮革やタバコなどのアロマが目立ってき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920907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ワインを少量口に含んだまま空気を吸い込み、ワインのアロマを口の中から口蓋、喉の奥を通して鼻腔まで広げましょう。</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18</a:t>
            </a:fld>
            <a:endParaRPr lang="en-US"/>
          </a:p>
        </p:txBody>
      </p:sp>
    </p:spTree>
    <p:extLst>
      <p:ext uri="{BB962C8B-B14F-4D97-AF65-F5344CB8AC3E}">
        <p14:creationId xmlns:p14="http://schemas.microsoft.com/office/powerpoint/2010/main" val="548245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ワインの甘味は、例えばチョコレートに感じるような人為的な甘さとは違います。ブドウに由来する自然な甘味だからです。ドライ（辛口）というのは甘さと反対の感覚で、ワインに残糖が全くないことを意味します。ただし、辛口のワインでも果実味を感じることはあります。ほとんどのワインはドライ（辛口）からオフ・ドライです。</a:t>
            </a:r>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2729471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22</a:t>
            </a:fld>
            <a:endParaRPr lang="en-US"/>
          </a:p>
        </p:txBody>
      </p:sp>
    </p:spTree>
    <p:extLst>
      <p:ext uri="{BB962C8B-B14F-4D97-AF65-F5344CB8AC3E}">
        <p14:creationId xmlns:p14="http://schemas.microsoft.com/office/powerpoint/2010/main" val="3666803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タンニンはブドウの果皮と、熟成に用いるオーク樽に由来します。タンニンはワインの青臭さや茎っぽさと対照的な、熟したソフトな感触を与えるとともに、きめ細やかというよりは粗い質感を与えます。</a:t>
            </a:r>
            <a:endParaRPr lang="en-US" dirty="0"/>
          </a:p>
          <a:p>
            <a:endParaRPr lang="en-US" dirty="0"/>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23</a:t>
            </a:fld>
            <a:endParaRPr lang="en-US"/>
          </a:p>
        </p:txBody>
      </p:sp>
    </p:spTree>
    <p:extLst>
      <p:ext uri="{BB962C8B-B14F-4D97-AF65-F5344CB8AC3E}">
        <p14:creationId xmlns:p14="http://schemas.microsoft.com/office/powerpoint/2010/main" val="2490850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4082325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ABB4-1E1E-C92F-8404-B83C37F59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B28B-3814-EDD3-086F-39DEF88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1A6980-A4BA-06A9-6825-46893FC14B91}"/>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12F81401-D58C-32E7-3977-D1D74A14C1B7}"/>
              </a:ext>
            </a:extLst>
          </p:cNvPr>
          <p:cNvSpPr>
            <a:spLocks noGrp="1"/>
          </p:cNvSpPr>
          <p:nvPr>
            <p:ph type="sldNum" sz="quarter" idx="5"/>
          </p:nvPr>
        </p:nvSpPr>
        <p:spPr/>
        <p:txBody>
          <a:bodyPr/>
          <a:lstStyle/>
          <a:p>
            <a:fld id="{C8CAF07B-88B1-40ED-9A21-D99161D5F8F5}" type="slidenum">
              <a:rPr lang="en-US" smtClean="0"/>
              <a:t>25</a:t>
            </a:fld>
            <a:endParaRPr lang="en-US"/>
          </a:p>
        </p:txBody>
      </p:sp>
    </p:spTree>
    <p:extLst>
      <p:ext uri="{BB962C8B-B14F-4D97-AF65-F5344CB8AC3E}">
        <p14:creationId xmlns:p14="http://schemas.microsoft.com/office/powerpoint/2010/main" val="233940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ワインに一つの正解はありません。偉大なワインとはなにか、様々な意見があります。しかし、アルコール、酸、甘味、タンニン、果実味の</a:t>
            </a:r>
            <a:r>
              <a:rPr lang="en-US" altLang="ja-JP" sz="1200" b="0" i="0" u="none" strike="noStrike" kern="1200" dirty="0">
                <a:solidFill>
                  <a:schemeClr val="tx1"/>
                </a:solidFill>
                <a:effectLst/>
                <a:latin typeface="+mn-lt"/>
                <a:ea typeface="+mn-ea"/>
                <a:cs typeface="+mn-cs"/>
              </a:rPr>
              <a:t>5</a:t>
            </a:r>
            <a:r>
              <a:rPr lang="ja-JP" altLang="en-US" sz="1200" b="0" i="0" u="none" strike="noStrike" kern="1200">
                <a:solidFill>
                  <a:schemeClr val="tx1"/>
                </a:solidFill>
                <a:effectLst/>
                <a:latin typeface="+mn-lt"/>
                <a:ea typeface="+mn-ea"/>
                <a:cs typeface="+mn-cs"/>
              </a:rPr>
              <a:t>つの要素のバランスが取れていることは常に求められています。</a:t>
            </a:r>
            <a:r>
              <a:rPr lang="en-AU" sz="1200" b="0" i="0" u="none" strike="noStrike" kern="1200" dirty="0">
                <a:solidFill>
                  <a:schemeClr val="tx1"/>
                </a:solidFill>
                <a:effectLst/>
                <a:latin typeface="+mn-lt"/>
                <a:ea typeface="+mn-ea"/>
                <a:cs typeface="+mn-cs"/>
              </a:rPr>
              <a:t>.</a:t>
            </a:r>
          </a:p>
          <a:p>
            <a:endParaRPr lang="en-AU" sz="1200" b="0" i="0" u="none" strike="noStrike" kern="1200" dirty="0">
              <a:solidFill>
                <a:schemeClr val="tx1"/>
              </a:solidFill>
              <a:effectLst/>
              <a:latin typeface="+mn-lt"/>
              <a:ea typeface="+mn-ea"/>
              <a:cs typeface="+mn-cs"/>
            </a:endParaRPr>
          </a:p>
          <a:p>
            <a:pPr rtl="0"/>
            <a:r>
              <a:rPr lang="ja-JP" altLang="en-US" b="0">
                <a:effectLst/>
              </a:rPr>
              <a:t>受講生に投げかける質問のアイデア</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ワインの熟成状態は各要素に大きな影響を与えることがあります。</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熟成の進んだワインを飲んだことがありますか？それは同じ品種で似たスタイルの若いワインと比較して何が違いましたか？</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ワインは瓶詰めした時点でバランスが完璧に取られている必要があるでしょうか、それとも時間をかけて瓶の中で調和しても良いのでしょうか。</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a:p>
        </p:txBody>
      </p:sp>
    </p:spTree>
    <p:extLst>
      <p:ext uri="{BB962C8B-B14F-4D97-AF65-F5344CB8AC3E}">
        <p14:creationId xmlns:p14="http://schemas.microsoft.com/office/powerpoint/2010/main" val="878358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ここから複数のワインのテイスティングを始めましょう。</a:t>
            </a:r>
            <a:r>
              <a:rPr lang="en-US" dirty="0"/>
              <a:t> </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補完プログラム：各品種に関するプログラムや資料は、こちらからご覧いただけます。</a:t>
            </a:r>
            <a:r>
              <a:rPr lang="en-US" altLang="ja-JP" sz="1200" b="0" i="0" u="none" strike="noStrike" dirty="0" err="1">
                <a:solidFill>
                  <a:srgbClr val="000000"/>
                </a:solidFill>
                <a:effectLst/>
                <a:latin typeface="Calibri" panose="020F0502020204030204" pitchFamily="34" charset="0"/>
                <a:ea typeface="游ゴシック" panose="020B0400000000000000" pitchFamily="50" charset="-128"/>
              </a:rPr>
              <a:t>www.australianwinediscovered.com</a:t>
            </a:r>
            <a:r>
              <a:rPr lang="en-US" altLang="ja-JP" sz="1200" b="0" i="0" u="none" strike="noStrike" dirty="0">
                <a:solidFill>
                  <a:srgbClr val="000000"/>
                </a:solidFill>
                <a:effectLst/>
                <a:latin typeface="Calibri" panose="020F0502020204030204" pitchFamily="34" charset="0"/>
                <a:ea typeface="游ゴシック" panose="020B0400000000000000" pitchFamily="50" charset="-128"/>
              </a:rPr>
              <a:t> </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27</a:t>
            </a:fld>
            <a:endParaRPr lang="en-US"/>
          </a:p>
        </p:txBody>
      </p:sp>
    </p:spTree>
    <p:extLst>
      <p:ext uri="{BB962C8B-B14F-4D97-AF65-F5344CB8AC3E}">
        <p14:creationId xmlns:p14="http://schemas.microsoft.com/office/powerpoint/2010/main" val="177794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ほとんどのワインはブドウを用いて造られていますが、技術的にはリンゴやブルーベリー、イチゴなど、他の果物からもワインを造ることは可能です。</a:t>
            </a:r>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a:t>
            </a:fld>
            <a:endParaRPr lang="en-US"/>
          </a:p>
        </p:txBody>
      </p:sp>
    </p:spTree>
    <p:extLst>
      <p:ext uri="{BB962C8B-B14F-4D97-AF65-F5344CB8AC3E}">
        <p14:creationId xmlns:p14="http://schemas.microsoft.com/office/powerpoint/2010/main" val="3944747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あらゆるワインの中で、スパークリング・ワインは技術と時間を最も必要とするワインです。なぜなら、発酵を</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回、すなわち</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度はワインを造るため、</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度目は泡を造り出すために行うからです。</a:t>
            </a:r>
            <a:endParaRPr lang="en-AU" b="0" dirty="0">
              <a:effectLst/>
            </a:endParaRPr>
          </a:p>
          <a:p>
            <a:pPr rtl="0"/>
            <a:r>
              <a:rPr lang="ja-JP" altLang="en-US" sz="1200" b="0" i="0" u="none" strike="noStrike" kern="1200">
                <a:solidFill>
                  <a:schemeClr val="tx1"/>
                </a:solidFill>
                <a:effectLst/>
                <a:latin typeface="+mn-lt"/>
                <a:ea typeface="+mn-ea"/>
                <a:cs typeface="+mn-cs"/>
              </a:rPr>
              <a:t>スパークリング・シラーズは他のスパークリング・ワインと同じ手法を用いて造られたオーストラリア独自のスタイルです。一般的に用いられるシャルドネとピノ・ノワールの代わりに、シラーズをベース・ワインに用いて造られます。</a:t>
            </a:r>
            <a:endParaRPr lang="en-AU" b="0" dirty="0">
              <a:effectLst/>
            </a:endParaRPr>
          </a:p>
          <a:p>
            <a:br>
              <a:rPr lang="en-AU" dirty="0"/>
            </a:br>
            <a:endParaRPr lang="en-US"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28</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ライト・ボディの白ワインは通常辛口で飲みやすく、冷涼な気候から特によいワインが生み出されています。このカテゴリで人気のあるワインはリースリング、ソーヴィニヨン・ブラン、ピノ・グリ、ピノ・グリージョなどがあります。</a:t>
            </a:r>
            <a:endParaRPr lang="en-AU"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オーストラリアのリースリングは世界最高峰のワインの</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つで、多くのワインメーカーはワインそのものの透明感、フレッシュさ、ピュアさを表現するため最小限の介入を心掛けて造っています。</a:t>
            </a:r>
            <a:endParaRPr lang="en-AU" b="0" dirty="0">
              <a:effectLst/>
            </a:endParaRPr>
          </a:p>
          <a:p>
            <a:endParaRPr lang="en-AU" dirty="0"/>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29</a:t>
            </a:fld>
            <a:endParaRPr lang="en-US"/>
          </a:p>
        </p:txBody>
      </p:sp>
    </p:spTree>
    <p:extLst>
      <p:ext uri="{BB962C8B-B14F-4D97-AF65-F5344CB8AC3E}">
        <p14:creationId xmlns:p14="http://schemas.microsoft.com/office/powerpoint/2010/main" val="320347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セミヨンはオーストラリアで長い歴史があり、多くの地域で栽培されています。ハンター・ヴァレーのセミヨンは世界で最も驚きをもって迎えられるワインの</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つで、熟成と共に柑橘系のキリリとした若いワインが、まるで（実際は使っていないのに）樽で長期熟成したように深い黄金色でナッティな香りやハチミツ、藁の香りをまとったワインに変化していきます。マーガレット・リヴァーではソーヴィニヨン・ブランのように軽やかなスタイルのセミヨンを造っています。ソーヴィニヨン・ブランとブレンドすることも一般的で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30</a:t>
            </a:fld>
            <a:endParaRPr lang="en-US"/>
          </a:p>
        </p:txBody>
      </p:sp>
    </p:spTree>
    <p:extLst>
      <p:ext uri="{BB962C8B-B14F-4D97-AF65-F5344CB8AC3E}">
        <p14:creationId xmlns:p14="http://schemas.microsoft.com/office/powerpoint/2010/main" val="2692428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フルボディの白ワインはリッチでクリーミー。醸造工程に由来する特徴を伴い、テクスチャに富んだふくよかなスタイルが一般的です。例えば、樽での熟成によってもたらされる風味。人気のある例としてはシャルドネやヴィオニエなど、ミディアム・ボディからフル・ボディのスタイルで造られるものがあります。</a:t>
            </a:r>
            <a:endParaRPr lang="en-AU"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世界で最も栽培面積の多い白ワイン用品種、シャルドネはオーストラリアを象徴するワインでもあります。かつて</a:t>
            </a:r>
            <a:r>
              <a:rPr lang="en-US" altLang="ja-JP" sz="1200" b="0" i="0" u="none" strike="noStrike" kern="1200" dirty="0">
                <a:solidFill>
                  <a:schemeClr val="tx1"/>
                </a:solidFill>
                <a:effectLst/>
                <a:latin typeface="+mn-lt"/>
                <a:ea typeface="+mn-ea"/>
                <a:cs typeface="+mn-cs"/>
              </a:rPr>
              <a:t>1980</a:t>
            </a:r>
            <a:r>
              <a:rPr lang="ja-JP" altLang="en-US" sz="1200" b="0" i="0" u="none" strike="noStrike" kern="1200">
                <a:solidFill>
                  <a:schemeClr val="tx1"/>
                </a:solidFill>
                <a:effectLst/>
                <a:latin typeface="+mn-lt"/>
                <a:ea typeface="+mn-ea"/>
                <a:cs typeface="+mn-cs"/>
              </a:rPr>
              <a:t>年代から</a:t>
            </a:r>
            <a:r>
              <a:rPr lang="en-US" altLang="ja-JP" sz="1200" b="0" i="0" u="none" strike="noStrike" kern="1200" dirty="0">
                <a:solidFill>
                  <a:schemeClr val="tx1"/>
                </a:solidFill>
                <a:effectLst/>
                <a:latin typeface="+mn-lt"/>
                <a:ea typeface="+mn-ea"/>
                <a:cs typeface="+mn-cs"/>
              </a:rPr>
              <a:t>1990</a:t>
            </a:r>
            <a:r>
              <a:rPr lang="ja-JP" altLang="en-US" sz="1200" b="0" i="0" u="none" strike="noStrike" kern="1200">
                <a:solidFill>
                  <a:schemeClr val="tx1"/>
                </a:solidFill>
                <a:effectLst/>
                <a:latin typeface="+mn-lt"/>
                <a:ea typeface="+mn-ea"/>
                <a:cs typeface="+mn-cs"/>
              </a:rPr>
              <a:t>年代にかけては、骨太で樽の効いたスタイルが広く知られていましたが、次第にそれらは流行から外れ、今のオーストラリアのシャルドネは酸、抑制、エレガンス、ミネラルを何よりも重視したスタイルが主流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31</a:t>
            </a:fld>
            <a:endParaRPr lang="en-US"/>
          </a:p>
        </p:txBody>
      </p:sp>
    </p:spTree>
    <p:extLst>
      <p:ext uri="{BB962C8B-B14F-4D97-AF65-F5344CB8AC3E}">
        <p14:creationId xmlns:p14="http://schemas.microsoft.com/office/powerpoint/2010/main" val="17797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アロマティックな白ワインは、グラスから溢れ出んばかりの花や果実のアロマに満ちています。フレッシュでありながら複雑さも持ち合わせ、グラスから香り立つアロマは醸造工程よりはブドウそのものに由来することがほとんどです。古典的なアロマティック品種にはゲヴュルツトラミネール、リースリング、ソーヴィニヨン・ブランなどがあります。</a:t>
            </a:r>
            <a:endParaRPr lang="en-AU"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モスカートは軽やかで甘い、アロマティックなスタイルで、そのフレッシュさとアルコール度数の低さがオーストラリアで人気です。ハンター・ヴァレー、マクラーレン・ヴェール、アデレード・ヒルズ、バロッサ・ヴァレー、マーガレット・リヴァーなど、オーストラリアの多くの地域で生産さ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32</a:t>
            </a:fld>
            <a:endParaRPr lang="en-US"/>
          </a:p>
        </p:txBody>
      </p:sp>
    </p:spTree>
    <p:extLst>
      <p:ext uri="{BB962C8B-B14F-4D97-AF65-F5344CB8AC3E}">
        <p14:creationId xmlns:p14="http://schemas.microsoft.com/office/powerpoint/2010/main" val="2608819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ロゼワインは赤ワイン用品種を用い、ワインの色がピンク色になったタイミングで果皮と分離して造られます。単一品種から造られることも、</a:t>
            </a:r>
            <a:r>
              <a:rPr lang="en-US" altLang="ja-JP" sz="1200" b="0" i="0" u="none" strike="noStrike" kern="1200" dirty="0">
                <a:solidFill>
                  <a:schemeClr val="tx1"/>
                </a:solidFill>
                <a:effectLst/>
                <a:latin typeface="+mn-lt"/>
                <a:ea typeface="+mn-ea"/>
                <a:cs typeface="+mn-cs"/>
              </a:rPr>
              <a:t>2-3</a:t>
            </a:r>
            <a:r>
              <a:rPr lang="ja-JP" altLang="en-US" sz="1200" b="0" i="0" u="none" strike="noStrike" kern="1200">
                <a:solidFill>
                  <a:schemeClr val="tx1"/>
                </a:solidFill>
                <a:effectLst/>
                <a:latin typeface="+mn-lt"/>
                <a:ea typeface="+mn-ea"/>
                <a:cs typeface="+mn-cs"/>
              </a:rPr>
              <a:t>品種をブレンドすることもあります。その美しい色は柔らかな桃のような色から濃いマゼンタまで幅広くあります。他にも（数は少ないですが）赤ワインと白ワインをブレンドする方法で造られることもあります。かつてオーストラリアのロゼワインといえば甘く、ミディアム・ボディで濃いピンク色をしていました。しかし現在最も人気のあるロゼワインのスタイルはライト・ボディでデリケートな味わいの辛口です。</a:t>
            </a:r>
            <a:endParaRPr lang="en-AU" b="0" dirty="0">
              <a:effectLst/>
            </a:endParaRPr>
          </a:p>
        </p:txBody>
      </p:sp>
      <p:sp>
        <p:nvSpPr>
          <p:cNvPr id="4" name="Slide Number Placeholder 3"/>
          <p:cNvSpPr>
            <a:spLocks noGrp="1"/>
          </p:cNvSpPr>
          <p:nvPr>
            <p:ph type="sldNum" sz="quarter" idx="5"/>
          </p:nvPr>
        </p:nvSpPr>
        <p:spPr/>
        <p:txBody>
          <a:bodyPr/>
          <a:lstStyle/>
          <a:p>
            <a:fld id="{C8CAF07B-88B1-40ED-9A21-D99161D5F8F5}" type="slidenum">
              <a:rPr lang="en-US" smtClean="0"/>
              <a:t>33</a:t>
            </a:fld>
            <a:endParaRPr lang="en-US"/>
          </a:p>
        </p:txBody>
      </p:sp>
    </p:spTree>
    <p:extLst>
      <p:ext uri="{BB962C8B-B14F-4D97-AF65-F5344CB8AC3E}">
        <p14:creationId xmlns:p14="http://schemas.microsoft.com/office/powerpoint/2010/main" val="2288987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ライト・ボディの赤ワインはフル・ボディのワインに比べて一般的に色が薄く、タンニンも低いことが多く、幅広い人に飲みやすいスタイルです。よく使われる品種はピノ・ノワールやガメイです。</a:t>
            </a:r>
            <a:endParaRPr lang="en-AU" b="0" dirty="0">
              <a:effectLst/>
            </a:endParaRPr>
          </a:p>
          <a:p>
            <a:pPr rtl="0"/>
            <a:br>
              <a:rPr lang="en-AU" b="0" dirty="0">
                <a:effectLst/>
              </a:rPr>
            </a:br>
            <a:r>
              <a:rPr lang="ja-JP" altLang="en-US" sz="1200" b="0" i="0" u="none" strike="noStrike" kern="1200">
                <a:solidFill>
                  <a:schemeClr val="tx1"/>
                </a:solidFill>
                <a:effectLst/>
                <a:latin typeface="+mn-lt"/>
                <a:ea typeface="+mn-ea"/>
                <a:cs typeface="+mn-cs"/>
              </a:rPr>
              <a:t>オーストラリアのピノ・ノワールは産地や醸造法によって様々なスタイルがあります。最高の例は冷涼な地域で生産されたワインで、ライト・ボディでありながらアロマが強く、何層にも重なる風味と長い余韻が特徴です。</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34</a:t>
            </a:fld>
            <a:endParaRPr lang="en-US"/>
          </a:p>
        </p:txBody>
      </p:sp>
    </p:spTree>
    <p:extLst>
      <p:ext uri="{BB962C8B-B14F-4D97-AF65-F5344CB8AC3E}">
        <p14:creationId xmlns:p14="http://schemas.microsoft.com/office/powerpoint/2010/main" val="1800732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豊かな風味とタンニン、高いアルコールを誇るフルボディのワインは、力強く、色が濃く、リッチな味わいです。深い色とその味わいの多くはブドウの果皮に由来します。人気の品種はシラーズ、カベルネ・</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ソーヴィニヨン、メルロ、マルベックなどです。</a:t>
            </a:r>
            <a:endParaRPr lang="en-US" altLang="ja-JP" sz="1200" b="0" i="0" u="none" strike="noStrike" kern="1200" dirty="0">
              <a:solidFill>
                <a:schemeClr val="tx1"/>
              </a:solidFill>
              <a:effectLst/>
              <a:latin typeface="+mn-lt"/>
              <a:ea typeface="+mn-ea"/>
              <a:cs typeface="+mn-cs"/>
            </a:endParaRPr>
          </a:p>
          <a:p>
            <a:pPr rtl="0"/>
            <a:endParaRPr lang="en-AU" b="0" dirty="0">
              <a:effectLst/>
            </a:endParaRPr>
          </a:p>
          <a:p>
            <a:pPr rtl="0"/>
            <a:r>
              <a:rPr lang="ja-JP" altLang="en-US" sz="1200" b="0" i="0" u="none" strike="noStrike" kern="1200">
                <a:solidFill>
                  <a:schemeClr val="tx1"/>
                </a:solidFill>
                <a:effectLst/>
                <a:latin typeface="+mn-lt"/>
                <a:ea typeface="+mn-ea"/>
                <a:cs typeface="+mn-cs"/>
              </a:rPr>
              <a:t>フルボディの赤ワインの外観は深い赤から紫色。重厚感があり、まろやかでベルベットのような口当たりとなる場合もあります。風味の特徴は黒系果実中心のことが多く、そこに皮革やタバコなどセイバリー（甘味がない</a:t>
            </a:r>
            <a:r>
              <a:rPr lang="en-US" altLang="ja-JP"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旨味を感じる）な味わいが加わります。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35</a:t>
            </a:fld>
            <a:endParaRPr lang="en-US"/>
          </a:p>
        </p:txBody>
      </p:sp>
    </p:spTree>
    <p:extLst>
      <p:ext uri="{BB962C8B-B14F-4D97-AF65-F5344CB8AC3E}">
        <p14:creationId xmlns:p14="http://schemas.microsoft.com/office/powerpoint/2010/main" val="33136575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オーストラリアで（シラーズとシャルドネに次いで）</a:t>
            </a:r>
            <a:r>
              <a:rPr lang="en-US" altLang="ja-JP" sz="1200" b="0" i="0" u="none" strike="noStrike" kern="1200" dirty="0">
                <a:solidFill>
                  <a:schemeClr val="tx1"/>
                </a:solidFill>
                <a:effectLst/>
                <a:latin typeface="+mn-lt"/>
                <a:ea typeface="+mn-ea"/>
                <a:cs typeface="+mn-cs"/>
              </a:rPr>
              <a:t>3</a:t>
            </a:r>
            <a:r>
              <a:rPr lang="ja-JP" altLang="en-US" sz="1200" b="0" i="0" u="none" strike="noStrike" kern="1200">
                <a:solidFill>
                  <a:schemeClr val="tx1"/>
                </a:solidFill>
                <a:effectLst/>
                <a:latin typeface="+mn-lt"/>
                <a:ea typeface="+mn-ea"/>
                <a:cs typeface="+mn-cs"/>
              </a:rPr>
              <a:t>番目に栽培面積の広い品種です。メルロや複数の品種とブレンドされることが多い一方、単一品種のカベルネ・</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ソーヴィニヨンもまた骨格に優れた複雑なワインを生み出すことが可能です。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36</a:t>
            </a:fld>
            <a:endParaRPr lang="en-US"/>
          </a:p>
        </p:txBody>
      </p:sp>
    </p:spTree>
    <p:extLst>
      <p:ext uri="{BB962C8B-B14F-4D97-AF65-F5344CB8AC3E}">
        <p14:creationId xmlns:p14="http://schemas.microsoft.com/office/powerpoint/2010/main" val="1253181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甘口ワインには数多くのスタイルと生産方法がありますが、共通する特徴はブドウを遅摘みすることで獲得した高い糖度です。一方、「ボトリティス・シネレア」あるいは「貴腐菌」と呼ばれるカビの生育を利用したスタイルもあります。このカビによってブドウの水分が減少し、果汁が濃縮されるのです。セミヨンやリースリングを使った貴腐ワインはオーストラリアで最も高く評価される甘口ワインのスタイル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37</a:t>
            </a:fld>
            <a:endParaRPr lang="en-US"/>
          </a:p>
        </p:txBody>
      </p:sp>
    </p:spTree>
    <p:extLst>
      <p:ext uri="{BB962C8B-B14F-4D97-AF65-F5344CB8AC3E}">
        <p14:creationId xmlns:p14="http://schemas.microsoft.com/office/powerpoint/2010/main" val="181984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ワイン用ブドウはスーパーマーケットなどで皆さんが購入するブドウとは大きく異なります。世界でワイン用ブドウとして栽培されている品種の</a:t>
            </a:r>
            <a:r>
              <a:rPr lang="en-US" altLang="ja-JP" sz="1200" b="0" i="0" u="none" strike="noStrike" kern="1200" dirty="0">
                <a:solidFill>
                  <a:schemeClr val="tx1"/>
                </a:solidFill>
                <a:effectLst/>
                <a:latin typeface="+mn-lt"/>
                <a:ea typeface="+mn-ea"/>
                <a:cs typeface="+mn-cs"/>
              </a:rPr>
              <a:t>90</a:t>
            </a:r>
            <a:r>
              <a:rPr lang="ja-JP" altLang="en-US" sz="1200" b="0" i="0" u="none" strike="noStrike" kern="1200">
                <a:solidFill>
                  <a:schemeClr val="tx1"/>
                </a:solidFill>
                <a:effectLst/>
                <a:latin typeface="+mn-lt"/>
                <a:ea typeface="+mn-ea"/>
                <a:cs typeface="+mn-cs"/>
              </a:rPr>
              <a:t>％は「ヴィティス・ヴィニフェラ種」です。その「種」の中には数千種類もの赤ワイン用、白ワイン用の品種が含まれます。中には高品質なワインを造ることができるとして、他の品種より有名な品種も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6</a:t>
            </a:fld>
            <a:endParaRPr lang="en-US"/>
          </a:p>
        </p:txBody>
      </p:sp>
    </p:spTree>
    <p:extLst>
      <p:ext uri="{BB962C8B-B14F-4D97-AF65-F5344CB8AC3E}">
        <p14:creationId xmlns:p14="http://schemas.microsoft.com/office/powerpoint/2010/main" val="4240201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酒精強化ワインは、発酵までは通常のワイン造りの行程に従いますが、その後グレープ・スピリッツを添加（酒精強化）して造ります。</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この酒精強化までの発酵の長さによって、甘口になるか辛口になるかが決まります。酒精強化によって酵母による糖のアルコールへの変換が止まり、糖分が残るためです。甘い酒精強化ワインを造るためにはグレープ・スピリッツは通常、発酵の初日に、発酵の途中で添加します。辛口の酒精強化ワインは発酵を完了させた後に酒精強化を行います。</a:t>
            </a:r>
            <a:endParaRPr lang="en-AU" b="0" dirty="0">
              <a:effectLst/>
            </a:endParaRPr>
          </a:p>
          <a:p>
            <a:pPr rtl="0"/>
            <a:br>
              <a:rPr lang="en-AU" b="0" dirty="0">
                <a:effectLst/>
              </a:rPr>
            </a:br>
            <a:r>
              <a:rPr lang="ja-JP" altLang="en-US" b="0">
                <a:effectLst/>
              </a:rPr>
              <a:t>ポルトガルがポートやマデイラ、スペインがシェリーの生産国として有名ですが、オーストラリアもまた、世界に知られた上質な酒精強化ワイン、マスカット、トペーク、ヴィンテージ、トーニーなどを造っています。</a:t>
            </a:r>
            <a:endParaRPr lang="en-AU" b="0" dirty="0">
              <a:effectLst/>
            </a:endParaRPr>
          </a:p>
          <a:p>
            <a:pPr rtl="0"/>
            <a:br>
              <a:rPr lang="en-AU" b="0" dirty="0">
                <a:effectLst/>
              </a:rPr>
            </a:br>
            <a:r>
              <a:rPr lang="ja-JP" altLang="en-US" b="0">
                <a:effectLst/>
              </a:rPr>
              <a:t>受講生に投げかける質問のアイデア</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今日ご紹介してきたスタイルや品種で初めて飲んだものはありましたか？どう思いましたか？</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これらのスタイルや品種で特に気に入ったものや、逆に苦手だったものはありますか？</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今日ご紹介したオーストラリアの品種の中でこれまでのイメージを覆したものはありましたか？</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38</a:t>
            </a:fld>
            <a:endParaRPr lang="en-US"/>
          </a:p>
        </p:txBody>
      </p:sp>
    </p:spTree>
    <p:extLst>
      <p:ext uri="{BB962C8B-B14F-4D97-AF65-F5344CB8AC3E}">
        <p14:creationId xmlns:p14="http://schemas.microsoft.com/office/powerpoint/2010/main" val="1697965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ブレンドはワインのアロマを引き出す、風味を改善する、そして酸、タンニン、アルコールなどのバランスを取るなどの目的で行われます。ブレンドはまた、ワインの風味や口当たりに複雑さを与えます。一方で単一品種ワインはブドウ品種、産地、気候、土壌、そしてワインメーカーの意図を明確に表現することが可能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39</a:t>
            </a:fld>
            <a:endParaRPr lang="en-US"/>
          </a:p>
        </p:txBody>
      </p:sp>
    </p:spTree>
    <p:extLst>
      <p:ext uri="{BB962C8B-B14F-4D97-AF65-F5344CB8AC3E}">
        <p14:creationId xmlns:p14="http://schemas.microsoft.com/office/powerpoint/2010/main" val="3590515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BE5D5-F9E0-CB99-C7E6-6933A282C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915C6-0B93-9C3A-0481-7F1994CF653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F7EF34-B6B8-E9F2-E4A6-FD2D22D1E73F}"/>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FC0FE7C4-3167-E32D-1FEF-C42996D0FC4F}"/>
              </a:ext>
            </a:extLst>
          </p:cNvPr>
          <p:cNvSpPr>
            <a:spLocks noGrp="1"/>
          </p:cNvSpPr>
          <p:nvPr>
            <p:ph type="sldNum" sz="quarter" idx="5"/>
          </p:nvPr>
        </p:nvSpPr>
        <p:spPr/>
        <p:txBody>
          <a:bodyPr/>
          <a:lstStyle/>
          <a:p>
            <a:fld id="{C8CAF07B-88B1-40ED-9A21-D99161D5F8F5}" type="slidenum">
              <a:rPr lang="en-US" smtClean="0"/>
              <a:t>40</a:t>
            </a:fld>
            <a:endParaRPr lang="en-US"/>
          </a:p>
        </p:txBody>
      </p:sp>
    </p:spTree>
    <p:extLst>
      <p:ext uri="{BB962C8B-B14F-4D97-AF65-F5344CB8AC3E}">
        <p14:creationId xmlns:p14="http://schemas.microsoft.com/office/powerpoint/2010/main" val="697645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ボルドーに由来するソーヴィニヨン・ブランとセミヨンのブレンドのおかげで西オーストラリア州のマーガレット・リヴァーは世界に知られるようになりました。今やこのブレンドはシャルドネと共にこの地を代表する白ワインのスタイルです。セミヨンがその風味とまろやかさを固く鋭いソーヴィニヨン・ブランに与えることで、</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つの品種が互いの個性を発揮しながらも互いを補う働きを担っています。</a:t>
            </a:r>
            <a:endParaRPr lang="en-AU" b="0" dirty="0">
              <a:effectLst/>
            </a:endParaRPr>
          </a:p>
          <a:p>
            <a:pPr rtl="0"/>
            <a:br>
              <a:rPr lang="en-AU" b="0" dirty="0">
                <a:effectLst/>
              </a:rPr>
            </a:br>
            <a:r>
              <a:rPr lang="ja-JP" altLang="en-US" b="0">
                <a:effectLst/>
              </a:rPr>
              <a:t>オーストラリアでグルナッシュ主体のブレンドが台頭したことが発端となり、オーストラリアの赤ワイン・ブレンドにルネッサンスが起こりました。ワインメーカーたちが古典的な品種や代替品種のブレンドを試験的に造り始めたのです。</a:t>
            </a:r>
            <a:r>
              <a:rPr lang="en-AU" sz="1200" b="0" i="0" u="none" strike="noStrike" kern="1200" dirty="0">
                <a:solidFill>
                  <a:schemeClr val="tx1"/>
                </a:solidFill>
                <a:effectLst/>
                <a:latin typeface="+mn-lt"/>
                <a:ea typeface="+mn-ea"/>
                <a:cs typeface="+mn-cs"/>
              </a:rPr>
              <a:t>GSM</a:t>
            </a:r>
            <a:r>
              <a:rPr lang="ja-JP" altLang="en-US" sz="1200" b="0" i="0" u="none" strike="noStrike" kern="1200">
                <a:solidFill>
                  <a:schemeClr val="tx1"/>
                </a:solidFill>
                <a:effectLst/>
                <a:latin typeface="+mn-lt"/>
                <a:ea typeface="+mn-ea"/>
                <a:cs typeface="+mn-cs"/>
              </a:rPr>
              <a:t>（訳注：グルナッシュ、シラーズ、マタロの頭文字を取ったブレンド）は特にオーストラリア最古かつ最上のグルナッシュが育つ南オーストラリア州のバロッサ・ヴァレーとマクラーレン・ヴェールで重要なスタイルとなりました。</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41</a:t>
            </a:fld>
            <a:endParaRPr lang="en-US"/>
          </a:p>
        </p:txBody>
      </p:sp>
    </p:spTree>
    <p:extLst>
      <p:ext uri="{BB962C8B-B14F-4D97-AF65-F5344CB8AC3E}">
        <p14:creationId xmlns:p14="http://schemas.microsoft.com/office/powerpoint/2010/main" val="2635736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カベルネとシラーズのブレンドは偉大な熟成ポテンシャルがあり、スタイル面でもブレンドの相性は抜群です。カベルネが骨格とテクスチャを与え、シラーズがそこにしなやかさと芳醇さを加えます。カベルネはフレッシュさを維持する役割を果たすとともに、カベルネ特有の、ミッドパレットにある「穴」（訳注：アタックから余韻までの中間で味わいにブランクを感じる特性）をシラーズの甘い果実味が満たしてくれます</a:t>
            </a:r>
            <a:r>
              <a:rPr lang="en-AU" sz="1200" b="0" i="0" u="none" strike="noStrike" kern="1200" dirty="0">
                <a:solidFill>
                  <a:schemeClr val="tx1"/>
                </a:solidFill>
                <a:effectLst/>
                <a:latin typeface="+mn-lt"/>
                <a:ea typeface="+mn-ea"/>
                <a:cs typeface="+mn-cs"/>
              </a:rPr>
              <a:t> </a:t>
            </a:r>
          </a:p>
          <a:p>
            <a:pPr rtl="0"/>
            <a:endParaRPr lang="en-AU" b="0" dirty="0">
              <a:effectLst/>
            </a:endParaRPr>
          </a:p>
          <a:p>
            <a:pPr rtl="0"/>
            <a:r>
              <a:rPr lang="ja-JP" altLang="en-US" sz="1200" b="0" i="0" u="none" strike="noStrike" kern="1200">
                <a:solidFill>
                  <a:schemeClr val="tx1"/>
                </a:solidFill>
                <a:effectLst/>
                <a:latin typeface="+mn-lt"/>
                <a:ea typeface="+mn-ea"/>
                <a:cs typeface="+mn-cs"/>
              </a:rPr>
              <a:t>カベルネとメルロは古典的なブレンドであり、ボルドー由来の品種の組み合わせとして有名です。特にマーガレット・リヴァーは卓越した</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カベルネとメルロのブレンドを造ります。カベルネ・</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ソーヴィニヨンが素晴らしい骨格（タンニンと酸）を与え、メルロのプラムやチェリーの果実味がそこに肉付けします。</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a:p>
        </p:txBody>
      </p:sp>
    </p:spTree>
    <p:extLst>
      <p:ext uri="{BB962C8B-B14F-4D97-AF65-F5344CB8AC3E}">
        <p14:creationId xmlns:p14="http://schemas.microsoft.com/office/powerpoint/2010/main" val="38516562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現在のオーストラリアのワイン・コミュニティはブドウ栽培に最適な土地を探し、特定してきた歴史の上に成り立っています。著名な産地からそうでない産地まで、オーストラリアには個性を誇る</a:t>
            </a:r>
            <a:r>
              <a:rPr lang="en-US" altLang="ja-JP" sz="1200" b="0" i="0" u="none" strike="noStrike" kern="1200" dirty="0">
                <a:solidFill>
                  <a:schemeClr val="tx1"/>
                </a:solidFill>
                <a:effectLst/>
                <a:latin typeface="+mn-lt"/>
                <a:ea typeface="+mn-ea"/>
                <a:cs typeface="+mn-cs"/>
              </a:rPr>
              <a:t>65</a:t>
            </a:r>
            <a:r>
              <a:rPr lang="ja-JP" altLang="en-US" sz="1200" b="0" i="0" u="none" strike="noStrike" kern="1200">
                <a:solidFill>
                  <a:schemeClr val="tx1"/>
                </a:solidFill>
                <a:effectLst/>
                <a:latin typeface="+mn-lt"/>
                <a:ea typeface="+mn-ea"/>
                <a:cs typeface="+mn-cs"/>
              </a:rPr>
              <a:t>のワイン産地があり、その地を知り尽くしたワインメーカー達によってその個性がワインに反映されています。ワイン生産地域は気温が高くなりすぎない、国の南東部と南西部に集中しています。</a:t>
            </a:r>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補完プログラム：各産地に関するプログラムや資料は、こちらからご覧いただけます。</a:t>
            </a:r>
            <a:r>
              <a:rPr lang="en-US" altLang="ja-JP" sz="1200" b="0" i="0" u="none" strike="noStrike" dirty="0" err="1">
                <a:solidFill>
                  <a:srgbClr val="000000"/>
                </a:solidFill>
                <a:effectLst/>
                <a:latin typeface="Calibri" panose="020F0502020204030204" pitchFamily="34" charset="0"/>
                <a:ea typeface="游ゴシック" panose="020B0400000000000000" pitchFamily="50" charset="-128"/>
              </a:rPr>
              <a:t>www.australianwinediscovered.com</a:t>
            </a:r>
            <a:r>
              <a:rPr lang="en-US" altLang="ja-JP" sz="1200" b="0" i="0" u="none" strike="noStrike" dirty="0">
                <a:solidFill>
                  <a:srgbClr val="000000"/>
                </a:solidFill>
                <a:effectLst/>
                <a:latin typeface="Calibri" panose="020F0502020204030204" pitchFamily="34" charset="0"/>
                <a:ea typeface="游ゴシック" panose="020B0400000000000000" pitchFamily="50" charset="-128"/>
              </a:rPr>
              <a:t> </a:t>
            </a:r>
            <a:endParaRPr lang="en-US" altLang="ja-JP" dirty="0"/>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43</a:t>
            </a:fld>
            <a:endParaRPr lang="en-US"/>
          </a:p>
        </p:txBody>
      </p:sp>
    </p:spTree>
    <p:extLst>
      <p:ext uri="{BB962C8B-B14F-4D97-AF65-F5344CB8AC3E}">
        <p14:creationId xmlns:p14="http://schemas.microsoft.com/office/powerpoint/2010/main" val="2815539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マルチ・リージョナル・ブレンド（複数産地のブレンド）は各産地の最上の原料を使い、バランスの取れた一貫性のあるワインを生み出します。このコンセプトはオーストラリアの革新的なワイン造りの歴史の一端を長きにわたり担ってきました。各産地の強みを生かし、ワインメーカーに新たなスタイルを生み出す自由を与え、ヴィンテージによる変動を補うことで、毎年一貫したワインを生み出せるという長所があり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44</a:t>
            </a:fld>
            <a:endParaRPr lang="en-US"/>
          </a:p>
        </p:txBody>
      </p:sp>
    </p:spTree>
    <p:extLst>
      <p:ext uri="{BB962C8B-B14F-4D97-AF65-F5344CB8AC3E}">
        <p14:creationId xmlns:p14="http://schemas.microsoft.com/office/powerpoint/2010/main" val="30731924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a:p>
        </p:txBody>
      </p:sp>
    </p:spTree>
    <p:extLst>
      <p:ext uri="{BB962C8B-B14F-4D97-AF65-F5344CB8AC3E}">
        <p14:creationId xmlns:p14="http://schemas.microsoft.com/office/powerpoint/2010/main" val="10905704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ワインと料理のペアリングのねらいは、料理とワインの特性のバランスを取ることにあります。また、食事の進行も考慮に入れます。通常は軽い料理から重いメインに進みますから、ワインも軽やかなものから芳醇なものへ進めることになるでしょう。そこには科学的な側面も多くありますが、もちろん個人的な好みも重要です。</a:t>
            </a:r>
            <a:endParaRPr lang="en-US" dirty="0"/>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47</a:t>
            </a:fld>
            <a:endParaRPr lang="en-US"/>
          </a:p>
        </p:txBody>
      </p:sp>
    </p:spTree>
    <p:extLst>
      <p:ext uri="{BB962C8B-B14F-4D97-AF65-F5344CB8AC3E}">
        <p14:creationId xmlns:p14="http://schemas.microsoft.com/office/powerpoint/2010/main" val="11078515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b="0">
                <a:effectLst/>
              </a:rPr>
              <a:t>受講生に投げかける質問のアイデア</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これまでによかった、あるいは良くなかった料理とワインのペアリング経験はありますか？</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今日学んだことで、ワインと料理のペアリングの考え方が変わるような気付きはありましたか</a:t>
            </a:r>
            <a:r>
              <a:rPr lang="en-AU" sz="1200" b="0" i="0" u="none" strike="noStrike" kern="1200" dirty="0">
                <a:solidFill>
                  <a:schemeClr val="tx1"/>
                </a:solidFill>
                <a:effectLst/>
                <a:latin typeface="+mn-lt"/>
                <a:ea typeface="+mn-ea"/>
                <a:cs typeface="+mn-cs"/>
              </a:rPr>
              <a:t>?</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a:p>
        </p:txBody>
      </p:sp>
    </p:spTree>
    <p:extLst>
      <p:ext uri="{BB962C8B-B14F-4D97-AF65-F5344CB8AC3E}">
        <p14:creationId xmlns:p14="http://schemas.microsoft.com/office/powerpoint/2010/main" val="311764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これらの要素が絡み合い、ブドウの品質と性質に大きな影響を与えます。だからこそ、産地が違う場合はもちろん、同じ産地内でも区画が異なるだけでブドウの表現するスタイルや味わいが異なるのです。その違いがいわゆる「テロワール」や「地域性」で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7</a:t>
            </a:fld>
            <a:endParaRPr lang="en-US"/>
          </a:p>
        </p:txBody>
      </p:sp>
    </p:spTree>
    <p:extLst>
      <p:ext uri="{BB962C8B-B14F-4D97-AF65-F5344CB8AC3E}">
        <p14:creationId xmlns:p14="http://schemas.microsoft.com/office/powerpoint/2010/main" val="3488459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50</a:t>
            </a:fld>
            <a:endParaRPr lang="en-US"/>
          </a:p>
        </p:txBody>
      </p:sp>
    </p:spTree>
    <p:extLst>
      <p:ext uri="{BB962C8B-B14F-4D97-AF65-F5344CB8AC3E}">
        <p14:creationId xmlns:p14="http://schemas.microsoft.com/office/powerpoint/2010/main" val="368271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ワインを複雑に、そしてこの上なく楽しいものにするのはワイン醸造の行程です。各工程が多くの可能性をもたらし、その選択によってあらゆるスタイルのワインを生み出すことができるからです。醸造工程は赤ワインと白ワインで若干異なりますが、具体的な作業はさらにワイナリーやワインメーカーによっても異なります。</a:t>
            </a:r>
            <a:endParaRPr lang="en-US"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破砕のあと、赤ワインとロゼワインは果皮と共に発酵させますが、その長さは様々です。一方白ワインは破砕後に圧搾して果皮と果汁を分けてから発酵を行います。</a:t>
            </a:r>
            <a:endParaRPr lang="en-US"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果皮との接触は色のついたワインを造るために欠かせない、色だけでなく風味やタンニンも抽出する作業です。</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8</a:t>
            </a:fld>
            <a:endParaRPr lang="en-US"/>
          </a:p>
        </p:txBody>
      </p:sp>
    </p:spTree>
    <p:extLst>
      <p:ext uri="{BB962C8B-B14F-4D97-AF65-F5344CB8AC3E}">
        <p14:creationId xmlns:p14="http://schemas.microsoft.com/office/powerpoint/2010/main" val="3514956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ワインメーカーがワインをどのように熟成させるかは、彼らがどんなワインを造りたいかによって異なります。ここに示しているのは彼らが検討する要素のごく一部です。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extLst>
      <p:ext uri="{BB962C8B-B14F-4D97-AF65-F5344CB8AC3E}">
        <p14:creationId xmlns:p14="http://schemas.microsoft.com/office/powerpoint/2010/main" val="1754365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AU" dirty="0"/>
              <a:t>O</a:t>
            </a:r>
            <a:r>
              <a:rPr lang="ja-JP" altLang="en-US" sz="1200" b="0" i="0" u="none" strike="noStrike" kern="1200">
                <a:solidFill>
                  <a:schemeClr val="tx1"/>
                </a:solidFill>
                <a:effectLst/>
                <a:latin typeface="+mn-lt"/>
                <a:ea typeface="+mn-ea"/>
                <a:cs typeface="+mn-cs"/>
              </a:rPr>
              <a:t>樽での熟成は色、風味、タンニン、ワインの口当たりに影響を与えます。ワインはオークの樽で発酵させることもできるし、発酵後に樽に移して熟成させることもあります。樽を使っているからと言って必ず品質が高いというわけではありません。しかし、世界で最も高価なワインのほとんどは何らかの形で樽熟成を経ています。重要な点は、新樽からはワインにオークのアロマや風味が明確に与えられますが、古い樽から風味やタンニンが与えられることはほとんどないと理解しておくことです。</a:t>
            </a:r>
            <a:endParaRPr lang="en-US" altLang="ja-JP" sz="1200" b="0" i="0" u="none" strike="noStrike" kern="1200" dirty="0">
              <a:solidFill>
                <a:schemeClr val="tx1"/>
              </a:solidFill>
              <a:effectLst/>
              <a:latin typeface="+mn-lt"/>
              <a:ea typeface="+mn-ea"/>
              <a:cs typeface="+mn-cs"/>
            </a:endParaRPr>
          </a:p>
          <a:p>
            <a:pPr rtl="0"/>
            <a:endParaRPr lang="en-AU" b="0" dirty="0">
              <a:effectLst/>
            </a:endParaRPr>
          </a:p>
          <a:p>
            <a:pPr rtl="0"/>
            <a:r>
              <a:rPr lang="ja-JP" altLang="en-US" sz="1200" b="0" i="0" u="none" strike="noStrike" kern="1200">
                <a:solidFill>
                  <a:schemeClr val="tx1"/>
                </a:solidFill>
                <a:effectLst/>
                <a:latin typeface="+mn-lt"/>
                <a:ea typeface="+mn-ea"/>
                <a:cs typeface="+mn-cs"/>
              </a:rPr>
              <a:t>ワイン造りに用いられるオークには主に二つの種類があります</a:t>
            </a:r>
            <a:r>
              <a:rPr lang="en-AU" sz="1200" b="0" i="0" u="none" strike="noStrike" kern="1200" dirty="0">
                <a:solidFill>
                  <a:schemeClr val="tx1"/>
                </a:solidFill>
                <a:effectLst/>
                <a:latin typeface="+mn-lt"/>
                <a:ea typeface="+mn-ea"/>
                <a:cs typeface="+mn-cs"/>
              </a:rPr>
              <a:t>： </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フレンチ・オーク</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プレミアム・ワインの熟成に最も人気があり、木目が細かいので比較的繊細な風味やアロマを与え、シルキーな口当たりと杉のようなフレーバーをもたらします。</a:t>
            </a:r>
            <a:r>
              <a:rPr lang="en-AU" sz="1200" b="0" i="0" u="none" strike="noStrike" kern="1200" dirty="0">
                <a:solidFill>
                  <a:schemeClr val="tx1"/>
                </a:solidFill>
                <a:effectLst/>
                <a:latin typeface="+mn-lt"/>
                <a:ea typeface="+mn-ea"/>
                <a:cs typeface="+mn-cs"/>
              </a:rPr>
              <a:t> </a:t>
            </a:r>
            <a:endParaRPr lang="en-AU" b="0" dirty="0">
              <a:effectLst/>
            </a:endParaRPr>
          </a:p>
          <a:p>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アメリカン・オーク</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アメリカン・オークは木目が大きいため、ワインに明確な風味を与え、多くの場合にはココナツやヴァニラのような味わいと、クリーミーな口当たりをもたらします。</a:t>
            </a:r>
            <a:endParaRPr lang="en-US" dirty="0"/>
          </a:p>
          <a:p>
            <a:r>
              <a:rPr lang="en-AU" dirty="0" err="1"/>
              <a:t>ld</a:t>
            </a:r>
            <a:r>
              <a:rPr lang="en-AU" dirty="0"/>
              <a:t> vines </a:t>
            </a:r>
          </a:p>
          <a:p>
            <a:r>
              <a:rPr lang="en-AU" dirty="0"/>
              <a:t>First vines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a:p>
        </p:txBody>
      </p:sp>
    </p:spTree>
    <p:extLst>
      <p:ext uri="{BB962C8B-B14F-4D97-AF65-F5344CB8AC3E}">
        <p14:creationId xmlns:p14="http://schemas.microsoft.com/office/powerpoint/2010/main" val="382421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ワインの外観はスタイル、ボディ、性質のヒントを与えてくれます。ワインが清澄か濁っているか？光の反射は？濁っているワインは一般に、意図的に無濾過を選択している場合でなければ劣化を意味します。色はワインの熟成具合の目安となります。一般に、白ワインは熟成が進むにつれ色が濃くなり、赤ワインは薄くな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a:p>
        </p:txBody>
      </p:sp>
    </p:spTree>
    <p:extLst>
      <p:ext uri="{BB962C8B-B14F-4D97-AF65-F5344CB8AC3E}">
        <p14:creationId xmlns:p14="http://schemas.microsoft.com/office/powerpoint/2010/main" val="2307098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93805814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169249203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93022145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45122702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91269572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39760726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52057914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21270259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805842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77800219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62714606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8683572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27855899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04991776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868313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220473109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82154838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371467483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88181408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72715795"/>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29504500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5141116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52712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95394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65538167"/>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71183965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8/20/26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1018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n-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803467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20/8/2026</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5" r:id="rId7"/>
    <p:sldLayoutId id="2147483657" r:id="rId8"/>
    <p:sldLayoutId id="2147483655" r:id="rId9"/>
    <p:sldLayoutId id="2147483663"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186053704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 id="214748369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guide id="3" pos="3840">
          <p15:clr>
            <a:srgbClr val="F26B43"/>
          </p15:clr>
        </p15:guide>
        <p15:guide id="4" pos="4067">
          <p15:clr>
            <a:srgbClr val="000000"/>
          </p15:clr>
        </p15:guide>
        <p15:guide id="5" orient="horz" pos="368">
          <p15:clr>
            <a:srgbClr val="000000"/>
          </p15:clr>
        </p15:guide>
        <p15:guide id="6" pos="393">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73.emf"/><Relationship Id="rId3" Type="http://schemas.openxmlformats.org/officeDocument/2006/relationships/image" Target="../media/image68.emf"/><Relationship Id="rId7" Type="http://schemas.openxmlformats.org/officeDocument/2006/relationships/image" Target="../media/image72.emf"/><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71.emf"/><Relationship Id="rId5" Type="http://schemas.openxmlformats.org/officeDocument/2006/relationships/image" Target="../media/image70.emf"/><Relationship Id="rId4" Type="http://schemas.openxmlformats.org/officeDocument/2006/relationships/image" Target="../media/image69.emf"/><Relationship Id="rId9" Type="http://schemas.openxmlformats.org/officeDocument/2006/relationships/image" Target="../media/image74.emf"/></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81.emf"/></Relationships>
</file>

<file path=ppt/slides/_rels/slide51.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3.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emf"/><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21.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3821" b="27697"/>
          <a:stretch>
            <a:fill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69657" y="1405862"/>
            <a:ext cx="11041110" cy="990300"/>
          </a:xfrm>
        </p:spPr>
        <p:txBody>
          <a:bodyPr/>
          <a:lstStyle/>
          <a:p>
            <a:r>
              <a:rPr lang="en-AU" altLang="ja-JP" sz="4000" dirty="0">
                <a:solidFill>
                  <a:schemeClr val="accent2"/>
                </a:solidFill>
                <a:latin typeface="+mj-lt"/>
                <a:ea typeface="Yu Gothic Medium" panose="020B0400000000000000" pitchFamily="34" charset="-128"/>
                <a:cs typeface="Arial" panose="020B0604020202020204" pitchFamily="34" charset="0"/>
              </a:rPr>
              <a:t>INTRODUCTION TO WINE</a:t>
            </a:r>
            <a:br>
              <a:rPr lang="en-AU" altLang="ja-JP" sz="4000" spc="-300" dirty="0">
                <a:solidFill>
                  <a:schemeClr val="accent2"/>
                </a:solidFill>
                <a:latin typeface="Yu Gothic Medium" panose="020B0400000000000000" pitchFamily="34" charset="-128"/>
                <a:ea typeface="Yu Gothic Medium" panose="020B0400000000000000" pitchFamily="34" charset="-128"/>
              </a:rPr>
            </a:br>
            <a:r>
              <a:rPr lang="ja-JP" altLang="en-US" sz="4000" spc="-300" dirty="0">
                <a:solidFill>
                  <a:schemeClr val="accent2"/>
                </a:solidFill>
                <a:latin typeface="Yu Gothic Medium" panose="020B0400000000000000" pitchFamily="34" charset="-128"/>
                <a:ea typeface="Yu Gothic Medium" panose="020B0400000000000000" pitchFamily="34" charset="-128"/>
              </a:rPr>
              <a:t>ワインの基礎</a:t>
            </a:r>
            <a:endParaRPr lang="en-US" sz="4000" spc="-300" dirty="0">
              <a:solidFill>
                <a:schemeClr val="accent2"/>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90850"/>
            <a:ext cx="12203575"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624" r="18042"/>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238580" cy="1325562"/>
          </a:xfrm>
        </p:spPr>
        <p:txBody>
          <a:bodyPr/>
          <a:lstStyle/>
          <a:p>
            <a:r>
              <a:rPr lang="ja-JP" altLang="en-US" sz="5400">
                <a:solidFill>
                  <a:schemeClr val="accent2"/>
                </a:solidFill>
                <a:latin typeface="Yu Gothic Medium" panose="020B0400000000000000" pitchFamily="34" charset="-128"/>
                <a:ea typeface="Yu Gothic Medium" panose="020B0400000000000000" pitchFamily="34" charset="-128"/>
              </a:rPr>
              <a:t>熟成の </a:t>
            </a:r>
            <a:br>
              <a:rPr lang="en-AU" altLang="ja-JP" sz="5400" dirty="0">
                <a:solidFill>
                  <a:schemeClr val="accent2"/>
                </a:solidFill>
                <a:latin typeface="Yu Gothic Medium" panose="020B0400000000000000" pitchFamily="34" charset="-128"/>
                <a:ea typeface="Yu Gothic Medium" panose="020B0400000000000000" pitchFamily="34" charset="-128"/>
              </a:rPr>
            </a:br>
            <a:r>
              <a:rPr lang="ja-JP" altLang="en-US" sz="5400">
                <a:solidFill>
                  <a:schemeClr val="accent3"/>
                </a:solidFill>
                <a:latin typeface="Yu Gothic Medium" panose="020B0400000000000000" pitchFamily="34" charset="-128"/>
                <a:ea typeface="Yu Gothic Medium" panose="020B0400000000000000" pitchFamily="34" charset="-128"/>
              </a:rPr>
              <a:t>芸術</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592961"/>
            <a:ext cx="4798204" cy="1672077"/>
          </a:xfrm>
        </p:spPr>
        <p:txBody>
          <a:bodyPr/>
          <a:lstStyle/>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樽か、ステンレスタンクか？</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新樽か古樽か？</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フレンチ・オークかアメリカン・オークか？</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熟成期間は？</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数か月から数年まで</a:t>
            </a:r>
            <a:endParaRPr lang="en-AU" sz="20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3432334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67266" y="1946568"/>
            <a:ext cx="4071789" cy="4288762"/>
          </a:xfrm>
          <a:prstGeom prst="rect">
            <a:avLst/>
          </a:prstGeom>
        </p:spPr>
        <p:txBody>
          <a:bodyPr vert="horz" wrap="none" lIns="0" tIns="11521" rIns="0" bIns="0" rtlCol="0">
            <a:noAutofit/>
          </a:bodyPr>
          <a:lstStyle/>
          <a:p>
            <a:pPr defTabSz="914453">
              <a:lnSpc>
                <a:spcPct val="80000"/>
              </a:lnSpc>
              <a:defRPr/>
            </a:pPr>
            <a:r>
              <a:rPr lang="ja-JP" altLang="en-US"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オーク樽</a:t>
            </a:r>
            <a:endParaRPr lang="en-AU" altLang="ja-JP"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endParaRPr>
          </a:p>
          <a:p>
            <a:pPr defTabSz="914453">
              <a:lnSpc>
                <a:spcPct val="80000"/>
              </a:lnSpc>
              <a:defRPr/>
            </a:pPr>
            <a:br>
              <a:rPr lang="en-AU"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ステンレス</a:t>
            </a:r>
          </a:p>
          <a:p>
            <a:pPr defTabSz="914453">
              <a:lnSpc>
                <a:spcPct val="80000"/>
              </a:lnSpc>
              <a:defRPr/>
            </a:pPr>
            <a:r>
              <a:rPr lang="ja-JP" altLang="en-US"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タンク</a:t>
            </a:r>
            <a:endParaRPr lang="en-AU"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354502" y="2961301"/>
            <a:ext cx="5575830"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オーク樽はワインと酸素の接触を促し、複雑な風味を</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与え、赤ワインの場合にはタンニンを和らげる </a:t>
            </a:r>
          </a:p>
          <a:p>
            <a:pPr>
              <a:buClr>
                <a:schemeClr val="accent3"/>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ステンレスタンクは酸素との接触を最小限に抑え、</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果実味や花のようなアロマを維持する</a:t>
            </a:r>
            <a:r>
              <a:rPr lang="en-US" altLang="ja-JP" sz="1600" dirty="0">
                <a:solidFill>
                  <a:srgbClr val="FFFFFF"/>
                </a:solidFill>
                <a:effectLst/>
                <a:latin typeface="Yu Gothic Medium" panose="020B0400000000000000" pitchFamily="34" charset="-128"/>
                <a:ea typeface="Yu Gothic Medium" panose="020B0400000000000000" pitchFamily="34" charset="-128"/>
              </a:rPr>
              <a:t>.</a:t>
            </a:r>
            <a:endParaRPr lang="en-AU" sz="1600" dirty="0">
              <a:solidFill>
                <a:srgbClr val="FFFFFF"/>
              </a:solidFill>
              <a:effectLst/>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75" t="25987" r="75" b="14574"/>
          <a:stretch>
            <a:fillRect/>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t="27034" b="27034"/>
          <a:stretch>
            <a:fillRect/>
          </a:stretch>
        </p:blipFill>
        <p:spPr>
          <a:xfrm>
            <a:off x="6096000" y="4991285"/>
            <a:ext cx="6096000" cy="1866716"/>
          </a:xfrm>
          <a:prstGeom prst="rect">
            <a:avLst/>
          </a:prstGeom>
        </p:spPr>
      </p:pic>
    </p:spTree>
    <p:extLst>
      <p:ext uri="{BB962C8B-B14F-4D97-AF65-F5344CB8AC3E}">
        <p14:creationId xmlns:p14="http://schemas.microsoft.com/office/powerpoint/2010/main" val="6573071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386964" y="906119"/>
            <a:ext cx="5709036" cy="1323826"/>
          </a:xfrm>
          <a:prstGeom prst="rect">
            <a:avLst/>
          </a:prstGeom>
        </p:spPr>
        <p:txBody>
          <a:bodyPr vert="horz" wrap="none" lIns="0" tIns="11521" rIns="0" bIns="0" rtlCol="0">
            <a:noAutofit/>
          </a:bodyPr>
          <a:lstStyle/>
          <a:p>
            <a:pPr defTabSz="914453">
              <a:lnSpc>
                <a:spcPct val="80000"/>
              </a:lnSpc>
              <a:defRPr/>
            </a:pPr>
            <a:r>
              <a:rPr lang="ja-JP" altLang="en-US"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テイスティングの</a:t>
            </a:r>
            <a:br>
              <a:rPr lang="en-AU"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5400" cap="all" dirty="0">
                <a:solidFill>
                  <a:schemeClr val="accent3">
                    <a:lumMod val="40000"/>
                    <a:lumOff val="60000"/>
                  </a:schemeClr>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基本</a:t>
            </a:r>
            <a:r>
              <a:rPr lang="en-AU" sz="5400" cap="all" dirty="0">
                <a:solidFill>
                  <a:schemeClr val="accent3">
                    <a:lumMod val="40000"/>
                    <a:lumOff val="60000"/>
                  </a:schemeClr>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 </a:t>
            </a: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1029996" y="286654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lnSpc>
                <a:spcPct val="150000"/>
              </a:lnSpc>
              <a:buClr>
                <a:schemeClr val="accent3"/>
              </a:buClr>
              <a:buSzPct val="150000"/>
              <a:buFont typeface="+mj-lt"/>
              <a:buAutoNum type="arabicPeriod"/>
            </a:pPr>
            <a:r>
              <a:rPr lang="ja-JP" altLang="en-US" dirty="0">
                <a:solidFill>
                  <a:schemeClr val="bg1"/>
                </a:solidFill>
                <a:effectLst/>
                <a:latin typeface="Yu Gothic Medium" panose="020B0400000000000000" pitchFamily="34" charset="-128"/>
                <a:ea typeface="Yu Gothic Medium" panose="020B0400000000000000" pitchFamily="34" charset="-128"/>
              </a:rPr>
              <a:t>外観</a:t>
            </a:r>
          </a:p>
          <a:p>
            <a:pPr marL="342900" indent="-342900">
              <a:lnSpc>
                <a:spcPct val="150000"/>
              </a:lnSpc>
              <a:buClr>
                <a:schemeClr val="accent3"/>
              </a:buClr>
              <a:buSzPct val="150000"/>
              <a:buFont typeface="+mj-lt"/>
              <a:buAutoNum type="arabicPeriod"/>
            </a:pPr>
            <a:r>
              <a:rPr lang="ja-JP" altLang="en-US" dirty="0">
                <a:solidFill>
                  <a:schemeClr val="bg1"/>
                </a:solidFill>
                <a:effectLst/>
                <a:latin typeface="Yu Gothic Medium" panose="020B0400000000000000" pitchFamily="34" charset="-128"/>
                <a:ea typeface="Yu Gothic Medium" panose="020B0400000000000000" pitchFamily="34" charset="-128"/>
              </a:rPr>
              <a:t>スワリング</a:t>
            </a:r>
          </a:p>
          <a:p>
            <a:pPr marL="342900" indent="-342900">
              <a:lnSpc>
                <a:spcPct val="150000"/>
              </a:lnSpc>
              <a:buClr>
                <a:schemeClr val="accent3"/>
              </a:buClr>
              <a:buSzPct val="150000"/>
              <a:buFont typeface="+mj-lt"/>
              <a:buAutoNum type="arabicPeriod"/>
            </a:pPr>
            <a:r>
              <a:rPr lang="ja-JP" altLang="en-US" dirty="0">
                <a:solidFill>
                  <a:schemeClr val="bg1"/>
                </a:solidFill>
                <a:effectLst/>
                <a:latin typeface="Yu Gothic Medium" panose="020B0400000000000000" pitchFamily="34" charset="-128"/>
                <a:ea typeface="Yu Gothic Medium" panose="020B0400000000000000" pitchFamily="34" charset="-128"/>
              </a:rPr>
              <a:t>香り</a:t>
            </a:r>
          </a:p>
          <a:p>
            <a:pPr marL="342900" indent="-342900">
              <a:lnSpc>
                <a:spcPct val="150000"/>
              </a:lnSpc>
              <a:buClr>
                <a:schemeClr val="accent3"/>
              </a:buClr>
              <a:buSzPct val="150000"/>
              <a:buFont typeface="+mj-lt"/>
              <a:buAutoNum type="arabicPeriod"/>
            </a:pPr>
            <a:r>
              <a:rPr lang="ja-JP" altLang="en-US" dirty="0">
                <a:solidFill>
                  <a:schemeClr val="bg1"/>
                </a:solidFill>
                <a:effectLst/>
                <a:latin typeface="Yu Gothic Medium" panose="020B0400000000000000" pitchFamily="34" charset="-128"/>
                <a:ea typeface="Yu Gothic Medium" panose="020B0400000000000000" pitchFamily="34" charset="-128"/>
              </a:rPr>
              <a:t>味わい</a:t>
            </a:r>
          </a:p>
          <a:p>
            <a:pPr marL="342900" indent="-342900">
              <a:lnSpc>
                <a:spcPct val="150000"/>
              </a:lnSpc>
              <a:buClr>
                <a:schemeClr val="accent3"/>
              </a:buClr>
              <a:buSzPct val="150000"/>
              <a:buFont typeface="+mj-lt"/>
              <a:buAutoNum type="arabicPeriod"/>
            </a:pPr>
            <a:r>
              <a:rPr lang="ja-JP" altLang="en-US" dirty="0">
                <a:solidFill>
                  <a:schemeClr val="bg1"/>
                </a:solidFill>
                <a:effectLst/>
                <a:latin typeface="Yu Gothic Medium" panose="020B0400000000000000" pitchFamily="34" charset="-128"/>
                <a:ea typeface="Yu Gothic Medium" panose="020B0400000000000000" pitchFamily="34" charset="-128"/>
              </a:rPr>
              <a:t>結論</a:t>
            </a:r>
            <a:endParaRPr lang="en-AU" dirty="0">
              <a:solidFill>
                <a:schemeClr val="bg1"/>
              </a:solidFill>
              <a:effectLst/>
              <a:latin typeface="Yu Gothic Medium" panose="020B0400000000000000" pitchFamily="34" charset="-128"/>
              <a:ea typeface="Yu Gothic Medium" panose="020B0400000000000000" pitchFamily="34" charset="-128"/>
            </a:endParaRPr>
          </a:p>
        </p:txBody>
      </p:sp>
      <p:pic>
        <p:nvPicPr>
          <p:cNvPr id="5" name="Picture Placeholder 5">
            <a:extLst>
              <a:ext uri="{FF2B5EF4-FFF2-40B4-BE49-F238E27FC236}">
                <a16:creationId xmlns:a16="http://schemas.microsoft.com/office/drawing/2014/main" id="{21180D86-EFB0-97A6-68E8-4FBC37D737D1}"/>
              </a:ext>
            </a:extLst>
          </p:cNvPr>
          <p:cNvPicPr>
            <a:picLocks noChangeAspect="1"/>
          </p:cNvPicPr>
          <p:nvPr/>
        </p:nvPicPr>
        <p:blipFill>
          <a:blip r:embed="rId3" cstate="screen">
            <a:extLst>
              <a:ext uri="{28A0092B-C50C-407E-A947-70E740481C1C}">
                <a14:useLocalDpi xmlns:a14="http://schemas.microsoft.com/office/drawing/2010/main"/>
              </a:ext>
            </a:extLst>
          </a:blip>
          <a:srcRect l="18083" r="22658"/>
          <a:stretch/>
        </p:blipFill>
        <p:spPr>
          <a:xfrm>
            <a:off x="6096000" y="0"/>
            <a:ext cx="6096000" cy="6858000"/>
          </a:xfrm>
          <a:prstGeom prst="rect">
            <a:avLst/>
          </a:prstGeom>
        </p:spPr>
      </p:pic>
    </p:spTree>
    <p:extLst>
      <p:ext uri="{BB962C8B-B14F-4D97-AF65-F5344CB8AC3E}">
        <p14:creationId xmlns:p14="http://schemas.microsoft.com/office/powerpoint/2010/main" val="22334831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5728"/>
          <a:stretch>
            <a:fill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4534381"/>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1310811" y="5077991"/>
            <a:ext cx="6158452" cy="1325562"/>
          </a:xfrm>
        </p:spPr>
        <p:txBody>
          <a:bodyPr/>
          <a:lstStyle/>
          <a:p>
            <a:r>
              <a:rPr lang="en-US" sz="5400" dirty="0">
                <a:solidFill>
                  <a:schemeClr val="accent3"/>
                </a:solidFill>
                <a:latin typeface="Yu Gothic Medium" panose="020B0400000000000000" pitchFamily="34" charset="-128"/>
                <a:ea typeface="Yu Gothic Medium" panose="020B0400000000000000" pitchFamily="34" charset="-128"/>
              </a:rPr>
              <a:t>1.</a:t>
            </a:r>
            <a:r>
              <a:rPr lang="en-US" sz="5400" dirty="0">
                <a:solidFill>
                  <a:schemeClr val="accent2"/>
                </a:solidFill>
                <a:latin typeface="Yu Gothic Medium" panose="020B0400000000000000" pitchFamily="34" charset="-128"/>
                <a:ea typeface="Yu Gothic Medium" panose="020B0400000000000000" pitchFamily="34" charset="-128"/>
              </a:rPr>
              <a:t> </a:t>
            </a:r>
            <a:r>
              <a:rPr lang="ja-JP" altLang="en-US" sz="5400">
                <a:solidFill>
                  <a:schemeClr val="accent2"/>
                </a:solidFill>
                <a:latin typeface="Yu Gothic Medium" panose="020B0400000000000000" pitchFamily="34" charset="-128"/>
                <a:ea typeface="Yu Gothic Medium" panose="020B0400000000000000" pitchFamily="34" charset="-128"/>
              </a:rPr>
              <a:t>外観</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727513" y="4934172"/>
            <a:ext cx="4105121" cy="1209090"/>
          </a:xfrm>
        </p:spPr>
        <p:txBody>
          <a:bodyPr/>
          <a:lstStyle/>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ワインはグラスの３分の１ほどまで</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白い背景を使い、グラスを</a:t>
            </a:r>
            <a:r>
              <a:rPr lang="en-US" altLang="ja-JP" sz="1600" dirty="0">
                <a:effectLst/>
                <a:latin typeface="Yu Gothic Medium" panose="020B0400000000000000" pitchFamily="34" charset="-128"/>
                <a:ea typeface="Yu Gothic Medium" panose="020B0400000000000000" pitchFamily="34" charset="-128"/>
              </a:rPr>
              <a:t>45</a:t>
            </a:r>
            <a:r>
              <a:rPr lang="ja-JP" altLang="en-US" sz="1600">
                <a:effectLst/>
                <a:latin typeface="Yu Gothic Medium" panose="020B0400000000000000" pitchFamily="34" charset="-128"/>
                <a:ea typeface="Yu Gothic Medium" panose="020B0400000000000000" pitchFamily="34" charset="-128"/>
              </a:rPr>
              <a:t>度傾ける</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ワインの色を観察する</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849279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07F4DCB-D040-979C-F9BA-49F00B57AC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57" y="18838"/>
            <a:ext cx="12160181" cy="6839162"/>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3359" y="667716"/>
            <a:ext cx="9389213" cy="1081291"/>
          </a:xfrm>
        </p:spPr>
        <p:txBody>
          <a:bodyPr/>
          <a:lstStyle/>
          <a:p>
            <a:r>
              <a:rPr lang="ja-JP" altLang="en-US" sz="5400" dirty="0">
                <a:solidFill>
                  <a:schemeClr val="accent2"/>
                </a:solidFill>
                <a:effectLst/>
                <a:latin typeface="Yu Gothic Medium" panose="020B0400000000000000" pitchFamily="34" charset="-128"/>
                <a:ea typeface="Yu Gothic Medium" panose="020B0400000000000000" pitchFamily="34" charset="-128"/>
              </a:rPr>
              <a:t>ワインの色調</a:t>
            </a:r>
            <a:endParaRPr lang="en-AU" sz="5400" dirty="0">
              <a:solidFill>
                <a:schemeClr val="accent2"/>
              </a:solidFill>
              <a:effectLst/>
              <a:latin typeface="Yu Gothic Medium" panose="020B0400000000000000" pitchFamily="34" charset="-128"/>
              <a:ea typeface="Yu Gothic Medium" panose="020B0400000000000000" pitchFamily="34" charset="-128"/>
            </a:endParaRPr>
          </a:p>
        </p:txBody>
      </p:sp>
      <p:sp>
        <p:nvSpPr>
          <p:cNvPr id="3" name="TextBox 2">
            <a:extLst>
              <a:ext uri="{FF2B5EF4-FFF2-40B4-BE49-F238E27FC236}">
                <a16:creationId xmlns:a16="http://schemas.microsoft.com/office/drawing/2014/main" id="{FFA7CAEE-7D6E-3C00-D591-9A4F5A5551D2}"/>
              </a:ext>
            </a:extLst>
          </p:cNvPr>
          <p:cNvSpPr txBox="1"/>
          <p:nvPr/>
        </p:nvSpPr>
        <p:spPr>
          <a:xfrm>
            <a:off x="1081449" y="2446612"/>
            <a:ext cx="1085850" cy="304800"/>
          </a:xfrm>
          <a:prstGeom prst="rect">
            <a:avLst/>
          </a:prstGeom>
          <a:noFill/>
        </p:spPr>
        <p:txBody>
          <a:bodyPr wrap="none" rtlCol="0">
            <a:noAutofit/>
          </a:bodyPr>
          <a:lstStyle/>
          <a:p>
            <a:pPr algn="r"/>
            <a:r>
              <a:rPr lang="ja-JP" altLang="en-US" sz="1600" dirty="0">
                <a:latin typeface="Yu Gothic Medium" panose="020B0400000000000000" pitchFamily="34" charset="-128"/>
                <a:ea typeface="Yu Gothic Medium" panose="020B0400000000000000" pitchFamily="34" charset="-128"/>
              </a:rPr>
              <a:t>麦わら色</a:t>
            </a:r>
            <a:endParaRPr lang="en-AU" sz="1600" dirty="0">
              <a:latin typeface="Yu Gothic Medium" panose="020B0400000000000000" pitchFamily="34" charset="-128"/>
              <a:ea typeface="Yu Gothic Medium" panose="020B0400000000000000" pitchFamily="34" charset="-128"/>
            </a:endParaRPr>
          </a:p>
        </p:txBody>
      </p:sp>
      <p:sp>
        <p:nvSpPr>
          <p:cNvPr id="4" name="TextBox 3">
            <a:extLst>
              <a:ext uri="{FF2B5EF4-FFF2-40B4-BE49-F238E27FC236}">
                <a16:creationId xmlns:a16="http://schemas.microsoft.com/office/drawing/2014/main" id="{E150D047-531F-4C66-1F2C-1D246BC8A9E4}"/>
              </a:ext>
            </a:extLst>
          </p:cNvPr>
          <p:cNvSpPr txBox="1"/>
          <p:nvPr/>
        </p:nvSpPr>
        <p:spPr>
          <a:xfrm>
            <a:off x="3115847" y="244661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レモン色</a:t>
            </a:r>
            <a:endParaRPr lang="en-AU" sz="1600" dirty="0">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6AD6F036-8254-D290-434E-AD83E2A1A873}"/>
              </a:ext>
            </a:extLst>
          </p:cNvPr>
          <p:cNvSpPr txBox="1"/>
          <p:nvPr/>
        </p:nvSpPr>
        <p:spPr>
          <a:xfrm>
            <a:off x="4956317" y="244661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黄色</a:t>
            </a:r>
            <a:endParaRPr lang="en-AU" sz="1600" dirty="0">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B07A9AD0-BE00-F27D-999B-5FD1FA3FED82}"/>
              </a:ext>
            </a:extLst>
          </p:cNvPr>
          <p:cNvSpPr txBox="1"/>
          <p:nvPr/>
        </p:nvSpPr>
        <p:spPr>
          <a:xfrm>
            <a:off x="6833118" y="244661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黄金色</a:t>
            </a:r>
            <a:endParaRPr lang="en-AU" sz="1600" dirty="0">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DC40CB74-2712-3B45-C9B4-5865247FCF1B}"/>
              </a:ext>
            </a:extLst>
          </p:cNvPr>
          <p:cNvSpPr txBox="1"/>
          <p:nvPr/>
        </p:nvSpPr>
        <p:spPr>
          <a:xfrm>
            <a:off x="8667427" y="244661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褐色</a:t>
            </a:r>
            <a:endParaRPr lang="en-AU" sz="1600" dirty="0">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C80EF7B1-FFFB-248B-8405-B27E6449BBCB}"/>
              </a:ext>
            </a:extLst>
          </p:cNvPr>
          <p:cNvSpPr txBox="1"/>
          <p:nvPr/>
        </p:nvSpPr>
        <p:spPr>
          <a:xfrm>
            <a:off x="2167299" y="406586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ピンク色</a:t>
            </a:r>
            <a:endParaRPr lang="en-AU" sz="1600" dirty="0">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1534823B-543B-425D-3991-94FC6BFBD9E3}"/>
              </a:ext>
            </a:extLst>
          </p:cNvPr>
          <p:cNvSpPr txBox="1"/>
          <p:nvPr/>
        </p:nvSpPr>
        <p:spPr>
          <a:xfrm>
            <a:off x="4065425" y="406586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サーモン色</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DD20F6D0-B78F-3EAD-B555-3B059344F414}"/>
              </a:ext>
            </a:extLst>
          </p:cNvPr>
          <p:cNvSpPr txBox="1"/>
          <p:nvPr/>
        </p:nvSpPr>
        <p:spPr>
          <a:xfrm>
            <a:off x="5976915" y="4065862"/>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マゼンタ</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25E0F5AE-3226-A282-AC4D-EAAE2197A16E}"/>
              </a:ext>
            </a:extLst>
          </p:cNvPr>
          <p:cNvSpPr txBox="1"/>
          <p:nvPr/>
        </p:nvSpPr>
        <p:spPr>
          <a:xfrm>
            <a:off x="7898309" y="4062619"/>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紫色</a:t>
            </a:r>
            <a:endParaRPr lang="en-AU" sz="16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A3B97A29-8DAE-AFF8-C577-289E5F299450}"/>
              </a:ext>
            </a:extLst>
          </p:cNvPr>
          <p:cNvSpPr txBox="1"/>
          <p:nvPr/>
        </p:nvSpPr>
        <p:spPr>
          <a:xfrm>
            <a:off x="3052824" y="5706886"/>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ルビー色</a:t>
            </a:r>
            <a:endParaRPr lang="en-AU" sz="16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087D8780-944B-3D4C-8B99-9FD9A5B706A0}"/>
              </a:ext>
            </a:extLst>
          </p:cNvPr>
          <p:cNvSpPr txBox="1"/>
          <p:nvPr/>
        </p:nvSpPr>
        <p:spPr>
          <a:xfrm>
            <a:off x="4997435" y="5706886"/>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ガーネット色</a:t>
            </a:r>
            <a:endParaRPr lang="en-AU" sz="1600" dirty="0">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CA6CA4DF-C278-3003-63EE-C3007F4E626B}"/>
              </a:ext>
            </a:extLst>
          </p:cNvPr>
          <p:cNvSpPr txBox="1"/>
          <p:nvPr/>
        </p:nvSpPr>
        <p:spPr>
          <a:xfrm>
            <a:off x="6942046" y="5706886"/>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トーニー色</a:t>
            </a:r>
            <a:endParaRPr lang="en-AU" sz="1600" dirty="0">
              <a:latin typeface="Yu Gothic Medium" panose="020B0400000000000000" pitchFamily="34" charset="-128"/>
              <a:ea typeface="Yu Gothic Medium" panose="020B0400000000000000" pitchFamily="34" charset="-128"/>
            </a:endParaRPr>
          </a:p>
        </p:txBody>
      </p:sp>
      <p:sp>
        <p:nvSpPr>
          <p:cNvPr id="15" name="TextBox 14">
            <a:extLst>
              <a:ext uri="{FF2B5EF4-FFF2-40B4-BE49-F238E27FC236}">
                <a16:creationId xmlns:a16="http://schemas.microsoft.com/office/drawing/2014/main" id="{61CB91E7-5369-B547-5C89-92701BAEBB5B}"/>
              </a:ext>
            </a:extLst>
          </p:cNvPr>
          <p:cNvSpPr txBox="1"/>
          <p:nvPr/>
        </p:nvSpPr>
        <p:spPr>
          <a:xfrm>
            <a:off x="8886657" y="5706886"/>
            <a:ext cx="1085850" cy="304800"/>
          </a:xfrm>
          <a:prstGeom prst="rect">
            <a:avLst/>
          </a:prstGeom>
          <a:noFill/>
        </p:spPr>
        <p:txBody>
          <a:bodyPr wrap="none" rtlCol="0">
            <a:noAutofit/>
          </a:bodyPr>
          <a:lstStyle/>
          <a:p>
            <a:pPr algn="r"/>
            <a:r>
              <a:rPr lang="ja-JP" altLang="en-US" sz="1600">
                <a:latin typeface="Yu Gothic Medium" panose="020B0400000000000000" pitchFamily="34" charset="-128"/>
                <a:ea typeface="Yu Gothic Medium" panose="020B0400000000000000" pitchFamily="34" charset="-128"/>
              </a:rPr>
              <a:t>褐色</a:t>
            </a:r>
            <a:endParaRPr lang="en-AU" sz="16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204934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7323667" y="3903197"/>
            <a:ext cx="4418885" cy="1618596"/>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スワリングをすることでワインのアロマが開きやすくなる</a:t>
            </a:r>
          </a:p>
          <a:p>
            <a:pPr>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平らな場所にグラスを置いてしっかりと</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持ち、水平に回す</a:t>
            </a:r>
          </a:p>
          <a:p>
            <a:pPr>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ワインに「脚」あるいは「涙」があるか</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観察する</a:t>
            </a:r>
          </a:p>
          <a:p>
            <a:pPr>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「脚」が明確に見えるワインは一般的に</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骨太で、熟した味わいで飲みごたえがある場合が多い</a:t>
            </a:r>
            <a:endParaRPr lang="en-AU" sz="1600" dirty="0">
              <a:effectLst/>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7323" t="7365" b="9529"/>
          <a:stretch>
            <a:fillRect/>
          </a:stretch>
        </p:blipFill>
        <p:spPr>
          <a:xfrm>
            <a:off x="0" y="2210765"/>
            <a:ext cx="6096000" cy="4647235"/>
          </a:xfrm>
          <a:prstGeom prst="rect">
            <a:avLst/>
          </a:prstGeom>
        </p:spPr>
      </p:pic>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4" cstate="screen">
            <a:extLst>
              <a:ext uri="{28A0092B-C50C-407E-A947-70E740481C1C}">
                <a14:useLocalDpi xmlns:a14="http://schemas.microsoft.com/office/drawing/2010/main"/>
              </a:ext>
            </a:extLst>
          </a:blip>
          <a:srcRect t="28383" b="28383"/>
          <a:stretch>
            <a:fillRect/>
          </a:stretch>
        </p:blipFill>
        <p:spPr>
          <a:xfrm>
            <a:off x="7430946" y="-14563"/>
            <a:ext cx="4761053" cy="3081853"/>
          </a:xfrm>
          <a:prstGeom prst="rect">
            <a:avLst/>
          </a:prstGeom>
        </p:spPr>
      </p:pic>
      <p:sp>
        <p:nvSpPr>
          <p:cNvPr id="8" name="TextBox 7">
            <a:extLst>
              <a:ext uri="{FF2B5EF4-FFF2-40B4-BE49-F238E27FC236}">
                <a16:creationId xmlns:a16="http://schemas.microsoft.com/office/drawing/2014/main" id="{33078ED3-3CE7-C402-69B8-B23666BEC58D}"/>
              </a:ext>
            </a:extLst>
          </p:cNvPr>
          <p:cNvSpPr txBox="1"/>
          <p:nvPr/>
        </p:nvSpPr>
        <p:spPr>
          <a:xfrm>
            <a:off x="464457" y="695366"/>
            <a:ext cx="6096000" cy="782587"/>
          </a:xfrm>
          <a:prstGeom prst="rect">
            <a:avLst/>
          </a:prstGeom>
          <a:noFill/>
        </p:spPr>
        <p:txBody>
          <a:bodyPr wrap="square">
            <a:spAutoFit/>
          </a:bodyPr>
          <a:lstStyle/>
          <a:p>
            <a:pPr defTabSz="914453">
              <a:lnSpc>
                <a:spcPct val="80000"/>
              </a:lnSpc>
              <a:defRPr/>
            </a:pPr>
            <a:r>
              <a:rPr lang="en-AU"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2.</a:t>
            </a:r>
            <a:r>
              <a:rPr lang="en-AU" sz="5400" cap="all" dirty="0">
                <a:solidFill>
                  <a:schemeClr val="accent2"/>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sz="5400" cap="all">
                <a:solidFill>
                  <a:schemeClr val="accent2"/>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スワリング</a:t>
            </a:r>
            <a:endParaRPr lang="en-AU" sz="5400" cap="all" dirty="0">
              <a:solidFill>
                <a:schemeClr val="accent2"/>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5" name="object 4">
            <a:extLst>
              <a:ext uri="{FF2B5EF4-FFF2-40B4-BE49-F238E27FC236}">
                <a16:creationId xmlns:a16="http://schemas.microsoft.com/office/drawing/2014/main" id="{6431A475-4918-5A14-4381-9EE3C561CCC2}"/>
              </a:ext>
            </a:extLst>
          </p:cNvPr>
          <p:cNvSpPr txBox="1"/>
          <p:nvPr/>
        </p:nvSpPr>
        <p:spPr>
          <a:xfrm>
            <a:off x="7172154" y="3295352"/>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20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rPr>
              <a:t>ワインの脚</a:t>
            </a:r>
            <a:endParaRPr lang="en-AU" sz="20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15" name="Straight Arrow Connector 14">
            <a:extLst>
              <a:ext uri="{FF2B5EF4-FFF2-40B4-BE49-F238E27FC236}">
                <a16:creationId xmlns:a16="http://schemas.microsoft.com/office/drawing/2014/main" id="{8D6B28E4-51E0-D3D4-6667-DBD695D1E64A}"/>
              </a:ext>
            </a:extLst>
          </p:cNvPr>
          <p:cNvCxnSpPr/>
          <p:nvPr/>
        </p:nvCxnSpPr>
        <p:spPr>
          <a:xfrm flipV="1">
            <a:off x="8212347" y="1293962"/>
            <a:ext cx="1599125" cy="1897812"/>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3570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A40AF-5BA0-3A33-997F-27A75A93989E}"/>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AF3B7D1-32B7-E964-4687-8A34E956F2A2}"/>
              </a:ext>
            </a:extLst>
          </p:cNvPr>
          <p:cNvPicPr>
            <a:picLocks noGrp="1" noChangeAspect="1"/>
          </p:cNvPicPr>
          <p:nvPr>
            <p:ph type="pic" sz="quarter" idx="10"/>
          </p:nvPr>
        </p:nvPicPr>
        <p:blipFill>
          <a:blip r:embed="rId2"/>
          <a:srcRect t="7812" b="7812"/>
          <a:stretch/>
        </p:blipFill>
        <p:spPr>
          <a:xfrm>
            <a:off x="0" y="0"/>
            <a:ext cx="12192000" cy="6858000"/>
          </a:xfrm>
        </p:spPr>
      </p:pic>
      <p:sp>
        <p:nvSpPr>
          <p:cNvPr id="2" name="Rectangle 1">
            <a:extLst>
              <a:ext uri="{FF2B5EF4-FFF2-40B4-BE49-F238E27FC236}">
                <a16:creationId xmlns:a16="http://schemas.microsoft.com/office/drawing/2014/main" id="{8266D385-B860-B5FD-63A4-1B719BDB72AC}"/>
              </a:ext>
            </a:extLst>
          </p:cNvPr>
          <p:cNvSpPr/>
          <p:nvPr/>
        </p:nvSpPr>
        <p:spPr>
          <a:xfrm>
            <a:off x="0" y="4067503"/>
            <a:ext cx="12192000" cy="207575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2EAABC45-BEBB-92B8-744D-A9A9803BDE42}"/>
              </a:ext>
            </a:extLst>
          </p:cNvPr>
          <p:cNvSpPr>
            <a:spLocks noGrp="1"/>
          </p:cNvSpPr>
          <p:nvPr>
            <p:ph type="title"/>
          </p:nvPr>
        </p:nvSpPr>
        <p:spPr>
          <a:xfrm>
            <a:off x="1310811" y="4737456"/>
            <a:ext cx="6158452" cy="1325562"/>
          </a:xfrm>
        </p:spPr>
        <p:txBody>
          <a:bodyPr/>
          <a:lstStyle/>
          <a:p>
            <a:r>
              <a:rPr lang="en-US" sz="5400" dirty="0">
                <a:solidFill>
                  <a:schemeClr val="accent3"/>
                </a:solidFill>
                <a:latin typeface="Yu Gothic Medium" panose="020B0400000000000000" pitchFamily="34" charset="-128"/>
                <a:ea typeface="Yu Gothic Medium" panose="020B0400000000000000" pitchFamily="34" charset="-128"/>
              </a:rPr>
              <a:t>3.</a:t>
            </a:r>
            <a:r>
              <a:rPr lang="en-US" sz="5400" dirty="0">
                <a:solidFill>
                  <a:schemeClr val="accent2"/>
                </a:solidFill>
                <a:latin typeface="Yu Gothic Medium" panose="020B0400000000000000" pitchFamily="34" charset="-128"/>
                <a:ea typeface="Yu Gothic Medium" panose="020B0400000000000000" pitchFamily="34" charset="-128"/>
              </a:rPr>
              <a:t> </a:t>
            </a:r>
            <a:r>
              <a:rPr lang="ja-JP" altLang="en-US" sz="5400">
                <a:solidFill>
                  <a:schemeClr val="accent2"/>
                </a:solidFill>
                <a:latin typeface="Yu Gothic Medium" panose="020B0400000000000000" pitchFamily="34" charset="-128"/>
                <a:ea typeface="Yu Gothic Medium" panose="020B0400000000000000" pitchFamily="34" charset="-128"/>
              </a:rPr>
              <a:t>香り</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BC978E3-DA8F-CBDD-019D-7FF4234A81E7}"/>
              </a:ext>
            </a:extLst>
          </p:cNvPr>
          <p:cNvSpPr>
            <a:spLocks noGrp="1"/>
          </p:cNvSpPr>
          <p:nvPr>
            <p:ph type="body" sz="quarter" idx="11"/>
          </p:nvPr>
        </p:nvSpPr>
        <p:spPr>
          <a:xfrm>
            <a:off x="6435466" y="4191147"/>
            <a:ext cx="5411935" cy="1209090"/>
          </a:xfrm>
        </p:spPr>
        <p:txBody>
          <a:bodyPr/>
          <a:lstStyle/>
          <a:p>
            <a:pPr marL="285750" indent="-285750">
              <a:lnSpc>
                <a:spcPts val="1800"/>
              </a:lnSpc>
              <a:spcBef>
                <a:spcPts val="217"/>
              </a:spcBef>
              <a:spcAft>
                <a:spcPts val="315"/>
              </a:spcAft>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最も重要な項目</a:t>
            </a:r>
          </a:p>
          <a:p>
            <a:pPr marL="285750" indent="-285750">
              <a:lnSpc>
                <a:spcPts val="1800"/>
              </a:lnSpc>
              <a:spcBef>
                <a:spcPts val="217"/>
              </a:spcBef>
              <a:spcAft>
                <a:spcPts val="315"/>
              </a:spcAft>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人間は数千種類の香りをかぎ分けられると</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されている</a:t>
            </a:r>
          </a:p>
          <a:p>
            <a:pPr marL="285750" indent="-285750">
              <a:lnSpc>
                <a:spcPts val="1800"/>
              </a:lnSpc>
              <a:spcBef>
                <a:spcPts val="217"/>
              </a:spcBef>
              <a:spcAft>
                <a:spcPts val="315"/>
              </a:spcAft>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専門家はワインの香りからワインに関するほぼ</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すべてのことがわかる</a:t>
            </a:r>
          </a:p>
          <a:p>
            <a:pPr marL="285750" indent="-285750">
              <a:lnSpc>
                <a:spcPts val="1800"/>
              </a:lnSpc>
              <a:spcBef>
                <a:spcPts val="217"/>
              </a:spcBef>
              <a:spcAft>
                <a:spcPts val="315"/>
              </a:spcAft>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深く吸い込むか、素早く短く吸い込むか</a:t>
            </a:r>
          </a:p>
          <a:p>
            <a:pPr marL="285750" indent="-285750">
              <a:lnSpc>
                <a:spcPts val="1800"/>
              </a:lnSpc>
              <a:spcBef>
                <a:spcPts val="217"/>
              </a:spcBef>
              <a:spcAft>
                <a:spcPts val="315"/>
              </a:spcAft>
              <a:buClr>
                <a:schemeClr val="accent3"/>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自分に合った方法を見つけよう</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878031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AAFBBEA-8BA5-9808-45E3-3DFE9B6F71A1}"/>
              </a:ext>
            </a:extLst>
          </p:cNvPr>
          <p:cNvSpPr txBox="1"/>
          <p:nvPr/>
        </p:nvSpPr>
        <p:spPr>
          <a:xfrm>
            <a:off x="407988" y="1085850"/>
            <a:ext cx="507841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ja-JP" sz="5400" dirty="0">
                <a:solidFill>
                  <a:schemeClr val="accent3"/>
                </a:solidFill>
                <a:latin typeface="Yu Gothic Medium" panose="020B0400000000000000" pitchFamily="34" charset="-128"/>
                <a:ea typeface="Yu Gothic Medium" panose="020B0400000000000000" pitchFamily="34" charset="-128"/>
              </a:rPr>
              <a:t>3</a:t>
            </a:r>
            <a:r>
              <a:rPr lang="ja-JP" altLang="en-US" sz="5400">
                <a:solidFill>
                  <a:schemeClr val="accent3"/>
                </a:solidFill>
                <a:latin typeface="Yu Gothic Medium" panose="020B0400000000000000" pitchFamily="34" charset="-128"/>
                <a:ea typeface="Yu Gothic Medium" panose="020B0400000000000000" pitchFamily="34" charset="-128"/>
              </a:rPr>
              <a:t>つの分類</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7" name="Title 1">
            <a:extLst>
              <a:ext uri="{FF2B5EF4-FFF2-40B4-BE49-F238E27FC236}">
                <a16:creationId xmlns:a16="http://schemas.microsoft.com/office/drawing/2014/main" id="{833531F2-C848-E0F9-07A6-8897159A2AA3}"/>
              </a:ext>
            </a:extLst>
          </p:cNvPr>
          <p:cNvSpPr txBox="1"/>
          <p:nvPr/>
        </p:nvSpPr>
        <p:spPr>
          <a:xfrm>
            <a:off x="407988" y="542925"/>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200" dirty="0">
                <a:solidFill>
                  <a:schemeClr val="bg2">
                    <a:lumMod val="20000"/>
                    <a:lumOff val="80000"/>
                  </a:schemeClr>
                </a:solidFill>
                <a:latin typeface="Yu Gothic Medium" panose="020B0400000000000000" pitchFamily="34" charset="-128"/>
                <a:ea typeface="Yu Gothic Medium" panose="020B0400000000000000" pitchFamily="34" charset="-128"/>
              </a:rPr>
              <a:t>ワインの香り</a:t>
            </a:r>
            <a:endParaRPr lang="en-US" sz="3200"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711260" y="1342839"/>
            <a:ext cx="2607401" cy="125273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ja-JP" altLang="en-US" sz="1600" b="1">
                <a:solidFill>
                  <a:schemeClr val="accent3"/>
                </a:solidFill>
                <a:effectLst/>
                <a:latin typeface="Yu Gothic" panose="020B0400000000000000" pitchFamily="34" charset="-128"/>
                <a:ea typeface="Yu Gothic" panose="020B0400000000000000" pitchFamily="34" charset="-128"/>
              </a:rPr>
              <a:t>第一アロマ</a:t>
            </a:r>
            <a:endParaRPr lang="en-AU" altLang="ja-JP" sz="1600" b="1" dirty="0">
              <a:solidFill>
                <a:schemeClr val="accent3"/>
              </a:solidFill>
              <a:effectLst/>
              <a:latin typeface="Yu Gothic" panose="020B0400000000000000" pitchFamily="34" charset="-128"/>
              <a:ea typeface="Yu Gothic" panose="020B0400000000000000" pitchFamily="34" charset="-128"/>
            </a:endParaRPr>
          </a:p>
          <a:p>
            <a:pPr marL="0" indent="0" algn="ctr">
              <a:buNone/>
            </a:pPr>
            <a:r>
              <a:rPr lang="ja-JP" altLang="en-US" sz="1600">
                <a:solidFill>
                  <a:schemeClr val="bg1"/>
                </a:solidFill>
                <a:effectLst/>
                <a:latin typeface="Yu Gothic Medium" panose="020B0400000000000000" pitchFamily="34" charset="-128"/>
                <a:ea typeface="Yu Gothic Medium" panose="020B0400000000000000" pitchFamily="34" charset="-128"/>
              </a:rPr>
              <a:t>フルーツ、ハーブ、</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a:solidFill>
                  <a:schemeClr val="bg1"/>
                </a:solidFill>
                <a:effectLst/>
                <a:latin typeface="Yu Gothic Medium" panose="020B0400000000000000" pitchFamily="34" charset="-128"/>
                <a:ea typeface="Yu Gothic Medium" panose="020B0400000000000000" pitchFamily="34" charset="-128"/>
              </a:rPr>
              <a:t>花など</a:t>
            </a:r>
            <a:endParaRPr lang="en-AU" sz="1600" dirty="0">
              <a:solidFill>
                <a:schemeClr val="bg1"/>
              </a:solidFill>
              <a:effectLst/>
              <a:latin typeface="Yu Gothic Medium" panose="020B0400000000000000" pitchFamily="34" charset="-128"/>
              <a:ea typeface="Yu Gothic Medium" panose="020B0400000000000000" pitchFamily="34" charset="-128"/>
            </a:endParaRPr>
          </a:p>
        </p:txBody>
      </p:sp>
      <p:sp>
        <p:nvSpPr>
          <p:cNvPr id="8" name="Oval 7">
            <a:extLst>
              <a:ext uri="{FF2B5EF4-FFF2-40B4-BE49-F238E27FC236}">
                <a16:creationId xmlns:a16="http://schemas.microsoft.com/office/drawing/2014/main" id="{5564AE1A-B2A6-1682-B8ED-30708711ED06}"/>
              </a:ext>
            </a:extLst>
          </p:cNvPr>
          <p:cNvSpPr/>
          <p:nvPr/>
        </p:nvSpPr>
        <p:spPr>
          <a:xfrm>
            <a:off x="6322965" y="368300"/>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82F622E0-B31B-8718-824C-1972E0FF0786}"/>
              </a:ext>
            </a:extLst>
          </p:cNvPr>
          <p:cNvSpPr/>
          <p:nvPr/>
        </p:nvSpPr>
        <p:spPr>
          <a:xfrm>
            <a:off x="7760599" y="279378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0BA8D9C2-10F2-5538-190E-1FDB268D505A}"/>
              </a:ext>
            </a:extLst>
          </p:cNvPr>
          <p:cNvSpPr/>
          <p:nvPr/>
        </p:nvSpPr>
        <p:spPr>
          <a:xfrm>
            <a:off x="4874444" y="2779742"/>
            <a:ext cx="3276490" cy="3276490"/>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Content Placeholder 2">
            <a:extLst>
              <a:ext uri="{FF2B5EF4-FFF2-40B4-BE49-F238E27FC236}">
                <a16:creationId xmlns:a16="http://schemas.microsoft.com/office/drawing/2014/main" id="{D22309D7-E3D7-E9B5-7D20-7930CAE0AD3B}"/>
              </a:ext>
            </a:extLst>
          </p:cNvPr>
          <p:cNvSpPr txBox="1"/>
          <p:nvPr/>
        </p:nvSpPr>
        <p:spPr>
          <a:xfrm>
            <a:off x="5390151" y="3792798"/>
            <a:ext cx="2124477"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ja-JP" altLang="en-US" sz="1600" b="1">
                <a:solidFill>
                  <a:schemeClr val="accent3"/>
                </a:solidFill>
                <a:effectLst/>
                <a:latin typeface="Yu Gothic Medium" panose="020B0400000000000000" pitchFamily="34" charset="-128"/>
                <a:ea typeface="Yu Gothic Medium" panose="020B0400000000000000" pitchFamily="34" charset="-128"/>
              </a:rPr>
              <a:t>第二アロマ</a:t>
            </a:r>
            <a:endParaRPr lang="en-AU" altLang="ja-JP" sz="1600" b="1" dirty="0">
              <a:solidFill>
                <a:schemeClr val="accent3"/>
              </a:solidFill>
              <a:effectLst/>
              <a:latin typeface="Yu Gothic Medium" panose="020B0400000000000000" pitchFamily="34" charset="-128"/>
              <a:ea typeface="Yu Gothic Medium" panose="020B0400000000000000" pitchFamily="34" charset="-128"/>
            </a:endParaRPr>
          </a:p>
          <a:p>
            <a:pPr marL="0" indent="0" algn="ctr">
              <a:buNone/>
            </a:pPr>
            <a:r>
              <a:rPr lang="ja-JP" altLang="en-US" sz="1600">
                <a:solidFill>
                  <a:srgbClr val="FFFFFF"/>
                </a:solidFill>
                <a:effectLst/>
                <a:latin typeface="Yu Gothic Medium" panose="020B0400000000000000" pitchFamily="34" charset="-128"/>
                <a:ea typeface="Yu Gothic Medium" panose="020B0400000000000000" pitchFamily="34" charset="-128"/>
              </a:rPr>
              <a:t>パン、酵母、トースト、ヴァニラ、チョコレート、スパイスなど</a:t>
            </a:r>
            <a:endParaRPr lang="en-AU" sz="1600" dirty="0">
              <a:solidFill>
                <a:schemeClr val="bg1"/>
              </a:solidFill>
              <a:effectLst/>
              <a:latin typeface="Neue Haas Grotesk Text Pro" panose="020B0504020202020204" pitchFamily="34" charset="77"/>
            </a:endParaRPr>
          </a:p>
        </p:txBody>
      </p:sp>
      <p:sp>
        <p:nvSpPr>
          <p:cNvPr id="12" name="Content Placeholder 2">
            <a:extLst>
              <a:ext uri="{FF2B5EF4-FFF2-40B4-BE49-F238E27FC236}">
                <a16:creationId xmlns:a16="http://schemas.microsoft.com/office/drawing/2014/main" id="{9EA04E78-D890-FB91-37AD-A412C1BEE169}"/>
              </a:ext>
            </a:extLst>
          </p:cNvPr>
          <p:cNvSpPr txBox="1"/>
          <p:nvPr/>
        </p:nvSpPr>
        <p:spPr>
          <a:xfrm>
            <a:off x="8642876" y="3814507"/>
            <a:ext cx="1830391" cy="67315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ctr">
              <a:buNone/>
            </a:pPr>
            <a:r>
              <a:rPr lang="ja-JP" altLang="en-US" sz="1600" b="1">
                <a:solidFill>
                  <a:schemeClr val="accent3"/>
                </a:solidFill>
                <a:effectLst/>
                <a:latin typeface="Yu Gothic Medium" panose="020B0400000000000000" pitchFamily="34" charset="-128"/>
                <a:ea typeface="Yu Gothic Medium" panose="020B0400000000000000" pitchFamily="34" charset="-128"/>
              </a:rPr>
              <a:t>第三アロマ</a:t>
            </a:r>
            <a:endParaRPr lang="en-AU" altLang="ja-JP" sz="1600" b="1" dirty="0">
              <a:solidFill>
                <a:schemeClr val="accent3"/>
              </a:solidFill>
              <a:effectLst/>
              <a:latin typeface="Yu Gothic Medium" panose="020B0400000000000000" pitchFamily="34" charset="-128"/>
              <a:ea typeface="Yu Gothic Medium" panose="020B0400000000000000" pitchFamily="34" charset="-128"/>
            </a:endParaRPr>
          </a:p>
          <a:p>
            <a:pPr marL="0" indent="0" algn="ctr">
              <a:buNone/>
            </a:pPr>
            <a:r>
              <a:rPr lang="ja-JP" altLang="en-US" sz="1600">
                <a:solidFill>
                  <a:srgbClr val="FFFFFF"/>
                </a:solidFill>
                <a:effectLst/>
                <a:latin typeface="Yu Gothic Medium" panose="020B0400000000000000" pitchFamily="34" charset="-128"/>
                <a:ea typeface="Yu Gothic Medium" panose="020B0400000000000000" pitchFamily="34" charset="-128"/>
              </a:rPr>
              <a:t>土っぽさ、ミネラル、皮革、タバコ</a:t>
            </a:r>
            <a:endParaRPr lang="en-AU" sz="1600" dirty="0">
              <a:solidFill>
                <a:srgbClr val="FFFFFF"/>
              </a:solidFill>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3985618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33820"/>
          <a:stretch>
            <a:fill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909503"/>
            <a:ext cx="6158452" cy="1325562"/>
          </a:xfrm>
        </p:spPr>
        <p:txBody>
          <a:bodyPr anchor="t">
            <a:normAutofit/>
          </a:bodyPr>
          <a:lstStyle/>
          <a:p>
            <a:r>
              <a:rPr lang="en-US" sz="5400" dirty="0">
                <a:solidFill>
                  <a:schemeClr val="accent3"/>
                </a:solidFill>
                <a:latin typeface="Yu Gothic Medium" panose="020B0400000000000000" pitchFamily="34" charset="-128"/>
                <a:ea typeface="Yu Gothic Medium" panose="020B0400000000000000" pitchFamily="34" charset="-128"/>
              </a:rPr>
              <a:t>4. </a:t>
            </a:r>
            <a:r>
              <a:rPr lang="ja-JP" altLang="en-US" sz="5400">
                <a:solidFill>
                  <a:schemeClr val="accent2"/>
                </a:solidFill>
                <a:latin typeface="Yu Gothic Medium" panose="020B0400000000000000" pitchFamily="34" charset="-128"/>
                <a:ea typeface="Yu Gothic Medium" panose="020B0400000000000000" pitchFamily="34" charset="-128"/>
              </a:rPr>
              <a:t>味わい</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16798"/>
            <a:ext cx="4105121" cy="5495616"/>
          </a:xfrm>
        </p:spPr>
        <p:txBody>
          <a:bodyPr>
            <a:normAutofit/>
          </a:bodyPr>
          <a:lstStyle/>
          <a:p>
            <a:pPr>
              <a:buClr>
                <a:schemeClr val="accent3"/>
              </a:buClr>
            </a:pPr>
            <a:r>
              <a:rPr lang="ja-JP" altLang="en-US" sz="1800" b="1" dirty="0">
                <a:effectLst/>
                <a:latin typeface="Yu Gothic Medium" panose="020B0500000000000000" pitchFamily="34" charset="-128"/>
                <a:ea typeface="Yu Gothic Medium" panose="020B0500000000000000" pitchFamily="34" charset="-128"/>
              </a:rPr>
              <a:t>確認すべき</a:t>
            </a:r>
            <a:r>
              <a:rPr lang="en-US" altLang="ja-JP" sz="1800" b="1" dirty="0">
                <a:effectLst/>
                <a:latin typeface="Yu Gothic Medium" panose="020B0500000000000000" pitchFamily="34" charset="-128"/>
                <a:ea typeface="Yu Gothic Medium" panose="020B0500000000000000" pitchFamily="34" charset="-128"/>
              </a:rPr>
              <a:t>5</a:t>
            </a:r>
            <a:r>
              <a:rPr lang="ja-JP" altLang="en-US" sz="1800" b="1" dirty="0">
                <a:effectLst/>
                <a:latin typeface="Yu Gothic Medium" panose="020B0500000000000000" pitchFamily="34" charset="-128"/>
                <a:ea typeface="Yu Gothic Medium" panose="020B0500000000000000" pitchFamily="34" charset="-128"/>
              </a:rPr>
              <a:t>つの要素 </a:t>
            </a:r>
            <a:r>
              <a:rPr lang="en-AU" sz="1800" b="1" dirty="0">
                <a:effectLst/>
                <a:latin typeface="Yu Gothic Medium" panose="020B0500000000000000" pitchFamily="34" charset="-128"/>
                <a:ea typeface="Yu Gothic Medium" panose="020B0500000000000000" pitchFamily="34" charset="-128"/>
              </a:rPr>
              <a:t>:</a:t>
            </a:r>
          </a:p>
          <a:p>
            <a:pPr marL="285750" indent="-285750">
              <a:buClr>
                <a:schemeClr val="accent3"/>
              </a:buClr>
              <a:buFont typeface="Arial" panose="020B0604020202020204" pitchFamily="34" charset="0"/>
              <a:buChar char="•"/>
            </a:pPr>
            <a:r>
              <a:rPr lang="ja-JP" altLang="en-US" sz="1800" dirty="0">
                <a:effectLst/>
                <a:latin typeface="Yu Gothic Medium" panose="020B0500000000000000" pitchFamily="34" charset="-128"/>
                <a:ea typeface="Yu Gothic Medium" panose="020B0500000000000000" pitchFamily="34" charset="-128"/>
              </a:rPr>
              <a:t>甘口</a:t>
            </a:r>
            <a:r>
              <a:rPr lang="en-US" altLang="ja-JP" sz="1800" dirty="0">
                <a:effectLst/>
                <a:latin typeface="Yu Gothic Medium" panose="020B0500000000000000" pitchFamily="34" charset="-128"/>
                <a:ea typeface="Yu Gothic Medium" panose="020B0500000000000000" pitchFamily="34" charset="-128"/>
              </a:rPr>
              <a:t>/</a:t>
            </a:r>
            <a:r>
              <a:rPr lang="ja-JP" altLang="en-US" sz="1800" dirty="0">
                <a:effectLst/>
                <a:latin typeface="Yu Gothic Medium" panose="020B0500000000000000" pitchFamily="34" charset="-128"/>
                <a:ea typeface="Yu Gothic Medium" panose="020B0500000000000000" pitchFamily="34" charset="-128"/>
              </a:rPr>
              <a:t>辛口</a:t>
            </a:r>
          </a:p>
          <a:p>
            <a:pPr marL="285750" indent="-285750">
              <a:buClr>
                <a:schemeClr val="accent3"/>
              </a:buClr>
              <a:buFont typeface="Arial" panose="020B0604020202020204" pitchFamily="34" charset="0"/>
              <a:buChar char="•"/>
            </a:pPr>
            <a:r>
              <a:rPr lang="ja-JP" altLang="en-US" sz="1800" dirty="0">
                <a:effectLst/>
                <a:latin typeface="Yu Gothic Medium" panose="020B0500000000000000" pitchFamily="34" charset="-128"/>
                <a:ea typeface="Yu Gothic Medium" panose="020B0500000000000000" pitchFamily="34" charset="-128"/>
              </a:rPr>
              <a:t>酸</a:t>
            </a:r>
          </a:p>
          <a:p>
            <a:pPr marL="285750" indent="-285750">
              <a:buClr>
                <a:schemeClr val="accent3"/>
              </a:buClr>
              <a:buFont typeface="Arial" panose="020B0604020202020204" pitchFamily="34" charset="0"/>
              <a:buChar char="•"/>
            </a:pPr>
            <a:r>
              <a:rPr lang="ja-JP" altLang="en-US" sz="1800" dirty="0">
                <a:effectLst/>
                <a:latin typeface="Yu Gothic Medium" panose="020B0500000000000000" pitchFamily="34" charset="-128"/>
                <a:ea typeface="Yu Gothic Medium" panose="020B0500000000000000" pitchFamily="34" charset="-128"/>
              </a:rPr>
              <a:t>タンニン</a:t>
            </a:r>
          </a:p>
          <a:p>
            <a:pPr marL="285750" indent="-285750">
              <a:buClr>
                <a:schemeClr val="accent3"/>
              </a:buClr>
              <a:buFont typeface="Arial" panose="020B0604020202020204" pitchFamily="34" charset="0"/>
              <a:buChar char="•"/>
            </a:pPr>
            <a:r>
              <a:rPr lang="ja-JP" altLang="en-US" sz="1800" dirty="0">
                <a:effectLst/>
                <a:latin typeface="Yu Gothic Medium" panose="020B0500000000000000" pitchFamily="34" charset="-128"/>
                <a:ea typeface="Yu Gothic Medium" panose="020B0500000000000000" pitchFamily="34" charset="-128"/>
              </a:rPr>
              <a:t>アルコール</a:t>
            </a:r>
          </a:p>
          <a:p>
            <a:pPr marL="285750" indent="-285750">
              <a:buClr>
                <a:schemeClr val="accent3"/>
              </a:buClr>
              <a:buFont typeface="Arial" panose="020B0604020202020204" pitchFamily="34" charset="0"/>
              <a:buChar char="•"/>
            </a:pPr>
            <a:r>
              <a:rPr lang="ja-JP" altLang="en-US" sz="1800" dirty="0">
                <a:effectLst/>
                <a:latin typeface="Yu Gothic Medium" panose="020B0500000000000000" pitchFamily="34" charset="-128"/>
                <a:ea typeface="Yu Gothic Medium" panose="020B0500000000000000" pitchFamily="34" charset="-128"/>
              </a:rPr>
              <a:t>ボディ</a:t>
            </a:r>
            <a:endParaRPr lang="en-AU" sz="18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7862496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7260079" y="2305220"/>
            <a:ext cx="446782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600" b="1" dirty="0">
                <a:solidFill>
                  <a:schemeClr val="bg1"/>
                </a:solidFill>
                <a:latin typeface="Yu Gothic" panose="020B0400000000000000" pitchFamily="34" charset="-128"/>
                <a:ea typeface="Yu Gothic" panose="020B0400000000000000" pitchFamily="34" charset="-128"/>
              </a:rPr>
              <a:t>手がかりとする感覚：</a:t>
            </a:r>
            <a:endParaRPr lang="en-AU" altLang="ja-JP" sz="1600" b="1" dirty="0">
              <a:solidFill>
                <a:schemeClr val="bg1"/>
              </a:solidFill>
              <a:latin typeface="Yu Gothic" panose="020B0400000000000000" pitchFamily="34" charset="-128"/>
              <a:ea typeface="Yu Gothic" panose="020B0400000000000000" pitchFamily="34" charset="-128"/>
            </a:endParaRP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rPr>
              <a:t>ボーン・ドライのワインは舌から水分が</a:t>
            </a:r>
            <a:br>
              <a:rPr lang="en-AU" altLang="ja-JP"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抜けていくような感覚を目安に。</a:t>
            </a:r>
            <a:br>
              <a:rPr lang="en-AU" altLang="ja-JP"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ただし、これはタンニンが多いことが</a:t>
            </a:r>
            <a:br>
              <a:rPr lang="en-AU" altLang="ja-JP"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原因の場合もある。</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rPr>
              <a:t>舌の先端に感じるチクチクとした感触</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rPr>
              <a:t>舌の中程に感じるオイリーな感触</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rPr>
              <a:t>甘味と比例して余韻に感じる甘みが強くなる</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rPr>
              <a:t>果汁由来の自然な甘味である</a:t>
            </a:r>
            <a:endParaRPr lang="en-US" sz="1600" dirty="0">
              <a:solidFill>
                <a:schemeClr val="bg1"/>
              </a:solidFill>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31716" r="24871"/>
          <a:stretch>
            <a:fillRect/>
          </a:stretch>
        </p:blipFill>
        <p:spPr>
          <a:xfrm>
            <a:off x="0" y="0"/>
            <a:ext cx="4467828" cy="6858000"/>
          </a:xfrm>
          <a:prstGeom prst="rect">
            <a:avLst/>
          </a:prstGeom>
        </p:spPr>
      </p:pic>
      <p:sp>
        <p:nvSpPr>
          <p:cNvPr id="5" name="Title 2">
            <a:extLst>
              <a:ext uri="{FF2B5EF4-FFF2-40B4-BE49-F238E27FC236}">
                <a16:creationId xmlns:a16="http://schemas.microsoft.com/office/drawing/2014/main" id="{F9FA1BD0-3A93-1044-2119-EC987297B2B6}"/>
              </a:ext>
            </a:extLst>
          </p:cNvPr>
          <p:cNvSpPr txBox="1"/>
          <p:nvPr/>
        </p:nvSpPr>
        <p:spPr>
          <a:xfrm>
            <a:off x="6954050" y="577377"/>
            <a:ext cx="615845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00">
                <a:solidFill>
                  <a:schemeClr val="accent3"/>
                </a:solidFill>
                <a:latin typeface="Yu Gothic Medium" panose="020B0400000000000000" pitchFamily="34" charset="-128"/>
                <a:ea typeface="Yu Gothic Medium" panose="020B0400000000000000" pitchFamily="34" charset="-128"/>
              </a:rPr>
              <a:t>甘口</a:t>
            </a:r>
            <a:r>
              <a:rPr lang="en-US" altLang="ja-JP" sz="5400" dirty="0">
                <a:solidFill>
                  <a:schemeClr val="accent3"/>
                </a:solidFill>
                <a:latin typeface="Yu Gothic Medium" panose="020B0400000000000000" pitchFamily="34" charset="-128"/>
                <a:ea typeface="Yu Gothic Medium" panose="020B0400000000000000" pitchFamily="34" charset="-128"/>
              </a:rPr>
              <a:t>/</a:t>
            </a:r>
            <a:r>
              <a:rPr lang="ja-JP" altLang="en-US" sz="5400">
                <a:solidFill>
                  <a:schemeClr val="bg2">
                    <a:lumMod val="20000"/>
                    <a:lumOff val="80000"/>
                  </a:schemeClr>
                </a:solidFill>
                <a:latin typeface="Yu Gothic Medium" panose="020B0400000000000000" pitchFamily="34" charset="-128"/>
                <a:ea typeface="Yu Gothic Medium" panose="020B0400000000000000" pitchFamily="34" charset="-128"/>
              </a:rPr>
              <a:t>辛口</a:t>
            </a:r>
            <a:endParaRPr lang="en-US" sz="5400"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11" name="Oval 10">
            <a:extLst>
              <a:ext uri="{FF2B5EF4-FFF2-40B4-BE49-F238E27FC236}">
                <a16:creationId xmlns:a16="http://schemas.microsoft.com/office/drawing/2014/main" id="{0D2D8515-115F-A7D8-B571-4A5A71DDB924}"/>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C6AE3D3C-7828-42B6-D23A-734600823C8F}"/>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E630F9DC-4363-0A50-2127-23348878AD2E}"/>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8D599A9-1150-49D4-9ED8-F8D74C723557}"/>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1C15A9B-F0C2-EF96-7E45-4FD7DAF20457}"/>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6DD1A805-9080-E1DC-4BC5-59D4D6B7E0A1}"/>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FB93937C-C0F1-4951-4BDA-DE314F0A5C0E}"/>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ACDF2A5D-BCFE-C840-E767-ABE6F60DB0FC}"/>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40A04F6-3E9C-B68E-A04B-FEBC77BCA732}"/>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A9BDD594-FB29-FF95-7924-8F5F38EBC6DF}"/>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4BC1D52-5166-740F-83E4-6729829A7F8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878D1279-CC1F-29B7-A8F2-8D25DB885273}"/>
              </a:ext>
            </a:extLst>
          </p:cNvPr>
          <p:cNvSpPr txBox="1"/>
          <p:nvPr/>
        </p:nvSpPr>
        <p:spPr>
          <a:xfrm>
            <a:off x="5485736" y="2084134"/>
            <a:ext cx="1468314"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ボーン・ドライ</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7" name="Content Placeholder 2">
            <a:extLst>
              <a:ext uri="{FF2B5EF4-FFF2-40B4-BE49-F238E27FC236}">
                <a16:creationId xmlns:a16="http://schemas.microsoft.com/office/drawing/2014/main" id="{EC5D7DF3-7B6F-B939-6701-F8D72336E051}"/>
              </a:ext>
            </a:extLst>
          </p:cNvPr>
          <p:cNvSpPr txBox="1"/>
          <p:nvPr/>
        </p:nvSpPr>
        <p:spPr>
          <a:xfrm>
            <a:off x="5485736" y="2779909"/>
            <a:ext cx="1468314"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ドライ（辛口）</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8" name="Content Placeholder 2">
            <a:extLst>
              <a:ext uri="{FF2B5EF4-FFF2-40B4-BE49-F238E27FC236}">
                <a16:creationId xmlns:a16="http://schemas.microsoft.com/office/drawing/2014/main" id="{89FB856F-CDE1-90D6-5ABD-0923415587A7}"/>
              </a:ext>
            </a:extLst>
          </p:cNvPr>
          <p:cNvSpPr txBox="1"/>
          <p:nvPr/>
        </p:nvSpPr>
        <p:spPr>
          <a:xfrm>
            <a:off x="5485736" y="3458715"/>
            <a:ext cx="1468314"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オフ・ドライ</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9" name="Content Placeholder 2">
            <a:extLst>
              <a:ext uri="{FF2B5EF4-FFF2-40B4-BE49-F238E27FC236}">
                <a16:creationId xmlns:a16="http://schemas.microsoft.com/office/drawing/2014/main" id="{F9FFE293-DB04-C8E2-7260-B5F7E721545B}"/>
              </a:ext>
            </a:extLst>
          </p:cNvPr>
          <p:cNvSpPr txBox="1"/>
          <p:nvPr/>
        </p:nvSpPr>
        <p:spPr>
          <a:xfrm>
            <a:off x="5485735" y="4061317"/>
            <a:ext cx="140613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ミディアム・ドライ</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30" name="Content Placeholder 2">
            <a:extLst>
              <a:ext uri="{FF2B5EF4-FFF2-40B4-BE49-F238E27FC236}">
                <a16:creationId xmlns:a16="http://schemas.microsoft.com/office/drawing/2014/main" id="{63617133-0221-57E9-E584-7ADAD6FEAF52}"/>
              </a:ext>
            </a:extLst>
          </p:cNvPr>
          <p:cNvSpPr txBox="1"/>
          <p:nvPr/>
        </p:nvSpPr>
        <p:spPr>
          <a:xfrm>
            <a:off x="5485735" y="4734466"/>
            <a:ext cx="140613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ミディアム・スイート</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31" name="Content Placeholder 2">
            <a:extLst>
              <a:ext uri="{FF2B5EF4-FFF2-40B4-BE49-F238E27FC236}">
                <a16:creationId xmlns:a16="http://schemas.microsoft.com/office/drawing/2014/main" id="{8E318B69-EDF3-F138-4454-7462F1F9FA1A}"/>
              </a:ext>
            </a:extLst>
          </p:cNvPr>
          <p:cNvSpPr txBox="1"/>
          <p:nvPr/>
        </p:nvSpPr>
        <p:spPr>
          <a:xfrm>
            <a:off x="5485736" y="5483817"/>
            <a:ext cx="1702464"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スイート（甘口）</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0FB4EEB1-A463-C830-F48E-C6D3FE85F940}"/>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accent3"/>
                </a:solidFill>
                <a:latin typeface="Yu Gothic Medium" panose="020B0400000000000000" pitchFamily="34" charset="-128"/>
                <a:ea typeface="Yu Gothic Medium" panose="020B0400000000000000" pitchFamily="34" charset="-128"/>
              </a:rPr>
              <a:t>甘口</a:t>
            </a:r>
            <a:r>
              <a:rPr lang="en-US" altLang="ja-JP" sz="1600" dirty="0">
                <a:solidFill>
                  <a:schemeClr val="accent3"/>
                </a:solidFill>
                <a:latin typeface="Yu Gothic Medium" panose="020B0400000000000000" pitchFamily="34" charset="-128"/>
                <a:ea typeface="Yu Gothic Medium" panose="020B0400000000000000" pitchFamily="34" charset="-128"/>
              </a:rPr>
              <a:t>/</a:t>
            </a:r>
            <a:r>
              <a:rPr lang="ja-JP" altLang="en-US" sz="1600">
                <a:solidFill>
                  <a:schemeClr val="accent3"/>
                </a:solidFill>
                <a:latin typeface="Yu Gothic Medium" panose="020B0400000000000000" pitchFamily="34" charset="-128"/>
                <a:ea typeface="Yu Gothic Medium" panose="020B0400000000000000" pitchFamily="34" charset="-128"/>
              </a:rPr>
              <a:t>辛口の</a:t>
            </a:r>
          </a:p>
          <a:p>
            <a:pPr>
              <a:lnSpc>
                <a:spcPct val="100000"/>
              </a:lnSpc>
            </a:pPr>
            <a:r>
              <a:rPr lang="ja-JP" altLang="en-US" sz="1600">
                <a:solidFill>
                  <a:schemeClr val="bg1"/>
                </a:solidFill>
                <a:latin typeface="Yu Gothic Medium" panose="020B0400000000000000" pitchFamily="34" charset="-128"/>
                <a:ea typeface="Yu Gothic Medium" panose="020B0400000000000000" pitchFamily="34" charset="-128"/>
              </a:rPr>
              <a:t>段階的表現</a:t>
            </a:r>
            <a:endParaRPr lang="en-US" sz="16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204374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6722828-5B0B-E6D2-1559-29745661418D}"/>
              </a:ext>
            </a:extLst>
          </p:cNvPr>
          <p:cNvCxnSpPr>
            <a:cxnSpLocks/>
          </p:cNvCxnSpPr>
          <p:nvPr/>
        </p:nvCxnSpPr>
        <p:spPr>
          <a:xfrm>
            <a:off x="2893307" y="3959254"/>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0887D40-AF8F-0A03-C51E-8A11E2023C0B}"/>
              </a:ext>
            </a:extLst>
          </p:cNvPr>
          <p:cNvCxnSpPr>
            <a:cxnSpLocks/>
          </p:cNvCxnSpPr>
          <p:nvPr/>
        </p:nvCxnSpPr>
        <p:spPr>
          <a:xfrm>
            <a:off x="7175375" y="3959254"/>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508007" y="475150"/>
            <a:ext cx="9389213" cy="1081291"/>
          </a:xfrm>
        </p:spPr>
        <p:txBody>
          <a:bodyPr/>
          <a:lstStyle/>
          <a:p>
            <a:r>
              <a:rPr lang="ja-JP" altLang="en-US" sz="5400">
                <a:solidFill>
                  <a:schemeClr val="accent2"/>
                </a:solidFill>
                <a:effectLst/>
                <a:latin typeface="Yu Gothic Medium" panose="020B0400000000000000" pitchFamily="34" charset="-128"/>
                <a:ea typeface="Yu Gothic Medium" panose="020B0400000000000000" pitchFamily="34" charset="-128"/>
              </a:rPr>
              <a:t>白ワインの風味</a:t>
            </a:r>
            <a:endParaRPr lang="en-AU" sz="5400" dirty="0">
              <a:solidFill>
                <a:schemeClr val="accent2"/>
              </a:solidFill>
              <a:effectLst/>
              <a:latin typeface="Yu Gothic Medium" panose="020B0400000000000000" pitchFamily="34" charset="-128"/>
              <a:ea typeface="Yu Gothic Medium" panose="020B0400000000000000" pitchFamily="34" charset="-128"/>
            </a:endParaRPr>
          </a:p>
        </p:txBody>
      </p:sp>
      <p:pic>
        <p:nvPicPr>
          <p:cNvPr id="4" name="Picture 3" descr="A yellow bottle with a black background&#10;&#10;Description automatically generated">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50841" y="1132966"/>
            <a:ext cx="1996327" cy="5588688"/>
          </a:xfrm>
          <a:prstGeom prst="rect">
            <a:avLst/>
          </a:prstGeom>
        </p:spPr>
      </p:pic>
      <p:pic>
        <p:nvPicPr>
          <p:cNvPr id="5" name="Picture 4" descr="A yellow bottle with a black background&#10;&#10;Description automatically generated">
            <a:extLst>
              <a:ext uri="{FF2B5EF4-FFF2-40B4-BE49-F238E27FC236}">
                <a16:creationId xmlns:a16="http://schemas.microsoft.com/office/drawing/2014/main" id="{A1D8E0C9-D61A-FE2B-2F1E-438AA50801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59535" y="1132966"/>
            <a:ext cx="1996327" cy="5588688"/>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649493" y="4250509"/>
            <a:ext cx="2748573"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DRY WHITE</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502317" y="4126170"/>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SWEET WHITE</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151459" y="3328345"/>
            <a:ext cx="1755951" cy="1262319"/>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ja-JP" altLang="en-US" sz="1600" dirty="0">
                <a:effectLst/>
                <a:latin typeface="Yu Gothic Medium" panose="020B0400000000000000" pitchFamily="34" charset="-128"/>
                <a:ea typeface="Yu Gothic Medium" panose="020B0400000000000000" pitchFamily="34" charset="-128"/>
              </a:rPr>
              <a:t>青リンゴ</a:t>
            </a:r>
            <a:endParaRPr lang="en-AU" altLang="ja-JP" sz="1600" dirty="0">
              <a:effectLst/>
              <a:latin typeface="Yu Gothic Medium" panose="020B0400000000000000" pitchFamily="34" charset="-128"/>
              <a:ea typeface="Yu Gothic Medium" panose="020B0400000000000000" pitchFamily="34" charset="-128"/>
            </a:endParaRPr>
          </a:p>
          <a:p>
            <a:pPr>
              <a:buClr>
                <a:srgbClr val="56D8C0"/>
              </a:buClr>
            </a:pPr>
            <a:r>
              <a:rPr lang="ja-JP" altLang="en-US" sz="1600" dirty="0">
                <a:effectLst/>
                <a:latin typeface="Yu Gothic Medium" panose="020B0400000000000000" pitchFamily="34" charset="-128"/>
                <a:ea typeface="Yu Gothic Medium" panose="020B0400000000000000" pitchFamily="34" charset="-128"/>
              </a:rPr>
              <a:t>ハーブ</a:t>
            </a:r>
            <a:endParaRPr lang="en-AU" altLang="ja-JP" sz="1600" dirty="0">
              <a:effectLst/>
              <a:latin typeface="Yu Gothic Medium" panose="020B0400000000000000" pitchFamily="34" charset="-128"/>
              <a:ea typeface="Yu Gothic Medium" panose="020B0400000000000000" pitchFamily="34" charset="-128"/>
            </a:endParaRPr>
          </a:p>
          <a:p>
            <a:pPr>
              <a:buClr>
                <a:srgbClr val="56D8C0"/>
              </a:buClr>
            </a:pPr>
            <a:r>
              <a:rPr lang="ja-JP" altLang="en-US" sz="1600" dirty="0">
                <a:effectLst/>
                <a:latin typeface="Yu Gothic Medium" panose="020B0400000000000000" pitchFamily="34" charset="-128"/>
                <a:ea typeface="Yu Gothic Medium" panose="020B0400000000000000" pitchFamily="34" charset="-128"/>
              </a:rPr>
              <a:t>レモン</a:t>
            </a:r>
            <a:endParaRPr lang="en-AU" altLang="ja-JP" sz="1600" dirty="0">
              <a:effectLst/>
              <a:latin typeface="Yu Gothic Medium" panose="020B0400000000000000" pitchFamily="34" charset="-128"/>
              <a:ea typeface="Yu Gothic Medium" panose="020B0400000000000000" pitchFamily="34" charset="-128"/>
            </a:endParaRPr>
          </a:p>
          <a:p>
            <a:pPr>
              <a:buClr>
                <a:srgbClr val="56D8C0"/>
              </a:buClr>
            </a:pPr>
            <a:r>
              <a:rPr lang="ja-JP" altLang="en-US" sz="1600" dirty="0">
                <a:effectLst/>
                <a:latin typeface="Yu Gothic Medium" panose="020B0400000000000000" pitchFamily="34" charset="-128"/>
                <a:ea typeface="Yu Gothic Medium" panose="020B0400000000000000" pitchFamily="34" charset="-128"/>
              </a:rPr>
              <a:t>トロピカル・フルーツ</a:t>
            </a:r>
            <a:endParaRPr lang="en-AU" sz="1600" dirty="0">
              <a:effectLst/>
              <a:latin typeface="Yu Gothic Medium" panose="020B0400000000000000" pitchFamily="34" charset="-128"/>
              <a:ea typeface="Yu Gothic Medium" panose="020B0400000000000000" pitchFamily="34" charset="-128"/>
            </a:endParaRP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079080" y="3513353"/>
            <a:ext cx="1755951" cy="937734"/>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6D8C0"/>
              </a:buClr>
            </a:pPr>
            <a:r>
              <a:rPr lang="ja-JP" altLang="en-US" sz="1600" dirty="0">
                <a:effectLst/>
                <a:latin typeface="Yu Gothic Medium" panose="020B0400000000000000" pitchFamily="34" charset="-128"/>
                <a:ea typeface="Yu Gothic Medium" panose="020B0400000000000000" pitchFamily="34" charset="-128"/>
              </a:rPr>
              <a:t>イチジク</a:t>
            </a:r>
            <a:endParaRPr lang="en-AU" sz="1600" dirty="0">
              <a:effectLst/>
              <a:latin typeface="Yu Gothic Medium" panose="020B0400000000000000" pitchFamily="34" charset="-128"/>
              <a:ea typeface="Yu Gothic Medium" panose="020B0400000000000000" pitchFamily="34" charset="-128"/>
            </a:endParaRPr>
          </a:p>
          <a:p>
            <a:pPr>
              <a:buClr>
                <a:srgbClr val="56D8C0"/>
              </a:buClr>
            </a:pPr>
            <a:r>
              <a:rPr lang="ja-JP" altLang="en-US" sz="1600" dirty="0">
                <a:effectLst/>
                <a:latin typeface="Yu Gothic Medium" panose="020B0400000000000000" pitchFamily="34" charset="-128"/>
                <a:ea typeface="Yu Gothic Medium" panose="020B0400000000000000" pitchFamily="34" charset="-128"/>
              </a:rPr>
              <a:t>ハチミツ</a:t>
            </a:r>
            <a:endParaRPr lang="en-AU" sz="1600" dirty="0">
              <a:effectLst/>
              <a:latin typeface="Yu Gothic Medium" panose="020B0400000000000000" pitchFamily="34" charset="-128"/>
              <a:ea typeface="Yu Gothic Medium" panose="020B0400000000000000" pitchFamily="34" charset="-128"/>
            </a:endParaRPr>
          </a:p>
          <a:p>
            <a:pPr>
              <a:buClr>
                <a:srgbClr val="56D8C0"/>
              </a:buClr>
            </a:pPr>
            <a:r>
              <a:rPr lang="ja-JP" altLang="en-US" sz="1600" dirty="0">
                <a:effectLst/>
                <a:latin typeface="Yu Gothic Medium" panose="020B0400000000000000" pitchFamily="34" charset="-128"/>
                <a:ea typeface="Yu Gothic Medium" panose="020B0400000000000000" pitchFamily="34" charset="-128"/>
              </a:rPr>
              <a:t>トロピカル・フルーツ</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9496285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836A99B-104D-731E-9A00-61482C1836B0}"/>
              </a:ext>
            </a:extLst>
          </p:cNvPr>
          <p:cNvCxnSpPr>
            <a:cxnSpLocks/>
          </p:cNvCxnSpPr>
          <p:nvPr/>
        </p:nvCxnSpPr>
        <p:spPr>
          <a:xfrm>
            <a:off x="7175375" y="3993760"/>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4BFF28-21DE-4C7E-57AD-23AEBF17345D}"/>
              </a:ext>
            </a:extLst>
          </p:cNvPr>
          <p:cNvCxnSpPr>
            <a:cxnSpLocks/>
          </p:cNvCxnSpPr>
          <p:nvPr/>
        </p:nvCxnSpPr>
        <p:spPr>
          <a:xfrm>
            <a:off x="2893307" y="3993760"/>
            <a:ext cx="18050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81EC1DA-4011-8D67-7265-0A850CB20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12005" y="988000"/>
            <a:ext cx="2427890" cy="6179307"/>
          </a:xfrm>
          <a:prstGeom prst="rect">
            <a:avLst/>
          </a:prstGeom>
        </p:spPr>
      </p:pic>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1217" y="988000"/>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3984206" y="4498059"/>
            <a:ext cx="2322487"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DRY RED</a:t>
            </a:r>
          </a:p>
        </p:txBody>
      </p:sp>
      <p:sp>
        <p:nvSpPr>
          <p:cNvPr id="7" name="Title 1">
            <a:extLst>
              <a:ext uri="{FF2B5EF4-FFF2-40B4-BE49-F238E27FC236}">
                <a16:creationId xmlns:a16="http://schemas.microsoft.com/office/drawing/2014/main" id="{DBE7ADF5-E56B-20E8-69E4-65FC0B76996F}"/>
              </a:ext>
            </a:extLst>
          </p:cNvPr>
          <p:cNvSpPr txBox="1"/>
          <p:nvPr/>
        </p:nvSpPr>
        <p:spPr>
          <a:xfrm rot="16200000">
            <a:off x="5733632" y="4129146"/>
            <a:ext cx="3060311" cy="357669"/>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3200" b="1" dirty="0">
                <a:solidFill>
                  <a:schemeClr val="bg1"/>
                </a:solidFill>
                <a:latin typeface="Neue Haas Grotesk Text Pro" panose="020B0504020202020204" pitchFamily="34" charset="77"/>
              </a:rPr>
              <a:t>SWEET RED</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1327610" y="3580046"/>
            <a:ext cx="175595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600" dirty="0">
                <a:latin typeface="Yu Gothic Medium" panose="020B0400000000000000" pitchFamily="34" charset="-128"/>
                <a:ea typeface="Yu Gothic Medium" panose="020B0400000000000000" pitchFamily="34" charset="-128"/>
              </a:rPr>
              <a:t>酸の強い果実</a:t>
            </a:r>
            <a:endParaRPr lang="en-AU" altLang="ja-JP" sz="1600" dirty="0">
              <a:latin typeface="Yu Gothic Medium" panose="020B0400000000000000" pitchFamily="34" charset="-128"/>
              <a:ea typeface="Yu Gothic Medium" panose="020B0400000000000000" pitchFamily="34" charset="-128"/>
            </a:endParaRPr>
          </a:p>
          <a:p>
            <a:r>
              <a:rPr lang="ja-JP" altLang="en-US" sz="1600" dirty="0">
                <a:effectLst/>
                <a:latin typeface="Yu Gothic Medium" panose="020B0400000000000000" pitchFamily="34" charset="-128"/>
                <a:ea typeface="Yu Gothic Medium" panose="020B0400000000000000" pitchFamily="34" charset="-128"/>
              </a:rPr>
              <a:t>ハーブ</a:t>
            </a:r>
            <a:endParaRPr lang="en-AU" altLang="ja-JP" sz="1600" dirty="0">
              <a:effectLst/>
              <a:latin typeface="Yu Gothic Medium" panose="020B0400000000000000" pitchFamily="34" charset="-128"/>
              <a:ea typeface="Yu Gothic Medium" panose="020B0400000000000000" pitchFamily="34" charset="-128"/>
            </a:endParaRPr>
          </a:p>
          <a:p>
            <a:r>
              <a:rPr lang="ja-JP" altLang="en-US" sz="1600" dirty="0">
                <a:latin typeface="Yu Gothic Medium" panose="020B0400000000000000" pitchFamily="34" charset="-128"/>
                <a:ea typeface="Yu Gothic Medium" panose="020B0400000000000000" pitchFamily="34" charset="-128"/>
              </a:rPr>
              <a:t>色の濃いベリー類</a:t>
            </a:r>
            <a:endParaRPr lang="en-AU" sz="1600" dirty="0">
              <a:effectLst/>
              <a:latin typeface="Yu Gothic Medium" panose="020B0400000000000000" pitchFamily="34" charset="-128"/>
              <a:ea typeface="Yu Gothic Medium" panose="020B0400000000000000" pitchFamily="34" charset="-128"/>
            </a:endParaRPr>
          </a:p>
        </p:txBody>
      </p:sp>
      <p:sp>
        <p:nvSpPr>
          <p:cNvPr id="9" name="Text Placeholder 3">
            <a:extLst>
              <a:ext uri="{FF2B5EF4-FFF2-40B4-BE49-F238E27FC236}">
                <a16:creationId xmlns:a16="http://schemas.microsoft.com/office/drawing/2014/main" id="{A4232E6E-7134-6C2A-09CF-7F6B89D634A1}"/>
              </a:ext>
            </a:extLst>
          </p:cNvPr>
          <p:cNvSpPr txBox="1"/>
          <p:nvPr/>
        </p:nvSpPr>
        <p:spPr>
          <a:xfrm>
            <a:off x="9127616" y="3580046"/>
            <a:ext cx="2427890" cy="1262319"/>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600" dirty="0">
                <a:effectLst/>
                <a:latin typeface="Yu Gothic Medium" panose="020B0400000000000000" pitchFamily="34" charset="-128"/>
                <a:ea typeface="Yu Gothic Medium" panose="020B0400000000000000" pitchFamily="34" charset="-128"/>
              </a:rPr>
              <a:t>砂糖漬けにした</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フルーツ</a:t>
            </a:r>
            <a:endParaRPr lang="en-AU" altLang="ja-JP" sz="1600" dirty="0">
              <a:effectLst/>
              <a:latin typeface="Yu Gothic Medium" panose="020B0400000000000000" pitchFamily="34" charset="-128"/>
              <a:ea typeface="Yu Gothic Medium" panose="020B0400000000000000" pitchFamily="34" charset="-128"/>
            </a:endParaRPr>
          </a:p>
          <a:p>
            <a:r>
              <a:rPr lang="ja-JP" altLang="en-US" sz="1600" dirty="0">
                <a:latin typeface="Yu Gothic Medium" panose="020B0400000000000000" pitchFamily="34" charset="-128"/>
                <a:ea typeface="Yu Gothic Medium" panose="020B0400000000000000" pitchFamily="34" charset="-128"/>
              </a:rPr>
              <a:t>ハチミツ</a:t>
            </a:r>
            <a:endParaRPr lang="en-AU" sz="1600" dirty="0">
              <a:latin typeface="Yu Gothic Medium" panose="020B0400000000000000" pitchFamily="34" charset="-128"/>
              <a:ea typeface="Yu Gothic Medium" panose="020B0400000000000000" pitchFamily="34" charset="-128"/>
            </a:endParaRPr>
          </a:p>
          <a:p>
            <a:r>
              <a:rPr lang="ja-JP" altLang="en-US" sz="1600" dirty="0">
                <a:effectLst/>
                <a:latin typeface="Yu Gothic Medium" panose="020B0400000000000000" pitchFamily="34" charset="-128"/>
                <a:ea typeface="Yu Gothic Medium" panose="020B0400000000000000" pitchFamily="34" charset="-128"/>
              </a:rPr>
              <a:t>花</a:t>
            </a:r>
            <a:endParaRPr lang="en-AU" altLang="ja-JP" sz="1600" dirty="0">
              <a:effectLst/>
              <a:latin typeface="Yu Gothic Medium" panose="020B0400000000000000" pitchFamily="34" charset="-128"/>
              <a:ea typeface="Yu Gothic Medium" panose="020B0400000000000000" pitchFamily="34" charset="-128"/>
            </a:endParaRPr>
          </a:p>
          <a:p>
            <a:r>
              <a:rPr lang="ja-JP" altLang="en-US" sz="1600" dirty="0">
                <a:latin typeface="Yu Gothic Medium" panose="020B0400000000000000" pitchFamily="34" charset="-128"/>
                <a:ea typeface="Yu Gothic Medium" panose="020B0400000000000000" pitchFamily="34" charset="-128"/>
              </a:rPr>
              <a:t>熟したベリー類</a:t>
            </a:r>
            <a:endParaRPr lang="en-AU" sz="1600" dirty="0">
              <a:effectLst/>
              <a:latin typeface="Yu Gothic Medium" panose="020B0400000000000000" pitchFamily="34" charset="-128"/>
              <a:ea typeface="Yu Gothic Medium" panose="020B0400000000000000" pitchFamily="34" charset="-128"/>
            </a:endParaRPr>
          </a:p>
        </p:txBody>
      </p:sp>
      <p:sp>
        <p:nvSpPr>
          <p:cNvPr id="2" name="Title 1">
            <a:extLst>
              <a:ext uri="{FF2B5EF4-FFF2-40B4-BE49-F238E27FC236}">
                <a16:creationId xmlns:a16="http://schemas.microsoft.com/office/drawing/2014/main" id="{86D97541-13A9-09BA-2743-B9A30DB2D663}"/>
              </a:ext>
            </a:extLst>
          </p:cNvPr>
          <p:cNvSpPr>
            <a:spLocks noGrp="1"/>
          </p:cNvSpPr>
          <p:nvPr>
            <p:ph type="title"/>
          </p:nvPr>
        </p:nvSpPr>
        <p:spPr>
          <a:xfrm>
            <a:off x="508007" y="475150"/>
            <a:ext cx="9389213" cy="1081291"/>
          </a:xfrm>
        </p:spPr>
        <p:txBody>
          <a:bodyPr/>
          <a:lstStyle/>
          <a:p>
            <a:r>
              <a:rPr lang="ja-JP" altLang="en-US" sz="5400">
                <a:effectLst/>
                <a:latin typeface="Yu Gothic Medium" panose="020B0400000000000000" pitchFamily="34" charset="-128"/>
                <a:ea typeface="Yu Gothic Medium" panose="020B0400000000000000" pitchFamily="34" charset="-128"/>
              </a:rPr>
              <a:t>白ワインの風味</a:t>
            </a:r>
            <a:endParaRPr lang="en-AU" sz="54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235066"/>
            <a:ext cx="4143845"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600" b="1">
                <a:solidFill>
                  <a:schemeClr val="bg1"/>
                </a:solidFill>
                <a:latin typeface="Yu Gothic" panose="020B0400000000000000" pitchFamily="34" charset="-128"/>
                <a:ea typeface="Yu Gothic" panose="020B0400000000000000" pitchFamily="34" charset="-128"/>
                <a:cs typeface="Inter Display" panose="02000503000000020004" pitchFamily="2" charset="0"/>
              </a:rPr>
              <a:t>手がかりとする感覚：</a:t>
            </a:r>
            <a:endParaRPr lang="en-AU" altLang="ja-JP"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r>
              <a:rPr lang="ja-JP" altLang="en-US" sz="16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唾液の出かた</a:t>
            </a:r>
          </a:p>
          <a:p>
            <a:pPr>
              <a:spcBef>
                <a:spcPts val="800"/>
              </a:spcBef>
              <a:buClr>
                <a:schemeClr val="accent3"/>
              </a:buClr>
              <a:buFont typeface="Arial" panose="020B0604020202020204" pitchFamily="34" charset="0"/>
              <a:buChar char="•"/>
            </a:pPr>
            <a:r>
              <a:rPr lang="ja-JP" altLang="en-US" sz="16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酸の鋭さ</a:t>
            </a:r>
          </a:p>
          <a:p>
            <a:pPr>
              <a:spcBef>
                <a:spcPts val="800"/>
              </a:spcBef>
              <a:buClr>
                <a:schemeClr val="accent3"/>
              </a:buClr>
              <a:buFont typeface="Arial" panose="020B0604020202020204" pitchFamily="34" charset="0"/>
              <a:buChar char="•"/>
            </a:pPr>
            <a:r>
              <a:rPr lang="ja-JP" altLang="en-US" sz="16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舌の両側から唾液が溢れる量</a:t>
            </a:r>
            <a:endParaRPr lang="en-AU" altLang="ja-JP"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endParaRPr lang="en-AU" sz="160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a:p>
            <a:pPr marL="0" indent="0">
              <a:lnSpc>
                <a:spcPts val="1275"/>
              </a:lnSpc>
              <a:buNone/>
            </a:pPr>
            <a:r>
              <a:rPr lang="ja-JP" altLang="en-US" sz="1600" b="1">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比較すると良いもの：</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a:buClr>
                <a:schemeClr val="accent3"/>
              </a:buClr>
              <a:buFont typeface="Arial" panose="020B0604020202020204" pitchFamily="34" charset="0"/>
              <a:buChar char="•"/>
            </a:pPr>
            <a:r>
              <a:rPr lang="ja-JP" altLang="en-US" sz="16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青リンゴやレモンを食べた時の感覚 </a:t>
            </a:r>
            <a:endParaRPr lang="en-AU" sz="16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55469" r="109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00">
                <a:solidFill>
                  <a:schemeClr val="accent3"/>
                </a:solidFill>
                <a:latin typeface="Yu Gothic Medium" panose="020B0400000000000000" pitchFamily="34" charset="-128"/>
                <a:ea typeface="Yu Gothic Medium" panose="020B0400000000000000" pitchFamily="34" charset="-128"/>
              </a:rPr>
              <a:t>酸</a:t>
            </a:r>
            <a:endParaRPr lang="en-US" sz="5400"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低い</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中程度</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高い</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accent3"/>
                </a:solidFill>
                <a:latin typeface="Yu Gothic Medium" panose="020B0400000000000000" pitchFamily="34" charset="-128"/>
                <a:ea typeface="Yu Gothic Medium" panose="020B0400000000000000" pitchFamily="34" charset="-128"/>
              </a:rPr>
              <a:t>酸の</a:t>
            </a:r>
          </a:p>
          <a:p>
            <a:pPr>
              <a:lnSpc>
                <a:spcPct val="100000"/>
              </a:lnSpc>
            </a:pPr>
            <a:r>
              <a:rPr lang="ja-JP" altLang="en-US" sz="1600">
                <a:solidFill>
                  <a:schemeClr val="bg1"/>
                </a:solidFill>
                <a:latin typeface="Yu Gothic Medium" panose="020B0400000000000000" pitchFamily="34" charset="-128"/>
                <a:ea typeface="Yu Gothic Medium" panose="020B0400000000000000" pitchFamily="34" charset="-128"/>
              </a:rPr>
              <a:t>段階的表現</a:t>
            </a:r>
            <a:endParaRPr lang="en-US" sz="16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8483398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155900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タンニンは特に赤ワインに骨格と複雑さを</a:t>
            </a:r>
            <a:br>
              <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もたらします。また、熟成を目指すワイン</a:t>
            </a:r>
            <a:br>
              <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には保存料としても働くタンニンが欠かせません。</a:t>
            </a:r>
            <a:endPar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marL="0" indent="0">
              <a:spcBef>
                <a:spcPts val="800"/>
              </a:spcBef>
              <a:buClr>
                <a:schemeClr val="accent3"/>
              </a:buClr>
              <a:buNone/>
            </a:pPr>
            <a:endParaRPr lang="en-AU" altLang="ja-JP" sz="1600" b="1"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marL="0" indent="0">
              <a:spcBef>
                <a:spcPts val="800"/>
              </a:spcBef>
              <a:buClr>
                <a:schemeClr val="accent3"/>
              </a:buClr>
              <a:buNone/>
            </a:pPr>
            <a:r>
              <a:rPr lang="ja-JP" altLang="en-US"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rPr>
              <a:t>手がかりとする感覚：</a:t>
            </a:r>
            <a:endParaRPr lang="en-AU" altLang="ja-JP"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舌の両側に感じる苦み</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口の中全体に感じる感触</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強いタンニンは収斂性があるため舌や</a:t>
            </a:r>
            <a:br>
              <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歯茎が乾くような感覚を与える</a:t>
            </a:r>
            <a:endPar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endParaRPr 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marL="0" indent="0">
              <a:lnSpc>
                <a:spcPts val="1275"/>
              </a:lnSpc>
              <a:buNone/>
            </a:pPr>
            <a:r>
              <a:rPr lang="ja-JP" altLang="en-US"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比較すると良いもの：</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長く抽出しすぎた紅茶を</a:t>
            </a:r>
            <a:b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冷ましたもの</a:t>
            </a:r>
            <a:endParaRPr 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28252" r="28252"/>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87804" y="93538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タンニン</a:t>
            </a:r>
            <a:endParaRPr lang="en-US"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accent3"/>
                </a:solidFill>
                <a:latin typeface="Yu Gothic Medium" panose="020B0400000000000000" pitchFamily="34" charset="-128"/>
                <a:ea typeface="Yu Gothic Medium" panose="020B0400000000000000" pitchFamily="34" charset="-128"/>
              </a:rPr>
              <a:t>タンニンの</a:t>
            </a:r>
          </a:p>
          <a:p>
            <a:pPr>
              <a:lnSpc>
                <a:spcPct val="100000"/>
              </a:lnSpc>
            </a:pPr>
            <a:r>
              <a:rPr lang="ja-JP" altLang="en-US" sz="1600">
                <a:solidFill>
                  <a:schemeClr val="bg1"/>
                </a:solidFill>
                <a:latin typeface="Yu Gothic Medium" panose="020B0400000000000000" pitchFamily="34" charset="-128"/>
                <a:ea typeface="Yu Gothic Medium" panose="020B0400000000000000" pitchFamily="34" charset="-128"/>
              </a:rPr>
              <a:t>段階的表現</a:t>
            </a:r>
            <a:endParaRPr lang="en-US" sz="1600" dirty="0">
              <a:solidFill>
                <a:schemeClr val="bg1"/>
              </a:solidFill>
              <a:latin typeface="Yu Gothic Medium" panose="020B0400000000000000" pitchFamily="34" charset="-128"/>
              <a:ea typeface="Yu Gothic Medium" panose="020B0400000000000000" pitchFamily="34" charset="-128"/>
            </a:endParaRPr>
          </a:p>
        </p:txBody>
      </p:sp>
      <p:sp>
        <p:nvSpPr>
          <p:cNvPr id="4" name="Content Placeholder 2">
            <a:extLst>
              <a:ext uri="{FF2B5EF4-FFF2-40B4-BE49-F238E27FC236}">
                <a16:creationId xmlns:a16="http://schemas.microsoft.com/office/drawing/2014/main" id="{3946456D-AF38-3D61-4E02-6D924974F918}"/>
              </a:ext>
            </a:extLst>
          </p:cNvPr>
          <p:cNvSpPr txBox="1"/>
          <p:nvPr/>
        </p:nvSpPr>
        <p:spPr>
          <a:xfrm>
            <a:off x="5485736" y="2084134"/>
            <a:ext cx="114595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低い</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7" name="Content Placeholder 2">
            <a:extLst>
              <a:ext uri="{FF2B5EF4-FFF2-40B4-BE49-F238E27FC236}">
                <a16:creationId xmlns:a16="http://schemas.microsoft.com/office/drawing/2014/main" id="{89B9816C-B704-AFBE-88EB-D7C0D53C8BE3}"/>
              </a:ext>
            </a:extLst>
          </p:cNvPr>
          <p:cNvSpPr txBox="1"/>
          <p:nvPr/>
        </p:nvSpPr>
        <p:spPr>
          <a:xfrm>
            <a:off x="5485735" y="3789408"/>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中程度</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8" name="Content Placeholder 2">
            <a:extLst>
              <a:ext uri="{FF2B5EF4-FFF2-40B4-BE49-F238E27FC236}">
                <a16:creationId xmlns:a16="http://schemas.microsoft.com/office/drawing/2014/main" id="{1308219B-813C-2375-78FF-8DCFB4B9CB03}"/>
              </a:ext>
            </a:extLst>
          </p:cNvPr>
          <p:cNvSpPr txBox="1"/>
          <p:nvPr/>
        </p:nvSpPr>
        <p:spPr>
          <a:xfrm>
            <a:off x="5485736" y="5483817"/>
            <a:ext cx="1030482"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高い</a:t>
            </a:r>
            <a:endParaRPr lang="en-US" sz="14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0778232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499565" y="2017399"/>
            <a:ext cx="4305654" cy="4547303"/>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ワインを口の中で転がして、舌、頬の内側、口蓋で感じましょう。一般的にアルコールが高いほどフル・ボディに近づきます。</a:t>
            </a:r>
            <a:endPar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marL="0" indent="0">
              <a:spcBef>
                <a:spcPts val="800"/>
              </a:spcBef>
              <a:buClr>
                <a:schemeClr val="accent3"/>
              </a:buClr>
              <a:buNone/>
            </a:pPr>
            <a:endParaRPr 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a:p>
            <a:pPr marL="0" indent="0">
              <a:spcBef>
                <a:spcPts val="800"/>
              </a:spcBef>
              <a:buClr>
                <a:schemeClr val="accent3"/>
              </a:buClr>
              <a:buNone/>
            </a:pPr>
            <a:r>
              <a:rPr lang="ja-JP" altLang="en-US"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rPr>
              <a:t>手がかりとする感覚：</a:t>
            </a:r>
            <a:endParaRPr lang="en-AU" altLang="ja-JP"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effectLst/>
                <a:latin typeface="Yu Gothic Medium" panose="020B0400000000000000" pitchFamily="34" charset="-128"/>
                <a:ea typeface="Yu Gothic Medium" panose="020B0400000000000000" pitchFamily="34" charset="-128"/>
              </a:rPr>
              <a:t>ライト・ボディのワイン：軽やかで</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dirty="0">
                <a:solidFill>
                  <a:schemeClr val="bg1"/>
                </a:solidFill>
                <a:effectLst/>
                <a:latin typeface="Yu Gothic Medium" panose="020B0400000000000000" pitchFamily="34" charset="-128"/>
                <a:ea typeface="Yu Gothic Medium" panose="020B0400000000000000" pitchFamily="34" charset="-128"/>
              </a:rPr>
              <a:t>薄く、粘度も低い</a:t>
            </a: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effectLst/>
                <a:latin typeface="Yu Gothic Medium" panose="020B0400000000000000" pitchFamily="34" charset="-128"/>
                <a:ea typeface="Yu Gothic Medium" panose="020B0400000000000000" pitchFamily="34" charset="-128"/>
              </a:rPr>
              <a:t>フル・ボディのワイン：重い、</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dirty="0">
                <a:solidFill>
                  <a:schemeClr val="bg1"/>
                </a:solidFill>
                <a:effectLst/>
                <a:latin typeface="Yu Gothic Medium" panose="020B0400000000000000" pitchFamily="34" charset="-128"/>
                <a:ea typeface="Yu Gothic Medium" panose="020B0400000000000000" pitchFamily="34" charset="-128"/>
              </a:rPr>
              <a:t>またはクリーミー</a:t>
            </a:r>
            <a:endParaRPr lang="en-AU" altLang="ja-JP" sz="1600" dirty="0">
              <a:solidFill>
                <a:schemeClr val="bg1"/>
              </a:solidFill>
              <a:effectLst/>
              <a:latin typeface="Yu Gothic Medium" panose="020B0400000000000000" pitchFamily="34" charset="-128"/>
              <a:ea typeface="Yu Gothic Medium" panose="020B0400000000000000" pitchFamily="34" charset="-128"/>
            </a:endParaRPr>
          </a:p>
          <a:p>
            <a:pPr marL="0" indent="0">
              <a:lnSpc>
                <a:spcPts val="1575"/>
              </a:lnSpc>
              <a:buNone/>
            </a:pPr>
            <a:br>
              <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比較すると良いもの：</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ライト・ボディのワイン：低脂肪乳</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ミディアム・ボディのワイン：無調整乳</a:t>
            </a:r>
          </a:p>
          <a:p>
            <a:pPr>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フル・ボディのワイン：生クリーム</a:t>
            </a:r>
            <a:endParaRPr 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070" r="1070"/>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00">
                <a:solidFill>
                  <a:schemeClr val="accent3"/>
                </a:solidFill>
                <a:latin typeface="Yu Gothic Medium" panose="020B0400000000000000" pitchFamily="34" charset="-128"/>
                <a:ea typeface="Yu Gothic Medium" panose="020B0400000000000000" pitchFamily="34" charset="-128"/>
              </a:rPr>
              <a:t>ボディ</a:t>
            </a:r>
            <a:endParaRPr lang="en-US" sz="5400"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FDB0A636-BCC6-F94B-322F-09725B89F02E}"/>
              </a:ext>
            </a:extLst>
          </p:cNvPr>
          <p:cNvSpPr/>
          <p:nvPr/>
        </p:nvSpPr>
        <p:spPr>
          <a:xfrm>
            <a:off x="5193959" y="5146019"/>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485422"/>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78175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ライト・ボディ</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3789408"/>
            <a:ext cx="134443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ミディアム・ボディ</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483817"/>
            <a:ext cx="134443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400">
                <a:solidFill>
                  <a:schemeClr val="bg1"/>
                </a:solidFill>
                <a:latin typeface="Yu Gothic Medium" panose="020B0400000000000000" pitchFamily="34" charset="-128"/>
                <a:ea typeface="Yu Gothic Medium" panose="020B0400000000000000" pitchFamily="34" charset="-128"/>
              </a:rPr>
              <a:t>フル・ボディ</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accent3"/>
                </a:solidFill>
                <a:latin typeface="Yu Gothic Medium" panose="020B0400000000000000" pitchFamily="34" charset="-128"/>
                <a:ea typeface="Yu Gothic Medium" panose="020B0400000000000000" pitchFamily="34" charset="-128"/>
              </a:rPr>
              <a:t>ボディの</a:t>
            </a:r>
          </a:p>
          <a:p>
            <a:pPr>
              <a:lnSpc>
                <a:spcPct val="100000"/>
              </a:lnSpc>
            </a:pPr>
            <a:r>
              <a:rPr lang="ja-JP" altLang="en-US" sz="1600">
                <a:solidFill>
                  <a:schemeClr val="bg1"/>
                </a:solidFill>
                <a:latin typeface="Yu Gothic Medium" panose="020B0400000000000000" pitchFamily="34" charset="-128"/>
                <a:ea typeface="Yu Gothic Medium" panose="020B0400000000000000" pitchFamily="34" charset="-128"/>
              </a:rPr>
              <a:t>段階的表現</a:t>
            </a:r>
            <a:endParaRPr lang="en-US" sz="16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4341548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987D212-87DB-42B5-6D08-23375D6F40D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CA79E24-82FB-BD0E-A283-2D0CA1D9C8EE}"/>
              </a:ext>
            </a:extLst>
          </p:cNvPr>
          <p:cNvSpPr txBox="1"/>
          <p:nvPr/>
        </p:nvSpPr>
        <p:spPr>
          <a:xfrm>
            <a:off x="7201539" y="2182758"/>
            <a:ext cx="4539011" cy="351067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ja-JP" altLang="en-US"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rPr>
              <a:t>手がかりとする感覚：</a:t>
            </a:r>
            <a:endParaRPr lang="en-AU" altLang="ja-JP" sz="16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舌の中程、喉、胸に感じる熱さ</a:t>
            </a: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酒精強化酒は口、喉、胸に更に熱さが広がる</a:t>
            </a:r>
            <a:endParaRPr lang="en-AU" altLang="ja-JP"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marL="0" indent="0">
              <a:lnSpc>
                <a:spcPts val="1275"/>
              </a:lnSpc>
              <a:buNone/>
            </a:pPr>
            <a:r>
              <a:rPr lang="ja-JP" altLang="en-US"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比較すると良いもの：</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スピリッツ類を飲んだ時に感じる温かく、</a:t>
            </a:r>
            <a:br>
              <a:rPr lang="en-AU" altLang="ja-JP"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燃えるような感覚</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marL="0" indent="0">
              <a:spcBef>
                <a:spcPts val="848"/>
              </a:spcBef>
              <a:spcAft>
                <a:spcPts val="217"/>
              </a:spcAft>
              <a:buClr>
                <a:schemeClr val="accent3"/>
              </a:buClr>
              <a:buNone/>
            </a:pPr>
            <a:br>
              <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rPr>
              <a:t>味わい：</a:t>
            </a:r>
            <a:endParaRPr lang="en-AU" altLang="ja-JP" sz="1600" b="1" dirty="0">
              <a:solidFill>
                <a:schemeClr val="bg1"/>
              </a:solidFill>
              <a:effectLst/>
              <a:latin typeface="Yu Gothic" panose="020B0400000000000000" pitchFamily="34" charset="-128"/>
              <a:ea typeface="Yu Gothic" panose="020B0400000000000000" pitchFamily="34" charset="-128"/>
              <a:cs typeface="Inter Display" panose="02000503000000020004" pitchFamily="2" charset="0"/>
            </a:endParaRPr>
          </a:p>
          <a:p>
            <a:pPr>
              <a:spcBef>
                <a:spcPts val="217"/>
              </a:spcBef>
              <a:spcAft>
                <a:spcPts val="315"/>
              </a:spcAft>
              <a:buClr>
                <a:schemeClr val="accent3"/>
              </a:buClr>
              <a:buFont typeface="Arial" panose="020B0604020202020204" pitchFamily="34" charset="0"/>
              <a:buChar char="•"/>
            </a:pP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アルコールの高いワインはタンニンや</a:t>
            </a:r>
            <a:br>
              <a:rPr lang="en-AU" altLang="ja-JP"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rPr>
              <a:t>甘味が強調されること</a:t>
            </a:r>
            <a:endParaRPr lang="en-AU" sz="1600" dirty="0">
              <a:solidFill>
                <a:schemeClr val="bg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3" name="Picture 2">
            <a:extLst>
              <a:ext uri="{FF2B5EF4-FFF2-40B4-BE49-F238E27FC236}">
                <a16:creationId xmlns:a16="http://schemas.microsoft.com/office/drawing/2014/main" id="{AA1E15AF-AA28-9665-6713-4A23EE750A86}"/>
              </a:ext>
            </a:extLst>
          </p:cNvPr>
          <p:cNvPicPr>
            <a:picLocks noChangeAspect="1"/>
          </p:cNvPicPr>
          <p:nvPr/>
        </p:nvPicPr>
        <p:blipFill>
          <a:blip r:embed="rId3"/>
          <a:srcRect l="1169" r="1169"/>
          <a:stretch/>
        </p:blipFill>
        <p:spPr>
          <a:xfrm>
            <a:off x="0" y="0"/>
            <a:ext cx="4467828" cy="6858000"/>
          </a:xfrm>
          <a:prstGeom prst="rect">
            <a:avLst/>
          </a:prstGeom>
        </p:spPr>
      </p:pic>
      <p:sp>
        <p:nvSpPr>
          <p:cNvPr id="5" name="Title 2">
            <a:extLst>
              <a:ext uri="{FF2B5EF4-FFF2-40B4-BE49-F238E27FC236}">
                <a16:creationId xmlns:a16="http://schemas.microsoft.com/office/drawing/2014/main" id="{3E0C658F-4F7D-FA0A-049F-E2CC184D1D10}"/>
              </a:ext>
            </a:extLst>
          </p:cNvPr>
          <p:cNvSpPr txBox="1"/>
          <p:nvPr/>
        </p:nvSpPr>
        <p:spPr>
          <a:xfrm>
            <a:off x="7201540" y="909503"/>
            <a:ext cx="6158452" cy="1325562"/>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00">
                <a:solidFill>
                  <a:schemeClr val="accent3"/>
                </a:solidFill>
                <a:latin typeface="Yu Gothic Medium" panose="020B0400000000000000" pitchFamily="34" charset="-128"/>
                <a:ea typeface="Yu Gothic Medium" panose="020B0400000000000000" pitchFamily="34" charset="-128"/>
              </a:rPr>
              <a:t>アルコール</a:t>
            </a:r>
            <a:endParaRPr lang="en-US" sz="5400" dirty="0">
              <a:solidFill>
                <a:schemeClr val="bg2">
                  <a:lumMod val="20000"/>
                  <a:lumOff val="80000"/>
                </a:schemeClr>
              </a:solidFill>
              <a:latin typeface="Yu Gothic Medium" panose="020B0400000000000000" pitchFamily="34" charset="-128"/>
              <a:ea typeface="Yu Gothic Medium" panose="020B0400000000000000" pitchFamily="34" charset="-128"/>
            </a:endParaRPr>
          </a:p>
        </p:txBody>
      </p:sp>
      <p:sp>
        <p:nvSpPr>
          <p:cNvPr id="11" name="Oval 10">
            <a:extLst>
              <a:ext uri="{FF2B5EF4-FFF2-40B4-BE49-F238E27FC236}">
                <a16:creationId xmlns:a16="http://schemas.microsoft.com/office/drawing/2014/main" id="{8F8CDA26-9A18-F851-34F0-41B95CA7207C}"/>
              </a:ext>
            </a:extLst>
          </p:cNvPr>
          <p:cNvSpPr/>
          <p:nvPr/>
        </p:nvSpPr>
        <p:spPr>
          <a:xfrm>
            <a:off x="5193959" y="2097052"/>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1534AFB2-DFCD-D876-280F-18E6ED0FBEF9}"/>
              </a:ext>
            </a:extLst>
          </p:cNvPr>
          <p:cNvSpPr/>
          <p:nvPr/>
        </p:nvSpPr>
        <p:spPr>
          <a:xfrm>
            <a:off x="5193959" y="2436455"/>
            <a:ext cx="272668" cy="272668"/>
          </a:xfrm>
          <a:prstGeom prst="ellipse">
            <a:avLst/>
          </a:prstGeom>
          <a:solidFill>
            <a:srgbClr val="DEF7F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6FE10482-6257-DFC9-6E3C-0D3F3273EC4A}"/>
              </a:ext>
            </a:extLst>
          </p:cNvPr>
          <p:cNvSpPr/>
          <p:nvPr/>
        </p:nvSpPr>
        <p:spPr>
          <a:xfrm>
            <a:off x="5193959" y="2775857"/>
            <a:ext cx="272668" cy="272668"/>
          </a:xfrm>
          <a:prstGeom prst="ellipse">
            <a:avLst/>
          </a:prstGeom>
          <a:solidFill>
            <a:srgbClr val="CDF4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19D1DF9-EF55-0379-6CC8-B839A51E8862}"/>
              </a:ext>
            </a:extLst>
          </p:cNvPr>
          <p:cNvSpPr/>
          <p:nvPr/>
        </p:nvSpPr>
        <p:spPr>
          <a:xfrm>
            <a:off x="5193959" y="3115260"/>
            <a:ext cx="272668" cy="272668"/>
          </a:xfrm>
          <a:prstGeom prst="ellipse">
            <a:avLst/>
          </a:prstGeom>
          <a:solidFill>
            <a:srgbClr val="BCEF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7519E4BD-AF6E-B943-85AE-A8C9F4EDDAED}"/>
              </a:ext>
            </a:extLst>
          </p:cNvPr>
          <p:cNvSpPr/>
          <p:nvPr/>
        </p:nvSpPr>
        <p:spPr>
          <a:xfrm>
            <a:off x="5193959" y="3454663"/>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3039F865-869B-91B4-3D63-43DCBCBCFFE5}"/>
              </a:ext>
            </a:extLst>
          </p:cNvPr>
          <p:cNvSpPr/>
          <p:nvPr/>
        </p:nvSpPr>
        <p:spPr>
          <a:xfrm>
            <a:off x="5193959" y="3794065"/>
            <a:ext cx="272668" cy="272668"/>
          </a:xfrm>
          <a:prstGeom prst="ellipse">
            <a:avLst/>
          </a:prstGeom>
          <a:solidFill>
            <a:srgbClr val="ABEBD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40A2751-15FA-E1B4-2E74-510A45243309}"/>
              </a:ext>
            </a:extLst>
          </p:cNvPr>
          <p:cNvSpPr/>
          <p:nvPr/>
        </p:nvSpPr>
        <p:spPr>
          <a:xfrm>
            <a:off x="5193959" y="4133468"/>
            <a:ext cx="272668" cy="272668"/>
          </a:xfrm>
          <a:prstGeom prst="ellipse">
            <a:avLst/>
          </a:prstGeom>
          <a:solidFill>
            <a:srgbClr val="89E5D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0087402-724F-0B25-3A62-876EFB270ECD}"/>
              </a:ext>
            </a:extLst>
          </p:cNvPr>
          <p:cNvSpPr/>
          <p:nvPr/>
        </p:nvSpPr>
        <p:spPr>
          <a:xfrm>
            <a:off x="5193959" y="4472871"/>
            <a:ext cx="272668" cy="272668"/>
          </a:xfrm>
          <a:prstGeom prst="ellipse">
            <a:avLst/>
          </a:prstGeom>
          <a:solidFill>
            <a:srgbClr val="39C5A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C074066C-C826-E33A-C906-7A7D91843908}"/>
              </a:ext>
            </a:extLst>
          </p:cNvPr>
          <p:cNvSpPr/>
          <p:nvPr/>
        </p:nvSpPr>
        <p:spPr>
          <a:xfrm>
            <a:off x="5193959" y="4806617"/>
            <a:ext cx="272668" cy="272668"/>
          </a:xfrm>
          <a:prstGeom prst="ellipse">
            <a:avLst/>
          </a:prstGeom>
          <a:solidFill>
            <a:srgbClr val="29BE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773824B-FC18-3806-6079-520EEC1AD460}"/>
              </a:ext>
            </a:extLst>
          </p:cNvPr>
          <p:cNvSpPr/>
          <p:nvPr/>
        </p:nvSpPr>
        <p:spPr>
          <a:xfrm>
            <a:off x="5193959" y="5148758"/>
            <a:ext cx="272668" cy="272668"/>
          </a:xfrm>
          <a:prstGeom prst="ellipse">
            <a:avLst/>
          </a:prstGeom>
          <a:solidFill>
            <a:srgbClr val="56D8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Content Placeholder 2">
            <a:extLst>
              <a:ext uri="{FF2B5EF4-FFF2-40B4-BE49-F238E27FC236}">
                <a16:creationId xmlns:a16="http://schemas.microsoft.com/office/drawing/2014/main" id="{75E2CFD2-4B39-DACB-0A8A-F966BF84C709}"/>
              </a:ext>
            </a:extLst>
          </p:cNvPr>
          <p:cNvSpPr txBox="1"/>
          <p:nvPr/>
        </p:nvSpPr>
        <p:spPr>
          <a:xfrm>
            <a:off x="5485735" y="2084134"/>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8% </a:t>
            </a:r>
            <a:r>
              <a:rPr lang="ja-JP" altLang="en-US" sz="1400">
                <a:solidFill>
                  <a:schemeClr val="bg1"/>
                </a:solidFill>
                <a:latin typeface="Yu Gothic Medium" panose="020B0400000000000000" pitchFamily="34" charset="-128"/>
                <a:ea typeface="Yu Gothic Medium" panose="020B0400000000000000" pitchFamily="34" charset="-128"/>
              </a:rPr>
              <a:t>低い</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9" name="Content Placeholder 2">
            <a:extLst>
              <a:ext uri="{FF2B5EF4-FFF2-40B4-BE49-F238E27FC236}">
                <a16:creationId xmlns:a16="http://schemas.microsoft.com/office/drawing/2014/main" id="{41CB6BB5-DA23-C516-07D7-B60438D231FE}"/>
              </a:ext>
            </a:extLst>
          </p:cNvPr>
          <p:cNvSpPr txBox="1"/>
          <p:nvPr/>
        </p:nvSpPr>
        <p:spPr>
          <a:xfrm>
            <a:off x="5485735" y="277585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10%</a:t>
            </a:r>
          </a:p>
        </p:txBody>
      </p:sp>
      <p:sp>
        <p:nvSpPr>
          <p:cNvPr id="31" name="Content Placeholder 2">
            <a:extLst>
              <a:ext uri="{FF2B5EF4-FFF2-40B4-BE49-F238E27FC236}">
                <a16:creationId xmlns:a16="http://schemas.microsoft.com/office/drawing/2014/main" id="{925EBA32-CE0E-3C6A-2917-5928D5469A0F}"/>
              </a:ext>
            </a:extLst>
          </p:cNvPr>
          <p:cNvSpPr txBox="1"/>
          <p:nvPr/>
        </p:nvSpPr>
        <p:spPr>
          <a:xfrm>
            <a:off x="5485735" y="5147153"/>
            <a:ext cx="1239639"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17% </a:t>
            </a:r>
            <a:r>
              <a:rPr lang="ja-JP" altLang="en-US" sz="1400">
                <a:solidFill>
                  <a:schemeClr val="bg1"/>
                </a:solidFill>
                <a:latin typeface="Yu Gothic Medium" panose="020B0400000000000000" pitchFamily="34" charset="-128"/>
                <a:ea typeface="Yu Gothic Medium" panose="020B0400000000000000" pitchFamily="34" charset="-128"/>
              </a:rPr>
              <a:t>高い</a:t>
            </a:r>
            <a:endParaRPr lang="en-US" sz="1400" dirty="0">
              <a:solidFill>
                <a:schemeClr val="bg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E32223C1-07FA-B773-6FB0-7621D7256FD8}"/>
              </a:ext>
            </a:extLst>
          </p:cNvPr>
          <p:cNvSpPr txBox="1"/>
          <p:nvPr/>
        </p:nvSpPr>
        <p:spPr>
          <a:xfrm>
            <a:off x="5091323" y="1452343"/>
            <a:ext cx="1575892" cy="565056"/>
          </a:xfrm>
          <a:prstGeom prst="rect">
            <a:avLst/>
          </a:prstGeom>
        </p:spPr>
        <p:txBody>
          <a:bodyPr anchor="t">
            <a:normAutofit lnSpcReduction="1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accent3"/>
                </a:solidFill>
                <a:latin typeface="Yu Gothic Medium" panose="020B0400000000000000" pitchFamily="34" charset="-128"/>
                <a:ea typeface="Yu Gothic Medium" panose="020B0400000000000000" pitchFamily="34" charset="-128"/>
              </a:rPr>
              <a:t>アルコールの</a:t>
            </a:r>
          </a:p>
          <a:p>
            <a:pPr>
              <a:lnSpc>
                <a:spcPct val="100000"/>
              </a:lnSpc>
            </a:pPr>
            <a:r>
              <a:rPr lang="ja-JP" altLang="en-US" sz="1600">
                <a:solidFill>
                  <a:schemeClr val="bg1"/>
                </a:solidFill>
                <a:latin typeface="Yu Gothic Medium" panose="020B0400000000000000" pitchFamily="34" charset="-128"/>
                <a:ea typeface="Yu Gothic Medium" panose="020B0400000000000000" pitchFamily="34" charset="-128"/>
              </a:rPr>
              <a:t>段階的表現</a:t>
            </a:r>
            <a:endParaRPr lang="en-US" sz="1600" dirty="0">
              <a:solidFill>
                <a:schemeClr val="bg1"/>
              </a:solidFill>
              <a:latin typeface="Yu Gothic Medium" panose="020B0400000000000000" pitchFamily="34" charset="-128"/>
              <a:ea typeface="Yu Gothic Medium" panose="020B0400000000000000" pitchFamily="34" charset="-128"/>
            </a:endParaRPr>
          </a:p>
        </p:txBody>
      </p:sp>
      <p:sp>
        <p:nvSpPr>
          <p:cNvPr id="8" name="Content Placeholder 2">
            <a:extLst>
              <a:ext uri="{FF2B5EF4-FFF2-40B4-BE49-F238E27FC236}">
                <a16:creationId xmlns:a16="http://schemas.microsoft.com/office/drawing/2014/main" id="{DB74A6EF-5A19-18F3-BD6D-F89C6F9A7DA1}"/>
              </a:ext>
            </a:extLst>
          </p:cNvPr>
          <p:cNvSpPr txBox="1"/>
          <p:nvPr/>
        </p:nvSpPr>
        <p:spPr>
          <a:xfrm>
            <a:off x="5485735" y="2443588"/>
            <a:ext cx="1324967"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9%</a:t>
            </a:r>
          </a:p>
        </p:txBody>
      </p:sp>
      <p:sp>
        <p:nvSpPr>
          <p:cNvPr id="9" name="Content Placeholder 2">
            <a:extLst>
              <a:ext uri="{FF2B5EF4-FFF2-40B4-BE49-F238E27FC236}">
                <a16:creationId xmlns:a16="http://schemas.microsoft.com/office/drawing/2014/main" id="{42E6A562-D5CC-2975-B27B-5129B37273C1}"/>
              </a:ext>
            </a:extLst>
          </p:cNvPr>
          <p:cNvSpPr txBox="1"/>
          <p:nvPr/>
        </p:nvSpPr>
        <p:spPr>
          <a:xfrm>
            <a:off x="5485735" y="311008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11%</a:t>
            </a:r>
          </a:p>
        </p:txBody>
      </p:sp>
      <p:sp>
        <p:nvSpPr>
          <p:cNvPr id="10" name="Content Placeholder 2">
            <a:extLst>
              <a:ext uri="{FF2B5EF4-FFF2-40B4-BE49-F238E27FC236}">
                <a16:creationId xmlns:a16="http://schemas.microsoft.com/office/drawing/2014/main" id="{C1117320-7990-BB7F-11DE-E7F40A4D9B47}"/>
              </a:ext>
            </a:extLst>
          </p:cNvPr>
          <p:cNvSpPr txBox="1"/>
          <p:nvPr/>
        </p:nvSpPr>
        <p:spPr>
          <a:xfrm>
            <a:off x="5485735" y="3456927"/>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12%</a:t>
            </a:r>
          </a:p>
        </p:txBody>
      </p:sp>
      <p:sp>
        <p:nvSpPr>
          <p:cNvPr id="13" name="Content Placeholder 2">
            <a:extLst>
              <a:ext uri="{FF2B5EF4-FFF2-40B4-BE49-F238E27FC236}">
                <a16:creationId xmlns:a16="http://schemas.microsoft.com/office/drawing/2014/main" id="{744A1F02-F3AF-9DDB-7323-8AF76CD83E94}"/>
              </a:ext>
            </a:extLst>
          </p:cNvPr>
          <p:cNvSpPr txBox="1"/>
          <p:nvPr/>
        </p:nvSpPr>
        <p:spPr>
          <a:xfrm>
            <a:off x="5485735" y="379115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13%</a:t>
            </a:r>
          </a:p>
        </p:txBody>
      </p:sp>
      <p:sp>
        <p:nvSpPr>
          <p:cNvPr id="21" name="Content Placeholder 2">
            <a:extLst>
              <a:ext uri="{FF2B5EF4-FFF2-40B4-BE49-F238E27FC236}">
                <a16:creationId xmlns:a16="http://schemas.microsoft.com/office/drawing/2014/main" id="{78C8E7F5-1BAB-BD42-A709-E05C043ECF85}"/>
              </a:ext>
            </a:extLst>
          </p:cNvPr>
          <p:cNvSpPr txBox="1"/>
          <p:nvPr/>
        </p:nvSpPr>
        <p:spPr>
          <a:xfrm>
            <a:off x="5485735" y="4131691"/>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14%</a:t>
            </a:r>
          </a:p>
        </p:txBody>
      </p:sp>
      <p:sp>
        <p:nvSpPr>
          <p:cNvPr id="22" name="Content Placeholder 2">
            <a:extLst>
              <a:ext uri="{FF2B5EF4-FFF2-40B4-BE49-F238E27FC236}">
                <a16:creationId xmlns:a16="http://schemas.microsoft.com/office/drawing/2014/main" id="{439D0BF0-CDFF-F763-37DA-7ECD730B9C40}"/>
              </a:ext>
            </a:extLst>
          </p:cNvPr>
          <p:cNvSpPr txBox="1"/>
          <p:nvPr/>
        </p:nvSpPr>
        <p:spPr>
          <a:xfrm>
            <a:off x="5485735" y="4472226"/>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15%</a:t>
            </a:r>
          </a:p>
        </p:txBody>
      </p:sp>
      <p:sp>
        <p:nvSpPr>
          <p:cNvPr id="25" name="Content Placeholder 2">
            <a:extLst>
              <a:ext uri="{FF2B5EF4-FFF2-40B4-BE49-F238E27FC236}">
                <a16:creationId xmlns:a16="http://schemas.microsoft.com/office/drawing/2014/main" id="{C8F6AA94-56E0-7742-1141-19AA05EE8DE2}"/>
              </a:ext>
            </a:extLst>
          </p:cNvPr>
          <p:cNvSpPr txBox="1"/>
          <p:nvPr/>
        </p:nvSpPr>
        <p:spPr>
          <a:xfrm>
            <a:off x="5485735" y="4812762"/>
            <a:ext cx="1468315" cy="2726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800"/>
              </a:spcBef>
              <a:buClr>
                <a:schemeClr val="accent3"/>
              </a:buClr>
              <a:buNone/>
            </a:pPr>
            <a:r>
              <a:rPr lang="en-US" sz="1400" dirty="0">
                <a:solidFill>
                  <a:schemeClr val="bg1"/>
                </a:solidFill>
                <a:latin typeface="Neue Haas Grotesk Text Pro" panose="020B0504020202020204" pitchFamily="34" charset="77"/>
              </a:rPr>
              <a:t>16%</a:t>
            </a:r>
          </a:p>
        </p:txBody>
      </p:sp>
    </p:spTree>
    <p:extLst>
      <p:ext uri="{BB962C8B-B14F-4D97-AF65-F5344CB8AC3E}">
        <p14:creationId xmlns:p14="http://schemas.microsoft.com/office/powerpoint/2010/main" val="40504335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F4FC5-EFA7-0C4B-8FDF-6902D22EA052}"/>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C7052DE-79D0-88D6-9673-C640E0FE192B}"/>
              </a:ext>
            </a:extLst>
          </p:cNvPr>
          <p:cNvPicPr>
            <a:picLocks noGrp="1" noChangeAspect="1"/>
          </p:cNvPicPr>
          <p:nvPr>
            <p:ph type="pic" sz="quarter" idx="10"/>
          </p:nvPr>
        </p:nvPicPr>
        <p:blipFill>
          <a:blip r:embed="rId3"/>
          <a:srcRect t="9633" b="9633"/>
          <a:stretch/>
        </p:blipFill>
        <p:spPr>
          <a:xfrm>
            <a:off x="0" y="0"/>
            <a:ext cx="12192000" cy="6858000"/>
          </a:xfrm>
        </p:spPr>
      </p:pic>
      <p:sp>
        <p:nvSpPr>
          <p:cNvPr id="2" name="Rectangle 1">
            <a:extLst>
              <a:ext uri="{FF2B5EF4-FFF2-40B4-BE49-F238E27FC236}">
                <a16:creationId xmlns:a16="http://schemas.microsoft.com/office/drawing/2014/main" id="{B1C1B05D-123C-E1DD-5C08-0B98CCD147D2}"/>
              </a:ext>
            </a:extLst>
          </p:cNvPr>
          <p:cNvSpPr/>
          <p:nvPr/>
        </p:nvSpPr>
        <p:spPr>
          <a:xfrm>
            <a:off x="0" y="4351283"/>
            <a:ext cx="12192000" cy="1791979"/>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774B6304-C79E-0D97-10BA-31BE98B2F6E3}"/>
              </a:ext>
            </a:extLst>
          </p:cNvPr>
          <p:cNvSpPr>
            <a:spLocks noGrp="1"/>
          </p:cNvSpPr>
          <p:nvPr>
            <p:ph type="title"/>
          </p:nvPr>
        </p:nvSpPr>
        <p:spPr>
          <a:xfrm>
            <a:off x="1310811" y="4939863"/>
            <a:ext cx="6158452" cy="1325562"/>
          </a:xfrm>
        </p:spPr>
        <p:txBody>
          <a:bodyPr/>
          <a:lstStyle/>
          <a:p>
            <a:r>
              <a:rPr lang="en-US" sz="5400" dirty="0">
                <a:solidFill>
                  <a:schemeClr val="accent3"/>
                </a:solidFill>
                <a:latin typeface="Yu Gothic Medium" panose="020B0400000000000000" pitchFamily="34" charset="-128"/>
                <a:ea typeface="Yu Gothic Medium" panose="020B0400000000000000" pitchFamily="34" charset="-128"/>
              </a:rPr>
              <a:t>5.</a:t>
            </a:r>
            <a:r>
              <a:rPr lang="en-US" sz="5400" dirty="0">
                <a:solidFill>
                  <a:schemeClr val="accent2"/>
                </a:solidFill>
                <a:latin typeface="Yu Gothic Medium" panose="020B0400000000000000" pitchFamily="34" charset="-128"/>
                <a:ea typeface="Yu Gothic Medium" panose="020B0400000000000000" pitchFamily="34" charset="-128"/>
              </a:rPr>
              <a:t> </a:t>
            </a:r>
            <a:r>
              <a:rPr lang="ja-JP" altLang="en-US" sz="5400">
                <a:solidFill>
                  <a:schemeClr val="accent2"/>
                </a:solidFill>
                <a:latin typeface="Yu Gothic Medium" panose="020B0400000000000000" pitchFamily="34" charset="-128"/>
                <a:ea typeface="Yu Gothic Medium" panose="020B0400000000000000" pitchFamily="34" charset="-128"/>
              </a:rPr>
              <a:t>結論</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BFB0E1EB-824D-8517-4411-A40C9EF885D6}"/>
              </a:ext>
            </a:extLst>
          </p:cNvPr>
          <p:cNvSpPr>
            <a:spLocks noGrp="1"/>
          </p:cNvSpPr>
          <p:nvPr>
            <p:ph type="body" sz="quarter" idx="11"/>
          </p:nvPr>
        </p:nvSpPr>
        <p:spPr>
          <a:xfrm>
            <a:off x="6727513" y="4473446"/>
            <a:ext cx="5027257" cy="1209090"/>
          </a:xfrm>
        </p:spPr>
        <p:txBody>
          <a:bodyPr/>
          <a:lstStyle/>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余韻が短いか長いか？</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バランスはとれているか？</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風味は長く感じられるか？</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突出している特徴はないか？</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ワインから感じられることは？</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88193775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DBB8-5764-C613-0641-F111D48A90E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4097B2-9639-15CA-C00D-C9ABD821C094}"/>
              </a:ext>
            </a:extLst>
          </p:cNvPr>
          <p:cNvPicPr>
            <a:picLocks noGrp="1" noChangeAspect="1"/>
          </p:cNvPicPr>
          <p:nvPr>
            <p:ph type="pic" sz="quarter" idx="10"/>
          </p:nvPr>
        </p:nvPicPr>
        <p:blipFill>
          <a:blip r:embed="rId3"/>
          <a:srcRect t="7850" b="7850"/>
          <a:stretch/>
        </p:blipFill>
        <p:spPr>
          <a:xfrm>
            <a:off x="-12592" y="-1"/>
            <a:ext cx="12298505" cy="6917909"/>
          </a:xfrm>
        </p:spPr>
      </p:pic>
      <p:sp>
        <p:nvSpPr>
          <p:cNvPr id="2" name="Title 1">
            <a:extLst>
              <a:ext uri="{FF2B5EF4-FFF2-40B4-BE49-F238E27FC236}">
                <a16:creationId xmlns:a16="http://schemas.microsoft.com/office/drawing/2014/main" id="{4A6AE26F-BAF6-63FA-F91B-22C77682888F}"/>
              </a:ext>
            </a:extLst>
          </p:cNvPr>
          <p:cNvSpPr>
            <a:spLocks noGrp="1"/>
          </p:cNvSpPr>
          <p:nvPr>
            <p:ph type="title"/>
          </p:nvPr>
        </p:nvSpPr>
        <p:spPr>
          <a:xfrm>
            <a:off x="407988" y="1578769"/>
            <a:ext cx="9828212" cy="1325562"/>
          </a:xfrm>
        </p:spPr>
        <p:txBody>
          <a:bodyPr/>
          <a:lstStyle/>
          <a:p>
            <a:r>
              <a:rPr lang="ja-JP" altLang="en-US" sz="5400">
                <a:solidFill>
                  <a:schemeClr val="accent5"/>
                </a:solidFill>
                <a:latin typeface="Yu Gothic Medium" panose="020B0400000000000000" pitchFamily="34" charset="-128"/>
                <a:ea typeface="Yu Gothic Medium" panose="020B0400000000000000" pitchFamily="34" charset="-128"/>
              </a:rPr>
              <a:t>ワインの</a:t>
            </a:r>
            <a:endParaRPr lang="en-US" sz="5400" dirty="0">
              <a:solidFill>
                <a:schemeClr val="accent5"/>
              </a:solidFill>
              <a:latin typeface="Yu Gothic Medium" panose="020B0400000000000000" pitchFamily="34" charset="-128"/>
              <a:ea typeface="Yu Gothic Medium" panose="020B0400000000000000" pitchFamily="34" charset="-128"/>
            </a:endParaRPr>
          </a:p>
        </p:txBody>
      </p:sp>
      <p:sp>
        <p:nvSpPr>
          <p:cNvPr id="4" name="Title 1">
            <a:extLst>
              <a:ext uri="{FF2B5EF4-FFF2-40B4-BE49-F238E27FC236}">
                <a16:creationId xmlns:a16="http://schemas.microsoft.com/office/drawing/2014/main" id="{256D4A64-F89A-F3AB-00B8-71D85304F7D1}"/>
              </a:ext>
            </a:extLst>
          </p:cNvPr>
          <p:cNvSpPr txBox="1"/>
          <p:nvPr/>
        </p:nvSpPr>
        <p:spPr>
          <a:xfrm>
            <a:off x="407988" y="2302357"/>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200">
                <a:solidFill>
                  <a:schemeClr val="bg2"/>
                </a:solidFill>
                <a:latin typeface="Yu Gothic Medium" panose="020B0400000000000000" pitchFamily="34" charset="-128"/>
                <a:ea typeface="Yu Gothic Medium" panose="020B0400000000000000" pitchFamily="34" charset="-128"/>
              </a:rPr>
              <a:t>スタイルと品種を知る</a:t>
            </a:r>
            <a:endParaRPr lang="en-US" sz="32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6421731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766653" y="2864032"/>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ja-JP" altLang="en-US" sz="1600" dirty="0">
                <a:solidFill>
                  <a:schemeClr val="bg1"/>
                </a:solidFill>
                <a:effectLst/>
                <a:latin typeface="Yu Gothic Medium" panose="020B0400000000000000" pitchFamily="34" charset="-128"/>
                <a:ea typeface="Yu Gothic Medium" panose="020B0400000000000000" pitchFamily="34" charset="-128"/>
              </a:rPr>
              <a:t>スパークリング・ワインの製法は様々で、</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dirty="0">
                <a:solidFill>
                  <a:schemeClr val="bg1"/>
                </a:solidFill>
                <a:effectLst/>
                <a:latin typeface="Yu Gothic Medium" panose="020B0400000000000000" pitchFamily="34" charset="-128"/>
                <a:ea typeface="Yu Gothic Medium" panose="020B0400000000000000" pitchFamily="34" charset="-128"/>
              </a:rPr>
              <a:t>それぞれ少しずつ異なるスタイルのワインが</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dirty="0">
                <a:solidFill>
                  <a:schemeClr val="bg1"/>
                </a:solidFill>
                <a:effectLst/>
                <a:latin typeface="Yu Gothic Medium" panose="020B0400000000000000" pitchFamily="34" charset="-128"/>
                <a:ea typeface="Yu Gothic Medium" panose="020B0400000000000000" pitchFamily="34" charset="-128"/>
              </a:rPr>
              <a:t>できます。</a:t>
            </a:r>
            <a:br>
              <a:rPr lang="en-AU" altLang="ja-JP" sz="1600" dirty="0">
                <a:solidFill>
                  <a:schemeClr val="bg1"/>
                </a:solidFill>
                <a:effectLst/>
                <a:latin typeface="Yu Gothic Medium" panose="020B0400000000000000" pitchFamily="34" charset="-128"/>
                <a:ea typeface="Yu Gothic Medium" panose="020B0400000000000000" pitchFamily="34" charset="-128"/>
              </a:rPr>
            </a:br>
            <a:endParaRPr lang="en-AU" altLang="ja-JP" sz="1600" dirty="0">
              <a:solidFill>
                <a:schemeClr val="bg1"/>
              </a:solidFill>
              <a:effectLst/>
              <a:latin typeface="Yu Gothic Medium" panose="020B0400000000000000" pitchFamily="34" charset="-128"/>
              <a:ea typeface="Yu Gothic Medium" panose="020B0400000000000000" pitchFamily="34" charset="-128"/>
            </a:endParaRPr>
          </a:p>
          <a:p>
            <a:pPr>
              <a:spcBef>
                <a:spcPts val="217"/>
              </a:spcBef>
              <a:spcAft>
                <a:spcPts val="315"/>
              </a:spcAft>
              <a:buClr>
                <a:schemeClr val="accent5"/>
              </a:buClr>
            </a:pPr>
            <a:r>
              <a:rPr lang="ja-JP" altLang="en-US" sz="1600" dirty="0">
                <a:solidFill>
                  <a:schemeClr val="bg1"/>
                </a:solidFill>
                <a:effectLst/>
                <a:latin typeface="Yu Gothic Medium" panose="020B0400000000000000" pitchFamily="34" charset="-128"/>
                <a:ea typeface="Yu Gothic Medium" panose="020B0400000000000000" pitchFamily="34" charset="-128"/>
              </a:rPr>
              <a:t>トラディショナル方式</a:t>
            </a:r>
            <a:br>
              <a:rPr lang="ja-JP" altLang="en-US" sz="1600" dirty="0">
                <a:solidFill>
                  <a:schemeClr val="bg1"/>
                </a:solidFill>
                <a:effectLst/>
                <a:latin typeface="Yu Gothic Medium" panose="020B0400000000000000" pitchFamily="34" charset="-128"/>
                <a:ea typeface="Yu Gothic Medium" panose="020B0400000000000000" pitchFamily="34" charset="-128"/>
              </a:rPr>
            </a:br>
            <a:r>
              <a:rPr lang="en-US" altLang="ja-JP" sz="1600" dirty="0">
                <a:solidFill>
                  <a:schemeClr val="bg1"/>
                </a:solidFill>
                <a:effectLst/>
                <a:latin typeface="Yu Gothic Medium" panose="020B0400000000000000" pitchFamily="34" charset="-128"/>
                <a:ea typeface="Yu Gothic Medium" panose="020B0400000000000000" pitchFamily="34" charset="-128"/>
              </a:rPr>
              <a:t>(</a:t>
            </a:r>
            <a:r>
              <a:rPr lang="ja-JP" altLang="en-US" sz="1600" dirty="0">
                <a:solidFill>
                  <a:schemeClr val="bg1"/>
                </a:solidFill>
                <a:effectLst/>
                <a:latin typeface="Yu Gothic Medium" panose="020B0400000000000000" pitchFamily="34" charset="-128"/>
                <a:ea typeface="Yu Gothic Medium" panose="020B0400000000000000" pitchFamily="34" charset="-128"/>
              </a:rPr>
              <a:t>メトード・トラディショナル</a:t>
            </a:r>
            <a:r>
              <a:rPr lang="en-US" altLang="ja-JP" sz="1600" dirty="0">
                <a:solidFill>
                  <a:schemeClr val="bg1"/>
                </a:solidFill>
                <a:effectLst/>
                <a:latin typeface="Yu Gothic Medium" panose="020B0400000000000000" pitchFamily="34" charset="-128"/>
                <a:ea typeface="Yu Gothic Medium" panose="020B0400000000000000" pitchFamily="34" charset="-128"/>
              </a:rPr>
              <a:t>)</a:t>
            </a:r>
          </a:p>
          <a:p>
            <a:pPr>
              <a:spcBef>
                <a:spcPts val="217"/>
              </a:spcBef>
              <a:spcAft>
                <a:spcPts val="315"/>
              </a:spcAft>
              <a:buClr>
                <a:schemeClr val="accent5"/>
              </a:buClr>
            </a:pPr>
            <a:r>
              <a:rPr lang="ja-JP" altLang="en-US" sz="1600" dirty="0">
                <a:solidFill>
                  <a:schemeClr val="bg1"/>
                </a:solidFill>
                <a:effectLst/>
                <a:latin typeface="Yu Gothic Medium" panose="020B0400000000000000" pitchFamily="34" charset="-128"/>
                <a:ea typeface="Yu Gothic Medium" panose="020B0400000000000000" pitchFamily="34" charset="-128"/>
              </a:rPr>
              <a:t>トランスファー方式</a:t>
            </a:r>
          </a:p>
          <a:p>
            <a:pPr>
              <a:spcBef>
                <a:spcPts val="217"/>
              </a:spcBef>
              <a:spcAft>
                <a:spcPts val="315"/>
              </a:spcAft>
              <a:buClr>
                <a:schemeClr val="accent5"/>
              </a:buClr>
            </a:pPr>
            <a:r>
              <a:rPr lang="ja-JP" altLang="en-US" sz="1600" dirty="0">
                <a:solidFill>
                  <a:schemeClr val="bg1"/>
                </a:solidFill>
                <a:effectLst/>
                <a:latin typeface="Yu Gothic Medium" panose="020B0400000000000000" pitchFamily="34" charset="-128"/>
                <a:ea typeface="Yu Gothic Medium" panose="020B0400000000000000" pitchFamily="34" charset="-128"/>
              </a:rPr>
              <a:t>アンセストラル方式</a:t>
            </a:r>
          </a:p>
          <a:p>
            <a:pPr>
              <a:spcBef>
                <a:spcPts val="217"/>
              </a:spcBef>
              <a:spcAft>
                <a:spcPts val="315"/>
              </a:spcAft>
              <a:buClr>
                <a:schemeClr val="accent5"/>
              </a:buClr>
            </a:pPr>
            <a:r>
              <a:rPr lang="ja-JP" altLang="en-US" sz="1600" dirty="0">
                <a:solidFill>
                  <a:schemeClr val="bg1"/>
                </a:solidFill>
                <a:effectLst/>
                <a:latin typeface="Yu Gothic Medium" panose="020B0400000000000000" pitchFamily="34" charset="-128"/>
                <a:ea typeface="Yu Gothic Medium" panose="020B0400000000000000" pitchFamily="34" charset="-128"/>
              </a:rPr>
              <a:t>タンク方式</a:t>
            </a:r>
          </a:p>
          <a:p>
            <a:pPr>
              <a:spcBef>
                <a:spcPts val="217"/>
              </a:spcBef>
              <a:spcAft>
                <a:spcPts val="315"/>
              </a:spcAft>
              <a:buClr>
                <a:schemeClr val="accent5"/>
              </a:buClr>
            </a:pPr>
            <a:r>
              <a:rPr lang="ja-JP" altLang="en-US" sz="1600" dirty="0">
                <a:solidFill>
                  <a:schemeClr val="bg1"/>
                </a:solidFill>
                <a:effectLst/>
                <a:latin typeface="Yu Gothic Medium" panose="020B0400000000000000" pitchFamily="34" charset="-128"/>
                <a:ea typeface="Yu Gothic Medium" panose="020B0400000000000000" pitchFamily="34" charset="-128"/>
              </a:rPr>
              <a:t>炭酸ガス注入方式</a:t>
            </a:r>
            <a:endParaRPr lang="en-AU" sz="1600" dirty="0">
              <a:solidFill>
                <a:schemeClr val="bg1"/>
              </a:solidFill>
              <a:effectLst/>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742ED310-6E2C-4354-90FA-65B9FA98F62F}"/>
              </a:ext>
            </a:extLst>
          </p:cNvPr>
          <p:cNvPicPr>
            <a:picLocks noChangeAspect="1"/>
          </p:cNvPicPr>
          <p:nvPr/>
        </p:nvPicPr>
        <p:blipFill>
          <a:blip r:embed="rId3"/>
          <a:srcRect l="847" t="25635"/>
          <a:stretch/>
        </p:blipFill>
        <p:spPr>
          <a:xfrm>
            <a:off x="0" y="0"/>
            <a:ext cx="6096000" cy="6858000"/>
          </a:xfrm>
          <a:prstGeom prst="rect">
            <a:avLst/>
          </a:prstGeom>
        </p:spPr>
      </p:pic>
      <p:sp>
        <p:nvSpPr>
          <p:cNvPr id="10" name="Title 2">
            <a:extLst>
              <a:ext uri="{FF2B5EF4-FFF2-40B4-BE49-F238E27FC236}">
                <a16:creationId xmlns:a16="http://schemas.microsoft.com/office/drawing/2014/main" id="{1A6F09DF-2272-6CE4-A557-439B27D69DEC}"/>
              </a:ext>
            </a:extLst>
          </p:cNvPr>
          <p:cNvSpPr txBox="1">
            <a:spLocks/>
          </p:cNvSpPr>
          <p:nvPr/>
        </p:nvSpPr>
        <p:spPr>
          <a:xfrm>
            <a:off x="6706663" y="798682"/>
            <a:ext cx="5415428"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40" spc="-300" dirty="0">
                <a:solidFill>
                  <a:schemeClr val="accent5"/>
                </a:solidFill>
                <a:latin typeface="Yu Gothic Medium" panose="020B0400000000000000" pitchFamily="34" charset="-128"/>
                <a:ea typeface="Yu Gothic Medium" panose="020B0400000000000000" pitchFamily="34" charset="-128"/>
              </a:rPr>
              <a:t>スパークリング</a:t>
            </a:r>
            <a:br>
              <a:rPr lang="en-US" sz="544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3"/>
                </a:solidFill>
                <a:latin typeface="Yu Gothic Medium" panose="020B0400000000000000" pitchFamily="34" charset="-128"/>
                <a:ea typeface="Yu Gothic Medium" panose="020B0400000000000000" pitchFamily="34" charset="-128"/>
              </a:rPr>
              <a:t>ワイン</a:t>
            </a:r>
            <a:endParaRPr lang="en-US" sz="5440" dirty="0">
              <a:solidFill>
                <a:schemeClr val="accent3"/>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6903250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934303"/>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100369" y="2069701"/>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ja-JP" altLang="en-US" sz="1600" b="1" dirty="0">
                <a:solidFill>
                  <a:schemeClr val="accent2"/>
                </a:solidFill>
                <a:latin typeface="Yu Gothic" panose="020B0400000000000000" pitchFamily="34" charset="-128"/>
                <a:ea typeface="Yu Gothic" panose="020B0400000000000000" pitchFamily="34" charset="-128"/>
              </a:rPr>
              <a:t>自然の酸</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pPr>
              <a:lnSpc>
                <a:spcPct val="100000"/>
              </a:lnSpc>
            </a:pPr>
            <a:r>
              <a:rPr lang="ja-JP" altLang="en-US" sz="2800" dirty="0">
                <a:solidFill>
                  <a:schemeClr val="accent2"/>
                </a:solidFill>
                <a:latin typeface="Yu Gothic Medium" panose="020B0400000000000000" pitchFamily="34" charset="-128"/>
                <a:ea typeface="Yu Gothic Medium" panose="020B0400000000000000" pitchFamily="34" charset="-128"/>
              </a:rPr>
              <a:t>ライト・ボディの白ワイン</a:t>
            </a:r>
            <a:br>
              <a:rPr lang="en-AU" altLang="ja-JP" sz="2800" dirty="0">
                <a:solidFill>
                  <a:schemeClr val="bg2"/>
                </a:solidFill>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リースリング</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891912" y="5349879"/>
            <a:ext cx="2114328" cy="1299715"/>
          </a:xfrm>
          <a:prstGeom prst="rect">
            <a:avLst/>
          </a:prstGeom>
        </p:spPr>
        <p:txBody>
          <a:bodyPr vert="horz" wrap="square" lIns="0" tIns="17145" rIns="0" bIns="0" rtlCol="0" anchor="ctr" anchorCtr="0">
            <a:spAutoFit/>
          </a:bodyPr>
          <a:lstStyle/>
          <a:p>
            <a:pPr>
              <a:spcAft>
                <a:spcPts val="100"/>
              </a:spcAft>
              <a:buClr>
                <a:schemeClr val="bg2"/>
              </a:buClr>
            </a:pPr>
            <a:r>
              <a:rPr lang="ja-JP" altLang="en-US" sz="1600" b="1" dirty="0">
                <a:latin typeface="Yu Gothic Medium" panose="020B0400000000000000" pitchFamily="34" charset="-128"/>
                <a:ea typeface="Yu Gothic Medium" panose="020B0400000000000000" pitchFamily="34" charset="-128"/>
                <a:cs typeface="Inter Display" panose="02000503000000020004" pitchFamily="2" charset="0"/>
              </a:rPr>
              <a:t>典型的な風味：</a:t>
            </a:r>
            <a:endParaRPr lang="en-AU" altLang="ja-JP" sz="1600" b="1" dirty="0">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柑橘類</a:t>
            </a:r>
          </a:p>
          <a:p>
            <a:pPr marL="285750" indent="-285750">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青リンゴ</a:t>
            </a:r>
          </a:p>
          <a:p>
            <a:pPr marL="285750" indent="-285750">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芳香 </a:t>
            </a:r>
          </a:p>
          <a:p>
            <a:pPr marL="285750" indent="-285750">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鮮やかな果実味</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830513" y="2803082"/>
            <a:ext cx="2664523" cy="2233304"/>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代表的な産地：</a:t>
            </a:r>
            <a:endParaRPr lang="en-US" altLang="ja-JP" sz="1600" b="1"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クレア・ヴァレー</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イーデン・ヴァレー</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タスマニア</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オレンジ</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キャンベラ・ディストリクト</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グレート・サザン</a:t>
            </a:r>
            <a:endParaRPr lang="en-AU" sz="1600" dirty="0">
              <a:latin typeface="Yu Gothic Medium" panose="020B0500000000000000" pitchFamily="34" charset="-128"/>
              <a:ea typeface="Yu Gothic Medium" panose="020B0500000000000000" pitchFamily="34" charset="-128"/>
              <a:cs typeface="Hellix SemiBold"/>
            </a:endParaRPr>
          </a:p>
          <a:p>
            <a:pPr marL="285750" indent="-285750">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ヘンティ</a:t>
            </a:r>
            <a:endParaRPr lang="en-US" sz="1600" dirty="0">
              <a:latin typeface="Yu Gothic Medium" panose="020B0500000000000000" pitchFamily="34" charset="-128"/>
              <a:ea typeface="Yu Gothic Medium" panose="020B0500000000000000" pitchFamily="34" charset="-128"/>
              <a:cs typeface="Hellix SemiBold"/>
            </a:endParaRP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645602"/>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281702"/>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704038"/>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982270" y="4314138"/>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3127661" y="4134184"/>
            <a:ext cx="2030251"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リースリングの特徴</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4" name="Oval 3">
            <a:extLst>
              <a:ext uri="{FF2B5EF4-FFF2-40B4-BE49-F238E27FC236}">
                <a16:creationId xmlns:a16="http://schemas.microsoft.com/office/drawing/2014/main" id="{14A27B52-E505-F587-DFF5-981E4926C5BD}"/>
              </a:ext>
            </a:extLst>
          </p:cNvPr>
          <p:cNvSpPr/>
          <p:nvPr/>
        </p:nvSpPr>
        <p:spPr>
          <a:xfrm>
            <a:off x="2230944" y="5010622"/>
            <a:ext cx="1499290" cy="149929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ja-JP" altLang="en-US" sz="1600" b="1" dirty="0">
                <a:solidFill>
                  <a:schemeClr val="accent2"/>
                </a:solidFill>
                <a:latin typeface="Yu Gothic" panose="020B0400000000000000" pitchFamily="34" charset="-128"/>
                <a:ea typeface="Yu Gothic" panose="020B0400000000000000" pitchFamily="34" charset="-128"/>
              </a:rPr>
              <a:t>長期</a:t>
            </a:r>
          </a:p>
          <a:p>
            <a:pPr algn="ctr">
              <a:lnSpc>
                <a:spcPct val="100000"/>
              </a:lnSpc>
            </a:pPr>
            <a:r>
              <a:rPr lang="ja-JP" altLang="en-US" sz="1600" b="1" dirty="0">
                <a:solidFill>
                  <a:schemeClr val="accent2"/>
                </a:solidFill>
                <a:latin typeface="Yu Gothic" panose="020B0400000000000000" pitchFamily="34" charset="-128"/>
                <a:ea typeface="Yu Gothic" panose="020B0400000000000000" pitchFamily="34" charset="-128"/>
              </a:rPr>
              <a:t>熟成可能</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794338"/>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主要な産地</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7" name="Straight Connector 6">
            <a:extLst>
              <a:ext uri="{FF2B5EF4-FFF2-40B4-BE49-F238E27FC236}">
                <a16:creationId xmlns:a16="http://schemas.microsoft.com/office/drawing/2014/main" id="{B5F362EC-283B-C153-4FDB-44D685C536AD}"/>
              </a:ext>
            </a:extLst>
          </p:cNvPr>
          <p:cNvCxnSpPr>
            <a:cxnSpLocks/>
          </p:cNvCxnSpPr>
          <p:nvPr/>
        </p:nvCxnSpPr>
        <p:spPr>
          <a:xfrm>
            <a:off x="6591300" y="1907499"/>
            <a:ext cx="15606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A1A45B6-EF74-0B08-ED02-5EC3166D2650}"/>
              </a:ext>
            </a:extLst>
          </p:cNvPr>
          <p:cNvSpPr/>
          <p:nvPr/>
        </p:nvSpPr>
        <p:spPr>
          <a:xfrm>
            <a:off x="7846691" y="1034654"/>
            <a:ext cx="1601210" cy="155230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endParaRPr lang="ja-JP" altLang="en-US" sz="1400" b="1" dirty="0">
              <a:solidFill>
                <a:schemeClr val="accent2"/>
              </a:solidFill>
              <a:effectLst/>
              <a:latin typeface="Yu Gothic" panose="020B0400000000000000" pitchFamily="34" charset="-128"/>
              <a:ea typeface="Yu Gothic" panose="020B0400000000000000" pitchFamily="34" charset="-128"/>
            </a:endParaRPr>
          </a:p>
        </p:txBody>
      </p:sp>
      <p:sp>
        <p:nvSpPr>
          <p:cNvPr id="14" name="object 58">
            <a:extLst>
              <a:ext uri="{FF2B5EF4-FFF2-40B4-BE49-F238E27FC236}">
                <a16:creationId xmlns:a16="http://schemas.microsoft.com/office/drawing/2014/main" id="{61AEE89D-AD73-AFE2-CBC5-0D07C97F2569}"/>
              </a:ext>
            </a:extLst>
          </p:cNvPr>
          <p:cNvSpPr txBox="1"/>
          <p:nvPr/>
        </p:nvSpPr>
        <p:spPr>
          <a:xfrm>
            <a:off x="8020707" y="1670841"/>
            <a:ext cx="1358462" cy="263534"/>
          </a:xfrm>
          <a:prstGeom prst="rect">
            <a:avLst/>
          </a:prstGeom>
        </p:spPr>
        <p:txBody>
          <a:bodyPr vert="horz" wrap="square" lIns="0" tIns="17145" rIns="0" bIns="0" rtlCol="0" anchor="b" anchorCtr="0">
            <a:spAutoFit/>
          </a:bodyPr>
          <a:lstStyle/>
          <a:p>
            <a:pPr>
              <a:spcBef>
                <a:spcPts val="158"/>
              </a:spcBef>
              <a:spcAft>
                <a:spcPts val="638"/>
              </a:spcAft>
            </a:pPr>
            <a:r>
              <a:rPr lang="ja-JP" altLang="en-US" sz="1600" b="1" dirty="0">
                <a:latin typeface="Yu Gothic Medium" panose="020B0500000000000000" pitchFamily="34" charset="-128"/>
                <a:ea typeface="Yu Gothic Medium" panose="020B0500000000000000" pitchFamily="34" charset="-128"/>
              </a:rPr>
              <a:t>世界的に有名</a:t>
            </a:r>
            <a:endParaRPr lang="en-AU" sz="1600" b="1"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2620731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3"/>
              </a:buClr>
              <a:buFont typeface="Arial" panose="020B0604020202020204" pitchFamily="34" charset="0"/>
              <a:buChar char="•"/>
              <a:defRPr/>
            </a:pP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オーストラリアは世界でも最も多様なワイン生産地の一つであり、</a:t>
            </a:r>
            <a:r>
              <a:rPr lang="en-US" altLang="ja-JP"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65</a:t>
            </a: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のワイン産地で</a:t>
            </a:r>
            <a:r>
              <a:rPr lang="en-US" altLang="ja-JP"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150</a:t>
            </a: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種類以上のブドウ品種が栽培されています。</a:t>
            </a:r>
          </a:p>
          <a:p>
            <a:pPr>
              <a:spcBef>
                <a:spcPts val="816"/>
              </a:spcBef>
              <a:buClr>
                <a:schemeClr val="accent3"/>
              </a:buClr>
              <a:buFont typeface="Arial" panose="020B0604020202020204" pitchFamily="34" charset="0"/>
              <a:buChar char="•"/>
              <a:defRPr/>
            </a:pP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オーストラリアのワインコミュニティは、その創造性と実験精神で知られています。</a:t>
            </a:r>
          </a:p>
          <a:p>
            <a:pPr>
              <a:spcBef>
                <a:spcPts val="816"/>
              </a:spcBef>
              <a:buClr>
                <a:schemeClr val="accent3"/>
              </a:buClr>
              <a:buFont typeface="Arial" panose="020B0604020202020204" pitchFamily="34" charset="0"/>
              <a:buChar char="•"/>
              <a:defRPr/>
            </a:pP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オーストラリアのワインは、それを造り出す人々、そしてこの国の多様な土壌と気候を真に表現したものです。</a:t>
            </a:r>
          </a:p>
          <a:p>
            <a:pPr>
              <a:spcBef>
                <a:spcPts val="816"/>
              </a:spcBef>
              <a:buClr>
                <a:schemeClr val="accent3"/>
              </a:buClr>
              <a:buFont typeface="Arial" panose="020B0604020202020204" pitchFamily="34" charset="0"/>
              <a:buChar char="•"/>
              <a:defRPr/>
            </a:pPr>
            <a:r>
              <a:rPr lang="ja-JP" alt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オーストラリアには高度な技術を持つワイン醸造コミュニティがあり、世界最高峰のプレミアムワインを造り出しています。</a:t>
            </a:r>
            <a:endParaRPr lang="en-US" sz="16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rPr>
              <a:t>多様性を誇る</a:t>
            </a:r>
            <a:endParaRPr lang="en-AU" altLang="ja-JP" sz="54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endParaRPr>
          </a:p>
          <a:p>
            <a:pPr defTabSz="829587">
              <a:lnSpc>
                <a:spcPct val="83000"/>
              </a:lnSpc>
              <a:tabLst>
                <a:tab pos="1156236" algn="l"/>
              </a:tabLst>
              <a:defRPr/>
            </a:pPr>
            <a:r>
              <a:rPr lang="ja-JP" altLang="en-US" sz="54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rPr>
              <a:t>広大な大陸</a:t>
            </a:r>
            <a:endParaRPr lang="en-AU" sz="5400"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ja-JP" altLang="en-US" sz="280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rPr>
              <a:t>ユニークなワイン</a:t>
            </a:r>
            <a:endParaRPr lang="en-AU" sz="2800" dirty="0">
              <a:solidFill>
                <a:prstClr val="white"/>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E64F10FB-64F7-8780-3DBF-0E22518CEA14}"/>
              </a:ext>
            </a:extLst>
          </p:cNvPr>
          <p:cNvCxnSpPr>
            <a:cxnSpLocks/>
          </p:cNvCxnSpPr>
          <p:nvPr/>
        </p:nvCxnSpPr>
        <p:spPr>
          <a:xfrm>
            <a:off x="4912535" y="2650675"/>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356391" y="1776923"/>
            <a:ext cx="1900523" cy="19005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endParaRPr lang="ja-JP" altLang="en-US" sz="1400" b="1" dirty="0">
              <a:solidFill>
                <a:schemeClr val="accent2"/>
              </a:solidFill>
              <a:effectLst/>
              <a:latin typeface="Yu Gothic" panose="020B0400000000000000" pitchFamily="34" charset="-128"/>
              <a:ea typeface="Yu Gothic" panose="020B04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pPr>
              <a:lnSpc>
                <a:spcPct val="100000"/>
              </a:lnSpc>
            </a:pPr>
            <a:r>
              <a:rPr lang="ja-JP" altLang="en-US" sz="2800" dirty="0">
                <a:solidFill>
                  <a:schemeClr val="accent2"/>
                </a:solidFill>
                <a:latin typeface="Yu Gothic Medium" panose="020B0400000000000000" pitchFamily="34" charset="-128"/>
                <a:ea typeface="Yu Gothic Medium" panose="020B0400000000000000" pitchFamily="34" charset="-128"/>
              </a:rPr>
              <a:t>ライト・ボディの白ワイン</a:t>
            </a:r>
            <a:br>
              <a:rPr lang="en-AU" altLang="ja-JP" sz="2800" dirty="0">
                <a:solidFill>
                  <a:schemeClr val="accent2"/>
                </a:solidFill>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セミヨン</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962939" y="5221769"/>
            <a:ext cx="2114328" cy="1305229"/>
          </a:xfrm>
          <a:prstGeom prst="rect">
            <a:avLst/>
          </a:prstGeom>
        </p:spPr>
        <p:txBody>
          <a:bodyPr vert="horz" wrap="square" lIns="0" tIns="17145" rIns="0" bIns="0" rtlCol="0" anchor="ctr" anchorCtr="0">
            <a:spAutoFit/>
          </a:bodyPr>
          <a:lstStyle/>
          <a:p>
            <a:pPr>
              <a:lnSpc>
                <a:spcPts val="1620"/>
              </a:lnSpc>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cs typeface="Inter Display" panose="02000503000000020004" pitchFamily="2" charset="0"/>
              </a:rPr>
              <a:t>典型的な風味：</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柑橘類</a:t>
            </a: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花</a:t>
            </a: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青リンゴ</a:t>
            </a: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核果果実</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828393" y="2481774"/>
            <a:ext cx="3072286" cy="1836144"/>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多くの産地で</a:t>
            </a:r>
          </a:p>
          <a:p>
            <a:pPr>
              <a:buClr>
                <a:srgbClr val="F40000"/>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生産される：</a:t>
            </a:r>
            <a:endParaRPr lang="en-AU" altLang="ja-JP" sz="1600" b="1" dirty="0">
              <a:latin typeface="Yu Gothic Medium" panose="020B0400000000000000" pitchFamily="34" charset="-128"/>
              <a:ea typeface="Yu Gothic Medium" panose="020B0400000000000000" pitchFamily="34" charset="-128"/>
              <a:cs typeface="Inter Display Medium" panose="02000503000000020004" pitchFamily="2" charset="0"/>
            </a:endParaRP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特にハンター・ヴァレーとマーガレット・リヴァーが</a:t>
            </a:r>
            <a:br>
              <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有名</a:t>
            </a:r>
          </a:p>
          <a:p>
            <a:pPr marL="285750" indent="-285750">
              <a:lnSpc>
                <a:spcPts val="1620"/>
              </a:lnSpc>
              <a:spcBef>
                <a:spcPts val="150"/>
              </a:spcBef>
              <a:spcAft>
                <a:spcPts val="315"/>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ハンター・ヴァレーの</a:t>
            </a:r>
            <a:br>
              <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セミヨンは長期熟成が</a:t>
            </a:r>
            <a:br>
              <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可能な独自のスタイルを誇る</a:t>
            </a:r>
            <a:endPar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4912535" y="4350686"/>
            <a:ext cx="8659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1415207" y="4662747"/>
            <a:ext cx="2867343" cy="509755"/>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 ソーヴィニヨン・ブランとの</a:t>
            </a:r>
            <a:b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ブレンドが一般的</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2"/>
                </a:solidFill>
                <a:effectLst/>
                <a:latin typeface="Yu Gothic Medium" panose="020B0500000000000000" pitchFamily="34" charset="-128"/>
                <a:ea typeface="Yu Gothic Medium" panose="020B0500000000000000" pitchFamily="34" charset="-128"/>
                <a:cs typeface="Inter Display" panose="02000503000000020004" pitchFamily="2" charset="0"/>
              </a:rPr>
              <a:t>主要な産地</a:t>
            </a:r>
            <a:endParaRPr lang="en-AU" sz="1600" b="1" dirty="0">
              <a:solidFill>
                <a:schemeClr val="accent2"/>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grpSp>
        <p:nvGrpSpPr>
          <p:cNvPr id="23" name="Group 22">
            <a:extLst>
              <a:ext uri="{FF2B5EF4-FFF2-40B4-BE49-F238E27FC236}">
                <a16:creationId xmlns:a16="http://schemas.microsoft.com/office/drawing/2014/main" id="{B35794D9-97F4-30AD-E975-96674AF46B3E}"/>
              </a:ext>
            </a:extLst>
          </p:cNvPr>
          <p:cNvGrpSpPr/>
          <p:nvPr/>
        </p:nvGrpSpPr>
        <p:grpSpPr>
          <a:xfrm rot="16200000">
            <a:off x="2984449" y="2705249"/>
            <a:ext cx="272668" cy="3324374"/>
            <a:chOff x="5193959" y="2097052"/>
            <a:chExt cx="272668" cy="3324374"/>
          </a:xfrm>
        </p:grpSpPr>
        <p:sp>
          <p:nvSpPr>
            <p:cNvPr id="4" name="Oval 3">
              <a:extLst>
                <a:ext uri="{FF2B5EF4-FFF2-40B4-BE49-F238E27FC236}">
                  <a16:creationId xmlns:a16="http://schemas.microsoft.com/office/drawing/2014/main" id="{53757CC7-A16D-AF44-D259-64BF997782F8}"/>
                </a:ext>
              </a:extLst>
            </p:cNvPr>
            <p:cNvSpPr/>
            <p:nvPr/>
          </p:nvSpPr>
          <p:spPr>
            <a:xfrm>
              <a:off x="5193959" y="2097052"/>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Oval 5">
              <a:extLst>
                <a:ext uri="{FF2B5EF4-FFF2-40B4-BE49-F238E27FC236}">
                  <a16:creationId xmlns:a16="http://schemas.microsoft.com/office/drawing/2014/main" id="{5C111153-B3F3-78C4-D32A-021A331A3226}"/>
                </a:ext>
              </a:extLst>
            </p:cNvPr>
            <p:cNvSpPr/>
            <p:nvPr/>
          </p:nvSpPr>
          <p:spPr>
            <a:xfrm>
              <a:off x="5193959" y="2436455"/>
              <a:ext cx="272668" cy="272668"/>
            </a:xfrm>
            <a:prstGeom prst="ellipse">
              <a:avLst/>
            </a:prstGeom>
            <a:solidFill>
              <a:srgbClr val="DEF7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4CCCCFA5-B20E-7AF4-39C7-7817FE8A1329}"/>
                </a:ext>
              </a:extLst>
            </p:cNvPr>
            <p:cNvSpPr/>
            <p:nvPr/>
          </p:nvSpPr>
          <p:spPr>
            <a:xfrm>
              <a:off x="5193959" y="2775857"/>
              <a:ext cx="272668" cy="272668"/>
            </a:xfrm>
            <a:prstGeom prst="ellipse">
              <a:avLst/>
            </a:prstGeom>
            <a:solidFill>
              <a:srgbClr val="CDF4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9EF09979-C462-EDD1-8454-089FBC67A136}"/>
                </a:ext>
              </a:extLst>
            </p:cNvPr>
            <p:cNvSpPr/>
            <p:nvPr/>
          </p:nvSpPr>
          <p:spPr>
            <a:xfrm>
              <a:off x="5193959" y="3115260"/>
              <a:ext cx="272668" cy="272668"/>
            </a:xfrm>
            <a:prstGeom prst="ellipse">
              <a:avLst/>
            </a:prstGeom>
            <a:solidFill>
              <a:srgbClr val="BCEF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464BCBCD-1B98-54A1-EFE7-6C2F34BDA3BD}"/>
                </a:ext>
              </a:extLst>
            </p:cNvPr>
            <p:cNvSpPr/>
            <p:nvPr/>
          </p:nvSpPr>
          <p:spPr>
            <a:xfrm>
              <a:off x="5193959" y="3454663"/>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C77B6B13-7461-05A5-A17C-108F691A1311}"/>
                </a:ext>
              </a:extLst>
            </p:cNvPr>
            <p:cNvSpPr/>
            <p:nvPr/>
          </p:nvSpPr>
          <p:spPr>
            <a:xfrm>
              <a:off x="5193959" y="3794065"/>
              <a:ext cx="272668" cy="272668"/>
            </a:xfrm>
            <a:prstGeom prst="ellipse">
              <a:avLst/>
            </a:prstGeom>
            <a:solidFill>
              <a:srgbClr val="ABEB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7EC6E89A-4E96-2C3D-1A39-EE93B8C37E8C}"/>
                </a:ext>
              </a:extLst>
            </p:cNvPr>
            <p:cNvSpPr/>
            <p:nvPr/>
          </p:nvSpPr>
          <p:spPr>
            <a:xfrm>
              <a:off x="5193959" y="4133468"/>
              <a:ext cx="272668" cy="272668"/>
            </a:xfrm>
            <a:prstGeom prst="ellipse">
              <a:avLst/>
            </a:prstGeom>
            <a:solidFill>
              <a:srgbClr val="89E5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8F4F9CF8-8291-A919-D42D-B83FDEE417D1}"/>
                </a:ext>
              </a:extLst>
            </p:cNvPr>
            <p:cNvSpPr/>
            <p:nvPr/>
          </p:nvSpPr>
          <p:spPr>
            <a:xfrm>
              <a:off x="5193959" y="4472871"/>
              <a:ext cx="272668" cy="272668"/>
            </a:xfrm>
            <a:prstGeom prst="ellipse">
              <a:avLst/>
            </a:prstGeom>
            <a:solidFill>
              <a:srgbClr val="39C5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03CB14AF-08B8-B888-8FEE-699D63D18C58}"/>
                </a:ext>
              </a:extLst>
            </p:cNvPr>
            <p:cNvSpPr/>
            <p:nvPr/>
          </p:nvSpPr>
          <p:spPr>
            <a:xfrm>
              <a:off x="5193959" y="4806617"/>
              <a:ext cx="272668" cy="272668"/>
            </a:xfrm>
            <a:prstGeom prst="ellipse">
              <a:avLst/>
            </a:prstGeom>
            <a:solidFill>
              <a:srgbClr val="29BE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F16376DE-347D-C521-ADF5-E3500BEE8EBD}"/>
                </a:ext>
              </a:extLst>
            </p:cNvPr>
            <p:cNvSpPr/>
            <p:nvPr/>
          </p:nvSpPr>
          <p:spPr>
            <a:xfrm>
              <a:off x="5193959" y="5148758"/>
              <a:ext cx="272668" cy="272668"/>
            </a:xfrm>
            <a:prstGeom prst="ellipse">
              <a:avLst/>
            </a:prstGeom>
            <a:solidFill>
              <a:srgbClr val="56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26" name="Straight Connector 25">
            <a:extLst>
              <a:ext uri="{FF2B5EF4-FFF2-40B4-BE49-F238E27FC236}">
                <a16:creationId xmlns:a16="http://schemas.microsoft.com/office/drawing/2014/main" id="{22E46A5D-2EB6-3B11-BD79-295ACF4F94D8}"/>
              </a:ext>
            </a:extLst>
          </p:cNvPr>
          <p:cNvCxnSpPr>
            <a:cxnSpLocks/>
          </p:cNvCxnSpPr>
          <p:nvPr/>
        </p:nvCxnSpPr>
        <p:spPr>
          <a:xfrm>
            <a:off x="1576552" y="4350686"/>
            <a:ext cx="1715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5F62D10-418E-62F5-268C-E99D747A4FD1}"/>
              </a:ext>
            </a:extLst>
          </p:cNvPr>
          <p:cNvCxnSpPr>
            <a:cxnSpLocks/>
          </p:cNvCxnSpPr>
          <p:nvPr/>
        </p:nvCxnSpPr>
        <p:spPr>
          <a:xfrm>
            <a:off x="1576552" y="422468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224B6A7C-125A-6A31-4E0D-90AC3EF1E1FA}"/>
              </a:ext>
            </a:extLst>
          </p:cNvPr>
          <p:cNvCxnSpPr>
            <a:cxnSpLocks/>
          </p:cNvCxnSpPr>
          <p:nvPr/>
        </p:nvCxnSpPr>
        <p:spPr>
          <a:xfrm>
            <a:off x="3279227" y="4224686"/>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AC4ACF42-53ED-7F8B-C81A-E0D03EA6B9DD}"/>
              </a:ext>
            </a:extLst>
          </p:cNvPr>
          <p:cNvSpPr txBox="1"/>
          <p:nvPr/>
        </p:nvSpPr>
        <p:spPr>
          <a:xfrm>
            <a:off x="3377149" y="2306276"/>
            <a:ext cx="1928944" cy="800219"/>
          </a:xfrm>
          <a:prstGeom prst="rect">
            <a:avLst/>
          </a:prstGeom>
          <a:noFill/>
        </p:spPr>
        <p:txBody>
          <a:bodyPr wrap="square">
            <a:spAutoFit/>
          </a:bodyPr>
          <a:lstStyle/>
          <a:p>
            <a:pPr algn="ctr">
              <a:spcBef>
                <a:spcPts val="217"/>
              </a:spcBef>
              <a:spcAft>
                <a:spcPts val="188"/>
              </a:spcAft>
            </a:pPr>
            <a:r>
              <a:rPr lang="ja-JP" altLang="en-US" sz="1800" b="1" dirty="0">
                <a:solidFill>
                  <a:schemeClr val="accent2"/>
                </a:solidFill>
                <a:effectLst/>
                <a:latin typeface="Yu Gothic" panose="020B0400000000000000" pitchFamily="34" charset="-128"/>
                <a:ea typeface="Yu Gothic" panose="020B0400000000000000" pitchFamily="34" charset="-128"/>
              </a:rPr>
              <a:t> </a:t>
            </a:r>
            <a:r>
              <a:rPr lang="ja-JP" altLang="en-US" sz="1400" b="1" dirty="0">
                <a:solidFill>
                  <a:schemeClr val="accent2"/>
                </a:solidFill>
                <a:effectLst/>
                <a:latin typeface="Yu Gothic" panose="020B0400000000000000" pitchFamily="34" charset="-128"/>
                <a:ea typeface="Yu Gothic" panose="020B0400000000000000" pitchFamily="34" charset="-128"/>
              </a:rPr>
              <a:t>ソーヴィニヨン・</a:t>
            </a:r>
            <a:br>
              <a:rPr lang="en-AU" altLang="ja-JP" sz="1400" b="1" dirty="0">
                <a:solidFill>
                  <a:schemeClr val="accent2"/>
                </a:solidFill>
                <a:effectLst/>
                <a:latin typeface="Yu Gothic" panose="020B0400000000000000" pitchFamily="34" charset="-128"/>
                <a:ea typeface="Yu Gothic" panose="020B0400000000000000" pitchFamily="34" charset="-128"/>
              </a:rPr>
            </a:br>
            <a:r>
              <a:rPr lang="ja-JP" altLang="en-US" sz="1400" b="1" dirty="0">
                <a:solidFill>
                  <a:schemeClr val="accent2"/>
                </a:solidFill>
                <a:effectLst/>
                <a:latin typeface="Yu Gothic" panose="020B0400000000000000" pitchFamily="34" charset="-128"/>
                <a:ea typeface="Yu Gothic" panose="020B0400000000000000" pitchFamily="34" charset="-128"/>
              </a:rPr>
              <a:t>ブランとの</a:t>
            </a:r>
            <a:br>
              <a:rPr lang="en-AU" altLang="ja-JP" sz="1400" b="1" dirty="0">
                <a:solidFill>
                  <a:schemeClr val="accent2"/>
                </a:solidFill>
                <a:effectLst/>
                <a:latin typeface="Yu Gothic" panose="020B0400000000000000" pitchFamily="34" charset="-128"/>
                <a:ea typeface="Yu Gothic" panose="020B0400000000000000" pitchFamily="34" charset="-128"/>
              </a:rPr>
            </a:br>
            <a:r>
              <a:rPr lang="ja-JP" altLang="en-US" sz="1400" b="1" dirty="0">
                <a:solidFill>
                  <a:schemeClr val="accent2"/>
                </a:solidFill>
                <a:effectLst/>
                <a:latin typeface="Yu Gothic" panose="020B0400000000000000" pitchFamily="34" charset="-128"/>
                <a:ea typeface="Yu Gothic" panose="020B0400000000000000" pitchFamily="34" charset="-128"/>
              </a:rPr>
              <a:t>ブレンドが一般的</a:t>
            </a:r>
            <a:endParaRPr lang="ja-JP" altLang="en-US" sz="1800" b="1" dirty="0">
              <a:solidFill>
                <a:schemeClr val="accent2"/>
              </a:solidFill>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0257143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6F3B1A8-BDDF-B617-7D0A-CA6934AF2282}"/>
              </a:ext>
            </a:extLst>
          </p:cNvPr>
          <p:cNvCxnSpPr>
            <a:cxnSpLocks/>
          </p:cNvCxnSpPr>
          <p:nvPr/>
        </p:nvCxnSpPr>
        <p:spPr>
          <a:xfrm>
            <a:off x="6567201" y="2129926"/>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732192" y="3796940"/>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3182499" y="3701766"/>
            <a:ext cx="1620000" cy="162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endParaRPr lang="en-AU" sz="14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536744"/>
            <a:ext cx="5685593" cy="1325562"/>
          </a:xfrm>
        </p:spPr>
        <p:txBody>
          <a:bodyPr/>
          <a:lstStyle/>
          <a:p>
            <a:r>
              <a:rPr lang="ja-JP" altLang="en-US" sz="3200" dirty="0">
                <a:solidFill>
                  <a:schemeClr val="accent2"/>
                </a:solidFill>
                <a:latin typeface="Yu Gothic Medium" panose="020B0400000000000000" pitchFamily="34" charset="-128"/>
                <a:ea typeface="Yu Gothic Medium" panose="020B0400000000000000" pitchFamily="34" charset="-128"/>
              </a:rPr>
              <a:t>フル・ボディの白ワイン</a:t>
            </a:r>
            <a:r>
              <a:rPr lang="ja-JP" altLang="en-US" sz="5400" dirty="0">
                <a:solidFill>
                  <a:schemeClr val="accent2"/>
                </a:solidFill>
                <a:latin typeface="Yu Gothic Medium" panose="020B0400000000000000" pitchFamily="34" charset="-128"/>
                <a:ea typeface="Yu Gothic Medium" panose="020B0400000000000000" pitchFamily="34" charset="-128"/>
              </a:rPr>
              <a:t>シャルドネ</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9138944" y="4483852"/>
            <a:ext cx="2114328" cy="2125582"/>
          </a:xfrm>
          <a:prstGeom prst="rect">
            <a:avLst/>
          </a:prstGeom>
        </p:spPr>
        <p:txBody>
          <a:bodyPr vert="horz" wrap="square" lIns="0" tIns="17145" rIns="0" bIns="0" rtlCol="0" anchor="ctr" anchorCtr="0">
            <a:spAutoFit/>
          </a:bodyPr>
          <a:lstStyle/>
          <a:p>
            <a:pPr>
              <a:spcBef>
                <a:spcPts val="150"/>
              </a:spcBef>
              <a:spcAft>
                <a:spcPts val="315"/>
              </a:spcAft>
              <a:buClr>
                <a:schemeClr val="bg2"/>
              </a:buClr>
            </a:pPr>
            <a:r>
              <a:rPr lang="ja-JP" altLang="en-US" sz="1600" b="1" dirty="0">
                <a:latin typeface="Yu Gothic Medium" panose="020B0400000000000000" pitchFamily="34" charset="-128"/>
                <a:ea typeface="Yu Gothic Medium" panose="020B0400000000000000" pitchFamily="34" charset="-128"/>
                <a:cs typeface="Inter Display" panose="02000503000000020004" pitchFamily="2" charset="0"/>
              </a:rPr>
              <a:t>典型的な風味：</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洋ナシ</a:t>
            </a: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リンゴ</a:t>
            </a: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桃</a:t>
            </a: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柑橘類</a:t>
            </a: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トースト</a:t>
            </a: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かすかな樽香</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9121686" y="3639201"/>
            <a:ext cx="2470778" cy="263534"/>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あらゆる産地で生産</a:t>
            </a:r>
            <a:endParaRPr lang="en-US" sz="1600" b="1" dirty="0">
              <a:latin typeface="Yu Gothic" panose="020B0400000000000000" pitchFamily="34" charset="-128"/>
              <a:ea typeface="Yu Gothic" panose="020B0400000000000000" pitchFamily="34" charset="-128"/>
              <a:cs typeface="Inter Display Medium"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749450" y="461720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33419"/>
            <a:ext cx="4652237" cy="510011"/>
          </a:xfrm>
          <a:prstGeom prst="rect">
            <a:avLst/>
          </a:prstGeom>
        </p:spPr>
        <p:txBody>
          <a:bodyPr vert="horz" wrap="square" lIns="0" tIns="12065" rIns="0" bIns="0" rtlCol="0">
            <a:spAutoFit/>
          </a:bodyPr>
          <a:lstStyle/>
          <a:p>
            <a:pPr algn="ctr" defTabSz="914453">
              <a:lnSpc>
                <a:spcPct val="80000"/>
              </a:lnSpc>
              <a:spcBef>
                <a:spcPct val="0"/>
              </a:spcBef>
            </a:pPr>
            <a:r>
              <a:rPr lang="en-AU" sz="40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40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31041" y="3656975"/>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主要な産地</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1380226" y="2886216"/>
            <a:ext cx="433283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4002423" y="3048530"/>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object 58">
            <a:extLst>
              <a:ext uri="{FF2B5EF4-FFF2-40B4-BE49-F238E27FC236}">
                <a16:creationId xmlns:a16="http://schemas.microsoft.com/office/drawing/2014/main" id="{C6281A48-AFAE-490D-4393-9E2820C60E27}"/>
              </a:ext>
            </a:extLst>
          </p:cNvPr>
          <p:cNvSpPr txBox="1"/>
          <p:nvPr/>
        </p:nvSpPr>
        <p:spPr>
          <a:xfrm>
            <a:off x="3029805" y="2738698"/>
            <a:ext cx="1793280"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シャルドネの特徴</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33" name="object 58">
            <a:extLst>
              <a:ext uri="{FF2B5EF4-FFF2-40B4-BE49-F238E27FC236}">
                <a16:creationId xmlns:a16="http://schemas.microsoft.com/office/drawing/2014/main" id="{002B460F-DDD6-EBD1-D611-9DECC3EEF3E2}"/>
              </a:ext>
            </a:extLst>
          </p:cNvPr>
          <p:cNvSpPr txBox="1"/>
          <p:nvPr/>
        </p:nvSpPr>
        <p:spPr>
          <a:xfrm>
            <a:off x="708420" y="3576177"/>
            <a:ext cx="1846094" cy="1494640"/>
          </a:xfrm>
          <a:prstGeom prst="rect">
            <a:avLst/>
          </a:prstGeom>
        </p:spPr>
        <p:txBody>
          <a:bodyPr vert="horz" wrap="square" lIns="0" tIns="17145" rIns="0" bIns="0" rtlCol="0" anchor="t" anchorCtr="0">
            <a:spAutoFit/>
          </a:bodyPr>
          <a:lstStyle/>
          <a:p>
            <a:pPr>
              <a:spcBef>
                <a:spcPts val="150"/>
              </a:spcBef>
              <a:spcAft>
                <a:spcPts val="315"/>
              </a:spcAft>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かつての骨太で</a:t>
            </a:r>
            <a:b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樽の強いスタイルは、酸の切れがよく</a:t>
            </a:r>
            <a:b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ミネラル感がある、</a:t>
            </a:r>
            <a:b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エレガントな</a:t>
            </a:r>
            <a:br>
              <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スタイルへと移行</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3" name="Oval 2">
            <a:extLst>
              <a:ext uri="{FF2B5EF4-FFF2-40B4-BE49-F238E27FC236}">
                <a16:creationId xmlns:a16="http://schemas.microsoft.com/office/drawing/2014/main" id="{02B44E1A-EE6E-CF7C-F304-966786E24230}"/>
              </a:ext>
            </a:extLst>
          </p:cNvPr>
          <p:cNvSpPr/>
          <p:nvPr/>
        </p:nvSpPr>
        <p:spPr>
          <a:xfrm>
            <a:off x="7987257" y="953294"/>
            <a:ext cx="2160000" cy="21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endParaRPr lang="ja-JP" altLang="en-US" sz="1400" b="1" dirty="0">
              <a:solidFill>
                <a:schemeClr val="accent2"/>
              </a:solidFill>
              <a:effectLst/>
              <a:latin typeface="Yu Gothic" panose="020B0400000000000000" pitchFamily="34" charset="-128"/>
              <a:ea typeface="Yu Gothic" panose="020B0400000000000000" pitchFamily="34" charset="-128"/>
            </a:endParaRPr>
          </a:p>
        </p:txBody>
      </p:sp>
      <p:sp>
        <p:nvSpPr>
          <p:cNvPr id="4" name="object 58">
            <a:extLst>
              <a:ext uri="{FF2B5EF4-FFF2-40B4-BE49-F238E27FC236}">
                <a16:creationId xmlns:a16="http://schemas.microsoft.com/office/drawing/2014/main" id="{20BC7F27-A561-B309-B23E-64DE4E94A0C1}"/>
              </a:ext>
            </a:extLst>
          </p:cNvPr>
          <p:cNvSpPr txBox="1"/>
          <p:nvPr/>
        </p:nvSpPr>
        <p:spPr>
          <a:xfrm>
            <a:off x="8009237" y="1677817"/>
            <a:ext cx="2160000" cy="848309"/>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b="1" dirty="0">
                <a:solidFill>
                  <a:schemeClr val="accent2"/>
                </a:solidFill>
                <a:latin typeface="Yu Gothic" panose="020B0400000000000000" pitchFamily="34" charset="-128"/>
                <a:ea typeface="Yu Gothic" panose="020B0400000000000000" pitchFamily="34" charset="-128"/>
              </a:rPr>
              <a:t>オーストラリアの</a:t>
            </a:r>
            <a:br>
              <a:rPr lang="en-AU" altLang="ja-JP" b="1" dirty="0">
                <a:solidFill>
                  <a:schemeClr val="accent2"/>
                </a:solidFill>
                <a:latin typeface="Yu Gothic" panose="020B0400000000000000" pitchFamily="34" charset="-128"/>
                <a:ea typeface="Yu Gothic" panose="020B0400000000000000" pitchFamily="34" charset="-128"/>
              </a:rPr>
            </a:br>
            <a:r>
              <a:rPr lang="ja-JP" altLang="en-US" b="1" dirty="0">
                <a:solidFill>
                  <a:schemeClr val="accent2"/>
                </a:solidFill>
                <a:latin typeface="Yu Gothic" panose="020B0400000000000000" pitchFamily="34" charset="-128"/>
                <a:ea typeface="Yu Gothic" panose="020B0400000000000000" pitchFamily="34" charset="-128"/>
              </a:rPr>
              <a:t>白ワイン生産量の</a:t>
            </a:r>
            <a:r>
              <a:rPr lang="en-US" altLang="ja-JP" b="1" dirty="0">
                <a:solidFill>
                  <a:schemeClr val="accent2"/>
                </a:solidFill>
                <a:latin typeface="Yu Gothic" panose="020B0400000000000000" pitchFamily="34" charset="-128"/>
                <a:ea typeface="Yu Gothic" panose="020B0400000000000000" pitchFamily="34" charset="-128"/>
              </a:rPr>
              <a:t>50%</a:t>
            </a:r>
            <a:endParaRPr lang="en-AU" b="1" dirty="0">
              <a:solidFill>
                <a:schemeClr val="accent2"/>
              </a:solidFill>
              <a:latin typeface="Yu Gothic" panose="020B0400000000000000" pitchFamily="34" charset="-128"/>
              <a:ea typeface="Yu Gothic" panose="020B0400000000000000" pitchFamily="34" charset="-128"/>
            </a:endParaRPr>
          </a:p>
        </p:txBody>
      </p:sp>
      <p:sp>
        <p:nvSpPr>
          <p:cNvPr id="7" name="object 58">
            <a:extLst>
              <a:ext uri="{FF2B5EF4-FFF2-40B4-BE49-F238E27FC236}">
                <a16:creationId xmlns:a16="http://schemas.microsoft.com/office/drawing/2014/main" id="{643B2C15-5DE9-F537-1168-EF5FF893F212}"/>
              </a:ext>
            </a:extLst>
          </p:cNvPr>
          <p:cNvSpPr txBox="1"/>
          <p:nvPr/>
        </p:nvSpPr>
        <p:spPr>
          <a:xfrm>
            <a:off x="2929466" y="4226111"/>
            <a:ext cx="2160000" cy="571310"/>
          </a:xfrm>
          <a:prstGeom prst="rect">
            <a:avLst/>
          </a:prstGeom>
        </p:spPr>
        <p:txBody>
          <a:bodyPr vert="horz" wrap="square" lIns="0" tIns="17145" rIns="0" bIns="0" rtlCol="0" anchor="b" anchorCtr="0">
            <a:spAutoFit/>
          </a:bodyPr>
          <a:lstStyle/>
          <a:p>
            <a:pPr algn="ctr">
              <a:spcBef>
                <a:spcPts val="285"/>
              </a:spcBef>
              <a:spcAft>
                <a:spcPts val="240"/>
              </a:spcAft>
            </a:pPr>
            <a:r>
              <a:rPr lang="ja-JP" altLang="en-US"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t>丈夫で</a:t>
            </a:r>
            <a:br>
              <a:rPr lang="en-AU" altLang="ja-JP"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br>
            <a:r>
              <a:rPr lang="ja-JP" altLang="en-US"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t>万能な品種</a:t>
            </a:r>
            <a:endParaRPr lang="en-AU" b="1" dirty="0">
              <a:solidFill>
                <a:schemeClr val="accent2"/>
              </a:solidFill>
              <a:latin typeface="Yu Gothic" panose="020B0400000000000000" pitchFamily="34" charset="-128"/>
              <a:ea typeface="Yu Gothic" panose="020B0400000000000000" pitchFamily="34" charset="-128"/>
            </a:endParaRPr>
          </a:p>
        </p:txBody>
      </p:sp>
      <p:cxnSp>
        <p:nvCxnSpPr>
          <p:cNvPr id="12" name="Straight Connector 11">
            <a:extLst>
              <a:ext uri="{FF2B5EF4-FFF2-40B4-BE49-F238E27FC236}">
                <a16:creationId xmlns:a16="http://schemas.microsoft.com/office/drawing/2014/main" id="{7D345153-71D4-4989-2DF6-7176D42A7239}"/>
              </a:ext>
            </a:extLst>
          </p:cNvPr>
          <p:cNvCxnSpPr/>
          <p:nvPr/>
        </p:nvCxnSpPr>
        <p:spPr>
          <a:xfrm flipH="1" flipV="1">
            <a:off x="1362974" y="2877590"/>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5561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166688"/>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19546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3763" r="3763"/>
          <a:stretch/>
        </p:blipFill>
        <p:spPr>
          <a:xfrm>
            <a:off x="5271715" y="368300"/>
            <a:ext cx="2114328" cy="6400800"/>
          </a:xfrm>
        </p:spPr>
      </p:pic>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3200" dirty="0">
                <a:solidFill>
                  <a:schemeClr val="accent2"/>
                </a:solidFill>
                <a:latin typeface="Yu Gothic Medium" panose="020B0400000000000000" pitchFamily="34" charset="-128"/>
                <a:ea typeface="Yu Gothic Medium" panose="020B0400000000000000" pitchFamily="34" charset="-128"/>
              </a:rPr>
              <a:t>アロマティックな白ワイン</a:t>
            </a:r>
            <a:br>
              <a:rPr lang="en-US" sz="3200" dirty="0">
                <a:solidFill>
                  <a:schemeClr val="accent2"/>
                </a:solidFill>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モスカート</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7868751" y="4752773"/>
            <a:ext cx="3508619" cy="88421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軽やかでフレッシュな甘口ワイン</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強い花の香りが特徴</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spcBef>
                <a:spcPts val="150"/>
              </a:spcBef>
              <a:spcAft>
                <a:spcPts val="315"/>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低アルコール</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20" name="object 58">
            <a:extLst>
              <a:ext uri="{FF2B5EF4-FFF2-40B4-BE49-F238E27FC236}">
                <a16:creationId xmlns:a16="http://schemas.microsoft.com/office/drawing/2014/main" id="{0CE4ADEA-0858-AEA7-1896-CEE85700FBD5}"/>
              </a:ext>
            </a:extLst>
          </p:cNvPr>
          <p:cNvSpPr txBox="1"/>
          <p:nvPr/>
        </p:nvSpPr>
        <p:spPr>
          <a:xfrm>
            <a:off x="8484653" y="2466538"/>
            <a:ext cx="3986228" cy="263534"/>
          </a:xfrm>
          <a:prstGeom prst="rect">
            <a:avLst/>
          </a:prstGeom>
        </p:spPr>
        <p:txBody>
          <a:bodyPr vert="horz" wrap="square" lIns="0" tIns="17145" rIns="0" bIns="0" rtlCol="0" anchor="b" anchorCtr="0">
            <a:spAutoFit/>
          </a:bodyPr>
          <a:lstStyle/>
          <a:p>
            <a:pPr>
              <a:spcBef>
                <a:spcPts val="158"/>
              </a:spcBef>
              <a:spcAft>
                <a:spcPts val="638"/>
              </a:spcAft>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食前酒やデザートワインとして人気</a:t>
            </a:r>
            <a:endParaRPr lang="en-AU" sz="1600" dirty="0">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MOSCATO</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80881"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ペアリング</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466788" y="3651170"/>
            <a:ext cx="3161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F470774E-822C-79A1-4D85-F665F6093524}"/>
              </a:ext>
            </a:extLst>
          </p:cNvPr>
          <p:cNvSpPr/>
          <p:nvPr/>
        </p:nvSpPr>
        <p:spPr>
          <a:xfrm>
            <a:off x="1903211" y="2578680"/>
            <a:ext cx="2160000" cy="21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endParaRPr lang="en-AU" sz="10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11" name="object 58">
            <a:extLst>
              <a:ext uri="{FF2B5EF4-FFF2-40B4-BE49-F238E27FC236}">
                <a16:creationId xmlns:a16="http://schemas.microsoft.com/office/drawing/2014/main" id="{B0499229-5252-C3D4-47A9-B2F90E95FFD7}"/>
              </a:ext>
            </a:extLst>
          </p:cNvPr>
          <p:cNvSpPr txBox="1"/>
          <p:nvPr/>
        </p:nvSpPr>
        <p:spPr>
          <a:xfrm>
            <a:off x="1920463" y="3110725"/>
            <a:ext cx="2160000" cy="940642"/>
          </a:xfrm>
          <a:prstGeom prst="rect">
            <a:avLst/>
          </a:prstGeom>
        </p:spPr>
        <p:txBody>
          <a:bodyPr vert="horz" wrap="square" lIns="0" tIns="17145" rIns="0" bIns="0" rtlCol="0" anchor="b" anchorCtr="0">
            <a:spAutoFit/>
          </a:bodyPr>
          <a:lstStyle/>
          <a:p>
            <a:pPr algn="ctr">
              <a:spcBef>
                <a:spcPts val="285"/>
              </a:spcBef>
              <a:spcAft>
                <a:spcPts val="240"/>
              </a:spcAft>
            </a:pPr>
            <a:r>
              <a:rPr lang="ja-JP" altLang="en-US"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t>最良の</a:t>
            </a:r>
            <a:br>
              <a:rPr lang="en-AU" altLang="ja-JP"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br>
            <a:r>
              <a:rPr lang="ja-JP" altLang="en-US"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t>ワインは</a:t>
            </a:r>
            <a:br>
              <a:rPr lang="en-AU" altLang="ja-JP"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br>
            <a:r>
              <a:rPr lang="ja-JP" altLang="en-US"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t>冷涼気候から</a:t>
            </a:r>
            <a:endParaRPr lang="en-AU" sz="20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8123444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802595" y="3972509"/>
            <a:ext cx="117541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710595" y="1201365"/>
            <a:ext cx="2160000" cy="216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endParaRPr lang="en-AU" sz="1400" b="1" dirty="0">
              <a:solidFill>
                <a:schemeClr val="accent1"/>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pPr>
              <a:lnSpc>
                <a:spcPct val="100000"/>
              </a:lnSpc>
            </a:pPr>
            <a:r>
              <a:rPr lang="ja-JP" altLang="en-US" sz="3200" dirty="0">
                <a:solidFill>
                  <a:schemeClr val="accent5"/>
                </a:solidFill>
                <a:latin typeface="Yu Gothic Medium" panose="020B0400000000000000" pitchFamily="34" charset="-128"/>
                <a:ea typeface="Yu Gothic Medium" panose="020B0400000000000000" pitchFamily="34" charset="-128"/>
              </a:rPr>
              <a:t>ロゼワイン</a:t>
            </a:r>
            <a:br>
              <a:rPr lang="en-US" sz="2800" dirty="0">
                <a:solidFill>
                  <a:schemeClr val="bg2"/>
                </a:solidFill>
                <a:latin typeface="Yu Gothic Medium" panose="020B0400000000000000" pitchFamily="34" charset="-128"/>
                <a:ea typeface="Yu Gothic Medium" panose="020B0400000000000000" pitchFamily="34" charset="-128"/>
              </a:rPr>
            </a:br>
            <a:r>
              <a:rPr lang="ja-JP" altLang="en-US" sz="5400" dirty="0">
                <a:latin typeface="Yu Gothic Medium" panose="020B0400000000000000" pitchFamily="34" charset="-128"/>
                <a:ea typeface="Yu Gothic Medium" panose="020B0400000000000000" pitchFamily="34" charset="-128"/>
              </a:rPr>
              <a:t>ロゼ</a:t>
            </a:r>
            <a:endParaRPr lang="en-US" sz="5400" dirty="0">
              <a:latin typeface="Yu Gothic Medium" panose="020B0400000000000000" pitchFamily="34" charset="-128"/>
              <a:ea typeface="Yu Gothic Medium" panose="020B04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141687" y="4543459"/>
            <a:ext cx="3529853" cy="1194558"/>
          </a:xfrm>
          <a:prstGeom prst="rect">
            <a:avLst/>
          </a:prstGeom>
        </p:spPr>
        <p:txBody>
          <a:bodyPr vert="horz" wrap="square" lIns="0" tIns="17145" rIns="0" bIns="0" rtlCol="0" anchor="ctr" anchorCtr="0">
            <a:spAutoFit/>
          </a:bodyPr>
          <a:lstStyle/>
          <a:p>
            <a:pPr>
              <a:spcBef>
                <a:spcPts val="150"/>
              </a:spcBef>
              <a:spcAft>
                <a:spcPts val="315"/>
              </a:spcAft>
              <a:buClr>
                <a:schemeClr val="bg2"/>
              </a:buCl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フレッシュな赤系果実</a:t>
            </a: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の風味</a:t>
            </a: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a:t>
            </a:r>
            <a:endParaRPr lang="en-AU" altLang="ja-JP" sz="1600" dirty="0">
              <a:effectLst/>
              <a:latin typeface="Yu Gothic Medium" panose="020B0400000000000000" pitchFamily="34" charset="-128"/>
              <a:ea typeface="Yu Gothic Medium" panose="020B0400000000000000" pitchFamily="34" charset="-128"/>
              <a:cs typeface="Inter Display Medium" panose="02000503000000020004" pitchFamily="2" charset="0"/>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チェリー </a:t>
            </a: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イチゴ</a:t>
            </a: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ラズベリー</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647005" y="4713222"/>
            <a:ext cx="13051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40408"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ROSÉ</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2690472" y="3306114"/>
            <a:ext cx="28022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p:nvPr/>
        </p:nvCxnSpPr>
        <p:spPr>
          <a:xfrm flipH="1" flipV="1">
            <a:off x="2682147" y="3306114"/>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780910" y="3972509"/>
            <a:ext cx="3746943" cy="509755"/>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スタイルは非常に</a:t>
            </a:r>
            <a:br>
              <a:rPr lang="en-AU" altLang="ja-JP" sz="1600" b="1" dirty="0">
                <a:effectLst/>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多</a:t>
            </a:r>
            <a:r>
              <a:rPr lang="ja-JP" altLang="en-US" sz="1600" dirty="0">
                <a:latin typeface="Yu Gothic Medium" panose="020B0500000000000000" pitchFamily="34" charset="-128"/>
                <a:ea typeface="Yu Gothic Medium" panose="020B0500000000000000" pitchFamily="34" charset="-128"/>
                <a:cs typeface="Hellix SemiBold"/>
              </a:rPr>
              <a:t>様々な赤ワイン用品種から造られる</a:t>
            </a:r>
            <a:endParaRPr lang="en-US" sz="1600" dirty="0">
              <a:latin typeface="Yu Gothic Medium" panose="020B0500000000000000" pitchFamily="34" charset="-128"/>
              <a:ea typeface="Yu Gothic Medium" panose="020B0500000000000000" pitchFamily="34" charset="-128"/>
              <a:cs typeface="Hellix SemiBold"/>
            </a:endParaRPr>
          </a:p>
        </p:txBody>
      </p:sp>
      <p:sp>
        <p:nvSpPr>
          <p:cNvPr id="6" name="TextBox 5">
            <a:extLst>
              <a:ext uri="{FF2B5EF4-FFF2-40B4-BE49-F238E27FC236}">
                <a16:creationId xmlns:a16="http://schemas.microsoft.com/office/drawing/2014/main" id="{D1875FC9-BD12-DBE4-992F-6C837E1163D1}"/>
              </a:ext>
            </a:extLst>
          </p:cNvPr>
          <p:cNvSpPr txBox="1"/>
          <p:nvPr/>
        </p:nvSpPr>
        <p:spPr>
          <a:xfrm>
            <a:off x="8038391" y="3803232"/>
            <a:ext cx="2718748" cy="338554"/>
          </a:xfrm>
          <a:prstGeom prst="rect">
            <a:avLst/>
          </a:prstGeom>
          <a:noFill/>
        </p:spPr>
        <p:txBody>
          <a:bodyPr wrap="square">
            <a:spAutoFit/>
          </a:bodyPr>
          <a:lstStyle/>
          <a:p>
            <a:r>
              <a:rPr lang="en-AU" sz="1600" dirty="0" err="1">
                <a:latin typeface="Yu Gothic Medium" panose="020B0400000000000000" pitchFamily="34" charset="-128"/>
                <a:ea typeface="Yu Gothic Medium" panose="020B0400000000000000" pitchFamily="34" charset="-128"/>
              </a:rPr>
              <a:t>オーストラリア全体で生産</a:t>
            </a:r>
            <a:endParaRPr lang="en-AU" sz="1600" dirty="0">
              <a:latin typeface="Yu Gothic Medium" panose="020B0400000000000000" pitchFamily="34" charset="-128"/>
              <a:ea typeface="Yu Gothic Medium" panose="020B0400000000000000" pitchFamily="34" charset="-128"/>
            </a:endParaRPr>
          </a:p>
        </p:txBody>
      </p:sp>
      <p:cxnSp>
        <p:nvCxnSpPr>
          <p:cNvPr id="8" name="Straight Connector 7">
            <a:extLst>
              <a:ext uri="{FF2B5EF4-FFF2-40B4-BE49-F238E27FC236}">
                <a16:creationId xmlns:a16="http://schemas.microsoft.com/office/drawing/2014/main" id="{A4D609CE-0FA3-D4A1-8AB5-BE2499C0B249}"/>
              </a:ext>
            </a:extLst>
          </p:cNvPr>
          <p:cNvCxnSpPr>
            <a:cxnSpLocks/>
          </p:cNvCxnSpPr>
          <p:nvPr/>
        </p:nvCxnSpPr>
        <p:spPr>
          <a:xfrm>
            <a:off x="6549480" y="2269914"/>
            <a:ext cx="117541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EC8E66B-9FEE-0BF2-63A4-F3ABAF9BDA53}"/>
              </a:ext>
            </a:extLst>
          </p:cNvPr>
          <p:cNvSpPr txBox="1"/>
          <p:nvPr/>
        </p:nvSpPr>
        <p:spPr>
          <a:xfrm>
            <a:off x="7583325" y="1830198"/>
            <a:ext cx="2414539" cy="923330"/>
          </a:xfrm>
          <a:prstGeom prst="rect">
            <a:avLst/>
          </a:prstGeom>
          <a:noFill/>
        </p:spPr>
        <p:txBody>
          <a:bodyPr wrap="square">
            <a:spAutoFit/>
          </a:bodyPr>
          <a:lstStyle/>
          <a:p>
            <a:pPr algn="ctr"/>
            <a:r>
              <a:rPr lang="en-AU" dirty="0" err="1"/>
              <a:t>近年人気なのは</a:t>
            </a:r>
            <a:endParaRPr lang="en-AU" dirty="0"/>
          </a:p>
          <a:p>
            <a:pPr algn="ctr"/>
            <a:r>
              <a:rPr lang="en-AU" dirty="0" err="1"/>
              <a:t>色が薄く辛口の</a:t>
            </a:r>
            <a:br>
              <a:rPr lang="en-AU" dirty="0"/>
            </a:br>
            <a:r>
              <a:rPr lang="en-AU" dirty="0" err="1"/>
              <a:t>スタイル</a:t>
            </a:r>
            <a:endParaRPr lang="en-AU" dirty="0"/>
          </a:p>
        </p:txBody>
      </p:sp>
    </p:spTree>
    <p:extLst>
      <p:ext uri="{BB962C8B-B14F-4D97-AF65-F5344CB8AC3E}">
        <p14:creationId xmlns:p14="http://schemas.microsoft.com/office/powerpoint/2010/main" val="225405521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4163627" y="4293592"/>
            <a:ext cx="44110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495967" y="2503420"/>
            <a:ext cx="1011155" cy="10111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b="1" dirty="0">
              <a:solidFill>
                <a:schemeClr val="accent1"/>
              </a:solidFill>
              <a:latin typeface="Yu Gothic Medium" panose="020B0500000000000000" pitchFamily="34" charset="-128"/>
              <a:ea typeface="Yu Gothic Medium" panose="020B05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3200" dirty="0">
                <a:solidFill>
                  <a:schemeClr val="accent5"/>
                </a:solidFill>
                <a:latin typeface="Yu Gothic Medium" panose="020B0400000000000000" pitchFamily="34" charset="-128"/>
                <a:ea typeface="Yu Gothic Medium" panose="020B0400000000000000" pitchFamily="34" charset="-128"/>
              </a:rPr>
              <a:t>ライト・ボディの赤ワイン</a:t>
            </a:r>
            <a:br>
              <a:rPr lang="en-AU" altLang="ja-JP" sz="3200" dirty="0">
                <a:solidFill>
                  <a:schemeClr val="accent4"/>
                </a:solidFill>
                <a:latin typeface="Yu Gothic Medium" panose="020B0400000000000000" pitchFamily="34" charset="-128"/>
                <a:ea typeface="Yu Gothic Medium" panose="020B0400000000000000" pitchFamily="34" charset="-128"/>
              </a:rPr>
            </a:br>
            <a:r>
              <a:rPr lang="ja-JP" altLang="en-US" sz="5400" dirty="0">
                <a:latin typeface="Yu Gothic Medium" panose="020B0400000000000000" pitchFamily="34" charset="-128"/>
                <a:ea typeface="Yu Gothic Medium" panose="020B0400000000000000" pitchFamily="34" charset="-128"/>
              </a:rPr>
              <a:t>ピノ・ノワール</a:t>
            </a:r>
            <a:endParaRPr lang="en-US" sz="5400" dirty="0">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697520" y="4153627"/>
            <a:ext cx="3158197" cy="1002197"/>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冷涼な気候中心：</a:t>
            </a:r>
            <a:endParaRPr lang="en-AU" altLang="ja-JP" sz="1600" b="1" dirty="0">
              <a:latin typeface="Yu Gothic" panose="020B0400000000000000" pitchFamily="34" charset="-128"/>
              <a:ea typeface="Yu Gothic" panose="020B0400000000000000" pitchFamily="34" charset="-128"/>
              <a:cs typeface="Inter Display Medium" panose="02000503000000020004" pitchFamily="2" charset="0"/>
            </a:endParaRPr>
          </a:p>
          <a:p>
            <a:pPr marL="285750" indent="-285750">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ヤラ・ヴァレー</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モーニントン・ペニンシュラ</a:t>
            </a:r>
            <a:endParaRPr lang="en-AU" altLang="ja-JP"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タスマニアなど</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806242" y="5636978"/>
            <a:ext cx="185080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V="1">
            <a:off x="3005899" y="3888038"/>
            <a:ext cx="0" cy="72835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7992" r="7992"/>
          <a:stretch/>
        </p:blipFill>
        <p:spPr>
          <a:xfrm>
            <a:off x="5200878"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13826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object 58">
            <a:extLst>
              <a:ext uri="{FF2B5EF4-FFF2-40B4-BE49-F238E27FC236}">
                <a16:creationId xmlns:a16="http://schemas.microsoft.com/office/drawing/2014/main" id="{051C3059-4A70-9C7D-0CAD-436F648C1DA0}"/>
              </a:ext>
            </a:extLst>
          </p:cNvPr>
          <p:cNvSpPr txBox="1"/>
          <p:nvPr/>
        </p:nvSpPr>
        <p:spPr>
          <a:xfrm>
            <a:off x="1984077" y="4161825"/>
            <a:ext cx="2057317" cy="263534"/>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ja-JP" altLang="en-US" sz="1600" b="1" dirty="0">
                <a:solidFill>
                  <a:schemeClr val="accent1"/>
                </a:solidFill>
                <a:effectLst/>
                <a:latin typeface="Yu Gothic Medium" panose="020B0500000000000000" pitchFamily="34" charset="-128"/>
                <a:ea typeface="Yu Gothic Medium" panose="020B0500000000000000" pitchFamily="34" charset="-128"/>
                <a:cs typeface="Inter Display" panose="02000503000000020004" pitchFamily="2" charset="0"/>
              </a:rPr>
              <a:t>ピノ・ノワールの特徴</a:t>
            </a:r>
            <a:endParaRPr lang="en-AU" sz="1600" b="1" dirty="0">
              <a:solidFill>
                <a:schemeClr val="accent1"/>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4" name="Oval 3">
            <a:extLst>
              <a:ext uri="{FF2B5EF4-FFF2-40B4-BE49-F238E27FC236}">
                <a16:creationId xmlns:a16="http://schemas.microsoft.com/office/drawing/2014/main" id="{14A27B52-E505-F587-DFF5-981E4926C5BD}"/>
              </a:ext>
            </a:extLst>
          </p:cNvPr>
          <p:cNvSpPr/>
          <p:nvPr/>
        </p:nvSpPr>
        <p:spPr>
          <a:xfrm>
            <a:off x="2472736" y="4729341"/>
            <a:ext cx="1080000" cy="108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050" b="1" dirty="0">
              <a:solidFill>
                <a:schemeClr val="accent1"/>
              </a:solidFill>
              <a:latin typeface="Yu Gothic Medium" panose="020B0500000000000000" pitchFamily="34" charset="-128"/>
              <a:ea typeface="Yu Gothic Medium" panose="020B0500000000000000" pitchFamily="34" charset="-128"/>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13791" y="415362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主要な産地</a:t>
            </a:r>
            <a:endParaRPr lang="en-AU" sz="1600" b="1"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1973C715-2468-5EAE-CF12-964A32FAC392}"/>
              </a:ext>
            </a:extLst>
          </p:cNvPr>
          <p:cNvSpPr txBox="1"/>
          <p:nvPr/>
        </p:nvSpPr>
        <p:spPr>
          <a:xfrm>
            <a:off x="1322968" y="3606162"/>
            <a:ext cx="3502462" cy="263534"/>
          </a:xfrm>
          <a:prstGeom prst="rect">
            <a:avLst/>
          </a:prstGeom>
        </p:spPr>
        <p:txBody>
          <a:bodyPr vert="horz" wrap="square" lIns="0" tIns="17145" rIns="0" bIns="0" rtlCol="0" anchor="ctr" anchorCtr="0">
            <a:spAutoFit/>
          </a:bodyPr>
          <a:lstStyle/>
          <a:p>
            <a:pPr algn="ctr">
              <a:buClr>
                <a:srgbClr val="F40000"/>
              </a:buClr>
            </a:pPr>
            <a:r>
              <a:rPr lang="ja-JP" altLang="en-US" sz="1600" dirty="0">
                <a:latin typeface="Yu Gothic Medium" panose="020B0500000000000000" pitchFamily="34" charset="-128"/>
                <a:ea typeface="Yu Gothic Medium" panose="020B0500000000000000" pitchFamily="34" charset="-128"/>
                <a:cs typeface="Hellix SemiBold"/>
              </a:rPr>
              <a:t>鮮やかな赤系および黒系果実の風味</a:t>
            </a:r>
            <a:endParaRPr lang="en-US" sz="1600" dirty="0">
              <a:latin typeface="Yu Gothic Medium" panose="020B0500000000000000" pitchFamily="34" charset="-128"/>
              <a:ea typeface="Yu Gothic Medium" panose="020B0500000000000000" pitchFamily="34" charset="-128"/>
              <a:cs typeface="Hellix SemiBold"/>
            </a:endParaRPr>
          </a:p>
        </p:txBody>
      </p:sp>
      <p:sp>
        <p:nvSpPr>
          <p:cNvPr id="14" name="object 58">
            <a:extLst>
              <a:ext uri="{FF2B5EF4-FFF2-40B4-BE49-F238E27FC236}">
                <a16:creationId xmlns:a16="http://schemas.microsoft.com/office/drawing/2014/main" id="{D3F8F3B4-022B-D209-E285-93C57C3E2BC8}"/>
              </a:ext>
            </a:extLst>
          </p:cNvPr>
          <p:cNvSpPr txBox="1"/>
          <p:nvPr/>
        </p:nvSpPr>
        <p:spPr>
          <a:xfrm>
            <a:off x="1129636" y="5922293"/>
            <a:ext cx="3838754"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ja-JP" altLang="en-US" sz="1600" dirty="0">
                <a:latin typeface="Yu Gothic Medium" panose="020B0500000000000000" pitchFamily="34" charset="-128"/>
                <a:ea typeface="Yu Gothic Medium" panose="020B0500000000000000" pitchFamily="34" charset="-128"/>
              </a:rPr>
              <a:t>タバコ、森の下生え、土っぽさ、</a:t>
            </a:r>
            <a:br>
              <a:rPr lang="en-US"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スモーク、スパイスなどの複雑な風味</a:t>
            </a:r>
            <a:endParaRPr lang="en-AU" sz="1600" dirty="0">
              <a:latin typeface="Yu Gothic Medium" panose="020B0500000000000000" pitchFamily="34" charset="-128"/>
              <a:ea typeface="Yu Gothic Medium" panose="020B0500000000000000" pitchFamily="34" charset="-128"/>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8723705" y="5476417"/>
            <a:ext cx="2800252" cy="509755"/>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Inter Display Medium" panose="02000503000000020004" pitchFamily="2" charset="0"/>
              </a:rPr>
              <a:t>スタイルは様々</a:t>
            </a:r>
            <a:endParaRPr lang="en-AU" altLang="ja-JP" sz="1600" b="1" dirty="0">
              <a:latin typeface="Yu Gothic Medium" panose="020B0500000000000000" pitchFamily="34" charset="-128"/>
              <a:ea typeface="Yu Gothic Medium" panose="020B0500000000000000" pitchFamily="34" charset="-128"/>
              <a:cs typeface="Inter Display Medium" panose="02000503000000020004" pitchFamily="2" charset="0"/>
            </a:endParaRPr>
          </a:p>
          <a:p>
            <a:pPr>
              <a:buClr>
                <a:srgbClr val="F40000"/>
              </a:buClr>
            </a:pPr>
            <a:r>
              <a:rPr lang="ja-JP" altLang="en-US" sz="1600" dirty="0">
                <a:effectLst/>
                <a:latin typeface="Yu Gothic Medium" panose="020B0500000000000000" pitchFamily="34" charset="-128"/>
                <a:ea typeface="Yu Gothic Medium" panose="020B0500000000000000" pitchFamily="34" charset="-128"/>
                <a:cs typeface="Inter Display" panose="02000503000000020004" pitchFamily="2" charset="0"/>
              </a:rPr>
              <a:t>産地と醸造法による</a:t>
            </a:r>
            <a:endParaRPr lang="en-AU" sz="1600"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16" name="Straight Connector 15">
            <a:extLst>
              <a:ext uri="{FF2B5EF4-FFF2-40B4-BE49-F238E27FC236}">
                <a16:creationId xmlns:a16="http://schemas.microsoft.com/office/drawing/2014/main" id="{49C86392-4EF2-CDA7-B36C-63182E2BE55B}"/>
              </a:ext>
            </a:extLst>
          </p:cNvPr>
          <p:cNvCxnSpPr>
            <a:cxnSpLocks/>
          </p:cNvCxnSpPr>
          <p:nvPr/>
        </p:nvCxnSpPr>
        <p:spPr>
          <a:xfrm>
            <a:off x="6503725" y="2697356"/>
            <a:ext cx="16051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56A397F8-6853-C53D-4563-828412BBDE79}"/>
              </a:ext>
            </a:extLst>
          </p:cNvPr>
          <p:cNvSpPr/>
          <p:nvPr/>
        </p:nvSpPr>
        <p:spPr>
          <a:xfrm>
            <a:off x="7786621" y="1556359"/>
            <a:ext cx="2160000" cy="216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object 58">
            <a:extLst>
              <a:ext uri="{FF2B5EF4-FFF2-40B4-BE49-F238E27FC236}">
                <a16:creationId xmlns:a16="http://schemas.microsoft.com/office/drawing/2014/main" id="{52179E2A-02E2-9262-C89B-B2D8F98B159D}"/>
              </a:ext>
            </a:extLst>
          </p:cNvPr>
          <p:cNvSpPr txBox="1"/>
          <p:nvPr/>
        </p:nvSpPr>
        <p:spPr>
          <a:xfrm>
            <a:off x="7986812" y="2258371"/>
            <a:ext cx="1727636" cy="755976"/>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bg1"/>
                </a:solidFill>
                <a:latin typeface="Yu Gothic" panose="020B0400000000000000" pitchFamily="34" charset="-128"/>
                <a:ea typeface="Yu Gothic" panose="020B0400000000000000" pitchFamily="34" charset="-128"/>
              </a:rPr>
              <a:t>オーストラリアで</a:t>
            </a:r>
            <a:br>
              <a:rPr lang="en-AU" altLang="ja-JP" sz="1600" b="1" dirty="0">
                <a:solidFill>
                  <a:schemeClr val="bg1"/>
                </a:solidFill>
                <a:latin typeface="Yu Gothic" panose="020B0400000000000000" pitchFamily="34" charset="-128"/>
                <a:ea typeface="Yu Gothic" panose="020B0400000000000000" pitchFamily="34" charset="-128"/>
              </a:rPr>
            </a:br>
            <a:r>
              <a:rPr lang="ja-JP" altLang="en-US" sz="1600" b="1" dirty="0">
                <a:solidFill>
                  <a:schemeClr val="bg1"/>
                </a:solidFill>
                <a:latin typeface="Yu Gothic" panose="020B0400000000000000" pitchFamily="34" charset="-128"/>
                <a:ea typeface="Yu Gothic" panose="020B0400000000000000" pitchFamily="34" charset="-128"/>
              </a:rPr>
              <a:t>最も人気の</a:t>
            </a:r>
            <a:br>
              <a:rPr lang="en-AU" altLang="ja-JP" sz="1600" b="1" dirty="0">
                <a:solidFill>
                  <a:schemeClr val="bg1"/>
                </a:solidFill>
                <a:latin typeface="Yu Gothic" panose="020B0400000000000000" pitchFamily="34" charset="-128"/>
                <a:ea typeface="Yu Gothic" panose="020B0400000000000000" pitchFamily="34" charset="-128"/>
              </a:rPr>
            </a:br>
            <a:r>
              <a:rPr lang="ja-JP" altLang="en-US" sz="1600" b="1" dirty="0">
                <a:solidFill>
                  <a:schemeClr val="bg1"/>
                </a:solidFill>
                <a:latin typeface="Yu Gothic" panose="020B0400000000000000" pitchFamily="34" charset="-128"/>
                <a:ea typeface="Yu Gothic" panose="020B0400000000000000" pitchFamily="34" charset="-128"/>
              </a:rPr>
              <a:t>赤ワイン用品種</a:t>
            </a:r>
            <a:endParaRPr lang="en-AU" sz="1600" b="1" dirty="0">
              <a:solidFill>
                <a:schemeClr val="bg1"/>
              </a:solidFill>
              <a:latin typeface="Yu Gothic" panose="020B0400000000000000" pitchFamily="34" charset="-128"/>
              <a:ea typeface="Yu Gothic" panose="020B0400000000000000" pitchFamily="34" charset="-128"/>
            </a:endParaRPr>
          </a:p>
        </p:txBody>
      </p:sp>
      <p:sp>
        <p:nvSpPr>
          <p:cNvPr id="25" name="TextBox 24">
            <a:extLst>
              <a:ext uri="{FF2B5EF4-FFF2-40B4-BE49-F238E27FC236}">
                <a16:creationId xmlns:a16="http://schemas.microsoft.com/office/drawing/2014/main" id="{4A50BAA9-951A-7F23-2F6C-DF91607D65EE}"/>
              </a:ext>
            </a:extLst>
          </p:cNvPr>
          <p:cNvSpPr txBox="1"/>
          <p:nvPr/>
        </p:nvSpPr>
        <p:spPr>
          <a:xfrm>
            <a:off x="2472736" y="5020358"/>
            <a:ext cx="1080000" cy="584775"/>
          </a:xfrm>
          <a:prstGeom prst="rect">
            <a:avLst/>
          </a:prstGeom>
          <a:noFill/>
        </p:spPr>
        <p:txBody>
          <a:bodyPr wrap="square">
            <a:spAutoFit/>
          </a:bodyPr>
          <a:lstStyle/>
          <a:p>
            <a:pPr algn="ctr"/>
            <a:r>
              <a:rPr lang="en-AU" sz="1600" b="1" dirty="0" err="1">
                <a:latin typeface="Yu Gothic" panose="020B0400000000000000" pitchFamily="34" charset="-128"/>
                <a:ea typeface="Yu Gothic" panose="020B0400000000000000" pitchFamily="34" charset="-128"/>
                <a:cs typeface="Inter Display" panose="02000503000000020004" pitchFamily="2" charset="0"/>
              </a:rPr>
              <a:t>熟成した</a:t>
            </a:r>
            <a:br>
              <a:rPr lang="en-AU" sz="1600" b="1" dirty="0">
                <a:latin typeface="Yu Gothic" panose="020B0400000000000000" pitchFamily="34" charset="-128"/>
                <a:ea typeface="Yu Gothic" panose="020B0400000000000000" pitchFamily="34" charset="-128"/>
                <a:cs typeface="Inter Display" panose="02000503000000020004" pitchFamily="2" charset="0"/>
              </a:rPr>
            </a:br>
            <a:r>
              <a:rPr lang="en-AU" sz="1600" b="1" dirty="0" err="1">
                <a:latin typeface="Yu Gothic" panose="020B0400000000000000" pitchFamily="34" charset="-128"/>
                <a:ea typeface="Yu Gothic" panose="020B0400000000000000" pitchFamily="34" charset="-128"/>
                <a:cs typeface="Inter Display" panose="02000503000000020004" pitchFamily="2" charset="0"/>
              </a:rPr>
              <a:t>ワイン</a:t>
            </a:r>
            <a:endParaRPr lang="en-AU" sz="1600" b="1" dirty="0">
              <a:latin typeface="Yu Gothic" panose="020B0400000000000000" pitchFamily="34" charset="-128"/>
              <a:ea typeface="Yu Gothic" panose="020B0400000000000000" pitchFamily="34" charset="-128"/>
              <a:cs typeface="Inter Display" panose="02000503000000020004" pitchFamily="2" charset="0"/>
            </a:endParaRPr>
          </a:p>
        </p:txBody>
      </p:sp>
      <p:sp>
        <p:nvSpPr>
          <p:cNvPr id="27" name="TextBox 26">
            <a:extLst>
              <a:ext uri="{FF2B5EF4-FFF2-40B4-BE49-F238E27FC236}">
                <a16:creationId xmlns:a16="http://schemas.microsoft.com/office/drawing/2014/main" id="{6B6BDE61-6809-789A-B744-B951F8105783}"/>
              </a:ext>
            </a:extLst>
          </p:cNvPr>
          <p:cNvSpPr txBox="1"/>
          <p:nvPr/>
        </p:nvSpPr>
        <p:spPr>
          <a:xfrm>
            <a:off x="2515599" y="2716609"/>
            <a:ext cx="1027758" cy="584775"/>
          </a:xfrm>
          <a:prstGeom prst="rect">
            <a:avLst/>
          </a:prstGeom>
          <a:noFill/>
        </p:spPr>
        <p:txBody>
          <a:bodyPr wrap="square">
            <a:spAutoFit/>
          </a:bodyPr>
          <a:lstStyle/>
          <a:p>
            <a:pPr algn="ctr"/>
            <a:r>
              <a:rPr lang="ja-JP" altLang="en-US" sz="1600" b="1" dirty="0">
                <a:latin typeface="Yu Gothic" panose="020B0400000000000000" pitchFamily="34" charset="-128"/>
                <a:ea typeface="Yu Gothic" panose="020B0400000000000000" pitchFamily="34" charset="-128"/>
                <a:cs typeface="Inter Display" panose="02000503000000020004" pitchFamily="2" charset="0"/>
              </a:rPr>
              <a:t>若い</a:t>
            </a:r>
          </a:p>
          <a:p>
            <a:pPr algn="ctr"/>
            <a:r>
              <a:rPr lang="ja-JP" altLang="en-US" sz="1600" b="1" dirty="0">
                <a:latin typeface="Yu Gothic" panose="020B0400000000000000" pitchFamily="34" charset="-128"/>
                <a:ea typeface="Yu Gothic" panose="020B0400000000000000" pitchFamily="34" charset="-128"/>
                <a:cs typeface="Inter Display" panose="02000503000000020004" pitchFamily="2" charset="0"/>
              </a:rPr>
              <a:t>ワイン</a:t>
            </a:r>
            <a:endParaRPr lang="en-AU" sz="1600" b="1" dirty="0">
              <a:latin typeface="Yu Gothic" panose="020B0400000000000000" pitchFamily="34" charset="-128"/>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342387262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3200" dirty="0">
                <a:solidFill>
                  <a:schemeClr val="accent5"/>
                </a:solidFill>
                <a:latin typeface="Yu Gothic Medium" panose="020B0400000000000000" pitchFamily="34" charset="-128"/>
                <a:ea typeface="Yu Gothic Medium" panose="020B0400000000000000" pitchFamily="34" charset="-128"/>
              </a:rPr>
              <a:t>フル・ボディの赤ワイン</a:t>
            </a:r>
            <a:br>
              <a:rPr lang="en-AU" altLang="ja-JP" sz="3200" dirty="0">
                <a:solidFill>
                  <a:schemeClr val="accent5"/>
                </a:solidFill>
                <a:latin typeface="Yu Gothic Medium" panose="020B0400000000000000" pitchFamily="34" charset="-128"/>
                <a:ea typeface="Yu Gothic Medium" panose="020B0400000000000000" pitchFamily="34" charset="-128"/>
              </a:rPr>
            </a:br>
            <a:r>
              <a:rPr lang="ja-JP" altLang="en-US" sz="5400" dirty="0">
                <a:latin typeface="Yu Gothic Medium" panose="020B0400000000000000" pitchFamily="34" charset="-128"/>
                <a:ea typeface="Yu Gothic Medium" panose="020B0400000000000000" pitchFamily="34" charset="-128"/>
              </a:rPr>
              <a:t>シラーズ</a:t>
            </a:r>
            <a:endParaRPr lang="en-US" sz="5400" dirty="0">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943803" y="4062001"/>
            <a:ext cx="2703700" cy="755976"/>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あらゆる産地で生産：</a:t>
            </a:r>
          </a:p>
          <a:p>
            <a:pP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バロッサ・ヴァレーとハンター・ヴァレーが最も有名</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52173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03725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811839" y="5306157"/>
            <a:ext cx="3117979" cy="509755"/>
          </a:xfrm>
          <a:prstGeom prst="rect">
            <a:avLst/>
          </a:prstGeom>
        </p:spPr>
        <p:txBody>
          <a:bodyPr vert="horz" wrap="square" lIns="0" tIns="17145" rIns="0" bIns="0" rtlCol="0" anchor="t" anchorCtr="0">
            <a:spAutoFit/>
          </a:bodyPr>
          <a:lstStyle/>
          <a:p>
            <a:pPr>
              <a:buClr>
                <a:srgbClr val="F40000"/>
              </a:buClr>
            </a:pPr>
            <a:r>
              <a:rPr lang="ja-JP" altLang="en-US" sz="1600" dirty="0">
                <a:latin typeface="Yu Gothic Medium" panose="020B0400000000000000" pitchFamily="34" charset="-128"/>
                <a:ea typeface="Yu Gothic Medium" panose="020B0400000000000000" pitchFamily="34" charset="-128"/>
              </a:rPr>
              <a:t>世界最古のシラーズの樹が</a:t>
            </a:r>
          </a:p>
          <a:p>
            <a:pPr>
              <a:buClr>
                <a:srgbClr val="F40000"/>
              </a:buClr>
            </a:pPr>
            <a:r>
              <a:rPr lang="ja-JP" altLang="en-US" sz="1600" dirty="0">
                <a:latin typeface="Yu Gothic Medium" panose="020B0400000000000000" pitchFamily="34" charset="-128"/>
                <a:ea typeface="Yu Gothic Medium" panose="020B0400000000000000" pitchFamily="34" charset="-128"/>
              </a:rPr>
              <a:t>現在でも生産を維持</a:t>
            </a:r>
            <a:endParaRPr lang="en-AU" sz="1600" dirty="0">
              <a:latin typeface="Yu Gothic Medium" panose="020B0400000000000000" pitchFamily="34" charset="-128"/>
              <a:ea typeface="Yu Gothic Medium" panose="020B0400000000000000" pitchFamily="34" charset="-128"/>
            </a:endParaRPr>
          </a:p>
        </p:txBody>
      </p:sp>
      <p:sp>
        <p:nvSpPr>
          <p:cNvPr id="24" name="Oval 23">
            <a:extLst>
              <a:ext uri="{FF2B5EF4-FFF2-40B4-BE49-F238E27FC236}">
                <a16:creationId xmlns:a16="http://schemas.microsoft.com/office/drawing/2014/main" id="{EAD37785-CEC1-D4A0-4575-00C05841B1B8}"/>
              </a:ext>
            </a:extLst>
          </p:cNvPr>
          <p:cNvSpPr/>
          <p:nvPr/>
        </p:nvSpPr>
        <p:spPr>
          <a:xfrm>
            <a:off x="2712132" y="2139854"/>
            <a:ext cx="1011155" cy="10111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b="1" dirty="0">
              <a:solidFill>
                <a:schemeClr val="accent1"/>
              </a:solidFill>
              <a:latin typeface="Yu Gothic Medium" panose="020B0500000000000000" pitchFamily="34" charset="-128"/>
              <a:ea typeface="Yu Gothic Medium" panose="020B0500000000000000" pitchFamily="34" charset="-128"/>
            </a:endParaRPr>
          </a:p>
        </p:txBody>
      </p:sp>
      <p:cxnSp>
        <p:nvCxnSpPr>
          <p:cNvPr id="25" name="Straight Connector 24">
            <a:extLst>
              <a:ext uri="{FF2B5EF4-FFF2-40B4-BE49-F238E27FC236}">
                <a16:creationId xmlns:a16="http://schemas.microsoft.com/office/drawing/2014/main" id="{52DAE3C6-4785-501F-034A-7D2EA7431EF5}"/>
              </a:ext>
            </a:extLst>
          </p:cNvPr>
          <p:cNvCxnSpPr>
            <a:cxnSpLocks/>
          </p:cNvCxnSpPr>
          <p:nvPr/>
        </p:nvCxnSpPr>
        <p:spPr>
          <a:xfrm flipV="1">
            <a:off x="3195431" y="3799683"/>
            <a:ext cx="0" cy="72835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bject 58">
            <a:extLst>
              <a:ext uri="{FF2B5EF4-FFF2-40B4-BE49-F238E27FC236}">
                <a16:creationId xmlns:a16="http://schemas.microsoft.com/office/drawing/2014/main" id="{2A5293C4-41BC-9315-6FA3-23641610EEA5}"/>
              </a:ext>
            </a:extLst>
          </p:cNvPr>
          <p:cNvSpPr txBox="1"/>
          <p:nvPr/>
        </p:nvSpPr>
        <p:spPr>
          <a:xfrm>
            <a:off x="2173609" y="4073470"/>
            <a:ext cx="2057317"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1"/>
                </a:solidFill>
                <a:latin typeface="Yu Gothic" panose="020B0400000000000000" pitchFamily="34" charset="-128"/>
                <a:ea typeface="Yu Gothic" panose="020B0400000000000000" pitchFamily="34" charset="-128"/>
                <a:cs typeface="Inter Display" panose="02000503000000020004" pitchFamily="2" charset="0"/>
              </a:rPr>
              <a:t>気候</a:t>
            </a:r>
            <a:endParaRPr lang="en-AU" sz="1600" b="1" dirty="0">
              <a:solidFill>
                <a:schemeClr val="accent1"/>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27" name="Oval 26">
            <a:extLst>
              <a:ext uri="{FF2B5EF4-FFF2-40B4-BE49-F238E27FC236}">
                <a16:creationId xmlns:a16="http://schemas.microsoft.com/office/drawing/2014/main" id="{4D9F1340-85EC-8F2E-F9F4-163B735DAAB9}"/>
              </a:ext>
            </a:extLst>
          </p:cNvPr>
          <p:cNvSpPr/>
          <p:nvPr/>
        </p:nvSpPr>
        <p:spPr>
          <a:xfrm>
            <a:off x="2662268" y="4640986"/>
            <a:ext cx="1080000" cy="108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050" b="1" dirty="0">
              <a:solidFill>
                <a:schemeClr val="accent1"/>
              </a:solidFill>
              <a:latin typeface="Yu Gothic Medium" panose="020B0500000000000000" pitchFamily="34" charset="-128"/>
              <a:ea typeface="Yu Gothic Medium" panose="020B0500000000000000" pitchFamily="34" charset="-128"/>
            </a:endParaRPr>
          </a:p>
        </p:txBody>
      </p:sp>
      <p:sp>
        <p:nvSpPr>
          <p:cNvPr id="28" name="object 58">
            <a:extLst>
              <a:ext uri="{FF2B5EF4-FFF2-40B4-BE49-F238E27FC236}">
                <a16:creationId xmlns:a16="http://schemas.microsoft.com/office/drawing/2014/main" id="{AFE7B7D0-18BC-8566-D91A-6DAC33E7331A}"/>
              </a:ext>
            </a:extLst>
          </p:cNvPr>
          <p:cNvSpPr txBox="1"/>
          <p:nvPr/>
        </p:nvSpPr>
        <p:spPr>
          <a:xfrm>
            <a:off x="1512500" y="3208265"/>
            <a:ext cx="3502462" cy="509755"/>
          </a:xfrm>
          <a:prstGeom prst="rect">
            <a:avLst/>
          </a:prstGeom>
        </p:spPr>
        <p:txBody>
          <a:bodyPr vert="horz" wrap="square" lIns="0" tIns="17145" rIns="0" bIns="0" rtlCol="0" anchor="ctr" anchorCtr="0">
            <a:spAutoFit/>
          </a:bodyPr>
          <a:lstStyle/>
          <a:p>
            <a:pPr algn="ctr">
              <a:spcAft>
                <a:spcPts val="100"/>
              </a:spcAft>
              <a:buClr>
                <a:schemeClr val="accent4"/>
              </a:buCl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リッチで熟した果実味、</a:t>
            </a:r>
            <a:b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スパイシーなスタイル</a:t>
            </a:r>
            <a:endParaRPr lang="en-AU" sz="1600" dirty="0">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29" name="object 58">
            <a:extLst>
              <a:ext uri="{FF2B5EF4-FFF2-40B4-BE49-F238E27FC236}">
                <a16:creationId xmlns:a16="http://schemas.microsoft.com/office/drawing/2014/main" id="{F670411A-D02B-741F-DABD-8FB5D3835363}"/>
              </a:ext>
            </a:extLst>
          </p:cNvPr>
          <p:cNvSpPr txBox="1"/>
          <p:nvPr/>
        </p:nvSpPr>
        <p:spPr>
          <a:xfrm>
            <a:off x="1319168" y="5827526"/>
            <a:ext cx="3838754" cy="522579"/>
          </a:xfrm>
          <a:prstGeom prst="rect">
            <a:avLst/>
          </a:prstGeom>
        </p:spPr>
        <p:txBody>
          <a:bodyPr vert="horz" wrap="square" lIns="0" tIns="17145" rIns="0" bIns="0" rtlCol="0" anchor="ctr" anchorCtr="0">
            <a:spAutoFit/>
          </a:bodyPr>
          <a:lstStyle/>
          <a:p>
            <a:pPr algn="ctr">
              <a:spcAft>
                <a:spcPts val="100"/>
              </a:spcAft>
              <a:buClr>
                <a:schemeClr val="accent4"/>
              </a:buCl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フレッシュでミディアム・ボディ、</a:t>
            </a:r>
            <a:endPar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endParaRPr>
          </a:p>
          <a:p>
            <a:pPr algn="ctr">
              <a:spcAft>
                <a:spcPts val="100"/>
              </a:spcAft>
              <a:buClr>
                <a:schemeClr val="accent4"/>
              </a:buCl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エレガントなスタイル</a:t>
            </a:r>
            <a:endParaRPr lang="en-AU" sz="1600" dirty="0">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30" name="TextBox 29">
            <a:extLst>
              <a:ext uri="{FF2B5EF4-FFF2-40B4-BE49-F238E27FC236}">
                <a16:creationId xmlns:a16="http://schemas.microsoft.com/office/drawing/2014/main" id="{1FD119E2-E2AF-2892-7122-93D4BB5C3AF0}"/>
              </a:ext>
            </a:extLst>
          </p:cNvPr>
          <p:cNvSpPr txBox="1"/>
          <p:nvPr/>
        </p:nvSpPr>
        <p:spPr>
          <a:xfrm>
            <a:off x="2662268" y="4932003"/>
            <a:ext cx="1080000" cy="584775"/>
          </a:xfrm>
          <a:prstGeom prst="rect">
            <a:avLst/>
          </a:prstGeom>
          <a:noFill/>
        </p:spPr>
        <p:txBody>
          <a:bodyPr wrap="square">
            <a:spAutoFit/>
          </a:bodyPr>
          <a:lstStyle/>
          <a:p>
            <a:pPr algn="ctr"/>
            <a:r>
              <a:rPr lang="ja-JP" altLang="en-US" sz="1600" b="1" dirty="0">
                <a:latin typeface="Yu Gothic" panose="020B0400000000000000" pitchFamily="34" charset="-128"/>
                <a:ea typeface="Yu Gothic" panose="020B0400000000000000" pitchFamily="34" charset="-128"/>
              </a:rPr>
              <a:t>冷涼な</a:t>
            </a:r>
          </a:p>
          <a:p>
            <a:pPr algn="ctr"/>
            <a:r>
              <a:rPr lang="ja-JP" altLang="en-US" sz="1600" b="1" dirty="0">
                <a:latin typeface="Yu Gothic" panose="020B0400000000000000" pitchFamily="34" charset="-128"/>
                <a:ea typeface="Yu Gothic" panose="020B0400000000000000" pitchFamily="34" charset="-128"/>
              </a:rPr>
              <a:t>気候</a:t>
            </a:r>
            <a:endParaRPr lang="en-AU" sz="1600" b="1" dirty="0">
              <a:latin typeface="Yu Gothic" panose="020B0400000000000000" pitchFamily="34" charset="-128"/>
              <a:ea typeface="Yu Gothic" panose="020B0400000000000000" pitchFamily="34" charset="-128"/>
            </a:endParaRPr>
          </a:p>
        </p:txBody>
      </p:sp>
      <p:sp>
        <p:nvSpPr>
          <p:cNvPr id="31" name="TextBox 30">
            <a:extLst>
              <a:ext uri="{FF2B5EF4-FFF2-40B4-BE49-F238E27FC236}">
                <a16:creationId xmlns:a16="http://schemas.microsoft.com/office/drawing/2014/main" id="{8F805985-377E-A186-1E99-0981545B6429}"/>
              </a:ext>
            </a:extLst>
          </p:cNvPr>
          <p:cNvSpPr txBox="1"/>
          <p:nvPr/>
        </p:nvSpPr>
        <p:spPr>
          <a:xfrm>
            <a:off x="2731764" y="2353043"/>
            <a:ext cx="1027758" cy="584775"/>
          </a:xfrm>
          <a:prstGeom prst="rect">
            <a:avLst/>
          </a:prstGeom>
          <a:noFill/>
        </p:spPr>
        <p:txBody>
          <a:bodyPr wrap="square">
            <a:spAutoFit/>
          </a:bodyPr>
          <a:lstStyle/>
          <a:p>
            <a:pPr algn="ctr">
              <a:lnSpc>
                <a:spcPct val="100000"/>
              </a:lnSpc>
            </a:pPr>
            <a:r>
              <a:rPr lang="ja-JP" altLang="en-US" sz="1600" b="1" dirty="0">
                <a:latin typeface="Yu Gothic" panose="020B0400000000000000" pitchFamily="34" charset="-128"/>
                <a:ea typeface="Yu Gothic" panose="020B0400000000000000" pitchFamily="34" charset="-128"/>
              </a:rPr>
              <a:t>温暖な</a:t>
            </a:r>
          </a:p>
          <a:p>
            <a:pPr algn="ctr">
              <a:lnSpc>
                <a:spcPct val="100000"/>
              </a:lnSpc>
            </a:pPr>
            <a:r>
              <a:rPr lang="ja-JP" altLang="en-US" sz="1600" b="1" dirty="0">
                <a:latin typeface="Yu Gothic" panose="020B0400000000000000" pitchFamily="34" charset="-128"/>
                <a:ea typeface="Yu Gothic" panose="020B0400000000000000" pitchFamily="34" charset="-128"/>
              </a:rPr>
              <a:t>気候</a:t>
            </a:r>
            <a:endParaRPr lang="en-US" sz="1600" b="1" dirty="0">
              <a:latin typeface="Yu Gothic" panose="020B0400000000000000" pitchFamily="34" charset="-128"/>
              <a:ea typeface="Yu Gothic" panose="020B0400000000000000" pitchFamily="34" charset="-128"/>
            </a:endParaRPr>
          </a:p>
        </p:txBody>
      </p: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flipV="1">
            <a:off x="3742268" y="4195356"/>
            <a:ext cx="5050483" cy="2582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bject 58">
            <a:extLst>
              <a:ext uri="{FF2B5EF4-FFF2-40B4-BE49-F238E27FC236}">
                <a16:creationId xmlns:a16="http://schemas.microsoft.com/office/drawing/2014/main" id="{DAF582BB-00FD-0D39-35C1-3C2191288BCD}"/>
              </a:ext>
            </a:extLst>
          </p:cNvPr>
          <p:cNvSpPr txBox="1"/>
          <p:nvPr/>
        </p:nvSpPr>
        <p:spPr>
          <a:xfrm>
            <a:off x="7153159" y="4055391"/>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1"/>
                </a:solidFill>
                <a:effectLst/>
                <a:latin typeface="Yu Gothic" panose="020B0400000000000000" pitchFamily="34" charset="-128"/>
                <a:ea typeface="Yu Gothic" panose="020B0400000000000000" pitchFamily="34" charset="-128"/>
                <a:cs typeface="Inter Display" panose="02000503000000020004" pitchFamily="2" charset="0"/>
              </a:rPr>
              <a:t>主要な産地</a:t>
            </a:r>
            <a:endParaRPr lang="en-AU" sz="1600" b="1" dirty="0">
              <a:solidFill>
                <a:schemeClr val="accent1"/>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34" name="Straight Connector 33">
            <a:extLst>
              <a:ext uri="{FF2B5EF4-FFF2-40B4-BE49-F238E27FC236}">
                <a16:creationId xmlns:a16="http://schemas.microsoft.com/office/drawing/2014/main" id="{40F6CCE5-494E-5661-2A88-51C37E11DE45}"/>
              </a:ext>
            </a:extLst>
          </p:cNvPr>
          <p:cNvCxnSpPr>
            <a:cxnSpLocks/>
          </p:cNvCxnSpPr>
          <p:nvPr/>
        </p:nvCxnSpPr>
        <p:spPr>
          <a:xfrm>
            <a:off x="6503725" y="2697356"/>
            <a:ext cx="16051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7D5EE7B2-2281-C33C-4CC5-39C728024A5C}"/>
              </a:ext>
            </a:extLst>
          </p:cNvPr>
          <p:cNvSpPr/>
          <p:nvPr/>
        </p:nvSpPr>
        <p:spPr>
          <a:xfrm>
            <a:off x="7786621" y="1556359"/>
            <a:ext cx="2160000" cy="216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6" name="object 58">
            <a:extLst>
              <a:ext uri="{FF2B5EF4-FFF2-40B4-BE49-F238E27FC236}">
                <a16:creationId xmlns:a16="http://schemas.microsoft.com/office/drawing/2014/main" id="{5D4A06F6-89BE-5075-8F5F-853B6EAE3F29}"/>
              </a:ext>
            </a:extLst>
          </p:cNvPr>
          <p:cNvSpPr txBox="1"/>
          <p:nvPr/>
        </p:nvSpPr>
        <p:spPr>
          <a:xfrm>
            <a:off x="7986812" y="2258371"/>
            <a:ext cx="1727636" cy="755976"/>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bg1"/>
                </a:solidFill>
                <a:latin typeface="Yu Gothic" panose="020B0400000000000000" pitchFamily="34" charset="-128"/>
                <a:ea typeface="Yu Gothic" panose="020B0400000000000000" pitchFamily="34" charset="-128"/>
              </a:rPr>
              <a:t>オーストラリアの輸出市場では</a:t>
            </a:r>
            <a:br>
              <a:rPr lang="en-AU" altLang="ja-JP" sz="1600" b="1" dirty="0">
                <a:solidFill>
                  <a:schemeClr val="bg1"/>
                </a:solidFill>
                <a:latin typeface="Yu Gothic" panose="020B0400000000000000" pitchFamily="34" charset="-128"/>
                <a:ea typeface="Yu Gothic" panose="020B0400000000000000" pitchFamily="34" charset="-128"/>
              </a:rPr>
            </a:br>
            <a:r>
              <a:rPr lang="ja-JP" altLang="en-US" sz="1600" b="1" dirty="0">
                <a:solidFill>
                  <a:schemeClr val="bg1"/>
                </a:solidFill>
                <a:latin typeface="Yu Gothic" panose="020B0400000000000000" pitchFamily="34" charset="-128"/>
                <a:ea typeface="Yu Gothic" panose="020B0400000000000000" pitchFamily="34" charset="-128"/>
              </a:rPr>
              <a:t>最も有名な品種</a:t>
            </a:r>
            <a:endParaRPr lang="en-AU" sz="1600" b="1"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7872762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7BB9DBE8-7584-26BB-8ED3-0C743AA5985A}"/>
              </a:ext>
            </a:extLst>
          </p:cNvPr>
          <p:cNvCxnSpPr>
            <a:cxnSpLocks/>
          </p:cNvCxnSpPr>
          <p:nvPr/>
        </p:nvCxnSpPr>
        <p:spPr>
          <a:xfrm>
            <a:off x="6503725" y="2697356"/>
            <a:ext cx="16051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17D3CFB-FD2F-4E16-BE9C-FD1EDB663970}"/>
              </a:ext>
            </a:extLst>
          </p:cNvPr>
          <p:cNvCxnSpPr>
            <a:cxnSpLocks/>
          </p:cNvCxnSpPr>
          <p:nvPr/>
        </p:nvCxnSpPr>
        <p:spPr>
          <a:xfrm>
            <a:off x="1695635" y="3636622"/>
            <a:ext cx="40446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4364032"/>
            <a:ext cx="1897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3200" dirty="0">
                <a:solidFill>
                  <a:schemeClr val="accent5"/>
                </a:solidFill>
                <a:latin typeface="Yu Gothic Medium" panose="020B0400000000000000" pitchFamily="34" charset="-128"/>
                <a:ea typeface="Yu Gothic Medium" panose="020B0400000000000000" pitchFamily="34" charset="-128"/>
              </a:rPr>
              <a:t>フル・ボディの赤ワイン</a:t>
            </a:r>
            <a:br>
              <a:rPr lang="en-AU" altLang="ja-JP" sz="3200" dirty="0">
                <a:solidFill>
                  <a:schemeClr val="accent5"/>
                </a:solidFill>
                <a:latin typeface="Yu Gothic Medium" panose="020B0400000000000000" pitchFamily="34" charset="-128"/>
                <a:ea typeface="Yu Gothic Medium" panose="020B0400000000000000" pitchFamily="34" charset="-128"/>
              </a:rPr>
            </a:br>
            <a:r>
              <a:rPr lang="ja-JP" altLang="en-US" sz="4000" dirty="0">
                <a:latin typeface="Yu Gothic Medium" panose="020B0400000000000000" pitchFamily="34" charset="-128"/>
                <a:ea typeface="Yu Gothic Medium" panose="020B0400000000000000" pitchFamily="34" charset="-128"/>
              </a:rPr>
              <a:t>カベルネ・</a:t>
            </a:r>
            <a:br>
              <a:rPr lang="ja-JP" altLang="en-US" sz="4000" dirty="0">
                <a:latin typeface="Yu Gothic Medium" panose="020B0400000000000000" pitchFamily="34" charset="-128"/>
                <a:ea typeface="Yu Gothic Medium" panose="020B0400000000000000" pitchFamily="34" charset="-128"/>
              </a:rPr>
            </a:br>
            <a:r>
              <a:rPr lang="ja-JP" altLang="en-US" sz="4000" dirty="0">
                <a:latin typeface="Yu Gothic Medium" panose="020B0400000000000000" pitchFamily="34" charset="-128"/>
                <a:ea typeface="Yu Gothic Medium" panose="020B0400000000000000" pitchFamily="34" charset="-128"/>
              </a:rPr>
              <a:t>ソーヴィニヨン</a:t>
            </a:r>
            <a:endParaRPr lang="en-US" sz="4000" dirty="0">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416327" y="4213432"/>
            <a:ext cx="3484352" cy="1002197"/>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オーストラリア全体で生産：</a:t>
            </a:r>
          </a:p>
          <a:p>
            <a:pP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特に温和な気候、</a:t>
            </a:r>
          </a:p>
          <a:p>
            <a:pP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クナワラ、マーガレット・リヴァー、ヤラ・ヴァレーが有名</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770311"/>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a:cxnSpLocks/>
          </p:cNvCxnSpPr>
          <p:nvPr/>
        </p:nvCxnSpPr>
        <p:spPr>
          <a:xfrm flipH="1" flipV="1">
            <a:off x="-706819" y="4382347"/>
            <a:ext cx="1251" cy="68445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135402" y="42240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effectLst/>
                <a:latin typeface="Yu Gothic" panose="020B0400000000000000" pitchFamily="34" charset="-128"/>
                <a:ea typeface="Yu Gothic" panose="020B0400000000000000" pitchFamily="34" charset="-128"/>
                <a:cs typeface="Inter Display" panose="02000503000000020004" pitchFamily="2" charset="0"/>
              </a:rPr>
              <a:t>主要な産地</a:t>
            </a:r>
            <a:endParaRPr lang="en-AU" sz="1600" b="1" dirty="0">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1973C715-2468-5EAE-CF12-964A32FAC392}"/>
              </a:ext>
            </a:extLst>
          </p:cNvPr>
          <p:cNvSpPr txBox="1"/>
          <p:nvPr/>
        </p:nvSpPr>
        <p:spPr>
          <a:xfrm>
            <a:off x="1111418" y="5522872"/>
            <a:ext cx="2114328" cy="1040670"/>
          </a:xfrm>
          <a:prstGeom prst="rect">
            <a:avLst/>
          </a:prstGeom>
        </p:spPr>
        <p:txBody>
          <a:bodyPr vert="horz" wrap="square" lIns="0" tIns="17145" rIns="0" bIns="0" rtlCol="0" anchor="ctr" anchorCtr="0">
            <a:spAutoFit/>
          </a:bodyPr>
          <a:lstStyle/>
          <a:p>
            <a:pPr>
              <a:spcAft>
                <a:spcPts val="100"/>
              </a:spcAft>
              <a:buClr>
                <a:schemeClr val="accent4"/>
              </a:buCl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典型的な風味：</a:t>
            </a:r>
            <a:endParaRPr lang="en-AU" altLang="ja-JP" sz="1600" dirty="0">
              <a:latin typeface="Yu Gothic Medium" panose="020B0400000000000000" pitchFamily="34" charset="-128"/>
              <a:ea typeface="Yu Gothic Medium" panose="020B0400000000000000" pitchFamily="34" charset="-128"/>
              <a:cs typeface="Inter Display" panose="02000503000000020004" pitchFamily="2" charset="0"/>
            </a:endParaRP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黒スグリ</a:t>
            </a: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トウガラシ</a:t>
            </a: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Inter Display" panose="02000503000000020004" pitchFamily="2" charset="0"/>
              </a:rPr>
              <a:t>ミント</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5" name="object 58">
            <a:extLst>
              <a:ext uri="{FF2B5EF4-FFF2-40B4-BE49-F238E27FC236}">
                <a16:creationId xmlns:a16="http://schemas.microsoft.com/office/drawing/2014/main" id="{B4748276-38F5-1D23-FF69-A9C800D7F23D}"/>
              </a:ext>
            </a:extLst>
          </p:cNvPr>
          <p:cNvSpPr txBox="1"/>
          <p:nvPr/>
        </p:nvSpPr>
        <p:spPr>
          <a:xfrm>
            <a:off x="7799000" y="5645041"/>
            <a:ext cx="3768603" cy="755976"/>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ブレンドが多い</a:t>
            </a:r>
            <a:endParaRPr lang="en-AU" altLang="ja-JP" sz="1600" b="1" dirty="0">
              <a:latin typeface="Yu Gothic Medium" panose="020B0400000000000000" pitchFamily="34" charset="-128"/>
              <a:ea typeface="Yu Gothic Medium" panose="020B0400000000000000" pitchFamily="34" charset="-128"/>
              <a:cs typeface="Inter Display Medium" panose="02000503000000020004" pitchFamily="2" charset="0"/>
            </a:endParaRPr>
          </a:p>
          <a:p>
            <a:pPr>
              <a:buClr>
                <a:srgbClr val="F40000"/>
              </a:buClr>
            </a:pPr>
            <a:r>
              <a:rPr lang="ja-JP" altLang="en-US" sz="1600" dirty="0">
                <a:effectLst/>
                <a:latin typeface="Yu Gothic Medium" panose="020B0400000000000000" pitchFamily="34" charset="-128"/>
                <a:ea typeface="Yu Gothic Medium" panose="020B0400000000000000" pitchFamily="34" charset="-128"/>
                <a:cs typeface="Inter Display" panose="02000503000000020004" pitchFamily="2" charset="0"/>
              </a:rPr>
              <a:t>メルロ、シラーズ、カベルネ・フラン、プティ・ヴェルドなど</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Oval 15">
            <a:extLst>
              <a:ext uri="{FF2B5EF4-FFF2-40B4-BE49-F238E27FC236}">
                <a16:creationId xmlns:a16="http://schemas.microsoft.com/office/drawing/2014/main" id="{5F0ADB2E-2AA6-C226-20F6-008F761EB432}"/>
              </a:ext>
            </a:extLst>
          </p:cNvPr>
          <p:cNvSpPr/>
          <p:nvPr/>
        </p:nvSpPr>
        <p:spPr>
          <a:xfrm>
            <a:off x="7786621" y="1556359"/>
            <a:ext cx="2160000" cy="2160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object 58">
            <a:extLst>
              <a:ext uri="{FF2B5EF4-FFF2-40B4-BE49-F238E27FC236}">
                <a16:creationId xmlns:a16="http://schemas.microsoft.com/office/drawing/2014/main" id="{B230E46C-2F01-95C9-F859-0984A786B09A}"/>
              </a:ext>
            </a:extLst>
          </p:cNvPr>
          <p:cNvSpPr txBox="1"/>
          <p:nvPr/>
        </p:nvSpPr>
        <p:spPr>
          <a:xfrm>
            <a:off x="7886716" y="2300016"/>
            <a:ext cx="1959809" cy="755976"/>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bg1"/>
                </a:solidFill>
                <a:latin typeface="Yu Gothic" panose="020B0400000000000000" pitchFamily="34" charset="-128"/>
                <a:ea typeface="Yu Gothic" panose="020B0400000000000000" pitchFamily="34" charset="-128"/>
              </a:rPr>
              <a:t>オーストラリアで</a:t>
            </a:r>
            <a:br>
              <a:rPr lang="en-AU" altLang="ja-JP" sz="1600" b="1" dirty="0">
                <a:solidFill>
                  <a:schemeClr val="bg1"/>
                </a:solidFill>
                <a:latin typeface="Yu Gothic" panose="020B0400000000000000" pitchFamily="34" charset="-128"/>
                <a:ea typeface="Yu Gothic" panose="020B0400000000000000" pitchFamily="34" charset="-128"/>
              </a:rPr>
            </a:br>
            <a:r>
              <a:rPr lang="en-US" altLang="ja-JP" sz="1600" b="1" dirty="0">
                <a:solidFill>
                  <a:schemeClr val="bg1"/>
                </a:solidFill>
                <a:latin typeface="Yu Gothic" panose="020B0400000000000000" pitchFamily="34" charset="-128"/>
                <a:ea typeface="Yu Gothic" panose="020B0400000000000000" pitchFamily="34" charset="-128"/>
              </a:rPr>
              <a:t>3</a:t>
            </a:r>
            <a:r>
              <a:rPr lang="ja-JP" altLang="en-US" sz="1600" b="1" dirty="0">
                <a:solidFill>
                  <a:schemeClr val="bg1"/>
                </a:solidFill>
                <a:latin typeface="Yu Gothic" panose="020B0400000000000000" pitchFamily="34" charset="-128"/>
                <a:ea typeface="Yu Gothic" panose="020B0400000000000000" pitchFamily="34" charset="-128"/>
              </a:rPr>
              <a:t>番目に栽培面積の</a:t>
            </a:r>
            <a:br>
              <a:rPr lang="en-AU" altLang="ja-JP" sz="1600" b="1" dirty="0">
                <a:solidFill>
                  <a:schemeClr val="bg1"/>
                </a:solidFill>
                <a:latin typeface="Yu Gothic" panose="020B0400000000000000" pitchFamily="34" charset="-128"/>
                <a:ea typeface="Yu Gothic" panose="020B0400000000000000" pitchFamily="34" charset="-128"/>
              </a:rPr>
            </a:br>
            <a:r>
              <a:rPr lang="ja-JP" altLang="en-US" sz="1600" b="1" dirty="0">
                <a:solidFill>
                  <a:schemeClr val="bg1"/>
                </a:solidFill>
                <a:latin typeface="Yu Gothic" panose="020B0400000000000000" pitchFamily="34" charset="-128"/>
                <a:ea typeface="Yu Gothic" panose="020B0400000000000000" pitchFamily="34" charset="-128"/>
              </a:rPr>
              <a:t>広い品種</a:t>
            </a:r>
            <a:endParaRPr lang="en-AU" sz="1600" b="1" dirty="0">
              <a:solidFill>
                <a:schemeClr val="bg1"/>
              </a:solidFill>
              <a:latin typeface="Yu Gothic" panose="020B0400000000000000" pitchFamily="34" charset="-128"/>
              <a:ea typeface="Yu Gothic" panose="020B0400000000000000" pitchFamily="34" charset="-128"/>
            </a:endParaRPr>
          </a:p>
        </p:txBody>
      </p:sp>
      <p:sp>
        <p:nvSpPr>
          <p:cNvPr id="21" name="Oval 20">
            <a:extLst>
              <a:ext uri="{FF2B5EF4-FFF2-40B4-BE49-F238E27FC236}">
                <a16:creationId xmlns:a16="http://schemas.microsoft.com/office/drawing/2014/main" id="{C3FFD78B-AA44-0F49-44D3-54C3A8755377}"/>
              </a:ext>
            </a:extLst>
          </p:cNvPr>
          <p:cNvSpPr/>
          <p:nvPr/>
        </p:nvSpPr>
        <p:spPr>
          <a:xfrm>
            <a:off x="2245379" y="2530291"/>
            <a:ext cx="2160000" cy="2159636"/>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64F6562C-3656-DA9A-C16F-BA5BEC369071}"/>
              </a:ext>
            </a:extLst>
          </p:cNvPr>
          <p:cNvSpPr txBox="1"/>
          <p:nvPr/>
        </p:nvSpPr>
        <p:spPr>
          <a:xfrm>
            <a:off x="2235400" y="3174957"/>
            <a:ext cx="2216954" cy="923330"/>
          </a:xfrm>
          <a:prstGeom prst="rect">
            <a:avLst/>
          </a:prstGeom>
          <a:noFill/>
        </p:spPr>
        <p:txBody>
          <a:bodyPr wrap="square">
            <a:spAutoFit/>
          </a:bodyPr>
          <a:lstStyle/>
          <a:p>
            <a:pPr algn="ctr">
              <a:buClr>
                <a:srgbClr val="F40000"/>
              </a:buClr>
            </a:pPr>
            <a:r>
              <a:rPr lang="ja-JP" altLang="en-US" sz="1800" b="1" spc="100" dirty="0">
                <a:solidFill>
                  <a:schemeClr val="accent1"/>
                </a:solidFill>
                <a:latin typeface="ＭＳ Ｐゴシック" panose="020B0600070205080204" pitchFamily="50" charset="-128"/>
                <a:cs typeface="Hellix SemiBold"/>
              </a:rPr>
              <a:t>カベルネ・</a:t>
            </a:r>
            <a:br>
              <a:rPr lang="en-AU" altLang="ja-JP" sz="1800" b="1" spc="100" dirty="0">
                <a:solidFill>
                  <a:schemeClr val="accent1"/>
                </a:solidFill>
                <a:latin typeface="ＭＳ Ｐゴシック" panose="020B0600070205080204" pitchFamily="50" charset="-128"/>
                <a:cs typeface="Hellix SemiBold"/>
              </a:rPr>
            </a:br>
            <a:r>
              <a:rPr lang="ja-JP" altLang="en-US" sz="1800" b="1" spc="100" dirty="0">
                <a:solidFill>
                  <a:schemeClr val="accent1"/>
                </a:solidFill>
                <a:latin typeface="ＭＳ Ｐゴシック" panose="020B0600070205080204" pitchFamily="50" charset="-128"/>
                <a:cs typeface="Hellix SemiBold"/>
              </a:rPr>
              <a:t>ソーヴィニヨンの</a:t>
            </a:r>
            <a:br>
              <a:rPr lang="en-AU" altLang="ja-JP" sz="1800" b="1" spc="100" dirty="0">
                <a:solidFill>
                  <a:schemeClr val="accent1"/>
                </a:solidFill>
                <a:latin typeface="ＭＳ Ｐゴシック" panose="020B0600070205080204" pitchFamily="50" charset="-128"/>
                <a:cs typeface="Hellix SemiBold"/>
              </a:rPr>
            </a:br>
            <a:r>
              <a:rPr lang="ja-JP" altLang="en-US" sz="1800" b="1" spc="100" dirty="0">
                <a:solidFill>
                  <a:schemeClr val="accent1"/>
                </a:solidFill>
                <a:latin typeface="ＭＳ Ｐゴシック" panose="020B0600070205080204" pitchFamily="50" charset="-128"/>
                <a:cs typeface="Hellix SemiBold"/>
              </a:rPr>
              <a:t>特徴</a:t>
            </a:r>
            <a:endParaRPr lang="en-US" sz="1800" b="1" spc="100" dirty="0">
              <a:solidFill>
                <a:schemeClr val="accent1"/>
              </a:solidFill>
              <a:latin typeface="ＭＳ Ｐゴシック" panose="020B0600070205080204" pitchFamily="50" charset="-128"/>
              <a:cs typeface="Hellix SemiBold"/>
            </a:endParaRPr>
          </a:p>
        </p:txBody>
      </p:sp>
      <p:sp>
        <p:nvSpPr>
          <p:cNvPr id="28" name="TextBox 27">
            <a:extLst>
              <a:ext uri="{FF2B5EF4-FFF2-40B4-BE49-F238E27FC236}">
                <a16:creationId xmlns:a16="http://schemas.microsoft.com/office/drawing/2014/main" id="{0D4CF2EF-0AC8-0460-0432-0C0D76DFB699}"/>
              </a:ext>
            </a:extLst>
          </p:cNvPr>
          <p:cNvSpPr txBox="1"/>
          <p:nvPr/>
        </p:nvSpPr>
        <p:spPr>
          <a:xfrm>
            <a:off x="529208" y="3153980"/>
            <a:ext cx="1466008" cy="1077218"/>
          </a:xfrm>
          <a:prstGeom prst="rect">
            <a:avLst/>
          </a:prstGeom>
          <a:noFill/>
        </p:spPr>
        <p:txBody>
          <a:bodyPr wrap="square">
            <a:spAutoFit/>
          </a:bodyPr>
          <a:lstStyle/>
          <a:p>
            <a:pPr>
              <a:buClr>
                <a:srgbClr val="F40000"/>
              </a:buClr>
            </a:pPr>
            <a:r>
              <a:rPr lang="ja-JP" altLang="en-US" sz="1600" dirty="0">
                <a:latin typeface="Yu Gothic Medium" panose="020B0400000000000000" pitchFamily="34" charset="-128"/>
                <a:ea typeface="Yu Gothic Medium" panose="020B0400000000000000" pitchFamily="34" charset="-128"/>
              </a:rPr>
              <a:t>果皮が厚く、</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力強く、</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タンニンの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骨格が強固</a:t>
            </a:r>
            <a:endParaRPr lang="en-US" sz="1600" dirty="0">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60566B74-6896-D881-46D8-C8B5534EE437}"/>
              </a:ext>
            </a:extLst>
          </p:cNvPr>
          <p:cNvCxnSpPr>
            <a:cxnSpLocks/>
          </p:cNvCxnSpPr>
          <p:nvPr/>
        </p:nvCxnSpPr>
        <p:spPr>
          <a:xfrm>
            <a:off x="3213769" y="4689927"/>
            <a:ext cx="0" cy="37687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5B103-B48C-F2D6-EE61-07A8ABD5D56B}"/>
              </a:ext>
            </a:extLst>
          </p:cNvPr>
          <p:cNvCxnSpPr>
            <a:cxnSpLocks/>
          </p:cNvCxnSpPr>
          <p:nvPr/>
        </p:nvCxnSpPr>
        <p:spPr>
          <a:xfrm>
            <a:off x="2168582" y="5066805"/>
            <a:ext cx="20903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02D1D04-12A7-E289-C7F0-5D6BEEF925C0}"/>
              </a:ext>
            </a:extLst>
          </p:cNvPr>
          <p:cNvCxnSpPr>
            <a:cxnSpLocks/>
          </p:cNvCxnSpPr>
          <p:nvPr/>
        </p:nvCxnSpPr>
        <p:spPr>
          <a:xfrm>
            <a:off x="2123296" y="5068706"/>
            <a:ext cx="0" cy="37687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956059A-ACA0-0786-6AAA-4099CA01EA7F}"/>
              </a:ext>
            </a:extLst>
          </p:cNvPr>
          <p:cNvCxnSpPr>
            <a:cxnSpLocks/>
          </p:cNvCxnSpPr>
          <p:nvPr/>
        </p:nvCxnSpPr>
        <p:spPr>
          <a:xfrm>
            <a:off x="4270846" y="5059828"/>
            <a:ext cx="0" cy="37687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6E34F2F-2356-A598-5348-4F82772FA478}"/>
              </a:ext>
            </a:extLst>
          </p:cNvPr>
          <p:cNvSpPr txBox="1"/>
          <p:nvPr/>
        </p:nvSpPr>
        <p:spPr>
          <a:xfrm>
            <a:off x="3451730" y="5481452"/>
            <a:ext cx="1638232" cy="584775"/>
          </a:xfrm>
          <a:prstGeom prst="rect">
            <a:avLst/>
          </a:prstGeom>
          <a:noFill/>
        </p:spPr>
        <p:txBody>
          <a:bodyPr wrap="square">
            <a:spAutoFit/>
          </a:bodyPr>
          <a:lstStyle/>
          <a:p>
            <a:pPr algn="ctr"/>
            <a:r>
              <a:rPr lang="ja-JP" altLang="en-US" sz="1600" dirty="0">
                <a:latin typeface="Yu Gothic Medium" panose="020B0400000000000000" pitchFamily="34" charset="-128"/>
                <a:ea typeface="Yu Gothic Medium" panose="020B0400000000000000" pitchFamily="34" charset="-128"/>
              </a:rPr>
              <a:t>偉大な</a:t>
            </a:r>
            <a:endParaRPr lang="en-US"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熟成の可能性</a:t>
            </a:r>
            <a:endParaRPr lang="en-US" sz="16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7003697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ACAD496-19A2-3AEA-F9FF-91EE3694D7E3}"/>
              </a:ext>
            </a:extLst>
          </p:cNvPr>
          <p:cNvCxnSpPr>
            <a:cxnSpLocks/>
          </p:cNvCxnSpPr>
          <p:nvPr/>
        </p:nvCxnSpPr>
        <p:spPr>
          <a:xfrm>
            <a:off x="6503725" y="2697356"/>
            <a:ext cx="16051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86C4AEB-8378-D696-22B1-2A4F50C21F65}"/>
              </a:ext>
            </a:extLst>
          </p:cNvPr>
          <p:cNvCxnSpPr>
            <a:cxnSpLocks/>
          </p:cNvCxnSpPr>
          <p:nvPr/>
        </p:nvCxnSpPr>
        <p:spPr>
          <a:xfrm>
            <a:off x="4490019" y="4363298"/>
            <a:ext cx="12884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887071" y="4136026"/>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566507" cy="1325562"/>
          </a:xfrm>
        </p:spPr>
        <p:txBody>
          <a:bodyPr/>
          <a:lstStyle/>
          <a:p>
            <a:r>
              <a:rPr lang="ja-JP" altLang="en-US" sz="2800" spc="-150" dirty="0">
                <a:solidFill>
                  <a:schemeClr val="accent5"/>
                </a:solidFill>
                <a:latin typeface="Yu Gothic Medium" panose="020B0400000000000000" pitchFamily="34" charset="-128"/>
                <a:ea typeface="Yu Gothic Medium" panose="020B0400000000000000" pitchFamily="34" charset="-128"/>
              </a:rPr>
              <a:t>遅摘み・甘口ワイン</a:t>
            </a:r>
            <a:br>
              <a:rPr lang="en-US" sz="2800" spc="-150" dirty="0">
                <a:solidFill>
                  <a:schemeClr val="accent4"/>
                </a:solidFill>
                <a:latin typeface="Yu Gothic Medium" panose="020B0400000000000000" pitchFamily="34" charset="-128"/>
                <a:ea typeface="Yu Gothic Medium" panose="020B0400000000000000" pitchFamily="34" charset="-128"/>
              </a:rPr>
            </a:br>
            <a:r>
              <a:rPr lang="ja-JP" altLang="en-US" sz="4000" spc="-150" dirty="0">
                <a:latin typeface="Yu Gothic Medium" panose="020B0400000000000000" pitchFamily="34" charset="-128"/>
                <a:ea typeface="Yu Gothic Medium" panose="020B0400000000000000" pitchFamily="34" charset="-128"/>
              </a:rPr>
              <a:t>セミヨンを使った</a:t>
            </a:r>
            <a:br>
              <a:rPr lang="en-AU" altLang="ja-JP" sz="4000" spc="-150" dirty="0">
                <a:latin typeface="Yu Gothic Medium" panose="020B0400000000000000" pitchFamily="34" charset="-128"/>
                <a:ea typeface="Yu Gothic Medium" panose="020B0400000000000000" pitchFamily="34" charset="-128"/>
              </a:rPr>
            </a:br>
            <a:r>
              <a:rPr lang="ja-JP" altLang="en-US" sz="4000" spc="-150" dirty="0">
                <a:latin typeface="Yu Gothic Medium" panose="020B0400000000000000" pitchFamily="34" charset="-128"/>
                <a:ea typeface="Yu Gothic Medium" panose="020B0400000000000000" pitchFamily="34" charset="-128"/>
              </a:rPr>
              <a:t>貴腐ワイン</a:t>
            </a:r>
            <a:endParaRPr lang="en-US" sz="4000" spc="-150" dirty="0">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9276564" y="4002671"/>
            <a:ext cx="2983306" cy="1002197"/>
          </a:xfrm>
          <a:prstGeom prst="rect">
            <a:avLst/>
          </a:prstGeom>
        </p:spPr>
        <p:txBody>
          <a:bodyPr vert="horz" wrap="square" lIns="0" tIns="17145" rIns="0" bIns="0" rtlCol="0" anchor="t" anchorCtr="0">
            <a:spAutoFit/>
          </a:bodyPr>
          <a:lstStyle/>
          <a:p>
            <a:pPr>
              <a:buClr>
                <a:srgbClr val="F40000"/>
              </a:buClr>
            </a:pP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貴腐菌はリヴァリーナや</a:t>
            </a:r>
          </a:p>
          <a:p>
            <a:pPr>
              <a:buClr>
                <a:srgbClr val="F40000"/>
              </a:buClr>
            </a:pP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ハンター・ヴァレーなど</a:t>
            </a:r>
            <a:br>
              <a:rPr lang="en-AU" altLang="ja-JP" sz="1600" dirty="0">
                <a:latin typeface="Yu Gothic Medium" panose="020B0500000000000000" pitchFamily="34" charset="-128"/>
                <a:ea typeface="Yu Gothic Medium" panose="020B0500000000000000" pitchFamily="34" charset="-128"/>
                <a:cs typeface="Inter Display Medium" panose="02000503000000020004" pitchFamily="2" charset="0"/>
              </a:rPr>
            </a:b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湿度の高い環境で最もよく</a:t>
            </a:r>
            <a:br>
              <a:rPr lang="en-AU" altLang="ja-JP" sz="1600" dirty="0">
                <a:latin typeface="Yu Gothic Medium" panose="020B0500000000000000" pitchFamily="34" charset="-128"/>
                <a:ea typeface="Yu Gothic Medium" panose="020B0500000000000000" pitchFamily="34" charset="-128"/>
                <a:cs typeface="Inter Display Medium" panose="02000503000000020004" pitchFamily="2" charset="0"/>
              </a:rPr>
            </a:b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繁殖する</a:t>
            </a:r>
            <a:endParaRPr lang="en-AU" sz="1600"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6438900" y="5326428"/>
            <a:ext cx="11916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22850" r="22850"/>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074129"/>
            <a:ext cx="4652237" cy="800091"/>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BOTRYTIS </a:t>
            </a:r>
          </a:p>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p>
        </p:txBody>
      </p:sp>
      <p:sp>
        <p:nvSpPr>
          <p:cNvPr id="5" name="object 58">
            <a:extLst>
              <a:ext uri="{FF2B5EF4-FFF2-40B4-BE49-F238E27FC236}">
                <a16:creationId xmlns:a16="http://schemas.microsoft.com/office/drawing/2014/main" id="{DAF582BB-00FD-0D39-35C1-3C2191288BCD}"/>
              </a:ext>
            </a:extLst>
          </p:cNvPr>
          <p:cNvSpPr txBox="1"/>
          <p:nvPr/>
        </p:nvSpPr>
        <p:spPr>
          <a:xfrm>
            <a:off x="7485920" y="3996061"/>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主要な産地</a:t>
            </a:r>
            <a:endParaRPr lang="en-AU" sz="1600" b="1"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12" name="object 58">
            <a:extLst>
              <a:ext uri="{FF2B5EF4-FFF2-40B4-BE49-F238E27FC236}">
                <a16:creationId xmlns:a16="http://schemas.microsoft.com/office/drawing/2014/main" id="{C11779A9-E865-E6F1-60CB-63579E48514D}"/>
              </a:ext>
            </a:extLst>
          </p:cNvPr>
          <p:cNvSpPr txBox="1"/>
          <p:nvPr/>
        </p:nvSpPr>
        <p:spPr>
          <a:xfrm>
            <a:off x="7769114" y="5201204"/>
            <a:ext cx="3051914" cy="1040670"/>
          </a:xfrm>
          <a:prstGeom prst="rect">
            <a:avLst/>
          </a:prstGeom>
        </p:spPr>
        <p:txBody>
          <a:bodyPr vert="horz" wrap="square" lIns="0" tIns="17145" rIns="0" bIns="0" rtlCol="0" anchor="ctr" anchorCtr="0">
            <a:spAutoFit/>
          </a:bodyPr>
          <a:lstStyle/>
          <a:p>
            <a:pPr>
              <a:spcAft>
                <a:spcPts val="100"/>
              </a:spcAft>
              <a:buClr>
                <a:schemeClr val="accent4"/>
              </a:buClr>
            </a:pPr>
            <a:r>
              <a:rPr lang="ja-JP" altLang="en-US" sz="1600" b="1" dirty="0">
                <a:latin typeface="Yu Gothic Medium" panose="020B0500000000000000" pitchFamily="34" charset="-128"/>
                <a:ea typeface="Yu Gothic Medium" panose="020B0500000000000000" pitchFamily="34" charset="-128"/>
                <a:cs typeface="Inter Display" panose="02000503000000020004" pitchFamily="2" charset="0"/>
              </a:rPr>
              <a:t>典型的な風味：</a:t>
            </a:r>
            <a:endParaRPr lang="en-AU" altLang="ja-JP" sz="1600" b="1" dirty="0">
              <a:latin typeface="Yu Gothic Medium" panose="020B0500000000000000" pitchFamily="34" charset="-128"/>
              <a:ea typeface="Yu Gothic Medium" panose="020B0500000000000000" pitchFamily="34" charset="-128"/>
              <a:cs typeface="Inter Display" panose="02000503000000020004" pitchFamily="2" charset="0"/>
            </a:endParaRP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Inter Display" panose="02000503000000020004" pitchFamily="2" charset="0"/>
              </a:rPr>
              <a:t>核果果実、特にアプリコット</a:t>
            </a: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Inter Display" panose="02000503000000020004" pitchFamily="2" charset="0"/>
              </a:rPr>
              <a:t>柑橘類 </a:t>
            </a:r>
          </a:p>
          <a:p>
            <a:pPr marL="285750" indent="-285750">
              <a:spcAft>
                <a:spcPts val="1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Inter Display" panose="02000503000000020004" pitchFamily="2" charset="0"/>
              </a:rPr>
              <a:t>ハチミツ </a:t>
            </a:r>
            <a:endParaRPr lang="en-AU" sz="1600"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16" name="object 58">
            <a:extLst>
              <a:ext uri="{FF2B5EF4-FFF2-40B4-BE49-F238E27FC236}">
                <a16:creationId xmlns:a16="http://schemas.microsoft.com/office/drawing/2014/main" id="{972E7086-6797-43C6-01BC-D802AD7ECAF4}"/>
              </a:ext>
            </a:extLst>
          </p:cNvPr>
          <p:cNvSpPr txBox="1"/>
          <p:nvPr/>
        </p:nvSpPr>
        <p:spPr>
          <a:xfrm>
            <a:off x="1484340" y="4650438"/>
            <a:ext cx="3298838" cy="509755"/>
          </a:xfrm>
          <a:prstGeom prst="rect">
            <a:avLst/>
          </a:prstGeom>
          <a:solidFill>
            <a:schemeClr val="accent6"/>
          </a:solidFill>
        </p:spPr>
        <p:txBody>
          <a:bodyPr vert="horz" wrap="square" lIns="0" tIns="17145" rIns="0" bIns="0" rtlCol="0" anchor="b" anchorCtr="0">
            <a:spAutoFit/>
          </a:bodyPr>
          <a:lstStyle/>
          <a:p>
            <a:pPr>
              <a:spcBef>
                <a:spcPts val="158"/>
              </a:spcBef>
              <a:spcAft>
                <a:spcPts val="638"/>
              </a:spcAft>
            </a:pP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淡い黄色から</a:t>
            </a:r>
            <a:br>
              <a:rPr lang="en-AU" altLang="ja-JP" sz="1600" b="1" dirty="0">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濃い黄金色まで</a:t>
            </a:r>
            <a:endParaRPr lang="en-AU" sz="1600" b="1"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20" name="Oval 19">
            <a:extLst>
              <a:ext uri="{FF2B5EF4-FFF2-40B4-BE49-F238E27FC236}">
                <a16:creationId xmlns:a16="http://schemas.microsoft.com/office/drawing/2014/main" id="{0F732579-B0A9-D1A8-5BAE-07C8020BD374}"/>
              </a:ext>
            </a:extLst>
          </p:cNvPr>
          <p:cNvSpPr/>
          <p:nvPr/>
        </p:nvSpPr>
        <p:spPr>
          <a:xfrm rot="16200000">
            <a:off x="1458596" y="4231102"/>
            <a:ext cx="272668" cy="272668"/>
          </a:xfrm>
          <a:prstGeom prst="ellipse">
            <a:avLst/>
          </a:prstGeom>
          <a:solidFill>
            <a:srgbClr val="FFF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E9126CA1-D5F0-14E9-8929-DDEE88ED1C6F}"/>
              </a:ext>
            </a:extLst>
          </p:cNvPr>
          <p:cNvSpPr/>
          <p:nvPr/>
        </p:nvSpPr>
        <p:spPr>
          <a:xfrm rot="16200000">
            <a:off x="1797999" y="4231102"/>
            <a:ext cx="272668" cy="272668"/>
          </a:xfrm>
          <a:prstGeom prst="ellipse">
            <a:avLst/>
          </a:prstGeom>
          <a:solidFill>
            <a:srgbClr val="FFF7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9D0EC15E-0564-A6B5-9ECE-C25636713FE9}"/>
              </a:ext>
            </a:extLst>
          </p:cNvPr>
          <p:cNvSpPr/>
          <p:nvPr/>
        </p:nvSpPr>
        <p:spPr>
          <a:xfrm rot="16200000">
            <a:off x="2137401" y="4231102"/>
            <a:ext cx="272668" cy="272668"/>
          </a:xfrm>
          <a:prstGeom prst="ellipse">
            <a:avLst/>
          </a:prstGeom>
          <a:solidFill>
            <a:srgbClr val="FEF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71A4EE66-E20E-FB7B-8FF0-FDEE2F15E15D}"/>
              </a:ext>
            </a:extLst>
          </p:cNvPr>
          <p:cNvSpPr/>
          <p:nvPr/>
        </p:nvSpPr>
        <p:spPr>
          <a:xfrm rot="16200000">
            <a:off x="2476804" y="4231102"/>
            <a:ext cx="272668" cy="272668"/>
          </a:xfrm>
          <a:prstGeom prst="ellipse">
            <a:avLst/>
          </a:prstGeom>
          <a:solidFill>
            <a:srgbClr val="FED3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ABD82A6E-105F-B034-CDB9-36EF070BFB62}"/>
              </a:ext>
            </a:extLst>
          </p:cNvPr>
          <p:cNvSpPr/>
          <p:nvPr/>
        </p:nvSpPr>
        <p:spPr>
          <a:xfrm rot="16200000">
            <a:off x="2816207" y="4231102"/>
            <a:ext cx="272668" cy="272668"/>
          </a:xfrm>
          <a:prstGeom prst="ellipse">
            <a:avLst/>
          </a:prstGeom>
          <a:solidFill>
            <a:srgbClr val="FEC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CB86BEB9-FB2A-6650-3A52-DC4185A0DDCA}"/>
              </a:ext>
            </a:extLst>
          </p:cNvPr>
          <p:cNvSpPr/>
          <p:nvPr/>
        </p:nvSpPr>
        <p:spPr>
          <a:xfrm rot="16200000">
            <a:off x="3155609" y="4231102"/>
            <a:ext cx="272668" cy="272668"/>
          </a:xfrm>
          <a:prstGeom prst="ellipse">
            <a:avLst/>
          </a:prstGeom>
          <a:solidFill>
            <a:srgbClr val="FEC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Oval 26">
            <a:extLst>
              <a:ext uri="{FF2B5EF4-FFF2-40B4-BE49-F238E27FC236}">
                <a16:creationId xmlns:a16="http://schemas.microsoft.com/office/drawing/2014/main" id="{09CD1D93-CB93-A1E0-7537-2FA54D16F52D}"/>
              </a:ext>
            </a:extLst>
          </p:cNvPr>
          <p:cNvSpPr/>
          <p:nvPr/>
        </p:nvSpPr>
        <p:spPr>
          <a:xfrm rot="16200000">
            <a:off x="3495012" y="4231102"/>
            <a:ext cx="272668" cy="272668"/>
          </a:xfrm>
          <a:prstGeom prst="ellipse">
            <a:avLst/>
          </a:prstGeom>
          <a:solidFill>
            <a:srgbClr val="F89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27">
            <a:extLst>
              <a:ext uri="{FF2B5EF4-FFF2-40B4-BE49-F238E27FC236}">
                <a16:creationId xmlns:a16="http://schemas.microsoft.com/office/drawing/2014/main" id="{066C7EDD-0AB2-EA68-4145-1EBFE12FF26A}"/>
              </a:ext>
            </a:extLst>
          </p:cNvPr>
          <p:cNvSpPr/>
          <p:nvPr/>
        </p:nvSpPr>
        <p:spPr>
          <a:xfrm rot="16200000">
            <a:off x="3834415" y="4231102"/>
            <a:ext cx="272668" cy="272668"/>
          </a:xfrm>
          <a:prstGeom prst="ellipse">
            <a:avLst/>
          </a:prstGeom>
          <a:solidFill>
            <a:srgbClr val="F57D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0CC6F25A-9C67-DF7E-0EFF-004F340F26FF}"/>
              </a:ext>
            </a:extLst>
          </p:cNvPr>
          <p:cNvSpPr/>
          <p:nvPr/>
        </p:nvSpPr>
        <p:spPr>
          <a:xfrm rot="16200000">
            <a:off x="4168161" y="4231102"/>
            <a:ext cx="272668" cy="272668"/>
          </a:xfrm>
          <a:prstGeom prst="ellipse">
            <a:avLst/>
          </a:prstGeom>
          <a:solidFill>
            <a:srgbClr val="F471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1" name="Straight Connector 30">
            <a:extLst>
              <a:ext uri="{FF2B5EF4-FFF2-40B4-BE49-F238E27FC236}">
                <a16:creationId xmlns:a16="http://schemas.microsoft.com/office/drawing/2014/main" id="{A5461BC7-BFDD-1ED2-29C4-1FFBD49DDBAA}"/>
              </a:ext>
            </a:extLst>
          </p:cNvPr>
          <p:cNvCxnSpPr>
            <a:cxnSpLocks/>
          </p:cNvCxnSpPr>
          <p:nvPr/>
        </p:nvCxnSpPr>
        <p:spPr>
          <a:xfrm>
            <a:off x="1582143" y="4377770"/>
            <a:ext cx="238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4E29100-8461-A231-25E8-212133B4625B}"/>
              </a:ext>
            </a:extLst>
          </p:cNvPr>
          <p:cNvCxnSpPr>
            <a:cxnSpLocks/>
          </p:cNvCxnSpPr>
          <p:nvPr/>
        </p:nvCxnSpPr>
        <p:spPr>
          <a:xfrm>
            <a:off x="1582143" y="4251770"/>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435D50FA-13D0-809F-D1BD-6187A3361409}"/>
              </a:ext>
            </a:extLst>
          </p:cNvPr>
          <p:cNvCxnSpPr>
            <a:cxnSpLocks/>
          </p:cNvCxnSpPr>
          <p:nvPr/>
        </p:nvCxnSpPr>
        <p:spPr>
          <a:xfrm>
            <a:off x="3976339" y="4251770"/>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 name="Oval 3">
            <a:extLst>
              <a:ext uri="{FF2B5EF4-FFF2-40B4-BE49-F238E27FC236}">
                <a16:creationId xmlns:a16="http://schemas.microsoft.com/office/drawing/2014/main" id="{FF5E8B01-6DF6-C0EE-C078-8049079E03A8}"/>
              </a:ext>
            </a:extLst>
          </p:cNvPr>
          <p:cNvSpPr/>
          <p:nvPr/>
        </p:nvSpPr>
        <p:spPr>
          <a:xfrm>
            <a:off x="7786621" y="1556359"/>
            <a:ext cx="2160000" cy="216000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object 58">
            <a:extLst>
              <a:ext uri="{FF2B5EF4-FFF2-40B4-BE49-F238E27FC236}">
                <a16:creationId xmlns:a16="http://schemas.microsoft.com/office/drawing/2014/main" id="{3626D5E6-835B-D28D-F9AF-44E171C32995}"/>
              </a:ext>
            </a:extLst>
          </p:cNvPr>
          <p:cNvSpPr txBox="1"/>
          <p:nvPr/>
        </p:nvSpPr>
        <p:spPr>
          <a:xfrm>
            <a:off x="7886716" y="2196257"/>
            <a:ext cx="1959809" cy="1002197"/>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1"/>
                </a:solidFill>
                <a:latin typeface="Yu Gothic" panose="020B0400000000000000" pitchFamily="34" charset="-128"/>
                <a:ea typeface="Yu Gothic" panose="020B0400000000000000" pitchFamily="34" charset="-128"/>
              </a:rPr>
              <a:t>オーストラリアで</a:t>
            </a:r>
            <a:br>
              <a:rPr lang="en-AU" altLang="ja-JP" sz="1600" b="1" dirty="0">
                <a:solidFill>
                  <a:schemeClr val="accent1"/>
                </a:solidFill>
                <a:latin typeface="Yu Gothic" panose="020B0400000000000000" pitchFamily="34" charset="-128"/>
                <a:ea typeface="Yu Gothic" panose="020B0400000000000000" pitchFamily="34" charset="-128"/>
              </a:rPr>
            </a:br>
            <a:r>
              <a:rPr lang="ja-JP" altLang="en-US" sz="1600" b="1" dirty="0">
                <a:solidFill>
                  <a:schemeClr val="accent1"/>
                </a:solidFill>
                <a:latin typeface="Yu Gothic" panose="020B0400000000000000" pitchFamily="34" charset="-128"/>
                <a:ea typeface="Yu Gothic" panose="020B0400000000000000" pitchFamily="34" charset="-128"/>
              </a:rPr>
              <a:t>最も高く評価される甘口ワインの</a:t>
            </a:r>
            <a:br>
              <a:rPr lang="en-AU" altLang="ja-JP" sz="1600" b="1" dirty="0">
                <a:solidFill>
                  <a:schemeClr val="accent1"/>
                </a:solidFill>
                <a:latin typeface="Yu Gothic" panose="020B0400000000000000" pitchFamily="34" charset="-128"/>
                <a:ea typeface="Yu Gothic" panose="020B0400000000000000" pitchFamily="34" charset="-128"/>
              </a:rPr>
            </a:br>
            <a:r>
              <a:rPr lang="ja-JP" altLang="en-US" sz="1600" b="1" dirty="0">
                <a:solidFill>
                  <a:schemeClr val="accent1"/>
                </a:solidFill>
                <a:latin typeface="Yu Gothic" panose="020B0400000000000000" pitchFamily="34" charset="-128"/>
                <a:ea typeface="Yu Gothic" panose="020B0400000000000000" pitchFamily="34" charset="-128"/>
              </a:rPr>
              <a:t>スタイル</a:t>
            </a:r>
            <a:endParaRPr lang="en-AU" sz="1600" b="1" dirty="0">
              <a:solidFill>
                <a:schemeClr val="accent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1225808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18769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787417" cy="1325562"/>
          </a:xfrm>
        </p:spPr>
        <p:txBody>
          <a:bodyPr/>
          <a:lstStyle/>
          <a:p>
            <a:r>
              <a:rPr lang="ja-JP" altLang="en-US" sz="3800">
                <a:latin typeface="Yu Gothic Medium" panose="020B0400000000000000" pitchFamily="34" charset="-128"/>
                <a:ea typeface="Yu Gothic Medium" panose="020B0400000000000000" pitchFamily="34" charset="-128"/>
              </a:rPr>
              <a:t>酒精強化</a:t>
            </a:r>
            <a:br>
              <a:rPr lang="ja-JP" altLang="en-US" sz="3800">
                <a:latin typeface="Yu Gothic Medium" panose="020B0400000000000000" pitchFamily="34" charset="-128"/>
                <a:ea typeface="Yu Gothic Medium" panose="020B0400000000000000" pitchFamily="34" charset="-128"/>
              </a:rPr>
            </a:br>
            <a:r>
              <a:rPr lang="ja-JP" altLang="en-US" sz="3800">
                <a:latin typeface="Yu Gothic Medium" panose="020B0400000000000000" pitchFamily="34" charset="-128"/>
                <a:ea typeface="Yu Gothic Medium" panose="020B0400000000000000" pitchFamily="34" charset="-128"/>
              </a:rPr>
              <a:t>ワイン</a:t>
            </a:r>
            <a:endParaRPr lang="en-US" sz="3800" dirty="0">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7842026" y="5120007"/>
            <a:ext cx="3551044" cy="509755"/>
          </a:xfrm>
          <a:prstGeom prst="rect">
            <a:avLst/>
          </a:prstGeom>
        </p:spPr>
        <p:txBody>
          <a:bodyPr vert="horz" wrap="square" lIns="0" tIns="17145" rIns="0" bIns="0" rtlCol="0" anchor="t" anchorCtr="0">
            <a:spAutoFit/>
          </a:bodyPr>
          <a:lstStyle/>
          <a:p>
            <a:pPr>
              <a:buClr>
                <a:srgbClr val="F40000"/>
              </a:buClr>
            </a:pP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リッチで甘く糖蜜のような味わい、</a:t>
            </a:r>
          </a:p>
          <a:p>
            <a:pPr>
              <a:buClr>
                <a:srgbClr val="F40000"/>
              </a:buClr>
            </a:pP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ねっとりとした甘さ、偉大な複雑さ</a:t>
            </a:r>
            <a:endParaRPr lang="en-AU" sz="1600"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22" name="Straight Connector 21">
            <a:extLst>
              <a:ext uri="{FF2B5EF4-FFF2-40B4-BE49-F238E27FC236}">
                <a16:creationId xmlns:a16="http://schemas.microsoft.com/office/drawing/2014/main" id="{426C32AB-0B4E-DE3E-C289-579E81A5A4F9}"/>
              </a:ext>
            </a:extLst>
          </p:cNvPr>
          <p:cNvCxnSpPr>
            <a:cxnSpLocks/>
          </p:cNvCxnSpPr>
          <p:nvPr/>
        </p:nvCxnSpPr>
        <p:spPr>
          <a:xfrm>
            <a:off x="4261449" y="5322172"/>
            <a:ext cx="34074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l="5447" r="5447"/>
          <a:stretch/>
        </p:blipFill>
        <p:spPr>
          <a:xfrm>
            <a:off x="5218982" y="638133"/>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67158" y="4419961"/>
            <a:ext cx="4652237" cy="360676"/>
          </a:xfrm>
          <a:prstGeom prst="rect">
            <a:avLst/>
          </a:prstGeom>
        </p:spPr>
        <p:txBody>
          <a:bodyPr vert="horz" wrap="square" lIns="0" tIns="12065" rIns="0" bIns="0" rtlCol="0">
            <a:spAutoFit/>
          </a:bodyPr>
          <a:lstStyle/>
          <a:p>
            <a:pPr algn="ctr" defTabSz="914453">
              <a:lnSpc>
                <a:spcPct val="80000"/>
              </a:lnSpc>
              <a:spcBef>
                <a:spcPct val="0"/>
              </a:spcBef>
            </a:pPr>
            <a:r>
              <a:rPr lang="en-AU" sz="28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FORTIFIED WINE</a:t>
            </a:r>
          </a:p>
        </p:txBody>
      </p:sp>
      <p:sp>
        <p:nvSpPr>
          <p:cNvPr id="5" name="object 58">
            <a:extLst>
              <a:ext uri="{FF2B5EF4-FFF2-40B4-BE49-F238E27FC236}">
                <a16:creationId xmlns:a16="http://schemas.microsoft.com/office/drawing/2014/main" id="{DAF582BB-00FD-0D39-35C1-3C2191288BCD}"/>
              </a:ext>
            </a:extLst>
          </p:cNvPr>
          <p:cNvSpPr txBox="1"/>
          <p:nvPr/>
        </p:nvSpPr>
        <p:spPr>
          <a:xfrm>
            <a:off x="6847200" y="2483362"/>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effectLst/>
                <a:latin typeface="Yu Gothic Medium" panose="020B0500000000000000" pitchFamily="34" charset="-128"/>
                <a:ea typeface="Yu Gothic Medium" panose="020B0500000000000000" pitchFamily="34" charset="-128"/>
                <a:cs typeface="Inter Display" panose="02000503000000020004" pitchFamily="2" charset="0"/>
              </a:rPr>
              <a:t>主要な産地</a:t>
            </a:r>
            <a:endParaRPr lang="en-AU" sz="1600" b="1"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3" name="object 58">
            <a:extLst>
              <a:ext uri="{FF2B5EF4-FFF2-40B4-BE49-F238E27FC236}">
                <a16:creationId xmlns:a16="http://schemas.microsoft.com/office/drawing/2014/main" id="{88ADFA23-6BE1-38A3-77F5-8F7E40D69609}"/>
              </a:ext>
            </a:extLst>
          </p:cNvPr>
          <p:cNvSpPr txBox="1"/>
          <p:nvPr/>
        </p:nvSpPr>
        <p:spPr>
          <a:xfrm>
            <a:off x="8489006" y="2405487"/>
            <a:ext cx="3191159" cy="755976"/>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Inter Display Medium" panose="02000503000000020004" pitchFamily="2" charset="0"/>
              </a:rPr>
              <a:t>ラザグレンのマスカット：</a:t>
            </a:r>
          </a:p>
          <a:p>
            <a:pPr>
              <a:buClr>
                <a:srgbClr val="F40000"/>
              </a:buClr>
            </a:pPr>
            <a:r>
              <a:rPr lang="ja-JP" altLang="en-US" sz="1600" dirty="0">
                <a:latin typeface="Yu Gothic Medium" panose="020B0500000000000000" pitchFamily="34" charset="-128"/>
                <a:ea typeface="Yu Gothic Medium" panose="020B0500000000000000" pitchFamily="34" charset="-128"/>
                <a:cs typeface="Inter Display Medium" panose="02000503000000020004" pitchFamily="2" charset="0"/>
              </a:rPr>
              <a:t>ラザグレンは素晴らしいマスカットで知られる代表的な産地</a:t>
            </a:r>
            <a:endParaRPr lang="en-AU" sz="1600" dirty="0">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8" name="Straight Connector 7">
            <a:extLst>
              <a:ext uri="{FF2B5EF4-FFF2-40B4-BE49-F238E27FC236}">
                <a16:creationId xmlns:a16="http://schemas.microsoft.com/office/drawing/2014/main" id="{15BFFE67-A70F-D4D6-D72B-579B5BB380C7}"/>
              </a:ext>
            </a:extLst>
          </p:cNvPr>
          <p:cNvCxnSpPr>
            <a:cxnSpLocks/>
          </p:cNvCxnSpPr>
          <p:nvPr/>
        </p:nvCxnSpPr>
        <p:spPr>
          <a:xfrm>
            <a:off x="4158904" y="3323432"/>
            <a:ext cx="18062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3A0E80F-8A4F-C6FB-FD17-BF454B8D68EE}"/>
              </a:ext>
            </a:extLst>
          </p:cNvPr>
          <p:cNvSpPr/>
          <p:nvPr/>
        </p:nvSpPr>
        <p:spPr>
          <a:xfrm>
            <a:off x="3001449" y="4583475"/>
            <a:ext cx="1620000" cy="162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050" b="1" dirty="0">
              <a:solidFill>
                <a:schemeClr val="accent1"/>
              </a:solidFill>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AF2938F6-6BA3-2D65-72FE-A44FB3A9EC37}"/>
              </a:ext>
            </a:extLst>
          </p:cNvPr>
          <p:cNvSpPr/>
          <p:nvPr/>
        </p:nvSpPr>
        <p:spPr>
          <a:xfrm>
            <a:off x="1741449" y="2009835"/>
            <a:ext cx="2520000" cy="252000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object 58">
            <a:extLst>
              <a:ext uri="{FF2B5EF4-FFF2-40B4-BE49-F238E27FC236}">
                <a16:creationId xmlns:a16="http://schemas.microsoft.com/office/drawing/2014/main" id="{4575528F-5DB4-3224-29E6-705C2B9F75CB}"/>
              </a:ext>
            </a:extLst>
          </p:cNvPr>
          <p:cNvSpPr txBox="1"/>
          <p:nvPr/>
        </p:nvSpPr>
        <p:spPr>
          <a:xfrm>
            <a:off x="1830391" y="2746896"/>
            <a:ext cx="2342115" cy="1248419"/>
          </a:xfrm>
          <a:prstGeom prst="rect">
            <a:avLst/>
          </a:prstGeom>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1"/>
                </a:solidFill>
                <a:latin typeface="Yu Gothic" panose="020B0400000000000000" pitchFamily="34" charset="-128"/>
                <a:ea typeface="Yu Gothic" panose="020B0400000000000000" pitchFamily="34" charset="-128"/>
              </a:rPr>
              <a:t>酒精強化ワインとは、</a:t>
            </a:r>
            <a:br>
              <a:rPr lang="en-AU" altLang="ja-JP" sz="1600" b="1" dirty="0">
                <a:solidFill>
                  <a:schemeClr val="accent1"/>
                </a:solidFill>
                <a:latin typeface="Yu Gothic" panose="020B0400000000000000" pitchFamily="34" charset="-128"/>
                <a:ea typeface="Yu Gothic" panose="020B0400000000000000" pitchFamily="34" charset="-128"/>
              </a:rPr>
            </a:br>
            <a:r>
              <a:rPr lang="ja-JP" altLang="en-US" sz="1600" b="1" dirty="0">
                <a:solidFill>
                  <a:schemeClr val="accent1"/>
                </a:solidFill>
                <a:latin typeface="Yu Gothic" panose="020B0400000000000000" pitchFamily="34" charset="-128"/>
                <a:ea typeface="Yu Gothic" panose="020B0400000000000000" pitchFamily="34" charset="-128"/>
              </a:rPr>
              <a:t>蒸留によって造られた</a:t>
            </a:r>
            <a:br>
              <a:rPr lang="en-AU" altLang="ja-JP" sz="1600" b="1" dirty="0">
                <a:solidFill>
                  <a:schemeClr val="accent1"/>
                </a:solidFill>
                <a:latin typeface="Yu Gothic" panose="020B0400000000000000" pitchFamily="34" charset="-128"/>
                <a:ea typeface="Yu Gothic" panose="020B0400000000000000" pitchFamily="34" charset="-128"/>
              </a:rPr>
            </a:br>
            <a:r>
              <a:rPr lang="ja-JP" altLang="en-US" sz="1600" b="1" dirty="0">
                <a:solidFill>
                  <a:schemeClr val="accent1"/>
                </a:solidFill>
                <a:latin typeface="Yu Gothic" panose="020B0400000000000000" pitchFamily="34" charset="-128"/>
                <a:ea typeface="Yu Gothic" panose="020B0400000000000000" pitchFamily="34" charset="-128"/>
              </a:rPr>
              <a:t>グレープ・スピリッツを添加したスティル・</a:t>
            </a:r>
            <a:br>
              <a:rPr lang="en-AU" altLang="ja-JP" sz="1600" b="1" dirty="0">
                <a:solidFill>
                  <a:schemeClr val="accent1"/>
                </a:solidFill>
                <a:latin typeface="Yu Gothic" panose="020B0400000000000000" pitchFamily="34" charset="-128"/>
                <a:ea typeface="Yu Gothic" panose="020B0400000000000000" pitchFamily="34" charset="-128"/>
              </a:rPr>
            </a:br>
            <a:r>
              <a:rPr lang="ja-JP" altLang="en-US" sz="1600" b="1" dirty="0">
                <a:solidFill>
                  <a:schemeClr val="accent1"/>
                </a:solidFill>
                <a:latin typeface="Yu Gothic" panose="020B0400000000000000" pitchFamily="34" charset="-128"/>
                <a:ea typeface="Yu Gothic" panose="020B0400000000000000" pitchFamily="34" charset="-128"/>
              </a:rPr>
              <a:t>ワインのこと</a:t>
            </a:r>
            <a:endParaRPr lang="en-AU" sz="1600" b="1" dirty="0">
              <a:solidFill>
                <a:schemeClr val="accent1"/>
              </a:solidFill>
              <a:latin typeface="Yu Gothic" panose="020B0400000000000000" pitchFamily="34" charset="-128"/>
              <a:ea typeface="Yu Gothic" panose="020B0400000000000000" pitchFamily="34" charset="-128"/>
            </a:endParaRPr>
          </a:p>
        </p:txBody>
      </p:sp>
      <p:sp>
        <p:nvSpPr>
          <p:cNvPr id="21" name="TextBox 20">
            <a:extLst>
              <a:ext uri="{FF2B5EF4-FFF2-40B4-BE49-F238E27FC236}">
                <a16:creationId xmlns:a16="http://schemas.microsoft.com/office/drawing/2014/main" id="{AA9A8F30-E56E-5832-D72C-D80259C6EAFB}"/>
              </a:ext>
            </a:extLst>
          </p:cNvPr>
          <p:cNvSpPr txBox="1"/>
          <p:nvPr/>
        </p:nvSpPr>
        <p:spPr>
          <a:xfrm>
            <a:off x="3001449" y="5005552"/>
            <a:ext cx="1617453" cy="738664"/>
          </a:xfrm>
          <a:prstGeom prst="rect">
            <a:avLst/>
          </a:prstGeom>
          <a:noFill/>
        </p:spPr>
        <p:txBody>
          <a:bodyPr wrap="square">
            <a:spAutoFit/>
          </a:bodyPr>
          <a:lstStyle/>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アルコール</a:t>
            </a:r>
          </a:p>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度数 </a:t>
            </a:r>
            <a:br>
              <a:rPr lang="en-AU" altLang="ja-JP" sz="1400" b="1" dirty="0">
                <a:solidFill>
                  <a:schemeClr val="accent1"/>
                </a:solidFill>
                <a:latin typeface="Yu Gothic" panose="020B0400000000000000" pitchFamily="34" charset="-128"/>
                <a:ea typeface="Yu Gothic" panose="020B0400000000000000" pitchFamily="34" charset="-128"/>
              </a:rPr>
            </a:br>
            <a:r>
              <a:rPr lang="en-AU" altLang="ja-JP" sz="1400" b="1" dirty="0">
                <a:solidFill>
                  <a:schemeClr val="accent1"/>
                </a:solidFill>
                <a:latin typeface="Yu Gothic" panose="020B0400000000000000" pitchFamily="34" charset="-128"/>
                <a:ea typeface="Yu Gothic" panose="020B0400000000000000" pitchFamily="34" charset="-128"/>
              </a:rPr>
              <a:t>(15.5%</a:t>
            </a:r>
            <a:r>
              <a:rPr lang="ja-JP" altLang="en-US" sz="1400" b="1" dirty="0">
                <a:solidFill>
                  <a:schemeClr val="accent1"/>
                </a:solidFill>
                <a:latin typeface="Yu Gothic" panose="020B0400000000000000" pitchFamily="34" charset="-128"/>
                <a:ea typeface="Yu Gothic" panose="020B0400000000000000" pitchFamily="34" charset="-128"/>
              </a:rPr>
              <a:t>から</a:t>
            </a:r>
            <a:r>
              <a:rPr lang="en-AU" altLang="ja-JP" sz="1400" b="1" dirty="0">
                <a:solidFill>
                  <a:schemeClr val="accent1"/>
                </a:solidFill>
                <a:latin typeface="Yu Gothic" panose="020B0400000000000000" pitchFamily="34" charset="-128"/>
                <a:ea typeface="Yu Gothic" panose="020B0400000000000000" pitchFamily="34" charset="-128"/>
              </a:rPr>
              <a:t>20%)</a:t>
            </a:r>
            <a:endParaRPr lang="en-US" sz="1400" b="1" dirty="0">
              <a:solidFill>
                <a:schemeClr val="accent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1792779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CBC8-5F06-F5CE-9C8B-70A57C590BC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082293D-A1B1-4DB9-C024-01AABDF93613}"/>
              </a:ext>
            </a:extLst>
          </p:cNvPr>
          <p:cNvPicPr>
            <a:picLocks noGrp="1" noChangeAspect="1"/>
          </p:cNvPicPr>
          <p:nvPr>
            <p:ph type="pic" sz="quarter" idx="10"/>
          </p:nvPr>
        </p:nvPicPr>
        <p:blipFill>
          <a:blip r:embed="rId3"/>
          <a:srcRect t="8845" b="8845"/>
          <a:stretch/>
        </p:blipFill>
        <p:spPr>
          <a:xfrm>
            <a:off x="-12592" y="-1"/>
            <a:ext cx="12298505" cy="6917909"/>
          </a:xfrm>
        </p:spPr>
      </p:pic>
      <p:sp>
        <p:nvSpPr>
          <p:cNvPr id="2" name="Title 1">
            <a:extLst>
              <a:ext uri="{FF2B5EF4-FFF2-40B4-BE49-F238E27FC236}">
                <a16:creationId xmlns:a16="http://schemas.microsoft.com/office/drawing/2014/main" id="{1DF3D57E-F2A1-B95C-3089-18C6A7724679}"/>
              </a:ext>
            </a:extLst>
          </p:cNvPr>
          <p:cNvSpPr>
            <a:spLocks noGrp="1"/>
          </p:cNvSpPr>
          <p:nvPr>
            <p:ph type="title"/>
          </p:nvPr>
        </p:nvSpPr>
        <p:spPr>
          <a:xfrm>
            <a:off x="655638" y="740569"/>
            <a:ext cx="6818925" cy="1927482"/>
          </a:xfrm>
        </p:spPr>
        <p:txBody>
          <a:bodyPr/>
          <a:lstStyle/>
          <a:p>
            <a:r>
              <a:rPr lang="ja-JP" altLang="en-US" sz="5400">
                <a:solidFill>
                  <a:schemeClr val="accent5"/>
                </a:solidFill>
                <a:latin typeface="Yu Gothic Medium" panose="020B0400000000000000" pitchFamily="34" charset="-128"/>
                <a:ea typeface="Yu Gothic Medium" panose="020B0400000000000000" pitchFamily="34" charset="-128"/>
              </a:rPr>
              <a:t>単一品種か</a:t>
            </a:r>
            <a:br>
              <a:rPr lang="en-AU" altLang="ja-JP" sz="5400" dirty="0">
                <a:solidFill>
                  <a:schemeClr val="accent5"/>
                </a:solidFill>
                <a:latin typeface="Yu Gothic Medium" panose="020B0400000000000000" pitchFamily="34" charset="-128"/>
                <a:ea typeface="Yu Gothic Medium" panose="020B0400000000000000" pitchFamily="34" charset="-128"/>
              </a:rPr>
            </a:br>
            <a:r>
              <a:rPr lang="ja-JP" altLang="en-US" sz="5400">
                <a:solidFill>
                  <a:schemeClr val="bg2"/>
                </a:solidFill>
                <a:latin typeface="Yu Gothic Medium" panose="020B0400000000000000" pitchFamily="34" charset="-128"/>
                <a:ea typeface="Yu Gothic Medium" panose="020B0400000000000000" pitchFamily="34" charset="-128"/>
              </a:rPr>
              <a:t>ブレンドか</a:t>
            </a:r>
            <a:endParaRPr lang="en-US" sz="54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7695402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5" r="16195"/>
          <a:stretch>
            <a:fillRect/>
          </a:stretch>
        </p:blipFill>
        <p:spPr/>
      </p:pic>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799403"/>
            <a:ext cx="4105121" cy="3327395"/>
          </a:xfrm>
        </p:spPr>
        <p:txBody>
          <a:bodyPr/>
          <a:lstStyle/>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ワインとは</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ブドウ栽培に影響を与える要素</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ワインのつくり方</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テイスティングの基本</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ワインのスタイルと品種を知る</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オーストラリアで有名な</a:t>
            </a:r>
            <a:br>
              <a:rPr lang="ja-JP" altLang="en-US" sz="2000" dirty="0">
                <a:effectLst/>
                <a:latin typeface="Yu Gothic Medium" panose="020B0400000000000000" pitchFamily="34" charset="-128"/>
                <a:ea typeface="Yu Gothic Medium" panose="020B0400000000000000" pitchFamily="34" charset="-128"/>
              </a:rPr>
            </a:br>
            <a:r>
              <a:rPr lang="ja-JP" altLang="en-US" sz="2000" dirty="0">
                <a:effectLst/>
                <a:latin typeface="Yu Gothic Medium" panose="020B0400000000000000" pitchFamily="34" charset="-128"/>
                <a:ea typeface="Yu Gothic Medium" panose="020B0400000000000000" pitchFamily="34" charset="-128"/>
              </a:rPr>
              <a:t>ワイン産地を知る</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ワインの楽しみ方</a:t>
            </a:r>
          </a:p>
          <a:p>
            <a:pPr marL="285750" indent="-285750">
              <a:buClr>
                <a:schemeClr val="accent3"/>
              </a:buClr>
              <a:buFont typeface="Arial" panose="020B0604020202020204" pitchFamily="34" charset="0"/>
              <a:buChar char="•"/>
            </a:pPr>
            <a:r>
              <a:rPr lang="ja-JP" altLang="en-US" sz="2000" dirty="0">
                <a:effectLst/>
                <a:latin typeface="Yu Gothic Medium" panose="020B0400000000000000" pitchFamily="34" charset="-128"/>
                <a:ea typeface="Yu Gothic Medium" panose="020B0400000000000000" pitchFamily="34" charset="-128"/>
              </a:rPr>
              <a:t>ワインの欠陥と見分け方</a:t>
            </a:r>
            <a:endParaRPr lang="en-AU" sz="2000" dirty="0">
              <a:effectLst/>
              <a:latin typeface="Yu Gothic Medium" panose="020B0400000000000000" pitchFamily="34" charset="-128"/>
              <a:ea typeface="Yu Gothic Medium" panose="020B0400000000000000" pitchFamily="34" charset="-128"/>
            </a:endParaRPr>
          </a:p>
        </p:txBody>
      </p:sp>
      <p:sp>
        <p:nvSpPr>
          <p:cNvPr id="7" name="Title 2">
            <a:extLst>
              <a:ext uri="{FF2B5EF4-FFF2-40B4-BE49-F238E27FC236}">
                <a16:creationId xmlns:a16="http://schemas.microsoft.com/office/drawing/2014/main" id="{1FAC3C29-8469-AC5C-2320-19D30FCB9836}"/>
              </a:ext>
            </a:extLst>
          </p:cNvPr>
          <p:cNvSpPr>
            <a:spLocks noGrp="1"/>
          </p:cNvSpPr>
          <p:nvPr>
            <p:ph type="title"/>
          </p:nvPr>
        </p:nvSpPr>
        <p:spPr>
          <a:xfrm>
            <a:off x="6860774" y="817112"/>
            <a:ext cx="6158452" cy="1325562"/>
          </a:xfrm>
        </p:spPr>
        <p:txBody>
          <a:bodyPr/>
          <a:lstStyle/>
          <a:p>
            <a:r>
              <a:rPr lang="en-AU" altLang="ja-JP" dirty="0">
                <a:solidFill>
                  <a:schemeClr val="accent2"/>
                </a:solidFill>
                <a:latin typeface="+mj-lt"/>
                <a:ea typeface="Yu Gothic Medium" panose="020B0400000000000000" pitchFamily="34" charset="-128"/>
              </a:rPr>
              <a:t>Today we’ll cover...</a:t>
            </a:r>
            <a:endParaRPr lang="en-US" dirty="0">
              <a:solidFill>
                <a:schemeClr val="accent2"/>
              </a:solidFill>
              <a:latin typeface="+mj-lt"/>
              <a:ea typeface="Yu Gothic Medium" panose="020B0400000000000000" pitchFamily="34" charset="-128"/>
            </a:endParaRP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D2DDF3-B8BA-BFAF-35DB-7E105E0D850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8E612B12-7B9F-7DF9-DD19-5671D211AF41}"/>
              </a:ext>
            </a:extLst>
          </p:cNvPr>
          <p:cNvSpPr txBox="1"/>
          <p:nvPr/>
        </p:nvSpPr>
        <p:spPr>
          <a:xfrm>
            <a:off x="661273" y="640769"/>
            <a:ext cx="11918390" cy="1961303"/>
          </a:xfrm>
          <a:prstGeom prst="rect">
            <a:avLst/>
          </a:prstGeom>
        </p:spPr>
        <p:txBody>
          <a:bodyPr vert="horz" wrap="none" lIns="0" tIns="11521" rIns="0" bIns="0" rtlCol="0">
            <a:noAutofit/>
          </a:bodyPr>
          <a:lstStyle/>
          <a:p>
            <a:pPr defTabSz="914453">
              <a:lnSpc>
                <a:spcPct val="80000"/>
              </a:lnSpc>
              <a:defRPr/>
            </a:pPr>
            <a:r>
              <a:rPr lang="ja-JP" altLang="en-US" sz="5400" cap="all">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単一品種</a:t>
            </a:r>
            <a:r>
              <a:rPr lang="en-AU" sz="5400" cap="all" dirty="0">
                <a:solidFill>
                  <a:schemeClr val="accent3"/>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 </a:t>
            </a:r>
          </a:p>
          <a:p>
            <a:pPr defTabSz="914453">
              <a:lnSpc>
                <a:spcPct val="80000"/>
              </a:lnSpc>
              <a:defRPr/>
            </a:pPr>
            <a:r>
              <a:rPr lang="ja-JP" altLang="en-US" sz="5400" cap="all">
                <a:solidFill>
                  <a:schemeClr val="bg2"/>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ワイン</a:t>
            </a:r>
            <a:endParaRPr lang="en-AU" sz="5400" cap="all" dirty="0">
              <a:solidFill>
                <a:schemeClr val="bg2"/>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447B198F-C4E2-14C6-18A9-F4F47A90E81D}"/>
              </a:ext>
            </a:extLst>
          </p:cNvPr>
          <p:cNvSpPr txBox="1"/>
          <p:nvPr/>
        </p:nvSpPr>
        <p:spPr>
          <a:xfrm>
            <a:off x="563301" y="242377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単一の品種から造られる</a:t>
            </a:r>
          </a:p>
          <a:p>
            <a:pPr>
              <a:buClr>
                <a:schemeClr val="accent3"/>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品種、産地、気候、土壌、ワインメーカーの</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意図を明確に示す</a:t>
            </a:r>
          </a:p>
          <a:p>
            <a:pPr>
              <a:buClr>
                <a:schemeClr val="accent3"/>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単一品種ワインとして販売されているものの</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多くは他の品種が少量ブレンドされている。</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オーストラリアは</a:t>
            </a:r>
            <a:r>
              <a:rPr lang="en-US" altLang="ja-JP" sz="1600" dirty="0">
                <a:solidFill>
                  <a:srgbClr val="FFFFFF"/>
                </a:solidFill>
                <a:effectLst/>
                <a:latin typeface="Yu Gothic Medium" panose="020B0400000000000000" pitchFamily="34" charset="-128"/>
                <a:ea typeface="Yu Gothic Medium" panose="020B0400000000000000" pitchFamily="34" charset="-128"/>
              </a:rPr>
              <a:t>15</a:t>
            </a:r>
            <a:r>
              <a:rPr lang="ja-JP" altLang="en-US" sz="1600" dirty="0">
                <a:solidFill>
                  <a:srgbClr val="FFFFFF"/>
                </a:solidFill>
                <a:effectLst/>
                <a:latin typeface="Yu Gothic Medium" panose="020B0400000000000000" pitchFamily="34" charset="-128"/>
                <a:ea typeface="Yu Gothic Medium" panose="020B0400000000000000" pitchFamily="34" charset="-128"/>
              </a:rPr>
              <a:t>％まで可能</a:t>
            </a:r>
            <a:br>
              <a:rPr lang="en-AU" altLang="ja-JP" sz="1600" dirty="0">
                <a:solidFill>
                  <a:srgbClr val="FFFFFF"/>
                </a:solidFill>
                <a:effectLst/>
                <a:latin typeface="Yu Gothic Medium" panose="020B0400000000000000" pitchFamily="34" charset="-128"/>
                <a:ea typeface="Yu Gothic Medium" panose="020B0400000000000000" pitchFamily="34" charset="-128"/>
              </a:rPr>
            </a:br>
            <a:r>
              <a:rPr lang="ja-JP" altLang="en-US" sz="1600" dirty="0">
                <a:solidFill>
                  <a:srgbClr val="FFFFFF"/>
                </a:solidFill>
                <a:effectLst/>
                <a:latin typeface="Yu Gothic Medium" panose="020B0400000000000000" pitchFamily="34" charset="-128"/>
                <a:ea typeface="Yu Gothic Medium" panose="020B0400000000000000" pitchFamily="34" charset="-128"/>
              </a:rPr>
              <a:t>（フランスは</a:t>
            </a:r>
            <a:r>
              <a:rPr lang="en-US" altLang="ja-JP" sz="1600" dirty="0">
                <a:solidFill>
                  <a:srgbClr val="FFFFFF"/>
                </a:solidFill>
                <a:effectLst/>
                <a:latin typeface="Yu Gothic Medium" panose="020B0400000000000000" pitchFamily="34" charset="-128"/>
                <a:ea typeface="Yu Gothic Medium" panose="020B0400000000000000" pitchFamily="34" charset="-128"/>
              </a:rPr>
              <a:t>15</a:t>
            </a:r>
            <a:r>
              <a:rPr lang="ja-JP" altLang="en-US" sz="1600" dirty="0">
                <a:solidFill>
                  <a:srgbClr val="FFFFFF"/>
                </a:solidFill>
                <a:effectLst/>
                <a:latin typeface="Yu Gothic Medium" panose="020B0400000000000000" pitchFamily="34" charset="-128"/>
                <a:ea typeface="Yu Gothic Medium" panose="020B0400000000000000" pitchFamily="34" charset="-128"/>
              </a:rPr>
              <a:t>％、アメリカは</a:t>
            </a:r>
            <a:r>
              <a:rPr lang="en-US" altLang="ja-JP" sz="1600" dirty="0">
                <a:solidFill>
                  <a:srgbClr val="FFFFFF"/>
                </a:solidFill>
                <a:effectLst/>
                <a:latin typeface="Yu Gothic Medium" panose="020B0400000000000000" pitchFamily="34" charset="-128"/>
                <a:ea typeface="Yu Gothic Medium" panose="020B0400000000000000" pitchFamily="34" charset="-128"/>
              </a:rPr>
              <a:t>25</a:t>
            </a:r>
            <a:r>
              <a:rPr lang="ja-JP" altLang="en-US" sz="1600" dirty="0">
                <a:solidFill>
                  <a:srgbClr val="FFFFFF"/>
                </a:solidFill>
                <a:effectLst/>
                <a:latin typeface="Yu Gothic Medium" panose="020B0400000000000000" pitchFamily="34" charset="-128"/>
                <a:ea typeface="Yu Gothic Medium" panose="020B0400000000000000" pitchFamily="34" charset="-128"/>
              </a:rPr>
              <a:t>％）</a:t>
            </a:r>
            <a:endParaRPr lang="en-AU" sz="1600" dirty="0">
              <a:solidFill>
                <a:srgbClr val="FFFFFF"/>
              </a:solidFill>
              <a:effectLst/>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D7AAE978-0002-CD00-7601-982EBA004EE2}"/>
              </a:ext>
            </a:extLst>
          </p:cNvPr>
          <p:cNvPicPr>
            <a:picLocks noChangeAspect="1"/>
          </p:cNvPicPr>
          <p:nvPr/>
        </p:nvPicPr>
        <p:blipFill>
          <a:blip r:embed="rId3"/>
          <a:srcRect l="11650" t="36576" r="19001" b="10233"/>
          <a:stretch/>
        </p:blipFill>
        <p:spPr>
          <a:xfrm>
            <a:off x="6096000" y="-146304"/>
            <a:ext cx="6096000" cy="7004305"/>
          </a:xfrm>
          <a:prstGeom prst="rect">
            <a:avLst/>
          </a:prstGeom>
        </p:spPr>
      </p:pic>
    </p:spTree>
    <p:extLst>
      <p:ext uri="{BB962C8B-B14F-4D97-AF65-F5344CB8AC3E}">
        <p14:creationId xmlns:p14="http://schemas.microsoft.com/office/powerpoint/2010/main" val="389403520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BEC8BDF5-83CF-C6B4-705D-5593D7AAFF75}"/>
              </a:ext>
            </a:extLst>
          </p:cNvPr>
          <p:cNvCxnSpPr>
            <a:cxnSpLocks/>
          </p:cNvCxnSpPr>
          <p:nvPr/>
        </p:nvCxnSpPr>
        <p:spPr>
          <a:xfrm>
            <a:off x="7290875" y="2954543"/>
            <a:ext cx="6519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1071710" y="4980291"/>
            <a:ext cx="33367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79175" y="494527"/>
            <a:ext cx="9403055" cy="964128"/>
          </a:xfrm>
        </p:spPr>
        <p:txBody>
          <a:bodyPr/>
          <a:lstStyle/>
          <a:p>
            <a:r>
              <a:rPr lang="ja-JP" altLang="en-US" sz="4400">
                <a:solidFill>
                  <a:schemeClr val="accent2"/>
                </a:solidFill>
                <a:latin typeface="Yu Gothic Medium" panose="020B0400000000000000" pitchFamily="34" charset="-128"/>
                <a:ea typeface="Yu Gothic Medium" panose="020B0400000000000000" pitchFamily="34" charset="-128"/>
              </a:rPr>
              <a:t>古典的なオーストラリア・ブレンド</a:t>
            </a:r>
            <a:endParaRPr lang="en-US" sz="4400" dirty="0">
              <a:solidFill>
                <a:schemeClr val="accent2"/>
              </a:solidFill>
              <a:latin typeface="Yu Gothic Medium" panose="020B0400000000000000" pitchFamily="34" charset="-128"/>
              <a:ea typeface="Yu Gothic Medium" panose="020B0400000000000000" pitchFamily="34" charset="-128"/>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8079196" y="2822030"/>
            <a:ext cx="3925207" cy="755976"/>
          </a:xfrm>
          <a:prstGeom prst="rect">
            <a:avLst/>
          </a:prstGeom>
        </p:spPr>
        <p:txBody>
          <a:bodyPr vert="horz" wrap="square" lIns="0" tIns="17145" rIns="0" bIns="0" rtlCol="0" anchor="t" anchorCtr="0">
            <a:spAutoFit/>
          </a:bodyPr>
          <a:lstStyle/>
          <a:p>
            <a:pPr>
              <a:buClr>
                <a:srgbClr val="F40000"/>
              </a:buClr>
            </a:pPr>
            <a:r>
              <a:rPr lang="ja-JP" altLang="en-US" sz="1600" b="1" dirty="0">
                <a:latin typeface="Yu Gothic" panose="020B0400000000000000" pitchFamily="34" charset="-128"/>
                <a:ea typeface="Yu Gothic" panose="020B0400000000000000" pitchFamily="34" charset="-128"/>
                <a:cs typeface="Inter Display" panose="02000503000000020004" pitchFamily="2" charset="0"/>
              </a:rPr>
              <a:t>主要な産地</a:t>
            </a:r>
            <a:endParaRPr lang="en-AU" sz="1600" b="1" dirty="0">
              <a:latin typeface="Yu Gothic" panose="020B0400000000000000" pitchFamily="34" charset="-128"/>
              <a:ea typeface="Yu Gothic" panose="020B0400000000000000" pitchFamily="34" charset="-128"/>
              <a:cs typeface="Inter Display" panose="02000503000000020004" pitchFamily="2" charset="0"/>
            </a:endParaRPr>
          </a:p>
          <a:p>
            <a:pP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バロッサ・ヴァレー、</a:t>
            </a:r>
          </a:p>
          <a:p>
            <a:pP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マクラーレン・ヴェール</a:t>
            </a:r>
            <a:endParaRPr lang="en-US" sz="1600" dirty="0">
              <a:latin typeface="Yu Gothic Medium" panose="020B0400000000000000" pitchFamily="34" charset="-128"/>
              <a:ea typeface="Yu Gothic Medium" panose="020B0400000000000000" pitchFamily="34" charset="-128"/>
              <a:cs typeface="Inter Display Medium" panose="02000503000000020004" pitchFamily="2" charset="0"/>
            </a:endParaRPr>
          </a:p>
        </p:txBody>
      </p:sp>
      <p:cxnSp>
        <p:nvCxnSpPr>
          <p:cNvPr id="39" name="Straight Connector 38">
            <a:extLst>
              <a:ext uri="{FF2B5EF4-FFF2-40B4-BE49-F238E27FC236}">
                <a16:creationId xmlns:a16="http://schemas.microsoft.com/office/drawing/2014/main" id="{576BE157-7D11-DD5A-1B38-48AAD5625894}"/>
              </a:ext>
            </a:extLst>
          </p:cNvPr>
          <p:cNvCxnSpPr>
            <a:cxnSpLocks/>
          </p:cNvCxnSpPr>
          <p:nvPr/>
        </p:nvCxnSpPr>
        <p:spPr>
          <a:xfrm>
            <a:off x="3424210" y="3454385"/>
            <a:ext cx="9173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a:cxnSpLocks/>
          </p:cNvCxnSpPr>
          <p:nvPr/>
        </p:nvCxnSpPr>
        <p:spPr>
          <a:xfrm flipV="1">
            <a:off x="10832532" y="4803391"/>
            <a:ext cx="0" cy="29766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a:srcRect t="2200" b="2200"/>
          <a:stretch/>
        </p:blipFill>
        <p:spPr>
          <a:xfrm>
            <a:off x="3964995" y="1097164"/>
            <a:ext cx="1798535" cy="5444788"/>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141890" y="4277853"/>
            <a:ext cx="3514758" cy="603114"/>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 SEMILLON</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19F32BF4-65B3-F782-4549-850DC9A1B91C}"/>
              </a:ext>
            </a:extLst>
          </p:cNvPr>
          <p:cNvSpPr txBox="1"/>
          <p:nvPr/>
        </p:nvSpPr>
        <p:spPr>
          <a:xfrm>
            <a:off x="499124" y="1417288"/>
            <a:ext cx="3707969" cy="1002197"/>
          </a:xfrm>
          <a:prstGeom prst="rect">
            <a:avLst/>
          </a:prstGeom>
        </p:spPr>
        <p:txBody>
          <a:bodyPr vert="horz" wrap="square" lIns="0" tIns="17145" rIns="0" bIns="0" rtlCol="0" anchor="b" anchorCtr="0">
            <a:spAutoFit/>
          </a:bodyPr>
          <a:lstStyle/>
          <a:p>
            <a:pPr>
              <a:spcBef>
                <a:spcPts val="158"/>
              </a:spcBef>
              <a:spcAft>
                <a:spcPts val="638"/>
              </a:spcAft>
            </a:pPr>
            <a:r>
              <a:rPr lang="ja-JP" altLang="en-US" sz="3200" b="1" dirty="0">
                <a:solidFill>
                  <a:schemeClr val="accent3"/>
                </a:solidFill>
                <a:effectLst/>
                <a:latin typeface="Yu Gothic" panose="020B0400000000000000" pitchFamily="34" charset="-128"/>
                <a:ea typeface="Yu Gothic" panose="020B0400000000000000" pitchFamily="34" charset="-128"/>
                <a:cs typeface="Inter Display" panose="02000503000000020004" pitchFamily="2" charset="0"/>
              </a:rPr>
              <a:t>ソーヴィニヨン・</a:t>
            </a:r>
            <a:br>
              <a:rPr lang="en-AU" altLang="ja-JP" sz="3200" b="1" dirty="0">
                <a:solidFill>
                  <a:schemeClr val="accent3"/>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3200" b="1" dirty="0">
                <a:solidFill>
                  <a:schemeClr val="accent3"/>
                </a:solidFill>
                <a:effectLst/>
                <a:latin typeface="Yu Gothic" panose="020B0400000000000000" pitchFamily="34" charset="-128"/>
                <a:ea typeface="Yu Gothic" panose="020B0400000000000000" pitchFamily="34" charset="-128"/>
                <a:cs typeface="Inter Display" panose="02000503000000020004" pitchFamily="2" charset="0"/>
              </a:rPr>
              <a:t>ブランとセミヨン</a:t>
            </a:r>
            <a:endParaRPr lang="en-AU" sz="3200" b="1" dirty="0">
              <a:solidFill>
                <a:schemeClr val="accent3"/>
              </a:solidFill>
              <a:effectLst/>
              <a:latin typeface="Yu Gothic" panose="020B0400000000000000" pitchFamily="34" charset="-128"/>
              <a:ea typeface="Yu Gothic" panose="020B0400000000000000" pitchFamily="34" charset="-128"/>
              <a:cs typeface="Inter Display" panose="02000503000000020004" pitchFamily="2" charset="0"/>
            </a:endParaRPr>
          </a:p>
        </p:txBody>
      </p:sp>
      <p:pic>
        <p:nvPicPr>
          <p:cNvPr id="14" name="Picture Placeholder 8">
            <a:extLst>
              <a:ext uri="{FF2B5EF4-FFF2-40B4-BE49-F238E27FC236}">
                <a16:creationId xmlns:a16="http://schemas.microsoft.com/office/drawing/2014/main" id="{AFC11DD0-040F-00E3-F9E4-F34A49EF4792}"/>
              </a:ext>
            </a:extLst>
          </p:cNvPr>
          <p:cNvPicPr>
            <a:picLocks noChangeAspect="1"/>
          </p:cNvPicPr>
          <p:nvPr/>
        </p:nvPicPr>
        <p:blipFill>
          <a:blip r:embed="rId4" cstate="screen">
            <a:extLst>
              <a:ext uri="{28A0092B-C50C-407E-A947-70E740481C1C}">
                <a14:useLocalDpi xmlns:a14="http://schemas.microsoft.com/office/drawing/2010/main"/>
              </a:ext>
            </a:extLst>
          </a:blip>
          <a:srcRect l="8009" r="8009"/>
          <a:stretch/>
        </p:blipFill>
        <p:spPr>
          <a:xfrm>
            <a:off x="5914583" y="633838"/>
            <a:ext cx="2164614" cy="6553036"/>
          </a:xfrm>
          <a:prstGeom prst="rect">
            <a:avLst/>
          </a:prstGeom>
        </p:spPr>
      </p:pic>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389692"/>
            <a:ext cx="2717026" cy="603114"/>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 SHIRAZ MATARO</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616835" y="4788497"/>
            <a:ext cx="3215697" cy="76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bject 58">
            <a:extLst>
              <a:ext uri="{FF2B5EF4-FFF2-40B4-BE49-F238E27FC236}">
                <a16:creationId xmlns:a16="http://schemas.microsoft.com/office/drawing/2014/main" id="{3A8366B9-BE34-EB76-78CE-2B87A7D49537}"/>
              </a:ext>
            </a:extLst>
          </p:cNvPr>
          <p:cNvSpPr txBox="1"/>
          <p:nvPr/>
        </p:nvSpPr>
        <p:spPr>
          <a:xfrm>
            <a:off x="10041799" y="5172085"/>
            <a:ext cx="2060994" cy="1002197"/>
          </a:xfrm>
          <a:prstGeom prst="rect">
            <a:avLst/>
          </a:prstGeom>
        </p:spPr>
        <p:txBody>
          <a:bodyPr vert="horz" wrap="square" lIns="0" tIns="17145" rIns="0" bIns="0" rtlCol="0" anchor="t" anchorCtr="0">
            <a:spAutoFit/>
          </a:bodyPr>
          <a:lstStyle/>
          <a:p>
            <a:pPr algn="ct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グルナッシュ</a:t>
            </a:r>
            <a:endParaRPr lang="en-US" sz="1600" b="1" dirty="0">
              <a:latin typeface="Yu Gothic" panose="020B0400000000000000" pitchFamily="34" charset="-128"/>
              <a:ea typeface="Yu Gothic" panose="020B0400000000000000" pitchFamily="34" charset="-128"/>
              <a:cs typeface="Inter Display Medium" panose="02000503000000020004" pitchFamily="2" charset="0"/>
            </a:endParaRPr>
          </a:p>
          <a:p>
            <a:pPr algn="ct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スパイスのような</a:t>
            </a:r>
            <a:br>
              <a:rPr lang="en-AU" altLang="ja-JP" sz="1600" dirty="0">
                <a:latin typeface="Yu Gothic Medium" panose="020B0400000000000000" pitchFamily="34" charset="-128"/>
                <a:ea typeface="Yu Gothic Medium" panose="020B0400000000000000" pitchFamily="34" charset="-128"/>
                <a:cs typeface="Inter Display Medium" panose="02000503000000020004" pitchFamily="2" charset="0"/>
              </a:rPr>
            </a:b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アロマとデリケートさを与える</a:t>
            </a:r>
            <a:endParaRPr lang="en-US" sz="1600" dirty="0">
              <a:latin typeface="Yu Gothic Medium" panose="020B0400000000000000" pitchFamily="34" charset="-128"/>
              <a:ea typeface="Yu Gothic Medium" panose="020B0400000000000000" pitchFamily="34" charset="-128"/>
              <a:cs typeface="Inter Display Medium" panose="02000503000000020004" pitchFamily="2" charset="0"/>
            </a:endParaRPr>
          </a:p>
        </p:txBody>
      </p:sp>
      <p:sp>
        <p:nvSpPr>
          <p:cNvPr id="24" name="object 58">
            <a:extLst>
              <a:ext uri="{FF2B5EF4-FFF2-40B4-BE49-F238E27FC236}">
                <a16:creationId xmlns:a16="http://schemas.microsoft.com/office/drawing/2014/main" id="{CF406A81-96FF-6ACA-166F-4BBA344C3DDE}"/>
              </a:ext>
            </a:extLst>
          </p:cNvPr>
          <p:cNvSpPr txBox="1"/>
          <p:nvPr/>
        </p:nvSpPr>
        <p:spPr>
          <a:xfrm>
            <a:off x="8009933" y="5143912"/>
            <a:ext cx="1933475" cy="1248419"/>
          </a:xfrm>
          <a:prstGeom prst="rect">
            <a:avLst/>
          </a:prstGeom>
        </p:spPr>
        <p:txBody>
          <a:bodyPr vert="horz" wrap="square" lIns="0" tIns="17145" rIns="0" bIns="0" rtlCol="0" anchor="t" anchorCtr="0">
            <a:spAutoFit/>
          </a:bodyPr>
          <a:lstStyle/>
          <a:p>
            <a:pPr algn="ct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マタロ</a:t>
            </a:r>
          </a:p>
          <a:p>
            <a:pPr algn="ct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 </a:t>
            </a:r>
            <a:r>
              <a:rPr lang="en-US" altLang="ja-JP" sz="1600" b="1" dirty="0">
                <a:latin typeface="Yu Gothic" panose="020B0400000000000000" pitchFamily="34" charset="-128"/>
                <a:ea typeface="Yu Gothic" panose="020B0400000000000000" pitchFamily="34" charset="-128"/>
                <a:cs typeface="Inter Display Medium" panose="02000503000000020004" pitchFamily="2" charset="0"/>
              </a:rPr>
              <a:t>(</a:t>
            </a: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ムールヴェードル</a:t>
            </a:r>
            <a:r>
              <a:rPr lang="en-US" altLang="ja-JP" sz="1600" b="1" dirty="0">
                <a:latin typeface="Yu Gothic" panose="020B0400000000000000" pitchFamily="34" charset="-128"/>
                <a:ea typeface="Yu Gothic" panose="020B0400000000000000" pitchFamily="34" charset="-128"/>
                <a:cs typeface="Inter Display Medium" panose="02000503000000020004" pitchFamily="2" charset="0"/>
              </a:rPr>
              <a:t>)</a:t>
            </a:r>
          </a:p>
          <a:p>
            <a:pPr algn="ct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香り高さとアニスのような風味、粒感のあるタンニンに寄与</a:t>
            </a:r>
            <a:endParaRPr lang="en-US" sz="1600" dirty="0">
              <a:latin typeface="Yu Gothic Medium" panose="020B0400000000000000" pitchFamily="34" charset="-128"/>
              <a:ea typeface="Yu Gothic Medium" panose="020B0400000000000000" pitchFamily="34" charset="-128"/>
              <a:cs typeface="Inter Display Medium" panose="02000503000000020004" pitchFamily="2" charset="0"/>
            </a:endParaRPr>
          </a:p>
        </p:txBody>
      </p:sp>
      <p:cxnSp>
        <p:nvCxnSpPr>
          <p:cNvPr id="25" name="Straight Connector 24">
            <a:extLst>
              <a:ext uri="{FF2B5EF4-FFF2-40B4-BE49-F238E27FC236}">
                <a16:creationId xmlns:a16="http://schemas.microsoft.com/office/drawing/2014/main" id="{34343C55-24BA-F5C2-A5F9-461236F3C4B3}"/>
              </a:ext>
            </a:extLst>
          </p:cNvPr>
          <p:cNvCxnSpPr>
            <a:cxnSpLocks/>
          </p:cNvCxnSpPr>
          <p:nvPr/>
        </p:nvCxnSpPr>
        <p:spPr>
          <a:xfrm flipV="1">
            <a:off x="8976671" y="4796179"/>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8079196" y="1315631"/>
            <a:ext cx="3728425" cy="1002197"/>
          </a:xfrm>
          <a:prstGeom prst="rect">
            <a:avLst/>
          </a:prstGeom>
        </p:spPr>
        <p:txBody>
          <a:bodyPr vert="horz" wrap="square" lIns="0" tIns="17145" rIns="0" bIns="0" rtlCol="0" anchor="b" anchorCtr="0">
            <a:spAutoFit/>
          </a:bodyPr>
          <a:lstStyle/>
          <a:p>
            <a:pPr algn="r">
              <a:spcBef>
                <a:spcPts val="158"/>
              </a:spcBef>
              <a:spcAft>
                <a:spcPts val="638"/>
              </a:spcAft>
            </a:pPr>
            <a:r>
              <a:rPr lang="ja-JP" altLang="en-US" sz="32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rPr>
              <a:t>グルナッシュ＆</a:t>
            </a:r>
            <a:br>
              <a:rPr lang="en-AU" altLang="ja-JP" sz="32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32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rPr>
              <a:t>シラーズ＆マタロ</a:t>
            </a:r>
            <a:endParaRPr lang="en-AU" sz="32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endParaRPr>
          </a:p>
        </p:txBody>
      </p:sp>
      <p:cxnSp>
        <p:nvCxnSpPr>
          <p:cNvPr id="33" name="Straight Connector 32">
            <a:extLst>
              <a:ext uri="{FF2B5EF4-FFF2-40B4-BE49-F238E27FC236}">
                <a16:creationId xmlns:a16="http://schemas.microsoft.com/office/drawing/2014/main" id="{E98A536C-9F79-D7C2-17E0-A7EBAE148C7A}"/>
              </a:ext>
            </a:extLst>
          </p:cNvPr>
          <p:cNvCxnSpPr>
            <a:cxnSpLocks/>
          </p:cNvCxnSpPr>
          <p:nvPr/>
        </p:nvCxnSpPr>
        <p:spPr>
          <a:xfrm flipV="1">
            <a:off x="2967118" y="4976222"/>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58">
            <a:extLst>
              <a:ext uri="{FF2B5EF4-FFF2-40B4-BE49-F238E27FC236}">
                <a16:creationId xmlns:a16="http://schemas.microsoft.com/office/drawing/2014/main" id="{D95A427A-C0D3-D8A1-5B07-5C9D2DFE7DC6}"/>
              </a:ext>
            </a:extLst>
          </p:cNvPr>
          <p:cNvSpPr txBox="1"/>
          <p:nvPr/>
        </p:nvSpPr>
        <p:spPr>
          <a:xfrm>
            <a:off x="8146737" y="3920483"/>
            <a:ext cx="3337794" cy="509755"/>
          </a:xfrm>
          <a:prstGeom prst="rect">
            <a:avLst/>
          </a:prstGeom>
        </p:spPr>
        <p:txBody>
          <a:bodyPr vert="horz" wrap="square" lIns="0" tIns="17145" rIns="0" bIns="0" rtlCol="0" anchor="t" anchorCtr="0">
            <a:spAutoFit/>
          </a:bodyPr>
          <a:lstStyle/>
          <a:p>
            <a:pPr algn="ctr">
              <a:buClr>
                <a:srgbClr val="F40000"/>
              </a:buClr>
            </a:pPr>
            <a:r>
              <a:rPr lang="ja-JP" altLang="en-US" sz="1600" b="1" dirty="0">
                <a:latin typeface="Yu Gothic" panose="020B0400000000000000" pitchFamily="34" charset="-128"/>
                <a:ea typeface="Yu Gothic" panose="020B0400000000000000" pitchFamily="34" charset="-128"/>
                <a:cs typeface="Inter Display Medium" panose="02000503000000020004" pitchFamily="2" charset="0"/>
              </a:rPr>
              <a:t>シラーズ</a:t>
            </a:r>
            <a:r>
              <a:rPr lang="en-US" sz="1600" dirty="0">
                <a:latin typeface="Neue Haas Grotesk Text Pro" panose="020B0504020202020204" pitchFamily="34" charset="77"/>
                <a:ea typeface="Inter Display Medium" panose="02000503000000020004" pitchFamily="2" charset="0"/>
                <a:cs typeface="Inter Display Medium" panose="02000503000000020004" pitchFamily="2" charset="0"/>
              </a:rPr>
              <a:t> </a:t>
            </a:r>
          </a:p>
          <a:p>
            <a:pPr algn="ctr">
              <a:buClr>
                <a:srgbClr val="F40000"/>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口の中に豊かさと重みを与える</a:t>
            </a:r>
            <a:endParaRPr lang="en-US" sz="1600" dirty="0">
              <a:latin typeface="Yu Gothic Medium" panose="020B0400000000000000" pitchFamily="34" charset="-128"/>
              <a:ea typeface="Yu Gothic Medium" panose="020B0400000000000000" pitchFamily="34" charset="-128"/>
              <a:cs typeface="Inter Display Medium" panose="02000503000000020004" pitchFamily="2" charset="0"/>
            </a:endParaRPr>
          </a:p>
        </p:txBody>
      </p:sp>
      <p:cxnSp>
        <p:nvCxnSpPr>
          <p:cNvPr id="20" name="Straight Connector 19">
            <a:extLst>
              <a:ext uri="{FF2B5EF4-FFF2-40B4-BE49-F238E27FC236}">
                <a16:creationId xmlns:a16="http://schemas.microsoft.com/office/drawing/2014/main" id="{6D8DAAC9-0BF0-4146-3146-3D0B6CF35992}"/>
              </a:ext>
            </a:extLst>
          </p:cNvPr>
          <p:cNvCxnSpPr>
            <a:cxnSpLocks/>
          </p:cNvCxnSpPr>
          <p:nvPr/>
        </p:nvCxnSpPr>
        <p:spPr>
          <a:xfrm flipV="1">
            <a:off x="9815634" y="4483616"/>
            <a:ext cx="0" cy="30488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bject 58">
            <a:extLst>
              <a:ext uri="{FF2B5EF4-FFF2-40B4-BE49-F238E27FC236}">
                <a16:creationId xmlns:a16="http://schemas.microsoft.com/office/drawing/2014/main" id="{2905E681-66B6-B203-C524-9A85EF9F49F9}"/>
              </a:ext>
            </a:extLst>
          </p:cNvPr>
          <p:cNvSpPr txBox="1"/>
          <p:nvPr/>
        </p:nvSpPr>
        <p:spPr>
          <a:xfrm>
            <a:off x="231133" y="5318454"/>
            <a:ext cx="1681153" cy="755976"/>
          </a:xfrm>
          <a:prstGeom prst="rect">
            <a:avLst/>
          </a:prstGeom>
        </p:spPr>
        <p:txBody>
          <a:bodyPr vert="horz" wrap="square" lIns="0" tIns="17145" rIns="0" bIns="0" rtlCol="0" anchor="t" anchorCtr="0">
            <a:spAutoFit/>
          </a:bodyPr>
          <a:lstStyle/>
          <a:p>
            <a:pPr algn="ctr">
              <a:buClr>
                <a:srgbClr val="F40000"/>
              </a:buClr>
            </a:pPr>
            <a:r>
              <a:rPr lang="ja-JP" altLang="en-US" sz="1600" b="1" dirty="0">
                <a:latin typeface="Yu Gothic Medium" panose="020B0500000000000000" pitchFamily="34" charset="-128"/>
                <a:ea typeface="Yu Gothic Medium" panose="020B0500000000000000" pitchFamily="34" charset="-128"/>
              </a:rPr>
              <a:t>セミヨン</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レモンのような風味を加える</a:t>
            </a:r>
            <a:endParaRPr lang="en-AU" sz="1600" dirty="0">
              <a:latin typeface="Yu Gothic Medium" panose="020B0500000000000000" pitchFamily="34" charset="-128"/>
              <a:ea typeface="Yu Gothic Medium" panose="020B0500000000000000" pitchFamily="34" charset="-128"/>
            </a:endParaRPr>
          </a:p>
        </p:txBody>
      </p:sp>
      <p:sp>
        <p:nvSpPr>
          <p:cNvPr id="26" name="object 58">
            <a:extLst>
              <a:ext uri="{FF2B5EF4-FFF2-40B4-BE49-F238E27FC236}">
                <a16:creationId xmlns:a16="http://schemas.microsoft.com/office/drawing/2014/main" id="{F8867FB5-B2AB-3CCE-1F33-79128D6BC1A4}"/>
              </a:ext>
            </a:extLst>
          </p:cNvPr>
          <p:cNvSpPr txBox="1"/>
          <p:nvPr/>
        </p:nvSpPr>
        <p:spPr>
          <a:xfrm>
            <a:off x="2137608" y="5351115"/>
            <a:ext cx="1728996" cy="1248419"/>
          </a:xfrm>
          <a:prstGeom prst="rect">
            <a:avLst/>
          </a:prstGeom>
        </p:spPr>
        <p:txBody>
          <a:bodyPr vert="horz" wrap="square" lIns="0" tIns="17145" rIns="0" bIns="0" rtlCol="0" anchor="t" anchorCtr="0">
            <a:spAutoFit/>
          </a:bodyPr>
          <a:lstStyle/>
          <a:p>
            <a:pPr algn="ctr">
              <a:buClr>
                <a:srgbClr val="F40000"/>
              </a:buClr>
            </a:pPr>
            <a:r>
              <a:rPr lang="ja-JP" altLang="en-US" sz="1600" b="1" dirty="0">
                <a:latin typeface="Yu Gothic Medium" panose="020B0500000000000000" pitchFamily="34" charset="-128"/>
                <a:ea typeface="Yu Gothic Medium" panose="020B0500000000000000" pitchFamily="34" charset="-128"/>
              </a:rPr>
              <a:t>ソーヴィニヨン・ブラン</a:t>
            </a:r>
            <a:endParaRPr lang="en-AU" altLang="ja-JP" sz="1600" b="1" dirty="0">
              <a:latin typeface="Yu Gothic Medium" panose="020B0500000000000000" pitchFamily="34" charset="-128"/>
              <a:ea typeface="Yu Gothic Medium" panose="020B0500000000000000" pitchFamily="34" charset="-128"/>
            </a:endParaRPr>
          </a:p>
          <a:p>
            <a:pPr algn="ctr">
              <a:buClr>
                <a:srgbClr val="F40000"/>
              </a:buClr>
            </a:pPr>
            <a:r>
              <a:rPr lang="ja-JP" altLang="en-US" sz="1600" dirty="0">
                <a:latin typeface="Yu Gothic Medium" panose="020B0500000000000000" pitchFamily="34" charset="-128"/>
                <a:ea typeface="Yu Gothic Medium" panose="020B0500000000000000" pitchFamily="34" charset="-128"/>
              </a:rPr>
              <a:t>トロピカル・</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フルーツの風味と</a:t>
            </a:r>
            <a:endParaRPr lang="en-US" altLang="ja-JP" sz="1600" dirty="0">
              <a:latin typeface="Yu Gothic Medium" panose="020B0500000000000000" pitchFamily="34" charset="-128"/>
              <a:ea typeface="Yu Gothic Medium" panose="020B0500000000000000" pitchFamily="34" charset="-128"/>
            </a:endParaRPr>
          </a:p>
          <a:p>
            <a:pPr algn="ctr">
              <a:buClr>
                <a:srgbClr val="F40000"/>
              </a:buClr>
            </a:pPr>
            <a:r>
              <a:rPr lang="ja-JP" altLang="en-US" sz="1600" dirty="0">
                <a:latin typeface="Yu Gothic Medium" panose="020B0500000000000000" pitchFamily="34" charset="-128"/>
                <a:ea typeface="Yu Gothic Medium" panose="020B0500000000000000" pitchFamily="34" charset="-128"/>
              </a:rPr>
              <a:t>シャープな味わい</a:t>
            </a:r>
            <a:endParaRPr lang="en-US" sz="1600" dirty="0">
              <a:latin typeface="Yu Gothic Medium" panose="020B0500000000000000" pitchFamily="34" charset="-128"/>
              <a:ea typeface="Yu Gothic Medium" panose="020B0500000000000000" pitchFamily="34" charset="-128"/>
            </a:endParaRPr>
          </a:p>
        </p:txBody>
      </p:sp>
      <p:sp>
        <p:nvSpPr>
          <p:cNvPr id="34" name="TextBox 33">
            <a:extLst>
              <a:ext uri="{FF2B5EF4-FFF2-40B4-BE49-F238E27FC236}">
                <a16:creationId xmlns:a16="http://schemas.microsoft.com/office/drawing/2014/main" id="{14E58245-7E0A-07DD-5948-6ED3E1574C5B}"/>
              </a:ext>
            </a:extLst>
          </p:cNvPr>
          <p:cNvSpPr txBox="1"/>
          <p:nvPr/>
        </p:nvSpPr>
        <p:spPr>
          <a:xfrm>
            <a:off x="1392256" y="3161997"/>
            <a:ext cx="2179204" cy="584775"/>
          </a:xfrm>
          <a:prstGeom prst="rect">
            <a:avLst/>
          </a:prstGeom>
          <a:noFill/>
        </p:spPr>
        <p:txBody>
          <a:bodyPr wrap="square">
            <a:spAutoFit/>
          </a:bodyPr>
          <a:lstStyle/>
          <a:p>
            <a:pPr algn="ctr"/>
            <a:r>
              <a:rPr lang="ja-JP" altLang="en-US" sz="1600" dirty="0">
                <a:latin typeface="Yu Gothic Medium" panose="020B0500000000000000" pitchFamily="34" charset="-128"/>
                <a:ea typeface="Yu Gothic Medium" panose="020B0500000000000000" pitchFamily="34" charset="-128"/>
              </a:rPr>
              <a:t>辛口で切れが</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よく爽やか</a:t>
            </a:r>
            <a:endParaRPr lang="en-US" sz="1600" dirty="0">
              <a:latin typeface="Yu Gothic Medium" panose="020B0500000000000000" pitchFamily="34" charset="-128"/>
              <a:ea typeface="Yu Gothic Medium" panose="020B0500000000000000" pitchFamily="34" charset="-128"/>
              <a:cs typeface="Inter Display Medium" panose="02000503000000020004" pitchFamily="2" charset="0"/>
            </a:endParaRPr>
          </a:p>
        </p:txBody>
      </p:sp>
      <p:cxnSp>
        <p:nvCxnSpPr>
          <p:cNvPr id="17" name="Straight Connector 16">
            <a:extLst>
              <a:ext uri="{FF2B5EF4-FFF2-40B4-BE49-F238E27FC236}">
                <a16:creationId xmlns:a16="http://schemas.microsoft.com/office/drawing/2014/main" id="{3A206C84-F93F-F9FA-13DC-FC11A4815265}"/>
              </a:ext>
            </a:extLst>
          </p:cNvPr>
          <p:cNvCxnSpPr>
            <a:cxnSpLocks/>
          </p:cNvCxnSpPr>
          <p:nvPr/>
        </p:nvCxnSpPr>
        <p:spPr>
          <a:xfrm flipV="1">
            <a:off x="1053440" y="4967662"/>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F8DF7A-DDDC-8E25-CB9D-C1E6DB2DF973}"/>
              </a:ext>
            </a:extLst>
          </p:cNvPr>
          <p:cNvCxnSpPr>
            <a:cxnSpLocks/>
          </p:cNvCxnSpPr>
          <p:nvPr/>
        </p:nvCxnSpPr>
        <p:spPr>
          <a:xfrm flipV="1">
            <a:off x="2120239" y="4691249"/>
            <a:ext cx="0" cy="27530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EF69E44-5471-0156-3D9A-B1805EB8E636}"/>
              </a:ext>
            </a:extLst>
          </p:cNvPr>
          <p:cNvSpPr txBox="1"/>
          <p:nvPr/>
        </p:nvSpPr>
        <p:spPr>
          <a:xfrm>
            <a:off x="415116" y="4110067"/>
            <a:ext cx="3371335" cy="584775"/>
          </a:xfrm>
          <a:prstGeom prst="rect">
            <a:avLst/>
          </a:prstGeom>
          <a:noFill/>
        </p:spPr>
        <p:txBody>
          <a:bodyPr wrap="square">
            <a:spAutoFit/>
          </a:bodyPr>
          <a:lstStyle/>
          <a:p>
            <a:pPr algn="ctr">
              <a:buClr>
                <a:srgbClr val="F40000"/>
              </a:buClr>
            </a:pPr>
            <a:r>
              <a:rPr lang="ja-JP" altLang="en-US" sz="1600" b="1" dirty="0">
                <a:latin typeface="Yu Gothic Medium" panose="020B0500000000000000" pitchFamily="34" charset="-128"/>
                <a:ea typeface="Yu Gothic Medium" panose="020B0500000000000000" pitchFamily="34" charset="-128"/>
              </a:rPr>
              <a:t>特徴</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草っぽさやハーブのようなアロマ</a:t>
            </a:r>
            <a:endParaRPr lang="en-US" sz="16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23921739"/>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C728CC94-0B81-17C0-3F0A-EABCADDA20F4}"/>
              </a:ext>
            </a:extLst>
          </p:cNvPr>
          <p:cNvCxnSpPr>
            <a:cxnSpLocks/>
          </p:cNvCxnSpPr>
          <p:nvPr/>
        </p:nvCxnSpPr>
        <p:spPr>
          <a:xfrm>
            <a:off x="2973659" y="5114786"/>
            <a:ext cx="19771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56A4F7-43BD-276B-6A13-B208AC9C685F}"/>
              </a:ext>
            </a:extLst>
          </p:cNvPr>
          <p:cNvCxnSpPr>
            <a:cxnSpLocks/>
          </p:cNvCxnSpPr>
          <p:nvPr/>
        </p:nvCxnSpPr>
        <p:spPr>
          <a:xfrm>
            <a:off x="2973659" y="3775344"/>
            <a:ext cx="17527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00D10D9-BC9D-3556-7D9A-152CA7AB9D66}"/>
              </a:ext>
            </a:extLst>
          </p:cNvPr>
          <p:cNvCxnSpPr>
            <a:cxnSpLocks/>
          </p:cNvCxnSpPr>
          <p:nvPr/>
        </p:nvCxnSpPr>
        <p:spPr>
          <a:xfrm flipV="1">
            <a:off x="7180393" y="3093353"/>
            <a:ext cx="1734426" cy="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Picture Placeholder 8">
            <a:extLst>
              <a:ext uri="{FF2B5EF4-FFF2-40B4-BE49-F238E27FC236}">
                <a16:creationId xmlns:a16="http://schemas.microsoft.com/office/drawing/2014/main" id="{D971E06D-4AF1-19C7-2EAC-78FAD5E3CF24}"/>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905124" y="602615"/>
            <a:ext cx="2109032" cy="6384771"/>
          </a:xfrm>
          <a:prstGeom prst="rect">
            <a:avLst/>
          </a:prstGeom>
        </p:spPr>
      </p:pic>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7362024" y="5270843"/>
            <a:ext cx="923445" cy="123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8675" r="8675"/>
          <a:stretch/>
        </p:blipFill>
        <p:spPr>
          <a:xfrm>
            <a:off x="3817858" y="602615"/>
            <a:ext cx="2109032" cy="6384771"/>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565611" y="4407174"/>
            <a:ext cx="2892036"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SHIRAZ</a:t>
            </a:r>
          </a:p>
        </p:txBody>
      </p:sp>
      <p:sp>
        <p:nvSpPr>
          <p:cNvPr id="12" name="object 58">
            <a:extLst>
              <a:ext uri="{FF2B5EF4-FFF2-40B4-BE49-F238E27FC236}">
                <a16:creationId xmlns:a16="http://schemas.microsoft.com/office/drawing/2014/main" id="{19F32BF4-65B3-F782-4549-850DC9A1B91C}"/>
              </a:ext>
            </a:extLst>
          </p:cNvPr>
          <p:cNvSpPr txBox="1"/>
          <p:nvPr/>
        </p:nvSpPr>
        <p:spPr>
          <a:xfrm>
            <a:off x="305069" y="2548930"/>
            <a:ext cx="4421356" cy="448200"/>
          </a:xfrm>
          <a:prstGeom prst="rect">
            <a:avLst/>
          </a:prstGeom>
        </p:spPr>
        <p:txBody>
          <a:bodyPr vert="horz" wrap="square" lIns="0" tIns="17145" rIns="0" bIns="0" rtlCol="0" anchor="b" anchorCtr="0">
            <a:spAutoFit/>
          </a:bodyPr>
          <a:lstStyle/>
          <a:p>
            <a:pPr>
              <a:spcBef>
                <a:spcPts val="158"/>
              </a:spcBef>
              <a:spcAft>
                <a:spcPts val="638"/>
              </a:spcAft>
            </a:pPr>
            <a:r>
              <a:rPr lang="ja-JP" altLang="en-US" sz="28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rPr>
              <a:t>カベルネ＆シラーズ</a:t>
            </a:r>
            <a:endParaRPr lang="en-AU" sz="28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15" name="object 10">
            <a:extLst>
              <a:ext uri="{FF2B5EF4-FFF2-40B4-BE49-F238E27FC236}">
                <a16:creationId xmlns:a16="http://schemas.microsoft.com/office/drawing/2014/main" id="{0B1B7B3A-149F-FFEC-C2E0-7012B9710D79}"/>
              </a:ext>
            </a:extLst>
          </p:cNvPr>
          <p:cNvSpPr txBox="1"/>
          <p:nvPr/>
        </p:nvSpPr>
        <p:spPr>
          <a:xfrm rot="16200000">
            <a:off x="5710823" y="4289056"/>
            <a:ext cx="2717026"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MERLOT</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1" name="Straight Connector 20">
            <a:extLst>
              <a:ext uri="{FF2B5EF4-FFF2-40B4-BE49-F238E27FC236}">
                <a16:creationId xmlns:a16="http://schemas.microsoft.com/office/drawing/2014/main" id="{23C38985-C23C-4A47-2F58-AABF30E2B171}"/>
              </a:ext>
            </a:extLst>
          </p:cNvPr>
          <p:cNvCxnSpPr>
            <a:cxnSpLocks/>
          </p:cNvCxnSpPr>
          <p:nvPr/>
        </p:nvCxnSpPr>
        <p:spPr>
          <a:xfrm>
            <a:off x="7558940" y="4781787"/>
            <a:ext cx="230617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object 58">
            <a:extLst>
              <a:ext uri="{FF2B5EF4-FFF2-40B4-BE49-F238E27FC236}">
                <a16:creationId xmlns:a16="http://schemas.microsoft.com/office/drawing/2014/main" id="{5E2CD752-7B31-6510-5ACC-4DF7567C630F}"/>
              </a:ext>
            </a:extLst>
          </p:cNvPr>
          <p:cNvSpPr txBox="1"/>
          <p:nvPr/>
        </p:nvSpPr>
        <p:spPr>
          <a:xfrm>
            <a:off x="7229001" y="1752914"/>
            <a:ext cx="4421356" cy="448200"/>
          </a:xfrm>
          <a:prstGeom prst="rect">
            <a:avLst/>
          </a:prstGeom>
        </p:spPr>
        <p:txBody>
          <a:bodyPr vert="horz" wrap="square" lIns="0" tIns="17145" rIns="0" bIns="0" rtlCol="0" anchor="b" anchorCtr="0">
            <a:spAutoFit/>
          </a:bodyPr>
          <a:lstStyle/>
          <a:p>
            <a:pPr algn="r">
              <a:spcBef>
                <a:spcPts val="158"/>
              </a:spcBef>
              <a:spcAft>
                <a:spcPts val="638"/>
              </a:spcAft>
            </a:pPr>
            <a:r>
              <a:rPr lang="ja-JP" altLang="en-US" sz="28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rPr>
              <a:t>カベルネ＆メルロ</a:t>
            </a:r>
            <a:endParaRPr lang="en-AU" sz="2800" b="1" dirty="0">
              <a:solidFill>
                <a:schemeClr val="accent5"/>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34" name="object 58">
            <a:extLst>
              <a:ext uri="{FF2B5EF4-FFF2-40B4-BE49-F238E27FC236}">
                <a16:creationId xmlns:a16="http://schemas.microsoft.com/office/drawing/2014/main" id="{E762BA6B-4706-F2D7-420A-F1AFF9B3FD52}"/>
              </a:ext>
            </a:extLst>
          </p:cNvPr>
          <p:cNvSpPr txBox="1"/>
          <p:nvPr/>
        </p:nvSpPr>
        <p:spPr>
          <a:xfrm>
            <a:off x="10101422" y="4612906"/>
            <a:ext cx="1580914" cy="1504899"/>
          </a:xfrm>
          <a:prstGeom prst="rect">
            <a:avLst/>
          </a:prstGeom>
        </p:spPr>
        <p:txBody>
          <a:bodyPr vert="horz" wrap="square" lIns="0" tIns="17145" rIns="0" bIns="0" rtlCol="0" anchor="ctr" anchorCtr="0">
            <a:spAutoFit/>
          </a:bodyPr>
          <a:lstStyle/>
          <a:p>
            <a:pPr>
              <a:spcBef>
                <a:spcPts val="150"/>
              </a:spcBef>
              <a:spcAft>
                <a:spcPts val="315"/>
              </a:spcAft>
              <a:buClr>
                <a:schemeClr val="accent1"/>
              </a:buClr>
            </a:pPr>
            <a:r>
              <a:rPr lang="ja-JP" altLang="en-US" sz="1600" b="1" dirty="0">
                <a:effectLst/>
                <a:latin typeface="Yu Gothic Medium" panose="020B0400000000000000" pitchFamily="34" charset="-128"/>
                <a:ea typeface="Yu Gothic Medium" panose="020B0400000000000000" pitchFamily="34" charset="-128"/>
                <a:cs typeface="Inter Display Medium" panose="02000503000000020004" pitchFamily="2" charset="0"/>
              </a:rPr>
              <a:t>風味：</a:t>
            </a:r>
            <a:endParaRPr lang="en-AU" altLang="ja-JP" sz="1600" b="1" dirty="0">
              <a:effectLst/>
              <a:latin typeface="Yu Gothic Medium" panose="020B0400000000000000" pitchFamily="34" charset="-128"/>
              <a:ea typeface="Yu Gothic Medium" panose="020B0400000000000000" pitchFamily="34" charset="-128"/>
              <a:cs typeface="Inter Display Medium" panose="02000503000000020004" pitchFamily="2" charset="0"/>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ブルーベリー</a:t>
            </a: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黒系果実</a:t>
            </a: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ミント</a:t>
            </a: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オリーブ</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38" name="object 58">
            <a:extLst>
              <a:ext uri="{FF2B5EF4-FFF2-40B4-BE49-F238E27FC236}">
                <a16:creationId xmlns:a16="http://schemas.microsoft.com/office/drawing/2014/main" id="{A9ADC8BA-8088-4458-B933-9F9B33273600}"/>
              </a:ext>
            </a:extLst>
          </p:cNvPr>
          <p:cNvSpPr txBox="1"/>
          <p:nvPr/>
        </p:nvSpPr>
        <p:spPr>
          <a:xfrm>
            <a:off x="8455750" y="5277771"/>
            <a:ext cx="1580914" cy="1194558"/>
          </a:xfrm>
          <a:prstGeom prst="rect">
            <a:avLst/>
          </a:prstGeom>
        </p:spPr>
        <p:txBody>
          <a:bodyPr vert="horz" wrap="square" lIns="0" tIns="17145" rIns="0" bIns="0" rtlCol="0" anchor="ctr" anchorCtr="0">
            <a:spAutoFit/>
          </a:bodyPr>
          <a:lstStyle/>
          <a:p>
            <a:pPr>
              <a:spcBef>
                <a:spcPts val="150"/>
              </a:spcBef>
              <a:spcAft>
                <a:spcPts val="315"/>
              </a:spcAft>
              <a:buClr>
                <a:schemeClr val="accent4"/>
              </a:buClr>
            </a:pPr>
            <a:r>
              <a:rPr lang="ja-JP" altLang="en-US" sz="1600" dirty="0">
                <a:latin typeface="Yu Gothic Medium" panose="020B0400000000000000" pitchFamily="34" charset="-128"/>
                <a:ea typeface="Yu Gothic Medium" panose="020B0400000000000000" pitchFamily="34" charset="-128"/>
                <a:cs typeface="Inter Display Medium" panose="02000503000000020004" pitchFamily="2" charset="0"/>
              </a:rPr>
              <a:t>香り：</a:t>
            </a:r>
            <a:endParaRPr lang="en-AU" altLang="ja-JP" sz="1600" dirty="0">
              <a:latin typeface="Yu Gothic Medium" panose="020B0400000000000000" pitchFamily="34" charset="-128"/>
              <a:ea typeface="Yu Gothic Medium" panose="020B0400000000000000" pitchFamily="34" charset="-128"/>
              <a:cs typeface="Inter Display Medium" panose="02000503000000020004" pitchFamily="2" charset="0"/>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カシス</a:t>
            </a:r>
          </a:p>
          <a:p>
            <a:pPr marL="285750" indent="-285750">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モカ</a:t>
            </a:r>
          </a:p>
          <a:p>
            <a:pPr marL="285750" indent="-285750">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甘いスパイス</a:t>
            </a:r>
            <a:endParaRPr lang="en-AU" sz="1600" dirty="0">
              <a:latin typeface="Yu Gothic Medium" panose="020B0400000000000000" pitchFamily="34" charset="-128"/>
              <a:ea typeface="Yu Gothic Medium" panose="020B0400000000000000" pitchFamily="34" charset="-128"/>
            </a:endParaRPr>
          </a:p>
        </p:txBody>
      </p:sp>
      <p:sp>
        <p:nvSpPr>
          <p:cNvPr id="14" name="Title 1">
            <a:extLst>
              <a:ext uri="{FF2B5EF4-FFF2-40B4-BE49-F238E27FC236}">
                <a16:creationId xmlns:a16="http://schemas.microsoft.com/office/drawing/2014/main" id="{B59B81B5-9157-3E3A-D83B-DEE5ABD9D574}"/>
              </a:ext>
            </a:extLst>
          </p:cNvPr>
          <p:cNvSpPr txBox="1">
            <a:spLocks/>
          </p:cNvSpPr>
          <p:nvPr/>
        </p:nvSpPr>
        <p:spPr>
          <a:xfrm>
            <a:off x="479176" y="494527"/>
            <a:ext cx="9243664" cy="964128"/>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400">
                <a:latin typeface="Yu Gothic Medium" panose="020B0400000000000000" pitchFamily="34" charset="-128"/>
                <a:ea typeface="Yu Gothic Medium" panose="020B0400000000000000" pitchFamily="34" charset="-128"/>
              </a:rPr>
              <a:t>古典的なオーストラリア・ブレンド</a:t>
            </a:r>
            <a:endParaRPr lang="en-US" sz="4400" dirty="0">
              <a:latin typeface="Yu Gothic Medium" panose="020B0400000000000000" pitchFamily="34" charset="-128"/>
              <a:ea typeface="Yu Gothic Medium" panose="020B0400000000000000" pitchFamily="34" charset="-128"/>
            </a:endParaRPr>
          </a:p>
        </p:txBody>
      </p:sp>
      <p:sp>
        <p:nvSpPr>
          <p:cNvPr id="23" name="object 58">
            <a:extLst>
              <a:ext uri="{FF2B5EF4-FFF2-40B4-BE49-F238E27FC236}">
                <a16:creationId xmlns:a16="http://schemas.microsoft.com/office/drawing/2014/main" id="{E6418391-34DD-FD55-567A-D2007A362B21}"/>
              </a:ext>
            </a:extLst>
          </p:cNvPr>
          <p:cNvSpPr txBox="1"/>
          <p:nvPr/>
        </p:nvSpPr>
        <p:spPr>
          <a:xfrm>
            <a:off x="939531" y="4849149"/>
            <a:ext cx="2774713" cy="1440779"/>
          </a:xfrm>
          <a:prstGeom prst="rect">
            <a:avLst/>
          </a:prstGeom>
        </p:spPr>
        <p:txBody>
          <a:bodyPr vert="horz" wrap="square" lIns="0" tIns="17145" rIns="0" bIns="0" rtlCol="0" anchor="ctr" anchorCtr="0">
            <a:spAutoFit/>
          </a:bodyPr>
          <a:lstStyle/>
          <a:p>
            <a:pPr>
              <a:spcBef>
                <a:spcPts val="150"/>
              </a:spcBef>
              <a:spcAft>
                <a:spcPts val="315"/>
              </a:spcAft>
              <a:buClr>
                <a:schemeClr val="accent4"/>
              </a:buClr>
            </a:pP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カベルネ＆シラーズ</a:t>
            </a:r>
            <a:br>
              <a:rPr lang="en-AU" altLang="ja-JP" sz="1600" b="1" dirty="0">
                <a:latin typeface="Yu Gothic Medium" panose="020B0400000000000000" pitchFamily="34" charset="-128"/>
                <a:ea typeface="Yu Gothic Medium" panose="020B0400000000000000" pitchFamily="34" charset="-128"/>
                <a:cs typeface="Inter Display Medium" panose="02000503000000020004" pitchFamily="2" charset="0"/>
              </a:rPr>
            </a:br>
            <a:r>
              <a:rPr lang="ja-JP" altLang="en-US" sz="1600" b="1" dirty="0">
                <a:latin typeface="Yu Gothic Medium" panose="020B0400000000000000" pitchFamily="34" charset="-128"/>
                <a:ea typeface="Yu Gothic Medium" panose="020B0400000000000000" pitchFamily="34" charset="-128"/>
                <a:cs typeface="Inter Display Medium" panose="02000503000000020004" pitchFamily="2" charset="0"/>
              </a:rPr>
              <a:t>ブレンドの特徴：</a:t>
            </a:r>
            <a:endParaRPr lang="en-AU" altLang="ja-JP" sz="1600" b="1" dirty="0">
              <a:effectLst/>
              <a:latin typeface="Yu Gothic Medium" panose="020B0400000000000000" pitchFamily="34" charset="-128"/>
              <a:ea typeface="Yu Gothic Medium" panose="020B0400000000000000" pitchFamily="34" charset="-128"/>
              <a:cs typeface="Inter Display Medium" panose="02000503000000020004" pitchFamily="2" charset="0"/>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大胆で力強いスタイル</a:t>
            </a:r>
            <a:endParaRPr lang="en-AU" altLang="ja-JP" sz="1600" dirty="0">
              <a:latin typeface="Yu Gothic Medium" panose="020B0400000000000000" pitchFamily="34" charset="-128"/>
              <a:ea typeface="Yu Gothic Medium" panose="020B0400000000000000" pitchFamily="34" charset="-128"/>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長い余韻</a:t>
            </a:r>
            <a:endParaRPr lang="en-AU" altLang="ja-JP" sz="1600" dirty="0">
              <a:latin typeface="Yu Gothic Medium" panose="020B0400000000000000" pitchFamily="34" charset="-128"/>
              <a:ea typeface="Yu Gothic Medium" panose="020B0400000000000000" pitchFamily="34" charset="-128"/>
            </a:endParaRPr>
          </a:p>
          <a:p>
            <a:pPr marL="285750" indent="-285750">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完ぺきなバランス</a:t>
            </a:r>
            <a:endParaRPr lang="en-AU" sz="16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2" name="Oval 1">
            <a:extLst>
              <a:ext uri="{FF2B5EF4-FFF2-40B4-BE49-F238E27FC236}">
                <a16:creationId xmlns:a16="http://schemas.microsoft.com/office/drawing/2014/main" id="{D92A88C4-4414-8C49-7734-4A4D68D5783F}"/>
              </a:ext>
            </a:extLst>
          </p:cNvPr>
          <p:cNvSpPr/>
          <p:nvPr/>
        </p:nvSpPr>
        <p:spPr>
          <a:xfrm>
            <a:off x="8752649" y="2388063"/>
            <a:ext cx="1620000" cy="162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050" b="1" dirty="0">
              <a:solidFill>
                <a:schemeClr val="accent1"/>
              </a:solidFill>
              <a:latin typeface="Yu Gothic" panose="020B0400000000000000" pitchFamily="34" charset="-128"/>
              <a:ea typeface="Yu Gothic" panose="020B0400000000000000" pitchFamily="34" charset="-128"/>
            </a:endParaRPr>
          </a:p>
        </p:txBody>
      </p:sp>
      <p:sp>
        <p:nvSpPr>
          <p:cNvPr id="5" name="TextBox 4">
            <a:extLst>
              <a:ext uri="{FF2B5EF4-FFF2-40B4-BE49-F238E27FC236}">
                <a16:creationId xmlns:a16="http://schemas.microsoft.com/office/drawing/2014/main" id="{C49BF041-514C-3B57-D4F8-548E3D14C7DB}"/>
              </a:ext>
            </a:extLst>
          </p:cNvPr>
          <p:cNvSpPr txBox="1"/>
          <p:nvPr/>
        </p:nvSpPr>
        <p:spPr>
          <a:xfrm>
            <a:off x="8752649" y="2810140"/>
            <a:ext cx="1617453" cy="738664"/>
          </a:xfrm>
          <a:prstGeom prst="rect">
            <a:avLst/>
          </a:prstGeom>
          <a:noFill/>
        </p:spPr>
        <p:txBody>
          <a:bodyPr wrap="square">
            <a:spAutoFit/>
          </a:bodyPr>
          <a:lstStyle/>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長期熟成を</a:t>
            </a:r>
          </a:p>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可能にする</a:t>
            </a:r>
          </a:p>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優れた骨格</a:t>
            </a:r>
            <a:endParaRPr lang="en-US" sz="1400" b="1" dirty="0">
              <a:solidFill>
                <a:schemeClr val="accent1"/>
              </a:solidFill>
              <a:latin typeface="Yu Gothic" panose="020B0400000000000000" pitchFamily="34" charset="-128"/>
              <a:ea typeface="Yu Gothic" panose="020B0400000000000000" pitchFamily="34" charset="-128"/>
            </a:endParaRPr>
          </a:p>
        </p:txBody>
      </p:sp>
      <p:sp>
        <p:nvSpPr>
          <p:cNvPr id="6" name="Oval 5">
            <a:extLst>
              <a:ext uri="{FF2B5EF4-FFF2-40B4-BE49-F238E27FC236}">
                <a16:creationId xmlns:a16="http://schemas.microsoft.com/office/drawing/2014/main" id="{D62637A3-B11A-4530-D5E1-8C66C829A2BC}"/>
              </a:ext>
            </a:extLst>
          </p:cNvPr>
          <p:cNvSpPr/>
          <p:nvPr/>
        </p:nvSpPr>
        <p:spPr>
          <a:xfrm>
            <a:off x="1833315" y="3145344"/>
            <a:ext cx="1260000" cy="126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050" b="1" dirty="0">
              <a:solidFill>
                <a:schemeClr val="accent1"/>
              </a:solidFill>
              <a:latin typeface="Yu Gothic" panose="020B0400000000000000" pitchFamily="34" charset="-128"/>
              <a:ea typeface="Yu Gothic" panose="020B0400000000000000" pitchFamily="34" charset="-128"/>
            </a:endParaRPr>
          </a:p>
        </p:txBody>
      </p:sp>
      <p:sp>
        <p:nvSpPr>
          <p:cNvPr id="7" name="TextBox 6">
            <a:extLst>
              <a:ext uri="{FF2B5EF4-FFF2-40B4-BE49-F238E27FC236}">
                <a16:creationId xmlns:a16="http://schemas.microsoft.com/office/drawing/2014/main" id="{6894D2EB-0D01-22B9-1CAC-251327E71AE6}"/>
              </a:ext>
            </a:extLst>
          </p:cNvPr>
          <p:cNvSpPr txBox="1"/>
          <p:nvPr/>
        </p:nvSpPr>
        <p:spPr>
          <a:xfrm>
            <a:off x="1706118" y="3547715"/>
            <a:ext cx="1617453" cy="523220"/>
          </a:xfrm>
          <a:prstGeom prst="rect">
            <a:avLst/>
          </a:prstGeom>
          <a:noFill/>
        </p:spPr>
        <p:txBody>
          <a:bodyPr wrap="square">
            <a:spAutoFit/>
          </a:bodyPr>
          <a:lstStyle/>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重厚な</a:t>
            </a:r>
          </a:p>
          <a:p>
            <a:pPr algn="ctr">
              <a:lnSpc>
                <a:spcPct val="100000"/>
              </a:lnSpc>
            </a:pPr>
            <a:r>
              <a:rPr lang="ja-JP" altLang="en-US" sz="1400" b="1" dirty="0">
                <a:solidFill>
                  <a:schemeClr val="accent1"/>
                </a:solidFill>
                <a:latin typeface="Yu Gothic" panose="020B0400000000000000" pitchFamily="34" charset="-128"/>
                <a:ea typeface="Yu Gothic" panose="020B0400000000000000" pitchFamily="34" charset="-128"/>
              </a:rPr>
              <a:t>タンニン</a:t>
            </a:r>
            <a:endParaRPr lang="en-US" sz="1400" b="1" dirty="0">
              <a:solidFill>
                <a:schemeClr val="accent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31292696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australia with green borders&#10;&#10;Description automatically generated">
            <a:extLst>
              <a:ext uri="{FF2B5EF4-FFF2-40B4-BE49-F238E27FC236}">
                <a16:creationId xmlns:a16="http://schemas.microsoft.com/office/drawing/2014/main" id="{4B3BD40F-CBA9-5245-431F-D427899A996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189485" y="-337795"/>
            <a:ext cx="12403652" cy="7326423"/>
          </a:xfrm>
          <a:prstGeom prst="rect">
            <a:avLst/>
          </a:prstGeom>
        </p:spPr>
      </p:pic>
      <p:sp>
        <p:nvSpPr>
          <p:cNvPr id="16" name="Content Placeholder 2">
            <a:extLst>
              <a:ext uri="{FF2B5EF4-FFF2-40B4-BE49-F238E27FC236}">
                <a16:creationId xmlns:a16="http://schemas.microsoft.com/office/drawing/2014/main" id="{2CA32E62-30F6-8A73-12AF-7B8AB6635615}"/>
              </a:ext>
            </a:extLst>
          </p:cNvPr>
          <p:cNvSpPr txBox="1"/>
          <p:nvPr/>
        </p:nvSpPr>
        <p:spPr>
          <a:xfrm>
            <a:off x="529493" y="2415288"/>
            <a:ext cx="4143845" cy="3507340"/>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アデレード・ヒルズ、</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SA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バロッサ・ヴァレー、</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SA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キャンベラ・ディストリクト、</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ACT</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クレア・ヴァレー、</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SA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クナワラ、</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SA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ヒースコート、</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VIC</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ハンター・ヴァレー、</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NSW</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マーガレット・リヴァー、</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WA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マクラーレン・ヴェール、</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SA</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モーニントン・ペニンシュラ、</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VIC</a:t>
            </a: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タスマニア</a:t>
            </a:r>
            <a:endParaRPr lang="en-AU" altLang="ja-JP" sz="1600" dirty="0">
              <a:effectLst/>
              <a:latin typeface="Yu Gothic Medium" panose="020B0400000000000000" pitchFamily="34" charset="-128"/>
              <a:ea typeface="Yu Gothic Medium" panose="020B0400000000000000" pitchFamily="34" charset="-128"/>
              <a:cs typeface="Inter Display Medium" panose="02000503000000020004" pitchFamily="2" charset="0"/>
            </a:endParaRPr>
          </a:p>
          <a:p>
            <a:pPr marL="342900" indent="-342900">
              <a:spcBef>
                <a:spcPts val="142"/>
              </a:spcBef>
              <a:spcAft>
                <a:spcPts val="225"/>
              </a:spcAft>
              <a:buClr>
                <a:schemeClr val="accent2"/>
              </a:buClr>
              <a:buFont typeface="+mj-lt"/>
              <a:buAutoNum type="arabicPeriod"/>
            </a:pPr>
            <a:r>
              <a:rPr lang="ja-JP" altLang="en-US" sz="1600">
                <a:effectLst/>
                <a:latin typeface="Yu Gothic Medium" panose="020B0400000000000000" pitchFamily="34" charset="-128"/>
                <a:ea typeface="Yu Gothic Medium" panose="020B0400000000000000" pitchFamily="34" charset="-128"/>
                <a:cs typeface="Inter Display Medium" panose="02000503000000020004" pitchFamily="2" charset="0"/>
              </a:rPr>
              <a:t>ヤラ・ヴァレー、</a:t>
            </a:r>
            <a:r>
              <a:rPr lang="en-AU" sz="1600" dirty="0">
                <a:effectLst/>
                <a:latin typeface="Yu Gothic Medium" panose="020B0400000000000000" pitchFamily="34" charset="-128"/>
                <a:ea typeface="Yu Gothic Medium" panose="020B0400000000000000" pitchFamily="34" charset="-128"/>
                <a:cs typeface="Inter Display Medium" panose="02000503000000020004" pitchFamily="2" charset="0"/>
              </a:rPr>
              <a:t>VIC</a:t>
            </a:r>
            <a:endParaRPr lang="en-AU" sz="1600" dirty="0">
              <a:latin typeface="Yu Gothic Medium" panose="020B0400000000000000" pitchFamily="34" charset="-128"/>
              <a:ea typeface="Yu Gothic Medium" panose="020B0400000000000000" pitchFamily="34" charset="-128"/>
              <a:cs typeface="Inter Display Medium" panose="02000503000000020004" pitchFamily="2" charset="0"/>
            </a:endParaRPr>
          </a:p>
        </p:txBody>
      </p:sp>
      <p:sp>
        <p:nvSpPr>
          <p:cNvPr id="17" name="Oval 16">
            <a:extLst>
              <a:ext uri="{FF2B5EF4-FFF2-40B4-BE49-F238E27FC236}">
                <a16:creationId xmlns:a16="http://schemas.microsoft.com/office/drawing/2014/main" id="{25D72E8E-2F8E-A4CA-5B7C-767E1EF4E3D4}"/>
              </a:ext>
            </a:extLst>
          </p:cNvPr>
          <p:cNvSpPr/>
          <p:nvPr/>
        </p:nvSpPr>
        <p:spPr>
          <a:xfrm>
            <a:off x="8714411" y="4683941"/>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1</a:t>
            </a:r>
          </a:p>
        </p:txBody>
      </p:sp>
      <p:sp>
        <p:nvSpPr>
          <p:cNvPr id="20" name="Oval 19">
            <a:extLst>
              <a:ext uri="{FF2B5EF4-FFF2-40B4-BE49-F238E27FC236}">
                <a16:creationId xmlns:a16="http://schemas.microsoft.com/office/drawing/2014/main" id="{A76834AE-E319-F6B1-6A85-E1CD1845CB83}"/>
              </a:ext>
            </a:extLst>
          </p:cNvPr>
          <p:cNvSpPr/>
          <p:nvPr/>
        </p:nvSpPr>
        <p:spPr>
          <a:xfrm>
            <a:off x="8579437" y="456532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2</a:t>
            </a:r>
          </a:p>
        </p:txBody>
      </p:sp>
      <p:sp>
        <p:nvSpPr>
          <p:cNvPr id="22" name="Oval 21">
            <a:extLst>
              <a:ext uri="{FF2B5EF4-FFF2-40B4-BE49-F238E27FC236}">
                <a16:creationId xmlns:a16="http://schemas.microsoft.com/office/drawing/2014/main" id="{0BC096C1-481C-A11F-EC17-740E8EDC2919}"/>
              </a:ext>
            </a:extLst>
          </p:cNvPr>
          <p:cNvSpPr/>
          <p:nvPr/>
        </p:nvSpPr>
        <p:spPr>
          <a:xfrm>
            <a:off x="8646924" y="4387399"/>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4</a:t>
            </a:r>
          </a:p>
        </p:txBody>
      </p:sp>
      <p:sp>
        <p:nvSpPr>
          <p:cNvPr id="26" name="Oval 25">
            <a:extLst>
              <a:ext uri="{FF2B5EF4-FFF2-40B4-BE49-F238E27FC236}">
                <a16:creationId xmlns:a16="http://schemas.microsoft.com/office/drawing/2014/main" id="{FB35CB6D-F05F-B509-43C5-39E4592FB0A6}"/>
              </a:ext>
            </a:extLst>
          </p:cNvPr>
          <p:cNvSpPr/>
          <p:nvPr/>
        </p:nvSpPr>
        <p:spPr>
          <a:xfrm>
            <a:off x="8568731" y="4844434"/>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9</a:t>
            </a:r>
          </a:p>
        </p:txBody>
      </p:sp>
      <p:sp>
        <p:nvSpPr>
          <p:cNvPr id="28" name="Oval 27">
            <a:extLst>
              <a:ext uri="{FF2B5EF4-FFF2-40B4-BE49-F238E27FC236}">
                <a16:creationId xmlns:a16="http://schemas.microsoft.com/office/drawing/2014/main" id="{E3C6A66C-1DE5-6481-0CFC-9EB9CBDC1F9E}"/>
              </a:ext>
            </a:extLst>
          </p:cNvPr>
          <p:cNvSpPr/>
          <p:nvPr/>
        </p:nvSpPr>
        <p:spPr>
          <a:xfrm>
            <a:off x="8833027" y="5092455"/>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5</a:t>
            </a:r>
          </a:p>
        </p:txBody>
      </p:sp>
      <p:sp>
        <p:nvSpPr>
          <p:cNvPr id="31" name="Oval 30">
            <a:extLst>
              <a:ext uri="{FF2B5EF4-FFF2-40B4-BE49-F238E27FC236}">
                <a16:creationId xmlns:a16="http://schemas.microsoft.com/office/drawing/2014/main" id="{49CB4AFA-CE9C-DAFF-70C4-937034DBD942}"/>
              </a:ext>
            </a:extLst>
          </p:cNvPr>
          <p:cNvSpPr/>
          <p:nvPr/>
        </p:nvSpPr>
        <p:spPr>
          <a:xfrm>
            <a:off x="10207645"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3</a:t>
            </a:r>
          </a:p>
        </p:txBody>
      </p:sp>
      <p:sp>
        <p:nvSpPr>
          <p:cNvPr id="34" name="Oval 33">
            <a:extLst>
              <a:ext uri="{FF2B5EF4-FFF2-40B4-BE49-F238E27FC236}">
                <a16:creationId xmlns:a16="http://schemas.microsoft.com/office/drawing/2014/main" id="{25F58054-837B-3CA6-CA9D-C690DCF0D17B}"/>
              </a:ext>
            </a:extLst>
          </p:cNvPr>
          <p:cNvSpPr/>
          <p:nvPr/>
        </p:nvSpPr>
        <p:spPr>
          <a:xfrm>
            <a:off x="9472401" y="509412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6</a:t>
            </a:r>
          </a:p>
        </p:txBody>
      </p:sp>
      <p:sp>
        <p:nvSpPr>
          <p:cNvPr id="36" name="Oval 35">
            <a:extLst>
              <a:ext uri="{FF2B5EF4-FFF2-40B4-BE49-F238E27FC236}">
                <a16:creationId xmlns:a16="http://schemas.microsoft.com/office/drawing/2014/main" id="{FECE0780-B438-E9EC-E208-9D92C2230DD3}"/>
              </a:ext>
            </a:extLst>
          </p:cNvPr>
          <p:cNvSpPr/>
          <p:nvPr/>
        </p:nvSpPr>
        <p:spPr>
          <a:xfrm>
            <a:off x="9621206" y="537646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0" name="Oval 39">
            <a:extLst>
              <a:ext uri="{FF2B5EF4-FFF2-40B4-BE49-F238E27FC236}">
                <a16:creationId xmlns:a16="http://schemas.microsoft.com/office/drawing/2014/main" id="{683C0A72-8F6A-3D60-67C7-48A2DE5B3D94}"/>
              </a:ext>
            </a:extLst>
          </p:cNvPr>
          <p:cNvSpPr/>
          <p:nvPr/>
        </p:nvSpPr>
        <p:spPr>
          <a:xfrm>
            <a:off x="9516668" y="5510586"/>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2" name="Oval 41">
            <a:extLst>
              <a:ext uri="{FF2B5EF4-FFF2-40B4-BE49-F238E27FC236}">
                <a16:creationId xmlns:a16="http://schemas.microsoft.com/office/drawing/2014/main" id="{200A4139-F727-2CC8-B091-220E63B33A59}"/>
              </a:ext>
            </a:extLst>
          </p:cNvPr>
          <p:cNvSpPr/>
          <p:nvPr/>
        </p:nvSpPr>
        <p:spPr>
          <a:xfrm>
            <a:off x="9709634" y="6249207"/>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AU" sz="1200" b="1" dirty="0">
              <a:solidFill>
                <a:schemeClr val="accent2"/>
              </a:solidFill>
            </a:endParaRPr>
          </a:p>
        </p:txBody>
      </p:sp>
      <p:sp>
        <p:nvSpPr>
          <p:cNvPr id="43" name="TextBox 42">
            <a:extLst>
              <a:ext uri="{FF2B5EF4-FFF2-40B4-BE49-F238E27FC236}">
                <a16:creationId xmlns:a16="http://schemas.microsoft.com/office/drawing/2014/main" id="{4BCB9534-482C-C830-4F97-226661EC75F5}"/>
              </a:ext>
            </a:extLst>
          </p:cNvPr>
          <p:cNvSpPr txBox="1"/>
          <p:nvPr/>
        </p:nvSpPr>
        <p:spPr>
          <a:xfrm>
            <a:off x="9686090" y="6255720"/>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11</a:t>
            </a:r>
          </a:p>
        </p:txBody>
      </p:sp>
      <p:sp>
        <p:nvSpPr>
          <p:cNvPr id="44" name="Oval 43">
            <a:extLst>
              <a:ext uri="{FF2B5EF4-FFF2-40B4-BE49-F238E27FC236}">
                <a16:creationId xmlns:a16="http://schemas.microsoft.com/office/drawing/2014/main" id="{9707871C-44AC-6EFE-E801-734A924485C1}"/>
              </a:ext>
            </a:extLst>
          </p:cNvPr>
          <p:cNvSpPr/>
          <p:nvPr/>
        </p:nvSpPr>
        <p:spPr>
          <a:xfrm>
            <a:off x="10621288" y="4427882"/>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7</a:t>
            </a:r>
          </a:p>
        </p:txBody>
      </p:sp>
      <p:sp>
        <p:nvSpPr>
          <p:cNvPr id="45" name="Oval 44">
            <a:extLst>
              <a:ext uri="{FF2B5EF4-FFF2-40B4-BE49-F238E27FC236}">
                <a16:creationId xmlns:a16="http://schemas.microsoft.com/office/drawing/2014/main" id="{631C1970-8861-0EC2-21CE-2674676EA650}"/>
              </a:ext>
            </a:extLst>
          </p:cNvPr>
          <p:cNvSpPr/>
          <p:nvPr/>
        </p:nvSpPr>
        <p:spPr>
          <a:xfrm>
            <a:off x="4673338" y="4802558"/>
            <a:ext cx="237233" cy="237233"/>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200" b="1" dirty="0">
                <a:solidFill>
                  <a:schemeClr val="accent2"/>
                </a:solidFill>
              </a:rPr>
              <a:t>8</a:t>
            </a: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706864"/>
            <a:ext cx="5685593" cy="964128"/>
          </a:xfrm>
        </p:spPr>
        <p:txBody>
          <a:bodyPr/>
          <a:lstStyle/>
          <a:p>
            <a:pPr>
              <a:lnSpc>
                <a:spcPct val="100000"/>
              </a:lnSpc>
            </a:pPr>
            <a:r>
              <a:rPr lang="ja-JP" altLang="en-US" sz="3000" dirty="0">
                <a:solidFill>
                  <a:schemeClr val="bg2"/>
                </a:solidFill>
                <a:latin typeface="Yu Gothic Medium" panose="020B0400000000000000" pitchFamily="34" charset="-128"/>
                <a:ea typeface="Yu Gothic Medium" panose="020B0400000000000000" pitchFamily="34" charset="-128"/>
              </a:rPr>
              <a:t>オーストラリアで有名な</a:t>
            </a:r>
            <a:br>
              <a:rPr lang="en-US" sz="4000" dirty="0">
                <a:solidFill>
                  <a:schemeClr val="accent2"/>
                </a:solidFill>
                <a:latin typeface="Yu Gothic Medium" panose="020B0400000000000000" pitchFamily="34" charset="-128"/>
                <a:ea typeface="Yu Gothic Medium" panose="020B0400000000000000" pitchFamily="34" charset="-128"/>
              </a:rPr>
            </a:br>
            <a:r>
              <a:rPr lang="ja-JP" altLang="en-US" sz="5400" dirty="0">
                <a:solidFill>
                  <a:schemeClr val="accent2"/>
                </a:solidFill>
                <a:latin typeface="Yu Gothic Medium" panose="020B0400000000000000" pitchFamily="34" charset="-128"/>
                <a:ea typeface="Yu Gothic Medium" panose="020B0400000000000000" pitchFamily="34" charset="-128"/>
              </a:rPr>
              <a:t>ワイン産地を知る</a:t>
            </a:r>
            <a:endParaRPr lang="en-US" sz="5400" dirty="0">
              <a:solidFill>
                <a:schemeClr val="accent2"/>
              </a:solidFill>
              <a:latin typeface="Yu Gothic Medium" panose="020B0400000000000000" pitchFamily="34" charset="-128"/>
              <a:ea typeface="Yu Gothic Medium" panose="020B0400000000000000" pitchFamily="34" charset="-128"/>
            </a:endParaRPr>
          </a:p>
        </p:txBody>
      </p:sp>
      <p:sp>
        <p:nvSpPr>
          <p:cNvPr id="37" name="TextBox 36">
            <a:extLst>
              <a:ext uri="{FF2B5EF4-FFF2-40B4-BE49-F238E27FC236}">
                <a16:creationId xmlns:a16="http://schemas.microsoft.com/office/drawing/2014/main" id="{53A34274-0198-D59A-032E-CD0140C362FE}"/>
              </a:ext>
            </a:extLst>
          </p:cNvPr>
          <p:cNvSpPr txBox="1"/>
          <p:nvPr/>
        </p:nvSpPr>
        <p:spPr>
          <a:xfrm>
            <a:off x="9597661" y="5371973"/>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12</a:t>
            </a:r>
          </a:p>
        </p:txBody>
      </p:sp>
      <p:sp>
        <p:nvSpPr>
          <p:cNvPr id="4" name="TextBox 3">
            <a:extLst>
              <a:ext uri="{FF2B5EF4-FFF2-40B4-BE49-F238E27FC236}">
                <a16:creationId xmlns:a16="http://schemas.microsoft.com/office/drawing/2014/main" id="{5A3A3532-F223-D818-3C68-0C9199BC5851}"/>
              </a:ext>
            </a:extLst>
          </p:cNvPr>
          <p:cNvSpPr txBox="1"/>
          <p:nvPr/>
        </p:nvSpPr>
        <p:spPr>
          <a:xfrm>
            <a:off x="9480186" y="5505323"/>
            <a:ext cx="521555" cy="246221"/>
          </a:xfrm>
          <a:prstGeom prst="rect">
            <a:avLst/>
          </a:prstGeom>
          <a:noFill/>
        </p:spPr>
        <p:txBody>
          <a:bodyPr wrap="square" rtlCol="0">
            <a:spAutoFit/>
          </a:bodyPr>
          <a:lstStyle/>
          <a:p>
            <a:pPr algn="l"/>
            <a:r>
              <a:rPr lang="en-AU" sz="1000" b="1" dirty="0">
                <a:solidFill>
                  <a:schemeClr val="accent2"/>
                </a:solidFill>
                <a:effectLst/>
                <a:latin typeface="Inter Display" panose="02000503000000020004" pitchFamily="2" charset="0"/>
                <a:ea typeface="Inter Display" panose="02000503000000020004" pitchFamily="2" charset="0"/>
                <a:cs typeface="Inter Display" panose="02000503000000020004" pitchFamily="2" charset="0"/>
              </a:rPr>
              <a:t>10</a:t>
            </a:r>
          </a:p>
        </p:txBody>
      </p:sp>
    </p:spTree>
    <p:extLst>
      <p:ext uri="{BB962C8B-B14F-4D97-AF65-F5344CB8AC3E}">
        <p14:creationId xmlns:p14="http://schemas.microsoft.com/office/powerpoint/2010/main" val="4738568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4D826D2D-8FEF-7D29-9887-2C0C165A339C}"/>
              </a:ext>
            </a:extLst>
          </p:cNvPr>
          <p:cNvPicPr>
            <a:picLocks noChangeAspect="1"/>
          </p:cNvPicPr>
          <p:nvPr/>
        </p:nvPicPr>
        <p:blipFill>
          <a:blip r:embed="rId3"/>
          <a:srcRect t="7812" b="7812"/>
          <a:stretch/>
        </p:blipFill>
        <p:spPr>
          <a:xfrm>
            <a:off x="4759841" y="4185117"/>
            <a:ext cx="4828990" cy="2716307"/>
          </a:xfrm>
          <a:prstGeom prst="rect">
            <a:avLst/>
          </a:prstGeom>
          <a:solidFill>
            <a:schemeClr val="bg1">
              <a:lumMod val="85000"/>
            </a:schemeClr>
          </a:solidFill>
        </p:spPr>
      </p:pic>
      <p:pic>
        <p:nvPicPr>
          <p:cNvPr id="5" name="Picture Placeholder 5">
            <a:extLst>
              <a:ext uri="{FF2B5EF4-FFF2-40B4-BE49-F238E27FC236}">
                <a16:creationId xmlns:a16="http://schemas.microsoft.com/office/drawing/2014/main" id="{9C810BFE-CCC2-A68E-10D9-F13830F35B7E}"/>
              </a:ext>
            </a:extLst>
          </p:cNvPr>
          <p:cNvPicPr>
            <a:picLocks noChangeAspect="1"/>
          </p:cNvPicPr>
          <p:nvPr/>
        </p:nvPicPr>
        <p:blipFill>
          <a:blip r:embed="rId4"/>
          <a:srcRect t="7555" b="7555"/>
          <a:stretch/>
        </p:blipFill>
        <p:spPr>
          <a:xfrm>
            <a:off x="7363010" y="1401"/>
            <a:ext cx="4828990" cy="2716307"/>
          </a:xfrm>
          <a:prstGeom prst="rect">
            <a:avLst/>
          </a:prstGeom>
          <a:solidFill>
            <a:schemeClr val="bg1">
              <a:lumMod val="85000"/>
            </a:schemeClr>
          </a:solidFill>
        </p:spPr>
      </p:pic>
      <p:pic>
        <p:nvPicPr>
          <p:cNvPr id="7" name="Picture Placeholder 5">
            <a:extLst>
              <a:ext uri="{FF2B5EF4-FFF2-40B4-BE49-F238E27FC236}">
                <a16:creationId xmlns:a16="http://schemas.microsoft.com/office/drawing/2014/main" id="{8C25FB4A-709F-9517-7AA2-27DC593C0FCC}"/>
              </a:ext>
            </a:extLst>
          </p:cNvPr>
          <p:cNvPicPr>
            <a:picLocks noChangeAspect="1"/>
          </p:cNvPicPr>
          <p:nvPr/>
        </p:nvPicPr>
        <p:blipFill>
          <a:blip r:embed="rId5"/>
          <a:srcRect t="7812" b="7812"/>
          <a:stretch/>
        </p:blipFill>
        <p:spPr>
          <a:xfrm>
            <a:off x="-55261" y="2292583"/>
            <a:ext cx="4828990" cy="2716307"/>
          </a:xfrm>
          <a:prstGeom prst="rect">
            <a:avLst/>
          </a:prstGeom>
          <a:solidFill>
            <a:schemeClr val="bg1">
              <a:lumMod val="85000"/>
            </a:schemeClr>
          </a:solidFill>
        </p:spPr>
      </p:pic>
      <p:pic>
        <p:nvPicPr>
          <p:cNvPr id="10" name="Picture Placeholder 5">
            <a:extLst>
              <a:ext uri="{FF2B5EF4-FFF2-40B4-BE49-F238E27FC236}">
                <a16:creationId xmlns:a16="http://schemas.microsoft.com/office/drawing/2014/main" id="{A7B03647-DA10-3A40-0013-244464B832BD}"/>
              </a:ext>
            </a:extLst>
          </p:cNvPr>
          <p:cNvPicPr>
            <a:picLocks noChangeAspect="1"/>
          </p:cNvPicPr>
          <p:nvPr/>
        </p:nvPicPr>
        <p:blipFill>
          <a:blip r:embed="rId6"/>
          <a:srcRect t="12081" r="37683" b="31249"/>
          <a:stretch/>
        </p:blipFill>
        <p:spPr>
          <a:xfrm>
            <a:off x="4740776" y="2292583"/>
            <a:ext cx="2316277" cy="3159569"/>
          </a:xfrm>
          <a:prstGeom prst="rect">
            <a:avLst/>
          </a:prstGeom>
          <a:solidFill>
            <a:schemeClr val="bg1">
              <a:lumMod val="85000"/>
            </a:schemeClr>
          </a:solidFill>
        </p:spPr>
      </p:pic>
      <p:pic>
        <p:nvPicPr>
          <p:cNvPr id="11" name="Picture Placeholder 5">
            <a:extLst>
              <a:ext uri="{FF2B5EF4-FFF2-40B4-BE49-F238E27FC236}">
                <a16:creationId xmlns:a16="http://schemas.microsoft.com/office/drawing/2014/main" id="{D6F8A948-DFE7-61BC-E4AE-BA5CD1DD194D}"/>
              </a:ext>
            </a:extLst>
          </p:cNvPr>
          <p:cNvPicPr>
            <a:picLocks noChangeAspect="1"/>
          </p:cNvPicPr>
          <p:nvPr/>
        </p:nvPicPr>
        <p:blipFill>
          <a:blip r:embed="rId7"/>
          <a:srcRect t="10837" b="10837"/>
          <a:stretch/>
        </p:blipFill>
        <p:spPr>
          <a:xfrm>
            <a:off x="-55261" y="4131000"/>
            <a:ext cx="4889589" cy="2750394"/>
          </a:xfrm>
          <a:prstGeom prst="rect">
            <a:avLst/>
          </a:prstGeom>
          <a:solidFill>
            <a:schemeClr val="bg1">
              <a:lumMod val="85000"/>
            </a:schemeClr>
          </a:solidFill>
        </p:spPr>
      </p:pic>
      <p:pic>
        <p:nvPicPr>
          <p:cNvPr id="13" name="Picture Placeholder 5">
            <a:extLst>
              <a:ext uri="{FF2B5EF4-FFF2-40B4-BE49-F238E27FC236}">
                <a16:creationId xmlns:a16="http://schemas.microsoft.com/office/drawing/2014/main" id="{F6E61BDE-BFDD-4A0C-507B-D7401348D844}"/>
              </a:ext>
            </a:extLst>
          </p:cNvPr>
          <p:cNvPicPr>
            <a:picLocks noChangeAspect="1"/>
          </p:cNvPicPr>
          <p:nvPr/>
        </p:nvPicPr>
        <p:blipFill>
          <a:blip r:embed="rId8"/>
          <a:srcRect t="7670" b="7670"/>
          <a:stretch/>
        </p:blipFill>
        <p:spPr>
          <a:xfrm>
            <a:off x="7049222" y="2292583"/>
            <a:ext cx="5142777" cy="2892812"/>
          </a:xfrm>
          <a:prstGeom prst="rect">
            <a:avLst/>
          </a:prstGeom>
          <a:solidFill>
            <a:schemeClr val="bg1">
              <a:lumMod val="85000"/>
            </a:schemeClr>
          </a:solidFill>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7193079" cy="1927482"/>
          </a:xfrm>
        </p:spPr>
        <p:txBody>
          <a:bodyPr/>
          <a:lstStyle/>
          <a:p>
            <a:r>
              <a:rPr lang="ja-JP" altLang="en-US" sz="5400">
                <a:solidFill>
                  <a:schemeClr val="accent2"/>
                </a:solidFill>
                <a:latin typeface="Yu Gothic Medium" panose="020B0400000000000000" pitchFamily="34" charset="-128"/>
                <a:ea typeface="Yu Gothic Medium" panose="020B0400000000000000" pitchFamily="34" charset="-128"/>
              </a:rPr>
              <a:t>単一品種</a:t>
            </a:r>
            <a:br>
              <a:rPr lang="en-AU" altLang="ja-JP" sz="5400" dirty="0">
                <a:solidFill>
                  <a:schemeClr val="accent2"/>
                </a:solidFill>
                <a:latin typeface="Yu Gothic Medium" panose="020B0400000000000000" pitchFamily="34" charset="-128"/>
                <a:ea typeface="Yu Gothic Medium" panose="020B0400000000000000" pitchFamily="34" charset="-128"/>
              </a:rPr>
            </a:br>
            <a:r>
              <a:rPr lang="ja-JP" altLang="en-US" sz="5400">
                <a:solidFill>
                  <a:schemeClr val="bg2"/>
                </a:solidFill>
                <a:latin typeface="Yu Gothic Medium" panose="020B0400000000000000" pitchFamily="34" charset="-128"/>
                <a:ea typeface="Yu Gothic Medium" panose="020B0400000000000000" pitchFamily="34" charset="-128"/>
              </a:rPr>
              <a:t>とブレンド</a:t>
            </a:r>
            <a:endParaRPr lang="en-US" sz="5400" dirty="0">
              <a:solidFill>
                <a:schemeClr val="bg2"/>
              </a:solidFill>
              <a:latin typeface="Yu Gothic Medium" panose="020B0400000000000000" pitchFamily="34" charset="-128"/>
              <a:ea typeface="Yu Gothic Medium" panose="020B0400000000000000" pitchFamily="34" charset="-128"/>
            </a:endParaRPr>
          </a:p>
        </p:txBody>
      </p:sp>
      <p:pic>
        <p:nvPicPr>
          <p:cNvPr id="6" name="Picture Placeholder 5">
            <a:extLst>
              <a:ext uri="{FF2B5EF4-FFF2-40B4-BE49-F238E27FC236}">
                <a16:creationId xmlns:a16="http://schemas.microsoft.com/office/drawing/2014/main" id="{4832C298-F7E3-02A8-0038-89B638457051}"/>
              </a:ext>
            </a:extLst>
          </p:cNvPr>
          <p:cNvPicPr>
            <a:picLocks noGrp="1" noChangeAspect="1"/>
          </p:cNvPicPr>
          <p:nvPr>
            <p:ph type="pic" sz="quarter" idx="10"/>
          </p:nvPr>
        </p:nvPicPr>
        <p:blipFill>
          <a:blip r:embed="rId9"/>
          <a:srcRect l="1358" r="21377"/>
          <a:stretch/>
        </p:blipFill>
        <p:spPr>
          <a:xfrm>
            <a:off x="8322942" y="4165086"/>
            <a:ext cx="3863720" cy="2716307"/>
          </a:xfrm>
        </p:spPr>
      </p:pic>
    </p:spTree>
    <p:extLst>
      <p:ext uri="{BB962C8B-B14F-4D97-AF65-F5344CB8AC3E}">
        <p14:creationId xmlns:p14="http://schemas.microsoft.com/office/powerpoint/2010/main" val="152470231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A0ACC1C-E21D-567E-2CB7-6F4F8BAB7D44}"/>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44904"/>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225194" y="498416"/>
            <a:ext cx="11590288" cy="702855"/>
          </a:xfrm>
        </p:spPr>
        <p:txBody>
          <a:bodyPr/>
          <a:lstStyle/>
          <a:p>
            <a:r>
              <a:rPr lang="ja-JP" altLang="en-US" sz="5400">
                <a:solidFill>
                  <a:schemeClr val="accent2"/>
                </a:solidFill>
                <a:latin typeface="Yu Gothic Medium" panose="020B0400000000000000" pitchFamily="34" charset="-128"/>
                <a:ea typeface="Yu Gothic Medium" panose="020B0400000000000000" pitchFamily="34" charset="-128"/>
              </a:rPr>
              <a:t>ワインに最適な</a:t>
            </a:r>
            <a:r>
              <a:rPr lang="ja-JP" altLang="en-US" sz="5400">
                <a:solidFill>
                  <a:schemeClr val="accent3"/>
                </a:solidFill>
                <a:latin typeface="Yu Gothic Medium" panose="020B0400000000000000" pitchFamily="34" charset="-128"/>
                <a:ea typeface="Yu Gothic Medium" panose="020B0400000000000000" pitchFamily="34" charset="-128"/>
              </a:rPr>
              <a:t>提供温度</a:t>
            </a:r>
            <a:endParaRPr lang="en-US" sz="5400" dirty="0">
              <a:solidFill>
                <a:schemeClr val="accent3"/>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828D30A6-A6C6-5C7B-5A71-5C6DFD64703A}"/>
              </a:ext>
            </a:extLst>
          </p:cNvPr>
          <p:cNvCxnSpPr>
            <a:cxnSpLocks/>
          </p:cNvCxnSpPr>
          <p:nvPr/>
        </p:nvCxnSpPr>
        <p:spPr>
          <a:xfrm>
            <a:off x="739435"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bject 58">
            <a:extLst>
              <a:ext uri="{FF2B5EF4-FFF2-40B4-BE49-F238E27FC236}">
                <a16:creationId xmlns:a16="http://schemas.microsoft.com/office/drawing/2014/main" id="{06DE2421-9004-BD9A-88B3-5D7E981CFA93}"/>
              </a:ext>
            </a:extLst>
          </p:cNvPr>
          <p:cNvSpPr txBox="1"/>
          <p:nvPr/>
        </p:nvSpPr>
        <p:spPr>
          <a:xfrm>
            <a:off x="1326052" y="1795943"/>
            <a:ext cx="2102795" cy="535403"/>
          </a:xfrm>
          <a:prstGeom prst="rect">
            <a:avLst/>
          </a:prstGeom>
          <a:solidFill>
            <a:schemeClr val="accent6"/>
          </a:solidFill>
        </p:spPr>
        <p:txBody>
          <a:bodyPr vert="horz" wrap="square" lIns="0" tIns="17145" rIns="0" bIns="0" rtlCol="0" anchor="b" anchorCtr="0">
            <a:spAutoFit/>
          </a:bodyPr>
          <a:lstStyle/>
          <a:p>
            <a:pPr algn="ctr"/>
            <a:r>
              <a:rPr lang="ja-JP" altLang="en-US" sz="1600" b="1" dirty="0">
                <a:latin typeface="ＭＳ Ｐゴシック" panose="020B0600070205080204" pitchFamily="50" charset="-128"/>
              </a:rPr>
              <a:t>スパークリングワイン</a:t>
            </a:r>
            <a:r>
              <a:rPr lang="en-AU" sz="1600" b="1" dirty="0">
                <a:latin typeface="ＭＳ Ｐゴシック" panose="020B0600070205080204" pitchFamily="50" charset="-128"/>
              </a:rPr>
              <a:t>：</a:t>
            </a:r>
          </a:p>
          <a:p>
            <a:pPr algn="ctr">
              <a:spcBef>
                <a:spcPts val="158"/>
              </a:spcBef>
              <a:spcAft>
                <a:spcPts val="638"/>
              </a:spcAft>
            </a:pPr>
            <a:r>
              <a:rPr lang="ja-JP" altLang="en-US"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rPr>
              <a:t>氷温近く</a:t>
            </a:r>
            <a:endParaRPr lang="en-AU"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38" name="Straight Connector 37">
            <a:extLst>
              <a:ext uri="{FF2B5EF4-FFF2-40B4-BE49-F238E27FC236}">
                <a16:creationId xmlns:a16="http://schemas.microsoft.com/office/drawing/2014/main" id="{ECD1FD2D-0C95-7DC6-FB02-8DB3C76C2691}"/>
              </a:ext>
            </a:extLst>
          </p:cNvPr>
          <p:cNvCxnSpPr>
            <a:cxnSpLocks/>
          </p:cNvCxnSpPr>
          <p:nvPr/>
        </p:nvCxnSpPr>
        <p:spPr>
          <a:xfrm>
            <a:off x="739435"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6BE6E25A-CF7C-3861-292D-68854F919168}"/>
              </a:ext>
            </a:extLst>
          </p:cNvPr>
          <p:cNvCxnSpPr>
            <a:cxnSpLocks/>
          </p:cNvCxnSpPr>
          <p:nvPr/>
        </p:nvCxnSpPr>
        <p:spPr>
          <a:xfrm>
            <a:off x="4101198"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D45576AB-736E-D104-9768-85629BD48869}"/>
              </a:ext>
            </a:extLst>
          </p:cNvPr>
          <p:cNvCxnSpPr>
            <a:cxnSpLocks/>
          </p:cNvCxnSpPr>
          <p:nvPr/>
        </p:nvCxnSpPr>
        <p:spPr>
          <a:xfrm>
            <a:off x="2083379" y="5264200"/>
            <a:ext cx="48015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07C2194-EA6D-D0A6-B440-20CF1DDCD999}"/>
              </a:ext>
            </a:extLst>
          </p:cNvPr>
          <p:cNvCxnSpPr>
            <a:cxnSpLocks/>
          </p:cNvCxnSpPr>
          <p:nvPr/>
        </p:nvCxnSpPr>
        <p:spPr>
          <a:xfrm>
            <a:off x="2083379"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6BFC6DCF-1C14-DB25-377C-ED4C289E505E}"/>
              </a:ext>
            </a:extLst>
          </p:cNvPr>
          <p:cNvCxnSpPr>
            <a:cxnSpLocks/>
          </p:cNvCxnSpPr>
          <p:nvPr/>
        </p:nvCxnSpPr>
        <p:spPr>
          <a:xfrm>
            <a:off x="6887545"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5" name="object 58">
            <a:extLst>
              <a:ext uri="{FF2B5EF4-FFF2-40B4-BE49-F238E27FC236}">
                <a16:creationId xmlns:a16="http://schemas.microsoft.com/office/drawing/2014/main" id="{A268AD35-E393-781A-660F-B9323E6238CC}"/>
              </a:ext>
            </a:extLst>
          </p:cNvPr>
          <p:cNvSpPr txBox="1"/>
          <p:nvPr/>
        </p:nvSpPr>
        <p:spPr>
          <a:xfrm>
            <a:off x="3186572" y="5609180"/>
            <a:ext cx="2595128"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白ワインとロゼワイン：</a:t>
            </a:r>
            <a:br>
              <a:rPr lang="en-AU" altLang="ja-JP" sz="16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br>
            <a:r>
              <a:rPr lang="ja-JP" altLang="en-US" sz="160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rPr>
              <a:t>冷蔵庫レベル</a:t>
            </a:r>
            <a:endParaRPr lang="en-AU"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50" name="Straight Connector 49">
            <a:extLst>
              <a:ext uri="{FF2B5EF4-FFF2-40B4-BE49-F238E27FC236}">
                <a16:creationId xmlns:a16="http://schemas.microsoft.com/office/drawing/2014/main" id="{578862F5-1A58-CB1D-F031-31EDDB5E0D3D}"/>
              </a:ext>
            </a:extLst>
          </p:cNvPr>
          <p:cNvCxnSpPr>
            <a:cxnSpLocks/>
          </p:cNvCxnSpPr>
          <p:nvPr/>
        </p:nvCxnSpPr>
        <p:spPr>
          <a:xfrm>
            <a:off x="8884024" y="5264200"/>
            <a:ext cx="281491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25F988C-2115-E90F-5D86-9A041B866706}"/>
              </a:ext>
            </a:extLst>
          </p:cNvPr>
          <p:cNvCxnSpPr>
            <a:cxnSpLocks/>
          </p:cNvCxnSpPr>
          <p:nvPr/>
        </p:nvCxnSpPr>
        <p:spPr>
          <a:xfrm>
            <a:off x="8886674" y="5105923"/>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6E7C7F40-DD5F-E8AA-2802-0F81337B2450}"/>
              </a:ext>
            </a:extLst>
          </p:cNvPr>
          <p:cNvCxnSpPr>
            <a:cxnSpLocks/>
          </p:cNvCxnSpPr>
          <p:nvPr/>
        </p:nvCxnSpPr>
        <p:spPr>
          <a:xfrm>
            <a:off x="11701592" y="5105923"/>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54" name="object 58">
            <a:extLst>
              <a:ext uri="{FF2B5EF4-FFF2-40B4-BE49-F238E27FC236}">
                <a16:creationId xmlns:a16="http://schemas.microsoft.com/office/drawing/2014/main" id="{7E0A5986-F0BB-7586-BD2C-2B78B628A731}"/>
              </a:ext>
            </a:extLst>
          </p:cNvPr>
          <p:cNvSpPr txBox="1"/>
          <p:nvPr/>
        </p:nvSpPr>
        <p:spPr>
          <a:xfrm>
            <a:off x="9008614" y="5609180"/>
            <a:ext cx="2595128"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フル・ボディの 赤ワイン：</a:t>
            </a:r>
            <a:r>
              <a:rPr lang="ja-JP" altLang="en-US" sz="160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rPr>
              <a:t>室温より わずかに低め</a:t>
            </a:r>
            <a:endParaRPr lang="en-AU"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57" name="Straight Connector 56">
            <a:extLst>
              <a:ext uri="{FF2B5EF4-FFF2-40B4-BE49-F238E27FC236}">
                <a16:creationId xmlns:a16="http://schemas.microsoft.com/office/drawing/2014/main" id="{8284AA3D-625C-2223-0668-35D91BD564C3}"/>
              </a:ext>
            </a:extLst>
          </p:cNvPr>
          <p:cNvCxnSpPr>
            <a:cxnSpLocks/>
          </p:cNvCxnSpPr>
          <p:nvPr/>
        </p:nvCxnSpPr>
        <p:spPr>
          <a:xfrm>
            <a:off x="5507896" y="2489623"/>
            <a:ext cx="3361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object 58">
            <a:extLst>
              <a:ext uri="{FF2B5EF4-FFF2-40B4-BE49-F238E27FC236}">
                <a16:creationId xmlns:a16="http://schemas.microsoft.com/office/drawing/2014/main" id="{5E73BD87-9DD5-D52E-D259-9619A41E81D4}"/>
              </a:ext>
            </a:extLst>
          </p:cNvPr>
          <p:cNvSpPr txBox="1"/>
          <p:nvPr/>
        </p:nvSpPr>
        <p:spPr>
          <a:xfrm>
            <a:off x="5246201" y="1810217"/>
            <a:ext cx="3946475"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ライト・ボディの赤ワイン：</a:t>
            </a:r>
            <a:br>
              <a:rPr lang="en-AU" altLang="ja-JP" sz="1600" b="1" dirty="0">
                <a:solidFill>
                  <a:schemeClr val="accent2"/>
                </a:solidFill>
                <a:latin typeface="Yu Gothic" panose="020B0400000000000000" pitchFamily="34" charset="-128"/>
                <a:ea typeface="Yu Gothic" panose="020B0400000000000000" pitchFamily="34" charset="-128"/>
                <a:cs typeface="Inter Display" panose="02000503000000020004" pitchFamily="2" charset="0"/>
              </a:rPr>
            </a:br>
            <a:r>
              <a:rPr lang="ja-JP" altLang="en-US"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rPr>
              <a:t>やや低め</a:t>
            </a:r>
            <a:endParaRPr lang="en-AU" sz="1600" dirty="0">
              <a:solidFill>
                <a:schemeClr val="accent3"/>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59" name="Straight Connector 58">
            <a:extLst>
              <a:ext uri="{FF2B5EF4-FFF2-40B4-BE49-F238E27FC236}">
                <a16:creationId xmlns:a16="http://schemas.microsoft.com/office/drawing/2014/main" id="{8233B8B6-E4E3-7C09-C2B3-56E32D4B7DD8}"/>
              </a:ext>
            </a:extLst>
          </p:cNvPr>
          <p:cNvCxnSpPr>
            <a:cxnSpLocks/>
          </p:cNvCxnSpPr>
          <p:nvPr/>
        </p:nvCxnSpPr>
        <p:spPr>
          <a:xfrm>
            <a:off x="5507896" y="2331346"/>
            <a:ext cx="0" cy="252000"/>
          </a:xfrm>
          <a:prstGeom prst="line">
            <a:avLst/>
          </a:prstGeom>
          <a:ln w="15875"/>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6E5358D3-4716-7CB2-1358-22583079131C}"/>
              </a:ext>
            </a:extLst>
          </p:cNvPr>
          <p:cNvCxnSpPr>
            <a:cxnSpLocks/>
          </p:cNvCxnSpPr>
          <p:nvPr/>
        </p:nvCxnSpPr>
        <p:spPr>
          <a:xfrm>
            <a:off x="8869659" y="2331346"/>
            <a:ext cx="0" cy="252000"/>
          </a:xfrm>
          <a:prstGeom prst="line">
            <a:avLst/>
          </a:prstGeom>
          <a:ln w="15875"/>
        </p:spPr>
        <p:style>
          <a:lnRef idx="1">
            <a:schemeClr val="dk1"/>
          </a:lnRef>
          <a:fillRef idx="0">
            <a:schemeClr val="dk1"/>
          </a:fillRef>
          <a:effectRef idx="0">
            <a:schemeClr val="dk1"/>
          </a:effectRef>
          <a:fontRef idx="minor">
            <a:schemeClr val="tx1"/>
          </a:fontRef>
        </p:style>
      </p:cxnSp>
      <p:sp>
        <p:nvSpPr>
          <p:cNvPr id="4" name="object 58">
            <a:extLst>
              <a:ext uri="{FF2B5EF4-FFF2-40B4-BE49-F238E27FC236}">
                <a16:creationId xmlns:a16="http://schemas.microsoft.com/office/drawing/2014/main" id="{541A2177-A596-B486-FC66-26EB6E904E4B}"/>
              </a:ext>
            </a:extLst>
          </p:cNvPr>
          <p:cNvSpPr txBox="1"/>
          <p:nvPr/>
        </p:nvSpPr>
        <p:spPr>
          <a:xfrm>
            <a:off x="3341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5</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60478E15-DC40-FF4E-F674-D3E43BEE2314}"/>
              </a:ext>
            </a:extLst>
          </p:cNvPr>
          <p:cNvSpPr txBox="1"/>
          <p:nvPr/>
        </p:nvSpPr>
        <p:spPr>
          <a:xfrm>
            <a:off x="10108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6</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09DF3C51-8079-205D-5B2B-161DF9999583}"/>
              </a:ext>
            </a:extLst>
          </p:cNvPr>
          <p:cNvSpPr txBox="1"/>
          <p:nvPr/>
        </p:nvSpPr>
        <p:spPr>
          <a:xfrm>
            <a:off x="17057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7</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2A2278F5-2C81-0D10-415D-02490A32735F}"/>
              </a:ext>
            </a:extLst>
          </p:cNvPr>
          <p:cNvSpPr txBox="1"/>
          <p:nvPr/>
        </p:nvSpPr>
        <p:spPr>
          <a:xfrm>
            <a:off x="239157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8</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bject 58">
            <a:extLst>
              <a:ext uri="{FF2B5EF4-FFF2-40B4-BE49-F238E27FC236}">
                <a16:creationId xmlns:a16="http://schemas.microsoft.com/office/drawing/2014/main" id="{666DC160-C186-6FF6-0D3A-2856F543FF6E}"/>
              </a:ext>
            </a:extLst>
          </p:cNvPr>
          <p:cNvSpPr txBox="1"/>
          <p:nvPr/>
        </p:nvSpPr>
        <p:spPr>
          <a:xfrm>
            <a:off x="305909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9</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9" name="object 58">
            <a:extLst>
              <a:ext uri="{FF2B5EF4-FFF2-40B4-BE49-F238E27FC236}">
                <a16:creationId xmlns:a16="http://schemas.microsoft.com/office/drawing/2014/main" id="{ADDEF101-F87D-589F-91B1-6E29A6631231}"/>
              </a:ext>
            </a:extLst>
          </p:cNvPr>
          <p:cNvSpPr txBox="1"/>
          <p:nvPr/>
        </p:nvSpPr>
        <p:spPr>
          <a:xfrm>
            <a:off x="373574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10</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58">
            <a:extLst>
              <a:ext uri="{FF2B5EF4-FFF2-40B4-BE49-F238E27FC236}">
                <a16:creationId xmlns:a16="http://schemas.microsoft.com/office/drawing/2014/main" id="{5C0CCFD9-7735-A816-860F-63418988AC88}"/>
              </a:ext>
            </a:extLst>
          </p:cNvPr>
          <p:cNvSpPr txBox="1"/>
          <p:nvPr/>
        </p:nvSpPr>
        <p:spPr>
          <a:xfrm>
            <a:off x="44124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11</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1" name="object 58">
            <a:extLst>
              <a:ext uri="{FF2B5EF4-FFF2-40B4-BE49-F238E27FC236}">
                <a16:creationId xmlns:a16="http://schemas.microsoft.com/office/drawing/2014/main" id="{F7360012-8ED8-5B66-345C-015C42BC3B26}"/>
              </a:ext>
            </a:extLst>
          </p:cNvPr>
          <p:cNvSpPr txBox="1"/>
          <p:nvPr/>
        </p:nvSpPr>
        <p:spPr>
          <a:xfrm>
            <a:off x="512563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12</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5493A0E8-D518-51F9-7DC9-AC8A8FC4CF8B}"/>
              </a:ext>
            </a:extLst>
          </p:cNvPr>
          <p:cNvSpPr txBox="1"/>
          <p:nvPr/>
        </p:nvSpPr>
        <p:spPr>
          <a:xfrm>
            <a:off x="57748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13</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E4CEAAA6-EB65-A0F2-F6B0-49502CBCC966}"/>
              </a:ext>
            </a:extLst>
          </p:cNvPr>
          <p:cNvSpPr txBox="1"/>
          <p:nvPr/>
        </p:nvSpPr>
        <p:spPr>
          <a:xfrm>
            <a:off x="6469803"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14</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5" name="object 58">
            <a:extLst>
              <a:ext uri="{FF2B5EF4-FFF2-40B4-BE49-F238E27FC236}">
                <a16:creationId xmlns:a16="http://schemas.microsoft.com/office/drawing/2014/main" id="{95E532E4-27DD-21AE-9060-42B489A39967}"/>
              </a:ext>
            </a:extLst>
          </p:cNvPr>
          <p:cNvSpPr txBox="1"/>
          <p:nvPr/>
        </p:nvSpPr>
        <p:spPr>
          <a:xfrm>
            <a:off x="71464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15</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6" name="object 58">
            <a:extLst>
              <a:ext uri="{FF2B5EF4-FFF2-40B4-BE49-F238E27FC236}">
                <a16:creationId xmlns:a16="http://schemas.microsoft.com/office/drawing/2014/main" id="{6FF76A64-FEE4-3316-876E-2BDBC427D6C0}"/>
              </a:ext>
            </a:extLst>
          </p:cNvPr>
          <p:cNvSpPr txBox="1"/>
          <p:nvPr/>
        </p:nvSpPr>
        <p:spPr>
          <a:xfrm>
            <a:off x="78139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16</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4" name="object 58">
            <a:extLst>
              <a:ext uri="{FF2B5EF4-FFF2-40B4-BE49-F238E27FC236}">
                <a16:creationId xmlns:a16="http://schemas.microsoft.com/office/drawing/2014/main" id="{FF7C8A85-6A51-5ED8-9936-1B5DB2B08F26}"/>
              </a:ext>
            </a:extLst>
          </p:cNvPr>
          <p:cNvSpPr txBox="1"/>
          <p:nvPr/>
        </p:nvSpPr>
        <p:spPr>
          <a:xfrm>
            <a:off x="851805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17</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6" name="object 58">
            <a:extLst>
              <a:ext uri="{FF2B5EF4-FFF2-40B4-BE49-F238E27FC236}">
                <a16:creationId xmlns:a16="http://schemas.microsoft.com/office/drawing/2014/main" id="{BA8EB6F4-6810-E432-6E25-5D490F516EC3}"/>
              </a:ext>
            </a:extLst>
          </p:cNvPr>
          <p:cNvSpPr txBox="1"/>
          <p:nvPr/>
        </p:nvSpPr>
        <p:spPr>
          <a:xfrm>
            <a:off x="9194715"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18</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7" name="object 58">
            <a:extLst>
              <a:ext uri="{FF2B5EF4-FFF2-40B4-BE49-F238E27FC236}">
                <a16:creationId xmlns:a16="http://schemas.microsoft.com/office/drawing/2014/main" id="{485335B8-05CB-9006-DCA5-2080FEC9AE3D}"/>
              </a:ext>
            </a:extLst>
          </p:cNvPr>
          <p:cNvSpPr txBox="1"/>
          <p:nvPr/>
        </p:nvSpPr>
        <p:spPr>
          <a:xfrm>
            <a:off x="9871371"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19</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9" name="object 58">
            <a:extLst>
              <a:ext uri="{FF2B5EF4-FFF2-40B4-BE49-F238E27FC236}">
                <a16:creationId xmlns:a16="http://schemas.microsoft.com/office/drawing/2014/main" id="{788BEE49-1AE2-4B66-D100-BA77E0630D09}"/>
              </a:ext>
            </a:extLst>
          </p:cNvPr>
          <p:cNvSpPr txBox="1"/>
          <p:nvPr/>
        </p:nvSpPr>
        <p:spPr>
          <a:xfrm>
            <a:off x="10548027"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20</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4" name="object 58">
            <a:extLst>
              <a:ext uri="{FF2B5EF4-FFF2-40B4-BE49-F238E27FC236}">
                <a16:creationId xmlns:a16="http://schemas.microsoft.com/office/drawing/2014/main" id="{9C748597-C0CD-E0BA-6415-5EAF5E67F2FB}"/>
              </a:ext>
            </a:extLst>
          </p:cNvPr>
          <p:cNvSpPr txBox="1"/>
          <p:nvPr/>
        </p:nvSpPr>
        <p:spPr>
          <a:xfrm>
            <a:off x="11215539" y="4614362"/>
            <a:ext cx="749636"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21</a:t>
            </a:r>
            <a:r>
              <a:rPr lang="en-AU" sz="1600" b="1" baseline="300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º</a:t>
            </a: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C</a:t>
            </a:r>
            <a:endParaRPr lang="en-AU" sz="1600" b="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6455556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601712" y="755994"/>
            <a:ext cx="11590288" cy="702855"/>
          </a:xfrm>
        </p:spPr>
        <p:txBody>
          <a:bodyPr/>
          <a:lstStyle/>
          <a:p>
            <a:r>
              <a:rPr lang="ja-JP" altLang="en-US" sz="5400">
                <a:solidFill>
                  <a:schemeClr val="accent2"/>
                </a:solidFill>
                <a:latin typeface="Yu Gothic Medium" panose="020B0400000000000000" pitchFamily="34" charset="-128"/>
                <a:ea typeface="Yu Gothic Medium" panose="020B0400000000000000" pitchFamily="34" charset="-128"/>
              </a:rPr>
              <a:t>最適な</a:t>
            </a:r>
            <a:r>
              <a:rPr lang="ja-JP" altLang="en-US" sz="5400">
                <a:solidFill>
                  <a:schemeClr val="bg2"/>
                </a:solidFill>
                <a:latin typeface="Yu Gothic Medium" panose="020B0400000000000000" pitchFamily="34" charset="-128"/>
                <a:ea typeface="Yu Gothic Medium" panose="020B0400000000000000" pitchFamily="34" charset="-128"/>
              </a:rPr>
              <a:t>グラス </a:t>
            </a:r>
            <a:r>
              <a:rPr lang="ja-JP" altLang="en-US" sz="5400">
                <a:solidFill>
                  <a:schemeClr val="accent2"/>
                </a:solidFill>
                <a:latin typeface="Yu Gothic Medium" panose="020B0400000000000000" pitchFamily="34" charset="-128"/>
                <a:ea typeface="Yu Gothic Medium" panose="020B0400000000000000" pitchFamily="34" charset="-128"/>
              </a:rPr>
              <a:t>選び</a:t>
            </a:r>
            <a:endParaRPr lang="en-US" sz="5400" dirty="0">
              <a:solidFill>
                <a:schemeClr val="accent2"/>
              </a:solidFill>
              <a:latin typeface="Yu Gothic Medium" panose="020B0400000000000000" pitchFamily="34" charset="-128"/>
              <a:ea typeface="Yu Gothic Medium" panose="020B0400000000000000" pitchFamily="34" charset="-128"/>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A024E41B-B903-E947-05D4-7B69CA9618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296" y="1360602"/>
            <a:ext cx="10530083" cy="4533476"/>
          </a:xfrm>
          <a:prstGeom prst="rect">
            <a:avLst/>
          </a:prstGeom>
        </p:spPr>
      </p:pic>
      <p:sp>
        <p:nvSpPr>
          <p:cNvPr id="35" name="object 58">
            <a:extLst>
              <a:ext uri="{FF2B5EF4-FFF2-40B4-BE49-F238E27FC236}">
                <a16:creationId xmlns:a16="http://schemas.microsoft.com/office/drawing/2014/main" id="{06DE2421-9004-BD9A-88B3-5D7E981CFA93}"/>
              </a:ext>
            </a:extLst>
          </p:cNvPr>
          <p:cNvSpPr txBox="1"/>
          <p:nvPr/>
        </p:nvSpPr>
        <p:spPr>
          <a:xfrm>
            <a:off x="993905" y="5447876"/>
            <a:ext cx="1853767" cy="509755"/>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スパークリング</a:t>
            </a:r>
            <a:br>
              <a:rPr lang="en-AU" altLang="ja-JP"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b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ワイン</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5" name="object 58">
            <a:extLst>
              <a:ext uri="{FF2B5EF4-FFF2-40B4-BE49-F238E27FC236}">
                <a16:creationId xmlns:a16="http://schemas.microsoft.com/office/drawing/2014/main" id="{FA36CF39-0053-13A8-F05A-9C90934D7FE9}"/>
              </a:ext>
            </a:extLst>
          </p:cNvPr>
          <p:cNvSpPr txBox="1"/>
          <p:nvPr/>
        </p:nvSpPr>
        <p:spPr>
          <a:xfrm>
            <a:off x="2499007" y="5441062"/>
            <a:ext cx="2102795"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白ワイン</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6" name="object 58">
            <a:extLst>
              <a:ext uri="{FF2B5EF4-FFF2-40B4-BE49-F238E27FC236}">
                <a16:creationId xmlns:a16="http://schemas.microsoft.com/office/drawing/2014/main" id="{132DD034-F42D-A155-DA00-C86F8B4164C0}"/>
              </a:ext>
            </a:extLst>
          </p:cNvPr>
          <p:cNvSpPr txBox="1"/>
          <p:nvPr/>
        </p:nvSpPr>
        <p:spPr>
          <a:xfrm>
            <a:off x="4132314" y="5429227"/>
            <a:ext cx="2102795" cy="263534"/>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ロゼワイン</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8" name="object 58">
            <a:extLst>
              <a:ext uri="{FF2B5EF4-FFF2-40B4-BE49-F238E27FC236}">
                <a16:creationId xmlns:a16="http://schemas.microsoft.com/office/drawing/2014/main" id="{1E847B7D-C8C6-BF5E-7CB3-AA182296FB79}"/>
              </a:ext>
            </a:extLst>
          </p:cNvPr>
          <p:cNvSpPr txBox="1"/>
          <p:nvPr/>
        </p:nvSpPr>
        <p:spPr>
          <a:xfrm>
            <a:off x="5797152"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ライトボディの</a:t>
            </a:r>
          </a:p>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赤ワイン</a:t>
            </a:r>
          </a:p>
        </p:txBody>
      </p:sp>
      <p:sp>
        <p:nvSpPr>
          <p:cNvPr id="9" name="object 58">
            <a:extLst>
              <a:ext uri="{FF2B5EF4-FFF2-40B4-BE49-F238E27FC236}">
                <a16:creationId xmlns:a16="http://schemas.microsoft.com/office/drawing/2014/main" id="{805945E5-C7B9-A1ED-A381-36070337C63C}"/>
              </a:ext>
            </a:extLst>
          </p:cNvPr>
          <p:cNvSpPr txBox="1"/>
          <p:nvPr/>
        </p:nvSpPr>
        <p:spPr>
          <a:xfrm>
            <a:off x="7607035"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フルボディの</a:t>
            </a:r>
          </a:p>
          <a:p>
            <a:pPr algn="ctr">
              <a:spcBef>
                <a:spcPts val="158"/>
              </a:spcBef>
              <a:spcAft>
                <a:spcPts val="638"/>
              </a:spcAft>
            </a:pPr>
            <a:r>
              <a:rPr lang="ja-JP" altLang="en-US" sz="1600" b="1">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赤ワイン</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
        <p:nvSpPr>
          <p:cNvPr id="10" name="object 58">
            <a:extLst>
              <a:ext uri="{FF2B5EF4-FFF2-40B4-BE49-F238E27FC236}">
                <a16:creationId xmlns:a16="http://schemas.microsoft.com/office/drawing/2014/main" id="{3541FE39-83F6-D763-E67D-632681944751}"/>
              </a:ext>
            </a:extLst>
          </p:cNvPr>
          <p:cNvSpPr txBox="1"/>
          <p:nvPr/>
        </p:nvSpPr>
        <p:spPr>
          <a:xfrm>
            <a:off x="9095300" y="5441062"/>
            <a:ext cx="2102795" cy="612347"/>
          </a:xfrm>
          <a:prstGeom prst="rect">
            <a:avLst/>
          </a:prstGeom>
          <a:noFill/>
        </p:spPr>
        <p:txBody>
          <a:bodyPr vert="horz" wrap="square" lIns="0" tIns="17145" rIns="0" bIns="0" rtlCol="0" anchor="b" anchorCtr="0">
            <a:spAutoFit/>
          </a:bodyPr>
          <a:lstStyle/>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酒精強化</a:t>
            </a:r>
          </a:p>
          <a:p>
            <a:pPr algn="ctr">
              <a:spcBef>
                <a:spcPts val="158"/>
              </a:spcBef>
              <a:spcAft>
                <a:spcPts val="638"/>
              </a:spcAft>
            </a:pPr>
            <a:r>
              <a:rPr lang="ja-JP" altLang="en-US"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rPr>
              <a:t>ワイン</a:t>
            </a:r>
            <a:endParaRPr lang="en-AU" sz="1600" b="1" dirty="0">
              <a:solidFill>
                <a:schemeClr val="accent2"/>
              </a:solidFill>
              <a:effectLst/>
              <a:latin typeface="Yu Gothic" panose="020B0400000000000000" pitchFamily="34" charset="-128"/>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321379373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a:spLocks/>
          </p:cNvSpPr>
          <p:nvPr/>
        </p:nvSpPr>
        <p:spPr>
          <a:xfrm>
            <a:off x="6959600" y="3428999"/>
            <a:ext cx="4444521" cy="2231257"/>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ja-JP" altLang="en-US" sz="1600" dirty="0">
                <a:solidFill>
                  <a:schemeClr val="bg1"/>
                </a:solidFill>
                <a:effectLst/>
                <a:latin typeface="Yu Gothic Medium" panose="020B0400000000000000" pitchFamily="34" charset="-128"/>
                <a:ea typeface="Yu Gothic Medium" panose="020B0400000000000000" pitchFamily="34" charset="-128"/>
              </a:rPr>
              <a:t>補完的ペアリングは、風味が似たものを</a:t>
            </a:r>
            <a:br>
              <a:rPr lang="en-AU" altLang="ja-JP" sz="1600" dirty="0">
                <a:solidFill>
                  <a:schemeClr val="bg1"/>
                </a:solidFill>
                <a:effectLst/>
                <a:latin typeface="Yu Gothic Medium" panose="020B0400000000000000" pitchFamily="34" charset="-128"/>
                <a:ea typeface="Yu Gothic Medium" panose="020B0400000000000000" pitchFamily="34" charset="-128"/>
              </a:rPr>
            </a:br>
            <a:r>
              <a:rPr lang="ja-JP" altLang="en-US" sz="1600" dirty="0">
                <a:solidFill>
                  <a:schemeClr val="bg1"/>
                </a:solidFill>
                <a:effectLst/>
                <a:latin typeface="Yu Gothic Medium" panose="020B0400000000000000" pitchFamily="34" charset="-128"/>
                <a:ea typeface="Yu Gothic Medium" panose="020B0400000000000000" pitchFamily="34" charset="-128"/>
              </a:rPr>
              <a:t>組み合わせ、ワイン、料理どちらの風味も主張しすぎないよう配慮する手法</a:t>
            </a:r>
            <a:br>
              <a:rPr lang="ja-JP" altLang="en-US" sz="1600" dirty="0">
                <a:solidFill>
                  <a:schemeClr val="bg1"/>
                </a:solidFill>
                <a:effectLst/>
                <a:latin typeface="Yu Gothic Medium" panose="020B0400000000000000" pitchFamily="34" charset="-128"/>
                <a:ea typeface="Yu Gothic Medium" panose="020B0400000000000000" pitchFamily="34" charset="-128"/>
              </a:rPr>
            </a:br>
            <a:endParaRPr lang="ja-JP" altLang="en-US" sz="1600" dirty="0">
              <a:solidFill>
                <a:schemeClr val="bg1"/>
              </a:solidFill>
              <a:effectLst/>
              <a:latin typeface="Yu Gothic Medium" panose="020B0400000000000000" pitchFamily="34" charset="-128"/>
              <a:ea typeface="Yu Gothic Medium" panose="020B0400000000000000" pitchFamily="34" charset="-128"/>
            </a:endParaRPr>
          </a:p>
          <a:p>
            <a:pPr>
              <a:spcBef>
                <a:spcPts val="217"/>
              </a:spcBef>
              <a:spcAft>
                <a:spcPts val="315"/>
              </a:spcAft>
              <a:buClr>
                <a:schemeClr val="accent3"/>
              </a:buClr>
            </a:pPr>
            <a:r>
              <a:rPr lang="ja-JP" altLang="en-US" sz="1600" dirty="0">
                <a:solidFill>
                  <a:schemeClr val="bg1"/>
                </a:solidFill>
                <a:effectLst/>
                <a:latin typeface="Yu Gothic Medium" panose="020B0400000000000000" pitchFamily="34" charset="-128"/>
                <a:ea typeface="Yu Gothic Medium" panose="020B0400000000000000" pitchFamily="34" charset="-128"/>
              </a:rPr>
              <a:t>対照的ペアリングは、共通点がありながらも味わいが大きく異なるものを組み合わせることでバランスを生み出す手法</a:t>
            </a:r>
            <a:endParaRPr lang="en-AU" sz="1600" dirty="0">
              <a:solidFill>
                <a:schemeClr val="bg1"/>
              </a:solidFill>
              <a:effectLst/>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46230" r="2150" b="12956"/>
          <a:stretch/>
        </p:blipFill>
        <p:spPr>
          <a:xfrm>
            <a:off x="0" y="3705"/>
            <a:ext cx="6096000" cy="6858000"/>
          </a:xfrm>
          <a:prstGeom prst="rect">
            <a:avLst/>
          </a:prstGeom>
        </p:spPr>
      </p:pic>
      <p:sp>
        <p:nvSpPr>
          <p:cNvPr id="10" name="Title 2">
            <a:extLst>
              <a:ext uri="{FF2B5EF4-FFF2-40B4-BE49-F238E27FC236}">
                <a16:creationId xmlns:a16="http://schemas.microsoft.com/office/drawing/2014/main" id="{5AED4AE6-21DE-0555-D4D0-1A92A59572AA}"/>
              </a:ext>
            </a:extLst>
          </p:cNvPr>
          <p:cNvSpPr txBox="1">
            <a:spLocks/>
          </p:cNvSpPr>
          <p:nvPr/>
        </p:nvSpPr>
        <p:spPr>
          <a:xfrm>
            <a:off x="6467894" y="1488802"/>
            <a:ext cx="507860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5400" dirty="0">
                <a:solidFill>
                  <a:schemeClr val="accent3"/>
                </a:solidFill>
                <a:latin typeface="Yu Gothic Medium" panose="020B0400000000000000" pitchFamily="34" charset="-128"/>
                <a:ea typeface="Yu Gothic Medium" panose="020B0400000000000000" pitchFamily="34" charset="-128"/>
              </a:rPr>
              <a:t>ワインと料理の</a:t>
            </a:r>
          </a:p>
          <a:p>
            <a:r>
              <a:rPr lang="ja-JP" altLang="en-US" sz="5400" dirty="0">
                <a:solidFill>
                  <a:schemeClr val="bg2"/>
                </a:solidFill>
                <a:latin typeface="Yu Gothic Medium" panose="020B0400000000000000" pitchFamily="34" charset="-128"/>
                <a:ea typeface="Yu Gothic Medium" panose="020B0400000000000000" pitchFamily="34" charset="-128"/>
              </a:rPr>
              <a:t>ペアリング</a:t>
            </a:r>
            <a:endParaRPr lang="en-US" sz="54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74993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D6A1-0392-1153-1208-459B454AED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17E1225-2679-B79A-DEC8-E1C11A2278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6863" y="245949"/>
            <a:ext cx="11734897" cy="6611208"/>
          </a:xfrm>
          <a:prstGeom prst="rect">
            <a:avLst/>
          </a:prstGeom>
        </p:spPr>
      </p:pic>
      <p:sp>
        <p:nvSpPr>
          <p:cNvPr id="2" name="Title 1">
            <a:extLst>
              <a:ext uri="{FF2B5EF4-FFF2-40B4-BE49-F238E27FC236}">
                <a16:creationId xmlns:a16="http://schemas.microsoft.com/office/drawing/2014/main" id="{232B8878-479B-0311-B69A-C95DB8105607}"/>
              </a:ext>
            </a:extLst>
          </p:cNvPr>
          <p:cNvSpPr>
            <a:spLocks noGrp="1"/>
          </p:cNvSpPr>
          <p:nvPr>
            <p:ph type="title"/>
          </p:nvPr>
        </p:nvSpPr>
        <p:spPr>
          <a:xfrm>
            <a:off x="435712" y="596194"/>
            <a:ext cx="11590288" cy="702855"/>
          </a:xfrm>
        </p:spPr>
        <p:txBody>
          <a:bodyPr/>
          <a:lstStyle/>
          <a:p>
            <a:r>
              <a:rPr lang="ja-JP" altLang="en-US" sz="5000">
                <a:solidFill>
                  <a:schemeClr val="accent2"/>
                </a:solidFill>
                <a:latin typeface="Yu Gothic Medium" panose="020B0400000000000000" pitchFamily="34" charset="-128"/>
                <a:ea typeface="Yu Gothic Medium" panose="020B0400000000000000" pitchFamily="34" charset="-128"/>
              </a:rPr>
              <a:t>古典的な料理とワインのペアリング</a:t>
            </a:r>
            <a:endParaRPr lang="en-US" sz="5000" dirty="0">
              <a:solidFill>
                <a:schemeClr val="accent2"/>
              </a:solidFill>
              <a:latin typeface="Yu Gothic Medium" panose="020B0400000000000000" pitchFamily="34" charset="-128"/>
              <a:ea typeface="Yu Gothic Medium" panose="020B0400000000000000" pitchFamily="34" charset="-128"/>
            </a:endParaRPr>
          </a:p>
        </p:txBody>
      </p:sp>
      <p:sp>
        <p:nvSpPr>
          <p:cNvPr id="9" name="object 58">
            <a:extLst>
              <a:ext uri="{FF2B5EF4-FFF2-40B4-BE49-F238E27FC236}">
                <a16:creationId xmlns:a16="http://schemas.microsoft.com/office/drawing/2014/main" id="{B74A1089-BEEF-A597-4074-DBCB10FF5245}"/>
              </a:ext>
            </a:extLst>
          </p:cNvPr>
          <p:cNvSpPr txBox="1"/>
          <p:nvPr/>
        </p:nvSpPr>
        <p:spPr>
          <a:xfrm>
            <a:off x="429564" y="3296292"/>
            <a:ext cx="2033846" cy="79188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サラダ</a:t>
            </a:r>
            <a:endParaRPr lang="en-AU"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ライトボディの</a:t>
            </a: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白ワイン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3" name="object 58">
            <a:extLst>
              <a:ext uri="{FF2B5EF4-FFF2-40B4-BE49-F238E27FC236}">
                <a16:creationId xmlns:a16="http://schemas.microsoft.com/office/drawing/2014/main" id="{5036DED4-7188-AA43-5BDF-CC058A2A884A}"/>
              </a:ext>
            </a:extLst>
          </p:cNvPr>
          <p:cNvSpPr txBox="1"/>
          <p:nvPr/>
        </p:nvSpPr>
        <p:spPr>
          <a:xfrm>
            <a:off x="2490177" y="3296292"/>
            <a:ext cx="1811034" cy="1007327"/>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魚</a:t>
            </a:r>
            <a:endParaRPr lang="en-AU"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ライトボディから</a:t>
            </a: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ミディアムボディの</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白ワイン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36" name="object 58">
            <a:extLst>
              <a:ext uri="{FF2B5EF4-FFF2-40B4-BE49-F238E27FC236}">
                <a16:creationId xmlns:a16="http://schemas.microsoft.com/office/drawing/2014/main" id="{44193B3A-E3CC-E601-3A1A-3BC6648B1C6A}"/>
              </a:ext>
            </a:extLst>
          </p:cNvPr>
          <p:cNvSpPr txBox="1"/>
          <p:nvPr/>
        </p:nvSpPr>
        <p:spPr>
          <a:xfrm>
            <a:off x="4378020" y="3296292"/>
            <a:ext cx="1666261" cy="943207"/>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スパイシーな料理</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アロマティック</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またはオフドライの白ワイン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7" name="object 58">
            <a:extLst>
              <a:ext uri="{FF2B5EF4-FFF2-40B4-BE49-F238E27FC236}">
                <a16:creationId xmlns:a16="http://schemas.microsoft.com/office/drawing/2014/main" id="{9A4BACA6-7E83-E3C0-BA37-108B1510BE80}"/>
              </a:ext>
            </a:extLst>
          </p:cNvPr>
          <p:cNvSpPr txBox="1"/>
          <p:nvPr/>
        </p:nvSpPr>
        <p:spPr>
          <a:xfrm>
            <a:off x="5907221" y="3296292"/>
            <a:ext cx="2033848" cy="943207"/>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甲殻類</a:t>
            </a:r>
            <a:endParaRPr lang="en-AU"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ミディアムから</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フルボディの</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白ワイン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56" name="object 58">
            <a:extLst>
              <a:ext uri="{FF2B5EF4-FFF2-40B4-BE49-F238E27FC236}">
                <a16:creationId xmlns:a16="http://schemas.microsoft.com/office/drawing/2014/main" id="{9E3B0E48-944C-6986-BBA2-38C843A79D2B}"/>
              </a:ext>
            </a:extLst>
          </p:cNvPr>
          <p:cNvSpPr txBox="1"/>
          <p:nvPr/>
        </p:nvSpPr>
        <p:spPr>
          <a:xfrm>
            <a:off x="7727101" y="3296292"/>
            <a:ext cx="2215650" cy="943207"/>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latin typeface="Yu Gothic" panose="020B0400000000000000" pitchFamily="34" charset="-128"/>
                <a:ea typeface="Yu Gothic" panose="020B0400000000000000" pitchFamily="34" charset="-128"/>
                <a:cs typeface="Inter Display" panose="02000503000000020004" pitchFamily="2" charset="0"/>
              </a:rPr>
              <a:t>鶏肉</a:t>
            </a:r>
            <a:endParaRPr lang="en-AU" altLang="ja-JP" sz="1400" b="1" dirty="0">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ライトボディの赤ワイン、 ミディアムからフル</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ボディの白ワイン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81" name="object 58">
            <a:extLst>
              <a:ext uri="{FF2B5EF4-FFF2-40B4-BE49-F238E27FC236}">
                <a16:creationId xmlns:a16="http://schemas.microsoft.com/office/drawing/2014/main" id="{6CA880E5-30A3-8657-3E56-17FC991F9037}"/>
              </a:ext>
            </a:extLst>
          </p:cNvPr>
          <p:cNvSpPr txBox="1"/>
          <p:nvPr/>
        </p:nvSpPr>
        <p:spPr>
          <a:xfrm>
            <a:off x="9790944" y="3317210"/>
            <a:ext cx="2033846" cy="72776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肉加工品</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ライトボディの</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赤ワイン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84" name="object 58">
            <a:extLst>
              <a:ext uri="{FF2B5EF4-FFF2-40B4-BE49-F238E27FC236}">
                <a16:creationId xmlns:a16="http://schemas.microsoft.com/office/drawing/2014/main" id="{8B23C39F-D4D7-4037-DCA8-55ECD53773D5}"/>
              </a:ext>
            </a:extLst>
          </p:cNvPr>
          <p:cNvSpPr txBox="1"/>
          <p:nvPr/>
        </p:nvSpPr>
        <p:spPr>
          <a:xfrm>
            <a:off x="540970" y="5925753"/>
            <a:ext cx="1811034" cy="72776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豚肉</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ミディアムボディの</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赤ワイン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87" name="object 58">
            <a:extLst>
              <a:ext uri="{FF2B5EF4-FFF2-40B4-BE49-F238E27FC236}">
                <a16:creationId xmlns:a16="http://schemas.microsoft.com/office/drawing/2014/main" id="{8B72CFC8-A4AC-4DA9-CB5A-3334A6CCFD1F}"/>
              </a:ext>
            </a:extLst>
          </p:cNvPr>
          <p:cNvSpPr txBox="1"/>
          <p:nvPr/>
        </p:nvSpPr>
        <p:spPr>
          <a:xfrm>
            <a:off x="2246153" y="5912809"/>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赤身の肉</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フルボディの</a:t>
            </a: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赤ワイン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90" name="object 58">
            <a:extLst>
              <a:ext uri="{FF2B5EF4-FFF2-40B4-BE49-F238E27FC236}">
                <a16:creationId xmlns:a16="http://schemas.microsoft.com/office/drawing/2014/main" id="{CCA11EB3-9F9F-1E74-AFDF-9176F7728766}"/>
              </a:ext>
            </a:extLst>
          </p:cNvPr>
          <p:cNvSpPr txBox="1"/>
          <p:nvPr/>
        </p:nvSpPr>
        <p:spPr>
          <a:xfrm>
            <a:off x="4057187" y="5901431"/>
            <a:ext cx="2033848" cy="79188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a:effectLst/>
                <a:latin typeface="Yu Gothic" panose="020B0400000000000000" pitchFamily="34" charset="-128"/>
                <a:ea typeface="Yu Gothic" panose="020B0400000000000000" pitchFamily="34" charset="-128"/>
                <a:cs typeface="Inter Display" panose="02000503000000020004" pitchFamily="2" charset="0"/>
              </a:rPr>
              <a:t>デザート</a:t>
            </a:r>
            <a:endParaRPr lang="en-AU"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a:effectLst/>
                <a:latin typeface="Yu Gothic Medium" panose="020B0400000000000000" pitchFamily="34" charset="-128"/>
                <a:ea typeface="Yu Gothic Medium" panose="020B0400000000000000" pitchFamily="34" charset="-128"/>
                <a:cs typeface="Inter Display" panose="02000503000000020004" pitchFamily="2" charset="0"/>
              </a:rPr>
              <a:t>甘口の白ワイン、</a:t>
            </a:r>
          </a:p>
          <a:p>
            <a:pPr algn="ctr">
              <a:spcBef>
                <a:spcPts val="150"/>
              </a:spcBef>
              <a:spcAft>
                <a:spcPts val="315"/>
              </a:spcAft>
            </a:pPr>
            <a:r>
              <a:rPr lang="ja-JP" altLang="en-US" sz="1400">
                <a:effectLst/>
                <a:latin typeface="Yu Gothic Medium" panose="020B0400000000000000" pitchFamily="34" charset="-128"/>
                <a:ea typeface="Yu Gothic Medium" panose="020B0400000000000000" pitchFamily="34" charset="-128"/>
                <a:cs typeface="Inter Display" panose="02000503000000020004" pitchFamily="2" charset="0"/>
              </a:rPr>
              <a:t>デザートワイン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93" name="object 58">
            <a:extLst>
              <a:ext uri="{FF2B5EF4-FFF2-40B4-BE49-F238E27FC236}">
                <a16:creationId xmlns:a16="http://schemas.microsoft.com/office/drawing/2014/main" id="{1D2D1CA9-38FA-CB49-F208-634CDE8D8570}"/>
              </a:ext>
            </a:extLst>
          </p:cNvPr>
          <p:cNvSpPr txBox="1"/>
          <p:nvPr/>
        </p:nvSpPr>
        <p:spPr>
          <a:xfrm>
            <a:off x="9832051" y="5925753"/>
            <a:ext cx="2215650" cy="72776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刺激の強いタイプ </a:t>
            </a: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 </a:t>
            </a:r>
            <a:endPar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a:p>
            <a:pPr algn="ctr">
              <a:spcBef>
                <a:spcPts val="150"/>
              </a:spcBef>
              <a:spcAft>
                <a:spcPts val="315"/>
              </a:spcAft>
            </a:pP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ミディアムボディの</a:t>
            </a:r>
            <a:br>
              <a:rPr lang="en-AU" altLang="ja-JP" sz="1400" dirty="0">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400" dirty="0">
                <a:effectLst/>
                <a:latin typeface="Yu Gothic Medium" panose="020B0400000000000000" pitchFamily="34" charset="-128"/>
                <a:ea typeface="Yu Gothic Medium" panose="020B0400000000000000" pitchFamily="34" charset="-128"/>
                <a:cs typeface="Inter Display" panose="02000503000000020004" pitchFamily="2" charset="0"/>
              </a:rPr>
              <a:t>赤ワインかデザートワイン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object 58">
            <a:extLst>
              <a:ext uri="{FF2B5EF4-FFF2-40B4-BE49-F238E27FC236}">
                <a16:creationId xmlns:a16="http://schemas.microsoft.com/office/drawing/2014/main" id="{DAA121DF-BFCA-C905-C5A0-15D1B2CBE2A8}"/>
              </a:ext>
            </a:extLst>
          </p:cNvPr>
          <p:cNvSpPr txBox="1"/>
          <p:nvPr/>
        </p:nvSpPr>
        <p:spPr>
          <a:xfrm>
            <a:off x="5775291" y="5924187"/>
            <a:ext cx="2215650" cy="512320"/>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a:effectLst/>
                <a:latin typeface="Yu Gothic" panose="020B0400000000000000" pitchFamily="34" charset="-128"/>
                <a:ea typeface="Yu Gothic" panose="020B0400000000000000" pitchFamily="34" charset="-128"/>
                <a:cs typeface="Inter Display" panose="02000503000000020004" pitchFamily="2" charset="0"/>
              </a:rPr>
              <a:t>チーズ</a:t>
            </a:r>
            <a:r>
              <a:rPr lang="en-US" altLang="ja-JP" sz="1400" b="1" dirty="0">
                <a:effectLst/>
                <a:latin typeface="Yu Gothic" panose="020B0400000000000000" pitchFamily="34" charset="-128"/>
                <a:ea typeface="Yu Gothic" panose="020B0400000000000000" pitchFamily="34" charset="-128"/>
                <a:cs typeface="Inter Display" panose="02000503000000020004" pitchFamily="2" charset="0"/>
              </a:rPr>
              <a:t> </a:t>
            </a:r>
            <a:r>
              <a:rPr lang="ja-JP" altLang="en-US" sz="1400" b="1">
                <a:effectLst/>
                <a:latin typeface="Yu Gothic" panose="020B0400000000000000" pitchFamily="34" charset="-128"/>
                <a:ea typeface="Yu Gothic" panose="020B0400000000000000" pitchFamily="34" charset="-128"/>
                <a:cs typeface="Inter Display" panose="02000503000000020004" pitchFamily="2" charset="0"/>
              </a:rPr>
              <a:t>ハード </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a:effectLst/>
                <a:latin typeface="Yu Gothic Medium" panose="020B0400000000000000" pitchFamily="34" charset="-128"/>
                <a:ea typeface="Yu Gothic Medium" panose="020B0400000000000000" pitchFamily="34" charset="-128"/>
                <a:cs typeface="Inter Display" panose="02000503000000020004" pitchFamily="2" charset="0"/>
              </a:rPr>
              <a:t>力強い赤ワイン</a:t>
            </a:r>
            <a:endParaRPr lang="en-AU" sz="1400" dirty="0">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D230D13E-B36E-9D7D-0954-5CFF44586881}"/>
              </a:ext>
            </a:extLst>
          </p:cNvPr>
          <p:cNvSpPr txBox="1"/>
          <p:nvPr/>
        </p:nvSpPr>
        <p:spPr>
          <a:xfrm>
            <a:off x="7727101" y="5912809"/>
            <a:ext cx="2004425" cy="727763"/>
          </a:xfrm>
          <a:prstGeom prst="rect">
            <a:avLst/>
          </a:prstGeom>
        </p:spPr>
        <p:txBody>
          <a:bodyPr vert="horz" wrap="square" lIns="0" tIns="17145" rIns="0" bIns="0" rtlCol="0" anchor="t" anchorCtr="0">
            <a:spAutoFit/>
          </a:bodyPr>
          <a:lstStyle/>
          <a:p>
            <a:pPr algn="ctr">
              <a:spcBef>
                <a:spcPts val="150"/>
              </a:spcBef>
              <a:spcAft>
                <a:spcPts val="315"/>
              </a:spcAft>
            </a:pPr>
            <a:r>
              <a:rPr lang="ja-JP" altLang="en-US" sz="1400" b="1" dirty="0">
                <a:effectLst/>
                <a:latin typeface="Yu Gothic" panose="020B0400000000000000" pitchFamily="34" charset="-128"/>
                <a:ea typeface="Yu Gothic" panose="020B0400000000000000" pitchFamily="34" charset="-128"/>
                <a:cs typeface="Inter Display" panose="02000503000000020004" pitchFamily="2" charset="0"/>
              </a:rPr>
              <a:t>ソフト </a:t>
            </a:r>
            <a:endParaRPr lang="en-AU" altLang="ja-JP" sz="1400" b="1" dirty="0">
              <a:effectLst/>
              <a:latin typeface="Yu Gothic" panose="020B0400000000000000" pitchFamily="34" charset="-128"/>
              <a:ea typeface="Yu Gothic" panose="020B0400000000000000" pitchFamily="34" charset="-128"/>
              <a:cs typeface="Inter Display" panose="02000503000000020004" pitchFamily="2" charset="0"/>
            </a:endParaRPr>
          </a:p>
          <a:p>
            <a:pPr algn="ctr">
              <a:spcBef>
                <a:spcPts val="150"/>
              </a:spcBef>
              <a:spcAft>
                <a:spcPts val="315"/>
              </a:spcAft>
            </a:pPr>
            <a:r>
              <a:rPr lang="ja-JP" altLang="en-US" sz="1400" dirty="0">
                <a:latin typeface="Yu Gothic Medium" panose="020B0400000000000000" pitchFamily="34" charset="-128"/>
                <a:ea typeface="Yu Gothic Medium" panose="020B0400000000000000" pitchFamily="34" charset="-128"/>
                <a:cs typeface="Inter Display" panose="02000503000000020004" pitchFamily="2" charset="0"/>
              </a:rPr>
              <a:t>ライトボディの赤ワインかスパークリングワイン</a:t>
            </a:r>
            <a:endParaRPr lang="en-AU" sz="1400" dirty="0">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207391267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AE9EE-C1B8-0DE8-E834-B10B1A134F78}"/>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25D9FA1-FE8F-C748-88AB-EF594458E3E8}"/>
              </a:ext>
            </a:extLst>
          </p:cNvPr>
          <p:cNvPicPr>
            <a:picLocks noGrp="1" noChangeAspect="1"/>
          </p:cNvPicPr>
          <p:nvPr>
            <p:ph type="pic" sz="quarter" idx="10"/>
          </p:nvPr>
        </p:nvPicPr>
        <p:blipFill>
          <a:blip r:embed="rId2"/>
          <a:srcRect t="9078" r="12784" b="17367"/>
          <a:stretch/>
        </p:blipFill>
        <p:spPr>
          <a:xfrm>
            <a:off x="0" y="0"/>
            <a:ext cx="12192000" cy="6858000"/>
          </a:xfrm>
        </p:spPr>
      </p:pic>
      <p:sp>
        <p:nvSpPr>
          <p:cNvPr id="3" name="Title 2">
            <a:extLst>
              <a:ext uri="{FF2B5EF4-FFF2-40B4-BE49-F238E27FC236}">
                <a16:creationId xmlns:a16="http://schemas.microsoft.com/office/drawing/2014/main" id="{8134A83C-34EC-6F6C-1ABA-DCB9A0822485}"/>
              </a:ext>
            </a:extLst>
          </p:cNvPr>
          <p:cNvSpPr>
            <a:spLocks noGrp="1"/>
          </p:cNvSpPr>
          <p:nvPr>
            <p:ph type="title"/>
          </p:nvPr>
        </p:nvSpPr>
        <p:spPr>
          <a:xfrm>
            <a:off x="610395" y="788507"/>
            <a:ext cx="5485605" cy="608203"/>
          </a:xfrm>
        </p:spPr>
        <p:txBody>
          <a:bodyPr/>
          <a:lstStyle/>
          <a:p>
            <a:r>
              <a:rPr lang="ja-JP" altLang="en-US" sz="5400" dirty="0">
                <a:solidFill>
                  <a:schemeClr val="accent1"/>
                </a:solidFill>
                <a:latin typeface="Yu Gothic Medium" panose="020B0400000000000000" pitchFamily="34" charset="-128"/>
                <a:ea typeface="Yu Gothic Medium" panose="020B0400000000000000" pitchFamily="34" charset="-128"/>
              </a:rPr>
              <a:t>ワインの欠陥</a:t>
            </a:r>
            <a:endParaRPr lang="en-US" sz="5400" dirty="0">
              <a:solidFill>
                <a:schemeClr val="accent1"/>
              </a:solidFill>
              <a:latin typeface="Yu Gothic Medium" panose="020B0400000000000000" pitchFamily="34" charset="-128"/>
              <a:ea typeface="Yu Gothic Medium" panose="020B0400000000000000" pitchFamily="34" charset="-128"/>
            </a:endParaRPr>
          </a:p>
        </p:txBody>
      </p:sp>
      <p:sp>
        <p:nvSpPr>
          <p:cNvPr id="8" name="Title 1">
            <a:extLst>
              <a:ext uri="{FF2B5EF4-FFF2-40B4-BE49-F238E27FC236}">
                <a16:creationId xmlns:a16="http://schemas.microsoft.com/office/drawing/2014/main" id="{2F3CEE64-5DD4-68FC-6A90-4F8D3F6E9685}"/>
              </a:ext>
            </a:extLst>
          </p:cNvPr>
          <p:cNvSpPr txBox="1">
            <a:spLocks/>
          </p:cNvSpPr>
          <p:nvPr/>
        </p:nvSpPr>
        <p:spPr>
          <a:xfrm>
            <a:off x="615610" y="1396710"/>
            <a:ext cx="6931410"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200" dirty="0">
                <a:solidFill>
                  <a:schemeClr val="accent2"/>
                </a:solidFill>
                <a:latin typeface="Yu Gothic Medium" panose="020B0400000000000000" pitchFamily="34" charset="-128"/>
                <a:ea typeface="Yu Gothic Medium" panose="020B0400000000000000" pitchFamily="34" charset="-128"/>
              </a:rPr>
              <a:t>見分け方</a:t>
            </a:r>
            <a:endParaRPr lang="en-US" sz="3200" dirty="0">
              <a:solidFill>
                <a:schemeClr val="accent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707440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32500" y="669362"/>
            <a:ext cx="11918390" cy="907601"/>
          </a:xfrm>
          <a:prstGeom prst="rect">
            <a:avLst/>
          </a:prstGeom>
        </p:spPr>
        <p:txBody>
          <a:bodyPr vert="horz" wrap="none" lIns="0" tIns="11521" rIns="0" bIns="0" rtlCol="0">
            <a:noAutofit/>
          </a:bodyPr>
          <a:lstStyle/>
          <a:p>
            <a:pPr defTabSz="914453">
              <a:lnSpc>
                <a:spcPct val="80000"/>
              </a:lnSpc>
              <a:defRPr/>
            </a:pPr>
            <a:r>
              <a:rPr lang="ja-JP" altLang="en-US" sz="5400" cap="all" dirty="0">
                <a:solidFill>
                  <a:schemeClr val="accent5"/>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ワインとは</a:t>
            </a:r>
            <a:r>
              <a:rPr lang="en-US" altLang="ja-JP" sz="5400" cap="all" dirty="0">
                <a:solidFill>
                  <a:schemeClr val="accent5"/>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rPr>
              <a:t>?</a:t>
            </a:r>
            <a:endParaRPr lang="en-AU" sz="5400" cap="all" dirty="0">
              <a:solidFill>
                <a:schemeClr val="accent5"/>
              </a:solidFill>
              <a:uFill>
                <a:solidFill>
                  <a:srgbClr val="F40000"/>
                </a:solidFill>
              </a:u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01326" y="2387573"/>
            <a:ext cx="5135784"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Clr>
                <a:schemeClr val="accent4"/>
              </a:buClr>
              <a:buNone/>
            </a:pPr>
            <a:r>
              <a:rPr lang="ja-JP" altLang="en-US" sz="1600" dirty="0">
                <a:solidFill>
                  <a:srgbClr val="FFFFFF"/>
                </a:solidFill>
                <a:latin typeface="Yu Gothic Medium" panose="020B0400000000000000" pitchFamily="34" charset="-128"/>
                <a:ea typeface="Yu Gothic Medium" panose="020B0400000000000000" pitchFamily="34" charset="-128"/>
              </a:rPr>
              <a:t>ブドウ果汁を発酵させたアルコール飲料のこと。</a:t>
            </a:r>
            <a:endParaRPr lang="en-AU" sz="1600" dirty="0">
              <a:solidFill>
                <a:srgbClr val="FFFFFF"/>
              </a:solidFill>
              <a:latin typeface="Yu Gothic Medium" panose="020B0400000000000000" pitchFamily="34" charset="-128"/>
              <a:ea typeface="Yu Gothic Medium" panose="020B0400000000000000" pitchFamily="34" charset="-128"/>
            </a:endParaRPr>
          </a:p>
          <a:p>
            <a:pPr marL="0" indent="0">
              <a:buClr>
                <a:schemeClr val="accent4"/>
              </a:buClr>
              <a:buNone/>
            </a:pPr>
            <a:br>
              <a:rPr lang="en-AU" altLang="ja-JP" sz="1600" dirty="0">
                <a:solidFill>
                  <a:srgbClr val="FFFFFF"/>
                </a:solidFill>
                <a:latin typeface="Yu Gothic Medium" panose="020B0400000000000000" pitchFamily="34" charset="-128"/>
                <a:ea typeface="Yu Gothic Medium" panose="020B0400000000000000" pitchFamily="34" charset="-128"/>
              </a:rPr>
            </a:br>
            <a:endParaRPr lang="en-US" altLang="ja-JP" sz="1600" dirty="0">
              <a:solidFill>
                <a:srgbClr val="FFFFFF"/>
              </a:solidFill>
              <a:latin typeface="Yu Gothic Medium" panose="020B0400000000000000" pitchFamily="34" charset="-128"/>
              <a:ea typeface="Yu Gothic Medium" panose="020B0400000000000000" pitchFamily="34" charset="-128"/>
            </a:endParaRPr>
          </a:p>
          <a:p>
            <a:pPr>
              <a:buClr>
                <a:schemeClr val="accent4"/>
              </a:buClr>
              <a:buFont typeface="Arial" panose="020B0604020202020204" pitchFamily="34" charset="0"/>
              <a:buChar char="•"/>
            </a:pPr>
            <a:r>
              <a:rPr lang="ja-JP" altLang="en-US" sz="1600" dirty="0">
                <a:solidFill>
                  <a:srgbClr val="FFFFFF"/>
                </a:solidFill>
                <a:latin typeface="Yu Gothic Medium" panose="020B0400000000000000" pitchFamily="34" charset="-128"/>
                <a:ea typeface="Yu Gothic Medium" panose="020B0400000000000000" pitchFamily="34" charset="-128"/>
              </a:rPr>
              <a:t>なぜブドウ果汁</a:t>
            </a:r>
            <a:r>
              <a:rPr lang="en-US" altLang="ja-JP" sz="1600" dirty="0">
                <a:solidFill>
                  <a:srgbClr val="FFFFFF"/>
                </a:solidFill>
                <a:latin typeface="Yu Gothic Medium" panose="020B0400000000000000" pitchFamily="34" charset="-128"/>
                <a:ea typeface="Yu Gothic Medium" panose="020B0400000000000000" pitchFamily="34" charset="-128"/>
              </a:rPr>
              <a:t>?</a:t>
            </a:r>
          </a:p>
          <a:p>
            <a:pPr>
              <a:buClr>
                <a:schemeClr val="accent4"/>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ワインを守るための酸の高さ</a:t>
            </a:r>
          </a:p>
          <a:p>
            <a:pPr>
              <a:buClr>
                <a:schemeClr val="accent4"/>
              </a:buClr>
              <a:buFont typeface="Arial" panose="020B0604020202020204" pitchFamily="34" charset="0"/>
              <a:buChar char="•"/>
            </a:pPr>
            <a:r>
              <a:rPr lang="ja-JP" altLang="en-US" sz="1600" dirty="0">
                <a:solidFill>
                  <a:srgbClr val="FFFFFF"/>
                </a:solidFill>
                <a:effectLst/>
                <a:latin typeface="Yu Gothic Medium" panose="020B0400000000000000" pitchFamily="34" charset="-128"/>
                <a:ea typeface="Yu Gothic Medium" panose="020B0400000000000000" pitchFamily="34" charset="-128"/>
              </a:rPr>
              <a:t>発酵を順調に進ませるために十分な糖</a:t>
            </a:r>
            <a:endParaRPr lang="en-AU" sz="1600" dirty="0">
              <a:solidFill>
                <a:srgbClr val="FFFFFF"/>
              </a:solidFill>
              <a:effectLst/>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l="20080" t="2640" r="15608" b="1806"/>
          <a:stretch/>
        </p:blipFill>
        <p:spPr>
          <a:xfrm>
            <a:off x="6096000" y="438615"/>
            <a:ext cx="6096000" cy="6033424"/>
          </a:xfrm>
          <a:prstGeom prst="rect">
            <a:avLst/>
          </a:prstGeom>
        </p:spPr>
      </p:pic>
    </p:spTree>
    <p:extLst>
      <p:ext uri="{BB962C8B-B14F-4D97-AF65-F5344CB8AC3E}">
        <p14:creationId xmlns:p14="http://schemas.microsoft.com/office/powerpoint/2010/main" val="213769414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61FCD3A-B208-164D-A1A7-3F32A00038B5}"/>
              </a:ext>
            </a:extLst>
          </p:cNvPr>
          <p:cNvPicPr>
            <a:picLocks noChangeAspect="1"/>
          </p:cNvPicPr>
          <p:nvPr/>
        </p:nvPicPr>
        <p:blipFill>
          <a:blip r:embed="rId3" cstate="screen">
            <a:extLst>
              <a:ext uri="{28A0092B-C50C-407E-A947-70E740481C1C}">
                <a14:useLocalDpi xmlns:a14="http://schemas.microsoft.com/office/drawing/2010/main"/>
              </a:ext>
            </a:extLst>
          </a:blip>
          <a:srcRect l="2607" t="5144" r="5980" b="309"/>
          <a:stretch/>
        </p:blipFill>
        <p:spPr>
          <a:xfrm>
            <a:off x="9457054" y="4622936"/>
            <a:ext cx="2158874" cy="1813616"/>
          </a:xfrm>
          <a:prstGeom prst="rect">
            <a:avLst/>
          </a:prstGeom>
        </p:spPr>
      </p:pic>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4"/>
          <a:srcRect l="16197" r="16197"/>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887361" y="909503"/>
            <a:ext cx="6230691" cy="785073"/>
          </a:xfrm>
        </p:spPr>
        <p:txBody>
          <a:bodyPr/>
          <a:lstStyle/>
          <a:p>
            <a:r>
              <a:rPr lang="ja-JP" altLang="en-US" sz="5400">
                <a:solidFill>
                  <a:schemeClr val="bg2"/>
                </a:solidFill>
                <a:latin typeface="Yu Gothic Medium" panose="020B0400000000000000" pitchFamily="34" charset="-128"/>
                <a:ea typeface="Yu Gothic Medium" panose="020B0400000000000000" pitchFamily="34" charset="-128"/>
              </a:rPr>
              <a:t>酸化</a:t>
            </a:r>
            <a:endParaRPr lang="en-US" sz="5400" dirty="0">
              <a:solidFill>
                <a:schemeClr val="accent3"/>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90553" y="2027282"/>
            <a:ext cx="4625375" cy="5495616"/>
          </a:xfrm>
        </p:spPr>
        <p:txBody>
          <a:bodyPr/>
          <a:lstStyle/>
          <a:p>
            <a:pPr>
              <a:lnSpc>
                <a:spcPct val="120000"/>
              </a:lnSpc>
              <a:spcBef>
                <a:spcPts val="0"/>
              </a:spcBef>
            </a:pPr>
            <a:r>
              <a:rPr lang="ja-JP" altLang="en-US" sz="1800">
                <a:solidFill>
                  <a:srgbClr val="FFFFFF"/>
                </a:solidFill>
                <a:effectLst/>
                <a:latin typeface="Yu Gothic Medium" panose="020B0400000000000000" pitchFamily="34" charset="-128"/>
                <a:ea typeface="Yu Gothic Medium" panose="020B0400000000000000" pitchFamily="34" charset="-128"/>
              </a:rPr>
              <a:t>ワインが過剰な酸素にさらされることが原因</a:t>
            </a:r>
            <a:endParaRPr lang="en-AU" altLang="ja-JP" sz="1800" dirty="0">
              <a:solidFill>
                <a:srgbClr val="FFFFFF"/>
              </a:solidFill>
              <a:effectLst/>
              <a:latin typeface="Yu Gothic Medium" panose="020B0400000000000000" pitchFamily="34" charset="-128"/>
              <a:ea typeface="Yu Gothic Medium" panose="020B0400000000000000" pitchFamily="34" charset="-128"/>
            </a:endParaRPr>
          </a:p>
          <a:p>
            <a:pPr>
              <a:lnSpc>
                <a:spcPct val="120000"/>
              </a:lnSpc>
              <a:spcBef>
                <a:spcPts val="0"/>
              </a:spcBef>
            </a:pPr>
            <a:endParaRPr lang="en-AU" sz="1800" dirty="0">
              <a:solidFill>
                <a:srgbClr val="FFFFFF"/>
              </a:solidFill>
              <a:effectLst/>
              <a:latin typeface="Yu Gothic Medium" panose="020B0400000000000000" pitchFamily="34" charset="-128"/>
              <a:ea typeface="Yu Gothic Medium" panose="020B0400000000000000" pitchFamily="34" charset="-128"/>
            </a:endParaRPr>
          </a:p>
          <a:p>
            <a:pPr>
              <a:lnSpc>
                <a:spcPct val="120000"/>
              </a:lnSpc>
              <a:spcBef>
                <a:spcPts val="0"/>
              </a:spcBef>
            </a:pPr>
            <a:r>
              <a:rPr lang="ja-JP" altLang="en-US" sz="1800" b="1">
                <a:solidFill>
                  <a:srgbClr val="FFFFFF"/>
                </a:solidFill>
                <a:effectLst/>
                <a:latin typeface="Yu Gothic Medium" panose="020B0400000000000000" pitchFamily="34" charset="-128"/>
                <a:ea typeface="Yu Gothic Medium" panose="020B0400000000000000" pitchFamily="34" charset="-128"/>
              </a:rPr>
              <a:t>主な変化：</a:t>
            </a:r>
            <a:endParaRPr lang="en-AU" altLang="ja-JP" sz="1800" b="1" dirty="0">
              <a:solidFill>
                <a:srgbClr val="FFFFFF"/>
              </a:solidFill>
              <a:effectLst/>
              <a:latin typeface="Yu Gothic Medium" panose="020B0400000000000000" pitchFamily="34" charset="-128"/>
              <a:ea typeface="Yu Gothic Medium" panose="020B0400000000000000" pitchFamily="34" charset="-128"/>
            </a:endParaRPr>
          </a:p>
          <a:p>
            <a:pPr marL="285750" indent="-285750">
              <a:lnSpc>
                <a:spcPct val="120000"/>
              </a:lnSpc>
              <a:spcBef>
                <a:spcPts val="0"/>
              </a:spcBef>
              <a:buClr>
                <a:schemeClr val="bg2"/>
              </a:buClr>
              <a:buFont typeface="Arial" panose="020B0604020202020204" pitchFamily="34" charset="0"/>
              <a:buChar char="•"/>
            </a:pPr>
            <a:r>
              <a:rPr lang="ja-JP" altLang="en-US" sz="1800">
                <a:solidFill>
                  <a:srgbClr val="FFFFFF"/>
                </a:solidFill>
                <a:effectLst/>
                <a:latin typeface="Yu Gothic Medium" panose="020B0400000000000000" pitchFamily="34" charset="-128"/>
                <a:ea typeface="Yu Gothic Medium" panose="020B0400000000000000" pitchFamily="34" charset="-128"/>
              </a:rPr>
              <a:t>第一アロマ、フルーティなアロマが</a:t>
            </a:r>
            <a:br>
              <a:rPr lang="ja-JP" altLang="en-US" sz="1800">
                <a:solidFill>
                  <a:srgbClr val="FFFFFF"/>
                </a:solidFill>
                <a:effectLst/>
                <a:latin typeface="Yu Gothic Medium" panose="020B0400000000000000" pitchFamily="34" charset="-128"/>
                <a:ea typeface="Yu Gothic Medium" panose="020B0400000000000000" pitchFamily="34" charset="-128"/>
              </a:rPr>
            </a:br>
            <a:r>
              <a:rPr lang="ja-JP" altLang="en-US" sz="1800">
                <a:solidFill>
                  <a:srgbClr val="FFFFFF"/>
                </a:solidFill>
                <a:effectLst/>
                <a:latin typeface="Yu Gothic Medium" panose="020B0400000000000000" pitchFamily="34" charset="-128"/>
                <a:ea typeface="Yu Gothic Medium" panose="020B0400000000000000" pitchFamily="34" charset="-128"/>
              </a:rPr>
              <a:t>失われる</a:t>
            </a:r>
          </a:p>
          <a:p>
            <a:pPr marL="285750" indent="-285750">
              <a:lnSpc>
                <a:spcPct val="120000"/>
              </a:lnSpc>
              <a:spcBef>
                <a:spcPts val="0"/>
              </a:spcBef>
              <a:buClr>
                <a:schemeClr val="bg2"/>
              </a:buClr>
              <a:buFont typeface="Arial" panose="020B0604020202020204" pitchFamily="34" charset="0"/>
              <a:buChar char="•"/>
            </a:pPr>
            <a:r>
              <a:rPr lang="ja-JP" altLang="en-US" sz="1800">
                <a:solidFill>
                  <a:srgbClr val="FFFFFF"/>
                </a:solidFill>
                <a:effectLst/>
                <a:latin typeface="Yu Gothic Medium" panose="020B0400000000000000" pitchFamily="34" charset="-128"/>
                <a:ea typeface="Yu Gothic Medium" panose="020B0400000000000000" pitchFamily="34" charset="-128"/>
              </a:rPr>
              <a:t>色に陰りが見える</a:t>
            </a:r>
          </a:p>
          <a:p>
            <a:pPr marL="285750" indent="-285750">
              <a:lnSpc>
                <a:spcPct val="120000"/>
              </a:lnSpc>
              <a:spcBef>
                <a:spcPts val="0"/>
              </a:spcBef>
              <a:buClr>
                <a:schemeClr val="bg2"/>
              </a:buClr>
              <a:buFont typeface="Arial" panose="020B0604020202020204" pitchFamily="34" charset="0"/>
              <a:buChar char="•"/>
            </a:pPr>
            <a:r>
              <a:rPr lang="ja-JP" altLang="en-US" sz="1800">
                <a:solidFill>
                  <a:srgbClr val="FFFFFF"/>
                </a:solidFill>
                <a:effectLst/>
                <a:latin typeface="Yu Gothic Medium" panose="020B0400000000000000" pitchFamily="34" charset="-128"/>
                <a:ea typeface="Yu Gothic Medium" panose="020B0400000000000000" pitchFamily="34" charset="-128"/>
              </a:rPr>
              <a:t>生き生きとした味わいが失われる</a:t>
            </a:r>
          </a:p>
          <a:p>
            <a:pPr marL="285750" indent="-285750">
              <a:lnSpc>
                <a:spcPct val="120000"/>
              </a:lnSpc>
              <a:spcBef>
                <a:spcPts val="0"/>
              </a:spcBef>
              <a:buClr>
                <a:schemeClr val="bg2"/>
              </a:buClr>
              <a:buFont typeface="Arial" panose="020B0604020202020204" pitchFamily="34" charset="0"/>
              <a:buChar char="•"/>
            </a:pPr>
            <a:r>
              <a:rPr lang="ja-JP" altLang="en-US" sz="1800">
                <a:solidFill>
                  <a:srgbClr val="FFFFFF"/>
                </a:solidFill>
                <a:effectLst/>
                <a:latin typeface="Yu Gothic Medium" panose="020B0400000000000000" pitchFamily="34" charset="-128"/>
                <a:ea typeface="Yu Gothic Medium" panose="020B0400000000000000" pitchFamily="34" charset="-128"/>
              </a:rPr>
              <a:t>平坦な味わいになる</a:t>
            </a:r>
            <a:endParaRPr lang="en-AU" sz="1800" dirty="0">
              <a:solidFill>
                <a:srgbClr val="FFFFFF"/>
              </a:solidFill>
              <a:effectLst/>
              <a:latin typeface="Yu Gothic Medium" panose="020B0400000000000000" pitchFamily="34" charset="-128"/>
              <a:ea typeface="Yu Gothic Medium" panose="020B0400000000000000" pitchFamily="34" charset="-128"/>
            </a:endParaRPr>
          </a:p>
        </p:txBody>
      </p:sp>
      <p:sp>
        <p:nvSpPr>
          <p:cNvPr id="5" name="Title 2">
            <a:extLst>
              <a:ext uri="{FF2B5EF4-FFF2-40B4-BE49-F238E27FC236}">
                <a16:creationId xmlns:a16="http://schemas.microsoft.com/office/drawing/2014/main" id="{DBBF0D53-831C-D290-3F59-C650C6794A58}"/>
              </a:ext>
            </a:extLst>
          </p:cNvPr>
          <p:cNvSpPr txBox="1">
            <a:spLocks/>
          </p:cNvSpPr>
          <p:nvPr/>
        </p:nvSpPr>
        <p:spPr>
          <a:xfrm>
            <a:off x="8128932" y="5718022"/>
            <a:ext cx="917503" cy="53594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600" cap="none">
                <a:latin typeface="Yu Gothic Medium" panose="020B0400000000000000" pitchFamily="34" charset="-128"/>
                <a:ea typeface="Yu Gothic Medium" panose="020B0400000000000000" pitchFamily="34" charset="-128"/>
              </a:rPr>
              <a:t>酸化</a:t>
            </a:r>
            <a:endParaRPr lang="en-US" sz="1600" cap="none" dirty="0">
              <a:latin typeface="Yu Gothic Medium" panose="020B0400000000000000" pitchFamily="34" charset="-128"/>
              <a:ea typeface="Yu Gothic Medium" panose="020B0400000000000000" pitchFamily="34" charset="-128"/>
            </a:endParaRPr>
          </a:p>
        </p:txBody>
      </p:sp>
      <p:cxnSp>
        <p:nvCxnSpPr>
          <p:cNvPr id="8" name="Straight Connector 7">
            <a:extLst>
              <a:ext uri="{FF2B5EF4-FFF2-40B4-BE49-F238E27FC236}">
                <a16:creationId xmlns:a16="http://schemas.microsoft.com/office/drawing/2014/main" id="{33DCB547-DF48-8E9F-04D1-4574B040D5F1}"/>
              </a:ext>
            </a:extLst>
          </p:cNvPr>
          <p:cNvCxnSpPr>
            <a:cxnSpLocks/>
          </p:cNvCxnSpPr>
          <p:nvPr/>
        </p:nvCxnSpPr>
        <p:spPr>
          <a:xfrm>
            <a:off x="8698212" y="5788605"/>
            <a:ext cx="1213872" cy="0"/>
          </a:xfrm>
          <a:prstGeom prst="line">
            <a:avLst/>
          </a:prstGeom>
          <a:ln w="1905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86248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F8D0-B851-A6EF-5429-150686FA1F3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CD026D6-5C63-AE1C-A170-99C6BA2BD5C9}"/>
              </a:ext>
            </a:extLst>
          </p:cNvPr>
          <p:cNvPicPr>
            <a:picLocks noGrp="1" noChangeAspect="1"/>
          </p:cNvPicPr>
          <p:nvPr>
            <p:ph type="pic" sz="quarter" idx="10"/>
          </p:nvPr>
        </p:nvPicPr>
        <p:blipFill>
          <a:blip r:embed="rId2"/>
          <a:srcRect t="17201" b="17201"/>
          <a:stretch/>
        </p:blipFill>
        <p:spPr/>
      </p:pic>
      <p:sp>
        <p:nvSpPr>
          <p:cNvPr id="3" name="Title 2">
            <a:extLst>
              <a:ext uri="{FF2B5EF4-FFF2-40B4-BE49-F238E27FC236}">
                <a16:creationId xmlns:a16="http://schemas.microsoft.com/office/drawing/2014/main" id="{54C4CBD6-5100-55E7-9023-C9BD39D354FB}"/>
              </a:ext>
            </a:extLst>
          </p:cNvPr>
          <p:cNvSpPr>
            <a:spLocks noGrp="1"/>
          </p:cNvSpPr>
          <p:nvPr>
            <p:ph type="title"/>
          </p:nvPr>
        </p:nvSpPr>
        <p:spPr>
          <a:xfrm>
            <a:off x="6948737" y="915988"/>
            <a:ext cx="6169315" cy="1325562"/>
          </a:xfrm>
        </p:spPr>
        <p:txBody>
          <a:bodyPr/>
          <a:lstStyle/>
          <a:p>
            <a:r>
              <a:rPr lang="ja-JP" altLang="en-US" sz="5400" dirty="0">
                <a:solidFill>
                  <a:schemeClr val="accent1"/>
                </a:solidFill>
                <a:latin typeface="Yu Gothic Medium" panose="020B0400000000000000" pitchFamily="34" charset="-128"/>
                <a:ea typeface="Yu Gothic Medium" panose="020B0400000000000000" pitchFamily="34" charset="-128"/>
              </a:rPr>
              <a:t>コルク臭</a:t>
            </a:r>
            <a:br>
              <a:rPr lang="en-AU" altLang="ja-JP" sz="5400" dirty="0">
                <a:solidFill>
                  <a:schemeClr val="accent1"/>
                </a:solidFill>
                <a:latin typeface="Yu Gothic Medium" panose="020B0400000000000000" pitchFamily="34" charset="-128"/>
                <a:ea typeface="Yu Gothic Medium" panose="020B0400000000000000" pitchFamily="34" charset="-128"/>
              </a:rPr>
            </a:br>
            <a:r>
              <a:rPr lang="ja-JP" altLang="en-US" sz="5400" dirty="0">
                <a:solidFill>
                  <a:schemeClr val="accent5"/>
                </a:solidFill>
                <a:latin typeface="Yu Gothic Medium" panose="020B0400000000000000" pitchFamily="34" charset="-128"/>
                <a:ea typeface="Yu Gothic Medium" panose="020B0400000000000000" pitchFamily="34" charset="-128"/>
              </a:rPr>
              <a:t>（ブショネ）</a:t>
            </a:r>
            <a:endParaRPr lang="en-US" sz="5400"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47781E0-052E-D15A-F969-2E1FC5F55EF6}"/>
              </a:ext>
            </a:extLst>
          </p:cNvPr>
          <p:cNvSpPr>
            <a:spLocks noGrp="1"/>
          </p:cNvSpPr>
          <p:nvPr>
            <p:ph type="body" sz="quarter" idx="11"/>
          </p:nvPr>
        </p:nvSpPr>
        <p:spPr>
          <a:xfrm>
            <a:off x="6959600" y="2519473"/>
            <a:ext cx="4755072" cy="5495616"/>
          </a:xfrm>
        </p:spPr>
        <p:txBody>
          <a:bodyPr/>
          <a:lstStyle/>
          <a:p>
            <a:pPr>
              <a:lnSpc>
                <a:spcPct val="110000"/>
              </a:lnSpc>
              <a:spcBef>
                <a:spcPts val="600"/>
              </a:spcBef>
              <a:spcAft>
                <a:spcPts val="600"/>
              </a:spcAft>
            </a:pPr>
            <a:r>
              <a:rPr lang="ja-JP" altLang="en-US" dirty="0">
                <a:effectLst/>
                <a:latin typeface="Yu Gothic Medium" panose="020B0400000000000000" pitchFamily="34" charset="-128"/>
                <a:ea typeface="Yu Gothic Medium" panose="020B0400000000000000" pitchFamily="34" charset="-128"/>
              </a:rPr>
              <a:t>ワインがコルクや樽に含まれることがある</a:t>
            </a:r>
            <a:br>
              <a:rPr lang="en-AU" altLang="ja-JP" dirty="0">
                <a:effectLst/>
                <a:latin typeface="Yu Gothic Medium" panose="020B0400000000000000" pitchFamily="34" charset="-128"/>
                <a:ea typeface="Yu Gothic Medium" panose="020B0400000000000000" pitchFamily="34" charset="-128"/>
              </a:rPr>
            </a:br>
            <a:r>
              <a:rPr lang="en-US" altLang="ja-JP" dirty="0">
                <a:effectLst/>
                <a:latin typeface="Yu Gothic Medium" panose="020B0400000000000000" pitchFamily="34" charset="-128"/>
                <a:ea typeface="Yu Gothic Medium" panose="020B0400000000000000" pitchFamily="34" charset="-128"/>
              </a:rPr>
              <a:t>2,4,6-</a:t>
            </a:r>
            <a:r>
              <a:rPr lang="ja-JP" altLang="en-US" dirty="0">
                <a:effectLst/>
                <a:latin typeface="Yu Gothic Medium" panose="020B0400000000000000" pitchFamily="34" charset="-128"/>
                <a:ea typeface="Yu Gothic Medium" panose="020B0400000000000000" pitchFamily="34" charset="-128"/>
              </a:rPr>
              <a:t>トリクロロアニソール（</a:t>
            </a:r>
            <a:r>
              <a:rPr lang="en-AU" dirty="0">
                <a:effectLst/>
                <a:latin typeface="Yu Gothic Medium" panose="020B0400000000000000" pitchFamily="34" charset="-128"/>
                <a:ea typeface="Yu Gothic Medium" panose="020B0400000000000000" pitchFamily="34" charset="-128"/>
              </a:rPr>
              <a:t>TCA）</a:t>
            </a:r>
            <a:r>
              <a:rPr lang="ja-JP" altLang="en-US" dirty="0">
                <a:effectLst/>
                <a:latin typeface="Yu Gothic Medium" panose="020B0400000000000000" pitchFamily="34" charset="-128"/>
                <a:ea typeface="Yu Gothic Medium" panose="020B0400000000000000" pitchFamily="34" charset="-128"/>
              </a:rPr>
              <a:t>と</a:t>
            </a:r>
            <a:br>
              <a:rPr lang="en-AU" altLang="ja-JP" dirty="0">
                <a:effectLst/>
                <a:latin typeface="Yu Gothic Medium" panose="020B0400000000000000" pitchFamily="34" charset="-128"/>
                <a:ea typeface="Yu Gothic Medium" panose="020B0400000000000000" pitchFamily="34" charset="-128"/>
              </a:rPr>
            </a:br>
            <a:r>
              <a:rPr lang="ja-JP" altLang="en-US" dirty="0">
                <a:effectLst/>
                <a:latin typeface="Yu Gothic Medium" panose="020B0400000000000000" pitchFamily="34" charset="-128"/>
                <a:ea typeface="Yu Gothic Medium" panose="020B0400000000000000" pitchFamily="34" charset="-128"/>
              </a:rPr>
              <a:t>接触することが原因</a:t>
            </a:r>
            <a:endParaRPr lang="en-AU" altLang="ja-JP" dirty="0">
              <a:effectLst/>
              <a:latin typeface="Yu Gothic Medium" panose="020B0400000000000000" pitchFamily="34" charset="-128"/>
              <a:ea typeface="Yu Gothic Medium" panose="020B0400000000000000" pitchFamily="34" charset="-128"/>
            </a:endParaRPr>
          </a:p>
          <a:p>
            <a:pPr>
              <a:lnSpc>
                <a:spcPct val="110000"/>
              </a:lnSpc>
              <a:spcBef>
                <a:spcPts val="600"/>
              </a:spcBef>
              <a:spcAft>
                <a:spcPts val="600"/>
              </a:spcAft>
            </a:pPr>
            <a:endParaRPr lang="en-AU" altLang="ja-JP" dirty="0">
              <a:effectLst/>
              <a:latin typeface="Yu Gothic Medium" panose="020B0400000000000000" pitchFamily="34" charset="-128"/>
              <a:ea typeface="Yu Gothic Medium" panose="020B0400000000000000" pitchFamily="34" charset="-128"/>
            </a:endParaRPr>
          </a:p>
          <a:p>
            <a:pPr>
              <a:lnSpc>
                <a:spcPct val="120000"/>
              </a:lnSpc>
              <a:spcBef>
                <a:spcPts val="0"/>
              </a:spcBef>
            </a:pPr>
            <a:r>
              <a:rPr lang="ja-JP" altLang="en-US" sz="1600" b="1" dirty="0">
                <a:effectLst/>
                <a:latin typeface="Yu Gothic Medium" panose="020B0400000000000000" pitchFamily="34" charset="-128"/>
                <a:ea typeface="Yu Gothic Medium" panose="020B0400000000000000" pitchFamily="34" charset="-128"/>
              </a:rPr>
              <a:t>主な変化：</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110000"/>
              </a:lnSpc>
              <a:spcBef>
                <a:spcPts val="600"/>
              </a:spcBef>
              <a:spcAft>
                <a:spcPts val="600"/>
              </a:spcAft>
              <a:buFont typeface="Arial" panose="020B0604020202020204" pitchFamily="34" charset="0"/>
              <a:buChar char="•"/>
            </a:pPr>
            <a:r>
              <a:rPr lang="ja-JP" altLang="en-US" dirty="0">
                <a:effectLst/>
                <a:latin typeface="Yu Gothic Medium" panose="020B0400000000000000" pitchFamily="34" charset="-128"/>
                <a:ea typeface="Yu Gothic Medium" panose="020B0400000000000000" pitchFamily="34" charset="-128"/>
              </a:rPr>
              <a:t>濡れた段ボール、カビ臭い新聞紙、キノコ、カビ臭い地下室のようなにおい</a:t>
            </a:r>
          </a:p>
          <a:p>
            <a:pPr marL="285750" indent="-285750">
              <a:lnSpc>
                <a:spcPct val="110000"/>
              </a:lnSpc>
              <a:spcBef>
                <a:spcPts val="600"/>
              </a:spcBef>
              <a:spcAft>
                <a:spcPts val="600"/>
              </a:spcAft>
              <a:buFont typeface="Arial" panose="020B0604020202020204" pitchFamily="34" charset="0"/>
              <a:buChar char="•"/>
            </a:pPr>
            <a:r>
              <a:rPr lang="ja-JP" altLang="en-US" dirty="0">
                <a:effectLst/>
                <a:latin typeface="Yu Gothic Medium" panose="020B0400000000000000" pitchFamily="34" charset="-128"/>
                <a:ea typeface="Yu Gothic Medium" panose="020B0400000000000000" pitchFamily="34" charset="-128"/>
              </a:rPr>
              <a:t>本来のワインの風味やアロマが感じにくくなる</a:t>
            </a:r>
            <a:endParaRPr lang="en-AU"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3267135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7850" b="7833"/>
          <a:stretch>
            <a:fillRect/>
          </a:stretch>
        </p:blipFill>
        <p:spPr>
          <a:xfrm>
            <a:off x="0" y="0"/>
            <a:ext cx="12189898" cy="6858000"/>
          </a:xfrm>
          <a:prstGeom prst="rect">
            <a:avLst/>
          </a:prstGeom>
        </p:spPr>
      </p:pic>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5" name="object 2">
            <a:extLst>
              <a:ext uri="{FF2B5EF4-FFF2-40B4-BE49-F238E27FC236}">
                <a16:creationId xmlns:a16="http://schemas.microsoft.com/office/drawing/2014/main" id="{4CEF27CF-9F31-2531-1CAD-68533DD61895}"/>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864EA-F43E-AB4A-3048-1576BAA339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71D2FC0-FFF0-9C09-A61E-9FBD96BB6C02}"/>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9A59C58A-0800-774C-20DB-48DDE93FBBD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4573603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658" r="18083"/>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798811" cy="1325562"/>
          </a:xfrm>
        </p:spPr>
        <p:txBody>
          <a:bodyPr/>
          <a:lstStyle/>
          <a:p>
            <a:r>
              <a:rPr lang="ja-JP" altLang="en-US" sz="4400" dirty="0">
                <a:solidFill>
                  <a:schemeClr val="accent2"/>
                </a:solidFill>
                <a:latin typeface="Yu Gothic Medium" panose="020B0400000000000000" pitchFamily="34" charset="-128"/>
                <a:ea typeface="Yu Gothic Medium" panose="020B0400000000000000" pitchFamily="34" charset="-128"/>
              </a:rPr>
              <a:t>ワイン用品種と</a:t>
            </a:r>
            <a:br>
              <a:rPr lang="ja-JP" altLang="en-US" sz="4400" dirty="0">
                <a:solidFill>
                  <a:schemeClr val="accent2"/>
                </a:solidFill>
                <a:latin typeface="Yu Gothic Medium" panose="020B0400000000000000" pitchFamily="34" charset="-128"/>
                <a:ea typeface="Yu Gothic Medium" panose="020B0400000000000000" pitchFamily="34" charset="-128"/>
              </a:rPr>
            </a:br>
            <a:r>
              <a:rPr lang="ja-JP" altLang="en-US" sz="4400" dirty="0">
                <a:solidFill>
                  <a:schemeClr val="accent2"/>
                </a:solidFill>
                <a:latin typeface="Yu Gothic Medium" panose="020B0400000000000000" pitchFamily="34" charset="-128"/>
                <a:ea typeface="Yu Gothic Medium" panose="020B0400000000000000" pitchFamily="34" charset="-128"/>
              </a:rPr>
              <a:t>生食用品種の違い</a:t>
            </a:r>
            <a:endParaRPr lang="en-US" sz="4400"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865199"/>
            <a:ext cx="4105121" cy="3327395"/>
          </a:xfrm>
        </p:spPr>
        <p:txBody>
          <a:bodyPr/>
          <a:lstStyle/>
          <a:p>
            <a:r>
              <a:rPr lang="ja-JP" altLang="en-US" sz="1600" b="1">
                <a:effectLst/>
                <a:latin typeface="Yu Gothic" panose="020B0400000000000000" pitchFamily="34" charset="-128"/>
                <a:ea typeface="Yu Gothic" panose="020B0400000000000000" pitchFamily="34" charset="-128"/>
              </a:rPr>
              <a:t>主要な違い：</a:t>
            </a:r>
            <a:endParaRPr lang="en-AU" altLang="ja-JP" sz="1600" b="1"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原産地</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大きさ</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果皮の厚さ</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甘味</a:t>
            </a:r>
          </a:p>
          <a:p>
            <a:pPr marL="285750" indent="-285750">
              <a:buClr>
                <a:schemeClr val="accent3"/>
              </a:buClr>
              <a:buFont typeface="Arial" panose="020B0604020202020204" pitchFamily="34" charset="0"/>
              <a:buChar char="•"/>
            </a:pPr>
            <a:r>
              <a:rPr lang="ja-JP" altLang="en-US" sz="1600">
                <a:effectLst/>
                <a:latin typeface="Yu Gothic Medium" panose="020B0400000000000000" pitchFamily="34" charset="-128"/>
                <a:ea typeface="Yu Gothic Medium" panose="020B0400000000000000" pitchFamily="34" charset="-128"/>
              </a:rPr>
              <a:t>種子</a:t>
            </a:r>
            <a:endParaRPr lang="en-AU" sz="1600" dirty="0">
              <a:effectLst/>
              <a:latin typeface="Yu Gothic Medium" panose="020B0400000000000000" pitchFamily="34" charset="-128"/>
              <a:ea typeface="Yu Gothic Medium" panose="020B0400000000000000" pitchFamily="34" charset="-128"/>
            </a:endParaRPr>
          </a:p>
        </p:txBody>
      </p:sp>
      <p:sp>
        <p:nvSpPr>
          <p:cNvPr id="5" name="object 4">
            <a:extLst>
              <a:ext uri="{FF2B5EF4-FFF2-40B4-BE49-F238E27FC236}">
                <a16:creationId xmlns:a16="http://schemas.microsoft.com/office/drawing/2014/main" id="{4CD75F9F-8E43-2CAC-2C49-0CE85C3F1466}"/>
              </a:ext>
            </a:extLst>
          </p:cNvPr>
          <p:cNvSpPr txBox="1"/>
          <p:nvPr/>
        </p:nvSpPr>
        <p:spPr>
          <a:xfrm>
            <a:off x="7252117" y="5000681"/>
            <a:ext cx="1798150" cy="26729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rPr>
              <a:t>ワイン用品種</a:t>
            </a:r>
            <a:endParaRPr lang="en-AU"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7" name="object 4">
            <a:extLst>
              <a:ext uri="{FF2B5EF4-FFF2-40B4-BE49-F238E27FC236}">
                <a16:creationId xmlns:a16="http://schemas.microsoft.com/office/drawing/2014/main" id="{68A5B5D5-E8A1-5E93-8DA5-E23D4DAC0A59}"/>
              </a:ext>
            </a:extLst>
          </p:cNvPr>
          <p:cNvSpPr txBox="1"/>
          <p:nvPr/>
        </p:nvSpPr>
        <p:spPr>
          <a:xfrm>
            <a:off x="9433367" y="5017238"/>
            <a:ext cx="1851950" cy="26729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rPr>
              <a:t>生食用品種</a:t>
            </a:r>
            <a:endParaRPr lang="en-AU" dirty="0">
              <a:solidFill>
                <a:schemeClr val="accent3"/>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8" name="Picture 7" descr="A purple round fruit with a green stem&#10;&#10;Description automatically generated">
            <a:extLst>
              <a:ext uri="{FF2B5EF4-FFF2-40B4-BE49-F238E27FC236}">
                <a16:creationId xmlns:a16="http://schemas.microsoft.com/office/drawing/2014/main" id="{438CECE8-A0DB-F1D9-97B9-0AB27C12FC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9605960">
            <a:off x="7466527" y="5299782"/>
            <a:ext cx="943722" cy="943722"/>
          </a:xfrm>
          <a:prstGeom prst="rect">
            <a:avLst/>
          </a:prstGeom>
        </p:spPr>
      </p:pic>
      <p:pic>
        <p:nvPicPr>
          <p:cNvPr id="10" name="Picture 9" descr="A purple fruit with a green stem&#10;&#10;Description automatically generated">
            <a:extLst>
              <a:ext uri="{FF2B5EF4-FFF2-40B4-BE49-F238E27FC236}">
                <a16:creationId xmlns:a16="http://schemas.microsoft.com/office/drawing/2014/main" id="{85F78275-A0E6-8B30-C074-9209D2E0F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8795954">
            <a:off x="9419654" y="4931028"/>
            <a:ext cx="1807354" cy="1807354"/>
          </a:xfrm>
          <a:prstGeom prst="rect">
            <a:avLst/>
          </a:prstGeom>
        </p:spPr>
      </p:pic>
    </p:spTree>
    <p:extLst>
      <p:ext uri="{BB962C8B-B14F-4D97-AF65-F5344CB8AC3E}">
        <p14:creationId xmlns:p14="http://schemas.microsoft.com/office/powerpoint/2010/main" val="42731733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3359" y="770658"/>
            <a:ext cx="8393789" cy="1081291"/>
          </a:xfrm>
        </p:spPr>
        <p:txBody>
          <a:bodyPr/>
          <a:lstStyle/>
          <a:p>
            <a:r>
              <a:rPr lang="ja-JP" altLang="en-US" sz="5400" dirty="0">
                <a:solidFill>
                  <a:schemeClr val="accent3"/>
                </a:solidFill>
                <a:effectLst/>
                <a:latin typeface="Yu Gothic Medium" panose="020B0400000000000000" pitchFamily="34" charset="-128"/>
                <a:ea typeface="Yu Gothic Medium" panose="020B0400000000000000" pitchFamily="34" charset="-128"/>
              </a:rPr>
              <a:t>ブドウ栽培に</a:t>
            </a:r>
            <a:br>
              <a:rPr lang="en-AU" dirty="0">
                <a:effectLst/>
                <a:latin typeface="Yu Gothic Medium" panose="020B0400000000000000" pitchFamily="34" charset="-128"/>
                <a:ea typeface="Yu Gothic Medium" panose="020B0400000000000000" pitchFamily="34" charset="-128"/>
              </a:rPr>
            </a:br>
            <a:r>
              <a:rPr lang="ja-JP" altLang="en-US" sz="4000" dirty="0">
                <a:solidFill>
                  <a:schemeClr val="accent2"/>
                </a:solidFill>
                <a:effectLst/>
                <a:latin typeface="Yu Gothic Medium" panose="020B0400000000000000" pitchFamily="34" charset="-128"/>
                <a:ea typeface="Yu Gothic Medium" panose="020B0400000000000000" pitchFamily="34" charset="-128"/>
              </a:rPr>
              <a:t>影響を与える要素</a:t>
            </a:r>
            <a:endParaRPr lang="en-AU" dirty="0">
              <a:effectLst/>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8EA94777-7D7A-D734-A09B-D50E8B1CF996}"/>
              </a:ext>
            </a:extLst>
          </p:cNvPr>
          <p:cNvSpPr txBox="1"/>
          <p:nvPr/>
        </p:nvSpPr>
        <p:spPr>
          <a:xfrm>
            <a:off x="1666754" y="2395960"/>
            <a:ext cx="4429246" cy="3445559"/>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a:pPr>
            <a:r>
              <a:rPr lang="ja-JP" alt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日較差</a:t>
            </a:r>
            <a:endParaRPr lang="en-AU" altLang="ja-JP"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a:pPr>
            <a:r>
              <a:rPr lang="ja-JP" alt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日照時間</a:t>
            </a:r>
            <a:endParaRPr lang="en-AU" altLang="ja-JP"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a:pPr>
            <a:r>
              <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気候</a:t>
            </a:r>
            <a:endPar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a:pPr>
            <a:r>
              <a:rPr lang="ja-JP" alt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天候のパターン</a:t>
            </a:r>
            <a:endParaRPr lang="en-AU" altLang="ja-JP"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a:pPr>
            <a:r>
              <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降雨量</a:t>
            </a:r>
            <a:endPar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1" name="TextBox 10">
            <a:extLst>
              <a:ext uri="{FF2B5EF4-FFF2-40B4-BE49-F238E27FC236}">
                <a16:creationId xmlns:a16="http://schemas.microsoft.com/office/drawing/2014/main" id="{3DE434F2-A198-46C3-C601-035173C68137}"/>
              </a:ext>
            </a:extLst>
          </p:cNvPr>
          <p:cNvSpPr txBox="1"/>
          <p:nvPr/>
        </p:nvSpPr>
        <p:spPr>
          <a:xfrm>
            <a:off x="6632292" y="2395960"/>
            <a:ext cx="5135090" cy="3445559"/>
          </a:xfrm>
          <a:prstGeom prst="rect">
            <a:avLst/>
          </a:prstGeom>
          <a:noFill/>
        </p:spPr>
        <p:txBody>
          <a:bodyPr wrap="square" rtlCol="0">
            <a:spAutoFit/>
          </a:bodyPr>
          <a:lstStyle/>
          <a:p>
            <a:pPr marL="342900" indent="-342900" algn="l">
              <a:lnSpc>
                <a:spcPct val="250000"/>
              </a:lnSpc>
              <a:buClr>
                <a:schemeClr val="accent3"/>
              </a:buClr>
              <a:buSzPct val="200000"/>
              <a:buFont typeface="+mj-lt"/>
              <a:buAutoNum type="arabicPeriod" startAt="6"/>
            </a:pPr>
            <a:r>
              <a:rPr lang="ja-JP" altLang="en-US">
                <a:solidFill>
                  <a:srgbClr val="190000"/>
                </a:solidFill>
                <a:latin typeface="Yu Gothic Medium" panose="020B0400000000000000" pitchFamily="34" charset="-128"/>
                <a:ea typeface="Yu Gothic Medium" panose="020B0400000000000000" pitchFamily="34" charset="-128"/>
                <a:cs typeface="Inter Display" panose="02000503000000020004" pitchFamily="2" charset="0"/>
              </a:rPr>
              <a:t>水質</a:t>
            </a:r>
            <a:endParaRPr lang="en-AU" altLang="ja-JP" dirty="0">
              <a:solidFill>
                <a:srgbClr val="190000"/>
              </a:solidFill>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土壌</a:t>
            </a:r>
            <a:endPar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startAt="6"/>
            </a:pPr>
            <a:r>
              <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地勢（斜面の向き）</a:t>
            </a:r>
            <a:endPar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startAt="6"/>
            </a:pPr>
            <a:r>
              <a:rPr lang="ja-JP" altLang="en-US">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大きな水塊との距離</a:t>
            </a:r>
            <a:endParaRPr lang="en-AU" altLang="ja-JP"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a:p>
            <a:pPr marL="342900" indent="-342900" algn="l">
              <a:lnSpc>
                <a:spcPct val="250000"/>
              </a:lnSpc>
              <a:buClr>
                <a:schemeClr val="accent3"/>
              </a:buClr>
              <a:buSzPct val="200000"/>
              <a:buFont typeface="+mj-lt"/>
              <a:buAutoNum type="arabicPeriod" startAt="6"/>
            </a:pPr>
            <a:r>
              <a:rPr lang="ja-JP" altLang="en-US">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その地域特有の微生物</a:t>
            </a:r>
            <a:endParaRPr lang="en-AU"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2" name="TextBox 11">
            <a:extLst>
              <a:ext uri="{FF2B5EF4-FFF2-40B4-BE49-F238E27FC236}">
                <a16:creationId xmlns:a16="http://schemas.microsoft.com/office/drawing/2014/main" id="{D212F05C-FDBC-266D-EDFF-0C4BD8741E0B}"/>
              </a:ext>
            </a:extLst>
          </p:cNvPr>
          <p:cNvSpPr txBox="1"/>
          <p:nvPr/>
        </p:nvSpPr>
        <p:spPr>
          <a:xfrm>
            <a:off x="8983133" y="6207597"/>
            <a:ext cx="2912645" cy="338554"/>
          </a:xfrm>
          <a:prstGeom prst="rect">
            <a:avLst/>
          </a:prstGeom>
          <a:noFill/>
        </p:spPr>
        <p:txBody>
          <a:bodyPr wrap="square" rtlCol="0">
            <a:spAutoFit/>
          </a:bodyPr>
          <a:lstStyle/>
          <a:p>
            <a:pPr algn="l"/>
            <a:r>
              <a:rPr lang="ja-JP" altLang="en-US" sz="160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他にも多くの要素が・・・</a:t>
            </a:r>
            <a:endParaRPr lang="en-US" sz="1600"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20215346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4">
            <a:extLst>
              <a:ext uri="{FF2B5EF4-FFF2-40B4-BE49-F238E27FC236}">
                <a16:creationId xmlns:a16="http://schemas.microsoft.com/office/drawing/2014/main" id="{D067AA93-7BBD-4CFE-8F81-5D69C87C7C78}"/>
              </a:ext>
            </a:extLst>
          </p:cNvPr>
          <p:cNvSpPr txBox="1">
            <a:spLocks/>
          </p:cNvSpPr>
          <p:nvPr/>
        </p:nvSpPr>
        <p:spPr>
          <a:xfrm>
            <a:off x="503503" y="432061"/>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赤ワインのつくり方</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30" name="TextBox 29">
            <a:extLst>
              <a:ext uri="{FF2B5EF4-FFF2-40B4-BE49-F238E27FC236}">
                <a16:creationId xmlns:a16="http://schemas.microsoft.com/office/drawing/2014/main" id="{B4E951C9-4334-36B9-2696-334980FAB3E1}"/>
              </a:ext>
            </a:extLst>
          </p:cNvPr>
          <p:cNvSpPr txBox="1"/>
          <p:nvPr/>
        </p:nvSpPr>
        <p:spPr>
          <a:xfrm>
            <a:off x="32324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1. </a:t>
            </a:r>
            <a:r>
              <a:rPr lang="ja-JP" altLang="en-US" sz="1600" dirty="0">
                <a:latin typeface="Yu Gothic Medium" panose="020B0400000000000000" pitchFamily="34" charset="-128"/>
                <a:ea typeface="Yu Gothic Medium" panose="020B0400000000000000" pitchFamily="34" charset="-128"/>
              </a:rPr>
              <a:t>収穫</a:t>
            </a:r>
            <a:endParaRPr lang="en-AU" sz="1600" dirty="0">
              <a:latin typeface="Yu Gothic Medium" panose="020B0400000000000000" pitchFamily="34" charset="-128"/>
              <a:ea typeface="Yu Gothic Medium" panose="020B0400000000000000" pitchFamily="34" charset="-128"/>
            </a:endParaRPr>
          </a:p>
        </p:txBody>
      </p:sp>
      <p:sp>
        <p:nvSpPr>
          <p:cNvPr id="31" name="TextBox 30">
            <a:extLst>
              <a:ext uri="{FF2B5EF4-FFF2-40B4-BE49-F238E27FC236}">
                <a16:creationId xmlns:a16="http://schemas.microsoft.com/office/drawing/2014/main" id="{9F41FA3C-1789-5A58-355D-E74840D8080E}"/>
              </a:ext>
            </a:extLst>
          </p:cNvPr>
          <p:cNvSpPr txBox="1"/>
          <p:nvPr/>
        </p:nvSpPr>
        <p:spPr>
          <a:xfrm>
            <a:off x="295226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2. </a:t>
            </a:r>
            <a:r>
              <a:rPr lang="ja-JP" altLang="en-US" sz="1600">
                <a:latin typeface="Yu Gothic Medium" panose="020B0400000000000000" pitchFamily="34" charset="-128"/>
                <a:ea typeface="Yu Gothic Medium" panose="020B0400000000000000" pitchFamily="34" charset="-128"/>
              </a:rPr>
              <a:t>除梗・破砕</a:t>
            </a:r>
            <a:endParaRPr lang="en-AU" sz="1600" dirty="0">
              <a:latin typeface="Yu Gothic Medium" panose="020B0400000000000000" pitchFamily="34" charset="-128"/>
              <a:ea typeface="Yu Gothic Medium" panose="020B0400000000000000" pitchFamily="34" charset="-128"/>
            </a:endParaRPr>
          </a:p>
        </p:txBody>
      </p:sp>
      <p:sp>
        <p:nvSpPr>
          <p:cNvPr id="32" name="TextBox 31">
            <a:extLst>
              <a:ext uri="{FF2B5EF4-FFF2-40B4-BE49-F238E27FC236}">
                <a16:creationId xmlns:a16="http://schemas.microsoft.com/office/drawing/2014/main" id="{F8FC239E-3554-2CC5-8F65-C8E8DF1BBFFE}"/>
              </a:ext>
            </a:extLst>
          </p:cNvPr>
          <p:cNvSpPr txBox="1"/>
          <p:nvPr/>
        </p:nvSpPr>
        <p:spPr>
          <a:xfrm>
            <a:off x="5326108" y="3862522"/>
            <a:ext cx="221461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3. </a:t>
            </a:r>
            <a:r>
              <a:rPr lang="ja-JP" altLang="en-US" sz="1600" dirty="0">
                <a:latin typeface="Yu Gothic Medium" panose="020B0400000000000000" pitchFamily="34" charset="-128"/>
                <a:ea typeface="Yu Gothic Medium" panose="020B0400000000000000" pitchFamily="34" charset="-128"/>
              </a:rPr>
              <a:t>発酵</a:t>
            </a:r>
            <a:endParaRPr lang="en-AU" sz="1600" dirty="0">
              <a:latin typeface="Yu Gothic Medium" panose="020B0400000000000000" pitchFamily="34" charset="-128"/>
              <a:ea typeface="Yu Gothic Medium" panose="020B0400000000000000" pitchFamily="34" charset="-128"/>
            </a:endParaRPr>
          </a:p>
        </p:txBody>
      </p:sp>
      <p:sp>
        <p:nvSpPr>
          <p:cNvPr id="33" name="TextBox 32">
            <a:extLst>
              <a:ext uri="{FF2B5EF4-FFF2-40B4-BE49-F238E27FC236}">
                <a16:creationId xmlns:a16="http://schemas.microsoft.com/office/drawing/2014/main" id="{32EAE9AF-2960-DFE8-1255-3745B438F1AB}"/>
              </a:ext>
            </a:extLst>
          </p:cNvPr>
          <p:cNvSpPr txBox="1"/>
          <p:nvPr/>
        </p:nvSpPr>
        <p:spPr>
          <a:xfrm>
            <a:off x="7470595"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4. </a:t>
            </a:r>
            <a:r>
              <a:rPr lang="ja-JP" altLang="en-US" sz="1600">
                <a:latin typeface="Yu Gothic Medium" panose="020B0400000000000000" pitchFamily="34" charset="-128"/>
                <a:ea typeface="Yu Gothic Medium" panose="020B0400000000000000" pitchFamily="34" charset="-128"/>
              </a:rPr>
              <a:t>圧搾</a:t>
            </a:r>
            <a:endParaRPr lang="en-AU" sz="1600" dirty="0">
              <a:latin typeface="Yu Gothic Medium" panose="020B0400000000000000" pitchFamily="34" charset="-128"/>
              <a:ea typeface="Yu Gothic Medium" panose="020B0400000000000000" pitchFamily="34" charset="-128"/>
            </a:endParaRPr>
          </a:p>
        </p:txBody>
      </p:sp>
      <p:sp>
        <p:nvSpPr>
          <p:cNvPr id="34" name="TextBox 33">
            <a:extLst>
              <a:ext uri="{FF2B5EF4-FFF2-40B4-BE49-F238E27FC236}">
                <a16:creationId xmlns:a16="http://schemas.microsoft.com/office/drawing/2014/main" id="{2E7FB704-FF86-4CF6-3FD6-CD51A9D50652}"/>
              </a:ext>
            </a:extLst>
          </p:cNvPr>
          <p:cNvSpPr txBox="1"/>
          <p:nvPr/>
        </p:nvSpPr>
        <p:spPr>
          <a:xfrm>
            <a:off x="947953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5. </a:t>
            </a:r>
            <a:r>
              <a:rPr lang="ja-JP" altLang="en-US" sz="1600" dirty="0">
                <a:latin typeface="Yu Gothic Medium" panose="020B0400000000000000" pitchFamily="34" charset="-128"/>
                <a:ea typeface="Yu Gothic Medium" panose="020B0400000000000000" pitchFamily="34" charset="-128"/>
              </a:rPr>
              <a:t>マロラクティック発酵</a:t>
            </a:r>
            <a:endParaRPr lang="en-AU" sz="1600" dirty="0">
              <a:latin typeface="Yu Gothic Medium" panose="020B0400000000000000" pitchFamily="34" charset="-128"/>
              <a:ea typeface="Yu Gothic Medium" panose="020B0400000000000000" pitchFamily="34" charset="-128"/>
            </a:endParaRPr>
          </a:p>
        </p:txBody>
      </p:sp>
      <p:sp>
        <p:nvSpPr>
          <p:cNvPr id="35" name="TextBox 34">
            <a:extLst>
              <a:ext uri="{FF2B5EF4-FFF2-40B4-BE49-F238E27FC236}">
                <a16:creationId xmlns:a16="http://schemas.microsoft.com/office/drawing/2014/main" id="{8E81A506-BA4F-8023-B29F-A7862EF9DAB0}"/>
              </a:ext>
            </a:extLst>
          </p:cNvPr>
          <p:cNvSpPr txBox="1"/>
          <p:nvPr/>
        </p:nvSpPr>
        <p:spPr>
          <a:xfrm>
            <a:off x="2064352" y="5963370"/>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9. </a:t>
            </a:r>
            <a:r>
              <a:rPr lang="ja-JP" altLang="en-US" sz="1600">
                <a:latin typeface="Yu Gothic Medium" panose="020B0400000000000000" pitchFamily="34" charset="-128"/>
                <a:ea typeface="Yu Gothic Medium" panose="020B0400000000000000" pitchFamily="34" charset="-128"/>
              </a:rPr>
              <a:t>瓶詰</a:t>
            </a:r>
            <a:endParaRPr lang="en-AU" sz="1600" dirty="0">
              <a:latin typeface="Yu Gothic Medium" panose="020B0400000000000000" pitchFamily="34" charset="-128"/>
              <a:ea typeface="Yu Gothic Medium" panose="020B0400000000000000" pitchFamily="34" charset="-128"/>
            </a:endParaRPr>
          </a:p>
        </p:txBody>
      </p:sp>
      <p:sp>
        <p:nvSpPr>
          <p:cNvPr id="36" name="TextBox 35">
            <a:extLst>
              <a:ext uri="{FF2B5EF4-FFF2-40B4-BE49-F238E27FC236}">
                <a16:creationId xmlns:a16="http://schemas.microsoft.com/office/drawing/2014/main" id="{F952D7FE-46CE-FC5F-2278-48049EB26E3F}"/>
              </a:ext>
            </a:extLst>
          </p:cNvPr>
          <p:cNvSpPr txBox="1"/>
          <p:nvPr/>
        </p:nvSpPr>
        <p:spPr>
          <a:xfrm>
            <a:off x="4584513" y="5963370"/>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8. </a:t>
            </a:r>
            <a:r>
              <a:rPr lang="ja-JP" altLang="en-US" sz="1600">
                <a:latin typeface="Yu Gothic Medium" panose="020B0400000000000000" pitchFamily="34" charset="-128"/>
                <a:ea typeface="Yu Gothic Medium" panose="020B0400000000000000" pitchFamily="34" charset="-128"/>
              </a:rPr>
              <a:t>清澄・濾過</a:t>
            </a:r>
            <a:endParaRPr lang="en-AU" sz="1600" dirty="0">
              <a:latin typeface="Yu Gothic Medium" panose="020B0400000000000000" pitchFamily="34" charset="-128"/>
              <a:ea typeface="Yu Gothic Medium" panose="020B0400000000000000" pitchFamily="34" charset="-128"/>
            </a:endParaRPr>
          </a:p>
        </p:txBody>
      </p:sp>
      <p:sp>
        <p:nvSpPr>
          <p:cNvPr id="37" name="TextBox 36">
            <a:extLst>
              <a:ext uri="{FF2B5EF4-FFF2-40B4-BE49-F238E27FC236}">
                <a16:creationId xmlns:a16="http://schemas.microsoft.com/office/drawing/2014/main" id="{E891163D-1CF1-0001-C362-AD637B570303}"/>
              </a:ext>
            </a:extLst>
          </p:cNvPr>
          <p:cNvSpPr txBox="1"/>
          <p:nvPr/>
        </p:nvSpPr>
        <p:spPr>
          <a:xfrm>
            <a:off x="6938237" y="5971996"/>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7. </a:t>
            </a:r>
            <a:r>
              <a:rPr lang="ja-JP" altLang="en-US" sz="1600" dirty="0">
                <a:latin typeface="Yu Gothic Medium" panose="020B0400000000000000" pitchFamily="34" charset="-128"/>
                <a:ea typeface="Yu Gothic Medium" panose="020B0400000000000000" pitchFamily="34" charset="-128"/>
              </a:rPr>
              <a:t>熟成</a:t>
            </a:r>
            <a:endParaRPr lang="en-AU" sz="1600" dirty="0">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70530645-F4C1-8833-6035-FE114BFADF02}"/>
              </a:ext>
            </a:extLst>
          </p:cNvPr>
          <p:cNvSpPr txBox="1"/>
          <p:nvPr/>
        </p:nvSpPr>
        <p:spPr>
          <a:xfrm>
            <a:off x="9480545" y="5989248"/>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6. </a:t>
            </a:r>
            <a:r>
              <a:rPr lang="ja-JP" altLang="en-US" sz="1600">
                <a:latin typeface="Yu Gothic Medium" panose="020B0400000000000000" pitchFamily="34" charset="-128"/>
                <a:ea typeface="Yu Gothic Medium" panose="020B0400000000000000" pitchFamily="34" charset="-128"/>
              </a:rPr>
              <a:t>ブレンド</a:t>
            </a:r>
            <a:endParaRPr lang="en-AU" sz="1600" dirty="0">
              <a:latin typeface="Yu Gothic Medium" panose="020B0400000000000000" pitchFamily="34" charset="-128"/>
              <a:ea typeface="Yu Gothic Medium" panose="020B0400000000000000" pitchFamily="34" charset="-128"/>
            </a:endParaRPr>
          </a:p>
        </p:txBody>
      </p:sp>
      <p:grpSp>
        <p:nvGrpSpPr>
          <p:cNvPr id="43" name="Group 42">
            <a:extLst>
              <a:ext uri="{FF2B5EF4-FFF2-40B4-BE49-F238E27FC236}">
                <a16:creationId xmlns:a16="http://schemas.microsoft.com/office/drawing/2014/main" id="{94995F02-89B5-C1A4-B3E1-712765BB2D53}"/>
              </a:ext>
            </a:extLst>
          </p:cNvPr>
          <p:cNvGrpSpPr/>
          <p:nvPr/>
        </p:nvGrpSpPr>
        <p:grpSpPr>
          <a:xfrm>
            <a:off x="1951802" y="3041619"/>
            <a:ext cx="618815" cy="177778"/>
            <a:chOff x="1962688" y="3259333"/>
            <a:chExt cx="618815" cy="177778"/>
          </a:xfrm>
        </p:grpSpPr>
        <p:cxnSp>
          <p:nvCxnSpPr>
            <p:cNvPr id="44" name="Straight Connector 43">
              <a:extLst>
                <a:ext uri="{FF2B5EF4-FFF2-40B4-BE49-F238E27FC236}">
                  <a16:creationId xmlns:a16="http://schemas.microsoft.com/office/drawing/2014/main" id="{B79AFCD5-3D05-FAD2-FDF2-BB9DAA5B8E7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585B24E6-FCF1-0E86-6B36-12F090B5FB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EB2228B9-BE5F-1F95-3581-53F7294032FD}"/>
              </a:ext>
            </a:extLst>
          </p:cNvPr>
          <p:cNvGrpSpPr/>
          <p:nvPr/>
        </p:nvGrpSpPr>
        <p:grpSpPr>
          <a:xfrm>
            <a:off x="5012502" y="3041619"/>
            <a:ext cx="618815" cy="177778"/>
            <a:chOff x="1962688" y="3259333"/>
            <a:chExt cx="618815" cy="177778"/>
          </a:xfrm>
        </p:grpSpPr>
        <p:cxnSp>
          <p:nvCxnSpPr>
            <p:cNvPr id="47" name="Straight Connector 46">
              <a:extLst>
                <a:ext uri="{FF2B5EF4-FFF2-40B4-BE49-F238E27FC236}">
                  <a16:creationId xmlns:a16="http://schemas.microsoft.com/office/drawing/2014/main" id="{3A95D39F-E51F-B52D-36B3-6A5A7E9A4D56}"/>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138D4500-ED0B-67E5-6900-6047BFAC79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7E16DF0D-4DF8-EE40-C854-C39B618C916B}"/>
              </a:ext>
            </a:extLst>
          </p:cNvPr>
          <p:cNvGrpSpPr/>
          <p:nvPr/>
        </p:nvGrpSpPr>
        <p:grpSpPr>
          <a:xfrm>
            <a:off x="7041327" y="3041619"/>
            <a:ext cx="618815" cy="177778"/>
            <a:chOff x="1962688" y="3259333"/>
            <a:chExt cx="618815" cy="177778"/>
          </a:xfrm>
        </p:grpSpPr>
        <p:cxnSp>
          <p:nvCxnSpPr>
            <p:cNvPr id="50" name="Straight Connector 49">
              <a:extLst>
                <a:ext uri="{FF2B5EF4-FFF2-40B4-BE49-F238E27FC236}">
                  <a16:creationId xmlns:a16="http://schemas.microsoft.com/office/drawing/2014/main" id="{8FC58215-3495-2502-5F46-6F133788EE2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C5E6CEDA-F24E-D1A2-F531-FF29FC36A8DD}"/>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2" name="Group 51">
            <a:extLst>
              <a:ext uri="{FF2B5EF4-FFF2-40B4-BE49-F238E27FC236}">
                <a16:creationId xmlns:a16="http://schemas.microsoft.com/office/drawing/2014/main" id="{09129114-C668-0712-9014-07C91C042D7E}"/>
              </a:ext>
            </a:extLst>
          </p:cNvPr>
          <p:cNvGrpSpPr/>
          <p:nvPr/>
        </p:nvGrpSpPr>
        <p:grpSpPr>
          <a:xfrm>
            <a:off x="8987602" y="3041619"/>
            <a:ext cx="618815" cy="177778"/>
            <a:chOff x="1962688" y="3259333"/>
            <a:chExt cx="618815" cy="177778"/>
          </a:xfrm>
        </p:grpSpPr>
        <p:cxnSp>
          <p:nvCxnSpPr>
            <p:cNvPr id="53" name="Straight Connector 52">
              <a:extLst>
                <a:ext uri="{FF2B5EF4-FFF2-40B4-BE49-F238E27FC236}">
                  <a16:creationId xmlns:a16="http://schemas.microsoft.com/office/drawing/2014/main" id="{3D460E78-EAA5-7CEC-1A16-5DD62A32718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3771D2C5-7B28-9E5A-4DDA-B5DFB6F1802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448B6CFD-35EC-9147-40B1-39F857BAA7FE}"/>
              </a:ext>
            </a:extLst>
          </p:cNvPr>
          <p:cNvGrpSpPr/>
          <p:nvPr/>
        </p:nvGrpSpPr>
        <p:grpSpPr>
          <a:xfrm rot="10800000">
            <a:off x="11078845" y="5212978"/>
            <a:ext cx="618815" cy="177778"/>
            <a:chOff x="1962688" y="3259333"/>
            <a:chExt cx="618815" cy="177778"/>
          </a:xfrm>
        </p:grpSpPr>
        <p:cxnSp>
          <p:nvCxnSpPr>
            <p:cNvPr id="56" name="Straight Connector 55">
              <a:extLst>
                <a:ext uri="{FF2B5EF4-FFF2-40B4-BE49-F238E27FC236}">
                  <a16:creationId xmlns:a16="http://schemas.microsoft.com/office/drawing/2014/main" id="{5CAC3DC8-ED0D-0FA5-E860-C984C3DA5A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5BF915F6-8FF6-9B39-65B4-B3A754F833A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8" name="Straight Connector 57">
            <a:extLst>
              <a:ext uri="{FF2B5EF4-FFF2-40B4-BE49-F238E27FC236}">
                <a16:creationId xmlns:a16="http://schemas.microsoft.com/office/drawing/2014/main" id="{51CD75C9-A798-0FB2-EB0D-FA14880D1A4F}"/>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4AA2AF7-1ABE-E1BD-7A58-688E5B0CF613}"/>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60" name="Group 59">
            <a:extLst>
              <a:ext uri="{FF2B5EF4-FFF2-40B4-BE49-F238E27FC236}">
                <a16:creationId xmlns:a16="http://schemas.microsoft.com/office/drawing/2014/main" id="{3C270661-DA7B-ECE3-F489-C219B072628E}"/>
              </a:ext>
            </a:extLst>
          </p:cNvPr>
          <p:cNvGrpSpPr/>
          <p:nvPr/>
        </p:nvGrpSpPr>
        <p:grpSpPr>
          <a:xfrm rot="10800000">
            <a:off x="8847033" y="5212977"/>
            <a:ext cx="618815" cy="177778"/>
            <a:chOff x="1962688" y="3259333"/>
            <a:chExt cx="618815" cy="177778"/>
          </a:xfrm>
        </p:grpSpPr>
        <p:cxnSp>
          <p:nvCxnSpPr>
            <p:cNvPr id="61" name="Straight Connector 60">
              <a:extLst>
                <a:ext uri="{FF2B5EF4-FFF2-40B4-BE49-F238E27FC236}">
                  <a16:creationId xmlns:a16="http://schemas.microsoft.com/office/drawing/2014/main" id="{36A1C69D-5C81-0B84-4FED-5B835EDC16F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14704585-369E-C51A-B469-FAE3DFB5C45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3" name="Group 62">
            <a:extLst>
              <a:ext uri="{FF2B5EF4-FFF2-40B4-BE49-F238E27FC236}">
                <a16:creationId xmlns:a16="http://schemas.microsoft.com/office/drawing/2014/main" id="{D5A1947E-D088-15EF-FE40-6550D7F122FB}"/>
              </a:ext>
            </a:extLst>
          </p:cNvPr>
          <p:cNvGrpSpPr/>
          <p:nvPr/>
        </p:nvGrpSpPr>
        <p:grpSpPr>
          <a:xfrm rot="10800000">
            <a:off x="6383233" y="5212977"/>
            <a:ext cx="618815" cy="177778"/>
            <a:chOff x="1962688" y="3259333"/>
            <a:chExt cx="618815" cy="177778"/>
          </a:xfrm>
        </p:grpSpPr>
        <p:cxnSp>
          <p:nvCxnSpPr>
            <p:cNvPr id="64" name="Straight Connector 63">
              <a:extLst>
                <a:ext uri="{FF2B5EF4-FFF2-40B4-BE49-F238E27FC236}">
                  <a16:creationId xmlns:a16="http://schemas.microsoft.com/office/drawing/2014/main" id="{5DC6B377-7A4A-4199-D981-84F46F19C08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5" name="Triangle 64">
              <a:extLst>
                <a:ext uri="{FF2B5EF4-FFF2-40B4-BE49-F238E27FC236}">
                  <a16:creationId xmlns:a16="http://schemas.microsoft.com/office/drawing/2014/main" id="{DBCE395C-325A-CC9A-ACE9-50C37F087EE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6" name="Group 65">
            <a:extLst>
              <a:ext uri="{FF2B5EF4-FFF2-40B4-BE49-F238E27FC236}">
                <a16:creationId xmlns:a16="http://schemas.microsoft.com/office/drawing/2014/main" id="{48E6A860-7E77-4661-E32D-7D58A9C5331F}"/>
              </a:ext>
            </a:extLst>
          </p:cNvPr>
          <p:cNvGrpSpPr/>
          <p:nvPr/>
        </p:nvGrpSpPr>
        <p:grpSpPr>
          <a:xfrm rot="10800000">
            <a:off x="4033733" y="5212977"/>
            <a:ext cx="618815" cy="177778"/>
            <a:chOff x="1962688" y="3259333"/>
            <a:chExt cx="618815" cy="177778"/>
          </a:xfrm>
        </p:grpSpPr>
        <p:cxnSp>
          <p:nvCxnSpPr>
            <p:cNvPr id="67" name="Straight Connector 66">
              <a:extLst>
                <a:ext uri="{FF2B5EF4-FFF2-40B4-BE49-F238E27FC236}">
                  <a16:creationId xmlns:a16="http://schemas.microsoft.com/office/drawing/2014/main" id="{926437A2-C362-B456-22DC-A6453DAFFBE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8" name="Triangle 67">
              <a:extLst>
                <a:ext uri="{FF2B5EF4-FFF2-40B4-BE49-F238E27FC236}">
                  <a16:creationId xmlns:a16="http://schemas.microsoft.com/office/drawing/2014/main" id="{EDDF5967-9166-AD0B-2BB5-D4BDA7092521}"/>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3E7F7EE9-EA31-30EF-3B59-BA98181F0E9F}"/>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3" name="Picture 2" descr="A cartoon of a machine with grapes&#10;&#10;AI-generated content may be incorrect.">
            <a:extLst>
              <a:ext uri="{FF2B5EF4-FFF2-40B4-BE49-F238E27FC236}">
                <a16:creationId xmlns:a16="http://schemas.microsoft.com/office/drawing/2014/main" id="{EDB708D2-871F-5564-C983-63BD44ED5AC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4" name="Picture 3" descr="A cartoon of a bucket of purple food&#10;&#10;AI-generated content may be incorrect.">
            <a:extLst>
              <a:ext uri="{FF2B5EF4-FFF2-40B4-BE49-F238E27FC236}">
                <a16:creationId xmlns:a16="http://schemas.microsoft.com/office/drawing/2014/main" id="{128A831D-5E3D-AD78-ABD8-0F783F771C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5" name="Picture 4">
            <a:extLst>
              <a:ext uri="{FF2B5EF4-FFF2-40B4-BE49-F238E27FC236}">
                <a16:creationId xmlns:a16="http://schemas.microsoft.com/office/drawing/2014/main" id="{F0BFBFCE-ACA4-F2F0-98C7-B62F0CC22B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6" name="Picture 5">
            <a:extLst>
              <a:ext uri="{FF2B5EF4-FFF2-40B4-BE49-F238E27FC236}">
                <a16:creationId xmlns:a16="http://schemas.microsoft.com/office/drawing/2014/main" id="{1971010E-B50B-7F28-1BA7-C0B746945C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7" name="Picture 6">
            <a:extLst>
              <a:ext uri="{FF2B5EF4-FFF2-40B4-BE49-F238E27FC236}">
                <a16:creationId xmlns:a16="http://schemas.microsoft.com/office/drawing/2014/main" id="{32E89DE9-E13A-40D9-F50F-DE28391760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8" name="Picture 7">
            <a:extLst>
              <a:ext uri="{FF2B5EF4-FFF2-40B4-BE49-F238E27FC236}">
                <a16:creationId xmlns:a16="http://schemas.microsoft.com/office/drawing/2014/main" id="{72C4FC95-6E79-F53D-7B52-B0A2C40726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9" name="Picture 8">
            <a:extLst>
              <a:ext uri="{FF2B5EF4-FFF2-40B4-BE49-F238E27FC236}">
                <a16:creationId xmlns:a16="http://schemas.microsoft.com/office/drawing/2014/main" id="{B81480B4-D885-BA75-4605-678B001C3D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10" name="Picture 9">
            <a:extLst>
              <a:ext uri="{FF2B5EF4-FFF2-40B4-BE49-F238E27FC236}">
                <a16:creationId xmlns:a16="http://schemas.microsoft.com/office/drawing/2014/main" id="{6F94722A-CDB7-3195-3A37-E5A15F9599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31888145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F827012C-7042-BA6A-E599-F3519C9436B6}"/>
              </a:ext>
            </a:extLst>
          </p:cNvPr>
          <p:cNvGrpSpPr/>
          <p:nvPr/>
        </p:nvGrpSpPr>
        <p:grpSpPr>
          <a:xfrm>
            <a:off x="1951802" y="3041619"/>
            <a:ext cx="618815" cy="177778"/>
            <a:chOff x="1962688" y="3259333"/>
            <a:chExt cx="618815" cy="177778"/>
          </a:xfrm>
        </p:grpSpPr>
        <p:cxnSp>
          <p:nvCxnSpPr>
            <p:cNvPr id="81" name="Straight Connector 80">
              <a:extLst>
                <a:ext uri="{FF2B5EF4-FFF2-40B4-BE49-F238E27FC236}">
                  <a16:creationId xmlns:a16="http://schemas.microsoft.com/office/drawing/2014/main" id="{C5C76FF9-672F-0002-43F0-CC97DD82B14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2" name="Triangle 81">
              <a:extLst>
                <a:ext uri="{FF2B5EF4-FFF2-40B4-BE49-F238E27FC236}">
                  <a16:creationId xmlns:a16="http://schemas.microsoft.com/office/drawing/2014/main" id="{218E29F2-AC55-AA8A-3590-F8C541422FC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3" name="Group 82">
            <a:extLst>
              <a:ext uri="{FF2B5EF4-FFF2-40B4-BE49-F238E27FC236}">
                <a16:creationId xmlns:a16="http://schemas.microsoft.com/office/drawing/2014/main" id="{8924DEEF-D131-6DD9-B4A0-80DB8D14C438}"/>
              </a:ext>
            </a:extLst>
          </p:cNvPr>
          <p:cNvGrpSpPr/>
          <p:nvPr/>
        </p:nvGrpSpPr>
        <p:grpSpPr>
          <a:xfrm>
            <a:off x="5012502" y="3041619"/>
            <a:ext cx="618815" cy="177778"/>
            <a:chOff x="1962688" y="3259333"/>
            <a:chExt cx="618815" cy="177778"/>
          </a:xfrm>
        </p:grpSpPr>
        <p:cxnSp>
          <p:nvCxnSpPr>
            <p:cNvPr id="84" name="Straight Connector 83">
              <a:extLst>
                <a:ext uri="{FF2B5EF4-FFF2-40B4-BE49-F238E27FC236}">
                  <a16:creationId xmlns:a16="http://schemas.microsoft.com/office/drawing/2014/main" id="{D27CE173-5361-340E-7A19-94D04D4E3164}"/>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5" name="Triangle 84">
              <a:extLst>
                <a:ext uri="{FF2B5EF4-FFF2-40B4-BE49-F238E27FC236}">
                  <a16:creationId xmlns:a16="http://schemas.microsoft.com/office/drawing/2014/main" id="{5A0D5EC2-7932-56CC-B7D6-E133967033BA}"/>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F6CCA26B-9AEC-5004-3DF6-0EB927DE3B97}"/>
              </a:ext>
            </a:extLst>
          </p:cNvPr>
          <p:cNvGrpSpPr/>
          <p:nvPr/>
        </p:nvGrpSpPr>
        <p:grpSpPr>
          <a:xfrm>
            <a:off x="7041327" y="3041619"/>
            <a:ext cx="618815" cy="177778"/>
            <a:chOff x="1962688" y="3259333"/>
            <a:chExt cx="618815" cy="177778"/>
          </a:xfrm>
        </p:grpSpPr>
        <p:cxnSp>
          <p:nvCxnSpPr>
            <p:cNvPr id="87" name="Straight Connector 86">
              <a:extLst>
                <a:ext uri="{FF2B5EF4-FFF2-40B4-BE49-F238E27FC236}">
                  <a16:creationId xmlns:a16="http://schemas.microsoft.com/office/drawing/2014/main" id="{52789550-DB1C-34AA-308E-92EDC64230DD}"/>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8" name="Triangle 87">
              <a:extLst>
                <a:ext uri="{FF2B5EF4-FFF2-40B4-BE49-F238E27FC236}">
                  <a16:creationId xmlns:a16="http://schemas.microsoft.com/office/drawing/2014/main" id="{B4582832-9A73-70AC-6DBB-71B5F7282B1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9" name="Group 88">
            <a:extLst>
              <a:ext uri="{FF2B5EF4-FFF2-40B4-BE49-F238E27FC236}">
                <a16:creationId xmlns:a16="http://schemas.microsoft.com/office/drawing/2014/main" id="{CAB93AA0-F634-EE02-C37D-F1FE829072C1}"/>
              </a:ext>
            </a:extLst>
          </p:cNvPr>
          <p:cNvGrpSpPr/>
          <p:nvPr/>
        </p:nvGrpSpPr>
        <p:grpSpPr>
          <a:xfrm>
            <a:off x="8987602" y="3041619"/>
            <a:ext cx="618815" cy="177778"/>
            <a:chOff x="1962688" y="3259333"/>
            <a:chExt cx="618815" cy="177778"/>
          </a:xfrm>
        </p:grpSpPr>
        <p:cxnSp>
          <p:nvCxnSpPr>
            <p:cNvPr id="90" name="Straight Connector 89">
              <a:extLst>
                <a:ext uri="{FF2B5EF4-FFF2-40B4-BE49-F238E27FC236}">
                  <a16:creationId xmlns:a16="http://schemas.microsoft.com/office/drawing/2014/main" id="{85005170-01A3-E3D0-D49A-4A05F1C7217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1" name="Triangle 90">
              <a:extLst>
                <a:ext uri="{FF2B5EF4-FFF2-40B4-BE49-F238E27FC236}">
                  <a16:creationId xmlns:a16="http://schemas.microsoft.com/office/drawing/2014/main" id="{7A1F06C2-BDF5-EE86-BFD0-6B6125D08FD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2" name="Group 91">
            <a:extLst>
              <a:ext uri="{FF2B5EF4-FFF2-40B4-BE49-F238E27FC236}">
                <a16:creationId xmlns:a16="http://schemas.microsoft.com/office/drawing/2014/main" id="{C7065982-A810-F034-90A9-66B1BA93F178}"/>
              </a:ext>
            </a:extLst>
          </p:cNvPr>
          <p:cNvGrpSpPr/>
          <p:nvPr/>
        </p:nvGrpSpPr>
        <p:grpSpPr>
          <a:xfrm rot="10800000">
            <a:off x="11078845" y="5212978"/>
            <a:ext cx="618815" cy="177778"/>
            <a:chOff x="1962688" y="3259333"/>
            <a:chExt cx="618815" cy="177778"/>
          </a:xfrm>
        </p:grpSpPr>
        <p:cxnSp>
          <p:nvCxnSpPr>
            <p:cNvPr id="93" name="Straight Connector 92">
              <a:extLst>
                <a:ext uri="{FF2B5EF4-FFF2-40B4-BE49-F238E27FC236}">
                  <a16:creationId xmlns:a16="http://schemas.microsoft.com/office/drawing/2014/main" id="{45D66C85-46C9-813B-5130-6C3090B49F7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4" name="Triangle 93">
              <a:extLst>
                <a:ext uri="{FF2B5EF4-FFF2-40B4-BE49-F238E27FC236}">
                  <a16:creationId xmlns:a16="http://schemas.microsoft.com/office/drawing/2014/main" id="{BBF779EE-6A66-1AA0-63E1-BBDE1E24FAD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5" name="Straight Connector 94">
            <a:extLst>
              <a:ext uri="{FF2B5EF4-FFF2-40B4-BE49-F238E27FC236}">
                <a16:creationId xmlns:a16="http://schemas.microsoft.com/office/drawing/2014/main" id="{98BE35EF-6572-6133-E560-A36199CECE8C}"/>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E2E86BAC-550F-098D-ADDF-B89BE92760FC}"/>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97" name="Group 96">
            <a:extLst>
              <a:ext uri="{FF2B5EF4-FFF2-40B4-BE49-F238E27FC236}">
                <a16:creationId xmlns:a16="http://schemas.microsoft.com/office/drawing/2014/main" id="{85782261-6B96-45AA-F008-7736356AB177}"/>
              </a:ext>
            </a:extLst>
          </p:cNvPr>
          <p:cNvGrpSpPr/>
          <p:nvPr/>
        </p:nvGrpSpPr>
        <p:grpSpPr>
          <a:xfrm rot="10800000">
            <a:off x="8847033" y="5212977"/>
            <a:ext cx="618815" cy="177778"/>
            <a:chOff x="1962688" y="3259333"/>
            <a:chExt cx="618815" cy="177778"/>
          </a:xfrm>
        </p:grpSpPr>
        <p:cxnSp>
          <p:nvCxnSpPr>
            <p:cNvPr id="98" name="Straight Connector 97">
              <a:extLst>
                <a:ext uri="{FF2B5EF4-FFF2-40B4-BE49-F238E27FC236}">
                  <a16:creationId xmlns:a16="http://schemas.microsoft.com/office/drawing/2014/main" id="{664562C3-AC47-DEE7-34E6-811396E3746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9" name="Triangle 98">
              <a:extLst>
                <a:ext uri="{FF2B5EF4-FFF2-40B4-BE49-F238E27FC236}">
                  <a16:creationId xmlns:a16="http://schemas.microsoft.com/office/drawing/2014/main" id="{364C066D-4A23-66F3-0F30-80A0A4E79CE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0" name="Group 99">
            <a:extLst>
              <a:ext uri="{FF2B5EF4-FFF2-40B4-BE49-F238E27FC236}">
                <a16:creationId xmlns:a16="http://schemas.microsoft.com/office/drawing/2014/main" id="{FA2FDFCD-7910-4E10-DB2F-FC5E47FCCEB0}"/>
              </a:ext>
            </a:extLst>
          </p:cNvPr>
          <p:cNvGrpSpPr/>
          <p:nvPr/>
        </p:nvGrpSpPr>
        <p:grpSpPr>
          <a:xfrm rot="10800000">
            <a:off x="6383233" y="5212977"/>
            <a:ext cx="618815" cy="177778"/>
            <a:chOff x="1962688" y="3259333"/>
            <a:chExt cx="618815" cy="177778"/>
          </a:xfrm>
        </p:grpSpPr>
        <p:cxnSp>
          <p:nvCxnSpPr>
            <p:cNvPr id="101" name="Straight Connector 100">
              <a:extLst>
                <a:ext uri="{FF2B5EF4-FFF2-40B4-BE49-F238E27FC236}">
                  <a16:creationId xmlns:a16="http://schemas.microsoft.com/office/drawing/2014/main" id="{7515F85B-B575-0101-FD75-BF8C1C8E7795}"/>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2" name="Triangle 101">
              <a:extLst>
                <a:ext uri="{FF2B5EF4-FFF2-40B4-BE49-F238E27FC236}">
                  <a16:creationId xmlns:a16="http://schemas.microsoft.com/office/drawing/2014/main" id="{AA3A62B8-B3E0-057E-A5BE-DCD33A4477F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102">
            <a:extLst>
              <a:ext uri="{FF2B5EF4-FFF2-40B4-BE49-F238E27FC236}">
                <a16:creationId xmlns:a16="http://schemas.microsoft.com/office/drawing/2014/main" id="{2273C478-3352-9EC4-6A2F-AAE95C9226B3}"/>
              </a:ext>
            </a:extLst>
          </p:cNvPr>
          <p:cNvGrpSpPr/>
          <p:nvPr/>
        </p:nvGrpSpPr>
        <p:grpSpPr>
          <a:xfrm rot="10800000">
            <a:off x="4033733" y="5212977"/>
            <a:ext cx="618815" cy="177778"/>
            <a:chOff x="1962688" y="3259333"/>
            <a:chExt cx="618815" cy="177778"/>
          </a:xfrm>
        </p:grpSpPr>
        <p:cxnSp>
          <p:nvCxnSpPr>
            <p:cNvPr id="104" name="Straight Connector 103">
              <a:extLst>
                <a:ext uri="{FF2B5EF4-FFF2-40B4-BE49-F238E27FC236}">
                  <a16:creationId xmlns:a16="http://schemas.microsoft.com/office/drawing/2014/main" id="{F2BAA3B4-D963-1562-16E3-34E20B6208A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5" name="Triangle 104">
              <a:extLst>
                <a:ext uri="{FF2B5EF4-FFF2-40B4-BE49-F238E27FC236}">
                  <a16:creationId xmlns:a16="http://schemas.microsoft.com/office/drawing/2014/main" id="{F4BA14A2-9ABF-CF2B-0E98-7E6107837C1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E02A2EED-2E42-CEA3-A010-DDD77C195981}"/>
              </a:ext>
            </a:extLst>
          </p:cNvPr>
          <p:cNvSpPr txBox="1"/>
          <p:nvPr/>
        </p:nvSpPr>
        <p:spPr>
          <a:xfrm>
            <a:off x="29736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1. </a:t>
            </a:r>
            <a:r>
              <a:rPr lang="ja-JP" altLang="en-US" sz="1600" dirty="0">
                <a:latin typeface="Yu Gothic Medium" panose="020B0400000000000000" pitchFamily="34" charset="-128"/>
                <a:ea typeface="Yu Gothic Medium" panose="020B0400000000000000" pitchFamily="34" charset="-128"/>
              </a:rPr>
              <a:t>収穫</a:t>
            </a:r>
            <a:endParaRPr lang="en-AU" sz="1600" dirty="0">
              <a:latin typeface="Yu Gothic Medium" panose="020B0400000000000000" pitchFamily="34" charset="-128"/>
              <a:ea typeface="Yu Gothic Medium" panose="020B0400000000000000" pitchFamily="34" charset="-128"/>
            </a:endParaRPr>
          </a:p>
        </p:txBody>
      </p:sp>
      <p:sp>
        <p:nvSpPr>
          <p:cNvPr id="4" name="TextBox 3">
            <a:extLst>
              <a:ext uri="{FF2B5EF4-FFF2-40B4-BE49-F238E27FC236}">
                <a16:creationId xmlns:a16="http://schemas.microsoft.com/office/drawing/2014/main" id="{62038F77-1722-B616-3E8B-74C984C8A05B}"/>
              </a:ext>
            </a:extLst>
          </p:cNvPr>
          <p:cNvSpPr txBox="1"/>
          <p:nvPr/>
        </p:nvSpPr>
        <p:spPr>
          <a:xfrm>
            <a:off x="295226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2. </a:t>
            </a:r>
            <a:r>
              <a:rPr lang="ja-JP" altLang="en-US" sz="1600">
                <a:latin typeface="Yu Gothic Medium" panose="020B0400000000000000" pitchFamily="34" charset="-128"/>
                <a:ea typeface="Yu Gothic Medium" panose="020B0400000000000000" pitchFamily="34" charset="-128"/>
              </a:rPr>
              <a:t>除梗・破砕</a:t>
            </a:r>
            <a:endParaRPr lang="en-AU" sz="1600" dirty="0">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8B641E69-5EE7-623D-93B1-1C79FFB2747C}"/>
              </a:ext>
            </a:extLst>
          </p:cNvPr>
          <p:cNvSpPr txBox="1"/>
          <p:nvPr/>
        </p:nvSpPr>
        <p:spPr>
          <a:xfrm>
            <a:off x="5257097" y="3862522"/>
            <a:ext cx="221461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3. </a:t>
            </a:r>
            <a:r>
              <a:rPr lang="ja-JP" altLang="en-US" sz="1600" dirty="0">
                <a:latin typeface="Yu Gothic Medium" panose="020B0400000000000000" pitchFamily="34" charset="-128"/>
                <a:ea typeface="Yu Gothic Medium" panose="020B0400000000000000" pitchFamily="34" charset="-128"/>
              </a:rPr>
              <a:t>発酵</a:t>
            </a:r>
            <a:endParaRPr lang="en-AU" sz="1600" dirty="0">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C54CCE17-DE25-5738-3521-D120E6B28A4C}"/>
              </a:ext>
            </a:extLst>
          </p:cNvPr>
          <p:cNvSpPr txBox="1"/>
          <p:nvPr/>
        </p:nvSpPr>
        <p:spPr>
          <a:xfrm>
            <a:off x="743609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4. </a:t>
            </a:r>
            <a:r>
              <a:rPr lang="ja-JP" altLang="en-US" sz="1600">
                <a:latin typeface="Yu Gothic Medium" panose="020B0400000000000000" pitchFamily="34" charset="-128"/>
                <a:ea typeface="Yu Gothic Medium" panose="020B0400000000000000" pitchFamily="34" charset="-128"/>
              </a:rPr>
              <a:t>圧搾</a:t>
            </a:r>
            <a:endParaRPr lang="en-AU" sz="1600" dirty="0">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EA63DB10-1457-B624-584B-BEAC3E2CEDF2}"/>
              </a:ext>
            </a:extLst>
          </p:cNvPr>
          <p:cNvSpPr txBox="1"/>
          <p:nvPr/>
        </p:nvSpPr>
        <p:spPr>
          <a:xfrm>
            <a:off x="9479531" y="38625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5. </a:t>
            </a:r>
            <a:r>
              <a:rPr lang="ja-JP" altLang="en-US" sz="1600">
                <a:latin typeface="Yu Gothic Medium" panose="020B0400000000000000" pitchFamily="34" charset="-128"/>
                <a:ea typeface="Yu Gothic Medium" panose="020B0400000000000000" pitchFamily="34" charset="-128"/>
              </a:rPr>
              <a:t>マロラクティック発酵</a:t>
            </a:r>
            <a:endParaRPr lang="en-AU" sz="1600" dirty="0">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6C6E303C-EFFF-D14D-76B7-77836588DFAB}"/>
              </a:ext>
            </a:extLst>
          </p:cNvPr>
          <p:cNvSpPr txBox="1"/>
          <p:nvPr/>
        </p:nvSpPr>
        <p:spPr>
          <a:xfrm>
            <a:off x="1900452" y="5963370"/>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9. </a:t>
            </a:r>
            <a:r>
              <a:rPr lang="ja-JP" altLang="en-US" sz="1600" dirty="0">
                <a:latin typeface="Yu Gothic Medium" panose="020B0400000000000000" pitchFamily="34" charset="-128"/>
                <a:ea typeface="Yu Gothic Medium" panose="020B0400000000000000" pitchFamily="34" charset="-128"/>
              </a:rPr>
              <a:t>瓶詰</a:t>
            </a:r>
            <a:endParaRPr lang="en-AU" sz="1600" dirty="0">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063510E0-5959-28DB-74EB-0874FBB820C9}"/>
              </a:ext>
            </a:extLst>
          </p:cNvPr>
          <p:cNvSpPr txBox="1"/>
          <p:nvPr/>
        </p:nvSpPr>
        <p:spPr>
          <a:xfrm>
            <a:off x="4584513" y="5963370"/>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8. </a:t>
            </a:r>
            <a:r>
              <a:rPr lang="ja-JP" altLang="en-US" sz="1600">
                <a:latin typeface="Yu Gothic Medium" panose="020B0400000000000000" pitchFamily="34" charset="-128"/>
                <a:ea typeface="Yu Gothic Medium" panose="020B0400000000000000" pitchFamily="34" charset="-128"/>
              </a:rPr>
              <a:t>清澄・濾過</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5808CF0B-1769-A309-2271-2ABFEF4F1CE1}"/>
              </a:ext>
            </a:extLst>
          </p:cNvPr>
          <p:cNvSpPr txBox="1"/>
          <p:nvPr/>
        </p:nvSpPr>
        <p:spPr>
          <a:xfrm>
            <a:off x="6946861" y="5971996"/>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7. </a:t>
            </a:r>
            <a:r>
              <a:rPr lang="ja-JP" altLang="en-US" sz="1600">
                <a:latin typeface="Yu Gothic Medium" panose="020B0400000000000000" pitchFamily="34" charset="-128"/>
                <a:ea typeface="Yu Gothic Medium" panose="020B0400000000000000" pitchFamily="34" charset="-128"/>
              </a:rPr>
              <a:t>熟成</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D54A9DD2-CB34-3E43-7660-81E815751105}"/>
              </a:ext>
            </a:extLst>
          </p:cNvPr>
          <p:cNvSpPr txBox="1"/>
          <p:nvPr/>
        </p:nvSpPr>
        <p:spPr>
          <a:xfrm>
            <a:off x="9454667" y="5980622"/>
            <a:ext cx="1750536" cy="523220"/>
          </a:xfrm>
          <a:prstGeom prst="rect">
            <a:avLst/>
          </a:prstGeom>
          <a:noFill/>
        </p:spPr>
        <p:txBody>
          <a:bodyPr wrap="square" rtlCol="0">
            <a:noAutofit/>
          </a:bodyPr>
          <a:lstStyle/>
          <a:p>
            <a:pPr algn="ctr"/>
            <a:r>
              <a:rPr lang="en-US" altLang="ja-JP" sz="1600" dirty="0">
                <a:latin typeface="Yu Gothic Medium" panose="020B0400000000000000" pitchFamily="34" charset="-128"/>
                <a:ea typeface="Yu Gothic Medium" panose="020B0400000000000000" pitchFamily="34" charset="-128"/>
              </a:rPr>
              <a:t>6. </a:t>
            </a:r>
            <a:r>
              <a:rPr lang="ja-JP" altLang="en-US" sz="1600">
                <a:latin typeface="Yu Gothic Medium" panose="020B0400000000000000" pitchFamily="34" charset="-128"/>
                <a:ea typeface="Yu Gothic Medium" panose="020B0400000000000000" pitchFamily="34" charset="-128"/>
              </a:rPr>
              <a:t>ブレンド</a:t>
            </a:r>
            <a:endParaRPr lang="en-AU" sz="1600" dirty="0">
              <a:latin typeface="Yu Gothic Medium" panose="020B0400000000000000" pitchFamily="34" charset="-128"/>
              <a:ea typeface="Yu Gothic Medium" panose="020B0400000000000000" pitchFamily="34" charset="-128"/>
            </a:endParaRPr>
          </a:p>
        </p:txBody>
      </p:sp>
      <p:sp>
        <p:nvSpPr>
          <p:cNvPr id="14" name="Text Placeholder 4">
            <a:extLst>
              <a:ext uri="{FF2B5EF4-FFF2-40B4-BE49-F238E27FC236}">
                <a16:creationId xmlns:a16="http://schemas.microsoft.com/office/drawing/2014/main" id="{20D749F4-7AFE-43FE-4954-7FEDC93E8093}"/>
              </a:ext>
            </a:extLst>
          </p:cNvPr>
          <p:cNvSpPr txBox="1">
            <a:spLocks/>
          </p:cNvSpPr>
          <p:nvPr/>
        </p:nvSpPr>
        <p:spPr>
          <a:xfrm>
            <a:off x="503503" y="432061"/>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3"/>
                </a:solidFill>
                <a:latin typeface="Yu Gothic Medium" panose="020B0400000000000000" pitchFamily="34" charset="-128"/>
                <a:ea typeface="Yu Gothic Medium" panose="020B0400000000000000" pitchFamily="34" charset="-128"/>
              </a:rPr>
              <a:t>白ワインのつくり方</a:t>
            </a:r>
            <a:endParaRPr lang="en-US" sz="5440" dirty="0">
              <a:solidFill>
                <a:schemeClr val="accent3"/>
              </a:solidFill>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9803E957-3BF7-18B1-A332-D2292CA71D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025822" y="1546186"/>
            <a:ext cx="2374516" cy="2374516"/>
          </a:xfrm>
          <a:prstGeom prst="rect">
            <a:avLst/>
          </a:prstGeom>
        </p:spPr>
      </p:pic>
      <p:pic>
        <p:nvPicPr>
          <p:cNvPr id="12" name="Picture 11">
            <a:extLst>
              <a:ext uri="{FF2B5EF4-FFF2-40B4-BE49-F238E27FC236}">
                <a16:creationId xmlns:a16="http://schemas.microsoft.com/office/drawing/2014/main" id="{A2B639C5-FEAB-7FD0-2636-ECF830B8F3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35070" y="4011075"/>
            <a:ext cx="2192392" cy="2192392"/>
          </a:xfrm>
          <a:prstGeom prst="rect">
            <a:avLst/>
          </a:prstGeom>
        </p:spPr>
      </p:pic>
      <p:pic>
        <p:nvPicPr>
          <p:cNvPr id="13" name="Picture 12">
            <a:extLst>
              <a:ext uri="{FF2B5EF4-FFF2-40B4-BE49-F238E27FC236}">
                <a16:creationId xmlns:a16="http://schemas.microsoft.com/office/drawing/2014/main" id="{382649BD-C40F-0358-D5A6-3D2ED136767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521071" y="3862059"/>
            <a:ext cx="2490423" cy="2490423"/>
          </a:xfrm>
          <a:prstGeom prst="rect">
            <a:avLst/>
          </a:prstGeom>
        </p:spPr>
      </p:pic>
      <p:pic>
        <p:nvPicPr>
          <p:cNvPr id="15" name="Picture 14">
            <a:extLst>
              <a:ext uri="{FF2B5EF4-FFF2-40B4-BE49-F238E27FC236}">
                <a16:creationId xmlns:a16="http://schemas.microsoft.com/office/drawing/2014/main" id="{4DB16C3E-4BE4-B7AC-F2E8-6FAB03540F0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839003" y="1742601"/>
            <a:ext cx="1022684" cy="1998167"/>
          </a:xfrm>
          <a:prstGeom prst="rect">
            <a:avLst/>
          </a:prstGeom>
        </p:spPr>
      </p:pic>
      <p:pic>
        <p:nvPicPr>
          <p:cNvPr id="16" name="Picture 15">
            <a:extLst>
              <a:ext uri="{FF2B5EF4-FFF2-40B4-BE49-F238E27FC236}">
                <a16:creationId xmlns:a16="http://schemas.microsoft.com/office/drawing/2014/main" id="{D5452907-7742-A5D7-D951-584100BFFE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1136" y="4401690"/>
            <a:ext cx="1518333" cy="1451348"/>
          </a:xfrm>
          <a:prstGeom prst="rect">
            <a:avLst/>
          </a:prstGeom>
        </p:spPr>
      </p:pic>
      <p:pic>
        <p:nvPicPr>
          <p:cNvPr id="17" name="Picture 16">
            <a:extLst>
              <a:ext uri="{FF2B5EF4-FFF2-40B4-BE49-F238E27FC236}">
                <a16:creationId xmlns:a16="http://schemas.microsoft.com/office/drawing/2014/main" id="{94E4AD59-B594-8937-C27D-4883669847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37726" y="4467565"/>
            <a:ext cx="1343516" cy="1350550"/>
          </a:xfrm>
          <a:prstGeom prst="rect">
            <a:avLst/>
          </a:prstGeom>
        </p:spPr>
      </p:pic>
      <p:pic>
        <p:nvPicPr>
          <p:cNvPr id="18" name="Picture 17">
            <a:extLst>
              <a:ext uri="{FF2B5EF4-FFF2-40B4-BE49-F238E27FC236}">
                <a16:creationId xmlns:a16="http://schemas.microsoft.com/office/drawing/2014/main" id="{438DD24D-5AD0-63CE-46BE-2DF8B3B1AC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936" y="2139066"/>
            <a:ext cx="1203928" cy="1482256"/>
          </a:xfrm>
          <a:prstGeom prst="rect">
            <a:avLst/>
          </a:prstGeom>
        </p:spPr>
      </p:pic>
      <p:pic>
        <p:nvPicPr>
          <p:cNvPr id="19" name="Picture 18">
            <a:extLst>
              <a:ext uri="{FF2B5EF4-FFF2-40B4-BE49-F238E27FC236}">
                <a16:creationId xmlns:a16="http://schemas.microsoft.com/office/drawing/2014/main" id="{7A0A970A-8BCA-FDCD-1913-9AA23D590B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0606" y="2335493"/>
            <a:ext cx="2055824" cy="1107750"/>
          </a:xfrm>
          <a:prstGeom prst="rect">
            <a:avLst/>
          </a:prstGeom>
        </p:spPr>
      </p:pic>
      <p:pic>
        <p:nvPicPr>
          <p:cNvPr id="20" name="Picture 19">
            <a:extLst>
              <a:ext uri="{FF2B5EF4-FFF2-40B4-BE49-F238E27FC236}">
                <a16:creationId xmlns:a16="http://schemas.microsoft.com/office/drawing/2014/main" id="{F3630861-9142-71AD-F7EB-30DDE34DD1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56198" y="1828971"/>
            <a:ext cx="1188656" cy="1961698"/>
          </a:xfrm>
          <a:prstGeom prst="rect">
            <a:avLst/>
          </a:prstGeom>
        </p:spPr>
      </p:pic>
    </p:spTree>
    <p:extLst>
      <p:ext uri="{BB962C8B-B14F-4D97-AF65-F5344CB8AC3E}">
        <p14:creationId xmlns:p14="http://schemas.microsoft.com/office/powerpoint/2010/main" val="140302546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1_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3AB77775-4680-4332-A3A2-D82A9A1EFED7}">
  <ds:schemaRefs>
    <ds:schemaRef ds:uri="http://schemas.microsoft.com/sharepoint/v3/contenttype/forms"/>
  </ds:schemaRefs>
</ds:datastoreItem>
</file>

<file path=customXml/itemProps2.xml><?xml version="1.0" encoding="utf-8"?>
<ds:datastoreItem xmlns:ds="http://schemas.openxmlformats.org/officeDocument/2006/customXml" ds:itemID="{7C167512-B0E5-4424-B030-716F6F77B0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D31DA8-14CF-4C7C-8719-AF8FCD03C51D}">
  <ds:schemaRefs>
    <ds:schemaRef ds:uri="http://www.w3.org/XML/1998/namespace"/>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purl.org/dc/terms/"/>
    <ds:schemaRef ds:uri="4e8dd08d-258d-47a9-9875-37f1ffd19f33"/>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0</TotalTime>
  <Words>12279</Words>
  <Application>Microsoft Macintosh PowerPoint</Application>
  <PresentationFormat>Widescreen</PresentationFormat>
  <Paragraphs>678</Paragraphs>
  <Slides>53</Slides>
  <Notes>40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53</vt:i4>
      </vt:variant>
    </vt:vector>
  </HeadingPairs>
  <TitlesOfParts>
    <vt:vector size="63" baseType="lpstr">
      <vt:lpstr>Yu Gothic</vt:lpstr>
      <vt:lpstr>Calibri</vt:lpstr>
      <vt:lpstr>Neue Haas Grotesk Text Pro</vt:lpstr>
      <vt:lpstr>MS PGothic</vt:lpstr>
      <vt:lpstr>Inter Display</vt:lpstr>
      <vt:lpstr>Yu Gothic Medium</vt:lpstr>
      <vt:lpstr>Arial</vt:lpstr>
      <vt:lpstr>Yu Gothic</vt:lpstr>
      <vt:lpstr>Slide layouts</vt:lpstr>
      <vt:lpstr>1_Slide layouts</vt:lpstr>
      <vt:lpstr>PowerPoint Presentation</vt:lpstr>
      <vt:lpstr>PowerPoint Presentation</vt:lpstr>
      <vt:lpstr>PowerPoint Presentation</vt:lpstr>
      <vt:lpstr>Today we’ll cover...</vt:lpstr>
      <vt:lpstr>PowerPoint Presentation</vt:lpstr>
      <vt:lpstr>ワイン用品種と 生食用品種の違い</vt:lpstr>
      <vt:lpstr>ブドウ栽培に 影響を与える要素</vt:lpstr>
      <vt:lpstr>PowerPoint Presentation</vt:lpstr>
      <vt:lpstr>PowerPoint Presentation</vt:lpstr>
      <vt:lpstr>熟成の  芸術</vt:lpstr>
      <vt:lpstr>PowerPoint Presentation</vt:lpstr>
      <vt:lpstr>PowerPoint Presentation</vt:lpstr>
      <vt:lpstr>1. 外観</vt:lpstr>
      <vt:lpstr>ワインの色調</vt:lpstr>
      <vt:lpstr>PowerPoint Presentation</vt:lpstr>
      <vt:lpstr>3. 香り</vt:lpstr>
      <vt:lpstr>PowerPoint Presentation</vt:lpstr>
      <vt:lpstr>4. 味わい</vt:lpstr>
      <vt:lpstr>PowerPoint Presentation</vt:lpstr>
      <vt:lpstr>白ワインの風味</vt:lpstr>
      <vt:lpstr>白ワインの風味</vt:lpstr>
      <vt:lpstr>PowerPoint Presentation</vt:lpstr>
      <vt:lpstr>PowerPoint Presentation</vt:lpstr>
      <vt:lpstr>PowerPoint Presentation</vt:lpstr>
      <vt:lpstr>PowerPoint Presentation</vt:lpstr>
      <vt:lpstr>5. 結論</vt:lpstr>
      <vt:lpstr>ワインの</vt:lpstr>
      <vt:lpstr>PowerPoint Presentation</vt:lpstr>
      <vt:lpstr>ライト・ボディの白ワイン リースリング</vt:lpstr>
      <vt:lpstr>ライト・ボディの白ワイン セミヨン</vt:lpstr>
      <vt:lpstr>フル・ボディの白ワインシャルドネ</vt:lpstr>
      <vt:lpstr>アロマティックな白ワイン モスカート</vt:lpstr>
      <vt:lpstr>ロゼワイン ロゼ</vt:lpstr>
      <vt:lpstr>ライト・ボディの赤ワイン ピノ・ノワール</vt:lpstr>
      <vt:lpstr>フル・ボディの赤ワイン シラーズ</vt:lpstr>
      <vt:lpstr>フル・ボディの赤ワイン カベルネ・ ソーヴィニヨン</vt:lpstr>
      <vt:lpstr>遅摘み・甘口ワイン セミヨンを使った 貴腐ワイン</vt:lpstr>
      <vt:lpstr>酒精強化 ワイン</vt:lpstr>
      <vt:lpstr>単一品種か ブレンドか</vt:lpstr>
      <vt:lpstr>PowerPoint Presentation</vt:lpstr>
      <vt:lpstr>古典的なオーストラリア・ブレンド</vt:lpstr>
      <vt:lpstr>PowerPoint Presentation</vt:lpstr>
      <vt:lpstr>オーストラリアで有名な ワイン産地を知る</vt:lpstr>
      <vt:lpstr>単一品種 とブレンド</vt:lpstr>
      <vt:lpstr>ワインに最適な提供温度</vt:lpstr>
      <vt:lpstr>最適なグラス 選び</vt:lpstr>
      <vt:lpstr>PowerPoint Presentation</vt:lpstr>
      <vt:lpstr>古典的な料理とワインのペアリング</vt:lpstr>
      <vt:lpstr>ワインの欠陥</vt:lpstr>
      <vt:lpstr>酸化</vt:lpstr>
      <vt:lpstr>コルク臭 （ブショネ）</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2026-08-20T02:00:52Z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010021{"F":2,"I":"ACA8-6943-46A6-B839"}</vt:lpwstr>
  </property>
  <property fmtid="{D5CDD505-2E9C-101B-9397-08002B2CF9AE}" pid="3" name="Order">
    <vt:lpwstr>100.000000000000</vt:lpwstr>
  </property>
  <property fmtid="{D5CDD505-2E9C-101B-9397-08002B2CF9AE}" pid="4" name="MediaServiceImageTags">
    <vt:lpwstr/>
  </property>
  <property fmtid="{D5CDD505-2E9C-101B-9397-08002B2CF9AE}" pid="5" name="ContentTypeId">
    <vt:lpwstr>0x01010011884AF779FE574C89E62754B4999D9C</vt:lpwstr>
  </property>
  <property fmtid="{D5CDD505-2E9C-101B-9397-08002B2CF9AE}" pid="6" name="MSIP_Label_8cf57b4f-1801-441a-a240-098885f2bcbe_Enabled">
    <vt:lpwstr>true</vt:lpwstr>
  </property>
  <property fmtid="{D5CDD505-2E9C-101B-9397-08002B2CF9AE}" pid="7" name="MSIP_Label_8cf57b4f-1801-441a-a240-098885f2bcbe_SetDate">
    <vt:lpwstr>2026-03-09T05:51:59Z</vt:lpwstr>
  </property>
  <property fmtid="{D5CDD505-2E9C-101B-9397-08002B2CF9AE}" pid="8" name="MSIP_Label_8cf57b4f-1801-441a-a240-098885f2bcbe_Method">
    <vt:lpwstr>Standard</vt:lpwstr>
  </property>
  <property fmtid="{D5CDD505-2E9C-101B-9397-08002B2CF9AE}" pid="9" name="MSIP_Label_8cf57b4f-1801-441a-a240-098885f2bcbe_Name">
    <vt:lpwstr>General</vt:lpwstr>
  </property>
  <property fmtid="{D5CDD505-2E9C-101B-9397-08002B2CF9AE}" pid="10" name="MSIP_Label_8cf57b4f-1801-441a-a240-098885f2bcbe_SiteId">
    <vt:lpwstr>76107ada-99f4-412e-b164-5464438b49a0</vt:lpwstr>
  </property>
  <property fmtid="{D5CDD505-2E9C-101B-9397-08002B2CF9AE}" pid="11" name="MSIP_Label_8cf57b4f-1801-441a-a240-098885f2bcbe_ActionId">
    <vt:lpwstr>c44a3776-281e-4949-88d6-3e8ca4287fcb</vt:lpwstr>
  </property>
  <property fmtid="{D5CDD505-2E9C-101B-9397-08002B2CF9AE}" pid="12" name="MSIP_Label_8cf57b4f-1801-441a-a240-098885f2bcbe_ContentBits">
    <vt:lpwstr>0</vt:lpwstr>
  </property>
  <property fmtid="{D5CDD505-2E9C-101B-9397-08002B2CF9AE}" pid="13" name="MSIP_Label_8cf57b4f-1801-441a-a240-098885f2bcbe_Tag">
    <vt:lpwstr>10, 3, 0, 1</vt:lpwstr>
  </property>
</Properties>
</file>