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28C_E6066414.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1"/>
  </p:notesMasterIdLst>
  <p:sldIdLst>
    <p:sldId id="256" r:id="rId5"/>
    <p:sldId id="478" r:id="rId6"/>
    <p:sldId id="636" r:id="rId7"/>
    <p:sldId id="669" r:id="rId8"/>
    <p:sldId id="645" r:id="rId9"/>
    <p:sldId id="637" r:id="rId10"/>
    <p:sldId id="646" r:id="rId11"/>
    <p:sldId id="647" r:id="rId12"/>
    <p:sldId id="641" r:id="rId13"/>
    <p:sldId id="642" r:id="rId14"/>
    <p:sldId id="643" r:id="rId15"/>
    <p:sldId id="648" r:id="rId16"/>
    <p:sldId id="664" r:id="rId17"/>
    <p:sldId id="670" r:id="rId18"/>
    <p:sldId id="671" r:id="rId19"/>
    <p:sldId id="665" r:id="rId20"/>
    <p:sldId id="652" r:id="rId21"/>
    <p:sldId id="673" r:id="rId22"/>
    <p:sldId id="717" r:id="rId23"/>
    <p:sldId id="603" r:id="rId24"/>
    <p:sldId id="660" r:id="rId25"/>
    <p:sldId id="718" r:id="rId26"/>
    <p:sldId id="719" r:id="rId27"/>
    <p:sldId id="659" r:id="rId28"/>
    <p:sldId id="340" r:id="rId29"/>
    <p:sldId id="720" r:id="rId30"/>
  </p:sldIdLst>
  <p:sldSz cx="12192000" cy="6858000"/>
  <p:notesSz cx="6858000" cy="9144000"/>
  <p:embeddedFontLst>
    <p:embeddedFont>
      <p:font typeface="Inter Display" panose="02000503000000020004" pitchFamily="2" charset="0"/>
      <p:regular r:id="rId32"/>
      <p:bold r:id="rId33"/>
      <p:italic r:id="rId34"/>
      <p:boldItalic r:id="rId35"/>
    </p:embeddedFont>
    <p:embeddedFont>
      <p:font typeface="Microsoft JhengHei" panose="020B0604030504040204" pitchFamily="34" charset="-120"/>
      <p:regular r:id="rId36"/>
      <p:bold r:id="rId37"/>
    </p:embeddedFont>
    <p:embeddedFont>
      <p:font typeface="Neue Haas Grotesk Text Pro" panose="020B0504020202020204" pitchFamily="34" charset="77"/>
      <p:regular r:id="rId38"/>
      <p:bold r:id="rId39"/>
      <p:italic r:id="rId40"/>
      <p:boldItalic r:id="rId41"/>
    </p:embeddedFont>
  </p:embeddedFontLst>
  <p:custDataLst>
    <p:tags r:id="rId42"/>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68" autoAdjust="0"/>
    <p:restoredTop sz="94682"/>
  </p:normalViewPr>
  <p:slideViewPr>
    <p:cSldViewPr snapToGrid="0">
      <p:cViewPr varScale="1">
        <p:scale>
          <a:sx n="96" d="100"/>
          <a:sy n="96" d="100"/>
        </p:scale>
        <p:origin x="192" y="1024"/>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tags" Target="tags/tag1.xml"/><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font" Target="fonts/font10.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Jiang" userId="083dacfe-cc23-431a-9006-9248ec88885a" providerId="ADAL" clId="{33499D47-FCD0-4E8F-9A0C-F503355B9E5F}"/>
    <pc:docChg chg="mod">
      <pc:chgData name="Frances Jiang" userId="083dacfe-cc23-431a-9006-9248ec88885a" providerId="ADAL" clId="{33499D47-FCD0-4E8F-9A0C-F503355B9E5F}" dt="2025-05-02T00:20:47.313" v="0"/>
      <pc:docMkLst>
        <pc:docMk/>
      </pc:docMkLst>
    </pc:docChg>
  </pc:docChgLst>
</pc:chgInfo>
</file>

<file path=ppt/comments/modernComment_28C_E6066414.xml><?xml version="1.0" encoding="utf-8"?>
<p188:cmLst xmlns:a="http://schemas.openxmlformats.org/drawingml/2006/main" xmlns:r="http://schemas.openxmlformats.org/officeDocument/2006/relationships" xmlns:p188="http://schemas.microsoft.com/office/powerpoint/2018/8/main">
  <p188:cm id="{2969E3F0-27D0-4BFD-B253-A96B979DE6FA}" authorId="{00000000-0000-0000-0000-000000000000}" status="resolved" created="2025-03-18T13:32:32.625">
    <pc:sldMkLst xmlns:pc="http://schemas.microsoft.com/office/powerpoint/2013/main/command">
      <pc:docMk/>
      <pc:sldMk cId="3859178516" sldId="652"/>
    </pc:sldMkLst>
    <p188:pos x="0" y="0"/>
    <p188:txBody>
      <a:bodyPr/>
      <a:lstStyle/>
      <a:p>
        <a:r>
          <a:rPr/>
          <a:t>Chardonnay all be on one line
Tempranillo misspelt on bottle and in box</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‹N°›</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隨著當地釀酒師們不斷探索新老品種，不斷嘗試風格與技術，獵人谷（</a:t>
            </a:r>
            <a:r>
              <a:rPr lang="en-GB" dirty="0">
                <a:latin typeface="SimSun"/>
                <a:ea typeface="SimSun"/>
                <a:cs typeface="SimSun"/>
                <a:sym typeface="SimSun"/>
              </a:rPr>
              <a:t>Hunter Valley），</a:t>
            </a:r>
            <a:r>
              <a:rPr lang="ja-JP" altLang="en-US">
                <a:latin typeface="SimSun"/>
                <a:ea typeface="SimSun"/>
                <a:cs typeface="SimSun"/>
                <a:sym typeface="SimSun"/>
              </a:rPr>
              <a:t>正如其著名的榭密雍（</a:t>
            </a:r>
            <a:r>
              <a:rPr lang="en-GB" dirty="0">
                <a:latin typeface="SimSun"/>
                <a:ea typeface="SimSun"/>
                <a:cs typeface="SimSun"/>
                <a:sym typeface="SimSun"/>
              </a:rPr>
              <a:t>Semillon），</a:t>
            </a:r>
            <a:r>
              <a:rPr lang="ja-JP" altLang="en-US">
                <a:latin typeface="SimSun"/>
                <a:ea typeface="SimSun"/>
                <a:cs typeface="SimSun"/>
                <a:sym typeface="SimSun"/>
              </a:rPr>
              <a:t>正隨著時間的推移日益成熟。</a:t>
            </a:r>
          </a:p>
          <a:p>
            <a:r>
              <a:rPr lang="ja-JP" altLang="en-US">
                <a:latin typeface="SimSun"/>
                <a:ea typeface="SimSun"/>
                <a:cs typeface="SimSun"/>
                <a:sym typeface="SimSun"/>
              </a:rPr>
              <a:t>這些筆記提供額外的演示文稿信息與推薦的討論話題。如需下載更多主題、資源或者</a:t>
            </a:r>
            <a:r>
              <a:rPr lang="en-GB" dirty="0">
                <a:latin typeface="SimSun"/>
                <a:ea typeface="SimSun"/>
                <a:cs typeface="SimSun"/>
                <a:sym typeface="SimSun"/>
              </a:rPr>
              <a:t>PPT,</a:t>
            </a:r>
            <a:r>
              <a:rPr lang="ja-JP" altLang="en-US">
                <a:latin typeface="SimSun"/>
                <a:ea typeface="SimSun"/>
                <a:cs typeface="SimSun"/>
                <a:sym typeface="SimSun"/>
              </a:rPr>
              <a:t>請移步 </a:t>
            </a:r>
            <a:r>
              <a:rPr lang="en-GB" dirty="0" err="1">
                <a:latin typeface="SimSun"/>
                <a:ea typeface="SimSun"/>
                <a:cs typeface="SimSun"/>
                <a:sym typeface="SimSun"/>
              </a:rPr>
              <a:t>www.australianwinediscovered.com</a:t>
            </a:r>
            <a:r>
              <a:rPr lang="en-GB" dirty="0">
                <a:latin typeface="SimSun"/>
                <a:ea typeface="SimSun"/>
                <a:cs typeface="SimSun"/>
                <a:sym typeface="SimSun"/>
              </a:rPr>
              <a:t>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506821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獵人谷（</a:t>
            </a:r>
            <a:r>
              <a:rPr lang="en-GB" dirty="0">
                <a:latin typeface="SimSun"/>
                <a:ea typeface="SimSun"/>
                <a:cs typeface="SimSun"/>
                <a:sym typeface="SimSun"/>
              </a:rPr>
              <a:t>Hunter Valley）</a:t>
            </a:r>
            <a:r>
              <a:rPr lang="ja-JP" altLang="en-US">
                <a:latin typeface="SimSun"/>
                <a:ea typeface="SimSun"/>
                <a:cs typeface="SimSun"/>
                <a:sym typeface="SimSun"/>
              </a:rPr>
              <a:t>是許多世代相傳的葡萄酒家族的故鄉，這些家族延續著該地區的釀酒傳統，其中許多與澳大利亞最古老的葡萄藤有關。具有國際價值的遺留品種，如</a:t>
            </a:r>
            <a:r>
              <a:rPr lang="en-US" altLang="ja-JP" dirty="0">
                <a:latin typeface="SimSun"/>
                <a:ea typeface="SimSun"/>
                <a:cs typeface="SimSun"/>
                <a:sym typeface="SimSun"/>
              </a:rPr>
              <a:t>1867</a:t>
            </a:r>
            <a:r>
              <a:rPr lang="ja-JP" altLang="en-US">
                <a:latin typeface="SimSun"/>
                <a:ea typeface="SimSun"/>
                <a:cs typeface="SimSun"/>
                <a:sym typeface="SimSun"/>
              </a:rPr>
              <a:t>年的希哈（</a:t>
            </a:r>
            <a:r>
              <a:rPr lang="en-GB" dirty="0">
                <a:latin typeface="SimSun"/>
                <a:ea typeface="SimSun"/>
                <a:cs typeface="SimSun"/>
                <a:sym typeface="SimSun"/>
              </a:rPr>
              <a:t>Shiraz）</a:t>
            </a:r>
            <a:r>
              <a:rPr lang="ja-JP" altLang="en-US">
                <a:latin typeface="SimSun"/>
                <a:ea typeface="SimSun"/>
                <a:cs typeface="SimSun"/>
                <a:sym typeface="SimSun"/>
              </a:rPr>
              <a:t>與</a:t>
            </a:r>
            <a:r>
              <a:rPr lang="en-US" altLang="ja-JP" dirty="0">
                <a:latin typeface="SimSun"/>
                <a:ea typeface="SimSun"/>
                <a:cs typeface="SimSun"/>
                <a:sym typeface="SimSun"/>
              </a:rPr>
              <a:t>1899</a:t>
            </a:r>
            <a:r>
              <a:rPr lang="ja-JP" altLang="en-US">
                <a:latin typeface="SimSun"/>
                <a:ea typeface="SimSun"/>
                <a:cs typeface="SimSun"/>
                <a:sym typeface="SimSun"/>
              </a:rPr>
              <a:t>年的榭密雍（</a:t>
            </a:r>
            <a:r>
              <a:rPr lang="en-GB" dirty="0">
                <a:latin typeface="SimSun"/>
                <a:ea typeface="SimSun"/>
                <a:cs typeface="SimSun"/>
                <a:sym typeface="SimSun"/>
              </a:rPr>
              <a:t>Semillon），</a:t>
            </a:r>
            <a:r>
              <a:rPr lang="ja-JP" altLang="en-US">
                <a:latin typeface="SimSun"/>
                <a:ea typeface="SimSun"/>
                <a:cs typeface="SimSun"/>
                <a:sym typeface="SimSun"/>
              </a:rPr>
              <a:t>仍然在培育之中。獵人谷（</a:t>
            </a:r>
            <a:r>
              <a:rPr lang="en-GB" dirty="0">
                <a:latin typeface="SimSun"/>
                <a:ea typeface="SimSun"/>
                <a:cs typeface="SimSun"/>
                <a:sym typeface="SimSun"/>
              </a:rPr>
              <a:t>Hunter Valley）</a:t>
            </a:r>
            <a:r>
              <a:rPr lang="ja-JP" altLang="en-US">
                <a:latin typeface="SimSun"/>
                <a:ea typeface="SimSun"/>
                <a:cs typeface="SimSun"/>
                <a:sym typeface="SimSun"/>
              </a:rPr>
              <a:t>也有一些古老的夏多內（</a:t>
            </a:r>
            <a:r>
              <a:rPr lang="en-GB" dirty="0">
                <a:latin typeface="SimSun"/>
                <a:ea typeface="SimSun"/>
                <a:cs typeface="SimSun"/>
                <a:sym typeface="SimSun"/>
              </a:rPr>
              <a:t>Chardonnay），</a:t>
            </a:r>
            <a:r>
              <a:rPr lang="ja-JP" altLang="en-US">
                <a:latin typeface="SimSun"/>
                <a:ea typeface="SimSun"/>
                <a:cs typeface="SimSun"/>
                <a:sym typeface="SimSun"/>
              </a:rPr>
              <a:t>包括天瑞（</a:t>
            </a:r>
            <a:r>
              <a:rPr lang="en-GB" dirty="0">
                <a:latin typeface="SimSun"/>
                <a:ea typeface="SimSun"/>
                <a:cs typeface="SimSun"/>
                <a:sym typeface="SimSun"/>
              </a:rPr>
              <a:t>Tyrrell）</a:t>
            </a:r>
            <a:r>
              <a:rPr lang="ja-JP" altLang="en-US">
                <a:latin typeface="SimSun"/>
                <a:ea typeface="SimSun"/>
                <a:cs typeface="SimSun"/>
                <a:sym typeface="SimSun"/>
              </a:rPr>
              <a:t>家族</a:t>
            </a:r>
            <a:r>
              <a:rPr lang="en-US" altLang="ja-JP" dirty="0">
                <a:latin typeface="SimSun"/>
                <a:ea typeface="SimSun"/>
                <a:cs typeface="SimSun"/>
                <a:sym typeface="SimSun"/>
              </a:rPr>
              <a:t>1908</a:t>
            </a:r>
            <a:r>
              <a:rPr lang="ja-JP" altLang="en-US">
                <a:latin typeface="SimSun"/>
                <a:ea typeface="SimSun"/>
                <a:cs typeface="SimSun"/>
                <a:sym typeface="SimSun"/>
              </a:rPr>
              <a:t>年種植的</a:t>
            </a:r>
            <a:r>
              <a:rPr lang="en-GB" dirty="0">
                <a:latin typeface="SimSun"/>
                <a:ea typeface="SimSun"/>
                <a:cs typeface="SimSun"/>
                <a:sym typeface="SimSun"/>
              </a:rPr>
              <a:t>HVD「</a:t>
            </a:r>
            <a:r>
              <a:rPr lang="ja-JP" altLang="en-US">
                <a:latin typeface="SimSun"/>
                <a:ea typeface="SimSun"/>
                <a:cs typeface="SimSun"/>
                <a:sym typeface="SimSun"/>
              </a:rPr>
              <a:t>老藤」葡萄園。</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1499581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現在可以開始品嘗與討論您選擇的葡萄酒組合。 </a:t>
            </a:r>
          </a:p>
          <a:p>
            <a:endParaRPr lang="ja-JP" altLang="en-US">
              <a:latin typeface="SimSun"/>
              <a:ea typeface="SimSun"/>
              <a:cs typeface="SimSun"/>
              <a:sym typeface="SimSun"/>
            </a:endParaRPr>
          </a:p>
          <a:p>
            <a:r>
              <a:rPr lang="ja-JP" altLang="en-US">
                <a:latin typeface="SimSun"/>
                <a:ea typeface="SimSun"/>
                <a:cs typeface="SimSun"/>
                <a:sym typeface="SimSun"/>
              </a:rPr>
              <a:t>獵人谷（</a:t>
            </a:r>
            <a:r>
              <a:rPr lang="en-GB" dirty="0">
                <a:latin typeface="SimSun"/>
                <a:ea typeface="SimSun"/>
                <a:cs typeface="SimSun"/>
                <a:sym typeface="SimSun"/>
              </a:rPr>
              <a:t>Hunter Valley）</a:t>
            </a:r>
            <a:r>
              <a:rPr lang="ja-JP" altLang="en-US">
                <a:latin typeface="SimSun"/>
                <a:ea typeface="SimSun"/>
                <a:cs typeface="SimSun"/>
                <a:sym typeface="SimSun"/>
              </a:rPr>
              <a:t>以創造了世界上最優秀與最獨特的榭密雍（</a:t>
            </a:r>
            <a:r>
              <a:rPr lang="en-GB" dirty="0">
                <a:latin typeface="SimSun"/>
                <a:ea typeface="SimSun"/>
                <a:cs typeface="SimSun"/>
                <a:sym typeface="SimSun"/>
              </a:rPr>
              <a:t>Semillon）</a:t>
            </a:r>
            <a:r>
              <a:rPr lang="ja-JP" altLang="en-US">
                <a:latin typeface="SimSun"/>
                <a:ea typeface="SimSun"/>
                <a:cs typeface="SimSun"/>
                <a:sym typeface="SimSun"/>
              </a:rPr>
              <a:t>而聞名，同時還有傑出的夏多內（</a:t>
            </a:r>
            <a:r>
              <a:rPr lang="en-GB" dirty="0">
                <a:latin typeface="SimSun"/>
                <a:ea typeface="SimSun"/>
                <a:cs typeface="SimSun"/>
                <a:sym typeface="SimSun"/>
              </a:rPr>
              <a:t>Chardonnay）、</a:t>
            </a:r>
            <a:r>
              <a:rPr lang="ja-JP" altLang="en-US">
                <a:latin typeface="SimSun"/>
                <a:ea typeface="SimSun"/>
                <a:cs typeface="SimSun"/>
                <a:sym typeface="SimSun"/>
              </a:rPr>
              <a:t>希哈（</a:t>
            </a:r>
            <a:r>
              <a:rPr lang="en-GB" dirty="0">
                <a:latin typeface="SimSun"/>
                <a:ea typeface="SimSun"/>
                <a:cs typeface="SimSun"/>
                <a:sym typeface="SimSun"/>
              </a:rPr>
              <a:t>Shiraz）</a:t>
            </a:r>
            <a:r>
              <a:rPr lang="ja-JP" altLang="en-US">
                <a:latin typeface="SimSun"/>
                <a:ea typeface="SimSun"/>
                <a:cs typeface="SimSun"/>
                <a:sym typeface="SimSun"/>
              </a:rPr>
              <a:t>與越來越多適合其溫暖氣候的新興品種。</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17</a:t>
            </a:fld>
            <a:endParaRPr lang="en-US" dirty="0"/>
          </a:p>
        </p:txBody>
      </p:sp>
    </p:spTree>
    <p:extLst>
      <p:ext uri="{BB962C8B-B14F-4D97-AF65-F5344CB8AC3E}">
        <p14:creationId xmlns:p14="http://schemas.microsoft.com/office/powerpoint/2010/main" val="3549476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這一產區的榭密雍（</a:t>
            </a:r>
            <a:r>
              <a:rPr lang="en-GB" dirty="0">
                <a:latin typeface="SimSun"/>
                <a:ea typeface="SimSun"/>
                <a:cs typeface="SimSun"/>
                <a:sym typeface="SimSun"/>
              </a:rPr>
              <a:t>Semillon）</a:t>
            </a:r>
            <a:r>
              <a:rPr lang="ja-JP" altLang="en-US">
                <a:latin typeface="SimSun"/>
                <a:ea typeface="SimSun"/>
                <a:cs typeface="SimSun"/>
                <a:sym typeface="SimSun"/>
              </a:rPr>
              <a:t>是該地區的明星品種，堪稱世界標桿。剛剛裝瓶時，獵人谷（</a:t>
            </a:r>
            <a:r>
              <a:rPr lang="en-GB" dirty="0">
                <a:latin typeface="SimSun"/>
                <a:ea typeface="SimSun"/>
                <a:cs typeface="SimSun"/>
                <a:sym typeface="SimSun"/>
              </a:rPr>
              <a:t>Hunter Valley）</a:t>
            </a:r>
            <a:r>
              <a:rPr lang="ja-JP" altLang="en-US">
                <a:latin typeface="SimSun"/>
                <a:ea typeface="SimSun"/>
                <a:cs typeface="SimSun"/>
                <a:sym typeface="SimSun"/>
              </a:rPr>
              <a:t>的榭密雍（</a:t>
            </a:r>
            <a:r>
              <a:rPr lang="en-GB" dirty="0">
                <a:latin typeface="SimSun"/>
                <a:ea typeface="SimSun"/>
                <a:cs typeface="SimSun"/>
                <a:sym typeface="SimSun"/>
              </a:rPr>
              <a:t>Semillon）</a:t>
            </a:r>
            <a:r>
              <a:rPr lang="ja-JP" altLang="en-US">
                <a:latin typeface="SimSun"/>
                <a:ea typeface="SimSun"/>
                <a:cs typeface="SimSun"/>
                <a:sym typeface="SimSun"/>
              </a:rPr>
              <a:t>幾乎無色，爽利細膩，帶有白堊質風味。不過，耐心總會帶來回報，那些酸度高酒精度低的高品質榭密雍只要在瓶中存放五年就會發生變化，呈現出蜂蜜、烘烤與炙烤堅果的特徵</a:t>
            </a:r>
            <a:r>
              <a:rPr lang="en-US" altLang="ja-JP" dirty="0">
                <a:latin typeface="SimSun"/>
                <a:ea typeface="SimSun"/>
                <a:cs typeface="SimSun"/>
                <a:sym typeface="SimSun"/>
              </a:rPr>
              <a:t>——</a:t>
            </a:r>
            <a:r>
              <a:rPr lang="ja-JP" altLang="en-US">
                <a:latin typeface="SimSun"/>
                <a:ea typeface="SimSun"/>
                <a:cs typeface="SimSun"/>
                <a:sym typeface="SimSun"/>
              </a:rPr>
              <a:t>幾乎就像葡萄酒在橡木桶中存放過一段時間（儘管並沒有）後的效果。這些葡萄酒可以優雅地陳瓶超過</a:t>
            </a:r>
            <a:r>
              <a:rPr lang="en-US" altLang="ja-JP" dirty="0">
                <a:latin typeface="SimSun"/>
                <a:ea typeface="SimSun"/>
                <a:cs typeface="SimSun"/>
                <a:sym typeface="SimSun"/>
              </a:rPr>
              <a:t>20</a:t>
            </a:r>
            <a:r>
              <a:rPr lang="ja-JP" altLang="en-US">
                <a:latin typeface="SimSun"/>
                <a:ea typeface="SimSun"/>
                <a:cs typeface="SimSun"/>
                <a:sym typeface="SimSun"/>
              </a:rPr>
              <a:t>年。獵人谷（</a:t>
            </a:r>
            <a:r>
              <a:rPr lang="en-GB" dirty="0">
                <a:latin typeface="SimSun"/>
                <a:ea typeface="SimSun"/>
                <a:cs typeface="SimSun"/>
                <a:sym typeface="SimSun"/>
              </a:rPr>
              <a:t>Hunter Valley）</a:t>
            </a:r>
            <a:r>
              <a:rPr lang="ja-JP" altLang="en-US">
                <a:latin typeface="SimSun"/>
                <a:ea typeface="SimSun"/>
                <a:cs typeface="SimSun"/>
                <a:sym typeface="SimSun"/>
              </a:rPr>
              <a:t>的陳釀榭密雍（</a:t>
            </a:r>
            <a:r>
              <a:rPr lang="en-GB" dirty="0">
                <a:latin typeface="SimSun"/>
                <a:ea typeface="SimSun"/>
                <a:cs typeface="SimSun"/>
                <a:sym typeface="SimSun"/>
              </a:rPr>
              <a:t>Semillon）</a:t>
            </a:r>
            <a:r>
              <a:rPr lang="ja-JP" altLang="en-US">
                <a:latin typeface="SimSun"/>
                <a:ea typeface="SimSun"/>
                <a:cs typeface="SimSun"/>
                <a:sym typeface="SimSun"/>
              </a:rPr>
              <a:t>與其他產區的同類最大的區別在於，比較優秀的那些，就算陳了幾十年，仍然能保留住最初的果味與那種類似黃檸檬的酸味。</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15574244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獵人谷（</a:t>
            </a:r>
            <a:r>
              <a:rPr lang="en-GB" dirty="0">
                <a:latin typeface="SimSun"/>
                <a:ea typeface="SimSun"/>
                <a:cs typeface="SimSun"/>
                <a:sym typeface="SimSun"/>
              </a:rPr>
              <a:t>Hunter Valley）</a:t>
            </a:r>
            <a:r>
              <a:rPr lang="ja-JP" altLang="en-US">
                <a:latin typeface="SimSun"/>
                <a:ea typeface="SimSun"/>
                <a:cs typeface="SimSun"/>
                <a:sym typeface="SimSun"/>
              </a:rPr>
              <a:t>是澳大利亞最早種植夏多內（</a:t>
            </a:r>
            <a:r>
              <a:rPr lang="en-GB" dirty="0">
                <a:latin typeface="SimSun"/>
                <a:ea typeface="SimSun"/>
                <a:cs typeface="SimSun"/>
                <a:sym typeface="SimSun"/>
              </a:rPr>
              <a:t>Chardonnay）</a:t>
            </a:r>
            <a:r>
              <a:rPr lang="ja-JP" altLang="en-US">
                <a:latin typeface="SimSun"/>
                <a:ea typeface="SimSun"/>
                <a:cs typeface="SimSun"/>
                <a:sym typeface="SimSun"/>
              </a:rPr>
              <a:t>的地區之一，也為澳大利亞夏多內（</a:t>
            </a:r>
            <a:r>
              <a:rPr lang="en-GB" dirty="0">
                <a:latin typeface="SimSun"/>
                <a:ea typeface="SimSun"/>
                <a:cs typeface="SimSun"/>
                <a:sym typeface="SimSun"/>
              </a:rPr>
              <a:t>Chardonnay）</a:t>
            </a:r>
            <a:r>
              <a:rPr lang="ja-JP" altLang="en-US">
                <a:latin typeface="SimSun"/>
                <a:ea typeface="SimSun"/>
                <a:cs typeface="SimSun"/>
                <a:sym typeface="SimSun"/>
              </a:rPr>
              <a:t>的聲譽做出了重要貢獻。獵人谷（</a:t>
            </a:r>
            <a:r>
              <a:rPr lang="en-GB" dirty="0">
                <a:latin typeface="SimSun"/>
                <a:ea typeface="SimSun"/>
                <a:cs typeface="SimSun"/>
                <a:sym typeface="SimSun"/>
              </a:rPr>
              <a:t>Hunter Valley）</a:t>
            </a:r>
            <a:r>
              <a:rPr lang="ja-JP" altLang="en-US">
                <a:latin typeface="SimSun"/>
                <a:ea typeface="SimSun"/>
                <a:cs typeface="SimSun"/>
                <a:sym typeface="SimSun"/>
              </a:rPr>
              <a:t>夏多內（</a:t>
            </a:r>
            <a:r>
              <a:rPr lang="en-GB" dirty="0">
                <a:latin typeface="SimSun"/>
                <a:ea typeface="SimSun"/>
                <a:cs typeface="SimSun"/>
                <a:sym typeface="SimSun"/>
              </a:rPr>
              <a:t>Chardonnay）</a:t>
            </a:r>
            <a:r>
              <a:rPr lang="ja-JP" altLang="en-US">
                <a:latin typeface="SimSun"/>
                <a:ea typeface="SimSun"/>
                <a:cs typeface="SimSun"/>
                <a:sym typeface="SimSun"/>
              </a:rPr>
              <a:t>曾經被描繪成‘瓶中的陽光’：濃烈、充滿橡木風味、豐潤、牛油質地。但這一產區在過去</a:t>
            </a:r>
            <a:r>
              <a:rPr lang="en-US" altLang="ja-JP" dirty="0">
                <a:latin typeface="SimSun"/>
                <a:ea typeface="SimSun"/>
                <a:cs typeface="SimSun"/>
                <a:sym typeface="SimSun"/>
              </a:rPr>
              <a:t>15</a:t>
            </a:r>
            <a:r>
              <a:rPr lang="ja-JP" altLang="en-US">
                <a:latin typeface="SimSun"/>
                <a:ea typeface="SimSun"/>
                <a:cs typeface="SimSun"/>
                <a:sym typeface="SimSun"/>
              </a:rPr>
              <a:t>年里經歷了復興，生產商們雖仍生產風格飽滿的夏多內（</a:t>
            </a:r>
            <a:r>
              <a:rPr lang="en-GB" dirty="0">
                <a:latin typeface="SimSun"/>
                <a:ea typeface="SimSun"/>
                <a:cs typeface="SimSun"/>
                <a:sym typeface="SimSun"/>
              </a:rPr>
              <a:t>Chardonnay），</a:t>
            </a:r>
            <a:r>
              <a:rPr lang="ja-JP" altLang="en-US">
                <a:latin typeface="SimSun"/>
                <a:ea typeface="SimSun"/>
                <a:cs typeface="SimSun"/>
                <a:sym typeface="SimSun"/>
              </a:rPr>
              <a:t>但減少了橡木的介入。</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24935117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以往，这个温暖潮湿产区的希哈（</a:t>
            </a:r>
            <a:r>
              <a:rPr lang="en-GB" dirty="0"/>
              <a:t>Shiraz</a:t>
            </a:r>
            <a:r>
              <a:rPr lang="en-GB" dirty="0">
                <a:latin typeface="SimSun"/>
                <a:ea typeface="SimSun"/>
                <a:cs typeface="SimSun"/>
                <a:sym typeface="SimSun"/>
              </a:rPr>
              <a:t>）</a:t>
            </a:r>
            <a:r>
              <a:rPr lang="ja-JP" altLang="en-US">
                <a:latin typeface="SimSun"/>
                <a:ea typeface="SimSun"/>
                <a:cs typeface="SimSun"/>
                <a:sym typeface="SimSun"/>
              </a:rPr>
              <a:t>大多酒體飽滿，口感粗犷。如今，这里的酿酒师会生产中等酒体的葡萄酒，这些葡萄酒可口、复杂且适合搭配食物。年轻期的猎人谷（</a:t>
            </a:r>
            <a:r>
              <a:rPr lang="en-GB" dirty="0"/>
              <a:t>Hunter Valley</a:t>
            </a:r>
            <a:r>
              <a:rPr lang="en-GB" dirty="0">
                <a:latin typeface="SimSun"/>
                <a:ea typeface="SimSun"/>
                <a:cs typeface="SimSun"/>
                <a:sym typeface="SimSun"/>
              </a:rPr>
              <a:t>）</a:t>
            </a:r>
            <a:r>
              <a:rPr lang="ja-JP" altLang="en-US">
                <a:latin typeface="SimSun"/>
                <a:ea typeface="SimSun"/>
                <a:cs typeface="SimSun"/>
                <a:sym typeface="SimSun"/>
              </a:rPr>
              <a:t>希哈（</a:t>
            </a:r>
            <a:r>
              <a:rPr lang="en-GB" dirty="0"/>
              <a:t>Shiraz</a:t>
            </a:r>
            <a:r>
              <a:rPr lang="en-GB" dirty="0">
                <a:latin typeface="SimSun"/>
                <a:ea typeface="SimSun"/>
                <a:cs typeface="SimSun"/>
                <a:sym typeface="SimSun"/>
              </a:rPr>
              <a:t>）</a:t>
            </a:r>
            <a:r>
              <a:rPr lang="ja-JP" altLang="en-US">
                <a:latin typeface="SimSun"/>
                <a:ea typeface="SimSun"/>
                <a:cs typeface="SimSun"/>
                <a:sym typeface="SimSun"/>
              </a:rPr>
              <a:t>具有红色、深色浆果與香料风味，单宁柔软精致，酒體飽滿，随着陈酿时间增长，复杂性会加强，出现泥土、皮革的风味與一种美丽的香味同时质感会变得丝滑优雅，整体转变为一款順滑，复杂度较高，风味层次较多的葡萄酒。</a:t>
            </a:r>
            <a:endParaRPr lang="ja-JP" altLang="en-US" dirty="0">
              <a:latin typeface="SimSun"/>
              <a:ea typeface="SimSun"/>
              <a:cs typeface="SimSun"/>
              <a:sym typeface="SimSun"/>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29278864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2399662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推薦的討論話題： </a:t>
            </a:r>
          </a:p>
          <a:p>
            <a:r>
              <a:rPr lang="en-US" altLang="ja-JP" dirty="0">
                <a:latin typeface="SimSun"/>
                <a:ea typeface="SimSun"/>
                <a:cs typeface="SimSun"/>
                <a:sym typeface="SimSun"/>
              </a:rPr>
              <a:t>- </a:t>
            </a:r>
            <a:r>
              <a:rPr lang="ja-JP" altLang="en-US">
                <a:latin typeface="SimSun"/>
                <a:ea typeface="SimSun"/>
                <a:cs typeface="SimSun"/>
                <a:sym typeface="SimSun"/>
              </a:rPr>
              <a:t>年輕期的獵人谷（</a:t>
            </a:r>
            <a:r>
              <a:rPr lang="en-GB" dirty="0">
                <a:latin typeface="SimSun"/>
                <a:ea typeface="SimSun"/>
                <a:cs typeface="SimSun"/>
                <a:sym typeface="SimSun"/>
              </a:rPr>
              <a:t>Hunter Valley）</a:t>
            </a:r>
            <a:r>
              <a:rPr lang="ja-JP" altLang="en-US">
                <a:latin typeface="SimSun"/>
                <a:ea typeface="SimSun"/>
                <a:cs typeface="SimSun"/>
                <a:sym typeface="SimSun"/>
              </a:rPr>
              <a:t>榭密雍（</a:t>
            </a:r>
            <a:r>
              <a:rPr lang="en-GB" dirty="0">
                <a:latin typeface="SimSun"/>
                <a:ea typeface="SimSun"/>
                <a:cs typeface="SimSun"/>
                <a:sym typeface="SimSun"/>
              </a:rPr>
              <a:t>Semillon）</a:t>
            </a:r>
            <a:r>
              <a:rPr lang="ja-JP" altLang="en-US">
                <a:latin typeface="SimSun"/>
                <a:ea typeface="SimSun"/>
                <a:cs typeface="SimSun"/>
                <a:sym typeface="SimSun"/>
              </a:rPr>
              <a:t>有怎樣的特徵，陳釀會如何改變風味？ </a:t>
            </a:r>
          </a:p>
          <a:p>
            <a:r>
              <a:rPr lang="en-US" altLang="ja-JP" dirty="0">
                <a:latin typeface="SimSun"/>
                <a:ea typeface="SimSun"/>
                <a:cs typeface="SimSun"/>
                <a:sym typeface="SimSun"/>
              </a:rPr>
              <a:t>- </a:t>
            </a:r>
            <a:r>
              <a:rPr lang="ja-JP" altLang="en-US">
                <a:latin typeface="SimSun"/>
                <a:ea typeface="SimSun"/>
                <a:cs typeface="SimSun"/>
                <a:sym typeface="SimSun"/>
              </a:rPr>
              <a:t>巴羅薩谷（</a:t>
            </a:r>
            <a:r>
              <a:rPr lang="en-GB" dirty="0">
                <a:latin typeface="SimSun"/>
                <a:ea typeface="SimSun"/>
                <a:cs typeface="SimSun"/>
                <a:sym typeface="SimSun"/>
              </a:rPr>
              <a:t>Barossa Valley）</a:t>
            </a:r>
            <a:r>
              <a:rPr lang="ja-JP" altLang="en-US">
                <a:latin typeface="SimSun"/>
                <a:ea typeface="SimSun"/>
                <a:cs typeface="SimSun"/>
                <a:sym typeface="SimSun"/>
              </a:rPr>
              <a:t>與獵人谷（</a:t>
            </a:r>
            <a:r>
              <a:rPr lang="en-GB" dirty="0">
                <a:latin typeface="SimSun"/>
                <a:ea typeface="SimSun"/>
                <a:cs typeface="SimSun"/>
                <a:sym typeface="SimSun"/>
              </a:rPr>
              <a:t>Hunter Valley）</a:t>
            </a:r>
            <a:r>
              <a:rPr lang="ja-JP" altLang="en-US">
                <a:latin typeface="SimSun"/>
                <a:ea typeface="SimSun"/>
                <a:cs typeface="SimSun"/>
                <a:sym typeface="SimSun"/>
              </a:rPr>
              <a:t>的希哈（</a:t>
            </a:r>
            <a:r>
              <a:rPr lang="en-GB" dirty="0">
                <a:latin typeface="SimSun"/>
                <a:ea typeface="SimSun"/>
                <a:cs typeface="SimSun"/>
                <a:sym typeface="SimSun"/>
              </a:rPr>
              <a:t>Shiraz）</a:t>
            </a:r>
            <a:r>
              <a:rPr lang="ja-JP" altLang="en-US">
                <a:latin typeface="SimSun"/>
                <a:ea typeface="SimSun"/>
                <a:cs typeface="SimSun"/>
                <a:sym typeface="SimSun"/>
              </a:rPr>
              <a:t>有那些突出的不同之處？</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39470680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dirty="0">
                <a:solidFill>
                  <a:schemeClr val="tx1"/>
                </a:solidFill>
                <a:latin typeface="+mn-lt"/>
              </a:rPr>
              <a:t>如需更多課程訊息、工具與資源，請造訪：www.australianwinediscovered.com。</a:t>
            </a:r>
          </a:p>
          <a:p>
            <a:r>
              <a:rPr lang="zh-TW" sz="1200" dirty="0">
                <a:solidFill>
                  <a:schemeClr val="tx1"/>
                </a:solidFill>
                <a:latin typeface="+mn-lt"/>
              </a:rPr>
              <a:t>如有任何諮詢需求，歡迎 Email 至：discovered@wineaustralia.com。</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25</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獵人谷（</a:t>
            </a:r>
            <a:r>
              <a:rPr lang="en-GB" dirty="0">
                <a:latin typeface="SimSun"/>
                <a:ea typeface="SimSun"/>
                <a:cs typeface="SimSun"/>
                <a:sym typeface="SimSun"/>
              </a:rPr>
              <a:t>Hunter Valley）</a:t>
            </a:r>
            <a:r>
              <a:rPr lang="ja-JP" altLang="en-US">
                <a:latin typeface="SimSun"/>
                <a:ea typeface="SimSun"/>
                <a:cs typeface="SimSun"/>
                <a:sym typeface="SimSun"/>
              </a:rPr>
              <a:t>位於雪梨（</a:t>
            </a:r>
            <a:r>
              <a:rPr lang="en-GB" dirty="0">
                <a:latin typeface="SimSun"/>
                <a:ea typeface="SimSun"/>
                <a:cs typeface="SimSun"/>
                <a:sym typeface="SimSun"/>
              </a:rPr>
              <a:t>Sydney）</a:t>
            </a:r>
            <a:r>
              <a:rPr lang="ja-JP" altLang="en-US">
                <a:latin typeface="SimSun"/>
                <a:ea typeface="SimSun"/>
                <a:cs typeface="SimSun"/>
                <a:sym typeface="SimSun"/>
              </a:rPr>
              <a:t>以北約</a:t>
            </a:r>
            <a:r>
              <a:rPr lang="en-US" altLang="ja-JP" dirty="0">
                <a:latin typeface="SimSun"/>
                <a:ea typeface="SimSun"/>
                <a:cs typeface="SimSun"/>
                <a:sym typeface="SimSun"/>
              </a:rPr>
              <a:t>160</a:t>
            </a:r>
            <a:r>
              <a:rPr lang="ja-JP" altLang="en-US">
                <a:latin typeface="SimSun"/>
                <a:ea typeface="SimSun"/>
                <a:cs typeface="SimSun"/>
                <a:sym typeface="SimSun"/>
              </a:rPr>
              <a:t>公里的新南威爾士州（</a:t>
            </a:r>
            <a:r>
              <a:rPr lang="en-GB" dirty="0">
                <a:latin typeface="SimSun"/>
                <a:ea typeface="SimSun"/>
                <a:cs typeface="SimSun"/>
                <a:sym typeface="SimSun"/>
              </a:rPr>
              <a:t>New South Wales），</a:t>
            </a:r>
            <a:r>
              <a:rPr lang="ja-JP" altLang="en-US">
                <a:latin typeface="SimSun"/>
                <a:ea typeface="SimSun"/>
                <a:cs typeface="SimSun"/>
                <a:sym typeface="SimSun"/>
              </a:rPr>
              <a:t>是時下大熱的旅遊勝地。它的北部、西部與西南部與大分水嶺（</a:t>
            </a:r>
            <a:r>
              <a:rPr lang="en-GB" dirty="0">
                <a:latin typeface="SimSun"/>
                <a:ea typeface="SimSun"/>
                <a:cs typeface="SimSun"/>
                <a:sym typeface="SimSun"/>
              </a:rPr>
              <a:t>Great Dividing Range）</a:t>
            </a:r>
            <a:r>
              <a:rPr lang="ja-JP" altLang="en-US">
                <a:latin typeface="SimSun"/>
                <a:ea typeface="SimSun"/>
                <a:cs typeface="SimSun"/>
                <a:sym typeface="SimSun"/>
              </a:rPr>
              <a:t>相接，周圍是國家公園，起伏的丘陵間點綴著標誌性的葡萄園。</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4</a:t>
            </a:fld>
            <a:endParaRPr lang="en-US" dirty="0"/>
          </a:p>
        </p:txBody>
      </p:sp>
    </p:spTree>
    <p:extLst>
      <p:ext uri="{BB962C8B-B14F-4D97-AF65-F5344CB8AC3E}">
        <p14:creationId xmlns:p14="http://schemas.microsoft.com/office/powerpoint/2010/main" val="1630483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現在可以請大家初嘗一下經典的獵人谷（</a:t>
            </a:r>
            <a:r>
              <a:rPr lang="en-GB" dirty="0">
                <a:latin typeface="SimSun"/>
                <a:ea typeface="SimSun"/>
                <a:cs typeface="SimSun"/>
                <a:sym typeface="SimSun"/>
              </a:rPr>
              <a:t>Hunter Valley）</a:t>
            </a:r>
            <a:r>
              <a:rPr lang="ja-JP" altLang="en-US">
                <a:latin typeface="SimSun"/>
                <a:ea typeface="SimSun"/>
                <a:cs typeface="SimSun"/>
                <a:sym typeface="SimSun"/>
              </a:rPr>
              <a:t>葡萄酒。完整的品鑒稍後進行。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2734893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推薦討論： </a:t>
            </a:r>
          </a:p>
          <a:p>
            <a:r>
              <a:rPr lang="ja-JP" altLang="en-US">
                <a:latin typeface="SimSun"/>
                <a:ea typeface="SimSun"/>
                <a:cs typeface="SimSun"/>
                <a:sym typeface="SimSun"/>
              </a:rPr>
              <a:t>獵人谷（</a:t>
            </a:r>
            <a:r>
              <a:rPr lang="en-GB" dirty="0">
                <a:latin typeface="SimSun"/>
                <a:ea typeface="SimSun"/>
                <a:cs typeface="SimSun"/>
                <a:sym typeface="SimSun"/>
              </a:rPr>
              <a:t>Hunter Valley）</a:t>
            </a:r>
            <a:r>
              <a:rPr lang="ja-JP" altLang="en-US">
                <a:latin typeface="SimSun"/>
                <a:ea typeface="SimSun"/>
                <a:cs typeface="SimSun"/>
                <a:sym typeface="SimSun"/>
              </a:rPr>
              <a:t>地勢崎嶇，氣候條件充滿挑戰性，是什麼促使早期釀酒師在這種環境中堅持了下來？</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1111350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dirty="0"/>
              <a:t>- </a:t>
            </a:r>
            <a:r>
              <a:rPr lang="ja-JP" altLang="en-US"/>
              <a:t>布魯克福德維治</a:t>
            </a:r>
            <a:r>
              <a:rPr lang="en-US" altLang="ja-JP" dirty="0"/>
              <a:t>(</a:t>
            </a:r>
            <a:r>
              <a:rPr lang="en-GB" dirty="0"/>
              <a:t>Broke </a:t>
            </a:r>
            <a:r>
              <a:rPr lang="en-GB" dirty="0" err="1"/>
              <a:t>Fordwich</a:t>
            </a:r>
            <a:r>
              <a:rPr lang="en-GB" dirty="0"/>
              <a:t>)</a:t>
            </a:r>
            <a:r>
              <a:rPr lang="ja-JP" altLang="en-US"/>
              <a:t>子產區位於獵人谷（</a:t>
            </a:r>
            <a:r>
              <a:rPr lang="en-GB" dirty="0"/>
              <a:t>Hunter Valley）</a:t>
            </a:r>
            <a:r>
              <a:rPr lang="ja-JP" altLang="en-US"/>
              <a:t>偏南，地處位於西北的上獵人谷（</a:t>
            </a:r>
            <a:r>
              <a:rPr lang="en-GB" dirty="0"/>
              <a:t>Upper Hunter Valley）</a:t>
            </a:r>
            <a:r>
              <a:rPr lang="ja-JP" altLang="en-US"/>
              <a:t>子產區與位於東部的波高爾賓（</a:t>
            </a:r>
            <a:r>
              <a:rPr lang="en-GB" dirty="0"/>
              <a:t>Pokolbin）</a:t>
            </a:r>
            <a:r>
              <a:rPr lang="ja-JP" altLang="en-US"/>
              <a:t>子產區之間。由於斷背山脈（</a:t>
            </a:r>
            <a:r>
              <a:rPr lang="en-GB" dirty="0" err="1"/>
              <a:t>Brokenback</a:t>
            </a:r>
            <a:r>
              <a:rPr lang="en-GB" dirty="0"/>
              <a:t> Range）</a:t>
            </a:r>
            <a:r>
              <a:rPr lang="ja-JP" altLang="en-US"/>
              <a:t>的山麓部分阻擋了海風，這裡的氣候受內陸影響較多，是下獵人谷（</a:t>
            </a:r>
            <a:r>
              <a:rPr lang="en-GB" dirty="0"/>
              <a:t>Lower Hunter）</a:t>
            </a:r>
            <a:r>
              <a:rPr lang="ja-JP" altLang="en-US"/>
              <a:t>最溫暖的地區之一。 </a:t>
            </a:r>
          </a:p>
          <a:p>
            <a:r>
              <a:rPr lang="en-US" altLang="ja-JP" dirty="0"/>
              <a:t>- </a:t>
            </a:r>
            <a:r>
              <a:rPr lang="ja-JP" altLang="en-US"/>
              <a:t>下獵人谷（</a:t>
            </a:r>
            <a:r>
              <a:rPr lang="en-GB" dirty="0"/>
              <a:t>Lower Hunter Valley）</a:t>
            </a:r>
            <a:r>
              <a:rPr lang="ja-JP" altLang="en-US"/>
              <a:t>的大多數葡萄園都位於波高爾賓（</a:t>
            </a:r>
            <a:r>
              <a:rPr lang="en-GB" dirty="0"/>
              <a:t>Pokolbin），</a:t>
            </a:r>
            <a:r>
              <a:rPr lang="ja-JP" altLang="en-US"/>
              <a:t>這個子產區位於河谷中心區域，隨處可見葡萄酒廠與餐館。周圍的山脈緩解了夏季的炎熱，這些山脈能夠聚集覆蓋在山谷上的雲層，吸引涼爽的午後海風。 </a:t>
            </a:r>
          </a:p>
          <a:p>
            <a:r>
              <a:rPr lang="en-US" altLang="ja-JP" dirty="0"/>
              <a:t>- </a:t>
            </a:r>
            <a:r>
              <a:rPr lang="ja-JP" altLang="en-US"/>
              <a:t>上獵人谷（</a:t>
            </a:r>
            <a:r>
              <a:rPr lang="en-GB" dirty="0"/>
              <a:t>Upper Hunter）</a:t>
            </a:r>
            <a:r>
              <a:rPr lang="ja-JP" altLang="en-US"/>
              <a:t>子產區位於比波高爾賓（</a:t>
            </a:r>
            <a:r>
              <a:rPr lang="en-GB" dirty="0"/>
              <a:t>Pokolbin）</a:t>
            </a:r>
            <a:r>
              <a:rPr lang="ja-JP" altLang="en-US"/>
              <a:t>更深的內陸地區，通常較為溫暖，沒有涼爽的海風，高溫天數較多。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41117329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dirty="0"/>
              <a:t>- </a:t>
            </a:r>
            <a:r>
              <a:rPr lang="ja-JP" altLang="en-US"/>
              <a:t>氣候特點是春季與夏季白天溫暖潮濕，秋季與冬季夜晚寒冷。降水、濕度、雲層與輕柔的海風降低了氣溫。個別年份的收穫季會出現主要發生在夏季的降雨 </a:t>
            </a:r>
          </a:p>
          <a:p>
            <a:r>
              <a:rPr lang="en-US" altLang="ja-JP" dirty="0"/>
              <a:t>- </a:t>
            </a:r>
            <a:r>
              <a:rPr lang="ja-JP" altLang="en-US"/>
              <a:t>生長季節降水量：</a:t>
            </a:r>
            <a:r>
              <a:rPr lang="en-US" altLang="ja-JP" dirty="0"/>
              <a:t>527</a:t>
            </a:r>
            <a:r>
              <a:rPr lang="ja-JP" altLang="en-US"/>
              <a:t>毫米（</a:t>
            </a:r>
            <a:r>
              <a:rPr lang="en-US" altLang="ja-JP" dirty="0"/>
              <a:t>20.7</a:t>
            </a:r>
            <a:r>
              <a:rPr lang="ja-JP" altLang="en-US"/>
              <a:t>英吋） </a:t>
            </a:r>
          </a:p>
          <a:p>
            <a:r>
              <a:rPr lang="en-US" altLang="ja-JP" dirty="0"/>
              <a:t>- </a:t>
            </a:r>
            <a:r>
              <a:rPr lang="ja-JP" altLang="en-US"/>
              <a:t>一月平均氣溫：</a:t>
            </a:r>
            <a:r>
              <a:rPr lang="en-US" altLang="ja-JP" dirty="0"/>
              <a:t>23.1°</a:t>
            </a:r>
            <a:r>
              <a:rPr lang="en-GB" dirty="0"/>
              <a:t>C（73.6°F）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25589619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獵人谷（</a:t>
            </a:r>
            <a:r>
              <a:rPr lang="en-GB" dirty="0">
                <a:latin typeface="SimSun"/>
                <a:ea typeface="SimSun"/>
                <a:cs typeface="SimSun"/>
                <a:sym typeface="SimSun"/>
              </a:rPr>
              <a:t>Hunter Valley）</a:t>
            </a:r>
            <a:r>
              <a:rPr lang="ja-JP" altLang="en-US">
                <a:latin typeface="SimSun"/>
                <a:ea typeface="SimSun"/>
                <a:cs typeface="SimSun"/>
                <a:sym typeface="SimSun"/>
              </a:rPr>
              <a:t>坐落在一個古老的海床上，隨著時間的推移，頂層沈積物被壓縮成岩石、頁岩與煤，形成了今天的地形與豐富多樣的土壤。葡萄藤通常種植在緩坡丘陵、角度適宜的梯田以及地勢較平坦的地區。產區土壤多樣，下獵人谷（</a:t>
            </a:r>
            <a:r>
              <a:rPr lang="en-GB" dirty="0">
                <a:latin typeface="SimSun"/>
                <a:ea typeface="SimSun"/>
                <a:cs typeface="SimSun"/>
                <a:sym typeface="SimSun"/>
              </a:rPr>
              <a:t>Lower Hunter Valley）</a:t>
            </a:r>
            <a:r>
              <a:rPr lang="ja-JP" altLang="en-US">
                <a:latin typeface="SimSun"/>
                <a:ea typeface="SimSun"/>
                <a:cs typeface="SimSun"/>
                <a:sym typeface="SimSun"/>
              </a:rPr>
              <a:t>地區的土壤主要包括砂質沖積平原，深厚的壤土與鬆散的紅色雙層土，而在上獵人谷（</a:t>
            </a:r>
            <a:r>
              <a:rPr lang="en-GB" dirty="0">
                <a:latin typeface="SimSun"/>
                <a:ea typeface="SimSun"/>
                <a:cs typeface="SimSun"/>
                <a:sym typeface="SimSun"/>
              </a:rPr>
              <a:t>Upper Hunter Valley），</a:t>
            </a:r>
            <a:r>
              <a:rPr lang="ja-JP" altLang="en-US">
                <a:latin typeface="SimSun"/>
                <a:ea typeface="SimSun"/>
                <a:cs typeface="SimSun"/>
                <a:sym typeface="SimSun"/>
              </a:rPr>
              <a:t>河流與小溪促成了該地區的黑色、粉質壤土，這些壤土常常覆蓋在鹼性黏性壤土上。</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42780925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獵人谷（</a:t>
            </a:r>
            <a:r>
              <a:rPr lang="en-GB" dirty="0">
                <a:latin typeface="SimSun"/>
                <a:ea typeface="SimSun"/>
                <a:cs typeface="SimSun"/>
                <a:sym typeface="SimSun"/>
              </a:rPr>
              <a:t>Hunter Valley）</a:t>
            </a:r>
            <a:r>
              <a:rPr lang="ja-JP" altLang="en-US">
                <a:latin typeface="SimSun"/>
                <a:ea typeface="SimSun"/>
                <a:cs typeface="SimSun"/>
                <a:sym typeface="SimSun"/>
              </a:rPr>
              <a:t>是澳大利亞氣候最溫暖的產區之一。溫暖的氣候、濕度、暴雨與夏季風暴對於獵人谷（</a:t>
            </a:r>
            <a:r>
              <a:rPr lang="en-GB" dirty="0">
                <a:latin typeface="SimSun"/>
                <a:ea typeface="SimSun"/>
                <a:cs typeface="SimSun"/>
                <a:sym typeface="SimSun"/>
              </a:rPr>
              <a:t>Hunter Valley）</a:t>
            </a:r>
            <a:r>
              <a:rPr lang="ja-JP" altLang="en-US">
                <a:latin typeface="SimSun"/>
                <a:ea typeface="SimSun"/>
                <a:cs typeface="SimSun"/>
                <a:sym typeface="SimSun"/>
              </a:rPr>
              <a:t>的種植戶們來說是一項挑戰，儘管他們對氣候與市場的變化有著豐富的經驗。 </a:t>
            </a:r>
          </a:p>
          <a:p>
            <a:r>
              <a:rPr lang="ja-JP" altLang="en-US">
                <a:latin typeface="SimSun"/>
                <a:ea typeface="SimSun"/>
                <a:cs typeface="SimSun"/>
                <a:sym typeface="SimSun"/>
              </a:rPr>
              <a:t>為果串提供一定遮蔽的冠層管理方案會被用來確保果實獲得最理想的日曬。其他技術包括灌溉管理、修剪、間芽與疏果、去芽去葉與芽定位。更持久一些的冠層管理技術包括棚架系統的選擇，砧木的使用與調整行距。</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1498674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溫暖濕潤的獵人谷（</a:t>
            </a:r>
            <a:r>
              <a:rPr lang="en-GB" dirty="0">
                <a:latin typeface="SimSun"/>
                <a:ea typeface="SimSun"/>
                <a:cs typeface="SimSun"/>
                <a:sym typeface="SimSun"/>
              </a:rPr>
              <a:t>Hunter Valley）</a:t>
            </a:r>
            <a:r>
              <a:rPr lang="ja-JP" altLang="en-US">
                <a:latin typeface="SimSun"/>
                <a:ea typeface="SimSun"/>
                <a:cs typeface="SimSun"/>
                <a:sym typeface="SimSun"/>
              </a:rPr>
              <a:t>按理說很難出產優質榭密雍（</a:t>
            </a:r>
            <a:r>
              <a:rPr lang="en-GB" dirty="0">
                <a:latin typeface="SimSun"/>
                <a:ea typeface="SimSun"/>
                <a:cs typeface="SimSun"/>
                <a:sym typeface="SimSun"/>
              </a:rPr>
              <a:t>Semillon）。</a:t>
            </a:r>
            <a:r>
              <a:rPr lang="ja-JP" altLang="en-US">
                <a:latin typeface="SimSun"/>
                <a:ea typeface="SimSun"/>
                <a:cs typeface="SimSun"/>
                <a:sym typeface="SimSun"/>
              </a:rPr>
              <a:t>然而，獵人谷（</a:t>
            </a:r>
            <a:r>
              <a:rPr lang="en-GB" dirty="0">
                <a:latin typeface="SimSun"/>
                <a:ea typeface="SimSun"/>
                <a:cs typeface="SimSun"/>
                <a:sym typeface="SimSun"/>
              </a:rPr>
              <a:t>Hunter Valley）</a:t>
            </a:r>
            <a:r>
              <a:rPr lang="ja-JP" altLang="en-US">
                <a:latin typeface="SimSun"/>
                <a:ea typeface="SimSun"/>
                <a:cs typeface="SimSun"/>
                <a:sym typeface="SimSun"/>
              </a:rPr>
              <a:t>的榭密雍（</a:t>
            </a:r>
            <a:r>
              <a:rPr lang="en-GB" dirty="0">
                <a:latin typeface="SimSun"/>
                <a:ea typeface="SimSun"/>
                <a:cs typeface="SimSun"/>
                <a:sym typeface="SimSun"/>
              </a:rPr>
              <a:t>Semillon）</a:t>
            </a:r>
            <a:r>
              <a:rPr lang="ja-JP" altLang="en-US">
                <a:latin typeface="SimSun"/>
                <a:ea typeface="SimSun"/>
                <a:cs typeface="SimSun"/>
                <a:sym typeface="SimSun"/>
              </a:rPr>
              <a:t>是產區最著名的品種之一。細緻入微的釀酒技術是關鍵。葡萄通常採摘較早，含糖量較低（酒精含量通常在</a:t>
            </a:r>
            <a:r>
              <a:rPr lang="en-US" altLang="ja-JP" dirty="0">
                <a:latin typeface="SimSun"/>
                <a:ea typeface="SimSun"/>
                <a:cs typeface="SimSun"/>
                <a:sym typeface="SimSun"/>
              </a:rPr>
              <a:t>10%-11%</a:t>
            </a:r>
            <a:r>
              <a:rPr lang="ja-JP" altLang="en-US">
                <a:latin typeface="SimSun"/>
                <a:ea typeface="SimSun"/>
                <a:cs typeface="SimSun"/>
                <a:sym typeface="SimSun"/>
              </a:rPr>
              <a:t>左右），天然酸度較高。它們在釀酒廠中被輕柔處理，壓碎時最大限度去除果皮與種子。果汁在低溫下發酵，穩定，靜置，然後裝瓶。</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1380572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61195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6" name="Oval 5">
            <a:extLst>
              <a:ext uri="{FF2B5EF4-FFF2-40B4-BE49-F238E27FC236}">
                <a16:creationId xmlns:a16="http://schemas.microsoft.com/office/drawing/2014/main" id="{74A8A14A-D1CA-D9F8-306F-F692F60C4618}"/>
              </a:ext>
            </a:extLst>
          </p:cNvPr>
          <p:cNvSpPr/>
          <p:nvPr userDrawn="1"/>
        </p:nvSpPr>
        <p:spPr>
          <a:xfrm>
            <a:off x="8901975"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6" name="Oval 5">
            <a:extLst>
              <a:ext uri="{FF2B5EF4-FFF2-40B4-BE49-F238E27FC236}">
                <a16:creationId xmlns:a16="http://schemas.microsoft.com/office/drawing/2014/main" id="{438FBB87-CB17-3FE8-2B96-3D05DFD2FB85}"/>
              </a:ext>
            </a:extLst>
          </p:cNvPr>
          <p:cNvSpPr/>
          <p:nvPr userDrawn="1"/>
        </p:nvSpPr>
        <p:spPr>
          <a:xfrm>
            <a:off x="262198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467379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659074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6590744"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3358316867"/>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191942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b="0" i="0">
                <a:solidFill>
                  <a:schemeClr val="accent1"/>
                </a:solidFill>
              </a:defRPr>
            </a:lvl1pPr>
          </a:lstStyle>
          <a:p>
            <a:r>
              <a:rPr lang="en-GB" dirty="0"/>
              <a:t>Click to edit Master title style</a:t>
            </a:r>
            <a:endParaRPr lang="en-US" dirty="0"/>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b="0" i="0"/>
            </a:lvl1pPr>
          </a:lstStyle>
          <a:p>
            <a:endParaRPr lang="en-US" dirty="0"/>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b="0" i="0"/>
            </a:lvl1pPr>
            <a:lvl2pPr marL="163305" indent="0">
              <a:buNone/>
              <a:defRPr b="0" i="0"/>
            </a:lvl2pPr>
            <a:lvl3pPr marL="326609" indent="0">
              <a:buNone/>
              <a:defRPr b="0" i="0"/>
            </a:lvl3pPr>
            <a:lvl4pPr marL="489914" indent="0">
              <a:buNone/>
              <a:defRPr b="0" i="0"/>
            </a:lvl4pPr>
            <a:lvl5pPr marL="653219" indent="0">
              <a:buNone/>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b="0" i="0"/>
            </a:lvl1pPr>
            <a:lvl2pPr marL="163305" indent="0">
              <a:buFontTx/>
              <a:buNone/>
              <a:defRPr b="0" i="0"/>
            </a:lvl2pPr>
            <a:lvl3pPr marL="326609" indent="0">
              <a:buFontTx/>
              <a:buNone/>
              <a:defRPr b="0" i="0"/>
            </a:lvl3pPr>
            <a:lvl4pPr marL="489914" indent="0">
              <a:buFontTx/>
              <a:buNone/>
              <a:defRPr b="0" i="0"/>
            </a:lvl4pPr>
            <a:lvl5pPr marL="653219" indent="0">
              <a:buFontTx/>
              <a:buNone/>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10131657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42169B3B-8761-4204-AA5A-11BC84B55C93}" type="datetimeFigureOut">
              <a:rPr lang="en-AU" smtClean="0"/>
              <a:pPr/>
              <a:t>15/7/2026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E6316B6A-336A-44FF-82DA-A4D1594FA055}" type="slidenum">
              <a:rPr lang="en-AU" smtClean="0"/>
              <a:pPr/>
              <a:t>‹N°›</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6" r:id="rId22"/>
    <p:sldLayoutId id="2147483677" r:id="rId23"/>
    <p:sldLayoutId id="2147483680" r:id="rId24"/>
    <p:sldLayoutId id="2147483681" r:id="rId25"/>
    <p:sldLayoutId id="2147483684" r:id="rId26"/>
    <p:sldLayoutId id="2147483685"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microsoft.com/office/2018/10/relationships/comments" Target="../comments/modernComment_28C_E6066414.xml"/><Relationship Id="rId2" Type="http://schemas.openxmlformats.org/officeDocument/2006/relationships/notesSlide" Target="../notesSlides/notesSlide11.xml"/><Relationship Id="rId1" Type="http://schemas.openxmlformats.org/officeDocument/2006/relationships/slideLayout" Target="../slideLayouts/slideLayout23.xml"/><Relationship Id="rId5" Type="http://schemas.openxmlformats.org/officeDocument/2006/relationships/image" Target="../media/image25.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A5FA91E-AD8B-0AEA-99A8-33696E71ED09}"/>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5314" r="6" b="6391"/>
          <a:stretch>
            <a:fillRect/>
          </a:stretch>
        </p:blipFill>
        <p:spPr>
          <a:xfrm>
            <a:off x="623888" y="2595563"/>
            <a:ext cx="11010900" cy="4284662"/>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noAutofit/>
          </a:bodyPr>
          <a:lstStyle/>
          <a:p>
            <a:pPr marL="0" indent="0" rtl="0">
              <a:buNone/>
            </a:pPr>
            <a:r>
              <a:rPr lang="zh-Hant" sz="6000" b="1" u="none" strike="noStrike" dirty="0">
                <a:solidFill>
                  <a:srgbClr val="601328"/>
                </a:solidFill>
                <a:latin typeface="Neue Haas Grotesk Text Pro"/>
              </a:rPr>
              <a:t>獵人谷</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noAutofit/>
          </a:bodyPr>
          <a:lstStyle/>
          <a:p>
            <a:pPr rtl="0"/>
            <a:r>
              <a:rPr lang="zh-Hant" sz="5400" b="1" u="none" strike="noStrike" dirty="0">
                <a:solidFill>
                  <a:srgbClr val="55D8BF"/>
                </a:solidFill>
                <a:latin typeface="Microsoft JhengHei" panose="020B0604030504040204" pitchFamily="34" charset="-120"/>
              </a:rPr>
              <a:t>氣候</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11817"/>
            <a:ext cx="5183398" cy="584775"/>
          </a:xfrm>
          <a:prstGeom prst="rect">
            <a:avLst/>
          </a:prstGeom>
          <a:noFill/>
        </p:spPr>
        <p:txBody>
          <a:bodyPr wrap="square" rtlCol="0">
            <a:noAutofit/>
          </a:bodyPr>
          <a:lstStyle/>
          <a:p>
            <a:pPr algn="l" rtl="0"/>
            <a:r>
              <a:rPr lang="zh-Hant" sz="3200" b="1" u="none" strike="noStrike" dirty="0">
                <a:solidFill>
                  <a:srgbClr val="FDBCA0"/>
                </a:solidFill>
                <a:latin typeface="Microsoft JhengHei" panose="020B0604030504040204" pitchFamily="34" charset="-120"/>
                <a:ea typeface="Microsoft JhengHei" panose="020B0604030504040204" pitchFamily="34" charset="-120"/>
                <a:cs typeface="Inter Display"/>
              </a:rPr>
              <a:t>亞熱帶氣候</a:t>
            </a:r>
          </a:p>
        </p:txBody>
      </p:sp>
      <p:sp>
        <p:nvSpPr>
          <p:cNvPr id="4" name="TextBox 3">
            <a:extLst>
              <a:ext uri="{FF2B5EF4-FFF2-40B4-BE49-F238E27FC236}">
                <a16:creationId xmlns:a16="http://schemas.microsoft.com/office/drawing/2014/main" id="{F6F05948-33DB-055B-AE2C-CEF9374E5478}"/>
              </a:ext>
            </a:extLst>
          </p:cNvPr>
          <p:cNvSpPr txBox="1"/>
          <p:nvPr/>
        </p:nvSpPr>
        <p:spPr>
          <a:xfrm>
            <a:off x="535474" y="3942491"/>
            <a:ext cx="3891746" cy="313932"/>
          </a:xfrm>
          <a:prstGeom prst="rect">
            <a:avLst/>
          </a:prstGeom>
          <a:noFill/>
        </p:spPr>
        <p:txBody>
          <a:bodyPr wrap="square" rtlCol="0">
            <a:noAutofit/>
          </a:bodyPr>
          <a:lstStyle/>
          <a:p>
            <a:pPr rtl="0">
              <a:lnSpc>
                <a:spcPct val="90000"/>
              </a:lnSpc>
            </a:pPr>
            <a:r>
              <a:rPr lang="zh-Hant" sz="1600" b="1" u="none" strike="noStrike" dirty="0">
                <a:solidFill>
                  <a:srgbClr val="FFFFFF"/>
                </a:solidFill>
                <a:latin typeface="Microsoft JhengHei" panose="020B0604030504040204" pitchFamily="34" charset="-120"/>
                <a:ea typeface="Microsoft JhengHei" panose="020B0604030504040204" pitchFamily="34" charset="-120"/>
              </a:rPr>
              <a:t>受海洋性氣候影響</a:t>
            </a:r>
          </a:p>
        </p:txBody>
      </p:sp>
      <p:cxnSp>
        <p:nvCxnSpPr>
          <p:cNvPr id="5" name="Straight Connector 4">
            <a:extLst>
              <a:ext uri="{FF2B5EF4-FFF2-40B4-BE49-F238E27FC236}">
                <a16:creationId xmlns:a16="http://schemas.microsoft.com/office/drawing/2014/main" id="{08654A53-FAD2-3CB2-B3F3-CFAAFA3C2B79}"/>
              </a:ext>
            </a:extLst>
          </p:cNvPr>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p:nvPr/>
        </p:nvSpPr>
        <p:spPr>
          <a:xfrm>
            <a:off x="6456363" y="626428"/>
            <a:ext cx="3832460" cy="670055"/>
          </a:xfrm>
          <a:prstGeom prst="rect">
            <a:avLst/>
          </a:prstGeom>
          <a:noFill/>
        </p:spPr>
        <p:txBody>
          <a:bodyPr vert="horz" wrap="square"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400" b="1" u="none" strike="noStrike" dirty="0">
                <a:solidFill>
                  <a:srgbClr val="55D8BF"/>
                </a:solidFill>
                <a:latin typeface="Microsoft JhengHei" panose="020B0604030504040204" pitchFamily="34" charset="-120"/>
                <a:ea typeface="Microsoft JhengHei" panose="020B0604030504040204" pitchFamily="34" charset="-120"/>
              </a:rPr>
              <a:t>海拔高度</a:t>
            </a:r>
          </a:p>
        </p:txBody>
      </p:sp>
      <p:sp>
        <p:nvSpPr>
          <p:cNvPr id="7" name="Text Placeholder 9">
            <a:extLst>
              <a:ext uri="{FF2B5EF4-FFF2-40B4-BE49-F238E27FC236}">
                <a16:creationId xmlns:a16="http://schemas.microsoft.com/office/drawing/2014/main" id="{C1CCBD8F-0DC9-88C0-6ADD-A2A977E72B33}"/>
              </a:ext>
            </a:extLst>
          </p:cNvPr>
          <p:cNvSpPr txBox="1"/>
          <p:nvPr/>
        </p:nvSpPr>
        <p:spPr>
          <a:xfrm>
            <a:off x="6456363" y="3942491"/>
            <a:ext cx="2965327" cy="360000"/>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800" b="1" u="none" strike="noStrike" dirty="0">
                <a:solidFill>
                  <a:srgbClr val="55D8BF"/>
                </a:solidFill>
                <a:latin typeface="Neue Haas Grotesk Text Pro"/>
                <a:ea typeface="Microsoft JhengHei" panose="020B0604030504040204" pitchFamily="34" charset="-120"/>
              </a:rPr>
              <a:t>獵人谷</a:t>
            </a:r>
          </a:p>
          <a:p>
            <a:pPr rtl="0"/>
            <a:r>
              <a:rPr lang="zh-Hant" sz="1800" u="none" strike="noStrike" dirty="0">
                <a:solidFill>
                  <a:srgbClr val="B2D8BE"/>
                </a:solidFill>
                <a:latin typeface="Neue Haas Grotesk Text Pro"/>
                <a:ea typeface="Microsoft JhengHei" panose="020B0604030504040204" pitchFamily="34" charset="-120"/>
              </a:rPr>
              <a:t>22–254公尺（72–833英尺）</a:t>
            </a:r>
          </a:p>
        </p:txBody>
      </p:sp>
      <p:cxnSp>
        <p:nvCxnSpPr>
          <p:cNvPr id="25" name="Straight Connector 24">
            <a:extLst>
              <a:ext uri="{FF2B5EF4-FFF2-40B4-BE49-F238E27FC236}">
                <a16:creationId xmlns:a16="http://schemas.microsoft.com/office/drawing/2014/main" id="{4B12D7AB-458E-CAFF-68E3-6AF325ADB88E}"/>
              </a:ext>
            </a:extLst>
          </p:cNvPr>
          <p:cNvCxnSpPr/>
          <p:nvPr/>
        </p:nvCxnSpPr>
        <p:spPr>
          <a:xfrm>
            <a:off x="7501572" y="6543706"/>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01572" y="4389120"/>
            <a:ext cx="0" cy="215458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563475" y="6371037"/>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n>
                <a:solidFill>
                  <a:sysClr val="windowText" lastClr="000000"/>
                </a:solidFill>
              </a:ln>
              <a:solidFill>
                <a:schemeClr val="accent3"/>
              </a:solidFill>
            </a:endParaRPr>
          </a:p>
        </p:txBody>
      </p:sp>
      <p:sp>
        <p:nvSpPr>
          <p:cNvPr id="9" name="TextBox 8">
            <a:extLst>
              <a:ext uri="{FF2B5EF4-FFF2-40B4-BE49-F238E27FC236}">
                <a16:creationId xmlns:a16="http://schemas.microsoft.com/office/drawing/2014/main" id="{0E46D7A9-A857-C33E-80E3-204648CCECC1}"/>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4" name="TextBox 13">
            <a:extLst>
              <a:ext uri="{FF2B5EF4-FFF2-40B4-BE49-F238E27FC236}">
                <a16:creationId xmlns:a16="http://schemas.microsoft.com/office/drawing/2014/main" id="{D16200C9-9ADE-DE43-CC03-5987ACCB8AE7}"/>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5" name="TextBox 14">
            <a:extLst>
              <a:ext uri="{FF2B5EF4-FFF2-40B4-BE49-F238E27FC236}">
                <a16:creationId xmlns:a16="http://schemas.microsoft.com/office/drawing/2014/main" id="{168834F5-FD04-6F72-26E1-3124213F3525}"/>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2" name="TextBox 1">
            <a:extLst>
              <a:ext uri="{FF2B5EF4-FFF2-40B4-BE49-F238E27FC236}">
                <a16:creationId xmlns:a16="http://schemas.microsoft.com/office/drawing/2014/main" id="{4AB4B954-4D95-60A4-3362-01B145E6EB49}"/>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5001362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582" t="-146" r="18710" b="146"/>
          <a:stretch>
            <a:fill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noAutofit/>
          </a:bodyPr>
          <a:lstStyle/>
          <a:p>
            <a:pPr rtl="0"/>
            <a:r>
              <a:rPr lang="zh-Hant" sz="5400" b="1" u="none" strike="noStrike" dirty="0">
                <a:solidFill>
                  <a:srgbClr val="F28F2A"/>
                </a:solidFill>
                <a:latin typeface="Neue Haas Grotesk Text Pro"/>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580266" cy="1530521"/>
          </a:xfrm>
        </p:spPr>
        <p:txBody>
          <a:bodyPr>
            <a:noAutofit/>
          </a:bodyPr>
          <a:lstStyle/>
          <a:p>
            <a:pPr marL="285750" indent="-285750" rtl="0">
              <a:spcBef>
                <a:spcPts val="800"/>
              </a:spcBef>
              <a:buFont typeface="Arial" panose="020B0604020202020204" pitchFamily="34" charset="0"/>
              <a:buChar char="•"/>
            </a:pPr>
            <a:r>
              <a:rPr lang="zh-Hant" sz="1600" u="none" strike="noStrike" dirty="0">
                <a:latin typeface="Neue Haas Grotesk Text Pro"/>
              </a:rPr>
              <a:t>該地區各地情況不一</a:t>
            </a:r>
          </a:p>
          <a:p>
            <a:pPr marL="285750" indent="-285750" rtl="0">
              <a:spcBef>
                <a:spcPts val="800"/>
              </a:spcBef>
              <a:buFont typeface="Arial" panose="020B0604020202020204" pitchFamily="34" charset="0"/>
              <a:buChar char="•"/>
            </a:pPr>
            <a:r>
              <a:rPr lang="zh-Hant" sz="1600" u="none" strike="noStrike" dirty="0">
                <a:latin typeface="Neue Haas Grotesk Text Pro"/>
              </a:rPr>
              <a:t>設拉子葡萄通常在疏鬆的紅色雙層壤土和壤土上生長最佳。</a:t>
            </a:r>
          </a:p>
          <a:p>
            <a:pPr marL="285750" indent="-285750" rtl="0">
              <a:spcBef>
                <a:spcPts val="800"/>
              </a:spcBef>
              <a:buFont typeface="Arial" panose="020B0604020202020204" pitchFamily="34" charset="0"/>
              <a:buChar char="•"/>
            </a:pPr>
            <a:r>
              <a:rPr lang="zh-Hant" sz="1600" u="none" strike="noStrike" dirty="0">
                <a:latin typeface="Neue Haas Grotesk Text Pro"/>
              </a:rPr>
              <a:t>賽美蓉葡萄通常在沙質沖積平原</a:t>
            </a:r>
            <a:br>
              <a:rPr lang="zh-Hant" sz="1600" u="none" strike="noStrike" dirty="0">
                <a:latin typeface="Neue Haas Grotesk Text Pro"/>
              </a:rPr>
            </a:br>
            <a:r>
              <a:rPr lang="zh-Hant" sz="1600" u="none" strike="noStrike" dirty="0">
                <a:latin typeface="Neue Haas Grotesk Text Pro"/>
              </a:rPr>
              <a:t>上生長最佳。</a:t>
            </a: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195" r="13877"/>
          <a:stretch>
            <a:fill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noAutofit/>
          </a:bodyPr>
          <a:lstStyle/>
          <a:p>
            <a:pPr rtl="0"/>
            <a:r>
              <a:rPr lang="zh-Hant" sz="3200" b="1" u="none" strike="noStrike" dirty="0">
                <a:latin typeface="Neue Haas Grotesk Text Pro"/>
              </a:rPr>
              <a:t>葡萄栽培與釀酒</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452065"/>
            <a:ext cx="5340350" cy="579936"/>
          </a:xfrm>
        </p:spPr>
        <p:txBody>
          <a:bodyPr>
            <a:noAutofit/>
          </a:bodyPr>
          <a:lstStyle/>
          <a:p>
            <a:pPr rtl="0"/>
            <a:r>
              <a:rPr lang="zh-Hant" sz="5000" b="1" u="none" strike="noStrike" dirty="0">
                <a:solidFill>
                  <a:srgbClr val="F28F2A"/>
                </a:solidFill>
                <a:latin typeface="Neue Haas Grotesk Text Pro"/>
              </a:rPr>
              <a:t>逆境中的成功</a:t>
            </a: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tretch>
            <a:fillRect/>
          </a:stretch>
        </p:blipFill>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2654909"/>
            <a:ext cx="4291585" cy="1530521"/>
          </a:xfrm>
        </p:spPr>
        <p:txBody>
          <a:bodyPr>
            <a:noAutofit/>
          </a:bodyPr>
          <a:lstStyle/>
          <a:p>
            <a:pPr rtl="0">
              <a:spcBef>
                <a:spcPts val="800"/>
              </a:spcBef>
            </a:pPr>
            <a:r>
              <a:rPr lang="zh-Hant" sz="1600" u="none" strike="noStrike" dirty="0">
                <a:latin typeface="Neue Haas Grotesk Text Pro"/>
              </a:rPr>
              <a:t>一段關於技藝精湛的葡萄種植者如何適應氣候和市場變化的歷史</a:t>
            </a:r>
          </a:p>
          <a:p>
            <a:pPr rtl="0">
              <a:spcBef>
                <a:spcPts val="800"/>
              </a:spcBef>
            </a:pPr>
            <a:r>
              <a:rPr lang="zh-Hant" sz="1600" u="none" strike="noStrike" dirty="0">
                <a:latin typeface="Neue Haas Grotesk Text Pro"/>
              </a:rPr>
              <a:t>質量重於數量</a:t>
            </a:r>
          </a:p>
          <a:p>
            <a:pPr rtl="0">
              <a:spcBef>
                <a:spcPts val="800"/>
              </a:spcBef>
            </a:pPr>
            <a:r>
              <a:rPr lang="zh-Hant" sz="1600" u="none" strike="noStrike" dirty="0">
                <a:latin typeface="Neue Haas Grotesk Text Pro"/>
              </a:rPr>
              <a:t>特色品種：賽美蓉、夏多內、西拉</a:t>
            </a:r>
          </a:p>
          <a:p>
            <a:pPr rtl="0">
              <a:spcBef>
                <a:spcPts val="800"/>
              </a:spcBef>
            </a:pPr>
            <a:r>
              <a:rPr lang="zh-Hant" sz="1600" u="none" strike="noStrike" dirty="0">
                <a:latin typeface="Neue Haas Grotesk Text Pro"/>
              </a:rPr>
              <a:t>亞熱帶氣候、暴雨和夏季風暴都帶來了挑戰。</a:t>
            </a:r>
          </a:p>
        </p:txBody>
      </p:sp>
      <p:sp>
        <p:nvSpPr>
          <p:cNvPr id="6" name="Title 2">
            <a:extLst>
              <a:ext uri="{FF2B5EF4-FFF2-40B4-BE49-F238E27FC236}">
                <a16:creationId xmlns:a16="http://schemas.microsoft.com/office/drawing/2014/main" id="{F6A830BB-87B2-278F-D9A7-C33A0DA4095A}"/>
              </a:ext>
            </a:extLst>
          </p:cNvPr>
          <p:cNvSpPr txBox="1"/>
          <p:nvPr/>
        </p:nvSpPr>
        <p:spPr>
          <a:xfrm>
            <a:off x="6336442" y="555154"/>
            <a:ext cx="5009924" cy="792601"/>
          </a:xfrm>
          <a:prstGeom prst="rect">
            <a:avLst/>
          </a:prstGeom>
        </p:spPr>
        <p:txBody>
          <a:bodyPr>
            <a:noAutofit/>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3200" b="1" u="none" strike="noStrike" dirty="0">
                <a:solidFill>
                  <a:srgbClr val="FDBCA0"/>
                </a:solidFill>
                <a:latin typeface="Neue Haas Grotesk Text Pro"/>
                <a:ea typeface="Microsoft JhengHei" panose="020B0604030504040204" pitchFamily="34" charset="-120"/>
              </a:rPr>
              <a:t>挑戰與回報</a:t>
            </a:r>
          </a:p>
        </p:txBody>
      </p:sp>
      <p:sp>
        <p:nvSpPr>
          <p:cNvPr id="8" name="Title 2">
            <a:extLst>
              <a:ext uri="{FF2B5EF4-FFF2-40B4-BE49-F238E27FC236}">
                <a16:creationId xmlns:a16="http://schemas.microsoft.com/office/drawing/2014/main" id="{BEF17699-996E-80A1-5516-9CFCFB8A3DCE}"/>
              </a:ext>
            </a:extLst>
          </p:cNvPr>
          <p:cNvSpPr txBox="1"/>
          <p:nvPr/>
        </p:nvSpPr>
        <p:spPr>
          <a:xfrm>
            <a:off x="6456363" y="1123376"/>
            <a:ext cx="6210327"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000" b="1" u="none" strike="noStrike" dirty="0">
                <a:solidFill>
                  <a:srgbClr val="F28F2A"/>
                </a:solidFill>
                <a:latin typeface="Neue Haas Grotesk Text Pro"/>
                <a:ea typeface="Microsoft JhengHei" panose="020B0604030504040204" pitchFamily="34" charset="-120"/>
              </a:rPr>
              <a:t>葡萄種植者</a:t>
            </a:r>
          </a:p>
        </p:txBody>
      </p:sp>
    </p:spTree>
    <p:extLst>
      <p:ext uri="{BB962C8B-B14F-4D97-AF65-F5344CB8AC3E}">
        <p14:creationId xmlns:p14="http://schemas.microsoft.com/office/powerpoint/2010/main" val="195082499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979" t="13" r="6516" b="302"/>
          <a:stretch>
            <a:fillRect/>
          </a:stretch>
        </p:blipFill>
        <p:spPr>
          <a:xfrm>
            <a:off x="1" y="368300"/>
            <a:ext cx="6096000" cy="6103741"/>
          </a:xfrm>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2257670"/>
            <a:ext cx="4291585" cy="1530521"/>
          </a:xfrm>
        </p:spPr>
        <p:txBody>
          <a:bodyPr>
            <a:noAutofit/>
          </a:bodyPr>
          <a:lstStyle/>
          <a:p>
            <a:pPr rtl="0">
              <a:spcBef>
                <a:spcPts val="800"/>
              </a:spcBef>
            </a:pPr>
            <a:r>
              <a:rPr lang="zh-Hant" sz="1600" u="none" strike="noStrike" dirty="0">
                <a:latin typeface="Neue Haas Grotesk Text Pro"/>
              </a:rPr>
              <a:t>一月初至二月中旬</a:t>
            </a:r>
          </a:p>
          <a:p>
            <a:pPr rtl="0">
              <a:spcBef>
                <a:spcPts val="800"/>
              </a:spcBef>
            </a:pPr>
            <a:r>
              <a:rPr lang="zh-Hant" sz="1600" u="none" strike="noStrike" dirty="0">
                <a:latin typeface="Neue Haas Grotesk Text Pro"/>
              </a:rPr>
              <a:t>比澳洲其他大多數地區都早</a:t>
            </a:r>
          </a:p>
        </p:txBody>
      </p:sp>
      <p:sp>
        <p:nvSpPr>
          <p:cNvPr id="8" name="Title 2">
            <a:extLst>
              <a:ext uri="{FF2B5EF4-FFF2-40B4-BE49-F238E27FC236}">
                <a16:creationId xmlns:a16="http://schemas.microsoft.com/office/drawing/2014/main" id="{BEF17699-996E-80A1-5516-9CFCFB8A3DCE}"/>
              </a:ext>
            </a:extLst>
          </p:cNvPr>
          <p:cNvSpPr txBox="1"/>
          <p:nvPr/>
        </p:nvSpPr>
        <p:spPr>
          <a:xfrm>
            <a:off x="6403896" y="586762"/>
            <a:ext cx="6210327"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400" b="1" u="none" strike="noStrike" dirty="0">
                <a:solidFill>
                  <a:srgbClr val="F28F2A"/>
                </a:solidFill>
                <a:latin typeface="Neue Haas Grotesk Text Pro"/>
                <a:ea typeface="Microsoft JhengHei" panose="020B0604030504040204" pitchFamily="34" charset="-120"/>
              </a:rPr>
              <a:t>收成</a:t>
            </a:r>
          </a:p>
        </p:txBody>
      </p:sp>
    </p:spTree>
    <p:extLst>
      <p:ext uri="{BB962C8B-B14F-4D97-AF65-F5344CB8AC3E}">
        <p14:creationId xmlns:p14="http://schemas.microsoft.com/office/powerpoint/2010/main" val="312898186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6624" b="16624"/>
          <a:stretch>
            <a:fillRect/>
          </a:stretch>
        </p:blipFill>
        <p:spPr>
          <a:xfrm>
            <a:off x="1" y="368300"/>
            <a:ext cx="6096000" cy="6103741"/>
          </a:xfrm>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3149584"/>
            <a:ext cx="4291585" cy="1530521"/>
          </a:xfrm>
        </p:spPr>
        <p:txBody>
          <a:bodyPr>
            <a:noAutofit/>
          </a:bodyPr>
          <a:lstStyle/>
          <a:p>
            <a:pPr rtl="0">
              <a:spcBef>
                <a:spcPts val="800"/>
              </a:spcBef>
            </a:pPr>
            <a:r>
              <a:rPr lang="zh-Hant" sz="1600" u="none" strike="noStrike" dirty="0">
                <a:latin typeface="Neue Haas Grotesk Text Pro"/>
              </a:rPr>
              <a:t>悠久的釀酒傳統</a:t>
            </a:r>
          </a:p>
          <a:p>
            <a:pPr rtl="0">
              <a:spcBef>
                <a:spcPts val="800"/>
              </a:spcBef>
            </a:pPr>
            <a:r>
              <a:rPr lang="zh-Hant" sz="1600" u="none" strike="noStrike" dirty="0">
                <a:latin typeface="Neue Haas Grotesk Text Pro"/>
              </a:rPr>
              <a:t>新一代創新釀酒師</a:t>
            </a:r>
          </a:p>
          <a:p>
            <a:pPr rtl="0">
              <a:spcBef>
                <a:spcPts val="800"/>
              </a:spcBef>
            </a:pPr>
            <a:r>
              <a:rPr lang="zh-Hant" sz="1600" u="none" strike="noStrike" dirty="0">
                <a:latin typeface="Neue Haas Grotesk Text Pro"/>
              </a:rPr>
              <a:t>採用最少干預、不含防腐劑的賽美蓉葡萄酒、其他品種葡萄酒、西拉和黑皮諾混釀葡萄酒</a:t>
            </a:r>
          </a:p>
        </p:txBody>
      </p:sp>
      <p:sp>
        <p:nvSpPr>
          <p:cNvPr id="8" name="Title 2">
            <a:extLst>
              <a:ext uri="{FF2B5EF4-FFF2-40B4-BE49-F238E27FC236}">
                <a16:creationId xmlns:a16="http://schemas.microsoft.com/office/drawing/2014/main" id="{BEF17699-996E-80A1-5516-9CFCFB8A3DCE}"/>
              </a:ext>
            </a:extLst>
          </p:cNvPr>
          <p:cNvSpPr txBox="1"/>
          <p:nvPr/>
        </p:nvSpPr>
        <p:spPr>
          <a:xfrm>
            <a:off x="6403897" y="1019332"/>
            <a:ext cx="5678176" cy="1530522"/>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400" b="1" u="none" strike="noStrike" dirty="0">
                <a:solidFill>
                  <a:srgbClr val="F28F2A"/>
                </a:solidFill>
                <a:latin typeface="Neue Haas Grotesk Text Pro"/>
                <a:ea typeface="Microsoft JhengHei" panose="020B0604030504040204" pitchFamily="34" charset="-120"/>
              </a:rPr>
              <a:t>注重品質</a:t>
            </a:r>
          </a:p>
        </p:txBody>
      </p:sp>
      <p:sp>
        <p:nvSpPr>
          <p:cNvPr id="2" name="Title 2">
            <a:extLst>
              <a:ext uri="{FF2B5EF4-FFF2-40B4-BE49-F238E27FC236}">
                <a16:creationId xmlns:a16="http://schemas.microsoft.com/office/drawing/2014/main" id="{1783F2ED-5CE5-8444-E0AB-A96145E88533}"/>
              </a:ext>
            </a:extLst>
          </p:cNvPr>
          <p:cNvSpPr txBox="1"/>
          <p:nvPr/>
        </p:nvSpPr>
        <p:spPr>
          <a:xfrm>
            <a:off x="6336442" y="554220"/>
            <a:ext cx="5009924" cy="465111"/>
          </a:xfrm>
          <a:prstGeom prst="rect">
            <a:avLst/>
          </a:prstGeom>
        </p:spPr>
        <p:txBody>
          <a:bodyPr>
            <a:noAutofit/>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3200" b="1" u="none" strike="noStrike" dirty="0">
                <a:solidFill>
                  <a:srgbClr val="FDBCA0"/>
                </a:solidFill>
                <a:latin typeface="Neue Haas Grotesk Text Pro"/>
                <a:ea typeface="Microsoft JhengHei" panose="020B0604030504040204" pitchFamily="34" charset="-120"/>
              </a:rPr>
              <a:t>釀酒</a:t>
            </a:r>
          </a:p>
        </p:txBody>
      </p:sp>
    </p:spTree>
    <p:extLst>
      <p:ext uri="{BB962C8B-B14F-4D97-AF65-F5344CB8AC3E}">
        <p14:creationId xmlns:p14="http://schemas.microsoft.com/office/powerpoint/2010/main" val="382976761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1087" t="636"/>
          <a:stretch>
            <a:fill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35859"/>
            <a:ext cx="4829691" cy="785732"/>
          </a:xfrm>
        </p:spPr>
        <p:txBody>
          <a:bodyPr>
            <a:noAutofit/>
          </a:bodyPr>
          <a:lstStyle/>
          <a:p>
            <a:pPr rtl="0"/>
            <a:r>
              <a:rPr lang="zh-Hant" sz="3200" b="1" u="none" strike="noStrike" dirty="0">
                <a:latin typeface="Neue Haas Grotesk Text Pro"/>
              </a:rPr>
              <a:t>不斷發展的歷史</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103724"/>
            <a:ext cx="5340350" cy="579936"/>
          </a:xfrm>
        </p:spPr>
        <p:txBody>
          <a:bodyPr>
            <a:noAutofit/>
          </a:bodyPr>
          <a:lstStyle/>
          <a:p>
            <a:pPr rtl="0"/>
            <a:r>
              <a:rPr lang="zh-Hant" sz="5000" b="1" u="none" strike="noStrike" dirty="0">
                <a:solidFill>
                  <a:srgbClr val="F28F2A"/>
                </a:solidFill>
                <a:latin typeface="Neue Haas Grotesk Text Pro"/>
              </a:rPr>
              <a:t>老藤</a:t>
            </a:r>
          </a:p>
        </p:txBody>
      </p:sp>
      <p:sp>
        <p:nvSpPr>
          <p:cNvPr id="2" name="TextBox 1">
            <a:extLst>
              <a:ext uri="{FF2B5EF4-FFF2-40B4-BE49-F238E27FC236}">
                <a16:creationId xmlns:a16="http://schemas.microsoft.com/office/drawing/2014/main" id="{11599927-A565-5A6D-C627-AE44C4355853}"/>
              </a:ext>
            </a:extLst>
          </p:cNvPr>
          <p:cNvSpPr txBox="1"/>
          <p:nvPr/>
        </p:nvSpPr>
        <p:spPr>
          <a:xfrm>
            <a:off x="537027" y="2910115"/>
            <a:ext cx="3494283" cy="2021066"/>
          </a:xfrm>
          <a:prstGeom prst="rect">
            <a:avLst/>
          </a:prstGeom>
          <a:noFill/>
        </p:spPr>
        <p:txBody>
          <a:bodyPr wrap="square" rtlCol="0">
            <a:noAutofit/>
          </a:bodyPr>
          <a:lstStyle/>
          <a:p>
            <a:pPr marL="285750" indent="-285750" rtl="0">
              <a:spcBef>
                <a:spcPts val="800"/>
              </a:spcBef>
              <a:buClr>
                <a:schemeClr val="accent4"/>
              </a:buClr>
              <a:buFont typeface="Arial" panose="020B0604020202020204" pitchFamily="34" charset="0"/>
              <a:buChar char="•"/>
            </a:pPr>
            <a:r>
              <a:rPr lang="zh-Hant" sz="1600" u="none" strike="noStrike" dirty="0">
                <a:solidFill>
                  <a:srgbClr val="FFFFFF"/>
                </a:solidFill>
                <a:latin typeface="Neue Haas Grotesk Text Pro"/>
              </a:rPr>
              <a:t>可追溯至19世紀60年代的葡萄園</a:t>
            </a:r>
          </a:p>
          <a:p>
            <a:pPr marL="285750" indent="-285750" rtl="0">
              <a:spcBef>
                <a:spcPts val="800"/>
              </a:spcBef>
              <a:buClr>
                <a:schemeClr val="accent4"/>
              </a:buClr>
              <a:buFont typeface="Arial" panose="020B0604020202020204" pitchFamily="34" charset="0"/>
              <a:buChar char="•"/>
            </a:pPr>
            <a:r>
              <a:rPr lang="zh-Hant" sz="1600" u="none" strike="noStrike" dirty="0">
                <a:solidFill>
                  <a:srgbClr val="FFFFFF"/>
                </a:solidFill>
                <a:latin typeface="Neue Haas Grotesk Text Pro"/>
              </a:rPr>
              <a:t>世界上最古老的夏多內葡萄藤</a:t>
            </a:r>
          </a:p>
          <a:p>
            <a:pPr marL="285750" indent="-285750" rtl="0">
              <a:spcBef>
                <a:spcPts val="800"/>
              </a:spcBef>
              <a:buClr>
                <a:schemeClr val="accent4"/>
              </a:buClr>
              <a:buFont typeface="Arial" panose="020B0604020202020204" pitchFamily="34" charset="0"/>
              <a:buChar char="•"/>
            </a:pPr>
            <a:r>
              <a:rPr lang="zh-Hant" sz="1600" u="none" strike="noStrike" dirty="0">
                <a:solidFill>
                  <a:srgbClr val="FFFFFF"/>
                </a:solidFill>
                <a:latin typeface="Neue Haas Grotesk Text Pro"/>
              </a:rPr>
              <a:t>大片老藤葡萄園，主要種植的是西拉，皆為自根苗。</a:t>
            </a:r>
          </a:p>
        </p:txBody>
      </p:sp>
    </p:spTree>
    <p:extLst>
      <p:ext uri="{BB962C8B-B14F-4D97-AF65-F5344CB8AC3E}">
        <p14:creationId xmlns:p14="http://schemas.microsoft.com/office/powerpoint/2010/main" val="355923286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8">
            <a:extLst>
              <a:ext uri="{FF2B5EF4-FFF2-40B4-BE49-F238E27FC236}">
                <a16:creationId xmlns:a16="http://schemas.microsoft.com/office/drawing/2014/main" id="{C8F5AF4A-8EBC-88E2-ECA6-900A8902741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402531" y="1933074"/>
            <a:ext cx="1182507" cy="3579859"/>
          </a:xfrm>
          <a:prstGeom prst="rect">
            <a:avLst/>
          </a:prstGeom>
        </p:spPr>
      </p:pic>
      <p:pic>
        <p:nvPicPr>
          <p:cNvPr id="19" name="Picture Placeholder 8">
            <a:extLst>
              <a:ext uri="{FF2B5EF4-FFF2-40B4-BE49-F238E27FC236}">
                <a16:creationId xmlns:a16="http://schemas.microsoft.com/office/drawing/2014/main" id="{BE7EDD48-AFC1-BC39-D9FC-0BDB0E760FD4}"/>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297798" y="1933074"/>
            <a:ext cx="1182507" cy="3579859"/>
          </a:xfrm>
          <a:prstGeom prst="rect">
            <a:avLst/>
          </a:prstGeom>
        </p:spPr>
      </p:pic>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33888" y="1933074"/>
            <a:ext cx="1182507" cy="3579859"/>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264576"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204130"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noAutofit/>
          </a:bodyPr>
          <a:lstStyle/>
          <a:p>
            <a:pPr rtl="0">
              <a:lnSpc>
                <a:spcPct val="82000"/>
              </a:lnSpc>
            </a:pPr>
            <a:r>
              <a:rPr lang="zh-Hant" sz="5400" b="1" u="none" strike="noStrike" dirty="0">
                <a:solidFill>
                  <a:srgbClr val="601329"/>
                </a:solidFill>
                <a:latin typeface="Neue Haas Grotesk Text Pro"/>
              </a:rPr>
              <a:t>獵人谷</a:t>
            </a:r>
            <a:br>
              <a:rPr lang="zh-Hant" sz="5400" b="1" u="none" strike="noStrike" dirty="0">
                <a:solidFill>
                  <a:srgbClr val="B2D8BE"/>
                </a:solidFill>
                <a:latin typeface="Neue Haas Grotesk Text Pro"/>
              </a:rPr>
            </a:br>
            <a:r>
              <a:rPr lang="zh-Hant" sz="5400" b="1" u="none" strike="noStrike" dirty="0">
                <a:solidFill>
                  <a:srgbClr val="B2D8BE"/>
                </a:solidFill>
                <a:latin typeface="Neue Haas Grotesk Text Pro"/>
              </a:rPr>
              <a:t>5</a:t>
            </a:r>
            <a:r>
              <a:rPr lang="zh-Hant" altLang="en-US" sz="5400" b="1" u="none" strike="noStrike" dirty="0">
                <a:solidFill>
                  <a:srgbClr val="B2D8BE"/>
                </a:solidFill>
                <a:latin typeface="Neue Haas Grotesk Text Pro"/>
              </a:rPr>
              <a:t>大葡萄</a:t>
            </a:r>
            <a:r>
              <a:rPr lang="zh-Hant" sz="5400" b="1" u="none" strike="noStrike" dirty="0">
                <a:solidFill>
                  <a:srgbClr val="B2D8BE"/>
                </a:solidFill>
                <a:latin typeface="Neue Haas Grotesk Text Pro"/>
              </a:rPr>
              <a:t>品種</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賽美蓉</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27%</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設拉子</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24%</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夏多內</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23%</a:t>
            </a:r>
          </a:p>
          <a:p>
            <a:pPr algn="ctr"/>
            <a:endParaRPr lang="en-US" dirty="0">
              <a:solidFill>
                <a:srgbClr val="601329"/>
              </a:solidFill>
              <a:latin typeface="Microsoft JhengHei" panose="020B0604030504040204" pitchFamily="34" charset="-120"/>
              <a:ea typeface="Microsoft JhengHei" panose="020B0604030504040204" pitchFamily="34" charset="-12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維德爾霍</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15%</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丹魄</a:t>
            </a:r>
            <a:endParaRPr lang="en-US" b="1" dirty="0">
              <a:solidFill>
                <a:srgbClr val="601329"/>
              </a:solidFill>
              <a:latin typeface="Microsoft JhengHei" panose="020B0604030504040204" pitchFamily="34" charset="-120"/>
              <a:ea typeface="Microsoft JhengHei" panose="020B0604030504040204" pitchFamily="34" charset="-120"/>
            </a:endParaRP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2%</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3289324" y="4084438"/>
            <a:ext cx="1278876" cy="371255"/>
          </a:xfrm>
          <a:prstGeom prst="rect">
            <a:avLst/>
          </a:prstGeom>
          <a:noFill/>
        </p:spPr>
        <p:txBody>
          <a:bodyPr wrap="none" rtlCol="0">
            <a:noAutofit/>
          </a:bodyPr>
          <a:lstStyle/>
          <a:p>
            <a:pPr algn="ctr" rtl="0">
              <a:lnSpc>
                <a:spcPct val="82000"/>
              </a:lnSpc>
            </a:pPr>
            <a:r>
              <a:rPr lang="en-AU" altLang="zh-Hant" sz="2200" b="1" u="none" strike="noStrike" dirty="0">
                <a:solidFill>
                  <a:srgbClr val="FFFFFF"/>
                </a:solidFill>
                <a:latin typeface="Neue Haas Grotesk Text Pro"/>
              </a:rPr>
              <a:t>SHIRAZ</a:t>
            </a:r>
            <a:endParaRPr lang="zh-Hant" sz="2200" b="1" u="none" strike="noStrike" dirty="0">
              <a:solidFill>
                <a:srgbClr val="FFFFFF"/>
              </a:solidFill>
              <a:latin typeface="Neue Haas Grotesk Text Pro"/>
            </a:endParaRP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7073304" y="4019455"/>
            <a:ext cx="1776448" cy="430887"/>
          </a:xfrm>
          <a:prstGeom prst="rect">
            <a:avLst/>
          </a:prstGeom>
          <a:noFill/>
        </p:spPr>
        <p:txBody>
          <a:bodyPr wrap="none" rtlCol="0">
            <a:noAutofit/>
          </a:bodyPr>
          <a:lstStyle/>
          <a:p>
            <a:pPr algn="ctr" rtl="0"/>
            <a:r>
              <a:rPr lang="en-AU" altLang="zh-Hant" sz="2200" b="1" u="none" strike="noStrike" dirty="0">
                <a:solidFill>
                  <a:srgbClr val="FFFFFF"/>
                </a:solidFill>
                <a:latin typeface="Neue Haas Grotesk Text Pro"/>
              </a:rPr>
              <a:t>VERDELHO</a:t>
            </a:r>
            <a:endParaRPr lang="zh-Hant" sz="2200" b="1" u="none" strike="noStrike" dirty="0">
              <a:solidFill>
                <a:srgbClr val="FFFFFF"/>
              </a:solidFill>
              <a:latin typeface="Neue Haas Grotesk Text Pro"/>
            </a:endParaRP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8874774" y="4049268"/>
            <a:ext cx="2253759" cy="371255"/>
          </a:xfrm>
          <a:prstGeom prst="rect">
            <a:avLst/>
          </a:prstGeom>
          <a:noFill/>
        </p:spPr>
        <p:txBody>
          <a:bodyPr wrap="none" rtlCol="0">
            <a:noAutofit/>
          </a:bodyPr>
          <a:lstStyle/>
          <a:p>
            <a:pPr algn="ctr" rtl="0">
              <a:lnSpc>
                <a:spcPct val="82000"/>
              </a:lnSpc>
            </a:pPr>
            <a:r>
              <a:rPr lang="en-AU" altLang="zh-Hant" sz="2200" b="1" u="none" strike="noStrike" dirty="0">
                <a:solidFill>
                  <a:srgbClr val="FFFFFF"/>
                </a:solidFill>
                <a:latin typeface="Neue Haas Grotesk Text Pro"/>
              </a:rPr>
              <a:t>TEMPRANILLO</a:t>
            </a:r>
            <a:endParaRPr lang="zh-Hant" sz="2200" b="1" u="none" strike="noStrike" dirty="0">
              <a:solidFill>
                <a:srgbClr val="FFFFFF"/>
              </a:solidFill>
              <a:latin typeface="Neue Haas Grotesk Text Pro"/>
            </a:endParaRP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4750782" y="4069993"/>
            <a:ext cx="2348718" cy="285976"/>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2200" b="1" u="none" strike="noStrike" dirty="0">
                <a:solidFill>
                  <a:srgbClr val="FFFFFF"/>
                </a:solidFill>
                <a:latin typeface="Neue Haas Grotesk Text Pro"/>
                <a:ea typeface="Microsoft JhengHei" panose="020B0604030504040204" pitchFamily="34" charset="-120"/>
                <a:cs typeface="Inter Display"/>
              </a:rPr>
              <a:t>CHARDONNAY</a:t>
            </a:r>
            <a:endParaRPr lang="en-AU" sz="2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4" name="TextBox 3">
            <a:extLst>
              <a:ext uri="{FF2B5EF4-FFF2-40B4-BE49-F238E27FC236}">
                <a16:creationId xmlns:a16="http://schemas.microsoft.com/office/drawing/2014/main" id="{D03A0CB5-6D17-C571-B243-40C0ECF05E47}"/>
              </a:ext>
            </a:extLst>
          </p:cNvPr>
          <p:cNvSpPr txBox="1"/>
          <p:nvPr/>
        </p:nvSpPr>
        <p:spPr>
          <a:xfrm rot="16200000">
            <a:off x="995224" y="4019454"/>
            <a:ext cx="1673471" cy="430887"/>
          </a:xfrm>
          <a:prstGeom prst="rect">
            <a:avLst/>
          </a:prstGeom>
          <a:noFill/>
        </p:spPr>
        <p:txBody>
          <a:bodyPr wrap="none" rtlCol="0">
            <a:noAutofit/>
          </a:bodyPr>
          <a:lstStyle/>
          <a:p>
            <a:pPr algn="ctr" rtl="0"/>
            <a:r>
              <a:rPr lang="en-AU" altLang="zh-Hant" sz="2200" b="1" u="none" strike="noStrike" dirty="0">
                <a:solidFill>
                  <a:srgbClr val="FFFFFF"/>
                </a:solidFill>
                <a:latin typeface="Neue Haas Grotesk Text Pro"/>
              </a:rPr>
              <a:t>SEMILLON</a:t>
            </a:r>
            <a:endParaRPr lang="zh-Hant" sz="2200" b="1" u="none" strike="noStrike" dirty="0">
              <a:solidFill>
                <a:srgbClr val="FFFFFF"/>
              </a:solidFill>
              <a:latin typeface="Neue Haas Grotesk Text Pro"/>
            </a:endParaRPr>
          </a:p>
        </p:txBody>
      </p:sp>
    </p:spTree>
    <p:extLst>
      <p:ext uri="{BB962C8B-B14F-4D97-AF65-F5344CB8AC3E}">
        <p14:creationId xmlns:p14="http://schemas.microsoft.com/office/powerpoint/2010/main" val="3859178516"/>
      </p:ext>
    </p:extLst>
  </p:cSld>
  <p:clrMapOvr>
    <a:masterClrMapping/>
  </p:clrMapOvr>
  <p:transition/>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Straight Connector 29">
            <a:extLst>
              <a:ext uri="{FF2B5EF4-FFF2-40B4-BE49-F238E27FC236}">
                <a16:creationId xmlns:a16="http://schemas.microsoft.com/office/drawing/2014/main" id="{945DAE30-97CF-340F-2E38-EBCA6AB70AC0}"/>
              </a:ext>
            </a:extLst>
          </p:cNvPr>
          <p:cNvCxnSpPr/>
          <p:nvPr/>
        </p:nvCxnSpPr>
        <p:spPr>
          <a:xfrm flipH="1" flipV="1">
            <a:off x="7753968" y="2966797"/>
            <a:ext cx="0" cy="202749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6FB1200-66DB-5EA8-DAF5-4F45627A3940}"/>
              </a:ext>
            </a:extLst>
          </p:cNvPr>
          <p:cNvCxnSpPr/>
          <p:nvPr/>
        </p:nvCxnSpPr>
        <p:spPr>
          <a:xfrm>
            <a:off x="6744074" y="2966797"/>
            <a:ext cx="100989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603120"/>
            <a:ext cx="11283754" cy="1325562"/>
          </a:xfrm>
        </p:spPr>
        <p:txBody>
          <a:bodyPr>
            <a:noAutofit/>
          </a:bodyPr>
          <a:lstStyle/>
          <a:p>
            <a:pPr rtl="0"/>
            <a:r>
              <a:rPr lang="zh-Hant" sz="4000" b="1" u="none" strike="noStrike" dirty="0">
                <a:solidFill>
                  <a:srgbClr val="173F34"/>
                </a:solidFill>
                <a:latin typeface="Neue Haas Grotesk Text Pro"/>
              </a:rPr>
              <a:t>賽美蓉（</a:t>
            </a:r>
            <a:r>
              <a:rPr lang="zh-Hant" altLang="en-US" sz="4000" b="1" dirty="0">
                <a:solidFill>
                  <a:srgbClr val="173F34"/>
                </a:solidFill>
                <a:latin typeface="Neue Haas Grotesk Text Pro"/>
              </a:rPr>
              <a:t>年輕</a:t>
            </a:r>
            <a:r>
              <a:rPr lang="zh-Hant" sz="4000" b="1" u="none" strike="noStrike" dirty="0">
                <a:solidFill>
                  <a:srgbClr val="173F34"/>
                </a:solidFill>
                <a:latin typeface="Neue Haas Grotesk Text Pro"/>
              </a:rPr>
              <a:t>）</a:t>
            </a:r>
            <a:br>
              <a:rPr lang="zh-Hant" sz="4000" b="1" u="none" strike="noStrike" dirty="0">
                <a:solidFill>
                  <a:srgbClr val="55D8BF"/>
                </a:solidFill>
                <a:latin typeface="Neue Haas Grotesk Text Pro"/>
              </a:rPr>
            </a:br>
            <a:r>
              <a:rPr lang="zh-Hant" sz="4000" b="1" u="none" strike="noStrike" dirty="0">
                <a:solidFill>
                  <a:srgbClr val="B2D8BE"/>
                </a:solidFill>
                <a:latin typeface="Neue Haas Grotesk Text Pro"/>
              </a:rPr>
              <a:t>特徵</a:t>
            </a:r>
          </a:p>
        </p:txBody>
      </p:sp>
      <p:sp>
        <p:nvSpPr>
          <p:cNvPr id="4" name="object 58">
            <a:extLst>
              <a:ext uri="{FF2B5EF4-FFF2-40B4-BE49-F238E27FC236}">
                <a16:creationId xmlns:a16="http://schemas.microsoft.com/office/drawing/2014/main" id="{06D9044B-19C1-C835-1A81-96A0008531CB}"/>
              </a:ext>
            </a:extLst>
          </p:cNvPr>
          <p:cNvSpPr txBox="1"/>
          <p:nvPr/>
        </p:nvSpPr>
        <p:spPr>
          <a:xfrm>
            <a:off x="8444427" y="3695497"/>
            <a:ext cx="2200103" cy="766813"/>
          </a:xfrm>
          <a:prstGeom prst="rect">
            <a:avLst/>
          </a:prstGeom>
        </p:spPr>
        <p:txBody>
          <a:bodyPr vert="horz" wrap="square" lIns="0" tIns="17145" rIns="0" bIns="0" rtlCol="0" anchor="ctr" anchorCtr="0">
            <a:noAutofit/>
          </a:bodyPr>
          <a:lstStyle/>
          <a:p>
            <a:pPr marL="285750" indent="-285750" rtl="0">
              <a:lnSpc>
                <a:spcPct val="98000"/>
              </a:lnSpc>
              <a:spcAft>
                <a:spcPts val="100"/>
              </a:spcAft>
              <a:buClr>
                <a:schemeClr val="bg2"/>
              </a:buClr>
              <a:buFont typeface="Arial" panose="020B0604020202020204" pitchFamily="34" charset="0"/>
              <a:buChar char="•"/>
            </a:pPr>
            <a:r>
              <a:rPr lang="zh-Hant" sz="1600" u="none" strike="noStrike">
                <a:latin typeface="Microsoft JhengHei" panose="020B0604030504040204" pitchFamily="34" charset="-120"/>
                <a:ea typeface="Microsoft JhengHei" panose="020B0604030504040204" pitchFamily="34" charset="-120"/>
                <a:cs typeface="Hellix SemiBold"/>
              </a:rPr>
              <a:t>檸檬</a:t>
            </a:r>
          </a:p>
          <a:p>
            <a:pPr marL="285750" indent="-285750" rtl="0">
              <a:lnSpc>
                <a:spcPct val="98000"/>
              </a:lnSpc>
              <a:spcAft>
                <a:spcPts val="100"/>
              </a:spcAft>
              <a:buClr>
                <a:schemeClr val="bg2"/>
              </a:buClr>
              <a:buFont typeface="Arial" panose="020B0604020202020204" pitchFamily="34" charset="0"/>
              <a:buChar char="•"/>
            </a:pPr>
            <a:r>
              <a:rPr lang="zh-Hant" sz="1600" u="none" strike="noStrike">
                <a:latin typeface="Microsoft JhengHei" panose="020B0604030504040204" pitchFamily="34" charset="-120"/>
                <a:ea typeface="Microsoft JhengHei" panose="020B0604030504040204" pitchFamily="34" charset="-120"/>
                <a:cs typeface="Hellix SemiBold"/>
              </a:rPr>
              <a:t>青蘋果</a:t>
            </a:r>
          </a:p>
          <a:p>
            <a:pPr marL="285750" indent="-285750" rtl="0">
              <a:lnSpc>
                <a:spcPct val="98000"/>
              </a:lnSpc>
              <a:spcAft>
                <a:spcPts val="100"/>
              </a:spcAft>
              <a:buClr>
                <a:schemeClr val="bg2"/>
              </a:buClr>
              <a:buFont typeface="Arial" panose="020B0604020202020204" pitchFamily="34" charset="0"/>
              <a:buChar char="•"/>
            </a:pPr>
            <a:r>
              <a:rPr lang="zh-Hant" sz="1600" u="none" strike="noStrike">
                <a:latin typeface="Microsoft JhengHei" panose="020B0604030504040204" pitchFamily="34" charset="-120"/>
                <a:ea typeface="Microsoft JhengHei" panose="020B0604030504040204" pitchFamily="34" charset="-120"/>
                <a:cs typeface="Hellix SemiBold"/>
              </a:rPr>
              <a:t>桲</a:t>
            </a: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3">
            <a:extLst>
              <a:ext uri="{28A0092B-C50C-407E-A947-70E740481C1C}">
                <a14:useLocalDpi xmlns:a14="http://schemas.microsoft.com/office/drawing/2010/main" val="0"/>
              </a:ext>
            </a:extLst>
          </a:blip>
          <a:srcRect l="3648" r="3648"/>
          <a:stretch>
            <a:fillRect/>
          </a:stretch>
        </p:blipFill>
        <p:spPr>
          <a:xfrm>
            <a:off x="5548011" y="896895"/>
            <a:ext cx="1978174" cy="598861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4211544" y="4432285"/>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SEMILLON</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24" name="object 58">
            <a:extLst>
              <a:ext uri="{FF2B5EF4-FFF2-40B4-BE49-F238E27FC236}">
                <a16:creationId xmlns:a16="http://schemas.microsoft.com/office/drawing/2014/main" id="{7917F7BB-8A96-804A-9706-5D6D1CCF39BF}"/>
              </a:ext>
            </a:extLst>
          </p:cNvPr>
          <p:cNvSpPr txBox="1"/>
          <p:nvPr/>
        </p:nvSpPr>
        <p:spPr>
          <a:xfrm>
            <a:off x="8444428" y="3397623"/>
            <a:ext cx="3246242" cy="263534"/>
          </a:xfrm>
          <a:prstGeom prst="rect">
            <a:avLst/>
          </a:prstGeom>
          <a:noFill/>
        </p:spPr>
        <p:txBody>
          <a:bodyPr vert="horz" wrap="square" lIns="0" tIns="17145" rIns="0" bIns="0" rtlCol="0">
            <a:noAutofit/>
          </a:bodyPr>
          <a:lstStyle/>
          <a:p>
            <a:pPr rtl="0">
              <a:buClr>
                <a:srgbClr val="F40000"/>
              </a:buClr>
            </a:pPr>
            <a:r>
              <a:rPr lang="zh-Hant" sz="1600" u="none" strike="noStrike" dirty="0">
                <a:latin typeface="Microsoft JhengHei" panose="020B0604030504040204" pitchFamily="34" charset="-120"/>
                <a:ea typeface="Microsoft JhengHei" panose="020B0604030504040204" pitchFamily="34" charset="-120"/>
                <a:cs typeface="Hellix SemiBold"/>
              </a:rPr>
              <a:t>典型水果口味</a:t>
            </a:r>
          </a:p>
        </p:txBody>
      </p:sp>
      <p:sp>
        <p:nvSpPr>
          <p:cNvPr id="5" name="object 58">
            <a:extLst>
              <a:ext uri="{FF2B5EF4-FFF2-40B4-BE49-F238E27FC236}">
                <a16:creationId xmlns:a16="http://schemas.microsoft.com/office/drawing/2014/main" id="{8E5E375D-3E6F-51DA-742E-0DDFF404C4CB}"/>
              </a:ext>
            </a:extLst>
          </p:cNvPr>
          <p:cNvSpPr txBox="1"/>
          <p:nvPr/>
        </p:nvSpPr>
        <p:spPr>
          <a:xfrm>
            <a:off x="8463059" y="5139914"/>
            <a:ext cx="2200103" cy="512704"/>
          </a:xfrm>
          <a:prstGeom prst="rect">
            <a:avLst/>
          </a:prstGeom>
        </p:spPr>
        <p:txBody>
          <a:bodyPr vert="horz" wrap="square" lIns="0" tIns="17145" rIns="0" bIns="0" rtlCol="0" anchor="ctr" anchorCtr="0">
            <a:noAutofit/>
          </a:bodyPr>
          <a:lstStyle/>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草藥</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草味</a:t>
            </a:r>
          </a:p>
        </p:txBody>
      </p:sp>
      <p:sp>
        <p:nvSpPr>
          <p:cNvPr id="7" name="object 58">
            <a:extLst>
              <a:ext uri="{FF2B5EF4-FFF2-40B4-BE49-F238E27FC236}">
                <a16:creationId xmlns:a16="http://schemas.microsoft.com/office/drawing/2014/main" id="{0B079E66-3B0C-8590-9A75-BF092F261D5A}"/>
              </a:ext>
            </a:extLst>
          </p:cNvPr>
          <p:cNvSpPr txBox="1"/>
          <p:nvPr/>
        </p:nvSpPr>
        <p:spPr>
          <a:xfrm>
            <a:off x="8451493" y="4809487"/>
            <a:ext cx="3869183" cy="263534"/>
          </a:xfrm>
          <a:prstGeom prst="rect">
            <a:avLst/>
          </a:prstGeom>
          <a:noFill/>
        </p:spPr>
        <p:txBody>
          <a:bodyPr vert="horz" wrap="square" lIns="0" tIns="17145" rIns="0" bIns="0" rtlCol="0">
            <a:noAutofit/>
          </a:bodyPr>
          <a:lstStyle/>
          <a:p>
            <a:pPr rtl="0">
              <a:buClr>
                <a:srgbClr val="F40000"/>
              </a:buClr>
            </a:pPr>
            <a:r>
              <a:rPr lang="zh-Hant" sz="1600" u="none" strike="noStrike">
                <a:latin typeface="Microsoft JhengHei" panose="020B0604030504040204" pitchFamily="34" charset="-120"/>
                <a:ea typeface="Microsoft JhengHei" panose="020B0604030504040204" pitchFamily="34" charset="-120"/>
                <a:cs typeface="Hellix SemiBold"/>
              </a:rPr>
              <a:t>典型的次要風味</a:t>
            </a:r>
          </a:p>
        </p:txBody>
      </p:sp>
      <p:sp>
        <p:nvSpPr>
          <p:cNvPr id="10" name="Oval 9">
            <a:extLst>
              <a:ext uri="{FF2B5EF4-FFF2-40B4-BE49-F238E27FC236}">
                <a16:creationId xmlns:a16="http://schemas.microsoft.com/office/drawing/2014/main" id="{EC7ED948-59A0-E210-2570-88D0F48C00C3}"/>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33AB9E52-6D29-778C-99F6-1A434306436F}"/>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43F3A70F-C04D-BB5A-7C77-B2CCF52F2C92}"/>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8C24FE14-0A30-3BAC-AD09-FBCA14B1417E}"/>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7" name="Title 2">
            <a:extLst>
              <a:ext uri="{FF2B5EF4-FFF2-40B4-BE49-F238E27FC236}">
                <a16:creationId xmlns:a16="http://schemas.microsoft.com/office/drawing/2014/main" id="{985DB0BE-608A-9D1A-69AD-898BFB3A4F2A}"/>
              </a:ext>
            </a:extLst>
          </p:cNvPr>
          <p:cNvSpPr txBox="1"/>
          <p:nvPr/>
        </p:nvSpPr>
        <p:spPr>
          <a:xfrm>
            <a:off x="636597" y="2200428"/>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41" name="Oval 40">
            <a:extLst>
              <a:ext uri="{FF2B5EF4-FFF2-40B4-BE49-F238E27FC236}">
                <a16:creationId xmlns:a16="http://schemas.microsoft.com/office/drawing/2014/main" id="{633B681B-4C1F-F41C-D35C-144F462FB791}"/>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FA64FD8F-0578-E04D-7E7B-F56BA9316647}"/>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70C5987D-2FD8-5562-C657-1101F5ECC4D9}"/>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050AB0FF-F090-4930-CA8E-C06AAC7C658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CBE92127-AA8F-7029-3380-994A0772F2FA}"/>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2354423" y="2632659"/>
            <a:ext cx="158409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賽美蓉（青春）</a:t>
            </a:r>
          </a:p>
        </p:txBody>
      </p:sp>
      <p:cxnSp>
        <p:nvCxnSpPr>
          <p:cNvPr id="48" name="Straight Connector 47">
            <a:extLst>
              <a:ext uri="{FF2B5EF4-FFF2-40B4-BE49-F238E27FC236}">
                <a16:creationId xmlns:a16="http://schemas.microsoft.com/office/drawing/2014/main" id="{60B7C4B1-F6AA-D5A3-9C4F-AD54773BC85E}"/>
              </a:ext>
            </a:extLst>
          </p:cNvPr>
          <p:cNvCxnSpPr>
            <a:cxnSpLocks/>
          </p:cNvCxnSpPr>
          <p:nvPr/>
        </p:nvCxnSpPr>
        <p:spPr>
          <a:xfrm>
            <a:off x="1183117" y="234059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F6B9DD89-2422-5F99-D68D-FFBA9D02FA34}"/>
              </a:ext>
            </a:extLst>
          </p:cNvPr>
          <p:cNvSpPr/>
          <p:nvPr/>
        </p:nvSpPr>
        <p:spPr>
          <a:xfrm>
            <a:off x="2117043" y="335634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18AF693A-DFA2-0D3B-E47F-72B9323B567B}"/>
              </a:ext>
            </a:extLst>
          </p:cNvPr>
          <p:cNvSpPr/>
          <p:nvPr/>
        </p:nvSpPr>
        <p:spPr>
          <a:xfrm>
            <a:off x="248118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DBE8BF68-1FCF-CFBC-942A-EF529CB96B27}"/>
              </a:ext>
            </a:extLst>
          </p:cNvPr>
          <p:cNvSpPr/>
          <p:nvPr/>
        </p:nvSpPr>
        <p:spPr>
          <a:xfrm>
            <a:off x="2845329"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FC7E9AC9-95D2-F718-7FAC-6FB2D62F7DC8}"/>
              </a:ext>
            </a:extLst>
          </p:cNvPr>
          <p:cNvSpPr/>
          <p:nvPr/>
        </p:nvSpPr>
        <p:spPr>
          <a:xfrm>
            <a:off x="3209472"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8" name="Title 2">
            <a:extLst>
              <a:ext uri="{FF2B5EF4-FFF2-40B4-BE49-F238E27FC236}">
                <a16:creationId xmlns:a16="http://schemas.microsoft.com/office/drawing/2014/main" id="{8A8CE958-42EA-C325-605E-CB6D4FFE3CFC}"/>
              </a:ext>
            </a:extLst>
          </p:cNvPr>
          <p:cNvSpPr txBox="1"/>
          <p:nvPr/>
        </p:nvSpPr>
        <p:spPr>
          <a:xfrm>
            <a:off x="636596"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59" name="Oval 58">
            <a:extLst>
              <a:ext uri="{FF2B5EF4-FFF2-40B4-BE49-F238E27FC236}">
                <a16:creationId xmlns:a16="http://schemas.microsoft.com/office/drawing/2014/main" id="{5BD9DC7A-743E-19B4-0CA9-9B0197AE5CE2}"/>
              </a:ext>
            </a:extLst>
          </p:cNvPr>
          <p:cNvSpPr/>
          <p:nvPr/>
        </p:nvSpPr>
        <p:spPr>
          <a:xfrm>
            <a:off x="357399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548A7711-110F-08D2-1C10-52E79E78C26D}"/>
              </a:ext>
            </a:extLst>
          </p:cNvPr>
          <p:cNvSpPr/>
          <p:nvPr/>
        </p:nvSpPr>
        <p:spPr>
          <a:xfrm>
            <a:off x="3938520"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A0CEA643-C815-FB11-83D2-CB97401E4A49}"/>
              </a:ext>
            </a:extLst>
          </p:cNvPr>
          <p:cNvSpPr/>
          <p:nvPr/>
        </p:nvSpPr>
        <p:spPr>
          <a:xfrm>
            <a:off x="4296865"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D6040509-7037-32CD-35AB-7782739728AA}"/>
              </a:ext>
            </a:extLst>
          </p:cNvPr>
          <p:cNvSpPr/>
          <p:nvPr/>
        </p:nvSpPr>
        <p:spPr>
          <a:xfrm>
            <a:off x="4667567"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99BB003A-907D-2805-3499-0BC8145CE38D}"/>
              </a:ext>
            </a:extLst>
          </p:cNvPr>
          <p:cNvSpPr/>
          <p:nvPr/>
        </p:nvSpPr>
        <p:spPr>
          <a:xfrm>
            <a:off x="5032091"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6EF99C7E-E815-430B-590F-58799334530E}"/>
              </a:ext>
            </a:extLst>
          </p:cNvPr>
          <p:cNvSpPr txBox="1"/>
          <p:nvPr/>
        </p:nvSpPr>
        <p:spPr>
          <a:xfrm>
            <a:off x="2019011"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輕盈</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0FD720EB-8AB5-8000-B322-07C52B284E4B}"/>
              </a:ext>
            </a:extLst>
          </p:cNvPr>
          <p:cNvSpPr txBox="1"/>
          <p:nvPr/>
        </p:nvSpPr>
        <p:spPr>
          <a:xfrm>
            <a:off x="3288762" y="30312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73B970B3-9677-A7AE-D71F-64DDB1F805DD}"/>
              </a:ext>
            </a:extLst>
          </p:cNvPr>
          <p:cNvSpPr txBox="1"/>
          <p:nvPr/>
        </p:nvSpPr>
        <p:spPr>
          <a:xfrm>
            <a:off x="458189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2E412C7A-71C0-053D-4768-A3F965BD01A6}"/>
              </a:ext>
            </a:extLst>
          </p:cNvPr>
          <p:cNvSpPr/>
          <p:nvPr/>
        </p:nvSpPr>
        <p:spPr>
          <a:xfrm>
            <a:off x="2117043"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812907B7-3425-185D-BEC7-3675FAEAE875}"/>
              </a:ext>
            </a:extLst>
          </p:cNvPr>
          <p:cNvSpPr/>
          <p:nvPr/>
        </p:nvSpPr>
        <p:spPr>
          <a:xfrm>
            <a:off x="2481186"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FDD3EFFA-C663-DF6A-BCDC-EE719B4AD91B}"/>
              </a:ext>
            </a:extLst>
          </p:cNvPr>
          <p:cNvSpPr/>
          <p:nvPr/>
        </p:nvSpPr>
        <p:spPr>
          <a:xfrm>
            <a:off x="284532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0D1BA9AC-BC0A-EA25-3F88-0C863201EED2}"/>
              </a:ext>
            </a:extLst>
          </p:cNvPr>
          <p:cNvSpPr/>
          <p:nvPr/>
        </p:nvSpPr>
        <p:spPr>
          <a:xfrm>
            <a:off x="320947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FD84E961-EDA9-48D5-28BF-87384EA39F8C}"/>
              </a:ext>
            </a:extLst>
          </p:cNvPr>
          <p:cNvSpPr/>
          <p:nvPr/>
        </p:nvSpPr>
        <p:spPr>
          <a:xfrm>
            <a:off x="35739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D964C562-18A9-CE73-CE9A-3018196B45EA}"/>
              </a:ext>
            </a:extLst>
          </p:cNvPr>
          <p:cNvSpPr/>
          <p:nvPr/>
        </p:nvSpPr>
        <p:spPr>
          <a:xfrm>
            <a:off x="39385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27B2F9F1-C352-7670-6918-9C939E34AAF0}"/>
              </a:ext>
            </a:extLst>
          </p:cNvPr>
          <p:cNvSpPr/>
          <p:nvPr/>
        </p:nvSpPr>
        <p:spPr>
          <a:xfrm>
            <a:off x="429686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77EE516E-EE99-8422-8716-2C38094F5151}"/>
              </a:ext>
            </a:extLst>
          </p:cNvPr>
          <p:cNvSpPr/>
          <p:nvPr/>
        </p:nvSpPr>
        <p:spPr>
          <a:xfrm>
            <a:off x="4667567"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09FA7450-5DAC-07D3-4AC0-C8AD895E568D}"/>
              </a:ext>
            </a:extLst>
          </p:cNvPr>
          <p:cNvSpPr/>
          <p:nvPr/>
        </p:nvSpPr>
        <p:spPr>
          <a:xfrm>
            <a:off x="5032091"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BB727220-067F-9B86-F0CA-C3A4A937D388}"/>
              </a:ext>
            </a:extLst>
          </p:cNvPr>
          <p:cNvSpPr txBox="1"/>
          <p:nvPr/>
        </p:nvSpPr>
        <p:spPr>
          <a:xfrm>
            <a:off x="2019011"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647B5759-F6CA-6DE6-D743-EB225891B64C}"/>
              </a:ext>
            </a:extLst>
          </p:cNvPr>
          <p:cNvSpPr txBox="1"/>
          <p:nvPr/>
        </p:nvSpPr>
        <p:spPr>
          <a:xfrm>
            <a:off x="3139579" y="387150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B29A2E06-2182-1180-291A-869ECD838217}"/>
              </a:ext>
            </a:extLst>
          </p:cNvPr>
          <p:cNvSpPr txBox="1"/>
          <p:nvPr/>
        </p:nvSpPr>
        <p:spPr>
          <a:xfrm>
            <a:off x="4581893"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82" name="Straight Connector 81">
            <a:extLst>
              <a:ext uri="{FF2B5EF4-FFF2-40B4-BE49-F238E27FC236}">
                <a16:creationId xmlns:a16="http://schemas.microsoft.com/office/drawing/2014/main" id="{830800BC-71C9-23EB-6D37-C3B581E60D7A}"/>
              </a:ext>
            </a:extLst>
          </p:cNvPr>
          <p:cNvCxnSpPr>
            <a:cxnSpLocks/>
          </p:cNvCxnSpPr>
          <p:nvPr/>
        </p:nvCxnSpPr>
        <p:spPr>
          <a:xfrm>
            <a:off x="1183117" y="350213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301747C1-807D-0011-7CCD-B79CB45B1246}"/>
              </a:ext>
            </a:extLst>
          </p:cNvPr>
          <p:cNvSpPr txBox="1"/>
          <p:nvPr/>
        </p:nvSpPr>
        <p:spPr>
          <a:xfrm>
            <a:off x="636596"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88" name="Straight Connector 87">
            <a:extLst>
              <a:ext uri="{FF2B5EF4-FFF2-40B4-BE49-F238E27FC236}">
                <a16:creationId xmlns:a16="http://schemas.microsoft.com/office/drawing/2014/main" id="{0A6B3491-87A1-51D1-1458-B714B4896578}"/>
              </a:ext>
            </a:extLst>
          </p:cNvPr>
          <p:cNvCxnSpPr>
            <a:cxnSpLocks/>
          </p:cNvCxnSpPr>
          <p:nvPr/>
        </p:nvCxnSpPr>
        <p:spPr>
          <a:xfrm>
            <a:off x="1183117" y="437328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F7E8476D-D297-A858-2BF5-12AAC743C2AD}"/>
              </a:ext>
            </a:extLst>
          </p:cNvPr>
          <p:cNvSpPr/>
          <p:nvPr/>
        </p:nvSpPr>
        <p:spPr>
          <a:xfrm>
            <a:off x="2117043" y="503686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5102BF2F-3C8F-9933-6E0E-AC3448B82081}"/>
              </a:ext>
            </a:extLst>
          </p:cNvPr>
          <p:cNvSpPr/>
          <p:nvPr/>
        </p:nvSpPr>
        <p:spPr>
          <a:xfrm>
            <a:off x="248118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BF048D0A-9017-E028-2F35-F1FEB47998AF}"/>
              </a:ext>
            </a:extLst>
          </p:cNvPr>
          <p:cNvSpPr/>
          <p:nvPr/>
        </p:nvSpPr>
        <p:spPr>
          <a:xfrm>
            <a:off x="2845329"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261127D3-1F8D-7BC1-A92B-C991A49E9399}"/>
              </a:ext>
            </a:extLst>
          </p:cNvPr>
          <p:cNvSpPr/>
          <p:nvPr/>
        </p:nvSpPr>
        <p:spPr>
          <a:xfrm>
            <a:off x="3209472"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0196DECF-8466-7F03-18A5-ADD9C953DE67}"/>
              </a:ext>
            </a:extLst>
          </p:cNvPr>
          <p:cNvSpPr/>
          <p:nvPr/>
        </p:nvSpPr>
        <p:spPr>
          <a:xfrm>
            <a:off x="357399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A13B6B36-29B1-D9F0-DFF9-307C0255592C}"/>
              </a:ext>
            </a:extLst>
          </p:cNvPr>
          <p:cNvSpPr/>
          <p:nvPr/>
        </p:nvSpPr>
        <p:spPr>
          <a:xfrm>
            <a:off x="3938520"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D51D81E2-E98E-ADFF-6505-35F09491C0C7}"/>
              </a:ext>
            </a:extLst>
          </p:cNvPr>
          <p:cNvSpPr/>
          <p:nvPr/>
        </p:nvSpPr>
        <p:spPr>
          <a:xfrm>
            <a:off x="4296865"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D37D680D-8208-82F6-6671-905C5FBB255E}"/>
              </a:ext>
            </a:extLst>
          </p:cNvPr>
          <p:cNvSpPr/>
          <p:nvPr/>
        </p:nvSpPr>
        <p:spPr>
          <a:xfrm>
            <a:off x="4667567"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0B18F7AE-FB01-C18E-620A-1501240B63C0}"/>
              </a:ext>
            </a:extLst>
          </p:cNvPr>
          <p:cNvSpPr/>
          <p:nvPr/>
        </p:nvSpPr>
        <p:spPr>
          <a:xfrm>
            <a:off x="5032091"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9" name="Title 2">
            <a:extLst>
              <a:ext uri="{FF2B5EF4-FFF2-40B4-BE49-F238E27FC236}">
                <a16:creationId xmlns:a16="http://schemas.microsoft.com/office/drawing/2014/main" id="{66007E68-E215-ED23-EFFF-1110B3CF7193}"/>
              </a:ext>
            </a:extLst>
          </p:cNvPr>
          <p:cNvSpPr txBox="1"/>
          <p:nvPr/>
        </p:nvSpPr>
        <p:spPr>
          <a:xfrm>
            <a:off x="2019011"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00" name="Title 2">
            <a:extLst>
              <a:ext uri="{FF2B5EF4-FFF2-40B4-BE49-F238E27FC236}">
                <a16:creationId xmlns:a16="http://schemas.microsoft.com/office/drawing/2014/main" id="{5CB3227F-58C5-FDB8-DE82-ECB17CFACDAC}"/>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0B418712-C513-DE1D-E2B6-09B9E5AFB7D0}"/>
              </a:ext>
            </a:extLst>
          </p:cNvPr>
          <p:cNvSpPr txBox="1"/>
          <p:nvPr/>
        </p:nvSpPr>
        <p:spPr>
          <a:xfrm>
            <a:off x="458189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2" name="Title 2">
            <a:extLst>
              <a:ext uri="{FF2B5EF4-FFF2-40B4-BE49-F238E27FC236}">
                <a16:creationId xmlns:a16="http://schemas.microsoft.com/office/drawing/2014/main" id="{D9D711A6-2DF9-3E30-B634-1B5DC1B51308}"/>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4642E5D4-1386-1D74-AAE2-AF203D6BF78B}"/>
              </a:ext>
            </a:extLst>
          </p:cNvPr>
          <p:cNvCxnSpPr/>
          <p:nvPr/>
        </p:nvCxnSpPr>
        <p:spPr>
          <a:xfrm>
            <a:off x="1183117" y="521354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1902CEC1-CFBE-BE9D-FDB4-0B8D7E452E81}"/>
              </a:ext>
            </a:extLst>
          </p:cNvPr>
          <p:cNvSpPr/>
          <p:nvPr/>
        </p:nvSpPr>
        <p:spPr>
          <a:xfrm>
            <a:off x="2117043"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37C0628E-3E99-7A07-1328-E1FDEDD5B8ED}"/>
              </a:ext>
            </a:extLst>
          </p:cNvPr>
          <p:cNvSpPr/>
          <p:nvPr/>
        </p:nvSpPr>
        <p:spPr>
          <a:xfrm>
            <a:off x="248118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16BF967A-4010-39BF-C8E3-5D5CFFEAB66B}"/>
              </a:ext>
            </a:extLst>
          </p:cNvPr>
          <p:cNvSpPr/>
          <p:nvPr/>
        </p:nvSpPr>
        <p:spPr>
          <a:xfrm>
            <a:off x="284532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BCF9A80E-6743-0E9B-3CAB-07A943B325E0}"/>
              </a:ext>
            </a:extLst>
          </p:cNvPr>
          <p:cNvSpPr/>
          <p:nvPr/>
        </p:nvSpPr>
        <p:spPr>
          <a:xfrm>
            <a:off x="3209472"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382F9B28-DD68-2717-E0BD-65B47919FAFC}"/>
              </a:ext>
            </a:extLst>
          </p:cNvPr>
          <p:cNvSpPr/>
          <p:nvPr/>
        </p:nvSpPr>
        <p:spPr>
          <a:xfrm>
            <a:off x="3573996"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D9B3F844-51B8-4585-E251-AA99CB76A66D}"/>
              </a:ext>
            </a:extLst>
          </p:cNvPr>
          <p:cNvSpPr/>
          <p:nvPr/>
        </p:nvSpPr>
        <p:spPr>
          <a:xfrm>
            <a:off x="3938520"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F422A5EC-2AD4-7DD6-D6F0-B200B63D738E}"/>
              </a:ext>
            </a:extLst>
          </p:cNvPr>
          <p:cNvSpPr/>
          <p:nvPr/>
        </p:nvSpPr>
        <p:spPr>
          <a:xfrm>
            <a:off x="4296865"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9E5FACF1-4DD8-C25D-DD83-5903E3389D2D}"/>
              </a:ext>
            </a:extLst>
          </p:cNvPr>
          <p:cNvSpPr/>
          <p:nvPr/>
        </p:nvSpPr>
        <p:spPr>
          <a:xfrm>
            <a:off x="4667567"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67744082-41DF-FF79-D180-03FDABE3F387}"/>
              </a:ext>
            </a:extLst>
          </p:cNvPr>
          <p:cNvSpPr/>
          <p:nvPr/>
        </p:nvSpPr>
        <p:spPr>
          <a:xfrm>
            <a:off x="5032091"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4" name="Title 2">
            <a:extLst>
              <a:ext uri="{FF2B5EF4-FFF2-40B4-BE49-F238E27FC236}">
                <a16:creationId xmlns:a16="http://schemas.microsoft.com/office/drawing/2014/main" id="{4AE9D01A-B164-378B-271F-991DB1DA9829}"/>
              </a:ext>
            </a:extLst>
          </p:cNvPr>
          <p:cNvSpPr txBox="1"/>
          <p:nvPr/>
        </p:nvSpPr>
        <p:spPr>
          <a:xfrm>
            <a:off x="636596"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115" name="Straight Connector 114">
            <a:extLst>
              <a:ext uri="{FF2B5EF4-FFF2-40B4-BE49-F238E27FC236}">
                <a16:creationId xmlns:a16="http://schemas.microsoft.com/office/drawing/2014/main" id="{E70BE126-F1D8-8B46-79B9-4EEF8740C4E3}"/>
              </a:ext>
            </a:extLst>
          </p:cNvPr>
          <p:cNvCxnSpPr>
            <a:cxnSpLocks/>
          </p:cNvCxnSpPr>
          <p:nvPr/>
        </p:nvCxnSpPr>
        <p:spPr>
          <a:xfrm>
            <a:off x="1183117" y="555953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3BFC6EB-3C4C-DD1B-181F-893611E585F3}"/>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EA15A523-D844-53B2-8244-10D96F3E0309}"/>
              </a:ext>
            </a:extLst>
          </p:cNvPr>
          <p:cNvSpPr/>
          <p:nvPr/>
        </p:nvSpPr>
        <p:spPr>
          <a:xfrm>
            <a:off x="248118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68EA0883-2B6E-3BED-7F10-15BB5AA0B5EE}"/>
              </a:ext>
            </a:extLst>
          </p:cNvPr>
          <p:cNvSpPr/>
          <p:nvPr/>
        </p:nvSpPr>
        <p:spPr>
          <a:xfrm>
            <a:off x="2845329" y="6164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0" name="Oval 119">
            <a:extLst>
              <a:ext uri="{FF2B5EF4-FFF2-40B4-BE49-F238E27FC236}">
                <a16:creationId xmlns:a16="http://schemas.microsoft.com/office/drawing/2014/main" id="{A106D096-5A30-BC9A-32DE-3C9E573C5571}"/>
              </a:ext>
            </a:extLst>
          </p:cNvPr>
          <p:cNvSpPr/>
          <p:nvPr/>
        </p:nvSpPr>
        <p:spPr>
          <a:xfrm>
            <a:off x="357399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1" name="Oval 120">
            <a:extLst>
              <a:ext uri="{FF2B5EF4-FFF2-40B4-BE49-F238E27FC236}">
                <a16:creationId xmlns:a16="http://schemas.microsoft.com/office/drawing/2014/main" id="{D4C4B48B-C6F4-75BF-6309-AA84007A159A}"/>
              </a:ext>
            </a:extLst>
          </p:cNvPr>
          <p:cNvSpPr/>
          <p:nvPr/>
        </p:nvSpPr>
        <p:spPr>
          <a:xfrm>
            <a:off x="3938520"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2" name="Oval 121">
            <a:extLst>
              <a:ext uri="{FF2B5EF4-FFF2-40B4-BE49-F238E27FC236}">
                <a16:creationId xmlns:a16="http://schemas.microsoft.com/office/drawing/2014/main" id="{91C52623-B981-68F6-B937-F614FE2B5EB1}"/>
              </a:ext>
            </a:extLst>
          </p:cNvPr>
          <p:cNvSpPr/>
          <p:nvPr/>
        </p:nvSpPr>
        <p:spPr>
          <a:xfrm>
            <a:off x="4296865"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3" name="Oval 122">
            <a:extLst>
              <a:ext uri="{FF2B5EF4-FFF2-40B4-BE49-F238E27FC236}">
                <a16:creationId xmlns:a16="http://schemas.microsoft.com/office/drawing/2014/main" id="{46042751-EF9A-E0DB-1649-518945B005F8}"/>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8BE4A4FD-149D-5AB8-9B99-0FAD7AF8C21E}"/>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2019011" y="586123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2665830" y="586123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10% – 11.5%</a:t>
            </a:r>
          </a:p>
        </p:txBody>
      </p:sp>
      <p:sp>
        <p:nvSpPr>
          <p:cNvPr id="127" name="Title 2">
            <a:extLst>
              <a:ext uri="{FF2B5EF4-FFF2-40B4-BE49-F238E27FC236}">
                <a16:creationId xmlns:a16="http://schemas.microsoft.com/office/drawing/2014/main" id="{C7F0AF62-8A0F-BC66-F7A9-EB7458C46B08}"/>
              </a:ext>
            </a:extLst>
          </p:cNvPr>
          <p:cNvSpPr txBox="1"/>
          <p:nvPr/>
        </p:nvSpPr>
        <p:spPr>
          <a:xfrm>
            <a:off x="4581893" y="586123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28" name="Title 2">
            <a:extLst>
              <a:ext uri="{FF2B5EF4-FFF2-40B4-BE49-F238E27FC236}">
                <a16:creationId xmlns:a16="http://schemas.microsoft.com/office/drawing/2014/main" id="{6B967728-220D-9ACB-91EB-074ADB41C86B}"/>
              </a:ext>
            </a:extLst>
          </p:cNvPr>
          <p:cNvSpPr txBox="1"/>
          <p:nvPr/>
        </p:nvSpPr>
        <p:spPr>
          <a:xfrm>
            <a:off x="636596"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D14B8778-4615-D6CE-38C9-E78112F2A9F7}"/>
              </a:ext>
            </a:extLst>
          </p:cNvPr>
          <p:cNvCxnSpPr>
            <a:cxnSpLocks/>
          </p:cNvCxnSpPr>
          <p:nvPr/>
        </p:nvCxnSpPr>
        <p:spPr>
          <a:xfrm>
            <a:off x="1183117" y="634418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64366718-6D5E-316C-61AB-EB86EE160FAC}"/>
              </a:ext>
            </a:extLst>
          </p:cNvPr>
          <p:cNvCxnSpPr/>
          <p:nvPr/>
        </p:nvCxnSpPr>
        <p:spPr>
          <a:xfrm>
            <a:off x="7756911" y="3539203"/>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AC5B6CC0-E62C-2683-B24C-F4AE9D18905B}"/>
              </a:ext>
            </a:extLst>
          </p:cNvPr>
          <p:cNvCxnSpPr/>
          <p:nvPr/>
        </p:nvCxnSpPr>
        <p:spPr>
          <a:xfrm>
            <a:off x="7756911" y="4984943"/>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5D2E652-F925-E2A3-091F-24693D035AF0}"/>
              </a:ext>
            </a:extLst>
          </p:cNvPr>
          <p:cNvCxnSpPr/>
          <p:nvPr/>
        </p:nvCxnSpPr>
        <p:spPr>
          <a:xfrm flipH="1">
            <a:off x="2984775"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4AD0A73A-FD99-504C-E0A1-3741D2C492F0}"/>
              </a:ext>
            </a:extLst>
          </p:cNvPr>
          <p:cNvSpPr/>
          <p:nvPr/>
        </p:nvSpPr>
        <p:spPr>
          <a:xfrm>
            <a:off x="8906107" y="1048215"/>
            <a:ext cx="1880839" cy="188083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3" name="object 58">
            <a:extLst>
              <a:ext uri="{FF2B5EF4-FFF2-40B4-BE49-F238E27FC236}">
                <a16:creationId xmlns:a16="http://schemas.microsoft.com/office/drawing/2014/main" id="{A3531916-BA0F-B8F7-7E60-1A3921BFCBE0}"/>
              </a:ext>
            </a:extLst>
          </p:cNvPr>
          <p:cNvSpPr txBox="1"/>
          <p:nvPr/>
        </p:nvSpPr>
        <p:spPr>
          <a:xfrm>
            <a:off x="8990487" y="1470770"/>
            <a:ext cx="1746871" cy="1077218"/>
          </a:xfrm>
          <a:prstGeom prst="rect">
            <a:avLst/>
          </a:prstGeom>
        </p:spPr>
        <p:txBody>
          <a:bodyPr vert="horz" wrap="square" lIns="0" tIns="17145" rIns="0" bIns="0" rtlCol="0" anchor="b" anchorCtr="0">
            <a:noAutofit/>
          </a:bodyPr>
          <a:lstStyle/>
          <a:p>
            <a:pPr algn="ctr" rtl="0">
              <a:lnSpc>
                <a:spcPct val="82000"/>
              </a:lnSpc>
              <a:spcBef>
                <a:spcPts val="158"/>
              </a:spcBef>
              <a:spcAft>
                <a:spcPts val="638"/>
              </a:spcAft>
            </a:pPr>
            <a:r>
              <a:rPr lang="zh-Hant" sz="2400" b="1" u="none" strike="noStrike" dirty="0">
                <a:solidFill>
                  <a:srgbClr val="FFFFFF"/>
                </a:solidFill>
                <a:latin typeface="Neue Haas Grotesk Text Pro"/>
                <a:ea typeface="Microsoft JhengHei" panose="020B0604030504040204" pitchFamily="34" charset="-120"/>
                <a:cs typeface="Inter Display"/>
              </a:rPr>
              <a:t>年輕、未經橡木桶陳釀的風格</a:t>
            </a:r>
          </a:p>
        </p:txBody>
      </p:sp>
      <p:cxnSp>
        <p:nvCxnSpPr>
          <p:cNvPr id="8" name="Straight Connector 7">
            <a:extLst>
              <a:ext uri="{FF2B5EF4-FFF2-40B4-BE49-F238E27FC236}">
                <a16:creationId xmlns:a16="http://schemas.microsoft.com/office/drawing/2014/main" id="{E00E7478-58E5-E54A-4286-F688173100B3}"/>
              </a:ext>
            </a:extLst>
          </p:cNvPr>
          <p:cNvCxnSpPr/>
          <p:nvPr/>
        </p:nvCxnSpPr>
        <p:spPr>
          <a:xfrm>
            <a:off x="6744074" y="2059807"/>
            <a:ext cx="217626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F8970123-3032-7936-27F4-D93C832D063B}"/>
              </a:ext>
            </a:extLst>
          </p:cNvPr>
          <p:cNvGrpSpPr/>
          <p:nvPr/>
        </p:nvGrpSpPr>
        <p:grpSpPr>
          <a:xfrm>
            <a:off x="3209472" y="6166946"/>
            <a:ext cx="278634" cy="272668"/>
            <a:chOff x="8032638" y="5926610"/>
            <a:chExt cx="278634" cy="272668"/>
          </a:xfrm>
        </p:grpSpPr>
        <p:sp>
          <p:nvSpPr>
            <p:cNvPr id="12" name="Freeform 11">
              <a:extLst>
                <a:ext uri="{FF2B5EF4-FFF2-40B4-BE49-F238E27FC236}">
                  <a16:creationId xmlns:a16="http://schemas.microsoft.com/office/drawing/2014/main" id="{A844943D-1979-D16B-5D11-44D5CD2F99B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B8CA8B8C-1DBA-BDEA-1B93-F8A0642BD87E}"/>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212862155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Straight Connector 29">
            <a:extLst>
              <a:ext uri="{FF2B5EF4-FFF2-40B4-BE49-F238E27FC236}">
                <a16:creationId xmlns:a16="http://schemas.microsoft.com/office/drawing/2014/main" id="{945DAE30-97CF-340F-2E38-EBCA6AB70AC0}"/>
              </a:ext>
            </a:extLst>
          </p:cNvPr>
          <p:cNvCxnSpPr/>
          <p:nvPr/>
        </p:nvCxnSpPr>
        <p:spPr>
          <a:xfrm flipH="1" flipV="1">
            <a:off x="7753968" y="2966797"/>
            <a:ext cx="0" cy="202749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6FB1200-66DB-5EA8-DAF5-4F45627A3940}"/>
              </a:ext>
            </a:extLst>
          </p:cNvPr>
          <p:cNvCxnSpPr/>
          <p:nvPr/>
        </p:nvCxnSpPr>
        <p:spPr>
          <a:xfrm>
            <a:off x="6744074" y="2966797"/>
            <a:ext cx="100989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603120"/>
            <a:ext cx="11283754" cy="1325562"/>
          </a:xfrm>
        </p:spPr>
        <p:txBody>
          <a:bodyPr>
            <a:noAutofit/>
          </a:bodyPr>
          <a:lstStyle/>
          <a:p>
            <a:pPr rtl="0"/>
            <a:r>
              <a:rPr lang="zh-Hant" sz="4000" b="1" u="none" strike="noStrike" dirty="0">
                <a:solidFill>
                  <a:srgbClr val="173F34"/>
                </a:solidFill>
                <a:latin typeface="Neue Haas Grotesk Text Pro"/>
              </a:rPr>
              <a:t>賽美蓉（瓶陳）</a:t>
            </a:r>
            <a:br>
              <a:rPr lang="zh-Hant" sz="4000" b="1" u="none" strike="noStrike" dirty="0">
                <a:solidFill>
                  <a:srgbClr val="55D8BF"/>
                </a:solidFill>
                <a:latin typeface="Neue Haas Grotesk Text Pro"/>
              </a:rPr>
            </a:br>
            <a:r>
              <a:rPr lang="zh-Hant" sz="4000" b="1" u="none" strike="noStrike" dirty="0">
                <a:solidFill>
                  <a:srgbClr val="B2D8BE"/>
                </a:solidFill>
                <a:latin typeface="Neue Haas Grotesk Text Pro"/>
              </a:rPr>
              <a:t>的特點</a:t>
            </a:r>
          </a:p>
        </p:txBody>
      </p:sp>
      <p:sp>
        <p:nvSpPr>
          <p:cNvPr id="4" name="object 58">
            <a:extLst>
              <a:ext uri="{FF2B5EF4-FFF2-40B4-BE49-F238E27FC236}">
                <a16:creationId xmlns:a16="http://schemas.microsoft.com/office/drawing/2014/main" id="{06D9044B-19C1-C835-1A81-96A0008531CB}"/>
              </a:ext>
            </a:extLst>
          </p:cNvPr>
          <p:cNvSpPr txBox="1"/>
          <p:nvPr/>
        </p:nvSpPr>
        <p:spPr>
          <a:xfrm>
            <a:off x="8444427" y="3683241"/>
            <a:ext cx="2200103" cy="1020921"/>
          </a:xfrm>
          <a:prstGeom prst="rect">
            <a:avLst/>
          </a:prstGeom>
        </p:spPr>
        <p:txBody>
          <a:bodyPr vert="horz" wrap="square" lIns="0" tIns="17145" rIns="0" bIns="0" rtlCol="0" anchor="ctr" anchorCtr="0">
            <a:noAutofit/>
          </a:bodyPr>
          <a:lstStyle/>
          <a:p>
            <a:pPr marL="285750" indent="-285750" rtl="0">
              <a:lnSpc>
                <a:spcPct val="98000"/>
              </a:lnSpc>
              <a:spcAft>
                <a:spcPts val="100"/>
              </a:spcAft>
              <a:buClr>
                <a:schemeClr val="bg2"/>
              </a:buClr>
              <a:buFont typeface="Arial" panose="020B0604020202020204" pitchFamily="34" charset="0"/>
              <a:buChar char="•"/>
            </a:pPr>
            <a:r>
              <a:rPr lang="zh-Hant" sz="1600" u="none" strike="noStrike">
                <a:latin typeface="Microsoft JhengHei" panose="020B0604030504040204" pitchFamily="34" charset="-120"/>
                <a:ea typeface="Microsoft JhengHei" panose="020B0604030504040204" pitchFamily="34" charset="-120"/>
                <a:cs typeface="Hellix SemiBold"/>
              </a:rPr>
              <a:t>檸檬</a:t>
            </a:r>
          </a:p>
          <a:p>
            <a:pPr marL="285750" indent="-285750" rtl="0">
              <a:lnSpc>
                <a:spcPct val="98000"/>
              </a:lnSpc>
              <a:spcAft>
                <a:spcPts val="100"/>
              </a:spcAft>
              <a:buClr>
                <a:schemeClr val="bg2"/>
              </a:buClr>
              <a:buFont typeface="Arial" panose="020B0604020202020204" pitchFamily="34" charset="0"/>
              <a:buChar char="•"/>
            </a:pPr>
            <a:r>
              <a:rPr lang="zh-Hant" sz="1600" u="none" strike="noStrike">
                <a:latin typeface="Microsoft JhengHei" panose="020B0604030504040204" pitchFamily="34" charset="-120"/>
                <a:ea typeface="Microsoft JhengHei" panose="020B0604030504040204" pitchFamily="34" charset="-120"/>
                <a:cs typeface="Hellix SemiBold"/>
              </a:rPr>
              <a:t>蘋果</a:t>
            </a:r>
          </a:p>
          <a:p>
            <a:pPr marL="285750" indent="-285750" rtl="0">
              <a:lnSpc>
                <a:spcPct val="98000"/>
              </a:lnSpc>
              <a:spcAft>
                <a:spcPts val="100"/>
              </a:spcAft>
              <a:buClr>
                <a:schemeClr val="bg2"/>
              </a:buClr>
              <a:buFont typeface="Arial" panose="020B0604020202020204" pitchFamily="34" charset="0"/>
              <a:buChar char="•"/>
            </a:pPr>
            <a:r>
              <a:rPr lang="zh-Hant" sz="1600" u="none" strike="noStrike">
                <a:latin typeface="Microsoft JhengHei" panose="020B0604030504040204" pitchFamily="34" charset="-120"/>
                <a:ea typeface="Microsoft JhengHei" panose="020B0604030504040204" pitchFamily="34" charset="-120"/>
                <a:cs typeface="Hellix SemiBold"/>
              </a:rPr>
              <a:t>桲</a:t>
            </a:r>
          </a:p>
          <a:p>
            <a:pPr marL="285750" indent="-285750" rtl="0">
              <a:lnSpc>
                <a:spcPct val="98000"/>
              </a:lnSpc>
              <a:spcAft>
                <a:spcPts val="100"/>
              </a:spcAft>
              <a:buClr>
                <a:schemeClr val="bg2"/>
              </a:buClr>
              <a:buFont typeface="Arial" panose="020B0604020202020204" pitchFamily="34" charset="0"/>
              <a:buChar char="•"/>
            </a:pPr>
            <a:r>
              <a:rPr lang="zh-Hant" sz="1600" u="none" strike="noStrike">
                <a:latin typeface="Microsoft JhengHei" panose="020B0604030504040204" pitchFamily="34" charset="-120"/>
                <a:ea typeface="Microsoft JhengHei" panose="020B0604030504040204" pitchFamily="34" charset="-120"/>
                <a:cs typeface="Hellix SemiBold"/>
              </a:rPr>
              <a:t>圖</a:t>
            </a: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2">
            <a:extLst>
              <a:ext uri="{28A0092B-C50C-407E-A947-70E740481C1C}">
                <a14:useLocalDpi xmlns:a14="http://schemas.microsoft.com/office/drawing/2010/main" val="0"/>
              </a:ext>
            </a:extLst>
          </a:blip>
          <a:srcRect l="3648" r="3648"/>
          <a:stretch>
            <a:fillRect/>
          </a:stretch>
        </p:blipFill>
        <p:spPr>
          <a:xfrm>
            <a:off x="5548011" y="896895"/>
            <a:ext cx="1978174" cy="598861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4211544" y="4432285"/>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SEMILLON</a:t>
            </a:r>
            <a:endParaRPr lang="en-AU" sz="4400"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24" name="object 58">
            <a:extLst>
              <a:ext uri="{FF2B5EF4-FFF2-40B4-BE49-F238E27FC236}">
                <a16:creationId xmlns:a16="http://schemas.microsoft.com/office/drawing/2014/main" id="{7917F7BB-8A96-804A-9706-5D6D1CCF39BF}"/>
              </a:ext>
            </a:extLst>
          </p:cNvPr>
          <p:cNvSpPr txBox="1"/>
          <p:nvPr/>
        </p:nvSpPr>
        <p:spPr>
          <a:xfrm>
            <a:off x="8444428" y="3397623"/>
            <a:ext cx="3246242" cy="263534"/>
          </a:xfrm>
          <a:prstGeom prst="rect">
            <a:avLst/>
          </a:prstGeom>
          <a:noFill/>
        </p:spPr>
        <p:txBody>
          <a:bodyPr vert="horz" wrap="square" lIns="0" tIns="17145" rIns="0" bIns="0" rtlCol="0">
            <a:noAutofit/>
          </a:bodyPr>
          <a:lstStyle/>
          <a:p>
            <a:pPr rtl="0">
              <a:buClr>
                <a:srgbClr val="F40000"/>
              </a:buClr>
            </a:pPr>
            <a:r>
              <a:rPr lang="zh-Hant" sz="1600" u="none" strike="noStrike" dirty="0">
                <a:latin typeface="Microsoft JhengHei" panose="020B0604030504040204" pitchFamily="34" charset="-120"/>
                <a:ea typeface="Microsoft JhengHei" panose="020B0604030504040204" pitchFamily="34" charset="-120"/>
                <a:cs typeface="Hellix SemiBold"/>
              </a:rPr>
              <a:t>典型水果口味</a:t>
            </a:r>
          </a:p>
        </p:txBody>
      </p:sp>
      <p:sp>
        <p:nvSpPr>
          <p:cNvPr id="5" name="object 58">
            <a:extLst>
              <a:ext uri="{FF2B5EF4-FFF2-40B4-BE49-F238E27FC236}">
                <a16:creationId xmlns:a16="http://schemas.microsoft.com/office/drawing/2014/main" id="{8E5E375D-3E6F-51DA-742E-0DDFF404C4CB}"/>
              </a:ext>
            </a:extLst>
          </p:cNvPr>
          <p:cNvSpPr txBox="1"/>
          <p:nvPr/>
        </p:nvSpPr>
        <p:spPr>
          <a:xfrm>
            <a:off x="8451493" y="5130098"/>
            <a:ext cx="2200103" cy="1275029"/>
          </a:xfrm>
          <a:prstGeom prst="rect">
            <a:avLst/>
          </a:prstGeom>
        </p:spPr>
        <p:txBody>
          <a:bodyPr vert="horz" wrap="square" lIns="0" tIns="17145" rIns="0" bIns="0" rtlCol="0" anchor="ctr" anchorCtr="0">
            <a:noAutofit/>
          </a:bodyPr>
          <a:lstStyle/>
          <a:p>
            <a:pPr marL="285750" indent="-285750" rtl="0">
              <a:lnSpc>
                <a:spcPct val="98000"/>
              </a:lnSpc>
              <a:spcAft>
                <a:spcPts val="100"/>
              </a:spcAft>
              <a:buClr>
                <a:schemeClr val="bg2"/>
              </a:buClr>
              <a:buFont typeface="Arial" panose="020B0604020202020204" pitchFamily="34" charset="0"/>
              <a:buChar char="•"/>
            </a:pPr>
            <a:r>
              <a:rPr lang="zh-Hant" sz="1600" u="none" strike="noStrike">
                <a:latin typeface="Microsoft JhengHei" panose="020B0604030504040204" pitchFamily="34" charset="-120"/>
                <a:ea typeface="Microsoft JhengHei" panose="020B0604030504040204" pitchFamily="34" charset="-120"/>
                <a:cs typeface="Hellix SemiBold"/>
              </a:rPr>
              <a:t>吐司</a:t>
            </a:r>
          </a:p>
          <a:p>
            <a:pPr marL="285750" indent="-285750" rtl="0">
              <a:lnSpc>
                <a:spcPct val="98000"/>
              </a:lnSpc>
              <a:spcAft>
                <a:spcPts val="100"/>
              </a:spcAft>
              <a:buClr>
                <a:schemeClr val="bg2"/>
              </a:buClr>
              <a:buFont typeface="Arial" panose="020B0604020202020204" pitchFamily="34" charset="0"/>
              <a:buChar char="•"/>
            </a:pPr>
            <a:r>
              <a:rPr lang="zh-Hant" sz="1600" u="none" strike="noStrike">
                <a:latin typeface="Microsoft JhengHei" panose="020B0604030504040204" pitchFamily="34" charset="-120"/>
                <a:ea typeface="Microsoft JhengHei" panose="020B0604030504040204" pitchFamily="34" charset="-120"/>
                <a:cs typeface="Hellix SemiBold"/>
              </a:rPr>
              <a:t>稻草</a:t>
            </a:r>
          </a:p>
          <a:p>
            <a:pPr marL="285750" indent="-285750" rtl="0">
              <a:lnSpc>
                <a:spcPct val="98000"/>
              </a:lnSpc>
              <a:spcAft>
                <a:spcPts val="100"/>
              </a:spcAft>
              <a:buClr>
                <a:schemeClr val="bg2"/>
              </a:buClr>
              <a:buFont typeface="Arial" panose="020B0604020202020204" pitchFamily="34" charset="0"/>
              <a:buChar char="•"/>
            </a:pPr>
            <a:r>
              <a:rPr lang="zh-Hant" sz="1600" u="none" strike="noStrike">
                <a:latin typeface="Microsoft JhengHei" panose="020B0604030504040204" pitchFamily="34" charset="-120"/>
                <a:ea typeface="Microsoft JhengHei" panose="020B0604030504040204" pitchFamily="34" charset="-120"/>
                <a:cs typeface="Hellix SemiBold"/>
              </a:rPr>
              <a:t>蜂蜜</a:t>
            </a:r>
          </a:p>
          <a:p>
            <a:pPr marL="285750" indent="-285750" rtl="0">
              <a:lnSpc>
                <a:spcPct val="98000"/>
              </a:lnSpc>
              <a:spcAft>
                <a:spcPts val="100"/>
              </a:spcAft>
              <a:buClr>
                <a:schemeClr val="bg2"/>
              </a:buClr>
              <a:buFont typeface="Arial" panose="020B0604020202020204" pitchFamily="34" charset="0"/>
              <a:buChar char="•"/>
            </a:pPr>
            <a:r>
              <a:rPr lang="zh-Hant" sz="1600" u="none" strike="noStrike">
                <a:latin typeface="Microsoft JhengHei" panose="020B0604030504040204" pitchFamily="34" charset="-120"/>
                <a:ea typeface="Microsoft JhengHei" panose="020B0604030504040204" pitchFamily="34" charset="-120"/>
                <a:cs typeface="Hellix SemiBold"/>
              </a:rPr>
              <a:t>金銀花</a:t>
            </a:r>
          </a:p>
          <a:p>
            <a:pPr marL="285750" indent="-285750" rtl="0">
              <a:lnSpc>
                <a:spcPct val="98000"/>
              </a:lnSpc>
              <a:spcAft>
                <a:spcPts val="100"/>
              </a:spcAft>
              <a:buClr>
                <a:schemeClr val="bg2"/>
              </a:buClr>
              <a:buFont typeface="Arial" panose="020B0604020202020204" pitchFamily="34" charset="0"/>
              <a:buChar char="•"/>
            </a:pPr>
            <a:r>
              <a:rPr lang="zh-Hant" sz="1600" u="none" strike="noStrike">
                <a:latin typeface="Microsoft JhengHei" panose="020B0604030504040204" pitchFamily="34" charset="-120"/>
                <a:ea typeface="Microsoft JhengHei" panose="020B0604030504040204" pitchFamily="34" charset="-120"/>
                <a:cs typeface="Hellix SemiBold"/>
              </a:rPr>
              <a:t>香草</a:t>
            </a:r>
          </a:p>
        </p:txBody>
      </p:sp>
      <p:sp>
        <p:nvSpPr>
          <p:cNvPr id="7" name="object 58">
            <a:extLst>
              <a:ext uri="{FF2B5EF4-FFF2-40B4-BE49-F238E27FC236}">
                <a16:creationId xmlns:a16="http://schemas.microsoft.com/office/drawing/2014/main" id="{0B079E66-3B0C-8590-9A75-BF092F261D5A}"/>
              </a:ext>
            </a:extLst>
          </p:cNvPr>
          <p:cNvSpPr txBox="1"/>
          <p:nvPr/>
        </p:nvSpPr>
        <p:spPr>
          <a:xfrm>
            <a:off x="8451493" y="4809487"/>
            <a:ext cx="3869183" cy="263534"/>
          </a:xfrm>
          <a:prstGeom prst="rect">
            <a:avLst/>
          </a:prstGeom>
          <a:noFill/>
        </p:spPr>
        <p:txBody>
          <a:bodyPr vert="horz" wrap="square" lIns="0" tIns="17145" rIns="0" bIns="0" rtlCol="0">
            <a:noAutofit/>
          </a:bodyPr>
          <a:lstStyle/>
          <a:p>
            <a:pPr rtl="0">
              <a:buClr>
                <a:srgbClr val="F40000"/>
              </a:buClr>
            </a:pPr>
            <a:r>
              <a:rPr lang="zh-Hant" sz="1600" u="none" strike="noStrike">
                <a:latin typeface="Microsoft JhengHei" panose="020B0604030504040204" pitchFamily="34" charset="-120"/>
                <a:ea typeface="Microsoft JhengHei" panose="020B0604030504040204" pitchFamily="34" charset="-120"/>
                <a:cs typeface="Hellix SemiBold"/>
              </a:rPr>
              <a:t>典型的次要風味</a:t>
            </a:r>
          </a:p>
        </p:txBody>
      </p:sp>
      <p:sp>
        <p:nvSpPr>
          <p:cNvPr id="10" name="Oval 9">
            <a:extLst>
              <a:ext uri="{FF2B5EF4-FFF2-40B4-BE49-F238E27FC236}">
                <a16:creationId xmlns:a16="http://schemas.microsoft.com/office/drawing/2014/main" id="{EC7ED948-59A0-E210-2570-88D0F48C00C3}"/>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33AB9E52-6D29-778C-99F6-1A434306436F}"/>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43F3A70F-C04D-BB5A-7C77-B2CCF52F2C92}"/>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8C24FE14-0A30-3BAC-AD09-FBCA14B1417E}"/>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7" name="Title 2">
            <a:extLst>
              <a:ext uri="{FF2B5EF4-FFF2-40B4-BE49-F238E27FC236}">
                <a16:creationId xmlns:a16="http://schemas.microsoft.com/office/drawing/2014/main" id="{985DB0BE-608A-9D1A-69AD-898BFB3A4F2A}"/>
              </a:ext>
            </a:extLst>
          </p:cNvPr>
          <p:cNvSpPr txBox="1"/>
          <p:nvPr/>
        </p:nvSpPr>
        <p:spPr>
          <a:xfrm>
            <a:off x="636597" y="2200428"/>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41" name="Oval 40">
            <a:extLst>
              <a:ext uri="{FF2B5EF4-FFF2-40B4-BE49-F238E27FC236}">
                <a16:creationId xmlns:a16="http://schemas.microsoft.com/office/drawing/2014/main" id="{633B681B-4C1F-F41C-D35C-144F462FB791}"/>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FA64FD8F-0578-E04D-7E7B-F56BA9316647}"/>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70C5987D-2FD8-5562-C657-1101F5ECC4D9}"/>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050AB0FF-F090-4930-CA8E-C06AAC7C658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CBE92127-AA8F-7029-3380-994A0772F2FA}"/>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3218071" y="2645854"/>
            <a:ext cx="210531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賽美蓉（瓶裝陳釀）</a:t>
            </a:r>
          </a:p>
        </p:txBody>
      </p:sp>
      <p:cxnSp>
        <p:nvCxnSpPr>
          <p:cNvPr id="48" name="Straight Connector 47">
            <a:extLst>
              <a:ext uri="{FF2B5EF4-FFF2-40B4-BE49-F238E27FC236}">
                <a16:creationId xmlns:a16="http://schemas.microsoft.com/office/drawing/2014/main" id="{60B7C4B1-F6AA-D5A3-9C4F-AD54773BC85E}"/>
              </a:ext>
            </a:extLst>
          </p:cNvPr>
          <p:cNvCxnSpPr>
            <a:cxnSpLocks/>
          </p:cNvCxnSpPr>
          <p:nvPr/>
        </p:nvCxnSpPr>
        <p:spPr>
          <a:xfrm>
            <a:off x="1183117" y="234059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F6B9DD89-2422-5F99-D68D-FFBA9D02FA34}"/>
              </a:ext>
            </a:extLst>
          </p:cNvPr>
          <p:cNvSpPr/>
          <p:nvPr/>
        </p:nvSpPr>
        <p:spPr>
          <a:xfrm>
            <a:off x="2117043" y="33563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18AF693A-DFA2-0D3B-E47F-72B9323B567B}"/>
              </a:ext>
            </a:extLst>
          </p:cNvPr>
          <p:cNvSpPr/>
          <p:nvPr/>
        </p:nvSpPr>
        <p:spPr>
          <a:xfrm>
            <a:off x="2481186"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DBE8BF68-1FCF-CFBC-942A-EF529CB96B27}"/>
              </a:ext>
            </a:extLst>
          </p:cNvPr>
          <p:cNvSpPr/>
          <p:nvPr/>
        </p:nvSpPr>
        <p:spPr>
          <a:xfrm>
            <a:off x="2845329"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FC7E9AC9-95D2-F718-7FAC-6FB2D62F7DC8}"/>
              </a:ext>
            </a:extLst>
          </p:cNvPr>
          <p:cNvSpPr/>
          <p:nvPr/>
        </p:nvSpPr>
        <p:spPr>
          <a:xfrm>
            <a:off x="3209472"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8" name="Title 2">
            <a:extLst>
              <a:ext uri="{FF2B5EF4-FFF2-40B4-BE49-F238E27FC236}">
                <a16:creationId xmlns:a16="http://schemas.microsoft.com/office/drawing/2014/main" id="{8A8CE958-42EA-C325-605E-CB6D4FFE3CFC}"/>
              </a:ext>
            </a:extLst>
          </p:cNvPr>
          <p:cNvSpPr txBox="1"/>
          <p:nvPr/>
        </p:nvSpPr>
        <p:spPr>
          <a:xfrm>
            <a:off x="636596"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59" name="Oval 58">
            <a:extLst>
              <a:ext uri="{FF2B5EF4-FFF2-40B4-BE49-F238E27FC236}">
                <a16:creationId xmlns:a16="http://schemas.microsoft.com/office/drawing/2014/main" id="{5BD9DC7A-743E-19B4-0CA9-9B0197AE5CE2}"/>
              </a:ext>
            </a:extLst>
          </p:cNvPr>
          <p:cNvSpPr/>
          <p:nvPr/>
        </p:nvSpPr>
        <p:spPr>
          <a:xfrm>
            <a:off x="357399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548A7711-110F-08D2-1C10-52E79E78C26D}"/>
              </a:ext>
            </a:extLst>
          </p:cNvPr>
          <p:cNvSpPr/>
          <p:nvPr/>
        </p:nvSpPr>
        <p:spPr>
          <a:xfrm>
            <a:off x="3938520"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A0CEA643-C815-FB11-83D2-CB97401E4A49}"/>
              </a:ext>
            </a:extLst>
          </p:cNvPr>
          <p:cNvSpPr/>
          <p:nvPr/>
        </p:nvSpPr>
        <p:spPr>
          <a:xfrm>
            <a:off x="4296865"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D6040509-7037-32CD-35AB-7782739728AA}"/>
              </a:ext>
            </a:extLst>
          </p:cNvPr>
          <p:cNvSpPr/>
          <p:nvPr/>
        </p:nvSpPr>
        <p:spPr>
          <a:xfrm>
            <a:off x="4667567"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99BB003A-907D-2805-3499-0BC8145CE38D}"/>
              </a:ext>
            </a:extLst>
          </p:cNvPr>
          <p:cNvSpPr/>
          <p:nvPr/>
        </p:nvSpPr>
        <p:spPr>
          <a:xfrm>
            <a:off x="5032091"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6EF99C7E-E815-430B-590F-58799334530E}"/>
              </a:ext>
            </a:extLst>
          </p:cNvPr>
          <p:cNvSpPr txBox="1"/>
          <p:nvPr/>
        </p:nvSpPr>
        <p:spPr>
          <a:xfrm>
            <a:off x="2019011"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輕盈</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0FD720EB-8AB5-8000-B322-07C52B284E4B}"/>
              </a:ext>
            </a:extLst>
          </p:cNvPr>
          <p:cNvSpPr txBox="1"/>
          <p:nvPr/>
        </p:nvSpPr>
        <p:spPr>
          <a:xfrm>
            <a:off x="3288762" y="30312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73B970B3-9677-A7AE-D71F-64DDB1F805DD}"/>
              </a:ext>
            </a:extLst>
          </p:cNvPr>
          <p:cNvSpPr txBox="1"/>
          <p:nvPr/>
        </p:nvSpPr>
        <p:spPr>
          <a:xfrm>
            <a:off x="458189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2E412C7A-71C0-053D-4768-A3F965BD01A6}"/>
              </a:ext>
            </a:extLst>
          </p:cNvPr>
          <p:cNvSpPr/>
          <p:nvPr/>
        </p:nvSpPr>
        <p:spPr>
          <a:xfrm>
            <a:off x="2117043"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812907B7-3425-185D-BEC7-3675FAEAE875}"/>
              </a:ext>
            </a:extLst>
          </p:cNvPr>
          <p:cNvSpPr/>
          <p:nvPr/>
        </p:nvSpPr>
        <p:spPr>
          <a:xfrm>
            <a:off x="2481186"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FDD3EFFA-C663-DF6A-BCDC-EE719B4AD91B}"/>
              </a:ext>
            </a:extLst>
          </p:cNvPr>
          <p:cNvSpPr/>
          <p:nvPr/>
        </p:nvSpPr>
        <p:spPr>
          <a:xfrm>
            <a:off x="284532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0D1BA9AC-BC0A-EA25-3F88-0C863201EED2}"/>
              </a:ext>
            </a:extLst>
          </p:cNvPr>
          <p:cNvSpPr/>
          <p:nvPr/>
        </p:nvSpPr>
        <p:spPr>
          <a:xfrm>
            <a:off x="320947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FD84E961-EDA9-48D5-28BF-87384EA39F8C}"/>
              </a:ext>
            </a:extLst>
          </p:cNvPr>
          <p:cNvSpPr/>
          <p:nvPr/>
        </p:nvSpPr>
        <p:spPr>
          <a:xfrm>
            <a:off x="35739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D964C562-18A9-CE73-CE9A-3018196B45EA}"/>
              </a:ext>
            </a:extLst>
          </p:cNvPr>
          <p:cNvSpPr/>
          <p:nvPr/>
        </p:nvSpPr>
        <p:spPr>
          <a:xfrm>
            <a:off x="39385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27B2F9F1-C352-7670-6918-9C939E34AAF0}"/>
              </a:ext>
            </a:extLst>
          </p:cNvPr>
          <p:cNvSpPr/>
          <p:nvPr/>
        </p:nvSpPr>
        <p:spPr>
          <a:xfrm>
            <a:off x="429686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77EE516E-EE99-8422-8716-2C38094F5151}"/>
              </a:ext>
            </a:extLst>
          </p:cNvPr>
          <p:cNvSpPr/>
          <p:nvPr/>
        </p:nvSpPr>
        <p:spPr>
          <a:xfrm>
            <a:off x="4667567"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09FA7450-5DAC-07D3-4AC0-C8AD895E568D}"/>
              </a:ext>
            </a:extLst>
          </p:cNvPr>
          <p:cNvSpPr/>
          <p:nvPr/>
        </p:nvSpPr>
        <p:spPr>
          <a:xfrm>
            <a:off x="5032091"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BB727220-067F-9B86-F0CA-C3A4A937D388}"/>
              </a:ext>
            </a:extLst>
          </p:cNvPr>
          <p:cNvSpPr txBox="1"/>
          <p:nvPr/>
        </p:nvSpPr>
        <p:spPr>
          <a:xfrm>
            <a:off x="2019011"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647B5759-F6CA-6DE6-D743-EB225891B64C}"/>
              </a:ext>
            </a:extLst>
          </p:cNvPr>
          <p:cNvSpPr txBox="1"/>
          <p:nvPr/>
        </p:nvSpPr>
        <p:spPr>
          <a:xfrm>
            <a:off x="3139579" y="387150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B29A2E06-2182-1180-291A-869ECD838217}"/>
              </a:ext>
            </a:extLst>
          </p:cNvPr>
          <p:cNvSpPr txBox="1"/>
          <p:nvPr/>
        </p:nvSpPr>
        <p:spPr>
          <a:xfrm>
            <a:off x="4581893"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82" name="Straight Connector 81">
            <a:extLst>
              <a:ext uri="{FF2B5EF4-FFF2-40B4-BE49-F238E27FC236}">
                <a16:creationId xmlns:a16="http://schemas.microsoft.com/office/drawing/2014/main" id="{830800BC-71C9-23EB-6D37-C3B581E60D7A}"/>
              </a:ext>
            </a:extLst>
          </p:cNvPr>
          <p:cNvCxnSpPr>
            <a:cxnSpLocks/>
          </p:cNvCxnSpPr>
          <p:nvPr/>
        </p:nvCxnSpPr>
        <p:spPr>
          <a:xfrm>
            <a:off x="1183117" y="350213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301747C1-807D-0011-7CCD-B79CB45B1246}"/>
              </a:ext>
            </a:extLst>
          </p:cNvPr>
          <p:cNvSpPr txBox="1"/>
          <p:nvPr/>
        </p:nvSpPr>
        <p:spPr>
          <a:xfrm>
            <a:off x="636596"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88" name="Straight Connector 87">
            <a:extLst>
              <a:ext uri="{FF2B5EF4-FFF2-40B4-BE49-F238E27FC236}">
                <a16:creationId xmlns:a16="http://schemas.microsoft.com/office/drawing/2014/main" id="{0A6B3491-87A1-51D1-1458-B714B4896578}"/>
              </a:ext>
            </a:extLst>
          </p:cNvPr>
          <p:cNvCxnSpPr>
            <a:cxnSpLocks/>
          </p:cNvCxnSpPr>
          <p:nvPr/>
        </p:nvCxnSpPr>
        <p:spPr>
          <a:xfrm>
            <a:off x="1183117" y="437328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F7E8476D-D297-A858-2BF5-12AAC743C2AD}"/>
              </a:ext>
            </a:extLst>
          </p:cNvPr>
          <p:cNvSpPr/>
          <p:nvPr/>
        </p:nvSpPr>
        <p:spPr>
          <a:xfrm>
            <a:off x="2117043" y="503686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5102BF2F-3C8F-9933-6E0E-AC3448B82081}"/>
              </a:ext>
            </a:extLst>
          </p:cNvPr>
          <p:cNvSpPr/>
          <p:nvPr/>
        </p:nvSpPr>
        <p:spPr>
          <a:xfrm>
            <a:off x="248118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BF048D0A-9017-E028-2F35-F1FEB47998AF}"/>
              </a:ext>
            </a:extLst>
          </p:cNvPr>
          <p:cNvSpPr/>
          <p:nvPr/>
        </p:nvSpPr>
        <p:spPr>
          <a:xfrm>
            <a:off x="2845329"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261127D3-1F8D-7BC1-A92B-C991A49E9399}"/>
              </a:ext>
            </a:extLst>
          </p:cNvPr>
          <p:cNvSpPr/>
          <p:nvPr/>
        </p:nvSpPr>
        <p:spPr>
          <a:xfrm>
            <a:off x="3209472"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0196DECF-8466-7F03-18A5-ADD9C953DE67}"/>
              </a:ext>
            </a:extLst>
          </p:cNvPr>
          <p:cNvSpPr/>
          <p:nvPr/>
        </p:nvSpPr>
        <p:spPr>
          <a:xfrm>
            <a:off x="357399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A13B6B36-29B1-D9F0-DFF9-307C0255592C}"/>
              </a:ext>
            </a:extLst>
          </p:cNvPr>
          <p:cNvSpPr/>
          <p:nvPr/>
        </p:nvSpPr>
        <p:spPr>
          <a:xfrm>
            <a:off x="3938520"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D51D81E2-E98E-ADFF-6505-35F09491C0C7}"/>
              </a:ext>
            </a:extLst>
          </p:cNvPr>
          <p:cNvSpPr/>
          <p:nvPr/>
        </p:nvSpPr>
        <p:spPr>
          <a:xfrm>
            <a:off x="4296865"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D37D680D-8208-82F6-6671-905C5FBB255E}"/>
              </a:ext>
            </a:extLst>
          </p:cNvPr>
          <p:cNvSpPr/>
          <p:nvPr/>
        </p:nvSpPr>
        <p:spPr>
          <a:xfrm>
            <a:off x="4667567"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0B18F7AE-FB01-C18E-620A-1501240B63C0}"/>
              </a:ext>
            </a:extLst>
          </p:cNvPr>
          <p:cNvSpPr/>
          <p:nvPr/>
        </p:nvSpPr>
        <p:spPr>
          <a:xfrm>
            <a:off x="5032091"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9" name="Title 2">
            <a:extLst>
              <a:ext uri="{FF2B5EF4-FFF2-40B4-BE49-F238E27FC236}">
                <a16:creationId xmlns:a16="http://schemas.microsoft.com/office/drawing/2014/main" id="{66007E68-E215-ED23-EFFF-1110B3CF7193}"/>
              </a:ext>
            </a:extLst>
          </p:cNvPr>
          <p:cNvSpPr txBox="1"/>
          <p:nvPr/>
        </p:nvSpPr>
        <p:spPr>
          <a:xfrm>
            <a:off x="2019011"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00" name="Title 2">
            <a:extLst>
              <a:ext uri="{FF2B5EF4-FFF2-40B4-BE49-F238E27FC236}">
                <a16:creationId xmlns:a16="http://schemas.microsoft.com/office/drawing/2014/main" id="{5CB3227F-58C5-FDB8-DE82-ECB17CFACDAC}"/>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0B418712-C513-DE1D-E2B6-09B9E5AFB7D0}"/>
              </a:ext>
            </a:extLst>
          </p:cNvPr>
          <p:cNvSpPr txBox="1"/>
          <p:nvPr/>
        </p:nvSpPr>
        <p:spPr>
          <a:xfrm>
            <a:off x="458189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2" name="Title 2">
            <a:extLst>
              <a:ext uri="{FF2B5EF4-FFF2-40B4-BE49-F238E27FC236}">
                <a16:creationId xmlns:a16="http://schemas.microsoft.com/office/drawing/2014/main" id="{D9D711A6-2DF9-3E30-B634-1B5DC1B51308}"/>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4642E5D4-1386-1D74-AAE2-AF203D6BF78B}"/>
              </a:ext>
            </a:extLst>
          </p:cNvPr>
          <p:cNvCxnSpPr/>
          <p:nvPr/>
        </p:nvCxnSpPr>
        <p:spPr>
          <a:xfrm>
            <a:off x="1183117" y="521354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1902CEC1-CFBE-BE9D-FDB4-0B8D7E452E81}"/>
              </a:ext>
            </a:extLst>
          </p:cNvPr>
          <p:cNvSpPr/>
          <p:nvPr/>
        </p:nvSpPr>
        <p:spPr>
          <a:xfrm>
            <a:off x="2117043"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37C0628E-3E99-7A07-1328-E1FDEDD5B8ED}"/>
              </a:ext>
            </a:extLst>
          </p:cNvPr>
          <p:cNvSpPr/>
          <p:nvPr/>
        </p:nvSpPr>
        <p:spPr>
          <a:xfrm>
            <a:off x="248118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16BF967A-4010-39BF-C8E3-5D5CFFEAB66B}"/>
              </a:ext>
            </a:extLst>
          </p:cNvPr>
          <p:cNvSpPr/>
          <p:nvPr/>
        </p:nvSpPr>
        <p:spPr>
          <a:xfrm>
            <a:off x="284532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BCF9A80E-6743-0E9B-3CAB-07A943B325E0}"/>
              </a:ext>
            </a:extLst>
          </p:cNvPr>
          <p:cNvSpPr/>
          <p:nvPr/>
        </p:nvSpPr>
        <p:spPr>
          <a:xfrm>
            <a:off x="3209472"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382F9B28-DD68-2717-E0BD-65B47919FAFC}"/>
              </a:ext>
            </a:extLst>
          </p:cNvPr>
          <p:cNvSpPr/>
          <p:nvPr/>
        </p:nvSpPr>
        <p:spPr>
          <a:xfrm>
            <a:off x="3573996"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D9B3F844-51B8-4585-E251-AA99CB76A66D}"/>
              </a:ext>
            </a:extLst>
          </p:cNvPr>
          <p:cNvSpPr/>
          <p:nvPr/>
        </p:nvSpPr>
        <p:spPr>
          <a:xfrm>
            <a:off x="3938520"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F422A5EC-2AD4-7DD6-D6F0-B200B63D738E}"/>
              </a:ext>
            </a:extLst>
          </p:cNvPr>
          <p:cNvSpPr/>
          <p:nvPr/>
        </p:nvSpPr>
        <p:spPr>
          <a:xfrm>
            <a:off x="4296865"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9E5FACF1-4DD8-C25D-DD83-5903E3389D2D}"/>
              </a:ext>
            </a:extLst>
          </p:cNvPr>
          <p:cNvSpPr/>
          <p:nvPr/>
        </p:nvSpPr>
        <p:spPr>
          <a:xfrm>
            <a:off x="4667567"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67744082-41DF-FF79-D180-03FDABE3F387}"/>
              </a:ext>
            </a:extLst>
          </p:cNvPr>
          <p:cNvSpPr/>
          <p:nvPr/>
        </p:nvSpPr>
        <p:spPr>
          <a:xfrm>
            <a:off x="5032091"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4" name="Title 2">
            <a:extLst>
              <a:ext uri="{FF2B5EF4-FFF2-40B4-BE49-F238E27FC236}">
                <a16:creationId xmlns:a16="http://schemas.microsoft.com/office/drawing/2014/main" id="{4AE9D01A-B164-378B-271F-991DB1DA9829}"/>
              </a:ext>
            </a:extLst>
          </p:cNvPr>
          <p:cNvSpPr txBox="1"/>
          <p:nvPr/>
        </p:nvSpPr>
        <p:spPr>
          <a:xfrm>
            <a:off x="636596"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115" name="Straight Connector 114">
            <a:extLst>
              <a:ext uri="{FF2B5EF4-FFF2-40B4-BE49-F238E27FC236}">
                <a16:creationId xmlns:a16="http://schemas.microsoft.com/office/drawing/2014/main" id="{E70BE126-F1D8-8B46-79B9-4EEF8740C4E3}"/>
              </a:ext>
            </a:extLst>
          </p:cNvPr>
          <p:cNvCxnSpPr>
            <a:cxnSpLocks/>
          </p:cNvCxnSpPr>
          <p:nvPr/>
        </p:nvCxnSpPr>
        <p:spPr>
          <a:xfrm>
            <a:off x="1183117" y="555953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3BFC6EB-3C4C-DD1B-181F-893611E585F3}"/>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EA15A523-D844-53B2-8244-10D96F3E0309}"/>
              </a:ext>
            </a:extLst>
          </p:cNvPr>
          <p:cNvSpPr/>
          <p:nvPr/>
        </p:nvSpPr>
        <p:spPr>
          <a:xfrm>
            <a:off x="248118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68EA0883-2B6E-3BED-7F10-15BB5AA0B5EE}"/>
              </a:ext>
            </a:extLst>
          </p:cNvPr>
          <p:cNvSpPr/>
          <p:nvPr/>
        </p:nvSpPr>
        <p:spPr>
          <a:xfrm>
            <a:off x="2845329" y="6164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0" name="Oval 119">
            <a:extLst>
              <a:ext uri="{FF2B5EF4-FFF2-40B4-BE49-F238E27FC236}">
                <a16:creationId xmlns:a16="http://schemas.microsoft.com/office/drawing/2014/main" id="{A106D096-5A30-BC9A-32DE-3C9E573C5571}"/>
              </a:ext>
            </a:extLst>
          </p:cNvPr>
          <p:cNvSpPr/>
          <p:nvPr/>
        </p:nvSpPr>
        <p:spPr>
          <a:xfrm>
            <a:off x="357399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1" name="Oval 120">
            <a:extLst>
              <a:ext uri="{FF2B5EF4-FFF2-40B4-BE49-F238E27FC236}">
                <a16:creationId xmlns:a16="http://schemas.microsoft.com/office/drawing/2014/main" id="{D4C4B48B-C6F4-75BF-6309-AA84007A159A}"/>
              </a:ext>
            </a:extLst>
          </p:cNvPr>
          <p:cNvSpPr/>
          <p:nvPr/>
        </p:nvSpPr>
        <p:spPr>
          <a:xfrm>
            <a:off x="3938520"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2" name="Oval 121">
            <a:extLst>
              <a:ext uri="{FF2B5EF4-FFF2-40B4-BE49-F238E27FC236}">
                <a16:creationId xmlns:a16="http://schemas.microsoft.com/office/drawing/2014/main" id="{91C52623-B981-68F6-B937-F614FE2B5EB1}"/>
              </a:ext>
            </a:extLst>
          </p:cNvPr>
          <p:cNvSpPr/>
          <p:nvPr/>
        </p:nvSpPr>
        <p:spPr>
          <a:xfrm>
            <a:off x="4296865"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3" name="Oval 122">
            <a:extLst>
              <a:ext uri="{FF2B5EF4-FFF2-40B4-BE49-F238E27FC236}">
                <a16:creationId xmlns:a16="http://schemas.microsoft.com/office/drawing/2014/main" id="{46042751-EF9A-E0DB-1649-518945B005F8}"/>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8BE4A4FD-149D-5AB8-9B99-0FAD7AF8C21E}"/>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2019011" y="584533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2665830" y="584533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10% – 11.5%</a:t>
            </a:r>
          </a:p>
        </p:txBody>
      </p:sp>
      <p:sp>
        <p:nvSpPr>
          <p:cNvPr id="127" name="Title 2">
            <a:extLst>
              <a:ext uri="{FF2B5EF4-FFF2-40B4-BE49-F238E27FC236}">
                <a16:creationId xmlns:a16="http://schemas.microsoft.com/office/drawing/2014/main" id="{C7F0AF62-8A0F-BC66-F7A9-EB7458C46B08}"/>
              </a:ext>
            </a:extLst>
          </p:cNvPr>
          <p:cNvSpPr txBox="1"/>
          <p:nvPr/>
        </p:nvSpPr>
        <p:spPr>
          <a:xfrm>
            <a:off x="4581893" y="584533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28" name="Title 2">
            <a:extLst>
              <a:ext uri="{FF2B5EF4-FFF2-40B4-BE49-F238E27FC236}">
                <a16:creationId xmlns:a16="http://schemas.microsoft.com/office/drawing/2014/main" id="{6B967728-220D-9ACB-91EB-074ADB41C86B}"/>
              </a:ext>
            </a:extLst>
          </p:cNvPr>
          <p:cNvSpPr txBox="1"/>
          <p:nvPr/>
        </p:nvSpPr>
        <p:spPr>
          <a:xfrm>
            <a:off x="636596"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D14B8778-4615-D6CE-38C9-E78112F2A9F7}"/>
              </a:ext>
            </a:extLst>
          </p:cNvPr>
          <p:cNvCxnSpPr>
            <a:cxnSpLocks/>
          </p:cNvCxnSpPr>
          <p:nvPr/>
        </p:nvCxnSpPr>
        <p:spPr>
          <a:xfrm>
            <a:off x="1183117" y="634418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64366718-6D5E-316C-61AB-EB86EE160FAC}"/>
              </a:ext>
            </a:extLst>
          </p:cNvPr>
          <p:cNvCxnSpPr/>
          <p:nvPr/>
        </p:nvCxnSpPr>
        <p:spPr>
          <a:xfrm>
            <a:off x="7756911" y="3539203"/>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AC5B6CC0-E62C-2683-B24C-F4AE9D18905B}"/>
              </a:ext>
            </a:extLst>
          </p:cNvPr>
          <p:cNvCxnSpPr/>
          <p:nvPr/>
        </p:nvCxnSpPr>
        <p:spPr>
          <a:xfrm>
            <a:off x="7756911" y="4984943"/>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5D2E652-F925-E2A3-091F-24693D035AF0}"/>
              </a:ext>
            </a:extLst>
          </p:cNvPr>
          <p:cNvCxnSpPr/>
          <p:nvPr/>
        </p:nvCxnSpPr>
        <p:spPr>
          <a:xfrm flipH="1">
            <a:off x="3345806" y="251476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4AD0A73A-FD99-504C-E0A1-3741D2C492F0}"/>
              </a:ext>
            </a:extLst>
          </p:cNvPr>
          <p:cNvSpPr/>
          <p:nvPr/>
        </p:nvSpPr>
        <p:spPr>
          <a:xfrm>
            <a:off x="8906107" y="1048215"/>
            <a:ext cx="1880839" cy="188083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3" name="object 58">
            <a:extLst>
              <a:ext uri="{FF2B5EF4-FFF2-40B4-BE49-F238E27FC236}">
                <a16:creationId xmlns:a16="http://schemas.microsoft.com/office/drawing/2014/main" id="{A3531916-BA0F-B8F7-7E60-1A3921BFCBE0}"/>
              </a:ext>
            </a:extLst>
          </p:cNvPr>
          <p:cNvSpPr txBox="1"/>
          <p:nvPr/>
        </p:nvSpPr>
        <p:spPr>
          <a:xfrm>
            <a:off x="8956634" y="1224464"/>
            <a:ext cx="1671762" cy="1430520"/>
          </a:xfrm>
          <a:prstGeom prst="rect">
            <a:avLst/>
          </a:prstGeom>
        </p:spPr>
        <p:txBody>
          <a:bodyPr vert="horz" wrap="square" lIns="0" tIns="17145" rIns="0" bIns="0" rtlCol="0" anchor="b" anchorCtr="0">
            <a:noAutofit/>
          </a:bodyPr>
          <a:lstStyle/>
          <a:p>
            <a:pPr algn="ctr" rtl="0">
              <a:lnSpc>
                <a:spcPct val="82000"/>
              </a:lnSpc>
              <a:spcBef>
                <a:spcPts val="158"/>
              </a:spcBef>
              <a:spcAft>
                <a:spcPts val="638"/>
              </a:spcAft>
            </a:pPr>
            <a:r>
              <a:rPr lang="zh-Hant" sz="2400" b="1" u="none" strike="noStrike" dirty="0">
                <a:solidFill>
                  <a:srgbClr val="FFFFFF"/>
                </a:solidFill>
                <a:latin typeface="Neue Haas Grotesk Text Pro"/>
                <a:ea typeface="Microsoft JhengHei" panose="020B0604030504040204" pitchFamily="34" charset="-120"/>
                <a:cs typeface="Inter Display"/>
              </a:rPr>
              <a:t>瓶中</a:t>
            </a:r>
            <a:br>
              <a:rPr lang="zh-Hant" sz="2400" b="1" u="none" strike="noStrike" dirty="0">
                <a:solidFill>
                  <a:srgbClr val="FFFFFF"/>
                </a:solidFill>
                <a:latin typeface="Neue Haas Grotesk Text Pro"/>
                <a:ea typeface="Microsoft JhengHei" panose="020B0604030504040204" pitchFamily="34" charset="-120"/>
                <a:cs typeface="Inter Display"/>
              </a:rPr>
            </a:br>
            <a:r>
              <a:rPr lang="zh-Hant" sz="2400" b="1" u="none" strike="noStrike" dirty="0">
                <a:solidFill>
                  <a:srgbClr val="FFFFFF"/>
                </a:solidFill>
                <a:latin typeface="Neue Haas Grotesk Text Pro"/>
                <a:ea typeface="Microsoft JhengHei" panose="020B0604030504040204" pitchFamily="34" charset="-120"/>
                <a:cs typeface="Inter Display"/>
              </a:rPr>
              <a:t>陳釀，未經橡木桶陳釀的風格</a:t>
            </a:r>
          </a:p>
        </p:txBody>
      </p:sp>
      <p:cxnSp>
        <p:nvCxnSpPr>
          <p:cNvPr id="8" name="Straight Connector 7">
            <a:extLst>
              <a:ext uri="{FF2B5EF4-FFF2-40B4-BE49-F238E27FC236}">
                <a16:creationId xmlns:a16="http://schemas.microsoft.com/office/drawing/2014/main" id="{E00E7478-58E5-E54A-4286-F688173100B3}"/>
              </a:ext>
            </a:extLst>
          </p:cNvPr>
          <p:cNvCxnSpPr/>
          <p:nvPr/>
        </p:nvCxnSpPr>
        <p:spPr>
          <a:xfrm>
            <a:off x="6744074" y="2059807"/>
            <a:ext cx="217626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F8970123-3032-7936-27F4-D93C832D063B}"/>
              </a:ext>
            </a:extLst>
          </p:cNvPr>
          <p:cNvGrpSpPr/>
          <p:nvPr/>
        </p:nvGrpSpPr>
        <p:grpSpPr>
          <a:xfrm>
            <a:off x="3209472" y="6166946"/>
            <a:ext cx="278634" cy="272668"/>
            <a:chOff x="8032638" y="5926610"/>
            <a:chExt cx="278634" cy="272668"/>
          </a:xfrm>
        </p:grpSpPr>
        <p:sp>
          <p:nvSpPr>
            <p:cNvPr id="12" name="Freeform 11">
              <a:extLst>
                <a:ext uri="{FF2B5EF4-FFF2-40B4-BE49-F238E27FC236}">
                  <a16:creationId xmlns:a16="http://schemas.microsoft.com/office/drawing/2014/main" id="{A844943D-1979-D16B-5D11-44D5CD2F99B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B8CA8B8C-1DBA-BDEA-1B93-F8A0642BD87E}"/>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9" name="Straight Connector 8">
            <a:extLst>
              <a:ext uri="{FF2B5EF4-FFF2-40B4-BE49-F238E27FC236}">
                <a16:creationId xmlns:a16="http://schemas.microsoft.com/office/drawing/2014/main" id="{D18A2BF2-62F3-D344-C8DB-4D0FBB544520}"/>
              </a:ext>
            </a:extLst>
          </p:cNvPr>
          <p:cNvCxnSpPr/>
          <p:nvPr/>
        </p:nvCxnSpPr>
        <p:spPr>
          <a:xfrm flipH="1">
            <a:off x="4446060" y="251476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00DB408-40C3-9220-573F-5C137A9D219A}"/>
              </a:ext>
            </a:extLst>
          </p:cNvPr>
          <p:cNvCxnSpPr/>
          <p:nvPr/>
        </p:nvCxnSpPr>
        <p:spPr>
          <a:xfrm>
            <a:off x="3345806" y="2647106"/>
            <a:ext cx="11140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200529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C0DF2030-D8A5-38D0-5AE6-172FDA14C11E}"/>
              </a:ext>
            </a:extLst>
          </p:cNvPr>
          <p:cNvSpPr txBox="1"/>
          <p:nvPr/>
        </p:nvSpPr>
        <p:spPr>
          <a:xfrm>
            <a:off x="6545766" y="568712"/>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澳大利亞葡萄酒由那些生長在豐富多樣氣候條件下、歷經數百萬年形成的地貌環境中的葡萄釀造而成，每一杯澳大利亞葡萄酒都在訴說著一段故事。</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如同先輩們一樣，我們當代的葡萄種植者和釀酒師依然滿懷熱情、堅韌不拔且富有創造力；他們不斷探索新方法，完善古老的釀酒技藝。我們這個群體因相互尊重以及對釀造卓越葡萄酒的共同熱愛與追求而緊密相連，同時我們致力於保護自然環境，讓後世子孫也能夠享受這壯麗的自然奇觀。我們將現代性的思考實踐在這片古老的土地上，極為認真地進行饒有趣味的試驗。</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所以，如果你渴求冒險的滋味，就讓澳大利亞葡萄酒成為你的指引吧。因為在每一瓶澳大利亞葡萄酒中，你都將領略澳大利亞的奇妙之處</a:t>
            </a:r>
            <a:r>
              <a:rPr lang="en-US" altLang="zh-CN"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它讓人想起定義我們文化與這片土地的冒險精神和多樣性。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cxnSp>
        <p:nvCxnSpPr>
          <p:cNvPr id="30" name="Straight Connector 29">
            <a:extLst>
              <a:ext uri="{FF2B5EF4-FFF2-40B4-BE49-F238E27FC236}">
                <a16:creationId xmlns:a16="http://schemas.microsoft.com/office/drawing/2014/main" id="{CDD767A6-4305-ABA2-5DBC-E4D86D988604}"/>
              </a:ext>
            </a:extLst>
          </p:cNvPr>
          <p:cNvCxnSpPr/>
          <p:nvPr/>
        </p:nvCxnSpPr>
        <p:spPr>
          <a:xfrm flipH="1" flipV="1">
            <a:off x="7528500" y="2249999"/>
            <a:ext cx="0" cy="202749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6CA056B-4C50-33DE-E7CC-A618DC3C5A1A}"/>
              </a:ext>
            </a:extLst>
          </p:cNvPr>
          <p:cNvCxnSpPr/>
          <p:nvPr/>
        </p:nvCxnSpPr>
        <p:spPr>
          <a:xfrm>
            <a:off x="6518606" y="2249999"/>
            <a:ext cx="100989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11283754" cy="1325562"/>
          </a:xfrm>
        </p:spPr>
        <p:txBody>
          <a:bodyPr>
            <a:noAutofit/>
          </a:bodyPr>
          <a:lstStyle/>
          <a:p>
            <a:pPr rtl="0"/>
            <a:r>
              <a:rPr lang="zh-Hant" sz="4000" b="1" u="none" strike="noStrike" dirty="0">
                <a:solidFill>
                  <a:srgbClr val="173F34"/>
                </a:solidFill>
                <a:latin typeface="Neue Haas Grotesk Text Pro"/>
              </a:rPr>
              <a:t>夏多內葡萄酒</a:t>
            </a:r>
            <a:br>
              <a:rPr lang="zh-Hant" sz="4000" b="1" u="none" strike="noStrike" dirty="0">
                <a:solidFill>
                  <a:srgbClr val="55D8BF"/>
                </a:solidFill>
                <a:latin typeface="Neue Haas Grotesk Text Pro"/>
              </a:rPr>
            </a:br>
            <a:r>
              <a:rPr lang="zh-Hant" sz="4000" b="1" u="none" strike="noStrike" dirty="0">
                <a:solidFill>
                  <a:srgbClr val="B2D8BE"/>
                </a:solidFill>
                <a:latin typeface="Neue Haas Grotesk Text Pro"/>
              </a:rPr>
              <a:t>的特點</a:t>
            </a:r>
          </a:p>
        </p:txBody>
      </p:sp>
      <p:sp>
        <p:nvSpPr>
          <p:cNvPr id="4" name="object 58">
            <a:extLst>
              <a:ext uri="{FF2B5EF4-FFF2-40B4-BE49-F238E27FC236}">
                <a16:creationId xmlns:a16="http://schemas.microsoft.com/office/drawing/2014/main" id="{4425084F-9312-792E-73A7-CBEFFFE77094}"/>
              </a:ext>
            </a:extLst>
          </p:cNvPr>
          <p:cNvSpPr txBox="1"/>
          <p:nvPr/>
        </p:nvSpPr>
        <p:spPr>
          <a:xfrm>
            <a:off x="8218959" y="2746014"/>
            <a:ext cx="2665060" cy="1145186"/>
          </a:xfrm>
          <a:prstGeom prst="rect">
            <a:avLst/>
          </a:prstGeom>
        </p:spPr>
        <p:txBody>
          <a:bodyPr vert="horz" wrap="square" lIns="0" tIns="17145" rIns="0" bIns="0" numCol="2" rtlCol="0" anchor="ctr" anchorCtr="0">
            <a:noAutofit/>
          </a:bodyPr>
          <a:lstStyle/>
          <a:p>
            <a:pPr marL="285750" indent="-285750" rtl="0">
              <a:lnSpc>
                <a:spcPct val="98000"/>
              </a:lnSpc>
              <a:spcAft>
                <a:spcPts val="100"/>
              </a:spcAft>
              <a:buClr>
                <a:schemeClr val="bg2"/>
              </a:buClr>
              <a:buFont typeface="Arial" panose="020B0604020202020204" pitchFamily="34" charset="0"/>
              <a:buChar char="•"/>
            </a:pPr>
            <a:r>
              <a:rPr lang="zh-Hant" sz="1600" u="none" strike="noStrike">
                <a:latin typeface="Microsoft JhengHei" panose="020B0604030504040204" pitchFamily="34" charset="-120"/>
                <a:ea typeface="Microsoft JhengHei" panose="020B0604030504040204" pitchFamily="34" charset="-120"/>
                <a:cs typeface="Hellix SemiBold"/>
              </a:rPr>
              <a:t>檸檬</a:t>
            </a:r>
          </a:p>
          <a:p>
            <a:pPr marL="285750" indent="-285750" rtl="0">
              <a:lnSpc>
                <a:spcPct val="98000"/>
              </a:lnSpc>
              <a:spcAft>
                <a:spcPts val="100"/>
              </a:spcAft>
              <a:buClr>
                <a:schemeClr val="bg2"/>
              </a:buClr>
              <a:buFont typeface="Arial" panose="020B0604020202020204" pitchFamily="34" charset="0"/>
              <a:buChar char="•"/>
            </a:pPr>
            <a:r>
              <a:rPr lang="zh-Hant" sz="1600" u="none" strike="noStrike">
                <a:latin typeface="Microsoft JhengHei" panose="020B0604030504040204" pitchFamily="34" charset="-120"/>
                <a:ea typeface="Microsoft JhengHei" panose="020B0604030504040204" pitchFamily="34" charset="-120"/>
                <a:cs typeface="Hellix SemiBold"/>
              </a:rPr>
              <a:t>蘋果</a:t>
            </a:r>
          </a:p>
          <a:p>
            <a:pPr marL="285750" indent="-285750" rtl="0">
              <a:lnSpc>
                <a:spcPct val="98000"/>
              </a:lnSpc>
              <a:spcAft>
                <a:spcPts val="100"/>
              </a:spcAft>
              <a:buClr>
                <a:schemeClr val="bg2"/>
              </a:buClr>
              <a:buFont typeface="Arial" panose="020B0604020202020204" pitchFamily="34" charset="0"/>
              <a:buChar char="•"/>
            </a:pPr>
            <a:r>
              <a:rPr lang="zh-Hant" sz="1600" u="none" strike="noStrike">
                <a:latin typeface="Microsoft JhengHei" panose="020B0604030504040204" pitchFamily="34" charset="-120"/>
                <a:ea typeface="Microsoft JhengHei" panose="020B0604030504040204" pitchFamily="34" charset="-120"/>
                <a:cs typeface="Hellix SemiBold"/>
              </a:rPr>
              <a:t>梨</a:t>
            </a:r>
          </a:p>
          <a:p>
            <a:pPr marL="285750" indent="-285750" rtl="0">
              <a:lnSpc>
                <a:spcPct val="98000"/>
              </a:lnSpc>
              <a:spcAft>
                <a:spcPts val="100"/>
              </a:spcAft>
              <a:buClr>
                <a:schemeClr val="bg2"/>
              </a:buClr>
              <a:buFont typeface="Arial" panose="020B0604020202020204" pitchFamily="34" charset="0"/>
              <a:buChar char="•"/>
            </a:pPr>
            <a:r>
              <a:rPr lang="zh-Hant" sz="1600" u="none" strike="noStrike">
                <a:latin typeface="Microsoft JhengHei" panose="020B0604030504040204" pitchFamily="34" charset="-120"/>
                <a:ea typeface="Microsoft JhengHei" panose="020B0604030504040204" pitchFamily="34" charset="-120"/>
                <a:cs typeface="Hellix SemiBold"/>
              </a:rPr>
              <a:t>桃</a:t>
            </a:r>
          </a:p>
          <a:p>
            <a:pPr marL="285750" indent="-285750" rtl="0">
              <a:lnSpc>
                <a:spcPct val="98000"/>
              </a:lnSpc>
              <a:spcAft>
                <a:spcPts val="100"/>
              </a:spcAft>
              <a:buClr>
                <a:schemeClr val="bg2"/>
              </a:buClr>
              <a:buFont typeface="Arial" panose="020B0604020202020204" pitchFamily="34" charset="0"/>
              <a:buChar char="•"/>
            </a:pPr>
            <a:r>
              <a:rPr lang="zh-Hant" sz="1600" u="none" strike="noStrike">
                <a:latin typeface="Microsoft JhengHei" panose="020B0604030504040204" pitchFamily="34" charset="-120"/>
                <a:ea typeface="Microsoft JhengHei" panose="020B0604030504040204" pitchFamily="34" charset="-120"/>
                <a:cs typeface="Hellix SemiBold"/>
              </a:rPr>
              <a:t>油桃</a:t>
            </a:r>
          </a:p>
          <a:p>
            <a:pPr marL="285750" indent="-285750" rtl="0">
              <a:lnSpc>
                <a:spcPct val="98000"/>
              </a:lnSpc>
              <a:spcAft>
                <a:spcPts val="100"/>
              </a:spcAft>
              <a:buClr>
                <a:schemeClr val="bg2"/>
              </a:buClr>
              <a:buFont typeface="Arial" panose="020B0604020202020204" pitchFamily="34" charset="0"/>
              <a:buChar char="•"/>
            </a:pPr>
            <a:r>
              <a:rPr lang="zh-Hant" sz="1600" u="none" strike="noStrike">
                <a:latin typeface="Microsoft JhengHei" panose="020B0604030504040204" pitchFamily="34" charset="-120"/>
                <a:ea typeface="Microsoft JhengHei" panose="020B0604030504040204" pitchFamily="34" charset="-120"/>
                <a:cs typeface="Hellix SemiBold"/>
              </a:rPr>
              <a:t>瓜</a:t>
            </a:r>
          </a:p>
          <a:p>
            <a:pPr marL="285750" indent="-285750" rtl="0">
              <a:lnSpc>
                <a:spcPct val="98000"/>
              </a:lnSpc>
              <a:spcAft>
                <a:spcPts val="100"/>
              </a:spcAft>
              <a:buClr>
                <a:schemeClr val="bg2"/>
              </a:buClr>
              <a:buFont typeface="Arial" panose="020B0604020202020204" pitchFamily="34" charset="0"/>
              <a:buChar char="•"/>
            </a:pPr>
            <a:r>
              <a:rPr lang="zh-Hant" sz="1600" u="none" strike="noStrike">
                <a:latin typeface="Microsoft JhengHei" panose="020B0604030504040204" pitchFamily="34" charset="-120"/>
                <a:ea typeface="Microsoft JhengHei" panose="020B0604030504040204" pitchFamily="34" charset="-120"/>
                <a:cs typeface="Hellix SemiBold"/>
              </a:rPr>
              <a:t>芒果</a:t>
            </a:r>
          </a:p>
          <a:p>
            <a:pPr marL="285750" indent="-285750" rtl="0">
              <a:lnSpc>
                <a:spcPct val="98000"/>
              </a:lnSpc>
              <a:spcAft>
                <a:spcPts val="100"/>
              </a:spcAft>
              <a:buClr>
                <a:schemeClr val="bg2"/>
              </a:buClr>
              <a:buFont typeface="Arial" panose="020B0604020202020204" pitchFamily="34" charset="0"/>
              <a:buChar char="•"/>
            </a:pPr>
            <a:r>
              <a:rPr lang="zh-Hant" sz="1600" u="none" strike="noStrike">
                <a:latin typeface="Microsoft JhengHei" panose="020B0604030504040204" pitchFamily="34" charset="-120"/>
                <a:ea typeface="Microsoft JhengHei" panose="020B0604030504040204" pitchFamily="34" charset="-120"/>
                <a:cs typeface="Hellix SemiBold"/>
              </a:rPr>
              <a:t>鳳梨</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a:extLst>
              <a:ext uri="{28A0092B-C50C-407E-A947-70E740481C1C}">
                <a14:useLocalDpi xmlns:a14="http://schemas.microsoft.com/office/drawing/2010/main" val="0"/>
              </a:ext>
            </a:extLst>
          </a:blip>
          <a:srcRect l="3648" r="3648"/>
          <a:stretch>
            <a:fillRect/>
          </a:stretch>
        </p:blipFill>
        <p:spPr>
          <a:xfrm>
            <a:off x="5255030" y="593768"/>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3986076" y="4469516"/>
            <a:ext cx="4652237" cy="460254"/>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600" b="1" u="none" strike="noStrike" dirty="0">
                <a:solidFill>
                  <a:srgbClr val="FFFFFF"/>
                </a:solidFill>
                <a:latin typeface="Neue Haas Grotesk Text Pro"/>
                <a:ea typeface="Microsoft JhengHei" panose="020B0604030504040204" pitchFamily="34" charset="-120"/>
                <a:cs typeface="Inter Display"/>
              </a:rPr>
              <a:t>CHARDONNAY</a:t>
            </a:r>
            <a:endParaRPr lang="en-AU" sz="36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24" name="object 58">
            <a:extLst>
              <a:ext uri="{FF2B5EF4-FFF2-40B4-BE49-F238E27FC236}">
                <a16:creationId xmlns:a16="http://schemas.microsoft.com/office/drawing/2014/main" id="{D2F11005-4364-9197-5D9A-D53880A92F66}"/>
              </a:ext>
            </a:extLst>
          </p:cNvPr>
          <p:cNvSpPr txBox="1"/>
          <p:nvPr/>
        </p:nvSpPr>
        <p:spPr>
          <a:xfrm>
            <a:off x="8218960" y="2485697"/>
            <a:ext cx="3246242" cy="263534"/>
          </a:xfrm>
          <a:prstGeom prst="rect">
            <a:avLst/>
          </a:prstGeom>
          <a:noFill/>
        </p:spPr>
        <p:txBody>
          <a:bodyPr vert="horz" wrap="square" lIns="0" tIns="17145" rIns="0" bIns="0" rtlCol="0">
            <a:noAutofit/>
          </a:bodyPr>
          <a:lstStyle/>
          <a:p>
            <a:pPr rtl="0">
              <a:buClr>
                <a:srgbClr val="F40000"/>
              </a:buClr>
            </a:pPr>
            <a:r>
              <a:rPr lang="zh-Hant" sz="1600" u="none" strike="noStrike" dirty="0">
                <a:latin typeface="Microsoft JhengHei" panose="020B0604030504040204" pitchFamily="34" charset="-120"/>
                <a:ea typeface="Microsoft JhengHei" panose="020B0604030504040204" pitchFamily="34" charset="-120"/>
                <a:cs typeface="Hellix SemiBold"/>
              </a:rPr>
              <a:t>典型水果口味</a:t>
            </a:r>
          </a:p>
        </p:txBody>
      </p:sp>
      <p:sp>
        <p:nvSpPr>
          <p:cNvPr id="7" name="object 58">
            <a:extLst>
              <a:ext uri="{FF2B5EF4-FFF2-40B4-BE49-F238E27FC236}">
                <a16:creationId xmlns:a16="http://schemas.microsoft.com/office/drawing/2014/main" id="{2C21939C-AF05-D01E-E7EC-E676BB763D56}"/>
              </a:ext>
            </a:extLst>
          </p:cNvPr>
          <p:cNvSpPr txBox="1"/>
          <p:nvPr/>
        </p:nvSpPr>
        <p:spPr>
          <a:xfrm>
            <a:off x="8226025" y="4022614"/>
            <a:ext cx="3869183" cy="509755"/>
          </a:xfrm>
          <a:prstGeom prst="rect">
            <a:avLst/>
          </a:prstGeom>
          <a:noFill/>
        </p:spPr>
        <p:txBody>
          <a:bodyPr vert="horz" wrap="square" lIns="0" tIns="17145" rIns="0" bIns="0" rtlCol="0">
            <a:noAutofit/>
          </a:bodyPr>
          <a:lstStyle/>
          <a:p>
            <a:pPr rtl="0">
              <a:buClr>
                <a:srgbClr val="F40000"/>
              </a:buClr>
            </a:pPr>
            <a:r>
              <a:rPr lang="zh-Hant" sz="1600" u="none" strike="noStrike">
                <a:latin typeface="Microsoft JhengHei" panose="020B0604030504040204" pitchFamily="34" charset="-120"/>
                <a:ea typeface="Microsoft JhengHei" panose="020B0604030504040204" pitchFamily="34" charset="-120"/>
                <a:cs typeface="Hellix SemiBold"/>
              </a:rPr>
              <a:t>典型的橡木桶</a:t>
            </a:r>
            <a:br>
              <a:rPr lang="zh-Hant" sz="1600" u="none" strike="noStrike">
                <a:latin typeface="Microsoft JhengHei" panose="020B0604030504040204" pitchFamily="34" charset="-120"/>
                <a:ea typeface="Microsoft JhengHei" panose="020B0604030504040204" pitchFamily="34" charset="-120"/>
                <a:cs typeface="Hellix SemiBold"/>
              </a:rPr>
            </a:br>
            <a:r>
              <a:rPr lang="zh-Hant" sz="1600" u="none" strike="noStrike">
                <a:latin typeface="Microsoft JhengHei" panose="020B0604030504040204" pitchFamily="34" charset="-120"/>
                <a:ea typeface="Microsoft JhengHei" panose="020B0604030504040204" pitchFamily="34" charset="-120"/>
                <a:cs typeface="Hellix SemiBold"/>
              </a:rPr>
              <a:t>陳釀風味</a:t>
            </a: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11129" y="2195853"/>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213336" y="2659789"/>
            <a:ext cx="122876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夏多內</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957649" y="232807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輕盈</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957649" y="348960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957649" y="436075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CFE1B4AD-A61F-41B1-4F4C-68171CDF6BE1}"/>
              </a:ext>
            </a:extLst>
          </p:cNvPr>
          <p:cNvCxnSpPr/>
          <p:nvPr/>
        </p:nvCxnSpPr>
        <p:spPr>
          <a:xfrm>
            <a:off x="957649" y="520101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957649" y="554700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71305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3280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59151" y="5832809"/>
            <a:ext cx="125588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3280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957649" y="633166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C00D633-CAA8-3798-641F-950A201C4254}"/>
              </a:ext>
            </a:extLst>
          </p:cNvPr>
          <p:cNvCxnSpPr/>
          <p:nvPr/>
        </p:nvCxnSpPr>
        <p:spPr>
          <a:xfrm>
            <a:off x="7531443" y="2627277"/>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C132A17-50C4-C04D-C7CE-31CCC7C94209}"/>
              </a:ext>
            </a:extLst>
          </p:cNvPr>
          <p:cNvCxnSpPr/>
          <p:nvPr/>
        </p:nvCxnSpPr>
        <p:spPr>
          <a:xfrm>
            <a:off x="7531443" y="427749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4068414" y="6152078"/>
            <a:ext cx="278634" cy="272668"/>
            <a:chOff x="8032638" y="5926610"/>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3" name="Straight Connector 12">
            <a:extLst>
              <a:ext uri="{FF2B5EF4-FFF2-40B4-BE49-F238E27FC236}">
                <a16:creationId xmlns:a16="http://schemas.microsoft.com/office/drawing/2014/main" id="{9A9F847C-F6A3-750E-3F76-D88E6683C2CD}"/>
              </a:ext>
            </a:extLst>
          </p:cNvPr>
          <p:cNvCxnSpPr/>
          <p:nvPr/>
        </p:nvCxnSpPr>
        <p:spPr>
          <a:xfrm flipH="1">
            <a:off x="3507982"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object 58">
            <a:extLst>
              <a:ext uri="{FF2B5EF4-FFF2-40B4-BE49-F238E27FC236}">
                <a16:creationId xmlns:a16="http://schemas.microsoft.com/office/drawing/2014/main" id="{CD3F8D01-70E7-3584-39CE-A682CD0E1B30}"/>
              </a:ext>
            </a:extLst>
          </p:cNvPr>
          <p:cNvSpPr txBox="1"/>
          <p:nvPr/>
        </p:nvSpPr>
        <p:spPr>
          <a:xfrm>
            <a:off x="8196395" y="4931165"/>
            <a:ext cx="3561913" cy="1145186"/>
          </a:xfrm>
          <a:prstGeom prst="rect">
            <a:avLst/>
          </a:prstGeom>
        </p:spPr>
        <p:txBody>
          <a:bodyPr vert="horz" wrap="square" lIns="0" tIns="17145" rIns="0" bIns="0" numCol="2" rtlCol="0" anchor="ctr" anchorCtr="0">
            <a:noAutofit/>
          </a:bodyPr>
          <a:lstStyle/>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吐司</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香草</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奶油</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乳糖</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蜂蜜</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焦糖布丁</a:t>
            </a:r>
            <a:endParaRPr lang="en-AU" sz="1600" dirty="0">
              <a:latin typeface="Microsoft JhengHei" panose="020B0604030504040204" pitchFamily="34" charset="-120"/>
              <a:ea typeface="Microsoft JhengHei" panose="020B0604030504040204" pitchFamily="34" charset="-120"/>
              <a:cs typeface="Hellix SemiBold"/>
            </a:endParaRP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肉桂</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椰子</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牛軋糖</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烤杏仁</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香料</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粉筆</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礦物性</a:t>
            </a:r>
          </a:p>
        </p:txBody>
      </p:sp>
      <p:grpSp>
        <p:nvGrpSpPr>
          <p:cNvPr id="18" name="Group 17">
            <a:extLst>
              <a:ext uri="{FF2B5EF4-FFF2-40B4-BE49-F238E27FC236}">
                <a16:creationId xmlns:a16="http://schemas.microsoft.com/office/drawing/2014/main" id="{A1069411-5650-5DBF-62AF-0F67699EAD73}"/>
              </a:ext>
            </a:extLst>
          </p:cNvPr>
          <p:cNvGrpSpPr/>
          <p:nvPr/>
        </p:nvGrpSpPr>
        <p:grpSpPr>
          <a:xfrm rot="10800000">
            <a:off x="3348886" y="6152078"/>
            <a:ext cx="278634" cy="272668"/>
            <a:chOff x="8032638" y="5926610"/>
            <a:chExt cx="278634" cy="272668"/>
          </a:xfrm>
        </p:grpSpPr>
        <p:sp>
          <p:nvSpPr>
            <p:cNvPr id="19" name="Freeform 18">
              <a:extLst>
                <a:ext uri="{FF2B5EF4-FFF2-40B4-BE49-F238E27FC236}">
                  <a16:creationId xmlns:a16="http://schemas.microsoft.com/office/drawing/2014/main" id="{5E48266D-97F6-1D1B-14B0-B030C4FDA226}"/>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2" name="Freeform 21">
              <a:extLst>
                <a:ext uri="{FF2B5EF4-FFF2-40B4-BE49-F238E27FC236}">
                  <a16:creationId xmlns:a16="http://schemas.microsoft.com/office/drawing/2014/main" id="{66BA2F64-2DF9-95D0-601E-3919A6A7D1D7}"/>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16406890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p:nvPr>
        </p:nvSpPr>
        <p:spPr>
          <a:xfrm>
            <a:off x="623888" y="595639"/>
            <a:ext cx="11283754" cy="1325562"/>
          </a:xfrm>
        </p:spPr>
        <p:txBody>
          <a:bodyPr>
            <a:noAutofit/>
          </a:bodyPr>
          <a:lstStyle/>
          <a:p>
            <a:pPr rtl="0"/>
            <a:r>
              <a:rPr lang="zh-Hant" sz="4000" b="1" u="none" strike="noStrike" dirty="0">
                <a:solidFill>
                  <a:srgbClr val="173F34"/>
                </a:solidFill>
                <a:latin typeface="Neue Haas Grotesk Text Pro"/>
              </a:rPr>
              <a:t>設拉子</a:t>
            </a:r>
            <a:br>
              <a:rPr lang="zh-Hant" sz="4000" b="1" u="none" strike="noStrike" dirty="0">
                <a:solidFill>
                  <a:srgbClr val="55D8BF"/>
                </a:solidFill>
                <a:latin typeface="Neue Haas Grotesk Text Pro"/>
              </a:rPr>
            </a:br>
            <a:r>
              <a:rPr lang="zh-Hant" sz="4000" b="1" u="none" strike="noStrike" dirty="0">
                <a:solidFill>
                  <a:srgbClr val="B2D8BE"/>
                </a:solidFill>
                <a:latin typeface="Neue Haas Grotesk Text Pro"/>
              </a:rPr>
              <a:t>特徵</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a:extLst>
              <a:ext uri="{28A0092B-C50C-407E-A947-70E740481C1C}">
                <a14:useLocalDpi xmlns:a14="http://schemas.microsoft.com/office/drawing/2010/main"/>
              </a:ext>
            </a:extLst>
          </a:blip>
          <a:srcRect l="8675" r="8675"/>
          <a:stretch>
            <a:fillRect/>
          </a:stretch>
        </p:blipFill>
        <p:spPr>
          <a:xfrm>
            <a:off x="5672168"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4545564" y="4194291"/>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sz="4400" b="1" cap="all" dirty="0">
                <a:solidFill>
                  <a:srgbClr val="FFFFFF"/>
                </a:solidFill>
                <a:latin typeface="Neue Haas Grotesk Text Pro"/>
                <a:ea typeface="Microsoft JhengHei" panose="020B0604030504040204" pitchFamily="34" charset="-120"/>
                <a:cs typeface="Inter Display"/>
              </a:rPr>
              <a:t>SHIRAZ</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28375" y="184046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92518" y="183756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56661" y="183756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20804" y="183756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47929" y="1841676"/>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23" name="Oval 22">
            <a:extLst>
              <a:ext uri="{FF2B5EF4-FFF2-40B4-BE49-F238E27FC236}">
                <a16:creationId xmlns:a16="http://schemas.microsoft.com/office/drawing/2014/main" id="{984C8C4D-8F79-3F95-64F0-3F8DF32F7E86}"/>
              </a:ext>
            </a:extLst>
          </p:cNvPr>
          <p:cNvSpPr/>
          <p:nvPr/>
        </p:nvSpPr>
        <p:spPr>
          <a:xfrm>
            <a:off x="3485328" y="183756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9852" y="183756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208197" y="183756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78899" y="183756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43423" y="183756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4604738" y="2284754"/>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設拉子</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094449" y="197389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28375" y="298964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92518"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56661"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20804"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47928" y="296755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39" name="Oval 38">
            <a:extLst>
              <a:ext uri="{FF2B5EF4-FFF2-40B4-BE49-F238E27FC236}">
                <a16:creationId xmlns:a16="http://schemas.microsoft.com/office/drawing/2014/main" id="{782FFC8C-30DA-0414-3434-62A7C3F3D806}"/>
              </a:ext>
            </a:extLst>
          </p:cNvPr>
          <p:cNvSpPr/>
          <p:nvPr/>
        </p:nvSpPr>
        <p:spPr>
          <a:xfrm>
            <a:off x="3485328"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9852"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208197"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78899"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43423"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30343" y="26356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輕盈</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52" name="Title 2">
            <a:extLst>
              <a:ext uri="{FF2B5EF4-FFF2-40B4-BE49-F238E27FC236}">
                <a16:creationId xmlns:a16="http://schemas.microsoft.com/office/drawing/2014/main" id="{88D89F4E-CECF-6C5F-173D-51A4744F4BC0}"/>
              </a:ext>
            </a:extLst>
          </p:cNvPr>
          <p:cNvSpPr txBox="1"/>
          <p:nvPr/>
        </p:nvSpPr>
        <p:spPr>
          <a:xfrm>
            <a:off x="3200094" y="26645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53" name="Title 2">
            <a:extLst>
              <a:ext uri="{FF2B5EF4-FFF2-40B4-BE49-F238E27FC236}">
                <a16:creationId xmlns:a16="http://schemas.microsoft.com/office/drawing/2014/main" id="{9E9DC995-A507-3152-C821-DA76E64866EB}"/>
              </a:ext>
            </a:extLst>
          </p:cNvPr>
          <p:cNvSpPr txBox="1"/>
          <p:nvPr/>
        </p:nvSpPr>
        <p:spPr>
          <a:xfrm>
            <a:off x="4493225" y="26356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4" name="Oval 63">
            <a:extLst>
              <a:ext uri="{FF2B5EF4-FFF2-40B4-BE49-F238E27FC236}">
                <a16:creationId xmlns:a16="http://schemas.microsoft.com/office/drawing/2014/main" id="{3E8FC32D-8C9A-564C-F98B-B3AAE41E9B4C}"/>
              </a:ext>
            </a:extLst>
          </p:cNvPr>
          <p:cNvSpPr/>
          <p:nvPr/>
        </p:nvSpPr>
        <p:spPr>
          <a:xfrm>
            <a:off x="2028375" y="382990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92518" y="38269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56661"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20804"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85328"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9852"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208197"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78899"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43423"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30343" y="34759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50911" y="350480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93225" y="34759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094449" y="313543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47928" y="383871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094449" y="4006581"/>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28375" y="46701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92518"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56661"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20804"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85328"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9852"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208197"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78899"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43423"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8" name="Title 2">
            <a:extLst>
              <a:ext uri="{FF2B5EF4-FFF2-40B4-BE49-F238E27FC236}">
                <a16:creationId xmlns:a16="http://schemas.microsoft.com/office/drawing/2014/main" id="{EDFFE394-94B4-2EB4-A6E8-97B7CE7991F0}"/>
              </a:ext>
            </a:extLst>
          </p:cNvPr>
          <p:cNvSpPr txBox="1"/>
          <p:nvPr/>
        </p:nvSpPr>
        <p:spPr>
          <a:xfrm>
            <a:off x="1930343" y="43161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49" name="Title 2">
            <a:extLst>
              <a:ext uri="{FF2B5EF4-FFF2-40B4-BE49-F238E27FC236}">
                <a16:creationId xmlns:a16="http://schemas.microsoft.com/office/drawing/2014/main" id="{BD101432-B58A-D22F-33DD-83395CD07196}"/>
              </a:ext>
            </a:extLst>
          </p:cNvPr>
          <p:cNvSpPr txBox="1"/>
          <p:nvPr/>
        </p:nvSpPr>
        <p:spPr>
          <a:xfrm>
            <a:off x="3050911" y="434505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50" name="Title 2">
            <a:extLst>
              <a:ext uri="{FF2B5EF4-FFF2-40B4-BE49-F238E27FC236}">
                <a16:creationId xmlns:a16="http://schemas.microsoft.com/office/drawing/2014/main" id="{BC0235A1-B969-BEAA-8BC4-2F05808FD686}"/>
              </a:ext>
            </a:extLst>
          </p:cNvPr>
          <p:cNvSpPr txBox="1"/>
          <p:nvPr/>
        </p:nvSpPr>
        <p:spPr>
          <a:xfrm>
            <a:off x="4493225" y="43161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51" name="Title 2">
            <a:extLst>
              <a:ext uri="{FF2B5EF4-FFF2-40B4-BE49-F238E27FC236}">
                <a16:creationId xmlns:a16="http://schemas.microsoft.com/office/drawing/2014/main" id="{0519CC78-E188-BE2B-85C0-E0FE7FCF4745}"/>
              </a:ext>
            </a:extLst>
          </p:cNvPr>
          <p:cNvSpPr txBox="1"/>
          <p:nvPr/>
        </p:nvSpPr>
        <p:spPr>
          <a:xfrm>
            <a:off x="547928" y="467896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52" name="Straight Connector 151">
            <a:extLst>
              <a:ext uri="{FF2B5EF4-FFF2-40B4-BE49-F238E27FC236}">
                <a16:creationId xmlns:a16="http://schemas.microsoft.com/office/drawing/2014/main" id="{58C35F7B-40A4-CC38-26CF-B2FAD978F37A}"/>
              </a:ext>
            </a:extLst>
          </p:cNvPr>
          <p:cNvCxnSpPr/>
          <p:nvPr/>
        </p:nvCxnSpPr>
        <p:spPr>
          <a:xfrm>
            <a:off x="1094449" y="484684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28375" y="501614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92518"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56661"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20804"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85328"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9852"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208197"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78899"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43423"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47928" y="502495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單寧</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094449" y="519282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28375" y="627658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92518"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56661"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20804"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85328"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9" name="Oval 168">
            <a:extLst>
              <a:ext uri="{FF2B5EF4-FFF2-40B4-BE49-F238E27FC236}">
                <a16:creationId xmlns:a16="http://schemas.microsoft.com/office/drawing/2014/main" id="{C28B8766-8D70-DE4B-4648-7E9551E0CF54}"/>
              </a:ext>
            </a:extLst>
          </p:cNvPr>
          <p:cNvSpPr/>
          <p:nvPr/>
        </p:nvSpPr>
        <p:spPr>
          <a:xfrm>
            <a:off x="4208197" y="62736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43423"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30343" y="5946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87839" y="5946467"/>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93225" y="5946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47928" y="628539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094449" y="645326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p:nvPr/>
        </p:nvCxnSpPr>
        <p:spPr>
          <a:xfrm flipH="1">
            <a:off x="5088756"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224CEAB-450B-019E-ECCF-05EA077F8075}"/>
              </a:ext>
            </a:extLst>
          </p:cNvPr>
          <p:cNvCxnSpPr/>
          <p:nvPr/>
        </p:nvCxnSpPr>
        <p:spPr>
          <a:xfrm flipH="1">
            <a:off x="4695881"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42ACF20F-A0B5-F59B-9D74-2D85DF1AED6A}"/>
              </a:ext>
            </a:extLst>
          </p:cNvPr>
          <p:cNvCxnSpPr/>
          <p:nvPr/>
        </p:nvCxnSpPr>
        <p:spPr>
          <a:xfrm>
            <a:off x="4699416" y="2282814"/>
            <a:ext cx="39717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28375" y="53952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92518"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56661"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20804"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85328"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9852"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208197"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78899"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43423"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47928" y="540410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094449" y="557197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95" name="Group 194">
            <a:extLst>
              <a:ext uri="{FF2B5EF4-FFF2-40B4-BE49-F238E27FC236}">
                <a16:creationId xmlns:a16="http://schemas.microsoft.com/office/drawing/2014/main" id="{5AC20B1C-4B4E-AE5A-8D9F-8DF910C63D99}"/>
              </a:ext>
            </a:extLst>
          </p:cNvPr>
          <p:cNvGrpSpPr/>
          <p:nvPr/>
        </p:nvGrpSpPr>
        <p:grpSpPr>
          <a:xfrm>
            <a:off x="4572933" y="6274205"/>
            <a:ext cx="278634" cy="272668"/>
            <a:chOff x="8032638" y="5926610"/>
            <a:chExt cx="278634" cy="272668"/>
          </a:xfrm>
        </p:grpSpPr>
        <p:sp>
          <p:nvSpPr>
            <p:cNvPr id="196" name="Freeform 195">
              <a:extLst>
                <a:ext uri="{FF2B5EF4-FFF2-40B4-BE49-F238E27FC236}">
                  <a16:creationId xmlns:a16="http://schemas.microsoft.com/office/drawing/2014/main" id="{5F241F64-F7DD-2E28-7CFF-EF475E7F68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7" name="Freeform 196">
              <a:extLst>
                <a:ext uri="{FF2B5EF4-FFF2-40B4-BE49-F238E27FC236}">
                  <a16:creationId xmlns:a16="http://schemas.microsoft.com/office/drawing/2014/main" id="{5B67458C-AEFC-63DB-3A02-1258A092B49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98" name="Group 197">
            <a:extLst>
              <a:ext uri="{FF2B5EF4-FFF2-40B4-BE49-F238E27FC236}">
                <a16:creationId xmlns:a16="http://schemas.microsoft.com/office/drawing/2014/main" id="{428F2805-5190-4A07-A002-0D6ADD1E12CF}"/>
              </a:ext>
            </a:extLst>
          </p:cNvPr>
          <p:cNvGrpSpPr/>
          <p:nvPr/>
        </p:nvGrpSpPr>
        <p:grpSpPr>
          <a:xfrm rot="10800000">
            <a:off x="3851821" y="6274205"/>
            <a:ext cx="278634" cy="272668"/>
            <a:chOff x="8032638" y="5926610"/>
            <a:chExt cx="278634" cy="272668"/>
          </a:xfrm>
        </p:grpSpPr>
        <p:sp>
          <p:nvSpPr>
            <p:cNvPr id="199" name="Freeform 198">
              <a:extLst>
                <a:ext uri="{FF2B5EF4-FFF2-40B4-BE49-F238E27FC236}">
                  <a16:creationId xmlns:a16="http://schemas.microsoft.com/office/drawing/2014/main" id="{609D5A3D-EBE7-FD35-FF95-0EC4BF79FD6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00" name="Freeform 199">
              <a:extLst>
                <a:ext uri="{FF2B5EF4-FFF2-40B4-BE49-F238E27FC236}">
                  <a16:creationId xmlns:a16="http://schemas.microsoft.com/office/drawing/2014/main" id="{A56402CE-C693-42AD-D881-1C10A5979AC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6" name="Straight Connector 5">
            <a:extLst>
              <a:ext uri="{FF2B5EF4-FFF2-40B4-BE49-F238E27FC236}">
                <a16:creationId xmlns:a16="http://schemas.microsoft.com/office/drawing/2014/main" id="{E0C1664E-8A67-13E0-354C-3BAE66C23B3C}"/>
              </a:ext>
            </a:extLst>
          </p:cNvPr>
          <p:cNvCxnSpPr/>
          <p:nvPr/>
        </p:nvCxnSpPr>
        <p:spPr>
          <a:xfrm>
            <a:off x="7078094" y="2287785"/>
            <a:ext cx="227146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bject 58">
            <a:extLst>
              <a:ext uri="{FF2B5EF4-FFF2-40B4-BE49-F238E27FC236}">
                <a16:creationId xmlns:a16="http://schemas.microsoft.com/office/drawing/2014/main" id="{1A813039-90ED-48AC-FD33-6E174768F007}"/>
              </a:ext>
            </a:extLst>
          </p:cNvPr>
          <p:cNvSpPr txBox="1"/>
          <p:nvPr/>
        </p:nvSpPr>
        <p:spPr>
          <a:xfrm>
            <a:off x="8706125" y="2849901"/>
            <a:ext cx="2665060" cy="1534577"/>
          </a:xfrm>
          <a:prstGeom prst="rect">
            <a:avLst/>
          </a:prstGeom>
        </p:spPr>
        <p:txBody>
          <a:bodyPr vert="horz" wrap="square" lIns="0" tIns="17145" rIns="0" bIns="0" numCol="1" rtlCol="0" anchor="ctr" anchorCtr="0">
            <a:noAutofit/>
          </a:bodyPr>
          <a:lstStyle/>
          <a:p>
            <a:pPr rtl="0">
              <a:lnSpc>
                <a:spcPct val="98000"/>
              </a:lnSpc>
              <a:spcAft>
                <a:spcPts val="100"/>
              </a:spcAft>
              <a:buClr>
                <a:schemeClr val="bg2"/>
              </a:buClr>
            </a:pPr>
            <a:r>
              <a:rPr lang="zh-Hant" sz="1600" u="none" strike="noStrike" dirty="0">
                <a:latin typeface="Microsoft JhengHei" panose="020B0604030504040204" pitchFamily="34" charset="-120"/>
                <a:ea typeface="Microsoft JhengHei" panose="020B0604030504040204" pitchFamily="34" charset="-120"/>
                <a:cs typeface="Hellix SemiBold"/>
              </a:rPr>
              <a:t>典型口味</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胡椒</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黑莓</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香料</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李子</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深櫻桃色</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巧克力</a:t>
            </a:r>
          </a:p>
          <a:p>
            <a:pPr marL="285750" indent="-285750" rtl="0">
              <a:lnSpc>
                <a:spcPct val="98000"/>
              </a:lnSpc>
              <a:spcAft>
                <a:spcPts val="100"/>
              </a:spcAft>
              <a:buClr>
                <a:schemeClr val="bg2"/>
              </a:buClr>
              <a:buFont typeface="Arial" panose="020B0604020202020204" pitchFamily="34" charset="0"/>
              <a:buChar char="•"/>
            </a:pPr>
            <a:r>
              <a:rPr lang="zh-Hant" sz="1600" u="none" strike="noStrike" dirty="0">
                <a:latin typeface="Microsoft JhengHei" panose="020B0604030504040204" pitchFamily="34" charset="-120"/>
                <a:ea typeface="Microsoft JhengHei" panose="020B0604030504040204" pitchFamily="34" charset="-120"/>
                <a:cs typeface="Hellix SemiBold"/>
              </a:rPr>
              <a:t>咖啡</a:t>
            </a:r>
          </a:p>
        </p:txBody>
      </p:sp>
      <p:cxnSp>
        <p:nvCxnSpPr>
          <p:cNvPr id="8" name="Straight Connector 7">
            <a:extLst>
              <a:ext uri="{FF2B5EF4-FFF2-40B4-BE49-F238E27FC236}">
                <a16:creationId xmlns:a16="http://schemas.microsoft.com/office/drawing/2014/main" id="{C20E4702-FA01-664C-07B6-CE0616F69F56}"/>
              </a:ext>
            </a:extLst>
          </p:cNvPr>
          <p:cNvCxnSpPr/>
          <p:nvPr/>
        </p:nvCxnSpPr>
        <p:spPr>
          <a:xfrm flipH="1">
            <a:off x="9339658" y="2285352"/>
            <a:ext cx="0" cy="23231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390583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32337" t="7031" r="18788" b="19563"/>
          <a:stretch>
            <a:fillRect/>
          </a:stretch>
        </p:blipFill>
        <p:spPr>
          <a:xfrm>
            <a:off x="1" y="368300"/>
            <a:ext cx="6096000" cy="6103741"/>
          </a:xfrm>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2744850"/>
            <a:ext cx="4291585" cy="1530521"/>
          </a:xfrm>
        </p:spPr>
        <p:txBody>
          <a:bodyPr>
            <a:noAutofit/>
          </a:bodyPr>
          <a:lstStyle/>
          <a:p>
            <a:pPr marL="0" indent="0" rtl="0">
              <a:spcBef>
                <a:spcPts val="800"/>
              </a:spcBef>
              <a:buNone/>
            </a:pPr>
            <a:r>
              <a:rPr lang="zh-Hant" sz="1600" u="none" strike="noStrike" dirty="0">
                <a:latin typeface="Neue Haas Grotesk Text Pro"/>
              </a:rPr>
              <a:t>其他值得注意的品種：</a:t>
            </a:r>
          </a:p>
          <a:p>
            <a:pPr rtl="0">
              <a:spcBef>
                <a:spcPts val="800"/>
              </a:spcBef>
            </a:pPr>
            <a:r>
              <a:rPr lang="zh-Hant" sz="1600" u="none" strike="noStrike" dirty="0">
                <a:latin typeface="Neue Haas Grotesk Text Pro"/>
              </a:rPr>
              <a:t>韋爾德羅</a:t>
            </a:r>
          </a:p>
          <a:p>
            <a:pPr rtl="0">
              <a:spcBef>
                <a:spcPts val="800"/>
              </a:spcBef>
            </a:pPr>
            <a:r>
              <a:rPr lang="zh-Hant" sz="1600" u="none" strike="noStrike" dirty="0">
                <a:latin typeface="Neue Haas Grotesk Text Pro"/>
              </a:rPr>
              <a:t>黑皮諾</a:t>
            </a:r>
          </a:p>
          <a:p>
            <a:pPr rtl="0">
              <a:spcBef>
                <a:spcPts val="800"/>
              </a:spcBef>
            </a:pPr>
            <a:r>
              <a:rPr lang="zh-Hant" sz="1600" u="none" strike="noStrike" dirty="0">
                <a:latin typeface="Neue Haas Grotesk Text Pro"/>
              </a:rPr>
              <a:t>丹魄</a:t>
            </a:r>
          </a:p>
          <a:p>
            <a:pPr rtl="0">
              <a:spcBef>
                <a:spcPts val="800"/>
              </a:spcBef>
            </a:pPr>
            <a:r>
              <a:rPr lang="zh-Hant" sz="1600" u="none" strike="noStrike" dirty="0">
                <a:latin typeface="Neue Haas Grotesk Text Pro"/>
              </a:rPr>
              <a:t>赤霞珠</a:t>
            </a:r>
          </a:p>
        </p:txBody>
      </p:sp>
      <p:sp>
        <p:nvSpPr>
          <p:cNvPr id="8" name="Title 2">
            <a:extLst>
              <a:ext uri="{FF2B5EF4-FFF2-40B4-BE49-F238E27FC236}">
                <a16:creationId xmlns:a16="http://schemas.microsoft.com/office/drawing/2014/main" id="{BEF17699-996E-80A1-5516-9CFCFB8A3DCE}"/>
              </a:ext>
            </a:extLst>
          </p:cNvPr>
          <p:cNvSpPr txBox="1"/>
          <p:nvPr/>
        </p:nvSpPr>
        <p:spPr>
          <a:xfrm>
            <a:off x="6403897" y="584200"/>
            <a:ext cx="5678176" cy="1530522"/>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400" b="1" u="none" strike="noStrike" dirty="0">
                <a:solidFill>
                  <a:srgbClr val="F28F2A"/>
                </a:solidFill>
                <a:latin typeface="Neue Haas Grotesk Text Pro"/>
                <a:ea typeface="Microsoft JhengHei" panose="020B0604030504040204" pitchFamily="34" charset="-120"/>
              </a:rPr>
              <a:t>其</a:t>
            </a:r>
            <a:r>
              <a:rPr lang="zh-Hant" altLang="en-US" sz="5400" b="1" u="none" strike="noStrike" dirty="0">
                <a:solidFill>
                  <a:srgbClr val="F28F2A"/>
                </a:solidFill>
                <a:latin typeface="Neue Haas Grotesk Text Pro"/>
                <a:ea typeface="Microsoft JhengHei" panose="020B0604030504040204" pitchFamily="34" charset="-120"/>
              </a:rPr>
              <a:t>他的</a:t>
            </a:r>
            <a:br>
              <a:rPr lang="zh-Hant" sz="5400" b="1" u="none" strike="noStrike" dirty="0">
                <a:solidFill>
                  <a:srgbClr val="F28F2A"/>
                </a:solidFill>
                <a:latin typeface="Neue Haas Grotesk Text Pro"/>
                <a:ea typeface="Microsoft JhengHei" panose="020B0604030504040204" pitchFamily="34" charset="-120"/>
              </a:rPr>
            </a:br>
            <a:r>
              <a:rPr lang="zh-Hant" altLang="en-US" sz="5400" b="1" dirty="0">
                <a:solidFill>
                  <a:srgbClr val="F28F2A"/>
                </a:solidFill>
                <a:latin typeface="Neue Haas Grotesk Text Pro"/>
                <a:ea typeface="Microsoft JhengHei" panose="020B0604030504040204" pitchFamily="34" charset="-120"/>
              </a:rPr>
              <a:t>優質葡萄品種</a:t>
            </a:r>
            <a:endParaRPr lang="zh-Hant" sz="5400" b="1" u="none" strike="noStrike" dirty="0">
              <a:solidFill>
                <a:srgbClr val="F28F2A"/>
              </a:solidFill>
              <a:latin typeface="Neue Haas Grotesk Text Pro"/>
              <a:ea typeface="Microsoft JhengHei" panose="020B0604030504040204" pitchFamily="34" charset="-120"/>
            </a:endParaRPr>
          </a:p>
        </p:txBody>
      </p:sp>
    </p:spTree>
    <p:extLst>
      <p:ext uri="{BB962C8B-B14F-4D97-AF65-F5344CB8AC3E}">
        <p14:creationId xmlns:p14="http://schemas.microsoft.com/office/powerpoint/2010/main" val="56960048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6709" r="16709"/>
          <a:stretch>
            <a:fillRect/>
          </a:stretch>
        </p:blipFill>
        <p:spPr>
          <a:xfrm>
            <a:off x="1" y="368300"/>
            <a:ext cx="6096000" cy="6103741"/>
          </a:xfrm>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2744850"/>
            <a:ext cx="4291585" cy="1530521"/>
          </a:xfrm>
        </p:spPr>
        <p:txBody>
          <a:bodyPr>
            <a:noAutofit/>
          </a:bodyPr>
          <a:lstStyle/>
          <a:p>
            <a:pPr rtl="0">
              <a:spcBef>
                <a:spcPts val="800"/>
              </a:spcBef>
            </a:pPr>
            <a:r>
              <a:rPr lang="zh-Hant" sz="1600" u="none" strike="noStrike" dirty="0">
                <a:latin typeface="Neue Haas Grotesk Text Pro"/>
              </a:rPr>
              <a:t>灰皮諾/灰皮諾</a:t>
            </a:r>
          </a:p>
          <a:p>
            <a:pPr rtl="0">
              <a:spcBef>
                <a:spcPts val="800"/>
              </a:spcBef>
            </a:pPr>
            <a:r>
              <a:rPr lang="zh-Hant" sz="1600" u="none" strike="noStrike" dirty="0">
                <a:latin typeface="Neue Haas Grotesk Text Pro"/>
              </a:rPr>
              <a:t>菲亞諾</a:t>
            </a:r>
          </a:p>
          <a:p>
            <a:pPr rtl="0">
              <a:spcBef>
                <a:spcPts val="800"/>
              </a:spcBef>
            </a:pPr>
            <a:r>
              <a:rPr lang="zh-Hant" sz="1600" u="none" strike="noStrike" dirty="0">
                <a:latin typeface="Neue Haas Grotesk Text Pro"/>
              </a:rPr>
              <a:t>瓊瑤漿</a:t>
            </a:r>
          </a:p>
          <a:p>
            <a:pPr rtl="0">
              <a:spcBef>
                <a:spcPts val="800"/>
              </a:spcBef>
            </a:pPr>
            <a:r>
              <a:rPr lang="zh-Hant" sz="1600" u="none" strike="noStrike" dirty="0">
                <a:latin typeface="Neue Haas Grotesk Text Pro"/>
              </a:rPr>
              <a:t>品麗珠</a:t>
            </a:r>
          </a:p>
          <a:p>
            <a:pPr rtl="0">
              <a:spcBef>
                <a:spcPts val="800"/>
              </a:spcBef>
            </a:pPr>
            <a:r>
              <a:rPr lang="zh-Hant" sz="1600" u="none" strike="noStrike" dirty="0">
                <a:latin typeface="Neue Haas Grotesk Text Pro"/>
              </a:rPr>
              <a:t>巴貝拉</a:t>
            </a:r>
          </a:p>
          <a:p>
            <a:pPr rtl="0">
              <a:spcBef>
                <a:spcPts val="800"/>
              </a:spcBef>
            </a:pPr>
            <a:r>
              <a:rPr lang="zh-Hant" sz="1600" u="none" strike="noStrike" dirty="0">
                <a:latin typeface="Neue Haas Grotesk Text Pro"/>
              </a:rPr>
              <a:t>桑嬌維塞</a:t>
            </a:r>
          </a:p>
        </p:txBody>
      </p:sp>
      <p:sp>
        <p:nvSpPr>
          <p:cNvPr id="8" name="Title 2">
            <a:extLst>
              <a:ext uri="{FF2B5EF4-FFF2-40B4-BE49-F238E27FC236}">
                <a16:creationId xmlns:a16="http://schemas.microsoft.com/office/drawing/2014/main" id="{BEF17699-996E-80A1-5516-9CFCFB8A3DCE}"/>
              </a:ext>
            </a:extLst>
          </p:cNvPr>
          <p:cNvSpPr txBox="1"/>
          <p:nvPr/>
        </p:nvSpPr>
        <p:spPr>
          <a:xfrm>
            <a:off x="6403897" y="584200"/>
            <a:ext cx="5678176" cy="1530522"/>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400" b="1" u="none" strike="noStrike" dirty="0">
                <a:solidFill>
                  <a:srgbClr val="F28F2A"/>
                </a:solidFill>
                <a:latin typeface="Neue Haas Grotesk Text Pro"/>
                <a:ea typeface="Microsoft JhengHei" panose="020B0604030504040204" pitchFamily="34" charset="-120"/>
              </a:rPr>
              <a:t>新興品種</a:t>
            </a:r>
          </a:p>
        </p:txBody>
      </p:sp>
    </p:spTree>
    <p:extLst>
      <p:ext uri="{BB962C8B-B14F-4D97-AF65-F5344CB8AC3E}">
        <p14:creationId xmlns:p14="http://schemas.microsoft.com/office/powerpoint/2010/main" val="162617104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31935"/>
            <a:ext cx="4829691" cy="785732"/>
          </a:xfrm>
        </p:spPr>
        <p:txBody>
          <a:bodyPr>
            <a:noAutofit/>
          </a:bodyPr>
          <a:lstStyle/>
          <a:p>
            <a:pPr rtl="0"/>
            <a:r>
              <a:rPr lang="zh-Hant" altLang="en-US" b="1" dirty="0">
                <a:latin typeface="Neue Haas Grotesk Text Pro"/>
              </a:rPr>
              <a:t>經典與</a:t>
            </a:r>
            <a:endParaRPr lang="zh-Hant" sz="3200" b="1" u="none" strike="noStrike" dirty="0">
              <a:latin typeface="Neue Haas Grotesk Text Pro"/>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9659"/>
            <a:ext cx="5340350" cy="1325563"/>
          </a:xfrm>
        </p:spPr>
        <p:txBody>
          <a:bodyPr>
            <a:noAutofit/>
          </a:bodyPr>
          <a:lstStyle/>
          <a:p>
            <a:pPr rtl="0"/>
            <a:r>
              <a:rPr lang="zh-Hant" sz="5400" b="1" u="none" strike="noStrike" dirty="0">
                <a:solidFill>
                  <a:srgbClr val="FDBCA0"/>
                </a:solidFill>
                <a:latin typeface="Neue Haas Grotesk Text Pro"/>
              </a:rPr>
              <a:t>創新</a:t>
            </a:r>
          </a:p>
        </p:txBody>
      </p:sp>
      <p:sp>
        <p:nvSpPr>
          <p:cNvPr id="2" name="Text Placeholder 3">
            <a:extLst>
              <a:ext uri="{FF2B5EF4-FFF2-40B4-BE49-F238E27FC236}">
                <a16:creationId xmlns:a16="http://schemas.microsoft.com/office/drawing/2014/main" id="{EC4F9B9F-9F41-D51D-0669-FD32332342FE}"/>
              </a:ext>
            </a:extLst>
          </p:cNvPr>
          <p:cNvSpPr>
            <a:spLocks noGrp="1"/>
          </p:cNvSpPr>
          <p:nvPr>
            <p:ph type="body" sz="quarter" idx="11"/>
          </p:nvPr>
        </p:nvSpPr>
        <p:spPr>
          <a:xfrm>
            <a:off x="630420" y="3185411"/>
            <a:ext cx="3336670" cy="3133240"/>
          </a:xfrm>
        </p:spPr>
        <p:txBody>
          <a:bodyPr>
            <a:noAutofit/>
          </a:bodyPr>
          <a:lstStyle/>
          <a:p>
            <a:pPr marL="0" indent="0" rtl="0">
              <a:lnSpc>
                <a:spcPct val="98000"/>
              </a:lnSpc>
              <a:spcBef>
                <a:spcPct val="0"/>
              </a:spcBef>
              <a:buNone/>
            </a:pPr>
            <a:r>
              <a:rPr lang="zh-Hant" sz="1600" u="none" strike="noStrike" dirty="0">
                <a:solidFill>
                  <a:srgbClr val="FFFFFF"/>
                </a:solidFill>
                <a:latin typeface="Neue Haas Grotesk Text Pro"/>
              </a:rPr>
              <a:t>一個歷史悠久的葡萄酒產區，隨著時間的推移，品質只會越來越好。</a:t>
            </a:r>
          </a:p>
        </p:txBody>
      </p:sp>
    </p:spTree>
    <p:extLst>
      <p:ext uri="{BB962C8B-B14F-4D97-AF65-F5344CB8AC3E}">
        <p14:creationId xmlns:p14="http://schemas.microsoft.com/office/powerpoint/2010/main" val="373541861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a:extLst>
              <a:ext uri="{28A0092B-C50C-407E-A947-70E740481C1C}">
                <a14:useLocalDpi xmlns:a14="http://schemas.microsoft.com/office/drawing/2010/main" val="0"/>
              </a:ext>
            </a:extLst>
          </a:blip>
          <a:srcRect t="7786" b="7786"/>
          <a:stretch>
            <a:fillRect/>
          </a:stretch>
        </p:blipFill>
        <p:spPr>
          <a:xfrm>
            <a:off x="0" y="0"/>
            <a:ext cx="1225296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7A7D688C-1B66-FF20-5EC2-53B12A38E104}"/>
              </a:ext>
            </a:extLst>
          </p:cNvPr>
          <p:cNvSpPr txBox="1"/>
          <p:nvPr/>
        </p:nvSpPr>
        <p:spPr>
          <a:xfrm>
            <a:off x="2100995" y="3017165"/>
            <a:ext cx="8105975" cy="1128471"/>
          </a:xfrm>
          <a:prstGeom prst="rect">
            <a:avLst/>
          </a:prstGeom>
        </p:spPr>
        <p:txBody>
          <a:bodyPr vert="horz" wrap="none" lIns="0" tIns="11521" rIns="0" bIns="0" rtlCol="0">
            <a:no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rtl="0">
              <a:spcBef>
                <a:spcPts val="91"/>
              </a:spcBef>
              <a:tabLst>
                <a:tab pos="1162574" algn="l"/>
                <a:tab pos="2432878" algn="l"/>
                <a:tab pos="3690509" algn="l"/>
                <a:tab pos="4919334" algn="l"/>
                <a:tab pos="6532419" algn="l"/>
                <a:tab pos="9045952" algn="l"/>
              </a:tabLst>
            </a:pPr>
            <a:r>
              <a:rPr lang="ja-JP" altLang="en-US" sz="6000" u="none" strike="noStrike">
                <a:solidFill>
                  <a:srgbClr val="FFFFFF"/>
                </a:solidFill>
                <a:latin typeface="Microsoft JhengHei" panose="020B0604030504040204" pitchFamily="34" charset="-120"/>
                <a:ea typeface="Microsoft JhengHei" panose="020B0604030504040204" pitchFamily="34" charset="-120"/>
                <a:cs typeface="Inter Display"/>
              </a:rPr>
              <a:t>謝謝大家</a:t>
            </a:r>
            <a:endParaRPr lang="pt-BR" sz="6000" spc="272" dirty="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7FE9F-EBA7-421B-076A-4B9A2440295E}"/>
              </a:ext>
            </a:extLst>
          </p:cNvPr>
          <p:cNvSpPr>
            <a:spLocks noGrp="1"/>
          </p:cNvSpPr>
          <p:nvPr>
            <p:ph type="title"/>
          </p:nvPr>
        </p:nvSpPr>
        <p:spPr/>
        <p:txBody>
          <a:bodyPr>
            <a:noAutofit/>
          </a:bodyPr>
          <a:lstStyle/>
          <a:p>
            <a:endParaRPr lang="en-US" dirty="0"/>
          </a:p>
        </p:txBody>
      </p:sp>
      <p:sp>
        <p:nvSpPr>
          <p:cNvPr id="3" name="Text Placeholder 2">
            <a:extLst>
              <a:ext uri="{FF2B5EF4-FFF2-40B4-BE49-F238E27FC236}">
                <a16:creationId xmlns:a16="http://schemas.microsoft.com/office/drawing/2014/main" id="{3501222D-5923-0880-40ED-19C182C12543}"/>
              </a:ext>
            </a:extLst>
          </p:cNvPr>
          <p:cNvSpPr>
            <a:spLocks noGrp="1"/>
          </p:cNvSpPr>
          <p:nvPr>
            <p:ph type="body" idx="10"/>
          </p:nvPr>
        </p:nvSpPr>
        <p:spPr/>
        <p:txBody>
          <a:bodyPr>
            <a:noAutofit/>
          </a:bodyPr>
          <a:lstStyle/>
          <a:p>
            <a:endParaRPr lang="en-US" dirty="0"/>
          </a:p>
        </p:txBody>
      </p:sp>
      <p:sp>
        <p:nvSpPr>
          <p:cNvPr id="4" name="Text Placeholder 3">
            <a:extLst>
              <a:ext uri="{FF2B5EF4-FFF2-40B4-BE49-F238E27FC236}">
                <a16:creationId xmlns:a16="http://schemas.microsoft.com/office/drawing/2014/main" id="{0CC207C0-6C7F-B768-0E2D-6776D220A9BA}"/>
              </a:ext>
            </a:extLst>
          </p:cNvPr>
          <p:cNvSpPr>
            <a:spLocks noGrp="1"/>
          </p:cNvSpPr>
          <p:nvPr>
            <p:ph type="body" idx="11"/>
          </p:nvPr>
        </p:nvSpPr>
        <p:spPr/>
        <p:txBody>
          <a:bodyPr>
            <a:noAutofit/>
          </a:bodyPr>
          <a:lstStyle/>
          <a:p>
            <a:endParaRPr lang="en-US" dirty="0"/>
          </a:p>
        </p:txBody>
      </p:sp>
    </p:spTree>
    <p:extLst>
      <p:ext uri="{BB962C8B-B14F-4D97-AF65-F5344CB8AC3E}">
        <p14:creationId xmlns:p14="http://schemas.microsoft.com/office/powerpoint/2010/main" val="325526598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B92084C-051E-B085-7781-1F5C4842365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781" r="7781"/>
          <a:stretch>
            <a:fillRect/>
          </a:stretch>
        </p:blipFill>
        <p:spPr>
          <a:xfrm>
            <a:off x="316590" y="-1442"/>
            <a:ext cx="10296935" cy="6859442"/>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noAutofit/>
          </a:bodyPr>
          <a:lstStyle/>
          <a:p>
            <a:pPr rtl="0"/>
            <a:r>
              <a:rPr lang="zh-Hant" sz="5400" b="1" u="none" strike="noStrike" dirty="0">
                <a:solidFill>
                  <a:srgbClr val="F28F2A"/>
                </a:solidFill>
                <a:latin typeface="Microsoft JhengHei" panose="020B0604030504040204" pitchFamily="34" charset="-120"/>
              </a:rPr>
              <a:t>澳洲</a:t>
            </a:r>
          </a:p>
        </p:txBody>
      </p:sp>
      <p:sp>
        <p:nvSpPr>
          <p:cNvPr id="6" name="object 58">
            <a:extLst>
              <a:ext uri="{FF2B5EF4-FFF2-40B4-BE49-F238E27FC236}">
                <a16:creationId xmlns:a16="http://schemas.microsoft.com/office/drawing/2014/main" id="{9853D473-2F61-E504-4EE2-186363616061}"/>
              </a:ext>
            </a:extLst>
          </p:cNvPr>
          <p:cNvSpPr txBox="1"/>
          <p:nvPr/>
        </p:nvSpPr>
        <p:spPr>
          <a:xfrm>
            <a:off x="10305737" y="4298225"/>
            <a:ext cx="1912253" cy="232756"/>
          </a:xfrm>
          <a:prstGeom prst="rect">
            <a:avLst/>
          </a:prstGeom>
        </p:spPr>
        <p:txBody>
          <a:bodyPr vert="horz" wrap="square" lIns="0" tIns="17145" rIns="0" bIns="0" rtlCol="0" anchor="t" anchorCtr="0">
            <a:noAutofit/>
          </a:bodyPr>
          <a:lstStyle/>
          <a:p>
            <a:pPr rtl="0">
              <a:buClr>
                <a:srgbClr val="F40000"/>
              </a:buClr>
            </a:pPr>
            <a:r>
              <a:rPr lang="zh-Hant" sz="1400" b="1" u="none" strike="noStrike">
                <a:solidFill>
                  <a:srgbClr val="F28F2A"/>
                </a:solidFill>
                <a:latin typeface="Microsoft JhengHei" panose="020B0604030504040204" pitchFamily="34" charset="-120"/>
                <a:ea typeface="Microsoft JhengHei" panose="020B0604030504040204" pitchFamily="34" charset="-120"/>
                <a:cs typeface="Hellix SemiBold"/>
              </a:rPr>
              <a:t>獵人谷</a:t>
            </a:r>
            <a:endParaRPr lang="en-US" sz="1400" b="1">
              <a:solidFill>
                <a:schemeClr val="accent4"/>
              </a:solidFill>
              <a:latin typeface="Microsoft JhengHei" panose="020B0604030504040204" pitchFamily="34" charset="-120"/>
              <a:ea typeface="Microsoft JhengHei" panose="020B0604030504040204" pitchFamily="34" charset="-120"/>
              <a:cs typeface="Hellix SemiBold"/>
            </a:endParaRPr>
          </a:p>
        </p:txBody>
      </p:sp>
      <p:cxnSp>
        <p:nvCxnSpPr>
          <p:cNvPr id="7" name="Straight Connector 6">
            <a:extLst>
              <a:ext uri="{FF2B5EF4-FFF2-40B4-BE49-F238E27FC236}">
                <a16:creationId xmlns:a16="http://schemas.microsoft.com/office/drawing/2014/main" id="{EF46648C-0754-4989-3453-70F23455F57F}"/>
              </a:ext>
            </a:extLst>
          </p:cNvPr>
          <p:cNvCxnSpPr/>
          <p:nvPr/>
        </p:nvCxnSpPr>
        <p:spPr>
          <a:xfrm flipH="1">
            <a:off x="9623685" y="4414603"/>
            <a:ext cx="659567" cy="5996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6213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86413" y="614180"/>
            <a:ext cx="6158452" cy="1325562"/>
          </a:xfrm>
        </p:spPr>
        <p:txBody>
          <a:bodyPr>
            <a:noAutofit/>
          </a:bodyPr>
          <a:lstStyle/>
          <a:p>
            <a:pPr rtl="0"/>
            <a:r>
              <a:rPr lang="zh-Hant" sz="5400" b="1" u="none" strike="noStrike" dirty="0">
                <a:solidFill>
                  <a:srgbClr val="F28F2A"/>
                </a:solidFill>
                <a:latin typeface="Microsoft JhengHei" panose="020B0604030504040204" pitchFamily="34" charset="-120"/>
              </a:rPr>
              <a:t>新南威爾斯州</a:t>
            </a:r>
          </a:p>
        </p:txBody>
      </p:sp>
      <p:sp>
        <p:nvSpPr>
          <p:cNvPr id="6" name="TextBox 5">
            <a:extLst>
              <a:ext uri="{FF2B5EF4-FFF2-40B4-BE49-F238E27FC236}">
                <a16:creationId xmlns:a16="http://schemas.microsoft.com/office/drawing/2014/main" id="{DCE07064-3E61-2269-6345-5A423939049F}"/>
              </a:ext>
            </a:extLst>
          </p:cNvPr>
          <p:cNvSpPr txBox="1"/>
          <p:nvPr/>
        </p:nvSpPr>
        <p:spPr>
          <a:xfrm>
            <a:off x="9703983" y="3394774"/>
            <a:ext cx="2488017" cy="369332"/>
          </a:xfrm>
          <a:prstGeom prst="rect">
            <a:avLst/>
          </a:prstGeom>
          <a:noFill/>
        </p:spPr>
        <p:txBody>
          <a:bodyPr wrap="square">
            <a:noAutofit/>
          </a:bodyPr>
          <a:lstStyle/>
          <a:p>
            <a:pPr rtl="0"/>
            <a:r>
              <a:rPr lang="zh-Hant" sz="1800" b="1" u="none" strike="noStrike" dirty="0">
                <a:solidFill>
                  <a:srgbClr val="F28F2A"/>
                </a:solidFill>
                <a:latin typeface="Microsoft JhengHei" panose="020B0604030504040204" pitchFamily="34" charset="-120"/>
                <a:ea typeface="Microsoft JhengHei" panose="020B0604030504040204" pitchFamily="34" charset="-120"/>
              </a:rPr>
              <a:t>獵人谷</a:t>
            </a:r>
            <a:endParaRPr lang="en-US" b="1" dirty="0">
              <a:solidFill>
                <a:schemeClr val="accent4"/>
              </a:solidFill>
              <a:latin typeface="Microsoft JhengHei" panose="020B0604030504040204" pitchFamily="34" charset="-120"/>
              <a:ea typeface="Microsoft JhengHei" panose="020B0604030504040204" pitchFamily="34" charset="-120"/>
            </a:endParaRPr>
          </a:p>
        </p:txBody>
      </p:sp>
      <p:cxnSp>
        <p:nvCxnSpPr>
          <p:cNvPr id="7" name="Straight Connector 6">
            <a:extLst>
              <a:ext uri="{FF2B5EF4-FFF2-40B4-BE49-F238E27FC236}">
                <a16:creationId xmlns:a16="http://schemas.microsoft.com/office/drawing/2014/main" id="{7F0681AC-E9DE-8EA2-5DE3-E5D9018648AE}"/>
              </a:ext>
            </a:extLst>
          </p:cNvPr>
          <p:cNvCxnSpPr>
            <a:endCxn id="6" idx="1"/>
          </p:cNvCxnSpPr>
          <p:nvPr/>
        </p:nvCxnSpPr>
        <p:spPr>
          <a:xfrm>
            <a:off x="9009089" y="2570813"/>
            <a:ext cx="694894" cy="100862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AD33474C-90E9-19CF-C8CF-0F9802003D31}"/>
              </a:ext>
            </a:extLst>
          </p:cNvPr>
          <p:cNvSpPr txBox="1"/>
          <p:nvPr/>
        </p:nvSpPr>
        <p:spPr>
          <a:xfrm>
            <a:off x="8764870" y="3889045"/>
            <a:ext cx="2488017" cy="307777"/>
          </a:xfrm>
          <a:prstGeom prst="rect">
            <a:avLst/>
          </a:prstGeom>
          <a:noFill/>
        </p:spPr>
        <p:txBody>
          <a:bodyPr wrap="square">
            <a:noAutofit/>
          </a:bodyPr>
          <a:lstStyle/>
          <a:p>
            <a:pPr rtl="0"/>
            <a:r>
              <a:rPr lang="zh-Hant" sz="1400" b="1" u="none" strike="noStrike" dirty="0">
                <a:latin typeface="Microsoft JhengHei" panose="020B0604030504040204" pitchFamily="34" charset="-120"/>
                <a:ea typeface="Microsoft JhengHei" panose="020B0604030504040204" pitchFamily="34" charset="-120"/>
              </a:rPr>
              <a:t>雪梨</a:t>
            </a:r>
            <a:endParaRPr 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376551847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6627" r="16627"/>
          <a:stretch>
            <a:fill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noAutofit/>
          </a:bodyPr>
          <a:lstStyle/>
          <a:p>
            <a:pPr rtl="0"/>
            <a:r>
              <a:rPr lang="zh-Hant" sz="3200" b="1" u="none" strike="noStrike" dirty="0">
                <a:latin typeface="Neue Haas Grotesk Text Pro"/>
              </a:rPr>
              <a:t>獵人谷</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3288691"/>
            <a:ext cx="3796909" cy="3133240"/>
          </a:xfrm>
        </p:spPr>
        <p:txBody>
          <a:bodyPr>
            <a:noAutofit/>
          </a:bodyPr>
          <a:lstStyle/>
          <a:p>
            <a:pPr marL="0" indent="0" rtl="0">
              <a:spcBef>
                <a:spcPts val="800"/>
              </a:spcBef>
              <a:buNone/>
            </a:pPr>
            <a:r>
              <a:rPr lang="zh-Hant" sz="1600" u="none" strike="noStrike" dirty="0">
                <a:solidFill>
                  <a:srgbClr val="FFFFFF"/>
                </a:solidFill>
                <a:latin typeface="Neue Haas Grotesk Text Pro"/>
              </a:rPr>
              <a:t>獵人谷是澳洲最古老的葡萄酒產區之一，至今仍是澳洲葡萄酒界的一顆璀璨明星。</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溫暖潮濕的氣候</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生產世界一流的賽美蓉、夏多內和西拉葡萄酒。</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這裡擁有世界上一些最古老的葡萄藤。</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熱門旅遊目的地</a:t>
            </a: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3425574" cy="1325563"/>
          </a:xfrm>
        </p:spPr>
        <p:txBody>
          <a:bodyPr>
            <a:noAutofit/>
          </a:bodyPr>
          <a:lstStyle/>
          <a:p>
            <a:pPr rtl="0"/>
            <a:r>
              <a:rPr lang="zh-Hant" sz="5000" b="1" u="none" strike="noStrike" dirty="0">
                <a:solidFill>
                  <a:srgbClr val="F28F2A"/>
                </a:solidFill>
                <a:latin typeface="Neue Haas Grotesk Text Pro"/>
              </a:rPr>
              <a:t>澳洲葡萄酒的誕生地</a:t>
            </a: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6133" t="-53" r="18970" b="239"/>
          <a:stretch>
            <a:fillRect/>
          </a:stretch>
        </p:blipFill>
        <p:spPr>
          <a:xfrm>
            <a:off x="6096000" y="368300"/>
            <a:ext cx="6096000" cy="6103620"/>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3699824"/>
            <a:ext cx="4829691" cy="1530521"/>
          </a:xfrm>
        </p:spPr>
        <p:txBody>
          <a:bodyPr>
            <a:noAutofit/>
          </a:bodyPr>
          <a:lstStyle/>
          <a:p>
            <a:pPr rtl="0">
              <a:lnSpc>
                <a:spcPct val="99000"/>
              </a:lnSpc>
              <a:spcBef>
                <a:spcPts val="800"/>
              </a:spcBef>
            </a:pPr>
            <a:r>
              <a:rPr lang="zh-Hant" sz="1600" u="none" strike="noStrike" dirty="0">
                <a:latin typeface="Neue Haas Grotesk Text Pro"/>
              </a:rPr>
              <a:t>獵人谷的歷史</a:t>
            </a:r>
          </a:p>
          <a:p>
            <a:pPr rtl="0">
              <a:lnSpc>
                <a:spcPct val="99000"/>
              </a:lnSpc>
              <a:spcBef>
                <a:spcPts val="800"/>
              </a:spcBef>
            </a:pPr>
            <a:r>
              <a:rPr lang="zh-Hant" sz="1600" u="none" strike="noStrike" dirty="0">
                <a:latin typeface="Neue Haas Grotesk Text Pro"/>
              </a:rPr>
              <a:t>地理、氣候和土壤</a:t>
            </a:r>
          </a:p>
          <a:p>
            <a:pPr rtl="0">
              <a:lnSpc>
                <a:spcPct val="99000"/>
              </a:lnSpc>
              <a:spcBef>
                <a:spcPts val="800"/>
              </a:spcBef>
            </a:pPr>
            <a:r>
              <a:rPr lang="zh-Hant" sz="1600" u="none" strike="noStrike" dirty="0">
                <a:latin typeface="Neue Haas Grotesk Text Pro"/>
              </a:rPr>
              <a:t>葡萄栽培和葡萄酒釀造</a:t>
            </a:r>
          </a:p>
          <a:p>
            <a:pPr rtl="0">
              <a:lnSpc>
                <a:spcPct val="99000"/>
              </a:lnSpc>
              <a:spcBef>
                <a:spcPts val="800"/>
              </a:spcBef>
            </a:pPr>
            <a:r>
              <a:rPr lang="zh-Hant" sz="1600" u="none" strike="noStrike" dirty="0">
                <a:latin typeface="Neue Haas Grotesk Text Pro"/>
              </a:rPr>
              <a:t>老藤</a:t>
            </a:r>
          </a:p>
          <a:p>
            <a:pPr rtl="0">
              <a:lnSpc>
                <a:spcPct val="99000"/>
              </a:lnSpc>
              <a:spcBef>
                <a:spcPts val="800"/>
              </a:spcBef>
            </a:pPr>
            <a:r>
              <a:rPr lang="zh-Hant" sz="1600" u="none" strike="noStrike" dirty="0">
                <a:latin typeface="Neue Haas Grotesk Text Pro"/>
              </a:rPr>
              <a:t>主要品種</a:t>
            </a:r>
            <a:endParaRPr lang="en-AU" dirty="0"/>
          </a:p>
        </p:txBody>
      </p:sp>
      <p:sp>
        <p:nvSpPr>
          <p:cNvPr id="6" name="Title 2">
            <a:extLst>
              <a:ext uri="{FF2B5EF4-FFF2-40B4-BE49-F238E27FC236}">
                <a16:creationId xmlns:a16="http://schemas.microsoft.com/office/drawing/2014/main" id="{021FE8D0-CCC1-77EF-94F2-9C9D4716EA9E}"/>
              </a:ext>
            </a:extLst>
          </p:cNvPr>
          <p:cNvSpPr>
            <a:spLocks noGrp="1"/>
          </p:cNvSpPr>
          <p:nvPr>
            <p:ph type="title"/>
          </p:nvPr>
        </p:nvSpPr>
        <p:spPr>
          <a:xfrm>
            <a:off x="623888" y="584200"/>
            <a:ext cx="4829691" cy="1325562"/>
          </a:xfrm>
        </p:spPr>
        <p:txBody>
          <a:bodyPr>
            <a:noAutofit/>
          </a:bodyPr>
          <a:lstStyle/>
          <a:p>
            <a:pPr rtl="0"/>
            <a:r>
              <a:rPr lang="zh-Hant" sz="5400" b="1" u="none" strike="noStrike" dirty="0">
                <a:solidFill>
                  <a:schemeClr val="accent1"/>
                </a:solidFill>
                <a:latin typeface="Neue Haas Grotesk Text Pro"/>
              </a:rPr>
              <a:t>今天</a:t>
            </a:r>
            <a:br>
              <a:rPr lang="zh-Hant" sz="5400" b="1" u="none" strike="noStrike" dirty="0">
                <a:solidFill>
                  <a:schemeClr val="accent1"/>
                </a:solidFill>
                <a:latin typeface="Neue Haas Grotesk Text Pro"/>
              </a:rPr>
            </a:br>
            <a:r>
              <a:rPr lang="zh-Hant" sz="5400" b="1" u="none" strike="noStrike" dirty="0">
                <a:solidFill>
                  <a:schemeClr val="accent1"/>
                </a:solidFill>
                <a:latin typeface="Neue Haas Grotesk Text Pro"/>
              </a:rPr>
              <a:t>我們</a:t>
            </a:r>
            <a:br>
              <a:rPr lang="zh-Hant" sz="5400" b="1" u="none" strike="noStrike" dirty="0">
                <a:solidFill>
                  <a:schemeClr val="accent1"/>
                </a:solidFill>
                <a:latin typeface="Neue Haas Grotesk Text Pro"/>
              </a:rPr>
            </a:br>
            <a:r>
              <a:rPr lang="zh-Hant" sz="5400" b="1" u="none" strike="noStrike" dirty="0">
                <a:solidFill>
                  <a:schemeClr val="accent1"/>
                </a:solidFill>
                <a:latin typeface="Neue Haas Grotesk Text Pro"/>
              </a:rPr>
              <a:t>將涵蓋</a:t>
            </a:r>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b="23610"/>
          <a:stretch>
            <a:fillRect/>
          </a:stretch>
        </p:blipFill>
        <p:spPr>
          <a:xfrm>
            <a:off x="7507205" y="368300"/>
            <a:ext cx="468479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noAutofit/>
          </a:bodyPr>
          <a:lstStyle/>
          <a:p>
            <a:pPr rtl="0"/>
            <a:r>
              <a:rPr lang="zh-Hant" sz="2400" b="1" u="none" strike="noStrike" dirty="0">
                <a:latin typeface="Neue Haas Grotesk Text Pro"/>
              </a:rPr>
              <a:t>1820年代</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6" y="4140032"/>
            <a:ext cx="2120041" cy="1461301"/>
          </a:xfrm>
        </p:spPr>
        <p:txBody>
          <a:bodyPr>
            <a:noAutofit/>
          </a:bodyPr>
          <a:lstStyle/>
          <a:p>
            <a:pPr rtl="0">
              <a:lnSpc>
                <a:spcPct val="95000"/>
              </a:lnSpc>
            </a:pPr>
            <a:r>
              <a:rPr lang="zh-Hant" sz="1600" u="none" strike="noStrike" dirty="0">
                <a:latin typeface="Neue Haas Grotesk Text Pro"/>
              </a:rPr>
              <a:t>早期歐洲移民開始種植葡萄藤。</a:t>
            </a: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5396343" y="4158583"/>
            <a:ext cx="2595273" cy="1461301"/>
          </a:xfrm>
        </p:spPr>
        <p:txBody>
          <a:bodyPr>
            <a:noAutofit/>
          </a:bodyPr>
          <a:lstStyle/>
          <a:p>
            <a:pPr rtl="0">
              <a:lnSpc>
                <a:spcPct val="95000"/>
              </a:lnSpc>
            </a:pPr>
            <a:r>
              <a:rPr lang="zh-Hant" sz="1600" u="none" strike="noStrike" dirty="0">
                <a:latin typeface="Neue Haas Grotesk Text Pro"/>
              </a:rPr>
              <a:t>早期拓荒者之一</a:t>
            </a:r>
            <a:br>
              <a:rPr lang="zh-Hant" sz="1600" u="none" strike="noStrike" dirty="0">
                <a:latin typeface="Neue Haas Grotesk Text Pro"/>
              </a:rPr>
            </a:br>
            <a:r>
              <a:rPr lang="zh-Hant" sz="1600" u="none" strike="noStrike" dirty="0">
                <a:latin typeface="Neue Haas Grotesk Text Pro"/>
              </a:rPr>
              <a:t>是蘇格蘭移民詹姆斯·巴斯比，他從歐洲引進葡萄藤，幫助建立了獵人谷。</a:t>
            </a: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5396343" y="3495809"/>
            <a:ext cx="2120040" cy="662774"/>
          </a:xfrm>
        </p:spPr>
        <p:txBody>
          <a:bodyPr>
            <a:noAutofit/>
          </a:bodyPr>
          <a:lstStyle/>
          <a:p>
            <a:pPr rtl="0"/>
            <a:r>
              <a:rPr lang="zh-Hant" sz="2400" b="1" u="none" strike="noStrike" dirty="0">
                <a:latin typeface="Neue Haas Grotesk Text Pro"/>
              </a:rPr>
              <a:t>19世紀30年代</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39385" y="447316"/>
            <a:ext cx="6968303" cy="473196"/>
          </a:xfrm>
        </p:spPr>
        <p:txBody>
          <a:bodyPr>
            <a:noAutofit/>
          </a:bodyPr>
          <a:lstStyle/>
          <a:p>
            <a:pPr rtl="0"/>
            <a:br>
              <a:rPr lang="zh-Hant" sz="3200" b="1" u="none" strike="noStrike" dirty="0">
                <a:solidFill>
                  <a:srgbClr val="FDBCA0"/>
                </a:solidFill>
                <a:latin typeface="Neue Haas Grotesk Text Pro"/>
              </a:rPr>
            </a:br>
            <a:r>
              <a:rPr lang="zh-Hant" sz="3200" b="1" u="none" strike="noStrike" dirty="0">
                <a:solidFill>
                  <a:srgbClr val="FDBCA0"/>
                </a:solidFill>
                <a:latin typeface="Neue Haas Grotesk Text Pro"/>
              </a:rPr>
              <a:t>獵人谷的歷史</a:t>
            </a:r>
          </a:p>
        </p:txBody>
      </p:sp>
      <p:sp>
        <p:nvSpPr>
          <p:cNvPr id="2" name="Text Placeholder 9">
            <a:extLst>
              <a:ext uri="{FF2B5EF4-FFF2-40B4-BE49-F238E27FC236}">
                <a16:creationId xmlns:a16="http://schemas.microsoft.com/office/drawing/2014/main" id="{8B2B6792-1E47-E7D1-5C88-F3755D22476B}"/>
              </a:ext>
            </a:extLst>
          </p:cNvPr>
          <p:cNvSpPr txBox="1"/>
          <p:nvPr/>
        </p:nvSpPr>
        <p:spPr>
          <a:xfrm>
            <a:off x="639385" y="1049398"/>
            <a:ext cx="6784726" cy="1350868"/>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5400" b="1" u="none" strike="noStrike" dirty="0">
                <a:solidFill>
                  <a:srgbClr val="601328"/>
                </a:solidFill>
                <a:latin typeface="Neue Haas Grotesk Text Pro"/>
                <a:ea typeface="Microsoft JhengHei" panose="020B0604030504040204" pitchFamily="34" charset="-120"/>
              </a:rPr>
              <a:t>澳大利亞</a:t>
            </a:r>
            <a:r>
              <a:rPr lang="zh-Hant" altLang="en-US" sz="5400" b="1" dirty="0">
                <a:solidFill>
                  <a:srgbClr val="601328"/>
                </a:solidFill>
                <a:latin typeface="Neue Haas Grotesk Text Pro"/>
                <a:ea typeface="Microsoft JhengHei" panose="020B0604030504040204" pitchFamily="34" charset="-120"/>
              </a:rPr>
              <a:t>的</a:t>
            </a:r>
            <a:r>
              <a:rPr lang="zh-Hant" sz="5400" b="1" u="none" strike="noStrike" dirty="0">
                <a:solidFill>
                  <a:srgbClr val="601328"/>
                </a:solidFill>
                <a:latin typeface="Neue Haas Grotesk Text Pro"/>
                <a:ea typeface="Microsoft JhengHei" panose="020B0604030504040204" pitchFamily="34" charset="-120"/>
              </a:rPr>
              <a:t>先驅</a:t>
            </a:r>
          </a:p>
        </p:txBody>
      </p:sp>
      <p:sp>
        <p:nvSpPr>
          <p:cNvPr id="7" name="Text Placeholder 4">
            <a:extLst>
              <a:ext uri="{FF2B5EF4-FFF2-40B4-BE49-F238E27FC236}">
                <a16:creationId xmlns:a16="http://schemas.microsoft.com/office/drawing/2014/main" id="{BC14C2E2-545E-A06D-73DB-61CA21892867}"/>
              </a:ext>
            </a:extLst>
          </p:cNvPr>
          <p:cNvSpPr txBox="1"/>
          <p:nvPr/>
        </p:nvSpPr>
        <p:spPr>
          <a:xfrm>
            <a:off x="8759684" y="4180805"/>
            <a:ext cx="301508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ct val="95000"/>
              </a:lnSpc>
            </a:pPr>
            <a:r>
              <a:rPr lang="zh-Hant" sz="1600" u="none" strike="noStrike" dirty="0">
                <a:latin typeface="Neue Haas Grotesk Text Pro"/>
                <a:ea typeface="Microsoft JhengHei" panose="020B0604030504040204" pitchFamily="34" charset="-120"/>
              </a:rPr>
              <a:t>亨利·林德曼博士移居澳大利亞，並很快以其卓越的葡萄酒而聞名。他成為當地葡萄園協會主席，並幫助建立了包括賽美蓉、維德羅和西拉在內的重要葡萄品種。</a:t>
            </a:r>
          </a:p>
        </p:txBody>
      </p:sp>
      <p:sp>
        <p:nvSpPr>
          <p:cNvPr id="9" name="Text Placeholder 5">
            <a:extLst>
              <a:ext uri="{FF2B5EF4-FFF2-40B4-BE49-F238E27FC236}">
                <a16:creationId xmlns:a16="http://schemas.microsoft.com/office/drawing/2014/main" id="{0DE94745-0024-A08D-3AE1-76B601581297}"/>
              </a:ext>
            </a:extLst>
          </p:cNvPr>
          <p:cNvSpPr txBox="1"/>
          <p:nvPr/>
        </p:nvSpPr>
        <p:spPr>
          <a:xfrm>
            <a:off x="8759684"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19世紀中期</a:t>
            </a: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5685" t="265" r="22305" b="519"/>
          <a:stretch>
            <a:fillRect/>
          </a:stretch>
        </p:blipFill>
        <p:spPr>
          <a:xfrm>
            <a:off x="8431967" y="584200"/>
            <a:ext cx="3760033"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2724376" cy="1461301"/>
          </a:xfrm>
        </p:spPr>
        <p:txBody>
          <a:bodyPr>
            <a:noAutofit/>
          </a:bodyPr>
          <a:lstStyle/>
          <a:p>
            <a:pPr rtl="0">
              <a:lnSpc>
                <a:spcPct val="95000"/>
              </a:lnSpc>
            </a:pPr>
            <a:r>
              <a:rPr lang="zh-Hant" sz="1600" u="none" strike="noStrike" dirty="0">
                <a:latin typeface="Neue Haas Grotesk Text Pro"/>
              </a:rPr>
              <a:t>獵人谷作為著名的葡萄酒產區在當地和國際上聲名鵲起。早期拓荒者為此鋪平了道路，其中包括泰瑞爾、圖洛克、威爾金森和德雷頓家族。</a:t>
            </a: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noAutofit/>
          </a:bodyPr>
          <a:lstStyle/>
          <a:p>
            <a:pPr rtl="0"/>
            <a:r>
              <a:rPr lang="zh-Hant" sz="2400" b="1" u="none" strike="noStrike" dirty="0">
                <a:latin typeface="Neue Haas Grotesk Text Pro"/>
              </a:rPr>
              <a:t>19世紀後期</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1694793" y="920967"/>
            <a:ext cx="2885623" cy="1461301"/>
          </a:xfrm>
        </p:spPr>
        <p:txBody>
          <a:bodyPr>
            <a:noAutofit/>
          </a:bodyPr>
          <a:lstStyle/>
          <a:p>
            <a:pPr rtl="0">
              <a:lnSpc>
                <a:spcPct val="95000"/>
              </a:lnSpc>
            </a:pPr>
            <a:r>
              <a:rPr lang="zh-Hant" sz="1600" u="none" strike="noStrike" dirty="0">
                <a:latin typeface="Neue Haas Grotesk Text Pro"/>
              </a:rPr>
              <a:t>泰瑞爾家族的HVD葡萄園</a:t>
            </a:r>
            <a:br>
              <a:rPr lang="zh-Hant" sz="1600" u="none" strike="noStrike" dirty="0">
                <a:latin typeface="Neue Haas Grotesk Text Pro"/>
              </a:rPr>
            </a:br>
            <a:r>
              <a:rPr lang="zh-Hant" sz="1600" u="none" strike="noStrike" dirty="0">
                <a:latin typeface="Neue Haas Grotesk Text Pro"/>
              </a:rPr>
              <a:t>種植完成，如今它是世界上最古老的霞多麗葡萄園之一。波科爾賓開始嶄露頭角，成為一個享有盛譽的葡萄酒產區。莫里斯·奧謝和他的家人收購了歷史悠久的芒特普萊森特莊園。</a:t>
            </a: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1683908" y="237116"/>
            <a:ext cx="2120040" cy="662774"/>
          </a:xfrm>
        </p:spPr>
        <p:txBody>
          <a:bodyPr>
            <a:noAutofit/>
          </a:bodyPr>
          <a:lstStyle/>
          <a:p>
            <a:pPr rtl="0"/>
            <a:r>
              <a:rPr lang="zh-Hant" sz="2400" b="1" u="none" strike="noStrike" dirty="0">
                <a:latin typeface="Neue Haas Grotesk Text Pro"/>
              </a:rPr>
              <a:t>20世紀初</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220491" y="4237664"/>
            <a:ext cx="2622519" cy="1461301"/>
          </a:xfrm>
        </p:spPr>
        <p:txBody>
          <a:bodyPr>
            <a:noAutofit/>
          </a:bodyPr>
          <a:lstStyle/>
          <a:p>
            <a:pPr rtl="0">
              <a:lnSpc>
                <a:spcPct val="95000"/>
              </a:lnSpc>
            </a:pPr>
            <a:r>
              <a:rPr lang="zh-Hant" sz="1600" u="none" strike="noStrike" dirty="0">
                <a:latin typeface="Neue Haas Grotesk Text Pro"/>
              </a:rPr>
              <a:t>奔富酒莊在懷邦公園（Wybong Park）建立了佔地600英畝的葡萄園，開啟了上獵人谷地區葡萄栽培的新篇章。獵人谷的葡萄酒產業蓬勃發展，該地區以其卓越的賽美蓉（Semillon）葡萄酒而聞名。</a:t>
            </a: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209606" y="3553813"/>
            <a:ext cx="2120040" cy="662774"/>
          </a:xfrm>
        </p:spPr>
        <p:txBody>
          <a:bodyPr>
            <a:noAutofit/>
          </a:bodyPr>
          <a:lstStyle/>
          <a:p>
            <a:pPr rtl="0"/>
            <a:r>
              <a:rPr lang="zh-Hant" sz="2400" b="1" u="none" strike="noStrike" dirty="0">
                <a:latin typeface="Neue Haas Grotesk Text Pro"/>
              </a:rPr>
              <a:t>20世紀末</a:t>
            </a:r>
          </a:p>
        </p:txBody>
      </p:sp>
      <p:sp>
        <p:nvSpPr>
          <p:cNvPr id="2" name="Text Placeholder 6">
            <a:extLst>
              <a:ext uri="{FF2B5EF4-FFF2-40B4-BE49-F238E27FC236}">
                <a16:creationId xmlns:a16="http://schemas.microsoft.com/office/drawing/2014/main" id="{4E909759-623E-3D21-8E11-D6B95618762D}"/>
              </a:ext>
            </a:extLst>
          </p:cNvPr>
          <p:cNvSpPr txBox="1"/>
          <p:nvPr/>
        </p:nvSpPr>
        <p:spPr>
          <a:xfrm>
            <a:off x="5872524" y="1583741"/>
            <a:ext cx="2426232"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ct val="95000"/>
              </a:lnSpc>
            </a:pPr>
            <a:r>
              <a:rPr lang="zh-Hant" sz="1600" u="none" strike="noStrike" dirty="0">
                <a:latin typeface="Neue Haas Grotesk Text Pro"/>
                <a:ea typeface="Microsoft JhengHei" panose="020B0604030504040204" pitchFamily="34" charset="-120"/>
              </a:rPr>
              <a:t>獵人谷成為澳洲最受歡迎的葡萄酒產區之一。它持續以其世界級的賽美蓉、霞多麗（Chardonnay）和西拉（Shiraz）葡萄酒而令人驚艷。</a:t>
            </a:r>
          </a:p>
        </p:txBody>
      </p:sp>
      <p:sp>
        <p:nvSpPr>
          <p:cNvPr id="5" name="Text Placeholder 7">
            <a:extLst>
              <a:ext uri="{FF2B5EF4-FFF2-40B4-BE49-F238E27FC236}">
                <a16:creationId xmlns:a16="http://schemas.microsoft.com/office/drawing/2014/main" id="{E01C81A7-84D7-54D9-701B-46AD3E22731E}"/>
              </a:ext>
            </a:extLst>
          </p:cNvPr>
          <p:cNvSpPr txBox="1"/>
          <p:nvPr/>
        </p:nvSpPr>
        <p:spPr>
          <a:xfrm>
            <a:off x="5861638" y="89989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如今</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5300" t="358" r="3366" b="645"/>
          <a:stretch>
            <a:fill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5134"/>
            <a:ext cx="5009924" cy="792601"/>
          </a:xfrm>
        </p:spPr>
        <p:txBody>
          <a:bodyPr>
            <a:noAutofit/>
          </a:bodyPr>
          <a:lstStyle/>
          <a:p>
            <a:pPr rtl="0"/>
            <a:r>
              <a:rPr lang="zh-Hant" sz="3200" b="1" u="none" strike="noStrike" dirty="0">
                <a:latin typeface="Neue Haas Grotesk Text Pro"/>
              </a:rPr>
              <a:t>一個氣候溫暖</a:t>
            </a:r>
          </a:p>
        </p:txBody>
      </p:sp>
      <p:sp>
        <p:nvSpPr>
          <p:cNvPr id="2" name="Title 2">
            <a:extLst>
              <a:ext uri="{FF2B5EF4-FFF2-40B4-BE49-F238E27FC236}">
                <a16:creationId xmlns:a16="http://schemas.microsoft.com/office/drawing/2014/main" id="{128C975B-7767-626E-0DDC-C0024354C4F1}"/>
              </a:ext>
            </a:extLst>
          </p:cNvPr>
          <p:cNvSpPr txBox="1"/>
          <p:nvPr/>
        </p:nvSpPr>
        <p:spPr>
          <a:xfrm>
            <a:off x="6456362" y="1457330"/>
            <a:ext cx="4688825"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400" b="1" u="none" strike="noStrike" dirty="0">
                <a:solidFill>
                  <a:srgbClr val="F28F2A"/>
                </a:solidFill>
                <a:latin typeface="Neue Haas Grotesk Text Pro"/>
                <a:ea typeface="Microsoft JhengHei" panose="020B0604030504040204" pitchFamily="34" charset="-120"/>
              </a:rPr>
              <a:t>自然風光旖旎的地區</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4" y="3472125"/>
            <a:ext cx="3848780" cy="2846525"/>
          </a:xfrm>
        </p:spPr>
        <p:txBody>
          <a:bodyPr>
            <a:noAutofit/>
          </a:bodyPr>
          <a:lstStyle/>
          <a:p>
            <a:pPr rtl="0">
              <a:spcBef>
                <a:spcPts val="800"/>
              </a:spcBef>
            </a:pPr>
            <a:r>
              <a:rPr lang="zh-Hant" sz="1600" u="none" strike="noStrike" dirty="0">
                <a:solidFill>
                  <a:srgbClr val="FFFFFF"/>
                </a:solidFill>
                <a:latin typeface="Neue Haas Grotesk Text Pro"/>
              </a:rPr>
              <a:t>從地理上看，獵人谷被劃分為一個區域，包括：</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獵人谷地區</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布魯克福德威奇（Broke Fordwich）子區域</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波科爾賓（Pokolbin）子區域</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上獵人</a:t>
            </a:r>
            <a:r>
              <a:rPr lang="zh-Hant" altLang="en-US" sz="1600" u="none" strike="noStrike" dirty="0">
                <a:solidFill>
                  <a:srgbClr val="FFFFFF"/>
                </a:solidFill>
                <a:latin typeface="Neue Haas Grotesk Text Pro"/>
              </a:rPr>
              <a:t>谷</a:t>
            </a:r>
            <a:r>
              <a:rPr lang="zh-Hant" sz="1600" u="none" strike="noStrike" dirty="0">
                <a:solidFill>
                  <a:srgbClr val="FFFFFF"/>
                </a:solidFill>
                <a:latin typeface="Neue Haas Grotesk Text Pro"/>
              </a:rPr>
              <a:t>子區域</a:t>
            </a: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8.0.7"/>
  <p:tag name="AS_OS" val="Unix 6.1.158.178"/>
  <p:tag name="AS_RELEASE_DATE" val="2024.11.14"/>
  <p:tag name="AS_TITLE" val="Aspose.Slides for .NET6"/>
  <p:tag name="AS_VERSION" val="24.11"/>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Neue Haas Grotesk Text Pro"/>
        <a:cs typeface="Arial"/>
      </a:majorFont>
      <a:minorFont>
        <a:latin typeface="Neue Haas Grotesk Text Pro"/>
        <a:ea typeface="Neue Haas Grotesk Text Pro"/>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147E5AF-F104-4780-B01E-97CAC10682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0CCF1F8-6D9E-4631-9BC7-E65B426755A9}">
  <ds:schemaRefs>
    <ds:schemaRef ds:uri="4e8dd08d-258d-47a9-9875-37f1ffd19f33"/>
    <ds:schemaRef ds:uri="http://purl.org/dc/elements/1.1/"/>
    <ds:schemaRef ds:uri="http://schemas.microsoft.com/office/infopath/2007/PartnerControls"/>
    <ds:schemaRef ds:uri="http://schemas.microsoft.com/office/2006/documentManagement/types"/>
    <ds:schemaRef ds:uri="http://purl.org/dc/terms/"/>
    <ds:schemaRef ds:uri="02256494-4976-4001-aedb-96463ae0d92e"/>
    <ds:schemaRef ds:uri="http://purl.org/dc/dcmitype/"/>
    <ds:schemaRef ds:uri="http://www.w3.org/XML/1998/namespace"/>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TotalTime>
  <Words>1802</Words>
  <Application>Microsoft Macintosh PowerPoint</Application>
  <PresentationFormat>Grand écran</PresentationFormat>
  <Paragraphs>310</Paragraphs>
  <Slides>26</Slides>
  <Notes>17</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26</vt:i4>
      </vt:variant>
    </vt:vector>
  </HeadingPairs>
  <TitlesOfParts>
    <vt:vector size="32" baseType="lpstr">
      <vt:lpstr>Neue Haas Grotesk Text Pro</vt:lpstr>
      <vt:lpstr>SimSun</vt:lpstr>
      <vt:lpstr>Arial</vt:lpstr>
      <vt:lpstr>Microsoft JhengHei</vt:lpstr>
      <vt:lpstr>Inter Display</vt:lpstr>
      <vt:lpstr>Slide layouts</vt:lpstr>
      <vt:lpstr>Présentation PowerPoint</vt:lpstr>
      <vt:lpstr>Présentation PowerPoint</vt:lpstr>
      <vt:lpstr>澳洲</vt:lpstr>
      <vt:lpstr>新南威爾斯州</vt:lpstr>
      <vt:lpstr>獵人谷</vt:lpstr>
      <vt:lpstr>今天 我們 將涵蓋</vt:lpstr>
      <vt:lpstr>1820年代</vt:lpstr>
      <vt:lpstr>Présentation PowerPoint</vt:lpstr>
      <vt:lpstr>一個氣候溫暖</vt:lpstr>
      <vt:lpstr>氣候</vt:lpstr>
      <vt:lpstr>土壤</vt:lpstr>
      <vt:lpstr>葡萄栽培與釀酒</vt:lpstr>
      <vt:lpstr>Présentation PowerPoint</vt:lpstr>
      <vt:lpstr>Présentation PowerPoint</vt:lpstr>
      <vt:lpstr>Présentation PowerPoint</vt:lpstr>
      <vt:lpstr>不斷發展的歷史</vt:lpstr>
      <vt:lpstr>Présentation PowerPoint</vt:lpstr>
      <vt:lpstr>賽美蓉（年輕） 特徵</vt:lpstr>
      <vt:lpstr>賽美蓉（瓶陳） 的特點</vt:lpstr>
      <vt:lpstr>夏多內葡萄酒 的特點</vt:lpstr>
      <vt:lpstr>設拉子 特徵</vt:lpstr>
      <vt:lpstr>Présentation PowerPoint</vt:lpstr>
      <vt:lpstr>Présentation PowerPoint</vt:lpstr>
      <vt:lpstr>經典與</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lin mimi</cp:lastModifiedBy>
  <cp:revision>9</cp:revision>
  <dcterms:created xsi:type="dcterms:W3CDTF">2018-07-25T07:02:59Z</dcterms:created>
  <dcterms:modified xsi:type="dcterms:W3CDTF">2026-07-15T04:34:28Z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0x01010011884AF779FE574C89E62754B4999D9C</vt:lpwstr>
  </property>
  <property fmtid="{D5CDD505-2E9C-101B-9397-08002B2CF9AE}" pid="3" name="LINKTEK-CHUNK-1">
    <vt:lpwstr>010021{"F":2,"I":"6981-60FE-E215-5441"}</vt:lpwstr>
  </property>
  <property fmtid="{D5CDD505-2E9C-101B-9397-08002B2CF9AE}" pid="4" name="MediaServiceImageTags">
    <vt:lpwstr/>
  </property>
</Properties>
</file>