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media/image10.svg" ContentType="image/svg+xml"/>
  <Override PartName="/ppt/media/image14.svg" ContentType="image/svg+xml"/>
  <Override PartName="/ppt/theme/theme2.xml" ContentType="application/vnd.openxmlformats-officedocument.theme+xml"/>
  <Override PartName="/ppt/notesSlides/notesSlide1.xml" ContentType="application/vnd.openxmlformats-officedocument.presentationml.notesSlide+xml"/>
  <Override PartName="/ppt/comments/modernComment_100_6AB0C99D.xml" ContentType="application/vnd.ms-powerpoint.comments+xml"/>
  <Override PartName="/ppt/media/image17.svg" ContentType="image/sv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embedTrueTypeFonts="1">
  <p:sldMasterIdLst>
    <p:sldMasterId id="2147483648" r:id="rId4"/>
  </p:sldMasterIdLst>
  <p:notesMasterIdLst>
    <p:notesMasterId r:id="rId34"/>
  </p:notesMasterIdLst>
  <p:sldIdLst>
    <p:sldId id="256" r:id="rId5"/>
    <p:sldId id="478" r:id="rId6"/>
    <p:sldId id="645" r:id="rId7"/>
    <p:sldId id="637" r:id="rId8"/>
    <p:sldId id="646" r:id="rId9"/>
    <p:sldId id="669" r:id="rId10"/>
    <p:sldId id="647" r:id="rId11"/>
    <p:sldId id="636" r:id="rId12"/>
    <p:sldId id="635" r:id="rId13"/>
    <p:sldId id="641" r:id="rId14"/>
    <p:sldId id="642" r:id="rId15"/>
    <p:sldId id="643" r:id="rId16"/>
    <p:sldId id="648" r:id="rId17"/>
    <p:sldId id="665" r:id="rId18"/>
    <p:sldId id="652" r:id="rId19"/>
    <p:sldId id="666" r:id="rId20"/>
    <p:sldId id="667" r:id="rId21"/>
    <p:sldId id="668" r:id="rId22"/>
    <p:sldId id="670" r:id="rId23"/>
    <p:sldId id="671" r:id="rId24"/>
    <p:sldId id="672" r:id="rId25"/>
    <p:sldId id="673" r:id="rId26"/>
    <p:sldId id="657" r:id="rId27"/>
    <p:sldId id="626" r:id="rId28"/>
    <p:sldId id="280" r:id="rId29"/>
    <p:sldId id="617" r:id="rId30"/>
    <p:sldId id="659" r:id="rId31"/>
    <p:sldId id="340" r:id="rId32"/>
    <p:sldId id="674" r:id="rId33"/>
  </p:sldIdLst>
  <p:sldSz cx="12192000" cy="6858000"/>
  <p:notesSz cx="6858000" cy="9144000"/>
  <p:embeddedFontLst>
    <p:embeddedFont>
      <p:font typeface="Hellix" pitchFamily="2" charset="77"/>
      <p:regular r:id="rId35"/>
      <p:bold r:id="rId36"/>
    </p:embeddedFont>
    <p:embeddedFont>
      <p:font typeface="Inter Display" panose="02000503000000020004" pitchFamily="2" charset="0"/>
      <p:regular r:id="rId37"/>
      <p:bold r:id="rId38"/>
      <p:italic r:id="rId39"/>
      <p:boldItalic r:id="rId40"/>
    </p:embeddedFont>
    <p:embeddedFont>
      <p:font typeface="Neue Haas Grotesk Text Pro" panose="020B0504020202020204" pitchFamily="34" charset="77"/>
      <p:regular r:id="rId41"/>
      <p:bold r:id="rId42"/>
      <p:italic r:id="rId43"/>
      <p:boldItalic r:id="rId44"/>
    </p:embeddedFont>
  </p:embeddedFontLst>
  <p:custDataLst>
    <p:tags r:id="rId4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14" autoAdjust="0"/>
    <p:restoredTop sz="94762"/>
  </p:normalViewPr>
  <p:slideViewPr>
    <p:cSldViewPr snapToGrid="0">
      <p:cViewPr varScale="1">
        <p:scale>
          <a:sx n="108" d="100"/>
          <a:sy n="108" d="100"/>
        </p:scale>
        <p:origin x="208" y="376"/>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5.fntdata"/><Relationship Id="rId21" Type="http://schemas.openxmlformats.org/officeDocument/2006/relationships/slide" Target="slides/slide17.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2.fntdata"/><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font" Target="fonts/font10.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viewProps" Target="viewProps.xml"/><Relationship Id="rId8" Type="http://schemas.openxmlformats.org/officeDocument/2006/relationships/slide" Target="slides/slide4.xml"/><Relationship Id="rId51" Type="http://schemas.microsoft.com/office/2018/10/relationships/authors" Targe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font" Target="fonts/font4.fntdata"/><Relationship Id="rId46"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s>
</file>

<file path=ppt/comments/modernComment_100_6AB0C99D.xml><?xml version="1.0" encoding="utf-8"?>
<p188:cmLst xmlns:a="http://schemas.openxmlformats.org/drawingml/2006/main" xmlns:r="http://schemas.openxmlformats.org/officeDocument/2006/relationships" xmlns:p188="http://schemas.microsoft.com/office/powerpoint/2018/8/main">
  <p188:cm id="{6E6DC6A7-948F-4C0C-B5EE-13982C1D4A59}" authorId="{00000000-0000-0000-0000-000000000000}" status="resolved" created="2025-03-18T12:16:09.968" complete="100000">
    <pc:sldMkLst xmlns:pc="http://schemas.microsoft.com/office/powerpoint/2013/main/command">
      <pc:docMk/>
      <pc:sldMk cId="1789970845" sldId="256"/>
    </pc:sldMkLst>
    <p188:txBody>
      <a:bodyPr/>
      <a:lstStyle/>
      <a:p>
        <a:r>
          <a:rPr lang="en-US"/>
          <a:t>Great we’ve got notes on this module in the powerpoint - any chance of doing the same across all modules??</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3/24/25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Explore the unique history, growing conditions, viticulture and celebrated wines that make Australia’s largest wine region such a standout.</a:t>
            </a:r>
            <a:r>
              <a:rPr lang="en-US" sz="1200" b="0" i="0" u="none" strike="noStrike" kern="1200" dirty="0">
                <a:solidFill>
                  <a:schemeClr val="tx1"/>
                </a:solidFill>
                <a:effectLst/>
                <a:latin typeface="+mn-lt"/>
                <a:ea typeface="+mn-ea"/>
                <a:cs typeface="+mn-cs"/>
              </a:rPr>
              <a:t> </a:t>
            </a:r>
            <a:r>
              <a:rPr lang="en-AU" sz="1200" b="0" i="0" kern="1200" dirty="0">
                <a:solidFill>
                  <a:schemeClr val="tx1"/>
                </a:solidFill>
                <a:effectLst/>
                <a:latin typeface="+mn-lt"/>
                <a:ea typeface="+mn-ea"/>
                <a:cs typeface="+mn-cs"/>
              </a:rPr>
              <a:t>Check these notes for additional slide information and suggested discussion points. </a:t>
            </a:r>
            <a:r>
              <a:rPr lang="en-AU" sz="1200" kern="1200" dirty="0">
                <a:solidFill>
                  <a:schemeClr val="tx1"/>
                </a:solidFill>
                <a:effectLst/>
                <a:latin typeface="+mn-lt"/>
                <a:ea typeface="+mn-ea"/>
                <a:cs typeface="+mn-cs"/>
              </a:rPr>
              <a:t>To download more topics and resources, including presentations like this one, visit </a:t>
            </a:r>
            <a:r>
              <a:rPr lang="en-AU" sz="1200" kern="1200" dirty="0" err="1">
                <a:solidFill>
                  <a:schemeClr val="tx1"/>
                </a:solidFill>
                <a:effectLst/>
                <a:latin typeface="+mn-lt"/>
                <a:ea typeface="+mn-ea"/>
                <a:cs typeface="+mn-cs"/>
              </a:rPr>
              <a:t>www.australianwinediscovered.com</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122144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Great Southern is known for producing exceptional Rieslings of great intensity, typically in the citrus spectrum with an underlay of herbs and minerals. Fresh and nervy in their youth, they tend to age superbly, seldom reaching the peak of their maturity in less than 10 years. Linear bone-dry styles are common. Wild fermentation, riper fruit spectrum, higher residual sugar, neutral oak and extended ageing on lees are becoming increasingly common with single-vineyard releases.</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3724075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Elegant, tightly structured, grapefruit-accented Chardonnay that ages well is produced in the region. Styles vary, although the majority are barrel-fermented, but typically the wines are intense without being as heavy as some other Chardonnays. Wines of the south can be a little finer and more elegant, while those of the north are slightly more powerful.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30788828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Until recently, Pinot Noir came from the southern area around Denmark and Albany, but some exciting wines have appeared from Mount Barker in slightly cooler years.</a:t>
            </a: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14573361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22</a:t>
            </a:fld>
            <a:endParaRPr lang="en-US" dirty="0"/>
          </a:p>
        </p:txBody>
      </p:sp>
    </p:spTree>
    <p:extLst>
      <p:ext uri="{BB962C8B-B14F-4D97-AF65-F5344CB8AC3E}">
        <p14:creationId xmlns:p14="http://schemas.microsoft.com/office/powerpoint/2010/main" val="273239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Long-lived wines of deep colour, intense flavour and powerful structure – though they are not as full-bodied as those from Margaret River.</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896254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24</a:t>
            </a:fld>
            <a:endParaRPr lang="en-US" dirty="0"/>
          </a:p>
        </p:txBody>
      </p:sp>
    </p:spTree>
    <p:extLst>
      <p:ext uri="{BB962C8B-B14F-4D97-AF65-F5344CB8AC3E}">
        <p14:creationId xmlns:p14="http://schemas.microsoft.com/office/powerpoint/2010/main" val="2595987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Typically complex, silky and medium in body with a fine tannin profile. Many producers stay away from the heavy-handed use of new oak, allowing the fruit to shine through. Frankland River and Mount Barker are the hero subregions for Shiraz production.</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206447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The diversity of soil types and climatic conditions in Great Southern means winemakers are able to grow and produce an array of styles, using a mixture of classic and emerging grape varieties. Other noteworthy varieties include Sauvignon Blanc, Grüner Veltliner, Gewürztraminer, Malbec, Mourvèdre and Grenache.</a:t>
            </a:r>
          </a:p>
          <a:p>
            <a:pPr rtl="0"/>
            <a:endParaRPr lang="en-AU" sz="1200" b="0" i="0" u="none" strike="noStrike" kern="1200" dirty="0">
              <a:solidFill>
                <a:schemeClr val="tx1"/>
              </a:solidFill>
              <a:effectLst/>
              <a:latin typeface="+mn-lt"/>
              <a:ea typeface="+mn-ea"/>
              <a:cs typeface="+mn-cs"/>
            </a:endParaRPr>
          </a:p>
          <a:p>
            <a:pPr rtl="0"/>
            <a:r>
              <a:rPr lang="en-AU" sz="1200" b="0" i="0" u="none" strike="noStrike" kern="1200" dirty="0">
                <a:solidFill>
                  <a:schemeClr val="tx1"/>
                </a:solidFill>
                <a:effectLst/>
                <a:latin typeface="+mn-lt"/>
                <a:ea typeface="+mn-ea"/>
                <a:cs typeface="+mn-cs"/>
              </a:rPr>
              <a:t>SUGGESTED DISCUSSION POINTS: </a:t>
            </a:r>
          </a:p>
          <a:p>
            <a:pPr rtl="0" fontAlgn="base"/>
            <a:r>
              <a:rPr lang="en-AU" sz="1200" b="0" i="0" u="none" strike="noStrike" kern="1200" dirty="0">
                <a:solidFill>
                  <a:schemeClr val="tx1"/>
                </a:solidFill>
                <a:effectLst/>
                <a:latin typeface="+mn-lt"/>
                <a:ea typeface="+mn-ea"/>
                <a:cs typeface="+mn-cs"/>
              </a:rPr>
              <a:t>- Do the wines of Great Southern have defining regional characteristics as a whole, or are they shaped more by their respective subregions and single sites?</a:t>
            </a:r>
          </a:p>
          <a:p>
            <a:pPr rtl="0" fontAlgn="base"/>
            <a:r>
              <a:rPr lang="en-AU" sz="1200" b="0" i="0" u="none" strike="noStrike" kern="1200" dirty="0">
                <a:solidFill>
                  <a:schemeClr val="tx1"/>
                </a:solidFill>
                <a:effectLst/>
                <a:latin typeface="+mn-lt"/>
                <a:ea typeface="+mn-ea"/>
                <a:cs typeface="+mn-cs"/>
              </a:rPr>
              <a:t>- Riesling is grown in many regions across Australia. What distinguishes Great Southern Riesling?</a:t>
            </a:r>
          </a:p>
          <a:p>
            <a:pPr rtl="0" fontAlgn="base"/>
            <a:r>
              <a:rPr lang="en-AU" sz="1200" b="0" i="0" u="none" strike="noStrike" kern="1200" dirty="0">
                <a:solidFill>
                  <a:schemeClr val="tx1"/>
                </a:solidFill>
                <a:effectLst/>
                <a:latin typeface="+mn-lt"/>
                <a:ea typeface="+mn-ea"/>
                <a:cs typeface="+mn-cs"/>
              </a:rPr>
              <a:t>- What are the differences between Great </a:t>
            </a:r>
            <a:r>
              <a:rPr lang="en-AU" sz="1200" b="0" i="0" u="none" strike="noStrike" kern="1200" dirty="0" err="1">
                <a:solidFill>
                  <a:schemeClr val="tx1"/>
                </a:solidFill>
                <a:effectLst/>
                <a:latin typeface="+mn-lt"/>
                <a:ea typeface="+mn-ea"/>
                <a:cs typeface="+mn-cs"/>
              </a:rPr>
              <a:t>Southern’s</a:t>
            </a:r>
            <a:r>
              <a:rPr lang="en-AU" sz="1200" b="0" i="0" u="none" strike="noStrike" kern="1200" dirty="0">
                <a:solidFill>
                  <a:schemeClr val="tx1"/>
                </a:solidFill>
                <a:effectLst/>
                <a:latin typeface="+mn-lt"/>
                <a:ea typeface="+mn-ea"/>
                <a:cs typeface="+mn-cs"/>
              </a:rPr>
              <a:t> cool-climate Shiraz and Shiraz from warm-climate regions, such as the Barossa Valley or the Hunter Valley? </a:t>
            </a:r>
          </a:p>
          <a:p>
            <a:pPr rtl="0"/>
            <a:endParaRPr lang="en-AU" sz="1200" b="0" i="0" u="none" strike="noStrike"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b="0" i="0" u="none" strike="noStrike" kern="1200" dirty="0">
                <a:solidFill>
                  <a:schemeClr val="tx1"/>
                </a:solidFill>
                <a:effectLst/>
                <a:latin typeface="+mn-lt"/>
                <a:ea typeface="+mn-ea"/>
                <a:cs typeface="+mn-cs"/>
              </a:rPr>
              <a:t>For more programs, tools and resources, visit </a:t>
            </a:r>
            <a:r>
              <a:rPr lang="en-AU" sz="1200" b="0" i="0" u="none" strike="noStrike" kern="1200" dirty="0" err="1">
                <a:solidFill>
                  <a:schemeClr val="tx1"/>
                </a:solidFill>
                <a:effectLst/>
                <a:latin typeface="+mn-lt"/>
                <a:ea typeface="+mn-ea"/>
                <a:cs typeface="+mn-cs"/>
              </a:rPr>
              <a:t>www.australianwinediscovered.com</a:t>
            </a:r>
            <a:endParaRPr lang="en-AU" b="0" dirty="0">
              <a:effectLst/>
            </a:endParaRPr>
          </a:p>
          <a:p>
            <a:r>
              <a:rPr lang="en-AU" sz="1200" kern="1200" dirty="0">
                <a:solidFill>
                  <a:schemeClr val="tx1"/>
                </a:solidFill>
                <a:effectLst/>
                <a:latin typeface="+mn-lt"/>
                <a:ea typeface="+mn-ea"/>
                <a:cs typeface="+mn-cs"/>
              </a:rPr>
              <a:t>For enquiries, email </a:t>
            </a:r>
            <a:r>
              <a:rPr lang="en-AU" sz="1200" kern="1200" dirty="0" err="1">
                <a:solidFill>
                  <a:schemeClr val="tx1"/>
                </a:solidFill>
                <a:effectLst/>
                <a:latin typeface="+mn-lt"/>
                <a:ea typeface="+mn-ea"/>
                <a:cs typeface="+mn-cs"/>
              </a:rPr>
              <a:t>discovered@wineaustralia.com</a:t>
            </a:r>
            <a:endParaRPr lang="en-AU" sz="1200" kern="1200" dirty="0">
              <a:solidFill>
                <a:schemeClr val="tx1"/>
              </a:solidFill>
              <a:effectLst/>
              <a:latin typeface="+mn-lt"/>
              <a:ea typeface="+mn-ea"/>
              <a:cs typeface="+mn-cs"/>
            </a:endParaRPr>
          </a:p>
          <a:p>
            <a:endParaRPr lang="en-US"/>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1654729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b="0" i="0" u="none" strike="noStrike" kern="1200" dirty="0">
                <a:solidFill>
                  <a:schemeClr val="tx1"/>
                </a:solidFill>
                <a:effectLst/>
                <a:latin typeface="+mn-lt"/>
                <a:ea typeface="+mn-ea"/>
                <a:cs typeface="+mn-cs"/>
              </a:rPr>
              <a:t>This may be a good opportunity to give everyone a taste of a classic Great Southern wine. The full tasting comes later.</a:t>
            </a:r>
          </a:p>
          <a:p>
            <a:endParaRPr lang="en-US" dirty="0"/>
          </a:p>
          <a:p>
            <a:r>
              <a:rPr lang="en-AU" sz="1200" b="0" i="0" u="none" strike="noStrike" kern="1200" dirty="0">
                <a:solidFill>
                  <a:schemeClr val="tx1"/>
                </a:solidFill>
                <a:effectLst/>
                <a:latin typeface="+mn-lt"/>
                <a:ea typeface="+mn-ea"/>
                <a:cs typeface="+mn-cs"/>
              </a:rPr>
              <a:t>Deep down at the very bottom of Western Australia lies Great Southern, a patchwork of coastal maritime land, gently undulating hills, open grazing country, eucalypt forests and granite outcrops, spanning 150 kilometres from north to south and 100 kilometres east to west. The region has grown substantially in its short history, and is now home to a sprawling network of growers and producers known for crafting high-quality wines increasingly judged as some of the nation’s best.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3</a:t>
            </a:fld>
            <a:endParaRPr lang="en-US" dirty="0"/>
          </a:p>
        </p:txBody>
      </p:sp>
    </p:spTree>
    <p:extLst>
      <p:ext uri="{BB962C8B-B14F-4D97-AF65-F5344CB8AC3E}">
        <p14:creationId xmlns:p14="http://schemas.microsoft.com/office/powerpoint/2010/main" val="6490728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1630483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As you move north, away from the coastal subregions of Albany and Denmark, overall temperatures increase and climatic conditions shift from maritime to continental. Heat summation and sunshine hours do not change greatly, so careful site selection allows the production of virtually every wine style. Mean January Temperature (MJT) is 20.1°C (68°F). Regional average Growing Season Rainfall (GSR) is 240mm.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31625433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SUGGESTED DISCUSSION POINTS: </a:t>
            </a:r>
          </a:p>
          <a:p>
            <a:pPr rtl="0" fontAlgn="base"/>
            <a:r>
              <a:rPr lang="en-AU" sz="1200" b="0" i="0" u="none" strike="noStrike" kern="1200" dirty="0">
                <a:solidFill>
                  <a:schemeClr val="tx1"/>
                </a:solidFill>
                <a:effectLst/>
                <a:latin typeface="+mn-lt"/>
                <a:ea typeface="+mn-ea"/>
                <a:cs typeface="+mn-cs"/>
              </a:rPr>
              <a:t>- What are the key differences between Great </a:t>
            </a:r>
            <a:r>
              <a:rPr lang="en-AU" sz="1200" b="0" i="0" u="none" strike="noStrike" kern="1200" dirty="0" err="1">
                <a:solidFill>
                  <a:schemeClr val="tx1"/>
                </a:solidFill>
                <a:effectLst/>
                <a:latin typeface="+mn-lt"/>
                <a:ea typeface="+mn-ea"/>
                <a:cs typeface="+mn-cs"/>
              </a:rPr>
              <a:t>Southern’s</a:t>
            </a:r>
            <a:r>
              <a:rPr lang="en-AU" sz="1200" b="0" i="0" u="none" strike="noStrike" kern="1200" dirty="0">
                <a:solidFill>
                  <a:schemeClr val="tx1"/>
                </a:solidFill>
                <a:effectLst/>
                <a:latin typeface="+mn-lt"/>
                <a:ea typeface="+mn-ea"/>
                <a:cs typeface="+mn-cs"/>
              </a:rPr>
              <a:t> five subregions in terms of geography, climate and soils?</a:t>
            </a:r>
          </a:p>
          <a:p>
            <a:pPr rtl="0" fontAlgn="base"/>
            <a:r>
              <a:rPr lang="en-AU" sz="1200" b="0" i="0" u="none" strike="noStrike" kern="1200" dirty="0">
                <a:solidFill>
                  <a:schemeClr val="tx1"/>
                </a:solidFill>
                <a:effectLst/>
                <a:latin typeface="+mn-lt"/>
                <a:ea typeface="+mn-ea"/>
                <a:cs typeface="+mn-cs"/>
              </a:rPr>
              <a:t>- Has the vastness of the region and the diversity of growing conditions helped or hindered Great </a:t>
            </a:r>
            <a:r>
              <a:rPr lang="en-AU" sz="1200" b="0" i="0" u="none" strike="noStrike" kern="1200" dirty="0" err="1">
                <a:solidFill>
                  <a:schemeClr val="tx1"/>
                </a:solidFill>
                <a:effectLst/>
                <a:latin typeface="+mn-lt"/>
                <a:ea typeface="+mn-ea"/>
                <a:cs typeface="+mn-cs"/>
              </a:rPr>
              <a:t>Southern’s</a:t>
            </a:r>
            <a:r>
              <a:rPr lang="en-AU" sz="1200" b="0" i="0" u="none" strike="noStrike" kern="1200" dirty="0">
                <a:solidFill>
                  <a:schemeClr val="tx1"/>
                </a:solidFill>
                <a:effectLst/>
                <a:latin typeface="+mn-lt"/>
                <a:ea typeface="+mn-ea"/>
                <a:cs typeface="+mn-cs"/>
              </a:rPr>
              <a:t> progress as an Australian wine region?</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12</a:t>
            </a:fld>
            <a:endParaRPr lang="en-US" dirty="0"/>
          </a:p>
        </p:txBody>
      </p:sp>
    </p:spTree>
    <p:extLst>
      <p:ext uri="{BB962C8B-B14F-4D97-AF65-F5344CB8AC3E}">
        <p14:creationId xmlns:p14="http://schemas.microsoft.com/office/powerpoint/2010/main" val="9062200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Denmark and Albany are cool, humid and wet enough to allow certain sites to be dry-grown, but rainfall decreases drastically as you head inland, hence most vineyards, especially larger ones, employ drip irrigation during critical stages of the growing season. Water availability is the biggest challenge the region faces.</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220889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u="none" strike="noStrike" kern="1200" dirty="0">
                <a:solidFill>
                  <a:schemeClr val="tx1"/>
                </a:solidFill>
                <a:effectLst/>
                <a:latin typeface="+mn-lt"/>
                <a:ea typeface="+mn-ea"/>
                <a:cs typeface="+mn-cs"/>
              </a:rPr>
              <a:t>Producers employ a combination of traditional and experimental techniques, with the number of smaller, avant-garde winemakers steadily increasing and focusing on minimal intervention. The consumer preference for lighter, more fruit-forward and elegant wines that are lower in alcohol plays to Great </a:t>
            </a:r>
            <a:r>
              <a:rPr lang="en-AU" sz="1200" b="0" i="0" u="none" strike="noStrike" kern="1200" dirty="0" err="1">
                <a:solidFill>
                  <a:schemeClr val="tx1"/>
                </a:solidFill>
                <a:effectLst/>
                <a:latin typeface="+mn-lt"/>
                <a:ea typeface="+mn-ea"/>
                <a:cs typeface="+mn-cs"/>
              </a:rPr>
              <a:t>Southern’s</a:t>
            </a:r>
            <a:r>
              <a:rPr lang="en-AU" sz="1200" b="0" i="0" u="none" strike="noStrike" kern="1200" dirty="0">
                <a:solidFill>
                  <a:schemeClr val="tx1"/>
                </a:solidFill>
                <a:effectLst/>
                <a:latin typeface="+mn-lt"/>
                <a:ea typeface="+mn-ea"/>
                <a:cs typeface="+mn-cs"/>
              </a:rPr>
              <a:t> strengths and continues to shape the evolution and refinement of winemaking in the region.</a:t>
            </a:r>
          </a:p>
          <a:p>
            <a:endParaRPr lang="en-AU" sz="1200" b="0" i="0" u="none" strike="noStrike" kern="1200" dirty="0">
              <a:solidFill>
                <a:schemeClr val="tx1"/>
              </a:solidFill>
              <a:effectLst/>
              <a:latin typeface="+mn-lt"/>
              <a:ea typeface="+mn-ea"/>
              <a:cs typeface="+mn-cs"/>
            </a:endParaRPr>
          </a:p>
          <a:p>
            <a:r>
              <a:rPr lang="en-AU" sz="1200" b="0" i="0" u="none" strike="noStrike" kern="1200" dirty="0">
                <a:solidFill>
                  <a:schemeClr val="tx1"/>
                </a:solidFill>
                <a:effectLst/>
                <a:latin typeface="+mn-lt"/>
                <a:ea typeface="+mn-ea"/>
                <a:cs typeface="+mn-cs"/>
              </a:rPr>
              <a:t>SUGGESTED DISCUSSION POINTS: </a:t>
            </a:r>
          </a:p>
          <a:p>
            <a:pPr rtl="0" fontAlgn="base"/>
            <a:r>
              <a:rPr lang="en-AU" sz="1200" b="0" i="0" u="none" strike="noStrike" kern="1200" dirty="0">
                <a:solidFill>
                  <a:schemeClr val="tx1"/>
                </a:solidFill>
                <a:effectLst/>
                <a:latin typeface="+mn-lt"/>
                <a:ea typeface="+mn-ea"/>
                <a:cs typeface="+mn-cs"/>
              </a:rPr>
              <a:t>- Compared to other regions in Australia, why might site selection be especially important in Great Southern?</a:t>
            </a:r>
          </a:p>
          <a:p>
            <a:pPr rtl="0" fontAlgn="base"/>
            <a:r>
              <a:rPr lang="en-AU" sz="1200" b="0" i="0" u="none" strike="noStrike" kern="1200" dirty="0">
                <a:solidFill>
                  <a:schemeClr val="tx1"/>
                </a:solidFill>
                <a:effectLst/>
                <a:latin typeface="+mn-lt"/>
                <a:ea typeface="+mn-ea"/>
                <a:cs typeface="+mn-cs"/>
              </a:rPr>
              <a:t>- Why have more sustainable vineyard practices become prominent in recent years? How have these affected the winemaking process in the region?</a:t>
            </a:r>
          </a:p>
          <a:p>
            <a:pPr rtl="0" fontAlgn="base"/>
            <a:r>
              <a:rPr lang="en-AU" sz="1200" b="0" i="0" u="none" strike="noStrike" kern="1200" dirty="0">
                <a:solidFill>
                  <a:schemeClr val="tx1"/>
                </a:solidFill>
                <a:effectLst/>
                <a:latin typeface="+mn-lt"/>
                <a:ea typeface="+mn-ea"/>
                <a:cs typeface="+mn-cs"/>
              </a:rPr>
              <a:t>- What impact do whole-bunch fermentation, maturation on lees and the transition to larger-format barrels have on wines?</a:t>
            </a: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15877718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Despite what’s top in terms of tonnage, Great </a:t>
            </a:r>
            <a:r>
              <a:rPr lang="en-AU" sz="1200" b="0" i="0" u="none" strike="noStrike" kern="1200" dirty="0" err="1">
                <a:solidFill>
                  <a:schemeClr val="tx1"/>
                </a:solidFill>
                <a:effectLst/>
                <a:latin typeface="+mn-lt"/>
                <a:ea typeface="+mn-ea"/>
                <a:cs typeface="+mn-cs"/>
              </a:rPr>
              <a:t>Southern’s</a:t>
            </a:r>
            <a:r>
              <a:rPr lang="en-AU" sz="1200" b="0" i="0" u="none" strike="noStrike" kern="1200" dirty="0">
                <a:solidFill>
                  <a:schemeClr val="tx1"/>
                </a:solidFill>
                <a:effectLst/>
                <a:latin typeface="+mn-lt"/>
                <a:ea typeface="+mn-ea"/>
                <a:cs typeface="+mn-cs"/>
              </a:rPr>
              <a:t> most well-renowned wines are Riesling, Shiraz, Cabernet Sauvignon, Chardonnay and Pinot Noir.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6070337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NOW IS AN APPROPRIATE TIME TO TASTE AND DISCUSS YOUR SELECTED MIX OF WINES. </a:t>
            </a:r>
          </a:p>
          <a:p>
            <a:pPr marL="0" marR="0" lvl="0" indent="0" algn="l" defTabSz="914400" rtl="0" eaLnBrk="1" fontAlgn="auto" latinLnBrk="0" hangingPunct="1">
              <a:lnSpc>
                <a:spcPct val="100000"/>
              </a:lnSpc>
              <a:spcBef>
                <a:spcPct val="0"/>
              </a:spcBef>
              <a:spcAft>
                <a:spcPct val="0"/>
              </a:spcAft>
              <a:buClrTx/>
              <a:buSzTx/>
              <a:buFontTx/>
              <a:buNone/>
              <a:defRPr/>
            </a:pPr>
            <a:endParaRPr lang="en-AU"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en-AU" sz="1200" kern="1200" dirty="0">
                <a:solidFill>
                  <a:schemeClr val="tx1"/>
                </a:solidFill>
                <a:effectLst/>
                <a:latin typeface="+mn-lt"/>
                <a:ea typeface="+mn-ea"/>
                <a:cs typeface="+mn-cs"/>
              </a:rPr>
              <a:t>+ COMPLEMENTARY PROGRAMS: You’ll find program materials for these varieties and more at </a:t>
            </a:r>
            <a:r>
              <a:rPr lang="en-AU" sz="1200" kern="1200" dirty="0" err="1">
                <a:solidFill>
                  <a:schemeClr val="tx1"/>
                </a:solidFill>
                <a:effectLst/>
                <a:latin typeface="+mn-lt"/>
                <a:ea typeface="+mn-ea"/>
                <a:cs typeface="+mn-cs"/>
              </a:rPr>
              <a:t>www.australianwinediscovered.com</a:t>
            </a:r>
            <a:endParaRPr lang="en-AU" sz="1200" kern="1200" dirty="0">
              <a:solidFill>
                <a:schemeClr val="tx1"/>
              </a:solidFill>
              <a:effectLst/>
              <a:latin typeface="+mn-lt"/>
              <a:ea typeface="+mn-ea"/>
              <a:cs typeface="+mn-cs"/>
            </a:endParaRPr>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2858695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svg"/><Relationship Id="rId4" Type="http://schemas.openxmlformats.org/officeDocument/2006/relationships/image" Target="../media/image1.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14.svg"/><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7" Type="http://schemas.openxmlformats.org/officeDocument/2006/relationships/image" Target="../media/image10.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9.png"/><Relationship Id="rId5" Type="http://schemas.openxmlformats.org/officeDocument/2006/relationships/image" Target="../media/image8.svg"/><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321212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
        <p:nvSpPr>
          <p:cNvPr id="5" name="Oval 4">
            <a:extLst>
              <a:ext uri="{FF2B5EF4-FFF2-40B4-BE49-F238E27FC236}">
                <a16:creationId xmlns:a16="http://schemas.microsoft.com/office/drawing/2014/main" id="{158E82B5-1F46-C4F5-5938-6158B5F70533}"/>
              </a:ext>
            </a:extLst>
          </p:cNvPr>
          <p:cNvSpPr/>
          <p:nvPr userDrawn="1"/>
        </p:nvSpPr>
        <p:spPr>
          <a:xfrm>
            <a:off x="7371991"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6" name="Oval 5">
            <a:extLst>
              <a:ext uri="{FF2B5EF4-FFF2-40B4-BE49-F238E27FC236}">
                <a16:creationId xmlns:a16="http://schemas.microsoft.com/office/drawing/2014/main" id="{74A8A14A-D1CA-D9F8-306F-F692F60C4618}"/>
              </a:ext>
            </a:extLst>
          </p:cNvPr>
          <p:cNvSpPr/>
          <p:nvPr userDrawn="1"/>
        </p:nvSpPr>
        <p:spPr>
          <a:xfrm>
            <a:off x="5198405"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7" name="Oval 6">
            <a:extLst>
              <a:ext uri="{FF2B5EF4-FFF2-40B4-BE49-F238E27FC236}">
                <a16:creationId xmlns:a16="http://schemas.microsoft.com/office/drawing/2014/main" id="{6000F615-AB78-1EA7-CC11-9BD4C20DC94C}"/>
              </a:ext>
            </a:extLst>
          </p:cNvPr>
          <p:cNvSpPr/>
          <p:nvPr userDrawn="1"/>
        </p:nvSpPr>
        <p:spPr>
          <a:xfrm>
            <a:off x="9845722" y="325882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38401" y="3434316"/>
            <a:ext cx="6885768"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78945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262198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7790121" y="374556"/>
            <a:ext cx="4401879" cy="6118393"/>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445451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Oval 2">
            <a:extLst>
              <a:ext uri="{FF2B5EF4-FFF2-40B4-BE49-F238E27FC236}">
                <a16:creationId xmlns:a16="http://schemas.microsoft.com/office/drawing/2014/main" id="{FF7ECA34-306B-07D0-C7CA-C6E17551922E}"/>
              </a:ext>
            </a:extLst>
          </p:cNvPr>
          <p:cNvSpPr/>
          <p:nvPr userDrawn="1"/>
        </p:nvSpPr>
        <p:spPr>
          <a:xfrm>
            <a:off x="592704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Arrow 6">
            <a:extLst>
              <a:ext uri="{FF2B5EF4-FFF2-40B4-BE49-F238E27FC236}">
                <a16:creationId xmlns:a16="http://schemas.microsoft.com/office/drawing/2014/main" id="{5C262C2F-2C85-5DD4-F8C6-C2BBC66C8CC1}"/>
              </a:ext>
            </a:extLst>
          </p:cNvPr>
          <p:cNvSpPr/>
          <p:nvPr userDrawn="1"/>
        </p:nvSpPr>
        <p:spPr>
          <a:xfrm>
            <a:off x="6150539" y="3310522"/>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4891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756945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sting Warm">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294170679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3/24/25</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24/3/2025</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83" r:id="rId16"/>
    <p:sldLayoutId id="2147483660" r:id="rId17"/>
    <p:sldLayoutId id="2147483673" r:id="rId18"/>
    <p:sldLayoutId id="2147483674" r:id="rId19"/>
    <p:sldLayoutId id="2147483675" r:id="rId20"/>
    <p:sldLayoutId id="2147483659" r:id="rId21"/>
    <p:sldLayoutId id="2147483684" r:id="rId22"/>
    <p:sldLayoutId id="2147483676" r:id="rId23"/>
    <p:sldLayoutId id="2147483677" r:id="rId24"/>
    <p:sldLayoutId id="2147483680" r:id="rId25"/>
    <p:sldLayoutId id="2147483681" r:id="rId26"/>
    <p:sldLayoutId id="2147483682" r:id="rId27"/>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microsoft.com/office/2018/10/relationships/comments" Target="../comments/modernComment_100_6AB0C99D.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24.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3.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3.xml"/><Relationship Id="rId5" Type="http://schemas.openxmlformats.org/officeDocument/2006/relationships/image" Target="../media/image8.svg"/><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C2E0D64-F365-6B0D-5636-3C915C04E436}"/>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t="10963" b="10963"/>
          <a:stretch/>
        </p:blipFill>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10"/>
          </p:nvPr>
        </p:nvSpPr>
        <p:spPr/>
        <p:txBody>
          <a:bodyPr/>
          <a:lstStyle/>
          <a:p>
            <a:pPr marL="0" indent="0">
              <a:buNone/>
            </a:pPr>
            <a:r>
              <a:rPr lang="en-US" sz="6000" dirty="0">
                <a:solidFill>
                  <a:schemeClr val="accent3"/>
                </a:solidFill>
              </a:rPr>
              <a:t>GREAT SOUTHERN</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658368" y="6301151"/>
            <a:ext cx="2822695" cy="123397"/>
          </a:xfrm>
          <a:prstGeom prst="rect">
            <a:avLst/>
          </a:prstGeom>
        </p:spPr>
      </p:pic>
      <p:sp>
        <p:nvSpPr>
          <p:cNvPr id="2" name="object 11">
            <a:extLst>
              <a:ext uri="{FF2B5EF4-FFF2-40B4-BE49-F238E27FC236}">
                <a16:creationId xmlns:a16="http://schemas.microsoft.com/office/drawing/2014/main" id="{FBCC342F-E4F8-3BC2-D70C-DB45D1359677}"/>
              </a:ext>
            </a:extLst>
          </p:cNvPr>
          <p:cNvSpPr txBox="1"/>
          <p:nvPr/>
        </p:nvSpPr>
        <p:spPr>
          <a:xfrm rot="5400000">
            <a:off x="10436465" y="5534628"/>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latin typeface="Neue Haas Grotesk Text Pro" panose="020B0504020202020204" pitchFamily="34" charset="77"/>
                <a:cs typeface="Arial" panose="020B0604020202020204" pitchFamily="34" charset="0"/>
              </a:rPr>
              <a:t>Photo</a:t>
            </a:r>
            <a:r>
              <a:rPr sz="800" spc="-10" dirty="0">
                <a:latin typeface="Neue Haas Grotesk Text Pro" panose="020B0504020202020204" pitchFamily="34" charset="77"/>
                <a:cs typeface="Arial" panose="020B0604020202020204" pitchFamily="34" charset="0"/>
              </a:rPr>
              <a:t> courtesy </a:t>
            </a:r>
            <a:r>
              <a:rPr sz="800" spc="-5" dirty="0">
                <a:latin typeface="Neue Haas Grotesk Text Pro" panose="020B0504020202020204" pitchFamily="34" charset="77"/>
                <a:cs typeface="Arial" panose="020B0604020202020204" pitchFamily="34" charset="0"/>
              </a:rPr>
              <a:t>of </a:t>
            </a:r>
            <a:r>
              <a:rPr lang="en-AU" sz="800" spc="-15" dirty="0">
                <a:latin typeface="Neue Haas Grotesk Text Pro" panose="020B0504020202020204" pitchFamily="34" charset="77"/>
                <a:cs typeface="Arial" panose="020B0604020202020204" pitchFamily="34" charset="0"/>
              </a:rPr>
              <a:t>Wines of Western Australia</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789970845"/>
      </p:ext>
    </p:extLst>
  </p:cSld>
  <p:clrMapOvr>
    <a:masterClrMapping/>
  </p:clrMapOvr>
  <p:transition/>
  <p:extLst>
    <p:ext uri="{6950BFC3-D8DA-4A85-94F7-54DA5524770B}">
      <p188:commentRel xmlns:p188="http://schemas.microsoft.com/office/powerpoint/2018/8/main" r:id="rId3"/>
    </p:ext>
  </p:extLs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5608" t="48" r="27414" b="337"/>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584200"/>
            <a:ext cx="5009924" cy="792601"/>
          </a:xfrm>
        </p:spPr>
        <p:txBody>
          <a:bodyPr/>
          <a:lstStyle/>
          <a:p>
            <a:r>
              <a:rPr lang="en-US" dirty="0">
                <a:solidFill>
                  <a:schemeClr val="accent5"/>
                </a:solidFill>
              </a:rPr>
              <a:t>GEOGRAPHY, CLIMATE AND SOIL</a:t>
            </a:r>
          </a:p>
        </p:txBody>
      </p:sp>
      <p:sp>
        <p:nvSpPr>
          <p:cNvPr id="2" name="Title 2">
            <a:extLst>
              <a:ext uri="{FF2B5EF4-FFF2-40B4-BE49-F238E27FC236}">
                <a16:creationId xmlns:a16="http://schemas.microsoft.com/office/drawing/2014/main" id="{128C975B-7767-626E-0DDC-C0024354C4F1}"/>
              </a:ext>
            </a:extLst>
          </p:cNvPr>
          <p:cNvSpPr txBox="1">
            <a:spLocks/>
          </p:cNvSpPr>
          <p:nvPr/>
        </p:nvSpPr>
        <p:spPr>
          <a:xfrm>
            <a:off x="6456362" y="1433958"/>
            <a:ext cx="5735638" cy="2038167"/>
          </a:xfrm>
          <a:prstGeom prst="rect">
            <a:avLst/>
          </a:prstGeom>
        </p:spPr>
        <p:txBody>
          <a:bodyPr vert="horz" lIns="0" tIns="0" rIns="0" bIns="0" rtlCol="0" anchor="t" anchorCtr="0">
            <a:noAutofit/>
          </a:bodyPr>
          <a:lstStyle>
            <a:lvl1pPr algn="l" defTabSz="914453" rtl="0" eaLnBrk="1" latinLnBrk="0" hangingPunct="1">
              <a:lnSpc>
                <a:spcPct val="82000"/>
              </a:lnSpc>
              <a:spcBef>
                <a:spcPct val="0"/>
              </a:spcBef>
              <a:buNone/>
              <a:defRPr sz="3200" b="0" i="0" kern="1200" cap="all" baseline="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sz="5000" dirty="0">
                <a:solidFill>
                  <a:schemeClr val="bg2"/>
                </a:solidFill>
              </a:rPr>
              <a:t>A STRIKING BACKDROP OF NATURAL LANDSCAPES</a:t>
            </a:r>
          </a:p>
        </p:txBody>
      </p:sp>
      <p:sp>
        <p:nvSpPr>
          <p:cNvPr id="6" name="Text Placeholder 5">
            <a:extLst>
              <a:ext uri="{FF2B5EF4-FFF2-40B4-BE49-F238E27FC236}">
                <a16:creationId xmlns:a16="http://schemas.microsoft.com/office/drawing/2014/main" id="{57136C88-49FF-EE33-DB6F-8A97AA8E6155}"/>
              </a:ext>
            </a:extLst>
          </p:cNvPr>
          <p:cNvSpPr>
            <a:spLocks noGrp="1"/>
          </p:cNvSpPr>
          <p:nvPr>
            <p:ph type="body" sz="quarter" idx="11"/>
          </p:nvPr>
        </p:nvSpPr>
        <p:spPr>
          <a:xfrm>
            <a:off x="6456362" y="4343995"/>
            <a:ext cx="5522985" cy="2846525"/>
          </a:xfrm>
        </p:spPr>
        <p:txBody>
          <a:bodyPr/>
          <a:lstStyle/>
          <a:p>
            <a:pPr marL="285750" indent="-285750">
              <a:lnSpc>
                <a:spcPct val="90000"/>
              </a:lnSpc>
              <a:spcBef>
                <a:spcPts val="1200"/>
              </a:spcBef>
              <a:buFont typeface="Arial" panose="020B0604020202020204" pitchFamily="34" charset="0"/>
              <a:buChar char="•"/>
            </a:pPr>
            <a:r>
              <a:rPr lang="en-US" dirty="0">
                <a:solidFill>
                  <a:schemeClr val="bg1"/>
                </a:solidFill>
              </a:rPr>
              <a:t>Approximately 360km from Perth, in Western Australia’s remote southwest</a:t>
            </a:r>
          </a:p>
          <a:p>
            <a:pPr marL="285750" indent="-285750">
              <a:lnSpc>
                <a:spcPct val="90000"/>
              </a:lnSpc>
              <a:spcBef>
                <a:spcPts val="1200"/>
              </a:spcBef>
              <a:buFont typeface="Arial" panose="020B0604020202020204" pitchFamily="34" charset="0"/>
              <a:buChar char="•"/>
            </a:pPr>
            <a:r>
              <a:rPr lang="en-US" dirty="0">
                <a:solidFill>
                  <a:schemeClr val="bg1"/>
                </a:solidFill>
              </a:rPr>
              <a:t>Made up of five subregions</a:t>
            </a:r>
          </a:p>
          <a:p>
            <a:pPr marL="285750" indent="-285750">
              <a:lnSpc>
                <a:spcPct val="90000"/>
              </a:lnSpc>
              <a:spcBef>
                <a:spcPts val="1200"/>
              </a:spcBef>
              <a:buFont typeface="Arial" panose="020B0604020202020204" pitchFamily="34" charset="0"/>
              <a:buChar char="•"/>
            </a:pPr>
            <a:r>
              <a:rPr lang="en-US" dirty="0">
                <a:solidFill>
                  <a:schemeClr val="bg1"/>
                </a:solidFill>
              </a:rPr>
              <a:t>WA’s coolest region, with a variable Mediterranean climate that moves from maritime to continental</a:t>
            </a:r>
          </a:p>
          <a:p>
            <a:pPr marL="285750" indent="-285750">
              <a:lnSpc>
                <a:spcPct val="90000"/>
              </a:lnSpc>
              <a:spcBef>
                <a:spcPts val="1200"/>
              </a:spcBef>
              <a:buFont typeface="Arial" panose="020B0604020202020204" pitchFamily="34" charset="0"/>
              <a:buChar char="•"/>
            </a:pPr>
            <a:r>
              <a:rPr lang="en-US" dirty="0">
                <a:solidFill>
                  <a:schemeClr val="bg1"/>
                </a:solidFill>
              </a:rPr>
              <a:t>Topographically diverse, with moderately fertile soils named after the predominant eucalypt species</a:t>
            </a:r>
          </a:p>
        </p:txBody>
      </p:sp>
      <p:sp>
        <p:nvSpPr>
          <p:cNvPr id="4" name="object 11">
            <a:extLst>
              <a:ext uri="{FF2B5EF4-FFF2-40B4-BE49-F238E27FC236}">
                <a16:creationId xmlns:a16="http://schemas.microsoft.com/office/drawing/2014/main" id="{D4F530BC-93AD-05B4-4721-826735F6A6F3}"/>
              </a:ext>
            </a:extLst>
          </p:cNvPr>
          <p:cNvSpPr txBox="1"/>
          <p:nvPr/>
        </p:nvSpPr>
        <p:spPr>
          <a:xfrm>
            <a:off x="115815" y="6522358"/>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140506241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623888" y="475573"/>
            <a:ext cx="5334275" cy="820910"/>
          </a:xfrm>
        </p:spPr>
        <p:txBody>
          <a:bodyPr/>
          <a:lstStyle/>
          <a:p>
            <a:r>
              <a:rPr lang="en-US" dirty="0">
                <a:solidFill>
                  <a:schemeClr val="accent3"/>
                </a:solidFill>
              </a:rPr>
              <a:t>CLIMATE</a:t>
            </a:r>
          </a:p>
        </p:txBody>
      </p:sp>
      <p:sp>
        <p:nvSpPr>
          <p:cNvPr id="8" name="TextBox 7">
            <a:extLst>
              <a:ext uri="{FF2B5EF4-FFF2-40B4-BE49-F238E27FC236}">
                <a16:creationId xmlns:a16="http://schemas.microsoft.com/office/drawing/2014/main" id="{C02330F5-AA6E-D44A-DE7C-F0AE1B15F21C}"/>
              </a:ext>
            </a:extLst>
          </p:cNvPr>
          <p:cNvSpPr txBox="1"/>
          <p:nvPr/>
        </p:nvSpPr>
        <p:spPr>
          <a:xfrm>
            <a:off x="527854" y="1208654"/>
            <a:ext cx="5183398" cy="899990"/>
          </a:xfrm>
          <a:prstGeom prst="rect">
            <a:avLst/>
          </a:prstGeom>
          <a:noFill/>
        </p:spPr>
        <p:txBody>
          <a:bodyPr wrap="square" rtlCol="0">
            <a:spAutoFit/>
          </a:bodyPr>
          <a:lstStyle/>
          <a:p>
            <a:pPr algn="l">
              <a:lnSpc>
                <a:spcPct val="82000"/>
              </a:lnSpc>
            </a:pPr>
            <a:r>
              <a:rPr lang="en-US" sz="3200" dirty="0">
                <a:solidFill>
                  <a:schemeClr val="bg1"/>
                </a:solidFill>
                <a:effectLst/>
                <a:latin typeface="Neue Haas Grotesk Text Pro" panose="020B0504020202020204" pitchFamily="34" charset="77"/>
                <a:ea typeface="Inter Display" panose="02000503000000020004" pitchFamily="2" charset="0"/>
                <a:cs typeface="Inter Display" panose="02000503000000020004" pitchFamily="2" charset="0"/>
              </a:rPr>
              <a:t>BROADLY MEDITTERANEAN</a:t>
            </a:r>
          </a:p>
        </p:txBody>
      </p:sp>
      <p:sp>
        <p:nvSpPr>
          <p:cNvPr id="4" name="TextBox 3">
            <a:extLst>
              <a:ext uri="{FF2B5EF4-FFF2-40B4-BE49-F238E27FC236}">
                <a16:creationId xmlns:a16="http://schemas.microsoft.com/office/drawing/2014/main" id="{F6F05948-33DB-055B-AE2C-CEF9374E5478}"/>
              </a:ext>
            </a:extLst>
          </p:cNvPr>
          <p:cNvSpPr txBox="1"/>
          <p:nvPr/>
        </p:nvSpPr>
        <p:spPr>
          <a:xfrm>
            <a:off x="535473" y="2084595"/>
            <a:ext cx="4183027" cy="757130"/>
          </a:xfrm>
          <a:prstGeom prst="rect">
            <a:avLst/>
          </a:prstGeom>
          <a:noFill/>
        </p:spPr>
        <p:txBody>
          <a:bodyPr wrap="square" rtlCol="0">
            <a:spAutoFit/>
          </a:bodyPr>
          <a:lstStyle/>
          <a:p>
            <a:pPr>
              <a:lnSpc>
                <a:spcPct val="90000"/>
              </a:lnSpc>
            </a:pPr>
            <a:r>
              <a:rPr lang="en-AU" sz="1600" dirty="0">
                <a:solidFill>
                  <a:schemeClr val="bg1"/>
                </a:solidFill>
                <a:latin typeface="Neue Haas Grotesk Text Pro" panose="020B0504020202020204" pitchFamily="34" charset="77"/>
              </a:rPr>
              <a:t>SHIFTING FROM </a:t>
            </a:r>
            <a:r>
              <a:rPr lang="en-AU" sz="1600" b="1" dirty="0">
                <a:solidFill>
                  <a:schemeClr val="bg1"/>
                </a:solidFill>
                <a:latin typeface="Neue Haas Grotesk Text Pro" panose="020B0504020202020204" pitchFamily="34" charset="77"/>
              </a:rPr>
              <a:t>MARITIME</a:t>
            </a:r>
            <a:r>
              <a:rPr lang="en-AU" sz="1600" dirty="0">
                <a:solidFill>
                  <a:schemeClr val="bg1"/>
                </a:solidFill>
                <a:latin typeface="Neue Haas Grotesk Text Pro" panose="020B0504020202020204" pitchFamily="34" charset="77"/>
              </a:rPr>
              <a:t> ALONG THE COAST TO MORE </a:t>
            </a:r>
            <a:r>
              <a:rPr lang="en-AU" sz="1600" b="1" dirty="0">
                <a:solidFill>
                  <a:schemeClr val="bg1"/>
                </a:solidFill>
                <a:latin typeface="Neue Haas Grotesk Text Pro" panose="020B0504020202020204" pitchFamily="34" charset="77"/>
              </a:rPr>
              <a:t>CONTINENTAL</a:t>
            </a:r>
            <a:r>
              <a:rPr lang="en-AU" sz="1600" dirty="0">
                <a:solidFill>
                  <a:schemeClr val="bg1"/>
                </a:solidFill>
                <a:latin typeface="Neue Haas Grotesk Text Pro" panose="020B0504020202020204" pitchFamily="34" charset="77"/>
              </a:rPr>
              <a:t> FURTHER NORTH AND INLAND</a:t>
            </a: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6" name="Title 7">
            <a:extLst>
              <a:ext uri="{FF2B5EF4-FFF2-40B4-BE49-F238E27FC236}">
                <a16:creationId xmlns:a16="http://schemas.microsoft.com/office/drawing/2014/main" id="{E2745914-D2E6-06A3-8588-F65555112ADD}"/>
              </a:ext>
            </a:extLst>
          </p:cNvPr>
          <p:cNvSpPr txBox="1">
            <a:spLocks/>
          </p:cNvSpPr>
          <p:nvPr/>
        </p:nvSpPr>
        <p:spPr>
          <a:xfrm>
            <a:off x="6456363" y="626428"/>
            <a:ext cx="3832460" cy="670055"/>
          </a:xfrm>
          <a:prstGeom prst="rect">
            <a:avLst/>
          </a:prstGeom>
          <a:noFill/>
        </p:spPr>
        <p:txBody>
          <a:bodyPr vert="horz" wrap="square" lIns="0" tIns="0" rIns="0" bIns="0" rtlCol="0" anchor="t" anchorCtr="0">
            <a:spAutoFit/>
          </a:bodyPr>
          <a:lstStyle>
            <a:lvl1pPr algn="l" defTabSz="914453" rtl="0" eaLnBrk="1" latinLnBrk="0" hangingPunct="1">
              <a:lnSpc>
                <a:spcPct val="80000"/>
              </a:lnSpc>
              <a:spcBef>
                <a:spcPct val="0"/>
              </a:spcBef>
              <a:buNone/>
              <a:defRPr sz="5443" b="0" i="0" kern="1200" cap="all" baseline="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US" dirty="0">
                <a:solidFill>
                  <a:schemeClr val="accent3"/>
                </a:solidFill>
              </a:rPr>
              <a:t>ALTITUDE</a:t>
            </a:r>
          </a:p>
        </p:txBody>
      </p: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456363" y="3815774"/>
            <a:ext cx="2965327"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2000"/>
              </a:lnSpc>
            </a:pPr>
            <a:r>
              <a:rPr lang="en-US" b="1" dirty="0">
                <a:solidFill>
                  <a:schemeClr val="accent3"/>
                </a:solidFill>
              </a:rPr>
              <a:t>GREAT SOUTHERN</a:t>
            </a:r>
          </a:p>
          <a:p>
            <a:r>
              <a:rPr lang="en-US" sz="1800" dirty="0">
                <a:solidFill>
                  <a:srgbClr val="B2D8BE"/>
                </a:solidFill>
                <a:latin typeface="Neue Haas Grotesk Text Pro" panose="020B0504020202020204" pitchFamily="34" charset="77"/>
              </a:rPr>
              <a:t>10–380M (33–1,247FT)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LOW</a:t>
            </a:r>
          </a:p>
          <a:p>
            <a:r>
              <a:rPr lang="en-US" sz="1400" dirty="0">
                <a:solidFill>
                  <a:srgbClr val="601329"/>
                </a:solidFill>
                <a:latin typeface="Neue Haas Grotesk Text Pro" panose="020B0504020202020204" pitchFamily="34" charset="77"/>
              </a:rPr>
              <a:t>0–499m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(0–1,639ft)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MEDIUM</a:t>
            </a:r>
          </a:p>
          <a:p>
            <a:r>
              <a:rPr lang="en-US" sz="1400" dirty="0">
                <a:solidFill>
                  <a:srgbClr val="601329"/>
                </a:solidFill>
                <a:latin typeface="Neue Haas Grotesk Text Pro" panose="020B0504020202020204" pitchFamily="34" charset="77"/>
              </a:rPr>
              <a:t>500–749m </a:t>
            </a:r>
          </a:p>
          <a:p>
            <a:r>
              <a:rPr lang="en-US" sz="1400" dirty="0">
                <a:solidFill>
                  <a:srgbClr val="601329"/>
                </a:solidFill>
                <a:latin typeface="Neue Haas Grotesk Text Pro" panose="020B0504020202020204" pitchFamily="34" charset="77"/>
              </a:rPr>
              <a:t>(1,640–2,459ft)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HIGH</a:t>
            </a:r>
          </a:p>
          <a:p>
            <a:r>
              <a:rPr lang="en-US" sz="1400" dirty="0">
                <a:solidFill>
                  <a:srgbClr val="601329"/>
                </a:solidFill>
                <a:latin typeface="Neue Haas Grotesk Text Pro" panose="020B0504020202020204" pitchFamily="34" charset="77"/>
              </a:rPr>
              <a:t>750–999m</a:t>
            </a:r>
          </a:p>
          <a:p>
            <a:r>
              <a:rPr lang="en-US" sz="1400" dirty="0">
                <a:solidFill>
                  <a:srgbClr val="601329"/>
                </a:solidFill>
                <a:latin typeface="Neue Haas Grotesk Text Pro" panose="020B0504020202020204" pitchFamily="34" charset="77"/>
              </a:rPr>
              <a:t>(2,460–3,279ft)</a:t>
            </a:r>
          </a:p>
        </p:txBody>
      </p:sp>
      <p:cxnSp>
        <p:nvCxnSpPr>
          <p:cNvPr id="25" name="Straight Connector 24">
            <a:extLst>
              <a:ext uri="{FF2B5EF4-FFF2-40B4-BE49-F238E27FC236}">
                <a16:creationId xmlns:a16="http://schemas.microsoft.com/office/drawing/2014/main" id="{4B12D7AB-458E-CAFF-68E3-6AF325ADB88E}"/>
              </a:ext>
            </a:extLst>
          </p:cNvPr>
          <p:cNvCxnSpPr>
            <a:cxnSpLocks/>
          </p:cNvCxnSpPr>
          <p:nvPr/>
        </p:nvCxnSpPr>
        <p:spPr>
          <a:xfrm>
            <a:off x="7548265" y="6416989"/>
            <a:ext cx="9654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77860353-F16C-AD73-0B5F-1DF1FE84E1F5}"/>
              </a:ext>
            </a:extLst>
          </p:cNvPr>
          <p:cNvCxnSpPr>
            <a:cxnSpLocks/>
          </p:cNvCxnSpPr>
          <p:nvPr/>
        </p:nvCxnSpPr>
        <p:spPr>
          <a:xfrm flipV="1">
            <a:off x="7548265" y="5293988"/>
            <a:ext cx="0" cy="112300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610168" y="624432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en-US" b="1" dirty="0">
                <a:solidFill>
                  <a:srgbClr val="601329"/>
                </a:solidFill>
                <a:latin typeface="Neue Haas Grotesk Text Pro" panose="020B0504020202020204" pitchFamily="34" charset="77"/>
              </a:rPr>
              <a:t>VERY HIGH</a:t>
            </a:r>
          </a:p>
          <a:p>
            <a:r>
              <a:rPr lang="en-US" sz="1400" dirty="0">
                <a:solidFill>
                  <a:srgbClr val="601329"/>
                </a:solidFill>
                <a:latin typeface="Neue Haas Grotesk Text Pro" panose="020B0504020202020204" pitchFamily="34" charset="77"/>
              </a:rPr>
              <a:t>1000m +</a:t>
            </a:r>
          </a:p>
          <a:p>
            <a:r>
              <a:rPr lang="en-US" sz="1400" dirty="0">
                <a:solidFill>
                  <a:srgbClr val="601329"/>
                </a:solidFill>
                <a:latin typeface="Neue Haas Grotesk Text Pro" panose="020B0504020202020204" pitchFamily="34" charset="77"/>
              </a:rPr>
              <a:t>(&gt;3,280ft +)</a:t>
            </a:r>
          </a:p>
        </p:txBody>
      </p:sp>
      <p:sp>
        <p:nvSpPr>
          <p:cNvPr id="2" name="object 11">
            <a:extLst>
              <a:ext uri="{FF2B5EF4-FFF2-40B4-BE49-F238E27FC236}">
                <a16:creationId xmlns:a16="http://schemas.microsoft.com/office/drawing/2014/main" id="{66E7AA25-4D36-A4B3-95E7-EABADF5FA741}"/>
              </a:ext>
            </a:extLst>
          </p:cNvPr>
          <p:cNvSpPr txBox="1"/>
          <p:nvPr/>
        </p:nvSpPr>
        <p:spPr>
          <a:xfrm>
            <a:off x="120068" y="6622863"/>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lang="en-AU" sz="800" spc="-5" dirty="0">
                <a:solidFill>
                  <a:srgbClr val="FFFFFF"/>
                </a:solidFill>
                <a:latin typeface="Neue Haas Grotesk Text Pro" panose="020B0504020202020204" pitchFamily="34" charset="77"/>
                <a:cs typeface="Arial" panose="020B0604020202020204" pitchFamily="34" charset="0"/>
              </a:rPr>
              <a:t>Wines of Western Australia</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50013625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7448" r="12996" b="291"/>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en-US" dirty="0">
                <a:solidFill>
                  <a:schemeClr val="accent1"/>
                </a:solidFill>
              </a:rPr>
              <a:t>SOIL</a:t>
            </a: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4" y="2391774"/>
            <a:ext cx="3580266" cy="1530521"/>
          </a:xfrm>
        </p:spPr>
        <p:txBody>
          <a:bodyPr/>
          <a:lstStyle/>
          <a:p>
            <a:r>
              <a:rPr lang="en-US" dirty="0"/>
              <a:t>Soil types vary considerably, but Frankland River, Albany and Mount Barker feature lateritic gravelly sands and loams over clay. Albany is home to sandy gravelly soils, while </a:t>
            </a:r>
            <a:r>
              <a:rPr lang="en-US" dirty="0" err="1"/>
              <a:t>Porongurup</a:t>
            </a:r>
            <a:r>
              <a:rPr lang="en-US" dirty="0"/>
              <a:t> consists of karri loams.</a:t>
            </a:r>
            <a:endParaRPr lang="en-AU" dirty="0"/>
          </a:p>
        </p:txBody>
      </p:sp>
      <p:sp>
        <p:nvSpPr>
          <p:cNvPr id="2" name="object 11">
            <a:extLst>
              <a:ext uri="{FF2B5EF4-FFF2-40B4-BE49-F238E27FC236}">
                <a16:creationId xmlns:a16="http://schemas.microsoft.com/office/drawing/2014/main" id="{48E91548-C3EA-2F2C-EF9C-ABF0A24FB1AA}"/>
              </a:ext>
            </a:extLst>
          </p:cNvPr>
          <p:cNvSpPr txBox="1"/>
          <p:nvPr/>
        </p:nvSpPr>
        <p:spPr>
          <a:xfrm>
            <a:off x="119902" y="6268954"/>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lang="en-AU" sz="800" spc="-15" dirty="0">
                <a:solidFill>
                  <a:srgbClr val="FFFFFF"/>
                </a:solidFill>
                <a:latin typeface="Neue Haas Grotesk Text Pro" panose="020B0504020202020204" pitchFamily="34" charset="77"/>
                <a:cs typeface="Arial" panose="020B0604020202020204" pitchFamily="34" charset="0"/>
              </a:rPr>
              <a:t>Swinney Vineyards, Frankland River</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4249917559"/>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nchor="t"/>
          <a:lstStyle/>
          <a:p>
            <a:r>
              <a:rPr lang="en-US" dirty="0"/>
              <a:t>GRAPE GROWING IN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9964"/>
            <a:ext cx="5340350" cy="579936"/>
          </a:xfrm>
        </p:spPr>
        <p:txBody>
          <a:bodyPr/>
          <a:lstStyle/>
          <a:p>
            <a:r>
              <a:rPr lang="en-US" sz="5000" dirty="0">
                <a:solidFill>
                  <a:schemeClr val="accent5"/>
                </a:solidFill>
              </a:rPr>
              <a:t>GREAT SOUTHERN</a:t>
            </a:r>
          </a:p>
        </p:txBody>
      </p:sp>
      <p:sp>
        <p:nvSpPr>
          <p:cNvPr id="2" name="Text Placeholder 5">
            <a:extLst>
              <a:ext uri="{FF2B5EF4-FFF2-40B4-BE49-F238E27FC236}">
                <a16:creationId xmlns:a16="http://schemas.microsoft.com/office/drawing/2014/main" id="{B10CCEEF-B9D9-6ED3-D0B9-F8CCE0880917}"/>
              </a:ext>
            </a:extLst>
          </p:cNvPr>
          <p:cNvSpPr>
            <a:spLocks noGrp="1"/>
          </p:cNvSpPr>
          <p:nvPr>
            <p:ph type="body" sz="quarter" idx="11"/>
          </p:nvPr>
        </p:nvSpPr>
        <p:spPr>
          <a:xfrm>
            <a:off x="630420" y="2931511"/>
            <a:ext cx="4352706" cy="2846525"/>
          </a:xfrm>
        </p:spPr>
        <p:txBody>
          <a:bodyPr/>
          <a:lstStyle/>
          <a:p>
            <a:pPr marL="285750" indent="-285750">
              <a:lnSpc>
                <a:spcPct val="99000"/>
              </a:lnSpc>
              <a:spcBef>
                <a:spcPts val="900"/>
              </a:spcBef>
              <a:buFont typeface="Arial" panose="020B0604020202020204" pitchFamily="34" charset="0"/>
              <a:buChar char="•"/>
            </a:pPr>
            <a:r>
              <a:rPr lang="en-US" dirty="0"/>
              <a:t>Conditions are </a:t>
            </a:r>
            <a:r>
              <a:rPr lang="en-US" dirty="0" err="1"/>
              <a:t>favourable</a:t>
            </a:r>
            <a:r>
              <a:rPr lang="en-US" dirty="0"/>
              <a:t> for a multitude of grape varieties</a:t>
            </a:r>
          </a:p>
          <a:p>
            <a:pPr marL="285750" indent="-285750">
              <a:lnSpc>
                <a:spcPct val="99000"/>
              </a:lnSpc>
              <a:spcBef>
                <a:spcPts val="900"/>
              </a:spcBef>
              <a:buFont typeface="Arial" panose="020B0604020202020204" pitchFamily="34" charset="0"/>
              <a:buChar char="•"/>
            </a:pPr>
            <a:r>
              <a:rPr lang="en-US" dirty="0"/>
              <a:t>Site selection is key, with producers taking a terroir-minded approach</a:t>
            </a:r>
          </a:p>
          <a:p>
            <a:pPr marL="285750" indent="-285750">
              <a:lnSpc>
                <a:spcPct val="99000"/>
              </a:lnSpc>
              <a:spcBef>
                <a:spcPts val="900"/>
              </a:spcBef>
              <a:buFont typeface="Arial" panose="020B0604020202020204" pitchFamily="34" charset="0"/>
              <a:buChar char="•"/>
            </a:pPr>
            <a:r>
              <a:rPr lang="en-US" dirty="0"/>
              <a:t>Vineyards are </a:t>
            </a:r>
            <a:r>
              <a:rPr lang="en-US" dirty="0" err="1"/>
              <a:t>labour</a:t>
            </a:r>
            <a:r>
              <a:rPr lang="en-US" dirty="0"/>
              <a:t> intensive, with workforce and water shortages posing substantial challenges</a:t>
            </a:r>
          </a:p>
          <a:p>
            <a:pPr marL="285750" indent="-285750">
              <a:lnSpc>
                <a:spcPct val="99000"/>
              </a:lnSpc>
              <a:spcBef>
                <a:spcPts val="900"/>
              </a:spcBef>
              <a:buFont typeface="Arial" panose="020B0604020202020204" pitchFamily="34" charset="0"/>
              <a:buChar char="•"/>
            </a:pPr>
            <a:r>
              <a:rPr lang="en-US" dirty="0"/>
              <a:t>Sustainable farming practices are a growing focus</a:t>
            </a:r>
          </a:p>
          <a:p>
            <a:pPr marL="285750" indent="-285750">
              <a:lnSpc>
                <a:spcPct val="99000"/>
              </a:lnSpc>
              <a:spcBef>
                <a:spcPts val="900"/>
              </a:spcBef>
              <a:buFont typeface="Arial" panose="020B0604020202020204" pitchFamily="34" charset="0"/>
              <a:buChar char="•"/>
            </a:pPr>
            <a:r>
              <a:rPr lang="en-US" b="1" dirty="0"/>
              <a:t>Harvest: </a:t>
            </a:r>
            <a:r>
              <a:rPr lang="en-US" dirty="0"/>
              <a:t>mid-February to late April</a:t>
            </a:r>
          </a:p>
        </p:txBody>
      </p:sp>
      <p:sp>
        <p:nvSpPr>
          <p:cNvPr id="4" name="object 11">
            <a:extLst>
              <a:ext uri="{FF2B5EF4-FFF2-40B4-BE49-F238E27FC236}">
                <a16:creationId xmlns:a16="http://schemas.microsoft.com/office/drawing/2014/main" id="{F0005592-7E2C-CC92-12DE-9344A98E0ED7}"/>
              </a:ext>
            </a:extLst>
          </p:cNvPr>
          <p:cNvSpPr txBox="1"/>
          <p:nvPr/>
        </p:nvSpPr>
        <p:spPr>
          <a:xfrm>
            <a:off x="10178304" y="6489700"/>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4035883660"/>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9856" b="12980"/>
          <a:stretch/>
        </p:blipFill>
        <p:spPr>
          <a:xfrm>
            <a:off x="6096000" y="368300"/>
            <a:ext cx="6096000" cy="6112859"/>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35859"/>
            <a:ext cx="4829691" cy="785732"/>
          </a:xfrm>
        </p:spPr>
        <p:txBody>
          <a:bodyPr/>
          <a:lstStyle/>
          <a:p>
            <a:r>
              <a:rPr lang="en-US" dirty="0"/>
              <a:t>WINEMAKING IN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103724"/>
            <a:ext cx="5340350" cy="579936"/>
          </a:xfrm>
        </p:spPr>
        <p:txBody>
          <a:bodyPr/>
          <a:lstStyle/>
          <a:p>
            <a:r>
              <a:rPr lang="en-US" sz="5000" dirty="0">
                <a:solidFill>
                  <a:schemeClr val="accent5"/>
                </a:solidFill>
              </a:rPr>
              <a:t>GREAT SOUTHERN</a:t>
            </a:r>
          </a:p>
        </p:txBody>
      </p:sp>
      <p:sp>
        <p:nvSpPr>
          <p:cNvPr id="2" name="TextBox 1">
            <a:extLst>
              <a:ext uri="{FF2B5EF4-FFF2-40B4-BE49-F238E27FC236}">
                <a16:creationId xmlns:a16="http://schemas.microsoft.com/office/drawing/2014/main" id="{11599927-A565-5A6D-C627-AE44C4355853}"/>
              </a:ext>
            </a:extLst>
          </p:cNvPr>
          <p:cNvSpPr txBox="1"/>
          <p:nvPr/>
        </p:nvSpPr>
        <p:spPr>
          <a:xfrm>
            <a:off x="537028" y="2910115"/>
            <a:ext cx="3489167" cy="3211135"/>
          </a:xfrm>
          <a:prstGeom prst="rect">
            <a:avLst/>
          </a:prstGeom>
          <a:noFill/>
        </p:spPr>
        <p:txBody>
          <a:bodyPr wrap="square" rtlCol="0">
            <a:spAutoFit/>
          </a:bodyPr>
          <a:lstStyle/>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Highly dependent on subregion, grape variety and desired style</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Retention of primary fruit character is a top priority</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Fermentation with both cultured and wild yeasts</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Maturation vessels vary, with larger oak formats on the rise</a:t>
            </a:r>
          </a:p>
          <a:p>
            <a:pPr marL="285750" indent="-285750">
              <a:spcBef>
                <a:spcPts val="800"/>
              </a:spcBef>
              <a:buClr>
                <a:schemeClr val="accent4"/>
              </a:buClr>
              <a:buFont typeface="Arial" panose="020B0604020202020204" pitchFamily="34" charset="0"/>
              <a:buChar char="•"/>
            </a:pPr>
            <a:r>
              <a:rPr lang="en-US" sz="1600" dirty="0">
                <a:solidFill>
                  <a:schemeClr val="bg1"/>
                </a:solidFill>
                <a:latin typeface="Neue Haas Grotesk Text Pro" panose="020B0504020202020204" pitchFamily="34" charset="77"/>
              </a:rPr>
              <a:t>New generation of innovative winemakers experimenting with low-intervention techniques</a:t>
            </a:r>
          </a:p>
        </p:txBody>
      </p:sp>
      <p:sp>
        <p:nvSpPr>
          <p:cNvPr id="4" name="object 11">
            <a:extLst>
              <a:ext uri="{FF2B5EF4-FFF2-40B4-BE49-F238E27FC236}">
                <a16:creationId xmlns:a16="http://schemas.microsoft.com/office/drawing/2014/main" id="{E9F1B81A-C2DF-E8A9-F8C8-D37F792954AF}"/>
              </a:ext>
            </a:extLst>
          </p:cNvPr>
          <p:cNvSpPr txBox="1"/>
          <p:nvPr/>
        </p:nvSpPr>
        <p:spPr>
          <a:xfrm>
            <a:off x="10123874" y="6522358"/>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3559232862"/>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8">
            <a:extLst>
              <a:ext uri="{FF2B5EF4-FFF2-40B4-BE49-F238E27FC236}">
                <a16:creationId xmlns:a16="http://schemas.microsoft.com/office/drawing/2014/main" id="{28F67CD5-87BD-5A22-42BB-CC18C0204A0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422467" y="1933074"/>
            <a:ext cx="1182507" cy="3579859"/>
          </a:xfrm>
          <a:prstGeom prst="rect">
            <a:avLst/>
          </a:prstGeom>
        </p:spPr>
      </p:pic>
      <p:pic>
        <p:nvPicPr>
          <p:cNvPr id="6" name="Picture Placeholder 8">
            <a:extLst>
              <a:ext uri="{FF2B5EF4-FFF2-40B4-BE49-F238E27FC236}">
                <a16:creationId xmlns:a16="http://schemas.microsoft.com/office/drawing/2014/main" id="{9A95BAAB-F4D4-23A4-2145-07B5170E586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3199085" y="1778557"/>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160403" y="1778557"/>
            <a:ext cx="1270924" cy="3847526"/>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96186" y="542225"/>
            <a:ext cx="9241230" cy="1465273"/>
          </a:xfrm>
          <a:prstGeom prst="rect">
            <a:avLst/>
          </a:prstGeom>
          <a:noFill/>
        </p:spPr>
        <p:txBody>
          <a:bodyPr wrap="square">
            <a:spAutoFit/>
          </a:bodyPr>
          <a:lstStyle/>
          <a:p>
            <a:pPr>
              <a:lnSpc>
                <a:spcPct val="82000"/>
              </a:lnSpc>
            </a:pPr>
            <a:r>
              <a:rPr lang="en-US" sz="5440" dirty="0">
                <a:solidFill>
                  <a:srgbClr val="601329"/>
                </a:solidFill>
                <a:latin typeface="Neue Haas Grotesk Text Pro" panose="020B0504020202020204" pitchFamily="34" charset="77"/>
              </a:rPr>
              <a:t>GREAT SOUTHERN</a:t>
            </a:r>
            <a:br>
              <a:rPr lang="en-US" sz="544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TOP 5 VARIETIES</a:t>
            </a:r>
          </a:p>
        </p:txBody>
      </p:sp>
      <p:sp>
        <p:nvSpPr>
          <p:cNvPr id="11" name="TextBox 10">
            <a:extLst>
              <a:ext uri="{FF2B5EF4-FFF2-40B4-BE49-F238E27FC236}">
                <a16:creationId xmlns:a16="http://schemas.microsoft.com/office/drawing/2014/main" id="{8362786D-61EA-1185-5300-C0661836E15B}"/>
              </a:ext>
            </a:extLst>
          </p:cNvPr>
          <p:cNvSpPr txBox="1"/>
          <p:nvPr/>
        </p:nvSpPr>
        <p:spPr>
          <a:xfrm>
            <a:off x="907852" y="5470367"/>
            <a:ext cx="1842968" cy="1231106"/>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SHIRAZ</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29%</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951916"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CABERNET</a:t>
            </a:r>
            <a:br>
              <a:rPr lang="en-US" dirty="0">
                <a:solidFill>
                  <a:srgbClr val="601329"/>
                </a:solidFill>
                <a:latin typeface="Neue Haas Grotesk Text Pro" panose="020B0504020202020204" pitchFamily="34" charset="77"/>
              </a:rPr>
            </a:br>
            <a:r>
              <a:rPr lang="en-US" dirty="0">
                <a:solidFill>
                  <a:srgbClr val="601329"/>
                </a:solidFill>
                <a:latin typeface="Neue Haas Grotesk Text Pro" panose="020B0504020202020204" pitchFamily="34" charset="77"/>
              </a:rPr>
              <a:t>SAUVIGNON</a:t>
            </a:r>
          </a:p>
          <a:p>
            <a:pPr algn="ctr"/>
            <a:r>
              <a:rPr lang="en-US" sz="3800" b="1" dirty="0">
                <a:solidFill>
                  <a:schemeClr val="bg1"/>
                </a:solidFill>
                <a:latin typeface="Neue Haas Grotesk Text Pro" panose="020B0504020202020204" pitchFamily="34" charset="77"/>
              </a:rPr>
              <a:t>18%</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en-US" dirty="0">
                <a:solidFill>
                  <a:srgbClr val="601329"/>
                </a:solidFill>
                <a:latin typeface="Neue Haas Grotesk Text Pro" panose="020B0504020202020204" pitchFamily="34" charset="77"/>
              </a:rPr>
              <a:t>SAUVIGNON BLANC</a:t>
            </a:r>
          </a:p>
          <a:p>
            <a:pPr algn="ctr"/>
            <a:r>
              <a:rPr lang="en-US" sz="3800" b="1" dirty="0">
                <a:solidFill>
                  <a:schemeClr val="bg1"/>
                </a:solidFill>
                <a:latin typeface="Neue Haas Grotesk Text Pro" panose="020B0504020202020204" pitchFamily="34" charset="77"/>
              </a:rPr>
              <a:t>14%</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CHARDONNAY</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14%</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en-US" dirty="0">
                <a:solidFill>
                  <a:srgbClr val="601329"/>
                </a:solidFill>
                <a:latin typeface="Neue Haas Grotesk Text Pro" panose="020B0504020202020204" pitchFamily="34" charset="77"/>
              </a:rPr>
              <a:t>SEMILLON</a:t>
            </a: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9%</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1245597" y="4084438"/>
            <a:ext cx="1278876" cy="371255"/>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SHIRAZ</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2971312" y="3910448"/>
            <a:ext cx="1929695"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CABERNET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SAUVIGNON</a:t>
            </a:r>
          </a:p>
        </p:txBody>
      </p:sp>
      <p:sp>
        <p:nvSpPr>
          <p:cNvPr id="5" name="object 10">
            <a:extLst>
              <a:ext uri="{FF2B5EF4-FFF2-40B4-BE49-F238E27FC236}">
                <a16:creationId xmlns:a16="http://schemas.microsoft.com/office/drawing/2014/main" id="{D65BE8BA-7DE3-5EFC-2CA1-DB4A6E7991DA}"/>
              </a:ext>
            </a:extLst>
          </p:cNvPr>
          <p:cNvSpPr txBox="1"/>
          <p:nvPr/>
        </p:nvSpPr>
        <p:spPr>
          <a:xfrm rot="16200000">
            <a:off x="8839361"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SEMILLON</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 name="Picture Placeholder 8">
            <a:extLst>
              <a:ext uri="{FF2B5EF4-FFF2-40B4-BE49-F238E27FC236}">
                <a16:creationId xmlns:a16="http://schemas.microsoft.com/office/drawing/2014/main" id="{CE5A720E-9B38-61E0-CE5D-43B2BBC9DE1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25388" y="1933074"/>
            <a:ext cx="1182507" cy="3579859"/>
          </a:xfrm>
          <a:prstGeom prst="rect">
            <a:avLst/>
          </a:prstGeom>
        </p:spPr>
      </p:pic>
      <p:sp>
        <p:nvSpPr>
          <p:cNvPr id="19" name="object 10">
            <a:extLst>
              <a:ext uri="{FF2B5EF4-FFF2-40B4-BE49-F238E27FC236}">
                <a16:creationId xmlns:a16="http://schemas.microsoft.com/office/drawing/2014/main" id="{294A3E53-FEA9-D38F-D4F3-D673BE9C0B26}"/>
              </a:ext>
            </a:extLst>
          </p:cNvPr>
          <p:cNvSpPr txBox="1"/>
          <p:nvPr/>
        </p:nvSpPr>
        <p:spPr>
          <a:xfrm rot="16200000">
            <a:off x="4742282" y="3934572"/>
            <a:ext cx="2348718" cy="556819"/>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pic>
        <p:nvPicPr>
          <p:cNvPr id="22" name="Picture Placeholder 8">
            <a:extLst>
              <a:ext uri="{FF2B5EF4-FFF2-40B4-BE49-F238E27FC236}">
                <a16:creationId xmlns:a16="http://schemas.microsoft.com/office/drawing/2014/main" id="{B96BE160-4B4C-BE0B-231A-05E6411F1BF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81016" y="1933074"/>
            <a:ext cx="1182507" cy="3579859"/>
          </a:xfrm>
          <a:prstGeom prst="rect">
            <a:avLst/>
          </a:prstGeom>
        </p:spPr>
      </p:pic>
      <p:sp>
        <p:nvSpPr>
          <p:cNvPr id="23" name="object 10">
            <a:extLst>
              <a:ext uri="{FF2B5EF4-FFF2-40B4-BE49-F238E27FC236}">
                <a16:creationId xmlns:a16="http://schemas.microsoft.com/office/drawing/2014/main" id="{907E95D9-CE61-CD43-1042-8DEB81915365}"/>
              </a:ext>
            </a:extLst>
          </p:cNvPr>
          <p:cNvSpPr txBox="1"/>
          <p:nvPr/>
        </p:nvSpPr>
        <p:spPr>
          <a:xfrm rot="16200000">
            <a:off x="6797910" y="4069993"/>
            <a:ext cx="2348718" cy="285976"/>
          </a:xfrm>
          <a:prstGeom prst="rect">
            <a:avLst/>
          </a:prstGeom>
        </p:spPr>
        <p:txBody>
          <a:bodyPr vert="horz" wrap="square" lIns="0" tIns="12065" rIns="0" bIns="0" rtlCol="0">
            <a:spAutoFit/>
          </a:bodyPr>
          <a:lstStyle/>
          <a:p>
            <a:pPr algn="ctr" defTabSz="914453">
              <a:lnSpc>
                <a:spcPct val="80000"/>
              </a:lnSpc>
              <a:spcBef>
                <a:spcPct val="0"/>
              </a:spcBef>
            </a:pPr>
            <a:r>
              <a:rPr lang="en-AU" sz="2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2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3859178516"/>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1C896840-2EFF-EBC3-D591-FDCC012FD25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p:pic>
      <p:sp>
        <p:nvSpPr>
          <p:cNvPr id="3" name="Title 2">
            <a:extLst>
              <a:ext uri="{FF2B5EF4-FFF2-40B4-BE49-F238E27FC236}">
                <a16:creationId xmlns:a16="http://schemas.microsoft.com/office/drawing/2014/main" id="{0AC58806-905C-87D5-76E8-9DD1043BA7F7}"/>
              </a:ext>
            </a:extLst>
          </p:cNvPr>
          <p:cNvSpPr>
            <a:spLocks noGrp="1"/>
          </p:cNvSpPr>
          <p:nvPr>
            <p:ph type="title"/>
          </p:nvPr>
        </p:nvSpPr>
        <p:spPr>
          <a:xfrm>
            <a:off x="6456363" y="611991"/>
            <a:ext cx="5256666" cy="785732"/>
          </a:xfrm>
        </p:spPr>
        <p:txBody>
          <a:bodyPr anchor="t"/>
          <a:lstStyle/>
          <a:p>
            <a:r>
              <a:rPr lang="en-US" dirty="0">
                <a:solidFill>
                  <a:schemeClr val="accent5"/>
                </a:solidFill>
              </a:rPr>
              <a:t>TASTE OF </a:t>
            </a:r>
            <a:br>
              <a:rPr lang="en-US" dirty="0">
                <a:solidFill>
                  <a:schemeClr val="accent5"/>
                </a:solidFill>
              </a:rPr>
            </a:br>
            <a:r>
              <a:rPr lang="en-US" dirty="0">
                <a:solidFill>
                  <a:schemeClr val="accent5"/>
                </a:solidFill>
              </a:rPr>
              <a:t>GREAT SOUTHERN</a:t>
            </a:r>
          </a:p>
        </p:txBody>
      </p:sp>
      <p:sp>
        <p:nvSpPr>
          <p:cNvPr id="5" name="Text Placeholder 4">
            <a:extLst>
              <a:ext uri="{FF2B5EF4-FFF2-40B4-BE49-F238E27FC236}">
                <a16:creationId xmlns:a16="http://schemas.microsoft.com/office/drawing/2014/main" id="{3173367C-2B32-1282-573A-A0E30974C6A7}"/>
              </a:ext>
            </a:extLst>
          </p:cNvPr>
          <p:cNvSpPr>
            <a:spLocks noGrp="1"/>
          </p:cNvSpPr>
          <p:nvPr>
            <p:ph type="body" sz="quarter" idx="13"/>
          </p:nvPr>
        </p:nvSpPr>
        <p:spPr>
          <a:xfrm>
            <a:off x="6456363" y="1486867"/>
            <a:ext cx="5340350" cy="1325563"/>
          </a:xfrm>
        </p:spPr>
        <p:txBody>
          <a:bodyPr/>
          <a:lstStyle/>
          <a:p>
            <a:r>
              <a:rPr lang="en-US" dirty="0">
                <a:solidFill>
                  <a:schemeClr val="accent1"/>
                </a:solidFill>
              </a:rPr>
              <a:t>NOTEWORTHY VARIETIES</a:t>
            </a:r>
          </a:p>
        </p:txBody>
      </p:sp>
      <p:sp>
        <p:nvSpPr>
          <p:cNvPr id="2" name="object 11">
            <a:extLst>
              <a:ext uri="{FF2B5EF4-FFF2-40B4-BE49-F238E27FC236}">
                <a16:creationId xmlns:a16="http://schemas.microsoft.com/office/drawing/2014/main" id="{608AE01A-49F0-A92B-09DA-6BA498079BA5}"/>
              </a:ext>
            </a:extLst>
          </p:cNvPr>
          <p:cNvSpPr txBox="1"/>
          <p:nvPr/>
        </p:nvSpPr>
        <p:spPr>
          <a:xfrm>
            <a:off x="119902" y="6292564"/>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57524157"/>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8" descr="A close up of a bottle&#10;&#10;Description automatically generated">
            <a:extLst>
              <a:ext uri="{FF2B5EF4-FFF2-40B4-BE49-F238E27FC236}">
                <a16:creationId xmlns:a16="http://schemas.microsoft.com/office/drawing/2014/main" id="{B0853A1A-3A7D-A979-75F2-1F15CB472247}"/>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357429" y="872730"/>
            <a:ext cx="2018947" cy="6112048"/>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63796" y="3627343"/>
            <a:ext cx="37771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GREAT SOUTHERN</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RIESLING</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2086502"/>
            <a:ext cx="2352543"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EXQUISITE AGEING POTENTIAL</a:t>
            </a:r>
            <a:endParaRPr lang="en-AU" sz="1600" dirty="0">
              <a:effectLst/>
              <a:latin typeface="Neue Haas Grotesk Text Pro" panose="020B0504020202020204" pitchFamily="34" charset="77"/>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07179"/>
            <a:ext cx="1744270"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THE </a:t>
            </a:r>
            <a:br>
              <a:rPr lang="en-AU" sz="1800" dirty="0">
                <a:solidFill>
                  <a:schemeClr val="tx1"/>
                </a:solidFill>
                <a:effectLst/>
                <a:latin typeface="Neue Haas Grotesk Text Pro" panose="020B0504020202020204" pitchFamily="34" charset="77"/>
              </a:rPr>
            </a:br>
            <a:r>
              <a:rPr lang="en-AU" sz="1800" dirty="0">
                <a:solidFill>
                  <a:schemeClr val="tx1"/>
                </a:solidFill>
                <a:effectLst/>
                <a:latin typeface="Neue Haas Grotesk Text Pro" panose="020B0504020202020204" pitchFamily="34" charset="77"/>
              </a:rPr>
              <a:t>REGION’S STAR </a:t>
            </a:r>
            <a:br>
              <a:rPr lang="en-AU" sz="1800" dirty="0">
                <a:solidFill>
                  <a:schemeClr val="tx1"/>
                </a:solidFill>
                <a:effectLst/>
                <a:latin typeface="Neue Haas Grotesk Text Pro" panose="020B0504020202020204" pitchFamily="34" charset="77"/>
              </a:rPr>
            </a:br>
            <a:r>
              <a:rPr lang="en-AU" sz="1800" dirty="0">
                <a:solidFill>
                  <a:schemeClr val="tx1"/>
                </a:solidFill>
                <a:effectLst/>
                <a:latin typeface="Neue Haas Grotesk Text Pro" panose="020B0504020202020204" pitchFamily="34" charset="77"/>
              </a:rPr>
              <a:t>WINE</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605975" y="3857081"/>
            <a:ext cx="2069911" cy="195438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Lime </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Lemon</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Green apple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White flowers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Chalk</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Stone 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Mineral</a:t>
            </a:r>
          </a:p>
        </p:txBody>
      </p:sp>
      <p:sp>
        <p:nvSpPr>
          <p:cNvPr id="5" name="TextBox 4">
            <a:extLst>
              <a:ext uri="{FF2B5EF4-FFF2-40B4-BE49-F238E27FC236}">
                <a16:creationId xmlns:a16="http://schemas.microsoft.com/office/drawing/2014/main" id="{BB9BF7CD-47A9-B85B-08B7-49ACEB2F6ED4}"/>
              </a:ext>
            </a:extLst>
          </p:cNvPr>
          <p:cNvSpPr txBox="1"/>
          <p:nvPr/>
        </p:nvSpPr>
        <p:spPr>
          <a:xfrm>
            <a:off x="1719854" y="4062399"/>
            <a:ext cx="2352543" cy="1102866"/>
          </a:xfrm>
          <a:prstGeom prst="rect">
            <a:avLst/>
          </a:prstGeom>
          <a:noFill/>
        </p:spPr>
        <p:txBody>
          <a:bodyPr wrap="square" anchor="b">
            <a:spAutoFit/>
          </a:bodyPr>
          <a:lstStyle/>
          <a:p>
            <a:pPr algn="ctr">
              <a:spcBef>
                <a:spcPts val="203"/>
              </a:spcBef>
            </a:pPr>
            <a:r>
              <a:rPr lang="en-AU" sz="1600" b="1" dirty="0">
                <a:latin typeface="Neue Haas Grotesk Text Pro" panose="020B0504020202020204" pitchFamily="34" charset="77"/>
              </a:rPr>
              <a:t>SINGLE VINEYARD RELEASES</a:t>
            </a:r>
          </a:p>
          <a:p>
            <a:pPr algn="ctr">
              <a:spcBef>
                <a:spcPts val="203"/>
              </a:spcBef>
            </a:pPr>
            <a:r>
              <a:rPr lang="en-AU" sz="1600" dirty="0">
                <a:effectLst/>
                <a:latin typeface="Neue Haas Grotesk Text Pro" panose="020B0504020202020204" pitchFamily="34" charset="77"/>
              </a:rPr>
              <a:t>RANK AMONG AUSTRALIA’S BEST</a:t>
            </a:r>
          </a:p>
        </p:txBody>
      </p:sp>
    </p:spTree>
    <p:extLst>
      <p:ext uri="{BB962C8B-B14F-4D97-AF65-F5344CB8AC3E}">
        <p14:creationId xmlns:p14="http://schemas.microsoft.com/office/powerpoint/2010/main" val="9231155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en-US" sz="3200" dirty="0">
                <a:solidFill>
                  <a:schemeClr val="bg2"/>
                </a:solidFill>
                <a:latin typeface="Neue Haas Grotesk Text Pro" panose="020B0504020202020204" pitchFamily="34" charset="77"/>
              </a:rPr>
              <a:t>RIESLING</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368161" y="2325929"/>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Riesling</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511167" y="2023272"/>
            <a:ext cx="916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263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850978" y="3994236"/>
            <a:ext cx="5765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5979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endParaRPr lang="en-US" sz="1000" dirty="0">
              <a:solidFill>
                <a:schemeClr val="tx1"/>
              </a:solidFill>
              <a:latin typeface="Neue Haas Grotesk Text Pro" panose="020B0504020202020204" pitchFamily="34" charset="77"/>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208427" y="4765836"/>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848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412313" y="5552734"/>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62401"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11% – 13.5%</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96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36535" y="63575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03844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222F62B-F26A-412D-6417-16384AC78900}"/>
              </a:ext>
            </a:extLst>
          </p:cNvPr>
          <p:cNvGrpSpPr/>
          <p:nvPr/>
        </p:nvGrpSpPr>
        <p:grpSpPr>
          <a:xfrm>
            <a:off x="3952450" y="6177978"/>
            <a:ext cx="278634" cy="272668"/>
            <a:chOff x="4711806" y="6177978"/>
            <a:chExt cx="278634" cy="272668"/>
          </a:xfrm>
        </p:grpSpPr>
        <p:sp>
          <p:nvSpPr>
            <p:cNvPr id="8" name="Freeform 7">
              <a:extLst>
                <a:ext uri="{FF2B5EF4-FFF2-40B4-BE49-F238E27FC236}">
                  <a16:creationId xmlns:a16="http://schemas.microsoft.com/office/drawing/2014/main" id="{4457550D-D6A7-A7C4-1FA9-F03BB865B97A}"/>
                </a:ext>
              </a:extLst>
            </p:cNvPr>
            <p:cNvSpPr/>
            <p:nvPr/>
          </p:nvSpPr>
          <p:spPr>
            <a:xfrm>
              <a:off x="4848732"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9" name="Freeform 8">
              <a:extLst>
                <a:ext uri="{FF2B5EF4-FFF2-40B4-BE49-F238E27FC236}">
                  <a16:creationId xmlns:a16="http://schemas.microsoft.com/office/drawing/2014/main" id="{4C18D776-10EF-45C9-08AB-E3BB051419BD}"/>
                </a:ext>
              </a:extLst>
            </p:cNvPr>
            <p:cNvSpPr/>
            <p:nvPr/>
          </p:nvSpPr>
          <p:spPr>
            <a:xfrm rot="10800000">
              <a:off x="4711806" y="617797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pic>
        <p:nvPicPr>
          <p:cNvPr id="4" name="Picture Placeholder 8" descr="A close up of a bottle&#10;&#10;Description automatically generated">
            <a:extLst>
              <a:ext uri="{FF2B5EF4-FFF2-40B4-BE49-F238E27FC236}">
                <a16:creationId xmlns:a16="http://schemas.microsoft.com/office/drawing/2014/main" id="{A52A9AF0-DEB6-E564-888A-42D03EBFEC78}"/>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a:xfrm>
            <a:off x="8663262" y="590594"/>
            <a:ext cx="2018947" cy="6112048"/>
          </a:xfrm>
          <a:prstGeom prst="rect">
            <a:avLst/>
          </a:prstGeom>
        </p:spPr>
      </p:pic>
      <p:sp>
        <p:nvSpPr>
          <p:cNvPr id="5" name="object 10">
            <a:extLst>
              <a:ext uri="{FF2B5EF4-FFF2-40B4-BE49-F238E27FC236}">
                <a16:creationId xmlns:a16="http://schemas.microsoft.com/office/drawing/2014/main" id="{D7B94A81-E7A8-C1B5-031B-D88192AC4506}"/>
              </a:ext>
            </a:extLst>
          </p:cNvPr>
          <p:cNvSpPr txBox="1"/>
          <p:nvPr/>
        </p:nvSpPr>
        <p:spPr>
          <a:xfrm rot="16200000">
            <a:off x="7903914" y="4201957"/>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RIESLING</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478629"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043840"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FF83CACA-C027-7EB1-755B-536D0A7EBDE2}"/>
              </a:ext>
            </a:extLst>
          </p:cNvPr>
          <p:cNvSpPr txBox="1"/>
          <p:nvPr/>
        </p:nvSpPr>
        <p:spPr>
          <a:xfrm>
            <a:off x="532160" y="4921385"/>
            <a:ext cx="225953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000" dirty="0">
                <a:solidFill>
                  <a:schemeClr val="tx1"/>
                </a:solidFill>
                <a:latin typeface="Neue Haas Grotesk Text Pro" panose="020B0504020202020204" pitchFamily="34" charset="77"/>
              </a:rPr>
              <a:t>(most unoaked, SOME USED IN PARTICULAR STYLES)</a:t>
            </a:r>
          </a:p>
        </p:txBody>
      </p: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3245672098"/>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8">
            <a:extLst>
              <a:ext uri="{FF2B5EF4-FFF2-40B4-BE49-F238E27FC236}">
                <a16:creationId xmlns:a16="http://schemas.microsoft.com/office/drawing/2014/main" id="{D02B3174-0DE1-A700-EFB4-C0254693DDAC}"/>
              </a:ext>
            </a:extLst>
          </p:cNvPr>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5435399" y="801052"/>
            <a:ext cx="2018948" cy="6112057"/>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604000" y="1943365"/>
            <a:ext cx="1385117"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017488" y="3627343"/>
            <a:ext cx="362344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GREAT SOUTHERN</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CHARDONNAY</a:t>
            </a:r>
          </a:p>
        </p:txBody>
      </p:sp>
      <p:sp>
        <p:nvSpPr>
          <p:cNvPr id="47" name="TextBox 46">
            <a:extLst>
              <a:ext uri="{FF2B5EF4-FFF2-40B4-BE49-F238E27FC236}">
                <a16:creationId xmlns:a16="http://schemas.microsoft.com/office/drawing/2014/main" id="{96FF515D-9515-ECD3-82BA-2FF7E96E67D0}"/>
              </a:ext>
            </a:extLst>
          </p:cNvPr>
          <p:cNvSpPr txBox="1"/>
          <p:nvPr/>
        </p:nvSpPr>
        <p:spPr>
          <a:xfrm>
            <a:off x="1664926" y="1840280"/>
            <a:ext cx="2352543" cy="830997"/>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SUITED TO THE REGION’S COOL CONDITIONS</a:t>
            </a:r>
            <a:endParaRPr lang="en-AU" sz="1600" dirty="0">
              <a:effectLst/>
              <a:latin typeface="Neue Haas Grotesk Text Pro" panose="020B0504020202020204" pitchFamily="34" charset="77"/>
            </a:endParaRPr>
          </a:p>
        </p:txBody>
      </p:sp>
      <p:sp>
        <p:nvSpPr>
          <p:cNvPr id="7" name="object 10">
            <a:extLst>
              <a:ext uri="{FF2B5EF4-FFF2-40B4-BE49-F238E27FC236}">
                <a16:creationId xmlns:a16="http://schemas.microsoft.com/office/drawing/2014/main" id="{0DD9AB8D-5E6B-684B-A8DD-B86CAC132897}"/>
              </a:ext>
            </a:extLst>
          </p:cNvPr>
          <p:cNvSpPr txBox="1"/>
          <p:nvPr/>
        </p:nvSpPr>
        <p:spPr>
          <a:xfrm rot="16200000">
            <a:off x="4598081" y="448409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640931" y="3627343"/>
            <a:ext cx="0" cy="16347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989117" y="872730"/>
            <a:ext cx="2018948" cy="2018948"/>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126456" y="1407180"/>
            <a:ext cx="1744270"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800" dirty="0">
                <a:solidFill>
                  <a:schemeClr val="tx1"/>
                </a:solidFill>
                <a:effectLst/>
                <a:latin typeface="Neue Haas Grotesk Text Pro" panose="020B0504020202020204" pitchFamily="34" charset="77"/>
              </a:rPr>
              <a:t>ELEGANT </a:t>
            </a:r>
            <a:br>
              <a:rPr lang="en-AU" sz="1800" dirty="0">
                <a:solidFill>
                  <a:schemeClr val="tx1"/>
                </a:solidFill>
                <a:effectLst/>
                <a:latin typeface="Neue Haas Grotesk Text Pro" panose="020B0504020202020204" pitchFamily="34" charset="77"/>
              </a:rPr>
            </a:br>
            <a:r>
              <a:rPr lang="en-AU" sz="1800" dirty="0">
                <a:solidFill>
                  <a:schemeClr val="tx1"/>
                </a:solidFill>
                <a:effectLst/>
                <a:latin typeface="Neue Haas Grotesk Text Pro" panose="020B0504020202020204" pitchFamily="34" charset="77"/>
              </a:rPr>
              <a:t>AND STRUCTURED WINES</a:t>
            </a: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2840020" y="2659852"/>
            <a:ext cx="0" cy="350634"/>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AAA90851-9867-55FD-7CF1-81E17A4C46C0}"/>
              </a:ext>
            </a:extLst>
          </p:cNvPr>
          <p:cNvCxnSpPr>
            <a:cxnSpLocks/>
          </p:cNvCxnSpPr>
          <p:nvPr/>
        </p:nvCxnSpPr>
        <p:spPr>
          <a:xfrm>
            <a:off x="2840020" y="3012100"/>
            <a:ext cx="308882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9D37B2B9-D5FA-03FB-FBEC-F600CA9E6F6D}"/>
              </a:ext>
            </a:extLst>
          </p:cNvPr>
          <p:cNvCxnSpPr>
            <a:cxnSpLocks/>
          </p:cNvCxnSpPr>
          <p:nvPr/>
        </p:nvCxnSpPr>
        <p:spPr>
          <a:xfrm>
            <a:off x="2896126" y="3649415"/>
            <a:ext cx="289507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0AC0AAD3-F09E-93F9-F27C-5258DA6DBF36}"/>
              </a:ext>
            </a:extLst>
          </p:cNvPr>
          <p:cNvCxnSpPr>
            <a:cxnSpLocks/>
          </p:cNvCxnSpPr>
          <p:nvPr/>
        </p:nvCxnSpPr>
        <p:spPr>
          <a:xfrm>
            <a:off x="2896126" y="3641795"/>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8" name="TextBox 27">
            <a:extLst>
              <a:ext uri="{FF2B5EF4-FFF2-40B4-BE49-F238E27FC236}">
                <a16:creationId xmlns:a16="http://schemas.microsoft.com/office/drawing/2014/main" id="{EC93633A-CD9E-CC49-371B-5615739040C3}"/>
              </a:ext>
            </a:extLst>
          </p:cNvPr>
          <p:cNvSpPr txBox="1"/>
          <p:nvPr/>
        </p:nvSpPr>
        <p:spPr>
          <a:xfrm>
            <a:off x="9605975" y="3882005"/>
            <a:ext cx="2069911"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Grapefruit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Nectarine</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Peach</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Toast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Flint</a:t>
            </a:r>
          </a:p>
        </p:txBody>
      </p:sp>
      <p:sp>
        <p:nvSpPr>
          <p:cNvPr id="5" name="TextBox 4">
            <a:extLst>
              <a:ext uri="{FF2B5EF4-FFF2-40B4-BE49-F238E27FC236}">
                <a16:creationId xmlns:a16="http://schemas.microsoft.com/office/drawing/2014/main" id="{BB9BF7CD-47A9-B85B-08B7-49ACEB2F6ED4}"/>
              </a:ext>
            </a:extLst>
          </p:cNvPr>
          <p:cNvSpPr txBox="1"/>
          <p:nvPr/>
        </p:nvSpPr>
        <p:spPr>
          <a:xfrm>
            <a:off x="1664926" y="4104344"/>
            <a:ext cx="2540256" cy="856645"/>
          </a:xfrm>
          <a:prstGeom prst="rect">
            <a:avLst/>
          </a:prstGeom>
          <a:noFill/>
        </p:spPr>
        <p:txBody>
          <a:bodyPr wrap="square" anchor="b">
            <a:spAutoFit/>
          </a:bodyPr>
          <a:lstStyle/>
          <a:p>
            <a:pPr algn="ctr">
              <a:spcBef>
                <a:spcPts val="203"/>
              </a:spcBef>
            </a:pPr>
            <a:r>
              <a:rPr lang="en-AU" sz="1600" b="1" dirty="0">
                <a:latin typeface="Neue Haas Grotesk Text Pro" panose="020B0504020202020204" pitchFamily="34" charset="77"/>
              </a:rPr>
              <a:t>STYLES VARY</a:t>
            </a:r>
          </a:p>
          <a:p>
            <a:pPr algn="ctr">
              <a:spcBef>
                <a:spcPts val="203"/>
              </a:spcBef>
            </a:pPr>
            <a:r>
              <a:rPr lang="en-AU" sz="1600" dirty="0">
                <a:effectLst/>
                <a:latin typeface="Neue Haas Grotesk Text Pro" panose="020B0504020202020204" pitchFamily="34" charset="77"/>
              </a:rPr>
              <a:t>FROM UNWOODED TO BARREL FERMENTED</a:t>
            </a:r>
          </a:p>
        </p:txBody>
      </p:sp>
    </p:spTree>
    <p:extLst>
      <p:ext uri="{BB962C8B-B14F-4D97-AF65-F5344CB8AC3E}">
        <p14:creationId xmlns:p14="http://schemas.microsoft.com/office/powerpoint/2010/main" val="20930570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096107" cy="4798165"/>
          </a:xfrm>
          <a:prstGeom prst="rect">
            <a:avLst/>
          </a:prstGeom>
          <a:noFill/>
        </p:spPr>
        <p:txBody>
          <a:bodyPr wrap="square">
            <a:spAutoFit/>
          </a:bodyPr>
          <a:lstStyle/>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Crafted from grapes grown under vast and diverse climates, across landscapes millions of years in the making, every glass of Australian wine tells a story.</a:t>
            </a:r>
          </a:p>
          <a:p>
            <a:endPar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Like those who came before us, our modern growers and makers continue to be passionate, resilient and creative; constantly driven to explore new ways to perfect old techniques. Our community is connected by a mutual respect and shared love of crafting exceptional wine, while protecting the natural wonders for future generations to enjoy. Applying modern thinking to our ancient lands, we take playful experimentation very, very seriously.</a:t>
            </a:r>
          </a:p>
          <a:p>
            <a:endParaRPr lang="en-AU" sz="1600" dirty="0">
              <a:solidFill>
                <a:srgbClr val="190000"/>
              </a:solidFill>
              <a:latin typeface="Neue Haas Grotesk Text Pro" panose="020B0504020202020204" pitchFamily="34" charset="77"/>
              <a:ea typeface="Inter Display" panose="02000503000000020004" pitchFamily="2" charset="0"/>
              <a:cs typeface="Inter Display" panose="02000503000000020004" pitchFamily="2" charset="0"/>
            </a:endParaRPr>
          </a:p>
          <a:p>
            <a:r>
              <a:rPr lang="en-AU" sz="1600" dirty="0">
                <a:solidFill>
                  <a:srgbClr val="190000"/>
                </a:solidFill>
                <a:effectLst/>
                <a:latin typeface="Neue Haas Grotesk Text Pro" panose="020B0504020202020204" pitchFamily="34" charset="77"/>
                <a:ea typeface="Inter Display" panose="02000503000000020004" pitchFamily="2" charset="0"/>
                <a:cs typeface="Inter Display" panose="02000503000000020004" pitchFamily="2" charset="0"/>
              </a:rPr>
              <a:t>So, if you’re looking for the taste of adventure, let Australian wine be your compass. Because in every bottle of Australian wine, you’ll experience the wonders of Australia – a reminder of the adventure and diversity that defines our culture and our land.</a:t>
            </a:r>
          </a:p>
        </p:txBody>
      </p:sp>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591955" y="590594"/>
            <a:ext cx="7904034" cy="903943"/>
          </a:xfrm>
        </p:spPr>
        <p:txBody>
          <a:bodyPr/>
          <a:lstStyle/>
          <a:p>
            <a:r>
              <a:rPr lang="en-US" sz="3200" dirty="0">
                <a:solidFill>
                  <a:schemeClr val="bg2"/>
                </a:solidFill>
                <a:latin typeface="Neue Haas Grotesk Text Pro" panose="020B0504020202020204" pitchFamily="34" charset="77"/>
              </a:rPr>
              <a:t>CHARDONNAY</a:t>
            </a:r>
            <a:br>
              <a:rPr lang="en-US" sz="32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6F56D2EB-195E-E0F7-2B13-B4E3B0A8B0B4}"/>
              </a:ext>
            </a:extLst>
          </p:cNvPr>
          <p:cNvSpPr/>
          <p:nvPr/>
        </p:nvSpPr>
        <p:spPr>
          <a:xfrm>
            <a:off x="2525590" y="18898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962BE3D1-FF94-496F-0AE3-EA9C4117F0C3}"/>
              </a:ext>
            </a:extLst>
          </p:cNvPr>
          <p:cNvSpPr/>
          <p:nvPr/>
        </p:nvSpPr>
        <p:spPr>
          <a:xfrm>
            <a:off x="2889733" y="18869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91291C1B-82A5-4F4A-A87C-2A021E60710E}"/>
              </a:ext>
            </a:extLst>
          </p:cNvPr>
          <p:cNvSpPr/>
          <p:nvPr/>
        </p:nvSpPr>
        <p:spPr>
          <a:xfrm>
            <a:off x="3253876" y="18869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0BC3DDA9-AB5C-D3C6-6A5D-E4BCE6FF5CD2}"/>
              </a:ext>
            </a:extLst>
          </p:cNvPr>
          <p:cNvSpPr/>
          <p:nvPr/>
        </p:nvSpPr>
        <p:spPr>
          <a:xfrm>
            <a:off x="3618019" y="18869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4E562E33-3D08-4A24-6DB8-D45C546812E1}"/>
              </a:ext>
            </a:extLst>
          </p:cNvPr>
          <p:cNvSpPr txBox="1"/>
          <p:nvPr/>
        </p:nvSpPr>
        <p:spPr>
          <a:xfrm>
            <a:off x="532161" y="191490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5D5E2F84-A7FC-2923-990C-971FADE9EC37}"/>
              </a:ext>
            </a:extLst>
          </p:cNvPr>
          <p:cNvSpPr/>
          <p:nvPr/>
        </p:nvSpPr>
        <p:spPr>
          <a:xfrm>
            <a:off x="3982543" y="18869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81884036-2716-602E-A397-6AA600F744D3}"/>
              </a:ext>
            </a:extLst>
          </p:cNvPr>
          <p:cNvSpPr/>
          <p:nvPr/>
        </p:nvSpPr>
        <p:spPr>
          <a:xfrm>
            <a:off x="4347067" y="18869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2B0DB3A5-7DE6-4535-25A9-3B9FFA2A73D3}"/>
              </a:ext>
            </a:extLst>
          </p:cNvPr>
          <p:cNvSpPr/>
          <p:nvPr/>
        </p:nvSpPr>
        <p:spPr>
          <a:xfrm>
            <a:off x="4705412" y="18869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82CE8839-B14D-EC3A-0C13-1CA5CC770955}"/>
              </a:ext>
            </a:extLst>
          </p:cNvPr>
          <p:cNvSpPr/>
          <p:nvPr/>
        </p:nvSpPr>
        <p:spPr>
          <a:xfrm>
            <a:off x="5076114" y="18869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FF78DB7C-6710-BFED-03C6-B12CAFED3C04}"/>
              </a:ext>
            </a:extLst>
          </p:cNvPr>
          <p:cNvSpPr/>
          <p:nvPr/>
        </p:nvSpPr>
        <p:spPr>
          <a:xfrm>
            <a:off x="5440638" y="18869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618019" y="2325929"/>
            <a:ext cx="170795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Chardonnay</a:t>
            </a:r>
          </a:p>
        </p:txBody>
      </p:sp>
      <p:cxnSp>
        <p:nvCxnSpPr>
          <p:cNvPr id="48" name="Straight Connector 47">
            <a:extLst>
              <a:ext uri="{FF2B5EF4-FFF2-40B4-BE49-F238E27FC236}">
                <a16:creationId xmlns:a16="http://schemas.microsoft.com/office/drawing/2014/main" id="{D85FB137-235F-DD75-9D89-773B0A62436A}"/>
              </a:ext>
            </a:extLst>
          </p:cNvPr>
          <p:cNvCxnSpPr>
            <a:cxnSpLocks/>
          </p:cNvCxnSpPr>
          <p:nvPr/>
        </p:nvCxnSpPr>
        <p:spPr>
          <a:xfrm>
            <a:off x="1511167" y="2023272"/>
            <a:ext cx="91639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889E2E6B-B4FC-4D27-093E-FF22D5ADCF2C}"/>
              </a:ext>
            </a:extLst>
          </p:cNvPr>
          <p:cNvSpPr/>
          <p:nvPr/>
        </p:nvSpPr>
        <p:spPr>
          <a:xfrm>
            <a:off x="2525590" y="30390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36AB2BF6-B6E0-550B-F394-A08618E37ABC}"/>
              </a:ext>
            </a:extLst>
          </p:cNvPr>
          <p:cNvSpPr/>
          <p:nvPr/>
        </p:nvSpPr>
        <p:spPr>
          <a:xfrm>
            <a:off x="2889733"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C3F6284D-50A0-B092-6E0B-687AFEAA4EF8}"/>
              </a:ext>
            </a:extLst>
          </p:cNvPr>
          <p:cNvSpPr/>
          <p:nvPr/>
        </p:nvSpPr>
        <p:spPr>
          <a:xfrm>
            <a:off x="3253876"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2B82FD9A-227A-DC48-3962-B75CEF43311F}"/>
              </a:ext>
            </a:extLst>
          </p:cNvPr>
          <p:cNvSpPr/>
          <p:nvPr/>
        </p:nvSpPr>
        <p:spPr>
          <a:xfrm>
            <a:off x="3618019" y="30361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F2F389F6-293E-D692-4792-2CE3FD62DFF3}"/>
              </a:ext>
            </a:extLst>
          </p:cNvPr>
          <p:cNvSpPr txBox="1"/>
          <p:nvPr/>
        </p:nvSpPr>
        <p:spPr>
          <a:xfrm>
            <a:off x="532160" y="301693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28A46049-63B6-2E72-2848-E3A891BCC211}"/>
              </a:ext>
            </a:extLst>
          </p:cNvPr>
          <p:cNvSpPr/>
          <p:nvPr/>
        </p:nvSpPr>
        <p:spPr>
          <a:xfrm>
            <a:off x="3982543"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C5C78655-6C11-AB64-A2ED-7034DF0FF779}"/>
              </a:ext>
            </a:extLst>
          </p:cNvPr>
          <p:cNvSpPr/>
          <p:nvPr/>
        </p:nvSpPr>
        <p:spPr>
          <a:xfrm>
            <a:off x="4347067"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23B7EFA6-29BE-1C16-13C3-30E0CCB4872F}"/>
              </a:ext>
            </a:extLst>
          </p:cNvPr>
          <p:cNvSpPr/>
          <p:nvPr/>
        </p:nvSpPr>
        <p:spPr>
          <a:xfrm>
            <a:off x="4705412"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ACF69098-86FD-FE77-8092-920C4D167604}"/>
              </a:ext>
            </a:extLst>
          </p:cNvPr>
          <p:cNvSpPr/>
          <p:nvPr/>
        </p:nvSpPr>
        <p:spPr>
          <a:xfrm>
            <a:off x="5076114"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6B028919-6A18-01F4-BB26-F18ECE53911C}"/>
              </a:ext>
            </a:extLst>
          </p:cNvPr>
          <p:cNvSpPr/>
          <p:nvPr/>
        </p:nvSpPr>
        <p:spPr>
          <a:xfrm>
            <a:off x="5440638" y="30361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3EC4443A-AC3B-38AF-6091-C8C3657D387B}"/>
              </a:ext>
            </a:extLst>
          </p:cNvPr>
          <p:cNvSpPr txBox="1"/>
          <p:nvPr/>
        </p:nvSpPr>
        <p:spPr>
          <a:xfrm>
            <a:off x="2427558"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97AC55F2-6390-1A3A-A548-BA98AADF0E4C}"/>
              </a:ext>
            </a:extLst>
          </p:cNvPr>
          <p:cNvSpPr txBox="1"/>
          <p:nvPr/>
        </p:nvSpPr>
        <p:spPr>
          <a:xfrm>
            <a:off x="3697309" y="271391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160F3EFB-D5E0-E0A3-19D7-32B58DF749B4}"/>
              </a:ext>
            </a:extLst>
          </p:cNvPr>
          <p:cNvSpPr txBox="1"/>
          <p:nvPr/>
        </p:nvSpPr>
        <p:spPr>
          <a:xfrm>
            <a:off x="4990440" y="268504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0578BD73-E803-010F-D580-99A4F5AF1A1C}"/>
              </a:ext>
            </a:extLst>
          </p:cNvPr>
          <p:cNvSpPr/>
          <p:nvPr/>
        </p:nvSpPr>
        <p:spPr>
          <a:xfrm>
            <a:off x="2525590" y="384445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9C50D499-92FE-191F-A066-1C441C1AFEE6}"/>
              </a:ext>
            </a:extLst>
          </p:cNvPr>
          <p:cNvSpPr/>
          <p:nvPr/>
        </p:nvSpPr>
        <p:spPr>
          <a:xfrm>
            <a:off x="2889733" y="38415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038F7BF3-915C-F506-9D7B-79E20DE5B43B}"/>
              </a:ext>
            </a:extLst>
          </p:cNvPr>
          <p:cNvSpPr/>
          <p:nvPr/>
        </p:nvSpPr>
        <p:spPr>
          <a:xfrm>
            <a:off x="3253876"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CD312308-6A25-F4D2-DEEB-2DCB01093378}"/>
              </a:ext>
            </a:extLst>
          </p:cNvPr>
          <p:cNvSpPr/>
          <p:nvPr/>
        </p:nvSpPr>
        <p:spPr>
          <a:xfrm>
            <a:off x="3618019"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E43B8C7F-07DF-0ECB-5312-0A55CBB4A72E}"/>
              </a:ext>
            </a:extLst>
          </p:cNvPr>
          <p:cNvSpPr/>
          <p:nvPr/>
        </p:nvSpPr>
        <p:spPr>
          <a:xfrm>
            <a:off x="3982543" y="38415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5BFD544A-5966-9EFC-5B26-0EBC880CA6A7}"/>
              </a:ext>
            </a:extLst>
          </p:cNvPr>
          <p:cNvSpPr/>
          <p:nvPr/>
        </p:nvSpPr>
        <p:spPr>
          <a:xfrm>
            <a:off x="4347067"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7EF0F0EC-AE6F-D745-543C-59511E924829}"/>
              </a:ext>
            </a:extLst>
          </p:cNvPr>
          <p:cNvSpPr/>
          <p:nvPr/>
        </p:nvSpPr>
        <p:spPr>
          <a:xfrm>
            <a:off x="4705412"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B2F2A0B3-CB15-A8CC-3165-78E705E00DA0}"/>
              </a:ext>
            </a:extLst>
          </p:cNvPr>
          <p:cNvSpPr/>
          <p:nvPr/>
        </p:nvSpPr>
        <p:spPr>
          <a:xfrm>
            <a:off x="5076114"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87343FB6-7E3B-B3DE-5779-F283805FF772}"/>
              </a:ext>
            </a:extLst>
          </p:cNvPr>
          <p:cNvSpPr/>
          <p:nvPr/>
        </p:nvSpPr>
        <p:spPr>
          <a:xfrm>
            <a:off x="5440638" y="38415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28AAE38A-CDFF-49DB-BEB5-93FF9B7ED188}"/>
              </a:ext>
            </a:extLst>
          </p:cNvPr>
          <p:cNvSpPr txBox="1"/>
          <p:nvPr/>
        </p:nvSpPr>
        <p:spPr>
          <a:xfrm>
            <a:off x="2427558" y="350454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76C65305-A159-2620-E949-863D9E093683}"/>
              </a:ext>
            </a:extLst>
          </p:cNvPr>
          <p:cNvSpPr txBox="1"/>
          <p:nvPr/>
        </p:nvSpPr>
        <p:spPr>
          <a:xfrm>
            <a:off x="3548126" y="3519351"/>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758EDE5F-C828-2A93-49ED-D9F093043CEE}"/>
              </a:ext>
            </a:extLst>
          </p:cNvPr>
          <p:cNvSpPr txBox="1"/>
          <p:nvPr/>
        </p:nvSpPr>
        <p:spPr>
          <a:xfrm>
            <a:off x="4990440" y="352564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5F4FE93D-38E1-5642-C1E5-1D4982B54155}"/>
              </a:ext>
            </a:extLst>
          </p:cNvPr>
          <p:cNvCxnSpPr>
            <a:cxnSpLocks/>
          </p:cNvCxnSpPr>
          <p:nvPr/>
        </p:nvCxnSpPr>
        <p:spPr>
          <a:xfrm>
            <a:off x="1208427" y="3184807"/>
            <a:ext cx="121913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40E787D6-3FA8-4308-5AA5-BA32833F8EF9}"/>
              </a:ext>
            </a:extLst>
          </p:cNvPr>
          <p:cNvSpPr txBox="1"/>
          <p:nvPr/>
        </p:nvSpPr>
        <p:spPr>
          <a:xfrm>
            <a:off x="532160" y="38263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72CCBCB5-27D0-6940-B090-BCEDD21C9E9C}"/>
              </a:ext>
            </a:extLst>
          </p:cNvPr>
          <p:cNvCxnSpPr>
            <a:cxnSpLocks/>
          </p:cNvCxnSpPr>
          <p:nvPr/>
        </p:nvCxnSpPr>
        <p:spPr>
          <a:xfrm>
            <a:off x="1850978" y="3994236"/>
            <a:ext cx="57658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9ADF75C1-2283-CB22-99AC-2C1A54F55AA9}"/>
              </a:ext>
            </a:extLst>
          </p:cNvPr>
          <p:cNvSpPr/>
          <p:nvPr/>
        </p:nvSpPr>
        <p:spPr>
          <a:xfrm>
            <a:off x="2525590" y="46227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0C790E21-B961-56B1-A980-C1C60AD6D249}"/>
              </a:ext>
            </a:extLst>
          </p:cNvPr>
          <p:cNvSpPr/>
          <p:nvPr/>
        </p:nvSpPr>
        <p:spPr>
          <a:xfrm>
            <a:off x="2889733"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B4E5A90C-4C56-B0A4-F80E-15BA53D01685}"/>
              </a:ext>
            </a:extLst>
          </p:cNvPr>
          <p:cNvSpPr/>
          <p:nvPr/>
        </p:nvSpPr>
        <p:spPr>
          <a:xfrm>
            <a:off x="3253876"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95D78A90-2F29-8309-25EF-AF983C9E0DF4}"/>
              </a:ext>
            </a:extLst>
          </p:cNvPr>
          <p:cNvSpPr/>
          <p:nvPr/>
        </p:nvSpPr>
        <p:spPr>
          <a:xfrm>
            <a:off x="3618019" y="46198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B8D7AD80-E89E-94FC-05B3-65E2B789EDBF}"/>
              </a:ext>
            </a:extLst>
          </p:cNvPr>
          <p:cNvSpPr/>
          <p:nvPr/>
        </p:nvSpPr>
        <p:spPr>
          <a:xfrm>
            <a:off x="3982543"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C359EA06-9A7D-9E0F-4522-82CD640F0D85}"/>
              </a:ext>
            </a:extLst>
          </p:cNvPr>
          <p:cNvSpPr/>
          <p:nvPr/>
        </p:nvSpPr>
        <p:spPr>
          <a:xfrm>
            <a:off x="4347067"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28D376A2-3656-F7BF-8E97-DA95B182B782}"/>
              </a:ext>
            </a:extLst>
          </p:cNvPr>
          <p:cNvSpPr/>
          <p:nvPr/>
        </p:nvSpPr>
        <p:spPr>
          <a:xfrm>
            <a:off x="4705412"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86771A24-F00F-4429-B5A3-60CC5B631545}"/>
              </a:ext>
            </a:extLst>
          </p:cNvPr>
          <p:cNvSpPr/>
          <p:nvPr/>
        </p:nvSpPr>
        <p:spPr>
          <a:xfrm>
            <a:off x="5076114"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11320E13-6CCD-AA11-E9F0-092E97D873B8}"/>
              </a:ext>
            </a:extLst>
          </p:cNvPr>
          <p:cNvSpPr/>
          <p:nvPr/>
        </p:nvSpPr>
        <p:spPr>
          <a:xfrm>
            <a:off x="5440638" y="46198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9" name="Title 2">
            <a:extLst>
              <a:ext uri="{FF2B5EF4-FFF2-40B4-BE49-F238E27FC236}">
                <a16:creationId xmlns:a16="http://schemas.microsoft.com/office/drawing/2014/main" id="{A5D13B78-8433-7B56-726E-3FDB565C6B39}"/>
              </a:ext>
            </a:extLst>
          </p:cNvPr>
          <p:cNvSpPr txBox="1"/>
          <p:nvPr/>
        </p:nvSpPr>
        <p:spPr>
          <a:xfrm>
            <a:off x="2427558"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sp>
        <p:nvSpPr>
          <p:cNvPr id="100" name="Title 2">
            <a:extLst>
              <a:ext uri="{FF2B5EF4-FFF2-40B4-BE49-F238E27FC236}">
                <a16:creationId xmlns:a16="http://schemas.microsoft.com/office/drawing/2014/main" id="{E83ED728-921F-4531-9813-547E9A3CB8D4}"/>
              </a:ext>
            </a:extLst>
          </p:cNvPr>
          <p:cNvSpPr txBox="1"/>
          <p:nvPr/>
        </p:nvSpPr>
        <p:spPr>
          <a:xfrm>
            <a:off x="3548126" y="429767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DA69BD4D-7B64-98F0-5709-20F7A8066A16}"/>
              </a:ext>
            </a:extLst>
          </p:cNvPr>
          <p:cNvSpPr txBox="1"/>
          <p:nvPr/>
        </p:nvSpPr>
        <p:spPr>
          <a:xfrm>
            <a:off x="4990440" y="42688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8E829995-1666-8D56-0BEB-1687FD228740}"/>
              </a:ext>
            </a:extLst>
          </p:cNvPr>
          <p:cNvSpPr txBox="1"/>
          <p:nvPr/>
        </p:nvSpPr>
        <p:spPr>
          <a:xfrm>
            <a:off x="532160" y="459796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endParaRPr lang="en-US" sz="1000" dirty="0">
              <a:solidFill>
                <a:schemeClr val="tx1"/>
              </a:solidFill>
              <a:latin typeface="Neue Haas Grotesk Text Pro" panose="020B0504020202020204" pitchFamily="34" charset="77"/>
            </a:endParaRPr>
          </a:p>
        </p:txBody>
      </p:sp>
      <p:cxnSp>
        <p:nvCxnSpPr>
          <p:cNvPr id="103" name="Straight Connector 102">
            <a:extLst>
              <a:ext uri="{FF2B5EF4-FFF2-40B4-BE49-F238E27FC236}">
                <a16:creationId xmlns:a16="http://schemas.microsoft.com/office/drawing/2014/main" id="{CFE1B4AD-A61F-41B1-4F4C-68171CDF6BE1}"/>
              </a:ext>
            </a:extLst>
          </p:cNvPr>
          <p:cNvCxnSpPr>
            <a:cxnSpLocks/>
          </p:cNvCxnSpPr>
          <p:nvPr/>
        </p:nvCxnSpPr>
        <p:spPr>
          <a:xfrm>
            <a:off x="1141228" y="4765836"/>
            <a:ext cx="128633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C078604D-736D-2D36-8664-746636080348}"/>
              </a:ext>
            </a:extLst>
          </p:cNvPr>
          <p:cNvSpPr/>
          <p:nvPr/>
        </p:nvSpPr>
        <p:spPr>
          <a:xfrm>
            <a:off x="2525590" y="53962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DCF7E2D1-1D3D-AE8A-B1C6-08055DE528DA}"/>
              </a:ext>
            </a:extLst>
          </p:cNvPr>
          <p:cNvSpPr/>
          <p:nvPr/>
        </p:nvSpPr>
        <p:spPr>
          <a:xfrm>
            <a:off x="2889733"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47DC42B4-9713-6197-7E67-351186EFCE73}"/>
              </a:ext>
            </a:extLst>
          </p:cNvPr>
          <p:cNvSpPr/>
          <p:nvPr/>
        </p:nvSpPr>
        <p:spPr>
          <a:xfrm>
            <a:off x="3253876"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B7D4B46-0DBC-8E17-9E4A-ED8869CBCB88}"/>
              </a:ext>
            </a:extLst>
          </p:cNvPr>
          <p:cNvSpPr/>
          <p:nvPr/>
        </p:nvSpPr>
        <p:spPr>
          <a:xfrm>
            <a:off x="3618019" y="53933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809198EE-61B6-0C55-5E72-CC96478B3081}"/>
              </a:ext>
            </a:extLst>
          </p:cNvPr>
          <p:cNvSpPr/>
          <p:nvPr/>
        </p:nvSpPr>
        <p:spPr>
          <a:xfrm>
            <a:off x="3982543"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BE48170E-C2C8-5ECB-7B4E-4825282DA9F8}"/>
              </a:ext>
            </a:extLst>
          </p:cNvPr>
          <p:cNvSpPr/>
          <p:nvPr/>
        </p:nvSpPr>
        <p:spPr>
          <a:xfrm>
            <a:off x="4347067"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ABB9A261-A519-8F83-CC9C-C27E7BE7C8BC}"/>
              </a:ext>
            </a:extLst>
          </p:cNvPr>
          <p:cNvSpPr/>
          <p:nvPr/>
        </p:nvSpPr>
        <p:spPr>
          <a:xfrm>
            <a:off x="4705412"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3C6B49AE-22F4-29C7-6562-D5F7B5533FAF}"/>
              </a:ext>
            </a:extLst>
          </p:cNvPr>
          <p:cNvSpPr/>
          <p:nvPr/>
        </p:nvSpPr>
        <p:spPr>
          <a:xfrm>
            <a:off x="5076114"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458A706B-18C3-65BA-DD55-E8D0F35DB7E9}"/>
              </a:ext>
            </a:extLst>
          </p:cNvPr>
          <p:cNvSpPr/>
          <p:nvPr/>
        </p:nvSpPr>
        <p:spPr>
          <a:xfrm>
            <a:off x="5440638" y="53933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44D4EF09-86E8-4A8A-CEF6-F069235D6695}"/>
              </a:ext>
            </a:extLst>
          </p:cNvPr>
          <p:cNvSpPr txBox="1"/>
          <p:nvPr/>
        </p:nvSpPr>
        <p:spPr>
          <a:xfrm>
            <a:off x="532160" y="538486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15" name="Straight Connector 114">
            <a:extLst>
              <a:ext uri="{FF2B5EF4-FFF2-40B4-BE49-F238E27FC236}">
                <a16:creationId xmlns:a16="http://schemas.microsoft.com/office/drawing/2014/main" id="{BB023DA9-E91F-AAFF-BD3C-051D7703774A}"/>
              </a:ext>
            </a:extLst>
          </p:cNvPr>
          <p:cNvCxnSpPr>
            <a:cxnSpLocks/>
          </p:cNvCxnSpPr>
          <p:nvPr/>
        </p:nvCxnSpPr>
        <p:spPr>
          <a:xfrm>
            <a:off x="1412313" y="5552734"/>
            <a:ext cx="101524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11C57C6-EF40-F4C0-3BC7-803F45BD5066}"/>
              </a:ext>
            </a:extLst>
          </p:cNvPr>
          <p:cNvSpPr/>
          <p:nvPr/>
        </p:nvSpPr>
        <p:spPr>
          <a:xfrm>
            <a:off x="2525590" y="61808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4274FBC1-5792-4EF8-6975-F5AA36DEF46D}"/>
              </a:ext>
            </a:extLst>
          </p:cNvPr>
          <p:cNvSpPr/>
          <p:nvPr/>
        </p:nvSpPr>
        <p:spPr>
          <a:xfrm>
            <a:off x="2889733"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88F5D0DA-5D57-0855-F499-3E4388E0A04B}"/>
              </a:ext>
            </a:extLst>
          </p:cNvPr>
          <p:cNvSpPr/>
          <p:nvPr/>
        </p:nvSpPr>
        <p:spPr>
          <a:xfrm>
            <a:off x="3253876" y="61779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D70863FB-17C8-F44A-FCF0-935042648F15}"/>
              </a:ext>
            </a:extLst>
          </p:cNvPr>
          <p:cNvSpPr/>
          <p:nvPr/>
        </p:nvSpPr>
        <p:spPr>
          <a:xfrm>
            <a:off x="3618019"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3" name="Oval 122">
            <a:extLst>
              <a:ext uri="{FF2B5EF4-FFF2-40B4-BE49-F238E27FC236}">
                <a16:creationId xmlns:a16="http://schemas.microsoft.com/office/drawing/2014/main" id="{E1CF8C33-738A-C89E-6C4A-20BAC9F3863E}"/>
              </a:ext>
            </a:extLst>
          </p:cNvPr>
          <p:cNvSpPr/>
          <p:nvPr/>
        </p:nvSpPr>
        <p:spPr>
          <a:xfrm>
            <a:off x="5076114"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090B0514-3BDB-C3CE-E2C8-7DF23BABCD3E}"/>
              </a:ext>
            </a:extLst>
          </p:cNvPr>
          <p:cNvSpPr/>
          <p:nvPr/>
        </p:nvSpPr>
        <p:spPr>
          <a:xfrm>
            <a:off x="5440638"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2427558" y="58269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511538" y="5855779"/>
            <a:ext cx="116730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 – 14%</a:t>
            </a:r>
          </a:p>
        </p:txBody>
      </p:sp>
      <p:sp>
        <p:nvSpPr>
          <p:cNvPr id="127" name="Title 2">
            <a:extLst>
              <a:ext uri="{FF2B5EF4-FFF2-40B4-BE49-F238E27FC236}">
                <a16:creationId xmlns:a16="http://schemas.microsoft.com/office/drawing/2014/main" id="{B5A9709D-06AD-382A-042C-DC037BA6DFC0}"/>
              </a:ext>
            </a:extLst>
          </p:cNvPr>
          <p:cNvSpPr txBox="1"/>
          <p:nvPr/>
        </p:nvSpPr>
        <p:spPr>
          <a:xfrm>
            <a:off x="4990440" y="58608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11E70720-F5CA-EBE0-D65A-151010EBA59F}"/>
              </a:ext>
            </a:extLst>
          </p:cNvPr>
          <p:cNvSpPr txBox="1"/>
          <p:nvPr/>
        </p:nvSpPr>
        <p:spPr>
          <a:xfrm>
            <a:off x="532160" y="618968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4BDC309A-8C27-9255-83DD-4C227AF21A67}"/>
              </a:ext>
            </a:extLst>
          </p:cNvPr>
          <p:cNvCxnSpPr>
            <a:cxnSpLocks/>
          </p:cNvCxnSpPr>
          <p:nvPr/>
        </p:nvCxnSpPr>
        <p:spPr>
          <a:xfrm>
            <a:off x="1636535" y="6357560"/>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41283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3FDA0F-21D6-B6B2-AE51-AE04EAF96B95}"/>
              </a:ext>
            </a:extLst>
          </p:cNvPr>
          <p:cNvCxnSpPr>
            <a:cxnSpLocks/>
          </p:cNvCxnSpPr>
          <p:nvPr/>
        </p:nvCxnSpPr>
        <p:spPr>
          <a:xfrm>
            <a:off x="4853018" y="21980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8A61614-7002-6A26-BEB0-31C1E030BADD}"/>
              </a:ext>
            </a:extLst>
          </p:cNvPr>
          <p:cNvCxnSpPr>
            <a:cxnSpLocks/>
          </p:cNvCxnSpPr>
          <p:nvPr/>
        </p:nvCxnSpPr>
        <p:spPr>
          <a:xfrm>
            <a:off x="3418229" y="2323747"/>
            <a:ext cx="14351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927E5834-39F5-F685-FAEF-64164F5D6189}"/>
              </a:ext>
            </a:extLst>
          </p:cNvPr>
          <p:cNvSpPr/>
          <p:nvPr/>
        </p:nvSpPr>
        <p:spPr>
          <a:xfrm>
            <a:off x="2525590" y="495592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 name="Oval 16">
            <a:extLst>
              <a:ext uri="{FF2B5EF4-FFF2-40B4-BE49-F238E27FC236}">
                <a16:creationId xmlns:a16="http://schemas.microsoft.com/office/drawing/2014/main" id="{8DBEBD59-6FAF-B75A-82BB-C062CEA3E3B9}"/>
              </a:ext>
            </a:extLst>
          </p:cNvPr>
          <p:cNvSpPr/>
          <p:nvPr/>
        </p:nvSpPr>
        <p:spPr>
          <a:xfrm>
            <a:off x="288973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E3F2CA5E-EC4D-5282-4728-D22C0A18129B}"/>
              </a:ext>
            </a:extLst>
          </p:cNvPr>
          <p:cNvSpPr/>
          <p:nvPr/>
        </p:nvSpPr>
        <p:spPr>
          <a:xfrm>
            <a:off x="3253876"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E7349042-9E1A-BCE3-E0A3-36B408160C47}"/>
              </a:ext>
            </a:extLst>
          </p:cNvPr>
          <p:cNvSpPr/>
          <p:nvPr/>
        </p:nvSpPr>
        <p:spPr>
          <a:xfrm>
            <a:off x="3618019"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1BA54C0E-AA1A-F5AD-087B-A0A8A952839B}"/>
              </a:ext>
            </a:extLst>
          </p:cNvPr>
          <p:cNvSpPr/>
          <p:nvPr/>
        </p:nvSpPr>
        <p:spPr>
          <a:xfrm>
            <a:off x="3982543"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1" name="Oval 20">
            <a:extLst>
              <a:ext uri="{FF2B5EF4-FFF2-40B4-BE49-F238E27FC236}">
                <a16:creationId xmlns:a16="http://schemas.microsoft.com/office/drawing/2014/main" id="{84340B36-EDB0-99C4-1A15-E884AFD84926}"/>
              </a:ext>
            </a:extLst>
          </p:cNvPr>
          <p:cNvSpPr/>
          <p:nvPr/>
        </p:nvSpPr>
        <p:spPr>
          <a:xfrm>
            <a:off x="4347067"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2AE36AEA-EEEE-900D-E9B6-CA2839224610}"/>
              </a:ext>
            </a:extLst>
          </p:cNvPr>
          <p:cNvSpPr/>
          <p:nvPr/>
        </p:nvSpPr>
        <p:spPr>
          <a:xfrm>
            <a:off x="4705412"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F12C499-9CF6-BC2E-E619-C9110D741D9D}"/>
              </a:ext>
            </a:extLst>
          </p:cNvPr>
          <p:cNvSpPr/>
          <p:nvPr/>
        </p:nvSpPr>
        <p:spPr>
          <a:xfrm>
            <a:off x="5076114"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9C7ADA06-D4DE-7449-2329-DD206DFF643F}"/>
              </a:ext>
            </a:extLst>
          </p:cNvPr>
          <p:cNvSpPr/>
          <p:nvPr/>
        </p:nvSpPr>
        <p:spPr>
          <a:xfrm>
            <a:off x="5440638" y="495302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Title 2">
            <a:extLst>
              <a:ext uri="{FF2B5EF4-FFF2-40B4-BE49-F238E27FC236}">
                <a16:creationId xmlns:a16="http://schemas.microsoft.com/office/drawing/2014/main" id="{FF83CACA-C027-7EB1-755B-536D0A7EBDE2}"/>
              </a:ext>
            </a:extLst>
          </p:cNvPr>
          <p:cNvSpPr txBox="1"/>
          <p:nvPr/>
        </p:nvSpPr>
        <p:spPr>
          <a:xfrm>
            <a:off x="282938" y="4950108"/>
            <a:ext cx="185097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000" dirty="0">
                <a:solidFill>
                  <a:schemeClr val="tx1"/>
                </a:solidFill>
                <a:latin typeface="Neue Haas Grotesk Text Pro" panose="020B0504020202020204" pitchFamily="34" charset="77"/>
              </a:rPr>
              <a:t>(UNWOODED STYLES)</a:t>
            </a:r>
          </a:p>
        </p:txBody>
      </p:sp>
      <p:cxnSp>
        <p:nvCxnSpPr>
          <p:cNvPr id="26" name="Straight Connector 25">
            <a:extLst>
              <a:ext uri="{FF2B5EF4-FFF2-40B4-BE49-F238E27FC236}">
                <a16:creationId xmlns:a16="http://schemas.microsoft.com/office/drawing/2014/main" id="{DEF197EB-FA05-49EE-5102-7E3679811426}"/>
              </a:ext>
            </a:extLst>
          </p:cNvPr>
          <p:cNvCxnSpPr>
            <a:cxnSpLocks/>
          </p:cNvCxnSpPr>
          <p:nvPr/>
        </p:nvCxnSpPr>
        <p:spPr>
          <a:xfrm>
            <a:off x="2085756" y="5070636"/>
            <a:ext cx="34180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Oval 27">
            <a:extLst>
              <a:ext uri="{FF2B5EF4-FFF2-40B4-BE49-F238E27FC236}">
                <a16:creationId xmlns:a16="http://schemas.microsoft.com/office/drawing/2014/main" id="{ABA7A55F-3EAC-5F28-E1A3-295C9719758F}"/>
              </a:ext>
            </a:extLst>
          </p:cNvPr>
          <p:cNvSpPr/>
          <p:nvPr/>
        </p:nvSpPr>
        <p:spPr>
          <a:xfrm>
            <a:off x="4338923"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Oval 28">
            <a:extLst>
              <a:ext uri="{FF2B5EF4-FFF2-40B4-BE49-F238E27FC236}">
                <a16:creationId xmlns:a16="http://schemas.microsoft.com/office/drawing/2014/main" id="{D74F1FB2-F9AD-AA58-40A6-46B71CADC9FC}"/>
              </a:ext>
            </a:extLst>
          </p:cNvPr>
          <p:cNvSpPr/>
          <p:nvPr/>
        </p:nvSpPr>
        <p:spPr>
          <a:xfrm>
            <a:off x="4703447" y="61779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pic>
        <p:nvPicPr>
          <p:cNvPr id="3" name="Picture Placeholder 8">
            <a:extLst>
              <a:ext uri="{FF2B5EF4-FFF2-40B4-BE49-F238E27FC236}">
                <a16:creationId xmlns:a16="http://schemas.microsoft.com/office/drawing/2014/main" id="{1789FB79-0E72-18B7-C4D8-B4D2B45FC3F3}"/>
              </a:ext>
            </a:extLst>
          </p:cNvPr>
          <p:cNvPicPr>
            <a:picLocks noChangeAspect="1"/>
          </p:cNvPicPr>
          <p:nvPr/>
        </p:nvPicPr>
        <p:blipFill>
          <a:blip r:embed="rId2" cstate="print">
            <a:extLst>
              <a:ext uri="{28A0092B-C50C-407E-A947-70E740481C1C}">
                <a14:useLocalDpi xmlns:a14="http://schemas.microsoft.com/office/drawing/2010/main"/>
              </a:ext>
            </a:extLst>
          </a:blip>
          <a:srcRect/>
          <a:stretch/>
        </p:blipFill>
        <p:spPr>
          <a:xfrm>
            <a:off x="9156728" y="650632"/>
            <a:ext cx="2018948" cy="6112057"/>
          </a:xfrm>
          <a:prstGeom prst="rect">
            <a:avLst/>
          </a:prstGeom>
        </p:spPr>
      </p:pic>
      <p:sp>
        <p:nvSpPr>
          <p:cNvPr id="6" name="object 10">
            <a:extLst>
              <a:ext uri="{FF2B5EF4-FFF2-40B4-BE49-F238E27FC236}">
                <a16:creationId xmlns:a16="http://schemas.microsoft.com/office/drawing/2014/main" id="{956892DD-2454-6B59-20DD-5BA3733A0C97}"/>
              </a:ext>
            </a:extLst>
          </p:cNvPr>
          <p:cNvSpPr txBox="1"/>
          <p:nvPr/>
        </p:nvSpPr>
        <p:spPr>
          <a:xfrm rot="16200000">
            <a:off x="8319410" y="4333673"/>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1" name="Oval 30">
            <a:extLst>
              <a:ext uri="{FF2B5EF4-FFF2-40B4-BE49-F238E27FC236}">
                <a16:creationId xmlns:a16="http://schemas.microsoft.com/office/drawing/2014/main" id="{4B63A697-7D0B-FD1C-36C3-C83A790C6F0F}"/>
              </a:ext>
            </a:extLst>
          </p:cNvPr>
          <p:cNvSpPr/>
          <p:nvPr/>
        </p:nvSpPr>
        <p:spPr>
          <a:xfrm>
            <a:off x="3972437" y="61779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1388310140"/>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GREAT SOUTHERN</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PINOT NOIR</a:t>
            </a:r>
          </a:p>
        </p:txBody>
      </p:sp>
      <p:sp>
        <p:nvSpPr>
          <p:cNvPr id="26" name="Oval 25">
            <a:extLst>
              <a:ext uri="{FF2B5EF4-FFF2-40B4-BE49-F238E27FC236}">
                <a16:creationId xmlns:a16="http://schemas.microsoft.com/office/drawing/2014/main" id="{EA6BCBDD-680C-58C3-153A-39C29DAC56F3}"/>
              </a:ext>
            </a:extLst>
          </p:cNvPr>
          <p:cNvSpPr/>
          <p:nvPr/>
        </p:nvSpPr>
        <p:spPr>
          <a:xfrm>
            <a:off x="7792285" y="1982647"/>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2270" y="2633902"/>
            <a:ext cx="1915190" cy="90370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LIGHT,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PRECISE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AND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PERFUMED</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183297" y="4865840"/>
            <a:ext cx="2805709" cy="1472839"/>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Cherry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Plum</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Roses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Earth</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Baking spice</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233722" y="2714642"/>
            <a:ext cx="3195959"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LARGELY DEPENDANT ON VINTAGE CONDITIONS</a:t>
            </a:r>
            <a:endParaRPr lang="en-AU" sz="1600" dirty="0">
              <a:effectLst/>
              <a:latin typeface="Neue Haas Grotesk Text Pro" panose="020B0504020202020204" pitchFamily="34" charset="77"/>
            </a:endParaRPr>
          </a:p>
        </p:txBody>
      </p:sp>
      <p:sp>
        <p:nvSpPr>
          <p:cNvPr id="5" name="TextBox 4">
            <a:extLst>
              <a:ext uri="{FF2B5EF4-FFF2-40B4-BE49-F238E27FC236}">
                <a16:creationId xmlns:a16="http://schemas.microsoft.com/office/drawing/2014/main" id="{015A7241-9DEE-25DA-1466-6A08381D72E6}"/>
              </a:ext>
            </a:extLst>
          </p:cNvPr>
          <p:cNvSpPr txBox="1"/>
          <p:nvPr/>
        </p:nvSpPr>
        <p:spPr>
          <a:xfrm>
            <a:off x="1077771" y="4316967"/>
            <a:ext cx="2540256" cy="856645"/>
          </a:xfrm>
          <a:prstGeom prst="rect">
            <a:avLst/>
          </a:prstGeom>
          <a:noFill/>
        </p:spPr>
        <p:txBody>
          <a:bodyPr wrap="square" anchor="b">
            <a:spAutoFit/>
          </a:bodyPr>
          <a:lstStyle/>
          <a:p>
            <a:pPr algn="ctr">
              <a:spcBef>
                <a:spcPts val="203"/>
              </a:spcBef>
            </a:pPr>
            <a:r>
              <a:rPr lang="en-AU" sz="1600" b="1" dirty="0">
                <a:latin typeface="Neue Haas Grotesk Text Pro" panose="020B0504020202020204" pitchFamily="34" charset="77"/>
              </a:rPr>
              <a:t>MOSTLY PRODUCED</a:t>
            </a:r>
          </a:p>
          <a:p>
            <a:pPr algn="ctr">
              <a:spcBef>
                <a:spcPts val="203"/>
              </a:spcBef>
            </a:pPr>
            <a:r>
              <a:rPr lang="en-AU" sz="1600" dirty="0">
                <a:effectLst/>
                <a:latin typeface="Neue Haas Grotesk Text Pro" panose="020B0504020202020204" pitchFamily="34" charset="77"/>
              </a:rPr>
              <a:t>IN ALBANY, DENMARK AND MOUNT BARKER</a:t>
            </a:r>
          </a:p>
        </p:txBody>
      </p:sp>
    </p:spTree>
    <p:extLst>
      <p:ext uri="{BB962C8B-B14F-4D97-AF65-F5344CB8AC3E}">
        <p14:creationId xmlns:p14="http://schemas.microsoft.com/office/powerpoint/2010/main" val="178944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PINOT NOIR</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197131"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Pinot Noir</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15665"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212925"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855476"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083179"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16811"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854256" y="629019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2825382"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12.5% – 13.5%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641033"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629742" y="244400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6811"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494426"/>
            <a:ext cx="4652237" cy="410433"/>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3490113"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109915"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6" name="Oval 5">
            <a:extLst>
              <a:ext uri="{FF2B5EF4-FFF2-40B4-BE49-F238E27FC236}">
                <a16:creationId xmlns:a16="http://schemas.microsoft.com/office/drawing/2014/main" id="{FB882CF5-DC13-5847-19AF-9A53E5292740}"/>
              </a:ext>
            </a:extLst>
          </p:cNvPr>
          <p:cNvSpPr/>
          <p:nvPr/>
        </p:nvSpPr>
        <p:spPr>
          <a:xfrm>
            <a:off x="4206923" y="628464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 name="Oval 6">
            <a:extLst>
              <a:ext uri="{FF2B5EF4-FFF2-40B4-BE49-F238E27FC236}">
                <a16:creationId xmlns:a16="http://schemas.microsoft.com/office/drawing/2014/main" id="{80DB291A-62CD-8C6B-C129-46C8BA700C5E}"/>
              </a:ext>
            </a:extLst>
          </p:cNvPr>
          <p:cNvSpPr/>
          <p:nvPr/>
        </p:nvSpPr>
        <p:spPr>
          <a:xfrm>
            <a:off x="4570646" y="629019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364747184"/>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3032760"/>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6886350" y="4376544"/>
            <a:ext cx="226803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86910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GREAT SOUTHERN</a:t>
            </a:r>
            <a:br>
              <a:rPr lang="en-US" sz="6000" dirty="0">
                <a:solidFill>
                  <a:srgbClr val="B2D8BE"/>
                </a:solidFill>
                <a:latin typeface="Neue Haas Grotesk Text Pro" panose="020B0504020202020204" pitchFamily="34" charset="77"/>
              </a:rPr>
            </a:br>
            <a:r>
              <a:rPr lang="en-US" sz="5440" dirty="0">
                <a:solidFill>
                  <a:srgbClr val="B2D8BE"/>
                </a:solidFill>
                <a:latin typeface="Neue Haas Grotesk Text Pro" panose="020B0504020202020204" pitchFamily="34" charset="77"/>
              </a:rPr>
              <a:t>CABERNET SAUVIGNON</a:t>
            </a:r>
          </a:p>
        </p:txBody>
      </p:sp>
      <p:sp>
        <p:nvSpPr>
          <p:cNvPr id="26" name="Oval 25">
            <a:extLst>
              <a:ext uri="{FF2B5EF4-FFF2-40B4-BE49-F238E27FC236}">
                <a16:creationId xmlns:a16="http://schemas.microsoft.com/office/drawing/2014/main" id="{EA6BCBDD-680C-58C3-153A-39C29DAC56F3}"/>
              </a:ext>
            </a:extLst>
          </p:cNvPr>
          <p:cNvSpPr/>
          <p:nvPr/>
        </p:nvSpPr>
        <p:spPr>
          <a:xfrm>
            <a:off x="7792285" y="1891320"/>
            <a:ext cx="2252241" cy="2252241"/>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884279" y="2603552"/>
            <a:ext cx="2079829"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CLASSIC </a:t>
            </a:r>
            <a:br>
              <a:rPr lang="en-AU" sz="1600" dirty="0">
                <a:solidFill>
                  <a:schemeClr val="tx1"/>
                </a:solidFill>
                <a:effectLst/>
                <a:latin typeface="Neue Haas Grotesk Text Pro" panose="020B0504020202020204" pitchFamily="34" charset="77"/>
              </a:rPr>
            </a:br>
            <a:r>
              <a:rPr lang="en-AU" sz="1600" dirty="0">
                <a:solidFill>
                  <a:schemeClr val="tx1"/>
                </a:solidFill>
                <a:effectLst/>
                <a:latin typeface="Neue Haas Grotesk Text Pro" panose="020B0504020202020204" pitchFamily="34" charset="77"/>
              </a:rPr>
              <a:t>VARIETAL CHARACTERISTICS</a:t>
            </a:r>
          </a:p>
        </p:txBody>
      </p:sp>
      <p:sp>
        <p:nvSpPr>
          <p:cNvPr id="29" name="TextBox 28">
            <a:extLst>
              <a:ext uri="{FF2B5EF4-FFF2-40B4-BE49-F238E27FC236}">
                <a16:creationId xmlns:a16="http://schemas.microsoft.com/office/drawing/2014/main" id="{9EE6620A-6DE8-9F2C-93D7-EA689D1394C6}"/>
              </a:ext>
            </a:extLst>
          </p:cNvPr>
          <p:cNvSpPr txBox="1"/>
          <p:nvPr/>
        </p:nvSpPr>
        <p:spPr>
          <a:xfrm>
            <a:off x="8057969" y="4828751"/>
            <a:ext cx="2805709" cy="1713611"/>
          </a:xfrm>
          <a:prstGeom prst="rect">
            <a:avLst/>
          </a:prstGeom>
          <a:noFill/>
        </p:spPr>
        <p:txBody>
          <a:bodyPr wrap="square" anchor="b">
            <a:spAutoFit/>
          </a:bodyPr>
          <a:lstStyle/>
          <a:p>
            <a:pPr>
              <a:lnSpc>
                <a:spcPct val="82000"/>
              </a:lnSpc>
              <a:spcBef>
                <a:spcPts val="150"/>
              </a:spcBef>
              <a:spcAft>
                <a:spcPts val="315"/>
              </a:spcAft>
              <a:buClr>
                <a:srgbClr val="B2D8BE"/>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Bay leaf</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Mulberry</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Blackcurrant</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latin typeface="Neue Haas Grotesk Text Pro" panose="020B0504020202020204" pitchFamily="34" charset="77"/>
              </a:rPr>
              <a:t>Dried herbs</a:t>
            </a:r>
          </a:p>
          <a:p>
            <a:pPr marL="285750" indent="-285750">
              <a:lnSpc>
                <a:spcPct val="82000"/>
              </a:lnSpc>
              <a:spcBef>
                <a:spcPts val="150"/>
              </a:spcBef>
              <a:spcAft>
                <a:spcPts val="315"/>
              </a:spcAft>
              <a:buClr>
                <a:srgbClr val="B2D8BE"/>
              </a:buClr>
              <a:buFont typeface="Arial" panose="020B0604020202020204" pitchFamily="34" charset="0"/>
              <a:buChar char="•"/>
            </a:pPr>
            <a:r>
              <a:rPr lang="en-AU" sz="1400" dirty="0">
                <a:effectLst/>
                <a:latin typeface="Neue Haas Grotesk Text Pro" panose="020B0504020202020204" pitchFamily="34" charset="77"/>
              </a:rPr>
              <a:t>Toba</a:t>
            </a:r>
            <a:r>
              <a:rPr lang="en-AU" sz="1400" dirty="0">
                <a:latin typeface="Neue Haas Grotesk Text Pro" panose="020B0504020202020204" pitchFamily="34" charset="77"/>
              </a:rPr>
              <a:t>cco</a:t>
            </a:r>
            <a:endParaRPr lang="en-AU" sz="1400" dirty="0">
              <a:effectLst/>
              <a:latin typeface="Neue Haas Grotesk Text Pro" panose="020B0504020202020204" pitchFamily="34" charset="77"/>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359959" y="3886394"/>
            <a:ext cx="3343798"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362442" y="3886394"/>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2" name="Picture Placeholder 8">
            <a:extLst>
              <a:ext uri="{FF2B5EF4-FFF2-40B4-BE49-F238E27FC236}">
                <a16:creationId xmlns:a16="http://schemas.microsoft.com/office/drawing/2014/main" id="{90E09BFC-E357-D865-0707-71842C342A7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146321" y="593768"/>
            <a:ext cx="2114328" cy="6400800"/>
          </a:xfrm>
          <a:prstGeom prst="rect">
            <a:avLst/>
          </a:prstGeom>
        </p:spPr>
      </p:pic>
      <p:sp>
        <p:nvSpPr>
          <p:cNvPr id="3" name="object 10">
            <a:extLst>
              <a:ext uri="{FF2B5EF4-FFF2-40B4-BE49-F238E27FC236}">
                <a16:creationId xmlns:a16="http://schemas.microsoft.com/office/drawing/2014/main" id="{9AC0C647-6CB2-0276-491C-341682536EA2}"/>
              </a:ext>
            </a:extLst>
          </p:cNvPr>
          <p:cNvSpPr txBox="1"/>
          <p:nvPr/>
        </p:nvSpPr>
        <p:spPr>
          <a:xfrm rot="16200000">
            <a:off x="4019717"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8" name="Straight Connector 7">
            <a:extLst>
              <a:ext uri="{FF2B5EF4-FFF2-40B4-BE49-F238E27FC236}">
                <a16:creationId xmlns:a16="http://schemas.microsoft.com/office/drawing/2014/main" id="{6D05F414-B36A-E16A-05C2-58BCA35A82CA}"/>
              </a:ext>
            </a:extLst>
          </p:cNvPr>
          <p:cNvCxnSpPr>
            <a:cxnSpLocks/>
          </p:cNvCxnSpPr>
          <p:nvPr/>
        </p:nvCxnSpPr>
        <p:spPr>
          <a:xfrm>
            <a:off x="9154380" y="4373966"/>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30EA14C6-E2E6-0735-3B9F-A398BE147191}"/>
              </a:ext>
            </a:extLst>
          </p:cNvPr>
          <p:cNvCxnSpPr>
            <a:cxnSpLocks/>
          </p:cNvCxnSpPr>
          <p:nvPr/>
        </p:nvCxnSpPr>
        <p:spPr>
          <a:xfrm>
            <a:off x="2820817" y="3537610"/>
            <a:ext cx="2803469"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6CC52FFC-D217-40BF-01D4-2D8D1BD66F44}"/>
              </a:ext>
            </a:extLst>
          </p:cNvPr>
          <p:cNvCxnSpPr>
            <a:cxnSpLocks/>
          </p:cNvCxnSpPr>
          <p:nvPr/>
        </p:nvCxnSpPr>
        <p:spPr>
          <a:xfrm>
            <a:off x="2820817" y="3303227"/>
            <a:ext cx="0" cy="23438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1413A9BF-AABE-6FF5-CA71-FA3C324D6573}"/>
              </a:ext>
            </a:extLst>
          </p:cNvPr>
          <p:cNvSpPr txBox="1"/>
          <p:nvPr/>
        </p:nvSpPr>
        <p:spPr>
          <a:xfrm>
            <a:off x="1722292" y="2714642"/>
            <a:ext cx="2197050" cy="584775"/>
          </a:xfrm>
          <a:prstGeom prst="rect">
            <a:avLst/>
          </a:prstGeom>
          <a:noFill/>
        </p:spPr>
        <p:txBody>
          <a:bodyPr wrap="square" anchor="b">
            <a:spAutoFit/>
          </a:bodyPr>
          <a:lstStyle/>
          <a:p>
            <a:pPr algn="ctr">
              <a:spcBef>
                <a:spcPts val="203"/>
              </a:spcBef>
            </a:pPr>
            <a:r>
              <a:rPr lang="en-AU" sz="1600" dirty="0">
                <a:latin typeface="Neue Haas Grotesk Text Pro" panose="020B0504020202020204" pitchFamily="34" charset="77"/>
              </a:rPr>
              <a:t>THRIVES ACROSS THE REGION</a:t>
            </a:r>
            <a:endParaRPr lang="en-AU" sz="1600" dirty="0">
              <a:effectLst/>
              <a:latin typeface="Neue Haas Grotesk Text Pro" panose="020B0504020202020204" pitchFamily="34" charset="77"/>
            </a:endParaRPr>
          </a:p>
        </p:txBody>
      </p:sp>
      <p:sp>
        <p:nvSpPr>
          <p:cNvPr id="5" name="TextBox 4">
            <a:extLst>
              <a:ext uri="{FF2B5EF4-FFF2-40B4-BE49-F238E27FC236}">
                <a16:creationId xmlns:a16="http://schemas.microsoft.com/office/drawing/2014/main" id="{10712ACE-DCF4-761E-813F-D84C3F8D01D9}"/>
              </a:ext>
            </a:extLst>
          </p:cNvPr>
          <p:cNvSpPr txBox="1"/>
          <p:nvPr/>
        </p:nvSpPr>
        <p:spPr>
          <a:xfrm>
            <a:off x="834485" y="4357010"/>
            <a:ext cx="3140331" cy="856645"/>
          </a:xfrm>
          <a:prstGeom prst="rect">
            <a:avLst/>
          </a:prstGeom>
          <a:noFill/>
        </p:spPr>
        <p:txBody>
          <a:bodyPr wrap="square" anchor="b">
            <a:spAutoFit/>
          </a:bodyPr>
          <a:lstStyle/>
          <a:p>
            <a:pPr algn="ctr">
              <a:spcBef>
                <a:spcPts val="203"/>
              </a:spcBef>
            </a:pPr>
            <a:r>
              <a:rPr lang="en-AU" sz="1600" b="1" dirty="0">
                <a:latin typeface="Neue Haas Grotesk Text Pro" panose="020B0504020202020204" pitchFamily="34" charset="77"/>
              </a:rPr>
              <a:t>DEEPLY COLOURED</a:t>
            </a:r>
          </a:p>
          <a:p>
            <a:pPr algn="ctr">
              <a:spcBef>
                <a:spcPts val="203"/>
              </a:spcBef>
            </a:pPr>
            <a:r>
              <a:rPr lang="en-AU" sz="1600" dirty="0">
                <a:effectLst/>
                <a:latin typeface="Neue Haas Grotesk Text Pro" panose="020B0504020202020204" pitchFamily="34" charset="77"/>
              </a:rPr>
              <a:t>AND INTENSELY </a:t>
            </a:r>
            <a:br>
              <a:rPr lang="en-AU" sz="1600" dirty="0">
                <a:effectLst/>
                <a:latin typeface="Neue Haas Grotesk Text Pro" panose="020B0504020202020204" pitchFamily="34" charset="77"/>
              </a:rPr>
            </a:br>
            <a:r>
              <a:rPr lang="en-AU" sz="1600" dirty="0">
                <a:effectLst/>
                <a:latin typeface="Neue Haas Grotesk Text Pro" panose="020B0504020202020204" pitchFamily="34" charset="77"/>
              </a:rPr>
              <a:t>FLAVOURED</a:t>
            </a:r>
          </a:p>
        </p:txBody>
      </p:sp>
    </p:spTree>
    <p:extLst>
      <p:ext uri="{BB962C8B-B14F-4D97-AF65-F5344CB8AC3E}">
        <p14:creationId xmlns:p14="http://schemas.microsoft.com/office/powerpoint/2010/main" val="2001931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EC09D7-BE0F-7637-32DA-635D52C137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0A22D0-7F18-64FC-D4F3-59FB5689D3E4}"/>
              </a:ext>
            </a:extLst>
          </p:cNvPr>
          <p:cNvSpPr>
            <a:spLocks noGrp="1"/>
          </p:cNvSpPr>
          <p:nvPr>
            <p:ph type="title" idx="4294967295"/>
          </p:nvPr>
        </p:nvSpPr>
        <p:spPr>
          <a:xfrm>
            <a:off x="623349" y="590594"/>
            <a:ext cx="11283754" cy="1325562"/>
          </a:xfrm>
        </p:spPr>
        <p:txBody>
          <a:bodyPr/>
          <a:lstStyle/>
          <a:p>
            <a:r>
              <a:rPr lang="en-US" sz="4000" dirty="0">
                <a:solidFill>
                  <a:schemeClr val="bg2"/>
                </a:solidFill>
                <a:latin typeface="Neue Haas Grotesk Text Pro" panose="020B0504020202020204" pitchFamily="34" charset="77"/>
              </a:rPr>
              <a:t>CABERNET SAUVIGNON</a:t>
            </a:r>
            <a:br>
              <a:rPr lang="en-US" sz="4000" dirty="0">
                <a:solidFill>
                  <a:schemeClr val="accent3"/>
                </a:solidFill>
                <a:latin typeface="Neue Haas Grotesk Text Pro" panose="020B0504020202020204" pitchFamily="34" charset="77"/>
              </a:rPr>
            </a:br>
            <a:r>
              <a:rPr lang="en-US" sz="4000" dirty="0">
                <a:solidFill>
                  <a:schemeClr val="accent2"/>
                </a:solidFill>
                <a:latin typeface="Neue Haas Grotesk Text Pro" panose="020B0504020202020204" pitchFamily="34" charset="77"/>
              </a:rPr>
              <a:t>characteristics</a:t>
            </a:r>
          </a:p>
        </p:txBody>
      </p:sp>
      <p:sp>
        <p:nvSpPr>
          <p:cNvPr id="10" name="Oval 9">
            <a:extLst>
              <a:ext uri="{FF2B5EF4-FFF2-40B4-BE49-F238E27FC236}">
                <a16:creationId xmlns:a16="http://schemas.microsoft.com/office/drawing/2014/main" id="{5E9E726C-4D13-C985-23C4-41962972AEC9}"/>
              </a:ext>
            </a:extLst>
          </p:cNvPr>
          <p:cNvSpPr/>
          <p:nvPr/>
        </p:nvSpPr>
        <p:spPr>
          <a:xfrm>
            <a:off x="2017105" y="2136413"/>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Oval 13">
            <a:extLst>
              <a:ext uri="{FF2B5EF4-FFF2-40B4-BE49-F238E27FC236}">
                <a16:creationId xmlns:a16="http://schemas.microsoft.com/office/drawing/2014/main" id="{771307A9-E657-7B93-C606-E56C9CC56144}"/>
              </a:ext>
            </a:extLst>
          </p:cNvPr>
          <p:cNvSpPr/>
          <p:nvPr/>
        </p:nvSpPr>
        <p:spPr>
          <a:xfrm>
            <a:off x="2381248" y="2133511"/>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 name="Oval 14">
            <a:extLst>
              <a:ext uri="{FF2B5EF4-FFF2-40B4-BE49-F238E27FC236}">
                <a16:creationId xmlns:a16="http://schemas.microsoft.com/office/drawing/2014/main" id="{BB07819D-D2FE-B083-3339-A8E88A45DDA6}"/>
              </a:ext>
            </a:extLst>
          </p:cNvPr>
          <p:cNvSpPr/>
          <p:nvPr/>
        </p:nvSpPr>
        <p:spPr>
          <a:xfrm>
            <a:off x="2745391" y="2133511"/>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 name="Oval 15">
            <a:extLst>
              <a:ext uri="{FF2B5EF4-FFF2-40B4-BE49-F238E27FC236}">
                <a16:creationId xmlns:a16="http://schemas.microsoft.com/office/drawing/2014/main" id="{E5E205D0-C411-38B0-4D9A-80B38795D0BF}"/>
              </a:ext>
            </a:extLst>
          </p:cNvPr>
          <p:cNvSpPr/>
          <p:nvPr/>
        </p:nvSpPr>
        <p:spPr>
          <a:xfrm>
            <a:off x="3109534" y="2133511"/>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7" name="Title 2">
            <a:extLst>
              <a:ext uri="{FF2B5EF4-FFF2-40B4-BE49-F238E27FC236}">
                <a16:creationId xmlns:a16="http://schemas.microsoft.com/office/drawing/2014/main" id="{EA60979E-6B19-2DD7-E677-86C2BA4BC3F6}"/>
              </a:ext>
            </a:extLst>
          </p:cNvPr>
          <p:cNvSpPr txBox="1"/>
          <p:nvPr/>
        </p:nvSpPr>
        <p:spPr>
          <a:xfrm>
            <a:off x="536659" y="2161479"/>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41" name="Oval 40">
            <a:extLst>
              <a:ext uri="{FF2B5EF4-FFF2-40B4-BE49-F238E27FC236}">
                <a16:creationId xmlns:a16="http://schemas.microsoft.com/office/drawing/2014/main" id="{F70FE6CA-4CF6-7CB6-8C56-0690F7009B9A}"/>
              </a:ext>
            </a:extLst>
          </p:cNvPr>
          <p:cNvSpPr/>
          <p:nvPr/>
        </p:nvSpPr>
        <p:spPr>
          <a:xfrm>
            <a:off x="3474058" y="2133511"/>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2" name="Oval 41">
            <a:extLst>
              <a:ext uri="{FF2B5EF4-FFF2-40B4-BE49-F238E27FC236}">
                <a16:creationId xmlns:a16="http://schemas.microsoft.com/office/drawing/2014/main" id="{4B8C71F0-2CF6-CBD1-8314-29E4968C9B0D}"/>
              </a:ext>
            </a:extLst>
          </p:cNvPr>
          <p:cNvSpPr/>
          <p:nvPr/>
        </p:nvSpPr>
        <p:spPr>
          <a:xfrm>
            <a:off x="3838582" y="2133511"/>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3" name="Oval 42">
            <a:extLst>
              <a:ext uri="{FF2B5EF4-FFF2-40B4-BE49-F238E27FC236}">
                <a16:creationId xmlns:a16="http://schemas.microsoft.com/office/drawing/2014/main" id="{F0918A7E-8435-E625-F670-759EC5083F3C}"/>
              </a:ext>
            </a:extLst>
          </p:cNvPr>
          <p:cNvSpPr/>
          <p:nvPr/>
        </p:nvSpPr>
        <p:spPr>
          <a:xfrm>
            <a:off x="4196927" y="2133511"/>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4" name="Oval 43">
            <a:extLst>
              <a:ext uri="{FF2B5EF4-FFF2-40B4-BE49-F238E27FC236}">
                <a16:creationId xmlns:a16="http://schemas.microsoft.com/office/drawing/2014/main" id="{EA358267-FF4F-A528-01D9-3198E2F926C6}"/>
              </a:ext>
            </a:extLst>
          </p:cNvPr>
          <p:cNvSpPr/>
          <p:nvPr/>
        </p:nvSpPr>
        <p:spPr>
          <a:xfrm>
            <a:off x="4567629" y="2133511"/>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5" name="Oval 44">
            <a:extLst>
              <a:ext uri="{FF2B5EF4-FFF2-40B4-BE49-F238E27FC236}">
                <a16:creationId xmlns:a16="http://schemas.microsoft.com/office/drawing/2014/main" id="{8C4AFAE9-F897-C007-2BE9-FDD7125ABF7E}"/>
              </a:ext>
            </a:extLst>
          </p:cNvPr>
          <p:cNvSpPr/>
          <p:nvPr/>
        </p:nvSpPr>
        <p:spPr>
          <a:xfrm>
            <a:off x="4932153" y="2133511"/>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6" name="Title 2">
            <a:extLst>
              <a:ext uri="{FF2B5EF4-FFF2-40B4-BE49-F238E27FC236}">
                <a16:creationId xmlns:a16="http://schemas.microsoft.com/office/drawing/2014/main" id="{E162DE04-1B37-450A-8612-D926B31C5AB7}"/>
              </a:ext>
            </a:extLst>
          </p:cNvPr>
          <p:cNvSpPr txBox="1"/>
          <p:nvPr/>
        </p:nvSpPr>
        <p:spPr>
          <a:xfrm>
            <a:off x="3498332" y="2580704"/>
            <a:ext cx="241126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Cabernet Sauvignon</a:t>
            </a:r>
          </a:p>
        </p:txBody>
      </p:sp>
      <p:cxnSp>
        <p:nvCxnSpPr>
          <p:cNvPr id="48" name="Straight Connector 47">
            <a:extLst>
              <a:ext uri="{FF2B5EF4-FFF2-40B4-BE49-F238E27FC236}">
                <a16:creationId xmlns:a16="http://schemas.microsoft.com/office/drawing/2014/main" id="{43DA3CEB-458A-D314-263A-CA3C2D509FD5}"/>
              </a:ext>
            </a:extLst>
          </p:cNvPr>
          <p:cNvCxnSpPr>
            <a:cxnSpLocks/>
          </p:cNvCxnSpPr>
          <p:nvPr/>
        </p:nvCxnSpPr>
        <p:spPr>
          <a:xfrm>
            <a:off x="1515665" y="2269845"/>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56B324C1-B532-6319-4E42-3A30F641C9BA}"/>
              </a:ext>
            </a:extLst>
          </p:cNvPr>
          <p:cNvSpPr/>
          <p:nvPr/>
        </p:nvSpPr>
        <p:spPr>
          <a:xfrm>
            <a:off x="2017105" y="3233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5" name="Oval 54">
            <a:extLst>
              <a:ext uri="{FF2B5EF4-FFF2-40B4-BE49-F238E27FC236}">
                <a16:creationId xmlns:a16="http://schemas.microsoft.com/office/drawing/2014/main" id="{CAD22B74-9270-96D6-E0F1-243A26D60B39}"/>
              </a:ext>
            </a:extLst>
          </p:cNvPr>
          <p:cNvSpPr/>
          <p:nvPr/>
        </p:nvSpPr>
        <p:spPr>
          <a:xfrm>
            <a:off x="2381248"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6" name="Oval 55">
            <a:extLst>
              <a:ext uri="{FF2B5EF4-FFF2-40B4-BE49-F238E27FC236}">
                <a16:creationId xmlns:a16="http://schemas.microsoft.com/office/drawing/2014/main" id="{4EA501BB-C7F5-7FA5-7FF8-DB7E0DD2D454}"/>
              </a:ext>
            </a:extLst>
          </p:cNvPr>
          <p:cNvSpPr/>
          <p:nvPr/>
        </p:nvSpPr>
        <p:spPr>
          <a:xfrm>
            <a:off x="2745391"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7" name="Oval 56">
            <a:extLst>
              <a:ext uri="{FF2B5EF4-FFF2-40B4-BE49-F238E27FC236}">
                <a16:creationId xmlns:a16="http://schemas.microsoft.com/office/drawing/2014/main" id="{F9D5A2BC-1C21-488D-EA01-242C24BAE29B}"/>
              </a:ext>
            </a:extLst>
          </p:cNvPr>
          <p:cNvSpPr/>
          <p:nvPr/>
        </p:nvSpPr>
        <p:spPr>
          <a:xfrm>
            <a:off x="3109534"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8" name="Title 2">
            <a:extLst>
              <a:ext uri="{FF2B5EF4-FFF2-40B4-BE49-F238E27FC236}">
                <a16:creationId xmlns:a16="http://schemas.microsoft.com/office/drawing/2014/main" id="{2A138B4E-691E-C104-0EE7-DF68C7C8EABA}"/>
              </a:ext>
            </a:extLst>
          </p:cNvPr>
          <p:cNvSpPr txBox="1"/>
          <p:nvPr/>
        </p:nvSpPr>
        <p:spPr>
          <a:xfrm>
            <a:off x="536658" y="321104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59" name="Oval 58">
            <a:extLst>
              <a:ext uri="{FF2B5EF4-FFF2-40B4-BE49-F238E27FC236}">
                <a16:creationId xmlns:a16="http://schemas.microsoft.com/office/drawing/2014/main" id="{0EAE25DB-3CA0-4A42-2597-A8EBE9BC4A06}"/>
              </a:ext>
            </a:extLst>
          </p:cNvPr>
          <p:cNvSpPr/>
          <p:nvPr/>
        </p:nvSpPr>
        <p:spPr>
          <a:xfrm>
            <a:off x="3474058"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0" name="Oval 59">
            <a:extLst>
              <a:ext uri="{FF2B5EF4-FFF2-40B4-BE49-F238E27FC236}">
                <a16:creationId xmlns:a16="http://schemas.microsoft.com/office/drawing/2014/main" id="{A88E41DB-CE57-215D-8C17-D6096052A961}"/>
              </a:ext>
            </a:extLst>
          </p:cNvPr>
          <p:cNvSpPr/>
          <p:nvPr/>
        </p:nvSpPr>
        <p:spPr>
          <a:xfrm>
            <a:off x="3838582" y="32302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1" name="Oval 60">
            <a:extLst>
              <a:ext uri="{FF2B5EF4-FFF2-40B4-BE49-F238E27FC236}">
                <a16:creationId xmlns:a16="http://schemas.microsoft.com/office/drawing/2014/main" id="{56D48F85-BF09-A31E-0105-6F828E6A2A80}"/>
              </a:ext>
            </a:extLst>
          </p:cNvPr>
          <p:cNvSpPr/>
          <p:nvPr/>
        </p:nvSpPr>
        <p:spPr>
          <a:xfrm>
            <a:off x="4196927"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2" name="Oval 61">
            <a:extLst>
              <a:ext uri="{FF2B5EF4-FFF2-40B4-BE49-F238E27FC236}">
                <a16:creationId xmlns:a16="http://schemas.microsoft.com/office/drawing/2014/main" id="{949540E5-39F1-062B-784A-CF803311CF36}"/>
              </a:ext>
            </a:extLst>
          </p:cNvPr>
          <p:cNvSpPr/>
          <p:nvPr/>
        </p:nvSpPr>
        <p:spPr>
          <a:xfrm>
            <a:off x="4567629"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3" name="Oval 62">
            <a:extLst>
              <a:ext uri="{FF2B5EF4-FFF2-40B4-BE49-F238E27FC236}">
                <a16:creationId xmlns:a16="http://schemas.microsoft.com/office/drawing/2014/main" id="{BD3B6A83-9E9B-AACC-6479-E9F5C79121C0}"/>
              </a:ext>
            </a:extLst>
          </p:cNvPr>
          <p:cNvSpPr/>
          <p:nvPr/>
        </p:nvSpPr>
        <p:spPr>
          <a:xfrm>
            <a:off x="4932153" y="323022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6" name="Title 2">
            <a:extLst>
              <a:ext uri="{FF2B5EF4-FFF2-40B4-BE49-F238E27FC236}">
                <a16:creationId xmlns:a16="http://schemas.microsoft.com/office/drawing/2014/main" id="{2B065DC4-F1F3-5B67-068B-118B01794EE3}"/>
              </a:ext>
            </a:extLst>
          </p:cNvPr>
          <p:cNvSpPr txBox="1"/>
          <p:nvPr/>
        </p:nvSpPr>
        <p:spPr>
          <a:xfrm>
            <a:off x="1919073" y="290817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67" name="Title 2">
            <a:extLst>
              <a:ext uri="{FF2B5EF4-FFF2-40B4-BE49-F238E27FC236}">
                <a16:creationId xmlns:a16="http://schemas.microsoft.com/office/drawing/2014/main" id="{B7C01906-5D40-F5EB-AC78-3E04BD6F69BB}"/>
              </a:ext>
            </a:extLst>
          </p:cNvPr>
          <p:cNvSpPr txBox="1"/>
          <p:nvPr/>
        </p:nvSpPr>
        <p:spPr>
          <a:xfrm>
            <a:off x="3188824" y="2937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68" name="Title 2">
            <a:extLst>
              <a:ext uri="{FF2B5EF4-FFF2-40B4-BE49-F238E27FC236}">
                <a16:creationId xmlns:a16="http://schemas.microsoft.com/office/drawing/2014/main" id="{3B6A3A30-1873-A6BA-2798-63AF8B67FB55}"/>
              </a:ext>
            </a:extLst>
          </p:cNvPr>
          <p:cNvSpPr txBox="1"/>
          <p:nvPr/>
        </p:nvSpPr>
        <p:spPr>
          <a:xfrm>
            <a:off x="4481955" y="293720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9" name="Oval 68">
            <a:extLst>
              <a:ext uri="{FF2B5EF4-FFF2-40B4-BE49-F238E27FC236}">
                <a16:creationId xmlns:a16="http://schemas.microsoft.com/office/drawing/2014/main" id="{5C46DC12-0E83-EB3D-4A80-988616D8C11A}"/>
              </a:ext>
            </a:extLst>
          </p:cNvPr>
          <p:cNvSpPr/>
          <p:nvPr/>
        </p:nvSpPr>
        <p:spPr>
          <a:xfrm>
            <a:off x="2017105" y="407338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0" name="Oval 69">
            <a:extLst>
              <a:ext uri="{FF2B5EF4-FFF2-40B4-BE49-F238E27FC236}">
                <a16:creationId xmlns:a16="http://schemas.microsoft.com/office/drawing/2014/main" id="{5D833F3F-FCE3-9CEC-C76A-79762F233562}"/>
              </a:ext>
            </a:extLst>
          </p:cNvPr>
          <p:cNvSpPr/>
          <p:nvPr/>
        </p:nvSpPr>
        <p:spPr>
          <a:xfrm>
            <a:off x="2381248" y="407048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1" name="Oval 70">
            <a:extLst>
              <a:ext uri="{FF2B5EF4-FFF2-40B4-BE49-F238E27FC236}">
                <a16:creationId xmlns:a16="http://schemas.microsoft.com/office/drawing/2014/main" id="{6B996D25-CA96-006C-392C-55D421287582}"/>
              </a:ext>
            </a:extLst>
          </p:cNvPr>
          <p:cNvSpPr/>
          <p:nvPr/>
        </p:nvSpPr>
        <p:spPr>
          <a:xfrm>
            <a:off x="2745391"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2" name="Oval 71">
            <a:extLst>
              <a:ext uri="{FF2B5EF4-FFF2-40B4-BE49-F238E27FC236}">
                <a16:creationId xmlns:a16="http://schemas.microsoft.com/office/drawing/2014/main" id="{45C2B84D-7036-CDB8-58F3-3D1E2A9C3AAB}"/>
              </a:ext>
            </a:extLst>
          </p:cNvPr>
          <p:cNvSpPr/>
          <p:nvPr/>
        </p:nvSpPr>
        <p:spPr>
          <a:xfrm>
            <a:off x="3109534"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4" name="Oval 73">
            <a:extLst>
              <a:ext uri="{FF2B5EF4-FFF2-40B4-BE49-F238E27FC236}">
                <a16:creationId xmlns:a16="http://schemas.microsoft.com/office/drawing/2014/main" id="{F479E814-06E5-BCE8-2BAF-50946C45F8FB}"/>
              </a:ext>
            </a:extLst>
          </p:cNvPr>
          <p:cNvSpPr/>
          <p:nvPr/>
        </p:nvSpPr>
        <p:spPr>
          <a:xfrm>
            <a:off x="3474058"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5" name="Oval 74">
            <a:extLst>
              <a:ext uri="{FF2B5EF4-FFF2-40B4-BE49-F238E27FC236}">
                <a16:creationId xmlns:a16="http://schemas.microsoft.com/office/drawing/2014/main" id="{414CCDD2-F11D-0279-A36F-D4A37A2878FE}"/>
              </a:ext>
            </a:extLst>
          </p:cNvPr>
          <p:cNvSpPr/>
          <p:nvPr/>
        </p:nvSpPr>
        <p:spPr>
          <a:xfrm>
            <a:off x="3838582"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6" name="Oval 75">
            <a:extLst>
              <a:ext uri="{FF2B5EF4-FFF2-40B4-BE49-F238E27FC236}">
                <a16:creationId xmlns:a16="http://schemas.microsoft.com/office/drawing/2014/main" id="{CB52F33A-8F27-87AE-F35A-B6404F58AB15}"/>
              </a:ext>
            </a:extLst>
          </p:cNvPr>
          <p:cNvSpPr/>
          <p:nvPr/>
        </p:nvSpPr>
        <p:spPr>
          <a:xfrm>
            <a:off x="4196927"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7" name="Oval 76">
            <a:extLst>
              <a:ext uri="{FF2B5EF4-FFF2-40B4-BE49-F238E27FC236}">
                <a16:creationId xmlns:a16="http://schemas.microsoft.com/office/drawing/2014/main" id="{04C17CF5-823A-331C-DBD5-9922CD6CE349}"/>
              </a:ext>
            </a:extLst>
          </p:cNvPr>
          <p:cNvSpPr/>
          <p:nvPr/>
        </p:nvSpPr>
        <p:spPr>
          <a:xfrm>
            <a:off x="4567629"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8" name="Oval 77">
            <a:extLst>
              <a:ext uri="{FF2B5EF4-FFF2-40B4-BE49-F238E27FC236}">
                <a16:creationId xmlns:a16="http://schemas.microsoft.com/office/drawing/2014/main" id="{74B43055-8982-5378-E7DD-E548C1389335}"/>
              </a:ext>
            </a:extLst>
          </p:cNvPr>
          <p:cNvSpPr/>
          <p:nvPr/>
        </p:nvSpPr>
        <p:spPr>
          <a:xfrm>
            <a:off x="4932153" y="407048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9" name="Title 2">
            <a:extLst>
              <a:ext uri="{FF2B5EF4-FFF2-40B4-BE49-F238E27FC236}">
                <a16:creationId xmlns:a16="http://schemas.microsoft.com/office/drawing/2014/main" id="{4463A1FB-193C-93A5-86B8-C0EAB6798F81}"/>
              </a:ext>
            </a:extLst>
          </p:cNvPr>
          <p:cNvSpPr txBox="1"/>
          <p:nvPr/>
        </p:nvSpPr>
        <p:spPr>
          <a:xfrm>
            <a:off x="1919073" y="374843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80" name="Title 2">
            <a:extLst>
              <a:ext uri="{FF2B5EF4-FFF2-40B4-BE49-F238E27FC236}">
                <a16:creationId xmlns:a16="http://schemas.microsoft.com/office/drawing/2014/main" id="{9F9B86EA-9659-F793-8402-61AC31B812F2}"/>
              </a:ext>
            </a:extLst>
          </p:cNvPr>
          <p:cNvSpPr txBox="1"/>
          <p:nvPr/>
        </p:nvSpPr>
        <p:spPr>
          <a:xfrm>
            <a:off x="3039641" y="377731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81" name="Title 2">
            <a:extLst>
              <a:ext uri="{FF2B5EF4-FFF2-40B4-BE49-F238E27FC236}">
                <a16:creationId xmlns:a16="http://schemas.microsoft.com/office/drawing/2014/main" id="{1B0AB2D9-1B5B-00AA-32E4-0CE16334D9C2}"/>
              </a:ext>
            </a:extLst>
          </p:cNvPr>
          <p:cNvSpPr txBox="1"/>
          <p:nvPr/>
        </p:nvSpPr>
        <p:spPr>
          <a:xfrm>
            <a:off x="4481955" y="37774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82" name="Straight Connector 81">
            <a:extLst>
              <a:ext uri="{FF2B5EF4-FFF2-40B4-BE49-F238E27FC236}">
                <a16:creationId xmlns:a16="http://schemas.microsoft.com/office/drawing/2014/main" id="{706A801E-3C03-1AC6-239B-36C7D7AC13CA}"/>
              </a:ext>
            </a:extLst>
          </p:cNvPr>
          <p:cNvCxnSpPr>
            <a:cxnSpLocks/>
          </p:cNvCxnSpPr>
          <p:nvPr/>
        </p:nvCxnSpPr>
        <p:spPr>
          <a:xfrm>
            <a:off x="1212925" y="3378915"/>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F0A67287-34B3-3006-D404-17F8D8C5AF4A}"/>
              </a:ext>
            </a:extLst>
          </p:cNvPr>
          <p:cNvSpPr txBox="1"/>
          <p:nvPr/>
        </p:nvSpPr>
        <p:spPr>
          <a:xfrm>
            <a:off x="536658" y="408219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88" name="Straight Connector 87">
            <a:extLst>
              <a:ext uri="{FF2B5EF4-FFF2-40B4-BE49-F238E27FC236}">
                <a16:creationId xmlns:a16="http://schemas.microsoft.com/office/drawing/2014/main" id="{A648DC1B-D921-B490-B534-ECB1854E3DDC}"/>
              </a:ext>
            </a:extLst>
          </p:cNvPr>
          <p:cNvCxnSpPr>
            <a:cxnSpLocks/>
          </p:cNvCxnSpPr>
          <p:nvPr/>
        </p:nvCxnSpPr>
        <p:spPr>
          <a:xfrm>
            <a:off x="1855476" y="4250066"/>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462C42BA-0EE7-3F6B-1624-E391FE3E22F9}"/>
              </a:ext>
            </a:extLst>
          </p:cNvPr>
          <p:cNvSpPr/>
          <p:nvPr/>
        </p:nvSpPr>
        <p:spPr>
          <a:xfrm>
            <a:off x="2017105" y="480122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1" name="Oval 90">
            <a:extLst>
              <a:ext uri="{FF2B5EF4-FFF2-40B4-BE49-F238E27FC236}">
                <a16:creationId xmlns:a16="http://schemas.microsoft.com/office/drawing/2014/main" id="{CD63B3C4-F4F1-0729-1759-3BB985B1548E}"/>
              </a:ext>
            </a:extLst>
          </p:cNvPr>
          <p:cNvSpPr/>
          <p:nvPr/>
        </p:nvSpPr>
        <p:spPr>
          <a:xfrm>
            <a:off x="238124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2" name="Oval 91">
            <a:extLst>
              <a:ext uri="{FF2B5EF4-FFF2-40B4-BE49-F238E27FC236}">
                <a16:creationId xmlns:a16="http://schemas.microsoft.com/office/drawing/2014/main" id="{ACA437DD-7BA9-A58E-2AB0-2D850C10A8B6}"/>
              </a:ext>
            </a:extLst>
          </p:cNvPr>
          <p:cNvSpPr/>
          <p:nvPr/>
        </p:nvSpPr>
        <p:spPr>
          <a:xfrm>
            <a:off x="2745391"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3" name="Oval 92">
            <a:extLst>
              <a:ext uri="{FF2B5EF4-FFF2-40B4-BE49-F238E27FC236}">
                <a16:creationId xmlns:a16="http://schemas.microsoft.com/office/drawing/2014/main" id="{1F493C54-3679-D3F7-A7E8-0ABF20187A46}"/>
              </a:ext>
            </a:extLst>
          </p:cNvPr>
          <p:cNvSpPr/>
          <p:nvPr/>
        </p:nvSpPr>
        <p:spPr>
          <a:xfrm>
            <a:off x="3109534"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4" name="Oval 93">
            <a:extLst>
              <a:ext uri="{FF2B5EF4-FFF2-40B4-BE49-F238E27FC236}">
                <a16:creationId xmlns:a16="http://schemas.microsoft.com/office/drawing/2014/main" id="{61BAA34C-2760-A896-49EA-D9A7CF51EA94}"/>
              </a:ext>
            </a:extLst>
          </p:cNvPr>
          <p:cNvSpPr/>
          <p:nvPr/>
        </p:nvSpPr>
        <p:spPr>
          <a:xfrm>
            <a:off x="3474058" y="47983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5" name="Oval 94">
            <a:extLst>
              <a:ext uri="{FF2B5EF4-FFF2-40B4-BE49-F238E27FC236}">
                <a16:creationId xmlns:a16="http://schemas.microsoft.com/office/drawing/2014/main" id="{22480E4D-6B5D-2780-534D-BB2A3CFAAFB7}"/>
              </a:ext>
            </a:extLst>
          </p:cNvPr>
          <p:cNvSpPr/>
          <p:nvPr/>
        </p:nvSpPr>
        <p:spPr>
          <a:xfrm>
            <a:off x="3838582"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6" name="Oval 95">
            <a:extLst>
              <a:ext uri="{FF2B5EF4-FFF2-40B4-BE49-F238E27FC236}">
                <a16:creationId xmlns:a16="http://schemas.microsoft.com/office/drawing/2014/main" id="{F7A4D9B0-AB4E-0296-800B-432EF3928597}"/>
              </a:ext>
            </a:extLst>
          </p:cNvPr>
          <p:cNvSpPr/>
          <p:nvPr/>
        </p:nvSpPr>
        <p:spPr>
          <a:xfrm>
            <a:off x="4196927"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7" name="Oval 96">
            <a:extLst>
              <a:ext uri="{FF2B5EF4-FFF2-40B4-BE49-F238E27FC236}">
                <a16:creationId xmlns:a16="http://schemas.microsoft.com/office/drawing/2014/main" id="{45F340C9-765F-A155-4C63-97B14B45C9B8}"/>
              </a:ext>
            </a:extLst>
          </p:cNvPr>
          <p:cNvSpPr/>
          <p:nvPr/>
        </p:nvSpPr>
        <p:spPr>
          <a:xfrm>
            <a:off x="4567629"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8" name="Oval 97">
            <a:extLst>
              <a:ext uri="{FF2B5EF4-FFF2-40B4-BE49-F238E27FC236}">
                <a16:creationId xmlns:a16="http://schemas.microsoft.com/office/drawing/2014/main" id="{40A0356B-DB74-E944-961E-F62D8D53A02A}"/>
              </a:ext>
            </a:extLst>
          </p:cNvPr>
          <p:cNvSpPr/>
          <p:nvPr/>
        </p:nvSpPr>
        <p:spPr>
          <a:xfrm>
            <a:off x="4932153" y="47983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0" name="Title 2">
            <a:extLst>
              <a:ext uri="{FF2B5EF4-FFF2-40B4-BE49-F238E27FC236}">
                <a16:creationId xmlns:a16="http://schemas.microsoft.com/office/drawing/2014/main" id="{BEE4C8CF-5794-9B64-DB9C-D7CE9FAE4AB3}"/>
              </a:ext>
            </a:extLst>
          </p:cNvPr>
          <p:cNvSpPr txBox="1"/>
          <p:nvPr/>
        </p:nvSpPr>
        <p:spPr>
          <a:xfrm>
            <a:off x="3039641" y="450514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01" name="Title 2">
            <a:extLst>
              <a:ext uri="{FF2B5EF4-FFF2-40B4-BE49-F238E27FC236}">
                <a16:creationId xmlns:a16="http://schemas.microsoft.com/office/drawing/2014/main" id="{FE3EBE4E-EB98-83A3-75A2-18C830DF307D}"/>
              </a:ext>
            </a:extLst>
          </p:cNvPr>
          <p:cNvSpPr txBox="1"/>
          <p:nvPr/>
        </p:nvSpPr>
        <p:spPr>
          <a:xfrm>
            <a:off x="4481955" y="450530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02" name="Title 2">
            <a:extLst>
              <a:ext uri="{FF2B5EF4-FFF2-40B4-BE49-F238E27FC236}">
                <a16:creationId xmlns:a16="http://schemas.microsoft.com/office/drawing/2014/main" id="{1B25F2BD-9424-0257-A803-9516DAAC1307}"/>
              </a:ext>
            </a:extLst>
          </p:cNvPr>
          <p:cNvSpPr txBox="1"/>
          <p:nvPr/>
        </p:nvSpPr>
        <p:spPr>
          <a:xfrm>
            <a:off x="536658" y="481002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03" name="Straight Connector 102">
            <a:extLst>
              <a:ext uri="{FF2B5EF4-FFF2-40B4-BE49-F238E27FC236}">
                <a16:creationId xmlns:a16="http://schemas.microsoft.com/office/drawing/2014/main" id="{143BECEC-4306-6B0A-1B62-892176C385A1}"/>
              </a:ext>
            </a:extLst>
          </p:cNvPr>
          <p:cNvCxnSpPr>
            <a:cxnSpLocks/>
          </p:cNvCxnSpPr>
          <p:nvPr/>
        </p:nvCxnSpPr>
        <p:spPr>
          <a:xfrm>
            <a:off x="1083179" y="4977900"/>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63A90E32-85F4-531C-DEDB-E7EBAB510C5A}"/>
              </a:ext>
            </a:extLst>
          </p:cNvPr>
          <p:cNvSpPr/>
          <p:nvPr/>
        </p:nvSpPr>
        <p:spPr>
          <a:xfrm>
            <a:off x="2017105" y="514720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6" name="Oval 105">
            <a:extLst>
              <a:ext uri="{FF2B5EF4-FFF2-40B4-BE49-F238E27FC236}">
                <a16:creationId xmlns:a16="http://schemas.microsoft.com/office/drawing/2014/main" id="{19D0AB0B-64C7-0CCD-48CC-27D938711BEA}"/>
              </a:ext>
            </a:extLst>
          </p:cNvPr>
          <p:cNvSpPr/>
          <p:nvPr/>
        </p:nvSpPr>
        <p:spPr>
          <a:xfrm>
            <a:off x="238124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7" name="Oval 106">
            <a:extLst>
              <a:ext uri="{FF2B5EF4-FFF2-40B4-BE49-F238E27FC236}">
                <a16:creationId xmlns:a16="http://schemas.microsoft.com/office/drawing/2014/main" id="{6DF9DB65-C7C7-F323-D0B4-C0877CFCC86C}"/>
              </a:ext>
            </a:extLst>
          </p:cNvPr>
          <p:cNvSpPr/>
          <p:nvPr/>
        </p:nvSpPr>
        <p:spPr>
          <a:xfrm>
            <a:off x="2745391"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8" name="Oval 107">
            <a:extLst>
              <a:ext uri="{FF2B5EF4-FFF2-40B4-BE49-F238E27FC236}">
                <a16:creationId xmlns:a16="http://schemas.microsoft.com/office/drawing/2014/main" id="{85F98601-EA11-F3BB-94FA-146B4BB1119D}"/>
              </a:ext>
            </a:extLst>
          </p:cNvPr>
          <p:cNvSpPr/>
          <p:nvPr/>
        </p:nvSpPr>
        <p:spPr>
          <a:xfrm>
            <a:off x="3109534"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9" name="Oval 108">
            <a:extLst>
              <a:ext uri="{FF2B5EF4-FFF2-40B4-BE49-F238E27FC236}">
                <a16:creationId xmlns:a16="http://schemas.microsoft.com/office/drawing/2014/main" id="{D805F586-0454-F760-CA62-3A9FB1E870B3}"/>
              </a:ext>
            </a:extLst>
          </p:cNvPr>
          <p:cNvSpPr/>
          <p:nvPr/>
        </p:nvSpPr>
        <p:spPr>
          <a:xfrm>
            <a:off x="3474058"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0" name="Oval 109">
            <a:extLst>
              <a:ext uri="{FF2B5EF4-FFF2-40B4-BE49-F238E27FC236}">
                <a16:creationId xmlns:a16="http://schemas.microsoft.com/office/drawing/2014/main" id="{050295CE-1D57-2339-84CB-D8EFA9E837D5}"/>
              </a:ext>
            </a:extLst>
          </p:cNvPr>
          <p:cNvSpPr/>
          <p:nvPr/>
        </p:nvSpPr>
        <p:spPr>
          <a:xfrm>
            <a:off x="3838582"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1" name="Oval 110">
            <a:extLst>
              <a:ext uri="{FF2B5EF4-FFF2-40B4-BE49-F238E27FC236}">
                <a16:creationId xmlns:a16="http://schemas.microsoft.com/office/drawing/2014/main" id="{E740F1B9-912A-65A7-F689-7207A5D6B6BF}"/>
              </a:ext>
            </a:extLst>
          </p:cNvPr>
          <p:cNvSpPr/>
          <p:nvPr/>
        </p:nvSpPr>
        <p:spPr>
          <a:xfrm>
            <a:off x="4196927" y="51443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2" name="Oval 111">
            <a:extLst>
              <a:ext uri="{FF2B5EF4-FFF2-40B4-BE49-F238E27FC236}">
                <a16:creationId xmlns:a16="http://schemas.microsoft.com/office/drawing/2014/main" id="{FB1028F6-2216-9C59-BB15-7FE3FE78E6AA}"/>
              </a:ext>
            </a:extLst>
          </p:cNvPr>
          <p:cNvSpPr/>
          <p:nvPr/>
        </p:nvSpPr>
        <p:spPr>
          <a:xfrm>
            <a:off x="4567629"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3" name="Oval 112">
            <a:extLst>
              <a:ext uri="{FF2B5EF4-FFF2-40B4-BE49-F238E27FC236}">
                <a16:creationId xmlns:a16="http://schemas.microsoft.com/office/drawing/2014/main" id="{90FC1ABE-5575-8D05-603D-3CCEA20815E8}"/>
              </a:ext>
            </a:extLst>
          </p:cNvPr>
          <p:cNvSpPr/>
          <p:nvPr/>
        </p:nvSpPr>
        <p:spPr>
          <a:xfrm>
            <a:off x="4932153" y="51443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4" name="Title 2">
            <a:extLst>
              <a:ext uri="{FF2B5EF4-FFF2-40B4-BE49-F238E27FC236}">
                <a16:creationId xmlns:a16="http://schemas.microsoft.com/office/drawing/2014/main" id="{8156B5FA-0F93-9B84-4A7C-D9514D3553A2}"/>
              </a:ext>
            </a:extLst>
          </p:cNvPr>
          <p:cNvSpPr txBox="1"/>
          <p:nvPr/>
        </p:nvSpPr>
        <p:spPr>
          <a:xfrm>
            <a:off x="536658" y="515601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15" name="Straight Connector 114">
            <a:extLst>
              <a:ext uri="{FF2B5EF4-FFF2-40B4-BE49-F238E27FC236}">
                <a16:creationId xmlns:a16="http://schemas.microsoft.com/office/drawing/2014/main" id="{78A4892F-8D27-F00E-A05A-7014B5A2A0AE}"/>
              </a:ext>
            </a:extLst>
          </p:cNvPr>
          <p:cNvCxnSpPr>
            <a:cxnSpLocks/>
          </p:cNvCxnSpPr>
          <p:nvPr/>
        </p:nvCxnSpPr>
        <p:spPr>
          <a:xfrm>
            <a:off x="1416811" y="532388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B09DF459-3CE1-EF37-72B4-339D5FDE1624}"/>
              </a:ext>
            </a:extLst>
          </p:cNvPr>
          <p:cNvSpPr/>
          <p:nvPr/>
        </p:nvSpPr>
        <p:spPr>
          <a:xfrm>
            <a:off x="2017105" y="628023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7" name="Oval 116">
            <a:extLst>
              <a:ext uri="{FF2B5EF4-FFF2-40B4-BE49-F238E27FC236}">
                <a16:creationId xmlns:a16="http://schemas.microsoft.com/office/drawing/2014/main" id="{2B1DA8F0-A61D-4914-6759-634A335F4002}"/>
              </a:ext>
            </a:extLst>
          </p:cNvPr>
          <p:cNvSpPr/>
          <p:nvPr/>
        </p:nvSpPr>
        <p:spPr>
          <a:xfrm>
            <a:off x="2381248" y="627733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8" name="Oval 117">
            <a:extLst>
              <a:ext uri="{FF2B5EF4-FFF2-40B4-BE49-F238E27FC236}">
                <a16:creationId xmlns:a16="http://schemas.microsoft.com/office/drawing/2014/main" id="{64B8F3E6-0C3B-4E6B-56EE-3C616F9AEA3C}"/>
              </a:ext>
            </a:extLst>
          </p:cNvPr>
          <p:cNvSpPr/>
          <p:nvPr/>
        </p:nvSpPr>
        <p:spPr>
          <a:xfrm>
            <a:off x="2745391"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9" name="Oval 118">
            <a:extLst>
              <a:ext uri="{FF2B5EF4-FFF2-40B4-BE49-F238E27FC236}">
                <a16:creationId xmlns:a16="http://schemas.microsoft.com/office/drawing/2014/main" id="{8E601920-BBD7-E7CA-A137-997EB47E2CB2}"/>
              </a:ext>
            </a:extLst>
          </p:cNvPr>
          <p:cNvSpPr/>
          <p:nvPr/>
        </p:nvSpPr>
        <p:spPr>
          <a:xfrm>
            <a:off x="3109534"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0" name="Oval 119">
            <a:extLst>
              <a:ext uri="{FF2B5EF4-FFF2-40B4-BE49-F238E27FC236}">
                <a16:creationId xmlns:a16="http://schemas.microsoft.com/office/drawing/2014/main" id="{9629ECA6-F6E6-5724-A952-F07EBE9ABFBC}"/>
              </a:ext>
            </a:extLst>
          </p:cNvPr>
          <p:cNvSpPr/>
          <p:nvPr/>
        </p:nvSpPr>
        <p:spPr>
          <a:xfrm>
            <a:off x="3487189"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4" name="Oval 123">
            <a:extLst>
              <a:ext uri="{FF2B5EF4-FFF2-40B4-BE49-F238E27FC236}">
                <a16:creationId xmlns:a16="http://schemas.microsoft.com/office/drawing/2014/main" id="{A1CFDD7B-AE30-1FB9-987F-797E1E1A77AE}"/>
              </a:ext>
            </a:extLst>
          </p:cNvPr>
          <p:cNvSpPr/>
          <p:nvPr/>
        </p:nvSpPr>
        <p:spPr>
          <a:xfrm>
            <a:off x="4932153" y="62674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5" name="Title 2">
            <a:extLst>
              <a:ext uri="{FF2B5EF4-FFF2-40B4-BE49-F238E27FC236}">
                <a16:creationId xmlns:a16="http://schemas.microsoft.com/office/drawing/2014/main" id="{737FDD2E-D9CA-CE75-18CB-5B94C6B0BB14}"/>
              </a:ext>
            </a:extLst>
          </p:cNvPr>
          <p:cNvSpPr txBox="1"/>
          <p:nvPr/>
        </p:nvSpPr>
        <p:spPr>
          <a:xfrm>
            <a:off x="1919073"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26" name="Title 2">
            <a:extLst>
              <a:ext uri="{FF2B5EF4-FFF2-40B4-BE49-F238E27FC236}">
                <a16:creationId xmlns:a16="http://schemas.microsoft.com/office/drawing/2014/main" id="{DA15325D-239D-D761-2BE2-BE3822CB1226}"/>
              </a:ext>
            </a:extLst>
          </p:cNvPr>
          <p:cNvSpPr txBox="1"/>
          <p:nvPr/>
        </p:nvSpPr>
        <p:spPr>
          <a:xfrm>
            <a:off x="3464346" y="5998675"/>
            <a:ext cx="132515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27" name="Title 2">
            <a:extLst>
              <a:ext uri="{FF2B5EF4-FFF2-40B4-BE49-F238E27FC236}">
                <a16:creationId xmlns:a16="http://schemas.microsoft.com/office/drawing/2014/main" id="{B41CB062-B3CF-9FDE-1311-FEE1B1FAA3CD}"/>
              </a:ext>
            </a:extLst>
          </p:cNvPr>
          <p:cNvSpPr txBox="1"/>
          <p:nvPr/>
        </p:nvSpPr>
        <p:spPr>
          <a:xfrm>
            <a:off x="4481955" y="599882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28" name="Title 2">
            <a:extLst>
              <a:ext uri="{FF2B5EF4-FFF2-40B4-BE49-F238E27FC236}">
                <a16:creationId xmlns:a16="http://schemas.microsoft.com/office/drawing/2014/main" id="{6D30BEC4-2683-ED22-6AEA-4863616B5599}"/>
              </a:ext>
            </a:extLst>
          </p:cNvPr>
          <p:cNvSpPr txBox="1"/>
          <p:nvPr/>
        </p:nvSpPr>
        <p:spPr>
          <a:xfrm>
            <a:off x="536658" y="628904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29" name="Straight Connector 128">
            <a:extLst>
              <a:ext uri="{FF2B5EF4-FFF2-40B4-BE49-F238E27FC236}">
                <a16:creationId xmlns:a16="http://schemas.microsoft.com/office/drawing/2014/main" id="{C10BC331-4C23-9BBC-D438-A15EE4762DB9}"/>
              </a:ext>
            </a:extLst>
          </p:cNvPr>
          <p:cNvCxnSpPr>
            <a:cxnSpLocks/>
          </p:cNvCxnSpPr>
          <p:nvPr/>
        </p:nvCxnSpPr>
        <p:spPr>
          <a:xfrm>
            <a:off x="1641033" y="6456914"/>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46D4A-3123-70DD-1402-4D56075E90E9}"/>
              </a:ext>
            </a:extLst>
          </p:cNvPr>
          <p:cNvCxnSpPr>
            <a:cxnSpLocks/>
          </p:cNvCxnSpPr>
          <p:nvPr/>
        </p:nvCxnSpPr>
        <p:spPr>
          <a:xfrm>
            <a:off x="3971185"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1CC04685-1E9A-78AD-B521-BD97BEB9537F}"/>
              </a:ext>
            </a:extLst>
          </p:cNvPr>
          <p:cNvSpPr/>
          <p:nvPr/>
        </p:nvSpPr>
        <p:spPr>
          <a:xfrm>
            <a:off x="2017105" y="552635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9" name="Oval 8">
            <a:extLst>
              <a:ext uri="{FF2B5EF4-FFF2-40B4-BE49-F238E27FC236}">
                <a16:creationId xmlns:a16="http://schemas.microsoft.com/office/drawing/2014/main" id="{98B11090-0F1E-9130-E036-1F70E02E2B14}"/>
              </a:ext>
            </a:extLst>
          </p:cNvPr>
          <p:cNvSpPr/>
          <p:nvPr/>
        </p:nvSpPr>
        <p:spPr>
          <a:xfrm>
            <a:off x="238124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0" name="Oval 19">
            <a:extLst>
              <a:ext uri="{FF2B5EF4-FFF2-40B4-BE49-F238E27FC236}">
                <a16:creationId xmlns:a16="http://schemas.microsoft.com/office/drawing/2014/main" id="{E6F4703E-38C4-66B6-0AAA-A7577FF86048}"/>
              </a:ext>
            </a:extLst>
          </p:cNvPr>
          <p:cNvSpPr/>
          <p:nvPr/>
        </p:nvSpPr>
        <p:spPr>
          <a:xfrm>
            <a:off x="2745391"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Oval 21">
            <a:extLst>
              <a:ext uri="{FF2B5EF4-FFF2-40B4-BE49-F238E27FC236}">
                <a16:creationId xmlns:a16="http://schemas.microsoft.com/office/drawing/2014/main" id="{6AD0BF80-B769-9BAA-B585-4C4951E651CC}"/>
              </a:ext>
            </a:extLst>
          </p:cNvPr>
          <p:cNvSpPr/>
          <p:nvPr/>
        </p:nvSpPr>
        <p:spPr>
          <a:xfrm>
            <a:off x="3109534"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3" name="Oval 22">
            <a:extLst>
              <a:ext uri="{FF2B5EF4-FFF2-40B4-BE49-F238E27FC236}">
                <a16:creationId xmlns:a16="http://schemas.microsoft.com/office/drawing/2014/main" id="{0973BC90-B33A-B751-5BDD-28E157D5E2BC}"/>
              </a:ext>
            </a:extLst>
          </p:cNvPr>
          <p:cNvSpPr/>
          <p:nvPr/>
        </p:nvSpPr>
        <p:spPr>
          <a:xfrm>
            <a:off x="3474058" y="5523450"/>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4" name="Oval 23">
            <a:extLst>
              <a:ext uri="{FF2B5EF4-FFF2-40B4-BE49-F238E27FC236}">
                <a16:creationId xmlns:a16="http://schemas.microsoft.com/office/drawing/2014/main" id="{A34C17CA-F787-56E9-F2EB-5F92BCC49ACE}"/>
              </a:ext>
            </a:extLst>
          </p:cNvPr>
          <p:cNvSpPr/>
          <p:nvPr/>
        </p:nvSpPr>
        <p:spPr>
          <a:xfrm>
            <a:off x="3838582"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92FF9485-CFA9-1A63-0EE5-BF96D5D967CE}"/>
              </a:ext>
            </a:extLst>
          </p:cNvPr>
          <p:cNvSpPr/>
          <p:nvPr/>
        </p:nvSpPr>
        <p:spPr>
          <a:xfrm>
            <a:off x="4196927"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4D6277A3-30D7-6C5F-8DCF-E8F91CCDA879}"/>
              </a:ext>
            </a:extLst>
          </p:cNvPr>
          <p:cNvSpPr/>
          <p:nvPr/>
        </p:nvSpPr>
        <p:spPr>
          <a:xfrm>
            <a:off x="4567629"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A777FD4-CCEB-5E8E-E8C0-E0C952B590DC}"/>
              </a:ext>
            </a:extLst>
          </p:cNvPr>
          <p:cNvSpPr/>
          <p:nvPr/>
        </p:nvSpPr>
        <p:spPr>
          <a:xfrm>
            <a:off x="4932153" y="55234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Title 2">
            <a:extLst>
              <a:ext uri="{FF2B5EF4-FFF2-40B4-BE49-F238E27FC236}">
                <a16:creationId xmlns:a16="http://schemas.microsoft.com/office/drawing/2014/main" id="{AEAF842E-EC57-A5A6-DA5B-536F10E44B5E}"/>
              </a:ext>
            </a:extLst>
          </p:cNvPr>
          <p:cNvSpPr txBox="1"/>
          <p:nvPr/>
        </p:nvSpPr>
        <p:spPr>
          <a:xfrm>
            <a:off x="536658" y="55351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29" name="Straight Connector 28">
            <a:extLst>
              <a:ext uri="{FF2B5EF4-FFF2-40B4-BE49-F238E27FC236}">
                <a16:creationId xmlns:a16="http://schemas.microsoft.com/office/drawing/2014/main" id="{11FDC852-B66F-E309-2C7D-854DA34DBFAE}"/>
              </a:ext>
            </a:extLst>
          </p:cNvPr>
          <p:cNvCxnSpPr>
            <a:cxnSpLocks/>
          </p:cNvCxnSpPr>
          <p:nvPr/>
        </p:nvCxnSpPr>
        <p:spPr>
          <a:xfrm>
            <a:off x="1416811" y="5703032"/>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33" name="Picture Placeholder 8">
            <a:extLst>
              <a:ext uri="{FF2B5EF4-FFF2-40B4-BE49-F238E27FC236}">
                <a16:creationId xmlns:a16="http://schemas.microsoft.com/office/drawing/2014/main" id="{54D2414D-213F-C0D6-DF10-A7D019FB78D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809684" y="593768"/>
            <a:ext cx="2114328" cy="6400800"/>
          </a:xfrm>
          <a:prstGeom prst="rect">
            <a:avLst/>
          </a:prstGeom>
        </p:spPr>
      </p:pic>
      <p:sp>
        <p:nvSpPr>
          <p:cNvPr id="34" name="object 10">
            <a:extLst>
              <a:ext uri="{FF2B5EF4-FFF2-40B4-BE49-F238E27FC236}">
                <a16:creationId xmlns:a16="http://schemas.microsoft.com/office/drawing/2014/main" id="{C253552D-575F-5CDC-9429-090B7D8D4751}"/>
              </a:ext>
            </a:extLst>
          </p:cNvPr>
          <p:cNvSpPr txBox="1"/>
          <p:nvPr/>
        </p:nvSpPr>
        <p:spPr>
          <a:xfrm rot="16200000">
            <a:off x="7683080" y="4297449"/>
            <a:ext cx="4652237" cy="804387"/>
          </a:xfrm>
          <a:prstGeom prst="rect">
            <a:avLst/>
          </a:prstGeom>
        </p:spPr>
        <p:txBody>
          <a:bodyPr vert="horz" wrap="square" lIns="0" tIns="12065" rIns="0" bIns="0" rtlCol="0">
            <a:spAutoFit/>
          </a:bodyPr>
          <a:lstStyle/>
          <a:p>
            <a:pPr algn="ctr" defTabSz="914453">
              <a:lnSpc>
                <a:spcPct val="80000"/>
              </a:lnSpc>
              <a:spcBef>
                <a:spcPct val="0"/>
              </a:spcBef>
            </a:pPr>
            <a:r>
              <a:rPr lang="en-AU" sz="32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CABERNET SAUVIGNON</a:t>
            </a:r>
            <a:endParaRPr lang="en-AU" sz="32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itle 2">
            <a:extLst>
              <a:ext uri="{FF2B5EF4-FFF2-40B4-BE49-F238E27FC236}">
                <a16:creationId xmlns:a16="http://schemas.microsoft.com/office/drawing/2014/main" id="{E8959698-96CC-0A6D-FE01-CB2FCCBE514F}"/>
              </a:ext>
            </a:extLst>
          </p:cNvPr>
          <p:cNvSpPr txBox="1"/>
          <p:nvPr/>
        </p:nvSpPr>
        <p:spPr>
          <a:xfrm>
            <a:off x="1919073" y="4495408"/>
            <a:ext cx="91948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grpSp>
        <p:nvGrpSpPr>
          <p:cNvPr id="11" name="Group 10">
            <a:extLst>
              <a:ext uri="{FF2B5EF4-FFF2-40B4-BE49-F238E27FC236}">
                <a16:creationId xmlns:a16="http://schemas.microsoft.com/office/drawing/2014/main" id="{2EAE203C-6098-7ED6-D32E-4165167E5C57}"/>
              </a:ext>
            </a:extLst>
          </p:cNvPr>
          <p:cNvGrpSpPr/>
          <p:nvPr/>
        </p:nvGrpSpPr>
        <p:grpSpPr>
          <a:xfrm>
            <a:off x="4217738" y="6287100"/>
            <a:ext cx="278634" cy="272668"/>
            <a:chOff x="8032638" y="5926610"/>
            <a:chExt cx="278634" cy="272668"/>
          </a:xfrm>
        </p:grpSpPr>
        <p:sp>
          <p:nvSpPr>
            <p:cNvPr id="12" name="Freeform 11">
              <a:extLst>
                <a:ext uri="{FF2B5EF4-FFF2-40B4-BE49-F238E27FC236}">
                  <a16:creationId xmlns:a16="http://schemas.microsoft.com/office/drawing/2014/main" id="{4F470C75-4317-D66B-73E1-626D2CC6783E}"/>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3" name="Freeform 12">
              <a:extLst>
                <a:ext uri="{FF2B5EF4-FFF2-40B4-BE49-F238E27FC236}">
                  <a16:creationId xmlns:a16="http://schemas.microsoft.com/office/drawing/2014/main" id="{4D56EBAB-BC6B-9EA6-8F7D-5692A38AB8D9}"/>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17" name="Group 16">
            <a:extLst>
              <a:ext uri="{FF2B5EF4-FFF2-40B4-BE49-F238E27FC236}">
                <a16:creationId xmlns:a16="http://schemas.microsoft.com/office/drawing/2014/main" id="{8DEB2490-3918-E451-6BA2-84956089A438}"/>
              </a:ext>
            </a:extLst>
          </p:cNvPr>
          <p:cNvGrpSpPr/>
          <p:nvPr/>
        </p:nvGrpSpPr>
        <p:grpSpPr>
          <a:xfrm rot="10800000">
            <a:off x="3838932" y="6287100"/>
            <a:ext cx="278634" cy="272668"/>
            <a:chOff x="8032638" y="5926610"/>
            <a:chExt cx="278634" cy="272668"/>
          </a:xfrm>
        </p:grpSpPr>
        <p:sp>
          <p:nvSpPr>
            <p:cNvPr id="19" name="Freeform 18">
              <a:extLst>
                <a:ext uri="{FF2B5EF4-FFF2-40B4-BE49-F238E27FC236}">
                  <a16:creationId xmlns:a16="http://schemas.microsoft.com/office/drawing/2014/main" id="{4CD359C2-D95A-E282-F014-8522B6A7D2A8}"/>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21" name="Freeform 20">
              <a:extLst>
                <a:ext uri="{FF2B5EF4-FFF2-40B4-BE49-F238E27FC236}">
                  <a16:creationId xmlns:a16="http://schemas.microsoft.com/office/drawing/2014/main" id="{E6F7741F-E861-CECE-DFDA-B7FB7B9EA300}"/>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cxnSp>
        <p:nvCxnSpPr>
          <p:cNvPr id="4" name="Straight Connector 3">
            <a:extLst>
              <a:ext uri="{FF2B5EF4-FFF2-40B4-BE49-F238E27FC236}">
                <a16:creationId xmlns:a16="http://schemas.microsoft.com/office/drawing/2014/main" id="{896D1ED7-A5F2-5EF8-0410-3BAB8A647D79}"/>
              </a:ext>
            </a:extLst>
          </p:cNvPr>
          <p:cNvCxnSpPr>
            <a:cxnSpLocks/>
          </p:cNvCxnSpPr>
          <p:nvPr/>
        </p:nvCxnSpPr>
        <p:spPr>
          <a:xfrm>
            <a:off x="4704050" y="2444640"/>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95AC0A72-E1AC-D4BA-8FEA-5439029D5D7E}"/>
              </a:ext>
            </a:extLst>
          </p:cNvPr>
          <p:cNvCxnSpPr>
            <a:cxnSpLocks/>
          </p:cNvCxnSpPr>
          <p:nvPr/>
        </p:nvCxnSpPr>
        <p:spPr>
          <a:xfrm>
            <a:off x="3960571" y="2572091"/>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ABE97D98-4995-6D8F-8CEF-5F28B84008BA}"/>
              </a:ext>
            </a:extLst>
          </p:cNvPr>
          <p:cNvSpPr/>
          <p:nvPr/>
        </p:nvSpPr>
        <p:spPr>
          <a:xfrm>
            <a:off x="4592975" y="627733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Tree>
    <p:extLst>
      <p:ext uri="{BB962C8B-B14F-4D97-AF65-F5344CB8AC3E}">
        <p14:creationId xmlns:p14="http://schemas.microsoft.com/office/powerpoint/2010/main" val="2143889855"/>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F640467-1889-2B3B-7EE1-42E22F33BA60}"/>
              </a:ext>
            </a:extLst>
          </p:cNvPr>
          <p:cNvCxnSpPr>
            <a:cxnSpLocks/>
          </p:cNvCxnSpPr>
          <p:nvPr/>
        </p:nvCxnSpPr>
        <p:spPr>
          <a:xfrm>
            <a:off x="2407369" y="4169942"/>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82631"/>
          </a:xfrm>
          <a:prstGeom prst="rect">
            <a:avLst/>
          </a:prstGeom>
          <a:noFill/>
        </p:spPr>
        <p:txBody>
          <a:bodyPr wrap="square">
            <a:spAutoFit/>
          </a:bodyPr>
          <a:lstStyle/>
          <a:p>
            <a:pPr>
              <a:lnSpc>
                <a:spcPct val="82000"/>
              </a:lnSpc>
            </a:pPr>
            <a:r>
              <a:rPr lang="en-US" sz="3200" dirty="0">
                <a:solidFill>
                  <a:srgbClr val="601329"/>
                </a:solidFill>
                <a:latin typeface="Neue Haas Grotesk Text Pro" panose="020B0504020202020204" pitchFamily="34" charset="77"/>
              </a:rPr>
              <a:t>GREAT SOUTHERN</a:t>
            </a:r>
            <a:br>
              <a:rPr lang="en-US" sz="6000" dirty="0">
                <a:solidFill>
                  <a:srgbClr val="B2D8BE"/>
                </a:solidFill>
                <a:latin typeface="Neue Haas Grotesk Text Pro" panose="020B0504020202020204" pitchFamily="34" charset="77"/>
              </a:rPr>
            </a:br>
            <a:r>
              <a:rPr lang="en-US" sz="5440" dirty="0">
                <a:solidFill>
                  <a:schemeClr val="bg2"/>
                </a:solidFill>
                <a:latin typeface="Neue Haas Grotesk Text Pro" panose="020B0504020202020204" pitchFamily="34" charset="77"/>
              </a:rPr>
              <a:t>SHIRAZ</a:t>
            </a:r>
          </a:p>
        </p:txBody>
      </p:sp>
      <p:sp>
        <p:nvSpPr>
          <p:cNvPr id="6" name="TextBox 5">
            <a:extLst>
              <a:ext uri="{FF2B5EF4-FFF2-40B4-BE49-F238E27FC236}">
                <a16:creationId xmlns:a16="http://schemas.microsoft.com/office/drawing/2014/main" id="{3937CC6C-038C-22C6-5A1B-F274BB411F78}"/>
              </a:ext>
            </a:extLst>
          </p:cNvPr>
          <p:cNvSpPr txBox="1"/>
          <p:nvPr/>
        </p:nvSpPr>
        <p:spPr>
          <a:xfrm>
            <a:off x="1103907" y="2028199"/>
            <a:ext cx="2424232" cy="956672"/>
          </a:xfrm>
          <a:prstGeom prst="rect">
            <a:avLst/>
          </a:prstGeom>
          <a:noFill/>
        </p:spPr>
        <p:txBody>
          <a:bodyPr wrap="square" anchor="b">
            <a:spAutoFit/>
          </a:bodyPr>
          <a:lstStyle/>
          <a:p>
            <a:pPr algn="ctr">
              <a:spcBef>
                <a:spcPts val="217"/>
              </a:spcBef>
              <a:spcAft>
                <a:spcPts val="315"/>
              </a:spcAft>
            </a:pPr>
            <a:r>
              <a:rPr lang="en-AU" sz="1600" dirty="0">
                <a:effectLst/>
                <a:latin typeface="Neue Haas Grotesk Text Pro" panose="020B0504020202020204" pitchFamily="34" charset="77"/>
              </a:rPr>
              <a:t>RESTRAINED USE OF NEW FRENCH OAK</a:t>
            </a:r>
          </a:p>
          <a:p>
            <a:pPr algn="ctr">
              <a:spcBef>
                <a:spcPts val="217"/>
              </a:spcBef>
              <a:spcAft>
                <a:spcPts val="315"/>
              </a:spcAft>
            </a:pPr>
            <a:r>
              <a:rPr lang="en-AU" sz="1000" dirty="0">
                <a:latin typeface="Neue Haas Grotesk Text Pro" panose="020B0504020202020204" pitchFamily="34" charset="77"/>
              </a:rPr>
              <a:t>WITH OTHER PRODUCERS OPTING FOR NO NEW OAK</a:t>
            </a:r>
            <a:endParaRPr lang="en-AU" sz="1000" dirty="0">
              <a:effectLst/>
              <a:latin typeface="Neue Haas Grotesk Text Pro" panose="020B0504020202020204" pitchFamily="34" charset="77"/>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013787"/>
            <a:ext cx="0" cy="33440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48196"/>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9EE6620A-6DE8-9F2C-93D7-EA689D1394C6}"/>
              </a:ext>
            </a:extLst>
          </p:cNvPr>
          <p:cNvSpPr txBox="1"/>
          <p:nvPr/>
        </p:nvSpPr>
        <p:spPr>
          <a:xfrm>
            <a:off x="8275037" y="4127270"/>
            <a:ext cx="2805709" cy="1713611"/>
          </a:xfrm>
          <a:prstGeom prst="rect">
            <a:avLst/>
          </a:prstGeom>
          <a:noFill/>
        </p:spPr>
        <p:txBody>
          <a:bodyPr wrap="square" anchor="b">
            <a:spAutoFit/>
          </a:bodyPr>
          <a:lstStyle/>
          <a:p>
            <a:pPr>
              <a:lnSpc>
                <a:spcPct val="82000"/>
              </a:lnSpc>
              <a:spcBef>
                <a:spcPts val="150"/>
              </a:spcBef>
              <a:spcAft>
                <a:spcPts val="315"/>
              </a:spcAft>
              <a:buClr>
                <a:schemeClr val="bg2"/>
              </a:buClr>
            </a:pPr>
            <a:r>
              <a:rPr lang="en-AU" sz="1400" dirty="0">
                <a:effectLst/>
                <a:latin typeface="Neue Haas Grotesk Text Pro" panose="020B0504020202020204" pitchFamily="34" charset="77"/>
              </a:rPr>
              <a:t>TYPICAL FLAVOURS</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Blackberry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Black cherry</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Plum </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Liquorice</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latin typeface="Neue Haas Grotesk Text Pro" panose="020B0504020202020204" pitchFamily="34" charset="77"/>
              </a:rPr>
              <a:t>Pepper</a:t>
            </a:r>
          </a:p>
          <a:p>
            <a:pPr marL="285750" indent="-285750">
              <a:lnSpc>
                <a:spcPct val="82000"/>
              </a:lnSpc>
              <a:spcBef>
                <a:spcPts val="150"/>
              </a:spcBef>
              <a:spcAft>
                <a:spcPts val="315"/>
              </a:spcAft>
              <a:buClr>
                <a:schemeClr val="bg2"/>
              </a:buClr>
              <a:buFont typeface="Arial" panose="020B0604020202020204" pitchFamily="34" charset="0"/>
              <a:buChar char="•"/>
            </a:pPr>
            <a:r>
              <a:rPr lang="en-AU" sz="1400" dirty="0">
                <a:effectLst/>
                <a:latin typeface="Neue Haas Grotesk Text Pro" panose="020B0504020202020204" pitchFamily="34" charset="77"/>
              </a:rPr>
              <a:t>Spice and florals</a:t>
            </a: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3750782"/>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3743162"/>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F68A0282-85C2-39D4-A1F6-8FC7066C7C65}"/>
              </a:ext>
            </a:extLst>
          </p:cNvPr>
          <p:cNvCxnSpPr>
            <a:cxnSpLocks/>
          </p:cNvCxnSpPr>
          <p:nvPr/>
        </p:nvCxnSpPr>
        <p:spPr>
          <a:xfrm>
            <a:off x="6727371" y="2329662"/>
            <a:ext cx="106491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Oval 6">
            <a:extLst>
              <a:ext uri="{FF2B5EF4-FFF2-40B4-BE49-F238E27FC236}">
                <a16:creationId xmlns:a16="http://schemas.microsoft.com/office/drawing/2014/main" id="{D4FC99B8-3E9F-0D61-909A-F13F0AFD6D0F}"/>
              </a:ext>
            </a:extLst>
          </p:cNvPr>
          <p:cNvSpPr/>
          <p:nvPr/>
        </p:nvSpPr>
        <p:spPr>
          <a:xfrm>
            <a:off x="7792285" y="1279549"/>
            <a:ext cx="2100225" cy="2100225"/>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8" name="object 58">
            <a:extLst>
              <a:ext uri="{FF2B5EF4-FFF2-40B4-BE49-F238E27FC236}">
                <a16:creationId xmlns:a16="http://schemas.microsoft.com/office/drawing/2014/main" id="{C8CDB354-3E36-DCDC-2131-9B374BA49BCC}"/>
              </a:ext>
            </a:extLst>
          </p:cNvPr>
          <p:cNvSpPr txBox="1"/>
          <p:nvPr/>
        </p:nvSpPr>
        <p:spPr>
          <a:xfrm>
            <a:off x="8162032" y="1775099"/>
            <a:ext cx="1360731" cy="11253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en-AU" sz="1600" dirty="0">
                <a:solidFill>
                  <a:schemeClr val="tx1"/>
                </a:solidFill>
                <a:effectLst/>
                <a:latin typeface="Neue Haas Grotesk Text Pro" panose="020B0504020202020204" pitchFamily="34" charset="77"/>
              </a:rPr>
              <a:t>THE REGION’S MOST RENOWNED RED WINE</a:t>
            </a:r>
          </a:p>
        </p:txBody>
      </p:sp>
      <p:cxnSp>
        <p:nvCxnSpPr>
          <p:cNvPr id="13" name="Straight Connector 12">
            <a:extLst>
              <a:ext uri="{FF2B5EF4-FFF2-40B4-BE49-F238E27FC236}">
                <a16:creationId xmlns:a16="http://schemas.microsoft.com/office/drawing/2014/main" id="{2616338A-F97E-475B-5F80-01C06F05993F}"/>
              </a:ext>
            </a:extLst>
          </p:cNvPr>
          <p:cNvCxnSpPr>
            <a:cxnSpLocks/>
          </p:cNvCxnSpPr>
          <p:nvPr/>
        </p:nvCxnSpPr>
        <p:spPr>
          <a:xfrm>
            <a:off x="2400300" y="4181622"/>
            <a:ext cx="355502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9" name="TextBox 8">
            <a:extLst>
              <a:ext uri="{FF2B5EF4-FFF2-40B4-BE49-F238E27FC236}">
                <a16:creationId xmlns:a16="http://schemas.microsoft.com/office/drawing/2014/main" id="{88ABBD38-3DD2-9A2D-64E0-6A8D34166AAD}"/>
              </a:ext>
            </a:extLst>
          </p:cNvPr>
          <p:cNvSpPr txBox="1"/>
          <p:nvPr/>
        </p:nvSpPr>
        <p:spPr>
          <a:xfrm>
            <a:off x="674324" y="4524415"/>
            <a:ext cx="3283397" cy="1141338"/>
          </a:xfrm>
          <a:prstGeom prst="rect">
            <a:avLst/>
          </a:prstGeom>
          <a:noFill/>
        </p:spPr>
        <p:txBody>
          <a:bodyPr wrap="square" anchor="b">
            <a:spAutoFit/>
          </a:bodyPr>
          <a:lstStyle/>
          <a:p>
            <a:pPr algn="ctr">
              <a:spcBef>
                <a:spcPts val="217"/>
              </a:spcBef>
              <a:spcAft>
                <a:spcPts val="315"/>
              </a:spcAft>
            </a:pPr>
            <a:r>
              <a:rPr lang="en-AU" sz="1600" b="1" dirty="0">
                <a:effectLst/>
                <a:latin typeface="Neue Haas Grotesk Text Pro" panose="020B0504020202020204" pitchFamily="34" charset="77"/>
              </a:rPr>
              <a:t>MEDIUM BODIED</a:t>
            </a:r>
          </a:p>
          <a:p>
            <a:pPr algn="ctr">
              <a:spcBef>
                <a:spcPts val="217"/>
              </a:spcBef>
              <a:spcAft>
                <a:spcPts val="315"/>
              </a:spcAft>
            </a:pPr>
            <a:r>
              <a:rPr lang="en-AU" sz="1600" dirty="0">
                <a:latin typeface="Neue Haas Grotesk Text Pro" panose="020B0504020202020204" pitchFamily="34" charset="77"/>
              </a:rPr>
              <a:t>SMOOTH AND SPICY IN CONTRAST TO BOLD REDS FROM WARMER CLIMATES</a:t>
            </a:r>
            <a:endParaRPr lang="en-AU" sz="1000" dirty="0">
              <a:effectLst/>
              <a:latin typeface="Neue Haas Grotesk Text Pro" panose="020B0504020202020204" pitchFamily="34" charset="77"/>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586508"/>
            <a:ext cx="11283754" cy="1325562"/>
          </a:xfrm>
        </p:spPr>
        <p:txBody>
          <a:bodyPr/>
          <a:lstStyle/>
          <a:p>
            <a:r>
              <a:rPr lang="en-US" sz="3200" dirty="0">
                <a:solidFill>
                  <a:schemeClr val="bg2"/>
                </a:solidFill>
                <a:latin typeface="Neue Haas Grotesk Text Pro" panose="020B0504020202020204" pitchFamily="34" charset="77"/>
              </a:rPr>
              <a:t>SHIRAZ</a:t>
            </a:r>
            <a:br>
              <a:rPr lang="en-US" sz="4000" dirty="0">
                <a:solidFill>
                  <a:schemeClr val="accent3"/>
                </a:solidFill>
                <a:latin typeface="Neue Haas Grotesk Text Pro" panose="020B0504020202020204" pitchFamily="34" charset="77"/>
              </a:rPr>
            </a:br>
            <a:r>
              <a:rPr lang="en-US" sz="5440" dirty="0">
                <a:solidFill>
                  <a:schemeClr val="accent2"/>
                </a:solidFill>
                <a:latin typeface="Neue Haas Grotesk Text Pro" panose="020B0504020202020204" pitchFamily="34" charset="77"/>
              </a:rPr>
              <a:t>characteristics</a:t>
            </a: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2" name="Title 2">
            <a:extLst>
              <a:ext uri="{FF2B5EF4-FFF2-40B4-BE49-F238E27FC236}">
                <a16:creationId xmlns:a16="http://schemas.microsoft.com/office/drawing/2014/main" id="{B283C7EC-898C-AD95-22EA-C77E4AED5B94}"/>
              </a:ext>
            </a:extLst>
          </p:cNvPr>
          <p:cNvSpPr txBox="1"/>
          <p:nvPr/>
        </p:nvSpPr>
        <p:spPr>
          <a:xfrm>
            <a:off x="538348" y="1718656"/>
            <a:ext cx="1104374"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600" dirty="0">
                <a:solidFill>
                  <a:schemeClr val="tx1"/>
                </a:solidFill>
                <a:latin typeface="Neue Haas Grotesk Text Pro" panose="020B0504020202020204" pitchFamily="34" charset="77"/>
              </a:rPr>
              <a:t>COLOUR</a:t>
            </a: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150115" y="2142804"/>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Shiraz</a:t>
            </a:r>
          </a:p>
        </p:txBody>
      </p:sp>
      <p:cxnSp>
        <p:nvCxnSpPr>
          <p:cNvPr id="31" name="Straight Connector 30">
            <a:extLst>
              <a:ext uri="{FF2B5EF4-FFF2-40B4-BE49-F238E27FC236}">
                <a16:creationId xmlns:a16="http://schemas.microsoft.com/office/drawing/2014/main" id="{A245A703-6501-56F0-F0BC-9DD08749BE50}"/>
              </a:ext>
            </a:extLst>
          </p:cNvPr>
          <p:cNvCxnSpPr>
            <a:cxnSpLocks/>
          </p:cNvCxnSpPr>
          <p:nvPr/>
        </p:nvCxnSpPr>
        <p:spPr>
          <a:xfrm>
            <a:off x="1517354" y="1827022"/>
            <a:ext cx="44974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38" name="Title 2">
            <a:extLst>
              <a:ext uri="{FF2B5EF4-FFF2-40B4-BE49-F238E27FC236}">
                <a16:creationId xmlns:a16="http://schemas.microsoft.com/office/drawing/2014/main" id="{D0ED5DEE-5877-4EA6-88CA-60A69208737E}"/>
              </a:ext>
            </a:extLst>
          </p:cNvPr>
          <p:cNvSpPr txBox="1"/>
          <p:nvPr/>
        </p:nvSpPr>
        <p:spPr>
          <a:xfrm>
            <a:off x="538347" y="282068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BODY</a:t>
            </a: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51" name="Title 2">
            <a:extLst>
              <a:ext uri="{FF2B5EF4-FFF2-40B4-BE49-F238E27FC236}">
                <a16:creationId xmlns:a16="http://schemas.microsoft.com/office/drawing/2014/main" id="{AE4339BB-85D9-ECF1-3FE7-D21AFB8BD0CC}"/>
              </a:ext>
            </a:extLst>
          </p:cNvPr>
          <p:cNvSpPr txBox="1"/>
          <p:nvPr/>
        </p:nvSpPr>
        <p:spPr>
          <a:xfrm>
            <a:off x="1920762"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Light</a:t>
            </a:r>
          </a:p>
        </p:txBody>
      </p:sp>
      <p:sp>
        <p:nvSpPr>
          <p:cNvPr id="52" name="Title 2">
            <a:extLst>
              <a:ext uri="{FF2B5EF4-FFF2-40B4-BE49-F238E27FC236}">
                <a16:creationId xmlns:a16="http://schemas.microsoft.com/office/drawing/2014/main" id="{88D89F4E-CECF-6C5F-173D-51A4744F4BC0}"/>
              </a:ext>
            </a:extLst>
          </p:cNvPr>
          <p:cNvSpPr txBox="1"/>
          <p:nvPr/>
        </p:nvSpPr>
        <p:spPr>
          <a:xfrm>
            <a:off x="3190513" y="2517667"/>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53" name="Title 2">
            <a:extLst>
              <a:ext uri="{FF2B5EF4-FFF2-40B4-BE49-F238E27FC236}">
                <a16:creationId xmlns:a16="http://schemas.microsoft.com/office/drawing/2014/main" id="{9E9DC995-A507-3152-C821-DA76E64866EB}"/>
              </a:ext>
            </a:extLst>
          </p:cNvPr>
          <p:cNvSpPr txBox="1"/>
          <p:nvPr/>
        </p:nvSpPr>
        <p:spPr>
          <a:xfrm>
            <a:off x="4483644" y="248879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Full</a:t>
            </a: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22" name="Title 2">
            <a:extLst>
              <a:ext uri="{FF2B5EF4-FFF2-40B4-BE49-F238E27FC236}">
                <a16:creationId xmlns:a16="http://schemas.microsoft.com/office/drawing/2014/main" id="{24C080F8-990E-6947-AD4B-9EA431D03945}"/>
              </a:ext>
            </a:extLst>
          </p:cNvPr>
          <p:cNvSpPr txBox="1"/>
          <p:nvPr/>
        </p:nvSpPr>
        <p:spPr>
          <a:xfrm>
            <a:off x="1920762"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Dry</a:t>
            </a:r>
          </a:p>
        </p:txBody>
      </p:sp>
      <p:sp>
        <p:nvSpPr>
          <p:cNvPr id="130" name="Title 2">
            <a:extLst>
              <a:ext uri="{FF2B5EF4-FFF2-40B4-BE49-F238E27FC236}">
                <a16:creationId xmlns:a16="http://schemas.microsoft.com/office/drawing/2014/main" id="{6C84E901-6665-1CAB-0CCB-9B30009F5578}"/>
              </a:ext>
            </a:extLst>
          </p:cNvPr>
          <p:cNvSpPr txBox="1"/>
          <p:nvPr/>
        </p:nvSpPr>
        <p:spPr>
          <a:xfrm>
            <a:off x="3041330" y="3357927"/>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 dry</a:t>
            </a:r>
          </a:p>
        </p:txBody>
      </p:sp>
      <p:sp>
        <p:nvSpPr>
          <p:cNvPr id="131" name="Title 2">
            <a:extLst>
              <a:ext uri="{FF2B5EF4-FFF2-40B4-BE49-F238E27FC236}">
                <a16:creationId xmlns:a16="http://schemas.microsoft.com/office/drawing/2014/main" id="{A647868B-BCF5-1E40-885C-502A3E455F10}"/>
              </a:ext>
            </a:extLst>
          </p:cNvPr>
          <p:cNvSpPr txBox="1"/>
          <p:nvPr/>
        </p:nvSpPr>
        <p:spPr>
          <a:xfrm>
            <a:off x="4483644" y="3329053"/>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Sweet</a:t>
            </a:r>
          </a:p>
        </p:txBody>
      </p:sp>
      <p:cxnSp>
        <p:nvCxnSpPr>
          <p:cNvPr id="133" name="Straight Connector 132">
            <a:extLst>
              <a:ext uri="{FF2B5EF4-FFF2-40B4-BE49-F238E27FC236}">
                <a16:creationId xmlns:a16="http://schemas.microsoft.com/office/drawing/2014/main" id="{DC6A5AFA-CA10-B262-723E-F9BE11833214}"/>
              </a:ext>
            </a:extLst>
          </p:cNvPr>
          <p:cNvCxnSpPr>
            <a:cxnSpLocks/>
          </p:cNvCxnSpPr>
          <p:nvPr/>
        </p:nvCxnSpPr>
        <p:spPr>
          <a:xfrm>
            <a:off x="1214614" y="298855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4" name="Title 2">
            <a:extLst>
              <a:ext uri="{FF2B5EF4-FFF2-40B4-BE49-F238E27FC236}">
                <a16:creationId xmlns:a16="http://schemas.microsoft.com/office/drawing/2014/main" id="{41B56E25-7642-059F-0150-2EB80F26DFC6}"/>
              </a:ext>
            </a:extLst>
          </p:cNvPr>
          <p:cNvSpPr txBox="1"/>
          <p:nvPr/>
        </p:nvSpPr>
        <p:spPr>
          <a:xfrm>
            <a:off x="538347" y="3691837"/>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SWEETNESS</a:t>
            </a:r>
          </a:p>
        </p:txBody>
      </p:sp>
      <p:cxnSp>
        <p:nvCxnSpPr>
          <p:cNvPr id="135" name="Straight Connector 134">
            <a:extLst>
              <a:ext uri="{FF2B5EF4-FFF2-40B4-BE49-F238E27FC236}">
                <a16:creationId xmlns:a16="http://schemas.microsoft.com/office/drawing/2014/main" id="{1DC88701-2625-8AFC-8D49-524BA3D9AF6C}"/>
              </a:ext>
            </a:extLst>
          </p:cNvPr>
          <p:cNvCxnSpPr>
            <a:cxnSpLocks/>
          </p:cNvCxnSpPr>
          <p:nvPr/>
        </p:nvCxnSpPr>
        <p:spPr>
          <a:xfrm>
            <a:off x="1857165" y="3859708"/>
            <a:ext cx="10993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9" name="Title 2">
            <a:extLst>
              <a:ext uri="{FF2B5EF4-FFF2-40B4-BE49-F238E27FC236}">
                <a16:creationId xmlns:a16="http://schemas.microsoft.com/office/drawing/2014/main" id="{BD101432-B58A-D22F-33DD-83395CD07196}"/>
              </a:ext>
            </a:extLst>
          </p:cNvPr>
          <p:cNvSpPr txBox="1"/>
          <p:nvPr/>
        </p:nvSpPr>
        <p:spPr>
          <a:xfrm>
            <a:off x="3041330" y="419818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Medium</a:t>
            </a:r>
          </a:p>
        </p:txBody>
      </p:sp>
      <p:sp>
        <p:nvSpPr>
          <p:cNvPr id="150" name="Title 2">
            <a:extLst>
              <a:ext uri="{FF2B5EF4-FFF2-40B4-BE49-F238E27FC236}">
                <a16:creationId xmlns:a16="http://schemas.microsoft.com/office/drawing/2014/main" id="{BC0235A1-B969-BEAA-8BC4-2F05808FD686}"/>
              </a:ext>
            </a:extLst>
          </p:cNvPr>
          <p:cNvSpPr txBox="1"/>
          <p:nvPr/>
        </p:nvSpPr>
        <p:spPr>
          <a:xfrm>
            <a:off x="4483644" y="416931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High</a:t>
            </a:r>
          </a:p>
        </p:txBody>
      </p:sp>
      <p:sp>
        <p:nvSpPr>
          <p:cNvPr id="151" name="Title 2">
            <a:extLst>
              <a:ext uri="{FF2B5EF4-FFF2-40B4-BE49-F238E27FC236}">
                <a16:creationId xmlns:a16="http://schemas.microsoft.com/office/drawing/2014/main" id="{0519CC78-E188-BE2B-85C0-E0FE7FCF4745}"/>
              </a:ext>
            </a:extLst>
          </p:cNvPr>
          <p:cNvSpPr txBox="1"/>
          <p:nvPr/>
        </p:nvSpPr>
        <p:spPr>
          <a:xfrm>
            <a:off x="538347" y="4532096"/>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OAK</a:t>
            </a:r>
          </a:p>
        </p:txBody>
      </p:sp>
      <p:cxnSp>
        <p:nvCxnSpPr>
          <p:cNvPr id="152" name="Straight Connector 151">
            <a:extLst>
              <a:ext uri="{FF2B5EF4-FFF2-40B4-BE49-F238E27FC236}">
                <a16:creationId xmlns:a16="http://schemas.microsoft.com/office/drawing/2014/main" id="{58C35F7B-40A4-CC38-26CF-B2FAD978F37A}"/>
              </a:ext>
            </a:extLst>
          </p:cNvPr>
          <p:cNvCxnSpPr>
            <a:cxnSpLocks/>
          </p:cNvCxnSpPr>
          <p:nvPr/>
        </p:nvCxnSpPr>
        <p:spPr>
          <a:xfrm>
            <a:off x="1084868" y="4699967"/>
            <a:ext cx="88223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538347" y="487808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TANNIN</a:t>
            </a: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850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212683"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Neue Haas Grotesk Text Pro" panose="020B0504020202020204" pitchFamily="34" charset="77"/>
              </a:rPr>
              <a:t>13.5% – 14.5%</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Neue Haas Grotesk Text Pro" panose="020B0504020202020204" pitchFamily="34" charset="77"/>
              </a:rPr>
              <a:t>17%</a:t>
            </a:r>
          </a:p>
        </p:txBody>
      </p:sp>
      <p:sp>
        <p:nvSpPr>
          <p:cNvPr id="175" name="Title 2">
            <a:extLst>
              <a:ext uri="{FF2B5EF4-FFF2-40B4-BE49-F238E27FC236}">
                <a16:creationId xmlns:a16="http://schemas.microsoft.com/office/drawing/2014/main" id="{D1098D9B-5673-CE40-808B-FCE7735F9F77}"/>
              </a:ext>
            </a:extLst>
          </p:cNvPr>
          <p:cNvSpPr txBox="1"/>
          <p:nvPr/>
        </p:nvSpPr>
        <p:spPr>
          <a:xfrm>
            <a:off x="538347" y="613852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ALCOHOL</a:t>
            </a:r>
          </a:p>
        </p:txBody>
      </p:sp>
      <p:cxnSp>
        <p:nvCxnSpPr>
          <p:cNvPr id="176" name="Straight Connector 175">
            <a:extLst>
              <a:ext uri="{FF2B5EF4-FFF2-40B4-BE49-F238E27FC236}">
                <a16:creationId xmlns:a16="http://schemas.microsoft.com/office/drawing/2014/main" id="{4354EFC3-607D-22C0-2527-CDD53909BE6A}"/>
              </a:ext>
            </a:extLst>
          </p:cNvPr>
          <p:cNvCxnSpPr>
            <a:cxnSpLocks/>
          </p:cNvCxnSpPr>
          <p:nvPr/>
        </p:nvCxnSpPr>
        <p:spPr>
          <a:xfrm>
            <a:off x="1642722" y="630639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89" name="Title 2">
            <a:extLst>
              <a:ext uri="{FF2B5EF4-FFF2-40B4-BE49-F238E27FC236}">
                <a16:creationId xmlns:a16="http://schemas.microsoft.com/office/drawing/2014/main" id="{0CC3F06E-03BA-9896-B14C-DC902D52AC25}"/>
              </a:ext>
            </a:extLst>
          </p:cNvPr>
          <p:cNvSpPr txBox="1"/>
          <p:nvPr/>
        </p:nvSpPr>
        <p:spPr>
          <a:xfrm>
            <a:off x="538347" y="52572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500" dirty="0">
                <a:solidFill>
                  <a:schemeClr val="tx1"/>
                </a:solidFill>
                <a:latin typeface="Neue Haas Grotesk Text Pro" panose="020B0504020202020204" pitchFamily="34" charset="77"/>
              </a:rPr>
              <a:t>ACIDITY</a:t>
            </a:r>
          </a:p>
        </p:txBody>
      </p:sp>
      <p:cxnSp>
        <p:nvCxnSpPr>
          <p:cNvPr id="190" name="Straight Connector 189">
            <a:extLst>
              <a:ext uri="{FF2B5EF4-FFF2-40B4-BE49-F238E27FC236}">
                <a16:creationId xmlns:a16="http://schemas.microsoft.com/office/drawing/2014/main" id="{84ACA7A4-E57C-8B73-FB27-DAD5C6D4E051}"/>
              </a:ext>
            </a:extLst>
          </p:cNvPr>
          <p:cNvCxnSpPr>
            <a:cxnSpLocks/>
          </p:cNvCxnSpPr>
          <p:nvPr/>
        </p:nvCxnSpPr>
        <p:spPr>
          <a:xfrm>
            <a:off x="1418500" y="5425099"/>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F497D147-889A-EACA-947A-F96E4A4DE5F2}"/>
              </a:ext>
            </a:extLst>
          </p:cNvPr>
          <p:cNvSpPr/>
          <p:nvPr/>
        </p:nvSpPr>
        <p:spPr>
          <a:xfrm>
            <a:off x="4201512"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4" name="Title 2">
            <a:extLst>
              <a:ext uri="{FF2B5EF4-FFF2-40B4-BE49-F238E27FC236}">
                <a16:creationId xmlns:a16="http://schemas.microsoft.com/office/drawing/2014/main" id="{AB78D2AD-D8B4-C58C-35EE-119893353535}"/>
              </a:ext>
            </a:extLst>
          </p:cNvPr>
          <p:cNvSpPr txBox="1"/>
          <p:nvPr/>
        </p:nvSpPr>
        <p:spPr>
          <a:xfrm>
            <a:off x="1920762" y="4191260"/>
            <a:ext cx="1005210"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Neue Haas Grotesk Text Pro" panose="020B0504020202020204" pitchFamily="34" charset="77"/>
              </a:rPr>
              <a:t>Low</a:t>
            </a: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61338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782F4CC2-94E5-5941-E2CD-DF8D937E7D95}"/>
              </a:ext>
            </a:extLst>
          </p:cNvPr>
          <p:cNvGrpSpPr/>
          <p:nvPr/>
        </p:nvGrpSpPr>
        <p:grpSpPr>
          <a:xfrm>
            <a:off x="3852164" y="6131407"/>
            <a:ext cx="278634" cy="272668"/>
            <a:chOff x="4555570" y="6131407"/>
            <a:chExt cx="278634" cy="272668"/>
          </a:xfrm>
        </p:grpSpPr>
        <p:sp>
          <p:nvSpPr>
            <p:cNvPr id="9" name="Freeform 8">
              <a:extLst>
                <a:ext uri="{FF2B5EF4-FFF2-40B4-BE49-F238E27FC236}">
                  <a16:creationId xmlns:a16="http://schemas.microsoft.com/office/drawing/2014/main" id="{8711F024-A914-8CBC-DE1B-48D4CCF5EF25}"/>
                </a:ext>
              </a:extLst>
            </p:cNvPr>
            <p:cNvSpPr/>
            <p:nvPr/>
          </p:nvSpPr>
          <p:spPr>
            <a:xfrm>
              <a:off x="4692496"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sp>
          <p:nvSpPr>
            <p:cNvPr id="10" name="Freeform 9">
              <a:extLst>
                <a:ext uri="{FF2B5EF4-FFF2-40B4-BE49-F238E27FC236}">
                  <a16:creationId xmlns:a16="http://schemas.microsoft.com/office/drawing/2014/main" id="{56B1ACAA-93A6-4F28-0588-9A73BAB490C2}"/>
                </a:ext>
              </a:extLst>
            </p:cNvPr>
            <p:cNvSpPr/>
            <p:nvPr/>
          </p:nvSpPr>
          <p:spPr>
            <a:xfrm rot="10800000">
              <a:off x="455557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grpSp>
        <p:nvGrpSpPr>
          <p:cNvPr id="24" name="Group 23">
            <a:extLst>
              <a:ext uri="{FF2B5EF4-FFF2-40B4-BE49-F238E27FC236}">
                <a16:creationId xmlns:a16="http://schemas.microsoft.com/office/drawing/2014/main" id="{0FC46A19-A081-8201-8D1C-8AC8D8DC5C45}"/>
              </a:ext>
            </a:extLst>
          </p:cNvPr>
          <p:cNvGrpSpPr/>
          <p:nvPr/>
        </p:nvGrpSpPr>
        <p:grpSpPr>
          <a:xfrm>
            <a:off x="3483054" y="6131407"/>
            <a:ext cx="275054" cy="272668"/>
            <a:chOff x="3823540" y="6131407"/>
            <a:chExt cx="275054" cy="272668"/>
          </a:xfrm>
        </p:grpSpPr>
        <p:sp>
          <p:nvSpPr>
            <p:cNvPr id="7" name="Oval 6">
              <a:extLst>
                <a:ext uri="{FF2B5EF4-FFF2-40B4-BE49-F238E27FC236}">
                  <a16:creationId xmlns:a16="http://schemas.microsoft.com/office/drawing/2014/main" id="{C6CA6850-8FA6-500D-D1FC-D5AE65AF1DE5}"/>
                </a:ext>
              </a:extLst>
            </p:cNvPr>
            <p:cNvSpPr/>
            <p:nvPr/>
          </p:nvSpPr>
          <p:spPr>
            <a:xfrm>
              <a:off x="3825926" y="613140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sp>
          <p:nvSpPr>
            <p:cNvPr id="11" name="Freeform 10">
              <a:extLst>
                <a:ext uri="{FF2B5EF4-FFF2-40B4-BE49-F238E27FC236}">
                  <a16:creationId xmlns:a16="http://schemas.microsoft.com/office/drawing/2014/main" id="{F5A18EB8-B0C2-6CFA-6295-68783123C495}"/>
                </a:ext>
              </a:extLst>
            </p:cNvPr>
            <p:cNvSpPr/>
            <p:nvPr/>
          </p:nvSpPr>
          <p:spPr>
            <a:xfrm rot="10800000">
              <a:off x="3823540" y="6131407"/>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p>
          </p:txBody>
        </p:sp>
      </p:grpSp>
      <p:sp>
        <p:nvSpPr>
          <p:cNvPr id="13" name="Oval 12">
            <a:extLst>
              <a:ext uri="{FF2B5EF4-FFF2-40B4-BE49-F238E27FC236}">
                <a16:creationId xmlns:a16="http://schemas.microsoft.com/office/drawing/2014/main" id="{72FBA606-74B3-25F4-3A40-F7FCE4274790}"/>
              </a:ext>
            </a:extLst>
          </p:cNvPr>
          <p:cNvSpPr/>
          <p:nvPr/>
        </p:nvSpPr>
        <p:spPr>
          <a:xfrm>
            <a:off x="4569318" y="613140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Neue Haas Grotesk Text Pro" panose="020B0504020202020204" pitchFamily="34" charset="77"/>
            </a:endParaRPr>
          </a:p>
        </p:txBody>
      </p:sp>
      <p:cxnSp>
        <p:nvCxnSpPr>
          <p:cNvPr id="4" name="Straight Connector 3">
            <a:extLst>
              <a:ext uri="{FF2B5EF4-FFF2-40B4-BE49-F238E27FC236}">
                <a16:creationId xmlns:a16="http://schemas.microsoft.com/office/drawing/2014/main" id="{D1147C3C-7366-5B1C-20D9-69187A1A1F8F}"/>
              </a:ext>
            </a:extLst>
          </p:cNvPr>
          <p:cNvCxnSpPr>
            <a:cxnSpLocks/>
          </p:cNvCxnSpPr>
          <p:nvPr/>
        </p:nvCxnSpPr>
        <p:spPr>
          <a:xfrm>
            <a:off x="4345502"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0AD9051F-BBCB-E267-67EC-F526FFA9AE62}"/>
              </a:ext>
            </a:extLst>
          </p:cNvPr>
          <p:cNvCxnSpPr>
            <a:cxnSpLocks/>
          </p:cNvCxnSpPr>
          <p:nvPr/>
        </p:nvCxnSpPr>
        <p:spPr>
          <a:xfrm>
            <a:off x="3613150" y="2127945"/>
            <a:ext cx="736974"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a:xfrm>
            <a:off x="630419" y="205402"/>
            <a:ext cx="4829691" cy="785732"/>
          </a:xfrm>
        </p:spPr>
        <p:txBody>
          <a:bodyPr/>
          <a:lstStyle/>
          <a:p>
            <a:r>
              <a:rPr lang="en-US" dirty="0"/>
              <a:t>GREAT SOUTHERN</a:t>
            </a: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a:xfrm>
            <a:off x="623888" y="1073266"/>
            <a:ext cx="5290684" cy="1286693"/>
          </a:xfrm>
        </p:spPr>
        <p:txBody>
          <a:bodyPr/>
          <a:lstStyle/>
          <a:p>
            <a:pPr>
              <a:lnSpc>
                <a:spcPct val="80000"/>
              </a:lnSpc>
              <a:tabLst>
                <a:tab pos="1274445" algn="l"/>
              </a:tabLst>
            </a:pPr>
            <a:r>
              <a:rPr lang="en-AU" sz="5000" dirty="0">
                <a:solidFill>
                  <a:schemeClr val="accent5"/>
                </a:solidFill>
                <a:cs typeface="Hellix"/>
              </a:rPr>
              <a:t>REMOTE AND REWARDING</a:t>
            </a:r>
          </a:p>
        </p:txBody>
      </p:sp>
      <p:sp>
        <p:nvSpPr>
          <p:cNvPr id="4" name="Text Placeholder 5">
            <a:extLst>
              <a:ext uri="{FF2B5EF4-FFF2-40B4-BE49-F238E27FC236}">
                <a16:creationId xmlns:a16="http://schemas.microsoft.com/office/drawing/2014/main" id="{42C53C67-B0E4-DEB8-80D1-01B2BA80E9B8}"/>
              </a:ext>
            </a:extLst>
          </p:cNvPr>
          <p:cNvSpPr>
            <a:spLocks noGrp="1"/>
          </p:cNvSpPr>
          <p:nvPr>
            <p:ph type="body" sz="quarter" idx="11"/>
          </p:nvPr>
        </p:nvSpPr>
        <p:spPr>
          <a:xfrm>
            <a:off x="623888" y="3216632"/>
            <a:ext cx="3848780" cy="992298"/>
          </a:xfrm>
        </p:spPr>
        <p:txBody>
          <a:bodyPr/>
          <a:lstStyle/>
          <a:p>
            <a:pPr>
              <a:lnSpc>
                <a:spcPct val="110000"/>
              </a:lnSpc>
            </a:pPr>
            <a:r>
              <a:rPr lang="en-AU" dirty="0">
                <a:solidFill>
                  <a:schemeClr val="bg1"/>
                </a:solidFill>
              </a:rPr>
              <a:t>A dynamic, sprawling region on the rise with a bright future ahead.</a:t>
            </a:r>
          </a:p>
        </p:txBody>
      </p:sp>
      <p:pic>
        <p:nvPicPr>
          <p:cNvPr id="11" name="Picture Placeholder 10">
            <a:extLst>
              <a:ext uri="{FF2B5EF4-FFF2-40B4-BE49-F238E27FC236}">
                <a16:creationId xmlns:a16="http://schemas.microsoft.com/office/drawing/2014/main" id="{23D76D01-0C4F-8218-9B86-BCA48A78379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751" r="16751"/>
          <a:stretch/>
        </p:blipFill>
        <p:spPr>
          <a:xfrm>
            <a:off x="6096000" y="368300"/>
            <a:ext cx="6096000" cy="6103938"/>
          </a:xfrm>
        </p:spPr>
      </p:pic>
      <p:sp>
        <p:nvSpPr>
          <p:cNvPr id="6" name="object 11">
            <a:extLst>
              <a:ext uri="{FF2B5EF4-FFF2-40B4-BE49-F238E27FC236}">
                <a16:creationId xmlns:a16="http://schemas.microsoft.com/office/drawing/2014/main" id="{6231443A-BB70-29BB-22B7-C7AE9037E75A}"/>
              </a:ext>
            </a:extLst>
          </p:cNvPr>
          <p:cNvSpPr txBox="1"/>
          <p:nvPr/>
        </p:nvSpPr>
        <p:spPr>
          <a:xfrm>
            <a:off x="10178302" y="6522358"/>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t="17520" b="-1842"/>
          <a:stretch/>
        </p:blipFill>
        <p:spPr>
          <a:xfrm>
            <a:off x="0" y="0"/>
            <a:ext cx="12191999"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en-AU" altLang="ja-JP" sz="5443" b="0"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THANK YOU</a:t>
            </a:r>
            <a:endParaRPr lang="ja-JP" altLang="en-US" sz="5443" b="0">
              <a:solidFill>
                <a:schemeClr val="bg1"/>
              </a:solidFill>
              <a:latin typeface="Neue Haas Grotesk Text Pro" panose="020B0504020202020204" pitchFamily="34" charset="77"/>
              <a:cs typeface="Inter Display" panose="02000503000000020004" pitchFamily="2" charset="0"/>
            </a:endParaRPr>
          </a:p>
          <a:p>
            <a:pPr marL="11522" algn="ctr">
              <a:spcBef>
                <a:spcPts val="91"/>
              </a:spcBef>
              <a:tabLst>
                <a:tab pos="1162574" algn="l"/>
                <a:tab pos="2432878" algn="l"/>
                <a:tab pos="3690509" algn="l"/>
                <a:tab pos="4919334" algn="l"/>
                <a:tab pos="6532419" algn="l"/>
                <a:tab pos="9045952" algn="l"/>
              </a:tabLst>
            </a:pPr>
            <a:endParaRPr lang="pt-BR" sz="9073" b="0" spc="272"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40080" y="6301153"/>
            <a:ext cx="2822695" cy="123397"/>
          </a:xfrm>
          <a:prstGeom prst="rect">
            <a:avLst/>
          </a:prstGeom>
        </p:spPr>
      </p:pic>
      <p:sp>
        <p:nvSpPr>
          <p:cNvPr id="2" name="object 11">
            <a:extLst>
              <a:ext uri="{FF2B5EF4-FFF2-40B4-BE49-F238E27FC236}">
                <a16:creationId xmlns:a16="http://schemas.microsoft.com/office/drawing/2014/main" id="{C1E722BB-9906-FB19-7E80-741562292F38}"/>
              </a:ext>
            </a:extLst>
          </p:cNvPr>
          <p:cNvSpPr txBox="1"/>
          <p:nvPr/>
        </p:nvSpPr>
        <p:spPr>
          <a:xfrm>
            <a:off x="130788" y="53211"/>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AFCCD-7C9E-C960-09A4-DEEB4074F9D4}"/>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8BAD6CD0-3EC0-CB1E-A342-96AEB5E86E14}"/>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7E75DB30-E627-0D69-F7D4-A4D16E93449F}"/>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50500215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dirty="0">
                <a:solidFill>
                  <a:schemeClr val="accent5"/>
                </a:solidFill>
              </a:rPr>
              <a:t>GREAT SOUTHERN</a:t>
            </a: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2743685"/>
            <a:ext cx="4204380" cy="3133240"/>
          </a:xfrm>
        </p:spPr>
        <p:txBody>
          <a:bodyPr/>
          <a:lstStyle/>
          <a:p>
            <a:pPr marL="0" marR="417195" indent="0">
              <a:spcBef>
                <a:spcPts val="219"/>
              </a:spcBef>
              <a:buNone/>
            </a:pPr>
            <a:r>
              <a:rPr lang="en-AU" spc="-30" dirty="0">
                <a:solidFill>
                  <a:srgbClr val="FFFFFF"/>
                </a:solidFill>
                <a:cs typeface="Arial" panose="020B0604020202020204" pitchFamily="34" charset="0"/>
              </a:rPr>
              <a:t>Australia’s</a:t>
            </a:r>
            <a:r>
              <a:rPr lang="en-AU" spc="-5" dirty="0">
                <a:solidFill>
                  <a:srgbClr val="FFFFFF"/>
                </a:solidFill>
                <a:cs typeface="Arial" panose="020B0604020202020204" pitchFamily="34" charset="0"/>
              </a:rPr>
              <a:t> </a:t>
            </a:r>
            <a:r>
              <a:rPr lang="en-AU" spc="-25" dirty="0">
                <a:solidFill>
                  <a:srgbClr val="FFFFFF"/>
                </a:solidFill>
                <a:cs typeface="Arial" panose="020B0604020202020204" pitchFamily="34" charset="0"/>
              </a:rPr>
              <a:t>largest</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wine </a:t>
            </a:r>
            <a:r>
              <a:rPr lang="en-AU" spc="-20" dirty="0">
                <a:solidFill>
                  <a:srgbClr val="FFFFFF"/>
                </a:solidFill>
                <a:cs typeface="Arial" panose="020B0604020202020204" pitchFamily="34" charset="0"/>
              </a:rPr>
              <a:t>region</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is</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as </a:t>
            </a:r>
            <a:r>
              <a:rPr lang="en-AU" spc="5" dirty="0">
                <a:solidFill>
                  <a:srgbClr val="FFFFFF"/>
                </a:solidFill>
                <a:cs typeface="Arial" panose="020B0604020202020204" pitchFamily="34" charset="0"/>
              </a:rPr>
              <a:t> </a:t>
            </a:r>
            <a:r>
              <a:rPr lang="en-AU" spc="-20" dirty="0">
                <a:solidFill>
                  <a:srgbClr val="FFFFFF"/>
                </a:solidFill>
                <a:cs typeface="Arial" panose="020B0604020202020204" pitchFamily="34" charset="0"/>
              </a:rPr>
              <a:t>vast</a:t>
            </a:r>
            <a:r>
              <a:rPr lang="en-AU" spc="-10" dirty="0">
                <a:solidFill>
                  <a:srgbClr val="FFFFFF"/>
                </a:solidFill>
                <a:cs typeface="Arial" panose="020B0604020202020204" pitchFamily="34" charset="0"/>
              </a:rPr>
              <a:t> </a:t>
            </a:r>
            <a:r>
              <a:rPr lang="en-AU" dirty="0">
                <a:solidFill>
                  <a:srgbClr val="FFFFFF"/>
                </a:solidFill>
                <a:cs typeface="Arial" panose="020B0604020202020204" pitchFamily="34" charset="0"/>
              </a:rPr>
              <a:t>and</a:t>
            </a:r>
            <a:r>
              <a:rPr lang="en-AU" spc="-10" dirty="0">
                <a:solidFill>
                  <a:srgbClr val="FFFFFF"/>
                </a:solidFill>
                <a:cs typeface="Arial" panose="020B0604020202020204" pitchFamily="34" charset="0"/>
              </a:rPr>
              <a:t> </a:t>
            </a:r>
            <a:r>
              <a:rPr lang="en-AU" spc="-20" dirty="0">
                <a:solidFill>
                  <a:srgbClr val="FFFFFF"/>
                </a:solidFill>
                <a:cs typeface="Arial" panose="020B0604020202020204" pitchFamily="34" charset="0"/>
              </a:rPr>
              <a:t>isolated</a:t>
            </a:r>
            <a:r>
              <a:rPr lang="en-AU" spc="-10" dirty="0">
                <a:solidFill>
                  <a:srgbClr val="FFFFFF"/>
                </a:solidFill>
                <a:cs typeface="Arial" panose="020B0604020202020204" pitchFamily="34" charset="0"/>
              </a:rPr>
              <a:t> </a:t>
            </a:r>
            <a:r>
              <a:rPr lang="en-AU" dirty="0">
                <a:solidFill>
                  <a:srgbClr val="FFFFFF"/>
                </a:solidFill>
                <a:cs typeface="Arial" panose="020B0604020202020204" pitchFamily="34" charset="0"/>
              </a:rPr>
              <a:t>as</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it</a:t>
            </a:r>
            <a:r>
              <a:rPr lang="en-AU" spc="-10" dirty="0">
                <a:solidFill>
                  <a:srgbClr val="FFFFFF"/>
                </a:solidFill>
                <a:cs typeface="Arial" panose="020B0604020202020204" pitchFamily="34" charset="0"/>
              </a:rPr>
              <a:t> </a:t>
            </a:r>
            <a:r>
              <a:rPr lang="en-AU" dirty="0">
                <a:solidFill>
                  <a:srgbClr val="FFFFFF"/>
                </a:solidFill>
                <a:cs typeface="Arial" panose="020B0604020202020204" pitchFamily="34" charset="0"/>
              </a:rPr>
              <a:t>is</a:t>
            </a:r>
            <a:r>
              <a:rPr lang="en-AU" spc="-10" dirty="0">
                <a:solidFill>
                  <a:srgbClr val="FFFFFF"/>
                </a:solidFill>
                <a:cs typeface="Arial" panose="020B0604020202020204" pitchFamily="34" charset="0"/>
              </a:rPr>
              <a:t> </a:t>
            </a:r>
            <a:r>
              <a:rPr lang="en-AU" spc="-20" dirty="0">
                <a:solidFill>
                  <a:srgbClr val="FFFFFF"/>
                </a:solidFill>
                <a:cs typeface="Arial" panose="020B0604020202020204" pitchFamily="34" charset="0"/>
              </a:rPr>
              <a:t>diverse,</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with </a:t>
            </a:r>
            <a:r>
              <a:rPr lang="en-AU" spc="-420" dirty="0">
                <a:solidFill>
                  <a:srgbClr val="FFFFFF"/>
                </a:solidFill>
                <a:cs typeface="Arial" panose="020B0604020202020204" pitchFamily="34" charset="0"/>
              </a:rPr>
              <a:t> </a:t>
            </a:r>
            <a:r>
              <a:rPr lang="en-AU" dirty="0">
                <a:solidFill>
                  <a:srgbClr val="FFFFFF"/>
                </a:solidFill>
                <a:cs typeface="Arial" panose="020B0604020202020204" pitchFamily="34" charset="0"/>
              </a:rPr>
              <a:t>a</a:t>
            </a:r>
            <a:r>
              <a:rPr lang="en-AU" spc="-10" dirty="0">
                <a:solidFill>
                  <a:srgbClr val="FFFFFF"/>
                </a:solidFill>
                <a:cs typeface="Arial" panose="020B0604020202020204" pitchFamily="34" charset="0"/>
              </a:rPr>
              <a:t> </a:t>
            </a:r>
            <a:r>
              <a:rPr lang="en-AU" spc="-15" dirty="0">
                <a:solidFill>
                  <a:srgbClr val="FFFFFF"/>
                </a:solidFill>
                <a:cs typeface="Arial" panose="020B0604020202020204" pitchFamily="34" charset="0"/>
              </a:rPr>
              <a:t>reputation</a:t>
            </a:r>
            <a:r>
              <a:rPr lang="en-AU" spc="-10" dirty="0">
                <a:solidFill>
                  <a:srgbClr val="FFFFFF"/>
                </a:solidFill>
                <a:cs typeface="Arial" panose="020B0604020202020204" pitchFamily="34" charset="0"/>
              </a:rPr>
              <a:t> </a:t>
            </a:r>
            <a:r>
              <a:rPr lang="en-AU" spc="-25" dirty="0">
                <a:solidFill>
                  <a:srgbClr val="FFFFFF"/>
                </a:solidFill>
                <a:cs typeface="Arial" panose="020B0604020202020204" pitchFamily="34" charset="0"/>
              </a:rPr>
              <a:t>for</a:t>
            </a:r>
            <a:r>
              <a:rPr lang="en-AU" spc="-10" dirty="0">
                <a:solidFill>
                  <a:srgbClr val="FFFFFF"/>
                </a:solidFill>
                <a:cs typeface="Arial" panose="020B0604020202020204" pitchFamily="34" charset="0"/>
              </a:rPr>
              <a:t> </a:t>
            </a:r>
            <a:r>
              <a:rPr lang="en-AU" dirty="0">
                <a:solidFill>
                  <a:srgbClr val="FFFFFF"/>
                </a:solidFill>
                <a:cs typeface="Arial" panose="020B0604020202020204" pitchFamily="34" charset="0"/>
              </a:rPr>
              <a:t>high-quality</a:t>
            </a:r>
            <a:r>
              <a:rPr lang="en-AU" spc="-10" dirty="0">
                <a:solidFill>
                  <a:srgbClr val="FFFFFF"/>
                </a:solidFill>
                <a:cs typeface="Arial" panose="020B0604020202020204" pitchFamily="34" charset="0"/>
              </a:rPr>
              <a:t> </a:t>
            </a:r>
            <a:r>
              <a:rPr lang="en-AU" spc="-5" dirty="0">
                <a:solidFill>
                  <a:srgbClr val="FFFFFF"/>
                </a:solidFill>
                <a:cs typeface="Arial" panose="020B0604020202020204" pitchFamily="34" charset="0"/>
              </a:rPr>
              <a:t>wines.</a:t>
            </a:r>
            <a:endParaRPr lang="en-AU" dirty="0">
              <a:cs typeface="Arial" panose="020B0604020202020204" pitchFamily="34" charset="0"/>
            </a:endParaRPr>
          </a:p>
          <a:p>
            <a:pPr marL="297815" indent="-285750">
              <a:spcBef>
                <a:spcPts val="590"/>
              </a:spcBef>
              <a:buFont typeface="Arial" panose="020B0604020202020204" pitchFamily="34" charset="0"/>
              <a:buChar char="•"/>
              <a:tabLst>
                <a:tab pos="203200" algn="l"/>
              </a:tabLst>
            </a:pPr>
            <a:r>
              <a:rPr lang="en-AU" dirty="0">
                <a:solidFill>
                  <a:srgbClr val="FFFFFF"/>
                </a:solidFill>
                <a:cs typeface="Arial" panose="020B0604020202020204" pitchFamily="34" charset="0"/>
              </a:rPr>
              <a:t>Home</a:t>
            </a:r>
            <a:r>
              <a:rPr lang="en-AU" spc="-10" dirty="0">
                <a:solidFill>
                  <a:srgbClr val="FFFFFF"/>
                </a:solidFill>
                <a:cs typeface="Arial" panose="020B0604020202020204" pitchFamily="34" charset="0"/>
              </a:rPr>
              <a:t> </a:t>
            </a:r>
            <a:r>
              <a:rPr lang="en-AU" spc="-30" dirty="0">
                <a:solidFill>
                  <a:srgbClr val="FFFFFF"/>
                </a:solidFill>
                <a:cs typeface="Arial" panose="020B0604020202020204" pitchFamily="34" charset="0"/>
              </a:rPr>
              <a:t>to</a:t>
            </a:r>
            <a:r>
              <a:rPr lang="en-AU" spc="-10" dirty="0">
                <a:solidFill>
                  <a:srgbClr val="FFFFFF"/>
                </a:solidFill>
                <a:cs typeface="Arial" panose="020B0604020202020204" pitchFamily="34" charset="0"/>
              </a:rPr>
              <a:t> five </a:t>
            </a:r>
            <a:r>
              <a:rPr lang="en-AU" spc="-5" dirty="0">
                <a:solidFill>
                  <a:srgbClr val="FFFFFF"/>
                </a:solidFill>
                <a:cs typeface="Arial" panose="020B0604020202020204" pitchFamily="34" charset="0"/>
              </a:rPr>
              <a:t>distinct</a:t>
            </a:r>
            <a:r>
              <a:rPr lang="en-AU" spc="-10" dirty="0">
                <a:solidFill>
                  <a:srgbClr val="FFFFFF"/>
                </a:solidFill>
                <a:cs typeface="Arial" panose="020B0604020202020204" pitchFamily="34" charset="0"/>
              </a:rPr>
              <a:t> </a:t>
            </a:r>
            <a:r>
              <a:rPr lang="en-AU" spc="-15" dirty="0">
                <a:solidFill>
                  <a:srgbClr val="FFFFFF"/>
                </a:solidFill>
                <a:cs typeface="Arial" panose="020B0604020202020204" pitchFamily="34" charset="0"/>
              </a:rPr>
              <a:t>subregions</a:t>
            </a:r>
            <a:endParaRPr lang="en-AU" dirty="0">
              <a:cs typeface="Arial" panose="020B0604020202020204" pitchFamily="34" charset="0"/>
            </a:endParaRPr>
          </a:p>
          <a:p>
            <a:pPr marL="297815" marR="5080" indent="-285750">
              <a:spcBef>
                <a:spcPts val="765"/>
              </a:spcBef>
              <a:buFont typeface="Arial" panose="020B0604020202020204" pitchFamily="34" charset="0"/>
              <a:buChar char="•"/>
              <a:tabLst>
                <a:tab pos="203200" algn="l"/>
              </a:tabLst>
            </a:pPr>
            <a:r>
              <a:rPr lang="en-AU" spc="-35" dirty="0">
                <a:solidFill>
                  <a:srgbClr val="FFFFFF"/>
                </a:solidFill>
                <a:cs typeface="Arial" panose="020B0604020202020204" pitchFamily="34" charset="0"/>
              </a:rPr>
              <a:t>Western</a:t>
            </a:r>
            <a:r>
              <a:rPr lang="en-AU" spc="-10" dirty="0">
                <a:solidFill>
                  <a:srgbClr val="FFFFFF"/>
                </a:solidFill>
                <a:cs typeface="Arial" panose="020B0604020202020204" pitchFamily="34" charset="0"/>
              </a:rPr>
              <a:t> </a:t>
            </a:r>
            <a:r>
              <a:rPr lang="en-AU" spc="-30" dirty="0">
                <a:solidFill>
                  <a:srgbClr val="FFFFFF"/>
                </a:solidFill>
                <a:cs typeface="Arial" panose="020B0604020202020204" pitchFamily="34" charset="0"/>
              </a:rPr>
              <a:t>Australia’s</a:t>
            </a:r>
            <a:r>
              <a:rPr lang="en-AU" spc="-10" dirty="0">
                <a:solidFill>
                  <a:srgbClr val="FFFFFF"/>
                </a:solidFill>
                <a:cs typeface="Arial" panose="020B0604020202020204" pitchFamily="34" charset="0"/>
              </a:rPr>
              <a:t> </a:t>
            </a:r>
            <a:r>
              <a:rPr lang="en-AU" spc="-20" dirty="0">
                <a:solidFill>
                  <a:srgbClr val="FFFFFF"/>
                </a:solidFill>
                <a:cs typeface="Arial" panose="020B0604020202020204" pitchFamily="34" charset="0"/>
              </a:rPr>
              <a:t>coolest</a:t>
            </a:r>
            <a:r>
              <a:rPr lang="en-AU" spc="-10" dirty="0">
                <a:solidFill>
                  <a:srgbClr val="FFFFFF"/>
                </a:solidFill>
                <a:cs typeface="Arial" panose="020B0604020202020204" pitchFamily="34" charset="0"/>
              </a:rPr>
              <a:t> </a:t>
            </a:r>
            <a:r>
              <a:rPr lang="en-AU" dirty="0">
                <a:solidFill>
                  <a:srgbClr val="FFFFFF"/>
                </a:solidFill>
                <a:cs typeface="Arial" panose="020B0604020202020204" pitchFamily="34" charset="0"/>
              </a:rPr>
              <a:t>wine</a:t>
            </a:r>
            <a:r>
              <a:rPr lang="en-AU" spc="-10" dirty="0">
                <a:solidFill>
                  <a:srgbClr val="FFFFFF"/>
                </a:solidFill>
                <a:cs typeface="Arial" panose="020B0604020202020204" pitchFamily="34" charset="0"/>
              </a:rPr>
              <a:t> </a:t>
            </a:r>
            <a:r>
              <a:rPr lang="en-AU" spc="-20" dirty="0">
                <a:solidFill>
                  <a:srgbClr val="FFFFFF"/>
                </a:solidFill>
                <a:cs typeface="Arial" panose="020B0604020202020204" pitchFamily="34" charset="0"/>
              </a:rPr>
              <a:t>region </a:t>
            </a:r>
            <a:r>
              <a:rPr lang="en-AU" spc="-420" dirty="0">
                <a:solidFill>
                  <a:srgbClr val="FFFFFF"/>
                </a:solidFill>
                <a:cs typeface="Arial" panose="020B0604020202020204" pitchFamily="34" charset="0"/>
              </a:rPr>
              <a:t> </a:t>
            </a:r>
            <a:r>
              <a:rPr lang="en-AU" dirty="0">
                <a:solidFill>
                  <a:srgbClr val="FFFFFF"/>
                </a:solidFill>
                <a:cs typeface="Arial" panose="020B0604020202020204" pitchFamily="34" charset="0"/>
              </a:rPr>
              <a:t>with</a:t>
            </a:r>
            <a:r>
              <a:rPr lang="en-AU" spc="-5" dirty="0">
                <a:solidFill>
                  <a:srgbClr val="FFFFFF"/>
                </a:solidFill>
                <a:cs typeface="Arial" panose="020B0604020202020204" pitchFamily="34" charset="0"/>
              </a:rPr>
              <a:t> </a:t>
            </a:r>
            <a:r>
              <a:rPr lang="en-AU" spc="-25" dirty="0">
                <a:solidFill>
                  <a:srgbClr val="FFFFFF"/>
                </a:solidFill>
                <a:cs typeface="Arial" panose="020B0604020202020204" pitchFamily="34" charset="0"/>
              </a:rPr>
              <a:t>favourable</a:t>
            </a:r>
            <a:r>
              <a:rPr lang="en-AU" spc="-5" dirty="0">
                <a:solidFill>
                  <a:srgbClr val="FFFFFF"/>
                </a:solidFill>
                <a:cs typeface="Arial" panose="020B0604020202020204" pitchFamily="34" charset="0"/>
              </a:rPr>
              <a:t> </a:t>
            </a:r>
            <a:r>
              <a:rPr lang="en-AU" spc="-20" dirty="0">
                <a:solidFill>
                  <a:srgbClr val="FFFFFF"/>
                </a:solidFill>
                <a:cs typeface="Arial" panose="020B0604020202020204" pitchFamily="34" charset="0"/>
              </a:rPr>
              <a:t>growing</a:t>
            </a:r>
            <a:r>
              <a:rPr lang="en-AU" dirty="0">
                <a:solidFill>
                  <a:srgbClr val="FFFFFF"/>
                </a:solidFill>
                <a:cs typeface="Arial" panose="020B0604020202020204" pitchFamily="34" charset="0"/>
              </a:rPr>
              <a:t> </a:t>
            </a:r>
            <a:r>
              <a:rPr lang="en-AU" spc="-5" dirty="0">
                <a:solidFill>
                  <a:srgbClr val="FFFFFF"/>
                </a:solidFill>
                <a:cs typeface="Arial" panose="020B0604020202020204" pitchFamily="34" charset="0"/>
              </a:rPr>
              <a:t>conditions</a:t>
            </a:r>
            <a:endParaRPr lang="en-AU" dirty="0">
              <a:cs typeface="Arial" panose="020B0604020202020204" pitchFamily="34" charset="0"/>
            </a:endParaRPr>
          </a:p>
          <a:p>
            <a:pPr marL="297815" indent="-285750">
              <a:spcBef>
                <a:spcPts val="590"/>
              </a:spcBef>
              <a:buFont typeface="Arial" panose="020B0604020202020204" pitchFamily="34" charset="0"/>
              <a:buChar char="•"/>
              <a:tabLst>
                <a:tab pos="203200" algn="l"/>
              </a:tabLst>
            </a:pPr>
            <a:r>
              <a:rPr lang="en-AU" spc="-15" dirty="0">
                <a:solidFill>
                  <a:srgbClr val="FFFFFF"/>
                </a:solidFill>
                <a:cs typeface="Arial" panose="020B0604020202020204" pitchFamily="34" charset="0"/>
              </a:rPr>
              <a:t>Exceptional</a:t>
            </a:r>
            <a:r>
              <a:rPr lang="en-AU" spc="-10" dirty="0">
                <a:solidFill>
                  <a:srgbClr val="FFFFFF"/>
                </a:solidFill>
                <a:cs typeface="Arial" panose="020B0604020202020204" pitchFamily="34" charset="0"/>
              </a:rPr>
              <a:t> </a:t>
            </a:r>
            <a:r>
              <a:rPr lang="en-AU" spc="-5" dirty="0">
                <a:solidFill>
                  <a:srgbClr val="FFFFFF"/>
                </a:solidFill>
                <a:cs typeface="Arial" panose="020B0604020202020204" pitchFamily="34" charset="0"/>
              </a:rPr>
              <a:t>Riesling </a:t>
            </a:r>
            <a:r>
              <a:rPr lang="en-AU" dirty="0">
                <a:solidFill>
                  <a:srgbClr val="FFFFFF"/>
                </a:solidFill>
                <a:cs typeface="Arial" panose="020B0604020202020204" pitchFamily="34" charset="0"/>
              </a:rPr>
              <a:t>and</a:t>
            </a:r>
            <a:r>
              <a:rPr lang="en-AU" spc="-5" dirty="0">
                <a:solidFill>
                  <a:srgbClr val="FFFFFF"/>
                </a:solidFill>
                <a:cs typeface="Arial" panose="020B0604020202020204" pitchFamily="34" charset="0"/>
              </a:rPr>
              <a:t> </a:t>
            </a:r>
            <a:r>
              <a:rPr lang="en-AU" spc="-15" dirty="0">
                <a:solidFill>
                  <a:srgbClr val="FFFFFF"/>
                </a:solidFill>
                <a:cs typeface="Arial" panose="020B0604020202020204" pitchFamily="34" charset="0"/>
              </a:rPr>
              <a:t>Shiraz</a:t>
            </a:r>
            <a:endParaRPr lang="en-AU" dirty="0">
              <a:cs typeface="Arial" panose="020B0604020202020204" pitchFamily="34" charset="0"/>
            </a:endParaRPr>
          </a:p>
          <a:p>
            <a:pPr marL="297815" marR="765810" indent="-285750">
              <a:spcBef>
                <a:spcPts val="765"/>
              </a:spcBef>
              <a:buFont typeface="Arial" panose="020B0604020202020204" pitchFamily="34" charset="0"/>
              <a:buChar char="•"/>
              <a:tabLst>
                <a:tab pos="203200" algn="l"/>
              </a:tabLst>
            </a:pPr>
            <a:r>
              <a:rPr lang="en-AU" spc="-15" dirty="0">
                <a:solidFill>
                  <a:srgbClr val="FFFFFF"/>
                </a:solidFill>
                <a:cs typeface="Arial" panose="020B0604020202020204" pitchFamily="34" charset="0"/>
              </a:rPr>
              <a:t>Increasing</a:t>
            </a:r>
            <a:r>
              <a:rPr lang="en-AU" spc="-5" dirty="0">
                <a:solidFill>
                  <a:srgbClr val="FFFFFF"/>
                </a:solidFill>
                <a:cs typeface="Arial" panose="020B0604020202020204" pitchFamily="34" charset="0"/>
              </a:rPr>
              <a:t> </a:t>
            </a:r>
            <a:r>
              <a:rPr lang="en-AU" spc="-25" dirty="0">
                <a:solidFill>
                  <a:srgbClr val="FFFFFF"/>
                </a:solidFill>
                <a:cs typeface="Arial" panose="020B0604020202020204" pitchFamily="34" charset="0"/>
              </a:rPr>
              <a:t>focus</a:t>
            </a:r>
            <a:r>
              <a:rPr lang="en-AU" spc="-5" dirty="0">
                <a:solidFill>
                  <a:srgbClr val="FFFFFF"/>
                </a:solidFill>
                <a:cs typeface="Arial" panose="020B0604020202020204" pitchFamily="34" charset="0"/>
              </a:rPr>
              <a:t> </a:t>
            </a:r>
            <a:r>
              <a:rPr lang="en-AU" dirty="0">
                <a:solidFill>
                  <a:srgbClr val="FFFFFF"/>
                </a:solidFill>
                <a:cs typeface="Arial" panose="020B0604020202020204" pitchFamily="34" charset="0"/>
              </a:rPr>
              <a:t>on </a:t>
            </a:r>
            <a:r>
              <a:rPr lang="en-AU" spc="-15" dirty="0">
                <a:solidFill>
                  <a:srgbClr val="FFFFFF"/>
                </a:solidFill>
                <a:cs typeface="Arial" panose="020B0604020202020204" pitchFamily="34" charset="0"/>
              </a:rPr>
              <a:t>sustainable </a:t>
            </a:r>
            <a:r>
              <a:rPr lang="en-AU" spc="-420" dirty="0">
                <a:solidFill>
                  <a:srgbClr val="FFFFFF"/>
                </a:solidFill>
                <a:cs typeface="Arial" panose="020B0604020202020204" pitchFamily="34" charset="0"/>
              </a:rPr>
              <a:t> </a:t>
            </a:r>
            <a:r>
              <a:rPr lang="en-AU" spc="-25" dirty="0">
                <a:solidFill>
                  <a:srgbClr val="FFFFFF"/>
                </a:solidFill>
                <a:cs typeface="Arial" panose="020B0604020202020204" pitchFamily="34" charset="0"/>
              </a:rPr>
              <a:t>vineyard</a:t>
            </a:r>
            <a:r>
              <a:rPr lang="en-AU" spc="-5" dirty="0">
                <a:solidFill>
                  <a:srgbClr val="FFFFFF"/>
                </a:solidFill>
                <a:cs typeface="Arial" panose="020B0604020202020204" pitchFamily="34" charset="0"/>
              </a:rPr>
              <a:t> </a:t>
            </a:r>
            <a:r>
              <a:rPr lang="en-AU" spc="-15" dirty="0">
                <a:solidFill>
                  <a:srgbClr val="FFFFFF"/>
                </a:solidFill>
                <a:cs typeface="Arial" panose="020B0604020202020204" pitchFamily="34" charset="0"/>
              </a:rPr>
              <a:t>practices</a:t>
            </a:r>
            <a:endParaRPr lang="en-AU" dirty="0">
              <a:cs typeface="Arial" panose="020B0604020202020204" pitchFamily="34" charset="0"/>
            </a:endParaRPr>
          </a:p>
          <a:p>
            <a:pPr marL="297815" marR="448309" indent="-285750">
              <a:spcBef>
                <a:spcPts val="710"/>
              </a:spcBef>
              <a:buFont typeface="Arial" panose="020B0604020202020204" pitchFamily="34" charset="0"/>
              <a:buChar char="•"/>
              <a:tabLst>
                <a:tab pos="203200" algn="l"/>
              </a:tabLst>
            </a:pPr>
            <a:r>
              <a:rPr lang="en-AU" dirty="0">
                <a:solidFill>
                  <a:srgbClr val="FFFFFF"/>
                </a:solidFill>
                <a:cs typeface="Arial" panose="020B0604020202020204" pitchFamily="34" charset="0"/>
              </a:rPr>
              <a:t>A mix </a:t>
            </a:r>
            <a:r>
              <a:rPr lang="en-AU" spc="-10" dirty="0">
                <a:solidFill>
                  <a:srgbClr val="FFFFFF"/>
                </a:solidFill>
                <a:cs typeface="Arial" panose="020B0604020202020204" pitchFamily="34" charset="0"/>
              </a:rPr>
              <a:t>of traditional </a:t>
            </a:r>
            <a:r>
              <a:rPr lang="en-AU" dirty="0">
                <a:solidFill>
                  <a:srgbClr val="FFFFFF"/>
                </a:solidFill>
                <a:cs typeface="Arial" panose="020B0604020202020204" pitchFamily="34" charset="0"/>
              </a:rPr>
              <a:t>and minimal- </a:t>
            </a:r>
            <a:r>
              <a:rPr lang="en-AU" spc="5" dirty="0">
                <a:solidFill>
                  <a:srgbClr val="FFFFFF"/>
                </a:solidFill>
                <a:cs typeface="Arial" panose="020B0604020202020204" pitchFamily="34" charset="0"/>
              </a:rPr>
              <a:t> </a:t>
            </a:r>
            <a:r>
              <a:rPr lang="en-AU" spc="-20" dirty="0">
                <a:solidFill>
                  <a:srgbClr val="FFFFFF"/>
                </a:solidFill>
                <a:cs typeface="Arial" panose="020B0604020202020204" pitchFamily="34" charset="0"/>
              </a:rPr>
              <a:t>intervention</a:t>
            </a:r>
            <a:r>
              <a:rPr lang="en-AU" spc="-25" dirty="0">
                <a:solidFill>
                  <a:srgbClr val="FFFFFF"/>
                </a:solidFill>
                <a:cs typeface="Arial" panose="020B0604020202020204" pitchFamily="34" charset="0"/>
              </a:rPr>
              <a:t> </a:t>
            </a:r>
            <a:r>
              <a:rPr lang="en-AU" dirty="0">
                <a:solidFill>
                  <a:srgbClr val="FFFFFF"/>
                </a:solidFill>
                <a:cs typeface="Arial" panose="020B0604020202020204" pitchFamily="34" charset="0"/>
              </a:rPr>
              <a:t>winemaking</a:t>
            </a:r>
            <a:r>
              <a:rPr lang="en-AU" spc="-20" dirty="0">
                <a:solidFill>
                  <a:srgbClr val="FFFFFF"/>
                </a:solidFill>
                <a:cs typeface="Arial" panose="020B0604020202020204" pitchFamily="34" charset="0"/>
              </a:rPr>
              <a:t> </a:t>
            </a:r>
            <a:r>
              <a:rPr lang="en-AU" spc="-15" dirty="0">
                <a:solidFill>
                  <a:srgbClr val="FFFFFF"/>
                </a:solidFill>
                <a:cs typeface="Arial" panose="020B0604020202020204" pitchFamily="34" charset="0"/>
              </a:rPr>
              <a:t>practices</a:t>
            </a:r>
            <a:endParaRPr lang="en-AU" dirty="0">
              <a:cs typeface="Arial" panose="020B0604020202020204" pitchFamily="34" charset="0"/>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4829691" cy="1325563"/>
          </a:xfrm>
        </p:spPr>
        <p:txBody>
          <a:bodyPr/>
          <a:lstStyle/>
          <a:p>
            <a:r>
              <a:rPr lang="en-US" sz="5000" dirty="0">
                <a:solidFill>
                  <a:schemeClr val="bg2"/>
                </a:solidFill>
              </a:rPr>
              <a:t>RICH, VAST AND VARIED</a:t>
            </a:r>
          </a:p>
        </p:txBody>
      </p:sp>
      <p:sp>
        <p:nvSpPr>
          <p:cNvPr id="2" name="object 11">
            <a:extLst>
              <a:ext uri="{FF2B5EF4-FFF2-40B4-BE49-F238E27FC236}">
                <a16:creationId xmlns:a16="http://schemas.microsoft.com/office/drawing/2014/main" id="{5441BC5B-FAD8-3070-EB83-BE0D3162F55E}"/>
              </a:ext>
            </a:extLst>
          </p:cNvPr>
          <p:cNvSpPr txBox="1"/>
          <p:nvPr/>
        </p:nvSpPr>
        <p:spPr>
          <a:xfrm>
            <a:off x="98130" y="6489700"/>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solidFill>
                  <a:srgbClr val="FFFFFF"/>
                </a:solidFill>
                <a:latin typeface="Neue Haas Grotesk Text Pro" panose="020B0504020202020204" pitchFamily="34" charset="77"/>
                <a:cs typeface="Arial" panose="020B0604020202020204" pitchFamily="34" charset="0"/>
              </a:rPr>
              <a:t>Photo</a:t>
            </a:r>
            <a:r>
              <a:rPr sz="800" spc="-10" dirty="0">
                <a:solidFill>
                  <a:srgbClr val="FFFFFF"/>
                </a:solidFill>
                <a:latin typeface="Neue Haas Grotesk Text Pro" panose="020B0504020202020204" pitchFamily="34" charset="77"/>
                <a:cs typeface="Arial" panose="020B0604020202020204" pitchFamily="34" charset="0"/>
              </a:rPr>
              <a:t> courtesy </a:t>
            </a:r>
            <a:r>
              <a:rPr sz="800" spc="-5" dirty="0">
                <a:solidFill>
                  <a:srgbClr val="FFFFFF"/>
                </a:solidFill>
                <a:latin typeface="Neue Haas Grotesk Text Pro" panose="020B0504020202020204" pitchFamily="34" charset="77"/>
                <a:cs typeface="Arial" panose="020B0604020202020204" pitchFamily="34" charset="0"/>
              </a:rPr>
              <a:t>of </a:t>
            </a:r>
            <a:r>
              <a:rPr sz="800" spc="-15" dirty="0">
                <a:solidFill>
                  <a:srgbClr val="FFFFFF"/>
                </a:solidFill>
                <a:latin typeface="Neue Haas Grotesk Text Pro" panose="020B0504020202020204" pitchFamily="34" charset="77"/>
                <a:cs typeface="Arial" panose="020B0604020202020204" pitchFamily="34" charset="0"/>
              </a:rPr>
              <a:t>Great</a:t>
            </a:r>
            <a:r>
              <a:rPr sz="800" spc="-10" dirty="0">
                <a:solidFill>
                  <a:srgbClr val="FFFFFF"/>
                </a:solidFill>
                <a:latin typeface="Neue Haas Grotesk Text Pro" panose="020B0504020202020204" pitchFamily="34" charset="77"/>
                <a:cs typeface="Arial" panose="020B0604020202020204" pitchFamily="34" charset="0"/>
              </a:rPr>
              <a:t> </a:t>
            </a:r>
            <a:r>
              <a:rPr sz="800" dirty="0">
                <a:solidFill>
                  <a:srgbClr val="FFFFFF"/>
                </a:solidFill>
                <a:latin typeface="Neue Haas Grotesk Text Pro" panose="020B0504020202020204" pitchFamily="34" charset="77"/>
                <a:cs typeface="Arial" panose="020B0604020202020204" pitchFamily="34" charset="0"/>
              </a:rPr>
              <a:t>Southern</a:t>
            </a:r>
            <a:r>
              <a:rPr sz="800" spc="-10" dirty="0">
                <a:solidFill>
                  <a:srgbClr val="FFFFFF"/>
                </a:solidFill>
                <a:latin typeface="Neue Haas Grotesk Text Pro" panose="020B0504020202020204" pitchFamily="34" charset="77"/>
                <a:cs typeface="Arial" panose="020B0604020202020204" pitchFamily="34" charset="0"/>
              </a:rPr>
              <a:t> </a:t>
            </a:r>
            <a:r>
              <a:rPr sz="800" spc="-5" dirty="0">
                <a:solidFill>
                  <a:srgbClr val="FFFFFF"/>
                </a:solidFill>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60243348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27709"/>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US" dirty="0">
                <a:solidFill>
                  <a:schemeClr val="accent1"/>
                </a:solidFill>
              </a:rPr>
              <a:t>TODAY WE’LL COVER</a:t>
            </a: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20203"/>
            <a:ext cx="4829691" cy="1530521"/>
          </a:xfrm>
        </p:spPr>
        <p:txBody>
          <a:bodyPr/>
          <a:lstStyle/>
          <a:p>
            <a:pPr>
              <a:lnSpc>
                <a:spcPct val="99000"/>
              </a:lnSpc>
              <a:spcBef>
                <a:spcPts val="800"/>
              </a:spcBef>
            </a:pPr>
            <a:r>
              <a:rPr lang="en-US" dirty="0"/>
              <a:t>The history of Great Southern</a:t>
            </a:r>
          </a:p>
          <a:p>
            <a:pPr>
              <a:lnSpc>
                <a:spcPct val="99000"/>
              </a:lnSpc>
              <a:spcBef>
                <a:spcPts val="800"/>
              </a:spcBef>
            </a:pPr>
            <a:r>
              <a:rPr lang="en-US" dirty="0"/>
              <a:t>Geography, climate and soil</a:t>
            </a:r>
          </a:p>
          <a:p>
            <a:pPr>
              <a:lnSpc>
                <a:spcPct val="99000"/>
              </a:lnSpc>
              <a:spcBef>
                <a:spcPts val="800"/>
              </a:spcBef>
            </a:pPr>
            <a:r>
              <a:rPr lang="en-US" dirty="0"/>
              <a:t>Viticulture and winemaking </a:t>
            </a:r>
          </a:p>
          <a:p>
            <a:pPr>
              <a:lnSpc>
                <a:spcPct val="99000"/>
              </a:lnSpc>
              <a:spcBef>
                <a:spcPts val="800"/>
              </a:spcBef>
            </a:pPr>
            <a:r>
              <a:rPr lang="en-US" dirty="0"/>
              <a:t>Prominent varieties</a:t>
            </a:r>
            <a:endParaRPr lang="en-AU" dirty="0"/>
          </a:p>
        </p:txBody>
      </p:sp>
    </p:spTree>
    <p:extLst>
      <p:ext uri="{BB962C8B-B14F-4D97-AF65-F5344CB8AC3E}">
        <p14:creationId xmlns:p14="http://schemas.microsoft.com/office/powerpoint/2010/main" val="418893328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507205" y="368300"/>
            <a:ext cx="4684796"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1312276" y="3477251"/>
            <a:ext cx="2382787" cy="662774"/>
          </a:xfrm>
        </p:spPr>
        <p:txBody>
          <a:bodyPr/>
          <a:lstStyle/>
          <a:p>
            <a:r>
              <a:rPr lang="en-US" dirty="0"/>
              <a:t>1859</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1312277" y="4140032"/>
            <a:ext cx="2256374" cy="1461301"/>
          </a:xfrm>
        </p:spPr>
        <p:txBody>
          <a:bodyPr/>
          <a:lstStyle/>
          <a:p>
            <a:pPr marL="0" indent="0">
              <a:lnSpc>
                <a:spcPct val="95000"/>
              </a:lnSpc>
              <a:spcBef>
                <a:spcPts val="800"/>
              </a:spcBef>
              <a:buNone/>
            </a:pPr>
            <a:r>
              <a:rPr lang="en-US" sz="1600" dirty="0"/>
              <a:t>Settler George Egerton-Warburton plants the region’s first vines on his property near Mount Barker.</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3120123" y="2169721"/>
            <a:ext cx="2918355" cy="1461301"/>
          </a:xfrm>
        </p:spPr>
        <p:txBody>
          <a:bodyPr/>
          <a:lstStyle/>
          <a:p>
            <a:pPr marL="0" indent="0">
              <a:lnSpc>
                <a:spcPct val="95000"/>
              </a:lnSpc>
              <a:spcBef>
                <a:spcPts val="800"/>
              </a:spcBef>
              <a:buNone/>
            </a:pPr>
            <a:r>
              <a:rPr lang="en-US" sz="1600" dirty="0"/>
              <a:t>Viticulturist Bill Jamieson’s experimental plantings lay the groundwork for the region’s commercial development.</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3120123" y="1506947"/>
            <a:ext cx="2120040" cy="662774"/>
          </a:xfrm>
        </p:spPr>
        <p:txBody>
          <a:bodyPr/>
          <a:lstStyle/>
          <a:p>
            <a:r>
              <a:rPr lang="en-US" dirty="0"/>
              <a:t>1930</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3" y="512088"/>
            <a:ext cx="6968303" cy="473196"/>
          </a:xfrm>
        </p:spPr>
        <p:txBody>
          <a:bodyPr/>
          <a:lstStyle/>
          <a:p>
            <a:r>
              <a:rPr lang="en-US" dirty="0">
                <a:solidFill>
                  <a:schemeClr val="accent5"/>
                </a:solidFill>
              </a:rPr>
              <a:t>THE HISTORY OF</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sz="1600" dirty="0"/>
              <a:t>The region’s first commercial vineyard is established at Forest Hill near Mount Barker.</a:t>
            </a:r>
            <a:endParaRPr lang="en-AU" sz="1600" dirty="0"/>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1965</a:t>
            </a:r>
          </a:p>
        </p:txBody>
      </p:sp>
      <p:sp>
        <p:nvSpPr>
          <p:cNvPr id="2" name="Text Placeholder 9">
            <a:extLst>
              <a:ext uri="{FF2B5EF4-FFF2-40B4-BE49-F238E27FC236}">
                <a16:creationId xmlns:a16="http://schemas.microsoft.com/office/drawing/2014/main" id="{8B2B6792-1E47-E7D1-5C88-F3755D22476B}"/>
              </a:ext>
            </a:extLst>
          </p:cNvPr>
          <p:cNvSpPr txBox="1">
            <a:spLocks/>
          </p:cNvSpPr>
          <p:nvPr/>
        </p:nvSpPr>
        <p:spPr>
          <a:xfrm>
            <a:off x="623343" y="972624"/>
            <a:ext cx="6784726" cy="1350868"/>
          </a:xfrm>
          <a:prstGeom prst="rect">
            <a:avLst/>
          </a:prstGeom>
        </p:spPr>
        <p:txBody>
          <a:bodyPr vert="horz" lIns="0" tIns="0" rIns="0" bIns="0" rtlCol="0" anchor="t">
            <a:noAutofit/>
          </a:bodyPr>
          <a:lstStyle>
            <a:lvl1pPr marL="0" indent="0" algn="l" defTabSz="914453" rtl="0" eaLnBrk="1" latinLnBrk="0" hangingPunct="1">
              <a:lnSpc>
                <a:spcPct val="82000"/>
              </a:lnSpc>
              <a:spcBef>
                <a:spcPts val="544"/>
              </a:spcBef>
              <a:buClr>
                <a:schemeClr val="accent4"/>
              </a:buClr>
              <a:buFontTx/>
              <a:buNone/>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32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5440" dirty="0">
                <a:solidFill>
                  <a:schemeClr val="accent1"/>
                </a:solidFill>
              </a:rPr>
              <a:t>GREAT SOUTHERN</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553461" y="4150365"/>
            <a:ext cx="23120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sz="1600" dirty="0"/>
              <a:t>The WA Government </a:t>
            </a:r>
            <a:br>
              <a:rPr lang="en-US" sz="1600" dirty="0"/>
            </a:br>
            <a:r>
              <a:rPr lang="en-US" sz="1600" dirty="0"/>
              <a:t>invites viticulture professor Harold Olmo and Dr Penfold Hyland to investigate the region, hoping to stimulate economic growth.</a:t>
            </a:r>
            <a:endParaRPr lang="en-AU" sz="1600" dirty="0"/>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553461" y="348759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1955</a:t>
            </a: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sz="1600" dirty="0"/>
              <a:t>Professor Olmo’s report concludes that Mount Barker and Frankland River show promise for wine production.</a:t>
            </a:r>
            <a:endParaRPr lang="en-AU" sz="1600" dirty="0"/>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1956</a:t>
            </a:r>
          </a:p>
        </p:txBody>
      </p:sp>
    </p:spTree>
    <p:extLst>
      <p:ext uri="{BB962C8B-B14F-4D97-AF65-F5344CB8AC3E}">
        <p14:creationId xmlns:p14="http://schemas.microsoft.com/office/powerpoint/2010/main" val="40130353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a:stretch/>
        </p:blipFill>
        <p:spPr>
          <a:xfrm>
            <a:off x="7757409" y="368300"/>
            <a:ext cx="4434591" cy="2713065"/>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2568030" y="3518031"/>
            <a:ext cx="2382787" cy="662774"/>
          </a:xfrm>
        </p:spPr>
        <p:txBody>
          <a:bodyPr/>
          <a:lstStyle/>
          <a:p>
            <a:r>
              <a:rPr lang="en-US" dirty="0"/>
              <a:t>Early 1970s</a:t>
            </a: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2568031" y="4180812"/>
            <a:ext cx="2256374" cy="1461301"/>
          </a:xfrm>
        </p:spPr>
        <p:txBody>
          <a:bodyPr/>
          <a:lstStyle/>
          <a:p>
            <a:pPr marL="0" indent="0">
              <a:lnSpc>
                <a:spcPct val="95000"/>
              </a:lnSpc>
              <a:spcBef>
                <a:spcPts val="800"/>
              </a:spcBef>
              <a:buNone/>
            </a:pPr>
            <a:r>
              <a:rPr lang="en-US" sz="1600" dirty="0"/>
              <a:t>The first vintage of the Forest Hill plantings is released in 1972, and the Forest Hill Riesling is named the best West Australian white wine the following year.</a:t>
            </a:r>
            <a:endParaRPr lang="en-AU" sz="1600"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817717" y="1657470"/>
            <a:ext cx="2382787" cy="1461301"/>
          </a:xfrm>
        </p:spPr>
        <p:txBody>
          <a:bodyPr/>
          <a:lstStyle/>
          <a:p>
            <a:pPr marL="0" indent="0">
              <a:lnSpc>
                <a:spcPct val="95000"/>
              </a:lnSpc>
              <a:spcBef>
                <a:spcPts val="800"/>
              </a:spcBef>
              <a:buNone/>
            </a:pPr>
            <a:r>
              <a:rPr lang="en-US" sz="1600" dirty="0"/>
              <a:t>The early days of grape growing prove challenging due to adverse environmental conditions and inadequate technology.</a:t>
            </a:r>
            <a:endParaRPr lang="en-AU" sz="1600"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817716" y="994696"/>
            <a:ext cx="2120040" cy="662774"/>
          </a:xfrm>
        </p:spPr>
        <p:txBody>
          <a:bodyPr/>
          <a:lstStyle/>
          <a:p>
            <a:r>
              <a:rPr lang="en-US" dirty="0"/>
              <a:t>Late 1960s</a:t>
            </a:r>
          </a:p>
        </p:txBody>
      </p:sp>
      <p:sp>
        <p:nvSpPr>
          <p:cNvPr id="8" name="Text Placeholder 4">
            <a:extLst>
              <a:ext uri="{FF2B5EF4-FFF2-40B4-BE49-F238E27FC236}">
                <a16:creationId xmlns:a16="http://schemas.microsoft.com/office/drawing/2014/main" id="{467544DC-280D-6840-C55C-CF2CADDA241E}"/>
              </a:ext>
            </a:extLst>
          </p:cNvPr>
          <p:cNvSpPr txBox="1">
            <a:spLocks/>
          </p:cNvSpPr>
          <p:nvPr/>
        </p:nvSpPr>
        <p:spPr>
          <a:xfrm>
            <a:off x="9663578" y="4180805"/>
            <a:ext cx="2203302"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US" sz="1600" dirty="0"/>
              <a:t>Mount Barker is officially registered as the first GI subregion within Great Southern.</a:t>
            </a:r>
            <a:endParaRPr lang="en-AU" sz="1600" dirty="0"/>
          </a:p>
        </p:txBody>
      </p:sp>
      <p:sp>
        <p:nvSpPr>
          <p:cNvPr id="11" name="Text Placeholder 5">
            <a:extLst>
              <a:ext uri="{FF2B5EF4-FFF2-40B4-BE49-F238E27FC236}">
                <a16:creationId xmlns:a16="http://schemas.microsoft.com/office/drawing/2014/main" id="{F84AFC82-C28C-EF5F-E093-AC77EF975F55}"/>
              </a:ext>
            </a:extLst>
          </p:cNvPr>
          <p:cNvSpPr txBox="1">
            <a:spLocks/>
          </p:cNvSpPr>
          <p:nvPr/>
        </p:nvSpPr>
        <p:spPr>
          <a:xfrm>
            <a:off x="9611641" y="351803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1997</a:t>
            </a:r>
          </a:p>
        </p:txBody>
      </p:sp>
      <p:sp>
        <p:nvSpPr>
          <p:cNvPr id="7" name="Text Placeholder 4">
            <a:extLst>
              <a:ext uri="{FF2B5EF4-FFF2-40B4-BE49-F238E27FC236}">
                <a16:creationId xmlns:a16="http://schemas.microsoft.com/office/drawing/2014/main" id="{BC14C2E2-545E-A06D-73DB-61CA21892867}"/>
              </a:ext>
            </a:extLst>
          </p:cNvPr>
          <p:cNvSpPr txBox="1">
            <a:spLocks/>
          </p:cNvSpPr>
          <p:nvPr/>
        </p:nvSpPr>
        <p:spPr>
          <a:xfrm>
            <a:off x="4434592" y="1470511"/>
            <a:ext cx="2858733"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AU" sz="1600" dirty="0"/>
              <a:t>Wines from Forest Hill, Plantagenet and </a:t>
            </a:r>
            <a:r>
              <a:rPr lang="en-AU" sz="1600" dirty="0" err="1"/>
              <a:t>Alkoomi</a:t>
            </a:r>
            <a:r>
              <a:rPr lang="en-AU" sz="1600" dirty="0"/>
              <a:t> capture handfuls of awards </a:t>
            </a:r>
            <a:br>
              <a:rPr lang="en-AU" sz="1600" dirty="0"/>
            </a:br>
            <a:r>
              <a:rPr lang="en-AU" sz="1600" dirty="0"/>
              <a:t>across the country. Regional development continues with vineyard plantings in Albany, Denmark and Porongurup.</a:t>
            </a:r>
          </a:p>
        </p:txBody>
      </p:sp>
      <p:sp>
        <p:nvSpPr>
          <p:cNvPr id="9" name="Text Placeholder 5">
            <a:extLst>
              <a:ext uri="{FF2B5EF4-FFF2-40B4-BE49-F238E27FC236}">
                <a16:creationId xmlns:a16="http://schemas.microsoft.com/office/drawing/2014/main" id="{0DE94745-0024-A08D-3AE1-76B601581297}"/>
              </a:ext>
            </a:extLst>
          </p:cNvPr>
          <p:cNvSpPr txBox="1">
            <a:spLocks/>
          </p:cNvSpPr>
          <p:nvPr/>
        </p:nvSpPr>
        <p:spPr>
          <a:xfrm>
            <a:off x="4434592" y="807737"/>
            <a:ext cx="2382786"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Mid-Late 1970s</a:t>
            </a:r>
          </a:p>
        </p:txBody>
      </p:sp>
      <p:sp>
        <p:nvSpPr>
          <p:cNvPr id="13" name="Text Placeholder 4">
            <a:extLst>
              <a:ext uri="{FF2B5EF4-FFF2-40B4-BE49-F238E27FC236}">
                <a16:creationId xmlns:a16="http://schemas.microsoft.com/office/drawing/2014/main" id="{C14501B0-8AF5-8D5F-FF57-422A031C70D1}"/>
              </a:ext>
            </a:extLst>
          </p:cNvPr>
          <p:cNvSpPr txBox="1">
            <a:spLocks/>
          </p:cNvSpPr>
          <p:nvPr/>
        </p:nvSpPr>
        <p:spPr>
          <a:xfrm>
            <a:off x="7178548" y="4142870"/>
            <a:ext cx="2020186"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AU" sz="1600" dirty="0"/>
              <a:t>The Australian Geographical Indication (GI) “Great Southern” is created.</a:t>
            </a:r>
          </a:p>
        </p:txBody>
      </p:sp>
      <p:sp>
        <p:nvSpPr>
          <p:cNvPr id="14" name="Text Placeholder 5">
            <a:extLst>
              <a:ext uri="{FF2B5EF4-FFF2-40B4-BE49-F238E27FC236}">
                <a16:creationId xmlns:a16="http://schemas.microsoft.com/office/drawing/2014/main" id="{D97D1535-7B68-2123-5C1C-AC8EC9F04DD9}"/>
              </a:ext>
            </a:extLst>
          </p:cNvPr>
          <p:cNvSpPr txBox="1">
            <a:spLocks/>
          </p:cNvSpPr>
          <p:nvPr/>
        </p:nvSpPr>
        <p:spPr>
          <a:xfrm>
            <a:off x="7178547" y="3480096"/>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1996</a:t>
            </a:r>
          </a:p>
        </p:txBody>
      </p:sp>
      <p:sp>
        <p:nvSpPr>
          <p:cNvPr id="2" name="object 11">
            <a:extLst>
              <a:ext uri="{FF2B5EF4-FFF2-40B4-BE49-F238E27FC236}">
                <a16:creationId xmlns:a16="http://schemas.microsoft.com/office/drawing/2014/main" id="{DACDAD37-95F0-F4E9-B705-E3B2F12BF0B9}"/>
              </a:ext>
            </a:extLst>
          </p:cNvPr>
          <p:cNvSpPr txBox="1"/>
          <p:nvPr/>
        </p:nvSpPr>
        <p:spPr>
          <a:xfrm>
            <a:off x="10229327" y="188821"/>
            <a:ext cx="2597897" cy="135935"/>
          </a:xfrm>
          <a:prstGeom prst="rect">
            <a:avLst/>
          </a:prstGeom>
        </p:spPr>
        <p:txBody>
          <a:bodyPr vert="horz" wrap="square" lIns="0" tIns="12700" rIns="0" bIns="0" rtlCol="0">
            <a:spAutoFit/>
          </a:bodyPr>
          <a:lstStyle/>
          <a:p>
            <a:pPr marL="12700">
              <a:lnSpc>
                <a:spcPct val="100000"/>
              </a:lnSpc>
              <a:spcBef>
                <a:spcPts val="100"/>
              </a:spcBef>
            </a:pPr>
            <a:r>
              <a:rPr sz="800" spc="-15" dirty="0">
                <a:latin typeface="Neue Haas Grotesk Text Pro" panose="020B0504020202020204" pitchFamily="34" charset="77"/>
                <a:cs typeface="Arial" panose="020B0604020202020204" pitchFamily="34" charset="0"/>
              </a:rPr>
              <a:t>Photo</a:t>
            </a:r>
            <a:r>
              <a:rPr sz="800" spc="-10" dirty="0">
                <a:latin typeface="Neue Haas Grotesk Text Pro" panose="020B0504020202020204" pitchFamily="34" charset="77"/>
                <a:cs typeface="Arial" panose="020B0604020202020204" pitchFamily="34" charset="0"/>
              </a:rPr>
              <a:t> courtesy </a:t>
            </a:r>
            <a:r>
              <a:rPr sz="800" spc="-5" dirty="0">
                <a:latin typeface="Neue Haas Grotesk Text Pro" panose="020B0504020202020204" pitchFamily="34" charset="77"/>
                <a:cs typeface="Arial" panose="020B0604020202020204" pitchFamily="34" charset="0"/>
              </a:rPr>
              <a:t>of </a:t>
            </a:r>
            <a:r>
              <a:rPr sz="800" spc="-15" dirty="0">
                <a:latin typeface="Neue Haas Grotesk Text Pro" panose="020B0504020202020204" pitchFamily="34" charset="77"/>
                <a:cs typeface="Arial" panose="020B0604020202020204" pitchFamily="34" charset="0"/>
              </a:rPr>
              <a:t>Great</a:t>
            </a:r>
            <a:r>
              <a:rPr sz="800" spc="-10" dirty="0">
                <a:latin typeface="Neue Haas Grotesk Text Pro" panose="020B0504020202020204" pitchFamily="34" charset="77"/>
                <a:cs typeface="Arial" panose="020B0604020202020204" pitchFamily="34" charset="0"/>
              </a:rPr>
              <a:t> </a:t>
            </a:r>
            <a:r>
              <a:rPr sz="800" dirty="0">
                <a:latin typeface="Neue Haas Grotesk Text Pro" panose="020B0504020202020204" pitchFamily="34" charset="77"/>
                <a:cs typeface="Arial" panose="020B0604020202020204" pitchFamily="34" charset="0"/>
              </a:rPr>
              <a:t>Southern</a:t>
            </a:r>
            <a:r>
              <a:rPr sz="800" spc="-10" dirty="0">
                <a:latin typeface="Neue Haas Grotesk Text Pro" panose="020B0504020202020204" pitchFamily="34" charset="77"/>
                <a:cs typeface="Arial" panose="020B0604020202020204" pitchFamily="34" charset="0"/>
              </a:rPr>
              <a:t> </a:t>
            </a:r>
            <a:r>
              <a:rPr sz="800" spc="-5" dirty="0">
                <a:latin typeface="Neue Haas Grotesk Text Pro" panose="020B0504020202020204" pitchFamily="34" charset="77"/>
                <a:cs typeface="Arial" panose="020B0604020202020204" pitchFamily="34" charset="0"/>
              </a:rPr>
              <a:t>Wines</a:t>
            </a:r>
            <a:endParaRPr sz="800" dirty="0">
              <a:latin typeface="Neue Haas Grotesk Text Pro" panose="020B0504020202020204" pitchFamily="34" charset="77"/>
              <a:cs typeface="Arial" panose="020B0604020202020204" pitchFamily="34" charset="0"/>
            </a:endParaRPr>
          </a:p>
        </p:txBody>
      </p:sp>
    </p:spTree>
    <p:extLst>
      <p:ext uri="{BB962C8B-B14F-4D97-AF65-F5344CB8AC3E}">
        <p14:creationId xmlns:p14="http://schemas.microsoft.com/office/powerpoint/2010/main" val="4258263416"/>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l="5609" r="50105"/>
          <a:stretch/>
        </p:blipFill>
        <p:spPr>
          <a:xfrm>
            <a:off x="8289561" y="584200"/>
            <a:ext cx="3902439" cy="5878192"/>
          </a:xfrm>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4" y="4167580"/>
            <a:ext cx="2273318" cy="1461301"/>
          </a:xfrm>
        </p:spPr>
        <p:txBody>
          <a:bodyPr/>
          <a:lstStyle/>
          <a:p>
            <a:pPr marL="0" indent="0">
              <a:lnSpc>
                <a:spcPct val="95000"/>
              </a:lnSpc>
              <a:spcBef>
                <a:spcPts val="800"/>
              </a:spcBef>
              <a:buNone/>
            </a:pPr>
            <a:r>
              <a:rPr lang="en-US" sz="1600" dirty="0"/>
              <a:t>The region’s second and third subregional GIs, </a:t>
            </a:r>
            <a:r>
              <a:rPr lang="en-US" sz="1600" dirty="0" err="1"/>
              <a:t>Porongurup</a:t>
            </a:r>
            <a:r>
              <a:rPr lang="en-US" sz="1600" dirty="0"/>
              <a:t> and Albany, were entered into the Register of Protected Names.</a:t>
            </a:r>
            <a:endParaRPr lang="en-AU" sz="1600" dirty="0"/>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8" y="3483729"/>
            <a:ext cx="2120040" cy="662774"/>
          </a:xfrm>
        </p:spPr>
        <p:txBody>
          <a:bodyPr/>
          <a:lstStyle/>
          <a:p>
            <a:r>
              <a:rPr lang="en-US" dirty="0"/>
              <a:t>1999</a:t>
            </a: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164247" y="2070486"/>
            <a:ext cx="1876214" cy="1461301"/>
          </a:xfrm>
        </p:spPr>
        <p:txBody>
          <a:bodyPr/>
          <a:lstStyle/>
          <a:p>
            <a:pPr marL="0" indent="0">
              <a:lnSpc>
                <a:spcPct val="95000"/>
              </a:lnSpc>
              <a:spcBef>
                <a:spcPts val="800"/>
              </a:spcBef>
              <a:buNone/>
            </a:pPr>
            <a:r>
              <a:rPr lang="en-US" sz="1600" dirty="0"/>
              <a:t>Frankland River became the fourth official subregion in Great Southern.</a:t>
            </a:r>
            <a:endParaRPr lang="en-AU" sz="1600" dirty="0"/>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153361" y="1386635"/>
            <a:ext cx="2120040" cy="662774"/>
          </a:xfrm>
        </p:spPr>
        <p:txBody>
          <a:bodyPr/>
          <a:lstStyle/>
          <a:p>
            <a:r>
              <a:rPr lang="en-US" dirty="0"/>
              <a:t>2000</a:t>
            </a: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4220491" y="4237664"/>
            <a:ext cx="1875509" cy="1461301"/>
          </a:xfrm>
        </p:spPr>
        <p:txBody>
          <a:bodyPr/>
          <a:lstStyle/>
          <a:p>
            <a:pPr marL="0" indent="0">
              <a:lnSpc>
                <a:spcPct val="95000"/>
              </a:lnSpc>
              <a:spcBef>
                <a:spcPts val="800"/>
              </a:spcBef>
              <a:buNone/>
            </a:pPr>
            <a:r>
              <a:rPr lang="en-AU" sz="1600" dirty="0"/>
              <a:t>Denmark joined the ranks as Great </a:t>
            </a:r>
            <a:r>
              <a:rPr lang="en-AU" sz="1600" dirty="0" err="1"/>
              <a:t>Southern’s</a:t>
            </a:r>
            <a:r>
              <a:rPr lang="en-AU" sz="1600" dirty="0"/>
              <a:t> fifth official subregion.</a:t>
            </a:r>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4209606" y="3553813"/>
            <a:ext cx="2120040" cy="662774"/>
          </a:xfrm>
        </p:spPr>
        <p:txBody>
          <a:bodyPr/>
          <a:lstStyle/>
          <a:p>
            <a:r>
              <a:rPr lang="en-US" dirty="0"/>
              <a:t>2003</a:t>
            </a:r>
          </a:p>
        </p:txBody>
      </p:sp>
      <p:sp>
        <p:nvSpPr>
          <p:cNvPr id="2" name="Text Placeholder 6">
            <a:extLst>
              <a:ext uri="{FF2B5EF4-FFF2-40B4-BE49-F238E27FC236}">
                <a16:creationId xmlns:a16="http://schemas.microsoft.com/office/drawing/2014/main" id="{4E909759-623E-3D21-8E11-D6B95618762D}"/>
              </a:ext>
            </a:extLst>
          </p:cNvPr>
          <p:cNvSpPr txBox="1">
            <a:spLocks/>
          </p:cNvSpPr>
          <p:nvPr/>
        </p:nvSpPr>
        <p:spPr>
          <a:xfrm>
            <a:off x="5328070" y="1180112"/>
            <a:ext cx="2823471" cy="1461301"/>
          </a:xfrm>
          <a:prstGeom prst="rect">
            <a:avLst/>
          </a:prstGeom>
        </p:spPr>
        <p:txBody>
          <a:bodyPr vert="horz" lIns="0" tIns="0" rIns="0" bIns="0" rtlCol="0">
            <a:noAutofit/>
          </a:bodyPr>
          <a:lstStyle>
            <a:lvl1pPr marL="0" indent="0" algn="l" defTabSz="914453" rtl="0" eaLnBrk="1" latinLnBrk="0" hangingPunct="1">
              <a:lnSpc>
                <a:spcPct val="100000"/>
              </a:lnSpc>
              <a:spcBef>
                <a:spcPts val="544"/>
              </a:spcBef>
              <a:buClr>
                <a:schemeClr val="accent1"/>
              </a:buClr>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4"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3"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8" indent="0" algn="l" defTabSz="914453" rtl="0" eaLnBrk="1" latinLnBrk="0" hangingPunct="1">
              <a:lnSpc>
                <a:spcPct val="100000"/>
              </a:lnSpc>
              <a:spcBef>
                <a:spcPct val="0"/>
              </a:spcBef>
              <a:buClrTx/>
              <a:buFont typeface="Arial" panose="020B0604020202020204" pitchFamily="34" charset="0"/>
              <a:buNone/>
              <a:defRPr sz="160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95000"/>
              </a:lnSpc>
              <a:spcBef>
                <a:spcPts val="800"/>
              </a:spcBef>
              <a:buNone/>
            </a:pPr>
            <a:r>
              <a:rPr lang="en-AU" sz="1600" dirty="0"/>
              <a:t>Great Southern is now home to more than 70 producers – a mixture of established icons, small family businesses and young innovators forging a new path with modern approached in the vineyards and the cellar.</a:t>
            </a:r>
          </a:p>
        </p:txBody>
      </p:sp>
      <p:sp>
        <p:nvSpPr>
          <p:cNvPr id="5" name="Text Placeholder 7">
            <a:extLst>
              <a:ext uri="{FF2B5EF4-FFF2-40B4-BE49-F238E27FC236}">
                <a16:creationId xmlns:a16="http://schemas.microsoft.com/office/drawing/2014/main" id="{E01C81A7-84D7-54D9-701B-46AD3E22731E}"/>
              </a:ext>
            </a:extLst>
          </p:cNvPr>
          <p:cNvSpPr txBox="1">
            <a:spLocks/>
          </p:cNvSpPr>
          <p:nvPr/>
        </p:nvSpPr>
        <p:spPr>
          <a:xfrm>
            <a:off x="5317185" y="496261"/>
            <a:ext cx="2120040" cy="662774"/>
          </a:xfrm>
          <a:prstGeom prst="rect">
            <a:avLst/>
          </a:prstGeom>
        </p:spPr>
        <p:txBody>
          <a:bodyPr vert="horz" lIns="0" tIns="0" rIns="0" bIns="0" rtlCol="0" anchor="b">
            <a:noAutofit/>
          </a:bodyPr>
          <a:lstStyle>
            <a:lvl1pPr marL="0" indent="0" algn="l" defTabSz="914453" rtl="0" eaLnBrk="1" latinLnBrk="0" hangingPunct="1">
              <a:lnSpc>
                <a:spcPct val="82000"/>
              </a:lnSpc>
              <a:spcBef>
                <a:spcPts val="544"/>
              </a:spcBef>
              <a:buClr>
                <a:schemeClr val="accent4"/>
              </a:buClr>
              <a:buFontTx/>
              <a:buNone/>
              <a:defRPr sz="2400" b="1" i="0" kern="120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Today</a:t>
            </a:r>
          </a:p>
        </p:txBody>
      </p:sp>
    </p:spTree>
    <p:extLst>
      <p:ext uri="{BB962C8B-B14F-4D97-AF65-F5344CB8AC3E}">
        <p14:creationId xmlns:p14="http://schemas.microsoft.com/office/powerpoint/2010/main" val="3456273403"/>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9B92084C-051E-B085-7781-1F5C4842365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0931" r="4631"/>
          <a:stretch/>
        </p:blipFill>
        <p:spPr>
          <a:xfrm>
            <a:off x="1103085" y="-1442"/>
            <a:ext cx="10296935" cy="6859442"/>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US" dirty="0">
                <a:solidFill>
                  <a:schemeClr val="accent2"/>
                </a:solidFill>
              </a:rPr>
              <a:t>AUSTRALIA</a:t>
            </a:r>
          </a:p>
        </p:txBody>
      </p:sp>
      <p:sp>
        <p:nvSpPr>
          <p:cNvPr id="6" name="object 58">
            <a:extLst>
              <a:ext uri="{FF2B5EF4-FFF2-40B4-BE49-F238E27FC236}">
                <a16:creationId xmlns:a16="http://schemas.microsoft.com/office/drawing/2014/main" id="{9853D473-2F61-E504-4EE2-186363616061}"/>
              </a:ext>
            </a:extLst>
          </p:cNvPr>
          <p:cNvSpPr txBox="1"/>
          <p:nvPr/>
        </p:nvSpPr>
        <p:spPr>
          <a:xfrm>
            <a:off x="2083633" y="5585485"/>
            <a:ext cx="1912253" cy="232756"/>
          </a:xfrm>
          <a:prstGeom prst="rect">
            <a:avLst/>
          </a:prstGeom>
        </p:spPr>
        <p:txBody>
          <a:bodyPr vert="horz" wrap="square" lIns="0" tIns="17145" rIns="0" bIns="0" rtlCol="0" anchor="t" anchorCtr="0">
            <a:spAutoFit/>
          </a:bodyPr>
          <a:lstStyle/>
          <a:p>
            <a:pPr>
              <a:buClr>
                <a:srgbClr val="F40000"/>
              </a:buClr>
            </a:pPr>
            <a:r>
              <a:rPr lang="en-AU" sz="1400" b="1" dirty="0">
                <a:solidFill>
                  <a:schemeClr val="accent2"/>
                </a:solidFill>
                <a:latin typeface="Neue Haas Grotesk Text Pro" panose="020B0504020202020204" pitchFamily="34" charset="77"/>
                <a:cs typeface="Hellix SemiBold"/>
              </a:rPr>
              <a:t>GREAT SOUTHERN</a:t>
            </a:r>
            <a:endParaRPr lang="en-US" sz="1400" dirty="0">
              <a:solidFill>
                <a:schemeClr val="accent2"/>
              </a:solidFill>
              <a:latin typeface="Neue Haas Grotesk Text Pro" panose="020B0504020202020204" pitchFamily="34" charset="77"/>
              <a:cs typeface="Hellix SemiBold"/>
            </a:endParaRPr>
          </a:p>
        </p:txBody>
      </p:sp>
      <p:cxnSp>
        <p:nvCxnSpPr>
          <p:cNvPr id="7" name="Straight Connector 6">
            <a:extLst>
              <a:ext uri="{FF2B5EF4-FFF2-40B4-BE49-F238E27FC236}">
                <a16:creationId xmlns:a16="http://schemas.microsoft.com/office/drawing/2014/main" id="{EF46648C-0754-4989-3453-70F23455F57F}"/>
              </a:ext>
            </a:extLst>
          </p:cNvPr>
          <p:cNvCxnSpPr>
            <a:cxnSpLocks/>
          </p:cNvCxnSpPr>
          <p:nvPr/>
        </p:nvCxnSpPr>
        <p:spPr>
          <a:xfrm flipH="1">
            <a:off x="3814640" y="4877514"/>
            <a:ext cx="1023257" cy="798285"/>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62138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8765DC3-AD02-704C-51C4-FC98B5C3F8B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792819" y="1"/>
            <a:ext cx="12192000" cy="6858000"/>
          </a:xfrm>
          <a:prstGeom prst="rect">
            <a:avLst/>
          </a:prstGeo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8" y="584200"/>
            <a:ext cx="6158452" cy="1325562"/>
          </a:xfrm>
        </p:spPr>
        <p:txBody>
          <a:bodyPr/>
          <a:lstStyle/>
          <a:p>
            <a:r>
              <a:rPr lang="en-US" dirty="0">
                <a:solidFill>
                  <a:schemeClr val="accent2"/>
                </a:solidFill>
              </a:rPr>
              <a:t>WESTERN</a:t>
            </a:r>
            <a:br>
              <a:rPr lang="en-US" dirty="0">
                <a:solidFill>
                  <a:schemeClr val="accent2"/>
                </a:solidFill>
              </a:rPr>
            </a:br>
            <a:r>
              <a:rPr lang="en-US" dirty="0">
                <a:solidFill>
                  <a:schemeClr val="accent2"/>
                </a:solidFill>
              </a:rPr>
              <a:t>AUSTRALIA</a:t>
            </a:r>
          </a:p>
        </p:txBody>
      </p:sp>
      <p:sp>
        <p:nvSpPr>
          <p:cNvPr id="6" name="TextBox 5">
            <a:extLst>
              <a:ext uri="{FF2B5EF4-FFF2-40B4-BE49-F238E27FC236}">
                <a16:creationId xmlns:a16="http://schemas.microsoft.com/office/drawing/2014/main" id="{DCE07064-3E61-2269-6345-5A423939049F}"/>
              </a:ext>
            </a:extLst>
          </p:cNvPr>
          <p:cNvSpPr txBox="1"/>
          <p:nvPr/>
        </p:nvSpPr>
        <p:spPr>
          <a:xfrm>
            <a:off x="2792819" y="5601537"/>
            <a:ext cx="2488017" cy="369332"/>
          </a:xfrm>
          <a:prstGeom prst="rect">
            <a:avLst/>
          </a:prstGeom>
          <a:noFill/>
        </p:spPr>
        <p:txBody>
          <a:bodyPr wrap="square">
            <a:spAutoFit/>
          </a:bodyPr>
          <a:lstStyle/>
          <a:p>
            <a:r>
              <a:rPr lang="en-US" b="1" dirty="0">
                <a:solidFill>
                  <a:schemeClr val="accent2"/>
                </a:solidFill>
                <a:latin typeface="Neue Haas Grotesk Text Pro" panose="020B0504020202020204" pitchFamily="34" charset="77"/>
              </a:rPr>
              <a:t>GREAT SOUTHERN</a:t>
            </a:r>
            <a:endParaRPr lang="en-US" dirty="0">
              <a:solidFill>
                <a:schemeClr val="accent2"/>
              </a:solidFill>
            </a:endParaRPr>
          </a:p>
        </p:txBody>
      </p:sp>
      <p:cxnSp>
        <p:nvCxnSpPr>
          <p:cNvPr id="7" name="Straight Connector 6">
            <a:extLst>
              <a:ext uri="{FF2B5EF4-FFF2-40B4-BE49-F238E27FC236}">
                <a16:creationId xmlns:a16="http://schemas.microsoft.com/office/drawing/2014/main" id="{7F0681AC-E9DE-8EA2-5DE3-E5D9018648AE}"/>
              </a:ext>
            </a:extLst>
          </p:cNvPr>
          <p:cNvCxnSpPr>
            <a:cxnSpLocks/>
          </p:cNvCxnSpPr>
          <p:nvPr/>
        </p:nvCxnSpPr>
        <p:spPr>
          <a:xfrm flipH="1">
            <a:off x="5134131" y="5501878"/>
            <a:ext cx="3043758" cy="284325"/>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84D2F8EF-F430-0E44-2F9F-F14D2E9ED87E}"/>
              </a:ext>
            </a:extLst>
          </p:cNvPr>
          <p:cNvSpPr txBox="1"/>
          <p:nvPr/>
        </p:nvSpPr>
        <p:spPr>
          <a:xfrm>
            <a:off x="7160881" y="3567321"/>
            <a:ext cx="2034015" cy="276999"/>
          </a:xfrm>
          <a:prstGeom prst="rect">
            <a:avLst/>
          </a:prstGeom>
          <a:noFill/>
        </p:spPr>
        <p:txBody>
          <a:bodyPr wrap="square">
            <a:spAutoFit/>
          </a:bodyPr>
          <a:lstStyle/>
          <a:p>
            <a:r>
              <a:rPr lang="en-US" sz="1200" b="1" dirty="0">
                <a:solidFill>
                  <a:schemeClr val="accent2"/>
                </a:solidFill>
                <a:latin typeface="Neue Haas Grotesk Text Pro" panose="020B0504020202020204" pitchFamily="34" charset="77"/>
              </a:rPr>
              <a:t>FRANKLAND RIVER</a:t>
            </a:r>
            <a:endParaRPr lang="en-US" sz="1200" dirty="0">
              <a:solidFill>
                <a:schemeClr val="accent2"/>
              </a:solidFill>
            </a:endParaRPr>
          </a:p>
        </p:txBody>
      </p:sp>
      <p:cxnSp>
        <p:nvCxnSpPr>
          <p:cNvPr id="8" name="Straight Connector 7">
            <a:extLst>
              <a:ext uri="{FF2B5EF4-FFF2-40B4-BE49-F238E27FC236}">
                <a16:creationId xmlns:a16="http://schemas.microsoft.com/office/drawing/2014/main" id="{F1582C05-9385-6EC3-9483-6A13FABA5D6D}"/>
              </a:ext>
            </a:extLst>
          </p:cNvPr>
          <p:cNvCxnSpPr>
            <a:cxnSpLocks/>
          </p:cNvCxnSpPr>
          <p:nvPr/>
        </p:nvCxnSpPr>
        <p:spPr>
          <a:xfrm flipH="1" flipV="1">
            <a:off x="8034728" y="3818087"/>
            <a:ext cx="143160" cy="116614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F6643BB-94AA-780C-6A60-24486CE6E64E}"/>
              </a:ext>
            </a:extLst>
          </p:cNvPr>
          <p:cNvSpPr txBox="1"/>
          <p:nvPr/>
        </p:nvSpPr>
        <p:spPr>
          <a:xfrm>
            <a:off x="9514337" y="4136947"/>
            <a:ext cx="2034015" cy="276999"/>
          </a:xfrm>
          <a:prstGeom prst="rect">
            <a:avLst/>
          </a:prstGeom>
          <a:noFill/>
        </p:spPr>
        <p:txBody>
          <a:bodyPr wrap="square">
            <a:spAutoFit/>
          </a:bodyPr>
          <a:lstStyle/>
          <a:p>
            <a:r>
              <a:rPr lang="en-US" sz="1200" b="1" dirty="0">
                <a:solidFill>
                  <a:schemeClr val="accent2"/>
                </a:solidFill>
                <a:latin typeface="Neue Haas Grotesk Text Pro" panose="020B0504020202020204" pitchFamily="34" charset="77"/>
              </a:rPr>
              <a:t>MOUNT BARKER</a:t>
            </a:r>
            <a:endParaRPr lang="en-US" sz="1200" dirty="0">
              <a:solidFill>
                <a:schemeClr val="accent2"/>
              </a:solidFill>
            </a:endParaRPr>
          </a:p>
        </p:txBody>
      </p:sp>
      <p:cxnSp>
        <p:nvCxnSpPr>
          <p:cNvPr id="12" name="Straight Connector 11">
            <a:extLst>
              <a:ext uri="{FF2B5EF4-FFF2-40B4-BE49-F238E27FC236}">
                <a16:creationId xmlns:a16="http://schemas.microsoft.com/office/drawing/2014/main" id="{272181D7-8B2E-DABA-16EA-FCC8364368C9}"/>
              </a:ext>
            </a:extLst>
          </p:cNvPr>
          <p:cNvCxnSpPr>
            <a:cxnSpLocks/>
          </p:cNvCxnSpPr>
          <p:nvPr/>
        </p:nvCxnSpPr>
        <p:spPr>
          <a:xfrm flipV="1">
            <a:off x="8979108" y="4282782"/>
            <a:ext cx="524656" cy="98626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BDE96CC9-0BB1-A4F9-90B7-7D67146A6B71}"/>
              </a:ext>
            </a:extLst>
          </p:cNvPr>
          <p:cNvSpPr txBox="1"/>
          <p:nvPr/>
        </p:nvSpPr>
        <p:spPr>
          <a:xfrm>
            <a:off x="10241360" y="5433596"/>
            <a:ext cx="2034015" cy="276999"/>
          </a:xfrm>
          <a:prstGeom prst="rect">
            <a:avLst/>
          </a:prstGeom>
          <a:noFill/>
        </p:spPr>
        <p:txBody>
          <a:bodyPr wrap="square">
            <a:spAutoFit/>
          </a:bodyPr>
          <a:lstStyle/>
          <a:p>
            <a:r>
              <a:rPr lang="en-US" sz="1200" b="1" dirty="0">
                <a:solidFill>
                  <a:schemeClr val="accent2"/>
                </a:solidFill>
                <a:latin typeface="Neue Haas Grotesk Text Pro" panose="020B0504020202020204" pitchFamily="34" charset="77"/>
              </a:rPr>
              <a:t>PORONGURUP</a:t>
            </a:r>
            <a:endParaRPr lang="en-US" sz="1200" dirty="0">
              <a:solidFill>
                <a:schemeClr val="accent2"/>
              </a:solidFill>
            </a:endParaRPr>
          </a:p>
        </p:txBody>
      </p:sp>
      <p:cxnSp>
        <p:nvCxnSpPr>
          <p:cNvPr id="15" name="Straight Connector 14">
            <a:extLst>
              <a:ext uri="{FF2B5EF4-FFF2-40B4-BE49-F238E27FC236}">
                <a16:creationId xmlns:a16="http://schemas.microsoft.com/office/drawing/2014/main" id="{EF7B529A-71B3-8007-5B9D-276B43E637F5}"/>
              </a:ext>
            </a:extLst>
          </p:cNvPr>
          <p:cNvCxnSpPr>
            <a:cxnSpLocks/>
          </p:cNvCxnSpPr>
          <p:nvPr/>
        </p:nvCxnSpPr>
        <p:spPr>
          <a:xfrm>
            <a:off x="9503764" y="5382357"/>
            <a:ext cx="742013" cy="15959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17" name="TextBox 16">
            <a:extLst>
              <a:ext uri="{FF2B5EF4-FFF2-40B4-BE49-F238E27FC236}">
                <a16:creationId xmlns:a16="http://schemas.microsoft.com/office/drawing/2014/main" id="{92FE1F88-5B52-5B25-1439-52D00CB30D45}"/>
              </a:ext>
            </a:extLst>
          </p:cNvPr>
          <p:cNvSpPr txBox="1"/>
          <p:nvPr/>
        </p:nvSpPr>
        <p:spPr>
          <a:xfrm>
            <a:off x="9881596" y="6112538"/>
            <a:ext cx="2034015" cy="276999"/>
          </a:xfrm>
          <a:prstGeom prst="rect">
            <a:avLst/>
          </a:prstGeom>
          <a:noFill/>
        </p:spPr>
        <p:txBody>
          <a:bodyPr wrap="square">
            <a:spAutoFit/>
          </a:bodyPr>
          <a:lstStyle/>
          <a:p>
            <a:r>
              <a:rPr lang="en-US" sz="1200" b="1" dirty="0">
                <a:solidFill>
                  <a:schemeClr val="accent2"/>
                </a:solidFill>
                <a:latin typeface="Neue Haas Grotesk Text Pro" panose="020B0504020202020204" pitchFamily="34" charset="77"/>
              </a:rPr>
              <a:t>ALBANY</a:t>
            </a:r>
            <a:endParaRPr lang="en-US" sz="1200" dirty="0">
              <a:solidFill>
                <a:schemeClr val="accent2"/>
              </a:solidFill>
            </a:endParaRPr>
          </a:p>
        </p:txBody>
      </p:sp>
      <p:cxnSp>
        <p:nvCxnSpPr>
          <p:cNvPr id="18" name="Straight Connector 17">
            <a:extLst>
              <a:ext uri="{FF2B5EF4-FFF2-40B4-BE49-F238E27FC236}">
                <a16:creationId xmlns:a16="http://schemas.microsoft.com/office/drawing/2014/main" id="{A6FB1380-DA56-69C0-CDCA-ACFD320318FB}"/>
              </a:ext>
            </a:extLst>
          </p:cNvPr>
          <p:cNvCxnSpPr>
            <a:cxnSpLocks/>
            <a:endCxn id="17" idx="1"/>
          </p:cNvCxnSpPr>
          <p:nvPr/>
        </p:nvCxnSpPr>
        <p:spPr>
          <a:xfrm>
            <a:off x="9316386" y="5754001"/>
            <a:ext cx="56521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0" name="TextBox 19">
            <a:extLst>
              <a:ext uri="{FF2B5EF4-FFF2-40B4-BE49-F238E27FC236}">
                <a16:creationId xmlns:a16="http://schemas.microsoft.com/office/drawing/2014/main" id="{E1325500-C50E-C06D-DDF9-8F9AA35D109E}"/>
              </a:ext>
            </a:extLst>
          </p:cNvPr>
          <p:cNvSpPr txBox="1"/>
          <p:nvPr/>
        </p:nvSpPr>
        <p:spPr>
          <a:xfrm>
            <a:off x="7207421" y="6300402"/>
            <a:ext cx="2034015" cy="276999"/>
          </a:xfrm>
          <a:prstGeom prst="rect">
            <a:avLst/>
          </a:prstGeom>
          <a:noFill/>
        </p:spPr>
        <p:txBody>
          <a:bodyPr wrap="square">
            <a:spAutoFit/>
          </a:bodyPr>
          <a:lstStyle/>
          <a:p>
            <a:r>
              <a:rPr lang="en-US" sz="1200" b="1" dirty="0">
                <a:solidFill>
                  <a:schemeClr val="accent2"/>
                </a:solidFill>
                <a:latin typeface="Neue Haas Grotesk Text Pro" panose="020B0504020202020204" pitchFamily="34" charset="77"/>
              </a:rPr>
              <a:t>DENMARK</a:t>
            </a:r>
            <a:endParaRPr lang="en-US" sz="1200" dirty="0">
              <a:solidFill>
                <a:schemeClr val="accent2"/>
              </a:solidFill>
            </a:endParaRPr>
          </a:p>
        </p:txBody>
      </p:sp>
      <p:cxnSp>
        <p:nvCxnSpPr>
          <p:cNvPr id="21" name="Straight Connector 20">
            <a:extLst>
              <a:ext uri="{FF2B5EF4-FFF2-40B4-BE49-F238E27FC236}">
                <a16:creationId xmlns:a16="http://schemas.microsoft.com/office/drawing/2014/main" id="{1DA223B9-8F8C-B0B2-8184-EECA1307F86A}"/>
              </a:ext>
            </a:extLst>
          </p:cNvPr>
          <p:cNvCxnSpPr>
            <a:cxnSpLocks/>
          </p:cNvCxnSpPr>
          <p:nvPr/>
        </p:nvCxnSpPr>
        <p:spPr>
          <a:xfrm flipH="1">
            <a:off x="8142736" y="5888913"/>
            <a:ext cx="304220" cy="497037"/>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49477231"/>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158d000cbfa01de817eb4a5879306cfd">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2976c4048e2e240c19c8ddbcd6f4640a"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0CCF1F8-6D9E-4631-9BC7-E65B426755A9}">
  <ds:schemaRefs>
    <ds:schemaRef ds:uri="http://schemas.microsoft.com/office/2006/documentManagement/types"/>
    <ds:schemaRef ds:uri="http://purl.org/dc/dcmitype/"/>
    <ds:schemaRef ds:uri="http://purl.org/dc/terms/"/>
    <ds:schemaRef ds:uri="02256494-4976-4001-aedb-96463ae0d92e"/>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4e8dd08d-258d-47a9-9875-37f1ffd19f33"/>
    <ds:schemaRef ds:uri="http://www.w3.org/XML/1998/namespace"/>
  </ds:schemaRefs>
</ds:datastoreItem>
</file>

<file path=customXml/itemProps2.xml><?xml version="1.0" encoding="utf-8"?>
<ds:datastoreItem xmlns:ds="http://schemas.openxmlformats.org/officeDocument/2006/customXml" ds:itemID="{D67DE229-D415-4F5C-8950-CD8A52522570}">
  <ds:schemaRefs>
    <ds:schemaRef ds:uri="http://schemas.microsoft.com/sharepoint/v3/contenttype/forms"/>
  </ds:schemaRefs>
</ds:datastoreItem>
</file>

<file path=customXml/itemProps3.xml><?xml version="1.0" encoding="utf-8"?>
<ds:datastoreItem xmlns:ds="http://schemas.openxmlformats.org/officeDocument/2006/customXml" ds:itemID="{FF736B79-9AD4-4F5E-94AE-99B8362CFB04}"/>
</file>

<file path=docProps/app.xml><?xml version="1.0" encoding="utf-8"?>
<Properties xmlns="http://schemas.openxmlformats.org/officeDocument/2006/extended-properties" xmlns:vt="http://schemas.openxmlformats.org/officeDocument/2006/docPropsVTypes">
  <TotalTime>0</TotalTime>
  <Words>2203</Words>
  <Application>Microsoft Macintosh PowerPoint</Application>
  <PresentationFormat>Widescreen</PresentationFormat>
  <Paragraphs>359</Paragraphs>
  <Slides>29</Slides>
  <Notes>18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Neue Haas Grotesk Text Pro</vt:lpstr>
      <vt:lpstr>Inter Display</vt:lpstr>
      <vt:lpstr>Arial</vt:lpstr>
      <vt:lpstr>Hellix</vt:lpstr>
      <vt:lpstr>Slide layouts</vt:lpstr>
      <vt:lpstr>PowerPoint Presentation</vt:lpstr>
      <vt:lpstr>PowerPoint Presentation</vt:lpstr>
      <vt:lpstr>GREAT SOUTHERN</vt:lpstr>
      <vt:lpstr>TODAY WE’LL COVER</vt:lpstr>
      <vt:lpstr>1859</vt:lpstr>
      <vt:lpstr>Early 1970s</vt:lpstr>
      <vt:lpstr>PowerPoint Presentation</vt:lpstr>
      <vt:lpstr>AUSTRALIA</vt:lpstr>
      <vt:lpstr>WESTERN AUSTRALIA</vt:lpstr>
      <vt:lpstr>GEOGRAPHY, CLIMATE AND SOIL</vt:lpstr>
      <vt:lpstr>CLIMATE</vt:lpstr>
      <vt:lpstr>SOIL</vt:lpstr>
      <vt:lpstr>GRAPE GROWING IN</vt:lpstr>
      <vt:lpstr>WINEMAKING IN</vt:lpstr>
      <vt:lpstr>PowerPoint Presentation</vt:lpstr>
      <vt:lpstr>TASTE OF  GREAT SOUTHERN</vt:lpstr>
      <vt:lpstr>PowerPoint Presentation</vt:lpstr>
      <vt:lpstr>RIESLING characteristics</vt:lpstr>
      <vt:lpstr>PowerPoint Presentation</vt:lpstr>
      <vt:lpstr>CHARDONNAY characteristics</vt:lpstr>
      <vt:lpstr>PowerPoint Presentation</vt:lpstr>
      <vt:lpstr>PINOT NOIR characteristics</vt:lpstr>
      <vt:lpstr>PowerPoint Presentation</vt:lpstr>
      <vt:lpstr>CABERNET SAUVIGNON characteristics</vt:lpstr>
      <vt:lpstr>PowerPoint Presentation</vt:lpstr>
      <vt:lpstr>SHIRAZ characteristics</vt:lpstr>
      <vt:lpstr>GREAT SOUTHERN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created xsi:type="dcterms:W3CDTF">2018-07-25T07:02:59Z</dcterms:created>
  <dcterms:modified xsi:type="dcterms:W3CDTF">2025-03-24T00:43:12Z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ies>
</file>