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media/image17.svg" ContentType="image/svg+xml"/>
  <Override PartName="/ppt/comments/modernComment_288_D29FDF4.xml" ContentType="application/vnd.ms-powerpoint.comments+xml"/>
  <Override PartName="/ppt/notesSlides/notesSlide1.xml" ContentType="application/vnd.openxmlformats-officedocument.presentationml.notesSlide+xml"/>
  <Override PartName="/ppt/comments/modernComment_28E_E6066414.xml" ContentType="application/vnd.ms-powerpoint.comments+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30"/>
  </p:notesMasterIdLst>
  <p:sldIdLst>
    <p:sldId id="256" r:id="rId5"/>
    <p:sldId id="478" r:id="rId6"/>
    <p:sldId id="631" r:id="rId7"/>
    <p:sldId id="637" r:id="rId8"/>
    <p:sldId id="638" r:id="rId9"/>
    <p:sldId id="639" r:id="rId10"/>
    <p:sldId id="646" r:id="rId11"/>
    <p:sldId id="647" r:id="rId12"/>
    <p:sldId id="648" r:id="rId13"/>
    <p:sldId id="644" r:id="rId14"/>
    <p:sldId id="649" r:id="rId15"/>
    <p:sldId id="650" r:id="rId16"/>
    <p:sldId id="651" r:id="rId17"/>
    <p:sldId id="652" r:id="rId18"/>
    <p:sldId id="653" r:id="rId19"/>
    <p:sldId id="654" r:id="rId20"/>
    <p:sldId id="276" r:id="rId21"/>
    <p:sldId id="596" r:id="rId22"/>
    <p:sldId id="655" r:id="rId23"/>
    <p:sldId id="603" r:id="rId24"/>
    <p:sldId id="656" r:id="rId25"/>
    <p:sldId id="626" r:id="rId26"/>
    <p:sldId id="657" r:id="rId27"/>
    <p:sldId id="340" r:id="rId28"/>
    <p:sldId id="658" r:id="rId29"/>
  </p:sldIdLst>
  <p:sldSz cx="12192000" cy="6858000"/>
  <p:notesSz cx="6858000" cy="9144000"/>
  <p:embeddedFontLst>
    <p:embeddedFont>
      <p:font typeface="Inter Display" panose="02000503000000020004" pitchFamily="2" charset="0"/>
      <p:regular r:id="rId31"/>
      <p:bold r:id="rId32"/>
      <p:italic r:id="rId33"/>
      <p:boldItalic r:id="rId34"/>
    </p:embeddedFont>
    <p:embeddedFont>
      <p:font typeface="Neue Haas Grotesk Text Pro" panose="020B0504020202020204" pitchFamily="34" charset="77"/>
      <p:regular r:id="rId35"/>
      <p:bold r:id="rId36"/>
      <p:italic r:id="rId37"/>
      <p:boldItalic r:id="rId38"/>
    </p:embeddedFont>
  </p:embeddedFontLst>
  <p:custDataLst>
    <p:tags r:id="rId39"/>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57"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05" autoAdjust="0"/>
    <p:restoredTop sz="84762"/>
  </p:normalViewPr>
  <p:slideViewPr>
    <p:cSldViewPr snapToGrid="0">
      <p:cViewPr varScale="1">
        <p:scale>
          <a:sx n="103" d="100"/>
          <a:sy n="103" d="100"/>
        </p:scale>
        <p:origin x="1336" y="176"/>
      </p:cViewPr>
      <p:guideLst>
        <p:guide orient="horz" pos="3657"/>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gs" Target="tags/tag1.xml"/><Relationship Id="rId21" Type="http://schemas.openxmlformats.org/officeDocument/2006/relationships/slide" Target="slides/slide17.xml"/><Relationship Id="rId34" Type="http://schemas.openxmlformats.org/officeDocument/2006/relationships/font" Target="fonts/font4.fntdata"/><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commentAuthors" Target="commentAuthor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6.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fntdata"/><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3.fntdata"/><Relationship Id="rId38" Type="http://schemas.openxmlformats.org/officeDocument/2006/relationships/font" Target="fonts/font8.fntdata"/><Relationship Id="rId20" Type="http://schemas.openxmlformats.org/officeDocument/2006/relationships/slide" Target="slides/slide16.xml"/><Relationship Id="rId41" Type="http://schemas.openxmlformats.org/officeDocument/2006/relationships/presProps" Target="presProps.xml"/></Relationships>
</file>

<file path=ppt/comments/modernComment_288_D29FDF4.xml><?xml version="1.0" encoding="utf-8"?>
<p188:cmLst xmlns:a="http://schemas.openxmlformats.org/drawingml/2006/main" xmlns:r="http://schemas.openxmlformats.org/officeDocument/2006/relationships" xmlns:p188="http://schemas.microsoft.com/office/powerpoint/2018/8/main">
  <p188:cm id="{0B4258C1-8B67-4C33-8FC9-90AF215FD755}" authorId="{00000000-0000-0000-0000-000000000000}" status="resolved" created="2025-03-18T13:38:52.128" complete="100000">
    <pc:sldMkLst xmlns:pc="http://schemas.microsoft.com/office/powerpoint/2013/main/command">
      <pc:docMk/>
      <pc:sldMk cId="220855796" sldId="648"/>
    </pc:sldMkLst>
    <p188:txBody>
      <a:bodyPr/>
      <a:lstStyle/>
      <a:p>
        <a:r>
          <a:rPr lang="en-US"/>
          <a:t>Could the text be moved down a little to separate it more from the subtitle?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28E_E6066414.xml><?xml version="1.0" encoding="utf-8"?>
<p188:cmLst xmlns:a="http://schemas.openxmlformats.org/drawingml/2006/main" xmlns:r="http://schemas.openxmlformats.org/officeDocument/2006/relationships" xmlns:p188="http://schemas.microsoft.com/office/powerpoint/2018/8/main">
  <p188:cm id="{2C9E4932-D8C0-4E68-B9E0-92E7A6BEF96A}" authorId="{00000000-0000-0000-0000-000000000000}" status="resolved" created="2025-03-18T13:39:28.941" complete="100000">
    <pc:sldMkLst xmlns:pc="http://schemas.microsoft.com/office/powerpoint/2013/main/command">
      <pc:docMk/>
      <pc:sldMk cId="3859178516" sldId="654"/>
    </pc:sldMkLst>
    <p188:txBody>
      <a:bodyPr/>
      <a:lstStyle/>
      <a:p>
        <a:r>
          <a:rPr lang="en-US"/>
          <a:t>Chardonnay all on one line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3/24/25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2745481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2595987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871342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595360" y="339046"/>
            <a:ext cx="3596640"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994321" y="3808645"/>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994321" y="447142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06453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06453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9" name="Text Placeholder 4">
            <a:extLst>
              <a:ext uri="{FF2B5EF4-FFF2-40B4-BE49-F238E27FC236}">
                <a16:creationId xmlns:a16="http://schemas.microsoft.com/office/drawing/2014/main" id="{D0DE6B5C-AB13-E31D-BBDE-6A49803A97B7}"/>
              </a:ext>
            </a:extLst>
          </p:cNvPr>
          <p:cNvSpPr>
            <a:spLocks noGrp="1"/>
          </p:cNvSpPr>
          <p:nvPr>
            <p:ph type="body" sz="quarter" idx="17" hasCustomPrompt="1"/>
          </p:nvPr>
        </p:nvSpPr>
        <p:spPr>
          <a:xfrm>
            <a:off x="820190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0" name="Text Placeholder 16">
            <a:extLst>
              <a:ext uri="{FF2B5EF4-FFF2-40B4-BE49-F238E27FC236}">
                <a16:creationId xmlns:a16="http://schemas.microsoft.com/office/drawing/2014/main" id="{32B70C8F-877E-2EF4-BE2E-17F10CB37EE7}"/>
              </a:ext>
            </a:extLst>
          </p:cNvPr>
          <p:cNvSpPr>
            <a:spLocks noGrp="1"/>
          </p:cNvSpPr>
          <p:nvPr>
            <p:ph type="body" sz="quarter" idx="18" hasCustomPrompt="1"/>
          </p:nvPr>
        </p:nvSpPr>
        <p:spPr>
          <a:xfrm>
            <a:off x="819102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98809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27969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690716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8362223" y="584200"/>
            <a:ext cx="3829777" cy="2486228"/>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489631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4343486"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4332601"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1988753"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1977868"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84940" y="1715156"/>
            <a:ext cx="2216740"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74054"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D1ADB01C-8523-DA80-87B0-3761C303A33E}"/>
              </a:ext>
            </a:extLst>
          </p:cNvPr>
          <p:cNvSpPr/>
          <p:nvPr userDrawn="1"/>
        </p:nvSpPr>
        <p:spPr>
          <a:xfrm>
            <a:off x="903502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4">
            <a:extLst>
              <a:ext uri="{FF2B5EF4-FFF2-40B4-BE49-F238E27FC236}">
                <a16:creationId xmlns:a16="http://schemas.microsoft.com/office/drawing/2014/main" id="{D6F28061-CE8C-4A75-8334-C941F171405F}"/>
              </a:ext>
            </a:extLst>
          </p:cNvPr>
          <p:cNvSpPr>
            <a:spLocks noGrp="1"/>
          </p:cNvSpPr>
          <p:nvPr>
            <p:ph type="body" sz="quarter" idx="25" hasCustomPrompt="1"/>
          </p:nvPr>
        </p:nvSpPr>
        <p:spPr>
          <a:xfrm>
            <a:off x="8482717"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1" name="Text Placeholder 16">
            <a:extLst>
              <a:ext uri="{FF2B5EF4-FFF2-40B4-BE49-F238E27FC236}">
                <a16:creationId xmlns:a16="http://schemas.microsoft.com/office/drawing/2014/main" id="{DF52B71B-EAC0-B06D-AA27-AC48C1A74A75}"/>
              </a:ext>
            </a:extLst>
          </p:cNvPr>
          <p:cNvSpPr>
            <a:spLocks noGrp="1"/>
          </p:cNvSpPr>
          <p:nvPr>
            <p:ph type="body" sz="quarter" idx="26" hasCustomPrompt="1"/>
          </p:nvPr>
        </p:nvSpPr>
        <p:spPr>
          <a:xfrm>
            <a:off x="8471832"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538327"/>
            <a:ext cx="12191998" cy="602742"/>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01659364"/>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1454147535"/>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3/24/25</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2183336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24/3/2025</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60" r:id="rId16"/>
    <p:sldLayoutId id="2147483673" r:id="rId17"/>
    <p:sldLayoutId id="2147483674" r:id="rId18"/>
    <p:sldLayoutId id="2147483675" r:id="rId19"/>
    <p:sldLayoutId id="2147483659" r:id="rId20"/>
    <p:sldLayoutId id="2147483682" r:id="rId21"/>
    <p:sldLayoutId id="2147483676" r:id="rId22"/>
    <p:sldLayoutId id="2147483677" r:id="rId23"/>
    <p:sldLayoutId id="2147483680" r:id="rId24"/>
    <p:sldLayoutId id="2147483681" r:id="rId25"/>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1.xml"/><Relationship Id="rId4" Type="http://schemas.openxmlformats.org/officeDocument/2006/relationships/image" Target="../media/image17.svg"/></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microsoft.com/office/2018/10/relationships/comments" Target="../comments/modernComment_28E_E6066414.xml"/><Relationship Id="rId1" Type="http://schemas.openxmlformats.org/officeDocument/2006/relationships/slideLayout" Target="../slideLayouts/slideLayout23.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jpeg"/><Relationship Id="rId1" Type="http://schemas.openxmlformats.org/officeDocument/2006/relationships/slideLayout" Target="../slideLayouts/slideLayout9.xml"/><Relationship Id="rId4" Type="http://schemas.openxmlformats.org/officeDocument/2006/relationships/image" Target="../media/image2.svg"/></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7.jpeg"/><Relationship Id="rId1" Type="http://schemas.openxmlformats.org/officeDocument/2006/relationships/slideLayout" Target="../slideLayouts/slideLayout13.xml"/><Relationship Id="rId4" Type="http://schemas.openxmlformats.org/officeDocument/2006/relationships/image" Target="../media/image8.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microsoft.com/office/2018/10/relationships/comments" Target="../comments/modernComment_288_D29FDF4.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t="15301" b="15301"/>
          <a:stretch/>
        </p:blipFill>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p:txBody>
          <a:bodyPr/>
          <a:lstStyle/>
          <a:p>
            <a:pPr marL="0" indent="0">
              <a:buNone/>
            </a:pPr>
            <a:r>
              <a:rPr lang="en-US" sz="6000" dirty="0"/>
              <a:t>MARGARET RIVER</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solidFill>
                <a:schemeClr val="accent3"/>
              </a:solidFill>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51B658-C587-B0BC-DCC2-FD415CFB91BF}"/>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Placeholder 6">
            <a:extLst>
              <a:ext uri="{FF2B5EF4-FFF2-40B4-BE49-F238E27FC236}">
                <a16:creationId xmlns:a16="http://schemas.microsoft.com/office/drawing/2014/main" id="{F5E5D441-F351-5A95-E454-ECCB0C44D807}"/>
              </a:ext>
            </a:extLst>
          </p:cNvPr>
          <p:cNvPicPr>
            <a:picLocks noChangeAspect="1"/>
          </p:cNvPicPr>
          <p:nvPr/>
        </p:nvPicPr>
        <p:blipFill>
          <a:blip r:embed="rId3" cstate="screen">
            <a:extLst>
              <a:ext uri="{28A0092B-C50C-407E-A947-70E740481C1C}">
                <a14:useLocalDpi xmlns:a14="http://schemas.microsoft.com/office/drawing/2010/main"/>
              </a:ext>
            </a:extLst>
          </a:blip>
          <a:srcRect l="21912" t="686" r="9793" b="1"/>
          <a:stretch/>
        </p:blipFill>
        <p:spPr>
          <a:xfrm>
            <a:off x="1" y="-1"/>
            <a:ext cx="6096000" cy="6857993"/>
          </a:xfrm>
          <a:prstGeom prst="rect">
            <a:avLst/>
          </a:prstGeom>
        </p:spPr>
      </p:pic>
      <p:sp>
        <p:nvSpPr>
          <p:cNvPr id="5" name="Title 7">
            <a:extLst>
              <a:ext uri="{FF2B5EF4-FFF2-40B4-BE49-F238E27FC236}">
                <a16:creationId xmlns:a16="http://schemas.microsoft.com/office/drawing/2014/main" id="{FFB25CB7-0857-5EA2-C68A-55F6E3A0212C}"/>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3"/>
                </a:solidFill>
              </a:rPr>
              <a:t>ALTITUDE</a:t>
            </a:r>
          </a:p>
        </p:txBody>
      </p:sp>
      <p:sp>
        <p:nvSpPr>
          <p:cNvPr id="6" name="Text Placeholder 9">
            <a:extLst>
              <a:ext uri="{FF2B5EF4-FFF2-40B4-BE49-F238E27FC236}">
                <a16:creationId xmlns:a16="http://schemas.microsoft.com/office/drawing/2014/main" id="{83B8633A-B2A9-62C7-E554-D9763026C04E}"/>
              </a:ext>
            </a:extLst>
          </p:cNvPr>
          <p:cNvSpPr txBox="1">
            <a:spLocks/>
          </p:cNvSpPr>
          <p:nvPr/>
        </p:nvSpPr>
        <p:spPr>
          <a:xfrm>
            <a:off x="6672817" y="3720866"/>
            <a:ext cx="2555535"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accent3"/>
                </a:solidFill>
              </a:rPr>
              <a:t>MARGARET RIVER</a:t>
            </a:r>
          </a:p>
          <a:p>
            <a:r>
              <a:rPr lang="en-US" sz="1800" dirty="0">
                <a:solidFill>
                  <a:srgbClr val="B2D8BE"/>
                </a:solidFill>
                <a:latin typeface="Neue Haas Grotesk Text Pro" panose="020B0504020202020204" pitchFamily="34" charset="77"/>
              </a:rPr>
              <a:t>0–231M (0–757FT)</a:t>
            </a:r>
          </a:p>
        </p:txBody>
      </p:sp>
      <p:sp>
        <p:nvSpPr>
          <p:cNvPr id="7" name="TextBox 6">
            <a:extLst>
              <a:ext uri="{FF2B5EF4-FFF2-40B4-BE49-F238E27FC236}">
                <a16:creationId xmlns:a16="http://schemas.microsoft.com/office/drawing/2014/main" id="{26E449AC-62F7-B665-3C75-DEC3A7F77D6F}"/>
              </a:ext>
            </a:extLst>
          </p:cNvPr>
          <p:cNvSpPr txBox="1"/>
          <p:nvPr/>
        </p:nvSpPr>
        <p:spPr>
          <a:xfrm>
            <a:off x="9228352" y="5836182"/>
            <a:ext cx="2092341"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LOW</a:t>
            </a:r>
          </a:p>
          <a:p>
            <a:r>
              <a:rPr lang="en-US" sz="1400" dirty="0">
                <a:solidFill>
                  <a:srgbClr val="601329"/>
                </a:solidFill>
                <a:latin typeface="Neue Haas Grotesk Text Pro" panose="020B0504020202020204" pitchFamily="34" charset="77"/>
              </a:rPr>
              <a:t>0–499m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(0–1,639ft)</a:t>
            </a:r>
          </a:p>
        </p:txBody>
      </p:sp>
      <p:sp>
        <p:nvSpPr>
          <p:cNvPr id="8" name="TextBox 7">
            <a:extLst>
              <a:ext uri="{FF2B5EF4-FFF2-40B4-BE49-F238E27FC236}">
                <a16:creationId xmlns:a16="http://schemas.microsoft.com/office/drawing/2014/main" id="{D3EE671D-78E4-2A90-B83D-F0AE4EB38595}"/>
              </a:ext>
            </a:extLst>
          </p:cNvPr>
          <p:cNvSpPr txBox="1"/>
          <p:nvPr/>
        </p:nvSpPr>
        <p:spPr>
          <a:xfrm>
            <a:off x="9633083" y="431685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MEDIUM</a:t>
            </a:r>
          </a:p>
          <a:p>
            <a:r>
              <a:rPr lang="en-US" sz="1400" dirty="0">
                <a:solidFill>
                  <a:srgbClr val="601329"/>
                </a:solidFill>
                <a:latin typeface="Neue Haas Grotesk Text Pro" panose="020B0504020202020204" pitchFamily="34" charset="77"/>
              </a:rPr>
              <a:t>500–749m </a:t>
            </a:r>
          </a:p>
          <a:p>
            <a:r>
              <a:rPr lang="en-US" sz="1400" dirty="0">
                <a:solidFill>
                  <a:srgbClr val="601329"/>
                </a:solidFill>
                <a:latin typeface="Neue Haas Grotesk Text Pro" panose="020B0504020202020204" pitchFamily="34" charset="77"/>
              </a:rPr>
              <a:t>(1,640–2,459ft)</a:t>
            </a:r>
          </a:p>
        </p:txBody>
      </p:sp>
      <p:sp>
        <p:nvSpPr>
          <p:cNvPr id="9" name="TextBox 8">
            <a:extLst>
              <a:ext uri="{FF2B5EF4-FFF2-40B4-BE49-F238E27FC236}">
                <a16:creationId xmlns:a16="http://schemas.microsoft.com/office/drawing/2014/main" id="{4C713896-ABE1-082C-E2B5-6E0C7E3360BA}"/>
              </a:ext>
            </a:extLst>
          </p:cNvPr>
          <p:cNvSpPr txBox="1"/>
          <p:nvPr/>
        </p:nvSpPr>
        <p:spPr>
          <a:xfrm>
            <a:off x="10105808" y="2748202"/>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HIGH</a:t>
            </a:r>
          </a:p>
          <a:p>
            <a:r>
              <a:rPr lang="en-US" sz="1400" dirty="0">
                <a:solidFill>
                  <a:srgbClr val="601329"/>
                </a:solidFill>
                <a:latin typeface="Neue Haas Grotesk Text Pro" panose="020B0504020202020204" pitchFamily="34" charset="77"/>
              </a:rPr>
              <a:t>750–999m</a:t>
            </a:r>
          </a:p>
          <a:p>
            <a:r>
              <a:rPr lang="en-US" sz="1400" dirty="0">
                <a:solidFill>
                  <a:srgbClr val="601329"/>
                </a:solidFill>
                <a:latin typeface="Neue Haas Grotesk Text Pro" panose="020B0504020202020204" pitchFamily="34" charset="77"/>
              </a:rPr>
              <a:t>(2,460–3,279ft)</a:t>
            </a:r>
          </a:p>
        </p:txBody>
      </p:sp>
      <p:sp>
        <p:nvSpPr>
          <p:cNvPr id="10" name="TextBox 9">
            <a:extLst>
              <a:ext uri="{FF2B5EF4-FFF2-40B4-BE49-F238E27FC236}">
                <a16:creationId xmlns:a16="http://schemas.microsoft.com/office/drawing/2014/main" id="{C2D410A7-F01F-5007-AE40-DEB0CBE7BA3F}"/>
              </a:ext>
            </a:extLst>
          </p:cNvPr>
          <p:cNvSpPr txBox="1"/>
          <p:nvPr/>
        </p:nvSpPr>
        <p:spPr>
          <a:xfrm>
            <a:off x="10456533" y="1308425"/>
            <a:ext cx="2643446"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VERY HIGH</a:t>
            </a:r>
          </a:p>
          <a:p>
            <a:r>
              <a:rPr lang="en-US" sz="1400" dirty="0">
                <a:solidFill>
                  <a:srgbClr val="601329"/>
                </a:solidFill>
                <a:latin typeface="Neue Haas Grotesk Text Pro" panose="020B0504020202020204" pitchFamily="34" charset="77"/>
              </a:rPr>
              <a:t>1000m +</a:t>
            </a:r>
          </a:p>
          <a:p>
            <a:r>
              <a:rPr lang="en-US" sz="1400" dirty="0">
                <a:solidFill>
                  <a:srgbClr val="601329"/>
                </a:solidFill>
                <a:latin typeface="Neue Haas Grotesk Text Pro" panose="020B0504020202020204" pitchFamily="34" charset="77"/>
              </a:rPr>
              <a:t>(&gt;3,280ft +)</a:t>
            </a:r>
          </a:p>
        </p:txBody>
      </p:sp>
      <p:cxnSp>
        <p:nvCxnSpPr>
          <p:cNvPr id="16" name="Straight Connector 15">
            <a:extLst>
              <a:ext uri="{FF2B5EF4-FFF2-40B4-BE49-F238E27FC236}">
                <a16:creationId xmlns:a16="http://schemas.microsoft.com/office/drawing/2014/main" id="{D0252149-401D-9B25-A1D9-77C8015D3922}"/>
              </a:ext>
            </a:extLst>
          </p:cNvPr>
          <p:cNvCxnSpPr>
            <a:cxnSpLocks/>
          </p:cNvCxnSpPr>
          <p:nvPr/>
        </p:nvCxnSpPr>
        <p:spPr>
          <a:xfrm>
            <a:off x="7546984" y="6366988"/>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B775ABF-E30A-2086-A73C-1C6199FC9E96}"/>
              </a:ext>
            </a:extLst>
          </p:cNvPr>
          <p:cNvCxnSpPr>
            <a:cxnSpLocks/>
          </p:cNvCxnSpPr>
          <p:nvPr/>
        </p:nvCxnSpPr>
        <p:spPr>
          <a:xfrm flipV="1">
            <a:off x="7546984" y="5243987"/>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9BD7AC64-2811-3189-0CBA-9C8D04528450}"/>
              </a:ext>
            </a:extLst>
          </p:cNvPr>
          <p:cNvSpPr txBox="1"/>
          <p:nvPr/>
        </p:nvSpPr>
        <p:spPr>
          <a:xfrm>
            <a:off x="555618" y="1693009"/>
            <a:ext cx="3944498" cy="584775"/>
          </a:xfrm>
          <a:prstGeom prst="rect">
            <a:avLst/>
          </a:prstGeom>
          <a:noFill/>
        </p:spPr>
        <p:txBody>
          <a:bodyPr wrap="square">
            <a:spAutoFit/>
          </a:bodyPr>
          <a:lstStyle/>
          <a:p>
            <a:r>
              <a:rPr lang="en-US" sz="1600" dirty="0">
                <a:solidFill>
                  <a:schemeClr val="bg1"/>
                </a:solidFill>
                <a:latin typeface="Neue Haas Grotesk Text Pro" panose="020B0504020202020204" pitchFamily="34" charset="77"/>
              </a:rPr>
              <a:t>STRONG MARITIME INFLUENCES WITH OCEANS ON THREE SIDES</a:t>
            </a:r>
          </a:p>
        </p:txBody>
      </p:sp>
      <p:sp>
        <p:nvSpPr>
          <p:cNvPr id="20" name="Title 2">
            <a:extLst>
              <a:ext uri="{FF2B5EF4-FFF2-40B4-BE49-F238E27FC236}">
                <a16:creationId xmlns:a16="http://schemas.microsoft.com/office/drawing/2014/main" id="{EE1633EC-A994-993A-4C58-F529C89B9129}"/>
              </a:ext>
            </a:extLst>
          </p:cNvPr>
          <p:cNvSpPr txBox="1">
            <a:spLocks/>
          </p:cNvSpPr>
          <p:nvPr/>
        </p:nvSpPr>
        <p:spPr>
          <a:xfrm>
            <a:off x="546079" y="1025657"/>
            <a:ext cx="5334275" cy="820910"/>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1"/>
                </a:solidFill>
              </a:rPr>
              <a:t>CLIMATE</a:t>
            </a:r>
          </a:p>
        </p:txBody>
      </p:sp>
      <p:sp>
        <p:nvSpPr>
          <p:cNvPr id="21" name="TextBox 20">
            <a:extLst>
              <a:ext uri="{FF2B5EF4-FFF2-40B4-BE49-F238E27FC236}">
                <a16:creationId xmlns:a16="http://schemas.microsoft.com/office/drawing/2014/main" id="{D2FEF2D0-2810-B558-D60F-7D27D9B8F5B0}"/>
              </a:ext>
            </a:extLst>
          </p:cNvPr>
          <p:cNvSpPr txBox="1"/>
          <p:nvPr/>
        </p:nvSpPr>
        <p:spPr>
          <a:xfrm>
            <a:off x="518143" y="465361"/>
            <a:ext cx="4331369" cy="584775"/>
          </a:xfrm>
          <a:prstGeom prst="rect">
            <a:avLst/>
          </a:prstGeom>
          <a:noFill/>
        </p:spPr>
        <p:txBody>
          <a:bodyPr wrap="square" rtlCol="0">
            <a:spAutoFit/>
          </a:bodyPr>
          <a:lstStyle/>
          <a:p>
            <a:pPr algn="l"/>
            <a:r>
              <a:rPr lang="en-US" sz="32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MEDITERRANEAN</a:t>
            </a:r>
          </a:p>
        </p:txBody>
      </p:sp>
      <p:sp>
        <p:nvSpPr>
          <p:cNvPr id="11" name="Oval 10">
            <a:extLst>
              <a:ext uri="{FF2B5EF4-FFF2-40B4-BE49-F238E27FC236}">
                <a16:creationId xmlns:a16="http://schemas.microsoft.com/office/drawing/2014/main" id="{DE08AEB5-1D66-3ACB-81A3-DB263CFBCCFB}"/>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3" name="Oval 22">
            <a:extLst>
              <a:ext uri="{FF2B5EF4-FFF2-40B4-BE49-F238E27FC236}">
                <a16:creationId xmlns:a16="http://schemas.microsoft.com/office/drawing/2014/main" id="{F0BBF755-1CA2-FE97-D95B-79303941E1C6}"/>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4" name="Oval 23">
            <a:extLst>
              <a:ext uri="{FF2B5EF4-FFF2-40B4-BE49-F238E27FC236}">
                <a16:creationId xmlns:a16="http://schemas.microsoft.com/office/drawing/2014/main" id="{DE8CA3D1-DF5B-FD75-9613-159414567D2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C775F157-3E2F-69A4-1CBE-EA714476EA85}"/>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160C6BB0-6A55-AC99-A2FE-EE3693086B2F}"/>
              </a:ext>
            </a:extLst>
          </p:cNvPr>
          <p:cNvSpPr/>
          <p:nvPr/>
        </p:nvSpPr>
        <p:spPr>
          <a:xfrm>
            <a:off x="8608887" y="6194319"/>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Tree>
    <p:extLst>
      <p:ext uri="{BB962C8B-B14F-4D97-AF65-F5344CB8AC3E}">
        <p14:creationId xmlns:p14="http://schemas.microsoft.com/office/powerpoint/2010/main" val="1825617561"/>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vineyard with a lake&#10;&#10;AI-generated content may be incorrect.">
            <a:extLst>
              <a:ext uri="{FF2B5EF4-FFF2-40B4-BE49-F238E27FC236}">
                <a16:creationId xmlns:a16="http://schemas.microsoft.com/office/drawing/2014/main" id="{ADF980C2-FD5C-C223-62CA-124A750205D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734" r="16734"/>
          <a:stretch>
            <a:fillRect/>
          </a:stretch>
        </p:blipFill>
        <p:spPr/>
      </p:pic>
      <p:sp>
        <p:nvSpPr>
          <p:cNvPr id="3" name="Text Placeholder 2">
            <a:extLst>
              <a:ext uri="{FF2B5EF4-FFF2-40B4-BE49-F238E27FC236}">
                <a16:creationId xmlns:a16="http://schemas.microsoft.com/office/drawing/2014/main" id="{33EB777C-15A4-2B8D-B5BB-58B82E96AC38}"/>
              </a:ext>
            </a:extLst>
          </p:cNvPr>
          <p:cNvSpPr>
            <a:spLocks noGrp="1"/>
          </p:cNvSpPr>
          <p:nvPr>
            <p:ph type="body" sz="quarter" idx="11"/>
          </p:nvPr>
        </p:nvSpPr>
        <p:spPr>
          <a:xfrm>
            <a:off x="623888" y="2518445"/>
            <a:ext cx="3625823" cy="1610114"/>
          </a:xfrm>
        </p:spPr>
        <p:txBody>
          <a:bodyPr/>
          <a:lstStyle/>
          <a:p>
            <a:r>
              <a:rPr lang="en-US" dirty="0"/>
              <a:t>Predominantly deep, well-drained, red gravelly loams on granite and gneiss. These ancient soils are low in nutrients and ideal for growing high-quality grapes. </a:t>
            </a:r>
            <a:endParaRPr lang="en-AU" dirty="0"/>
          </a:p>
          <a:p>
            <a:endParaRPr lang="en-US" dirty="0"/>
          </a:p>
        </p:txBody>
      </p:sp>
      <p:sp>
        <p:nvSpPr>
          <p:cNvPr id="5" name="Text Placeholder 4">
            <a:extLst>
              <a:ext uri="{FF2B5EF4-FFF2-40B4-BE49-F238E27FC236}">
                <a16:creationId xmlns:a16="http://schemas.microsoft.com/office/drawing/2014/main" id="{0D924624-615D-AF56-E160-DB78EE7E85A3}"/>
              </a:ext>
            </a:extLst>
          </p:cNvPr>
          <p:cNvSpPr>
            <a:spLocks noGrp="1"/>
          </p:cNvSpPr>
          <p:nvPr>
            <p:ph type="body" sz="quarter" idx="13"/>
          </p:nvPr>
        </p:nvSpPr>
        <p:spPr/>
        <p:txBody>
          <a:bodyPr/>
          <a:lstStyle/>
          <a:p>
            <a:r>
              <a:rPr lang="en-US" dirty="0">
                <a:solidFill>
                  <a:schemeClr val="accent1"/>
                </a:solidFill>
              </a:rPr>
              <a:t>SOIL</a:t>
            </a:r>
          </a:p>
        </p:txBody>
      </p:sp>
    </p:spTree>
    <p:extLst>
      <p:ext uri="{BB962C8B-B14F-4D97-AF65-F5344CB8AC3E}">
        <p14:creationId xmlns:p14="http://schemas.microsoft.com/office/powerpoint/2010/main" val="18328876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erson drinking wine from a glass&#10;&#10;AI-generated content may be incorrect.">
            <a:extLst>
              <a:ext uri="{FF2B5EF4-FFF2-40B4-BE49-F238E27FC236}">
                <a16:creationId xmlns:a16="http://schemas.microsoft.com/office/drawing/2014/main" id="{CBED328E-D523-A555-892C-A7A8D7431135}"/>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rcRect t="31283" b="31283"/>
          <a:stretch>
            <a:fillRect/>
          </a:stretch>
        </p:blipFill>
        <p:spPr/>
      </p:pic>
      <p:sp>
        <p:nvSpPr>
          <p:cNvPr id="3" name="Title 2">
            <a:extLst>
              <a:ext uri="{FF2B5EF4-FFF2-40B4-BE49-F238E27FC236}">
                <a16:creationId xmlns:a16="http://schemas.microsoft.com/office/drawing/2014/main" id="{E02B6C4D-53DC-E84F-0AB0-67B62B6B1C46}"/>
              </a:ext>
            </a:extLst>
          </p:cNvPr>
          <p:cNvSpPr>
            <a:spLocks noGrp="1"/>
          </p:cNvSpPr>
          <p:nvPr>
            <p:ph type="title"/>
          </p:nvPr>
        </p:nvSpPr>
        <p:spPr>
          <a:xfrm>
            <a:off x="5398255" y="4399198"/>
            <a:ext cx="6886184" cy="1325562"/>
          </a:xfrm>
        </p:spPr>
        <p:txBody>
          <a:bodyPr/>
          <a:lstStyle/>
          <a:p>
            <a:r>
              <a:rPr lang="en-US" dirty="0"/>
              <a:t>MASTERS MEET THE MASTERFULLY EXPERIMENTAL</a:t>
            </a:r>
          </a:p>
        </p:txBody>
      </p:sp>
      <p:sp>
        <p:nvSpPr>
          <p:cNvPr id="6" name="Title 2">
            <a:extLst>
              <a:ext uri="{FF2B5EF4-FFF2-40B4-BE49-F238E27FC236}">
                <a16:creationId xmlns:a16="http://schemas.microsoft.com/office/drawing/2014/main" id="{7473AFC1-14C1-86F4-714B-C5930430E24C}"/>
              </a:ext>
            </a:extLst>
          </p:cNvPr>
          <p:cNvSpPr txBox="1">
            <a:spLocks/>
          </p:cNvSpPr>
          <p:nvPr/>
        </p:nvSpPr>
        <p:spPr>
          <a:xfrm>
            <a:off x="5398255" y="3530183"/>
            <a:ext cx="4345352" cy="995363"/>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sz="3200" dirty="0">
                <a:solidFill>
                  <a:schemeClr val="bg2"/>
                </a:solidFill>
              </a:rPr>
              <a:t>VITICULTURE AND WINEMAKING</a:t>
            </a:r>
          </a:p>
          <a:p>
            <a:endParaRPr lang="en-US" dirty="0"/>
          </a:p>
        </p:txBody>
      </p:sp>
    </p:spTree>
    <p:extLst>
      <p:ext uri="{BB962C8B-B14F-4D97-AF65-F5344CB8AC3E}">
        <p14:creationId xmlns:p14="http://schemas.microsoft.com/office/powerpoint/2010/main" val="358316645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bunch of grapes on a vine&#10;&#10;AI-generated content may be incorrect.">
            <a:extLst>
              <a:ext uri="{FF2B5EF4-FFF2-40B4-BE49-F238E27FC236}">
                <a16:creationId xmlns:a16="http://schemas.microsoft.com/office/drawing/2014/main" id="{FA7FD55E-9F7A-F7FC-DB06-1916D4D6FA0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710" r="16710"/>
          <a:stretch>
            <a:fillRect/>
          </a:stretch>
        </p:blipFill>
        <p:spPr/>
      </p:pic>
      <p:sp>
        <p:nvSpPr>
          <p:cNvPr id="4" name="Text Placeholder 3">
            <a:extLst>
              <a:ext uri="{FF2B5EF4-FFF2-40B4-BE49-F238E27FC236}">
                <a16:creationId xmlns:a16="http://schemas.microsoft.com/office/drawing/2014/main" id="{1BCE2845-1A8B-F8FC-5DD9-EE477F097906}"/>
              </a:ext>
            </a:extLst>
          </p:cNvPr>
          <p:cNvSpPr>
            <a:spLocks noGrp="1"/>
          </p:cNvSpPr>
          <p:nvPr>
            <p:ph type="body" sz="quarter" idx="12"/>
          </p:nvPr>
        </p:nvSpPr>
        <p:spPr>
          <a:xfrm>
            <a:off x="6456364" y="2654909"/>
            <a:ext cx="4329060" cy="1530521"/>
          </a:xfrm>
        </p:spPr>
        <p:txBody>
          <a:bodyPr/>
          <a:lstStyle/>
          <a:p>
            <a:pPr>
              <a:lnSpc>
                <a:spcPct val="99000"/>
              </a:lnSpc>
              <a:spcBef>
                <a:spcPts val="900"/>
              </a:spcBef>
            </a:pPr>
            <a:r>
              <a:rPr lang="en-US" dirty="0"/>
              <a:t>Minimal intervention to produce pristine fruit that expresses terroir</a:t>
            </a:r>
          </a:p>
          <a:p>
            <a:pPr>
              <a:lnSpc>
                <a:spcPct val="99000"/>
              </a:lnSpc>
              <a:spcBef>
                <a:spcPts val="900"/>
              </a:spcBef>
            </a:pPr>
            <a:r>
              <a:rPr lang="en-US" dirty="0"/>
              <a:t>Growing adoption of sustainable, organic and biodynamic practices</a:t>
            </a:r>
          </a:p>
          <a:p>
            <a:pPr>
              <a:lnSpc>
                <a:spcPct val="99000"/>
              </a:lnSpc>
              <a:spcBef>
                <a:spcPts val="900"/>
              </a:spcBef>
            </a:pPr>
            <a:r>
              <a:rPr lang="en-US" dirty="0"/>
              <a:t>High-quality heritage clones</a:t>
            </a:r>
          </a:p>
          <a:p>
            <a:pPr>
              <a:lnSpc>
                <a:spcPct val="99000"/>
              </a:lnSpc>
              <a:spcBef>
                <a:spcPts val="900"/>
              </a:spcBef>
            </a:pPr>
            <a:r>
              <a:rPr lang="en-US" dirty="0"/>
              <a:t>Harvest: February–April</a:t>
            </a:r>
          </a:p>
          <a:p>
            <a:endParaRPr lang="en-US" dirty="0"/>
          </a:p>
        </p:txBody>
      </p:sp>
      <p:sp>
        <p:nvSpPr>
          <p:cNvPr id="5" name="Text Placeholder 4">
            <a:extLst>
              <a:ext uri="{FF2B5EF4-FFF2-40B4-BE49-F238E27FC236}">
                <a16:creationId xmlns:a16="http://schemas.microsoft.com/office/drawing/2014/main" id="{83CB292F-975B-2599-7C17-0FE643125703}"/>
              </a:ext>
            </a:extLst>
          </p:cNvPr>
          <p:cNvSpPr>
            <a:spLocks noGrp="1"/>
          </p:cNvSpPr>
          <p:nvPr>
            <p:ph type="body" sz="quarter" idx="13"/>
          </p:nvPr>
        </p:nvSpPr>
        <p:spPr/>
        <p:txBody>
          <a:bodyPr/>
          <a:lstStyle/>
          <a:p>
            <a:r>
              <a:rPr lang="en-US" dirty="0">
                <a:solidFill>
                  <a:schemeClr val="accent1"/>
                </a:solidFill>
              </a:rPr>
              <a:t>GRAPE GROWING</a:t>
            </a:r>
          </a:p>
        </p:txBody>
      </p:sp>
    </p:spTree>
    <p:extLst>
      <p:ext uri="{BB962C8B-B14F-4D97-AF65-F5344CB8AC3E}">
        <p14:creationId xmlns:p14="http://schemas.microsoft.com/office/powerpoint/2010/main" val="347442009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FA7FD55E-9F7A-F7FC-DB06-1916D4D6FA0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709" r="16709"/>
          <a:stretch/>
        </p:blipFill>
        <p:spPr/>
      </p:pic>
      <p:sp>
        <p:nvSpPr>
          <p:cNvPr id="4" name="Text Placeholder 3">
            <a:extLst>
              <a:ext uri="{FF2B5EF4-FFF2-40B4-BE49-F238E27FC236}">
                <a16:creationId xmlns:a16="http://schemas.microsoft.com/office/drawing/2014/main" id="{1BCE2845-1A8B-F8FC-5DD9-EE477F097906}"/>
              </a:ext>
            </a:extLst>
          </p:cNvPr>
          <p:cNvSpPr>
            <a:spLocks noGrp="1"/>
          </p:cNvSpPr>
          <p:nvPr>
            <p:ph type="body" sz="quarter" idx="12"/>
          </p:nvPr>
        </p:nvSpPr>
        <p:spPr>
          <a:xfrm>
            <a:off x="6456365" y="2341599"/>
            <a:ext cx="4044246" cy="2606639"/>
          </a:xfrm>
        </p:spPr>
        <p:txBody>
          <a:bodyPr/>
          <a:lstStyle/>
          <a:p>
            <a:pPr>
              <a:spcBef>
                <a:spcPts val="800"/>
              </a:spcBef>
            </a:pPr>
            <a:r>
              <a:rPr lang="en-US" dirty="0"/>
              <a:t>Classic techniques influenced by the local environment</a:t>
            </a:r>
          </a:p>
          <a:p>
            <a:pPr>
              <a:spcBef>
                <a:spcPts val="800"/>
              </a:spcBef>
            </a:pPr>
            <a:r>
              <a:rPr lang="en-US" dirty="0"/>
              <a:t>Climate lends itself to </a:t>
            </a:r>
            <a:br>
              <a:rPr lang="en-US" dirty="0"/>
            </a:br>
            <a:r>
              <a:rPr lang="en-US" dirty="0"/>
              <a:t>low-intervention approach</a:t>
            </a:r>
          </a:p>
          <a:p>
            <a:pPr>
              <a:spcBef>
                <a:spcPts val="800"/>
              </a:spcBef>
            </a:pPr>
            <a:r>
              <a:rPr lang="en-US" dirty="0"/>
              <a:t>Most wines see oak but winemakers practice restraint</a:t>
            </a:r>
          </a:p>
          <a:p>
            <a:pPr>
              <a:spcBef>
                <a:spcPts val="800"/>
              </a:spcBef>
            </a:pPr>
            <a:r>
              <a:rPr lang="en-US" dirty="0"/>
              <a:t>New generation of innovative winemakers experimenting with alternative techniques</a:t>
            </a:r>
          </a:p>
        </p:txBody>
      </p:sp>
      <p:sp>
        <p:nvSpPr>
          <p:cNvPr id="5" name="Text Placeholder 4">
            <a:extLst>
              <a:ext uri="{FF2B5EF4-FFF2-40B4-BE49-F238E27FC236}">
                <a16:creationId xmlns:a16="http://schemas.microsoft.com/office/drawing/2014/main" id="{83CB292F-975B-2599-7C17-0FE643125703}"/>
              </a:ext>
            </a:extLst>
          </p:cNvPr>
          <p:cNvSpPr>
            <a:spLocks noGrp="1"/>
          </p:cNvSpPr>
          <p:nvPr>
            <p:ph type="body" sz="quarter" idx="13"/>
          </p:nvPr>
        </p:nvSpPr>
        <p:spPr/>
        <p:txBody>
          <a:bodyPr/>
          <a:lstStyle/>
          <a:p>
            <a:r>
              <a:rPr lang="en-US" dirty="0">
                <a:solidFill>
                  <a:schemeClr val="accent1"/>
                </a:solidFill>
              </a:rPr>
              <a:t>WINEMAKING</a:t>
            </a:r>
          </a:p>
        </p:txBody>
      </p:sp>
    </p:spTree>
    <p:extLst>
      <p:ext uri="{BB962C8B-B14F-4D97-AF65-F5344CB8AC3E}">
        <p14:creationId xmlns:p14="http://schemas.microsoft.com/office/powerpoint/2010/main" val="342749761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9015AB7-F121-BD3F-66C2-5EF08146344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2150" t="14736" r="29661" b="12886"/>
          <a:stretch/>
        </p:blipFill>
        <p:spPr>
          <a:xfrm>
            <a:off x="6096000" y="368300"/>
            <a:ext cx="6096000" cy="6103741"/>
          </a:xfrm>
        </p:spPr>
      </p:pic>
      <p:sp>
        <p:nvSpPr>
          <p:cNvPr id="3" name="Title 2">
            <a:extLst>
              <a:ext uri="{FF2B5EF4-FFF2-40B4-BE49-F238E27FC236}">
                <a16:creationId xmlns:a16="http://schemas.microsoft.com/office/drawing/2014/main" id="{CAB2C1DC-8F14-31A4-7CB8-CF4B1F7CA0D1}"/>
              </a:ext>
            </a:extLst>
          </p:cNvPr>
          <p:cNvSpPr>
            <a:spLocks noGrp="1"/>
          </p:cNvSpPr>
          <p:nvPr>
            <p:ph type="title"/>
          </p:nvPr>
        </p:nvSpPr>
        <p:spPr/>
        <p:txBody>
          <a:bodyPr/>
          <a:lstStyle/>
          <a:p>
            <a:r>
              <a:rPr lang="en-US" dirty="0">
                <a:solidFill>
                  <a:schemeClr val="bg2"/>
                </a:solidFill>
              </a:rPr>
              <a:t>NOTEWORTHY VARIETIES</a:t>
            </a:r>
          </a:p>
        </p:txBody>
      </p:sp>
      <p:sp>
        <p:nvSpPr>
          <p:cNvPr id="5" name="Text Placeholder 4">
            <a:extLst>
              <a:ext uri="{FF2B5EF4-FFF2-40B4-BE49-F238E27FC236}">
                <a16:creationId xmlns:a16="http://schemas.microsoft.com/office/drawing/2014/main" id="{B6C64648-954C-CAAC-2988-DFC205471DB3}"/>
              </a:ext>
            </a:extLst>
          </p:cNvPr>
          <p:cNvSpPr>
            <a:spLocks noGrp="1"/>
          </p:cNvSpPr>
          <p:nvPr>
            <p:ph type="body" sz="quarter" idx="13"/>
          </p:nvPr>
        </p:nvSpPr>
        <p:spPr/>
        <p:txBody>
          <a:bodyPr/>
          <a:lstStyle/>
          <a:p>
            <a:r>
              <a:rPr lang="en-US" dirty="0">
                <a:solidFill>
                  <a:schemeClr val="accent4"/>
                </a:solidFill>
              </a:rPr>
              <a:t>TASTE OF MARGARET RIVER</a:t>
            </a:r>
          </a:p>
        </p:txBody>
      </p:sp>
    </p:spTree>
    <p:extLst>
      <p:ext uri="{BB962C8B-B14F-4D97-AF65-F5344CB8AC3E}">
        <p14:creationId xmlns:p14="http://schemas.microsoft.com/office/powerpoint/2010/main" val="288455833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8">
            <a:extLst>
              <a:ext uri="{FF2B5EF4-FFF2-40B4-BE49-F238E27FC236}">
                <a16:creationId xmlns:a16="http://schemas.microsoft.com/office/drawing/2014/main" id="{22B5D5B7-CC1F-1607-8D4F-E002454BC39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50853" y="1933074"/>
            <a:ext cx="1182507" cy="3579859"/>
          </a:xfrm>
          <a:prstGeom prst="rect">
            <a:avLst/>
          </a:prstGeom>
        </p:spPr>
      </p:pic>
      <p:pic>
        <p:nvPicPr>
          <p:cNvPr id="2" name="Picture Placeholder 8">
            <a:extLst>
              <a:ext uri="{FF2B5EF4-FFF2-40B4-BE49-F238E27FC236}">
                <a16:creationId xmlns:a16="http://schemas.microsoft.com/office/drawing/2014/main" id="{6CFD59CF-4E3F-0E08-A45D-DBF7966451C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319686" y="1933074"/>
            <a:ext cx="1182507" cy="3579859"/>
          </a:xfrm>
          <a:prstGeom prst="rect">
            <a:avLst/>
          </a:prstGeom>
        </p:spPr>
      </p:pic>
      <p:pic>
        <p:nvPicPr>
          <p:cNvPr id="27" name="Picture Placeholder 8">
            <a:extLst>
              <a:ext uri="{FF2B5EF4-FFF2-40B4-BE49-F238E27FC236}">
                <a16:creationId xmlns:a16="http://schemas.microsoft.com/office/drawing/2014/main" id="{AB0708A4-22C4-C5FE-02E7-7310E1545F0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254692" y="1793021"/>
            <a:ext cx="1270924" cy="3847526"/>
          </a:xfrm>
          <a:prstGeom prst="rect">
            <a:avLst/>
          </a:prstGeom>
        </p:spPr>
      </p:pic>
      <p:pic>
        <p:nvPicPr>
          <p:cNvPr id="24" name="Picture Placeholder 8">
            <a:extLst>
              <a:ext uri="{FF2B5EF4-FFF2-40B4-BE49-F238E27FC236}">
                <a16:creationId xmlns:a16="http://schemas.microsoft.com/office/drawing/2014/main" id="{C3F89E92-1BDF-1F91-E390-387925AB7EC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69471" y="1800516"/>
            <a:ext cx="1270924" cy="3847526"/>
          </a:xfrm>
          <a:prstGeom prst="rect">
            <a:avLst/>
          </a:prstGeom>
        </p:spPr>
      </p:pic>
      <p:pic>
        <p:nvPicPr>
          <p:cNvPr id="23" name="Picture Placeholder 8">
            <a:extLst>
              <a:ext uri="{FF2B5EF4-FFF2-40B4-BE49-F238E27FC236}">
                <a16:creationId xmlns:a16="http://schemas.microsoft.com/office/drawing/2014/main" id="{3916F695-FB44-8488-2301-57E9FA95F79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367030" y="1933074"/>
            <a:ext cx="1182507" cy="3579859"/>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MARGARET RIVER</a:t>
            </a:r>
            <a:br>
              <a:rPr lang="en-US" sz="544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TOP 5 VARIETIES</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en-US" dirty="0">
                <a:solidFill>
                  <a:srgbClr val="601329"/>
                </a:solidFill>
                <a:latin typeface="Neue Haas Grotesk Text Pro" panose="020B0504020202020204" pitchFamily="34" charset="77"/>
              </a:rPr>
              <a:t>CABERNET</a:t>
            </a:r>
          </a:p>
          <a:p>
            <a:pPr algn="ctr"/>
            <a:r>
              <a:rPr lang="en-US" dirty="0">
                <a:solidFill>
                  <a:srgbClr val="601329"/>
                </a:solidFill>
                <a:latin typeface="Neue Haas Grotesk Text Pro" panose="020B0504020202020204" pitchFamily="34" charset="77"/>
              </a:rPr>
              <a:t>SAUVIGNON</a:t>
            </a:r>
          </a:p>
          <a:p>
            <a:pPr algn="ctr"/>
            <a:r>
              <a:rPr lang="en-US" sz="3800" b="1" dirty="0">
                <a:solidFill>
                  <a:schemeClr val="bg1"/>
                </a:solidFill>
                <a:latin typeface="Neue Haas Grotesk Text Pro" panose="020B0504020202020204" pitchFamily="34" charset="77"/>
              </a:rPr>
              <a:t>20%</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SAUVIGNON</a:t>
            </a:r>
          </a:p>
          <a:p>
            <a:pPr algn="ctr"/>
            <a:r>
              <a:rPr lang="en-US" dirty="0">
                <a:solidFill>
                  <a:srgbClr val="601329"/>
                </a:solidFill>
                <a:latin typeface="Neue Haas Grotesk Text Pro" panose="020B0504020202020204" pitchFamily="34" charset="77"/>
              </a:rPr>
              <a:t>BLANC</a:t>
            </a:r>
          </a:p>
          <a:p>
            <a:pPr algn="ctr"/>
            <a:r>
              <a:rPr lang="en-US" sz="3800" b="1" dirty="0">
                <a:solidFill>
                  <a:schemeClr val="bg1"/>
                </a:solidFill>
                <a:latin typeface="Neue Haas Grotesk Text Pro" panose="020B0504020202020204" pitchFamily="34" charset="77"/>
              </a:rPr>
              <a:t>20%</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en-US" dirty="0">
                <a:solidFill>
                  <a:srgbClr val="601329"/>
                </a:solidFill>
                <a:latin typeface="Neue Haas Grotesk Text Pro" panose="020B0504020202020204" pitchFamily="34" charset="77"/>
              </a:rPr>
              <a:t>CHARDONNAY</a:t>
            </a:r>
          </a:p>
          <a:p>
            <a:pPr algn="ctr"/>
            <a:endParaRPr lang="en-US" sz="1800" b="1" dirty="0">
              <a:solidFill>
                <a:schemeClr val="bg1"/>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17%</a:t>
            </a:r>
          </a:p>
          <a:p>
            <a:pPr algn="ctr"/>
            <a:endParaRPr lang="en-US" dirty="0">
              <a:solidFill>
                <a:srgbClr val="601329"/>
              </a:solidFill>
              <a:latin typeface="Neue Haas Grotesk Text Pro" panose="020B0504020202020204" pitchFamily="34" charset="77"/>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SEMILLON</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17%</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SHIRAZ</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13%</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9320579" y="4019454"/>
            <a:ext cx="1278876"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SHIRAZ</a:t>
            </a: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933928" y="3910449"/>
            <a:ext cx="1929695"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CABERNET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SAUVIGNON</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4764833" y="4019454"/>
            <a:ext cx="2260747"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CHARDONNAY</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7087300" y="4019455"/>
            <a:ext cx="1673471"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SEMILLON</a:t>
            </a:r>
          </a:p>
        </p:txBody>
      </p:sp>
      <p:sp>
        <p:nvSpPr>
          <p:cNvPr id="3" name="TextBox 2">
            <a:extLst>
              <a:ext uri="{FF2B5EF4-FFF2-40B4-BE49-F238E27FC236}">
                <a16:creationId xmlns:a16="http://schemas.microsoft.com/office/drawing/2014/main" id="{88337BE3-A200-D33B-25AA-E75AA9733FD6}"/>
              </a:ext>
            </a:extLst>
          </p:cNvPr>
          <p:cNvSpPr txBox="1"/>
          <p:nvPr/>
        </p:nvSpPr>
        <p:spPr>
          <a:xfrm rot="16200000">
            <a:off x="2930646" y="3910450"/>
            <a:ext cx="1997022"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SAUVIGNON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BLANC</a:t>
            </a:r>
          </a:p>
        </p:txBody>
      </p:sp>
    </p:spTree>
    <p:extLst>
      <p:ext uri="{BB962C8B-B14F-4D97-AF65-F5344CB8AC3E}">
        <p14:creationId xmlns:p14="http://schemas.microsoft.com/office/powerpoint/2010/main" val="3859178516"/>
      </p:ext>
    </p:extLst>
  </p:cSld>
  <p:clrMapOvr>
    <a:masterClrMapping/>
  </p:clrMapOvr>
  <p:transition/>
  <p:extLst>
    <p:ext uri="{6950BFC3-D8DA-4A85-94F7-54DA5524770B}">
      <p188:commentRel xmlns:p188="http://schemas.microsoft.com/office/powerpoint/2018/8/main" r:id="rId2"/>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5003220"/>
            <a:ext cx="855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255557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MARGARET RIVER</a:t>
            </a:r>
            <a:br>
              <a:rPr lang="en-US" sz="600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SEMILLON SAUVIGNON BLANC</a:t>
            </a:r>
          </a:p>
        </p:txBody>
      </p:sp>
      <p:sp>
        <p:nvSpPr>
          <p:cNvPr id="26" name="Oval 25">
            <a:extLst>
              <a:ext uri="{FF2B5EF4-FFF2-40B4-BE49-F238E27FC236}">
                <a16:creationId xmlns:a16="http://schemas.microsoft.com/office/drawing/2014/main" id="{EA6BCBDD-680C-58C3-153A-39C29DAC56F3}"/>
              </a:ext>
            </a:extLst>
          </p:cNvPr>
          <p:cNvSpPr/>
          <p:nvPr/>
        </p:nvSpPr>
        <p:spPr>
          <a:xfrm>
            <a:off x="7790487" y="1812208"/>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62900" y="2463460"/>
            <a:ext cx="1832762" cy="90370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1600" dirty="0">
                <a:solidFill>
                  <a:schemeClr val="tx1"/>
                </a:solidFill>
                <a:effectLst/>
                <a:latin typeface="Neue Haas Grotesk Text Pro" panose="020B0504020202020204" pitchFamily="34" charset="77"/>
              </a:rPr>
              <a:t>HELPED PUT MARGARET RIVER ON THE WINE MAP</a:t>
            </a:r>
          </a:p>
        </p:txBody>
      </p:sp>
      <p:sp>
        <p:nvSpPr>
          <p:cNvPr id="29" name="TextBox 28">
            <a:extLst>
              <a:ext uri="{FF2B5EF4-FFF2-40B4-BE49-F238E27FC236}">
                <a16:creationId xmlns:a16="http://schemas.microsoft.com/office/drawing/2014/main" id="{9EE6620A-6DE8-9F2C-93D7-EA689D1394C6}"/>
              </a:ext>
            </a:extLst>
          </p:cNvPr>
          <p:cNvSpPr txBox="1"/>
          <p:nvPr/>
        </p:nvSpPr>
        <p:spPr>
          <a:xfrm>
            <a:off x="818772" y="5189453"/>
            <a:ext cx="2805709" cy="1232069"/>
          </a:xfrm>
          <a:prstGeom prst="rect">
            <a:avLst/>
          </a:prstGeom>
          <a:noFill/>
        </p:spPr>
        <p:txBody>
          <a:bodyPr wrap="square" anchor="b">
            <a:spAutoFit/>
          </a:bodyPr>
          <a:lstStyle/>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Gooseberry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Passionfruit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Lime</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Lemon Curd</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Grapefruit</a:t>
            </a:r>
            <a:endParaRPr lang="en-AU" sz="1400" dirty="0">
              <a:effectLst/>
              <a:latin typeface="Neue Haas Grotesk Text Pro" panose="020B0504020202020204" pitchFamily="34" charset="77"/>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1606820" y="4525409"/>
            <a:ext cx="118135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p:nvPr/>
        </p:nvCxnSpPr>
        <p:spPr>
          <a:xfrm>
            <a:off x="1616130" y="4517789"/>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7790487" y="4587721"/>
            <a:ext cx="2805709" cy="830997"/>
          </a:xfrm>
          <a:prstGeom prst="rect">
            <a:avLst/>
          </a:prstGeom>
          <a:noFill/>
        </p:spPr>
        <p:txBody>
          <a:bodyPr wrap="square" anchor="b">
            <a:spAutoFit/>
          </a:bodyPr>
          <a:lstStyle/>
          <a:p>
            <a:pPr algn="ctr">
              <a:spcBef>
                <a:spcPts val="203"/>
              </a:spcBef>
            </a:pPr>
            <a:r>
              <a:rPr lang="en-AU" sz="1600" dirty="0">
                <a:effectLst/>
                <a:latin typeface="Neue Haas Grotesk Text Pro" panose="020B0504020202020204" pitchFamily="34" charset="77"/>
              </a:rPr>
              <a:t>TWO VARIETIES THAT ARE INHERENTLY COMPLEMENTARY</a:t>
            </a: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2" cstate="screen">
            <a:extLst>
              <a:ext uri="{28A0092B-C50C-407E-A947-70E740481C1C}">
                <a14:useLocalDpi xmlns:a14="http://schemas.microsoft.com/office/drawing/2010/main"/>
              </a:ext>
            </a:extLst>
          </a:blip>
          <a:srcRect l="3648" r="3648"/>
          <a:stretch/>
        </p:blipFill>
        <p:spPr>
          <a:xfrm>
            <a:off x="5480498" y="29521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5154140" y="3882893"/>
            <a:ext cx="2732822" cy="1272464"/>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SEMILLON</a:t>
            </a:r>
            <a:b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b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SAVIGNON </a:t>
            </a:r>
            <a:b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b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BLANC</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8" name="TextBox 7">
            <a:extLst>
              <a:ext uri="{FF2B5EF4-FFF2-40B4-BE49-F238E27FC236}">
                <a16:creationId xmlns:a16="http://schemas.microsoft.com/office/drawing/2014/main" id="{6FA4C744-3635-49FA-036A-8F241FAF7623}"/>
              </a:ext>
            </a:extLst>
          </p:cNvPr>
          <p:cNvSpPr txBox="1"/>
          <p:nvPr/>
        </p:nvSpPr>
        <p:spPr>
          <a:xfrm>
            <a:off x="2797181" y="4373615"/>
            <a:ext cx="2222147" cy="338554"/>
          </a:xfrm>
          <a:prstGeom prst="rect">
            <a:avLst/>
          </a:prstGeom>
          <a:noFill/>
        </p:spPr>
        <p:txBody>
          <a:bodyPr wrap="none" rtlCol="0">
            <a:spAutoFit/>
          </a:bodyPr>
          <a:lstStyle/>
          <a:p>
            <a:r>
              <a:rPr lang="en-AU" sz="1600" dirty="0">
                <a:solidFill>
                  <a:schemeClr val="accent1"/>
                </a:solidFill>
                <a:effectLst/>
                <a:latin typeface="Neue Haas Grotesk Text Pro" panose="020B0504020202020204" pitchFamily="34" charset="77"/>
              </a:rPr>
              <a:t>TYPICAL FLAVOURS</a:t>
            </a:r>
          </a:p>
        </p:txBody>
      </p:sp>
      <p:cxnSp>
        <p:nvCxnSpPr>
          <p:cNvPr id="10" name="Straight Connector 9">
            <a:extLst>
              <a:ext uri="{FF2B5EF4-FFF2-40B4-BE49-F238E27FC236}">
                <a16:creationId xmlns:a16="http://schemas.microsoft.com/office/drawing/2014/main" id="{3E279A9F-C4C7-1DCD-47D0-B24B5C9864BA}"/>
              </a:ext>
            </a:extLst>
          </p:cNvPr>
          <p:cNvCxnSpPr>
            <a:cxnSpLocks/>
          </p:cNvCxnSpPr>
          <p:nvPr/>
        </p:nvCxnSpPr>
        <p:spPr>
          <a:xfrm>
            <a:off x="4972112" y="4525409"/>
            <a:ext cx="73164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12564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7156B-802D-6F4F-B138-FFA650E9EE5B}"/>
            </a:ext>
          </a:extLst>
        </p:cNvPr>
        <p:cNvGrpSpPr/>
        <p:nvPr/>
      </p:nvGrpSpPr>
      <p:grpSpPr>
        <a:xfrm>
          <a:off x="0" y="0"/>
          <a:ext cx="0" cy="0"/>
          <a:chOff x="0" y="0"/>
          <a:chExt cx="0" cy="0"/>
        </a:xfrm>
      </p:grpSpPr>
      <p:sp>
        <p:nvSpPr>
          <p:cNvPr id="10" name="Oval 9">
            <a:extLst>
              <a:ext uri="{FF2B5EF4-FFF2-40B4-BE49-F238E27FC236}">
                <a16:creationId xmlns:a16="http://schemas.microsoft.com/office/drawing/2014/main" id="{C2164130-C817-58F9-2C6A-4CE3EF096460}"/>
              </a:ext>
            </a:extLst>
          </p:cNvPr>
          <p:cNvSpPr/>
          <p:nvPr/>
        </p:nvSpPr>
        <p:spPr>
          <a:xfrm>
            <a:off x="2010871" y="2171537"/>
            <a:ext cx="272668" cy="272668"/>
          </a:xfrm>
          <a:prstGeom prst="ellipse">
            <a:avLst/>
          </a:prstGeom>
          <a:solidFill>
            <a:srgbClr val="F7F0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0A5A606F-4A6A-3B78-FDE0-5346E75A688D}"/>
              </a:ext>
            </a:extLst>
          </p:cNvPr>
          <p:cNvSpPr/>
          <p:nvPr/>
        </p:nvSpPr>
        <p:spPr>
          <a:xfrm>
            <a:off x="2375014" y="2168635"/>
            <a:ext cx="272668" cy="272668"/>
          </a:xfrm>
          <a:prstGeom prst="ellipse">
            <a:avLst/>
          </a:prstGeom>
          <a:solidFill>
            <a:srgbClr val="EBE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4CE4DE0A-3156-E185-6BA0-5277D6FBF076}"/>
              </a:ext>
            </a:extLst>
          </p:cNvPr>
          <p:cNvSpPr/>
          <p:nvPr/>
        </p:nvSpPr>
        <p:spPr>
          <a:xfrm>
            <a:off x="2739157" y="2168635"/>
            <a:ext cx="272668" cy="272668"/>
          </a:xfrm>
          <a:prstGeom prst="ellipse">
            <a:avLst/>
          </a:prstGeom>
          <a:solidFill>
            <a:srgbClr val="F4EF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81F29077-FA8A-2CDB-E97D-A40A19EE4078}"/>
              </a:ext>
            </a:extLst>
          </p:cNvPr>
          <p:cNvSpPr/>
          <p:nvPr/>
        </p:nvSpPr>
        <p:spPr>
          <a:xfrm>
            <a:off x="3103300" y="2168635"/>
            <a:ext cx="272668" cy="272668"/>
          </a:xfrm>
          <a:prstGeom prst="ellipse">
            <a:avLst/>
          </a:prstGeom>
          <a:solidFill>
            <a:srgbClr val="F1E2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DB00030A-5E2A-8A04-9455-684D5BB263FC}"/>
              </a:ext>
            </a:extLst>
          </p:cNvPr>
          <p:cNvSpPr txBox="1"/>
          <p:nvPr/>
        </p:nvSpPr>
        <p:spPr>
          <a:xfrm>
            <a:off x="530425" y="2196603"/>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733F3771-4282-D452-8E25-D8716D9E49DC}"/>
              </a:ext>
            </a:extLst>
          </p:cNvPr>
          <p:cNvSpPr/>
          <p:nvPr/>
        </p:nvSpPr>
        <p:spPr>
          <a:xfrm>
            <a:off x="3467824" y="2168635"/>
            <a:ext cx="272668" cy="272668"/>
          </a:xfrm>
          <a:prstGeom prst="ellipse">
            <a:avLst/>
          </a:prstGeom>
          <a:solidFill>
            <a:srgbClr val="F0E0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5665D82D-136D-E579-CE9A-3DEDF142AE84}"/>
              </a:ext>
            </a:extLst>
          </p:cNvPr>
          <p:cNvSpPr/>
          <p:nvPr/>
        </p:nvSpPr>
        <p:spPr>
          <a:xfrm>
            <a:off x="3832348" y="2168635"/>
            <a:ext cx="272668" cy="272668"/>
          </a:xfrm>
          <a:prstGeom prst="ellipse">
            <a:avLst/>
          </a:prstGeom>
          <a:solidFill>
            <a:srgbClr val="F5D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8AC4D748-73A2-2FF0-B26F-439037E69A67}"/>
              </a:ext>
            </a:extLst>
          </p:cNvPr>
          <p:cNvSpPr/>
          <p:nvPr/>
        </p:nvSpPr>
        <p:spPr>
          <a:xfrm>
            <a:off x="4190693" y="2168635"/>
            <a:ext cx="272668" cy="272668"/>
          </a:xfrm>
          <a:prstGeom prst="ellipse">
            <a:avLst/>
          </a:prstGeom>
          <a:solidFill>
            <a:srgbClr val="D19C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31270497-E897-4289-F0EB-3818B8B0E1B1}"/>
              </a:ext>
            </a:extLst>
          </p:cNvPr>
          <p:cNvSpPr/>
          <p:nvPr/>
        </p:nvSpPr>
        <p:spPr>
          <a:xfrm>
            <a:off x="4561395" y="2168635"/>
            <a:ext cx="272668" cy="272668"/>
          </a:xfrm>
          <a:prstGeom prst="ellipse">
            <a:avLst/>
          </a:prstGeom>
          <a:solidFill>
            <a:srgbClr val="B368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70DBE59E-8202-2A43-125A-376F32B8C615}"/>
              </a:ext>
            </a:extLst>
          </p:cNvPr>
          <p:cNvSpPr/>
          <p:nvPr/>
        </p:nvSpPr>
        <p:spPr>
          <a:xfrm>
            <a:off x="4925919" y="2168635"/>
            <a:ext cx="272668" cy="272668"/>
          </a:xfrm>
          <a:prstGeom prst="ellipse">
            <a:avLst/>
          </a:prstGeom>
          <a:solidFill>
            <a:srgbClr val="6A3E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19AEF9CD-D63A-FEAF-39B7-0E9108981333}"/>
              </a:ext>
            </a:extLst>
          </p:cNvPr>
          <p:cNvSpPr txBox="1"/>
          <p:nvPr/>
        </p:nvSpPr>
        <p:spPr>
          <a:xfrm>
            <a:off x="1691146" y="2615828"/>
            <a:ext cx="225263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Semillon/Sauvignon Blanc</a:t>
            </a:r>
          </a:p>
        </p:txBody>
      </p:sp>
      <p:cxnSp>
        <p:nvCxnSpPr>
          <p:cNvPr id="48" name="Straight Connector 47">
            <a:extLst>
              <a:ext uri="{FF2B5EF4-FFF2-40B4-BE49-F238E27FC236}">
                <a16:creationId xmlns:a16="http://schemas.microsoft.com/office/drawing/2014/main" id="{1D1DEDE6-0197-C6A7-0DF9-819C5A4FD5B7}"/>
              </a:ext>
            </a:extLst>
          </p:cNvPr>
          <p:cNvCxnSpPr>
            <a:cxnSpLocks/>
          </p:cNvCxnSpPr>
          <p:nvPr/>
        </p:nvCxnSpPr>
        <p:spPr>
          <a:xfrm>
            <a:off x="1509431" y="2304969"/>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1727E905-3D33-773A-D9E9-10C39B8CC9D6}"/>
              </a:ext>
            </a:extLst>
          </p:cNvPr>
          <p:cNvSpPr/>
          <p:nvPr/>
        </p:nvSpPr>
        <p:spPr>
          <a:xfrm>
            <a:off x="2010871" y="332071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221C8CE9-56C6-BF69-99CD-0C9D79ACCFA4}"/>
              </a:ext>
            </a:extLst>
          </p:cNvPr>
          <p:cNvSpPr/>
          <p:nvPr/>
        </p:nvSpPr>
        <p:spPr>
          <a:xfrm>
            <a:off x="2375014" y="331781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EF9CE1DD-409D-D6E8-2FD3-84F4585A1110}"/>
              </a:ext>
            </a:extLst>
          </p:cNvPr>
          <p:cNvSpPr/>
          <p:nvPr/>
        </p:nvSpPr>
        <p:spPr>
          <a:xfrm>
            <a:off x="2739157" y="331781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8999AB3-78BD-EE6F-D341-682BDE6C7653}"/>
              </a:ext>
            </a:extLst>
          </p:cNvPr>
          <p:cNvSpPr/>
          <p:nvPr/>
        </p:nvSpPr>
        <p:spPr>
          <a:xfrm>
            <a:off x="3103300" y="331781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CF517208-81FB-D893-85ED-FA67EC1640EC}"/>
              </a:ext>
            </a:extLst>
          </p:cNvPr>
          <p:cNvSpPr txBox="1"/>
          <p:nvPr/>
        </p:nvSpPr>
        <p:spPr>
          <a:xfrm>
            <a:off x="530424" y="329863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B2D090DD-3AF4-E349-50FC-69C07E42ED6E}"/>
              </a:ext>
            </a:extLst>
          </p:cNvPr>
          <p:cNvSpPr/>
          <p:nvPr/>
        </p:nvSpPr>
        <p:spPr>
          <a:xfrm>
            <a:off x="3467824" y="331781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B870CD8C-C143-00D8-34AB-B960F82C9D98}"/>
              </a:ext>
            </a:extLst>
          </p:cNvPr>
          <p:cNvSpPr/>
          <p:nvPr/>
        </p:nvSpPr>
        <p:spPr>
          <a:xfrm>
            <a:off x="3832348" y="331781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9DAD3FEE-FD64-2F2C-F165-6E475B6F3011}"/>
              </a:ext>
            </a:extLst>
          </p:cNvPr>
          <p:cNvSpPr/>
          <p:nvPr/>
        </p:nvSpPr>
        <p:spPr>
          <a:xfrm>
            <a:off x="4190693" y="331781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EC77C59E-CBA8-EE43-4D1F-EB3E6CA79DBC}"/>
              </a:ext>
            </a:extLst>
          </p:cNvPr>
          <p:cNvSpPr/>
          <p:nvPr/>
        </p:nvSpPr>
        <p:spPr>
          <a:xfrm>
            <a:off x="4561395" y="331781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CFE8EEF0-74D8-D95D-F528-AED1B442B8A0}"/>
              </a:ext>
            </a:extLst>
          </p:cNvPr>
          <p:cNvSpPr/>
          <p:nvPr/>
        </p:nvSpPr>
        <p:spPr>
          <a:xfrm>
            <a:off x="4925919" y="331781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73F7F18A-97BA-E9BE-56BC-904E7D605F1B}"/>
              </a:ext>
            </a:extLst>
          </p:cNvPr>
          <p:cNvSpPr txBox="1"/>
          <p:nvPr/>
        </p:nvSpPr>
        <p:spPr>
          <a:xfrm>
            <a:off x="1912839" y="29667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17FA6A38-C666-98D9-C821-631BB9550932}"/>
              </a:ext>
            </a:extLst>
          </p:cNvPr>
          <p:cNvSpPr txBox="1"/>
          <p:nvPr/>
        </p:nvSpPr>
        <p:spPr>
          <a:xfrm>
            <a:off x="3182590" y="299561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1CD87786-BE18-37C8-3AB3-C70C9354BB8D}"/>
              </a:ext>
            </a:extLst>
          </p:cNvPr>
          <p:cNvSpPr txBox="1"/>
          <p:nvPr/>
        </p:nvSpPr>
        <p:spPr>
          <a:xfrm>
            <a:off x="4475721" y="29667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C92AD4F4-FD06-9A8F-D356-182F28EEBFB5}"/>
              </a:ext>
            </a:extLst>
          </p:cNvPr>
          <p:cNvSpPr/>
          <p:nvPr/>
        </p:nvSpPr>
        <p:spPr>
          <a:xfrm>
            <a:off x="2010871" y="416097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2621B11A-7CCC-52F9-B32F-9C6C47E7D67C}"/>
              </a:ext>
            </a:extLst>
          </p:cNvPr>
          <p:cNvSpPr/>
          <p:nvPr/>
        </p:nvSpPr>
        <p:spPr>
          <a:xfrm>
            <a:off x="2375014" y="415807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86306605-8329-9630-826D-1CED8257BC8C}"/>
              </a:ext>
            </a:extLst>
          </p:cNvPr>
          <p:cNvSpPr/>
          <p:nvPr/>
        </p:nvSpPr>
        <p:spPr>
          <a:xfrm>
            <a:off x="2739157" y="415807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946D7922-9EB8-67E5-DB37-08A159A49C5C}"/>
              </a:ext>
            </a:extLst>
          </p:cNvPr>
          <p:cNvSpPr/>
          <p:nvPr/>
        </p:nvSpPr>
        <p:spPr>
          <a:xfrm>
            <a:off x="3103300" y="415807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4B209898-9CF3-F9E3-F77D-A59311AF7672}"/>
              </a:ext>
            </a:extLst>
          </p:cNvPr>
          <p:cNvSpPr/>
          <p:nvPr/>
        </p:nvSpPr>
        <p:spPr>
          <a:xfrm>
            <a:off x="3467824" y="415807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30406F77-3158-5F3E-58B2-498267EC43C2}"/>
              </a:ext>
            </a:extLst>
          </p:cNvPr>
          <p:cNvSpPr/>
          <p:nvPr/>
        </p:nvSpPr>
        <p:spPr>
          <a:xfrm>
            <a:off x="3832348" y="415807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290F2B47-A433-29FA-C378-6094F48BBD77}"/>
              </a:ext>
            </a:extLst>
          </p:cNvPr>
          <p:cNvSpPr/>
          <p:nvPr/>
        </p:nvSpPr>
        <p:spPr>
          <a:xfrm>
            <a:off x="4190693" y="415807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3EA6C935-F4D5-898F-F119-2DDEF030350E}"/>
              </a:ext>
            </a:extLst>
          </p:cNvPr>
          <p:cNvSpPr/>
          <p:nvPr/>
        </p:nvSpPr>
        <p:spPr>
          <a:xfrm>
            <a:off x="4561395" y="415807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995F3938-ACB9-9B3B-E644-2B588AFF1AC2}"/>
              </a:ext>
            </a:extLst>
          </p:cNvPr>
          <p:cNvSpPr/>
          <p:nvPr/>
        </p:nvSpPr>
        <p:spPr>
          <a:xfrm>
            <a:off x="4925919" y="415807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247A32F2-8AE5-CB3B-8ED3-FD992E091DD7}"/>
              </a:ext>
            </a:extLst>
          </p:cNvPr>
          <p:cNvSpPr txBox="1"/>
          <p:nvPr/>
        </p:nvSpPr>
        <p:spPr>
          <a:xfrm>
            <a:off x="1912839" y="380700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279637B9-1F45-D9DC-C235-659BABE8AA04}"/>
              </a:ext>
            </a:extLst>
          </p:cNvPr>
          <p:cNvSpPr txBox="1"/>
          <p:nvPr/>
        </p:nvSpPr>
        <p:spPr>
          <a:xfrm>
            <a:off x="3033407" y="3835874"/>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962863DC-1396-42D2-3D06-8BA51EE6DB45}"/>
              </a:ext>
            </a:extLst>
          </p:cNvPr>
          <p:cNvSpPr txBox="1"/>
          <p:nvPr/>
        </p:nvSpPr>
        <p:spPr>
          <a:xfrm>
            <a:off x="4475721" y="380700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61A3CF7A-465E-20DF-54ED-50C55FD26990}"/>
              </a:ext>
            </a:extLst>
          </p:cNvPr>
          <p:cNvCxnSpPr>
            <a:cxnSpLocks/>
          </p:cNvCxnSpPr>
          <p:nvPr/>
        </p:nvCxnSpPr>
        <p:spPr>
          <a:xfrm>
            <a:off x="1206691" y="3466504"/>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74A73459-5840-75CF-17EA-8203B633CE5F}"/>
              </a:ext>
            </a:extLst>
          </p:cNvPr>
          <p:cNvSpPr txBox="1"/>
          <p:nvPr/>
        </p:nvSpPr>
        <p:spPr>
          <a:xfrm>
            <a:off x="530424" y="416978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62523FA4-3EF8-F66B-82BD-CB7F6307CBAA}"/>
              </a:ext>
            </a:extLst>
          </p:cNvPr>
          <p:cNvCxnSpPr>
            <a:cxnSpLocks/>
          </p:cNvCxnSpPr>
          <p:nvPr/>
        </p:nvCxnSpPr>
        <p:spPr>
          <a:xfrm>
            <a:off x="1849242" y="4337655"/>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2B67659B-0036-47A0-F4B7-27DC6C3C1498}"/>
              </a:ext>
            </a:extLst>
          </p:cNvPr>
          <p:cNvSpPr/>
          <p:nvPr/>
        </p:nvSpPr>
        <p:spPr>
          <a:xfrm>
            <a:off x="2010871" y="500123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FDB8C7A-B7AC-9755-7B76-45ED2D71F9CD}"/>
              </a:ext>
            </a:extLst>
          </p:cNvPr>
          <p:cNvSpPr/>
          <p:nvPr/>
        </p:nvSpPr>
        <p:spPr>
          <a:xfrm>
            <a:off x="2375014" y="499833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7D62C6F3-25BA-88D6-F7CE-FB997978BA9A}"/>
              </a:ext>
            </a:extLst>
          </p:cNvPr>
          <p:cNvSpPr/>
          <p:nvPr/>
        </p:nvSpPr>
        <p:spPr>
          <a:xfrm>
            <a:off x="2739157" y="499833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79323FBD-32D1-8CDA-3B67-816490AF1189}"/>
              </a:ext>
            </a:extLst>
          </p:cNvPr>
          <p:cNvSpPr/>
          <p:nvPr/>
        </p:nvSpPr>
        <p:spPr>
          <a:xfrm>
            <a:off x="3103300" y="499833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CE5BBBDB-C5A0-A2DE-F9EB-F4CC0B503F55}"/>
              </a:ext>
            </a:extLst>
          </p:cNvPr>
          <p:cNvSpPr/>
          <p:nvPr/>
        </p:nvSpPr>
        <p:spPr>
          <a:xfrm>
            <a:off x="3467824" y="499833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18E49564-A27C-F85A-FAC2-1E71189193B8}"/>
              </a:ext>
            </a:extLst>
          </p:cNvPr>
          <p:cNvSpPr/>
          <p:nvPr/>
        </p:nvSpPr>
        <p:spPr>
          <a:xfrm>
            <a:off x="3832348" y="4998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45E3809F-C4C6-6BB7-0B44-05A727ADFE97}"/>
              </a:ext>
            </a:extLst>
          </p:cNvPr>
          <p:cNvSpPr/>
          <p:nvPr/>
        </p:nvSpPr>
        <p:spPr>
          <a:xfrm>
            <a:off x="4190693" y="4998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65D27092-19A0-E983-D182-7C15FD94974F}"/>
              </a:ext>
            </a:extLst>
          </p:cNvPr>
          <p:cNvSpPr/>
          <p:nvPr/>
        </p:nvSpPr>
        <p:spPr>
          <a:xfrm>
            <a:off x="4561395" y="4998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E2037BB9-81B0-0EAD-553B-EF60E3CAA4E7}"/>
              </a:ext>
            </a:extLst>
          </p:cNvPr>
          <p:cNvSpPr/>
          <p:nvPr/>
        </p:nvSpPr>
        <p:spPr>
          <a:xfrm>
            <a:off x="4925919" y="4998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0059CAD8-862C-95A5-8D03-AACC4B9740B2}"/>
              </a:ext>
            </a:extLst>
          </p:cNvPr>
          <p:cNvSpPr txBox="1"/>
          <p:nvPr/>
        </p:nvSpPr>
        <p:spPr>
          <a:xfrm>
            <a:off x="1912839" y="464725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00" name="Title 2">
            <a:extLst>
              <a:ext uri="{FF2B5EF4-FFF2-40B4-BE49-F238E27FC236}">
                <a16:creationId xmlns:a16="http://schemas.microsoft.com/office/drawing/2014/main" id="{76401DA8-0D97-0782-0ABE-C326366FE106}"/>
              </a:ext>
            </a:extLst>
          </p:cNvPr>
          <p:cNvSpPr txBox="1"/>
          <p:nvPr/>
        </p:nvSpPr>
        <p:spPr>
          <a:xfrm>
            <a:off x="3033407" y="467613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95294854-F54A-CA0C-9BF6-CCE7C57C8B81}"/>
              </a:ext>
            </a:extLst>
          </p:cNvPr>
          <p:cNvSpPr txBox="1"/>
          <p:nvPr/>
        </p:nvSpPr>
        <p:spPr>
          <a:xfrm>
            <a:off x="4475721" y="464725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A21D299E-3A98-0F30-B486-EAF74B6A4AE4}"/>
              </a:ext>
            </a:extLst>
          </p:cNvPr>
          <p:cNvSpPr txBox="1"/>
          <p:nvPr/>
        </p:nvSpPr>
        <p:spPr>
          <a:xfrm>
            <a:off x="530424" y="50100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5E3FB1FB-BF97-9DC5-5CED-35780721BFFE}"/>
              </a:ext>
            </a:extLst>
          </p:cNvPr>
          <p:cNvCxnSpPr>
            <a:cxnSpLocks/>
          </p:cNvCxnSpPr>
          <p:nvPr/>
        </p:nvCxnSpPr>
        <p:spPr>
          <a:xfrm>
            <a:off x="1076945" y="517791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A6FC767D-D962-B827-2D66-C493F323A724}"/>
              </a:ext>
            </a:extLst>
          </p:cNvPr>
          <p:cNvSpPr/>
          <p:nvPr/>
        </p:nvSpPr>
        <p:spPr>
          <a:xfrm>
            <a:off x="2010871" y="534722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5CCFA855-E433-D4B5-3459-B02BC8AF2986}"/>
              </a:ext>
            </a:extLst>
          </p:cNvPr>
          <p:cNvSpPr/>
          <p:nvPr/>
        </p:nvSpPr>
        <p:spPr>
          <a:xfrm>
            <a:off x="2375014" y="534432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23D857CA-AC48-6BB2-3AFF-BC731D1F344E}"/>
              </a:ext>
            </a:extLst>
          </p:cNvPr>
          <p:cNvSpPr/>
          <p:nvPr/>
        </p:nvSpPr>
        <p:spPr>
          <a:xfrm>
            <a:off x="2739157" y="534432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5ACC3F7E-F4F4-BE7A-7C57-75084617D6C2}"/>
              </a:ext>
            </a:extLst>
          </p:cNvPr>
          <p:cNvSpPr/>
          <p:nvPr/>
        </p:nvSpPr>
        <p:spPr>
          <a:xfrm>
            <a:off x="3103300" y="534432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702B5AFE-9867-840D-459D-3A2AD65D1373}"/>
              </a:ext>
            </a:extLst>
          </p:cNvPr>
          <p:cNvSpPr/>
          <p:nvPr/>
        </p:nvSpPr>
        <p:spPr>
          <a:xfrm>
            <a:off x="3467824" y="534432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6CD7CDC0-2BF5-10C1-1557-C857C92F6783}"/>
              </a:ext>
            </a:extLst>
          </p:cNvPr>
          <p:cNvSpPr/>
          <p:nvPr/>
        </p:nvSpPr>
        <p:spPr>
          <a:xfrm>
            <a:off x="3832348" y="534432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9957D7F6-A90B-8F40-FB8B-3FDDBD944482}"/>
              </a:ext>
            </a:extLst>
          </p:cNvPr>
          <p:cNvSpPr/>
          <p:nvPr/>
        </p:nvSpPr>
        <p:spPr>
          <a:xfrm>
            <a:off x="4190693" y="534432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C1346D57-ABB7-4431-028D-7C0AB9B22118}"/>
              </a:ext>
            </a:extLst>
          </p:cNvPr>
          <p:cNvSpPr/>
          <p:nvPr/>
        </p:nvSpPr>
        <p:spPr>
          <a:xfrm>
            <a:off x="4561395" y="534432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C7C8BFB7-E59D-BBD2-B9BE-6C0D778B8460}"/>
              </a:ext>
            </a:extLst>
          </p:cNvPr>
          <p:cNvSpPr/>
          <p:nvPr/>
        </p:nvSpPr>
        <p:spPr>
          <a:xfrm>
            <a:off x="4925919" y="534432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8417922C-C454-34F5-5F44-F6E2BF349DF2}"/>
              </a:ext>
            </a:extLst>
          </p:cNvPr>
          <p:cNvSpPr txBox="1"/>
          <p:nvPr/>
        </p:nvSpPr>
        <p:spPr>
          <a:xfrm>
            <a:off x="530424" y="535603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15" name="Straight Connector 114">
            <a:extLst>
              <a:ext uri="{FF2B5EF4-FFF2-40B4-BE49-F238E27FC236}">
                <a16:creationId xmlns:a16="http://schemas.microsoft.com/office/drawing/2014/main" id="{7E3F1B4C-E183-1F07-2E84-5CD6003E3A1F}"/>
              </a:ext>
            </a:extLst>
          </p:cNvPr>
          <p:cNvCxnSpPr>
            <a:cxnSpLocks/>
          </p:cNvCxnSpPr>
          <p:nvPr/>
        </p:nvCxnSpPr>
        <p:spPr>
          <a:xfrm>
            <a:off x="1410577" y="5523903"/>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4B1D98A8-D9FE-E6AD-68CF-EF6B7648219F}"/>
              </a:ext>
            </a:extLst>
          </p:cNvPr>
          <p:cNvSpPr/>
          <p:nvPr/>
        </p:nvSpPr>
        <p:spPr>
          <a:xfrm>
            <a:off x="2010871" y="613187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03E653F0-B44E-E889-06EC-C7696CFBD610}"/>
              </a:ext>
            </a:extLst>
          </p:cNvPr>
          <p:cNvSpPr/>
          <p:nvPr/>
        </p:nvSpPr>
        <p:spPr>
          <a:xfrm>
            <a:off x="2375014" y="612897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20D89651-4ECC-59D2-8E42-7BFA1919CE69}"/>
              </a:ext>
            </a:extLst>
          </p:cNvPr>
          <p:cNvSpPr/>
          <p:nvPr/>
        </p:nvSpPr>
        <p:spPr>
          <a:xfrm>
            <a:off x="2739157" y="612897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C2EFFB14-CC5A-17C7-91C3-495338FD42A0}"/>
              </a:ext>
            </a:extLst>
          </p:cNvPr>
          <p:cNvSpPr/>
          <p:nvPr/>
        </p:nvSpPr>
        <p:spPr>
          <a:xfrm>
            <a:off x="3103300" y="612897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12492F5F-1BE9-76F4-7ED3-EA8494E58AB0}"/>
              </a:ext>
            </a:extLst>
          </p:cNvPr>
          <p:cNvSpPr/>
          <p:nvPr/>
        </p:nvSpPr>
        <p:spPr>
          <a:xfrm>
            <a:off x="3467824" y="612897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FD8B878E-AA48-9B17-CFAC-C98A74F423A0}"/>
              </a:ext>
            </a:extLst>
          </p:cNvPr>
          <p:cNvSpPr/>
          <p:nvPr/>
        </p:nvSpPr>
        <p:spPr>
          <a:xfrm>
            <a:off x="4190693" y="612897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2CBCC790-6FE1-E1FD-BBAA-85A356696124}"/>
              </a:ext>
            </a:extLst>
          </p:cNvPr>
          <p:cNvSpPr/>
          <p:nvPr/>
        </p:nvSpPr>
        <p:spPr>
          <a:xfrm>
            <a:off x="4561395" y="612897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2ABFE1A2-6741-6C16-795E-90A27FC92422}"/>
              </a:ext>
            </a:extLst>
          </p:cNvPr>
          <p:cNvSpPr/>
          <p:nvPr/>
        </p:nvSpPr>
        <p:spPr>
          <a:xfrm>
            <a:off x="4925919" y="612897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A922EE66-C655-C674-6D71-9DD2D8D9FD82}"/>
              </a:ext>
            </a:extLst>
          </p:cNvPr>
          <p:cNvSpPr txBox="1"/>
          <p:nvPr/>
        </p:nvSpPr>
        <p:spPr>
          <a:xfrm>
            <a:off x="1912839" y="577790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DCB685D7-E21A-D7F6-9450-82E4C128408B}"/>
              </a:ext>
            </a:extLst>
          </p:cNvPr>
          <p:cNvSpPr txBox="1"/>
          <p:nvPr/>
        </p:nvSpPr>
        <p:spPr>
          <a:xfrm>
            <a:off x="3239744" y="580677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 – 13.5%</a:t>
            </a:r>
          </a:p>
        </p:txBody>
      </p:sp>
      <p:sp>
        <p:nvSpPr>
          <p:cNvPr id="127" name="Title 2">
            <a:extLst>
              <a:ext uri="{FF2B5EF4-FFF2-40B4-BE49-F238E27FC236}">
                <a16:creationId xmlns:a16="http://schemas.microsoft.com/office/drawing/2014/main" id="{278826FC-7713-A1F2-961B-F9580261478A}"/>
              </a:ext>
            </a:extLst>
          </p:cNvPr>
          <p:cNvSpPr txBox="1"/>
          <p:nvPr/>
        </p:nvSpPr>
        <p:spPr>
          <a:xfrm>
            <a:off x="4475721" y="577790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4E3116EE-C3EF-9668-874C-EA7BE7675956}"/>
              </a:ext>
            </a:extLst>
          </p:cNvPr>
          <p:cNvSpPr txBox="1"/>
          <p:nvPr/>
        </p:nvSpPr>
        <p:spPr>
          <a:xfrm>
            <a:off x="530424" y="61406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39571AC6-D217-54AC-178B-152754E1852A}"/>
              </a:ext>
            </a:extLst>
          </p:cNvPr>
          <p:cNvCxnSpPr>
            <a:cxnSpLocks/>
          </p:cNvCxnSpPr>
          <p:nvPr/>
        </p:nvCxnSpPr>
        <p:spPr>
          <a:xfrm>
            <a:off x="1634799" y="6308557"/>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90D1478E-5F6F-0128-ABDE-B3AD64F54DAF}"/>
              </a:ext>
            </a:extLst>
          </p:cNvPr>
          <p:cNvGrpSpPr/>
          <p:nvPr/>
        </p:nvGrpSpPr>
        <p:grpSpPr>
          <a:xfrm>
            <a:off x="3829455" y="6128975"/>
            <a:ext cx="278634" cy="272668"/>
            <a:chOff x="8032638" y="5926610"/>
            <a:chExt cx="278634" cy="272668"/>
          </a:xfrm>
          <a:solidFill>
            <a:schemeClr val="bg2"/>
          </a:solidFill>
        </p:grpSpPr>
        <p:sp>
          <p:nvSpPr>
            <p:cNvPr id="12" name="Freeform 11">
              <a:extLst>
                <a:ext uri="{FF2B5EF4-FFF2-40B4-BE49-F238E27FC236}">
                  <a16:creationId xmlns:a16="http://schemas.microsoft.com/office/drawing/2014/main" id="{0CBB279D-C409-5932-1493-DCDBA80B6BCD}"/>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844CE3A0-A664-E682-FF52-CF01276BF45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7" name="Straight Connector 16">
            <a:extLst>
              <a:ext uri="{FF2B5EF4-FFF2-40B4-BE49-F238E27FC236}">
                <a16:creationId xmlns:a16="http://schemas.microsoft.com/office/drawing/2014/main" id="{D7AA0391-A848-316B-5EB8-2095E66EABB4}"/>
              </a:ext>
            </a:extLst>
          </p:cNvPr>
          <p:cNvCxnSpPr>
            <a:cxnSpLocks/>
          </p:cNvCxnSpPr>
          <p:nvPr/>
        </p:nvCxnSpPr>
        <p:spPr>
          <a:xfrm>
            <a:off x="2493673" y="2479764"/>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3C03BB7-C2D7-62CC-B680-7A8F76C4F6D2}"/>
              </a:ext>
            </a:extLst>
          </p:cNvPr>
          <p:cNvCxnSpPr>
            <a:cxnSpLocks/>
          </p:cNvCxnSpPr>
          <p:nvPr/>
        </p:nvCxnSpPr>
        <p:spPr>
          <a:xfrm>
            <a:off x="3209341" y="2479764"/>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9874FEF-3957-FE11-AD9C-9A7BAC9A6704}"/>
              </a:ext>
            </a:extLst>
          </p:cNvPr>
          <p:cNvCxnSpPr>
            <a:cxnSpLocks/>
          </p:cNvCxnSpPr>
          <p:nvPr/>
        </p:nvCxnSpPr>
        <p:spPr>
          <a:xfrm>
            <a:off x="2488367" y="2613888"/>
            <a:ext cx="69422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B0758F4-C997-BC02-9EF2-0A761397B80D}"/>
              </a:ext>
            </a:extLst>
          </p:cNvPr>
          <p:cNvSpPr txBox="1"/>
          <p:nvPr/>
        </p:nvSpPr>
        <p:spPr>
          <a:xfrm>
            <a:off x="506571" y="536250"/>
            <a:ext cx="6958298" cy="1530932"/>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MARGARET RIVER SEMILLON/SAUVIGNON BLANC</a:t>
            </a:r>
            <a:br>
              <a:rPr lang="en-US" sz="6000" dirty="0">
                <a:solidFill>
                  <a:srgbClr val="B2D8BE"/>
                </a:solidFill>
                <a:latin typeface="Neue Haas Grotesk Text Pro" panose="020B0504020202020204" pitchFamily="34" charset="77"/>
              </a:rPr>
            </a:br>
            <a:r>
              <a:rPr lang="en-US" sz="5000" dirty="0">
                <a:solidFill>
                  <a:schemeClr val="bg2"/>
                </a:solidFill>
                <a:latin typeface="Neue Haas Grotesk Text Pro" panose="020B0504020202020204" pitchFamily="34" charset="77"/>
              </a:rPr>
              <a:t>CHARACTERISTICS</a:t>
            </a:r>
          </a:p>
        </p:txBody>
      </p:sp>
      <p:pic>
        <p:nvPicPr>
          <p:cNvPr id="2" name="Picture Placeholder 8">
            <a:extLst>
              <a:ext uri="{FF2B5EF4-FFF2-40B4-BE49-F238E27FC236}">
                <a16:creationId xmlns:a16="http://schemas.microsoft.com/office/drawing/2014/main" id="{FC97BA1B-F652-CD65-B18B-E206D0758C63}"/>
              </a:ext>
            </a:extLst>
          </p:cNvPr>
          <p:cNvPicPr>
            <a:picLocks noChangeAspect="1"/>
          </p:cNvPicPr>
          <p:nvPr/>
        </p:nvPicPr>
        <p:blipFill>
          <a:blip r:embed="rId2" cstate="screen">
            <a:extLst>
              <a:ext uri="{28A0092B-C50C-407E-A947-70E740481C1C}">
                <a14:useLocalDpi xmlns:a14="http://schemas.microsoft.com/office/drawing/2010/main"/>
              </a:ext>
            </a:extLst>
          </a:blip>
          <a:srcRect l="3648" r="3648"/>
          <a:stretch/>
        </p:blipFill>
        <p:spPr>
          <a:xfrm>
            <a:off x="8066802" y="156305"/>
            <a:ext cx="2114328" cy="6400800"/>
          </a:xfrm>
          <a:prstGeom prst="rect">
            <a:avLst/>
          </a:prstGeom>
        </p:spPr>
      </p:pic>
      <p:sp>
        <p:nvSpPr>
          <p:cNvPr id="3" name="object 10">
            <a:extLst>
              <a:ext uri="{FF2B5EF4-FFF2-40B4-BE49-F238E27FC236}">
                <a16:creationId xmlns:a16="http://schemas.microsoft.com/office/drawing/2014/main" id="{6BA3A340-62F5-9BD6-AC55-F488B13246EF}"/>
              </a:ext>
            </a:extLst>
          </p:cNvPr>
          <p:cNvSpPr txBox="1"/>
          <p:nvPr/>
        </p:nvSpPr>
        <p:spPr>
          <a:xfrm rot="16200000">
            <a:off x="7691888" y="3816079"/>
            <a:ext cx="2892157" cy="1272464"/>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SEMILLON</a:t>
            </a:r>
            <a:b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b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SAVIGNON </a:t>
            </a:r>
            <a:b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b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BLANC</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352215874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5003220"/>
            <a:ext cx="855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MARGARET RIVER</a:t>
            </a:r>
            <a:br>
              <a:rPr lang="en-US" sz="600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CHARDONNAY</a:t>
            </a:r>
          </a:p>
        </p:txBody>
      </p:sp>
      <p:sp>
        <p:nvSpPr>
          <p:cNvPr id="26" name="Oval 25">
            <a:extLst>
              <a:ext uri="{FF2B5EF4-FFF2-40B4-BE49-F238E27FC236}">
                <a16:creationId xmlns:a16="http://schemas.microsoft.com/office/drawing/2014/main" id="{EA6BCBDD-680C-58C3-153A-39C29DAC56F3}"/>
              </a:ext>
            </a:extLst>
          </p:cNvPr>
          <p:cNvSpPr/>
          <p:nvPr/>
        </p:nvSpPr>
        <p:spPr>
          <a:xfrm>
            <a:off x="7790487" y="1812208"/>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62900" y="2463460"/>
            <a:ext cx="1832762" cy="90370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3200" dirty="0">
                <a:solidFill>
                  <a:schemeClr val="tx1"/>
                </a:solidFill>
                <a:effectLst/>
                <a:latin typeface="Neue Haas Grotesk Text Pro" panose="020B0504020202020204" pitchFamily="34" charset="77"/>
              </a:rPr>
              <a:t>WORLD CLASS!</a:t>
            </a:r>
          </a:p>
        </p:txBody>
      </p:sp>
      <p:sp>
        <p:nvSpPr>
          <p:cNvPr id="29" name="TextBox 28">
            <a:extLst>
              <a:ext uri="{FF2B5EF4-FFF2-40B4-BE49-F238E27FC236}">
                <a16:creationId xmlns:a16="http://schemas.microsoft.com/office/drawing/2014/main" id="{9EE6620A-6DE8-9F2C-93D7-EA689D1394C6}"/>
              </a:ext>
            </a:extLst>
          </p:cNvPr>
          <p:cNvSpPr txBox="1"/>
          <p:nvPr/>
        </p:nvSpPr>
        <p:spPr>
          <a:xfrm>
            <a:off x="818772" y="4343006"/>
            <a:ext cx="2805709" cy="1649491"/>
          </a:xfrm>
          <a:prstGeom prst="rect">
            <a:avLst/>
          </a:prstGeom>
          <a:noFill/>
        </p:spPr>
        <p:txBody>
          <a:bodyPr wrap="square" anchor="b">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TYPICAL PRIMARY </a:t>
            </a:r>
            <a:br>
              <a:rPr lang="en-AU" sz="1400" dirty="0">
                <a:effectLst/>
                <a:latin typeface="Neue Haas Grotesk Text Pro" panose="020B0504020202020204" pitchFamily="34" charset="77"/>
              </a:rPr>
            </a:br>
            <a:r>
              <a:rPr lang="en-AU" sz="1400" dirty="0">
                <a:effectLst/>
                <a:latin typeface="Neue Haas Grotesk Text Pro" panose="020B0504020202020204" pitchFamily="34" charset="77"/>
              </a:rPr>
              <a:t>FLAVOURS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Gooseberry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Passionfruit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Lime</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Lemon Curd</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Grapefruit</a:t>
            </a:r>
            <a:endParaRPr lang="en-AU" sz="1400" dirty="0">
              <a:effectLst/>
              <a:latin typeface="Neue Haas Grotesk Text Pro" panose="020B0504020202020204" pitchFamily="34" charset="77"/>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1606820" y="3912433"/>
            <a:ext cx="409693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616130"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7946838" y="4517789"/>
            <a:ext cx="3129847" cy="1102866"/>
          </a:xfrm>
          <a:prstGeom prst="rect">
            <a:avLst/>
          </a:prstGeom>
          <a:noFill/>
        </p:spPr>
        <p:txBody>
          <a:bodyPr wrap="square" anchor="b">
            <a:spAutoFit/>
          </a:bodyPr>
          <a:lstStyle/>
          <a:p>
            <a:pPr algn="ctr">
              <a:spcBef>
                <a:spcPts val="203"/>
              </a:spcBef>
            </a:pPr>
            <a:r>
              <a:rPr lang="en-AU" sz="1600" dirty="0">
                <a:effectLst/>
                <a:latin typeface="Neue Haas Grotesk Text Pro" panose="020B0504020202020204" pitchFamily="34" charset="77"/>
              </a:rPr>
              <a:t>RICHER, POWERFUL STYLES</a:t>
            </a:r>
          </a:p>
          <a:p>
            <a:pPr algn="ctr">
              <a:spcBef>
                <a:spcPts val="203"/>
              </a:spcBef>
            </a:pPr>
            <a:r>
              <a:rPr lang="en-AU" sz="1600" dirty="0">
                <a:latin typeface="Neue Haas Grotesk Text Pro" panose="020B0504020202020204" pitchFamily="34" charset="77"/>
              </a:rPr>
              <a:t>PROVIDE A CONTRAST TO LEANER, COOL-CLIMATE STYLES</a:t>
            </a:r>
            <a:endParaRPr lang="en-AU" sz="1600" dirty="0">
              <a:effectLst/>
              <a:latin typeface="Neue Haas Grotesk Text Pro" panose="020B0504020202020204" pitchFamily="34" charset="77"/>
            </a:endParaRP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2" cstate="screen">
            <a:extLst>
              <a:ext uri="{28A0092B-C50C-407E-A947-70E740481C1C}">
                <a14:useLocalDpi xmlns:a14="http://schemas.microsoft.com/office/drawing/2010/main"/>
              </a:ext>
            </a:extLst>
          </a:blip>
          <a:srcRect l="3648" r="3648"/>
          <a:stretch/>
        </p:blipFill>
        <p:spPr>
          <a:xfrm>
            <a:off x="5550730" y="2286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39224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6" name="TextBox 5">
            <a:extLst>
              <a:ext uri="{FF2B5EF4-FFF2-40B4-BE49-F238E27FC236}">
                <a16:creationId xmlns:a16="http://schemas.microsoft.com/office/drawing/2014/main" id="{55DF217E-BBED-851F-DB9F-4789B3905354}"/>
              </a:ext>
            </a:extLst>
          </p:cNvPr>
          <p:cNvSpPr txBox="1"/>
          <p:nvPr/>
        </p:nvSpPr>
        <p:spPr>
          <a:xfrm>
            <a:off x="3359605" y="4335386"/>
            <a:ext cx="2805709" cy="2131033"/>
          </a:xfrm>
          <a:prstGeom prst="rect">
            <a:avLst/>
          </a:prstGeom>
          <a:noFill/>
        </p:spPr>
        <p:txBody>
          <a:bodyPr wrap="square" anchor="b">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TYPICAL SECONDARY </a:t>
            </a:r>
            <a:br>
              <a:rPr lang="en-AU" sz="1400" dirty="0">
                <a:effectLst/>
                <a:latin typeface="Neue Haas Grotesk Text Pro" panose="020B0504020202020204" pitchFamily="34" charset="77"/>
              </a:rPr>
            </a:br>
            <a:r>
              <a:rPr lang="en-AU" sz="1400" dirty="0">
                <a:effectLst/>
                <a:latin typeface="Neue Haas Grotesk Text Pro" panose="020B0504020202020204" pitchFamily="34" charset="77"/>
              </a:rPr>
              <a:t>FLAVOURS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Toast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Toasted Almond</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Spice</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Chalk</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Gunflint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N</a:t>
            </a:r>
            <a:r>
              <a:rPr lang="en-AU" sz="1400" dirty="0">
                <a:effectLst/>
                <a:latin typeface="Neue Haas Grotesk Text Pro" panose="020B0504020202020204" pitchFamily="34" charset="77"/>
              </a:rPr>
              <a:t>ougat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Minerality</a:t>
            </a:r>
            <a:endParaRPr lang="en-AU" sz="1400" dirty="0">
              <a:effectLst/>
              <a:latin typeface="Neue Haas Grotesk Text Pro" panose="020B0504020202020204" pitchFamily="34" charset="77"/>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4156962"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3995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screen">
            <a:extLst>
              <a:ext uri="{28A0092B-C50C-407E-A947-70E740481C1C}">
                <a14:useLocalDpi xmlns:a14="http://schemas.microsoft.com/office/drawing/2010/main"/>
              </a:ext>
            </a:extLst>
          </a:blip>
          <a:srcRect l="19927" t="-546" r="23001" b="4077"/>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4798165"/>
          </a:xfrm>
          <a:prstGeom prst="rect">
            <a:avLst/>
          </a:prstGeom>
          <a:noFill/>
        </p:spPr>
        <p:txBody>
          <a:bodyPr wrap="square">
            <a:spAutoFit/>
          </a:bodyPr>
          <a:lstStyle/>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Crafted from grapes grown under vast and diverse climates, across landscapes millions of years in the making, every glass of Australian wine tells a story.</a:t>
            </a:r>
          </a:p>
          <a:p>
            <a:endPar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Like those who came before us, our modern growers and makers continue to be passionate, resilient and creative; constantly driven to explore new ways to perfect old techniques. Our community is connected by a mutual respect and shared love of crafting exceptional wine, while protecting the natural wonders for future generations to enjoy. Applying modern thinking to our ancient lands, we take playful experimentation very, very seriously.</a:t>
            </a:r>
          </a:p>
          <a:p>
            <a:endParaRPr lang="en-AU" sz="16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So, if you’re looking for the taste of adventure, let Australian wine be your compass. Because in every bottle of Australian wine, you’ll experience the wonders of Australia – a reminder of the adventure and diversity that defines our culture and our land.</a:t>
            </a:r>
          </a:p>
        </p:txBody>
      </p:sp>
      <p:pic>
        <p:nvPicPr>
          <p:cNvPr id="2" name="Graphic 1">
            <a:extLst>
              <a:ext uri="{FF2B5EF4-FFF2-40B4-BE49-F238E27FC236}">
                <a16:creationId xmlns:a16="http://schemas.microsoft.com/office/drawing/2014/main" id="{54FD9F5E-8332-F6D2-DF52-A114CF2A61E5}"/>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7904034" cy="1325562"/>
          </a:xfrm>
        </p:spPr>
        <p:txBody>
          <a:bodyPr/>
          <a:lstStyle/>
          <a:p>
            <a:r>
              <a:rPr lang="en-US" sz="3200" dirty="0">
                <a:solidFill>
                  <a:srgbClr val="601329"/>
                </a:solidFill>
                <a:latin typeface="Neue Haas Grotesk Text Pro" panose="020B0504020202020204" pitchFamily="34" charset="77"/>
              </a:rPr>
              <a:t>MARGARET RIVER CHARDONNAY</a:t>
            </a:r>
            <a:br>
              <a:rPr lang="en-US" sz="3200" dirty="0">
                <a:solidFill>
                  <a:schemeClr val="accent3"/>
                </a:solidFill>
                <a:latin typeface="Neue Haas Grotesk Text Pro" panose="020B0504020202020204" pitchFamily="34" charset="77"/>
              </a:rPr>
            </a:br>
            <a:r>
              <a:rPr lang="en-US" sz="4000" dirty="0">
                <a:solidFill>
                  <a:schemeClr val="bg2"/>
                </a:solidFill>
                <a:latin typeface="Neue Haas Grotesk Text Pro" panose="020B0504020202020204" pitchFamily="34" charset="77"/>
              </a:rPr>
              <a:t>characteristics</a:t>
            </a: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2" cstate="screen">
            <a:extLst>
              <a:ext uri="{28A0092B-C50C-407E-A947-70E740481C1C}">
                <a14:useLocalDpi xmlns:a14="http://schemas.microsoft.com/office/drawing/2010/main"/>
              </a:ext>
            </a:extLst>
          </a:blip>
          <a:srcRect l="3648" r="3648"/>
          <a:stretch/>
        </p:blipFill>
        <p:spPr>
          <a:xfrm>
            <a:off x="8223437" y="140516"/>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6954483" y="4016264"/>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6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411129" y="221970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277393"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Chardonnay</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1390135" y="232807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1891575"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411128" y="33217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28A46049-63B6-2E72-2848-E3A891BCC211}"/>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1793543"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97AC55F2-6390-1A3A-A548-BA98AADF0E4C}"/>
              </a:ext>
            </a:extLst>
          </p:cNvPr>
          <p:cNvSpPr txBox="1"/>
          <p:nvPr/>
        </p:nvSpPr>
        <p:spPr>
          <a:xfrm>
            <a:off x="3063294"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160F3EFB-D5E0-E0A3-19D7-32B58DF749B4}"/>
              </a:ext>
            </a:extLst>
          </p:cNvPr>
          <p:cNvSpPr txBox="1"/>
          <p:nvPr/>
        </p:nvSpPr>
        <p:spPr>
          <a:xfrm>
            <a:off x="435642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0578BD73-E803-010F-D580-99A4F5AF1A1C}"/>
              </a:ext>
            </a:extLst>
          </p:cNvPr>
          <p:cNvSpPr/>
          <p:nvPr/>
        </p:nvSpPr>
        <p:spPr>
          <a:xfrm>
            <a:off x="189157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1793543"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76C65305-A159-2620-E949-863D9E093683}"/>
              </a:ext>
            </a:extLst>
          </p:cNvPr>
          <p:cNvSpPr txBox="1"/>
          <p:nvPr/>
        </p:nvSpPr>
        <p:spPr>
          <a:xfrm>
            <a:off x="2914111"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758EDE5F-C828-2A93-49ED-D9F093043CEE}"/>
              </a:ext>
            </a:extLst>
          </p:cNvPr>
          <p:cNvSpPr txBox="1"/>
          <p:nvPr/>
        </p:nvSpPr>
        <p:spPr>
          <a:xfrm>
            <a:off x="4356425"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1087395" y="348960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411128"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1729946" y="4360758"/>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1891575" y="502433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1793543"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00" name="Title 2">
            <a:extLst>
              <a:ext uri="{FF2B5EF4-FFF2-40B4-BE49-F238E27FC236}">
                <a16:creationId xmlns:a16="http://schemas.microsoft.com/office/drawing/2014/main" id="{E83ED728-921F-4531-9813-547E9A3CB8D4}"/>
              </a:ext>
            </a:extLst>
          </p:cNvPr>
          <p:cNvSpPr txBox="1"/>
          <p:nvPr/>
        </p:nvSpPr>
        <p:spPr>
          <a:xfrm>
            <a:off x="2914111"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DA69BD4D-7B64-98F0-5709-20F7A8066A16}"/>
              </a:ext>
            </a:extLst>
          </p:cNvPr>
          <p:cNvSpPr txBox="1"/>
          <p:nvPr/>
        </p:nvSpPr>
        <p:spPr>
          <a:xfrm>
            <a:off x="4356425"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8E829995-1666-8D56-0BEB-1687FD228740}"/>
              </a:ext>
            </a:extLst>
          </p:cNvPr>
          <p:cNvSpPr txBox="1"/>
          <p:nvPr/>
        </p:nvSpPr>
        <p:spPr>
          <a:xfrm>
            <a:off x="411128"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CFE1B4AD-A61F-41B1-4F4C-68171CDF6BE1}"/>
              </a:ext>
            </a:extLst>
          </p:cNvPr>
          <p:cNvCxnSpPr>
            <a:cxnSpLocks/>
          </p:cNvCxnSpPr>
          <p:nvPr/>
        </p:nvCxnSpPr>
        <p:spPr>
          <a:xfrm>
            <a:off x="957649" y="520101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411128"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1291281" y="554700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189157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25571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261986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1F289DF8-B7CF-78F4-DA7B-88B7818737C3}"/>
              </a:ext>
            </a:extLst>
          </p:cNvPr>
          <p:cNvSpPr/>
          <p:nvPr/>
        </p:nvSpPr>
        <p:spPr>
          <a:xfrm>
            <a:off x="334852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EEF402AA-A4A0-D4C2-059E-E66982B6EBE5}"/>
              </a:ext>
            </a:extLst>
          </p:cNvPr>
          <p:cNvSpPr/>
          <p:nvPr/>
        </p:nvSpPr>
        <p:spPr>
          <a:xfrm>
            <a:off x="3713052"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447739" y="5829879"/>
            <a:ext cx="11673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12.5% – 13.5%</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411128"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1515503" y="6331660"/>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123254"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3710666" y="6152078"/>
            <a:ext cx="636382" cy="272668"/>
            <a:chOff x="7674890" y="5926610"/>
            <a:chExt cx="636382" cy="272668"/>
          </a:xfrm>
        </p:grpSpPr>
        <p:sp>
          <p:nvSpPr>
            <p:cNvPr id="8" name="Freeform 7">
              <a:extLst>
                <a:ext uri="{FF2B5EF4-FFF2-40B4-BE49-F238E27FC236}">
                  <a16:creationId xmlns:a16="http://schemas.microsoft.com/office/drawing/2014/main" id="{4457550D-D6A7-A7C4-1FA9-F03BB865B97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3117954" y="2641194"/>
            <a:ext cx="146976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4587276"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06890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5003220"/>
            <a:ext cx="855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86910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MARGARET RIVER</a:t>
            </a:r>
            <a:br>
              <a:rPr lang="en-US" sz="600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CABERNET SAUVIGNON</a:t>
            </a:r>
          </a:p>
        </p:txBody>
      </p:sp>
      <p:sp>
        <p:nvSpPr>
          <p:cNvPr id="26" name="Oval 25">
            <a:extLst>
              <a:ext uri="{FF2B5EF4-FFF2-40B4-BE49-F238E27FC236}">
                <a16:creationId xmlns:a16="http://schemas.microsoft.com/office/drawing/2014/main" id="{EA6BCBDD-680C-58C3-153A-39C29DAC56F3}"/>
              </a:ext>
            </a:extLst>
          </p:cNvPr>
          <p:cNvSpPr/>
          <p:nvPr/>
        </p:nvSpPr>
        <p:spPr>
          <a:xfrm>
            <a:off x="7790487" y="1812208"/>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62900" y="2463460"/>
            <a:ext cx="1832762" cy="90370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1600" dirty="0">
                <a:solidFill>
                  <a:schemeClr val="tx1"/>
                </a:solidFill>
                <a:effectLst/>
                <a:latin typeface="Neue Haas Grotesk Text Pro" panose="020B0504020202020204" pitchFamily="34" charset="77"/>
              </a:rPr>
              <a:t>HERO VARIETY FOR MANY LOCAL PRODUCERS</a:t>
            </a:r>
          </a:p>
        </p:txBody>
      </p:sp>
      <p:sp>
        <p:nvSpPr>
          <p:cNvPr id="29" name="TextBox 28">
            <a:extLst>
              <a:ext uri="{FF2B5EF4-FFF2-40B4-BE49-F238E27FC236}">
                <a16:creationId xmlns:a16="http://schemas.microsoft.com/office/drawing/2014/main" id="{9EE6620A-6DE8-9F2C-93D7-EA689D1394C6}"/>
              </a:ext>
            </a:extLst>
          </p:cNvPr>
          <p:cNvSpPr txBox="1"/>
          <p:nvPr/>
        </p:nvSpPr>
        <p:spPr>
          <a:xfrm>
            <a:off x="818772" y="4418331"/>
            <a:ext cx="2805709" cy="1890261"/>
          </a:xfrm>
          <a:prstGeom prst="rect">
            <a:avLst/>
          </a:prstGeom>
          <a:noFill/>
        </p:spPr>
        <p:txBody>
          <a:bodyPr wrap="square" anchor="b">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TYPICAL PRIMARY </a:t>
            </a:r>
            <a:br>
              <a:rPr lang="en-AU" sz="1400" dirty="0">
                <a:effectLst/>
                <a:latin typeface="Neue Haas Grotesk Text Pro" panose="020B0504020202020204" pitchFamily="34" charset="77"/>
              </a:rPr>
            </a:br>
            <a:r>
              <a:rPr lang="en-AU" sz="1400" dirty="0">
                <a:effectLst/>
                <a:latin typeface="Neue Haas Grotesk Text Pro" panose="020B0504020202020204" pitchFamily="34" charset="77"/>
              </a:rPr>
              <a:t>FLAVOURS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Cassis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Blackcurrant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Blueberry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Red currant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Bay leaf</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Dried herbs</a:t>
            </a:r>
            <a:endParaRPr lang="en-AU" sz="1400" dirty="0">
              <a:effectLst/>
              <a:latin typeface="Neue Haas Grotesk Text Pro" panose="020B0504020202020204" pitchFamily="34" charset="77"/>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1606820" y="3912433"/>
            <a:ext cx="409693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616130"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7962900" y="4752706"/>
            <a:ext cx="3129847" cy="584775"/>
          </a:xfrm>
          <a:prstGeom prst="rect">
            <a:avLst/>
          </a:prstGeom>
          <a:noFill/>
        </p:spPr>
        <p:txBody>
          <a:bodyPr wrap="square" anchor="b">
            <a:spAutoFit/>
          </a:bodyPr>
          <a:lstStyle/>
          <a:p>
            <a:pPr algn="ctr">
              <a:spcBef>
                <a:spcPts val="203"/>
              </a:spcBef>
            </a:pPr>
            <a:r>
              <a:rPr lang="en-AU" sz="1600" dirty="0">
                <a:effectLst/>
                <a:latin typeface="Neue Haas Grotesk Text Pro" panose="020B0504020202020204" pitchFamily="34" charset="77"/>
              </a:rPr>
              <a:t>HIGH QUALITY AND SUITED TO LONG-TERM CELLARING</a:t>
            </a:r>
          </a:p>
        </p:txBody>
      </p:sp>
      <p:sp>
        <p:nvSpPr>
          <p:cNvPr id="6" name="TextBox 5">
            <a:extLst>
              <a:ext uri="{FF2B5EF4-FFF2-40B4-BE49-F238E27FC236}">
                <a16:creationId xmlns:a16="http://schemas.microsoft.com/office/drawing/2014/main" id="{55DF217E-BBED-851F-DB9F-4789B3905354}"/>
              </a:ext>
            </a:extLst>
          </p:cNvPr>
          <p:cNvSpPr txBox="1"/>
          <p:nvPr/>
        </p:nvSpPr>
        <p:spPr>
          <a:xfrm>
            <a:off x="3359605" y="4436285"/>
            <a:ext cx="2805709" cy="927177"/>
          </a:xfrm>
          <a:prstGeom prst="rect">
            <a:avLst/>
          </a:prstGeom>
          <a:noFill/>
        </p:spPr>
        <p:txBody>
          <a:bodyPr wrap="square" anchor="b">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TYPICAL SECONDARY </a:t>
            </a:r>
            <a:br>
              <a:rPr lang="en-AU" sz="1400" dirty="0">
                <a:effectLst/>
                <a:latin typeface="Neue Haas Grotesk Text Pro" panose="020B0504020202020204" pitchFamily="34" charset="77"/>
              </a:rPr>
            </a:br>
            <a:r>
              <a:rPr lang="en-AU" sz="1400" dirty="0">
                <a:effectLst/>
                <a:latin typeface="Neue Haas Grotesk Text Pro" panose="020B0504020202020204" pitchFamily="34" charset="77"/>
              </a:rPr>
              <a:t>FLAVOURS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Smoke</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Cedar</a:t>
            </a:r>
            <a:endParaRPr lang="en-AU" sz="1400" dirty="0">
              <a:effectLst/>
              <a:latin typeface="Neue Haas Grotesk Text Pro" panose="020B0504020202020204" pitchFamily="34" charset="77"/>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4156962"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2" cstate="screen">
            <a:extLst>
              <a:ext uri="{28A0092B-C50C-407E-A947-70E740481C1C}">
                <a14:useLocalDpi xmlns:a14="http://schemas.microsoft.com/office/drawing/2010/main"/>
              </a:ext>
            </a:extLst>
          </a:blip>
          <a:srcRect l="8675" r="8675"/>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2001931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r>
              <a:rPr lang="en-US" sz="4000" dirty="0">
                <a:solidFill>
                  <a:srgbClr val="601329"/>
                </a:solidFill>
                <a:latin typeface="Neue Haas Grotesk Text Pro" panose="020B0504020202020204" pitchFamily="34" charset="77"/>
              </a:rPr>
              <a:t>MARGARET RIVER </a:t>
            </a:r>
            <a:br>
              <a:rPr lang="en-US" sz="4000" dirty="0">
                <a:solidFill>
                  <a:srgbClr val="601329"/>
                </a:solidFill>
                <a:latin typeface="Neue Haas Grotesk Text Pro" panose="020B0504020202020204" pitchFamily="34" charset="77"/>
              </a:rPr>
            </a:br>
            <a:r>
              <a:rPr lang="en-US" sz="4000" dirty="0">
                <a:solidFill>
                  <a:schemeClr val="accent1"/>
                </a:solidFill>
                <a:latin typeface="Neue Haas Grotesk Text Pro" panose="020B0504020202020204" pitchFamily="34" charset="77"/>
              </a:rPr>
              <a:t>CABERNET SAUVIGNON</a:t>
            </a:r>
            <a:br>
              <a:rPr lang="en-US" sz="4000" dirty="0">
                <a:solidFill>
                  <a:schemeClr val="accent3"/>
                </a:solidFill>
                <a:latin typeface="Neue Haas Grotesk Text Pro" panose="020B0504020202020204" pitchFamily="34" charset="77"/>
              </a:rPr>
            </a:br>
            <a:r>
              <a:rPr lang="en-US" sz="4000" dirty="0">
                <a:solidFill>
                  <a:schemeClr val="bg2"/>
                </a:solidFill>
                <a:latin typeface="Neue Haas Grotesk Text Pro" panose="020B0504020202020204" pitchFamily="34" charset="77"/>
              </a:rPr>
              <a:t>characteristics</a:t>
            </a:r>
          </a:p>
        </p:txBody>
      </p:sp>
      <p:sp>
        <p:nvSpPr>
          <p:cNvPr id="10" name="Oval 9">
            <a:extLst>
              <a:ext uri="{FF2B5EF4-FFF2-40B4-BE49-F238E27FC236}">
                <a16:creationId xmlns:a16="http://schemas.microsoft.com/office/drawing/2014/main" id="{5E9E726C-4D13-C985-23C4-41962972AEC9}"/>
              </a:ext>
            </a:extLst>
          </p:cNvPr>
          <p:cNvSpPr/>
          <p:nvPr/>
        </p:nvSpPr>
        <p:spPr>
          <a:xfrm>
            <a:off x="2104517"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468660"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832803"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196946"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624071" y="2161479"/>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F70FE6CA-4CF6-7CB6-8C56-0690F7009B9A}"/>
              </a:ext>
            </a:extLst>
          </p:cNvPr>
          <p:cNvSpPr/>
          <p:nvPr/>
        </p:nvSpPr>
        <p:spPr>
          <a:xfrm>
            <a:off x="3561470"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925994"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284339"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655041"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5019565"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008705" y="2580704"/>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Cabernet Sauvignon</a:t>
            </a: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a:off x="1603077" y="2269845"/>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2104517"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468660"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83280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196946"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624070" y="321104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0EAE25DB-3CA0-4A42-2597-A8EBE9BC4A06}"/>
              </a:ext>
            </a:extLst>
          </p:cNvPr>
          <p:cNvSpPr/>
          <p:nvPr/>
        </p:nvSpPr>
        <p:spPr>
          <a:xfrm>
            <a:off x="3561470"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92599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284339"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655041"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5019565"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2006485" y="287915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B7C01906-5D40-F5EB-AC78-3E04BD6F69BB}"/>
              </a:ext>
            </a:extLst>
          </p:cNvPr>
          <p:cNvSpPr txBox="1"/>
          <p:nvPr/>
        </p:nvSpPr>
        <p:spPr>
          <a:xfrm>
            <a:off x="3276236" y="290802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3B6A3A30-1873-A6BA-2798-63AF8B67FB55}"/>
              </a:ext>
            </a:extLst>
          </p:cNvPr>
          <p:cNvSpPr txBox="1"/>
          <p:nvPr/>
        </p:nvSpPr>
        <p:spPr>
          <a:xfrm>
            <a:off x="4569367" y="287915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5C46DC12-0E83-EB3D-4A80-988616D8C11A}"/>
              </a:ext>
            </a:extLst>
          </p:cNvPr>
          <p:cNvSpPr/>
          <p:nvPr/>
        </p:nvSpPr>
        <p:spPr>
          <a:xfrm>
            <a:off x="2104517"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468660"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83280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196946"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561470"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92599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28433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65504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5019565"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2006485" y="371941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9F9B86EA-9659-F793-8402-61AC31B812F2}"/>
              </a:ext>
            </a:extLst>
          </p:cNvPr>
          <p:cNvSpPr txBox="1"/>
          <p:nvPr/>
        </p:nvSpPr>
        <p:spPr>
          <a:xfrm>
            <a:off x="3127053" y="3748285"/>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1B0AB2D9-1B5B-00AA-32E4-0CE16334D9C2}"/>
              </a:ext>
            </a:extLst>
          </p:cNvPr>
          <p:cNvSpPr txBox="1"/>
          <p:nvPr/>
        </p:nvSpPr>
        <p:spPr>
          <a:xfrm>
            <a:off x="4569367" y="371941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1300337" y="3378915"/>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624070" y="408219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a:off x="1942888" y="4250066"/>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2104517"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468660"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832803"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196946"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561470"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925994"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28433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655041"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5019565"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0D81679B-6E29-669E-4B63-837869662BCB}"/>
              </a:ext>
            </a:extLst>
          </p:cNvPr>
          <p:cNvSpPr txBox="1"/>
          <p:nvPr/>
        </p:nvSpPr>
        <p:spPr>
          <a:xfrm>
            <a:off x="2006485" y="444724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00" name="Title 2">
            <a:extLst>
              <a:ext uri="{FF2B5EF4-FFF2-40B4-BE49-F238E27FC236}">
                <a16:creationId xmlns:a16="http://schemas.microsoft.com/office/drawing/2014/main" id="{BEE4C8CF-5794-9B64-DB9C-D7CE9FAE4AB3}"/>
              </a:ext>
            </a:extLst>
          </p:cNvPr>
          <p:cNvSpPr txBox="1"/>
          <p:nvPr/>
        </p:nvSpPr>
        <p:spPr>
          <a:xfrm>
            <a:off x="3127053" y="447611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FE3EBE4E-EB98-83A3-75A2-18C830DF307D}"/>
              </a:ext>
            </a:extLst>
          </p:cNvPr>
          <p:cNvSpPr txBox="1"/>
          <p:nvPr/>
        </p:nvSpPr>
        <p:spPr>
          <a:xfrm>
            <a:off x="4569367" y="444724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1B25F2BD-9424-0257-A803-9516DAAC1307}"/>
              </a:ext>
            </a:extLst>
          </p:cNvPr>
          <p:cNvSpPr txBox="1"/>
          <p:nvPr/>
        </p:nvSpPr>
        <p:spPr>
          <a:xfrm>
            <a:off x="624070" y="481002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143BECEC-4306-6B0A-1B62-892176C385A1}"/>
              </a:ext>
            </a:extLst>
          </p:cNvPr>
          <p:cNvCxnSpPr>
            <a:cxnSpLocks/>
          </p:cNvCxnSpPr>
          <p:nvPr/>
        </p:nvCxnSpPr>
        <p:spPr>
          <a:xfrm>
            <a:off x="1170591" y="497790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2104517"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468660"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832803"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96946"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561470"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925994"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284339"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655041"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5019565"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624070" y="51560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1504223" y="532388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2104517"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468660"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832803"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96946"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561470"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C13D3584-8F86-FEED-950B-9D870826B16B}"/>
              </a:ext>
            </a:extLst>
          </p:cNvPr>
          <p:cNvSpPr/>
          <p:nvPr/>
        </p:nvSpPr>
        <p:spPr>
          <a:xfrm>
            <a:off x="4284339"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5019565"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2006485" y="592625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385405" y="5926259"/>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 – 14%</a:t>
            </a:r>
          </a:p>
        </p:txBody>
      </p:sp>
      <p:sp>
        <p:nvSpPr>
          <p:cNvPr id="127" name="Title 2">
            <a:extLst>
              <a:ext uri="{FF2B5EF4-FFF2-40B4-BE49-F238E27FC236}">
                <a16:creationId xmlns:a16="http://schemas.microsoft.com/office/drawing/2014/main" id="{B41CB062-B3CF-9FDE-1311-FEE1B1FAA3CD}"/>
              </a:ext>
            </a:extLst>
          </p:cNvPr>
          <p:cNvSpPr txBox="1"/>
          <p:nvPr/>
        </p:nvSpPr>
        <p:spPr>
          <a:xfrm>
            <a:off x="4569367" y="592625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624070" y="62890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1728445" y="6456914"/>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3346888"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104517"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468660"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832803"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196946"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561470"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925994"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284339"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655041"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5019565"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624070" y="55351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1504223" y="570303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screen">
            <a:extLst>
              <a:ext uri="{28A0092B-C50C-407E-A947-70E740481C1C}">
                <a14:useLocalDpi xmlns:a14="http://schemas.microsoft.com/office/drawing/2010/main"/>
              </a:ext>
            </a:extLst>
          </a:blip>
          <a:srcRect l="8675" r="8675"/>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4" name="Straight Connector 3">
            <a:extLst>
              <a:ext uri="{FF2B5EF4-FFF2-40B4-BE49-F238E27FC236}">
                <a16:creationId xmlns:a16="http://schemas.microsoft.com/office/drawing/2014/main" id="{D852DC9A-758D-3210-EE4C-E2586C586504}"/>
              </a:ext>
            </a:extLst>
          </p:cNvPr>
          <p:cNvCxnSpPr>
            <a:cxnSpLocks/>
          </p:cNvCxnSpPr>
          <p:nvPr/>
        </p:nvCxnSpPr>
        <p:spPr>
          <a:xfrm>
            <a:off x="4058920"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1849E29-E159-7C8C-AAA9-5499D77A33DB}"/>
              </a:ext>
            </a:extLst>
          </p:cNvPr>
          <p:cNvCxnSpPr>
            <a:cxnSpLocks/>
          </p:cNvCxnSpPr>
          <p:nvPr/>
        </p:nvCxnSpPr>
        <p:spPr>
          <a:xfrm>
            <a:off x="3331504" y="2569446"/>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A0E864A6-9337-5229-71A0-3D7ED4C679AD}"/>
              </a:ext>
            </a:extLst>
          </p:cNvPr>
          <p:cNvSpPr/>
          <p:nvPr/>
        </p:nvSpPr>
        <p:spPr>
          <a:xfrm>
            <a:off x="4652306"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 name="Oval 6">
            <a:extLst>
              <a:ext uri="{FF2B5EF4-FFF2-40B4-BE49-F238E27FC236}">
                <a16:creationId xmlns:a16="http://schemas.microsoft.com/office/drawing/2014/main" id="{FC3147A1-614E-8840-7995-DEBE973F700D}"/>
              </a:ext>
            </a:extLst>
          </p:cNvPr>
          <p:cNvSpPr/>
          <p:nvPr/>
        </p:nvSpPr>
        <p:spPr>
          <a:xfrm>
            <a:off x="3924575" y="627733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Tree>
    <p:extLst>
      <p:ext uri="{BB962C8B-B14F-4D97-AF65-F5344CB8AC3E}">
        <p14:creationId xmlns:p14="http://schemas.microsoft.com/office/powerpoint/2010/main" val="214388985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0D17A2F-2899-4E60-250F-6850066F62F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597" r="16597"/>
          <a:stretch/>
        </p:blipFill>
        <p:spPr/>
      </p:pic>
      <p:sp>
        <p:nvSpPr>
          <p:cNvPr id="3" name="Text Placeholder 2">
            <a:extLst>
              <a:ext uri="{FF2B5EF4-FFF2-40B4-BE49-F238E27FC236}">
                <a16:creationId xmlns:a16="http://schemas.microsoft.com/office/drawing/2014/main" id="{E8A37158-4600-EC98-8848-2C08433F9D7D}"/>
              </a:ext>
            </a:extLst>
          </p:cNvPr>
          <p:cNvSpPr>
            <a:spLocks noGrp="1"/>
          </p:cNvSpPr>
          <p:nvPr>
            <p:ph type="body" sz="quarter" idx="11"/>
          </p:nvPr>
        </p:nvSpPr>
        <p:spPr>
          <a:xfrm>
            <a:off x="6456364" y="3926414"/>
            <a:ext cx="4829691" cy="1615252"/>
          </a:xfrm>
        </p:spPr>
        <p:txBody>
          <a:bodyPr/>
          <a:lstStyle/>
          <a:p>
            <a:pPr>
              <a:lnSpc>
                <a:spcPct val="110000"/>
              </a:lnSpc>
            </a:pPr>
            <a:r>
              <a:rPr lang="en-AU" sz="1600" dirty="0">
                <a:solidFill>
                  <a:schemeClr val="bg1"/>
                </a:solidFill>
              </a:rPr>
              <a:t>Fine wines and innovative winemaking techniques that are setting the standard for Australian wine. </a:t>
            </a:r>
          </a:p>
          <a:p>
            <a:endParaRPr lang="en-US" dirty="0"/>
          </a:p>
        </p:txBody>
      </p:sp>
      <p:sp>
        <p:nvSpPr>
          <p:cNvPr id="5" name="Text Placeholder 4">
            <a:extLst>
              <a:ext uri="{FF2B5EF4-FFF2-40B4-BE49-F238E27FC236}">
                <a16:creationId xmlns:a16="http://schemas.microsoft.com/office/drawing/2014/main" id="{A989B90F-C32B-142E-F1B3-3EBB1400CC12}"/>
              </a:ext>
            </a:extLst>
          </p:cNvPr>
          <p:cNvSpPr>
            <a:spLocks noGrp="1"/>
          </p:cNvSpPr>
          <p:nvPr>
            <p:ph type="body" sz="quarter" idx="13"/>
          </p:nvPr>
        </p:nvSpPr>
        <p:spPr>
          <a:xfrm>
            <a:off x="6456364" y="584200"/>
            <a:ext cx="4829691" cy="1325563"/>
          </a:xfrm>
        </p:spPr>
        <p:txBody>
          <a:bodyPr/>
          <a:lstStyle/>
          <a:p>
            <a:r>
              <a:rPr lang="en-US" dirty="0">
                <a:solidFill>
                  <a:schemeClr val="bg2"/>
                </a:solidFill>
              </a:rPr>
              <a:t>SHORT HISTORY</a:t>
            </a:r>
          </a:p>
          <a:p>
            <a:r>
              <a:rPr lang="en-US" dirty="0">
                <a:solidFill>
                  <a:schemeClr val="accent5"/>
                </a:solidFill>
              </a:rPr>
              <a:t>LONG FUTURE</a:t>
            </a:r>
          </a:p>
        </p:txBody>
      </p:sp>
    </p:spTree>
    <p:extLst>
      <p:ext uri="{BB962C8B-B14F-4D97-AF65-F5344CB8AC3E}">
        <p14:creationId xmlns:p14="http://schemas.microsoft.com/office/powerpoint/2010/main" val="1966785621"/>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2" cstate="screen">
            <a:extLst>
              <a:ext uri="{28A0092B-C50C-407E-A947-70E740481C1C}">
                <a14:useLocalDpi xmlns:a14="http://schemas.microsoft.com/office/drawing/2010/main"/>
              </a:ext>
            </a:extLst>
          </a:blip>
          <a:srcRect t="7797" b="7838"/>
          <a:stretch/>
        </p:blipFill>
        <p:spPr>
          <a:xfrm>
            <a:off x="0" y="0"/>
            <a:ext cx="12196917"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AU" altLang="ja-JP" sz="5443" b="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THANK YOU</a:t>
            </a:r>
            <a:endParaRPr lang="ja-JP" altLang="en-US" sz="5443" b="0">
              <a:solidFill>
                <a:schemeClr val="bg1"/>
              </a:solidFill>
              <a:latin typeface="Neue Haas Grotesk Text Pro" panose="020B0504020202020204" pitchFamily="34" charset="77"/>
              <a:cs typeface="Inter Display" panose="02000503000000020004" pitchFamily="2"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5DD83-88EB-D139-D932-A7DC4EDD813A}"/>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C8553D75-AFC3-38E7-A10F-327DBF156E56}"/>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C4477A7D-4DC2-6242-FE10-562A16C8F699}"/>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1011344796"/>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field of vines and a field of trees&#10;&#10;AI-generated content may be incorrect.">
            <a:extLst>
              <a:ext uri="{FF2B5EF4-FFF2-40B4-BE49-F238E27FC236}">
                <a16:creationId xmlns:a16="http://schemas.microsoft.com/office/drawing/2014/main" id="{707113D6-FEB3-57D6-430C-AC378EA780B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621" r="16621"/>
          <a:stretch>
            <a:fillRect/>
          </a:stretch>
        </p:blipFill>
        <p:spPr/>
      </p:pic>
      <p:sp>
        <p:nvSpPr>
          <p:cNvPr id="3" name="Title 2">
            <a:extLst>
              <a:ext uri="{FF2B5EF4-FFF2-40B4-BE49-F238E27FC236}">
                <a16:creationId xmlns:a16="http://schemas.microsoft.com/office/drawing/2014/main" id="{A37E4131-05BA-A2C4-6DA4-A06AB653EEE0}"/>
              </a:ext>
            </a:extLst>
          </p:cNvPr>
          <p:cNvSpPr>
            <a:spLocks noGrp="1"/>
          </p:cNvSpPr>
          <p:nvPr>
            <p:ph type="title"/>
          </p:nvPr>
        </p:nvSpPr>
        <p:spPr>
          <a:xfrm>
            <a:off x="6456363" y="213819"/>
            <a:ext cx="4829691" cy="785732"/>
          </a:xfrm>
        </p:spPr>
        <p:txBody>
          <a:bodyPr/>
          <a:lstStyle/>
          <a:p>
            <a:r>
              <a:rPr lang="en-US" dirty="0">
                <a:solidFill>
                  <a:schemeClr val="bg2"/>
                </a:solidFill>
              </a:rPr>
              <a:t>MARGARET RIVER</a:t>
            </a:r>
          </a:p>
        </p:txBody>
      </p:sp>
      <p:sp>
        <p:nvSpPr>
          <p:cNvPr id="4" name="Text Placeholder 3">
            <a:extLst>
              <a:ext uri="{FF2B5EF4-FFF2-40B4-BE49-F238E27FC236}">
                <a16:creationId xmlns:a16="http://schemas.microsoft.com/office/drawing/2014/main" id="{8A1DB787-43B7-5CBE-9727-FA459A2E2E04}"/>
              </a:ext>
            </a:extLst>
          </p:cNvPr>
          <p:cNvSpPr>
            <a:spLocks noGrp="1"/>
          </p:cNvSpPr>
          <p:nvPr>
            <p:ph type="body" sz="quarter" idx="11"/>
          </p:nvPr>
        </p:nvSpPr>
        <p:spPr>
          <a:xfrm>
            <a:off x="6456363" y="3177915"/>
            <a:ext cx="5138529" cy="3140735"/>
          </a:xfrm>
        </p:spPr>
        <p:txBody>
          <a:bodyPr/>
          <a:lstStyle/>
          <a:p>
            <a:pPr marL="0" indent="0">
              <a:spcBef>
                <a:spcPts val="900"/>
              </a:spcBef>
              <a:buNone/>
            </a:pPr>
            <a:r>
              <a:rPr lang="en-US" dirty="0">
                <a:solidFill>
                  <a:schemeClr val="bg1"/>
                </a:solidFill>
              </a:rPr>
              <a:t>One of the world’s youngest wine regions, Margaret River is something of a prodigy, achieving success, prestige and international acclaim </a:t>
            </a:r>
            <a:br>
              <a:rPr lang="en-US" dirty="0">
                <a:solidFill>
                  <a:schemeClr val="bg1"/>
                </a:solidFill>
              </a:rPr>
            </a:br>
            <a:r>
              <a:rPr lang="en-US" dirty="0">
                <a:solidFill>
                  <a:schemeClr val="bg1"/>
                </a:solidFill>
              </a:rPr>
              <a:t>at an early age.</a:t>
            </a:r>
          </a:p>
          <a:p>
            <a:pPr marL="285750" indent="-285750">
              <a:spcBef>
                <a:spcPts val="900"/>
              </a:spcBef>
              <a:buFont typeface="Arial" panose="020B0604020202020204" pitchFamily="34" charset="0"/>
              <a:buChar char="•"/>
            </a:pPr>
            <a:r>
              <a:rPr lang="en-US" dirty="0">
                <a:solidFill>
                  <a:schemeClr val="bg1"/>
                </a:solidFill>
              </a:rPr>
              <a:t>Powerful yet elegant Cabernet Sauvignon, </a:t>
            </a:r>
            <a:br>
              <a:rPr lang="en-US" dirty="0">
                <a:solidFill>
                  <a:schemeClr val="bg1"/>
                </a:solidFill>
              </a:rPr>
            </a:br>
            <a:r>
              <a:rPr lang="en-US" dirty="0">
                <a:solidFill>
                  <a:schemeClr val="bg1"/>
                </a:solidFill>
              </a:rPr>
              <a:t>Semillon Sauvignon Blanc blends and Chardonnay</a:t>
            </a:r>
          </a:p>
          <a:p>
            <a:pPr marL="285750" indent="-285750">
              <a:spcBef>
                <a:spcPts val="900"/>
              </a:spcBef>
              <a:buFont typeface="Arial" panose="020B0604020202020204" pitchFamily="34" charset="0"/>
              <a:buChar char="•"/>
            </a:pPr>
            <a:r>
              <a:rPr lang="en-US" dirty="0">
                <a:solidFill>
                  <a:schemeClr val="bg1"/>
                </a:solidFill>
              </a:rPr>
              <a:t>Grape-growing paradise</a:t>
            </a:r>
          </a:p>
          <a:p>
            <a:pPr marL="285750" indent="-285750">
              <a:spcBef>
                <a:spcPts val="900"/>
              </a:spcBef>
              <a:buFont typeface="Arial" panose="020B0604020202020204" pitchFamily="34" charset="0"/>
              <a:buChar char="•"/>
            </a:pPr>
            <a:r>
              <a:rPr lang="en-US" dirty="0">
                <a:solidFill>
                  <a:schemeClr val="bg1"/>
                </a:solidFill>
              </a:rPr>
              <a:t>One of the world’s most geographically isolated wine regions</a:t>
            </a:r>
          </a:p>
          <a:p>
            <a:pPr marL="285750" indent="-285750">
              <a:spcBef>
                <a:spcPts val="900"/>
              </a:spcBef>
              <a:buFont typeface="Arial" panose="020B0604020202020204" pitchFamily="34" charset="0"/>
              <a:buChar char="•"/>
            </a:pPr>
            <a:r>
              <a:rPr lang="en-US" dirty="0">
                <a:solidFill>
                  <a:schemeClr val="bg1"/>
                </a:solidFill>
              </a:rPr>
              <a:t>Minimal-intervention farming and a dynamic winemaking community</a:t>
            </a:r>
          </a:p>
          <a:p>
            <a:endParaRPr lang="en-US" dirty="0"/>
          </a:p>
        </p:txBody>
      </p:sp>
      <p:sp>
        <p:nvSpPr>
          <p:cNvPr id="5" name="Text Placeholder 4">
            <a:extLst>
              <a:ext uri="{FF2B5EF4-FFF2-40B4-BE49-F238E27FC236}">
                <a16:creationId xmlns:a16="http://schemas.microsoft.com/office/drawing/2014/main" id="{1DCD7467-BD67-1297-A07B-8A85CA3EE1EB}"/>
              </a:ext>
            </a:extLst>
          </p:cNvPr>
          <p:cNvSpPr>
            <a:spLocks noGrp="1"/>
          </p:cNvSpPr>
          <p:nvPr>
            <p:ph type="body" sz="quarter" idx="13"/>
          </p:nvPr>
        </p:nvSpPr>
        <p:spPr>
          <a:xfrm>
            <a:off x="6456363" y="1081683"/>
            <a:ext cx="4703814" cy="1325563"/>
          </a:xfrm>
        </p:spPr>
        <p:txBody>
          <a:bodyPr/>
          <a:lstStyle/>
          <a:p>
            <a:r>
              <a:rPr lang="en-US" dirty="0">
                <a:solidFill>
                  <a:schemeClr val="accent4"/>
                </a:solidFill>
              </a:rPr>
              <a:t>A FRESH VOICE IN FINE WINE</a:t>
            </a:r>
          </a:p>
        </p:txBody>
      </p:sp>
    </p:spTree>
    <p:extLst>
      <p:ext uri="{BB962C8B-B14F-4D97-AF65-F5344CB8AC3E}">
        <p14:creationId xmlns:p14="http://schemas.microsoft.com/office/powerpoint/2010/main" val="328656383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27153"/>
          <a:stretch/>
        </p:blipFill>
        <p:spPr>
          <a:xfrm>
            <a:off x="6096000" y="584200"/>
            <a:ext cx="6096000" cy="5887841"/>
          </a:xfrm>
        </p:spPr>
      </p:pic>
      <p:sp>
        <p:nvSpPr>
          <p:cNvPr id="3" name="Title 2">
            <a:extLst>
              <a:ext uri="{FF2B5EF4-FFF2-40B4-BE49-F238E27FC236}">
                <a16:creationId xmlns:a16="http://schemas.microsoft.com/office/drawing/2014/main" id="{9CBCDC0B-F635-F360-B8FF-6CF32D070324}"/>
              </a:ext>
            </a:extLst>
          </p:cNvPr>
          <p:cNvSpPr>
            <a:spLocks noGrp="1"/>
          </p:cNvSpPr>
          <p:nvPr>
            <p:ph type="title"/>
          </p:nvPr>
        </p:nvSpPr>
        <p:spPr>
          <a:xfrm>
            <a:off x="623888" y="584200"/>
            <a:ext cx="6158452" cy="1325562"/>
          </a:xfrm>
        </p:spPr>
        <p:txBody>
          <a:bodyPr/>
          <a:lstStyle/>
          <a:p>
            <a:r>
              <a:rPr lang="en-US" dirty="0">
                <a:solidFill>
                  <a:schemeClr val="accent1"/>
                </a:solidFill>
              </a:rPr>
              <a:t>TODAY WE’LL COVER</a:t>
            </a:r>
          </a:p>
        </p:txBody>
      </p:sp>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2320203"/>
            <a:ext cx="4829691" cy="1530521"/>
          </a:xfrm>
        </p:spPr>
        <p:txBody>
          <a:bodyPr/>
          <a:lstStyle/>
          <a:p>
            <a:pPr>
              <a:lnSpc>
                <a:spcPct val="99000"/>
              </a:lnSpc>
              <a:spcBef>
                <a:spcPts val="800"/>
              </a:spcBef>
            </a:pPr>
            <a:r>
              <a:rPr lang="en-US" dirty="0"/>
              <a:t>The history of Margaret River</a:t>
            </a:r>
          </a:p>
          <a:p>
            <a:pPr>
              <a:lnSpc>
                <a:spcPct val="99000"/>
              </a:lnSpc>
              <a:spcBef>
                <a:spcPts val="800"/>
              </a:spcBef>
            </a:pPr>
            <a:r>
              <a:rPr lang="en-US" dirty="0"/>
              <a:t>Geography, climate and soil</a:t>
            </a:r>
          </a:p>
          <a:p>
            <a:pPr>
              <a:lnSpc>
                <a:spcPct val="99000"/>
              </a:lnSpc>
              <a:spcBef>
                <a:spcPts val="800"/>
              </a:spcBef>
            </a:pPr>
            <a:r>
              <a:rPr lang="en-US" dirty="0"/>
              <a:t>Viticulture and winemaking </a:t>
            </a:r>
          </a:p>
          <a:p>
            <a:pPr>
              <a:lnSpc>
                <a:spcPct val="99000"/>
              </a:lnSpc>
              <a:spcBef>
                <a:spcPts val="800"/>
              </a:spcBef>
            </a:pPr>
            <a:r>
              <a:rPr lang="en-US" dirty="0"/>
              <a:t>Prominent varieties</a:t>
            </a:r>
          </a:p>
        </p:txBody>
      </p:sp>
    </p:spTree>
    <p:extLst>
      <p:ext uri="{BB962C8B-B14F-4D97-AF65-F5344CB8AC3E}">
        <p14:creationId xmlns:p14="http://schemas.microsoft.com/office/powerpoint/2010/main" val="418893328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Close-up of a bunch of grapes&#10;&#10;AI-generated content may be incorrect.">
            <a:extLst>
              <a:ext uri="{FF2B5EF4-FFF2-40B4-BE49-F238E27FC236}">
                <a16:creationId xmlns:a16="http://schemas.microsoft.com/office/drawing/2014/main" id="{C11238BF-7513-CAA9-416D-0688EF4C6359}"/>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l="5803" r="5803"/>
          <a:stretch>
            <a:fillRect/>
          </a:stretch>
        </p:blipFill>
        <p:spPr/>
      </p:pic>
      <p:sp>
        <p:nvSpPr>
          <p:cNvPr id="3" name="Title 2">
            <a:extLst>
              <a:ext uri="{FF2B5EF4-FFF2-40B4-BE49-F238E27FC236}">
                <a16:creationId xmlns:a16="http://schemas.microsoft.com/office/drawing/2014/main" id="{DD8F91A6-E43D-7492-01C7-FA5E96DA5A27}"/>
              </a:ext>
            </a:extLst>
          </p:cNvPr>
          <p:cNvSpPr>
            <a:spLocks noGrp="1"/>
          </p:cNvSpPr>
          <p:nvPr>
            <p:ph type="title"/>
          </p:nvPr>
        </p:nvSpPr>
        <p:spPr>
          <a:xfrm>
            <a:off x="1212880" y="3516330"/>
            <a:ext cx="2382787" cy="662774"/>
          </a:xfrm>
        </p:spPr>
        <p:txBody>
          <a:bodyPr/>
          <a:lstStyle/>
          <a:p>
            <a:r>
              <a:rPr lang="en-US" dirty="0"/>
              <a:t>1955</a:t>
            </a:r>
          </a:p>
        </p:txBody>
      </p:sp>
      <p:sp>
        <p:nvSpPr>
          <p:cNvPr id="4" name="Text Placeholder 3">
            <a:extLst>
              <a:ext uri="{FF2B5EF4-FFF2-40B4-BE49-F238E27FC236}">
                <a16:creationId xmlns:a16="http://schemas.microsoft.com/office/drawing/2014/main" id="{F15D0E2C-F940-8040-A2E3-7C2DDA2A5AC1}"/>
              </a:ext>
            </a:extLst>
          </p:cNvPr>
          <p:cNvSpPr>
            <a:spLocks noGrp="1"/>
          </p:cNvSpPr>
          <p:nvPr>
            <p:ph type="body" sz="quarter" idx="10"/>
          </p:nvPr>
        </p:nvSpPr>
        <p:spPr>
          <a:xfrm>
            <a:off x="1212880" y="4179111"/>
            <a:ext cx="3216714" cy="1461301"/>
          </a:xfrm>
        </p:spPr>
        <p:txBody>
          <a:bodyPr/>
          <a:lstStyle/>
          <a:p>
            <a:r>
              <a:rPr lang="en-US" sz="1600" dirty="0"/>
              <a:t>Harold Olmo, professor of viticulture at the University of California, takes the first step in establishing Margaret River as a wine region, recommending the planting of wine grapes in Australia’s south-west.</a:t>
            </a:r>
            <a:endParaRPr lang="en-AU" sz="1600" dirty="0"/>
          </a:p>
          <a:p>
            <a:endParaRPr lang="en-US" dirty="0"/>
          </a:p>
        </p:txBody>
      </p:sp>
      <p:sp>
        <p:nvSpPr>
          <p:cNvPr id="5" name="Text Placeholder 4">
            <a:extLst>
              <a:ext uri="{FF2B5EF4-FFF2-40B4-BE49-F238E27FC236}">
                <a16:creationId xmlns:a16="http://schemas.microsoft.com/office/drawing/2014/main" id="{F9477146-A7DE-255E-E2BE-EF63AED34F73}"/>
              </a:ext>
            </a:extLst>
          </p:cNvPr>
          <p:cNvSpPr>
            <a:spLocks noGrp="1"/>
          </p:cNvSpPr>
          <p:nvPr>
            <p:ph type="body" sz="quarter" idx="15"/>
          </p:nvPr>
        </p:nvSpPr>
        <p:spPr>
          <a:xfrm>
            <a:off x="5149668" y="1590810"/>
            <a:ext cx="2976345" cy="1461301"/>
          </a:xfrm>
        </p:spPr>
        <p:txBody>
          <a:bodyPr/>
          <a:lstStyle/>
          <a:p>
            <a:r>
              <a:rPr lang="en-US" sz="1600" dirty="0"/>
              <a:t>Dr John Gladstones, an agronomist from the University </a:t>
            </a:r>
            <a:br>
              <a:rPr lang="en-US" sz="1600" dirty="0"/>
            </a:br>
            <a:r>
              <a:rPr lang="en-US" sz="1600" dirty="0"/>
              <a:t>of Western Australia, identifies that the climatic conditions of </a:t>
            </a:r>
            <a:br>
              <a:rPr lang="en-US" sz="1600" dirty="0"/>
            </a:br>
            <a:r>
              <a:rPr lang="en-US" sz="1600" dirty="0"/>
              <a:t>the region are ideal for producing premium wines.</a:t>
            </a:r>
            <a:endParaRPr lang="en-AU" sz="1600" dirty="0"/>
          </a:p>
          <a:p>
            <a:endParaRPr lang="en-US" dirty="0"/>
          </a:p>
        </p:txBody>
      </p:sp>
      <p:sp>
        <p:nvSpPr>
          <p:cNvPr id="6" name="Text Placeholder 5">
            <a:extLst>
              <a:ext uri="{FF2B5EF4-FFF2-40B4-BE49-F238E27FC236}">
                <a16:creationId xmlns:a16="http://schemas.microsoft.com/office/drawing/2014/main" id="{C3055485-B748-CE99-00C2-34800D34CC30}"/>
              </a:ext>
            </a:extLst>
          </p:cNvPr>
          <p:cNvSpPr>
            <a:spLocks noGrp="1"/>
          </p:cNvSpPr>
          <p:nvPr>
            <p:ph type="body" sz="quarter" idx="16"/>
          </p:nvPr>
        </p:nvSpPr>
        <p:spPr>
          <a:xfrm>
            <a:off x="5149668" y="928036"/>
            <a:ext cx="2120040" cy="662774"/>
          </a:xfrm>
        </p:spPr>
        <p:txBody>
          <a:bodyPr/>
          <a:lstStyle/>
          <a:p>
            <a:r>
              <a:rPr lang="en-US" dirty="0"/>
              <a:t>1965</a:t>
            </a:r>
          </a:p>
        </p:txBody>
      </p:sp>
      <p:sp>
        <p:nvSpPr>
          <p:cNvPr id="7" name="Text Placeholder 6">
            <a:extLst>
              <a:ext uri="{FF2B5EF4-FFF2-40B4-BE49-F238E27FC236}">
                <a16:creationId xmlns:a16="http://schemas.microsoft.com/office/drawing/2014/main" id="{06C6A317-4BDE-7E52-F562-94107C52ABD7}"/>
              </a:ext>
            </a:extLst>
          </p:cNvPr>
          <p:cNvSpPr>
            <a:spLocks noGrp="1"/>
          </p:cNvSpPr>
          <p:nvPr>
            <p:ph type="body" sz="quarter" idx="17"/>
          </p:nvPr>
        </p:nvSpPr>
        <p:spPr>
          <a:xfrm>
            <a:off x="8606246" y="4228550"/>
            <a:ext cx="2829004" cy="1461301"/>
          </a:xfrm>
        </p:spPr>
        <p:txBody>
          <a:bodyPr/>
          <a:lstStyle/>
          <a:p>
            <a:r>
              <a:rPr lang="en-US" sz="1600" dirty="0"/>
              <a:t>Dr Tom </a:t>
            </a:r>
            <a:r>
              <a:rPr lang="en-US" sz="1600" dirty="0" err="1"/>
              <a:t>Cullity</a:t>
            </a:r>
            <a:r>
              <a:rPr lang="en-US" sz="1600" dirty="0"/>
              <a:t> plants the first modern commercial vineyard at </a:t>
            </a:r>
            <a:r>
              <a:rPr lang="en-US" sz="1600" dirty="0" err="1"/>
              <a:t>Vasse</a:t>
            </a:r>
            <a:r>
              <a:rPr lang="en-US" sz="1600" dirty="0"/>
              <a:t> Felix. The vineyard’s original Cabernet Sauvignon and Malbec plantings still grow today.</a:t>
            </a:r>
            <a:endParaRPr lang="en-AU" sz="1600" dirty="0"/>
          </a:p>
          <a:p>
            <a:endParaRPr lang="en-US" dirty="0"/>
          </a:p>
        </p:txBody>
      </p:sp>
      <p:sp>
        <p:nvSpPr>
          <p:cNvPr id="8" name="Text Placeholder 7">
            <a:extLst>
              <a:ext uri="{FF2B5EF4-FFF2-40B4-BE49-F238E27FC236}">
                <a16:creationId xmlns:a16="http://schemas.microsoft.com/office/drawing/2014/main" id="{FB44D9A5-2F27-692F-8A11-0912B972E859}"/>
              </a:ext>
            </a:extLst>
          </p:cNvPr>
          <p:cNvSpPr>
            <a:spLocks noGrp="1"/>
          </p:cNvSpPr>
          <p:nvPr>
            <p:ph type="body" sz="quarter" idx="18"/>
          </p:nvPr>
        </p:nvSpPr>
        <p:spPr>
          <a:xfrm>
            <a:off x="8595360" y="3544699"/>
            <a:ext cx="2120040" cy="662774"/>
          </a:xfrm>
        </p:spPr>
        <p:txBody>
          <a:bodyPr/>
          <a:lstStyle/>
          <a:p>
            <a:r>
              <a:rPr lang="en-US" dirty="0"/>
              <a:t>1967</a:t>
            </a:r>
          </a:p>
        </p:txBody>
      </p:sp>
      <p:sp>
        <p:nvSpPr>
          <p:cNvPr id="9" name="Text Placeholder 8">
            <a:extLst>
              <a:ext uri="{FF2B5EF4-FFF2-40B4-BE49-F238E27FC236}">
                <a16:creationId xmlns:a16="http://schemas.microsoft.com/office/drawing/2014/main" id="{E27C3968-796B-C4A4-6410-A9C37B370ED1}"/>
              </a:ext>
            </a:extLst>
          </p:cNvPr>
          <p:cNvSpPr>
            <a:spLocks noGrp="1"/>
          </p:cNvSpPr>
          <p:nvPr>
            <p:ph type="body" sz="quarter" idx="13"/>
          </p:nvPr>
        </p:nvSpPr>
        <p:spPr>
          <a:xfrm>
            <a:off x="623888" y="1513497"/>
            <a:ext cx="4298406" cy="1325563"/>
          </a:xfrm>
        </p:spPr>
        <p:txBody>
          <a:bodyPr/>
          <a:lstStyle/>
          <a:p>
            <a:r>
              <a:rPr lang="en-US" dirty="0">
                <a:solidFill>
                  <a:schemeClr val="accent1"/>
                </a:solidFill>
              </a:rPr>
              <a:t>A BRIGHT YOUNG STAR</a:t>
            </a:r>
          </a:p>
        </p:txBody>
      </p:sp>
      <p:sp>
        <p:nvSpPr>
          <p:cNvPr id="10" name="Text Placeholder 9">
            <a:extLst>
              <a:ext uri="{FF2B5EF4-FFF2-40B4-BE49-F238E27FC236}">
                <a16:creationId xmlns:a16="http://schemas.microsoft.com/office/drawing/2014/main" id="{F2B56547-771D-7DFD-8F98-631D93583629}"/>
              </a:ext>
            </a:extLst>
          </p:cNvPr>
          <p:cNvSpPr>
            <a:spLocks noGrp="1"/>
          </p:cNvSpPr>
          <p:nvPr>
            <p:ph type="body" sz="quarter" idx="19"/>
          </p:nvPr>
        </p:nvSpPr>
        <p:spPr/>
        <p:txBody>
          <a:bodyPr/>
          <a:lstStyle/>
          <a:p>
            <a:r>
              <a:rPr lang="en-US" dirty="0">
                <a:solidFill>
                  <a:schemeClr val="bg2"/>
                </a:solidFill>
              </a:rPr>
              <a:t>THE HISTORY OF MARGARET RIVER</a:t>
            </a:r>
          </a:p>
        </p:txBody>
      </p:sp>
    </p:spTree>
    <p:extLst>
      <p:ext uri="{BB962C8B-B14F-4D97-AF65-F5344CB8AC3E}">
        <p14:creationId xmlns:p14="http://schemas.microsoft.com/office/powerpoint/2010/main" val="363259156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A vineyard with a lake&#10;&#10;AI-generated content may be incorrect.">
            <a:extLst>
              <a:ext uri="{FF2B5EF4-FFF2-40B4-BE49-F238E27FC236}">
                <a16:creationId xmlns:a16="http://schemas.microsoft.com/office/drawing/2014/main" id="{BA0E08B9-1718-662D-9CC6-74EA3B7E2F3B}"/>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t="1272" b="1272"/>
          <a:stretch>
            <a:fillRect/>
          </a:stretch>
        </p:blipFill>
        <p:spPr/>
      </p:pic>
      <p:sp>
        <p:nvSpPr>
          <p:cNvPr id="3" name="Text Placeholder 2">
            <a:extLst>
              <a:ext uri="{FF2B5EF4-FFF2-40B4-BE49-F238E27FC236}">
                <a16:creationId xmlns:a16="http://schemas.microsoft.com/office/drawing/2014/main" id="{2E7DB226-342F-78DE-2CB6-4CB58331E95C}"/>
              </a:ext>
            </a:extLst>
          </p:cNvPr>
          <p:cNvSpPr>
            <a:spLocks noGrp="1"/>
          </p:cNvSpPr>
          <p:nvPr>
            <p:ph type="body" sz="quarter" idx="17"/>
          </p:nvPr>
        </p:nvSpPr>
        <p:spPr>
          <a:xfrm>
            <a:off x="715314" y="4224082"/>
            <a:ext cx="2357670" cy="1461301"/>
          </a:xfrm>
        </p:spPr>
        <p:txBody>
          <a:bodyPr/>
          <a:lstStyle/>
          <a:p>
            <a:r>
              <a:rPr lang="en-US" sz="1600" dirty="0"/>
              <a:t>The first Chardonnay vines are planted at Leeuwin Estate, Cullen Wines and </a:t>
            </a:r>
            <a:br>
              <a:rPr lang="en-US" sz="1600" dirty="0"/>
            </a:br>
            <a:r>
              <a:rPr lang="en-US" sz="1600" dirty="0"/>
              <a:t>Moss Wood.</a:t>
            </a:r>
            <a:endParaRPr lang="en-AU" sz="1600" dirty="0"/>
          </a:p>
          <a:p>
            <a:endParaRPr lang="en-US" dirty="0"/>
          </a:p>
        </p:txBody>
      </p:sp>
      <p:sp>
        <p:nvSpPr>
          <p:cNvPr id="4" name="Text Placeholder 3">
            <a:extLst>
              <a:ext uri="{FF2B5EF4-FFF2-40B4-BE49-F238E27FC236}">
                <a16:creationId xmlns:a16="http://schemas.microsoft.com/office/drawing/2014/main" id="{C28EBC51-CAA6-EFFC-B559-2E560A357710}"/>
              </a:ext>
            </a:extLst>
          </p:cNvPr>
          <p:cNvSpPr>
            <a:spLocks noGrp="1"/>
          </p:cNvSpPr>
          <p:nvPr>
            <p:ph type="body" sz="quarter" idx="18"/>
          </p:nvPr>
        </p:nvSpPr>
        <p:spPr>
          <a:xfrm>
            <a:off x="704428" y="3540231"/>
            <a:ext cx="2120040" cy="662774"/>
          </a:xfrm>
        </p:spPr>
        <p:txBody>
          <a:bodyPr/>
          <a:lstStyle/>
          <a:p>
            <a:r>
              <a:rPr lang="en-US" dirty="0"/>
              <a:t>1976</a:t>
            </a:r>
          </a:p>
        </p:txBody>
      </p:sp>
      <p:sp>
        <p:nvSpPr>
          <p:cNvPr id="5" name="Text Placeholder 4">
            <a:extLst>
              <a:ext uri="{FF2B5EF4-FFF2-40B4-BE49-F238E27FC236}">
                <a16:creationId xmlns:a16="http://schemas.microsoft.com/office/drawing/2014/main" id="{0B373B5E-96C9-4557-7461-AC879EC18FE2}"/>
              </a:ext>
            </a:extLst>
          </p:cNvPr>
          <p:cNvSpPr>
            <a:spLocks noGrp="1"/>
          </p:cNvSpPr>
          <p:nvPr>
            <p:ph type="body" sz="quarter" idx="19"/>
          </p:nvPr>
        </p:nvSpPr>
        <p:spPr>
          <a:xfrm>
            <a:off x="4283525" y="4224082"/>
            <a:ext cx="2976345" cy="1461301"/>
          </a:xfrm>
        </p:spPr>
        <p:txBody>
          <a:bodyPr/>
          <a:lstStyle/>
          <a:p>
            <a:r>
              <a:rPr lang="en-AU" sz="1600" dirty="0"/>
              <a:t>Margaret River’s reputation as a producer of fine Cabernet Sauvignon is cemented when Cape </a:t>
            </a:r>
            <a:r>
              <a:rPr lang="en-AU" sz="1600" dirty="0" err="1"/>
              <a:t>Mentelle</a:t>
            </a:r>
            <a:r>
              <a:rPr lang="en-AU" sz="1600" dirty="0"/>
              <a:t> wins back-to-back Jimmy Watson Trophies at the Melbourne Wine Show.</a:t>
            </a:r>
          </a:p>
          <a:p>
            <a:endParaRPr lang="en-US" dirty="0"/>
          </a:p>
        </p:txBody>
      </p:sp>
      <p:sp>
        <p:nvSpPr>
          <p:cNvPr id="6" name="Text Placeholder 5">
            <a:extLst>
              <a:ext uri="{FF2B5EF4-FFF2-40B4-BE49-F238E27FC236}">
                <a16:creationId xmlns:a16="http://schemas.microsoft.com/office/drawing/2014/main" id="{BF4DF7F6-C46B-1073-440A-A8AA9CD8034E}"/>
              </a:ext>
            </a:extLst>
          </p:cNvPr>
          <p:cNvSpPr>
            <a:spLocks noGrp="1"/>
          </p:cNvSpPr>
          <p:nvPr>
            <p:ph type="body" sz="quarter" idx="20"/>
          </p:nvPr>
        </p:nvSpPr>
        <p:spPr>
          <a:xfrm>
            <a:off x="4272640" y="3540231"/>
            <a:ext cx="2120040" cy="662774"/>
          </a:xfrm>
        </p:spPr>
        <p:txBody>
          <a:bodyPr/>
          <a:lstStyle/>
          <a:p>
            <a:r>
              <a:rPr lang="en-US" dirty="0"/>
              <a:t>1983–1984</a:t>
            </a:r>
          </a:p>
        </p:txBody>
      </p:sp>
      <p:sp>
        <p:nvSpPr>
          <p:cNvPr id="7" name="Text Placeholder 6">
            <a:extLst>
              <a:ext uri="{FF2B5EF4-FFF2-40B4-BE49-F238E27FC236}">
                <a16:creationId xmlns:a16="http://schemas.microsoft.com/office/drawing/2014/main" id="{573BD2A0-50E6-B1F2-F1BB-C639C888E71F}"/>
              </a:ext>
            </a:extLst>
          </p:cNvPr>
          <p:cNvSpPr>
            <a:spLocks noGrp="1"/>
          </p:cNvSpPr>
          <p:nvPr>
            <p:ph type="body" sz="quarter" idx="21"/>
          </p:nvPr>
        </p:nvSpPr>
        <p:spPr>
          <a:xfrm>
            <a:off x="1988753" y="1525081"/>
            <a:ext cx="2976345" cy="1461301"/>
          </a:xfrm>
        </p:spPr>
        <p:txBody>
          <a:bodyPr/>
          <a:lstStyle/>
          <a:p>
            <a:r>
              <a:rPr lang="en-US" sz="1600" dirty="0"/>
              <a:t>International acclaim arrives when the second vintage of Leeuwin Estate’s ‘Art Series’ (1981) is named “the best Chardonnay in the world” by Decanter magazine.</a:t>
            </a:r>
            <a:endParaRPr lang="en-AU" sz="1600" dirty="0"/>
          </a:p>
          <a:p>
            <a:endParaRPr lang="en-US" dirty="0"/>
          </a:p>
        </p:txBody>
      </p:sp>
      <p:sp>
        <p:nvSpPr>
          <p:cNvPr id="8" name="Text Placeholder 7">
            <a:extLst>
              <a:ext uri="{FF2B5EF4-FFF2-40B4-BE49-F238E27FC236}">
                <a16:creationId xmlns:a16="http://schemas.microsoft.com/office/drawing/2014/main" id="{65730A6A-4592-E818-3B94-9C793529197E}"/>
              </a:ext>
            </a:extLst>
          </p:cNvPr>
          <p:cNvSpPr>
            <a:spLocks noGrp="1"/>
          </p:cNvSpPr>
          <p:nvPr>
            <p:ph type="body" sz="quarter" idx="22"/>
          </p:nvPr>
        </p:nvSpPr>
        <p:spPr>
          <a:xfrm>
            <a:off x="1977868" y="841230"/>
            <a:ext cx="2120040" cy="662774"/>
          </a:xfrm>
        </p:spPr>
        <p:txBody>
          <a:bodyPr/>
          <a:lstStyle/>
          <a:p>
            <a:r>
              <a:rPr lang="en-US" dirty="0"/>
              <a:t>1982</a:t>
            </a:r>
          </a:p>
        </p:txBody>
      </p:sp>
      <p:sp>
        <p:nvSpPr>
          <p:cNvPr id="9" name="Text Placeholder 8">
            <a:extLst>
              <a:ext uri="{FF2B5EF4-FFF2-40B4-BE49-F238E27FC236}">
                <a16:creationId xmlns:a16="http://schemas.microsoft.com/office/drawing/2014/main" id="{E8C4125F-7FF5-4ACF-5E8B-51022B51458D}"/>
              </a:ext>
            </a:extLst>
          </p:cNvPr>
          <p:cNvSpPr>
            <a:spLocks noGrp="1"/>
          </p:cNvSpPr>
          <p:nvPr>
            <p:ph type="body" sz="quarter" idx="23"/>
          </p:nvPr>
        </p:nvSpPr>
        <p:spPr>
          <a:xfrm>
            <a:off x="6337209" y="2078930"/>
            <a:ext cx="2214680" cy="1461301"/>
          </a:xfrm>
        </p:spPr>
        <p:txBody>
          <a:bodyPr/>
          <a:lstStyle/>
          <a:p>
            <a:r>
              <a:rPr lang="en-US" sz="1600" dirty="0"/>
              <a:t>The Geographical Indication (GI) Margaret River is registered.</a:t>
            </a:r>
            <a:endParaRPr lang="en-AU" sz="1600" dirty="0"/>
          </a:p>
          <a:p>
            <a:endParaRPr lang="en-US" dirty="0"/>
          </a:p>
        </p:txBody>
      </p:sp>
      <p:sp>
        <p:nvSpPr>
          <p:cNvPr id="10" name="Text Placeholder 9">
            <a:extLst>
              <a:ext uri="{FF2B5EF4-FFF2-40B4-BE49-F238E27FC236}">
                <a16:creationId xmlns:a16="http://schemas.microsoft.com/office/drawing/2014/main" id="{DBBFEF21-60C4-486D-61F6-623A57DC7F96}"/>
              </a:ext>
            </a:extLst>
          </p:cNvPr>
          <p:cNvSpPr>
            <a:spLocks noGrp="1"/>
          </p:cNvSpPr>
          <p:nvPr>
            <p:ph type="body" sz="quarter" idx="24"/>
          </p:nvPr>
        </p:nvSpPr>
        <p:spPr>
          <a:xfrm>
            <a:off x="6326323" y="1395079"/>
            <a:ext cx="2120040" cy="662774"/>
          </a:xfrm>
        </p:spPr>
        <p:txBody>
          <a:bodyPr/>
          <a:lstStyle/>
          <a:p>
            <a:r>
              <a:rPr lang="en-US" dirty="0"/>
              <a:t>1996</a:t>
            </a:r>
          </a:p>
        </p:txBody>
      </p:sp>
      <p:sp>
        <p:nvSpPr>
          <p:cNvPr id="11" name="Text Placeholder 4">
            <a:extLst>
              <a:ext uri="{FF2B5EF4-FFF2-40B4-BE49-F238E27FC236}">
                <a16:creationId xmlns:a16="http://schemas.microsoft.com/office/drawing/2014/main" id="{9148E9A1-2F56-B3E6-BA0B-C2BD7D182186}"/>
              </a:ext>
            </a:extLst>
          </p:cNvPr>
          <p:cNvSpPr txBox="1">
            <a:spLocks/>
          </p:cNvSpPr>
          <p:nvPr/>
        </p:nvSpPr>
        <p:spPr>
          <a:xfrm>
            <a:off x="8803059" y="4245159"/>
            <a:ext cx="2297157"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en-AU" sz="1600" dirty="0"/>
              <a:t>The region continues to grow and cement its international reputation for producing iconic, fine wine.</a:t>
            </a:r>
          </a:p>
          <a:p>
            <a:endParaRPr lang="en-US" dirty="0"/>
          </a:p>
        </p:txBody>
      </p:sp>
      <p:sp>
        <p:nvSpPr>
          <p:cNvPr id="12" name="Text Placeholder 5">
            <a:extLst>
              <a:ext uri="{FF2B5EF4-FFF2-40B4-BE49-F238E27FC236}">
                <a16:creationId xmlns:a16="http://schemas.microsoft.com/office/drawing/2014/main" id="{D3BC2C07-3596-5803-442C-2DDFFB31A98B}"/>
              </a:ext>
            </a:extLst>
          </p:cNvPr>
          <p:cNvSpPr txBox="1">
            <a:spLocks/>
          </p:cNvSpPr>
          <p:nvPr/>
        </p:nvSpPr>
        <p:spPr>
          <a:xfrm>
            <a:off x="8792174" y="3561308"/>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Today</a:t>
            </a:r>
          </a:p>
        </p:txBody>
      </p:sp>
    </p:spTree>
    <p:extLst>
      <p:ext uri="{BB962C8B-B14F-4D97-AF65-F5344CB8AC3E}">
        <p14:creationId xmlns:p14="http://schemas.microsoft.com/office/powerpoint/2010/main" val="122256547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09DA18D-DE0D-10B4-CD28-43F7620D88A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noFill/>
        </p:spPr>
      </p:pic>
      <p:sp>
        <p:nvSpPr>
          <p:cNvPr id="2" name="Title 1">
            <a:extLst>
              <a:ext uri="{FF2B5EF4-FFF2-40B4-BE49-F238E27FC236}">
                <a16:creationId xmlns:a16="http://schemas.microsoft.com/office/drawing/2014/main" id="{15FCA68F-D534-522D-C856-99C60D31A112}"/>
              </a:ext>
            </a:extLst>
          </p:cNvPr>
          <p:cNvSpPr>
            <a:spLocks noGrp="1"/>
          </p:cNvSpPr>
          <p:nvPr>
            <p:ph type="title"/>
          </p:nvPr>
        </p:nvSpPr>
        <p:spPr/>
        <p:txBody>
          <a:bodyPr/>
          <a:lstStyle/>
          <a:p>
            <a:r>
              <a:rPr lang="en-US" dirty="0">
                <a:solidFill>
                  <a:schemeClr val="accent2"/>
                </a:solidFill>
              </a:rPr>
              <a:t>AUSTRALIA</a:t>
            </a:r>
          </a:p>
        </p:txBody>
      </p:sp>
      <p:sp>
        <p:nvSpPr>
          <p:cNvPr id="7" name="TextBox 6">
            <a:extLst>
              <a:ext uri="{FF2B5EF4-FFF2-40B4-BE49-F238E27FC236}">
                <a16:creationId xmlns:a16="http://schemas.microsoft.com/office/drawing/2014/main" id="{1181A15F-1575-DF4D-D848-B42B9CD20107}"/>
              </a:ext>
            </a:extLst>
          </p:cNvPr>
          <p:cNvSpPr txBox="1"/>
          <p:nvPr/>
        </p:nvSpPr>
        <p:spPr>
          <a:xfrm>
            <a:off x="1534753" y="4623547"/>
            <a:ext cx="6301818" cy="369332"/>
          </a:xfrm>
          <a:prstGeom prst="rect">
            <a:avLst/>
          </a:prstGeom>
          <a:noFill/>
        </p:spPr>
        <p:txBody>
          <a:bodyPr wrap="square">
            <a:spAutoFit/>
          </a:bodyPr>
          <a:lstStyle/>
          <a:p>
            <a:r>
              <a:rPr lang="en-US" b="1" dirty="0">
                <a:solidFill>
                  <a:schemeClr val="accent2"/>
                </a:solidFill>
                <a:latin typeface="Neue Haas Grotesk Text Pro" panose="020B0504020202020204" pitchFamily="34" charset="77"/>
              </a:rPr>
              <a:t>MARGARET RIVER</a:t>
            </a:r>
            <a:endParaRPr lang="en-US" dirty="0">
              <a:solidFill>
                <a:schemeClr val="accent2"/>
              </a:solidFill>
            </a:endParaRPr>
          </a:p>
        </p:txBody>
      </p:sp>
      <p:cxnSp>
        <p:nvCxnSpPr>
          <p:cNvPr id="8" name="Straight Connector 7">
            <a:extLst>
              <a:ext uri="{FF2B5EF4-FFF2-40B4-BE49-F238E27FC236}">
                <a16:creationId xmlns:a16="http://schemas.microsoft.com/office/drawing/2014/main" id="{ED775658-C956-5513-D6EB-D6AB5BD6FA32}"/>
              </a:ext>
            </a:extLst>
          </p:cNvPr>
          <p:cNvCxnSpPr>
            <a:cxnSpLocks/>
          </p:cNvCxnSpPr>
          <p:nvPr/>
        </p:nvCxnSpPr>
        <p:spPr>
          <a:xfrm>
            <a:off x="3831771" y="4808213"/>
            <a:ext cx="87085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896052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map of the country&#10;&#10;AI-generated content may be incorrect.">
            <a:extLst>
              <a:ext uri="{FF2B5EF4-FFF2-40B4-BE49-F238E27FC236}">
                <a16:creationId xmlns:a16="http://schemas.microsoft.com/office/drawing/2014/main" id="{F37CEE5E-EFDA-00D7-9F47-CCC459A81EE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7988" y="0"/>
            <a:ext cx="12189229" cy="6859559"/>
          </a:xfrm>
          <a:prstGeom prst="rect">
            <a:avLst/>
          </a:prstGeom>
        </p:spPr>
      </p:pic>
      <p:sp>
        <p:nvSpPr>
          <p:cNvPr id="2" name="Title 1">
            <a:extLst>
              <a:ext uri="{FF2B5EF4-FFF2-40B4-BE49-F238E27FC236}">
                <a16:creationId xmlns:a16="http://schemas.microsoft.com/office/drawing/2014/main" id="{FA64299F-CF45-DAEF-60D6-1179E061C9ED}"/>
              </a:ext>
            </a:extLst>
          </p:cNvPr>
          <p:cNvSpPr>
            <a:spLocks noGrp="1"/>
          </p:cNvSpPr>
          <p:nvPr>
            <p:ph type="title"/>
          </p:nvPr>
        </p:nvSpPr>
        <p:spPr/>
        <p:txBody>
          <a:bodyPr/>
          <a:lstStyle/>
          <a:p>
            <a:r>
              <a:rPr lang="en-US" dirty="0">
                <a:solidFill>
                  <a:schemeClr val="accent2"/>
                </a:solidFill>
                <a:latin typeface="Neue Haas Grotesk Text Pro" panose="020B0504020202020204" pitchFamily="34" charset="77"/>
              </a:rPr>
              <a:t>WESTERN AUSTRALIA</a:t>
            </a:r>
            <a:br>
              <a:rPr lang="en-US" dirty="0">
                <a:solidFill>
                  <a:schemeClr val="accent2"/>
                </a:solidFill>
                <a:latin typeface="Neue Haas Grotesk Text Pro" panose="020B0504020202020204" pitchFamily="34" charset="77"/>
              </a:rPr>
            </a:br>
            <a:br>
              <a:rPr lang="en-US" dirty="0">
                <a:solidFill>
                  <a:schemeClr val="accent2"/>
                </a:solidFill>
              </a:rPr>
            </a:br>
            <a:endParaRPr lang="en-US" dirty="0">
              <a:solidFill>
                <a:schemeClr val="accent2"/>
              </a:solidFill>
            </a:endParaRPr>
          </a:p>
        </p:txBody>
      </p:sp>
      <p:sp>
        <p:nvSpPr>
          <p:cNvPr id="8" name="TextBox 7">
            <a:extLst>
              <a:ext uri="{FF2B5EF4-FFF2-40B4-BE49-F238E27FC236}">
                <a16:creationId xmlns:a16="http://schemas.microsoft.com/office/drawing/2014/main" id="{2431E68F-71EF-EB06-B250-62C5D71BDDF7}"/>
              </a:ext>
            </a:extLst>
          </p:cNvPr>
          <p:cNvSpPr txBox="1"/>
          <p:nvPr/>
        </p:nvSpPr>
        <p:spPr>
          <a:xfrm>
            <a:off x="1079106" y="4199994"/>
            <a:ext cx="6301818" cy="369332"/>
          </a:xfrm>
          <a:prstGeom prst="rect">
            <a:avLst/>
          </a:prstGeom>
          <a:noFill/>
        </p:spPr>
        <p:txBody>
          <a:bodyPr wrap="square">
            <a:spAutoFit/>
          </a:bodyPr>
          <a:lstStyle/>
          <a:p>
            <a:r>
              <a:rPr lang="en-US" b="1" dirty="0">
                <a:solidFill>
                  <a:schemeClr val="accent2"/>
                </a:solidFill>
                <a:latin typeface="Neue Haas Grotesk Text Pro" panose="020B0504020202020204" pitchFamily="34" charset="77"/>
              </a:rPr>
              <a:t>MARGARET RIVER</a:t>
            </a:r>
            <a:endParaRPr lang="en-US" dirty="0">
              <a:solidFill>
                <a:schemeClr val="accent2"/>
              </a:solidFill>
            </a:endParaRPr>
          </a:p>
        </p:txBody>
      </p:sp>
      <p:cxnSp>
        <p:nvCxnSpPr>
          <p:cNvPr id="3" name="Straight Connector 2">
            <a:extLst>
              <a:ext uri="{FF2B5EF4-FFF2-40B4-BE49-F238E27FC236}">
                <a16:creationId xmlns:a16="http://schemas.microsoft.com/office/drawing/2014/main" id="{654C70A3-6828-79C7-6C10-E5E936BD2EF8}"/>
              </a:ext>
            </a:extLst>
          </p:cNvPr>
          <p:cNvCxnSpPr>
            <a:cxnSpLocks/>
          </p:cNvCxnSpPr>
          <p:nvPr/>
        </p:nvCxnSpPr>
        <p:spPr>
          <a:xfrm>
            <a:off x="3359150" y="4384660"/>
            <a:ext cx="114027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23653614"/>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F5F6ACC-A208-6D63-B5D1-7229A5BB2D3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709" r="16709"/>
          <a:stretch/>
        </p:blipFill>
        <p:spPr/>
      </p:pic>
      <p:sp>
        <p:nvSpPr>
          <p:cNvPr id="3" name="Title 2">
            <a:extLst>
              <a:ext uri="{FF2B5EF4-FFF2-40B4-BE49-F238E27FC236}">
                <a16:creationId xmlns:a16="http://schemas.microsoft.com/office/drawing/2014/main" id="{86E8E86C-9C48-FF12-F836-1D5A96850052}"/>
              </a:ext>
            </a:extLst>
          </p:cNvPr>
          <p:cNvSpPr>
            <a:spLocks noGrp="1"/>
          </p:cNvSpPr>
          <p:nvPr>
            <p:ph type="title"/>
          </p:nvPr>
        </p:nvSpPr>
        <p:spPr>
          <a:xfrm>
            <a:off x="630420" y="584200"/>
            <a:ext cx="4031522" cy="785732"/>
          </a:xfrm>
        </p:spPr>
        <p:txBody>
          <a:bodyPr/>
          <a:lstStyle/>
          <a:p>
            <a:r>
              <a:rPr lang="en-US" dirty="0">
                <a:solidFill>
                  <a:schemeClr val="bg2"/>
                </a:solidFill>
              </a:rPr>
              <a:t>GEOGRAPHY, CLIMATE AND SOIL</a:t>
            </a:r>
          </a:p>
        </p:txBody>
      </p:sp>
      <p:sp>
        <p:nvSpPr>
          <p:cNvPr id="4" name="Text Placeholder 3">
            <a:extLst>
              <a:ext uri="{FF2B5EF4-FFF2-40B4-BE49-F238E27FC236}">
                <a16:creationId xmlns:a16="http://schemas.microsoft.com/office/drawing/2014/main" id="{58C1E00F-DF49-9605-5619-016F2A578DD7}"/>
              </a:ext>
            </a:extLst>
          </p:cNvPr>
          <p:cNvSpPr>
            <a:spLocks noGrp="1"/>
          </p:cNvSpPr>
          <p:nvPr>
            <p:ph type="body" sz="quarter" idx="11"/>
          </p:nvPr>
        </p:nvSpPr>
        <p:spPr>
          <a:xfrm>
            <a:off x="630419" y="4011475"/>
            <a:ext cx="4829691" cy="2846525"/>
          </a:xfrm>
        </p:spPr>
        <p:txBody>
          <a:bodyPr/>
          <a:lstStyle/>
          <a:p>
            <a:pPr marL="285750" indent="-285750">
              <a:lnSpc>
                <a:spcPct val="90000"/>
              </a:lnSpc>
              <a:spcBef>
                <a:spcPts val="1200"/>
              </a:spcBef>
              <a:buFont typeface="Arial" panose="020B0604020202020204" pitchFamily="34" charset="0"/>
              <a:buChar char="•"/>
            </a:pPr>
            <a:r>
              <a:rPr lang="en-US" dirty="0">
                <a:solidFill>
                  <a:schemeClr val="bg1"/>
                </a:solidFill>
              </a:rPr>
              <a:t>Long, narrow region commencing </a:t>
            </a:r>
            <a:br>
              <a:rPr lang="en-US" dirty="0">
                <a:solidFill>
                  <a:schemeClr val="bg1"/>
                </a:solidFill>
              </a:rPr>
            </a:br>
            <a:r>
              <a:rPr lang="en-US" dirty="0">
                <a:solidFill>
                  <a:schemeClr val="bg1"/>
                </a:solidFill>
              </a:rPr>
              <a:t>230km south of Perth</a:t>
            </a:r>
          </a:p>
          <a:p>
            <a:pPr marL="285750" indent="-285750">
              <a:lnSpc>
                <a:spcPct val="90000"/>
              </a:lnSpc>
              <a:spcBef>
                <a:spcPts val="1200"/>
              </a:spcBef>
              <a:buFont typeface="Arial" panose="020B0604020202020204" pitchFamily="34" charset="0"/>
              <a:buChar char="•"/>
            </a:pPr>
            <a:r>
              <a:rPr lang="en-US" dirty="0">
                <a:solidFill>
                  <a:schemeClr val="bg1"/>
                </a:solidFill>
              </a:rPr>
              <a:t>Hugged by the Indian and Southern Oceans</a:t>
            </a:r>
          </a:p>
          <a:p>
            <a:pPr marL="285750" indent="-285750">
              <a:lnSpc>
                <a:spcPct val="90000"/>
              </a:lnSpc>
              <a:spcBef>
                <a:spcPts val="1200"/>
              </a:spcBef>
              <a:buFont typeface="Arial" panose="020B0604020202020204" pitchFamily="34" charset="0"/>
              <a:buChar char="•"/>
            </a:pPr>
            <a:r>
              <a:rPr lang="en-US" dirty="0">
                <a:solidFill>
                  <a:schemeClr val="bg1"/>
                </a:solidFill>
              </a:rPr>
              <a:t>Geographically isolated, bestowed with ancient soils and a unique biodiversity</a:t>
            </a:r>
          </a:p>
          <a:p>
            <a:pPr marL="285750" indent="-285750">
              <a:lnSpc>
                <a:spcPct val="90000"/>
              </a:lnSpc>
              <a:spcBef>
                <a:spcPts val="1200"/>
              </a:spcBef>
              <a:buFont typeface="Arial" panose="020B0604020202020204" pitchFamily="34" charset="0"/>
              <a:buChar char="•"/>
            </a:pPr>
            <a:r>
              <a:rPr lang="en-US" dirty="0">
                <a:solidFill>
                  <a:schemeClr val="bg1"/>
                </a:solidFill>
              </a:rPr>
              <a:t>Ideal grape-growing conditions</a:t>
            </a:r>
          </a:p>
          <a:p>
            <a:endParaRPr lang="en-US" dirty="0"/>
          </a:p>
        </p:txBody>
      </p:sp>
      <p:sp>
        <p:nvSpPr>
          <p:cNvPr id="5" name="Text Placeholder 4">
            <a:extLst>
              <a:ext uri="{FF2B5EF4-FFF2-40B4-BE49-F238E27FC236}">
                <a16:creationId xmlns:a16="http://schemas.microsoft.com/office/drawing/2014/main" id="{E8577AFD-F97C-DA71-8599-4D7DD9735E4F}"/>
              </a:ext>
            </a:extLst>
          </p:cNvPr>
          <p:cNvSpPr>
            <a:spLocks noGrp="1"/>
          </p:cNvSpPr>
          <p:nvPr>
            <p:ph type="body" sz="quarter" idx="13"/>
          </p:nvPr>
        </p:nvSpPr>
        <p:spPr/>
        <p:txBody>
          <a:bodyPr/>
          <a:lstStyle/>
          <a:p>
            <a:r>
              <a:rPr lang="en-US" dirty="0">
                <a:solidFill>
                  <a:schemeClr val="accent4"/>
                </a:solidFill>
              </a:rPr>
              <a:t>A GRAPE GROWING PARADISE</a:t>
            </a:r>
          </a:p>
        </p:txBody>
      </p:sp>
    </p:spTree>
    <p:extLst>
      <p:ext uri="{BB962C8B-B14F-4D97-AF65-F5344CB8AC3E}">
        <p14:creationId xmlns:p14="http://schemas.microsoft.com/office/powerpoint/2010/main" val="220855796"/>
      </p:ext>
    </p:extLst>
  </p:cSld>
  <p:clrMapOvr>
    <a:masterClrMapping/>
  </p:clrMapOvr>
  <p:transition/>
  <p:extLst>
    <p:ext uri="{6950BFC3-D8DA-4A85-94F7-54DA5524770B}">
      <p188:commentRel xmlns:p188="http://schemas.microsoft.com/office/powerpoint/2018/8/main" r:id="rId2"/>
    </p:ext>
  </p:extLst>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158d000cbfa01de817eb4a5879306cfd">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2976c4048e2e240c19c8ddbcd6f4640a"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ACC480C3-0C5E-4497-ACD5-D96BB2DD0854}"/>
</file>

<file path=customXml/itemProps3.xml><?xml version="1.0" encoding="utf-8"?>
<ds:datastoreItem xmlns:ds="http://schemas.openxmlformats.org/officeDocument/2006/customXml" ds:itemID="{10CCF1F8-6D9E-4631-9BC7-E65B426755A9}">
  <ds:schemaRefs>
    <ds:schemaRef ds:uri="http://purl.org/dc/dcmitype/"/>
    <ds:schemaRef ds:uri="http://schemas.microsoft.com/office/2006/documentManagement/types"/>
    <ds:schemaRef ds:uri="4e8dd08d-258d-47a9-9875-37f1ffd19f33"/>
    <ds:schemaRef ds:uri="http://purl.org/dc/elements/1.1/"/>
    <ds:schemaRef ds:uri="http://schemas.microsoft.com/office/infopath/2007/PartnerControls"/>
    <ds:schemaRef ds:uri="http://purl.org/dc/terms/"/>
    <ds:schemaRef ds:uri="http://schemas.openxmlformats.org/package/2006/metadata/core-properties"/>
    <ds:schemaRef ds:uri="02256494-4976-4001-aedb-96463ae0d92e"/>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920</Words>
  <Application>Microsoft Macintosh PowerPoint</Application>
  <PresentationFormat>Widescreen</PresentationFormat>
  <Paragraphs>213</Paragraphs>
  <Slides>25</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Neue Haas Grotesk Text Pro</vt:lpstr>
      <vt:lpstr>Inter Display</vt:lpstr>
      <vt:lpstr>Arial</vt:lpstr>
      <vt:lpstr>Slide layouts</vt:lpstr>
      <vt:lpstr>PowerPoint Presentation</vt:lpstr>
      <vt:lpstr>PowerPoint Presentation</vt:lpstr>
      <vt:lpstr>MARGARET RIVER</vt:lpstr>
      <vt:lpstr>TODAY WE’LL COVER</vt:lpstr>
      <vt:lpstr>1955</vt:lpstr>
      <vt:lpstr>PowerPoint Presentation</vt:lpstr>
      <vt:lpstr>AUSTRALIA</vt:lpstr>
      <vt:lpstr>WESTERN AUSTRALIA  </vt:lpstr>
      <vt:lpstr>GEOGRAPHY, CLIMATE AND SOIL</vt:lpstr>
      <vt:lpstr>PowerPoint Presentation</vt:lpstr>
      <vt:lpstr>PowerPoint Presentation</vt:lpstr>
      <vt:lpstr>MASTERS MEET THE MASTERFULLY EXPERIMENTAL</vt:lpstr>
      <vt:lpstr>PowerPoint Presentation</vt:lpstr>
      <vt:lpstr>PowerPoint Presentation</vt:lpstr>
      <vt:lpstr>NOTEWORTHY VARIETIES</vt:lpstr>
      <vt:lpstr>PowerPoint Presentation</vt:lpstr>
      <vt:lpstr>PowerPoint Presentation</vt:lpstr>
      <vt:lpstr>PowerPoint Presentation</vt:lpstr>
      <vt:lpstr>PowerPoint Presentation</vt:lpstr>
      <vt:lpstr>MARGARET RIVER CHARDONNAY characteristics</vt:lpstr>
      <vt:lpstr>PowerPoint Presentation</vt:lpstr>
      <vt:lpstr>MARGARET RIVER  CABERNET SAUVIGNON characteristics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2025-03-24T00:46:37Z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ies>
</file>