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media/image10.svg" ContentType="image/svg+xml"/>
  <Override PartName="/ppt/media/image14.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32"/>
  </p:notesMasterIdLst>
  <p:sldIdLst>
    <p:sldId id="256" r:id="rId5"/>
    <p:sldId id="478" r:id="rId6"/>
    <p:sldId id="625" r:id="rId7"/>
    <p:sldId id="626" r:id="rId8"/>
    <p:sldId id="627" r:id="rId9"/>
    <p:sldId id="629" r:id="rId10"/>
    <p:sldId id="630" r:id="rId11"/>
    <p:sldId id="691" r:id="rId12"/>
    <p:sldId id="692" r:id="rId13"/>
    <p:sldId id="639" r:id="rId14"/>
    <p:sldId id="693" r:id="rId15"/>
    <p:sldId id="673" r:id="rId16"/>
    <p:sldId id="695" r:id="rId17"/>
    <p:sldId id="674" r:id="rId18"/>
    <p:sldId id="675" r:id="rId19"/>
    <p:sldId id="676" r:id="rId20"/>
    <p:sldId id="677" r:id="rId21"/>
    <p:sldId id="678" r:id="rId22"/>
    <p:sldId id="696" r:id="rId23"/>
    <p:sldId id="680" r:id="rId24"/>
    <p:sldId id="683" r:id="rId25"/>
    <p:sldId id="682" r:id="rId26"/>
    <p:sldId id="690" r:id="rId27"/>
    <p:sldId id="669" r:id="rId28"/>
    <p:sldId id="670" r:id="rId29"/>
    <p:sldId id="340" r:id="rId30"/>
    <p:sldId id="697" r:id="rId31"/>
  </p:sldIdLst>
  <p:sldSz cx="12192000" cy="6858000"/>
  <p:notesSz cx="6858000" cy="9144000"/>
  <p:embeddedFontLst>
    <p:embeddedFont>
      <p:font typeface="Calibri" panose="020F0502020204030204" pitchFamily="34" charset="0"/>
      <p:regular r:id="rId33"/>
      <p:bold r:id="rId34"/>
      <p:italic r:id="rId35"/>
      <p:boldItalic r:id="rId36"/>
    </p:embeddedFont>
    <p:embeddedFont>
      <p:font typeface="Inter Display" panose="02000503000000020004" pitchFamily="2" charset="0"/>
      <p:regular r:id="rId37"/>
      <p:bold r:id="rId38"/>
      <p:italic r:id="rId39"/>
      <p:boldItalic r:id="rId40"/>
    </p:embeddedFont>
    <p:embeddedFont>
      <p:font typeface="Neue Haas Grotesk Text Pro" panose="020B0504020202020204" pitchFamily="34" charset="77"/>
      <p:regular r:id="rId41"/>
      <p:bold r:id="rId42"/>
      <p:italic r:id="rId43"/>
      <p:boldItalic r:id="rId44"/>
    </p:embeddedFont>
  </p:embeddedFontLst>
  <p:custDataLst>
    <p:tags r:id="rId45"/>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34"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6DFD45-1167-81A0-BE00-AFB6735BAA66}" name="Emma Symington" initials="ES" userId="S::emma.symington@wineaustralia.com::a85d5d76-701e-415b-a297-15fcc699ee67" providerId="AD"/>
  <p188:author id="{00282DEE-CFDE-7DB6-ABFB-86091AF25804}" name="Cameron Midson" initials="" userId="S::cameron.midson@wineaustralia.com::510fe36d-201b-4d30-8c49-491c553674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676" autoAdjust="0"/>
    <p:restoredTop sz="77856"/>
  </p:normalViewPr>
  <p:slideViewPr>
    <p:cSldViewPr snapToGrid="0">
      <p:cViewPr>
        <p:scale>
          <a:sx n="99" d="100"/>
          <a:sy n="99" d="100"/>
        </p:scale>
        <p:origin x="1456" y="-144"/>
      </p:cViewPr>
      <p:guideLst>
        <p:guide orient="horz" pos="1434"/>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7.fntdata"/><Relationship Id="rId21" Type="http://schemas.openxmlformats.org/officeDocument/2006/relationships/slide" Target="slides/slide17.xml"/><Relationship Id="rId34" Type="http://schemas.openxmlformats.org/officeDocument/2006/relationships/font" Target="fonts/font2.fntdata"/><Relationship Id="rId42" Type="http://schemas.openxmlformats.org/officeDocument/2006/relationships/font" Target="fonts/font10.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45" Type="http://schemas.openxmlformats.org/officeDocument/2006/relationships/tags" Target="tags/tag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4.fntdata"/><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12.fntdata"/><Relationship Id="rId52"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3.fntdata"/><Relationship Id="rId43" Type="http://schemas.openxmlformats.org/officeDocument/2006/relationships/font" Target="fonts/font11.fntdata"/><Relationship Id="rId48" Type="http://schemas.openxmlformats.org/officeDocument/2006/relationships/viewProps" Target="viewProps.xml"/><Relationship Id="rId8" Type="http://schemas.openxmlformats.org/officeDocument/2006/relationships/slide" Target="slides/slide4.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1.fntdata"/><Relationship Id="rId38" Type="http://schemas.openxmlformats.org/officeDocument/2006/relationships/font" Target="fonts/font6.fntdata"/><Relationship Id="rId46"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font" Target="fonts/font9.fntdata"/><Relationship Id="rId1" Type="http://schemas.openxmlformats.org/officeDocument/2006/relationships/customXml" Target="../customXml/item1.xml"/><Relationship Id="rId6"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eron Midson" userId="510fe36d-201b-4d30-8c49-491c55367456" providerId="ADAL" clId="{93217E07-8A0E-5D7D-A37A-49773A2FEA36}"/>
    <pc:docChg chg="mod modSld">
      <pc:chgData name="Cameron Midson" userId="510fe36d-201b-4d30-8c49-491c55367456" providerId="ADAL" clId="{93217E07-8A0E-5D7D-A37A-49773A2FEA36}" dt="2026-02-18T00:00:16.582" v="1" actId="33475"/>
      <pc:docMkLst>
        <pc:docMk/>
      </pc:docMkLst>
      <pc:sldChg chg="modSp mod">
        <pc:chgData name="Cameron Midson" userId="510fe36d-201b-4d30-8c49-491c55367456" providerId="ADAL" clId="{93217E07-8A0E-5D7D-A37A-49773A2FEA36}" dt="2026-02-18T00:00:06.579" v="0" actId="113"/>
        <pc:sldMkLst>
          <pc:docMk/>
          <pc:sldMk cId="1789970845" sldId="256"/>
        </pc:sldMkLst>
        <pc:spChg chg="mod">
          <ac:chgData name="Cameron Midson" userId="510fe36d-201b-4d30-8c49-491c55367456" providerId="ADAL" clId="{93217E07-8A0E-5D7D-A37A-49773A2FEA36}" dt="2026-02-18T00:00:06.579" v="0" actId="113"/>
          <ac:spMkLst>
            <pc:docMk/>
            <pc:sldMk cId="1789970845" sldId="256"/>
            <ac:spMk id="7" creationId="{8B1D4A70-6CA2-23A1-1A5A-497FD63075D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Arial" panose="020B0604020202020204" pitchFamily="34" charset="0"/>
              </a:defRPr>
            </a:lvl1pPr>
          </a:lstStyle>
          <a:p>
            <a:fld id="{A644BF32-4CA8-4343-91C5-94D89E008D3B}" type="datetimeFigureOut">
              <a:rPr lang="en-US" smtClean="0"/>
              <a:pPr/>
              <a:t>3/28/26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Arial" panose="020B0604020202020204" pitchFamily="34" charset="0"/>
        <a:ea typeface="+mn-ea"/>
        <a:cs typeface="+mn-cs"/>
      </a:defRPr>
    </a:lvl1pPr>
    <a:lvl2pPr marL="457176" algn="l" defTabSz="914353" rtl="0" eaLnBrk="1" latinLnBrk="0" hangingPunct="1">
      <a:defRPr sz="1199" b="0" i="0" kern="1200">
        <a:solidFill>
          <a:schemeClr val="tx1"/>
        </a:solidFill>
        <a:latin typeface="Arial" panose="020B0604020202020204" pitchFamily="34" charset="0"/>
        <a:ea typeface="+mn-ea"/>
        <a:cs typeface="+mn-cs"/>
      </a:defRPr>
    </a:lvl2pPr>
    <a:lvl3pPr marL="914353" algn="l" defTabSz="914353" rtl="0" eaLnBrk="1" latinLnBrk="0" hangingPunct="1">
      <a:defRPr sz="1199" b="0" i="0" kern="1200">
        <a:solidFill>
          <a:schemeClr val="tx1"/>
        </a:solidFill>
        <a:latin typeface="Arial" panose="020B0604020202020204" pitchFamily="34" charset="0"/>
        <a:ea typeface="+mn-ea"/>
        <a:cs typeface="+mn-cs"/>
      </a:defRPr>
    </a:lvl3pPr>
    <a:lvl4pPr marL="1371529" algn="l" defTabSz="914353" rtl="0" eaLnBrk="1" latinLnBrk="0" hangingPunct="1">
      <a:defRPr sz="1199" b="0" i="0" kern="1200">
        <a:solidFill>
          <a:schemeClr val="tx1"/>
        </a:solidFill>
        <a:latin typeface="Arial" panose="020B0604020202020204" pitchFamily="34" charset="0"/>
        <a:ea typeface="+mn-ea"/>
        <a:cs typeface="+mn-cs"/>
      </a:defRPr>
    </a:lvl4pPr>
    <a:lvl5pPr marL="1828707" algn="l" defTabSz="914353" rtl="0" eaLnBrk="1" latinLnBrk="0" hangingPunct="1">
      <a:defRPr sz="1199" b="0" i="0" kern="1200">
        <a:solidFill>
          <a:schemeClr val="tx1"/>
        </a:solidFill>
        <a:latin typeface="Arial" panose="020B0604020202020204" pitchFamily="34" charset="0"/>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dirty="0">
                <a:solidFill>
                  <a:schemeClr val="tx1"/>
                </a:solidFill>
                <a:latin typeface="Arial"/>
                <a:ea typeface="+mn-ea"/>
                <a:cs typeface="+mn-cs"/>
              </a:rPr>
              <a:t>Tìm hiểu lý do tại sao làn sóng mới của các nhà sản xuất rượu sáng tạo lại thu hút được sự chú ý trên toàn thế giới tới dòng rượu vang Úc tiến hóa này.</a:t>
            </a:r>
          </a:p>
          <a:p>
            <a:pPr marL="0" marR="0" lvl="0" indent="0" algn="l" defTabSz="914400" rtl="0" eaLnBrk="1" fontAlgn="auto" latinLnBrk="0" hangingPunct="1">
              <a:lnSpc>
                <a:spcPct val="100000"/>
              </a:lnSpc>
              <a:spcBef>
                <a:spcPct val="0"/>
              </a:spcBef>
              <a:spcAft>
                <a:spcPct val="0"/>
              </a:spcAft>
              <a:buClrTx/>
              <a:buSzTx/>
              <a:buFontTx/>
              <a:buNone/>
              <a:defRPr/>
            </a:pPr>
            <a:r>
              <a:rPr lang="vi-VN" sz="1200" b="0" i="0" dirty="0">
                <a:solidFill>
                  <a:schemeClr val="tx1"/>
                </a:solidFill>
                <a:latin typeface="Arial"/>
                <a:ea typeface="+mn-ea"/>
                <a:cs typeface="+mn-cs"/>
              </a:rPr>
              <a:t>Vui lòng xem các nội dung ghi chú để biết thêm thông tin ở mỗi trang trình chiếu và các câu hỏi gợi ý thảo luận. </a:t>
            </a:r>
            <a:r>
              <a:rPr lang="vi-VN" sz="1200" dirty="0">
                <a:solidFill>
                  <a:schemeClr val="tx1"/>
                </a:solidFill>
                <a:latin typeface="Arial"/>
                <a:ea typeface="+mn-ea"/>
                <a:cs typeface="+mn-cs"/>
              </a:rPr>
              <a:t>Để tải về các chủ đề và tài liệu, bao gồm các bài thuyết trình khác, vui lòng truy cập www.australianwinediscovered.com</a:t>
            </a: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26873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33371869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latin typeface="Arial"/>
                <a:ea typeface="+mn-ea"/>
                <a:cs typeface="+mn-cs"/>
              </a:rPr>
              <a:t>Với lịch sử trồng nho và rượu vang phong phú có từ năm 1842, Thung lũng Barossa là một trong những vùng sản xuất rượu vang với lịch sử lâu nhất ở Úc. </a:t>
            </a:r>
          </a:p>
          <a:p>
            <a:pPr rtl="0"/>
            <a:r>
              <a:rPr lang="vi-VN" sz="1200" b="0" i="0" u="none" strike="noStrike" dirty="0">
                <a:solidFill>
                  <a:schemeClr val="tx1"/>
                </a:solidFill>
                <a:latin typeface="Arial"/>
                <a:ea typeface="+mn-ea"/>
                <a:cs typeface="+mn-cs"/>
              </a:rPr>
              <a:t>Rượu vang Shiraz là ngôi sao của vùng Barossa, nhưng Grenache, Mourvèdre (Mataro), Riesling và Semillon đều có lịch sử lâu đời và nổi tiếng với những dòng rượu vang xuất sắc. Một trong những vườn nho Grenache lâu đời nhất trên thế giới được tìm thấy ở Thung lũng Barossa tại Cirillo Estate và được trồng vào năm 1850, vẫn được sử dụng cho sản xuất rượu vang đến tận ngày nay. </a:t>
            </a:r>
          </a:p>
          <a:p>
            <a:r>
              <a:rPr lang="vi-VN" sz="1200" b="0" i="0" u="none" strike="noStrike" dirty="0">
                <a:solidFill>
                  <a:schemeClr val="tx1"/>
                </a:solidFill>
                <a:latin typeface="Arial"/>
                <a:ea typeface="+mn-ea"/>
                <a:cs typeface="+mn-cs"/>
              </a:rPr>
              <a:t>Barossa có mùa đông mát mẻ, ẩm ướt và mùa hè ấm áp, khô ráo, với nhiệt độ cao, nhiều ngày nắng, độ ẩm và lượng mưa thấp. Sự kết hợp giữa những ngày nắng khô và đêm mát mẻ đảm bảo nho vừa chín tới và đều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30865180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vi-VN" sz="1200" b="0" i="0" u="none" strike="noStrike" dirty="0">
                <a:solidFill>
                  <a:schemeClr val="tx1"/>
                </a:solidFill>
                <a:latin typeface="Arial"/>
                <a:ea typeface="+mn-ea"/>
                <a:cs typeface="+mn-cs"/>
              </a:rPr>
              <a:t>Grenache phù hợp với đất thoát nước tốt và vùng đất khó trồng trọt để tạo ra màu sắc và hương vị tối ưu, nhưng Grenache là một giống tương đối thích nghi và phát triển mạnh trên nhiều loại đất ở Thung lũng Barossa.</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4684710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35311394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latin typeface="Arial"/>
                <a:ea typeface="+mn-ea"/>
                <a:cs typeface="+mn-cs"/>
              </a:rPr>
              <a:t>Giống nho Grenache từ lâu đã được biết đến như “người hùng” của vùng McLaren Vale. Khu vực này cũng nổi tiếng với giống Shiraz và Cabernet Sauvignon, cũng như những giống mới như Nero d’Avola, Fiano và Vermentino. </a:t>
            </a:r>
          </a:p>
          <a:p>
            <a:pPr rtl="0"/>
            <a:r>
              <a:rPr lang="vi-VN" sz="1200" b="0" i="0" u="none" strike="noStrike" dirty="0">
                <a:solidFill>
                  <a:schemeClr val="tx1"/>
                </a:solidFill>
                <a:latin typeface="Arial"/>
                <a:ea typeface="+mn-ea"/>
                <a:cs typeface="+mn-cs"/>
              </a:rPr>
              <a:t>McLaren Vale có khí hậu Địa Trung Hải với mùa hè ấm áp, mùa đông ôn hòa, lượng mưa chủ yếu vào mùa đông, độ ẩm tương đối thấp và lượng bốc hơi tương đối cao. Tuy nhiên, với vị trí ở sát bên dãy Lofty và Vịnh St Vincent đã giúp điều hòa khí hậu và là yếu tố chính tạo ra sự khác nhau giữa các vùng trung khí hậu và vi khí hậu. Những cơn gió địa phương thổi từ các sườn núi và vịnh để làm mát và khô các cây nho. Sự đa dạng về khí hậu trong cả vùng rượu vang đồng nghĩa với việc có nhiều vùng nhỏ hơn và cho ra các loại rượu vang riêng biệt</a:t>
            </a:r>
          </a:p>
          <a:p>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31527670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27454811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b="0" i="0" u="none" strike="noStrike" dirty="0">
                <a:solidFill>
                  <a:schemeClr val="tx1"/>
                </a:solidFill>
                <a:latin typeface="Arial"/>
                <a:ea typeface="+mn-ea"/>
                <a:cs typeface="+mn-cs"/>
              </a:rPr>
              <a:t>CÂU HỎI GỢI Ý THẢO LUẬN: </a:t>
            </a:r>
          </a:p>
          <a:p>
            <a:r>
              <a:rPr lang="vi-VN" sz="1200" b="0" i="0" u="none" strike="noStrike" dirty="0">
                <a:solidFill>
                  <a:schemeClr val="tx1"/>
                </a:solidFill>
                <a:latin typeface="Arial"/>
                <a:ea typeface="+mn-ea"/>
                <a:cs typeface="+mn-cs"/>
              </a:rPr>
              <a:t>Trong khi vùng Nam Úc có được thời kỳ hưng thịnh, giống nho Grenache cũng được trồng ở Thung lũng Clare và Langhorne Creek, cũng như Heathcote và các vùng khí hậu lạnh hơn như sông Frankland. Những khu vực này đang sản xuất những phong cách khác nhau nào? Khí hậu đóng vai trò gì?</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8191297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vi-VN" dirty="0"/>
              <a:t>ĐÂY LÀ THỜI ĐIỂM THÍCH HỢP ĐỂ THƯỞNG THỨC VÀ THẢO LUẬN VỀ HƯƠNG VỊ CÁC LOẠI RƯỢU VANG KHÁC NHAU. </a:t>
            </a:r>
          </a:p>
          <a:p>
            <a:endParaRPr lang="en-US" dirty="0"/>
          </a:p>
          <a:p>
            <a:pPr rtl="0"/>
            <a:r>
              <a:rPr lang="vi-VN" sz="1200" b="0" i="0" u="none" strike="noStrike" dirty="0">
                <a:solidFill>
                  <a:schemeClr val="tx1"/>
                </a:solidFill>
                <a:latin typeface="Arial"/>
                <a:ea typeface="+mn-ea"/>
                <a:cs typeface="+mn-cs"/>
              </a:rPr>
              <a:t>Rượu vang Grenache đôi khi còn được gọi là “rượu vang Pinot Noir của vùng khí hậu ấm áp’. Kỹ năng tạo ra rượu vang đỏ thanh lịch có màu sáng hơn, mùi thơm, đầy đủ hương vị, nhưng tươi mát, có mùi vị của trái cây và cấu trúc cân bằng. Vì thế, rượu vang Grenache đang là mốt vì xu hướng rượu vang hiện tại của Úc là chuyển từ rượu vang đỏ đậm đặc, không trong suốt, có vị ngọt trái cây sang rượu vang màu đỏ nhạt hơn, dễ uống hơn với những đặc tính hoàn mỹ hơn. Nhờ đó mà ta có dòng rượu vang có màu đỏ thanh lịch, nhẹ nhàng, thích hợp để dùng với nhiều món ăn và rất dễ uống. Giờ đây, các nhà sản xuất rượu đang nhận ra tiềm năng của rượu vang Grenache với màu đỏ thanh nhã, ít chạy theo các phong cách không tự nhiên.</a:t>
            </a:r>
          </a:p>
          <a:p>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15883703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23647063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latin typeface="Arial"/>
                <a:ea typeface="+mn-ea"/>
                <a:cs typeface="+mn-cs"/>
              </a:rPr>
              <a:t>Vui lòng truy cập www.australianwinediscovered.com để tìm hiểu thêm về chương trình, công cụ và tư liệu.</a:t>
            </a:r>
          </a:p>
          <a:p>
            <a:r>
              <a:rPr lang="vi-VN" sz="1200" dirty="0">
                <a:solidFill>
                  <a:schemeClr val="tx1"/>
                </a:solidFill>
                <a:latin typeface="Arial"/>
                <a:ea typeface="+mn-ea"/>
                <a:cs typeface="+mn-cs"/>
              </a:rPr>
              <a:t>Để được giải đáp thắc mắc, vui lòng liên hệ discovered@wineaustralia.com</a:t>
            </a:r>
          </a:p>
          <a:p>
            <a:endParaRPr lang="en-US"/>
          </a:p>
          <a:p>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pPr/>
              <a:t>26</a:t>
            </a:fld>
            <a:endParaRPr lang="en-US" dirty="0"/>
          </a:p>
        </p:txBody>
      </p:sp>
    </p:spTree>
    <p:extLst>
      <p:ext uri="{BB962C8B-B14F-4D97-AF65-F5344CB8AC3E}">
        <p14:creationId xmlns:p14="http://schemas.microsoft.com/office/powerpoint/2010/main" val="379352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vi-VN" sz="1200" b="0" i="0" u="none" strike="noStrike" dirty="0">
                <a:solidFill>
                  <a:schemeClr val="tx1"/>
                </a:solidFill>
                <a:latin typeface="Arial"/>
                <a:ea typeface="+mn-ea"/>
                <a:cs typeface="+mn-cs"/>
              </a:rPr>
              <a:t>Đây sẽ là thời điểm thích hợp để mời mọi người thưởng thức hương vị rượu vang truyền thống của Grenache. Tiệc thử rượu chính thức sẽ diễn ra vào cuối chương trình.</a:t>
            </a:r>
          </a:p>
          <a:p>
            <a:endParaRPr lang="en-US" dirty="0"/>
          </a:p>
          <a:p>
            <a:r>
              <a:rPr lang="vi-VN" sz="1200" kern="1200" dirty="0">
                <a:solidFill>
                  <a:schemeClr val="tx1"/>
                </a:solidFill>
                <a:effectLst/>
                <a:latin typeface="+mn-lt"/>
                <a:ea typeface="+mn-ea"/>
                <a:cs typeface="+mn-cs"/>
              </a:rPr>
              <a:t>Grenache là một trong những giống nho đầu tiên được trồng ở Úc và phát triển mạnh trong điều kiện khí hậu ấm áp, khô hạn của Nam Úc. Nhưng giống nho này hầu như không được chú ý trong những năm đầu tiên và được sử dụng để tạo thành hương vị chính của rượu vang cường hoá và rượu vang phối trộn truyền thống. Ngày nay, những người trồng trọt nhận ra vẻ đẹp của các đặc điểm hương thơm từ trái chín, cay, hương anh đào và quả mâm xôi mà Grenache có thể mang lại</a:t>
            </a:r>
            <a:endParaRPr lang="en-VN" sz="1200" kern="1200">
              <a:solidFill>
                <a:schemeClr val="tx1"/>
              </a:solidFill>
              <a:effectLst/>
              <a:latin typeface="+mn-lt"/>
              <a:ea typeface="+mn-ea"/>
              <a:cs typeface="+mn-cs"/>
            </a:endParaRPr>
          </a:p>
          <a:p>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29503575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dirty="0"/>
              <a:t>+ CHƯƠNG TRÌNH BỔ SUNG: </a:t>
            </a:r>
            <a:r>
              <a:rPr lang="vi-VN" sz="1200" b="0" i="0" u="none" strike="noStrike" dirty="0">
                <a:solidFill>
                  <a:schemeClr val="tx1"/>
                </a:solidFill>
                <a:latin typeface="Arial"/>
                <a:ea typeface="+mn-ea"/>
                <a:cs typeface="+mn-cs"/>
              </a:rPr>
              <a:t>Một số vườn nho Grenache quý giá của Úc có tuổi đời hơn 150 năm. </a:t>
            </a:r>
            <a:r>
              <a:rPr lang="vi-VN" sz="1200" b="0" u="none" strike="noStrike" dirty="0">
                <a:solidFill>
                  <a:schemeClr val="tx1"/>
                </a:solidFill>
                <a:latin typeface="Arial"/>
                <a:ea typeface="+mn-ea"/>
                <a:cs typeface="+mn-cs"/>
              </a:rPr>
              <a:t>Tìm hiểu thêm về cây nho lâu năm ở Úc tại www.australianwinediscovered.com</a:t>
            </a:r>
          </a:p>
          <a:p>
            <a:pPr rtl="0"/>
            <a:br>
              <a:rPr lang="vi-VN" dirty="0"/>
            </a:br>
            <a:r>
              <a:rPr lang="vi-VN" sz="1200" b="0" i="0" u="none" strike="noStrike" dirty="0">
                <a:solidFill>
                  <a:schemeClr val="tx1"/>
                </a:solidFill>
                <a:latin typeface="Arial"/>
                <a:ea typeface="+mn-ea"/>
                <a:cs typeface="+mn-cs"/>
              </a:rPr>
              <a:t>CÂU HỎI GỢI Ý THẢO LUẬN: </a:t>
            </a:r>
          </a:p>
          <a:p>
            <a:pPr rtl="0"/>
            <a:r>
              <a:rPr lang="vi-VN" sz="1200" b="0" i="0" u="none" strike="noStrike" dirty="0">
                <a:solidFill>
                  <a:schemeClr val="tx1"/>
                </a:solidFill>
                <a:latin typeface="Arial"/>
                <a:ea typeface="+mn-ea"/>
                <a:cs typeface="+mn-cs"/>
              </a:rPr>
              <a:t>Những cây nho lâu năm mang lại những đặc tính gì cho rượu vang Grenache của Úc?</a:t>
            </a:r>
          </a:p>
          <a:p>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7</a:t>
            </a:fld>
            <a:endParaRPr lang="en-US" dirty="0"/>
          </a:p>
        </p:txBody>
      </p:sp>
    </p:spTree>
    <p:extLst>
      <p:ext uri="{BB962C8B-B14F-4D97-AF65-F5344CB8AC3E}">
        <p14:creationId xmlns:p14="http://schemas.microsoft.com/office/powerpoint/2010/main" val="5538314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kern="1200" dirty="0">
                <a:solidFill>
                  <a:schemeClr val="tx1"/>
                </a:solidFill>
                <a:effectLst/>
                <a:latin typeface="+mn-lt"/>
                <a:ea typeface="+mn-ea"/>
                <a:cs typeface="+mn-cs"/>
              </a:rPr>
              <a:t>- Nhiều vườn nho Grenache lâu đời ở Nam Úc không có giàn. Phương pháp trồng nho cổ xưa này tạo ra những cây nho phát triển theo dạng bụi cây. Grenache thường là những cây nho thân dày, mọc thẳng đứng, giúp nhiều không khí và ánh nắng mặt trời có thể chiếu vào. Không sử dụng máy móc, đòi hỏi nhiều nhân công. </a:t>
            </a:r>
            <a:endParaRPr lang="en-VN" sz="1200" kern="1200" dirty="0">
              <a:solidFill>
                <a:schemeClr val="tx1"/>
              </a:solidFill>
              <a:effectLst/>
              <a:latin typeface="+mn-lt"/>
              <a:ea typeface="+mn-ea"/>
              <a:cs typeface="+mn-cs"/>
            </a:endParaRPr>
          </a:p>
          <a:p>
            <a:r>
              <a:rPr lang="vi-VN" sz="1200" kern="1200" dirty="0">
                <a:solidFill>
                  <a:schemeClr val="tx1"/>
                </a:solidFill>
                <a:effectLst/>
                <a:latin typeface="+mn-lt"/>
                <a:ea typeface="+mn-ea"/>
                <a:cs typeface="+mn-cs"/>
              </a:rPr>
              <a:t>- Những vườn nho trên đất nông cần được tưới tiêu, trong khi nhiều vườn nho cũ hoặc những vườn nho ở tầng sâu hơn được canh tác khô. Giống nho Grenache thường được coi là tốt nhất khi được canh tác khô và thích ứng tốt trong các điều kiện bất lợi, với khả năng chịu gió và hạn hán cao. Chăm sóc với điều kiện khó khăn (không có nước, cắt tỉa một cách xù xì, thời tiết nóng) và bạn sẽ có được một cây nho với năng suất thấp, có thể tạo ra rượu vang phức hợp, nhiều đặc tính. Tưới nước và để nho phát triển tự nhiên và bạn có thể thấy một một màu đỏ nhạt, gần giống với rượu vang hồng. </a:t>
            </a:r>
            <a:endParaRPr lang="en-VN" sz="1200" kern="1200" dirty="0">
              <a:solidFill>
                <a:schemeClr val="tx1"/>
              </a:solidFill>
              <a:effectLst/>
              <a:latin typeface="+mn-lt"/>
              <a:ea typeface="+mn-ea"/>
              <a:cs typeface="+mn-cs"/>
            </a:endParaRPr>
          </a:p>
          <a:p>
            <a:r>
              <a:rPr lang="vi-VN" sz="1200" kern="1200" dirty="0">
                <a:solidFill>
                  <a:schemeClr val="tx1"/>
                </a:solidFill>
                <a:effectLst/>
                <a:latin typeface="+mn-lt"/>
                <a:ea typeface="+mn-ea"/>
                <a:cs typeface="+mn-cs"/>
              </a:rPr>
              <a:t>- Kiểm soát năng suất ảnh hưởng lớn đến chất lượng rượu vang. </a:t>
            </a:r>
            <a:endParaRPr lang="en-VN" sz="1200" kern="1200" dirty="0">
              <a:solidFill>
                <a:schemeClr val="tx1"/>
              </a:solidFill>
              <a:effectLst/>
              <a:latin typeface="+mn-lt"/>
              <a:ea typeface="+mn-ea"/>
              <a:cs typeface="+mn-cs"/>
            </a:endParaRPr>
          </a:p>
          <a:p>
            <a:r>
              <a:rPr lang="vi-VN" sz="1200" kern="1200" dirty="0">
                <a:solidFill>
                  <a:schemeClr val="tx1"/>
                </a:solidFill>
                <a:effectLst/>
                <a:latin typeface="+mn-lt"/>
                <a:ea typeface="+mn-ea"/>
                <a:cs typeface="+mn-cs"/>
              </a:rPr>
              <a:t>- Giống nho Grenache đòi hỏi một vụ mùa dài và là một trong những loại nho được thu hoạch muộn nhất, nhưng ngày nay nhiều người làm rượu chọn thu hoạch sớm hơn trong mùa vụ. Khi nho chín hơn, hàm lượng đường tăng lên và hàm lượng chua giảm đi. </a:t>
            </a:r>
            <a:endParaRPr lang="en-VN" sz="1200" kern="1200" dirty="0">
              <a:solidFill>
                <a:schemeClr val="tx1"/>
              </a:solidFill>
              <a:effectLst/>
              <a:latin typeface="+mn-lt"/>
              <a:ea typeface="+mn-ea"/>
              <a:cs typeface="+mn-cs"/>
            </a:endParaRPr>
          </a:p>
          <a:p>
            <a:br>
              <a:rPr lang="vi-VN" sz="1200" kern="1200" dirty="0">
                <a:solidFill>
                  <a:schemeClr val="tx1"/>
                </a:solidFill>
                <a:effectLst/>
                <a:latin typeface="+mn-lt"/>
                <a:ea typeface="+mn-ea"/>
                <a:cs typeface="+mn-cs"/>
              </a:rPr>
            </a:br>
            <a:r>
              <a:rPr lang="vi-VN" sz="1200" kern="1200" dirty="0">
                <a:solidFill>
                  <a:schemeClr val="tx1"/>
                </a:solidFill>
                <a:effectLst/>
                <a:latin typeface="+mn-lt"/>
                <a:ea typeface="+mn-ea"/>
                <a:cs typeface="+mn-cs"/>
              </a:rPr>
              <a:t>CÂU HỎI GỢI Ý THẢO LUẬN: </a:t>
            </a:r>
            <a:endParaRPr lang="en-VN" sz="1200" kern="1200" dirty="0">
              <a:solidFill>
                <a:schemeClr val="tx1"/>
              </a:solidFill>
              <a:effectLst/>
              <a:latin typeface="+mn-lt"/>
              <a:ea typeface="+mn-ea"/>
              <a:cs typeface="+mn-cs"/>
            </a:endParaRPr>
          </a:p>
          <a:p>
            <a:r>
              <a:rPr lang="vi-VN" sz="1200" kern="1200" dirty="0">
                <a:solidFill>
                  <a:schemeClr val="tx1"/>
                </a:solidFill>
                <a:effectLst/>
                <a:latin typeface="+mn-lt"/>
                <a:ea typeface="+mn-ea"/>
                <a:cs typeface="+mn-cs"/>
              </a:rPr>
              <a:t>Quản lý tốt việc trồng nho rất quan trọng đối với chất lượng của rượu vang. Chất lượng của địa điểm trồng và cây nho, hay nhà sản xuất rượu có ảnh hưởng nhiều hơn đến sản phẩm cuối cùng?</a:t>
            </a:r>
            <a:endParaRPr lang="en-VN"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27178956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1" i="0" u="none" strike="noStrike" dirty="0">
                <a:solidFill>
                  <a:schemeClr val="tx1"/>
                </a:solidFill>
                <a:latin typeface="Arial"/>
                <a:ea typeface="+mn-ea"/>
                <a:cs typeface="+mn-cs"/>
              </a:rPr>
              <a:t>– Lên men nguyên quả:</a:t>
            </a:r>
            <a:r>
              <a:rPr lang="vi-VN" sz="1200" b="0" i="0" u="none" strike="noStrike" dirty="0">
                <a:solidFill>
                  <a:schemeClr val="tx1"/>
                </a:solidFill>
                <a:latin typeface="Arial"/>
                <a:ea typeface="+mn-ea"/>
                <a:cs typeface="+mn-cs"/>
              </a:rPr>
              <a:t> Thay vì ép nho trước khi lên men, nho còn nguyên trái được giữ riêng trong khi phần lớn được nghiền nát sau đó được thêm vào trong quá trình lên men. Điều này giúp làm chậm quá trình chiết xuất các chất chát và thêm hương vị quả mọng đậm hơn. </a:t>
            </a:r>
          </a:p>
          <a:p>
            <a:pPr rtl="0"/>
            <a:r>
              <a:rPr lang="vi-VN" sz="1200" b="1" i="0" u="none" strike="noStrike" dirty="0">
                <a:solidFill>
                  <a:schemeClr val="tx1"/>
                </a:solidFill>
                <a:latin typeface="Arial"/>
                <a:ea typeface="+mn-ea"/>
                <a:cs typeface="+mn-cs"/>
              </a:rPr>
              <a:t>– Lên men bao gồm cả cuống:</a:t>
            </a:r>
            <a:r>
              <a:rPr lang="vi-VN" sz="1200" b="0" i="0" u="none" strike="noStrike" dirty="0">
                <a:solidFill>
                  <a:schemeClr val="tx1"/>
                </a:solidFill>
                <a:latin typeface="Arial"/>
                <a:ea typeface="+mn-ea"/>
                <a:cs typeface="+mn-cs"/>
              </a:rPr>
              <a:t> Quá trình lên men bao gồm cả cuống bắt đầu với trái nho loại bỏ cuống để tăng chất lượng hương thơm và kết cấu của sản phẩm rượu vang cuối cùng. </a:t>
            </a:r>
          </a:p>
          <a:p>
            <a:r>
              <a:rPr lang="vi-VN" sz="1200" b="1" i="0" u="none" strike="noStrike" dirty="0">
                <a:solidFill>
                  <a:schemeClr val="tx1"/>
                </a:solidFill>
                <a:latin typeface="Arial"/>
                <a:ea typeface="+mn-ea"/>
                <a:cs typeface="+mn-cs"/>
              </a:rPr>
              <a:t>- Lên men nguyên chùm:</a:t>
            </a:r>
            <a:r>
              <a:rPr lang="vi-VN" sz="1200" b="0" i="0" u="none" strike="noStrike" dirty="0">
                <a:solidFill>
                  <a:schemeClr val="tx1"/>
                </a:solidFill>
                <a:latin typeface="Arial"/>
                <a:ea typeface="+mn-ea"/>
                <a:cs typeface="+mn-cs"/>
              </a:rPr>
              <a:t> Phần cuống được tiếp xúc với quả mọng giúp hàm lượng chát cao hơn. Sản xuất ra rượu vang có màu đỏ nhạt hơn, giúp tăng hương thơm và tạo cho rượu vang có cấu trúc chát nhiều hơn, khả năng trữ tốt hơn.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18842366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sz="1200" kern="1200" dirty="0">
                <a:solidFill>
                  <a:schemeClr val="tx1"/>
                </a:solidFill>
                <a:effectLst/>
                <a:latin typeface="+mn-lt"/>
                <a:ea typeface="+mn-ea"/>
                <a:cs typeface="+mn-cs"/>
              </a:rPr>
              <a:t>- </a:t>
            </a:r>
            <a:r>
              <a:rPr lang="vi-VN" sz="1200" b="1" kern="1200" dirty="0">
                <a:solidFill>
                  <a:schemeClr val="tx1"/>
                </a:solidFill>
                <a:effectLst/>
                <a:latin typeface="+mn-lt"/>
                <a:ea typeface="+mn-ea"/>
                <a:cs typeface="+mn-cs"/>
              </a:rPr>
              <a:t>Carbonic maceration:</a:t>
            </a:r>
            <a:r>
              <a:rPr lang="vi-VN" sz="1200" kern="1200" dirty="0">
                <a:solidFill>
                  <a:schemeClr val="tx1"/>
                </a:solidFill>
                <a:effectLst/>
                <a:latin typeface="+mn-lt"/>
                <a:ea typeface="+mn-ea"/>
                <a:cs typeface="+mn-cs"/>
              </a:rPr>
              <a:t> Phương pháp Carbonic maceration về bản chất là quá trình lên men nội bào. Quá trình lên men bắt đầu với những chùm nho nguyên vẹn, không bị nát vẫn còn nguyên cuống. Trong một môi trường yếm khí, giống như trong một thùng chứa đầy khí carbon dioxide (CO</a:t>
            </a:r>
            <a:r>
              <a:rPr lang="vi-VN" sz="1200" kern="1200" baseline="-25000" dirty="0">
                <a:solidFill>
                  <a:schemeClr val="tx1"/>
                </a:solidFill>
                <a:effectLst/>
                <a:latin typeface="+mn-lt"/>
                <a:ea typeface="+mn-ea"/>
                <a:cs typeface="+mn-cs"/>
              </a:rPr>
              <a:t>2</a:t>
            </a:r>
            <a:r>
              <a:rPr lang="vi-VN" sz="1200" kern="1200" dirty="0">
                <a:solidFill>
                  <a:schemeClr val="tx1"/>
                </a:solidFill>
                <a:effectLst/>
                <a:latin typeface="+mn-lt"/>
                <a:ea typeface="+mn-ea"/>
                <a:cs typeface="+mn-cs"/>
              </a:rPr>
              <a:t>), nho sẽ bắt đầu tự lên men (sử dụng các enzym của chính trái nho). Cách ủ này hoạt động cho đến khi nồng độ cồn đạt khoảng 2%. Sau đó, nho vỡ ra và men xung quanh vỏ nho sẽ bắt đầu khởi động quá trình lên men rượu thông thường. Phương pháp Carbonic maceration ảnh hưởng đến sự độc đáo và phong cách trái cây của rượu vang. </a:t>
            </a:r>
            <a:endParaRPr lang="en-VN" sz="1200" kern="1200" dirty="0">
              <a:solidFill>
                <a:schemeClr val="tx1"/>
              </a:solidFill>
              <a:effectLst/>
              <a:latin typeface="+mn-lt"/>
              <a:ea typeface="+mn-ea"/>
              <a:cs typeface="+mn-cs"/>
            </a:endParaRPr>
          </a:p>
          <a:p>
            <a:r>
              <a:rPr lang="vi-VN" sz="1200" kern="1200" dirty="0">
                <a:solidFill>
                  <a:schemeClr val="tx1"/>
                </a:solidFill>
                <a:effectLst/>
                <a:latin typeface="+mn-lt"/>
                <a:ea typeface="+mn-ea"/>
                <a:cs typeface="+mn-cs"/>
              </a:rPr>
              <a:t>- </a:t>
            </a:r>
            <a:r>
              <a:rPr lang="vi-VN" sz="1200" b="1" kern="1200" dirty="0">
                <a:solidFill>
                  <a:schemeClr val="tx1"/>
                </a:solidFill>
                <a:effectLst/>
                <a:latin typeface="+mn-lt"/>
                <a:ea typeface="+mn-ea"/>
                <a:cs typeface="+mn-cs"/>
              </a:rPr>
              <a:t>Ủ sau lên men</a:t>
            </a:r>
            <a:r>
              <a:rPr lang="vi-VN" sz="1200" kern="1200" dirty="0">
                <a:solidFill>
                  <a:schemeClr val="tx1"/>
                </a:solidFill>
                <a:effectLst/>
                <a:latin typeface="+mn-lt"/>
                <a:ea typeface="+mn-ea"/>
                <a:cs typeface="+mn-cs"/>
              </a:rPr>
              <a:t> / </a:t>
            </a:r>
            <a:r>
              <a:rPr lang="vi-VN" sz="1200" b="1" kern="1200" dirty="0">
                <a:solidFill>
                  <a:schemeClr val="tx1"/>
                </a:solidFill>
                <a:effectLst/>
                <a:latin typeface="+mn-lt"/>
                <a:ea typeface="+mn-ea"/>
                <a:cs typeface="+mn-cs"/>
              </a:rPr>
              <a:t>tiếp xúc với vỏ trong thời gian dài</a:t>
            </a:r>
            <a:r>
              <a:rPr lang="vi-VN" sz="1200" kern="1200" dirty="0">
                <a:solidFill>
                  <a:schemeClr val="tx1"/>
                </a:solidFill>
                <a:effectLst/>
                <a:latin typeface="+mn-lt"/>
                <a:ea typeface="+mn-ea"/>
                <a:cs typeface="+mn-cs"/>
              </a:rPr>
              <a:t>: Thời gian ủ kéo dài (10 – 40 ngày) mang lại kết cấu mượt mà và hương vị thơm ngon. </a:t>
            </a:r>
            <a:endParaRPr lang="en-VN" sz="1200" kern="1200" dirty="0">
              <a:solidFill>
                <a:schemeClr val="tx1"/>
              </a:solidFill>
              <a:effectLst/>
              <a:latin typeface="+mn-lt"/>
              <a:ea typeface="+mn-ea"/>
              <a:cs typeface="+mn-cs"/>
            </a:endParaRPr>
          </a:p>
          <a:p>
            <a:r>
              <a:rPr lang="vi-VN" sz="1200" kern="1200" dirty="0">
                <a:solidFill>
                  <a:schemeClr val="tx1"/>
                </a:solidFill>
                <a:effectLst/>
                <a:latin typeface="+mn-lt"/>
                <a:ea typeface="+mn-ea"/>
                <a:cs typeface="+mn-cs"/>
              </a:rPr>
              <a:t>- </a:t>
            </a:r>
            <a:r>
              <a:rPr lang="vi-VN" sz="1200" b="1" kern="1200" dirty="0">
                <a:solidFill>
                  <a:schemeClr val="tx1"/>
                </a:solidFill>
                <a:effectLst/>
                <a:latin typeface="+mn-lt"/>
                <a:ea typeface="+mn-ea"/>
                <a:cs typeface="+mn-cs"/>
              </a:rPr>
              <a:t>Thùng thép không gỉ</a:t>
            </a:r>
            <a:r>
              <a:rPr lang="vi-VN" sz="1200" kern="1200" dirty="0">
                <a:solidFill>
                  <a:schemeClr val="tx1"/>
                </a:solidFill>
                <a:effectLst/>
                <a:latin typeface="+mn-lt"/>
                <a:ea typeface="+mn-ea"/>
                <a:cs typeface="+mn-cs"/>
              </a:rPr>
              <a:t>: Chỉ có rượu vang Grenache năng suất thấp nhất, cấu trúc chặt chẽ nhất mới có thể kết hợp với gỗ sồi. Đây là lý do tại sao nhiều nhà máy sản xuất rượu vang chọn thép không gỉ hoặc thùng lớn, cũ hơn (trung tính). </a:t>
            </a:r>
            <a:endParaRPr lang="en-VN" sz="1200" kern="1200" dirty="0">
              <a:solidFill>
                <a:schemeClr val="tx1"/>
              </a:solidFill>
              <a:effectLst/>
              <a:latin typeface="+mn-lt"/>
              <a:ea typeface="+mn-ea"/>
              <a:cs typeface="+mn-cs"/>
            </a:endParaRPr>
          </a:p>
          <a:p>
            <a:r>
              <a:rPr lang="vi-VN" sz="1200" kern="1200" dirty="0">
                <a:solidFill>
                  <a:schemeClr val="tx1"/>
                </a:solidFill>
                <a:effectLst/>
                <a:latin typeface="+mn-lt"/>
                <a:ea typeface="+mn-ea"/>
                <a:cs typeface="+mn-cs"/>
              </a:rPr>
              <a:t>- </a:t>
            </a:r>
            <a:r>
              <a:rPr lang="vi-VN" sz="1200" b="1" kern="1200" dirty="0">
                <a:solidFill>
                  <a:schemeClr val="tx1"/>
                </a:solidFill>
                <a:effectLst/>
                <a:latin typeface="+mn-lt"/>
                <a:ea typeface="+mn-ea"/>
                <a:cs typeface="+mn-cs"/>
              </a:rPr>
              <a:t>Ủ rượu:</a:t>
            </a:r>
            <a:r>
              <a:rPr lang="vi-VN" sz="1200" kern="1200" dirty="0">
                <a:solidFill>
                  <a:schemeClr val="tx1"/>
                </a:solidFill>
                <a:effectLst/>
                <a:latin typeface="+mn-lt"/>
                <a:ea typeface="+mn-ea"/>
                <a:cs typeface="+mn-cs"/>
              </a:rPr>
              <a:t> Thùng gỗ sồi lớn hoặc già hơn có thể kết hợp tốt với rượu vang Grenache, tạo ra các loại rượu vang thanh lịch, độ chua vừa phải, rất dễ uống và dễ kết hợp với nhiều món ăn khác nhau. Thùng gỗ sồi cho phép rượu được thở, tạo ra độ mượt mà hơn mà không bị hương vị từ thùng gỗ sồi lấn át. Gỗ sồi già hơn cung cấp cấu trúc tannin mềm mại hơn cho rượu vang Grenache lâu năm. </a:t>
            </a:r>
            <a:endParaRPr lang="en-VN" sz="1200" kern="1200" dirty="0">
              <a:solidFill>
                <a:schemeClr val="tx1"/>
              </a:solidFill>
              <a:effectLst/>
              <a:latin typeface="+mn-lt"/>
              <a:ea typeface="+mn-ea"/>
              <a:cs typeface="+mn-cs"/>
            </a:endParaRPr>
          </a:p>
          <a:p>
            <a:r>
              <a:rPr lang="vi-VN" sz="1200" kern="1200" dirty="0">
                <a:solidFill>
                  <a:schemeClr val="tx1"/>
                </a:solidFill>
                <a:effectLst/>
                <a:latin typeface="+mn-lt"/>
                <a:ea typeface="+mn-ea"/>
                <a:cs typeface="+mn-cs"/>
              </a:rPr>
              <a:t>- </a:t>
            </a:r>
            <a:r>
              <a:rPr lang="vi-VN" sz="1200" b="1" kern="1200" dirty="0">
                <a:solidFill>
                  <a:schemeClr val="tx1"/>
                </a:solidFill>
                <a:effectLst/>
                <a:latin typeface="+mn-lt"/>
                <a:ea typeface="+mn-ea"/>
                <a:cs typeface="+mn-cs"/>
              </a:rPr>
              <a:t>Đóng chai và ủ</a:t>
            </a:r>
            <a:r>
              <a:rPr lang="vi-VN" sz="1200" kern="1200" dirty="0">
                <a:solidFill>
                  <a:schemeClr val="tx1"/>
                </a:solidFill>
                <a:effectLst/>
                <a:latin typeface="+mn-lt"/>
                <a:ea typeface="+mn-ea"/>
                <a:cs typeface="+mn-cs"/>
              </a:rPr>
              <a:t>: Hầu hết rượu vang Grenache của Úc được đóng chai với nắp vặn. Khả năng trữ lâu khác nhau tùy thuộc vào phong cách khác nhau. Một số loại được sản xuất để uống ngay (2–5 tuổi), nhưng không hiếm khi tìm thấy các loại rượu chất lượng tốt hơn được bảo quản trong hơn 10 năm.</a:t>
            </a:r>
            <a:endParaRPr lang="en-VN" sz="1200" kern="1200" dirty="0">
              <a:solidFill>
                <a:schemeClr val="tx1"/>
              </a:solidFill>
              <a:effectLst/>
              <a:latin typeface="+mn-lt"/>
              <a:ea typeface="+mn-ea"/>
              <a:cs typeface="+mn-cs"/>
            </a:endParaRPr>
          </a:p>
          <a:p>
            <a:r>
              <a:rPr lang="vi-VN" sz="1200" kern="1200" dirty="0">
                <a:solidFill>
                  <a:schemeClr val="tx1"/>
                </a:solidFill>
                <a:effectLst/>
                <a:latin typeface="+mn-lt"/>
                <a:ea typeface="+mn-ea"/>
                <a:cs typeface="+mn-cs"/>
              </a:rPr>
              <a:t>CÂU HỎI GỢI Ý THẢO LUẬN: </a:t>
            </a:r>
            <a:endParaRPr lang="en-VN" sz="1200" kern="1200" dirty="0">
              <a:solidFill>
                <a:schemeClr val="tx1"/>
              </a:solidFill>
              <a:effectLst/>
              <a:latin typeface="+mn-lt"/>
              <a:ea typeface="+mn-ea"/>
              <a:cs typeface="+mn-cs"/>
            </a:endParaRPr>
          </a:p>
          <a:p>
            <a:r>
              <a:rPr lang="vi-VN" sz="1200" kern="1200" dirty="0">
                <a:solidFill>
                  <a:schemeClr val="tx1"/>
                </a:solidFill>
                <a:effectLst/>
                <a:latin typeface="+mn-lt"/>
                <a:ea typeface="+mn-ea"/>
                <a:cs typeface="+mn-cs"/>
              </a:rPr>
              <a:t>Tại sao thùng gỗ sồi thường bị hạn chế sử dụng trong quá trình sản xuất rượu Grenache? Đâu là ví dụ mà thùng gỗ sồi có thể được sử dụng để thúc đẩy hương vị rượu vang Grenache?</a:t>
            </a:r>
            <a:endParaRPr lang="en-VN" sz="1200" kern="1200" dirty="0">
              <a:solidFill>
                <a:schemeClr val="tx1"/>
              </a:solidFill>
              <a:effectLst/>
              <a:latin typeface="+mn-lt"/>
              <a:ea typeface="+mn-ea"/>
              <a:cs typeface="+mn-cs"/>
            </a:endParaRPr>
          </a:p>
          <a:p>
            <a:r>
              <a:rPr lang="vi-VN" sz="1200" kern="1200" dirty="0">
                <a:solidFill>
                  <a:schemeClr val="tx1"/>
                </a:solidFill>
                <a:effectLst/>
                <a:latin typeface="+mn-lt"/>
                <a:ea typeface="+mn-ea"/>
                <a:cs typeface="+mn-cs"/>
              </a:rPr>
              <a:t>- Chất lượng của nho và phương pháp sản xuất rượu vang đóng vai trò gì trong việc tạo ra các phong cách khác nhau của rượu vang Grenache?</a:t>
            </a:r>
            <a:endParaRPr lang="en-VN" sz="1200" kern="1200" dirty="0">
              <a:solidFill>
                <a:schemeClr val="tx1"/>
              </a:solidFill>
              <a:effectLst/>
              <a:latin typeface="+mn-lt"/>
              <a:ea typeface="+mn-ea"/>
              <a:cs typeface="+mn-cs"/>
            </a:endParaRPr>
          </a:p>
          <a:p>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34283494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VN"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19813986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latin typeface="Arial"/>
                <a:ea typeface="+mn-ea"/>
                <a:cs typeface="+mn-cs"/>
              </a:rPr>
              <a:t>Nếu rượu vang không được làm từ nho cô đặc với độ chua phù hợp, nồng độ cồn của rượu vang Grenache thường sẽ quá gắt và rượu có thể bị hỏng nhanh do không có khả năng trữ lâu. Bằng cách kết hợp với Shiraz và Mataro (Mourvèdre), độ chua tự nhiên trong rượu vang được cải thiện, giúp kéo dài khả năng trữ và có thể tạo ra một loại rượu vang cân bằng hơn.</a:t>
            </a:r>
          </a:p>
          <a:p>
            <a:endParaRPr lang="en-AU" dirty="0"/>
          </a:p>
          <a:p>
            <a:pPr rtl="0"/>
            <a:r>
              <a:rPr lang="vi-VN" sz="1200" b="0" i="0" u="none" strike="noStrike" dirty="0">
                <a:solidFill>
                  <a:schemeClr val="tx1"/>
                </a:solidFill>
                <a:latin typeface="Arial"/>
                <a:ea typeface="+mn-ea"/>
                <a:cs typeface="+mn-cs"/>
              </a:rPr>
              <a:t>CÂU HỎI GỢI Ý THẢO LUẬN: </a:t>
            </a:r>
          </a:p>
          <a:p>
            <a:pPr rtl="0"/>
            <a:r>
              <a:rPr lang="vi-VN" sz="1200" b="0" i="0" u="none" strike="noStrike" dirty="0">
                <a:solidFill>
                  <a:schemeClr val="tx1"/>
                </a:solidFill>
                <a:latin typeface="Arial"/>
                <a:ea typeface="+mn-ea"/>
                <a:cs typeface="+mn-cs"/>
              </a:rPr>
              <a:t>- Tại sao việc phối trộn lại là một phần quan trọng trong sản xuất rượu vang?</a:t>
            </a:r>
          </a:p>
          <a:p>
            <a:pPr rtl="0"/>
            <a:r>
              <a:rPr lang="vi-VN" sz="1200" b="0" i="0" u="none" strike="noStrike" dirty="0">
                <a:solidFill>
                  <a:schemeClr val="tx1"/>
                </a:solidFill>
                <a:latin typeface="Arial"/>
                <a:ea typeface="+mn-ea"/>
                <a:cs typeface="+mn-cs"/>
              </a:rPr>
              <a:t>- Rượu vang Grenache mang lại những phẩm chất gì cho rượu vang đỏ kết hợp so với các dòng rượu vang khác?</a:t>
            </a:r>
          </a:p>
          <a:p>
            <a:pPr rtl="0"/>
            <a:r>
              <a:rPr lang="vi-VN" sz="1200" b="0" i="0" u="none" strike="noStrike" dirty="0">
                <a:solidFill>
                  <a:schemeClr val="tx1"/>
                </a:solidFill>
                <a:latin typeface="Arial"/>
                <a:ea typeface="+mn-ea"/>
                <a:cs typeface="+mn-cs"/>
              </a:rPr>
              <a:t>- Rượu vang Grenache đã tác động như thế nào đến sự ra đời của rượu vang phối trộn ở Úc?</a:t>
            </a:r>
          </a:p>
          <a:p>
            <a:br>
              <a:rPr lang="vi-VN" b="0" dirty="0"/>
            </a:br>
            <a:br>
              <a:rPr lang="vi-VN" dirty="0"/>
            </a:br>
            <a:endParaRPr lang="vi-VN"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1930456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vi-VN" sz="1200" b="0" i="0" u="none" strike="noStrike" dirty="0">
                <a:solidFill>
                  <a:schemeClr val="tx1"/>
                </a:solidFill>
                <a:latin typeface="Arial"/>
                <a:ea typeface="+mn-ea"/>
                <a:cs typeface="+mn-cs"/>
              </a:rPr>
              <a:t>Grenache là một giống nho thích hợp với khí hậu ấm áp và càng phát triển tốt khi cây nho già đi. Đó là lý do tại sao Thung lũng Barossa và McLaren Vale là hai trong những vùng rượu vang lâu đời nhất của Úc, sản xuất một số dòng rượu vang Grenache ngon nhất. Cả hai đều nằm gần thủ phủ Adelaide của Nam Úc - và đó là một cuộc tranh luận sôi nổi về việc vùng nào thường xuyên sản xuất rượu vang ngon hơn!</a:t>
            </a:r>
          </a:p>
          <a:p>
            <a:pPr marL="0" marR="0" lvl="0" indent="0" algn="l" defTabSz="914400" rtl="0" eaLnBrk="1" fontAlgn="auto" latinLnBrk="0" hangingPunct="1">
              <a:lnSpc>
                <a:spcPct val="100000"/>
              </a:lnSpc>
              <a:spcBef>
                <a:spcPct val="0"/>
              </a:spcBef>
              <a:spcAft>
                <a:spcPct val="0"/>
              </a:spcAft>
              <a:buClrTx/>
              <a:buSzTx/>
              <a:buFontTx/>
              <a:buNone/>
              <a:defRPr/>
            </a:pPr>
            <a:br>
              <a:rPr lang="vi-VN" dirty="0"/>
            </a:br>
            <a:r>
              <a:rPr lang="vi-VN" sz="1200" b="0" i="0" u="none" strike="noStrike" dirty="0">
                <a:solidFill>
                  <a:schemeClr val="tx1"/>
                </a:solidFill>
                <a:latin typeface="Arial"/>
                <a:ea typeface="+mn-ea"/>
                <a:cs typeface="+mn-cs"/>
              </a:rPr>
              <a:t>+ CHƯƠNG TRÌNH BỔ SUNG </a:t>
            </a:r>
            <a:r>
              <a:rPr lang="vi-VN" sz="1200" dirty="0">
                <a:solidFill>
                  <a:schemeClr val="tx1"/>
                </a:solidFill>
                <a:latin typeface="Arial"/>
                <a:ea typeface="+mn-ea"/>
                <a:cs typeface="+mn-cs"/>
              </a:rPr>
              <a:t>Tìm hiểu thêm về cây nho lâu năm ở Úc tại www.australianwinediscovered.com</a:t>
            </a: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40292496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386978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2" name="Oval 11">
            <a:extLst>
              <a:ext uri="{FF2B5EF4-FFF2-40B4-BE49-F238E27FC236}">
                <a16:creationId xmlns:a16="http://schemas.microsoft.com/office/drawing/2014/main" id="{AF6F7BB9-9DEF-7131-D02D-4E4EE44CC42D}"/>
              </a:ext>
            </a:extLst>
          </p:cNvPr>
          <p:cNvSpPr/>
          <p:nvPr userDrawn="1"/>
        </p:nvSpPr>
        <p:spPr>
          <a:xfrm>
            <a:off x="915350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8595360" y="339046"/>
            <a:ext cx="3596640"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0" i="0" cap="none">
                <a:solidFill>
                  <a:schemeClr val="accent1"/>
                </a:solidFill>
                <a:latin typeface="Arial" panose="020B0604020202020204" pitchFamily="34" charset="0"/>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3778423" y="4450342"/>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377842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9" name="Text Placeholder 4">
            <a:extLst>
              <a:ext uri="{FF2B5EF4-FFF2-40B4-BE49-F238E27FC236}">
                <a16:creationId xmlns:a16="http://schemas.microsoft.com/office/drawing/2014/main" id="{D0DE6B5C-AB13-E31D-BBDE-6A49803A97B7}"/>
              </a:ext>
            </a:extLst>
          </p:cNvPr>
          <p:cNvSpPr>
            <a:spLocks noGrp="1"/>
          </p:cNvSpPr>
          <p:nvPr>
            <p:ph type="body" sz="quarter" idx="17" hasCustomPrompt="1"/>
          </p:nvPr>
        </p:nvSpPr>
        <p:spPr>
          <a:xfrm>
            <a:off x="7159685" y="4489741"/>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0" name="Text Placeholder 16">
            <a:extLst>
              <a:ext uri="{FF2B5EF4-FFF2-40B4-BE49-F238E27FC236}">
                <a16:creationId xmlns:a16="http://schemas.microsoft.com/office/drawing/2014/main" id="{32B70C8F-877E-2EF4-BE2E-17F10CB37EE7}"/>
              </a:ext>
            </a:extLst>
          </p:cNvPr>
          <p:cNvSpPr>
            <a:spLocks noGrp="1"/>
          </p:cNvSpPr>
          <p:nvPr>
            <p:ph type="body" sz="quarter" idx="18" hasCustomPrompt="1"/>
          </p:nvPr>
        </p:nvSpPr>
        <p:spPr>
          <a:xfrm>
            <a:off x="7148800" y="3805890"/>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b="0" i="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5" name="Oval 4">
            <a:extLst>
              <a:ext uri="{FF2B5EF4-FFF2-40B4-BE49-F238E27FC236}">
                <a16:creationId xmlns:a16="http://schemas.microsoft.com/office/drawing/2014/main" id="{5374FAAD-5095-C5A5-E939-1BE433E1BB94}"/>
              </a:ext>
            </a:extLst>
          </p:cNvPr>
          <p:cNvSpPr/>
          <p:nvPr userDrawn="1"/>
        </p:nvSpPr>
        <p:spPr>
          <a:xfrm>
            <a:off x="7159685"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b="0" i="0"/>
            </a:lvl1pPr>
          </a:lstStyle>
          <a:p>
            <a:endParaRPr lang="en-US" dirty="0"/>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3840181151"/>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a:endCxn id="3" idx="1"/>
          </p:cNvCxnSpPr>
          <p:nvPr userDrawn="1"/>
        </p:nvCxnSpPr>
        <p:spPr>
          <a:xfrm>
            <a:off x="-68734" y="3429000"/>
            <a:ext cx="9644648" cy="47"/>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8802028" y="368300"/>
            <a:ext cx="3389971" cy="2122139"/>
          </a:xfrm>
        </p:spPr>
        <p:txBody>
          <a:bodyPr/>
          <a:lstStyle>
            <a:lvl1pPr marL="0" indent="0">
              <a:buFont typeface="Arial" panose="020B0604020202020204" pitchFamily="34" charset="0"/>
              <a:buNone/>
              <a:defRPr b="0" i="0"/>
            </a:lvl1pPr>
          </a:lstStyle>
          <a:p>
            <a:endParaRPr lang="en-US" dirty="0"/>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b="0" i="0">
                <a:latin typeface="Arial" panose="020B0604020202020204" pitchFamily="34" charset="0"/>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0" i="0">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575914"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7" name="Oval 6">
            <a:extLst>
              <a:ext uri="{FF2B5EF4-FFF2-40B4-BE49-F238E27FC236}">
                <a16:creationId xmlns:a16="http://schemas.microsoft.com/office/drawing/2014/main" id="{1133F661-7C92-5FD2-F976-1809BB48DFD0}"/>
              </a:ext>
            </a:extLst>
          </p:cNvPr>
          <p:cNvSpPr/>
          <p:nvPr userDrawn="1"/>
        </p:nvSpPr>
        <p:spPr>
          <a:xfrm>
            <a:off x="641182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
        <p:nvSpPr>
          <p:cNvPr id="9" name="Oval 8">
            <a:extLst>
              <a:ext uri="{FF2B5EF4-FFF2-40B4-BE49-F238E27FC236}">
                <a16:creationId xmlns:a16="http://schemas.microsoft.com/office/drawing/2014/main" id="{6395E754-F066-E20D-5AB6-707A12C8D09E}"/>
              </a:ext>
            </a:extLst>
          </p:cNvPr>
          <p:cNvSpPr/>
          <p:nvPr userDrawn="1"/>
        </p:nvSpPr>
        <p:spPr>
          <a:xfrm>
            <a:off x="8938895"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Arial" panose="020B0604020202020204" pitchFamily="34" charset="0"/>
            </a:endParaRPr>
          </a:p>
        </p:txBody>
      </p:sp>
    </p:spTree>
    <p:extLst>
      <p:ext uri="{BB962C8B-B14F-4D97-AF65-F5344CB8AC3E}">
        <p14:creationId xmlns:p14="http://schemas.microsoft.com/office/powerpoint/2010/main" val="391618200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b="0" i="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3"/>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5"/>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990300"/>
          </a:xfrm>
        </p:spPr>
        <p:txBody>
          <a:bodyPr/>
          <a:lstStyle>
            <a:lvl1pPr marL="0" indent="0" algn="ctr" defTabSz="914353" rtl="0" eaLnBrk="1" latinLnBrk="0" hangingPunct="1">
              <a:lnSpc>
                <a:spcPct val="82000"/>
              </a:lnSpc>
              <a:buNone/>
              <a:defRPr lang="en-GB" sz="6000" b="0" i="0" kern="1200" smtClean="0">
                <a:solidFill>
                  <a:schemeClr val="accent1"/>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Arial" panose="020B0604020202020204" pitchFamily="34"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Arial" panose="020B0604020202020204" pitchFamily="34" charset="0"/>
                <a:ea typeface="Inter Display" panose="02000503000000020004" pitchFamily="2" charset="0"/>
                <a:cs typeface="Arial" panose="020B0604020202020204" pitchFamily="34"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Arial" panose="020B0604020202020204" pitchFamily="34" charset="0"/>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Tree>
    <p:extLst>
      <p:ext uri="{BB962C8B-B14F-4D97-AF65-F5344CB8AC3E}">
        <p14:creationId xmlns:p14="http://schemas.microsoft.com/office/powerpoint/2010/main" val="1073255892"/>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4071658346"/>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lvl1pPr>
              <a:defRPr b="0" i="0"/>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lvl1pPr>
              <a:defRPr b="0" i="0"/>
            </a:lvl1pPr>
            <a:lvl2pPr>
              <a:defRPr b="0" i="0"/>
            </a:lvl2pPr>
            <a:lvl3pPr>
              <a:defRPr b="0" i="0"/>
            </a:lvl3pPr>
            <a:lvl4pPr>
              <a:defRPr b="0" i="0"/>
            </a:lvl4pPr>
            <a:lvl5pPr>
              <a:defRPr b="0" i="0"/>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lvl1pPr>
              <a:defRPr b="0" i="0"/>
            </a:lvl1pPr>
          </a:lstStyle>
          <a:p>
            <a:fld id="{F325D0F3-5617-4E4B-B49A-CF8CB71EDC27}" type="datetimeFigureOut">
              <a:rPr lang="en-US" smtClean="0"/>
              <a:pPr/>
              <a:t>3/28/26</a:t>
            </a:fld>
            <a:endParaRPr lang="en-US" dirty="0"/>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lvl1pPr>
              <a:defRPr b="0" i="0"/>
            </a:lvl1pPr>
          </a:lstStyle>
          <a:p>
            <a:endParaRPr lang="en-US" dirty="0"/>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lvl1pPr>
              <a:defRPr b="0" i="0"/>
            </a:lvl1pPr>
          </a:lstStyle>
          <a:p>
            <a:fld id="{66F106B9-48F5-894C-8B00-7C26AA0507A8}" type="slidenum">
              <a:rPr lang="en-US" smtClean="0"/>
              <a:pPr/>
              <a:t>‹#›</a:t>
            </a:fld>
            <a:endParaRPr lang="en-US" dirty="0"/>
          </a:p>
        </p:txBody>
      </p:sp>
    </p:spTree>
    <p:extLst>
      <p:ext uri="{BB962C8B-B14F-4D97-AF65-F5344CB8AC3E}">
        <p14:creationId xmlns:p14="http://schemas.microsoft.com/office/powerpoint/2010/main" val="4255808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Arial" panose="020B0604020202020204" pitchFamily="34" charset="0"/>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Arial" panose="020B0604020202020204" pitchFamily="34" charset="0"/>
                <a:ea typeface="Inter Display" panose="02000503000000020004" pitchFamily="2" charset="0"/>
                <a:cs typeface="Arial" panose="020B0604020202020204" pitchFamily="34"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b="0" i="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b="0" i="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42169B3B-8761-4204-AA5A-11BC84B55C93}" type="datetimeFigureOut">
              <a:rPr lang="en-AU" smtClean="0"/>
              <a:pPr/>
              <a:t>28/3/26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Arial" panose="020B0604020202020204" pitchFamily="34" charset="0"/>
                <a:ea typeface="Inter Display" panose="02000503000000020004" pitchFamily="2" charset="0"/>
                <a:cs typeface="Arial" panose="020B0604020202020204" pitchFamily="34"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63" r:id="rId14"/>
    <p:sldLayoutId id="2147483678" r:id="rId15"/>
    <p:sldLayoutId id="2147483660" r:id="rId16"/>
    <p:sldLayoutId id="2147483673" r:id="rId17"/>
    <p:sldLayoutId id="2147483674" r:id="rId18"/>
    <p:sldLayoutId id="2147483675" r:id="rId19"/>
    <p:sldLayoutId id="2147483659" r:id="rId20"/>
    <p:sldLayoutId id="2147483681" r:id="rId21"/>
    <p:sldLayoutId id="2147483677" r:id="rId22"/>
    <p:sldLayoutId id="2147483679" r:id="rId23"/>
    <p:sldLayoutId id="2147483680" r:id="rId24"/>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Arial" panose="020B0604020202020204" pitchFamily="34" charset="0"/>
          <a:ea typeface="Inter Display" panose="02000503000000020004" pitchFamily="2" charset="0"/>
          <a:cs typeface="Arial" panose="020B0604020202020204" pitchFamily="34"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Arial" panose="020B0604020202020204" pitchFamily="34" charset="0"/>
          <a:ea typeface="Inter Display" panose="02000503000000020004" pitchFamily="2" charset="0"/>
          <a:cs typeface="Arial" panose="020B0604020202020204" pitchFamily="34"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sv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5.xml"/><Relationship Id="rId1" Type="http://schemas.openxmlformats.org/officeDocument/2006/relationships/slideLayout" Target="../slideLayouts/slideLayout22.xml"/><Relationship Id="rId6" Type="http://schemas.openxmlformats.org/officeDocument/2006/relationships/image" Target="../media/image28.png"/><Relationship Id="rId5" Type="http://schemas.openxmlformats.org/officeDocument/2006/relationships/image" Target="../media/image27.emf"/><Relationship Id="rId4" Type="http://schemas.openxmlformats.org/officeDocument/2006/relationships/image" Target="../media/image26.emf"/></Relationships>
</file>

<file path=ppt/slides/_rels/slide11.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6.xml"/><Relationship Id="rId1" Type="http://schemas.openxmlformats.org/officeDocument/2006/relationships/slideLayout" Target="../slideLayouts/slideLayout22.xml"/><Relationship Id="rId6" Type="http://schemas.openxmlformats.org/officeDocument/2006/relationships/image" Target="../media/image31.emf"/><Relationship Id="rId5" Type="http://schemas.openxmlformats.org/officeDocument/2006/relationships/image" Target="../media/image30.emf"/><Relationship Id="rId4" Type="http://schemas.openxmlformats.org/officeDocument/2006/relationships/image" Target="../media/image25.emf"/></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2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8" Type="http://schemas.openxmlformats.org/officeDocument/2006/relationships/image" Target="../media/image52.emf"/><Relationship Id="rId3" Type="http://schemas.openxmlformats.org/officeDocument/2006/relationships/image" Target="../media/image47.png"/><Relationship Id="rId7" Type="http://schemas.openxmlformats.org/officeDocument/2006/relationships/image" Target="../media/image51.emf"/><Relationship Id="rId2" Type="http://schemas.openxmlformats.org/officeDocument/2006/relationships/notesSlide" Target="../notesSlides/notesSlide18.xml"/><Relationship Id="rId1" Type="http://schemas.openxmlformats.org/officeDocument/2006/relationships/slideLayout" Target="../slideLayouts/slideLayout9.xml"/><Relationship Id="rId6" Type="http://schemas.openxmlformats.org/officeDocument/2006/relationships/image" Target="../media/image50.emf"/><Relationship Id="rId5" Type="http://schemas.openxmlformats.org/officeDocument/2006/relationships/image" Target="../media/image49.emf"/><Relationship Id="rId4" Type="http://schemas.openxmlformats.org/officeDocument/2006/relationships/image" Target="../media/image48.emf"/><Relationship Id="rId9" Type="http://schemas.openxmlformats.org/officeDocument/2006/relationships/image" Target="../media/image53.emf"/></Relationships>
</file>

<file path=ppt/slides/_rels/slide2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9.xml"/><Relationship Id="rId1" Type="http://schemas.openxmlformats.org/officeDocument/2006/relationships/slideLayout" Target="../slideLayouts/slideLayout13.xml"/><Relationship Id="rId5" Type="http://schemas.openxmlformats.org/officeDocument/2006/relationships/image" Target="../media/image8.svg"/><Relationship Id="rId4" Type="http://schemas.openxmlformats.org/officeDocument/2006/relationships/image" Target="../media/image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27012" b="14994"/>
          <a:stretch/>
        </p:blipFill>
        <p:spPr>
          <a:xfrm>
            <a:off x="623889" y="2595563"/>
            <a:ext cx="11010900" cy="4262437"/>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733" y="1582597"/>
            <a:ext cx="4526907" cy="990300"/>
          </a:xfrm>
        </p:spPr>
        <p:txBody>
          <a:bodyPr/>
          <a:lstStyle/>
          <a:p>
            <a:pPr marL="0" indent="0">
              <a:buNone/>
              <a:tabLst>
                <a:tab pos="1373188" algn="l"/>
              </a:tabLst>
            </a:pPr>
            <a:r>
              <a:rPr lang="en-US" altLang="zh-CN" sz="6000" dirty="0">
                <a:solidFill>
                  <a:schemeClr val="accent1"/>
                </a:solidFill>
              </a:rPr>
              <a:t>GRENACHE</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Arial" panose="020B0604020202020204" pitchFamily="34" charset="0"/>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sp>
        <p:nvSpPr>
          <p:cNvPr id="18" name="TextBox 17">
            <a:extLst>
              <a:ext uri="{FF2B5EF4-FFF2-40B4-BE49-F238E27FC236}">
                <a16:creationId xmlns:a16="http://schemas.microsoft.com/office/drawing/2014/main" id="{4ABEED5C-B13D-8CF9-C654-1BD737E754D7}"/>
              </a:ext>
            </a:extLst>
          </p:cNvPr>
          <p:cNvSpPr txBox="1"/>
          <p:nvPr/>
        </p:nvSpPr>
        <p:spPr>
          <a:xfrm>
            <a:off x="4967159" y="1992611"/>
            <a:ext cx="4139366" cy="430887"/>
          </a:xfrm>
          <a:prstGeom prst="rect">
            <a:avLst/>
          </a:prstGeom>
          <a:noFill/>
        </p:spPr>
        <p:txBody>
          <a:bodyPr wrap="square">
            <a:spAutoFit/>
          </a:bodyPr>
          <a:lstStyle>
            <a:lvl1pPr>
              <a:defRPr sz="2200"/>
            </a:lvl1pPr>
          </a:lstStyle>
          <a:p>
            <a:r>
              <a:rPr lang="en-US" altLang="zh-CN" sz="2200" b="1" dirty="0">
                <a:solidFill>
                  <a:schemeClr val="accent1"/>
                </a:solidFill>
                <a:latin typeface="Arial" panose="020B0604020202020204" pitchFamily="34" charset="0"/>
                <a:ea typeface="Inter Display" panose="02000503000000020004" pitchFamily="2" charset="0"/>
                <a:cs typeface="Arial" panose="020B0604020202020204" pitchFamily="34" charset="0"/>
              </a:rPr>
              <a:t>VÀ CÁC LOẠI PHỐI TRỘN</a:t>
            </a: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altLang="zh-CN" sz="3200" b="1" dirty="0">
                <a:solidFill>
                  <a:schemeClr val="accent5"/>
                </a:solidFill>
                <a:latin typeface="Arial" panose="020B0604020202020204" pitchFamily="34" charset="0"/>
                <a:cs typeface="Arial" panose="020B0604020202020204" pitchFamily="34" charset="0"/>
              </a:rPr>
              <a:t>SẢN XUẤT RƯỢU VANG:</a:t>
            </a:r>
          </a:p>
          <a:p>
            <a:pPr marL="0" indent="0">
              <a:lnSpc>
                <a:spcPct val="82000"/>
              </a:lnSpc>
              <a:buNone/>
            </a:pPr>
            <a:r>
              <a:rPr lang="en-US" altLang="zh-CN" sz="5440" b="1" dirty="0">
                <a:solidFill>
                  <a:schemeClr val="accent1"/>
                </a:solidFill>
                <a:latin typeface="Arial" panose="020B0604020202020204" pitchFamily="34" charset="0"/>
                <a:cs typeface="Arial" panose="020B0604020202020204" pitchFamily="34" charset="0"/>
              </a:rPr>
              <a:t>CÁC KỸ THUẬT ẢNH HƯỞNG ĐẾN PHONG CÁCH GRENACHE</a:t>
            </a:r>
          </a:p>
        </p:txBody>
      </p:sp>
      <p:sp>
        <p:nvSpPr>
          <p:cNvPr id="9" name="TextBox 8">
            <a:extLst>
              <a:ext uri="{FF2B5EF4-FFF2-40B4-BE49-F238E27FC236}">
                <a16:creationId xmlns:a16="http://schemas.microsoft.com/office/drawing/2014/main" id="{9E8DB106-AC9C-525A-E02C-72C63CCF7FF8}"/>
              </a:ext>
            </a:extLst>
          </p:cNvPr>
          <p:cNvSpPr txBox="1"/>
          <p:nvPr/>
        </p:nvSpPr>
        <p:spPr>
          <a:xfrm>
            <a:off x="1882316" y="5799064"/>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LÊN MEN NGUYÊN QUẢ</a:t>
            </a:r>
          </a:p>
        </p:txBody>
      </p:sp>
      <p:sp>
        <p:nvSpPr>
          <p:cNvPr id="10" name="TextBox 9">
            <a:extLst>
              <a:ext uri="{FF2B5EF4-FFF2-40B4-BE49-F238E27FC236}">
                <a16:creationId xmlns:a16="http://schemas.microsoft.com/office/drawing/2014/main" id="{FD4C0A40-C784-6C98-6DB1-6AB956F004FC}"/>
              </a:ext>
            </a:extLst>
          </p:cNvPr>
          <p:cNvSpPr txBox="1"/>
          <p:nvPr/>
        </p:nvSpPr>
        <p:spPr>
          <a:xfrm>
            <a:off x="5270021" y="5875326"/>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BAO GỒM CUỐNG</a:t>
            </a:r>
          </a:p>
        </p:txBody>
      </p:sp>
      <p:sp>
        <p:nvSpPr>
          <p:cNvPr id="11" name="TextBox 10">
            <a:extLst>
              <a:ext uri="{FF2B5EF4-FFF2-40B4-BE49-F238E27FC236}">
                <a16:creationId xmlns:a16="http://schemas.microsoft.com/office/drawing/2014/main" id="{045564FB-E21A-BF9F-8015-C18A2392E8AD}"/>
              </a:ext>
            </a:extLst>
          </p:cNvPr>
          <p:cNvSpPr txBox="1"/>
          <p:nvPr/>
        </p:nvSpPr>
        <p:spPr>
          <a:xfrm>
            <a:off x="8731919" y="5884559"/>
            <a:ext cx="1844265" cy="523220"/>
          </a:xfrm>
          <a:prstGeom prst="rect">
            <a:avLst/>
          </a:prstGeom>
          <a:noFill/>
        </p:spPr>
        <p:txBody>
          <a:bodyPr wrap="square" rtlCol="0">
            <a:noAutofit/>
          </a:bodyPr>
          <a:lstStyle/>
          <a:p>
            <a:pPr algn="ctr"/>
            <a:r>
              <a:rPr lang="en-US" altLang="zh-CN" sz="1400" dirty="0">
                <a:latin typeface="Arial" panose="020B0604020202020204" pitchFamily="34" charset="0"/>
              </a:rPr>
              <a:t>LÊN MEN NGUYÊN CHÙM</a:t>
            </a:r>
          </a:p>
        </p:txBody>
      </p:sp>
      <p:pic>
        <p:nvPicPr>
          <p:cNvPr id="32" name="Picture 31">
            <a:extLst>
              <a:ext uri="{FF2B5EF4-FFF2-40B4-BE49-F238E27FC236}">
                <a16:creationId xmlns:a16="http://schemas.microsoft.com/office/drawing/2014/main" id="{95E7B4EB-1393-CF21-ED26-471A862268AC}"/>
              </a:ext>
            </a:extLst>
          </p:cNvPr>
          <p:cNvPicPr>
            <a:picLocks noChangeAspect="1"/>
          </p:cNvPicPr>
          <p:nvPr/>
        </p:nvPicPr>
        <p:blipFill>
          <a:blip r:embed="rId3"/>
          <a:stretch>
            <a:fillRect/>
          </a:stretch>
        </p:blipFill>
        <p:spPr>
          <a:xfrm>
            <a:off x="5481633" y="3475255"/>
            <a:ext cx="1317749" cy="2174745"/>
          </a:xfrm>
          <a:prstGeom prst="rect">
            <a:avLst/>
          </a:prstGeom>
        </p:spPr>
      </p:pic>
      <p:sp>
        <p:nvSpPr>
          <p:cNvPr id="6" name="Oval 5">
            <a:extLst>
              <a:ext uri="{FF2B5EF4-FFF2-40B4-BE49-F238E27FC236}">
                <a16:creationId xmlns:a16="http://schemas.microsoft.com/office/drawing/2014/main" id="{8F6342A7-A744-5F57-97D2-37CB6554F70B}"/>
              </a:ext>
            </a:extLst>
          </p:cNvPr>
          <p:cNvSpPr/>
          <p:nvPr/>
        </p:nvSpPr>
        <p:spPr>
          <a:xfrm>
            <a:off x="6588515" y="2692433"/>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Arial" panose="020B0604020202020204" pitchFamily="34" charset="0"/>
            </a:endParaRPr>
          </a:p>
        </p:txBody>
      </p:sp>
      <p:sp>
        <p:nvSpPr>
          <p:cNvPr id="7" name="TextBox 6">
            <a:extLst>
              <a:ext uri="{FF2B5EF4-FFF2-40B4-BE49-F238E27FC236}">
                <a16:creationId xmlns:a16="http://schemas.microsoft.com/office/drawing/2014/main" id="{24153851-0642-10C9-F7AD-7BB1099D7856}"/>
              </a:ext>
            </a:extLst>
          </p:cNvPr>
          <p:cNvSpPr txBox="1"/>
          <p:nvPr/>
        </p:nvSpPr>
        <p:spPr>
          <a:xfrm>
            <a:off x="6588515" y="2902387"/>
            <a:ext cx="852407" cy="461665"/>
          </a:xfrm>
          <a:prstGeom prst="rect">
            <a:avLst/>
          </a:prstGeom>
          <a:noFill/>
        </p:spPr>
        <p:txBody>
          <a:bodyPr wrap="square" rtlCol="0">
            <a:spAutoFit/>
          </a:bodyPr>
          <a:lstStyle/>
          <a:p>
            <a:pPr algn="ctr"/>
            <a:r>
              <a:rPr lang="en-US" altLang="zh-CN" sz="800" b="1" dirty="0">
                <a:solidFill>
                  <a:schemeClr val="bg1"/>
                </a:solidFill>
                <a:latin typeface="Arial" panose="020B0604020202020204" pitchFamily="34" charset="0"/>
              </a:rPr>
              <a:t>CUỐNG ĐƯỢC THÊM VÀO</a:t>
            </a:r>
          </a:p>
        </p:txBody>
      </p:sp>
      <p:pic>
        <p:nvPicPr>
          <p:cNvPr id="8" name="Picture 7">
            <a:extLst>
              <a:ext uri="{FF2B5EF4-FFF2-40B4-BE49-F238E27FC236}">
                <a16:creationId xmlns:a16="http://schemas.microsoft.com/office/drawing/2014/main" id="{99673C62-7CE3-DE59-8C4C-4E7DDFAA95AE}"/>
              </a:ext>
            </a:extLst>
          </p:cNvPr>
          <p:cNvPicPr>
            <a:picLocks noChangeAspect="1"/>
          </p:cNvPicPr>
          <p:nvPr/>
        </p:nvPicPr>
        <p:blipFill>
          <a:blip r:embed="rId4"/>
          <a:stretch>
            <a:fillRect/>
          </a:stretch>
        </p:blipFill>
        <p:spPr>
          <a:xfrm>
            <a:off x="5603956" y="2812396"/>
            <a:ext cx="852407" cy="951033"/>
          </a:xfrm>
          <a:prstGeom prst="rect">
            <a:avLst/>
          </a:prstGeom>
        </p:spPr>
      </p:pic>
      <p:pic>
        <p:nvPicPr>
          <p:cNvPr id="13" name="Picture 12">
            <a:extLst>
              <a:ext uri="{FF2B5EF4-FFF2-40B4-BE49-F238E27FC236}">
                <a16:creationId xmlns:a16="http://schemas.microsoft.com/office/drawing/2014/main" id="{49127779-669E-9F66-AE88-9365D81B2C97}"/>
              </a:ext>
            </a:extLst>
          </p:cNvPr>
          <p:cNvPicPr>
            <a:picLocks noChangeAspect="1"/>
          </p:cNvPicPr>
          <p:nvPr/>
        </p:nvPicPr>
        <p:blipFill>
          <a:blip r:embed="rId3"/>
          <a:stretch>
            <a:fillRect/>
          </a:stretch>
        </p:blipFill>
        <p:spPr>
          <a:xfrm>
            <a:off x="8956353" y="3475255"/>
            <a:ext cx="1317749" cy="2174745"/>
          </a:xfrm>
          <a:prstGeom prst="rect">
            <a:avLst/>
          </a:prstGeom>
        </p:spPr>
      </p:pic>
      <p:sp>
        <p:nvSpPr>
          <p:cNvPr id="14" name="Oval 13">
            <a:extLst>
              <a:ext uri="{FF2B5EF4-FFF2-40B4-BE49-F238E27FC236}">
                <a16:creationId xmlns:a16="http://schemas.microsoft.com/office/drawing/2014/main" id="{29FA285F-7753-DDA7-1207-B8CC0DEF638B}"/>
              </a:ext>
            </a:extLst>
          </p:cNvPr>
          <p:cNvSpPr/>
          <p:nvPr/>
        </p:nvSpPr>
        <p:spPr>
          <a:xfrm>
            <a:off x="10295991" y="2692433"/>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Arial" panose="020B0604020202020204" pitchFamily="34" charset="0"/>
            </a:endParaRPr>
          </a:p>
        </p:txBody>
      </p:sp>
      <p:sp>
        <p:nvSpPr>
          <p:cNvPr id="15" name="TextBox 14">
            <a:extLst>
              <a:ext uri="{FF2B5EF4-FFF2-40B4-BE49-F238E27FC236}">
                <a16:creationId xmlns:a16="http://schemas.microsoft.com/office/drawing/2014/main" id="{831E3378-0BF2-9058-7A61-9BD28A30DB4E}"/>
              </a:ext>
            </a:extLst>
          </p:cNvPr>
          <p:cNvSpPr txBox="1"/>
          <p:nvPr/>
        </p:nvSpPr>
        <p:spPr>
          <a:xfrm>
            <a:off x="10295991" y="2949359"/>
            <a:ext cx="852407" cy="461665"/>
          </a:xfrm>
          <a:prstGeom prst="rect">
            <a:avLst/>
          </a:prstGeom>
          <a:noFill/>
        </p:spPr>
        <p:txBody>
          <a:bodyPr wrap="square" rtlCol="0">
            <a:spAutoFit/>
          </a:bodyPr>
          <a:lstStyle/>
          <a:p>
            <a:pPr algn="ctr"/>
            <a:r>
              <a:rPr lang="en-US" altLang="zh-CN" sz="800" b="1" dirty="0">
                <a:solidFill>
                  <a:schemeClr val="bg1"/>
                </a:solidFill>
                <a:latin typeface="Arial" panose="020B0604020202020204" pitchFamily="34" charset="0"/>
              </a:rPr>
              <a:t>CHÙM NHO ĐƯỢC GIỮ NGUYÊN</a:t>
            </a:r>
          </a:p>
        </p:txBody>
      </p:sp>
      <p:pic>
        <p:nvPicPr>
          <p:cNvPr id="16" name="Picture 15">
            <a:extLst>
              <a:ext uri="{FF2B5EF4-FFF2-40B4-BE49-F238E27FC236}">
                <a16:creationId xmlns:a16="http://schemas.microsoft.com/office/drawing/2014/main" id="{7E79C813-4B10-E806-2BA6-A16EAEE76628}"/>
              </a:ext>
            </a:extLst>
          </p:cNvPr>
          <p:cNvPicPr>
            <a:picLocks noChangeAspect="1"/>
          </p:cNvPicPr>
          <p:nvPr/>
        </p:nvPicPr>
        <p:blipFill>
          <a:blip r:embed="rId5"/>
          <a:stretch>
            <a:fillRect/>
          </a:stretch>
        </p:blipFill>
        <p:spPr>
          <a:xfrm>
            <a:off x="8473672" y="2682820"/>
            <a:ext cx="789568" cy="1283971"/>
          </a:xfrm>
          <a:prstGeom prst="rect">
            <a:avLst/>
          </a:prstGeom>
        </p:spPr>
      </p:pic>
      <p:pic>
        <p:nvPicPr>
          <p:cNvPr id="17" name="Picture 16">
            <a:extLst>
              <a:ext uri="{FF2B5EF4-FFF2-40B4-BE49-F238E27FC236}">
                <a16:creationId xmlns:a16="http://schemas.microsoft.com/office/drawing/2014/main" id="{D83CFFDB-A6B7-446B-13BD-A8848D6538BC}"/>
              </a:ext>
            </a:extLst>
          </p:cNvPr>
          <p:cNvPicPr>
            <a:picLocks noChangeAspect="1"/>
          </p:cNvPicPr>
          <p:nvPr/>
        </p:nvPicPr>
        <p:blipFill>
          <a:blip r:embed="rId5"/>
          <a:stretch>
            <a:fillRect/>
          </a:stretch>
        </p:blipFill>
        <p:spPr>
          <a:xfrm flipH="1">
            <a:off x="9619305" y="3042375"/>
            <a:ext cx="594991" cy="967556"/>
          </a:xfrm>
          <a:prstGeom prst="rect">
            <a:avLst/>
          </a:prstGeom>
        </p:spPr>
      </p:pic>
      <p:pic>
        <p:nvPicPr>
          <p:cNvPr id="4" name="Picture 3" descr="A grey object with a knob  AI-generated content may be incorrect.">
            <a:extLst>
              <a:ext uri="{FF2B5EF4-FFF2-40B4-BE49-F238E27FC236}">
                <a16:creationId xmlns:a16="http://schemas.microsoft.com/office/drawing/2014/main" id="{445041DF-267A-902C-CADF-9BBCDC8586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143401" y="3183038"/>
            <a:ext cx="1287281" cy="2385521"/>
          </a:xfrm>
          <a:prstGeom prst="rect">
            <a:avLst/>
          </a:prstGeom>
        </p:spPr>
      </p:pic>
    </p:spTree>
    <p:extLst>
      <p:ext uri="{BB962C8B-B14F-4D97-AF65-F5344CB8AC3E}">
        <p14:creationId xmlns:p14="http://schemas.microsoft.com/office/powerpoint/2010/main" val="243072582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D3B9831E-8081-FFC4-9F9F-D61119F52E7D}"/>
              </a:ext>
            </a:extLst>
          </p:cNvPr>
          <p:cNvPicPr>
            <a:picLocks noChangeAspect="1"/>
          </p:cNvPicPr>
          <p:nvPr/>
        </p:nvPicPr>
        <p:blipFill>
          <a:blip r:embed="rId3"/>
          <a:stretch>
            <a:fillRect/>
          </a:stretch>
        </p:blipFill>
        <p:spPr>
          <a:xfrm>
            <a:off x="10760751" y="3632814"/>
            <a:ext cx="866332" cy="1859626"/>
          </a:xfrm>
          <a:prstGeom prst="rect">
            <a:avLst/>
          </a:prstGeom>
        </p:spPr>
      </p:pic>
      <p:sp>
        <p:nvSpPr>
          <p:cNvPr id="2" name="Text Placeholder 4">
            <a:extLst>
              <a:ext uri="{FF2B5EF4-FFF2-40B4-BE49-F238E27FC236}">
                <a16:creationId xmlns:a16="http://schemas.microsoft.com/office/drawing/2014/main" id="{2740C4DD-B80A-DE84-F8B7-02A05215A431}"/>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altLang="zh-CN" sz="3200" b="1" dirty="0">
                <a:solidFill>
                  <a:schemeClr val="accent5"/>
                </a:solidFill>
                <a:latin typeface="Arial" panose="020B0604020202020204" pitchFamily="34" charset="0"/>
                <a:cs typeface="Arial" panose="020B0604020202020204" pitchFamily="34" charset="0"/>
              </a:rPr>
              <a:t>SẢN XUẤT RƯỢU VANG:</a:t>
            </a:r>
          </a:p>
          <a:p>
            <a:pPr marL="0" indent="0">
              <a:lnSpc>
                <a:spcPct val="82000"/>
              </a:lnSpc>
              <a:buNone/>
            </a:pPr>
            <a:r>
              <a:rPr lang="en-US" altLang="zh-CN" sz="5440" b="1" dirty="0">
                <a:solidFill>
                  <a:schemeClr val="accent1"/>
                </a:solidFill>
                <a:latin typeface="Arial" panose="020B0604020202020204" pitchFamily="34" charset="0"/>
                <a:cs typeface="Arial" panose="020B0604020202020204" pitchFamily="34" charset="0"/>
              </a:rPr>
              <a:t>CÁC KỸ THUẬT ẢNH HƯỞNG ĐẾN PHONG CÁCH GRENACHE</a:t>
            </a:r>
          </a:p>
        </p:txBody>
      </p:sp>
      <p:sp>
        <p:nvSpPr>
          <p:cNvPr id="9" name="TextBox 8">
            <a:extLst>
              <a:ext uri="{FF2B5EF4-FFF2-40B4-BE49-F238E27FC236}">
                <a16:creationId xmlns:a16="http://schemas.microsoft.com/office/drawing/2014/main" id="{9E8DB106-AC9C-525A-E02C-72C63CCF7FF8}"/>
              </a:ext>
            </a:extLst>
          </p:cNvPr>
          <p:cNvSpPr txBox="1"/>
          <p:nvPr/>
        </p:nvSpPr>
        <p:spPr>
          <a:xfrm>
            <a:off x="1407463" y="5799064"/>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CACBONIC MACERATION</a:t>
            </a:r>
          </a:p>
        </p:txBody>
      </p:sp>
      <p:sp>
        <p:nvSpPr>
          <p:cNvPr id="10" name="TextBox 9">
            <a:extLst>
              <a:ext uri="{FF2B5EF4-FFF2-40B4-BE49-F238E27FC236}">
                <a16:creationId xmlns:a16="http://schemas.microsoft.com/office/drawing/2014/main" id="{FD4C0A40-C784-6C98-6DB1-6AB956F004FC}"/>
              </a:ext>
            </a:extLst>
          </p:cNvPr>
          <p:cNvSpPr txBox="1"/>
          <p:nvPr/>
        </p:nvSpPr>
        <p:spPr>
          <a:xfrm>
            <a:off x="3925099" y="5875326"/>
            <a:ext cx="1750536" cy="523220"/>
          </a:xfrm>
          <a:prstGeom prst="rect">
            <a:avLst/>
          </a:prstGeom>
          <a:noFill/>
        </p:spPr>
        <p:txBody>
          <a:bodyPr wrap="square" rtlCol="0">
            <a:noAutofit/>
          </a:bodyPr>
          <a:lstStyle/>
          <a:p>
            <a:pPr algn="ctr"/>
            <a:r>
              <a:rPr lang="en-US" altLang="zh-CN" sz="1400" dirty="0">
                <a:latin typeface="Arial" panose="020B0604020202020204" pitchFamily="34" charset="0"/>
              </a:rPr>
              <a:t>TIẾP XÚC VỚI VỎ KÉO DÀI</a:t>
            </a:r>
          </a:p>
        </p:txBody>
      </p:sp>
      <p:sp>
        <p:nvSpPr>
          <p:cNvPr id="11" name="TextBox 10">
            <a:extLst>
              <a:ext uri="{FF2B5EF4-FFF2-40B4-BE49-F238E27FC236}">
                <a16:creationId xmlns:a16="http://schemas.microsoft.com/office/drawing/2014/main" id="{045564FB-E21A-BF9F-8015-C18A2392E8AD}"/>
              </a:ext>
            </a:extLst>
          </p:cNvPr>
          <p:cNvSpPr txBox="1"/>
          <p:nvPr/>
        </p:nvSpPr>
        <p:spPr>
          <a:xfrm>
            <a:off x="6531637" y="5884559"/>
            <a:ext cx="1844265" cy="523220"/>
          </a:xfrm>
          <a:prstGeom prst="rect">
            <a:avLst/>
          </a:prstGeom>
          <a:noFill/>
        </p:spPr>
        <p:txBody>
          <a:bodyPr wrap="square" rtlCol="0">
            <a:noAutofit/>
          </a:bodyPr>
          <a:lstStyle/>
          <a:p>
            <a:pPr algn="ctr"/>
            <a:r>
              <a:rPr lang="en-US" altLang="zh-CN" sz="1400" dirty="0">
                <a:latin typeface="Arial" panose="020B0604020202020204" pitchFamily="34" charset="0"/>
              </a:rPr>
              <a:t>BỂ THÉP KHÔNG GỈ</a:t>
            </a:r>
          </a:p>
        </p:txBody>
      </p:sp>
      <p:pic>
        <p:nvPicPr>
          <p:cNvPr id="30" name="Picture 29">
            <a:extLst>
              <a:ext uri="{FF2B5EF4-FFF2-40B4-BE49-F238E27FC236}">
                <a16:creationId xmlns:a16="http://schemas.microsoft.com/office/drawing/2014/main" id="{93AD4C16-B642-B188-08FF-2315ECBA0933}"/>
              </a:ext>
            </a:extLst>
          </p:cNvPr>
          <p:cNvPicPr>
            <a:picLocks noChangeAspect="1"/>
          </p:cNvPicPr>
          <p:nvPr/>
        </p:nvPicPr>
        <p:blipFill>
          <a:blip r:embed="rId4"/>
          <a:stretch>
            <a:fillRect/>
          </a:stretch>
        </p:blipFill>
        <p:spPr>
          <a:xfrm>
            <a:off x="1688085" y="3398993"/>
            <a:ext cx="1317749" cy="2174745"/>
          </a:xfrm>
          <a:prstGeom prst="rect">
            <a:avLst/>
          </a:prstGeom>
        </p:spPr>
      </p:pic>
      <p:pic>
        <p:nvPicPr>
          <p:cNvPr id="32" name="Picture 31">
            <a:extLst>
              <a:ext uri="{FF2B5EF4-FFF2-40B4-BE49-F238E27FC236}">
                <a16:creationId xmlns:a16="http://schemas.microsoft.com/office/drawing/2014/main" id="{95E7B4EB-1393-CF21-ED26-471A862268AC}"/>
              </a:ext>
            </a:extLst>
          </p:cNvPr>
          <p:cNvPicPr>
            <a:picLocks noChangeAspect="1"/>
          </p:cNvPicPr>
          <p:nvPr/>
        </p:nvPicPr>
        <p:blipFill>
          <a:blip r:embed="rId4"/>
          <a:stretch>
            <a:fillRect/>
          </a:stretch>
        </p:blipFill>
        <p:spPr>
          <a:xfrm>
            <a:off x="4136711" y="3475255"/>
            <a:ext cx="1317749" cy="2174745"/>
          </a:xfrm>
          <a:prstGeom prst="rect">
            <a:avLst/>
          </a:prstGeom>
        </p:spPr>
      </p:pic>
      <p:sp>
        <p:nvSpPr>
          <p:cNvPr id="6" name="Oval 5">
            <a:extLst>
              <a:ext uri="{FF2B5EF4-FFF2-40B4-BE49-F238E27FC236}">
                <a16:creationId xmlns:a16="http://schemas.microsoft.com/office/drawing/2014/main" id="{8F6342A7-A744-5F57-97D2-37CB6554F70B}"/>
              </a:ext>
            </a:extLst>
          </p:cNvPr>
          <p:cNvSpPr/>
          <p:nvPr/>
        </p:nvSpPr>
        <p:spPr>
          <a:xfrm>
            <a:off x="5243593" y="2692433"/>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Arial" panose="020B0604020202020204" pitchFamily="34" charset="0"/>
            </a:endParaRPr>
          </a:p>
        </p:txBody>
      </p:sp>
      <p:sp>
        <p:nvSpPr>
          <p:cNvPr id="7" name="TextBox 6">
            <a:extLst>
              <a:ext uri="{FF2B5EF4-FFF2-40B4-BE49-F238E27FC236}">
                <a16:creationId xmlns:a16="http://schemas.microsoft.com/office/drawing/2014/main" id="{24153851-0642-10C9-F7AD-7BB1099D7856}"/>
              </a:ext>
            </a:extLst>
          </p:cNvPr>
          <p:cNvSpPr txBox="1"/>
          <p:nvPr/>
        </p:nvSpPr>
        <p:spPr>
          <a:xfrm>
            <a:off x="5226388" y="2937328"/>
            <a:ext cx="900598" cy="461665"/>
          </a:xfrm>
          <a:prstGeom prst="rect">
            <a:avLst/>
          </a:prstGeom>
          <a:noFill/>
        </p:spPr>
        <p:txBody>
          <a:bodyPr wrap="square" rtlCol="0">
            <a:spAutoFit/>
          </a:bodyPr>
          <a:lstStyle/>
          <a:p>
            <a:pPr algn="ctr"/>
            <a:r>
              <a:rPr lang="en-US" altLang="zh-CN" sz="800" b="1" dirty="0">
                <a:solidFill>
                  <a:schemeClr val="bg1"/>
                </a:solidFill>
                <a:latin typeface="Arial" panose="020B0604020202020204" pitchFamily="34" charset="0"/>
              </a:rPr>
              <a:t>THỜI GIAN NGÂM Ủ KÉO DÀI</a:t>
            </a:r>
          </a:p>
        </p:txBody>
      </p:sp>
      <p:pic>
        <p:nvPicPr>
          <p:cNvPr id="13" name="Picture 12">
            <a:extLst>
              <a:ext uri="{FF2B5EF4-FFF2-40B4-BE49-F238E27FC236}">
                <a16:creationId xmlns:a16="http://schemas.microsoft.com/office/drawing/2014/main" id="{49127779-669E-9F66-AE88-9365D81B2C97}"/>
              </a:ext>
            </a:extLst>
          </p:cNvPr>
          <p:cNvPicPr>
            <a:picLocks noChangeAspect="1"/>
          </p:cNvPicPr>
          <p:nvPr/>
        </p:nvPicPr>
        <p:blipFill>
          <a:blip r:embed="rId4"/>
          <a:stretch>
            <a:fillRect/>
          </a:stretch>
        </p:blipFill>
        <p:spPr>
          <a:xfrm>
            <a:off x="6756071" y="3475255"/>
            <a:ext cx="1317749" cy="2174745"/>
          </a:xfrm>
          <a:prstGeom prst="rect">
            <a:avLst/>
          </a:prstGeom>
        </p:spPr>
      </p:pic>
      <p:pic>
        <p:nvPicPr>
          <p:cNvPr id="4" name="Picture 3">
            <a:extLst>
              <a:ext uri="{FF2B5EF4-FFF2-40B4-BE49-F238E27FC236}">
                <a16:creationId xmlns:a16="http://schemas.microsoft.com/office/drawing/2014/main" id="{1A66FFD0-2549-42FC-26A9-16CB735E037B}"/>
              </a:ext>
            </a:extLst>
          </p:cNvPr>
          <p:cNvPicPr>
            <a:picLocks noChangeAspect="1"/>
          </p:cNvPicPr>
          <p:nvPr/>
        </p:nvPicPr>
        <p:blipFill>
          <a:blip r:embed="rId5"/>
          <a:stretch>
            <a:fillRect/>
          </a:stretch>
        </p:blipFill>
        <p:spPr>
          <a:xfrm>
            <a:off x="1487984" y="2878293"/>
            <a:ext cx="558800" cy="1041400"/>
          </a:xfrm>
          <a:prstGeom prst="rect">
            <a:avLst/>
          </a:prstGeom>
        </p:spPr>
      </p:pic>
      <p:sp>
        <p:nvSpPr>
          <p:cNvPr id="5" name="Oval 4">
            <a:extLst>
              <a:ext uri="{FF2B5EF4-FFF2-40B4-BE49-F238E27FC236}">
                <a16:creationId xmlns:a16="http://schemas.microsoft.com/office/drawing/2014/main" id="{2AA11C49-5C71-E9DD-F9AD-2629BC9B5A64}"/>
              </a:ext>
            </a:extLst>
          </p:cNvPr>
          <p:cNvSpPr/>
          <p:nvPr/>
        </p:nvSpPr>
        <p:spPr>
          <a:xfrm>
            <a:off x="2705444" y="2692433"/>
            <a:ext cx="852407" cy="852407"/>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800" dirty="0">
              <a:latin typeface="Arial" panose="020B0604020202020204" pitchFamily="34" charset="0"/>
            </a:endParaRPr>
          </a:p>
        </p:txBody>
      </p:sp>
      <p:sp>
        <p:nvSpPr>
          <p:cNvPr id="12" name="TextBox 11">
            <a:extLst>
              <a:ext uri="{FF2B5EF4-FFF2-40B4-BE49-F238E27FC236}">
                <a16:creationId xmlns:a16="http://schemas.microsoft.com/office/drawing/2014/main" id="{A4A35050-E553-E6AF-C413-F3384C12FE08}"/>
              </a:ext>
            </a:extLst>
          </p:cNvPr>
          <p:cNvSpPr txBox="1"/>
          <p:nvPr/>
        </p:nvSpPr>
        <p:spPr>
          <a:xfrm>
            <a:off x="2681348" y="2814218"/>
            <a:ext cx="900598" cy="584775"/>
          </a:xfrm>
          <a:prstGeom prst="rect">
            <a:avLst/>
          </a:prstGeom>
          <a:noFill/>
        </p:spPr>
        <p:txBody>
          <a:bodyPr wrap="square" rtlCol="0">
            <a:spAutoFit/>
          </a:bodyPr>
          <a:lstStyle/>
          <a:p>
            <a:pPr algn="ctr"/>
            <a:r>
              <a:rPr lang="en-US" altLang="zh-CN" sz="800" b="1" dirty="0">
                <a:solidFill>
                  <a:schemeClr val="bg1"/>
                </a:solidFill>
                <a:latin typeface="Arial" panose="020B0604020202020204" pitchFamily="34" charset="0"/>
              </a:rPr>
              <a:t>CÁC CHÙM NHO NGUYÊN VẸN VẪN CÒN TRÊN CUỐNG</a:t>
            </a:r>
          </a:p>
        </p:txBody>
      </p:sp>
      <p:pic>
        <p:nvPicPr>
          <p:cNvPr id="18" name="Picture 17">
            <a:extLst>
              <a:ext uri="{FF2B5EF4-FFF2-40B4-BE49-F238E27FC236}">
                <a16:creationId xmlns:a16="http://schemas.microsoft.com/office/drawing/2014/main" id="{A213541F-8323-1461-16DE-9053ABDC42DF}"/>
              </a:ext>
            </a:extLst>
          </p:cNvPr>
          <p:cNvPicPr>
            <a:picLocks noChangeAspect="1"/>
          </p:cNvPicPr>
          <p:nvPr/>
        </p:nvPicPr>
        <p:blipFill>
          <a:blip r:embed="rId6"/>
          <a:stretch>
            <a:fillRect/>
          </a:stretch>
        </p:blipFill>
        <p:spPr>
          <a:xfrm>
            <a:off x="9188796" y="3914084"/>
            <a:ext cx="1884218" cy="1928657"/>
          </a:xfrm>
          <a:prstGeom prst="rect">
            <a:avLst/>
          </a:prstGeom>
        </p:spPr>
      </p:pic>
      <p:sp>
        <p:nvSpPr>
          <p:cNvPr id="19" name="TextBox 18">
            <a:extLst>
              <a:ext uri="{FF2B5EF4-FFF2-40B4-BE49-F238E27FC236}">
                <a16:creationId xmlns:a16="http://schemas.microsoft.com/office/drawing/2014/main" id="{61773704-3F1A-A60D-1B3E-3D31112C1FBC}"/>
              </a:ext>
            </a:extLst>
          </p:cNvPr>
          <p:cNvSpPr txBox="1"/>
          <p:nvPr/>
        </p:nvSpPr>
        <p:spPr>
          <a:xfrm>
            <a:off x="9349652" y="5884559"/>
            <a:ext cx="1844265" cy="523220"/>
          </a:xfrm>
          <a:prstGeom prst="rect">
            <a:avLst/>
          </a:prstGeom>
          <a:noFill/>
        </p:spPr>
        <p:txBody>
          <a:bodyPr wrap="square" rtlCol="0">
            <a:noAutofit/>
          </a:bodyPr>
          <a:lstStyle/>
          <a:p>
            <a:pPr algn="ctr"/>
            <a:r>
              <a:rPr lang="en-US" altLang="zh-CN" sz="1400" dirty="0">
                <a:latin typeface="Arial" panose="020B0604020202020204" pitchFamily="34" charset="0"/>
              </a:rPr>
              <a:t>Ủ RƯỢU</a:t>
            </a:r>
          </a:p>
        </p:txBody>
      </p:sp>
    </p:spTree>
    <p:extLst>
      <p:ext uri="{BB962C8B-B14F-4D97-AF65-F5344CB8AC3E}">
        <p14:creationId xmlns:p14="http://schemas.microsoft.com/office/powerpoint/2010/main" val="363899111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DACE118-C65C-29CD-D307-CFDDDA77CAD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511269" y="2733911"/>
            <a:ext cx="668327" cy="2624406"/>
          </a:xfrm>
          <a:prstGeom prst="rect">
            <a:avLst/>
          </a:prstGeom>
        </p:spPr>
      </p:pic>
      <p:pic>
        <p:nvPicPr>
          <p:cNvPr id="2" name="Picture 1">
            <a:extLst>
              <a:ext uri="{FF2B5EF4-FFF2-40B4-BE49-F238E27FC236}">
                <a16:creationId xmlns:a16="http://schemas.microsoft.com/office/drawing/2014/main" id="{20B19294-3F86-C0C0-C08B-CEAA736FA33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226473" y="2008288"/>
            <a:ext cx="809135" cy="3350029"/>
          </a:xfrm>
          <a:prstGeom prst="rect">
            <a:avLst/>
          </a:prstGeom>
        </p:spPr>
      </p:pic>
      <p:pic>
        <p:nvPicPr>
          <p:cNvPr id="5" name="Picture Placeholder 8">
            <a:extLst>
              <a:ext uri="{FF2B5EF4-FFF2-40B4-BE49-F238E27FC236}">
                <a16:creationId xmlns:a16="http://schemas.microsoft.com/office/drawing/2014/main" id="{2D8C75B1-B6C7-7C18-030C-DB7BD89E6501}"/>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839908" y="1724856"/>
            <a:ext cx="1270924" cy="3847526"/>
          </a:xfrm>
          <a:prstGeom prst="rect">
            <a:avLst/>
          </a:prstGeom>
        </p:spPr>
      </p:pic>
      <p:pic>
        <p:nvPicPr>
          <p:cNvPr id="4" name="Picture Placeholder 8">
            <a:extLst>
              <a:ext uri="{FF2B5EF4-FFF2-40B4-BE49-F238E27FC236}">
                <a16:creationId xmlns:a16="http://schemas.microsoft.com/office/drawing/2014/main" id="{39B747EB-E31F-2D9F-8FA1-925CC0E8D3CC}"/>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434692" y="1952546"/>
            <a:ext cx="1270924" cy="3392145"/>
          </a:xfrm>
          <a:prstGeom prst="rect">
            <a:avLst/>
          </a:prstGeom>
        </p:spPr>
      </p:pic>
      <p:sp>
        <p:nvSpPr>
          <p:cNvPr id="10" name="TextBox 9">
            <a:extLst>
              <a:ext uri="{FF2B5EF4-FFF2-40B4-BE49-F238E27FC236}">
                <a16:creationId xmlns:a16="http://schemas.microsoft.com/office/drawing/2014/main" id="{8C0EE2A0-7F59-C590-4D0E-B9C490164825}"/>
              </a:ext>
            </a:extLst>
          </p:cNvPr>
          <p:cNvSpPr txBox="1"/>
          <p:nvPr/>
        </p:nvSpPr>
        <p:spPr>
          <a:xfrm>
            <a:off x="516048" y="542225"/>
            <a:ext cx="9221368"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GRENACHE
VÀ PHỐI TRỘN</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1666434" y="4030737"/>
            <a:ext cx="1816909" cy="371255"/>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rPr>
              <a:t>GRENACHE</a:t>
            </a:r>
          </a:p>
        </p:txBody>
      </p:sp>
      <p:sp>
        <p:nvSpPr>
          <p:cNvPr id="19" name="TextBox 18">
            <a:extLst>
              <a:ext uri="{FF2B5EF4-FFF2-40B4-BE49-F238E27FC236}">
                <a16:creationId xmlns:a16="http://schemas.microsoft.com/office/drawing/2014/main" id="{D1A8A0A2-2C26-976D-AF4E-0E4CCEC9774D}"/>
              </a:ext>
            </a:extLst>
          </p:cNvPr>
          <p:cNvSpPr txBox="1"/>
          <p:nvPr/>
        </p:nvSpPr>
        <p:spPr>
          <a:xfrm rot="16200000">
            <a:off x="4345613" y="4231704"/>
            <a:ext cx="1441517" cy="344710"/>
          </a:xfrm>
          <a:prstGeom prst="rect">
            <a:avLst/>
          </a:prstGeom>
          <a:noFill/>
        </p:spPr>
        <p:txBody>
          <a:bodyPr wrap="square" rtlCol="0">
            <a:spAutoFit/>
          </a:bodyPr>
          <a:lstStyle>
            <a:lvl1pPr>
              <a:defRPr sz="2000"/>
            </a:lvl1pPr>
          </a:lstStyle>
          <a:p>
            <a:pPr algn="ctr">
              <a:lnSpc>
                <a:spcPct val="82000"/>
              </a:lnSpc>
            </a:pPr>
            <a:r>
              <a:rPr lang="en-US" altLang="zh-CN" sz="2000" b="1" dirty="0">
                <a:solidFill>
                  <a:schemeClr val="bg1"/>
                </a:solidFill>
                <a:latin typeface="Arial" panose="020B0604020202020204" pitchFamily="34" charset="0"/>
              </a:rPr>
              <a:t>BLEND</a:t>
            </a: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7139466" y="3965753"/>
            <a:ext cx="995785" cy="430887"/>
          </a:xfrm>
          <a:prstGeom prst="rect">
            <a:avLst/>
          </a:prstGeom>
          <a:noFill/>
        </p:spPr>
        <p:txBody>
          <a:bodyPr wrap="none" rtlCol="0">
            <a:spAutoFit/>
          </a:bodyPr>
          <a:lstStyle/>
          <a:p>
            <a:pPr algn="ctr"/>
            <a:r>
              <a:rPr lang="en-US" altLang="zh-CN" sz="2200" b="1" dirty="0">
                <a:solidFill>
                  <a:schemeClr val="bg1"/>
                </a:solidFill>
                <a:latin typeface="Arial" panose="020B0604020202020204" pitchFamily="34" charset="0"/>
              </a:rPr>
              <a:t>ROSÉ</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9046349" y="4179088"/>
            <a:ext cx="1675460" cy="369973"/>
          </a:xfrm>
          <a:prstGeom prst="rect">
            <a:avLst/>
          </a:prstGeom>
          <a:noFill/>
        </p:spPr>
        <p:txBody>
          <a:bodyPr wrap="none" rtlCol="0">
            <a:spAutoFit/>
          </a:bodyPr>
          <a:lstStyle/>
          <a:p>
            <a:pPr algn="ctr">
              <a:lnSpc>
                <a:spcPct val="82000"/>
              </a:lnSpc>
            </a:pPr>
            <a:r>
              <a:rPr lang="en-US" altLang="zh-CN" sz="2200" b="1" dirty="0">
                <a:solidFill>
                  <a:schemeClr val="bg1"/>
                </a:solidFill>
                <a:latin typeface="Arial" panose="020B0604020202020204" pitchFamily="34" charset="0"/>
              </a:rPr>
              <a:t>FORTIFIED</a:t>
            </a:r>
          </a:p>
        </p:txBody>
      </p:sp>
      <p:sp>
        <p:nvSpPr>
          <p:cNvPr id="28" name="TextBox 27">
            <a:extLst>
              <a:ext uri="{FF2B5EF4-FFF2-40B4-BE49-F238E27FC236}">
                <a16:creationId xmlns:a16="http://schemas.microsoft.com/office/drawing/2014/main" id="{1617841B-B60D-26ED-EA55-F06AC49BAAE1}"/>
              </a:ext>
            </a:extLst>
          </p:cNvPr>
          <p:cNvSpPr txBox="1"/>
          <p:nvPr/>
        </p:nvSpPr>
        <p:spPr>
          <a:xfrm>
            <a:off x="1596054" y="5572382"/>
            <a:ext cx="1828486" cy="523220"/>
          </a:xfrm>
          <a:prstGeom prst="rect">
            <a:avLst/>
          </a:prstGeom>
          <a:noFill/>
        </p:spPr>
        <p:txBody>
          <a:bodyPr wrap="square" rtlCol="0">
            <a:noAutofit/>
          </a:bodyPr>
          <a:lstStyle/>
          <a:p>
            <a:pPr algn="ctr"/>
            <a:r>
              <a:rPr lang="en-US" altLang="zh-CN" sz="1400" dirty="0">
                <a:latin typeface="Arial" panose="020B0604020202020204" pitchFamily="34" charset="0"/>
              </a:rPr>
              <a:t>RƯỢU VANG ĐƠN NHO</a:t>
            </a:r>
          </a:p>
        </p:txBody>
      </p:sp>
      <p:sp>
        <p:nvSpPr>
          <p:cNvPr id="29" name="TextBox 28">
            <a:extLst>
              <a:ext uri="{FF2B5EF4-FFF2-40B4-BE49-F238E27FC236}">
                <a16:creationId xmlns:a16="http://schemas.microsoft.com/office/drawing/2014/main" id="{614BD59D-24BC-E156-4BD7-0DA8F13A109D}"/>
              </a:ext>
            </a:extLst>
          </p:cNvPr>
          <p:cNvSpPr txBox="1"/>
          <p:nvPr/>
        </p:nvSpPr>
        <p:spPr>
          <a:xfrm>
            <a:off x="3691710" y="5572382"/>
            <a:ext cx="2818753" cy="523220"/>
          </a:xfrm>
          <a:prstGeom prst="rect">
            <a:avLst/>
          </a:prstGeom>
          <a:noFill/>
        </p:spPr>
        <p:txBody>
          <a:bodyPr wrap="square" rtlCol="0">
            <a:noAutofit/>
          </a:bodyPr>
          <a:lstStyle/>
          <a:p>
            <a:pPr algn="ctr"/>
            <a:r>
              <a:rPr lang="en-US" altLang="zh-CN" sz="1400" dirty="0">
                <a:latin typeface="Arial" panose="020B0604020202020204" pitchFamily="34" charset="0"/>
              </a:rPr>
              <a:t>PHỐI TRỘN</a:t>
            </a:r>
          </a:p>
          <a:p>
            <a:pPr algn="ctr"/>
            <a:r>
              <a:rPr lang="en-US" altLang="zh-CN" sz="1400" dirty="0">
                <a:latin typeface="Arial" panose="020B0604020202020204" pitchFamily="34" charset="0"/>
              </a:rPr>
              <a:t>Là nguyên </a:t>
            </a:r>
            <a:r>
              <a:rPr lang="en-US" altLang="zh-CN" sz="1400" dirty="0" err="1">
                <a:latin typeface="Arial" panose="020B0604020202020204" pitchFamily="34" charset="0"/>
              </a:rPr>
              <a:t>liệu</a:t>
            </a:r>
            <a:r>
              <a:rPr lang="en-US" altLang="zh-CN" sz="1400" dirty="0">
                <a:latin typeface="Arial" panose="020B0604020202020204" pitchFamily="34" charset="0"/>
              </a:rPr>
              <a:t> </a:t>
            </a:r>
            <a:r>
              <a:rPr lang="en-US" altLang="zh-CN" sz="1400" dirty="0" err="1">
                <a:latin typeface="Arial" panose="020B0604020202020204" pitchFamily="34" charset="0"/>
              </a:rPr>
              <a:t>phối</a:t>
            </a:r>
            <a:r>
              <a:rPr lang="en-US" altLang="zh-CN" sz="1400" dirty="0">
                <a:latin typeface="Arial" panose="020B0604020202020204" pitchFamily="34" charset="0"/>
              </a:rPr>
              <a:t> trộn, đặc biệt với Shiraz và Mataro (Mouvédre) trong các hỗn hợp GSM</a:t>
            </a:r>
          </a:p>
        </p:txBody>
      </p:sp>
      <p:sp>
        <p:nvSpPr>
          <p:cNvPr id="30" name="TextBox 29">
            <a:extLst>
              <a:ext uri="{FF2B5EF4-FFF2-40B4-BE49-F238E27FC236}">
                <a16:creationId xmlns:a16="http://schemas.microsoft.com/office/drawing/2014/main" id="{1D9A64CF-2A0D-5430-4DF6-4F6667A60624}"/>
              </a:ext>
            </a:extLst>
          </p:cNvPr>
          <p:cNvSpPr txBox="1"/>
          <p:nvPr/>
        </p:nvSpPr>
        <p:spPr>
          <a:xfrm>
            <a:off x="6701651" y="5572382"/>
            <a:ext cx="2027664" cy="523220"/>
          </a:xfrm>
          <a:prstGeom prst="rect">
            <a:avLst/>
          </a:prstGeom>
          <a:noFill/>
        </p:spPr>
        <p:txBody>
          <a:bodyPr wrap="square" rtlCol="0">
            <a:noAutofit/>
          </a:bodyPr>
          <a:lstStyle/>
          <a:p>
            <a:pPr algn="ctr"/>
            <a:r>
              <a:rPr lang="en-US" altLang="zh-CN" sz="1400" dirty="0">
                <a:latin typeface="Arial" panose="020B0604020202020204" pitchFamily="34" charset="0"/>
              </a:rPr>
              <a:t>ROSÉ</a:t>
            </a:r>
          </a:p>
        </p:txBody>
      </p:sp>
      <p:sp>
        <p:nvSpPr>
          <p:cNvPr id="31" name="TextBox 30">
            <a:extLst>
              <a:ext uri="{FF2B5EF4-FFF2-40B4-BE49-F238E27FC236}">
                <a16:creationId xmlns:a16="http://schemas.microsoft.com/office/drawing/2014/main" id="{1070711A-F28E-9F69-1895-27072633F4C1}"/>
              </a:ext>
            </a:extLst>
          </p:cNvPr>
          <p:cNvSpPr txBox="1"/>
          <p:nvPr/>
        </p:nvSpPr>
        <p:spPr>
          <a:xfrm>
            <a:off x="9065334" y="5576263"/>
            <a:ext cx="1648680" cy="523220"/>
          </a:xfrm>
          <a:prstGeom prst="rect">
            <a:avLst/>
          </a:prstGeom>
          <a:noFill/>
        </p:spPr>
        <p:txBody>
          <a:bodyPr wrap="square" rtlCol="0">
            <a:noAutofit/>
          </a:bodyPr>
          <a:lstStyle/>
          <a:p>
            <a:pPr algn="ctr"/>
            <a:r>
              <a:rPr lang="en-US" altLang="zh-CN" sz="1400" dirty="0">
                <a:latin typeface="Arial" panose="020B0604020202020204" pitchFamily="34" charset="0"/>
              </a:rPr>
              <a:t>RƯỢU VANG CƯỜNG HOÁ</a:t>
            </a:r>
          </a:p>
          <a:p>
            <a:pPr algn="ctr">
              <a:lnSpc>
                <a:spcPct val="90000"/>
              </a:lnSpc>
            </a:pPr>
            <a:r>
              <a:rPr lang="en-US" altLang="zh-CN" sz="1400" dirty="0">
                <a:latin typeface="Arial" panose="020B0604020202020204" pitchFamily="34" charset="0"/>
              </a:rPr>
              <a:t>Đặc biệt là các loại Tawny</a:t>
            </a:r>
          </a:p>
        </p:txBody>
      </p:sp>
    </p:spTree>
    <p:extLst>
      <p:ext uri="{BB962C8B-B14F-4D97-AF65-F5344CB8AC3E}">
        <p14:creationId xmlns:p14="http://schemas.microsoft.com/office/powerpoint/2010/main" val="385917851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9" name="Straight Connector 38">
            <a:extLst>
              <a:ext uri="{FF2B5EF4-FFF2-40B4-BE49-F238E27FC236}">
                <a16:creationId xmlns:a16="http://schemas.microsoft.com/office/drawing/2014/main" id="{88F54913-2210-3564-CA2F-6D846A4820A2}"/>
              </a:ext>
            </a:extLst>
          </p:cNvPr>
          <p:cNvCxnSpPr>
            <a:cxnSpLocks/>
          </p:cNvCxnSpPr>
          <p:nvPr/>
        </p:nvCxnSpPr>
        <p:spPr>
          <a:xfrm>
            <a:off x="6858000" y="5126569"/>
            <a:ext cx="231582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8" name="Picture Placeholder 8">
            <a:extLst>
              <a:ext uri="{FF2B5EF4-FFF2-40B4-BE49-F238E27FC236}">
                <a16:creationId xmlns:a16="http://schemas.microsoft.com/office/drawing/2014/main" id="{861BEEDC-AAF0-D0FF-D62B-942D2C15701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50452" y="584199"/>
            <a:ext cx="2306769" cy="6156857"/>
          </a:xfrm>
          <a:prstGeom prst="rect">
            <a:avLst/>
          </a:prstGeom>
        </p:spPr>
      </p:pic>
      <p:cxnSp>
        <p:nvCxnSpPr>
          <p:cNvPr id="7" name="Straight Connector 6">
            <a:extLst>
              <a:ext uri="{FF2B5EF4-FFF2-40B4-BE49-F238E27FC236}">
                <a16:creationId xmlns:a16="http://schemas.microsoft.com/office/drawing/2014/main" id="{E88FAD44-DE6F-8604-D0D5-0262FF9E99B6}"/>
              </a:ext>
            </a:extLst>
          </p:cNvPr>
          <p:cNvCxnSpPr>
            <a:cxnSpLocks/>
            <a:stCxn id="19" idx="4"/>
          </p:cNvCxnSpPr>
          <p:nvPr/>
        </p:nvCxnSpPr>
        <p:spPr>
          <a:xfrm>
            <a:off x="4284275" y="4093381"/>
            <a:ext cx="0" cy="109653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9" name="Oval 18">
            <a:extLst>
              <a:ext uri="{FF2B5EF4-FFF2-40B4-BE49-F238E27FC236}">
                <a16:creationId xmlns:a16="http://schemas.microsoft.com/office/drawing/2014/main" id="{D291017A-AAC1-2366-20F9-8813A1A9D3D5}"/>
              </a:ext>
            </a:extLst>
          </p:cNvPr>
          <p:cNvSpPr/>
          <p:nvPr/>
        </p:nvSpPr>
        <p:spPr>
          <a:xfrm>
            <a:off x="3524406" y="2573644"/>
            <a:ext cx="1519737" cy="151973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4" name="TextBox 3">
            <a:extLst>
              <a:ext uri="{FF2B5EF4-FFF2-40B4-BE49-F238E27FC236}">
                <a16:creationId xmlns:a16="http://schemas.microsoft.com/office/drawing/2014/main" id="{6A53CAD1-41AE-603C-A2AC-6F78511DB248}"/>
              </a:ext>
            </a:extLst>
          </p:cNvPr>
          <p:cNvSpPr txBox="1"/>
          <p:nvPr/>
        </p:nvSpPr>
        <p:spPr>
          <a:xfrm>
            <a:off x="501248" y="541230"/>
            <a:ext cx="5541444"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HỖN HỢP
GSM</a:t>
            </a:r>
          </a:p>
        </p:txBody>
      </p:sp>
      <p:sp>
        <p:nvSpPr>
          <p:cNvPr id="5" name="object 10">
            <a:extLst>
              <a:ext uri="{FF2B5EF4-FFF2-40B4-BE49-F238E27FC236}">
                <a16:creationId xmlns:a16="http://schemas.microsoft.com/office/drawing/2014/main" id="{C478B2E1-CB5C-E487-2C8E-7DC92B488748}"/>
              </a:ext>
            </a:extLst>
          </p:cNvPr>
          <p:cNvSpPr txBox="1"/>
          <p:nvPr/>
        </p:nvSpPr>
        <p:spPr>
          <a:xfrm rot="16200000">
            <a:off x="4490357" y="4401054"/>
            <a:ext cx="4238709" cy="559769"/>
          </a:xfrm>
          <a:prstGeom prst="rect">
            <a:avLst/>
          </a:prstGeom>
        </p:spPr>
        <p:txBody>
          <a:bodyPr vert="horz" wrap="square" lIns="0" tIns="12065" rIns="0" bIns="0" rtlCol="0">
            <a:spAutoFit/>
          </a:bodyPr>
          <a:lstStyle/>
          <a:p>
            <a:pPr algn="ctr" defTabSz="914453">
              <a:lnSpc>
                <a:spcPct val="80000"/>
              </a:lnSpc>
              <a:spcBef>
                <a:spcPct val="0"/>
              </a:spcBef>
            </a:pPr>
            <a:r>
              <a:rPr lang="en-US" altLang="zh-CN" sz="4400" b="1" dirty="0">
                <a:solidFill>
                  <a:schemeClr val="bg1"/>
                </a:solidFill>
                <a:latin typeface="Arial" panose="020B0604020202020204" pitchFamily="34" charset="0"/>
                <a:ea typeface="Inter Display" panose="02000503000000020004" pitchFamily="2" charset="0"/>
                <a:cs typeface="Arial" panose="020B0604020202020204" pitchFamily="34" charset="0"/>
              </a:rPr>
              <a:t>GSM BLEND</a:t>
            </a:r>
            <a:endParaRPr lang="en-AU" sz="44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cxnSp>
        <p:nvCxnSpPr>
          <p:cNvPr id="2" name="Straight Connector 1">
            <a:extLst>
              <a:ext uri="{FF2B5EF4-FFF2-40B4-BE49-F238E27FC236}">
                <a16:creationId xmlns:a16="http://schemas.microsoft.com/office/drawing/2014/main" id="{45B36133-D5C5-73B1-B342-7D280EE6D013}"/>
              </a:ext>
            </a:extLst>
          </p:cNvPr>
          <p:cNvCxnSpPr>
            <a:cxnSpLocks/>
          </p:cNvCxnSpPr>
          <p:nvPr/>
        </p:nvCxnSpPr>
        <p:spPr>
          <a:xfrm>
            <a:off x="2901142" y="5189914"/>
            <a:ext cx="276323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E3580AC0-5E35-0E3A-5678-425F6FD9D979}"/>
              </a:ext>
            </a:extLst>
          </p:cNvPr>
          <p:cNvCxnSpPr>
            <a:cxnSpLocks/>
            <a:endCxn id="25" idx="1"/>
          </p:cNvCxnSpPr>
          <p:nvPr/>
        </p:nvCxnSpPr>
        <p:spPr>
          <a:xfrm>
            <a:off x="6774873" y="2025921"/>
            <a:ext cx="231582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2ABA9686-50D3-151C-B878-1FBBFD68975E}"/>
              </a:ext>
            </a:extLst>
          </p:cNvPr>
          <p:cNvCxnSpPr>
            <a:cxnSpLocks/>
          </p:cNvCxnSpPr>
          <p:nvPr/>
        </p:nvCxnSpPr>
        <p:spPr>
          <a:xfrm>
            <a:off x="10667674" y="1331358"/>
            <a:ext cx="0" cy="52528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E4F53E07-E74D-3010-B860-088C14C85BD0}"/>
              </a:ext>
            </a:extLst>
          </p:cNvPr>
          <p:cNvSpPr txBox="1"/>
          <p:nvPr/>
        </p:nvSpPr>
        <p:spPr>
          <a:xfrm>
            <a:off x="3521353" y="2743633"/>
            <a:ext cx="1519738" cy="1141338"/>
          </a:xfrm>
          <a:prstGeom prst="rect">
            <a:avLst/>
          </a:prstGeom>
          <a:noFill/>
        </p:spPr>
        <p:txBody>
          <a:bodyPr wrap="square" anchor="b">
            <a:spAutoFit/>
          </a:bodyPr>
          <a:lstStyle/>
          <a:p>
            <a:pPr algn="ctr">
              <a:spcBef>
                <a:spcPts val="217"/>
              </a:spcBef>
              <a:spcAft>
                <a:spcPts val="315"/>
              </a:spcAft>
            </a:pPr>
            <a:r>
              <a:rPr lang="en-US" altLang="zh-CN" sz="1600" b="1" dirty="0">
                <a:effectLst/>
                <a:latin typeface="Arial" panose="020B0604020202020204" pitchFamily="34" charset="0"/>
              </a:rPr>
              <a:t>TĂNG CƯỜNG
MỨC ĐỘ CỒN</a:t>
            </a:r>
            <a:endParaRPr lang="en-AU" sz="1600" b="1" dirty="0">
              <a:effectLst/>
              <a:latin typeface="Arial" panose="020B0604020202020204" pitchFamily="34" charset="0"/>
            </a:endParaRPr>
          </a:p>
        </p:txBody>
      </p:sp>
      <p:sp>
        <p:nvSpPr>
          <p:cNvPr id="9" name="TextBox 8">
            <a:extLst>
              <a:ext uri="{FF2B5EF4-FFF2-40B4-BE49-F238E27FC236}">
                <a16:creationId xmlns:a16="http://schemas.microsoft.com/office/drawing/2014/main" id="{8626A466-7461-CC25-BFD8-7B388EA4565A}"/>
              </a:ext>
            </a:extLst>
          </p:cNvPr>
          <p:cNvSpPr txBox="1"/>
          <p:nvPr/>
        </p:nvSpPr>
        <p:spPr>
          <a:xfrm>
            <a:off x="1584305" y="5030345"/>
            <a:ext cx="1394931" cy="338554"/>
          </a:xfrm>
          <a:prstGeom prst="rect">
            <a:avLst/>
          </a:prstGeom>
          <a:noFill/>
        </p:spPr>
        <p:txBody>
          <a:bodyPr wrap="square" anchor="b">
            <a:spAutoFit/>
          </a:bodyPr>
          <a:lstStyle/>
          <a:p>
            <a:pPr algn="ctr">
              <a:spcBef>
                <a:spcPts val="217"/>
              </a:spcBef>
              <a:spcAft>
                <a:spcPts val="315"/>
              </a:spcAft>
            </a:pPr>
            <a:r>
              <a:rPr lang="en-US" altLang="zh-CN" sz="1600" b="1" dirty="0">
                <a:effectLst/>
                <a:latin typeface="Arial" panose="020B0604020202020204" pitchFamily="34" charset="0"/>
              </a:rPr>
              <a:t>GRENACHE</a:t>
            </a:r>
          </a:p>
        </p:txBody>
      </p:sp>
      <p:cxnSp>
        <p:nvCxnSpPr>
          <p:cNvPr id="12" name="Straight Connector 11">
            <a:extLst>
              <a:ext uri="{FF2B5EF4-FFF2-40B4-BE49-F238E27FC236}">
                <a16:creationId xmlns:a16="http://schemas.microsoft.com/office/drawing/2014/main" id="{B73AF5CD-BDCF-ECCF-8A05-B181C486E726}"/>
              </a:ext>
            </a:extLst>
          </p:cNvPr>
          <p:cNvCxnSpPr>
            <a:cxnSpLocks/>
          </p:cNvCxnSpPr>
          <p:nvPr/>
        </p:nvCxnSpPr>
        <p:spPr>
          <a:xfrm>
            <a:off x="2177715" y="4599772"/>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Oval 17">
            <a:extLst>
              <a:ext uri="{FF2B5EF4-FFF2-40B4-BE49-F238E27FC236}">
                <a16:creationId xmlns:a16="http://schemas.microsoft.com/office/drawing/2014/main" id="{24E81699-5A23-20AC-507D-D747DEC875B9}"/>
              </a:ext>
            </a:extLst>
          </p:cNvPr>
          <p:cNvSpPr/>
          <p:nvPr/>
        </p:nvSpPr>
        <p:spPr>
          <a:xfrm>
            <a:off x="1419096" y="3181034"/>
            <a:ext cx="1519737" cy="1519737"/>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21" name="TextBox 20">
            <a:extLst>
              <a:ext uri="{FF2B5EF4-FFF2-40B4-BE49-F238E27FC236}">
                <a16:creationId xmlns:a16="http://schemas.microsoft.com/office/drawing/2014/main" id="{0FE7D9C3-2988-21F7-7E93-D8628A67C0EA}"/>
              </a:ext>
            </a:extLst>
          </p:cNvPr>
          <p:cNvSpPr txBox="1"/>
          <p:nvPr/>
        </p:nvSpPr>
        <p:spPr>
          <a:xfrm>
            <a:off x="1114237" y="3478743"/>
            <a:ext cx="2114329" cy="895117"/>
          </a:xfrm>
          <a:prstGeom prst="rect">
            <a:avLst/>
          </a:prstGeom>
          <a:noFill/>
        </p:spPr>
        <p:txBody>
          <a:bodyPr wrap="square" anchor="b">
            <a:spAutoFit/>
          </a:bodyPr>
          <a:lstStyle/>
          <a:p>
            <a:pPr algn="ctr">
              <a:spcBef>
                <a:spcPts val="217"/>
              </a:spcBef>
              <a:spcAft>
                <a:spcPts val="315"/>
              </a:spcAft>
            </a:pPr>
            <a:r>
              <a:rPr lang="en-US" altLang="zh-CN" sz="1600" b="1" dirty="0">
                <a:effectLst/>
                <a:latin typeface="Arial" panose="020B0604020202020204" pitchFamily="34" charset="0"/>
              </a:rPr>
              <a:t>GIẢM
TANNIN VÀ </a:t>
            </a:r>
            <a:br>
              <a:rPr lang="en-US" altLang="zh-CN" sz="1600" b="1" dirty="0">
                <a:effectLst/>
                <a:latin typeface="Arial" panose="020B0604020202020204" pitchFamily="34" charset="0"/>
              </a:rPr>
            </a:br>
            <a:r>
              <a:rPr lang="en-US" altLang="zh-CN" sz="1600" b="1" dirty="0">
                <a:effectLst/>
                <a:latin typeface="Arial" panose="020B0604020202020204" pitchFamily="34" charset="0"/>
              </a:rPr>
              <a:t>ĐỘ ACID</a:t>
            </a:r>
            <a:endParaRPr lang="en-AU" sz="1600" b="1" dirty="0">
              <a:effectLst/>
              <a:latin typeface="Arial" panose="020B0604020202020204" pitchFamily="34" charset="0"/>
            </a:endParaRPr>
          </a:p>
        </p:txBody>
      </p:sp>
      <p:sp>
        <p:nvSpPr>
          <p:cNvPr id="22" name="TextBox 21">
            <a:extLst>
              <a:ext uri="{FF2B5EF4-FFF2-40B4-BE49-F238E27FC236}">
                <a16:creationId xmlns:a16="http://schemas.microsoft.com/office/drawing/2014/main" id="{59A0B962-8C3B-8772-4F28-D8C744B901A1}"/>
              </a:ext>
            </a:extLst>
          </p:cNvPr>
          <p:cNvSpPr txBox="1"/>
          <p:nvPr/>
        </p:nvSpPr>
        <p:spPr>
          <a:xfrm>
            <a:off x="1643015" y="5373045"/>
            <a:ext cx="2805709" cy="509755"/>
          </a:xfrm>
          <a:prstGeom prst="rect">
            <a:avLst/>
          </a:prstGeom>
          <a:noFill/>
        </p:spPr>
        <p:txBody>
          <a:bodyPr wrap="square" anchor="b">
            <a:spAutoFit/>
          </a:bodyPr>
          <a:lstStyle/>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Thêm hương vị cay nồng</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Thêm đặc tính trái cây đỏ</a:t>
            </a:r>
            <a:endParaRPr lang="en-AU" sz="1400" dirty="0">
              <a:effectLst/>
              <a:latin typeface="Arial" panose="020B0604020202020204" pitchFamily="34" charset="0"/>
            </a:endParaRPr>
          </a:p>
        </p:txBody>
      </p:sp>
      <p:sp>
        <p:nvSpPr>
          <p:cNvPr id="25" name="TextBox 24">
            <a:extLst>
              <a:ext uri="{FF2B5EF4-FFF2-40B4-BE49-F238E27FC236}">
                <a16:creationId xmlns:a16="http://schemas.microsoft.com/office/drawing/2014/main" id="{E72DC1D5-5BE7-9D08-2E35-EBCFC699AC2A}"/>
              </a:ext>
            </a:extLst>
          </p:cNvPr>
          <p:cNvSpPr txBox="1"/>
          <p:nvPr/>
        </p:nvSpPr>
        <p:spPr>
          <a:xfrm>
            <a:off x="9090698" y="1856644"/>
            <a:ext cx="2680115" cy="338554"/>
          </a:xfrm>
          <a:prstGeom prst="rect">
            <a:avLst/>
          </a:prstGeom>
          <a:noFill/>
        </p:spPr>
        <p:txBody>
          <a:bodyPr wrap="square" anchor="b">
            <a:spAutoFit/>
          </a:bodyPr>
          <a:lstStyle/>
          <a:p>
            <a:pPr algn="ctr">
              <a:spcBef>
                <a:spcPts val="217"/>
              </a:spcBef>
              <a:spcAft>
                <a:spcPts val="315"/>
              </a:spcAft>
            </a:pPr>
            <a:r>
              <a:rPr lang="en-US" altLang="zh-CN" sz="1600" dirty="0">
                <a:effectLst/>
                <a:latin typeface="Arial" panose="020B0604020202020204" pitchFamily="34" charset="0"/>
              </a:rPr>
              <a:t>MATARO (MOURVÉDRE)</a:t>
            </a:r>
          </a:p>
        </p:txBody>
      </p:sp>
      <p:sp>
        <p:nvSpPr>
          <p:cNvPr id="28" name="TextBox 27">
            <a:extLst>
              <a:ext uri="{FF2B5EF4-FFF2-40B4-BE49-F238E27FC236}">
                <a16:creationId xmlns:a16="http://schemas.microsoft.com/office/drawing/2014/main" id="{C2CE27D2-4965-754A-0FF9-EB25818D4E1E}"/>
              </a:ext>
            </a:extLst>
          </p:cNvPr>
          <p:cNvSpPr txBox="1"/>
          <p:nvPr/>
        </p:nvSpPr>
        <p:spPr>
          <a:xfrm>
            <a:off x="9963537" y="1062374"/>
            <a:ext cx="1408274" cy="268984"/>
          </a:xfrm>
          <a:prstGeom prst="rect">
            <a:avLst/>
          </a:prstGeom>
          <a:noFill/>
        </p:spPr>
        <p:txBody>
          <a:bodyPr wrap="square" anchor="b">
            <a:spAutoFit/>
          </a:bodyPr>
          <a:lstStyle/>
          <a:p>
            <a:pPr algn="ctr">
              <a:lnSpc>
                <a:spcPct val="82000"/>
              </a:lnSpc>
              <a:spcBef>
                <a:spcPts val="150"/>
              </a:spcBef>
              <a:spcAft>
                <a:spcPts val="315"/>
              </a:spcAft>
              <a:buClr>
                <a:srgbClr val="B2D8BE"/>
              </a:buClr>
            </a:pPr>
            <a:r>
              <a:rPr lang="en-US" altLang="zh-CN" sz="1400" dirty="0">
                <a:effectLst/>
                <a:latin typeface="Arial" panose="020B0604020202020204" pitchFamily="34" charset="0"/>
              </a:rPr>
              <a:t>TANNIN HẠT</a:t>
            </a:r>
          </a:p>
        </p:txBody>
      </p:sp>
      <p:sp>
        <p:nvSpPr>
          <p:cNvPr id="34" name="TextBox 33">
            <a:extLst>
              <a:ext uri="{FF2B5EF4-FFF2-40B4-BE49-F238E27FC236}">
                <a16:creationId xmlns:a16="http://schemas.microsoft.com/office/drawing/2014/main" id="{2C9CEEF2-DAA0-3686-5489-AFD4AB326419}"/>
              </a:ext>
            </a:extLst>
          </p:cNvPr>
          <p:cNvSpPr txBox="1"/>
          <p:nvPr/>
        </p:nvSpPr>
        <p:spPr>
          <a:xfrm>
            <a:off x="9747406" y="2919245"/>
            <a:ext cx="1840536" cy="509755"/>
          </a:xfrm>
          <a:prstGeom prst="rect">
            <a:avLst/>
          </a:prstGeom>
          <a:noFill/>
        </p:spPr>
        <p:txBody>
          <a:bodyPr wrap="square" anchor="b">
            <a:spAutoFit/>
          </a:bodyPr>
          <a:lstStyle/>
          <a:p>
            <a:pPr algn="ctr">
              <a:lnSpc>
                <a:spcPct val="82000"/>
              </a:lnSpc>
              <a:spcBef>
                <a:spcPts val="150"/>
              </a:spcBef>
              <a:spcAft>
                <a:spcPts val="315"/>
              </a:spcAft>
              <a:buClr>
                <a:srgbClr val="B2D8BE"/>
              </a:buClr>
            </a:pPr>
            <a:r>
              <a:rPr lang="en-US" altLang="zh-CN" sz="1400" dirty="0">
                <a:effectLst/>
                <a:latin typeface="Arial" panose="020B0604020202020204" pitchFamily="34" charset="0"/>
              </a:rPr>
              <a:t>HƯƠNG THƠM</a:t>
            </a:r>
          </a:p>
          <a:p>
            <a:pPr algn="ctr">
              <a:lnSpc>
                <a:spcPct val="82000"/>
              </a:lnSpc>
              <a:spcBef>
                <a:spcPts val="150"/>
              </a:spcBef>
              <a:spcAft>
                <a:spcPts val="315"/>
              </a:spcAft>
              <a:buClr>
                <a:srgbClr val="B2D8BE"/>
              </a:buClr>
            </a:pPr>
            <a:r>
              <a:rPr lang="en-US" altLang="zh-CN" sz="1400" dirty="0">
                <a:latin typeface="Arial" panose="020B0604020202020204" pitchFamily="34" charset="0"/>
              </a:rPr>
              <a:t>VÀ HOA HỒI</a:t>
            </a:r>
            <a:endParaRPr lang="en-AU" sz="1400" dirty="0">
              <a:effectLst/>
              <a:latin typeface="Arial" panose="020B0604020202020204" pitchFamily="34" charset="0"/>
            </a:endParaRPr>
          </a:p>
        </p:txBody>
      </p:sp>
      <p:cxnSp>
        <p:nvCxnSpPr>
          <p:cNvPr id="36" name="Straight Connector 35">
            <a:extLst>
              <a:ext uri="{FF2B5EF4-FFF2-40B4-BE49-F238E27FC236}">
                <a16:creationId xmlns:a16="http://schemas.microsoft.com/office/drawing/2014/main" id="{19B06AD2-CAC2-58A3-F28D-6A59CD830794}"/>
              </a:ext>
            </a:extLst>
          </p:cNvPr>
          <p:cNvCxnSpPr>
            <a:cxnSpLocks/>
          </p:cNvCxnSpPr>
          <p:nvPr/>
        </p:nvCxnSpPr>
        <p:spPr>
          <a:xfrm>
            <a:off x="10667674" y="2179256"/>
            <a:ext cx="0" cy="52528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7" name="Oval 36">
            <a:extLst>
              <a:ext uri="{FF2B5EF4-FFF2-40B4-BE49-F238E27FC236}">
                <a16:creationId xmlns:a16="http://schemas.microsoft.com/office/drawing/2014/main" id="{4107C46D-D973-9AA6-95C1-99D02F7A0671}"/>
              </a:ext>
            </a:extLst>
          </p:cNvPr>
          <p:cNvSpPr/>
          <p:nvPr/>
        </p:nvSpPr>
        <p:spPr>
          <a:xfrm>
            <a:off x="8992767" y="4089631"/>
            <a:ext cx="1935183" cy="1935183"/>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Arial" panose="020B0604020202020204" pitchFamily="34" charset="0"/>
            </a:endParaRPr>
          </a:p>
        </p:txBody>
      </p:sp>
      <p:sp>
        <p:nvSpPr>
          <p:cNvPr id="38" name="TextBox 37">
            <a:extLst>
              <a:ext uri="{FF2B5EF4-FFF2-40B4-BE49-F238E27FC236}">
                <a16:creationId xmlns:a16="http://schemas.microsoft.com/office/drawing/2014/main" id="{527C967D-246E-1208-274E-1541E8670641}"/>
              </a:ext>
            </a:extLst>
          </p:cNvPr>
          <p:cNvSpPr txBox="1"/>
          <p:nvPr/>
        </p:nvSpPr>
        <p:spPr>
          <a:xfrm>
            <a:off x="8992767" y="4459676"/>
            <a:ext cx="1935183" cy="1141338"/>
          </a:xfrm>
          <a:prstGeom prst="rect">
            <a:avLst/>
          </a:prstGeom>
          <a:noFill/>
        </p:spPr>
        <p:txBody>
          <a:bodyPr wrap="square" anchor="b">
            <a:spAutoFit/>
          </a:bodyPr>
          <a:lstStyle/>
          <a:p>
            <a:pPr algn="ctr">
              <a:spcBef>
                <a:spcPts val="217"/>
              </a:spcBef>
              <a:spcAft>
                <a:spcPts val="315"/>
              </a:spcAft>
            </a:pPr>
            <a:r>
              <a:rPr lang="en-US" altLang="zh-CN" sz="1600" b="1" dirty="0">
                <a:effectLst/>
                <a:latin typeface="Arial" panose="020B0604020202020204" pitchFamily="34" charset="0"/>
              </a:rPr>
              <a:t>SHIRAZ</a:t>
            </a:r>
          </a:p>
          <a:p>
            <a:pPr algn="ctr">
              <a:spcBef>
                <a:spcPts val="217"/>
              </a:spcBef>
              <a:spcAft>
                <a:spcPts val="315"/>
              </a:spcAft>
            </a:pPr>
            <a:r>
              <a:rPr lang="en-US" altLang="zh-CN" sz="1600" b="1" dirty="0">
                <a:latin typeface="Arial" panose="020B0604020202020204" pitchFamily="34" charset="0"/>
              </a:rPr>
              <a:t>THÊM SỰ ĐẬM ĐÀ VÀ NẶNG KÝ TRONG MIỆNG</a:t>
            </a:r>
            <a:endParaRPr lang="en-AU" sz="1600" b="1" dirty="0">
              <a:effectLst/>
              <a:latin typeface="Arial" panose="020B0604020202020204" pitchFamily="34" charset="0"/>
            </a:endParaRPr>
          </a:p>
        </p:txBody>
      </p:sp>
    </p:spTree>
    <p:extLst>
      <p:ext uri="{BB962C8B-B14F-4D97-AF65-F5344CB8AC3E}">
        <p14:creationId xmlns:p14="http://schemas.microsoft.com/office/powerpoint/2010/main" val="26261190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BCC1B2-95F4-F323-25A8-35896F3C3902}"/>
              </a:ext>
            </a:extLst>
          </p:cNvPr>
          <p:cNvPicPr>
            <a:picLocks noChangeAspect="1"/>
          </p:cNvPicPr>
          <p:nvPr/>
        </p:nvPicPr>
        <p:blipFill>
          <a:blip r:embed="rId3" cstate="screen">
            <a:extLst>
              <a:ext uri="{28A0092B-C50C-407E-A947-70E740481C1C}">
                <a14:useLocalDpi xmlns:a14="http://schemas.microsoft.com/office/drawing/2010/main"/>
              </a:ext>
            </a:extLst>
          </a:blip>
          <a:srcRect l="21573" r="5025"/>
          <a:stretch/>
        </p:blipFill>
        <p:spPr>
          <a:xfrm>
            <a:off x="3283527" y="31259"/>
            <a:ext cx="8908473" cy="6826741"/>
          </a:xfrm>
          <a:prstGeom prst="rect">
            <a:avLst/>
          </a:prstGeom>
        </p:spPr>
      </p:pic>
      <p:sp>
        <p:nvSpPr>
          <p:cNvPr id="2" name="Text Placeholder 4">
            <a:extLst>
              <a:ext uri="{FF2B5EF4-FFF2-40B4-BE49-F238E27FC236}">
                <a16:creationId xmlns:a16="http://schemas.microsoft.com/office/drawing/2014/main" id="{F9912A1B-9980-E083-63F0-B0213BEA99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altLang="zh-CN" sz="3200" b="1" dirty="0">
                <a:solidFill>
                  <a:schemeClr val="accent5"/>
                </a:solidFill>
                <a:latin typeface="Arial" panose="020B0604020202020204" pitchFamily="34" charset="0"/>
                <a:cs typeface="Arial" panose="020B0604020202020204" pitchFamily="34" charset="0"/>
              </a:rPr>
              <a:t>ÚC</a:t>
            </a:r>
          </a:p>
          <a:p>
            <a:pPr marL="0" indent="0">
              <a:lnSpc>
                <a:spcPct val="82000"/>
              </a:lnSpc>
              <a:buNone/>
            </a:pPr>
            <a:r>
              <a:rPr lang="en-US" altLang="zh-CN" sz="5440" b="1" dirty="0">
                <a:solidFill>
                  <a:schemeClr val="accent1"/>
                </a:solidFill>
                <a:latin typeface="Arial" panose="020B0604020202020204" pitchFamily="34" charset="0"/>
                <a:cs typeface="Arial" panose="020B0604020202020204" pitchFamily="34" charset="0"/>
              </a:rPr>
              <a:t>VÙNG
GRENACHE</a:t>
            </a:r>
          </a:p>
        </p:txBody>
      </p:sp>
      <p:sp>
        <p:nvSpPr>
          <p:cNvPr id="13" name="object 58">
            <a:extLst>
              <a:ext uri="{FF2B5EF4-FFF2-40B4-BE49-F238E27FC236}">
                <a16:creationId xmlns:a16="http://schemas.microsoft.com/office/drawing/2014/main" id="{9C81D03D-2855-E215-C4C4-DE8C86E67D7B}"/>
              </a:ext>
            </a:extLst>
          </p:cNvPr>
          <p:cNvSpPr txBox="1"/>
          <p:nvPr/>
        </p:nvSpPr>
        <p:spPr>
          <a:xfrm>
            <a:off x="7006816" y="4884667"/>
            <a:ext cx="1461893" cy="448200"/>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THUNG LŨNG BAROSSA</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14" name="Straight Connector 13">
            <a:extLst>
              <a:ext uri="{FF2B5EF4-FFF2-40B4-BE49-F238E27FC236}">
                <a16:creationId xmlns:a16="http://schemas.microsoft.com/office/drawing/2014/main" id="{27CD3B51-DA54-C67D-222B-3A8D29DD25D2}"/>
              </a:ext>
            </a:extLst>
          </p:cNvPr>
          <p:cNvCxnSpPr>
            <a:cxnSpLocks/>
          </p:cNvCxnSpPr>
          <p:nvPr/>
        </p:nvCxnSpPr>
        <p:spPr>
          <a:xfrm flipV="1">
            <a:off x="8130810" y="4717761"/>
            <a:ext cx="846047" cy="3998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7" name="object 58">
            <a:extLst>
              <a:ext uri="{FF2B5EF4-FFF2-40B4-BE49-F238E27FC236}">
                <a16:creationId xmlns:a16="http://schemas.microsoft.com/office/drawing/2014/main" id="{6C70AF2C-B75A-60B0-88F0-691C880282DA}"/>
              </a:ext>
            </a:extLst>
          </p:cNvPr>
          <p:cNvSpPr txBox="1"/>
          <p:nvPr/>
        </p:nvSpPr>
        <p:spPr>
          <a:xfrm>
            <a:off x="7175100" y="5489228"/>
            <a:ext cx="1911421" cy="232756"/>
          </a:xfrm>
          <a:prstGeom prst="rect">
            <a:avLst/>
          </a:prstGeom>
        </p:spPr>
        <p:txBody>
          <a:bodyPr vert="horz" wrap="square" lIns="0" tIns="17145" rIns="0" bIns="0" rtlCol="0" anchor="t" anchorCtr="0">
            <a:spAutoFit/>
          </a:bodyPr>
          <a:lstStyle/>
          <a:p>
            <a:pPr>
              <a:buClr>
                <a:srgbClr val="F40000"/>
              </a:buClr>
            </a:pPr>
            <a:r>
              <a:rPr lang="en-US" altLang="zh-CN" sz="1400" b="1" dirty="0" err="1">
                <a:solidFill>
                  <a:schemeClr val="accent1"/>
                </a:solidFill>
                <a:latin typeface="Arial" panose="020B0604020202020204" pitchFamily="34" charset="0"/>
                <a:cs typeface="Arial" panose="020B0604020202020204" pitchFamily="34" charset="0"/>
              </a:rPr>
              <a:t>McLAREN VALE</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18" name="Straight Connector 17">
            <a:extLst>
              <a:ext uri="{FF2B5EF4-FFF2-40B4-BE49-F238E27FC236}">
                <a16:creationId xmlns:a16="http://schemas.microsoft.com/office/drawing/2014/main" id="{8945FEA5-974B-9B95-6D3C-B81EA3A1034F}"/>
              </a:ext>
            </a:extLst>
          </p:cNvPr>
          <p:cNvCxnSpPr>
            <a:cxnSpLocks/>
          </p:cNvCxnSpPr>
          <p:nvPr/>
        </p:nvCxnSpPr>
        <p:spPr>
          <a:xfrm flipV="1">
            <a:off x="8553834" y="4864448"/>
            <a:ext cx="332488" cy="74115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339559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r="18000"/>
          <a:stretch/>
        </p:blipFill>
        <p:spPr>
          <a:xfrm>
            <a:off x="2194560" y="0"/>
            <a:ext cx="999744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altLang="zh-CN" sz="5440" b="1" dirty="0">
                <a:solidFill>
                  <a:schemeClr val="accent1"/>
                </a:solidFill>
                <a:latin typeface="Arial" panose="020B0604020202020204" pitchFamily="34" charset="0"/>
                <a:cs typeface="Arial" panose="020B0604020202020204" pitchFamily="34" charset="0"/>
              </a:rPr>
              <a:t>NAM
ÚC</a:t>
            </a:r>
          </a:p>
        </p:txBody>
      </p:sp>
      <p:sp>
        <p:nvSpPr>
          <p:cNvPr id="6" name="object 58">
            <a:extLst>
              <a:ext uri="{FF2B5EF4-FFF2-40B4-BE49-F238E27FC236}">
                <a16:creationId xmlns:a16="http://schemas.microsoft.com/office/drawing/2014/main" id="{5E60AA90-C8B2-0B76-DA32-3C7E3131509B}"/>
              </a:ext>
            </a:extLst>
          </p:cNvPr>
          <p:cNvSpPr txBox="1"/>
          <p:nvPr/>
        </p:nvSpPr>
        <p:spPr>
          <a:xfrm>
            <a:off x="7495082" y="4788131"/>
            <a:ext cx="1515870" cy="448200"/>
          </a:xfrm>
          <a:prstGeom prst="rect">
            <a:avLst/>
          </a:prstGeom>
        </p:spPr>
        <p:txBody>
          <a:bodyPr vert="horz" wrap="square" lIns="0" tIns="17145" rIns="0" bIns="0" rtlCol="0" anchor="t" anchorCtr="0">
            <a:spAutoFit/>
          </a:bodyPr>
          <a:lstStyle/>
          <a:p>
            <a:pPr>
              <a:buClr>
                <a:srgbClr val="F40000"/>
              </a:buClr>
            </a:pPr>
            <a:r>
              <a:rPr lang="en-US" altLang="zh-CN" sz="1400" b="1" dirty="0">
                <a:solidFill>
                  <a:schemeClr val="accent1"/>
                </a:solidFill>
                <a:latin typeface="Arial" panose="020B0604020202020204" pitchFamily="34" charset="0"/>
                <a:cs typeface="Arial" panose="020B0604020202020204" pitchFamily="34" charset="0"/>
              </a:rPr>
              <a:t>THUNG LŨNG BAROSSA</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V="1">
            <a:off x="8761615" y="3429000"/>
            <a:ext cx="1448723" cy="147550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4496668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35534" b="4525"/>
          <a:stretch/>
        </p:blipFill>
        <p:spPr>
          <a:xfrm>
            <a:off x="1" y="368300"/>
            <a:ext cx="6096000" cy="6103741"/>
          </a:xfrm>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829691" cy="1530521"/>
          </a:xfrm>
        </p:spPr>
        <p:txBody>
          <a:bodyPr/>
          <a:lstStyle/>
          <a:p>
            <a:pPr>
              <a:lnSpc>
                <a:spcPct val="92000"/>
              </a:lnSpc>
              <a:spcBef>
                <a:spcPts val="800"/>
              </a:spcBef>
            </a:pPr>
            <a:r>
              <a:rPr lang="en-US" altLang="zh-CN" dirty="0"/>
              <a:t>Văn hóa ẩm thực và rượu vang mạnh mẽ</a:t>
            </a:r>
          </a:p>
          <a:p>
            <a:pPr>
              <a:lnSpc>
                <a:spcPct val="92000"/>
              </a:lnSpc>
              <a:spcBef>
                <a:spcPts val="800"/>
              </a:spcBef>
            </a:pPr>
            <a:r>
              <a:rPr lang="en-US" altLang="zh-CN" dirty="0"/>
              <a:t>Một lịch sử trồng nho phong phú</a:t>
            </a:r>
          </a:p>
          <a:p>
            <a:pPr>
              <a:lnSpc>
                <a:spcPct val="92000"/>
              </a:lnSpc>
              <a:spcBef>
                <a:spcPts val="800"/>
              </a:spcBef>
            </a:pPr>
            <a:r>
              <a:rPr lang="en-US" altLang="zh-CN" dirty="0"/>
              <a:t>Các loại rượu vang nổi tiếng thế giới</a:t>
            </a:r>
          </a:p>
          <a:p>
            <a:pPr>
              <a:lnSpc>
                <a:spcPct val="92000"/>
              </a:lnSpc>
              <a:spcBef>
                <a:spcPts val="800"/>
              </a:spcBef>
            </a:pPr>
            <a:r>
              <a:rPr lang="en-US" altLang="zh-CN" dirty="0"/>
              <a:t>Sản xuất rượu vang sáng tạo</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en-US" altLang="zh-CN" b="1" dirty="0">
                <a:solidFill>
                  <a:schemeClr val="accent1"/>
                </a:solidFill>
              </a:rPr>
              <a:t>THUNG LŨNG BAROSSA</a:t>
            </a:r>
          </a:p>
        </p:txBody>
      </p:sp>
    </p:spTree>
    <p:extLst>
      <p:ext uri="{BB962C8B-B14F-4D97-AF65-F5344CB8AC3E}">
        <p14:creationId xmlns:p14="http://schemas.microsoft.com/office/powerpoint/2010/main" val="3938108307"/>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9" descr="A field of trees and hills  AI-generated content may be incorrect.">
            <a:extLst>
              <a:ext uri="{FF2B5EF4-FFF2-40B4-BE49-F238E27FC236}">
                <a16:creationId xmlns:a16="http://schemas.microsoft.com/office/drawing/2014/main" id="{383F1C98-4560-388C-0825-96A7885CC9C4}"/>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a:xfrm>
            <a:off x="0" y="7938"/>
            <a:ext cx="6096000" cy="6850062"/>
          </a:xfrm>
        </p:spPr>
      </p:pic>
      <p:sp>
        <p:nvSpPr>
          <p:cNvPr id="15" name="Title 2">
            <a:extLst>
              <a:ext uri="{FF2B5EF4-FFF2-40B4-BE49-F238E27FC236}">
                <a16:creationId xmlns:a16="http://schemas.microsoft.com/office/drawing/2014/main" id="{A9941860-B29E-296A-3432-F8685CF7CCA3}"/>
              </a:ext>
            </a:extLst>
          </p:cNvPr>
          <p:cNvSpPr>
            <a:spLocks noGrp="1"/>
          </p:cNvSpPr>
          <p:nvPr>
            <p:ph type="title"/>
          </p:nvPr>
        </p:nvSpPr>
        <p:spPr>
          <a:xfrm>
            <a:off x="597304" y="475573"/>
            <a:ext cx="5334275" cy="820910"/>
          </a:xfrm>
        </p:spPr>
        <p:txBody>
          <a:bodyPr/>
          <a:lstStyle/>
          <a:p>
            <a:r>
              <a:rPr lang="en-US" altLang="zh-CN" b="1" dirty="0">
                <a:solidFill>
                  <a:schemeClr val="bg1"/>
                </a:solidFill>
              </a:rPr>
              <a:t>KHÍ HẬU</a:t>
            </a:r>
          </a:p>
        </p:txBody>
      </p:sp>
      <p:sp>
        <p:nvSpPr>
          <p:cNvPr id="16" name="TextBox 15">
            <a:extLst>
              <a:ext uri="{FF2B5EF4-FFF2-40B4-BE49-F238E27FC236}">
                <a16:creationId xmlns:a16="http://schemas.microsoft.com/office/drawing/2014/main" id="{F85DB4AA-8B99-EC85-3146-6F82FC7A1ABC}"/>
              </a:ext>
            </a:extLst>
          </p:cNvPr>
          <p:cNvSpPr txBox="1"/>
          <p:nvPr/>
        </p:nvSpPr>
        <p:spPr>
          <a:xfrm>
            <a:off x="560158" y="1141921"/>
            <a:ext cx="4331369" cy="584775"/>
          </a:xfrm>
          <a:prstGeom prst="rect">
            <a:avLst/>
          </a:prstGeom>
          <a:noFill/>
        </p:spPr>
        <p:txBody>
          <a:bodyPr wrap="square" rtlCol="0">
            <a:spAutoFit/>
          </a:bodyPr>
          <a:lstStyle/>
          <a:p>
            <a:pPr algn="l"/>
            <a:r>
              <a:rPr lang="en-US" altLang="zh-CN" sz="3200" b="1"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ĐỊA TRUNG HẢI</a:t>
            </a:r>
          </a:p>
        </p:txBody>
      </p:sp>
      <p:cxnSp>
        <p:nvCxnSpPr>
          <p:cNvPr id="18" name="Straight Connector 17">
            <a:extLst>
              <a:ext uri="{FF2B5EF4-FFF2-40B4-BE49-F238E27FC236}">
                <a16:creationId xmlns:a16="http://schemas.microsoft.com/office/drawing/2014/main" id="{188385C7-F940-AAD7-2B1D-84889CBA34EF}"/>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9" name="Title 7">
            <a:extLst>
              <a:ext uri="{FF2B5EF4-FFF2-40B4-BE49-F238E27FC236}">
                <a16:creationId xmlns:a16="http://schemas.microsoft.com/office/drawing/2014/main" id="{BC06D93D-98E0-E4EB-750E-88431DAD8E69}"/>
              </a:ext>
            </a:extLst>
          </p:cNvPr>
          <p:cNvSpPr txBox="1">
            <a:spLocks/>
          </p:cNvSpPr>
          <p:nvPr/>
        </p:nvSpPr>
        <p:spPr>
          <a:xfrm>
            <a:off x="6456363" y="626428"/>
            <a:ext cx="3832460" cy="683329"/>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b="1" dirty="0">
                <a:solidFill>
                  <a:schemeClr val="accent3"/>
                </a:solidFill>
                <a:latin typeface="Arial" panose="020B0604020202020204" pitchFamily="34" charset="0"/>
                <a:cs typeface="Arial" panose="020B0604020202020204" pitchFamily="34" charset="0"/>
              </a:rPr>
              <a:t>ĐỘ CAO</a:t>
            </a:r>
          </a:p>
        </p:txBody>
      </p:sp>
      <p:sp>
        <p:nvSpPr>
          <p:cNvPr id="20" name="Text Placeholder 9">
            <a:extLst>
              <a:ext uri="{FF2B5EF4-FFF2-40B4-BE49-F238E27FC236}">
                <a16:creationId xmlns:a16="http://schemas.microsoft.com/office/drawing/2014/main" id="{FE6D5D4E-5C73-A734-C11B-E4FCF0BE9BA3}"/>
              </a:ext>
            </a:extLst>
          </p:cNvPr>
          <p:cNvSpPr txBox="1">
            <a:spLocks/>
          </p:cNvSpPr>
          <p:nvPr/>
        </p:nvSpPr>
        <p:spPr>
          <a:xfrm>
            <a:off x="6354110" y="3681851"/>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b="1" dirty="0">
                <a:solidFill>
                  <a:schemeClr val="accent3"/>
                </a:solidFill>
                <a:latin typeface="Arial" panose="020B0604020202020204" pitchFamily="34" charset="0"/>
                <a:cs typeface="Arial" panose="020B0604020202020204" pitchFamily="34" charset="0"/>
              </a:rPr>
              <a:t>THUNG LŨNG BAROSSA</a:t>
            </a:r>
          </a:p>
          <a:p>
            <a:r>
              <a:rPr lang="en-US" altLang="zh-CN" sz="1800" dirty="0">
                <a:solidFill>
                  <a:srgbClr val="B2D8BE"/>
                </a:solidFill>
                <a:latin typeface="Arial" panose="020B0604020202020204" pitchFamily="34" charset="0"/>
                <a:cs typeface="Arial" panose="020B0604020202020204" pitchFamily="34" charset="0"/>
              </a:rPr>
              <a:t>130–430M (427–1,411FT)</a:t>
            </a:r>
          </a:p>
        </p:txBody>
      </p:sp>
      <p:sp>
        <p:nvSpPr>
          <p:cNvPr id="21" name="TextBox 20">
            <a:extLst>
              <a:ext uri="{FF2B5EF4-FFF2-40B4-BE49-F238E27FC236}">
                <a16:creationId xmlns:a16="http://schemas.microsoft.com/office/drawing/2014/main" id="{5EB05DEA-76BF-84C0-024B-00A688DA832D}"/>
              </a:ext>
            </a:extLst>
          </p:cNvPr>
          <p:cNvSpPr txBox="1"/>
          <p:nvPr/>
        </p:nvSpPr>
        <p:spPr>
          <a:xfrm>
            <a:off x="9228352" y="5836182"/>
            <a:ext cx="2092341"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THẤP</a:t>
            </a:r>
          </a:p>
          <a:p>
            <a:r>
              <a:rPr lang="en-US" altLang="zh-CN" sz="1400" dirty="0">
                <a:solidFill>
                  <a:srgbClr val="601329"/>
                </a:solidFill>
                <a:latin typeface="Arial" panose="020B0604020202020204" pitchFamily="34" charset="0"/>
              </a:rPr>
              <a:t>0–499m
(0–1,639ft)</a:t>
            </a:r>
          </a:p>
        </p:txBody>
      </p:sp>
      <p:sp>
        <p:nvSpPr>
          <p:cNvPr id="22" name="TextBox 21">
            <a:extLst>
              <a:ext uri="{FF2B5EF4-FFF2-40B4-BE49-F238E27FC236}">
                <a16:creationId xmlns:a16="http://schemas.microsoft.com/office/drawing/2014/main" id="{494FC8F0-D19A-ADE3-9FF5-6E97A9C442FF}"/>
              </a:ext>
            </a:extLst>
          </p:cNvPr>
          <p:cNvSpPr txBox="1"/>
          <p:nvPr/>
        </p:nvSpPr>
        <p:spPr>
          <a:xfrm>
            <a:off x="9633083" y="4316851"/>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TRUNG BÌNH</a:t>
            </a:r>
          </a:p>
          <a:p>
            <a:r>
              <a:rPr lang="en-US" altLang="zh-CN" sz="1400" dirty="0">
                <a:solidFill>
                  <a:srgbClr val="601329"/>
                </a:solidFill>
                <a:latin typeface="Arial" panose="020B0604020202020204" pitchFamily="34" charset="0"/>
              </a:rPr>
              <a:t>500–749m</a:t>
            </a:r>
          </a:p>
          <a:p>
            <a:r>
              <a:rPr lang="en-US" altLang="zh-CN" sz="1400" dirty="0">
                <a:solidFill>
                  <a:srgbClr val="601329"/>
                </a:solidFill>
                <a:latin typeface="Arial" panose="020B0604020202020204" pitchFamily="34" charset="0"/>
              </a:rPr>
              <a:t>(1,640–2,459ft)</a:t>
            </a:r>
          </a:p>
        </p:txBody>
      </p:sp>
      <p:cxnSp>
        <p:nvCxnSpPr>
          <p:cNvPr id="23" name="Straight Connector 22">
            <a:extLst>
              <a:ext uri="{FF2B5EF4-FFF2-40B4-BE49-F238E27FC236}">
                <a16:creationId xmlns:a16="http://schemas.microsoft.com/office/drawing/2014/main" id="{B16427A1-C5E5-C999-71D3-A8C273A1714F}"/>
              </a:ext>
            </a:extLst>
          </p:cNvPr>
          <p:cNvCxnSpPr>
            <a:cxnSpLocks/>
          </p:cNvCxnSpPr>
          <p:nvPr/>
        </p:nvCxnSpPr>
        <p:spPr>
          <a:xfrm>
            <a:off x="7570115" y="6283066"/>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30307312-410F-0900-41AC-9297715A7EA2}"/>
              </a:ext>
            </a:extLst>
          </p:cNvPr>
          <p:cNvCxnSpPr>
            <a:cxnSpLocks/>
          </p:cNvCxnSpPr>
          <p:nvPr/>
        </p:nvCxnSpPr>
        <p:spPr>
          <a:xfrm flipV="1">
            <a:off x="7570115" y="5160065"/>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4" name="Oval 33">
            <a:extLst>
              <a:ext uri="{FF2B5EF4-FFF2-40B4-BE49-F238E27FC236}">
                <a16:creationId xmlns:a16="http://schemas.microsoft.com/office/drawing/2014/main" id="{E88CFD36-F767-EB02-FE1B-1BC605E619B3}"/>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5" name="Oval 34">
            <a:extLst>
              <a:ext uri="{FF2B5EF4-FFF2-40B4-BE49-F238E27FC236}">
                <a16:creationId xmlns:a16="http://schemas.microsoft.com/office/drawing/2014/main" id="{518BCA1C-3B2B-F097-8E5C-642C011637D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6" name="Oval 35">
            <a:extLst>
              <a:ext uri="{FF2B5EF4-FFF2-40B4-BE49-F238E27FC236}">
                <a16:creationId xmlns:a16="http://schemas.microsoft.com/office/drawing/2014/main" id="{82BBBE6A-6B19-CC40-E9C9-6C4933D7552A}"/>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7" name="Oval 36">
            <a:extLst>
              <a:ext uri="{FF2B5EF4-FFF2-40B4-BE49-F238E27FC236}">
                <a16:creationId xmlns:a16="http://schemas.microsoft.com/office/drawing/2014/main" id="{9A4F2031-BE4D-025A-2F1B-6B48F5E1D9A7}"/>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8" name="Oval 37">
            <a:extLst>
              <a:ext uri="{FF2B5EF4-FFF2-40B4-BE49-F238E27FC236}">
                <a16:creationId xmlns:a16="http://schemas.microsoft.com/office/drawing/2014/main" id="{DE2B7D54-E94C-832F-D38F-191628626566}"/>
              </a:ext>
            </a:extLst>
          </p:cNvPr>
          <p:cNvSpPr/>
          <p:nvPr/>
        </p:nvSpPr>
        <p:spPr>
          <a:xfrm>
            <a:off x="8632018" y="6110397"/>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solidFill>
                <a:schemeClr val="accent3"/>
              </a:solidFill>
              <a:latin typeface="Arial" panose="020B0604020202020204" pitchFamily="34" charset="0"/>
            </a:endParaRPr>
          </a:p>
        </p:txBody>
      </p:sp>
      <p:sp>
        <p:nvSpPr>
          <p:cNvPr id="2" name="TextBox 1">
            <a:extLst>
              <a:ext uri="{FF2B5EF4-FFF2-40B4-BE49-F238E27FC236}">
                <a16:creationId xmlns:a16="http://schemas.microsoft.com/office/drawing/2014/main" id="{51BAF05C-65A1-C413-1422-77D06F5104A1}"/>
              </a:ext>
            </a:extLst>
          </p:cNvPr>
          <p:cNvSpPr txBox="1"/>
          <p:nvPr/>
        </p:nvSpPr>
        <p:spPr>
          <a:xfrm>
            <a:off x="10105808" y="2748202"/>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CAO</a:t>
            </a:r>
          </a:p>
          <a:p>
            <a:r>
              <a:rPr lang="en-US" altLang="zh-CN" sz="1400" dirty="0">
                <a:solidFill>
                  <a:srgbClr val="601329"/>
                </a:solidFill>
                <a:latin typeface="Arial" panose="020B0604020202020204" pitchFamily="34" charset="0"/>
              </a:rPr>
              <a:t>750–999m</a:t>
            </a:r>
          </a:p>
          <a:p>
            <a:r>
              <a:rPr lang="en-US" altLang="zh-CN" sz="1400" dirty="0">
                <a:solidFill>
                  <a:srgbClr val="601329"/>
                </a:solidFill>
                <a:latin typeface="Arial" panose="020B0604020202020204" pitchFamily="34" charset="0"/>
              </a:rPr>
              <a:t>(2,460–3,279ft)</a:t>
            </a:r>
          </a:p>
        </p:txBody>
      </p:sp>
      <p:sp>
        <p:nvSpPr>
          <p:cNvPr id="3" name="TextBox 2">
            <a:extLst>
              <a:ext uri="{FF2B5EF4-FFF2-40B4-BE49-F238E27FC236}">
                <a16:creationId xmlns:a16="http://schemas.microsoft.com/office/drawing/2014/main" id="{CB0DAF25-9D51-E833-5FD3-25C6A98A0BBD}"/>
              </a:ext>
            </a:extLst>
          </p:cNvPr>
          <p:cNvSpPr txBox="1"/>
          <p:nvPr/>
        </p:nvSpPr>
        <p:spPr>
          <a:xfrm>
            <a:off x="10456533" y="1308425"/>
            <a:ext cx="2643446"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RẤT CAO</a:t>
            </a:r>
          </a:p>
          <a:p>
            <a:r>
              <a:rPr lang="en-US" altLang="zh-CN" sz="1400" dirty="0">
                <a:solidFill>
                  <a:srgbClr val="601329"/>
                </a:solidFill>
                <a:latin typeface="Arial" panose="020B0604020202020204" pitchFamily="34" charset="0"/>
              </a:rPr>
              <a:t>1000m +</a:t>
            </a:r>
          </a:p>
          <a:p>
            <a:r>
              <a:rPr lang="en-US" altLang="zh-CN" sz="1400" dirty="0">
                <a:solidFill>
                  <a:srgbClr val="601329"/>
                </a:solidFill>
                <a:latin typeface="Arial" panose="020B0604020202020204" pitchFamily="34" charset="0"/>
              </a:rPr>
              <a:t>(&gt;3,280ft +)</a:t>
            </a:r>
          </a:p>
        </p:txBody>
      </p:sp>
    </p:spTree>
    <p:extLst>
      <p:ext uri="{BB962C8B-B14F-4D97-AF65-F5344CB8AC3E}">
        <p14:creationId xmlns:p14="http://schemas.microsoft.com/office/powerpoint/2010/main" val="500136252"/>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4098" t="497" r="11527" b="-1"/>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altLang="zh-CN" b="1" dirty="0">
                <a:solidFill>
                  <a:schemeClr val="accent1"/>
                </a:solidFill>
              </a:rPr>
              <a:t>ĐẤT</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483504" cy="1530521"/>
          </a:xfrm>
        </p:spPr>
        <p:txBody>
          <a:bodyPr/>
          <a:lstStyle/>
          <a:p>
            <a:pPr marL="0" indent="0">
              <a:buNone/>
            </a:pPr>
            <a:r>
              <a:rPr lang="en-US" altLang="zh-CN" dirty="0"/>
              <a:t>Các loại đất ở Barossa rất khác nhau, từ đất thịt pha cát sâu đến đất sét và đất đỏ-nâu. Grenache thường được trồng ở vùng đất đen màu mỡ, giàu dinh dưỡng của thung lũng Barossa.</a:t>
            </a:r>
          </a:p>
        </p:txBody>
      </p:sp>
    </p:spTree>
    <p:extLst>
      <p:ext uri="{BB962C8B-B14F-4D97-AF65-F5344CB8AC3E}">
        <p14:creationId xmlns:p14="http://schemas.microsoft.com/office/powerpoint/2010/main" val="424991755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EB7A30-E56D-CD19-AC0C-6CD2DB649891}"/>
              </a:ext>
            </a:extLst>
          </p:cNvPr>
          <p:cNvPicPr>
            <a:picLocks noChangeAspect="1"/>
          </p:cNvPicPr>
          <p:nvPr/>
        </p:nvPicPr>
        <p:blipFill>
          <a:blip r:embed="rId3" cstate="screen">
            <a:extLst>
              <a:ext uri="{28A0092B-C50C-407E-A947-70E740481C1C}">
                <a14:useLocalDpi xmlns:a14="http://schemas.microsoft.com/office/drawing/2010/main"/>
              </a:ext>
            </a:extLst>
          </a:blip>
          <a:srcRect l="191" r="17808"/>
          <a:stretch/>
        </p:blipFill>
        <p:spPr>
          <a:xfrm>
            <a:off x="2194560" y="0"/>
            <a:ext cx="9997440" cy="6858000"/>
          </a:xfrm>
          <a:prstGeom prst="rect">
            <a:avLst/>
          </a:prstGeom>
        </p:spPr>
      </p:pic>
      <p:sp>
        <p:nvSpPr>
          <p:cNvPr id="3" name="Text Placeholder 4">
            <a:extLst>
              <a:ext uri="{FF2B5EF4-FFF2-40B4-BE49-F238E27FC236}">
                <a16:creationId xmlns:a16="http://schemas.microsoft.com/office/drawing/2014/main" id="{D3DB8632-B903-B4A1-64DB-3EC881A5B895}"/>
              </a:ext>
            </a:extLst>
          </p:cNvPr>
          <p:cNvSpPr txBox="1">
            <a:spLocks/>
          </p:cNvSpPr>
          <p:nvPr/>
        </p:nvSpPr>
        <p:spPr>
          <a:xfrm>
            <a:off x="623888" y="584200"/>
            <a:ext cx="11154670" cy="540407"/>
          </a:xfrm>
          <a:prstGeom prst="rect">
            <a:avLst/>
          </a:prstGeom>
        </p:spPr>
        <p:txBody>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82000"/>
              </a:lnSpc>
              <a:buNone/>
            </a:pPr>
            <a:r>
              <a:rPr lang="en-US" altLang="zh-CN" sz="5440" b="1" dirty="0">
                <a:solidFill>
                  <a:schemeClr val="accent1"/>
                </a:solidFill>
                <a:latin typeface="Arial" panose="020B0604020202020204" pitchFamily="34" charset="0"/>
                <a:cs typeface="Arial" panose="020B0604020202020204" pitchFamily="34" charset="0"/>
              </a:rPr>
              <a:t>NAM
ÚC</a:t>
            </a:r>
          </a:p>
        </p:txBody>
      </p:sp>
      <p:sp>
        <p:nvSpPr>
          <p:cNvPr id="6" name="object 58">
            <a:extLst>
              <a:ext uri="{FF2B5EF4-FFF2-40B4-BE49-F238E27FC236}">
                <a16:creationId xmlns:a16="http://schemas.microsoft.com/office/drawing/2014/main" id="{5E60AA90-C8B2-0B76-DA32-3C7E3131509B}"/>
              </a:ext>
            </a:extLst>
          </p:cNvPr>
          <p:cNvSpPr txBox="1"/>
          <p:nvPr/>
        </p:nvSpPr>
        <p:spPr>
          <a:xfrm>
            <a:off x="7074609" y="4788131"/>
            <a:ext cx="1936343" cy="232756"/>
          </a:xfrm>
          <a:prstGeom prst="rect">
            <a:avLst/>
          </a:prstGeom>
        </p:spPr>
        <p:txBody>
          <a:bodyPr vert="horz" wrap="square" lIns="0" tIns="17145" rIns="0" bIns="0" rtlCol="0" anchor="t" anchorCtr="0">
            <a:spAutoFit/>
          </a:bodyPr>
          <a:lstStyle/>
          <a:p>
            <a:pPr>
              <a:buClr>
                <a:srgbClr val="F40000"/>
              </a:buClr>
            </a:pPr>
            <a:r>
              <a:rPr lang="en-US" altLang="zh-CN" sz="1400" b="1" dirty="0" err="1">
                <a:solidFill>
                  <a:schemeClr val="accent1"/>
                </a:solidFill>
                <a:latin typeface="Arial" panose="020B0604020202020204" pitchFamily="34" charset="0"/>
                <a:cs typeface="Arial" panose="020B0604020202020204" pitchFamily="34" charset="0"/>
              </a:rPr>
              <a:t>McLAREN VALE</a:t>
            </a:r>
            <a:endParaRPr lang="en-US" sz="1400" b="1" dirty="0">
              <a:solidFill>
                <a:schemeClr val="accent1"/>
              </a:solidFill>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B6A799F8-988E-2AA7-75B4-3511C103EBF3}"/>
              </a:ext>
            </a:extLst>
          </p:cNvPr>
          <p:cNvCxnSpPr>
            <a:cxnSpLocks/>
          </p:cNvCxnSpPr>
          <p:nvPr/>
        </p:nvCxnSpPr>
        <p:spPr>
          <a:xfrm flipV="1">
            <a:off x="8537171" y="4621876"/>
            <a:ext cx="1047404" cy="28263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32549669"/>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  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5755422"/>
          </a:xfrm>
          <a:prstGeom prst="rect">
            <a:avLst/>
          </a:prstGeom>
          <a:noFill/>
        </p:spPr>
        <p:txBody>
          <a:bodyPr wrap="square">
            <a:spAutoFit/>
          </a:bodyPr>
          <a:lstStyle/>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Được chế tác từ những trái nho được trồng dưới những vùng khí hậu rộng lớn và đa dạng, trên khắp những vùng đất được hình thành hàng triệu năm, mỗi ly rượu vang Úc đều kể một câu chuyện.</a:t>
            </a:r>
          </a:p>
          <a:p>
            <a:endParaRPr lang="en-AU"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endParaRPr>
          </a:p>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Giống như những người đi trước chúng ta, những người trồng và sản xuất rượu hiện đại của chúng ta vẫn tiếp tục đam mê, kiên cường và sáng tạo; không ngừng thúc đẩy khám phá những cách mới để hoàn thiện các kỹ thuật cũ. Cộng đồng của chúng tôi được kết nối bởi sự tôn trọng lẫn nhau và tình yêu chung đối với việc chế tạo rượu vang đặc biệt, đồng thời bảo vệ những kỳ quan thiên nhiên cho các thế hệ tương lai thưởng thức. Áp dụng tư duy hiện đại vào vùng đất cổ xưa của chúng ta, chúng tôi rất coi trọng những thử nghiệm vui tươi.</a:t>
            </a:r>
          </a:p>
          <a:p>
            <a:endParaRPr lang="en-AU" sz="1600" dirty="0">
              <a:solidFill>
                <a:srgbClr val="190000"/>
              </a:solidFill>
              <a:latin typeface="Arial" panose="020B0604020202020204" pitchFamily="34" charset="0"/>
              <a:ea typeface="Inter Display" panose="02000503000000020004" pitchFamily="2" charset="0"/>
              <a:cs typeface="Arial" panose="020B0604020202020204" pitchFamily="34" charset="0"/>
            </a:endParaRPr>
          </a:p>
          <a:p>
            <a:r>
              <a:rPr lang="en-US" altLang="zh-CN" sz="1600" dirty="0">
                <a:solidFill>
                  <a:srgbClr val="190000"/>
                </a:solidFill>
                <a:effectLst/>
                <a:latin typeface="Arial" panose="020B0604020202020204" pitchFamily="34" charset="0"/>
                <a:ea typeface="Inter Display" panose="02000503000000020004" pitchFamily="2" charset="0"/>
                <a:cs typeface="Arial" panose="020B0604020202020204" pitchFamily="34" charset="0"/>
              </a:rPr>
              <a:t>Vì vậy, nếu bạn đang tìm kiếm hương vị của cuộc phiêu lưu, hãy để rượu vang Úc là kim chỉ nam của bạn. Bởi vì trong mỗi chai rượu vang Úc, bạn sẽ trải nghiệm những kỳ quan của nước Úc - một lời nhắc nhở về cuộc phiêu lưu và sự đa dạng định hình nên văn hóa và vùng đất của chúng ta.</a:t>
            </a:r>
          </a:p>
        </p:txBody>
      </p:sp>
      <p:pic>
        <p:nvPicPr>
          <p:cNvPr id="16" name="Picture 15" descr="A logo with text on it  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2CF508A-2E67-5140-E925-74090ED3EE7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4" name="Text Placeholder 3">
            <a:extLst>
              <a:ext uri="{FF2B5EF4-FFF2-40B4-BE49-F238E27FC236}">
                <a16:creationId xmlns:a16="http://schemas.microsoft.com/office/drawing/2014/main" id="{7BB42F69-DEB7-5773-3A65-BA146BCF38AA}"/>
              </a:ext>
            </a:extLst>
          </p:cNvPr>
          <p:cNvSpPr>
            <a:spLocks noGrp="1"/>
          </p:cNvSpPr>
          <p:nvPr>
            <p:ph type="body" sz="quarter" idx="12"/>
          </p:nvPr>
        </p:nvSpPr>
        <p:spPr>
          <a:xfrm>
            <a:off x="6456363" y="2732668"/>
            <a:ext cx="4958647" cy="1530521"/>
          </a:xfrm>
        </p:spPr>
        <p:txBody>
          <a:bodyPr/>
          <a:lstStyle/>
          <a:p>
            <a:pPr>
              <a:lnSpc>
                <a:spcPct val="110000"/>
              </a:lnSpc>
              <a:spcBef>
                <a:spcPct val="0"/>
              </a:spcBef>
            </a:pPr>
            <a:r>
              <a:rPr lang="en-US" altLang="zh-CN" dirty="0"/>
              <a:t>Nơi khai sinh của rượu vang ở Nam Úc</a:t>
            </a:r>
          </a:p>
          <a:p>
            <a:pPr>
              <a:lnSpc>
                <a:spcPct val="110000"/>
              </a:lnSpc>
              <a:spcBef>
                <a:spcPct val="0"/>
              </a:spcBef>
            </a:pPr>
            <a:r>
              <a:rPr lang="en-US" altLang="zh-CN" dirty="0"/>
              <a:t>Vẻ đẹp tự nhiên đa dạng</a:t>
            </a:r>
          </a:p>
          <a:p>
            <a:pPr>
              <a:lnSpc>
                <a:spcPct val="110000"/>
              </a:lnSpc>
              <a:spcBef>
                <a:spcPct val="0"/>
              </a:spcBef>
            </a:pPr>
            <a:r>
              <a:rPr lang="en-US" altLang="zh-CN" dirty="0"/>
              <a:t>Grenache là một ngôi </a:t>
            </a:r>
            <a:r>
              <a:rPr lang="en-US" altLang="zh-CN" dirty="0" err="1"/>
              <a:t>sao</a:t>
            </a:r>
            <a:r>
              <a:rPr lang="en-US" altLang="zh-CN" dirty="0"/>
              <a:t> </a:t>
            </a:r>
            <a:r>
              <a:rPr lang="en-US" altLang="zh-CN" dirty="0" err="1"/>
              <a:t>nổi</a:t>
            </a:r>
            <a:r>
              <a:rPr lang="en-US" altLang="zh-CN" dirty="0"/>
              <a:t> </a:t>
            </a:r>
            <a:r>
              <a:rPr lang="en-US" altLang="zh-CN" dirty="0" err="1"/>
              <a:t>bật</a:t>
            </a:r>
            <a:endParaRPr lang="en-US" altLang="zh-CN" dirty="0"/>
          </a:p>
          <a:p>
            <a:pPr>
              <a:lnSpc>
                <a:spcPct val="110000"/>
              </a:lnSpc>
              <a:spcBef>
                <a:spcPct val="0"/>
              </a:spcBef>
            </a:pPr>
            <a:r>
              <a:rPr lang="en-US" altLang="zh-CN" dirty="0"/>
              <a:t>Các nhà máy rượu boutique với tinh thần sáng tạo</a:t>
            </a:r>
          </a:p>
          <a:p>
            <a:pPr>
              <a:lnSpc>
                <a:spcPct val="110000"/>
              </a:lnSpc>
              <a:spcBef>
                <a:spcPct val="0"/>
              </a:spcBef>
            </a:pPr>
            <a:r>
              <a:rPr lang="en-US" altLang="zh-CN" dirty="0"/>
              <a:t>Ý thức về môi trường</a:t>
            </a:r>
          </a:p>
        </p:txBody>
      </p:sp>
      <p:sp>
        <p:nvSpPr>
          <p:cNvPr id="5" name="Text Placeholder 4">
            <a:extLst>
              <a:ext uri="{FF2B5EF4-FFF2-40B4-BE49-F238E27FC236}">
                <a16:creationId xmlns:a16="http://schemas.microsoft.com/office/drawing/2014/main" id="{19C3A12B-310C-87C5-933B-3A4543C5D38A}"/>
              </a:ext>
            </a:extLst>
          </p:cNvPr>
          <p:cNvSpPr>
            <a:spLocks noGrp="1"/>
          </p:cNvSpPr>
          <p:nvPr>
            <p:ph type="body" sz="quarter" idx="13"/>
          </p:nvPr>
        </p:nvSpPr>
        <p:spPr/>
        <p:txBody>
          <a:bodyPr/>
          <a:lstStyle/>
          <a:p>
            <a:r>
              <a:rPr lang="en-US" altLang="zh-CN" b="1" dirty="0" err="1">
                <a:solidFill>
                  <a:schemeClr val="accent1"/>
                </a:solidFill>
              </a:rPr>
              <a:t>McLAREN VALE</a:t>
            </a:r>
          </a:p>
        </p:txBody>
      </p:sp>
    </p:spTree>
    <p:extLst>
      <p:ext uri="{BB962C8B-B14F-4D97-AF65-F5344CB8AC3E}">
        <p14:creationId xmlns:p14="http://schemas.microsoft.com/office/powerpoint/2010/main" val="4214765211"/>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51B658-C587-B0BC-DCC2-FD415CFB91BF}"/>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Placeholder 6">
            <a:extLst>
              <a:ext uri="{FF2B5EF4-FFF2-40B4-BE49-F238E27FC236}">
                <a16:creationId xmlns:a16="http://schemas.microsoft.com/office/drawing/2014/main" id="{F5E5D441-F351-5A95-E454-ECCB0C44D807}"/>
              </a:ext>
            </a:extLst>
          </p:cNvPr>
          <p:cNvPicPr>
            <a:picLocks noChangeAspect="1"/>
          </p:cNvPicPr>
          <p:nvPr/>
        </p:nvPicPr>
        <p:blipFill>
          <a:blip r:embed="rId3" cstate="screen">
            <a:extLst>
              <a:ext uri="{28A0092B-C50C-407E-A947-70E740481C1C}">
                <a14:useLocalDpi xmlns:a14="http://schemas.microsoft.com/office/drawing/2010/main"/>
              </a:ext>
            </a:extLst>
          </a:blip>
          <a:srcRect l="1" t="110" r="40751" b="-92"/>
          <a:stretch/>
        </p:blipFill>
        <p:spPr>
          <a:xfrm>
            <a:off x="0" y="-1"/>
            <a:ext cx="6096000" cy="6858000"/>
          </a:xfrm>
          <a:prstGeom prst="rect">
            <a:avLst/>
          </a:prstGeom>
        </p:spPr>
      </p:pic>
      <p:sp>
        <p:nvSpPr>
          <p:cNvPr id="5" name="Title 7">
            <a:extLst>
              <a:ext uri="{FF2B5EF4-FFF2-40B4-BE49-F238E27FC236}">
                <a16:creationId xmlns:a16="http://schemas.microsoft.com/office/drawing/2014/main" id="{FFB25CB7-0857-5EA2-C68A-55F6E3A0212C}"/>
              </a:ext>
            </a:extLst>
          </p:cNvPr>
          <p:cNvSpPr txBox="1">
            <a:spLocks/>
          </p:cNvSpPr>
          <p:nvPr/>
        </p:nvSpPr>
        <p:spPr>
          <a:xfrm>
            <a:off x="6456363" y="626428"/>
            <a:ext cx="3832460" cy="683329"/>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b="1" dirty="0">
                <a:solidFill>
                  <a:schemeClr val="accent3"/>
                </a:solidFill>
                <a:latin typeface="Arial" panose="020B0604020202020204" pitchFamily="34" charset="0"/>
                <a:cs typeface="Arial" panose="020B0604020202020204" pitchFamily="34" charset="0"/>
              </a:rPr>
              <a:t>ĐỘ CAO</a:t>
            </a:r>
          </a:p>
        </p:txBody>
      </p:sp>
      <p:sp>
        <p:nvSpPr>
          <p:cNvPr id="6" name="Text Placeholder 9">
            <a:extLst>
              <a:ext uri="{FF2B5EF4-FFF2-40B4-BE49-F238E27FC236}">
                <a16:creationId xmlns:a16="http://schemas.microsoft.com/office/drawing/2014/main" id="{83B8633A-B2A9-62C7-E554-D9763026C04E}"/>
              </a:ext>
            </a:extLst>
          </p:cNvPr>
          <p:cNvSpPr txBox="1">
            <a:spLocks/>
          </p:cNvSpPr>
          <p:nvPr/>
        </p:nvSpPr>
        <p:spPr>
          <a:xfrm>
            <a:off x="6533811" y="3834193"/>
            <a:ext cx="2670688"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b="1" dirty="0" err="1">
                <a:solidFill>
                  <a:schemeClr val="accent3"/>
                </a:solidFill>
                <a:latin typeface="Arial" panose="020B0604020202020204" pitchFamily="34" charset="0"/>
                <a:cs typeface="Arial" panose="020B0604020202020204" pitchFamily="34" charset="0"/>
              </a:rPr>
              <a:t>McLAREN VALE</a:t>
            </a:r>
          </a:p>
          <a:p>
            <a:r>
              <a:rPr lang="en-US" altLang="zh-CN" sz="1800" dirty="0">
                <a:solidFill>
                  <a:srgbClr val="B2D8BE"/>
                </a:solidFill>
                <a:latin typeface="Arial" panose="020B0604020202020204" pitchFamily="34" charset="0"/>
                <a:ea typeface="Inter Display"/>
                <a:cs typeface="Arial" panose="020B0604020202020204" pitchFamily="34" charset="0"/>
              </a:rPr>
              <a:t>10–350M (33–1,148FT)</a:t>
            </a:r>
          </a:p>
        </p:txBody>
      </p:sp>
      <p:sp>
        <p:nvSpPr>
          <p:cNvPr id="7" name="TextBox 6">
            <a:extLst>
              <a:ext uri="{FF2B5EF4-FFF2-40B4-BE49-F238E27FC236}">
                <a16:creationId xmlns:a16="http://schemas.microsoft.com/office/drawing/2014/main" id="{26E449AC-62F7-B665-3C75-DEC3A7F77D6F}"/>
              </a:ext>
            </a:extLst>
          </p:cNvPr>
          <p:cNvSpPr txBox="1"/>
          <p:nvPr/>
        </p:nvSpPr>
        <p:spPr>
          <a:xfrm>
            <a:off x="9228352" y="5836182"/>
            <a:ext cx="2092341"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THẤP</a:t>
            </a:r>
          </a:p>
          <a:p>
            <a:r>
              <a:rPr lang="en-US" altLang="zh-CN" sz="1400" dirty="0">
                <a:solidFill>
                  <a:srgbClr val="601329"/>
                </a:solidFill>
                <a:latin typeface="Arial" panose="020B0604020202020204" pitchFamily="34" charset="0"/>
              </a:rPr>
              <a:t>0–499m
(0–1,639ft)</a:t>
            </a:r>
          </a:p>
        </p:txBody>
      </p:sp>
      <p:sp>
        <p:nvSpPr>
          <p:cNvPr id="8" name="TextBox 7">
            <a:extLst>
              <a:ext uri="{FF2B5EF4-FFF2-40B4-BE49-F238E27FC236}">
                <a16:creationId xmlns:a16="http://schemas.microsoft.com/office/drawing/2014/main" id="{D3EE671D-78E4-2A90-B83D-F0AE4EB38595}"/>
              </a:ext>
            </a:extLst>
          </p:cNvPr>
          <p:cNvSpPr txBox="1"/>
          <p:nvPr/>
        </p:nvSpPr>
        <p:spPr>
          <a:xfrm>
            <a:off x="9633083" y="4316851"/>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TRUNG BÌNH</a:t>
            </a:r>
          </a:p>
          <a:p>
            <a:r>
              <a:rPr lang="en-US" altLang="zh-CN" sz="1400" dirty="0">
                <a:solidFill>
                  <a:srgbClr val="601329"/>
                </a:solidFill>
                <a:latin typeface="Arial" panose="020B0604020202020204" pitchFamily="34" charset="0"/>
              </a:rPr>
              <a:t>500–749m</a:t>
            </a:r>
          </a:p>
          <a:p>
            <a:r>
              <a:rPr lang="en-US" altLang="zh-CN" sz="1400" dirty="0">
                <a:solidFill>
                  <a:srgbClr val="601329"/>
                </a:solidFill>
                <a:latin typeface="Arial" panose="020B0604020202020204" pitchFamily="34" charset="0"/>
              </a:rPr>
              <a:t>(1,640–2,459ft)</a:t>
            </a:r>
          </a:p>
        </p:txBody>
      </p:sp>
      <p:sp>
        <p:nvSpPr>
          <p:cNvPr id="9" name="TextBox 8">
            <a:extLst>
              <a:ext uri="{FF2B5EF4-FFF2-40B4-BE49-F238E27FC236}">
                <a16:creationId xmlns:a16="http://schemas.microsoft.com/office/drawing/2014/main" id="{4C713896-ABE1-082C-E2B5-6E0C7E3360BA}"/>
              </a:ext>
            </a:extLst>
          </p:cNvPr>
          <p:cNvSpPr txBox="1"/>
          <p:nvPr/>
        </p:nvSpPr>
        <p:spPr>
          <a:xfrm>
            <a:off x="10105808" y="2748202"/>
            <a:ext cx="2399913"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CAO</a:t>
            </a:r>
          </a:p>
          <a:p>
            <a:r>
              <a:rPr lang="en-US" altLang="zh-CN" sz="1400" dirty="0">
                <a:solidFill>
                  <a:srgbClr val="601329"/>
                </a:solidFill>
                <a:latin typeface="Arial" panose="020B0604020202020204" pitchFamily="34" charset="0"/>
              </a:rPr>
              <a:t>750–999m</a:t>
            </a:r>
          </a:p>
          <a:p>
            <a:r>
              <a:rPr lang="en-US" altLang="zh-CN" sz="1400" dirty="0">
                <a:solidFill>
                  <a:srgbClr val="601329"/>
                </a:solidFill>
                <a:latin typeface="Arial" panose="020B0604020202020204" pitchFamily="34" charset="0"/>
              </a:rPr>
              <a:t>(2,460–3,279ft)</a:t>
            </a:r>
          </a:p>
        </p:txBody>
      </p:sp>
      <p:sp>
        <p:nvSpPr>
          <p:cNvPr id="10" name="TextBox 9">
            <a:extLst>
              <a:ext uri="{FF2B5EF4-FFF2-40B4-BE49-F238E27FC236}">
                <a16:creationId xmlns:a16="http://schemas.microsoft.com/office/drawing/2014/main" id="{C2D410A7-F01F-5007-AE40-DEB0CBE7BA3F}"/>
              </a:ext>
            </a:extLst>
          </p:cNvPr>
          <p:cNvSpPr txBox="1"/>
          <p:nvPr/>
        </p:nvSpPr>
        <p:spPr>
          <a:xfrm>
            <a:off x="10456533" y="1308425"/>
            <a:ext cx="2643446" cy="800219"/>
          </a:xfrm>
          <a:prstGeom prst="rect">
            <a:avLst/>
          </a:prstGeom>
          <a:noFill/>
        </p:spPr>
        <p:txBody>
          <a:bodyPr wrap="square">
            <a:spAutoFit/>
          </a:bodyPr>
          <a:lstStyle/>
          <a:p>
            <a:r>
              <a:rPr lang="en-US" altLang="zh-CN" b="1" dirty="0">
                <a:solidFill>
                  <a:srgbClr val="601329"/>
                </a:solidFill>
                <a:latin typeface="Arial" panose="020B0604020202020204" pitchFamily="34" charset="0"/>
              </a:rPr>
              <a:t>RẤT CAO</a:t>
            </a:r>
          </a:p>
          <a:p>
            <a:r>
              <a:rPr lang="en-US" altLang="zh-CN" sz="1400" dirty="0">
                <a:solidFill>
                  <a:srgbClr val="601329"/>
                </a:solidFill>
                <a:latin typeface="Arial" panose="020B0604020202020204" pitchFamily="34" charset="0"/>
              </a:rPr>
              <a:t>1000m +</a:t>
            </a:r>
          </a:p>
          <a:p>
            <a:r>
              <a:rPr lang="en-US" altLang="zh-CN" sz="1400" dirty="0">
                <a:solidFill>
                  <a:srgbClr val="601329"/>
                </a:solidFill>
                <a:latin typeface="Arial" panose="020B0604020202020204" pitchFamily="34" charset="0"/>
              </a:rPr>
              <a:t>(&gt;3,280ft +)</a:t>
            </a:r>
          </a:p>
        </p:txBody>
      </p:sp>
      <p:cxnSp>
        <p:nvCxnSpPr>
          <p:cNvPr id="16" name="Straight Connector 15">
            <a:extLst>
              <a:ext uri="{FF2B5EF4-FFF2-40B4-BE49-F238E27FC236}">
                <a16:creationId xmlns:a16="http://schemas.microsoft.com/office/drawing/2014/main" id="{D0252149-401D-9B25-A1D9-77C8015D3922}"/>
              </a:ext>
            </a:extLst>
          </p:cNvPr>
          <p:cNvCxnSpPr>
            <a:cxnSpLocks/>
          </p:cNvCxnSpPr>
          <p:nvPr/>
        </p:nvCxnSpPr>
        <p:spPr>
          <a:xfrm>
            <a:off x="7523130" y="6480315"/>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CB775ABF-E30A-2086-A73C-1C6199FC9E96}"/>
              </a:ext>
            </a:extLst>
          </p:cNvPr>
          <p:cNvCxnSpPr>
            <a:cxnSpLocks/>
          </p:cNvCxnSpPr>
          <p:nvPr/>
        </p:nvCxnSpPr>
        <p:spPr>
          <a:xfrm flipV="1">
            <a:off x="7523130" y="5357314"/>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9BD7AC64-2811-3189-0CBA-9C8D04528450}"/>
              </a:ext>
            </a:extLst>
          </p:cNvPr>
          <p:cNvSpPr txBox="1"/>
          <p:nvPr/>
        </p:nvSpPr>
        <p:spPr>
          <a:xfrm>
            <a:off x="568774" y="1670443"/>
            <a:ext cx="3944498" cy="584775"/>
          </a:xfrm>
          <a:prstGeom prst="rect">
            <a:avLst/>
          </a:prstGeom>
          <a:noFill/>
        </p:spPr>
        <p:txBody>
          <a:bodyPr wrap="square">
            <a:spAutoFit/>
          </a:bodyPr>
          <a:lstStyle/>
          <a:p>
            <a:r>
              <a:rPr lang="en-US" altLang="zh-CN" sz="1600" b="1" dirty="0">
                <a:solidFill>
                  <a:schemeClr val="bg1"/>
                </a:solidFill>
                <a:latin typeface="Arial" panose="020B0604020202020204" pitchFamily="34" charset="0"/>
              </a:rPr>
              <a:t>VỚI NHIỀU LOẠI KHÍ HẬU TRUNG GIAN VÀ VI KHÍ HẬU</a:t>
            </a:r>
          </a:p>
        </p:txBody>
      </p:sp>
      <p:sp>
        <p:nvSpPr>
          <p:cNvPr id="20" name="Title 2">
            <a:extLst>
              <a:ext uri="{FF2B5EF4-FFF2-40B4-BE49-F238E27FC236}">
                <a16:creationId xmlns:a16="http://schemas.microsoft.com/office/drawing/2014/main" id="{EE1633EC-A994-993A-4C58-F529C89B9129}"/>
              </a:ext>
            </a:extLst>
          </p:cNvPr>
          <p:cNvSpPr txBox="1">
            <a:spLocks/>
          </p:cNvSpPr>
          <p:nvPr/>
        </p:nvSpPr>
        <p:spPr>
          <a:xfrm>
            <a:off x="521140" y="575887"/>
            <a:ext cx="5334275" cy="820910"/>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altLang="zh-CN" b="1" dirty="0">
                <a:solidFill>
                  <a:schemeClr val="bg1"/>
                </a:solidFill>
                <a:latin typeface="Arial" panose="020B0604020202020204" pitchFamily="34" charset="0"/>
                <a:cs typeface="Arial" panose="020B0604020202020204" pitchFamily="34" charset="0"/>
              </a:rPr>
              <a:t>KHÍ HẬU</a:t>
            </a:r>
          </a:p>
        </p:txBody>
      </p:sp>
      <p:sp>
        <p:nvSpPr>
          <p:cNvPr id="21" name="TextBox 20">
            <a:extLst>
              <a:ext uri="{FF2B5EF4-FFF2-40B4-BE49-F238E27FC236}">
                <a16:creationId xmlns:a16="http://schemas.microsoft.com/office/drawing/2014/main" id="{D2FEF2D0-2810-B558-D60F-7D27D9B8F5B0}"/>
              </a:ext>
            </a:extLst>
          </p:cNvPr>
          <p:cNvSpPr txBox="1"/>
          <p:nvPr/>
        </p:nvSpPr>
        <p:spPr>
          <a:xfrm>
            <a:off x="518143" y="1141921"/>
            <a:ext cx="5390510" cy="584775"/>
          </a:xfrm>
          <a:prstGeom prst="rect">
            <a:avLst/>
          </a:prstGeom>
          <a:noFill/>
        </p:spPr>
        <p:txBody>
          <a:bodyPr wrap="square" rtlCol="0">
            <a:spAutoFit/>
          </a:bodyPr>
          <a:lstStyle/>
          <a:p>
            <a:pPr algn="l"/>
            <a:r>
              <a:rPr lang="en-US" altLang="zh-CN" sz="3200" b="1" dirty="0">
                <a:solidFill>
                  <a:schemeClr val="bg1"/>
                </a:solidFill>
                <a:effectLst/>
                <a:latin typeface="Arial" panose="020B0604020202020204" pitchFamily="34" charset="0"/>
                <a:ea typeface="Inter Display" panose="02000503000000020004" pitchFamily="2" charset="0"/>
                <a:cs typeface="Arial" panose="020B0604020202020204" pitchFamily="34" charset="0"/>
              </a:rPr>
              <a:t>ĐỊA TRUNG HẢI ẤM ÁP</a:t>
            </a:r>
          </a:p>
        </p:txBody>
      </p:sp>
      <p:sp>
        <p:nvSpPr>
          <p:cNvPr id="11" name="Oval 10">
            <a:extLst>
              <a:ext uri="{FF2B5EF4-FFF2-40B4-BE49-F238E27FC236}">
                <a16:creationId xmlns:a16="http://schemas.microsoft.com/office/drawing/2014/main" id="{DE08AEB5-1D66-3ACB-81A3-DB263CFBCCFB}"/>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Oval 22">
            <a:extLst>
              <a:ext uri="{FF2B5EF4-FFF2-40B4-BE49-F238E27FC236}">
                <a16:creationId xmlns:a16="http://schemas.microsoft.com/office/drawing/2014/main" id="{F0BBF755-1CA2-FE97-D95B-79303941E1C6}"/>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4" name="Oval 23">
            <a:extLst>
              <a:ext uri="{FF2B5EF4-FFF2-40B4-BE49-F238E27FC236}">
                <a16:creationId xmlns:a16="http://schemas.microsoft.com/office/drawing/2014/main" id="{DE8CA3D1-DF5B-FD75-9613-159414567D2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5" name="Oval 24">
            <a:extLst>
              <a:ext uri="{FF2B5EF4-FFF2-40B4-BE49-F238E27FC236}">
                <a16:creationId xmlns:a16="http://schemas.microsoft.com/office/drawing/2014/main" id="{C775F157-3E2F-69A4-1CBE-EA714476EA85}"/>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4" name="Oval 13">
            <a:extLst>
              <a:ext uri="{FF2B5EF4-FFF2-40B4-BE49-F238E27FC236}">
                <a16:creationId xmlns:a16="http://schemas.microsoft.com/office/drawing/2014/main" id="{160C6BB0-6A55-AC99-A2FE-EE3693086B2F}"/>
              </a:ext>
            </a:extLst>
          </p:cNvPr>
          <p:cNvSpPr/>
          <p:nvPr/>
        </p:nvSpPr>
        <p:spPr>
          <a:xfrm>
            <a:off x="8585033" y="6307646"/>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n>
                <a:solidFill>
                  <a:sysClr val="windowText" lastClr="000000"/>
                </a:solidFill>
              </a:ln>
              <a:solidFill>
                <a:schemeClr val="accent3"/>
              </a:solidFill>
              <a:latin typeface="Arial" panose="020B0604020202020204" pitchFamily="34" charset="0"/>
            </a:endParaRPr>
          </a:p>
        </p:txBody>
      </p:sp>
    </p:spTree>
    <p:extLst>
      <p:ext uri="{BB962C8B-B14F-4D97-AF65-F5344CB8AC3E}">
        <p14:creationId xmlns:p14="http://schemas.microsoft.com/office/powerpoint/2010/main" val="182561756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9030" t="145" r="12562" b="544"/>
          <a:stretch/>
        </p:blipFill>
        <p:spPr>
          <a:xfrm>
            <a:off x="0" y="360564"/>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altLang="zh-CN" b="1" dirty="0">
                <a:solidFill>
                  <a:schemeClr val="accent1"/>
                </a:solidFill>
              </a:rPr>
              <a:t>ĐẤT</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643600" cy="1530521"/>
          </a:xfrm>
        </p:spPr>
        <p:txBody>
          <a:bodyPr/>
          <a:lstStyle/>
          <a:p>
            <a:pPr marL="0" indent="0">
              <a:buNone/>
            </a:pPr>
            <a:r>
              <a:rPr lang="en-US" altLang="zh-CN" dirty="0"/>
              <a:t>McLaren Vale là một trong những khu vực đa dạng về địa chất nhất trên thế giới. Đất thịt pha cát đỏ-nâu, đất sét nhẹ xen kẽ với vôi, đất cát đặc trưng – tất cả điều này và hơn thế nữa có thể được tìm thấy ở cùng một khu vực.</a:t>
            </a:r>
          </a:p>
        </p:txBody>
      </p:sp>
    </p:spTree>
    <p:extLst>
      <p:ext uri="{BB962C8B-B14F-4D97-AF65-F5344CB8AC3E}">
        <p14:creationId xmlns:p14="http://schemas.microsoft.com/office/powerpoint/2010/main" val="1518133668"/>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7080" y="552615"/>
            <a:ext cx="6857649" cy="899990"/>
          </a:xfrm>
          <a:prstGeom prst="rect">
            <a:avLst/>
          </a:prstGeom>
          <a:noFill/>
        </p:spPr>
        <p:txBody>
          <a:bodyPr wrap="square">
            <a:spAutoFit/>
          </a:bodyPr>
          <a:lstStyle/>
          <a:p>
            <a:pPr>
              <a:lnSpc>
                <a:spcPct val="82000"/>
              </a:lnSpc>
            </a:pPr>
            <a:r>
              <a:rPr lang="en-US" altLang="zh-CN" sz="3200" b="1" dirty="0">
                <a:solidFill>
                  <a:srgbClr val="601329"/>
                </a:solidFill>
                <a:latin typeface="Arial" panose="020B0604020202020204" pitchFamily="34" charset="0"/>
              </a:rPr>
              <a:t>ĐẶC ĐIỂM VÀ HƯƠNG VỊ
CỦA GRENACHE</a:t>
            </a:r>
          </a:p>
        </p:txBody>
      </p:sp>
      <p:sp>
        <p:nvSpPr>
          <p:cNvPr id="29" name="TextBox 28">
            <a:extLst>
              <a:ext uri="{FF2B5EF4-FFF2-40B4-BE49-F238E27FC236}">
                <a16:creationId xmlns:a16="http://schemas.microsoft.com/office/drawing/2014/main" id="{9EE6620A-6DE8-9F2C-93D7-EA689D1394C6}"/>
              </a:ext>
            </a:extLst>
          </p:cNvPr>
          <p:cNvSpPr txBox="1"/>
          <p:nvPr/>
        </p:nvSpPr>
        <p:spPr>
          <a:xfrm>
            <a:off x="9479208" y="4760999"/>
            <a:ext cx="2805709" cy="1713611"/>
          </a:xfrm>
          <a:prstGeom prst="rect">
            <a:avLst/>
          </a:prstGeom>
          <a:noFill/>
        </p:spPr>
        <p:txBody>
          <a:bodyPr wrap="square" anchor="b">
            <a:spAutoFit/>
          </a:bodyPr>
          <a:lstStyle/>
          <a:p>
            <a:pPr>
              <a:lnSpc>
                <a:spcPct val="82000"/>
              </a:lnSpc>
              <a:spcBef>
                <a:spcPts val="150"/>
              </a:spcBef>
              <a:spcAft>
                <a:spcPts val="315"/>
              </a:spcAft>
              <a:buClr>
                <a:srgbClr val="B2D8BE"/>
              </a:buClr>
            </a:pPr>
            <a:r>
              <a:rPr lang="en-US" altLang="zh-CN" sz="1400" b="1" dirty="0">
                <a:effectLst/>
                <a:latin typeface="Arial" panose="020B0604020202020204" pitchFamily="34" charset="0"/>
              </a:rPr>
              <a:t>HƯƠNG VỊ</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Dâu tây</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Đất</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Anh đào</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Mâm xôi đen</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latin typeface="Arial" panose="020B0604020202020204" pitchFamily="34" charset="0"/>
              </a:rPr>
              <a:t>Tiêu trắng</a:t>
            </a:r>
          </a:p>
          <a:p>
            <a:pPr marL="285750" indent="-285750">
              <a:lnSpc>
                <a:spcPct val="82000"/>
              </a:lnSpc>
              <a:spcBef>
                <a:spcPts val="150"/>
              </a:spcBef>
              <a:spcAft>
                <a:spcPts val="315"/>
              </a:spcAft>
              <a:buClr>
                <a:srgbClr val="B2D8BE"/>
              </a:buClr>
              <a:buFont typeface="Arial" panose="020B0604020202020204" pitchFamily="34" charset="0"/>
              <a:buChar char="•"/>
            </a:pPr>
            <a:r>
              <a:rPr lang="en-US" altLang="zh-CN" sz="1400" dirty="0">
                <a:effectLst/>
                <a:latin typeface="Arial" panose="020B0604020202020204" pitchFamily="34" charset="0"/>
              </a:rPr>
              <a:t>Gia vị</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8432800" y="4241041"/>
            <a:ext cx="150015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932950" y="4241041"/>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704187"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5577583" y="4494426"/>
            <a:ext cx="4652237" cy="410433"/>
          </a:xfrm>
          <a:prstGeom prst="rect">
            <a:avLst/>
          </a:prstGeom>
        </p:spPr>
        <p:txBody>
          <a:bodyPr vert="horz" wrap="square" lIns="0" tIns="12065" rIns="0" bIns="0" rtlCol="0">
            <a:spAutoFit/>
          </a:bodyPr>
          <a:lstStyle/>
          <a:p>
            <a:pPr algn="ctr" defTabSz="914453">
              <a:lnSpc>
                <a:spcPct val="80000"/>
              </a:lnSpc>
              <a:spcBef>
                <a:spcPct val="0"/>
              </a:spcBef>
            </a:pPr>
            <a:r>
              <a:rPr lang="en-US" altLang="zh-CN" sz="3200" b="1" dirty="0">
                <a:solidFill>
                  <a:schemeClr val="bg1"/>
                </a:solidFill>
                <a:latin typeface="Arial" panose="020B0604020202020204" pitchFamily="34" charset="0"/>
                <a:ea typeface="Inter Display" panose="02000503000000020004" pitchFamily="2" charset="0"/>
                <a:cs typeface="Arial" panose="020B0604020202020204" pitchFamily="34" charset="0"/>
              </a:rPr>
              <a:t>GRENACHE</a:t>
            </a:r>
            <a:endParaRPr lang="en-AU" sz="3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8" name="Oval 7">
            <a:extLst>
              <a:ext uri="{FF2B5EF4-FFF2-40B4-BE49-F238E27FC236}">
                <a16:creationId xmlns:a16="http://schemas.microsoft.com/office/drawing/2014/main" id="{B9E48CA2-2B12-B702-187D-AEEAC993CC30}"/>
              </a:ext>
            </a:extLst>
          </p:cNvPr>
          <p:cNvSpPr/>
          <p:nvPr/>
        </p:nvSpPr>
        <p:spPr>
          <a:xfrm>
            <a:off x="2104517" y="2028344"/>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 name="Oval 8">
            <a:extLst>
              <a:ext uri="{FF2B5EF4-FFF2-40B4-BE49-F238E27FC236}">
                <a16:creationId xmlns:a16="http://schemas.microsoft.com/office/drawing/2014/main" id="{C968959B-765A-A9FF-B7BE-9CB9390311F0}"/>
              </a:ext>
            </a:extLst>
          </p:cNvPr>
          <p:cNvSpPr/>
          <p:nvPr/>
        </p:nvSpPr>
        <p:spPr>
          <a:xfrm>
            <a:off x="2468660" y="2025442"/>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 name="Oval 9">
            <a:extLst>
              <a:ext uri="{FF2B5EF4-FFF2-40B4-BE49-F238E27FC236}">
                <a16:creationId xmlns:a16="http://schemas.microsoft.com/office/drawing/2014/main" id="{6BCE7CC5-4034-7268-9B04-A624191D8F81}"/>
              </a:ext>
            </a:extLst>
          </p:cNvPr>
          <p:cNvSpPr/>
          <p:nvPr/>
        </p:nvSpPr>
        <p:spPr>
          <a:xfrm>
            <a:off x="2832803" y="2025442"/>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1" name="Oval 10">
            <a:extLst>
              <a:ext uri="{FF2B5EF4-FFF2-40B4-BE49-F238E27FC236}">
                <a16:creationId xmlns:a16="http://schemas.microsoft.com/office/drawing/2014/main" id="{4467948C-E554-03A6-6A01-918F82C56296}"/>
              </a:ext>
            </a:extLst>
          </p:cNvPr>
          <p:cNvSpPr/>
          <p:nvPr/>
        </p:nvSpPr>
        <p:spPr>
          <a:xfrm>
            <a:off x="3196946" y="2025442"/>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2" name="Title 2">
            <a:extLst>
              <a:ext uri="{FF2B5EF4-FFF2-40B4-BE49-F238E27FC236}">
                <a16:creationId xmlns:a16="http://schemas.microsoft.com/office/drawing/2014/main" id="{5229C1C9-E1CF-C6F0-007F-D94EB5D2E8D1}"/>
              </a:ext>
            </a:extLst>
          </p:cNvPr>
          <p:cNvSpPr txBox="1"/>
          <p:nvPr/>
        </p:nvSpPr>
        <p:spPr>
          <a:xfrm>
            <a:off x="624071" y="2030925"/>
            <a:ext cx="1104374" cy="282528"/>
          </a:xfrm>
          <a:prstGeom prst="rect">
            <a:avLst/>
          </a:prstGeom>
        </p:spPr>
        <p:txBody>
          <a:bodyPr anchor="t">
            <a:norm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MÀU SẮC</a:t>
            </a:r>
          </a:p>
        </p:txBody>
      </p:sp>
      <p:sp>
        <p:nvSpPr>
          <p:cNvPr id="13" name="Oval 12">
            <a:extLst>
              <a:ext uri="{FF2B5EF4-FFF2-40B4-BE49-F238E27FC236}">
                <a16:creationId xmlns:a16="http://schemas.microsoft.com/office/drawing/2014/main" id="{BFCC548F-330E-A2E7-2994-BC6333F7C141}"/>
              </a:ext>
            </a:extLst>
          </p:cNvPr>
          <p:cNvSpPr/>
          <p:nvPr/>
        </p:nvSpPr>
        <p:spPr>
          <a:xfrm>
            <a:off x="3561470" y="2025442"/>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4" name="Oval 13">
            <a:extLst>
              <a:ext uri="{FF2B5EF4-FFF2-40B4-BE49-F238E27FC236}">
                <a16:creationId xmlns:a16="http://schemas.microsoft.com/office/drawing/2014/main" id="{FBCAA6F1-3107-79D8-C17A-53478B4AB59D}"/>
              </a:ext>
            </a:extLst>
          </p:cNvPr>
          <p:cNvSpPr/>
          <p:nvPr/>
        </p:nvSpPr>
        <p:spPr>
          <a:xfrm>
            <a:off x="3925994" y="2025442"/>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5" name="Oval 14">
            <a:extLst>
              <a:ext uri="{FF2B5EF4-FFF2-40B4-BE49-F238E27FC236}">
                <a16:creationId xmlns:a16="http://schemas.microsoft.com/office/drawing/2014/main" id="{A3F5E161-F52E-24A3-BD5B-95F7DA16A229}"/>
              </a:ext>
            </a:extLst>
          </p:cNvPr>
          <p:cNvSpPr/>
          <p:nvPr/>
        </p:nvSpPr>
        <p:spPr>
          <a:xfrm>
            <a:off x="4284339" y="2025442"/>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6" name="Oval 15">
            <a:extLst>
              <a:ext uri="{FF2B5EF4-FFF2-40B4-BE49-F238E27FC236}">
                <a16:creationId xmlns:a16="http://schemas.microsoft.com/office/drawing/2014/main" id="{F23BCECA-3C3A-798D-515C-098D9535BBD1}"/>
              </a:ext>
            </a:extLst>
          </p:cNvPr>
          <p:cNvSpPr/>
          <p:nvPr/>
        </p:nvSpPr>
        <p:spPr>
          <a:xfrm>
            <a:off x="4655041" y="2025442"/>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8" name="Oval 17">
            <a:extLst>
              <a:ext uri="{FF2B5EF4-FFF2-40B4-BE49-F238E27FC236}">
                <a16:creationId xmlns:a16="http://schemas.microsoft.com/office/drawing/2014/main" id="{780ED763-953F-2F84-8D66-A236EA5736F9}"/>
              </a:ext>
            </a:extLst>
          </p:cNvPr>
          <p:cNvSpPr/>
          <p:nvPr/>
        </p:nvSpPr>
        <p:spPr>
          <a:xfrm>
            <a:off x="5019565" y="2025442"/>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1" name="Title 2">
            <a:extLst>
              <a:ext uri="{FF2B5EF4-FFF2-40B4-BE49-F238E27FC236}">
                <a16:creationId xmlns:a16="http://schemas.microsoft.com/office/drawing/2014/main" id="{B30512E3-9E5A-18D3-3EC9-CB60F341DFA1}"/>
              </a:ext>
            </a:extLst>
          </p:cNvPr>
          <p:cNvSpPr txBox="1"/>
          <p:nvPr/>
        </p:nvSpPr>
        <p:spPr>
          <a:xfrm>
            <a:off x="2856697" y="2501019"/>
            <a:ext cx="91728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Grenache</a:t>
            </a:r>
          </a:p>
        </p:txBody>
      </p:sp>
      <p:cxnSp>
        <p:nvCxnSpPr>
          <p:cNvPr id="22" name="Straight Connector 21">
            <a:extLst>
              <a:ext uri="{FF2B5EF4-FFF2-40B4-BE49-F238E27FC236}">
                <a16:creationId xmlns:a16="http://schemas.microsoft.com/office/drawing/2014/main" id="{212851CA-41C6-48A8-2B82-2D011222375A}"/>
              </a:ext>
            </a:extLst>
          </p:cNvPr>
          <p:cNvCxnSpPr>
            <a:cxnSpLocks/>
          </p:cNvCxnSpPr>
          <p:nvPr/>
        </p:nvCxnSpPr>
        <p:spPr>
          <a:xfrm>
            <a:off x="1504223" y="216177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146EEED7-62B3-EF5B-E5D0-6F3A6B00048A}"/>
              </a:ext>
            </a:extLst>
          </p:cNvPr>
          <p:cNvSpPr/>
          <p:nvPr/>
        </p:nvSpPr>
        <p:spPr>
          <a:xfrm>
            <a:off x="2104517" y="312505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4" name="Oval 23">
            <a:extLst>
              <a:ext uri="{FF2B5EF4-FFF2-40B4-BE49-F238E27FC236}">
                <a16:creationId xmlns:a16="http://schemas.microsoft.com/office/drawing/2014/main" id="{02A22F76-266C-12F2-863C-FD57316866EF}"/>
              </a:ext>
            </a:extLst>
          </p:cNvPr>
          <p:cNvSpPr/>
          <p:nvPr/>
        </p:nvSpPr>
        <p:spPr>
          <a:xfrm>
            <a:off x="2468660" y="312215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5" name="Oval 24">
            <a:extLst>
              <a:ext uri="{FF2B5EF4-FFF2-40B4-BE49-F238E27FC236}">
                <a16:creationId xmlns:a16="http://schemas.microsoft.com/office/drawing/2014/main" id="{3DB1E6C4-5C85-1E3D-414E-CA5239681743}"/>
              </a:ext>
            </a:extLst>
          </p:cNvPr>
          <p:cNvSpPr/>
          <p:nvPr/>
        </p:nvSpPr>
        <p:spPr>
          <a:xfrm>
            <a:off x="2832803" y="312215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8" name="Oval 27">
            <a:extLst>
              <a:ext uri="{FF2B5EF4-FFF2-40B4-BE49-F238E27FC236}">
                <a16:creationId xmlns:a16="http://schemas.microsoft.com/office/drawing/2014/main" id="{E977393D-7D21-459A-BF9B-A0D745DABACB}"/>
              </a:ext>
            </a:extLst>
          </p:cNvPr>
          <p:cNvSpPr/>
          <p:nvPr/>
        </p:nvSpPr>
        <p:spPr>
          <a:xfrm>
            <a:off x="3196946" y="312215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0" name="Title 2">
            <a:extLst>
              <a:ext uri="{FF2B5EF4-FFF2-40B4-BE49-F238E27FC236}">
                <a16:creationId xmlns:a16="http://schemas.microsoft.com/office/drawing/2014/main" id="{E5F59C5A-905F-E113-D798-17E5B377147C}"/>
              </a:ext>
            </a:extLst>
          </p:cNvPr>
          <p:cNvSpPr txBox="1"/>
          <p:nvPr/>
        </p:nvSpPr>
        <p:spPr>
          <a:xfrm>
            <a:off x="624070" y="3125460"/>
            <a:ext cx="1553596" cy="282528"/>
          </a:xfrm>
          <a:prstGeom prst="rect">
            <a:avLst/>
          </a:prstGeom>
        </p:spPr>
        <p:txBody>
          <a:bodyPr anchor="t">
            <a:noAutofit/>
          </a:bodyPr>
          <a:lstStyle>
            <a:lvl1pPr algn="l" defTabSz="914453" rtl="0" eaLnBrk="1" latinLnBrk="0" hangingPunct="1">
              <a:lnSpc>
                <a:spcPct val="80000"/>
              </a:lnSpc>
              <a:spcBef>
                <a:spcPct val="0"/>
              </a:spcBef>
              <a:buNone/>
              <a:defRPr sz="11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ĐẬM ĐÀ</a:t>
            </a:r>
          </a:p>
        </p:txBody>
      </p:sp>
      <p:sp>
        <p:nvSpPr>
          <p:cNvPr id="32" name="Oval 31">
            <a:extLst>
              <a:ext uri="{FF2B5EF4-FFF2-40B4-BE49-F238E27FC236}">
                <a16:creationId xmlns:a16="http://schemas.microsoft.com/office/drawing/2014/main" id="{1DA6B22D-C54D-57EA-4849-9760FB572D36}"/>
              </a:ext>
            </a:extLst>
          </p:cNvPr>
          <p:cNvSpPr/>
          <p:nvPr/>
        </p:nvSpPr>
        <p:spPr>
          <a:xfrm>
            <a:off x="3561470" y="312215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4" name="Oval 33">
            <a:extLst>
              <a:ext uri="{FF2B5EF4-FFF2-40B4-BE49-F238E27FC236}">
                <a16:creationId xmlns:a16="http://schemas.microsoft.com/office/drawing/2014/main" id="{9E3EBD62-1325-DC09-AE95-27BF7C92982B}"/>
              </a:ext>
            </a:extLst>
          </p:cNvPr>
          <p:cNvSpPr/>
          <p:nvPr/>
        </p:nvSpPr>
        <p:spPr>
          <a:xfrm>
            <a:off x="3925994" y="31221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5" name="Oval 34">
            <a:extLst>
              <a:ext uri="{FF2B5EF4-FFF2-40B4-BE49-F238E27FC236}">
                <a16:creationId xmlns:a16="http://schemas.microsoft.com/office/drawing/2014/main" id="{62653720-0BE9-3266-B709-18E92827EC56}"/>
              </a:ext>
            </a:extLst>
          </p:cNvPr>
          <p:cNvSpPr/>
          <p:nvPr/>
        </p:nvSpPr>
        <p:spPr>
          <a:xfrm>
            <a:off x="4284339" y="31221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0" name="Oval 39">
            <a:extLst>
              <a:ext uri="{FF2B5EF4-FFF2-40B4-BE49-F238E27FC236}">
                <a16:creationId xmlns:a16="http://schemas.microsoft.com/office/drawing/2014/main" id="{24BCEF7C-FC05-9A93-FBCC-430CF604D59D}"/>
              </a:ext>
            </a:extLst>
          </p:cNvPr>
          <p:cNvSpPr/>
          <p:nvPr/>
        </p:nvSpPr>
        <p:spPr>
          <a:xfrm>
            <a:off x="4655041" y="31221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1" name="Oval 40">
            <a:extLst>
              <a:ext uri="{FF2B5EF4-FFF2-40B4-BE49-F238E27FC236}">
                <a16:creationId xmlns:a16="http://schemas.microsoft.com/office/drawing/2014/main" id="{F801F83C-C3D7-5A7C-F359-E85A71AAC7F5}"/>
              </a:ext>
            </a:extLst>
          </p:cNvPr>
          <p:cNvSpPr/>
          <p:nvPr/>
        </p:nvSpPr>
        <p:spPr>
          <a:xfrm>
            <a:off x="5019565" y="31221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2" name="Title 2">
            <a:extLst>
              <a:ext uri="{FF2B5EF4-FFF2-40B4-BE49-F238E27FC236}">
                <a16:creationId xmlns:a16="http://schemas.microsoft.com/office/drawing/2014/main" id="{2F77244C-C5DF-7AFE-22E0-3AD36C6ECECB}"/>
              </a:ext>
            </a:extLst>
          </p:cNvPr>
          <p:cNvSpPr txBox="1"/>
          <p:nvPr/>
        </p:nvSpPr>
        <p:spPr>
          <a:xfrm>
            <a:off x="2006485" y="280011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Nhẹ</a:t>
            </a:r>
          </a:p>
        </p:txBody>
      </p:sp>
      <p:sp>
        <p:nvSpPr>
          <p:cNvPr id="43" name="Title 2">
            <a:extLst>
              <a:ext uri="{FF2B5EF4-FFF2-40B4-BE49-F238E27FC236}">
                <a16:creationId xmlns:a16="http://schemas.microsoft.com/office/drawing/2014/main" id="{82900D03-17B9-7606-5D9F-0956564BBFB8}"/>
              </a:ext>
            </a:extLst>
          </p:cNvPr>
          <p:cNvSpPr txBox="1"/>
          <p:nvPr/>
        </p:nvSpPr>
        <p:spPr>
          <a:xfrm>
            <a:off x="3276236" y="282898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44" name="Title 2">
            <a:extLst>
              <a:ext uri="{FF2B5EF4-FFF2-40B4-BE49-F238E27FC236}">
                <a16:creationId xmlns:a16="http://schemas.microsoft.com/office/drawing/2014/main" id="{F65BF259-A91A-E133-7B5F-9788069AE3E0}"/>
              </a:ext>
            </a:extLst>
          </p:cNvPr>
          <p:cNvSpPr txBox="1"/>
          <p:nvPr/>
        </p:nvSpPr>
        <p:spPr>
          <a:xfrm>
            <a:off x="4569367" y="2829138"/>
            <a:ext cx="771747" cy="282528"/>
          </a:xfrm>
          <a:prstGeom prst="rect">
            <a:avLst/>
          </a:prstGeom>
        </p:spPr>
        <p:txBody>
          <a:bodyPr anchor="t">
            <a:noAutofit/>
          </a:bodyPr>
          <a:lstStyle>
            <a:lvl1pPr algn="l" defTabSz="914453" rtl="0" eaLnBrk="1" latinLnBrk="0" hangingPunct="1">
              <a:lnSpc>
                <a:spcPct val="80000"/>
              </a:lnSpc>
              <a:spcBef>
                <a:spcPct val="0"/>
              </a:spcBef>
              <a:buNone/>
              <a:defRPr sz="8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Đầy đặn</a:t>
            </a:r>
          </a:p>
        </p:txBody>
      </p:sp>
      <p:sp>
        <p:nvSpPr>
          <p:cNvPr id="45" name="Oval 44">
            <a:extLst>
              <a:ext uri="{FF2B5EF4-FFF2-40B4-BE49-F238E27FC236}">
                <a16:creationId xmlns:a16="http://schemas.microsoft.com/office/drawing/2014/main" id="{F7D7A53A-D5C6-C77F-19C4-5F624A97FDB4}"/>
              </a:ext>
            </a:extLst>
          </p:cNvPr>
          <p:cNvSpPr/>
          <p:nvPr/>
        </p:nvSpPr>
        <p:spPr>
          <a:xfrm>
            <a:off x="2104517" y="39653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6" name="Oval 45">
            <a:extLst>
              <a:ext uri="{FF2B5EF4-FFF2-40B4-BE49-F238E27FC236}">
                <a16:creationId xmlns:a16="http://schemas.microsoft.com/office/drawing/2014/main" id="{6FDCE51C-E21F-9525-55B8-AD4903ECEE0A}"/>
              </a:ext>
            </a:extLst>
          </p:cNvPr>
          <p:cNvSpPr/>
          <p:nvPr/>
        </p:nvSpPr>
        <p:spPr>
          <a:xfrm>
            <a:off x="2468660" y="396241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8" name="Oval 47">
            <a:extLst>
              <a:ext uri="{FF2B5EF4-FFF2-40B4-BE49-F238E27FC236}">
                <a16:creationId xmlns:a16="http://schemas.microsoft.com/office/drawing/2014/main" id="{68AF5580-51B1-E2BD-DE22-C0D1390FB06C}"/>
              </a:ext>
            </a:extLst>
          </p:cNvPr>
          <p:cNvSpPr/>
          <p:nvPr/>
        </p:nvSpPr>
        <p:spPr>
          <a:xfrm>
            <a:off x="2832803"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9" name="Oval 48">
            <a:extLst>
              <a:ext uri="{FF2B5EF4-FFF2-40B4-BE49-F238E27FC236}">
                <a16:creationId xmlns:a16="http://schemas.microsoft.com/office/drawing/2014/main" id="{35A5CBDA-F863-449A-3F16-7399050B686B}"/>
              </a:ext>
            </a:extLst>
          </p:cNvPr>
          <p:cNvSpPr/>
          <p:nvPr/>
        </p:nvSpPr>
        <p:spPr>
          <a:xfrm>
            <a:off x="3196946"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0" name="Oval 49">
            <a:extLst>
              <a:ext uri="{FF2B5EF4-FFF2-40B4-BE49-F238E27FC236}">
                <a16:creationId xmlns:a16="http://schemas.microsoft.com/office/drawing/2014/main" id="{F07FF6EB-EC34-7016-4300-D71B1ABF4F54}"/>
              </a:ext>
            </a:extLst>
          </p:cNvPr>
          <p:cNvSpPr/>
          <p:nvPr/>
        </p:nvSpPr>
        <p:spPr>
          <a:xfrm>
            <a:off x="3561470"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1" name="Oval 50">
            <a:extLst>
              <a:ext uri="{FF2B5EF4-FFF2-40B4-BE49-F238E27FC236}">
                <a16:creationId xmlns:a16="http://schemas.microsoft.com/office/drawing/2014/main" id="{D8350F94-E465-1BD8-774C-2E5966AEAED6}"/>
              </a:ext>
            </a:extLst>
          </p:cNvPr>
          <p:cNvSpPr/>
          <p:nvPr/>
        </p:nvSpPr>
        <p:spPr>
          <a:xfrm>
            <a:off x="3925994"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2" name="Oval 51">
            <a:extLst>
              <a:ext uri="{FF2B5EF4-FFF2-40B4-BE49-F238E27FC236}">
                <a16:creationId xmlns:a16="http://schemas.microsoft.com/office/drawing/2014/main" id="{254C37AB-E710-281B-593A-25DCACB95103}"/>
              </a:ext>
            </a:extLst>
          </p:cNvPr>
          <p:cNvSpPr/>
          <p:nvPr/>
        </p:nvSpPr>
        <p:spPr>
          <a:xfrm>
            <a:off x="4284339"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3" name="Oval 52">
            <a:extLst>
              <a:ext uri="{FF2B5EF4-FFF2-40B4-BE49-F238E27FC236}">
                <a16:creationId xmlns:a16="http://schemas.microsoft.com/office/drawing/2014/main" id="{526A3D7E-78FD-0544-C08E-603EE6280072}"/>
              </a:ext>
            </a:extLst>
          </p:cNvPr>
          <p:cNvSpPr/>
          <p:nvPr/>
        </p:nvSpPr>
        <p:spPr>
          <a:xfrm>
            <a:off x="4655041"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4" name="Oval 53">
            <a:extLst>
              <a:ext uri="{FF2B5EF4-FFF2-40B4-BE49-F238E27FC236}">
                <a16:creationId xmlns:a16="http://schemas.microsoft.com/office/drawing/2014/main" id="{B635FC4D-0819-2EEB-B430-CCCDF176AC58}"/>
              </a:ext>
            </a:extLst>
          </p:cNvPr>
          <p:cNvSpPr/>
          <p:nvPr/>
        </p:nvSpPr>
        <p:spPr>
          <a:xfrm>
            <a:off x="5019565" y="396241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55" name="Title 2">
            <a:extLst>
              <a:ext uri="{FF2B5EF4-FFF2-40B4-BE49-F238E27FC236}">
                <a16:creationId xmlns:a16="http://schemas.microsoft.com/office/drawing/2014/main" id="{B3A556BC-F2C3-A010-DE8A-9ED7B94C650B}"/>
              </a:ext>
            </a:extLst>
          </p:cNvPr>
          <p:cNvSpPr txBox="1"/>
          <p:nvPr/>
        </p:nvSpPr>
        <p:spPr>
          <a:xfrm>
            <a:off x="2006485" y="3640369"/>
            <a:ext cx="1034891" cy="372999"/>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Không</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56" name="Title 2">
            <a:extLst>
              <a:ext uri="{FF2B5EF4-FFF2-40B4-BE49-F238E27FC236}">
                <a16:creationId xmlns:a16="http://schemas.microsoft.com/office/drawing/2014/main" id="{A60A6DD6-4DC5-81E1-7D80-2B7440B3A8B1}"/>
              </a:ext>
            </a:extLst>
          </p:cNvPr>
          <p:cNvSpPr txBox="1"/>
          <p:nvPr/>
        </p:nvSpPr>
        <p:spPr>
          <a:xfrm>
            <a:off x="3127053" y="3669244"/>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err="1">
                <a:solidFill>
                  <a:schemeClr val="tx1"/>
                </a:solidFill>
                <a:latin typeface="Arial" panose="020B0604020202020204" pitchFamily="34" charset="0"/>
                <a:cs typeface="Arial" panose="020B0604020202020204" pitchFamily="34" charset="0"/>
              </a:rPr>
              <a:t>Hơi</a:t>
            </a:r>
            <a:r>
              <a:rPr lang="en-US" altLang="zh-CN" sz="1200" cap="none" dirty="0">
                <a:solidFill>
                  <a:schemeClr val="tx1"/>
                </a:solidFill>
                <a:latin typeface="Arial" panose="020B0604020202020204" pitchFamily="34" charset="0"/>
                <a:cs typeface="Arial" panose="020B0604020202020204" pitchFamily="34" charset="0"/>
              </a:rPr>
              <a:t> </a:t>
            </a:r>
            <a:r>
              <a:rPr lang="en-US" altLang="zh-CN" sz="1200" cap="none" dirty="0" err="1">
                <a:solidFill>
                  <a:schemeClr val="tx1"/>
                </a:solidFill>
                <a:latin typeface="Arial" panose="020B0604020202020204" pitchFamily="34" charset="0"/>
                <a:cs typeface="Arial" panose="020B0604020202020204" pitchFamily="34" charset="0"/>
              </a:rPr>
              <a:t>ngọt</a:t>
            </a:r>
            <a:endParaRPr lang="en-US" altLang="zh-CN" sz="1200" cap="none" dirty="0">
              <a:solidFill>
                <a:schemeClr val="tx1"/>
              </a:solidFill>
              <a:latin typeface="Arial" panose="020B0604020202020204" pitchFamily="34" charset="0"/>
              <a:cs typeface="Arial" panose="020B0604020202020204" pitchFamily="34" charset="0"/>
            </a:endParaRPr>
          </a:p>
        </p:txBody>
      </p:sp>
      <p:sp>
        <p:nvSpPr>
          <p:cNvPr id="57" name="Title 2">
            <a:extLst>
              <a:ext uri="{FF2B5EF4-FFF2-40B4-BE49-F238E27FC236}">
                <a16:creationId xmlns:a16="http://schemas.microsoft.com/office/drawing/2014/main" id="{13A368B6-D19D-78AB-A3AD-55743DD795A6}"/>
              </a:ext>
            </a:extLst>
          </p:cNvPr>
          <p:cNvSpPr txBox="1"/>
          <p:nvPr/>
        </p:nvSpPr>
        <p:spPr>
          <a:xfrm>
            <a:off x="4569367" y="366939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Ngọt</a:t>
            </a:r>
          </a:p>
        </p:txBody>
      </p:sp>
      <p:cxnSp>
        <p:nvCxnSpPr>
          <p:cNvPr id="58" name="Straight Connector 57">
            <a:extLst>
              <a:ext uri="{FF2B5EF4-FFF2-40B4-BE49-F238E27FC236}">
                <a16:creationId xmlns:a16="http://schemas.microsoft.com/office/drawing/2014/main" id="{D4B79C76-8C9F-1DFA-C1E6-4AB5DD26FEB0}"/>
              </a:ext>
            </a:extLst>
          </p:cNvPr>
          <p:cNvCxnSpPr>
            <a:cxnSpLocks/>
          </p:cNvCxnSpPr>
          <p:nvPr/>
        </p:nvCxnSpPr>
        <p:spPr>
          <a:xfrm>
            <a:off x="1626433" y="3270846"/>
            <a:ext cx="42639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9" name="Title 2">
            <a:extLst>
              <a:ext uri="{FF2B5EF4-FFF2-40B4-BE49-F238E27FC236}">
                <a16:creationId xmlns:a16="http://schemas.microsoft.com/office/drawing/2014/main" id="{6B11F029-B6C7-D7F1-7D8C-9F2EBA9CFE31}"/>
              </a:ext>
            </a:extLst>
          </p:cNvPr>
          <p:cNvSpPr txBox="1"/>
          <p:nvPr/>
        </p:nvSpPr>
        <p:spPr>
          <a:xfrm>
            <a:off x="624070" y="397412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NGỌT</a:t>
            </a:r>
          </a:p>
        </p:txBody>
      </p:sp>
      <p:cxnSp>
        <p:nvCxnSpPr>
          <p:cNvPr id="60" name="Straight Connector 59">
            <a:extLst>
              <a:ext uri="{FF2B5EF4-FFF2-40B4-BE49-F238E27FC236}">
                <a16:creationId xmlns:a16="http://schemas.microsoft.com/office/drawing/2014/main" id="{97B6C1CA-7E59-675F-9684-46501B8DF087}"/>
              </a:ext>
            </a:extLst>
          </p:cNvPr>
          <p:cNvCxnSpPr>
            <a:cxnSpLocks/>
          </p:cNvCxnSpPr>
          <p:nvPr/>
        </p:nvCxnSpPr>
        <p:spPr>
          <a:xfrm>
            <a:off x="1504223" y="411951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0" name="Title 2">
            <a:extLst>
              <a:ext uri="{FF2B5EF4-FFF2-40B4-BE49-F238E27FC236}">
                <a16:creationId xmlns:a16="http://schemas.microsoft.com/office/drawing/2014/main" id="{FC762AE6-9531-13AB-B2DB-199636120B16}"/>
              </a:ext>
            </a:extLst>
          </p:cNvPr>
          <p:cNvSpPr txBox="1"/>
          <p:nvPr/>
        </p:nvSpPr>
        <p:spPr>
          <a:xfrm>
            <a:off x="3127053" y="439707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altLang="zh-CN" sz="1200" cap="none" dirty="0">
                <a:solidFill>
                  <a:schemeClr val="tx1"/>
                </a:solidFill>
                <a:latin typeface="Arial" panose="020B0604020202020204" pitchFamily="34" charset="0"/>
                <a:cs typeface="Arial" panose="020B0604020202020204" pitchFamily="34" charset="0"/>
              </a:rPr>
              <a:t>Vừa</a:t>
            </a:r>
          </a:p>
        </p:txBody>
      </p:sp>
      <p:sp>
        <p:nvSpPr>
          <p:cNvPr id="71" name="Title 2">
            <a:extLst>
              <a:ext uri="{FF2B5EF4-FFF2-40B4-BE49-F238E27FC236}">
                <a16:creationId xmlns:a16="http://schemas.microsoft.com/office/drawing/2014/main" id="{131D9B4B-DCDB-CCD8-957C-1A3FC6E853B2}"/>
              </a:ext>
            </a:extLst>
          </p:cNvPr>
          <p:cNvSpPr txBox="1"/>
          <p:nvPr/>
        </p:nvSpPr>
        <p:spPr>
          <a:xfrm>
            <a:off x="4569367" y="439723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altLang="zh-CN" sz="1200" cap="none" dirty="0">
                <a:solidFill>
                  <a:schemeClr val="tx1"/>
                </a:solidFill>
                <a:latin typeface="Arial" panose="020B0604020202020204" pitchFamily="34" charset="0"/>
                <a:cs typeface="Arial" panose="020B0604020202020204" pitchFamily="34" charset="0"/>
              </a:rPr>
              <a:t>Cao</a:t>
            </a:r>
          </a:p>
        </p:txBody>
      </p:sp>
      <p:sp>
        <p:nvSpPr>
          <p:cNvPr id="74" name="Oval 73">
            <a:extLst>
              <a:ext uri="{FF2B5EF4-FFF2-40B4-BE49-F238E27FC236}">
                <a16:creationId xmlns:a16="http://schemas.microsoft.com/office/drawing/2014/main" id="{2592C60E-7C65-566B-6216-4F0C49AFEBF6}"/>
              </a:ext>
            </a:extLst>
          </p:cNvPr>
          <p:cNvSpPr/>
          <p:nvPr/>
        </p:nvSpPr>
        <p:spPr>
          <a:xfrm>
            <a:off x="2104517" y="51339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5" name="Oval 74">
            <a:extLst>
              <a:ext uri="{FF2B5EF4-FFF2-40B4-BE49-F238E27FC236}">
                <a16:creationId xmlns:a16="http://schemas.microsoft.com/office/drawing/2014/main" id="{44264E67-250B-7902-7FF8-3CA474D40894}"/>
              </a:ext>
            </a:extLst>
          </p:cNvPr>
          <p:cNvSpPr/>
          <p:nvPr/>
        </p:nvSpPr>
        <p:spPr>
          <a:xfrm>
            <a:off x="2468660" y="51310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6" name="Oval 75">
            <a:extLst>
              <a:ext uri="{FF2B5EF4-FFF2-40B4-BE49-F238E27FC236}">
                <a16:creationId xmlns:a16="http://schemas.microsoft.com/office/drawing/2014/main" id="{60FF11D7-DABC-AF38-BCB4-E68644400980}"/>
              </a:ext>
            </a:extLst>
          </p:cNvPr>
          <p:cNvSpPr/>
          <p:nvPr/>
        </p:nvSpPr>
        <p:spPr>
          <a:xfrm>
            <a:off x="2832803" y="51310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7" name="Oval 76">
            <a:extLst>
              <a:ext uri="{FF2B5EF4-FFF2-40B4-BE49-F238E27FC236}">
                <a16:creationId xmlns:a16="http://schemas.microsoft.com/office/drawing/2014/main" id="{7285CEE7-8CAD-A517-C79B-F4602C7953C3}"/>
              </a:ext>
            </a:extLst>
          </p:cNvPr>
          <p:cNvSpPr/>
          <p:nvPr/>
        </p:nvSpPr>
        <p:spPr>
          <a:xfrm>
            <a:off x="3196946" y="51310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8" name="Oval 77">
            <a:extLst>
              <a:ext uri="{FF2B5EF4-FFF2-40B4-BE49-F238E27FC236}">
                <a16:creationId xmlns:a16="http://schemas.microsoft.com/office/drawing/2014/main" id="{4382C75E-90AC-AC4D-038B-0791327704DC}"/>
              </a:ext>
            </a:extLst>
          </p:cNvPr>
          <p:cNvSpPr/>
          <p:nvPr/>
        </p:nvSpPr>
        <p:spPr>
          <a:xfrm>
            <a:off x="3561470" y="51310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9" name="Oval 78">
            <a:extLst>
              <a:ext uri="{FF2B5EF4-FFF2-40B4-BE49-F238E27FC236}">
                <a16:creationId xmlns:a16="http://schemas.microsoft.com/office/drawing/2014/main" id="{0808ECF3-550E-5926-3848-59DFB7BA784C}"/>
              </a:ext>
            </a:extLst>
          </p:cNvPr>
          <p:cNvSpPr/>
          <p:nvPr/>
        </p:nvSpPr>
        <p:spPr>
          <a:xfrm>
            <a:off x="3925994" y="51310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0" name="Oval 79">
            <a:extLst>
              <a:ext uri="{FF2B5EF4-FFF2-40B4-BE49-F238E27FC236}">
                <a16:creationId xmlns:a16="http://schemas.microsoft.com/office/drawing/2014/main" id="{16186F11-EDB6-84D1-9D6B-69185CDAF544}"/>
              </a:ext>
            </a:extLst>
          </p:cNvPr>
          <p:cNvSpPr/>
          <p:nvPr/>
        </p:nvSpPr>
        <p:spPr>
          <a:xfrm>
            <a:off x="4284339" y="51310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1" name="Oval 80">
            <a:extLst>
              <a:ext uri="{FF2B5EF4-FFF2-40B4-BE49-F238E27FC236}">
                <a16:creationId xmlns:a16="http://schemas.microsoft.com/office/drawing/2014/main" id="{0A1036B9-8A8E-FF4E-B28C-C817BFAFC10B}"/>
              </a:ext>
            </a:extLst>
          </p:cNvPr>
          <p:cNvSpPr/>
          <p:nvPr/>
        </p:nvSpPr>
        <p:spPr>
          <a:xfrm>
            <a:off x="4655041" y="51310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2" name="Oval 81">
            <a:extLst>
              <a:ext uri="{FF2B5EF4-FFF2-40B4-BE49-F238E27FC236}">
                <a16:creationId xmlns:a16="http://schemas.microsoft.com/office/drawing/2014/main" id="{10E4951F-0ED6-47AE-BD34-59C8C120570F}"/>
              </a:ext>
            </a:extLst>
          </p:cNvPr>
          <p:cNvSpPr/>
          <p:nvPr/>
        </p:nvSpPr>
        <p:spPr>
          <a:xfrm>
            <a:off x="5019565" y="51310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3" name="Title 2">
            <a:extLst>
              <a:ext uri="{FF2B5EF4-FFF2-40B4-BE49-F238E27FC236}">
                <a16:creationId xmlns:a16="http://schemas.microsoft.com/office/drawing/2014/main" id="{D163C73A-559F-2E3D-7ECD-A0B6EB158FEA}"/>
              </a:ext>
            </a:extLst>
          </p:cNvPr>
          <p:cNvSpPr txBox="1"/>
          <p:nvPr/>
        </p:nvSpPr>
        <p:spPr>
          <a:xfrm>
            <a:off x="624070" y="51427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CHÁT</a:t>
            </a:r>
          </a:p>
        </p:txBody>
      </p:sp>
      <p:cxnSp>
        <p:nvCxnSpPr>
          <p:cNvPr id="84" name="Straight Connector 83">
            <a:extLst>
              <a:ext uri="{FF2B5EF4-FFF2-40B4-BE49-F238E27FC236}">
                <a16:creationId xmlns:a16="http://schemas.microsoft.com/office/drawing/2014/main" id="{580A5392-803F-4921-AB81-E0B766AEEA69}"/>
              </a:ext>
            </a:extLst>
          </p:cNvPr>
          <p:cNvCxnSpPr>
            <a:cxnSpLocks/>
          </p:cNvCxnSpPr>
          <p:nvPr/>
        </p:nvCxnSpPr>
        <p:spPr>
          <a:xfrm>
            <a:off x="1386590" y="5280628"/>
            <a:ext cx="666233"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5" name="Oval 84">
            <a:extLst>
              <a:ext uri="{FF2B5EF4-FFF2-40B4-BE49-F238E27FC236}">
                <a16:creationId xmlns:a16="http://schemas.microsoft.com/office/drawing/2014/main" id="{D61DE221-C84F-6201-D503-95FCACC6B5A7}"/>
              </a:ext>
            </a:extLst>
          </p:cNvPr>
          <p:cNvSpPr/>
          <p:nvPr/>
        </p:nvSpPr>
        <p:spPr>
          <a:xfrm>
            <a:off x="2104517" y="62431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6" name="Oval 85">
            <a:extLst>
              <a:ext uri="{FF2B5EF4-FFF2-40B4-BE49-F238E27FC236}">
                <a16:creationId xmlns:a16="http://schemas.microsoft.com/office/drawing/2014/main" id="{3A249BA4-FDA0-7C16-93E9-BDDC455A14FD}"/>
              </a:ext>
            </a:extLst>
          </p:cNvPr>
          <p:cNvSpPr/>
          <p:nvPr/>
        </p:nvSpPr>
        <p:spPr>
          <a:xfrm>
            <a:off x="2468660" y="624023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7" name="Oval 86">
            <a:extLst>
              <a:ext uri="{FF2B5EF4-FFF2-40B4-BE49-F238E27FC236}">
                <a16:creationId xmlns:a16="http://schemas.microsoft.com/office/drawing/2014/main" id="{77FEF920-104D-7C7C-599A-384938D03659}"/>
              </a:ext>
            </a:extLst>
          </p:cNvPr>
          <p:cNvSpPr/>
          <p:nvPr/>
        </p:nvSpPr>
        <p:spPr>
          <a:xfrm>
            <a:off x="2832803" y="624023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8" name="Oval 87">
            <a:extLst>
              <a:ext uri="{FF2B5EF4-FFF2-40B4-BE49-F238E27FC236}">
                <a16:creationId xmlns:a16="http://schemas.microsoft.com/office/drawing/2014/main" id="{B7F7DAA2-FDE6-917C-8197-4C1D1A70F5FB}"/>
              </a:ext>
            </a:extLst>
          </p:cNvPr>
          <p:cNvSpPr/>
          <p:nvPr/>
        </p:nvSpPr>
        <p:spPr>
          <a:xfrm>
            <a:off x="3196946" y="624023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89" name="Oval 88">
            <a:extLst>
              <a:ext uri="{FF2B5EF4-FFF2-40B4-BE49-F238E27FC236}">
                <a16:creationId xmlns:a16="http://schemas.microsoft.com/office/drawing/2014/main" id="{4C57143A-78C8-57D7-7147-934FF43A98CB}"/>
              </a:ext>
            </a:extLst>
          </p:cNvPr>
          <p:cNvSpPr/>
          <p:nvPr/>
        </p:nvSpPr>
        <p:spPr>
          <a:xfrm>
            <a:off x="3561470" y="6240233"/>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0" name="Oval 89">
            <a:extLst>
              <a:ext uri="{FF2B5EF4-FFF2-40B4-BE49-F238E27FC236}">
                <a16:creationId xmlns:a16="http://schemas.microsoft.com/office/drawing/2014/main" id="{A964303D-29CA-B396-7085-9E15E3A22940}"/>
              </a:ext>
            </a:extLst>
          </p:cNvPr>
          <p:cNvSpPr/>
          <p:nvPr/>
        </p:nvSpPr>
        <p:spPr>
          <a:xfrm>
            <a:off x="4284339" y="624023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1" name="Oval 90">
            <a:extLst>
              <a:ext uri="{FF2B5EF4-FFF2-40B4-BE49-F238E27FC236}">
                <a16:creationId xmlns:a16="http://schemas.microsoft.com/office/drawing/2014/main" id="{33CA8CB3-A33E-8421-E7A6-528C22FBA7F1}"/>
              </a:ext>
            </a:extLst>
          </p:cNvPr>
          <p:cNvSpPr/>
          <p:nvPr/>
        </p:nvSpPr>
        <p:spPr>
          <a:xfrm>
            <a:off x="5019565" y="6240233"/>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2" name="Title 2">
            <a:extLst>
              <a:ext uri="{FF2B5EF4-FFF2-40B4-BE49-F238E27FC236}">
                <a16:creationId xmlns:a16="http://schemas.microsoft.com/office/drawing/2014/main" id="{54277F06-9E24-B2AB-5661-9CB98AD69D6F}"/>
              </a:ext>
            </a:extLst>
          </p:cNvPr>
          <p:cNvSpPr txBox="1"/>
          <p:nvPr/>
        </p:nvSpPr>
        <p:spPr>
          <a:xfrm>
            <a:off x="2006485" y="596173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zh-CN" altLang="en-US" sz="1200" cap="none" dirty="0">
                <a:solidFill>
                  <a:schemeClr val="tx1"/>
                </a:solidFill>
                <a:latin typeface="Arial" panose="020B0604020202020204" pitchFamily="34" charset="0"/>
                <a:cs typeface="Arial" panose="020B0604020202020204" pitchFamily="34" charset="0"/>
              </a:rPr>
              <a:t>8%</a:t>
            </a:r>
          </a:p>
        </p:txBody>
      </p:sp>
      <p:sp>
        <p:nvSpPr>
          <p:cNvPr id="93" name="Title 2">
            <a:extLst>
              <a:ext uri="{FF2B5EF4-FFF2-40B4-BE49-F238E27FC236}">
                <a16:creationId xmlns:a16="http://schemas.microsoft.com/office/drawing/2014/main" id="{BA50093F-35A1-EF2D-B62B-D8D39807F67B}"/>
              </a:ext>
            </a:extLst>
          </p:cNvPr>
          <p:cNvSpPr txBox="1"/>
          <p:nvPr/>
        </p:nvSpPr>
        <p:spPr>
          <a:xfrm>
            <a:off x="3697804" y="5961576"/>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zh-CN" altLang="en-US" sz="1200" cap="none" dirty="0">
                <a:solidFill>
                  <a:schemeClr val="tx1"/>
                </a:solidFill>
                <a:latin typeface="Arial" panose="020B0604020202020204" pitchFamily="34" charset="0"/>
                <a:cs typeface="Arial" panose="020B0604020202020204" pitchFamily="34" charset="0"/>
              </a:rPr>
              <a:t>13.5% – 15.5%</a:t>
            </a:r>
          </a:p>
        </p:txBody>
      </p:sp>
      <p:sp>
        <p:nvSpPr>
          <p:cNvPr id="94" name="Title 2">
            <a:extLst>
              <a:ext uri="{FF2B5EF4-FFF2-40B4-BE49-F238E27FC236}">
                <a16:creationId xmlns:a16="http://schemas.microsoft.com/office/drawing/2014/main" id="{940D5E92-4A8B-74B9-A7B9-AFBCDBD99B7D}"/>
              </a:ext>
            </a:extLst>
          </p:cNvPr>
          <p:cNvSpPr txBox="1"/>
          <p:nvPr/>
        </p:nvSpPr>
        <p:spPr>
          <a:xfrm>
            <a:off x="4569367" y="596173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zh-CN" altLang="en-US" sz="1200" cap="none" dirty="0">
                <a:solidFill>
                  <a:schemeClr val="tx1"/>
                </a:solidFill>
                <a:latin typeface="Arial" panose="020B0604020202020204" pitchFamily="34" charset="0"/>
                <a:cs typeface="Arial" panose="020B0604020202020204" pitchFamily="34" charset="0"/>
              </a:rPr>
              <a:t>17%</a:t>
            </a:r>
          </a:p>
        </p:txBody>
      </p:sp>
      <p:sp>
        <p:nvSpPr>
          <p:cNvPr id="95" name="Title 2">
            <a:extLst>
              <a:ext uri="{FF2B5EF4-FFF2-40B4-BE49-F238E27FC236}">
                <a16:creationId xmlns:a16="http://schemas.microsoft.com/office/drawing/2014/main" id="{CD74EF1F-3A25-7105-BA18-4E25F0EDDA51}"/>
              </a:ext>
            </a:extLst>
          </p:cNvPr>
          <p:cNvSpPr txBox="1"/>
          <p:nvPr/>
        </p:nvSpPr>
        <p:spPr>
          <a:xfrm>
            <a:off x="624070" y="625194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NỒNG ĐỘ CỒN</a:t>
            </a:r>
          </a:p>
        </p:txBody>
      </p:sp>
      <p:cxnSp>
        <p:nvCxnSpPr>
          <p:cNvPr id="96" name="Straight Connector 95">
            <a:extLst>
              <a:ext uri="{FF2B5EF4-FFF2-40B4-BE49-F238E27FC236}">
                <a16:creationId xmlns:a16="http://schemas.microsoft.com/office/drawing/2014/main" id="{1961FD5E-62E9-2AE3-307A-F05ABD44FEEC}"/>
              </a:ext>
            </a:extLst>
          </p:cNvPr>
          <p:cNvCxnSpPr>
            <a:cxnSpLocks/>
          </p:cNvCxnSpPr>
          <p:nvPr/>
        </p:nvCxnSpPr>
        <p:spPr>
          <a:xfrm>
            <a:off x="1866275" y="6389835"/>
            <a:ext cx="18654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93B6F5F2-23E4-7695-F1CB-8B9CC5CA988C}"/>
              </a:ext>
            </a:extLst>
          </p:cNvPr>
          <p:cNvCxnSpPr>
            <a:cxnSpLocks/>
          </p:cNvCxnSpPr>
          <p:nvPr/>
        </p:nvCxnSpPr>
        <p:spPr>
          <a:xfrm>
            <a:off x="3328807" y="2335938"/>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8" name="Oval 97">
            <a:extLst>
              <a:ext uri="{FF2B5EF4-FFF2-40B4-BE49-F238E27FC236}">
                <a16:creationId xmlns:a16="http://schemas.microsoft.com/office/drawing/2014/main" id="{9E5A2756-6593-0355-4F4E-A181E03FD88C}"/>
              </a:ext>
            </a:extLst>
          </p:cNvPr>
          <p:cNvSpPr/>
          <p:nvPr/>
        </p:nvSpPr>
        <p:spPr>
          <a:xfrm>
            <a:off x="2104517" y="556425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99" name="Oval 98">
            <a:extLst>
              <a:ext uri="{FF2B5EF4-FFF2-40B4-BE49-F238E27FC236}">
                <a16:creationId xmlns:a16="http://schemas.microsoft.com/office/drawing/2014/main" id="{92203C5F-11DE-D74A-AF55-CF405EA14274}"/>
              </a:ext>
            </a:extLst>
          </p:cNvPr>
          <p:cNvSpPr/>
          <p:nvPr/>
        </p:nvSpPr>
        <p:spPr>
          <a:xfrm>
            <a:off x="2468660" y="556135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0" name="Oval 99">
            <a:extLst>
              <a:ext uri="{FF2B5EF4-FFF2-40B4-BE49-F238E27FC236}">
                <a16:creationId xmlns:a16="http://schemas.microsoft.com/office/drawing/2014/main" id="{387C1151-CECF-755C-4AAA-F3568D140373}"/>
              </a:ext>
            </a:extLst>
          </p:cNvPr>
          <p:cNvSpPr/>
          <p:nvPr/>
        </p:nvSpPr>
        <p:spPr>
          <a:xfrm>
            <a:off x="2832803" y="556135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1" name="Oval 100">
            <a:extLst>
              <a:ext uri="{FF2B5EF4-FFF2-40B4-BE49-F238E27FC236}">
                <a16:creationId xmlns:a16="http://schemas.microsoft.com/office/drawing/2014/main" id="{9D066226-869D-63EC-0AAC-3A04BFAF0284}"/>
              </a:ext>
            </a:extLst>
          </p:cNvPr>
          <p:cNvSpPr/>
          <p:nvPr/>
        </p:nvSpPr>
        <p:spPr>
          <a:xfrm>
            <a:off x="3196946" y="556135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2" name="Oval 101">
            <a:extLst>
              <a:ext uri="{FF2B5EF4-FFF2-40B4-BE49-F238E27FC236}">
                <a16:creationId xmlns:a16="http://schemas.microsoft.com/office/drawing/2014/main" id="{8100CE5B-2164-F6AC-EE83-F97440A1A681}"/>
              </a:ext>
            </a:extLst>
          </p:cNvPr>
          <p:cNvSpPr/>
          <p:nvPr/>
        </p:nvSpPr>
        <p:spPr>
          <a:xfrm>
            <a:off x="3561470" y="556135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3" name="Oval 102">
            <a:extLst>
              <a:ext uri="{FF2B5EF4-FFF2-40B4-BE49-F238E27FC236}">
                <a16:creationId xmlns:a16="http://schemas.microsoft.com/office/drawing/2014/main" id="{EB5EE579-7BA7-6580-8428-9A3DCE200857}"/>
              </a:ext>
            </a:extLst>
          </p:cNvPr>
          <p:cNvSpPr/>
          <p:nvPr/>
        </p:nvSpPr>
        <p:spPr>
          <a:xfrm>
            <a:off x="3925994" y="55613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4" name="Oval 103">
            <a:extLst>
              <a:ext uri="{FF2B5EF4-FFF2-40B4-BE49-F238E27FC236}">
                <a16:creationId xmlns:a16="http://schemas.microsoft.com/office/drawing/2014/main" id="{F6E24393-4958-0B46-162C-B9384B4181CE}"/>
              </a:ext>
            </a:extLst>
          </p:cNvPr>
          <p:cNvSpPr/>
          <p:nvPr/>
        </p:nvSpPr>
        <p:spPr>
          <a:xfrm>
            <a:off x="4284339" y="55613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5" name="Oval 104">
            <a:extLst>
              <a:ext uri="{FF2B5EF4-FFF2-40B4-BE49-F238E27FC236}">
                <a16:creationId xmlns:a16="http://schemas.microsoft.com/office/drawing/2014/main" id="{78756D24-CD10-26CE-7637-E36E3879FACD}"/>
              </a:ext>
            </a:extLst>
          </p:cNvPr>
          <p:cNvSpPr/>
          <p:nvPr/>
        </p:nvSpPr>
        <p:spPr>
          <a:xfrm>
            <a:off x="4655041" y="55613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6" name="Oval 105">
            <a:extLst>
              <a:ext uri="{FF2B5EF4-FFF2-40B4-BE49-F238E27FC236}">
                <a16:creationId xmlns:a16="http://schemas.microsoft.com/office/drawing/2014/main" id="{DC730B80-F960-FCBE-A5CB-EA353C02A479}"/>
              </a:ext>
            </a:extLst>
          </p:cNvPr>
          <p:cNvSpPr/>
          <p:nvPr/>
        </p:nvSpPr>
        <p:spPr>
          <a:xfrm>
            <a:off x="5019565" y="55613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07" name="Title 2">
            <a:extLst>
              <a:ext uri="{FF2B5EF4-FFF2-40B4-BE49-F238E27FC236}">
                <a16:creationId xmlns:a16="http://schemas.microsoft.com/office/drawing/2014/main" id="{0419AE92-F7EC-06FF-C273-7B03C833522E}"/>
              </a:ext>
            </a:extLst>
          </p:cNvPr>
          <p:cNvSpPr txBox="1"/>
          <p:nvPr/>
        </p:nvSpPr>
        <p:spPr>
          <a:xfrm>
            <a:off x="624070" y="557306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ĐỘ CHUA</a:t>
            </a:r>
          </a:p>
        </p:txBody>
      </p:sp>
      <p:cxnSp>
        <p:nvCxnSpPr>
          <p:cNvPr id="108" name="Straight Connector 107">
            <a:extLst>
              <a:ext uri="{FF2B5EF4-FFF2-40B4-BE49-F238E27FC236}">
                <a16:creationId xmlns:a16="http://schemas.microsoft.com/office/drawing/2014/main" id="{CD0CD122-3215-2D19-41AF-8119685CAD02}"/>
              </a:ext>
            </a:extLst>
          </p:cNvPr>
          <p:cNvCxnSpPr>
            <a:cxnSpLocks/>
          </p:cNvCxnSpPr>
          <p:nvPr/>
        </p:nvCxnSpPr>
        <p:spPr>
          <a:xfrm>
            <a:off x="1504223" y="5710957"/>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9" name="Title 2">
            <a:extLst>
              <a:ext uri="{FF2B5EF4-FFF2-40B4-BE49-F238E27FC236}">
                <a16:creationId xmlns:a16="http://schemas.microsoft.com/office/drawing/2014/main" id="{CB756EE3-2F15-2351-D7FF-10FA262E79B7}"/>
              </a:ext>
            </a:extLst>
          </p:cNvPr>
          <p:cNvSpPr txBox="1"/>
          <p:nvPr/>
        </p:nvSpPr>
        <p:spPr>
          <a:xfrm>
            <a:off x="2006485" y="4387339"/>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cap="none" dirty="0">
                <a:solidFill>
                  <a:schemeClr val="tx1"/>
                </a:solidFill>
                <a:latin typeface="Arial" panose="020B0604020202020204" pitchFamily="34" charset="0"/>
                <a:cs typeface="Arial" panose="020B0604020202020204" pitchFamily="34" charset="0"/>
              </a:rPr>
              <a:t>Thấp</a:t>
            </a:r>
          </a:p>
        </p:txBody>
      </p:sp>
      <p:grpSp>
        <p:nvGrpSpPr>
          <p:cNvPr id="110" name="Group 109">
            <a:extLst>
              <a:ext uri="{FF2B5EF4-FFF2-40B4-BE49-F238E27FC236}">
                <a16:creationId xmlns:a16="http://schemas.microsoft.com/office/drawing/2014/main" id="{AB5BDD7A-EEDD-5B51-C03E-12CD3C8BF5B7}"/>
              </a:ext>
            </a:extLst>
          </p:cNvPr>
          <p:cNvGrpSpPr/>
          <p:nvPr/>
        </p:nvGrpSpPr>
        <p:grpSpPr>
          <a:xfrm>
            <a:off x="4652058" y="6250001"/>
            <a:ext cx="278634" cy="272668"/>
            <a:chOff x="8032638" y="5926610"/>
            <a:chExt cx="278634" cy="272668"/>
          </a:xfrm>
        </p:grpSpPr>
        <p:sp>
          <p:nvSpPr>
            <p:cNvPr id="111" name="Freeform 110">
              <a:extLst>
                <a:ext uri="{FF2B5EF4-FFF2-40B4-BE49-F238E27FC236}">
                  <a16:creationId xmlns:a16="http://schemas.microsoft.com/office/drawing/2014/main" id="{F3B20145-BD55-5EFB-574C-258EABE68B6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12" name="Freeform 111">
              <a:extLst>
                <a:ext uri="{FF2B5EF4-FFF2-40B4-BE49-F238E27FC236}">
                  <a16:creationId xmlns:a16="http://schemas.microsoft.com/office/drawing/2014/main" id="{B6F7FA4A-DD87-0E47-F405-1307329BC91E}"/>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grpSp>
        <p:nvGrpSpPr>
          <p:cNvPr id="113" name="Group 112">
            <a:extLst>
              <a:ext uri="{FF2B5EF4-FFF2-40B4-BE49-F238E27FC236}">
                <a16:creationId xmlns:a16="http://schemas.microsoft.com/office/drawing/2014/main" id="{62A5A0A3-DFF9-2205-3D06-99AC851FC068}"/>
              </a:ext>
            </a:extLst>
          </p:cNvPr>
          <p:cNvGrpSpPr/>
          <p:nvPr/>
        </p:nvGrpSpPr>
        <p:grpSpPr>
          <a:xfrm rot="10800000">
            <a:off x="3926344" y="6250001"/>
            <a:ext cx="278634" cy="272668"/>
            <a:chOff x="8032638" y="5926610"/>
            <a:chExt cx="278634" cy="272668"/>
          </a:xfrm>
        </p:grpSpPr>
        <p:sp>
          <p:nvSpPr>
            <p:cNvPr id="114" name="Freeform 113">
              <a:extLst>
                <a:ext uri="{FF2B5EF4-FFF2-40B4-BE49-F238E27FC236}">
                  <a16:creationId xmlns:a16="http://schemas.microsoft.com/office/drawing/2014/main" id="{1443FFEC-E5C9-CDA6-011A-292D05919363}"/>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sp>
          <p:nvSpPr>
            <p:cNvPr id="115" name="Freeform 114">
              <a:extLst>
                <a:ext uri="{FF2B5EF4-FFF2-40B4-BE49-F238E27FC236}">
                  <a16:creationId xmlns:a16="http://schemas.microsoft.com/office/drawing/2014/main" id="{7F73064C-3A6F-BCF8-0BAF-B00D09470D55}"/>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sz="1200" dirty="0">
                <a:latin typeface="Arial" panose="020B0604020202020204" pitchFamily="34" charset="0"/>
              </a:endParaRPr>
            </a:p>
          </p:txBody>
        </p:sp>
      </p:grpSp>
      <p:sp>
        <p:nvSpPr>
          <p:cNvPr id="5" name="Oval 4">
            <a:extLst>
              <a:ext uri="{FF2B5EF4-FFF2-40B4-BE49-F238E27FC236}">
                <a16:creationId xmlns:a16="http://schemas.microsoft.com/office/drawing/2014/main" id="{396F0EDF-68A7-55EB-13E0-7358597E3495}"/>
              </a:ext>
            </a:extLst>
          </p:cNvPr>
          <p:cNvSpPr/>
          <p:nvPr/>
        </p:nvSpPr>
        <p:spPr>
          <a:xfrm>
            <a:off x="2104517" y="470166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6" name="Oval 5">
            <a:extLst>
              <a:ext uri="{FF2B5EF4-FFF2-40B4-BE49-F238E27FC236}">
                <a16:creationId xmlns:a16="http://schemas.microsoft.com/office/drawing/2014/main" id="{2CFFCAA8-104D-A4A2-B1EB-A570779C4187}"/>
              </a:ext>
            </a:extLst>
          </p:cNvPr>
          <p:cNvSpPr/>
          <p:nvPr/>
        </p:nvSpPr>
        <p:spPr>
          <a:xfrm>
            <a:off x="2468660" y="469876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7" name="Oval 6">
            <a:extLst>
              <a:ext uri="{FF2B5EF4-FFF2-40B4-BE49-F238E27FC236}">
                <a16:creationId xmlns:a16="http://schemas.microsoft.com/office/drawing/2014/main" id="{CF8933D4-A7CE-3AFE-A09D-08E149A79495}"/>
              </a:ext>
            </a:extLst>
          </p:cNvPr>
          <p:cNvSpPr/>
          <p:nvPr/>
        </p:nvSpPr>
        <p:spPr>
          <a:xfrm>
            <a:off x="2832803" y="469876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17" name="Oval 16">
            <a:extLst>
              <a:ext uri="{FF2B5EF4-FFF2-40B4-BE49-F238E27FC236}">
                <a16:creationId xmlns:a16="http://schemas.microsoft.com/office/drawing/2014/main" id="{B04EEFBB-0AC5-FC12-FC69-151A78A0B7FB}"/>
              </a:ext>
            </a:extLst>
          </p:cNvPr>
          <p:cNvSpPr/>
          <p:nvPr/>
        </p:nvSpPr>
        <p:spPr>
          <a:xfrm>
            <a:off x="3196946" y="469876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6" name="Oval 25">
            <a:extLst>
              <a:ext uri="{FF2B5EF4-FFF2-40B4-BE49-F238E27FC236}">
                <a16:creationId xmlns:a16="http://schemas.microsoft.com/office/drawing/2014/main" id="{768F8964-0996-5159-E588-AFC9A14A2FFA}"/>
              </a:ext>
            </a:extLst>
          </p:cNvPr>
          <p:cNvSpPr/>
          <p:nvPr/>
        </p:nvSpPr>
        <p:spPr>
          <a:xfrm>
            <a:off x="3561470" y="469876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27" name="Oval 26">
            <a:extLst>
              <a:ext uri="{FF2B5EF4-FFF2-40B4-BE49-F238E27FC236}">
                <a16:creationId xmlns:a16="http://schemas.microsoft.com/office/drawing/2014/main" id="{0A288CE6-AC78-25CF-D212-8E13AE6243A2}"/>
              </a:ext>
            </a:extLst>
          </p:cNvPr>
          <p:cNvSpPr/>
          <p:nvPr/>
        </p:nvSpPr>
        <p:spPr>
          <a:xfrm>
            <a:off x="3925994" y="469876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1" name="Oval 30">
            <a:extLst>
              <a:ext uri="{FF2B5EF4-FFF2-40B4-BE49-F238E27FC236}">
                <a16:creationId xmlns:a16="http://schemas.microsoft.com/office/drawing/2014/main" id="{FCF94830-4C83-9D39-9D15-05EE3668B410}"/>
              </a:ext>
            </a:extLst>
          </p:cNvPr>
          <p:cNvSpPr/>
          <p:nvPr/>
        </p:nvSpPr>
        <p:spPr>
          <a:xfrm>
            <a:off x="4284339" y="469876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6" name="Oval 35">
            <a:extLst>
              <a:ext uri="{FF2B5EF4-FFF2-40B4-BE49-F238E27FC236}">
                <a16:creationId xmlns:a16="http://schemas.microsoft.com/office/drawing/2014/main" id="{7DDF6917-8A6A-FCC4-1E7B-2A95AE986AC7}"/>
              </a:ext>
            </a:extLst>
          </p:cNvPr>
          <p:cNvSpPr/>
          <p:nvPr/>
        </p:nvSpPr>
        <p:spPr>
          <a:xfrm>
            <a:off x="4655041" y="469876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38" name="Oval 37">
            <a:extLst>
              <a:ext uri="{FF2B5EF4-FFF2-40B4-BE49-F238E27FC236}">
                <a16:creationId xmlns:a16="http://schemas.microsoft.com/office/drawing/2014/main" id="{61D7B188-30C7-1178-91D1-BC483D1E0940}"/>
              </a:ext>
            </a:extLst>
          </p:cNvPr>
          <p:cNvSpPr/>
          <p:nvPr/>
        </p:nvSpPr>
        <p:spPr>
          <a:xfrm>
            <a:off x="5019565" y="469876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1200" dirty="0">
              <a:latin typeface="Arial" panose="020B0604020202020204" pitchFamily="34" charset="0"/>
            </a:endParaRPr>
          </a:p>
        </p:txBody>
      </p:sp>
      <p:sp>
        <p:nvSpPr>
          <p:cNvPr id="47" name="Title 2">
            <a:extLst>
              <a:ext uri="{FF2B5EF4-FFF2-40B4-BE49-F238E27FC236}">
                <a16:creationId xmlns:a16="http://schemas.microsoft.com/office/drawing/2014/main" id="{4FDE5980-8D5E-B850-AE39-646F9287D998}"/>
              </a:ext>
            </a:extLst>
          </p:cNvPr>
          <p:cNvSpPr txBox="1"/>
          <p:nvPr/>
        </p:nvSpPr>
        <p:spPr>
          <a:xfrm>
            <a:off x="624070" y="4710476"/>
            <a:ext cx="1553596" cy="282528"/>
          </a:xfrm>
          <a:prstGeom prst="rect">
            <a:avLst/>
          </a:prstGeom>
        </p:spPr>
        <p:txBody>
          <a:bodyPr anchor="t">
            <a:noAutofit/>
          </a:bodyPr>
          <a:lstStyle>
            <a:lvl1pPr algn="l" defTabSz="914453" rtl="0" eaLnBrk="1" latinLnBrk="0" hangingPunct="1">
              <a:lnSpc>
                <a:spcPct val="80000"/>
              </a:lnSpc>
              <a:spcBef>
                <a:spcPct val="0"/>
              </a:spcBef>
              <a:buNone/>
              <a:defRPr sz="1300"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altLang="zh-CN" sz="1200" dirty="0">
                <a:solidFill>
                  <a:schemeClr val="tx1"/>
                </a:solidFill>
                <a:latin typeface="Arial" panose="020B0604020202020204" pitchFamily="34" charset="0"/>
                <a:cs typeface="Arial" panose="020B0604020202020204" pitchFamily="34" charset="0"/>
              </a:rPr>
              <a:t>GỖ SỒI</a:t>
            </a:r>
          </a:p>
        </p:txBody>
      </p:sp>
      <p:cxnSp>
        <p:nvCxnSpPr>
          <p:cNvPr id="61" name="Straight Connector 60">
            <a:extLst>
              <a:ext uri="{FF2B5EF4-FFF2-40B4-BE49-F238E27FC236}">
                <a16:creationId xmlns:a16="http://schemas.microsoft.com/office/drawing/2014/main" id="{43094220-39C2-F11D-A576-988A610E7560}"/>
              </a:ext>
            </a:extLst>
          </p:cNvPr>
          <p:cNvCxnSpPr>
            <a:cxnSpLocks/>
          </p:cNvCxnSpPr>
          <p:nvPr/>
        </p:nvCxnSpPr>
        <p:spPr>
          <a:xfrm>
            <a:off x="1319134" y="4855862"/>
            <a:ext cx="733689"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1931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7B4314F-591A-C9FB-F659-D6B06A06766E}"/>
              </a:ext>
            </a:extLst>
          </p:cNvPr>
          <p:cNvSpPr>
            <a:spLocks noGrp="1"/>
          </p:cNvSpPr>
          <p:nvPr>
            <p:ph type="body" sz="quarter" idx="11"/>
          </p:nvPr>
        </p:nvSpPr>
        <p:spPr>
          <a:xfrm>
            <a:off x="4286874" y="3444927"/>
            <a:ext cx="1516650" cy="270862"/>
          </a:xfrm>
        </p:spPr>
        <p:txBody>
          <a:bodyPr/>
          <a:lstStyle/>
          <a:p>
            <a:pPr algn="ctr"/>
            <a:r>
              <a:rPr lang="en-US" altLang="zh-CN" sz="1400" b="1" dirty="0">
                <a:solidFill>
                  <a:prstClr val="black"/>
                </a:solidFill>
                <a:cs typeface="Arial" panose="020B0604020202020204" pitchFamily="34" charset="0"/>
              </a:rPr>
              <a:t>XÚC XÍCH</a:t>
            </a:r>
            <a:endParaRPr lang="en-AU" sz="1400" b="1" dirty="0">
              <a:solidFill>
                <a:prstClr val="black"/>
              </a:solidFill>
              <a:cs typeface="Arial" panose="020B0604020202020204" pitchFamily="34" charset="0"/>
            </a:endParaRPr>
          </a:p>
        </p:txBody>
      </p:sp>
      <p:sp>
        <p:nvSpPr>
          <p:cNvPr id="5" name="Text Placeholder 4">
            <a:extLst>
              <a:ext uri="{FF2B5EF4-FFF2-40B4-BE49-F238E27FC236}">
                <a16:creationId xmlns:a16="http://schemas.microsoft.com/office/drawing/2014/main" id="{E4863900-DC83-668A-5F4D-2735D1313FEC}"/>
              </a:ext>
            </a:extLst>
          </p:cNvPr>
          <p:cNvSpPr>
            <a:spLocks noGrp="1"/>
          </p:cNvSpPr>
          <p:nvPr>
            <p:ph type="body" sz="quarter" idx="13"/>
          </p:nvPr>
        </p:nvSpPr>
        <p:spPr>
          <a:xfrm>
            <a:off x="581550" y="590262"/>
            <a:ext cx="9117085" cy="1325563"/>
          </a:xfrm>
        </p:spPr>
        <p:txBody>
          <a:bodyPr/>
          <a:lstStyle>
            <a:lvl1pPr>
              <a:defRPr sz="1434"/>
            </a:lvl1pPr>
          </a:lstStyle>
          <a:p>
            <a:r>
              <a:rPr lang="en-US" altLang="zh-CN" sz="5400" b="1" dirty="0">
                <a:solidFill>
                  <a:schemeClr val="accent1"/>
                </a:solidFill>
              </a:rPr>
              <a:t>KẾT HỢP VỚI THỰC PHẨM</a:t>
            </a:r>
          </a:p>
        </p:txBody>
      </p:sp>
      <p:pic>
        <p:nvPicPr>
          <p:cNvPr id="23" name="Picture Placeholder 8">
            <a:extLst>
              <a:ext uri="{FF2B5EF4-FFF2-40B4-BE49-F238E27FC236}">
                <a16:creationId xmlns:a16="http://schemas.microsoft.com/office/drawing/2014/main" id="{D2C8B0D2-1673-4651-BE69-E68689A4C6C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335742" y="1078840"/>
            <a:ext cx="1845086" cy="5585711"/>
          </a:xfrm>
          <a:prstGeom prst="rect">
            <a:avLst/>
          </a:prstGeom>
        </p:spPr>
      </p:pic>
      <p:sp>
        <p:nvSpPr>
          <p:cNvPr id="24" name="object 10">
            <a:extLst>
              <a:ext uri="{FF2B5EF4-FFF2-40B4-BE49-F238E27FC236}">
                <a16:creationId xmlns:a16="http://schemas.microsoft.com/office/drawing/2014/main" id="{6DCABD3C-5BB0-3F71-D8A7-006C200A6D0C}"/>
              </a:ext>
            </a:extLst>
          </p:cNvPr>
          <p:cNvSpPr txBox="1"/>
          <p:nvPr/>
        </p:nvSpPr>
        <p:spPr>
          <a:xfrm rot="16200000">
            <a:off x="321635" y="4371390"/>
            <a:ext cx="4059813" cy="410433"/>
          </a:xfrm>
          <a:prstGeom prst="rect">
            <a:avLst/>
          </a:prstGeom>
        </p:spPr>
        <p:txBody>
          <a:bodyPr vert="horz" wrap="square" lIns="0" tIns="12065" rIns="0" bIns="0" rtlCol="0">
            <a:spAutoFit/>
          </a:bodyPr>
          <a:lstStyle/>
          <a:p>
            <a:pPr algn="ctr" defTabSz="914453">
              <a:lnSpc>
                <a:spcPct val="80000"/>
              </a:lnSpc>
              <a:spcBef>
                <a:spcPct val="0"/>
              </a:spcBef>
            </a:pPr>
            <a:r>
              <a:rPr lang="en-US" altLang="zh-CN" sz="3200" b="1" dirty="0">
                <a:solidFill>
                  <a:schemeClr val="bg1"/>
                </a:solidFill>
                <a:latin typeface="Arial" panose="020B0604020202020204" pitchFamily="34" charset="0"/>
                <a:ea typeface="Inter Display" panose="02000503000000020004" pitchFamily="2" charset="0"/>
                <a:cs typeface="Arial" panose="020B0604020202020204" pitchFamily="34" charset="0"/>
              </a:rPr>
              <a:t>GRENACHE</a:t>
            </a:r>
            <a:endParaRPr lang="en-AU" sz="3200" b="1" cap="all"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3" name="Text Placeholder 3">
            <a:extLst>
              <a:ext uri="{FF2B5EF4-FFF2-40B4-BE49-F238E27FC236}">
                <a16:creationId xmlns:a16="http://schemas.microsoft.com/office/drawing/2014/main" id="{D127FE11-0517-5390-C74A-A5EE299BAFA0}"/>
              </a:ext>
            </a:extLst>
          </p:cNvPr>
          <p:cNvSpPr txBox="1">
            <a:spLocks/>
          </p:cNvSpPr>
          <p:nvPr/>
        </p:nvSpPr>
        <p:spPr>
          <a:xfrm>
            <a:off x="6884457" y="3444927"/>
            <a:ext cx="1758326" cy="2708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0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zh-CN" sz="1400" b="1" dirty="0">
                <a:solidFill>
                  <a:prstClr val="black"/>
                </a:solidFill>
                <a:latin typeface="Arial" panose="020B0604020202020204" pitchFamily="34" charset="0"/>
                <a:cs typeface="Arial" panose="020B0604020202020204" pitchFamily="34" charset="0"/>
              </a:rPr>
              <a:t>THỊT THÚ RỪNG</a:t>
            </a:r>
            <a:endParaRPr lang="en-AU" sz="1400" b="1" dirty="0">
              <a:solidFill>
                <a:prstClr val="black"/>
              </a:solidFill>
              <a:latin typeface="Arial" panose="020B0604020202020204" pitchFamily="34" charset="0"/>
              <a:cs typeface="Arial" panose="020B0604020202020204" pitchFamily="34" charset="0"/>
            </a:endParaRPr>
          </a:p>
        </p:txBody>
      </p:sp>
      <p:sp>
        <p:nvSpPr>
          <p:cNvPr id="10" name="Text Placeholder 3">
            <a:extLst>
              <a:ext uri="{FF2B5EF4-FFF2-40B4-BE49-F238E27FC236}">
                <a16:creationId xmlns:a16="http://schemas.microsoft.com/office/drawing/2014/main" id="{44922030-0B4A-390D-5FB1-7279DBAF511D}"/>
              </a:ext>
            </a:extLst>
          </p:cNvPr>
          <p:cNvSpPr txBox="1">
            <a:spLocks/>
          </p:cNvSpPr>
          <p:nvPr/>
        </p:nvSpPr>
        <p:spPr>
          <a:xfrm>
            <a:off x="4218509" y="5590875"/>
            <a:ext cx="1576524"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zh-CN" sz="1400" b="1" dirty="0">
                <a:solidFill>
                  <a:prstClr val="black"/>
                </a:solidFill>
                <a:latin typeface="Arial" panose="020B0604020202020204" pitchFamily="34" charset="0"/>
                <a:cs typeface="Arial" panose="020B0604020202020204" pitchFamily="34" charset="0"/>
              </a:rPr>
              <a:t>THỊT NƯỚNG &amp; BBQ</a:t>
            </a:r>
            <a:endParaRPr lang="en-AU" sz="1400" b="1" dirty="0">
              <a:solidFill>
                <a:prstClr val="black"/>
              </a:solidFill>
              <a:latin typeface="Arial" panose="020B0604020202020204" pitchFamily="34" charset="0"/>
              <a:cs typeface="Arial" panose="020B0604020202020204" pitchFamily="34" charset="0"/>
            </a:endParaRPr>
          </a:p>
        </p:txBody>
      </p:sp>
      <p:sp>
        <p:nvSpPr>
          <p:cNvPr id="6" name="Text Placeholder 3">
            <a:extLst>
              <a:ext uri="{FF2B5EF4-FFF2-40B4-BE49-F238E27FC236}">
                <a16:creationId xmlns:a16="http://schemas.microsoft.com/office/drawing/2014/main" id="{FA9151FC-E927-64AA-A785-287111253DA6}"/>
              </a:ext>
            </a:extLst>
          </p:cNvPr>
          <p:cNvSpPr txBox="1">
            <a:spLocks/>
          </p:cNvSpPr>
          <p:nvPr/>
        </p:nvSpPr>
        <p:spPr>
          <a:xfrm>
            <a:off x="9825545" y="3444927"/>
            <a:ext cx="1416715" cy="27086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zh-CN" sz="1400" b="1" dirty="0">
                <a:solidFill>
                  <a:prstClr val="black"/>
                </a:solidFill>
                <a:latin typeface="Arial" panose="020B0604020202020204" pitchFamily="34" charset="0"/>
                <a:cs typeface="Arial" panose="020B0604020202020204" pitchFamily="34" charset="0"/>
              </a:rPr>
              <a:t>CÁ NHIỀU THỊT ĐẬM MÀU
NHƯ CÁ NGỪ</a:t>
            </a:r>
          </a:p>
        </p:txBody>
      </p:sp>
      <p:sp>
        <p:nvSpPr>
          <p:cNvPr id="7" name="Text Placeholder 3">
            <a:extLst>
              <a:ext uri="{FF2B5EF4-FFF2-40B4-BE49-F238E27FC236}">
                <a16:creationId xmlns:a16="http://schemas.microsoft.com/office/drawing/2014/main" id="{9FD73AE3-2A73-78A1-0EF1-D72AF50BA1B4}"/>
              </a:ext>
            </a:extLst>
          </p:cNvPr>
          <p:cNvSpPr txBox="1">
            <a:spLocks/>
          </p:cNvSpPr>
          <p:nvPr/>
        </p:nvSpPr>
        <p:spPr>
          <a:xfrm>
            <a:off x="6671552" y="5590875"/>
            <a:ext cx="2122239"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zh-CN" sz="1400" b="1" dirty="0">
                <a:solidFill>
                  <a:prstClr val="black"/>
                </a:solidFill>
                <a:latin typeface="Arial" panose="020B0604020202020204" pitchFamily="34" charset="0"/>
                <a:cs typeface="Arial" panose="020B0604020202020204" pitchFamily="34" charset="0"/>
              </a:rPr>
              <a:t>CÁC MÓN ĂN &amp; CÀ RI CAY VỪA PHẢI</a:t>
            </a:r>
            <a:endParaRPr lang="en-AU" sz="1400" b="1" dirty="0">
              <a:solidFill>
                <a:prstClr val="black"/>
              </a:solidFill>
              <a:latin typeface="Arial" panose="020B0604020202020204" pitchFamily="34" charset="0"/>
              <a:cs typeface="Arial" panose="020B0604020202020204" pitchFamily="34" charset="0"/>
            </a:endParaRPr>
          </a:p>
        </p:txBody>
      </p:sp>
      <p:sp>
        <p:nvSpPr>
          <p:cNvPr id="8" name="Text Placeholder 3">
            <a:extLst>
              <a:ext uri="{FF2B5EF4-FFF2-40B4-BE49-F238E27FC236}">
                <a16:creationId xmlns:a16="http://schemas.microsoft.com/office/drawing/2014/main" id="{39164AFB-EB73-2F9E-E20C-85E3E34A9466}"/>
              </a:ext>
            </a:extLst>
          </p:cNvPr>
          <p:cNvSpPr txBox="1">
            <a:spLocks/>
          </p:cNvSpPr>
          <p:nvPr/>
        </p:nvSpPr>
        <p:spPr>
          <a:xfrm>
            <a:off x="9398127" y="5590875"/>
            <a:ext cx="2122239" cy="79131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zh-CN" sz="1400" b="1" dirty="0">
                <a:solidFill>
                  <a:prstClr val="black"/>
                </a:solidFill>
                <a:latin typeface="Arial" panose="020B0604020202020204" pitchFamily="34" charset="0"/>
                <a:cs typeface="Arial" panose="020B0604020202020204" pitchFamily="34" charset="0"/>
              </a:rPr>
              <a:t>CÁC LOẠI PHÔ MAI VỎ RỬA MỀM</a:t>
            </a:r>
            <a:endParaRPr lang="en-AU" sz="1400" b="1" dirty="0">
              <a:solidFill>
                <a:prstClr val="black"/>
              </a:solidFill>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0B9A4144-EB5F-DDA5-39A1-9726B55C74D4}"/>
              </a:ext>
            </a:extLst>
          </p:cNvPr>
          <p:cNvPicPr>
            <a:picLocks noChangeAspect="1"/>
          </p:cNvPicPr>
          <p:nvPr/>
        </p:nvPicPr>
        <p:blipFill>
          <a:blip r:embed="rId4"/>
          <a:stretch>
            <a:fillRect/>
          </a:stretch>
        </p:blipFill>
        <p:spPr>
          <a:xfrm>
            <a:off x="4132234" y="2070476"/>
            <a:ext cx="1963766" cy="1190161"/>
          </a:xfrm>
          <a:prstGeom prst="rect">
            <a:avLst/>
          </a:prstGeom>
        </p:spPr>
      </p:pic>
      <p:pic>
        <p:nvPicPr>
          <p:cNvPr id="13" name="Picture 12">
            <a:extLst>
              <a:ext uri="{FF2B5EF4-FFF2-40B4-BE49-F238E27FC236}">
                <a16:creationId xmlns:a16="http://schemas.microsoft.com/office/drawing/2014/main" id="{33C8287A-35CD-4335-AC96-CCBD56DCD167}"/>
              </a:ext>
            </a:extLst>
          </p:cNvPr>
          <p:cNvPicPr>
            <a:picLocks noChangeAspect="1"/>
          </p:cNvPicPr>
          <p:nvPr/>
        </p:nvPicPr>
        <p:blipFill>
          <a:blip r:embed="rId5"/>
          <a:stretch>
            <a:fillRect/>
          </a:stretch>
        </p:blipFill>
        <p:spPr>
          <a:xfrm>
            <a:off x="6860759" y="2149733"/>
            <a:ext cx="1675770" cy="1110904"/>
          </a:xfrm>
          <a:prstGeom prst="rect">
            <a:avLst/>
          </a:prstGeom>
        </p:spPr>
      </p:pic>
      <p:pic>
        <p:nvPicPr>
          <p:cNvPr id="15" name="Picture 14">
            <a:extLst>
              <a:ext uri="{FF2B5EF4-FFF2-40B4-BE49-F238E27FC236}">
                <a16:creationId xmlns:a16="http://schemas.microsoft.com/office/drawing/2014/main" id="{EFF04A01-8D24-BF5A-B290-4D07AE93F5F6}"/>
              </a:ext>
            </a:extLst>
          </p:cNvPr>
          <p:cNvPicPr>
            <a:picLocks noChangeAspect="1"/>
          </p:cNvPicPr>
          <p:nvPr/>
        </p:nvPicPr>
        <p:blipFill>
          <a:blip r:embed="rId6"/>
          <a:stretch>
            <a:fillRect/>
          </a:stretch>
        </p:blipFill>
        <p:spPr>
          <a:xfrm>
            <a:off x="9266853" y="2276475"/>
            <a:ext cx="2122239" cy="1056042"/>
          </a:xfrm>
          <a:prstGeom prst="rect">
            <a:avLst/>
          </a:prstGeom>
        </p:spPr>
      </p:pic>
      <p:pic>
        <p:nvPicPr>
          <p:cNvPr id="16" name="Picture 15">
            <a:extLst>
              <a:ext uri="{FF2B5EF4-FFF2-40B4-BE49-F238E27FC236}">
                <a16:creationId xmlns:a16="http://schemas.microsoft.com/office/drawing/2014/main" id="{DCE78001-F7F7-7425-61B1-E4A20C094E2F}"/>
              </a:ext>
            </a:extLst>
          </p:cNvPr>
          <p:cNvPicPr>
            <a:picLocks noChangeAspect="1"/>
          </p:cNvPicPr>
          <p:nvPr/>
        </p:nvPicPr>
        <p:blipFill>
          <a:blip r:embed="rId7"/>
          <a:stretch>
            <a:fillRect/>
          </a:stretch>
        </p:blipFill>
        <p:spPr>
          <a:xfrm>
            <a:off x="3980400" y="4373348"/>
            <a:ext cx="1934409" cy="1002376"/>
          </a:xfrm>
          <a:prstGeom prst="rect">
            <a:avLst/>
          </a:prstGeom>
        </p:spPr>
      </p:pic>
      <p:pic>
        <p:nvPicPr>
          <p:cNvPr id="17" name="Picture 16">
            <a:extLst>
              <a:ext uri="{FF2B5EF4-FFF2-40B4-BE49-F238E27FC236}">
                <a16:creationId xmlns:a16="http://schemas.microsoft.com/office/drawing/2014/main" id="{AF08E505-0239-EEEF-DEFA-0BAAD0E0860E}"/>
              </a:ext>
            </a:extLst>
          </p:cNvPr>
          <p:cNvPicPr>
            <a:picLocks noChangeAspect="1"/>
          </p:cNvPicPr>
          <p:nvPr/>
        </p:nvPicPr>
        <p:blipFill>
          <a:blip r:embed="rId8"/>
          <a:stretch>
            <a:fillRect/>
          </a:stretch>
        </p:blipFill>
        <p:spPr>
          <a:xfrm>
            <a:off x="6680269" y="4184345"/>
            <a:ext cx="2196869" cy="1191379"/>
          </a:xfrm>
          <a:prstGeom prst="rect">
            <a:avLst/>
          </a:prstGeom>
        </p:spPr>
      </p:pic>
      <p:pic>
        <p:nvPicPr>
          <p:cNvPr id="18" name="Picture 17">
            <a:extLst>
              <a:ext uri="{FF2B5EF4-FFF2-40B4-BE49-F238E27FC236}">
                <a16:creationId xmlns:a16="http://schemas.microsoft.com/office/drawing/2014/main" id="{2B12A304-54AE-B97D-10F4-2F078B1C2F3C}"/>
              </a:ext>
            </a:extLst>
          </p:cNvPr>
          <p:cNvPicPr>
            <a:picLocks noChangeAspect="1"/>
          </p:cNvPicPr>
          <p:nvPr/>
        </p:nvPicPr>
        <p:blipFill>
          <a:blip r:embed="rId9"/>
          <a:stretch>
            <a:fillRect/>
          </a:stretch>
        </p:blipFill>
        <p:spPr>
          <a:xfrm>
            <a:off x="9590681" y="4369559"/>
            <a:ext cx="1574800" cy="1056042"/>
          </a:xfrm>
          <a:prstGeom prst="rect">
            <a:avLst/>
          </a:prstGeom>
        </p:spPr>
      </p:pic>
    </p:spTree>
    <p:extLst>
      <p:ext uri="{BB962C8B-B14F-4D97-AF65-F5344CB8AC3E}">
        <p14:creationId xmlns:p14="http://schemas.microsoft.com/office/powerpoint/2010/main" val="3412986629"/>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2549" r="18462" b="-219"/>
          <a:stretch/>
        </p:blipFill>
        <p:spPr>
          <a:xfrm>
            <a:off x="6096001" y="368299"/>
            <a:ext cx="6088611" cy="6123432"/>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235402"/>
            <a:ext cx="5307440" cy="785732"/>
          </a:xfrm>
        </p:spPr>
        <p:txBody>
          <a:bodyPr/>
          <a:lstStyle/>
          <a:p>
            <a:r>
              <a:rPr lang="en-US" altLang="zh-CN" b="1" dirty="0">
                <a:solidFill>
                  <a:schemeClr val="accent5"/>
                </a:solidFill>
              </a:rPr>
              <a:t>GRENACHE</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103266"/>
            <a:ext cx="5189425" cy="1325563"/>
          </a:xfrm>
        </p:spPr>
        <p:txBody>
          <a:bodyPr/>
          <a:lstStyle/>
          <a:p>
            <a:r>
              <a:rPr lang="en-US" altLang="zh-CN" b="1" kern="1000" spc="-100" dirty="0"/>
              <a:t>MỘT TƯƠNG LAI TƯƠI SÁNG CHO MỘT DÒNG CỔ ĐIỂN</a:t>
            </a:r>
          </a:p>
        </p:txBody>
      </p:sp>
    </p:spTree>
    <p:extLst>
      <p:ext uri="{BB962C8B-B14F-4D97-AF65-F5344CB8AC3E}">
        <p14:creationId xmlns:p14="http://schemas.microsoft.com/office/powerpoint/2010/main" val="3807551082"/>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t="12966" b="2659"/>
          <a:stretch/>
        </p:blipFill>
        <p:spPr>
          <a:xfrm>
            <a:off x="0" y="0"/>
            <a:ext cx="12192000"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US" altLang="zh-CN" sz="5443" dirty="0">
                <a:solidFill>
                  <a:schemeClr val="bg1"/>
                </a:solidFill>
                <a:latin typeface="Arial" panose="020B0604020202020204" pitchFamily="34" charset="0"/>
                <a:ea typeface="Inter Display" panose="02000503000000020004" pitchFamily="2" charset="0"/>
                <a:cs typeface="Arial" panose="020B0604020202020204" pitchFamily="34" charset="0"/>
              </a:rPr>
              <a:t>CẢM ƠN</a:t>
            </a:r>
            <a:endParaRPr lang="ja-JP" altLang="en-US" sz="5443">
              <a:solidFill>
                <a:schemeClr val="bg1"/>
              </a:solidFill>
              <a:latin typeface="Arial" panose="020B0604020202020204" pitchFamily="34" charset="0"/>
              <a:cs typeface="Arial" panose="020B0604020202020204" pitchFamily="34" charset="0"/>
            </a:endParaRPr>
          </a:p>
          <a:p>
            <a:pPr marL="11522" algn="ctr">
              <a:spcBef>
                <a:spcPts val="91"/>
              </a:spcBef>
              <a:tabLst>
                <a:tab pos="1162574" algn="l"/>
                <a:tab pos="2432878" algn="l"/>
                <a:tab pos="3690509" algn="l"/>
                <a:tab pos="4919334" algn="l"/>
                <a:tab pos="6532419" algn="l"/>
                <a:tab pos="9045952" algn="l"/>
              </a:tabLst>
            </a:pPr>
            <a:endParaRPr lang="pt-BR" sz="9073" b="0" spc="272" dirty="0">
              <a:solidFill>
                <a:schemeClr val="bg1"/>
              </a:solidFill>
              <a:latin typeface="Arial" panose="020B0604020202020204" pitchFamily="34" charset="0"/>
              <a:ea typeface="Inter Display" panose="02000503000000020004" pitchFamily="2" charset="0"/>
              <a:cs typeface="Arial" panose="020B0604020202020204" pitchFamily="34"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Arial" panose="020B0604020202020204" pitchFamily="34" charset="0"/>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40080" y="6301153"/>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C73B6-CD21-FC6C-007E-6DA303EF32BD}"/>
              </a:ext>
            </a:extLst>
          </p:cNvPr>
          <p:cNvSpPr>
            <a:spLocks noGrp="1"/>
          </p:cNvSpPr>
          <p:nvPr>
            <p:ph type="title"/>
          </p:nvPr>
        </p:nvSpPr>
        <p:spPr/>
        <p:txBody>
          <a:bodyPr/>
          <a:lstStyle/>
          <a:p>
            <a:endParaRPr lang="en-US" dirty="0"/>
          </a:p>
        </p:txBody>
      </p:sp>
      <p:sp>
        <p:nvSpPr>
          <p:cNvPr id="3" name="Text Placeholder 2">
            <a:extLst>
              <a:ext uri="{FF2B5EF4-FFF2-40B4-BE49-F238E27FC236}">
                <a16:creationId xmlns:a16="http://schemas.microsoft.com/office/drawing/2014/main" id="{CB7F161E-2A71-435E-CA7A-B3D014D84FA6}"/>
              </a:ext>
            </a:extLst>
          </p:cNvPr>
          <p:cNvSpPr>
            <a:spLocks noGrp="1"/>
          </p:cNvSpPr>
          <p:nvPr>
            <p:ph type="body" idx="10"/>
          </p:nvPr>
        </p:nvSpPr>
        <p:spPr/>
        <p:txBody>
          <a:bodyPr/>
          <a:lstStyle/>
          <a:p>
            <a:endParaRPr lang="en-US" dirty="0"/>
          </a:p>
        </p:txBody>
      </p:sp>
      <p:sp>
        <p:nvSpPr>
          <p:cNvPr id="4" name="Text Placeholder 3">
            <a:extLst>
              <a:ext uri="{FF2B5EF4-FFF2-40B4-BE49-F238E27FC236}">
                <a16:creationId xmlns:a16="http://schemas.microsoft.com/office/drawing/2014/main" id="{B0F21B2D-828E-990F-1861-DD96BAB2E95B}"/>
              </a:ext>
            </a:extLst>
          </p:cNvPr>
          <p:cNvSpPr>
            <a:spLocks noGrp="1"/>
          </p:cNvSpPr>
          <p:nvPr>
            <p:ph type="body" idx="11"/>
          </p:nvPr>
        </p:nvSpPr>
        <p:spPr/>
        <p:txBody>
          <a:bodyPr/>
          <a:lstStyle/>
          <a:p>
            <a:endParaRPr lang="en-US" dirty="0"/>
          </a:p>
        </p:txBody>
      </p:sp>
    </p:spTree>
    <p:extLst>
      <p:ext uri="{BB962C8B-B14F-4D97-AF65-F5344CB8AC3E}">
        <p14:creationId xmlns:p14="http://schemas.microsoft.com/office/powerpoint/2010/main" val="276434912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31966"/>
          <a:stretch/>
        </p:blipFill>
        <p:spPr>
          <a:xfrm>
            <a:off x="6096000" y="368300"/>
            <a:ext cx="6096000" cy="6103741"/>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630419" y="274714"/>
            <a:ext cx="5317708" cy="785732"/>
          </a:xfrm>
        </p:spPr>
        <p:txBody>
          <a:bodyPr/>
          <a:lstStyle/>
          <a:p>
            <a:r>
              <a:rPr lang="en-US" altLang="zh-CN" b="1" dirty="0">
                <a:solidFill>
                  <a:schemeClr val="accent5"/>
                </a:solidFill>
              </a:rPr>
              <a:t>GRENACHE</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30420" y="3346167"/>
            <a:ext cx="3636780" cy="1670704"/>
          </a:xfrm>
        </p:spPr>
        <p:txBody>
          <a:bodyPr/>
          <a:lstStyle/>
          <a:p>
            <a:pPr marL="0" indent="0">
              <a:lnSpc>
                <a:spcPct val="98000"/>
              </a:lnSpc>
              <a:spcBef>
                <a:spcPct val="0"/>
              </a:spcBef>
              <a:buNone/>
            </a:pPr>
            <a:r>
              <a:rPr lang="en-US" altLang="zh-CN" dirty="0">
                <a:solidFill>
                  <a:schemeClr val="bg1"/>
                </a:solidFill>
              </a:rPr>
              <a:t>Mặc dù có phần bị bỏ qua trong 
quá khứ, Grenache là một giống thực sự thể hiện thổ nhưỡng của nó, nắm bắt sự kết hợp độc đáo giữa đất nước, khí hậu và văn hóa.</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623888" y="1158149"/>
            <a:ext cx="5047570" cy="1325563"/>
          </a:xfrm>
        </p:spPr>
        <p:txBody>
          <a:bodyPr/>
          <a:lstStyle>
            <a:lvl1pPr>
              <a:defRPr sz="4600"/>
            </a:lvl1pPr>
          </a:lstStyle>
          <a:p>
            <a:r>
              <a:rPr lang="en-US" altLang="zh-CN" sz="4600" b="1" kern="1000" spc="-100" dirty="0"/>
              <a:t>SỰ TÁI SINH CỦA MỘT LOẠI RƯỢU CỔ ĐIỂN</a:t>
            </a:r>
          </a:p>
        </p:txBody>
      </p:sp>
    </p:spTree>
    <p:extLst>
      <p:ext uri="{BB962C8B-B14F-4D97-AF65-F5344CB8AC3E}">
        <p14:creationId xmlns:p14="http://schemas.microsoft.com/office/powerpoint/2010/main" val="390139670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378291DC-D468-A4EE-7192-63AAC13196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91" r="36286" b="-1"/>
          <a:stretch/>
        </p:blipFill>
        <p:spPr>
          <a:xfrm>
            <a:off x="1" y="368300"/>
            <a:ext cx="6096000" cy="6103741"/>
          </a:xfrm>
        </p:spPr>
      </p:pic>
      <p:sp>
        <p:nvSpPr>
          <p:cNvPr id="4" name="Text Placeholder 3">
            <a:extLst>
              <a:ext uri="{FF2B5EF4-FFF2-40B4-BE49-F238E27FC236}">
                <a16:creationId xmlns:a16="http://schemas.microsoft.com/office/drawing/2014/main" id="{FD0CAEF8-94B9-A641-541D-945D2BD68EE9}"/>
              </a:ext>
            </a:extLst>
          </p:cNvPr>
          <p:cNvSpPr>
            <a:spLocks noGrp="1"/>
          </p:cNvSpPr>
          <p:nvPr>
            <p:ph type="body" sz="quarter" idx="12"/>
          </p:nvPr>
        </p:nvSpPr>
        <p:spPr>
          <a:xfrm>
            <a:off x="6456363" y="3752377"/>
            <a:ext cx="4829691" cy="1530521"/>
          </a:xfrm>
        </p:spPr>
        <p:txBody>
          <a:bodyPr/>
          <a:lstStyle/>
          <a:p>
            <a:pPr>
              <a:spcBef>
                <a:spcPts val="500"/>
              </a:spcBef>
            </a:pPr>
            <a:r>
              <a:rPr lang="en-US" altLang="zh-CN" dirty="0"/>
              <a:t>Lịch sử của Grenache ở Úc</a:t>
            </a:r>
          </a:p>
          <a:p>
            <a:pPr>
              <a:spcBef>
                <a:spcPts val="500"/>
              </a:spcBef>
            </a:pPr>
            <a:r>
              <a:rPr lang="en-US" altLang="zh-CN" dirty="0"/>
              <a:t>Cách trồng</a:t>
            </a:r>
          </a:p>
          <a:p>
            <a:pPr>
              <a:spcBef>
                <a:spcPts val="500"/>
              </a:spcBef>
            </a:pPr>
            <a:r>
              <a:rPr lang="en-US" altLang="zh-CN" dirty="0"/>
              <a:t>Cách sản xuất</a:t>
            </a:r>
          </a:p>
          <a:p>
            <a:pPr>
              <a:spcBef>
                <a:spcPts val="500"/>
              </a:spcBef>
            </a:pPr>
            <a:r>
              <a:rPr lang="en-US" altLang="zh-CN" dirty="0"/>
              <a:t>Nghệ </a:t>
            </a:r>
            <a:r>
              <a:rPr lang="en-US" altLang="zh-CN" dirty="0" err="1"/>
              <a:t>thuật</a:t>
            </a:r>
            <a:r>
              <a:rPr lang="en-US" altLang="zh-CN" dirty="0"/>
              <a:t> </a:t>
            </a:r>
            <a:r>
              <a:rPr lang="en-US" altLang="zh-CN" dirty="0" err="1"/>
              <a:t>phối</a:t>
            </a:r>
            <a:r>
              <a:rPr lang="en-US" altLang="zh-CN" dirty="0"/>
              <a:t> trộn</a:t>
            </a:r>
          </a:p>
          <a:p>
            <a:pPr>
              <a:spcBef>
                <a:spcPts val="500"/>
              </a:spcBef>
            </a:pPr>
            <a:r>
              <a:rPr lang="en-US" altLang="zh-CN" dirty="0"/>
              <a:t>Nơi trồng</a:t>
            </a:r>
          </a:p>
          <a:p>
            <a:pPr>
              <a:spcBef>
                <a:spcPts val="500"/>
              </a:spcBef>
            </a:pPr>
            <a:r>
              <a:rPr lang="en-US" altLang="zh-CN" dirty="0"/>
              <a:t>Đặc điểm và hương vị</a:t>
            </a:r>
          </a:p>
        </p:txBody>
      </p:sp>
      <p:sp>
        <p:nvSpPr>
          <p:cNvPr id="5" name="Text Placeholder 4">
            <a:extLst>
              <a:ext uri="{FF2B5EF4-FFF2-40B4-BE49-F238E27FC236}">
                <a16:creationId xmlns:a16="http://schemas.microsoft.com/office/drawing/2014/main" id="{1B7B4BFB-5E1A-3E82-E8CE-D144971F28DA}"/>
              </a:ext>
            </a:extLst>
          </p:cNvPr>
          <p:cNvSpPr>
            <a:spLocks noGrp="1"/>
          </p:cNvSpPr>
          <p:nvPr>
            <p:ph type="body" sz="quarter" idx="13"/>
          </p:nvPr>
        </p:nvSpPr>
        <p:spPr/>
        <p:txBody>
          <a:bodyPr/>
          <a:lstStyle>
            <a:lvl1pPr>
              <a:defRPr sz="1434"/>
            </a:lvl1pPr>
          </a:lstStyle>
          <a:p>
            <a:r>
              <a:rPr lang="en-US" altLang="zh-CN" sz="5400" b="1" dirty="0">
                <a:solidFill>
                  <a:schemeClr val="accent1"/>
                </a:solidFill>
              </a:rPr>
              <a:t>HÔM NAY CHÚNG TA SẼ ĐỀ CẬP</a:t>
            </a:r>
          </a:p>
        </p:txBody>
      </p:sp>
    </p:spTree>
    <p:extLst>
      <p:ext uri="{BB962C8B-B14F-4D97-AF65-F5344CB8AC3E}">
        <p14:creationId xmlns:p14="http://schemas.microsoft.com/office/powerpoint/2010/main" val="1160338932"/>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AB5986BB-4BC6-AAEF-DD6D-C566CE2AB68B}"/>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t="13076" b="38654"/>
          <a:stretch/>
        </p:blipFill>
        <p:spPr>
          <a:xfrm>
            <a:off x="8192429" y="3665033"/>
            <a:ext cx="3999571" cy="2830819"/>
          </a:xfrm>
        </p:spPr>
      </p:pic>
      <p:sp>
        <p:nvSpPr>
          <p:cNvPr id="3" name="Title 2">
            <a:extLst>
              <a:ext uri="{FF2B5EF4-FFF2-40B4-BE49-F238E27FC236}">
                <a16:creationId xmlns:a16="http://schemas.microsoft.com/office/drawing/2014/main" id="{89F80A8C-7954-4435-DBFB-8A167ABA8993}"/>
              </a:ext>
            </a:extLst>
          </p:cNvPr>
          <p:cNvSpPr>
            <a:spLocks noGrp="1"/>
          </p:cNvSpPr>
          <p:nvPr>
            <p:ph type="title"/>
          </p:nvPr>
        </p:nvSpPr>
        <p:spPr>
          <a:xfrm>
            <a:off x="1158137" y="3463578"/>
            <a:ext cx="2382787" cy="662774"/>
          </a:xfrm>
        </p:spPr>
        <p:txBody>
          <a:bodyPr/>
          <a:lstStyle/>
          <a:p>
            <a:r>
              <a:rPr lang="zh-CN" altLang="en-US" b="1" dirty="0"/>
              <a:t>1832</a:t>
            </a:r>
          </a:p>
        </p:txBody>
      </p:sp>
      <p:sp>
        <p:nvSpPr>
          <p:cNvPr id="4" name="Text Placeholder 3">
            <a:extLst>
              <a:ext uri="{FF2B5EF4-FFF2-40B4-BE49-F238E27FC236}">
                <a16:creationId xmlns:a16="http://schemas.microsoft.com/office/drawing/2014/main" id="{CA68D089-C4E3-78D9-88DE-974ED86D9DA9}"/>
              </a:ext>
            </a:extLst>
          </p:cNvPr>
          <p:cNvSpPr>
            <a:spLocks noGrp="1"/>
          </p:cNvSpPr>
          <p:nvPr>
            <p:ph type="body" sz="quarter" idx="10"/>
          </p:nvPr>
        </p:nvSpPr>
        <p:spPr>
          <a:xfrm>
            <a:off x="1158138" y="4126359"/>
            <a:ext cx="1938772" cy="1461301"/>
          </a:xfrm>
        </p:spPr>
        <p:txBody>
          <a:bodyPr/>
          <a:lstStyle/>
          <a:p>
            <a:r>
              <a:rPr lang="en-US" altLang="zh-CN" dirty="0">
                <a:solidFill>
                  <a:schemeClr val="tx1"/>
                </a:solidFill>
              </a:rPr>
              <a:t>Grenache là một trong những giống nho ban đầu được James Busby, 'cha đẻ của rượu vang Úc', mang đến Úc.</a:t>
            </a:r>
          </a:p>
        </p:txBody>
      </p:sp>
      <p:sp>
        <p:nvSpPr>
          <p:cNvPr id="5" name="Text Placeholder 4">
            <a:extLst>
              <a:ext uri="{FF2B5EF4-FFF2-40B4-BE49-F238E27FC236}">
                <a16:creationId xmlns:a16="http://schemas.microsoft.com/office/drawing/2014/main" id="{CA3339EB-162F-1CC5-BB01-D2C8D60E1F8F}"/>
              </a:ext>
            </a:extLst>
          </p:cNvPr>
          <p:cNvSpPr>
            <a:spLocks noGrp="1"/>
          </p:cNvSpPr>
          <p:nvPr>
            <p:ph type="body" sz="quarter" idx="15"/>
          </p:nvPr>
        </p:nvSpPr>
        <p:spPr>
          <a:xfrm>
            <a:off x="6222906" y="1930839"/>
            <a:ext cx="2586953" cy="1461301"/>
          </a:xfrm>
        </p:spPr>
        <p:txBody>
          <a:bodyPr/>
          <a:lstStyle/>
          <a:p>
            <a:r>
              <a:rPr lang="en-US" altLang="zh-CN" dirty="0">
                <a:solidFill>
                  <a:schemeClr val="tx1"/>
                </a:solidFill>
              </a:rPr>
              <a:t>Một lựa chọn phổ biến để sản xuất rượu vang cường hóa (chiếm 80% ngành công nghiệp vào năm 1960).</a:t>
            </a:r>
          </a:p>
          <a:p>
            <a:endParaRPr lang="en-US" dirty="0"/>
          </a:p>
        </p:txBody>
      </p:sp>
      <p:sp>
        <p:nvSpPr>
          <p:cNvPr id="6" name="Text Placeholder 5">
            <a:extLst>
              <a:ext uri="{FF2B5EF4-FFF2-40B4-BE49-F238E27FC236}">
                <a16:creationId xmlns:a16="http://schemas.microsoft.com/office/drawing/2014/main" id="{B1BB7681-E9CB-DA03-A1DB-87436F4CE04B}"/>
              </a:ext>
            </a:extLst>
          </p:cNvPr>
          <p:cNvSpPr>
            <a:spLocks noGrp="1"/>
          </p:cNvSpPr>
          <p:nvPr>
            <p:ph type="body" sz="quarter" idx="16"/>
          </p:nvPr>
        </p:nvSpPr>
        <p:spPr>
          <a:xfrm>
            <a:off x="6168452" y="1232623"/>
            <a:ext cx="2641407" cy="662774"/>
          </a:xfrm>
        </p:spPr>
        <p:txBody>
          <a:bodyPr/>
          <a:lstStyle>
            <a:lvl1pPr>
              <a:defRPr sz="1434"/>
            </a:lvl1pPr>
          </a:lstStyle>
          <a:p>
            <a:r>
              <a:rPr lang="en-US" altLang="zh-CN" sz="2400" b="1" dirty="0"/>
              <a:t>Giữa những năm 1920 – Cuối những năm 1960</a:t>
            </a:r>
          </a:p>
        </p:txBody>
      </p:sp>
      <p:sp>
        <p:nvSpPr>
          <p:cNvPr id="7" name="Text Placeholder 6">
            <a:extLst>
              <a:ext uri="{FF2B5EF4-FFF2-40B4-BE49-F238E27FC236}">
                <a16:creationId xmlns:a16="http://schemas.microsoft.com/office/drawing/2014/main" id="{98191510-D3CD-6D75-8447-FBB6BC2FED22}"/>
              </a:ext>
            </a:extLst>
          </p:cNvPr>
          <p:cNvSpPr>
            <a:spLocks noGrp="1"/>
          </p:cNvSpPr>
          <p:nvPr>
            <p:ph type="body" sz="quarter" idx="17"/>
          </p:nvPr>
        </p:nvSpPr>
        <p:spPr>
          <a:xfrm>
            <a:off x="9037514" y="2113414"/>
            <a:ext cx="2382787" cy="1461301"/>
          </a:xfrm>
        </p:spPr>
        <p:txBody>
          <a:bodyPr/>
          <a:lstStyle/>
          <a:p>
            <a:r>
              <a:rPr lang="en-US" altLang="zh-CN" dirty="0">
                <a:solidFill>
                  <a:schemeClr val="tx1"/>
                </a:solidFill>
              </a:rPr>
              <a:t>Sở thích của người tiêu dùng chuyển sang rượu vang bàn. Sản lượng Grenache giảm đáng kể.</a:t>
            </a:r>
          </a:p>
        </p:txBody>
      </p:sp>
      <p:sp>
        <p:nvSpPr>
          <p:cNvPr id="8" name="Text Placeholder 7">
            <a:extLst>
              <a:ext uri="{FF2B5EF4-FFF2-40B4-BE49-F238E27FC236}">
                <a16:creationId xmlns:a16="http://schemas.microsoft.com/office/drawing/2014/main" id="{7CB350C9-D773-C2B0-7820-5120B22D2577}"/>
              </a:ext>
            </a:extLst>
          </p:cNvPr>
          <p:cNvSpPr>
            <a:spLocks noGrp="1"/>
          </p:cNvSpPr>
          <p:nvPr>
            <p:ph type="body" sz="quarter" idx="18"/>
          </p:nvPr>
        </p:nvSpPr>
        <p:spPr>
          <a:xfrm>
            <a:off x="9026627" y="1429563"/>
            <a:ext cx="2778128" cy="662774"/>
          </a:xfrm>
        </p:spPr>
        <p:txBody>
          <a:bodyPr/>
          <a:lstStyle>
            <a:lvl1pPr>
              <a:defRPr sz="1234"/>
            </a:lvl1pPr>
          </a:lstStyle>
          <a:p>
            <a:r>
              <a:rPr lang="en-US" altLang="zh-CN" sz="2400" b="1" dirty="0"/>
              <a:t>Những năm 1970</a:t>
            </a:r>
          </a:p>
        </p:txBody>
      </p:sp>
      <p:sp>
        <p:nvSpPr>
          <p:cNvPr id="9" name="Text Placeholder 8">
            <a:extLst>
              <a:ext uri="{FF2B5EF4-FFF2-40B4-BE49-F238E27FC236}">
                <a16:creationId xmlns:a16="http://schemas.microsoft.com/office/drawing/2014/main" id="{18DB7929-ED55-52E5-510A-55DED06ABDD4}"/>
              </a:ext>
            </a:extLst>
          </p:cNvPr>
          <p:cNvSpPr>
            <a:spLocks noGrp="1"/>
          </p:cNvSpPr>
          <p:nvPr>
            <p:ph type="body" sz="quarter" idx="13"/>
          </p:nvPr>
        </p:nvSpPr>
        <p:spPr>
          <a:xfrm>
            <a:off x="606789" y="584200"/>
            <a:ext cx="4657498" cy="1325563"/>
          </a:xfrm>
        </p:spPr>
        <p:txBody>
          <a:bodyPr/>
          <a:lstStyle/>
          <a:p>
            <a:r>
              <a:rPr lang="en-US" altLang="zh-CN" b="1" dirty="0">
                <a:solidFill>
                  <a:schemeClr val="accent1"/>
                </a:solidFill>
              </a:rPr>
              <a:t>LỊCH SỬ CỦA GRENACHE Ở ÚC</a:t>
            </a:r>
          </a:p>
        </p:txBody>
      </p:sp>
      <p:sp>
        <p:nvSpPr>
          <p:cNvPr id="2" name="Text Placeholder 4">
            <a:extLst>
              <a:ext uri="{FF2B5EF4-FFF2-40B4-BE49-F238E27FC236}">
                <a16:creationId xmlns:a16="http://schemas.microsoft.com/office/drawing/2014/main" id="{673E668F-668D-79FF-BE73-7BFDEDFC9034}"/>
              </a:ext>
            </a:extLst>
          </p:cNvPr>
          <p:cNvSpPr txBox="1">
            <a:spLocks/>
          </p:cNvSpPr>
          <p:nvPr/>
        </p:nvSpPr>
        <p:spPr>
          <a:xfrm>
            <a:off x="3654753" y="4457739"/>
            <a:ext cx="2120039"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en-US" altLang="zh-CN" sz="1600" dirty="0">
                <a:latin typeface="Arial" panose="020B0604020202020204" pitchFamily="34" charset="0"/>
                <a:cs typeface="Arial" panose="020B0604020202020204" pitchFamily="34" charset="0"/>
              </a:rPr>
              <a:t>Vườn nho Grenache đầu tiên được trồng ở Nam Úc, phát triển mạnh trong điều kiện ấm áp, khô hạn.</a:t>
            </a:r>
            <a:endParaRPr lang="en-US" dirty="0">
              <a:latin typeface="Arial" panose="020B0604020202020204" pitchFamily="34" charset="0"/>
              <a:cs typeface="Arial" panose="020B0604020202020204" pitchFamily="34" charset="0"/>
            </a:endParaRPr>
          </a:p>
        </p:txBody>
      </p:sp>
      <p:sp>
        <p:nvSpPr>
          <p:cNvPr id="10" name="Text Placeholder 5">
            <a:extLst>
              <a:ext uri="{FF2B5EF4-FFF2-40B4-BE49-F238E27FC236}">
                <a16:creationId xmlns:a16="http://schemas.microsoft.com/office/drawing/2014/main" id="{E939C9D0-8FA3-1FE9-8048-A3605414776E}"/>
              </a:ext>
            </a:extLst>
          </p:cNvPr>
          <p:cNvSpPr txBox="1">
            <a:spLocks/>
          </p:cNvSpPr>
          <p:nvPr/>
        </p:nvSpPr>
        <p:spPr>
          <a:xfrm>
            <a:off x="3654752" y="3794965"/>
            <a:ext cx="218747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16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400" dirty="0">
                <a:latin typeface="Arial" panose="020B0604020202020204" pitchFamily="34" charset="0"/>
                <a:cs typeface="Arial" panose="020B0604020202020204" pitchFamily="34" charset="0"/>
              </a:rPr>
              <a:t>Cuối những năm 1830</a:t>
            </a:r>
          </a:p>
        </p:txBody>
      </p:sp>
    </p:spTree>
    <p:extLst>
      <p:ext uri="{BB962C8B-B14F-4D97-AF65-F5344CB8AC3E}">
        <p14:creationId xmlns:p14="http://schemas.microsoft.com/office/powerpoint/2010/main" val="327401099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B1FE52DA-777A-1E64-876F-A13E80C3C331}"/>
              </a:ext>
            </a:extLst>
          </p:cNvPr>
          <p:cNvPicPr>
            <a:picLocks noGrp="1" noChangeAspect="1"/>
          </p:cNvPicPr>
          <p:nvPr>
            <p:ph type="pic" sz="quarter" idx="4294967295"/>
          </p:nvPr>
        </p:nvPicPr>
        <p:blipFill>
          <a:blip r:embed="rId2" cstate="screen">
            <a:extLst>
              <a:ext uri="{28A0092B-C50C-407E-A947-70E740481C1C}">
                <a14:useLocalDpi xmlns:a14="http://schemas.microsoft.com/office/drawing/2010/main"/>
              </a:ext>
            </a:extLst>
          </a:blip>
          <a:srcRect t="26588" b="26588"/>
          <a:stretch/>
        </p:blipFill>
        <p:spPr>
          <a:xfrm>
            <a:off x="8661862" y="584201"/>
            <a:ext cx="3530138" cy="2474884"/>
          </a:xfrm>
        </p:spPr>
      </p:pic>
      <p:sp>
        <p:nvSpPr>
          <p:cNvPr id="3" name="Text Placeholder 2">
            <a:extLst>
              <a:ext uri="{FF2B5EF4-FFF2-40B4-BE49-F238E27FC236}">
                <a16:creationId xmlns:a16="http://schemas.microsoft.com/office/drawing/2014/main" id="{E25CF1C7-70AA-FC1F-C8BD-579EB3EB8129}"/>
              </a:ext>
            </a:extLst>
          </p:cNvPr>
          <p:cNvSpPr>
            <a:spLocks noGrp="1"/>
          </p:cNvSpPr>
          <p:nvPr>
            <p:ph type="body" sz="quarter" idx="17"/>
          </p:nvPr>
        </p:nvSpPr>
        <p:spPr>
          <a:xfrm>
            <a:off x="896028" y="4242819"/>
            <a:ext cx="2769885" cy="1461301"/>
          </a:xfrm>
        </p:spPr>
        <p:txBody>
          <a:bodyPr/>
          <a:lstStyle/>
          <a:p>
            <a:pPr>
              <a:lnSpc>
                <a:spcPct val="92000"/>
              </a:lnSpc>
            </a:pPr>
            <a:r>
              <a:rPr lang="en-US" altLang="zh-CN" sz="1600" dirty="0"/>
              <a:t>Nhà máy rượu Wirra Wirra loại bỏ Grenache khỏi hỗn hợp 'Church Block' nổi tiếng, thay thế bằng Cabernet Sauvignon và Merlot.</a:t>
            </a:r>
          </a:p>
        </p:txBody>
      </p:sp>
      <p:sp>
        <p:nvSpPr>
          <p:cNvPr id="4" name="Text Placeholder 3">
            <a:extLst>
              <a:ext uri="{FF2B5EF4-FFF2-40B4-BE49-F238E27FC236}">
                <a16:creationId xmlns:a16="http://schemas.microsoft.com/office/drawing/2014/main" id="{2DE44FBB-F168-EAE4-CCB5-6AA8D5B164C3}"/>
              </a:ext>
            </a:extLst>
          </p:cNvPr>
          <p:cNvSpPr>
            <a:spLocks noGrp="1"/>
          </p:cNvSpPr>
          <p:nvPr>
            <p:ph type="body" sz="quarter" idx="18"/>
          </p:nvPr>
        </p:nvSpPr>
        <p:spPr>
          <a:xfrm>
            <a:off x="885143" y="3558968"/>
            <a:ext cx="2694776" cy="662774"/>
          </a:xfrm>
        </p:spPr>
        <p:txBody>
          <a:bodyPr/>
          <a:lstStyle>
            <a:lvl1pPr>
              <a:defRPr sz="1234"/>
            </a:lvl1pPr>
          </a:lstStyle>
          <a:p>
            <a:r>
              <a:rPr lang="en-US" altLang="zh-CN" sz="2400" b="1" dirty="0"/>
              <a:t>Những năm 1980</a:t>
            </a:r>
          </a:p>
        </p:txBody>
      </p:sp>
      <p:sp>
        <p:nvSpPr>
          <p:cNvPr id="7" name="Text Placeholder 6">
            <a:extLst>
              <a:ext uri="{FF2B5EF4-FFF2-40B4-BE49-F238E27FC236}">
                <a16:creationId xmlns:a16="http://schemas.microsoft.com/office/drawing/2014/main" id="{DF7077BD-D789-45D0-7EE7-1D54DC3CB774}"/>
              </a:ext>
            </a:extLst>
          </p:cNvPr>
          <p:cNvSpPr>
            <a:spLocks noGrp="1"/>
          </p:cNvSpPr>
          <p:nvPr>
            <p:ph type="body" sz="quarter" idx="21"/>
          </p:nvPr>
        </p:nvSpPr>
        <p:spPr>
          <a:xfrm>
            <a:off x="3298701" y="1837731"/>
            <a:ext cx="2275115" cy="1461301"/>
          </a:xfrm>
        </p:spPr>
        <p:txBody>
          <a:bodyPr/>
          <a:lstStyle/>
          <a:p>
            <a:pPr>
              <a:lnSpc>
                <a:spcPct val="92000"/>
              </a:lnSpc>
            </a:pPr>
            <a:r>
              <a:rPr lang="en-US" altLang="zh-CN" dirty="0">
                <a:solidFill>
                  <a:schemeClr val="tx1"/>
                </a:solidFill>
              </a:rPr>
              <a:t>Nhà sản xuất rượu Charles Melton thử nghiệm với hỗn hợp GSM cổ điển, tạo ra lô 'Nine Popes' huyền thoại đầu tiên.</a:t>
            </a:r>
          </a:p>
        </p:txBody>
      </p:sp>
      <p:sp>
        <p:nvSpPr>
          <p:cNvPr id="8" name="Text Placeholder 7">
            <a:extLst>
              <a:ext uri="{FF2B5EF4-FFF2-40B4-BE49-F238E27FC236}">
                <a16:creationId xmlns:a16="http://schemas.microsoft.com/office/drawing/2014/main" id="{D17DF496-73D7-3118-612E-D4969B26EE7E}"/>
              </a:ext>
            </a:extLst>
          </p:cNvPr>
          <p:cNvSpPr>
            <a:spLocks noGrp="1"/>
          </p:cNvSpPr>
          <p:nvPr>
            <p:ph type="body" sz="quarter" idx="22"/>
          </p:nvPr>
        </p:nvSpPr>
        <p:spPr>
          <a:xfrm>
            <a:off x="3287816" y="1153880"/>
            <a:ext cx="2120040" cy="662774"/>
          </a:xfrm>
        </p:spPr>
        <p:txBody>
          <a:bodyPr/>
          <a:lstStyle/>
          <a:p>
            <a:r>
              <a:rPr lang="zh-CN" altLang="en-US" b="1" dirty="0"/>
              <a:t>1988</a:t>
            </a:r>
          </a:p>
        </p:txBody>
      </p:sp>
      <p:sp>
        <p:nvSpPr>
          <p:cNvPr id="2" name="Text Placeholder 6">
            <a:extLst>
              <a:ext uri="{FF2B5EF4-FFF2-40B4-BE49-F238E27FC236}">
                <a16:creationId xmlns:a16="http://schemas.microsoft.com/office/drawing/2014/main" id="{7417D6A7-4617-BAB7-56B7-FA5B5DEC8041}"/>
              </a:ext>
            </a:extLst>
          </p:cNvPr>
          <p:cNvSpPr txBox="1">
            <a:spLocks/>
          </p:cNvSpPr>
          <p:nvPr/>
        </p:nvSpPr>
        <p:spPr>
          <a:xfrm>
            <a:off x="5584701" y="4472457"/>
            <a:ext cx="2420455"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2000"/>
              </a:lnSpc>
            </a:pPr>
            <a:r>
              <a:rPr lang="en-US" altLang="zh-CN" sz="1600" dirty="0">
                <a:solidFill>
                  <a:schemeClr val="tx1"/>
                </a:solidFill>
                <a:latin typeface="Arial" panose="020B0604020202020204" pitchFamily="34" charset="0"/>
                <a:cs typeface="Arial" panose="020B0604020202020204" pitchFamily="34" charset="0"/>
              </a:rPr>
              <a:t>Các nhà sản xuất rượu bắt đầu đánh giá cao những gì mà Grenache từ cây nho lâu năm, năng suất thấp có thể mang lại.</a:t>
            </a:r>
          </a:p>
        </p:txBody>
      </p:sp>
      <p:sp>
        <p:nvSpPr>
          <p:cNvPr id="5" name="Text Placeholder 7">
            <a:extLst>
              <a:ext uri="{FF2B5EF4-FFF2-40B4-BE49-F238E27FC236}">
                <a16:creationId xmlns:a16="http://schemas.microsoft.com/office/drawing/2014/main" id="{3B3514E9-4B1D-FE08-B2CF-C9593BC9CC05}"/>
              </a:ext>
            </a:extLst>
          </p:cNvPr>
          <p:cNvSpPr txBox="1">
            <a:spLocks/>
          </p:cNvSpPr>
          <p:nvPr/>
        </p:nvSpPr>
        <p:spPr>
          <a:xfrm>
            <a:off x="5573816" y="3788606"/>
            <a:ext cx="2236059"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16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400" dirty="0">
                <a:latin typeface="Arial" panose="020B0604020202020204" pitchFamily="34" charset="0"/>
                <a:cs typeface="Arial" panose="020B0604020202020204" pitchFamily="34" charset="0"/>
              </a:rPr>
              <a:t>Những năm 1990 &amp; 2000</a:t>
            </a:r>
          </a:p>
        </p:txBody>
      </p:sp>
      <p:sp>
        <p:nvSpPr>
          <p:cNvPr id="6" name="Text Placeholder 6">
            <a:extLst>
              <a:ext uri="{FF2B5EF4-FFF2-40B4-BE49-F238E27FC236}">
                <a16:creationId xmlns:a16="http://schemas.microsoft.com/office/drawing/2014/main" id="{FBDDDE8B-2789-FEDA-C765-199588400292}"/>
              </a:ext>
            </a:extLst>
          </p:cNvPr>
          <p:cNvSpPr txBox="1">
            <a:spLocks/>
          </p:cNvSpPr>
          <p:nvPr/>
        </p:nvSpPr>
        <p:spPr>
          <a:xfrm>
            <a:off x="8753398" y="4240109"/>
            <a:ext cx="2420455"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2000"/>
              </a:lnSpc>
            </a:pPr>
            <a:r>
              <a:rPr lang="en-US" altLang="zh-CN" dirty="0">
                <a:solidFill>
                  <a:schemeClr val="tx1"/>
                </a:solidFill>
                <a:latin typeface="Arial" panose="020B0604020202020204" pitchFamily="34" charset="0"/>
                <a:cs typeface="Arial" panose="020B0604020202020204" pitchFamily="34" charset="0"/>
              </a:rPr>
              <a:t>Các phong cách Grenache mới, nhẹ hơn được người tiêu dùng và giới phê bình yêu thích, vì vậy chúng ta có thể mong đợi sẽ thấy nhiều hơn loại rượu vang đỏ thơm này ở mọi hình thức của nó.</a:t>
            </a:r>
          </a:p>
        </p:txBody>
      </p:sp>
      <p:sp>
        <p:nvSpPr>
          <p:cNvPr id="9" name="Text Placeholder 7">
            <a:extLst>
              <a:ext uri="{FF2B5EF4-FFF2-40B4-BE49-F238E27FC236}">
                <a16:creationId xmlns:a16="http://schemas.microsoft.com/office/drawing/2014/main" id="{62A32854-35F1-95C6-6386-E4D638DE5452}"/>
              </a:ext>
            </a:extLst>
          </p:cNvPr>
          <p:cNvSpPr txBox="1">
            <a:spLocks/>
          </p:cNvSpPr>
          <p:nvPr/>
        </p:nvSpPr>
        <p:spPr>
          <a:xfrm>
            <a:off x="8742513" y="3556258"/>
            <a:ext cx="2564344"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16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2400" dirty="0">
                <a:latin typeface="Arial" panose="020B0604020202020204" pitchFamily="34" charset="0"/>
                <a:cs typeface="Arial" panose="020B0604020202020204" pitchFamily="34" charset="0"/>
              </a:rPr>
              <a:t>Hôm nay</a:t>
            </a:r>
          </a:p>
        </p:txBody>
      </p:sp>
    </p:spTree>
    <p:extLst>
      <p:ext uri="{BB962C8B-B14F-4D97-AF65-F5344CB8AC3E}">
        <p14:creationId xmlns:p14="http://schemas.microsoft.com/office/powerpoint/2010/main" val="229207003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772" t="-206" r="19607" b="84"/>
          <a:stretch/>
        </p:blipFill>
        <p:spPr>
          <a:xfrm>
            <a:off x="6096000" y="368300"/>
            <a:ext cx="6096000" cy="6103741"/>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584200"/>
            <a:ext cx="4829691" cy="429788"/>
          </a:xfrm>
        </p:spPr>
        <p:txBody>
          <a:bodyPr/>
          <a:lstStyle/>
          <a:p>
            <a:r>
              <a:rPr lang="en-US" altLang="zh-CN" b="1" dirty="0">
                <a:solidFill>
                  <a:schemeClr val="accent5"/>
                </a:solidFill>
              </a:rPr>
              <a:t>NƯỚC ÚC</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23888" y="3603886"/>
            <a:ext cx="3990445" cy="1670704"/>
          </a:xfrm>
        </p:spPr>
        <p:txBody>
          <a:bodyPr/>
          <a:lstStyle/>
          <a:p>
            <a:pPr marL="0" indent="0">
              <a:lnSpc>
                <a:spcPct val="97000"/>
              </a:lnSpc>
              <a:spcBef>
                <a:spcPct val="0"/>
              </a:spcBef>
              <a:buNone/>
            </a:pPr>
            <a:r>
              <a:rPr lang="en-US" altLang="zh-CN" dirty="0">
                <a:solidFill>
                  <a:schemeClr val="bg1"/>
                </a:solidFill>
              </a:rPr>
              <a:t>Úc tự hào có một số cây nho sản xuất liên tục lâu đời nhất trên thế giới. Không giống như nhiều vùng sản xuất rượu vang quốc tế, các vùng rượu vang của Nam Úc không bị ảnh hưởng bởi Phylloxera, một loại côn trùng nhỏ có thể tàn phá cây nho.</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080872"/>
            <a:ext cx="5724447" cy="714677"/>
          </a:xfrm>
        </p:spPr>
        <p:txBody>
          <a:bodyPr/>
          <a:lstStyle>
            <a:lvl1pPr>
              <a:defRPr sz="4600"/>
            </a:lvl1pPr>
          </a:lstStyle>
          <a:p>
            <a:r>
              <a:rPr lang="en-US" altLang="zh-CN" sz="4600" b="1" kern="1000" spc="-100" dirty="0"/>
              <a:t>NHỮNG CÂY NHO LÂU ĐỜI NHẤT</a:t>
            </a:r>
          </a:p>
        </p:txBody>
      </p:sp>
    </p:spTree>
    <p:extLst>
      <p:ext uri="{BB962C8B-B14F-4D97-AF65-F5344CB8AC3E}">
        <p14:creationId xmlns:p14="http://schemas.microsoft.com/office/powerpoint/2010/main" val="217940941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erson standing in front of a silo  AI-generated content may be incorrect.">
            <a:extLst>
              <a:ext uri="{FF2B5EF4-FFF2-40B4-BE49-F238E27FC236}">
                <a16:creationId xmlns:a16="http://schemas.microsoft.com/office/drawing/2014/main" id="{81AAA671-20CC-0D59-562F-88D781F5859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31930" r="1514"/>
          <a:stretch/>
        </p:blipFill>
        <p:spPr>
          <a:xfrm>
            <a:off x="0" y="368300"/>
            <a:ext cx="6096000" cy="6103741"/>
          </a:xfrm>
        </p:spPr>
      </p:pic>
      <p:sp>
        <p:nvSpPr>
          <p:cNvPr id="3" name="Title 2">
            <a:extLst>
              <a:ext uri="{FF2B5EF4-FFF2-40B4-BE49-F238E27FC236}">
                <a16:creationId xmlns:a16="http://schemas.microsoft.com/office/drawing/2014/main" id="{23D94488-FDD0-B64D-D907-D438E31CD7A3}"/>
              </a:ext>
            </a:extLst>
          </p:cNvPr>
          <p:cNvSpPr>
            <a:spLocks noGrp="1"/>
          </p:cNvSpPr>
          <p:nvPr>
            <p:ph type="title"/>
          </p:nvPr>
        </p:nvSpPr>
        <p:spPr>
          <a:xfrm>
            <a:off x="6456361" y="582965"/>
            <a:ext cx="5535770" cy="785732"/>
          </a:xfrm>
        </p:spPr>
        <p:txBody>
          <a:bodyPr/>
          <a:lstStyle/>
          <a:p>
            <a:r>
              <a:rPr lang="en-US" altLang="zh-CN" b="1" dirty="0">
                <a:solidFill>
                  <a:schemeClr val="accent5"/>
                </a:solidFill>
              </a:rPr>
              <a:t>NHÀ VÔ ĐỊCH NGUYÊN BẢN CỦA GRENACHE NƯỚC ÚC</a:t>
            </a:r>
          </a:p>
        </p:txBody>
      </p:sp>
      <p:sp>
        <p:nvSpPr>
          <p:cNvPr id="4" name="Text Placeholder 3">
            <a:extLst>
              <a:ext uri="{FF2B5EF4-FFF2-40B4-BE49-F238E27FC236}">
                <a16:creationId xmlns:a16="http://schemas.microsoft.com/office/drawing/2014/main" id="{2D2021F5-3604-631B-8433-A2BF774BF86F}"/>
              </a:ext>
            </a:extLst>
          </p:cNvPr>
          <p:cNvSpPr>
            <a:spLocks noGrp="1"/>
          </p:cNvSpPr>
          <p:nvPr>
            <p:ph type="body" sz="quarter" idx="11"/>
          </p:nvPr>
        </p:nvSpPr>
        <p:spPr>
          <a:xfrm>
            <a:off x="6456361" y="3004039"/>
            <a:ext cx="4366808" cy="1325564"/>
          </a:xfrm>
        </p:spPr>
        <p:txBody>
          <a:bodyPr/>
          <a:lstStyle/>
          <a:p>
            <a:r>
              <a:rPr lang="en-US" altLang="zh-CN" dirty="0"/>
              <a:t>Là một trong những người đầu tiên nhận ra giá trị và truyền thống của các loại rượu pha trộn Grenache từ cây nho lâu năm, Charlie Melton là một phần của nhóm các nhà sản xuất rượu chịu trách nhiệm duy trì di sản trồng nho của Thung lũng Barossa.</a:t>
            </a:r>
          </a:p>
          <a:p>
            <a:endParaRPr lang="en-US" dirty="0"/>
          </a:p>
        </p:txBody>
      </p:sp>
      <p:sp>
        <p:nvSpPr>
          <p:cNvPr id="5" name="Text Placeholder 4">
            <a:extLst>
              <a:ext uri="{FF2B5EF4-FFF2-40B4-BE49-F238E27FC236}">
                <a16:creationId xmlns:a16="http://schemas.microsoft.com/office/drawing/2014/main" id="{D8F3B123-E520-8F50-4420-C620DBC7286A}"/>
              </a:ext>
            </a:extLst>
          </p:cNvPr>
          <p:cNvSpPr>
            <a:spLocks noGrp="1"/>
          </p:cNvSpPr>
          <p:nvPr>
            <p:ph type="body" sz="quarter" idx="13"/>
          </p:nvPr>
        </p:nvSpPr>
        <p:spPr>
          <a:xfrm>
            <a:off x="6456361" y="1450829"/>
            <a:ext cx="5340350" cy="1325563"/>
          </a:xfrm>
        </p:spPr>
        <p:txBody>
          <a:bodyPr/>
          <a:lstStyle/>
          <a:p>
            <a:r>
              <a:rPr lang="en-US" altLang="zh-CN" b="1" dirty="0">
                <a:solidFill>
                  <a:schemeClr val="accent1"/>
                </a:solidFill>
              </a:rPr>
              <a:t>CHARLES MELTON</a:t>
            </a:r>
          </a:p>
        </p:txBody>
      </p:sp>
      <p:sp>
        <p:nvSpPr>
          <p:cNvPr id="8" name="Text Placeholder 3">
            <a:extLst>
              <a:ext uri="{FF2B5EF4-FFF2-40B4-BE49-F238E27FC236}">
                <a16:creationId xmlns:a16="http://schemas.microsoft.com/office/drawing/2014/main" id="{8E8D10AD-62C4-ACDD-167C-B2087407B938}"/>
              </a:ext>
            </a:extLst>
          </p:cNvPr>
          <p:cNvSpPr txBox="1">
            <a:spLocks/>
          </p:cNvSpPr>
          <p:nvPr/>
        </p:nvSpPr>
        <p:spPr>
          <a:xfrm>
            <a:off x="6456361" y="5377648"/>
            <a:ext cx="5256270" cy="1480352"/>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4"/>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1400" b="1" dirty="0">
                <a:solidFill>
                  <a:schemeClr val="accent5"/>
                </a:solidFill>
                <a:latin typeface="Arial" panose="020B0604020202020204" pitchFamily="34" charset="0"/>
                <a:cs typeface="Arial" panose="020B0604020202020204" pitchFamily="34" charset="0"/>
              </a:rPr>
              <a:t>SỰ THẬT THÚ VỊ</a:t>
            </a:r>
          </a:p>
          <a:p>
            <a:pPr marL="0" indent="0">
              <a:lnSpc>
                <a:spcPct val="97000"/>
              </a:lnSpc>
              <a:spcBef>
                <a:spcPct val="0"/>
              </a:spcBef>
              <a:buNone/>
            </a:pPr>
            <a:r>
              <a:rPr lang="en-US" altLang="zh-CN" sz="1400" dirty="0">
                <a:latin typeface="Arial" panose="020B0604020202020204" pitchFamily="34" charset="0"/>
                <a:cs typeface="Arial" panose="020B0604020202020204" pitchFamily="34" charset="0"/>
              </a:rPr>
              <a:t>Khi tìm kiếm một cái tên cho hỗn hợp GSM mới của mình, Charlie đã đặt tên cho loại rượu huyền thoại 'Nine Popes' theo tên gọi của Pháp, Châteauneuf-du-Pape. Anh ấy không hề biết rằng bản dịch chính xác hơn thực sự là “Lâu đài mới của Giáo hoàng”…. </a:t>
            </a:r>
          </a:p>
        </p:txBody>
      </p:sp>
    </p:spTree>
    <p:extLst>
      <p:ext uri="{BB962C8B-B14F-4D97-AF65-F5344CB8AC3E}">
        <p14:creationId xmlns:p14="http://schemas.microsoft.com/office/powerpoint/2010/main" val="3625520708"/>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88EB8FE4-DEB7-D0F1-F64B-3AC5843C2D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668" r="16668"/>
          <a:stretch/>
        </p:blipFill>
        <p:spPr>
          <a:xfrm>
            <a:off x="6096000" y="223575"/>
            <a:ext cx="6096000" cy="6103741"/>
          </a:xfrm>
        </p:spPr>
      </p:pic>
      <p:sp>
        <p:nvSpPr>
          <p:cNvPr id="3" name="Title 2">
            <a:extLst>
              <a:ext uri="{FF2B5EF4-FFF2-40B4-BE49-F238E27FC236}">
                <a16:creationId xmlns:a16="http://schemas.microsoft.com/office/drawing/2014/main" id="{4B6D487F-D3F2-1C84-E589-DFFA706A0E09}"/>
              </a:ext>
            </a:extLst>
          </p:cNvPr>
          <p:cNvSpPr>
            <a:spLocks noGrp="1"/>
          </p:cNvSpPr>
          <p:nvPr>
            <p:ph type="title"/>
          </p:nvPr>
        </p:nvSpPr>
        <p:spPr>
          <a:xfrm>
            <a:off x="568427" y="584200"/>
            <a:ext cx="4829691" cy="429788"/>
          </a:xfrm>
        </p:spPr>
        <p:txBody>
          <a:bodyPr/>
          <a:lstStyle/>
          <a:p>
            <a:r>
              <a:rPr lang="en-US" altLang="zh-CN" b="1" dirty="0">
                <a:solidFill>
                  <a:schemeClr val="accent5"/>
                </a:solidFill>
              </a:rPr>
              <a:t>TRỒNG NHO</a:t>
            </a:r>
          </a:p>
        </p:txBody>
      </p:sp>
      <p:sp>
        <p:nvSpPr>
          <p:cNvPr id="4" name="Text Placeholder 3">
            <a:extLst>
              <a:ext uri="{FF2B5EF4-FFF2-40B4-BE49-F238E27FC236}">
                <a16:creationId xmlns:a16="http://schemas.microsoft.com/office/drawing/2014/main" id="{7654ECD6-A92D-32BD-F188-95F92D51F9D2}"/>
              </a:ext>
            </a:extLst>
          </p:cNvPr>
          <p:cNvSpPr>
            <a:spLocks noGrp="1"/>
          </p:cNvSpPr>
          <p:nvPr>
            <p:ph type="body" sz="quarter" idx="11"/>
          </p:nvPr>
        </p:nvSpPr>
        <p:spPr>
          <a:xfrm>
            <a:off x="623888" y="3603886"/>
            <a:ext cx="4114367" cy="2669914"/>
          </a:xfrm>
        </p:spPr>
        <p:txBody>
          <a:bodyPr/>
          <a:lstStyle/>
          <a:p>
            <a:pPr marL="0" indent="0">
              <a:lnSpc>
                <a:spcPct val="97000"/>
              </a:lnSpc>
              <a:spcBef>
                <a:spcPct val="0"/>
              </a:spcBef>
              <a:buNone/>
            </a:pPr>
            <a:r>
              <a:rPr lang="en-US" altLang="zh-CN" b="1" dirty="0">
                <a:solidFill>
                  <a:schemeClr val="accent5"/>
                </a:solidFill>
              </a:rPr>
              <a:t>CANH TÁC KHÔ</a:t>
            </a:r>
          </a:p>
          <a:p>
            <a:pPr marL="0" indent="0">
              <a:lnSpc>
                <a:spcPct val="97000"/>
              </a:lnSpc>
              <a:spcBef>
                <a:spcPct val="0"/>
              </a:spcBef>
              <a:buNone/>
            </a:pPr>
            <a:r>
              <a:rPr lang="en-US" altLang="zh-CN" dirty="0">
                <a:solidFill>
                  <a:schemeClr val="bg1"/>
                </a:solidFill>
              </a:rPr>
              <a:t>Đối phó tốt trong điều kiện nóng mà không cần tưới tiêu và cắt tỉa khắc nghiệt.</a:t>
            </a:r>
          </a:p>
          <a:p>
            <a:pPr marL="0" indent="0">
              <a:lnSpc>
                <a:spcPct val="97000"/>
              </a:lnSpc>
              <a:spcBef>
                <a:spcPct val="0"/>
              </a:spcBef>
              <a:buNone/>
            </a:pPr>
            <a:endParaRPr lang="en-AU" dirty="0">
              <a:solidFill>
                <a:schemeClr val="bg1"/>
              </a:solidFill>
            </a:endParaRPr>
          </a:p>
          <a:p>
            <a:pPr marL="0" indent="0">
              <a:lnSpc>
                <a:spcPct val="97000"/>
              </a:lnSpc>
              <a:spcBef>
                <a:spcPct val="0"/>
              </a:spcBef>
              <a:buNone/>
            </a:pPr>
            <a:r>
              <a:rPr lang="en-US" altLang="zh-CN" b="1" dirty="0">
                <a:solidFill>
                  <a:schemeClr val="accent5"/>
                </a:solidFill>
              </a:rPr>
              <a:t>NĂNG SUẤT CAO</a:t>
            </a:r>
          </a:p>
          <a:p>
            <a:pPr marL="0" indent="0">
              <a:lnSpc>
                <a:spcPct val="97000"/>
              </a:lnSpc>
              <a:spcBef>
                <a:spcPct val="0"/>
              </a:spcBef>
              <a:buNone/>
            </a:pPr>
            <a:r>
              <a:rPr lang="en-US" altLang="zh-CN" dirty="0">
                <a:solidFill>
                  <a:schemeClr val="bg1"/>
                </a:solidFill>
              </a:rPr>
              <a:t>Rượu vang trái cây, ít phức tạp hơn.</a:t>
            </a:r>
          </a:p>
          <a:p>
            <a:pPr marL="0" indent="0">
              <a:lnSpc>
                <a:spcPct val="97000"/>
              </a:lnSpc>
              <a:spcBef>
                <a:spcPct val="0"/>
              </a:spcBef>
              <a:buNone/>
            </a:pPr>
            <a:endParaRPr lang="en-AU" dirty="0"/>
          </a:p>
          <a:p>
            <a:pPr marL="0" indent="0">
              <a:lnSpc>
                <a:spcPct val="97000"/>
              </a:lnSpc>
              <a:spcBef>
                <a:spcPct val="0"/>
              </a:spcBef>
              <a:buNone/>
            </a:pPr>
            <a:r>
              <a:rPr lang="en-US" altLang="zh-CN" b="1" dirty="0">
                <a:solidFill>
                  <a:schemeClr val="accent5"/>
                </a:solidFill>
              </a:rPr>
              <a:t>NĂNG SUẤT THẤP</a:t>
            </a:r>
          </a:p>
          <a:p>
            <a:pPr marL="0" indent="0">
              <a:lnSpc>
                <a:spcPct val="97000"/>
              </a:lnSpc>
              <a:spcBef>
                <a:spcPct val="0"/>
              </a:spcBef>
              <a:buNone/>
            </a:pPr>
            <a:r>
              <a:rPr lang="en-US" altLang="zh-CN" dirty="0">
                <a:solidFill>
                  <a:schemeClr val="bg1"/>
                </a:solidFill>
              </a:rPr>
              <a:t>Hương vị và đặc tính đậm đặc hơn.</a:t>
            </a:r>
          </a:p>
        </p:txBody>
      </p:sp>
      <p:sp>
        <p:nvSpPr>
          <p:cNvPr id="5" name="Text Placeholder 4">
            <a:extLst>
              <a:ext uri="{FF2B5EF4-FFF2-40B4-BE49-F238E27FC236}">
                <a16:creationId xmlns:a16="http://schemas.microsoft.com/office/drawing/2014/main" id="{A6C77098-743A-5BC6-66DE-DCCCD7B26DDB}"/>
              </a:ext>
            </a:extLst>
          </p:cNvPr>
          <p:cNvSpPr>
            <a:spLocks noGrp="1"/>
          </p:cNvSpPr>
          <p:nvPr>
            <p:ph type="body" sz="quarter" idx="13"/>
          </p:nvPr>
        </p:nvSpPr>
        <p:spPr>
          <a:xfrm>
            <a:off x="561895" y="1080872"/>
            <a:ext cx="5724447" cy="714677"/>
          </a:xfrm>
        </p:spPr>
        <p:txBody>
          <a:bodyPr/>
          <a:lstStyle/>
          <a:p>
            <a:r>
              <a:rPr lang="en-US" altLang="zh-CN" sz="5000" b="1" kern="1000" spc="-100" dirty="0"/>
              <a:t>CÁCH TRỒNG GRENACHE Ở ÚC</a:t>
            </a:r>
          </a:p>
        </p:txBody>
      </p:sp>
      <p:sp>
        <p:nvSpPr>
          <p:cNvPr id="2" name="TextBox 1">
            <a:extLst>
              <a:ext uri="{FF2B5EF4-FFF2-40B4-BE49-F238E27FC236}">
                <a16:creationId xmlns:a16="http://schemas.microsoft.com/office/drawing/2014/main" id="{E6CCF964-3223-D266-71A0-C1DF1CE279F5}"/>
              </a:ext>
            </a:extLst>
          </p:cNvPr>
          <p:cNvSpPr txBox="1"/>
          <p:nvPr/>
        </p:nvSpPr>
        <p:spPr>
          <a:xfrm>
            <a:off x="6010281" y="6394200"/>
            <a:ext cx="3180614" cy="307777"/>
          </a:xfrm>
          <a:prstGeom prst="rect">
            <a:avLst/>
          </a:prstGeom>
          <a:noFill/>
        </p:spPr>
        <p:txBody>
          <a:bodyPr wrap="none" rtlCol="0">
            <a:spAutoFit/>
          </a:bodyPr>
          <a:lstStyle/>
          <a:p>
            <a:pPr algn="l"/>
            <a:r>
              <a:rPr lang="en-US" altLang="zh-CN" sz="1400" b="1" dirty="0">
                <a:solidFill>
                  <a:schemeClr val="bg1"/>
                </a:solidFill>
                <a:latin typeface="Arial" panose="020B0604020202020204" pitchFamily="34" charset="0"/>
              </a:rPr>
              <a:t>RƯỢU NHO BỤI CỔ THỤ (GOBLET)</a:t>
            </a:r>
            <a:endParaRPr lang="en-US" sz="1600" b="1" dirty="0">
              <a:solidFill>
                <a:srgbClr val="190000"/>
              </a:solidFill>
              <a:effectLst/>
              <a:latin typeface="Arial" panose="020B0604020202020204" pitchFamily="34" charset="0"/>
              <a:ea typeface="Inter Display" panose="02000503000000020004" pitchFamily="2" charset="0"/>
              <a:cs typeface="Arial" panose="020B0604020202020204" pitchFamily="34" charset="0"/>
            </a:endParaRPr>
          </a:p>
        </p:txBody>
      </p:sp>
    </p:spTree>
    <p:extLst>
      <p:ext uri="{BB962C8B-B14F-4D97-AF65-F5344CB8AC3E}">
        <p14:creationId xmlns:p14="http://schemas.microsoft.com/office/powerpoint/2010/main" val="2315836019"/>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2.xml><?xml version="1.0" encoding="utf-8"?>
<ds:datastoreItem xmlns:ds="http://schemas.openxmlformats.org/officeDocument/2006/customXml" ds:itemID="{EB9077DD-C514-481B-AD34-1E3729A1F2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0CCF1F8-6D9E-4631-9BC7-E65B426755A9}">
  <ds:schemaRefs>
    <ds:schemaRef ds:uri="http://schemas.microsoft.com/office/2006/metadata/properties"/>
    <ds:schemaRef ds:uri="http://purl.org/dc/dcmitype/"/>
    <ds:schemaRef ds:uri="http://schemas.microsoft.com/office/2006/documentManagement/types"/>
    <ds:schemaRef ds:uri="02256494-4976-4001-aedb-96463ae0d92e"/>
    <ds:schemaRef ds:uri="http://purl.org/dc/elements/1.1/"/>
    <ds:schemaRef ds:uri="http://schemas.microsoft.com/office/infopath/2007/PartnerControls"/>
    <ds:schemaRef ds:uri="http://schemas.openxmlformats.org/package/2006/metadata/core-properties"/>
    <ds:schemaRef ds:uri="4e8dd08d-258d-47a9-9875-37f1ffd19f33"/>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48</TotalTime>
  <Words>3652</Words>
  <Application>Microsoft Macintosh PowerPoint</Application>
  <PresentationFormat>Widescreen</PresentationFormat>
  <Paragraphs>259</Paragraphs>
  <Slides>27</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Arial</vt:lpstr>
      <vt:lpstr>Neue Haas Grotesk Text Pro</vt:lpstr>
      <vt:lpstr>Calibri</vt:lpstr>
      <vt:lpstr>Inter Display</vt:lpstr>
      <vt:lpstr>Slide layouts</vt:lpstr>
      <vt:lpstr>PowerPoint Presentation</vt:lpstr>
      <vt:lpstr>PowerPoint Presentation</vt:lpstr>
      <vt:lpstr>GRENACHE</vt:lpstr>
      <vt:lpstr>PowerPoint Presentation</vt:lpstr>
      <vt:lpstr>1832</vt:lpstr>
      <vt:lpstr>PowerPoint Presentation</vt:lpstr>
      <vt:lpstr>NƯỚC ÚC</vt:lpstr>
      <vt:lpstr>NHÀ VÔ ĐỊCH NGUYÊN BẢN CỦA GRENACHE NƯỚC ÚC</vt:lpstr>
      <vt:lpstr>TRỒNG NHO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KHÍ HẬU</vt:lpstr>
      <vt:lpstr>ĐẤT</vt:lpstr>
      <vt:lpstr>PowerPoint Presentation</vt:lpstr>
      <vt:lpstr>PowerPoint Presentation</vt:lpstr>
      <vt:lpstr>PowerPoint Presentation</vt:lpstr>
      <vt:lpstr>ĐẤT</vt:lpstr>
      <vt:lpstr>PowerPoint Presentation</vt:lpstr>
      <vt:lpstr>PowerPoint Presentation</vt:lpstr>
      <vt:lpstr>GRENACHE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Microsoft Office User</cp:lastModifiedBy>
  <cp:revision>26</cp:revision>
  <dcterms:created xsi:type="dcterms:W3CDTF">2018-07-25T07:02:59Z</dcterms:created>
  <dcterms:modified xsi:type="dcterms:W3CDTF">2026-03-28T14:16:12Z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Order">
    <vt:lpwstr>47265400.0000000</vt:lpwstr>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y fmtid="{D5CDD505-2E9C-101B-9397-08002B2CF9AE}" pid="11" name="xd_Signature">
    <vt:lpwstr/>
  </property>
  <property fmtid="{D5CDD505-2E9C-101B-9397-08002B2CF9AE}" pid="12" name="MSIP_Label_8cf57b4f-1801-441a-a240-098885f2bcbe_Enabled">
    <vt:lpwstr>true</vt:lpwstr>
  </property>
  <property fmtid="{D5CDD505-2E9C-101B-9397-08002B2CF9AE}" pid="13" name="MSIP_Label_8cf57b4f-1801-441a-a240-098885f2bcbe_SetDate">
    <vt:lpwstr>2026-02-18T00:00:16Z</vt:lpwstr>
  </property>
  <property fmtid="{D5CDD505-2E9C-101B-9397-08002B2CF9AE}" pid="14" name="MSIP_Label_8cf57b4f-1801-441a-a240-098885f2bcbe_Method">
    <vt:lpwstr>Standard</vt:lpwstr>
  </property>
  <property fmtid="{D5CDD505-2E9C-101B-9397-08002B2CF9AE}" pid="15" name="MSIP_Label_8cf57b4f-1801-441a-a240-098885f2bcbe_Name">
    <vt:lpwstr>General</vt:lpwstr>
  </property>
  <property fmtid="{D5CDD505-2E9C-101B-9397-08002B2CF9AE}" pid="16" name="MSIP_Label_8cf57b4f-1801-441a-a240-098885f2bcbe_SiteId">
    <vt:lpwstr>76107ada-99f4-412e-b164-5464438b49a0</vt:lpwstr>
  </property>
  <property fmtid="{D5CDD505-2E9C-101B-9397-08002B2CF9AE}" pid="17" name="MSIP_Label_8cf57b4f-1801-441a-a240-098885f2bcbe_ActionId">
    <vt:lpwstr>153cb0f4-ecaa-4f24-a95f-e88dddf75ff7</vt:lpwstr>
  </property>
  <property fmtid="{D5CDD505-2E9C-101B-9397-08002B2CF9AE}" pid="18" name="MSIP_Label_8cf57b4f-1801-441a-a240-098885f2bcbe_ContentBits">
    <vt:lpwstr>0</vt:lpwstr>
  </property>
  <property fmtid="{D5CDD505-2E9C-101B-9397-08002B2CF9AE}" pid="19" name="MSIP_Label_8cf57b4f-1801-441a-a240-098885f2bcbe_Tag">
    <vt:lpwstr>50, 3, 0, 1</vt:lpwstr>
  </property>
</Properties>
</file>