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media/image10.svg" ContentType="image/svg+xml"/>
  <Override PartName="/ppt/media/image14.svg" ContentType="image/sv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35"/>
  </p:notesMasterIdLst>
  <p:sldIdLst>
    <p:sldId id="256" r:id="rId5"/>
    <p:sldId id="478" r:id="rId6"/>
    <p:sldId id="625" r:id="rId7"/>
    <p:sldId id="626" r:id="rId8"/>
    <p:sldId id="627" r:id="rId9"/>
    <p:sldId id="629" r:id="rId10"/>
    <p:sldId id="630" r:id="rId11"/>
    <p:sldId id="671" r:id="rId12"/>
    <p:sldId id="672" r:id="rId13"/>
    <p:sldId id="639" r:id="rId14"/>
    <p:sldId id="673" r:id="rId15"/>
    <p:sldId id="674" r:id="rId16"/>
    <p:sldId id="675" r:id="rId17"/>
    <p:sldId id="676" r:id="rId18"/>
    <p:sldId id="677" r:id="rId19"/>
    <p:sldId id="678" r:id="rId20"/>
    <p:sldId id="679" r:id="rId21"/>
    <p:sldId id="680" r:id="rId22"/>
    <p:sldId id="683" r:id="rId23"/>
    <p:sldId id="682" r:id="rId24"/>
    <p:sldId id="684" r:id="rId25"/>
    <p:sldId id="685" r:id="rId26"/>
    <p:sldId id="688" r:id="rId27"/>
    <p:sldId id="687" r:id="rId28"/>
    <p:sldId id="689" r:id="rId29"/>
    <p:sldId id="690" r:id="rId30"/>
    <p:sldId id="669" r:id="rId31"/>
    <p:sldId id="670" r:id="rId32"/>
    <p:sldId id="340" r:id="rId33"/>
    <p:sldId id="691" r:id="rId34"/>
  </p:sldIdLst>
  <p:sldSz cx="12192000" cy="6858000"/>
  <p:notesSz cx="6858000" cy="9144000"/>
  <p:embeddedFontLst>
    <p:embeddedFont>
      <p:font typeface="Inter Display" panose="02000503000000020004" pitchFamily="2" charset="0"/>
      <p:regular r:id="rId36"/>
      <p:bold r:id="rId37"/>
      <p:italic r:id="rId38"/>
      <p:boldItalic r:id="rId39"/>
    </p:embeddedFont>
    <p:embeddedFont>
      <p:font typeface="Neue Haas Grotesk Text Pro" panose="020B0504020202020204" pitchFamily="34" charset="77"/>
      <p:regular r:id="rId40"/>
      <p:bold r:id="rId41"/>
      <p:italic r:id="rId42"/>
      <p:boldItalic r:id="rId43"/>
    </p:embeddedFont>
  </p:embeddedFontLst>
  <p:custDataLst>
    <p:tags r:id="rId44"/>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12"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282DEE-CFDE-7DB6-ABFB-86091AF25804}" name="Cameron Midson" initials="" userId="S::cameron.midson@wineaustralia.com::510fe36d-201b-4d30-8c49-491c5536745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523" autoAdjust="0"/>
    <p:restoredTop sz="95775"/>
  </p:normalViewPr>
  <p:slideViewPr>
    <p:cSldViewPr snapToGrid="0">
      <p:cViewPr>
        <p:scale>
          <a:sx n="103" d="100"/>
          <a:sy n="103" d="100"/>
        </p:scale>
        <p:origin x="1192" y="336"/>
      </p:cViewPr>
      <p:guideLst>
        <p:guide orient="horz" pos="1412"/>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4.fntdata"/><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7.fntdata"/><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1.fntdata"/><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theme" Target="theme/theme1.xml"/><Relationship Id="rId8" Type="http://schemas.openxmlformats.org/officeDocument/2006/relationships/slide" Target="slides/slide4.xml"/><Relationship Id="rId51"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3.fntdata"/><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font" Target="fonts/font6.fntdata"/><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eron Midson" userId="510fe36d-201b-4d30-8c49-491c55367456" providerId="ADAL" clId="{93217E07-8A0E-5D7D-A37A-49773A2FEA36}"/>
    <pc:docChg chg="mod modSld">
      <pc:chgData name="Cameron Midson" userId="510fe36d-201b-4d30-8c49-491c55367456" providerId="ADAL" clId="{93217E07-8A0E-5D7D-A37A-49773A2FEA36}" dt="2026-02-17T23:55:57.409" v="2" actId="33475"/>
      <pc:docMkLst>
        <pc:docMk/>
      </pc:docMkLst>
      <pc:sldChg chg="modSp mod">
        <pc:chgData name="Cameron Midson" userId="510fe36d-201b-4d30-8c49-491c55367456" providerId="ADAL" clId="{93217E07-8A0E-5D7D-A37A-49773A2FEA36}" dt="2026-02-17T23:55:50.406" v="1" actId="113"/>
        <pc:sldMkLst>
          <pc:docMk/>
          <pc:sldMk cId="1789970845" sldId="256"/>
        </pc:sldMkLst>
        <pc:spChg chg="mod">
          <ac:chgData name="Cameron Midson" userId="510fe36d-201b-4d30-8c49-491c55367456" providerId="ADAL" clId="{93217E07-8A0E-5D7D-A37A-49773A2FEA36}" dt="2026-02-17T23:55:47.346" v="0" actId="113"/>
          <ac:spMkLst>
            <pc:docMk/>
            <pc:sldMk cId="1789970845" sldId="256"/>
            <ac:spMk id="7" creationId="{8B1D4A70-6CA2-23A1-1A5A-497FD63075D8}"/>
          </ac:spMkLst>
        </pc:spChg>
        <pc:spChg chg="mod">
          <ac:chgData name="Cameron Midson" userId="510fe36d-201b-4d30-8c49-491c55367456" providerId="ADAL" clId="{93217E07-8A0E-5D7D-A37A-49773A2FEA36}" dt="2026-02-17T23:55:50.406" v="1" actId="113"/>
          <ac:spMkLst>
            <pc:docMk/>
            <pc:sldMk cId="1789970845" sldId="256"/>
            <ac:spMk id="18" creationId="{4ABEED5C-B13D-8CF9-C654-1BD737E754D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panose="020B0604020202020204" pitchFamily="34" charset="0"/>
              </a:defRPr>
            </a:lvl1pPr>
          </a:lstStyle>
          <a:p>
            <a:fld id="{A644BF32-4CA8-4343-91C5-94D89E008D3B}" type="datetimeFigureOut">
              <a:rPr lang="en-US" smtClean="0"/>
              <a:pPr/>
              <a:t>3/25/26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Arial" panose="020B0604020202020204" pitchFamily="34" charset="0"/>
        <a:ea typeface="+mn-ea"/>
        <a:cs typeface="+mn-cs"/>
      </a:defRPr>
    </a:lvl1pPr>
    <a:lvl2pPr marL="457176" algn="l" defTabSz="914353" rtl="0" eaLnBrk="1" latinLnBrk="0" hangingPunct="1">
      <a:defRPr sz="1199" b="0" i="0" kern="1200">
        <a:solidFill>
          <a:schemeClr val="tx1"/>
        </a:solidFill>
        <a:latin typeface="Arial" panose="020B0604020202020204" pitchFamily="34" charset="0"/>
        <a:ea typeface="+mn-ea"/>
        <a:cs typeface="+mn-cs"/>
      </a:defRPr>
    </a:lvl2pPr>
    <a:lvl3pPr marL="914353" algn="l" defTabSz="914353" rtl="0" eaLnBrk="1" latinLnBrk="0" hangingPunct="1">
      <a:defRPr sz="1199" b="0" i="0" kern="1200">
        <a:solidFill>
          <a:schemeClr val="tx1"/>
        </a:solidFill>
        <a:latin typeface="Arial" panose="020B0604020202020204" pitchFamily="34" charset="0"/>
        <a:ea typeface="+mn-ea"/>
        <a:cs typeface="+mn-cs"/>
      </a:defRPr>
    </a:lvl3pPr>
    <a:lvl4pPr marL="1371529" algn="l" defTabSz="914353" rtl="0" eaLnBrk="1" latinLnBrk="0" hangingPunct="1">
      <a:defRPr sz="1199" b="0" i="0" kern="1200">
        <a:solidFill>
          <a:schemeClr val="tx1"/>
        </a:solidFill>
        <a:latin typeface="Arial" panose="020B0604020202020204" pitchFamily="34" charset="0"/>
        <a:ea typeface="+mn-ea"/>
        <a:cs typeface="+mn-cs"/>
      </a:defRPr>
    </a:lvl4pPr>
    <a:lvl5pPr marL="1828707" algn="l" defTabSz="914353" rtl="0" eaLnBrk="1" latinLnBrk="0" hangingPunct="1">
      <a:defRPr sz="1199" b="0" i="0" kern="1200">
        <a:solidFill>
          <a:schemeClr val="tx1"/>
        </a:solidFill>
        <a:latin typeface="Arial" panose="020B0604020202020204" pitchFamily="34" charset="0"/>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dk1"/>
                </a:solidFill>
                <a:latin typeface="Arial"/>
                <a:ea typeface="Arial"/>
                <a:cs typeface="Arial"/>
                <a:sym typeface="Arial"/>
              </a:rPr>
              <a:t>Cabernet Sauvignon là một phần thiết yếu trong di sản rượu vang của Úc. Được biết đến và vang danh bởi những đặc tính vượt trội trong các dòng rượu vang phối trộn cổ điển, Cabernet Sauvignon khẳng định vị thế là dòng rượu vang được làm từ một giống nho có hương vị đậm đà, phong phú. </a:t>
            </a:r>
            <a:r>
              <a:rPr lang="vi-VN" sz="1200" b="0" i="0" dirty="0">
                <a:solidFill>
                  <a:schemeClr val="dk1"/>
                </a:solidFill>
                <a:latin typeface="Arial"/>
                <a:ea typeface="Arial"/>
                <a:cs typeface="Arial"/>
                <a:sym typeface="Arial"/>
              </a:rPr>
              <a:t>Vui lòng xem các nội dung ghi chú để biết thêm thông tin ở mỗi trang trình chiếu và các câu hỏi gợi ý thảo luận. </a:t>
            </a:r>
            <a:r>
              <a:rPr lang="vi-VN" sz="1200" dirty="0">
                <a:solidFill>
                  <a:schemeClr val="dk1"/>
                </a:solidFill>
                <a:latin typeface="Arial"/>
                <a:ea typeface="Arial"/>
                <a:cs typeface="Arial"/>
                <a:sym typeface="Arial"/>
              </a:rPr>
              <a:t>Để tải về các chủ đề và tài liệu, bao gồm các bài thuyết trình khác, vui lòng truy cập www.australianwinediscovered.com</a:t>
            </a:r>
            <a:endParaRPr lang="vi-VN"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268731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13</a:t>
            </a:fld>
            <a:endParaRPr lang="en-US" dirty="0"/>
          </a:p>
        </p:txBody>
      </p:sp>
    </p:spTree>
    <p:extLst>
      <p:ext uri="{BB962C8B-B14F-4D97-AF65-F5344CB8AC3E}">
        <p14:creationId xmlns:p14="http://schemas.microsoft.com/office/powerpoint/2010/main" val="33371869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Lịch sử nông nghiệp của vùng Coonawarra bắt đầu từ giữa thập niên 1800, những người di cư đã nhận ra tiềm năng nuôi cừu và trồng trái cây ở vùng đồng bằng bằng phẳng, màu mỡ này. Người định cư từ Scotland, ông John Riddoch đã trồng vườn nho đầu tiên ở Coonawarra vào năm 1891.  Nhờ vào những người tiên phong như David Wynn và Bill Redman mà ngày nay, Coonawarra là vùng trồng nho Cabernet Sauvignon nổi tiếng nhất ở Úc cùng với vùng trồng nho Margaret River. </a:t>
            </a:r>
            <a:endParaRPr lang="vi-VN" dirty="0"/>
          </a:p>
          <a:p>
            <a:pPr marL="0" lvl="0" indent="0" algn="l" rtl="0">
              <a:spcBef>
                <a:spcPct val="0"/>
              </a:spcBef>
              <a:spcAft>
                <a:spcPct val="0"/>
              </a:spcAft>
              <a:buNone/>
            </a:pPr>
            <a:br>
              <a:rPr lang="vi-VN" b="0" dirty="0"/>
            </a:br>
            <a:r>
              <a:rPr lang="vi-VN" sz="1200" b="0" i="0" u="none" strike="noStrike" dirty="0">
                <a:solidFill>
                  <a:schemeClr val="dk1"/>
                </a:solidFill>
                <a:latin typeface="Arial"/>
                <a:ea typeface="Arial"/>
                <a:cs typeface="Arial"/>
                <a:sym typeface="Arial"/>
              </a:rPr>
              <a:t>Giống nho Coonawarra mang lại hương vị đậm đà cho rượu vang Cabernet Sauvignon. Những dòng rượu vang đỏ đậm đà ở đây: </a:t>
            </a:r>
            <a:endParaRPr lang="vi-VN" dirty="0"/>
          </a:p>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 Có vị vừa phải đến đậm đà. </a:t>
            </a:r>
            <a:endParaRPr lang="vi-VN" dirty="0"/>
          </a:p>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 Thể hiện độ đậm đà của trái cây đỏ và màu tối, với hương vị đậm đặc của lý chua đen, dâu tằm, mận, việt quất đen và cherry đen. Ngoài ra còn các hương vị từ bạc hà, bạch đàn và lý chua đen. </a:t>
            </a:r>
            <a:endParaRPr lang="vi-VN" dirty="0"/>
          </a:p>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 Độ chát cao mà không nhưng không gây khó chịu.  </a:t>
            </a:r>
            <a:endParaRPr lang="vi-VN" dirty="0"/>
          </a:p>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 Thường đậm hương vị từ thùng gỗ sồi với một chút hương vani hoặc bánh mì nướng. </a:t>
            </a:r>
            <a:endParaRPr lang="vi-VN" dirty="0"/>
          </a:p>
          <a:p>
            <a:pPr marL="0" lvl="0" indent="0" algn="l" rtl="0">
              <a:spcBef>
                <a:spcPct val="0"/>
              </a:spcBef>
              <a:spcAft>
                <a:spcPct val="0"/>
              </a:spcAft>
              <a:buNone/>
            </a:pPr>
            <a:br>
              <a:rPr lang="vi-VN" b="0" dirty="0"/>
            </a:br>
            <a:r>
              <a:rPr lang="vi-VN" sz="1200" b="0" i="0" u="none" strike="noStrike" dirty="0">
                <a:solidFill>
                  <a:schemeClr val="dk1"/>
                </a:solidFill>
                <a:latin typeface="Arial"/>
                <a:ea typeface="Arial"/>
                <a:cs typeface="Arial"/>
                <a:sym typeface="Arial"/>
              </a:rPr>
              <a:t>Các nhà sản xuất rượu vang </a:t>
            </a:r>
            <a:r>
              <a:rPr lang="vi-VN" dirty="0"/>
              <a:t>Coonawarra</a:t>
            </a:r>
            <a:r>
              <a:rPr lang="vi-VN" sz="1200" b="0" i="0" u="none" strike="noStrike" dirty="0">
                <a:solidFill>
                  <a:schemeClr val="dk1"/>
                </a:solidFill>
                <a:latin typeface="Arial"/>
                <a:ea typeface="Arial"/>
                <a:cs typeface="Arial"/>
                <a:sym typeface="Arial"/>
              </a:rPr>
              <a:t> đã kết hợp giống nho Shiraz và Cabernet Sauvignon suốt nhiều thập kỷ qua. </a:t>
            </a:r>
            <a:endParaRPr lang="vi-VN" dirty="0"/>
          </a:p>
          <a:p>
            <a:pPr marL="0" lvl="0" indent="0" algn="l" rtl="0">
              <a:spcBef>
                <a:spcPct val="0"/>
              </a:spcBef>
              <a:spcAft>
                <a:spcPct val="0"/>
              </a:spcAft>
              <a:buNone/>
            </a:pPr>
            <a:br>
              <a:rPr lang="vi-VN" dirty="0"/>
            </a:b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14</a:t>
            </a:fld>
            <a:endParaRPr lang="en-US" dirty="0"/>
          </a:p>
        </p:txBody>
      </p:sp>
    </p:spTree>
    <p:extLst>
      <p:ext uri="{BB962C8B-B14F-4D97-AF65-F5344CB8AC3E}">
        <p14:creationId xmlns:p14="http://schemas.microsoft.com/office/powerpoint/2010/main" val="22779004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dk1"/>
                </a:solidFill>
                <a:latin typeface="Arial"/>
                <a:ea typeface="Arial"/>
                <a:cs typeface="Arial"/>
                <a:sym typeface="Arial"/>
              </a:rPr>
              <a:t>Coonawarra chỉ cách bờ biển Úc 100 km (62 dặm), vì thế khí hậu ở khu vực này chủ yếu là khí hậu biển với mùa hè khô và khá lạnh giúp hầu hết các giống nho đạt độ chín hoàn hảo. </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4011575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dk1"/>
                </a:solidFill>
                <a:latin typeface="Arial"/>
                <a:ea typeface="Arial"/>
                <a:cs typeface="Arial"/>
                <a:sym typeface="Arial"/>
              </a:rPr>
              <a:t>Dù đất terra rossa (đất đỏ) không phải loại đất đặc trưng chỉ có ở vùng này, dải đất đặc biệt ở đây là khu đất giá trị nhất đối với ngành rượu ở Úc, gồm đất sét vụn và đất mùn nông có nguồn gốc từ đá vôi mềm và cũng nằm trên lớp đá vôi mềm.</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16</a:t>
            </a:fld>
            <a:endParaRPr lang="en-US" dirty="0"/>
          </a:p>
        </p:txBody>
      </p:sp>
    </p:spTree>
    <p:extLst>
      <p:ext uri="{BB962C8B-B14F-4D97-AF65-F5344CB8AC3E}">
        <p14:creationId xmlns:p14="http://schemas.microsoft.com/office/powerpoint/2010/main" val="2209435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17</a:t>
            </a:fld>
            <a:endParaRPr lang="en-US" dirty="0"/>
          </a:p>
        </p:txBody>
      </p:sp>
    </p:spTree>
    <p:extLst>
      <p:ext uri="{BB962C8B-B14F-4D97-AF65-F5344CB8AC3E}">
        <p14:creationId xmlns:p14="http://schemas.microsoft.com/office/powerpoint/2010/main" val="42396856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Vùng Margaret River chưa hề được xem là vùng trồng nho lý tưởng. Mãi cho đến những năm cuối của thập niên 1960, vùng này được chọn để trồng nho nhờ khí hậu và thổ nhưỡng đặc biệt phù hợp cho giống nho Cabernet Sauvignon. </a:t>
            </a:r>
            <a:endParaRPr lang="vi-VN" dirty="0"/>
          </a:p>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Giống nho Cabernet Sauvignon là vị anh hùng đối với nhiều người làm rượu ở Margaret River. Phong cách rượu vang vùng Margaret River dù vẫn có độ đậm vừa đến đậm đà, nhưng lại có hương vị đậm hơn và kết cấu toàn diện hơn so với rượu của vùng Coonawarra. Ở năm thuận lợi nhất, dòng rượu vang Cabernet từ Margaret River mang đến hương vị hài hòa đáng ngạc nhiên của trái cây chín, độ chua và đọ chát rõ ràng. Rượu vang có những hương vị từ quả sẫm màu, việt quất kết hợp với lá nguyệt quế, các loại lá thơm khô hoặc hương thảo mộc sấy khô. </a:t>
            </a:r>
            <a:endParaRPr lang="vi-VN" dirty="0"/>
          </a:p>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Vùng đất này được biết đến với dòng rượu vang phối trộn Cabernet Sauvignon đậm nhưng thanh lịch, rất nhiều dòng rượu trong đấy dùng kèm loại nho Merlot. Những loại rượu này có độ đậm từ vừa đến đậm đà, với hương vị của đất cùng lý chua đen chín và hương violet. </a:t>
            </a:r>
            <a:endParaRPr lang="vi-VN" dirty="0"/>
          </a:p>
          <a:p>
            <a:pPr marL="0" lvl="0" indent="0" algn="l" rtl="0">
              <a:spcBef>
                <a:spcPct val="0"/>
              </a:spcBef>
              <a:spcAft>
                <a:spcPct val="0"/>
              </a:spcAft>
              <a:buNone/>
            </a:pPr>
            <a:br>
              <a:rPr lang="vi-VN" dirty="0"/>
            </a:b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18</a:t>
            </a:fld>
            <a:endParaRPr lang="en-US" dirty="0"/>
          </a:p>
        </p:txBody>
      </p:sp>
    </p:spTree>
    <p:extLst>
      <p:ext uri="{BB962C8B-B14F-4D97-AF65-F5344CB8AC3E}">
        <p14:creationId xmlns:p14="http://schemas.microsoft.com/office/powerpoint/2010/main" val="36964649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19</a:t>
            </a:fld>
            <a:endParaRPr lang="en-US" dirty="0"/>
          </a:p>
        </p:txBody>
      </p:sp>
    </p:spTree>
    <p:extLst>
      <p:ext uri="{BB962C8B-B14F-4D97-AF65-F5344CB8AC3E}">
        <p14:creationId xmlns:p14="http://schemas.microsoft.com/office/powerpoint/2010/main" val="27454811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Giống nho Cabernet Sauvignon có thể trồng trên nhiều loại thổ nhưỡng, nhưng giống nho này cho ra những thành công đặc biệt khi trồng trên đất sỏi có đặc tính thoát nước tốt có thể giúp hấp thụ nhiệt và tỏa ra cây nho để hỗ trợ quả chín nhanh hơn.</a:t>
            </a:r>
            <a:endParaRPr lang="vi-VN" dirty="0"/>
          </a:p>
          <a:p>
            <a:pPr marL="0" lvl="0" indent="0" algn="l" rtl="0">
              <a:spcBef>
                <a:spcPct val="0"/>
              </a:spcBef>
              <a:spcAft>
                <a:spcPct val="0"/>
              </a:spcAft>
              <a:buNone/>
            </a:pPr>
            <a:endParaRPr lang="vi-VN" sz="1200" b="0" i="0" u="none" strike="noStrike" dirty="0">
              <a:solidFill>
                <a:schemeClr val="dk1"/>
              </a:solidFill>
              <a:latin typeface="Arial"/>
              <a:ea typeface="Arial"/>
              <a:cs typeface="Arial"/>
              <a:sym typeface="Arial"/>
            </a:endParaRPr>
          </a:p>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CÂU HỎI GỢI Ý THẢO LUẬN:  </a:t>
            </a:r>
            <a:endParaRPr lang="vi-VN" dirty="0"/>
          </a:p>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Vùng Coonawarra và Margaret River là hai vùng trồng nho Cabernet Sauvignon hàng đầu của Úc. Hai vùng này có điểm gì giống nhau? Điểm khác nhau là gì? Những đặc điểm </a:t>
            </a:r>
            <a:r>
              <a:rPr lang="vi-VN" dirty="0"/>
              <a:t>này </a:t>
            </a:r>
            <a:r>
              <a:rPr lang="vi-VN" sz="1200" b="0" i="0" u="none" strike="noStrike" dirty="0">
                <a:solidFill>
                  <a:schemeClr val="dk1"/>
                </a:solidFill>
                <a:latin typeface="Arial"/>
                <a:ea typeface="Arial"/>
                <a:cs typeface="Arial"/>
                <a:sym typeface="Arial"/>
              </a:rPr>
              <a:t>tác động như thế nào </a:t>
            </a:r>
            <a:r>
              <a:rPr lang="vi-VN" dirty="0"/>
              <a:t>đến dòng</a:t>
            </a:r>
            <a:r>
              <a:rPr lang="vi-VN" sz="1200" b="0" i="0" u="none" strike="noStrike" dirty="0">
                <a:solidFill>
                  <a:schemeClr val="dk1"/>
                </a:solidFill>
                <a:latin typeface="Arial"/>
                <a:ea typeface="Arial"/>
                <a:cs typeface="Arial"/>
                <a:sym typeface="Arial"/>
              </a:rPr>
              <a:t> rượu vang được sản xuất?</a:t>
            </a:r>
            <a:endParaRPr lang="vi-VN" dirty="0"/>
          </a:p>
          <a:p>
            <a:pPr marL="0" lvl="0" indent="0" algn="l" rtl="0">
              <a:spcBef>
                <a:spcPct val="0"/>
              </a:spcBef>
              <a:spcAft>
                <a:spcPct val="0"/>
              </a:spcAft>
              <a:buNone/>
            </a:pPr>
            <a:br>
              <a:rPr lang="vi-VN" dirty="0"/>
            </a:b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20</a:t>
            </a:fld>
            <a:endParaRPr lang="en-US" dirty="0"/>
          </a:p>
        </p:txBody>
      </p:sp>
    </p:spTree>
    <p:extLst>
      <p:ext uri="{BB962C8B-B14F-4D97-AF65-F5344CB8AC3E}">
        <p14:creationId xmlns:p14="http://schemas.microsoft.com/office/powerpoint/2010/main" val="32304234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21</a:t>
            </a:fld>
            <a:endParaRPr lang="en-US" dirty="0"/>
          </a:p>
        </p:txBody>
      </p:sp>
    </p:spTree>
    <p:extLst>
      <p:ext uri="{BB962C8B-B14F-4D97-AF65-F5344CB8AC3E}">
        <p14:creationId xmlns:p14="http://schemas.microsoft.com/office/powerpoint/2010/main" val="30031077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Thung lũng Yarra là một trong những vùng khí hậu lạnh hàng đầu ở Úc, sản xuất ra những dòng rượu vang cổ điển từ nhiều giống nho khác nhau, bao gồm Cabernet Sauvignon. Chai rượu Cabernet ngon nhất từ vùng Yarra toát ra hương thơm và sự thanh lịch hiếm thấy ở những dòng rượu vang đỏ đậm đà từ những vùng có khí hậu ấm hơn ở Úc. Với điều kiện sản xuất tối ưu, những chai rượu này có thể ủ từ 10 đến 20 năm hoặc thậm chí lâu hơn. </a:t>
            </a:r>
            <a:endParaRPr lang="vi-VN" dirty="0"/>
          </a:p>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Những người làm rượu ở đây thường phối trộn nho Cabernet Sauvignon cùng với một lượng nhỏ nho Cabernet Franc và Merlot. Rượu vang từ nho Cabernet có mùi và hương vị của lý chua đỏ, lý chua đen, quả mọng đen và rau củ và cây cỏ như thảo mộc, cà chua, ớt và ô liu. Ngoài ra còn có một chút hương vị từ gỗ dùng để ủ rượu; rượu ủ trong thời gian ngắn sẽ có hương gia vị và vani, trong khi những chai lâu hơn sẽ có hương tuyết tùng và da thuộc.</a:t>
            </a:r>
            <a:endParaRPr lang="vi-VN" dirty="0"/>
          </a:p>
          <a:p>
            <a:pPr marL="0" lvl="0" indent="0" algn="l" rtl="0">
              <a:spcBef>
                <a:spcPct val="0"/>
              </a:spcBef>
              <a:spcAft>
                <a:spcPct val="0"/>
              </a:spcAft>
              <a:buNone/>
            </a:pPr>
            <a:br>
              <a:rPr lang="vi-VN" dirty="0"/>
            </a:b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22</a:t>
            </a:fld>
            <a:endParaRPr lang="en-US" dirty="0"/>
          </a:p>
        </p:txBody>
      </p:sp>
    </p:spTree>
    <p:extLst>
      <p:ext uri="{BB962C8B-B14F-4D97-AF65-F5344CB8AC3E}">
        <p14:creationId xmlns:p14="http://schemas.microsoft.com/office/powerpoint/2010/main" val="30815228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a:t>
            </a:fld>
            <a:endParaRPr lang="en-US" dirty="0"/>
          </a:p>
        </p:txBody>
      </p:sp>
    </p:spTree>
    <p:extLst>
      <p:ext uri="{BB962C8B-B14F-4D97-AF65-F5344CB8AC3E}">
        <p14:creationId xmlns:p14="http://schemas.microsoft.com/office/powerpoint/2010/main" val="34948658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u="none" strike="noStrike" cap="none" dirty="0">
                <a:solidFill>
                  <a:schemeClr val="dk1"/>
                </a:solidFill>
                <a:effectLst/>
                <a:latin typeface="Arial"/>
                <a:ea typeface="Arial"/>
                <a:cs typeface="Arial"/>
                <a:sym typeface="Arial"/>
              </a:rPr>
              <a:t>- McLaren Vale cũng là một vùng trồng nho khí hậu từ ôn hòa đến ấm áp và chịu ảnh hưởng của biển, nơi đây sản xuất ra những dòng rượu đậm với hương trái cây màu tối đậm đà, vị chát mạnh mẽ cùng hương sô cô la đen, bạc hà và tuyết tùng. Những dòng rượu này có thể trữ khá tốt, đặc biệt là trong những niên vụ có thời tiết mát mẻ.  </a:t>
            </a:r>
            <a:endParaRPr lang="en-VN" sz="1200" b="0" i="0" u="none" strike="noStrike" cap="none">
              <a:solidFill>
                <a:schemeClr val="dk1"/>
              </a:solidFill>
              <a:effectLst/>
              <a:latin typeface="Arial"/>
              <a:ea typeface="Arial"/>
              <a:cs typeface="Arial"/>
              <a:sym typeface="Arial"/>
            </a:endParaRPr>
          </a:p>
          <a:p>
            <a:r>
              <a:rPr lang="vi-VN" sz="1200" b="0" i="0" u="none" strike="noStrike" cap="none" dirty="0">
                <a:solidFill>
                  <a:schemeClr val="dk1"/>
                </a:solidFill>
                <a:effectLst/>
                <a:latin typeface="Arial"/>
                <a:ea typeface="Arial"/>
                <a:cs typeface="Arial"/>
                <a:sym typeface="Arial"/>
              </a:rPr>
              <a:t>- Langhorne Creek mang đến rượu vang Cabernet Sauvignon sự đậm đà, hương vị hòa quyện và phong phú với vị chát nhẹ nhàng và hương vị của quả mọng đen chín. Phong cách đặc trưng của rượu vang Langhorne Creek thường sẽ kết hợp giữa rượu vang Cabernet và rượu vang Shiraz của Úc. </a:t>
            </a:r>
            <a:endParaRPr lang="en-VN" sz="1200" b="0" i="0" u="none" strike="noStrike" cap="none">
              <a:solidFill>
                <a:schemeClr val="dk1"/>
              </a:solidFill>
              <a:effectLst/>
              <a:latin typeface="Arial"/>
              <a:ea typeface="Arial"/>
              <a:cs typeface="Arial"/>
              <a:sym typeface="Arial"/>
            </a:endParaRPr>
          </a:p>
          <a:p>
            <a:r>
              <a:rPr lang="vi-VN" sz="1200" b="0" i="0" u="none" strike="noStrike" cap="none" dirty="0">
                <a:solidFill>
                  <a:schemeClr val="dk1"/>
                </a:solidFill>
                <a:effectLst/>
                <a:latin typeface="Arial"/>
                <a:ea typeface="Arial"/>
                <a:cs typeface="Arial"/>
                <a:sym typeface="Arial"/>
              </a:rPr>
              <a:t>- Rượu vang Cabernet Sauvignon chất lượng cao từ thung lũng Eden tự hào với hương vị từ quả lý chua đen đạt độ chín hoàn hảo. Hương vị này trái ngược so với rượu vang của những vùng cao và mát mẻ hơn với hương vị thanh tao hơn từ lá xanh và quả mọng sẫm màu.</a:t>
            </a:r>
            <a:endParaRPr lang="en-VN" sz="1200" b="0" i="0" u="none" strike="noStrike" cap="none">
              <a:solidFill>
                <a:schemeClr val="dk1"/>
              </a:solidFill>
              <a:effectLst/>
              <a:latin typeface="Arial"/>
              <a:ea typeface="Arial"/>
              <a:cs typeface="Arial"/>
              <a:sym typeface="Arial"/>
            </a:endParaRPr>
          </a:p>
          <a:p>
            <a:r>
              <a:rPr lang="vi-VN" sz="1200" b="0" i="0" u="none" strike="noStrike" cap="none" dirty="0">
                <a:solidFill>
                  <a:schemeClr val="dk1"/>
                </a:solidFill>
                <a:effectLst/>
                <a:latin typeface="Arial"/>
                <a:ea typeface="Arial"/>
                <a:cs typeface="Arial"/>
                <a:sym typeface="Arial"/>
              </a:rPr>
              <a:t>- Bạn có thể tìm thấy rượu vang Cabernet Sauvignon ngon, đậm đà với những quả mọng sẫm màu, chín và hương vị hòa quyện hơn tại thung lũng Clare so với những trái nho trồng tại các  vùng có khí hậu mát mẻ hơn.  Người làm rượu ở đây thường kết hợp rượu vang  Cabernet và Shiraz, đôi khi thêm một chút Malbec.</a:t>
            </a:r>
            <a:endParaRPr lang="en-VN" sz="1200" b="0" i="0" u="none" strike="noStrike" cap="none">
              <a:solidFill>
                <a:schemeClr val="dk1"/>
              </a:solidFill>
              <a:effectLst/>
              <a:latin typeface="Arial"/>
              <a:ea typeface="Arial"/>
              <a:cs typeface="Arial"/>
              <a:sym typeface="Arial"/>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25</a:t>
            </a:fld>
            <a:endParaRPr lang="en-US" dirty="0"/>
          </a:p>
        </p:txBody>
      </p:sp>
    </p:spTree>
    <p:extLst>
      <p:ext uri="{BB962C8B-B14F-4D97-AF65-F5344CB8AC3E}">
        <p14:creationId xmlns:p14="http://schemas.microsoft.com/office/powerpoint/2010/main" val="23873847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dirty="0"/>
              <a:t>ĐÂY LÀ THỜI ĐIỂM THÍCH HỢP ĐỂ THƯỞNG THỨC VÀ THẢO LUẬN VỀ HƯƠNG VỊ CÁC LOẠI RƯỢU VANG KHÁC NHAU.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26</a:t>
            </a:fld>
            <a:endParaRPr lang="en-US" dirty="0"/>
          </a:p>
        </p:txBody>
      </p:sp>
    </p:spTree>
    <p:extLst>
      <p:ext uri="{BB962C8B-B14F-4D97-AF65-F5344CB8AC3E}">
        <p14:creationId xmlns:p14="http://schemas.microsoft.com/office/powerpoint/2010/main" val="32953864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Vui lòng truy cập www.australianwinediscovered.com để tìm hiểu thêm về chương trình, công cụ và tư liệu.</a:t>
            </a:r>
            <a:endParaRPr lang="vi-VN" dirty="0"/>
          </a:p>
          <a:p>
            <a:pPr marL="0" lvl="0" indent="0" algn="l" rtl="0">
              <a:spcBef>
                <a:spcPct val="0"/>
              </a:spcBef>
              <a:spcAft>
                <a:spcPct val="0"/>
              </a:spcAft>
              <a:buNone/>
            </a:pPr>
            <a:r>
              <a:rPr lang="vi-VN" sz="1200" dirty="0">
                <a:solidFill>
                  <a:schemeClr val="dk1"/>
                </a:solidFill>
                <a:latin typeface="Arial"/>
                <a:ea typeface="Arial"/>
                <a:cs typeface="Arial"/>
                <a:sym typeface="Arial"/>
              </a:rPr>
              <a:t>Để được giải đáp thắc mắc, vui lòng liên hệ discovered@wineaustralia.com</a:t>
            </a:r>
            <a:endParaRPr lang="vi-VN" dirty="0"/>
          </a:p>
          <a:p>
            <a:pPr marL="0" lvl="0" indent="0" algn="l" rtl="0">
              <a:spcBef>
                <a:spcPct val="0"/>
              </a:spcBef>
              <a:spcAft>
                <a:spcPct val="0"/>
              </a:spcAft>
              <a:buNone/>
            </a:pPr>
            <a:endParaRPr lang="vi-VN"/>
          </a:p>
          <a:p>
            <a:endParaRPr lang="en-US"/>
          </a:p>
        </p:txBody>
      </p:sp>
      <p:sp>
        <p:nvSpPr>
          <p:cNvPr id="4" name="Slide Number Placeholder 3"/>
          <p:cNvSpPr>
            <a:spLocks noGrp="1"/>
          </p:cNvSpPr>
          <p:nvPr>
            <p:ph type="sldNum" sz="quarter" idx="5"/>
          </p:nvPr>
        </p:nvSpPr>
        <p:spPr/>
        <p:txBody>
          <a:bodyPr/>
          <a:lstStyle/>
          <a:p>
            <a:fld id="{C8CAF07B-88B1-40ED-9A21-D99161D5F8F5}" type="slidenum">
              <a:rPr lang="en-US" smtClean="0"/>
              <a:pPr/>
              <a:t>29</a:t>
            </a:fld>
            <a:endParaRPr lang="en-US" dirty="0"/>
          </a:p>
        </p:txBody>
      </p:sp>
    </p:spTree>
    <p:extLst>
      <p:ext uri="{BB962C8B-B14F-4D97-AF65-F5344CB8AC3E}">
        <p14:creationId xmlns:p14="http://schemas.microsoft.com/office/powerpoint/2010/main" val="32307788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ct val="0"/>
              </a:spcBef>
              <a:spcAft>
                <a:spcPct val="0"/>
              </a:spcAft>
              <a:buClr>
                <a:schemeClr val="dk1"/>
              </a:buClr>
              <a:buSzPts val="1200"/>
              <a:buFont typeface="Arial"/>
              <a:buNone/>
            </a:pPr>
            <a:r>
              <a:rPr lang="vi-VN" sz="1200" b="0" i="0" u="none" strike="noStrike" dirty="0">
                <a:solidFill>
                  <a:schemeClr val="dk1"/>
                </a:solidFill>
                <a:latin typeface="Arial"/>
                <a:ea typeface="Arial"/>
                <a:cs typeface="Arial"/>
                <a:sym typeface="Arial"/>
              </a:rPr>
              <a:t>Đây sẽ là thời điểm thích hợp để mời mọi người thưởng thức hương vị của rượu vang Cabernet Sauvignon cổ điển. Tiệc thử rượu chính thức sẽ diễn ra vào cuối chương trình.</a:t>
            </a:r>
            <a:endParaRPr lang="vi-VN" dirty="0"/>
          </a:p>
          <a:p>
            <a:pPr marL="0" lvl="0" indent="0" algn="l" rtl="0">
              <a:spcBef>
                <a:spcPct val="0"/>
              </a:spcBef>
              <a:spcAft>
                <a:spcPct val="0"/>
              </a:spcAft>
              <a:buNone/>
            </a:pPr>
            <a:endParaRPr lang="vi-VN" dirty="0"/>
          </a:p>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Cabernet Sauvignon là giống nho được trồng nhiều thứ ba tại Úc và là một phần thiết yếu trong di sản rượu vang của nước Úc. Cabernet Sauvignon thành công khi được biết đến là dòng rượu vang được </a:t>
            </a:r>
            <a:r>
              <a:rPr lang="vi-VN" dirty="0"/>
              <a:t>làm đơn nho </a:t>
            </a:r>
            <a:r>
              <a:rPr lang="vi-VN" sz="1200" b="0" i="0" u="none" strike="noStrike" dirty="0">
                <a:solidFill>
                  <a:schemeClr val="dk1"/>
                </a:solidFill>
                <a:latin typeface="Arial"/>
                <a:ea typeface="Arial"/>
                <a:cs typeface="Arial"/>
                <a:sym typeface="Arial"/>
              </a:rPr>
              <a:t>và có những đặc tính vượt trội của dòng rượu vang phối trộn cổ điển.</a:t>
            </a:r>
            <a:endParaRPr lang="vi-VN" dirty="0"/>
          </a:p>
          <a:p>
            <a:pPr marL="0" lvl="0" indent="0" algn="l" rtl="0">
              <a:spcBef>
                <a:spcPct val="0"/>
              </a:spcBef>
              <a:spcAft>
                <a:spcPct val="0"/>
              </a:spcAft>
              <a:buNone/>
            </a:pPr>
            <a:endParaRPr lang="vi-VN" sz="1200" b="0" i="0" u="none" strike="noStrike" dirty="0">
              <a:solidFill>
                <a:schemeClr val="dk1"/>
              </a:solidFill>
              <a:latin typeface="Arial"/>
              <a:ea typeface="Arial"/>
              <a:cs typeface="Arial"/>
              <a:sym typeface="Arial"/>
            </a:endParaRPr>
          </a:p>
          <a:p>
            <a:pPr marL="0" lvl="0" indent="0" algn="l" rtl="0">
              <a:spcBef>
                <a:spcPct val="0"/>
              </a:spcBef>
              <a:spcAft>
                <a:spcPct val="0"/>
              </a:spcAft>
              <a:buNone/>
            </a:pPr>
            <a:r>
              <a:rPr lang="vi-VN" sz="1200" dirty="0">
                <a:solidFill>
                  <a:schemeClr val="dk1"/>
                </a:solidFill>
                <a:latin typeface="Arial"/>
                <a:ea typeface="Arial"/>
                <a:cs typeface="Arial"/>
                <a:sym typeface="Arial"/>
              </a:rPr>
              <a:t>BẠN CÓ BIẾT? Cabernet Sauvignon là giống nho được lai giữa nho Cabernet Franc và Sauvignon Blanc.</a:t>
            </a:r>
            <a:endParaRPr lang="vi-VN" dirty="0"/>
          </a:p>
          <a:p>
            <a:pPr marL="0" lvl="0" indent="0" algn="l" rtl="0">
              <a:spcBef>
                <a:spcPct val="0"/>
              </a:spcBef>
              <a:spcAft>
                <a:spcPct val="0"/>
              </a:spcAft>
              <a:buNone/>
            </a:pPr>
            <a:endParaRPr lang="vi-VN" b="0" dirty="0"/>
          </a:p>
          <a:p>
            <a:pPr marL="0" lvl="0" indent="0" algn="l" rtl="0">
              <a:spcBef>
                <a:spcPct val="0"/>
              </a:spcBef>
              <a:spcAft>
                <a:spcPct val="0"/>
              </a:spcAft>
              <a:buNone/>
            </a:pPr>
            <a:br>
              <a:rPr lang="vi-VN" dirty="0"/>
            </a:b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a:t>
            </a:fld>
            <a:endParaRPr lang="en-US" dirty="0"/>
          </a:p>
        </p:txBody>
      </p:sp>
    </p:spTree>
    <p:extLst>
      <p:ext uri="{BB962C8B-B14F-4D97-AF65-F5344CB8AC3E}">
        <p14:creationId xmlns:p14="http://schemas.microsoft.com/office/powerpoint/2010/main" val="22000399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CÂU HỎI GỢI Ý THẢO LUẬN:  </a:t>
            </a:r>
            <a:endParaRPr lang="vi-VN" dirty="0"/>
          </a:p>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Úc là quê hương của giống nho Cabernet Sauvignon có năng suất cao lâu đời nhất thế giới. Điều này mang đến đặc tính gì cho dòng rượu vang Cabernet của Úc?</a:t>
            </a:r>
            <a:endParaRPr lang="vi-VN" dirty="0"/>
          </a:p>
          <a:p>
            <a:pPr marL="0" lvl="0" indent="0" algn="l" rtl="0">
              <a:spcBef>
                <a:spcPct val="0"/>
              </a:spcBef>
              <a:spcAft>
                <a:spcPct val="0"/>
              </a:spcAft>
              <a:buNone/>
            </a:pPr>
            <a:br>
              <a:rPr lang="vi-VN" dirty="0"/>
            </a:b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6</a:t>
            </a:fld>
            <a:endParaRPr lang="en-US" dirty="0"/>
          </a:p>
        </p:txBody>
      </p:sp>
    </p:spTree>
    <p:extLst>
      <p:ext uri="{BB962C8B-B14F-4D97-AF65-F5344CB8AC3E}">
        <p14:creationId xmlns:p14="http://schemas.microsoft.com/office/powerpoint/2010/main" val="28787778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dk1"/>
                </a:solidFill>
                <a:latin typeface="Arial"/>
                <a:ea typeface="Arial"/>
                <a:cs typeface="Arial"/>
                <a:sym typeface="Arial"/>
              </a:rPr>
              <a:t>Giống nho Cabernet Sauvignon có thể </a:t>
            </a:r>
            <a:r>
              <a:rPr lang="vi-VN" dirty="0"/>
              <a:t>trồng trong</a:t>
            </a:r>
            <a:r>
              <a:rPr lang="vi-VN" sz="1200" b="0" i="0" u="none" strike="noStrike" dirty="0">
                <a:solidFill>
                  <a:schemeClr val="dk1"/>
                </a:solidFill>
                <a:latin typeface="Arial"/>
                <a:ea typeface="Arial"/>
                <a:cs typeface="Arial"/>
                <a:sym typeface="Arial"/>
              </a:rPr>
              <a:t> nhiều </a:t>
            </a:r>
            <a:r>
              <a:rPr lang="vi-VN" dirty="0"/>
              <a:t>điều</a:t>
            </a:r>
            <a:r>
              <a:rPr lang="vi-VN" sz="1200" b="0" i="0" u="none" strike="noStrike" dirty="0">
                <a:solidFill>
                  <a:schemeClr val="dk1"/>
                </a:solidFill>
                <a:latin typeface="Arial"/>
                <a:ea typeface="Arial"/>
                <a:cs typeface="Arial"/>
                <a:sym typeface="Arial"/>
              </a:rPr>
              <a:t> kiện khí hậu khác nhau, tuy nhiên giống nho thu hoạch vào mùa thu này phát triển tốt nhất tại vùng có khí hậu khô, thời tiết ấm đến mát mẻ, chịu ảnh hưởng từ khí hậu biển. Khi trồng ở vùng có khí hậu nóng, đặc tính của nho sẽ bị giảm đi nhưng vẫn có thể sử dụng trong một số dòng vang trộn phổ thông; dòng vang này thường sẽ thêm vị chát, để tăng thêm hương vị cho dòng rượu vang được làm từ các giống nho năng suất cao khác. </a:t>
            </a:r>
            <a:br>
              <a:rPr lang="vi-VN" dirty="0"/>
            </a:b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7</a:t>
            </a:fld>
            <a:endParaRPr lang="en-US" dirty="0"/>
          </a:p>
        </p:txBody>
      </p:sp>
    </p:spTree>
    <p:extLst>
      <p:ext uri="{BB962C8B-B14F-4D97-AF65-F5344CB8AC3E}">
        <p14:creationId xmlns:p14="http://schemas.microsoft.com/office/powerpoint/2010/main" val="35745965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CÂU HỎI GỢI Ý THẢO LUẬN:  </a:t>
            </a:r>
            <a:endParaRPr lang="vi-VN" dirty="0"/>
          </a:p>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Chuyện gì sẽ xảy ra với nho Cabernet Sauvignon nếu khí hậu quá nóng hoặc quá lạnh?</a:t>
            </a:r>
            <a:endParaRPr lang="vi-VN" dirty="0"/>
          </a:p>
          <a:p>
            <a:pPr marL="0" lvl="0" indent="0" algn="l" rtl="0">
              <a:spcBef>
                <a:spcPct val="0"/>
              </a:spcBef>
              <a:spcAft>
                <a:spcPct val="0"/>
              </a:spcAft>
              <a:buNone/>
            </a:pPr>
            <a:br>
              <a:rPr lang="vi-VN" dirty="0"/>
            </a:b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9</a:t>
            </a:fld>
            <a:endParaRPr lang="en-US" dirty="0"/>
          </a:p>
        </p:txBody>
      </p:sp>
    </p:spTree>
    <p:extLst>
      <p:ext uri="{BB962C8B-B14F-4D97-AF65-F5344CB8AC3E}">
        <p14:creationId xmlns:p14="http://schemas.microsoft.com/office/powerpoint/2010/main" val="36571142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u="none" strike="noStrike" cap="none" dirty="0">
                <a:solidFill>
                  <a:schemeClr val="dk1"/>
                </a:solidFill>
                <a:effectLst/>
                <a:latin typeface="Arial"/>
                <a:ea typeface="Arial"/>
                <a:cs typeface="Arial"/>
                <a:sym typeface="Arial"/>
              </a:rPr>
              <a:t>- Lên men: Phần cuống của nho Cabernet Sauvignon thường được loại bỏ, nghĩa là chỉ có phần quả sẽ được sử dụng để lên men. Phần quả đã có mùi hương và vị chát vừa đủ vì thế sẽ không cần thêm thành phần chát từ phần cuống. </a:t>
            </a:r>
          </a:p>
          <a:p>
            <a:r>
              <a:rPr lang="vi-VN" sz="1200" b="0" i="0" u="none" strike="noStrike" cap="none" dirty="0">
                <a:solidFill>
                  <a:schemeClr val="dk1"/>
                </a:solidFill>
                <a:effectLst/>
                <a:latin typeface="Arial"/>
                <a:ea typeface="Arial"/>
                <a:cs typeface="Arial"/>
                <a:sym typeface="Arial"/>
              </a:rPr>
              <a:t>- Ngâm cùng vỏ: Những nhà sản xuất rượu vang Cabernet Sauvignon tại Úc sử dụng cả hai phương pháp “trước lên men: (pre-fermentation) và “sau lên men” (post-fermentation) tùy theo phong cách và hương vị rượu vang mà họ mong muốn. </a:t>
            </a:r>
          </a:p>
          <a:p>
            <a:r>
              <a:rPr lang="vi-VN" sz="1200" b="0" i="0" u="none" strike="noStrike" cap="none" dirty="0">
                <a:solidFill>
                  <a:schemeClr val="dk1"/>
                </a:solidFill>
                <a:effectLst/>
                <a:latin typeface="Arial"/>
                <a:ea typeface="Arial"/>
                <a:cs typeface="Arial"/>
                <a:sym typeface="Arial"/>
              </a:rPr>
              <a:t>-  Ủ trong thùng gỗ sồi: Cabernet Sauvignon thường được ủ trong thùng gỗ trong khoảng thời gian dài từ 12 đến 24 tháng. Việc ủ trong thùng gỗ sồi (thường là gỗ sồi của Pháp hoặc Mỹ) mới hoặc đã qua sử dụng tương đối phổ biến. Quá trình ủ kéo dài trong thùng gỗ sồi giúp làm dịu độ chát vốn có cấu trúc chặt chẽ và cho phép các quả nho được ngấm các đặc điểm khi ủ trong thùng gỗ sồi. </a:t>
            </a:r>
          </a:p>
          <a:p>
            <a:r>
              <a:rPr lang="vi-VN" sz="1200" b="0" i="0" u="none" strike="noStrike" cap="none" dirty="0">
                <a:solidFill>
                  <a:schemeClr val="dk1"/>
                </a:solidFill>
                <a:effectLst/>
                <a:latin typeface="Arial"/>
                <a:ea typeface="Arial"/>
                <a:cs typeface="Arial"/>
                <a:sym typeface="Arial"/>
              </a:rPr>
              <a:t>- Trữ rượu: Rượu vang Cabernet Sauvignon của Úc có khả năng trữ tốt. Rượu vang được trữ càng lâu thì vị chát sẽ càng dịu, trở nên êm dịu, nhẹ nhàng hơn và có đặc tính của cây tuyết tùng, thuốc lá, đất, đậu nành và ca cao. Dùng thùng gỗ sồi sẽ thêm cảm giác chát vào những hương vị như khói, vani, cà phê và tuyết tùng. </a:t>
            </a:r>
          </a:p>
          <a:p>
            <a:r>
              <a:rPr lang="vi-VN" sz="1200" b="0" i="0" u="none" strike="noStrike" cap="none" dirty="0">
                <a:solidFill>
                  <a:schemeClr val="dk1"/>
                </a:solidFill>
                <a:effectLst/>
                <a:latin typeface="Arial"/>
                <a:ea typeface="Arial"/>
                <a:cs typeface="Arial"/>
                <a:sym typeface="Arial"/>
              </a:rPr>
              <a:t>CÂU HỎI GỢI Ý THẢO LUẬN:  </a:t>
            </a:r>
          </a:p>
          <a:p>
            <a:r>
              <a:rPr lang="vi-VN" sz="1200" b="0" i="0" u="none" strike="noStrike" cap="none" dirty="0">
                <a:solidFill>
                  <a:schemeClr val="dk1"/>
                </a:solidFill>
                <a:effectLst/>
                <a:latin typeface="Arial"/>
                <a:ea typeface="Arial"/>
                <a:cs typeface="Arial"/>
                <a:sym typeface="Arial"/>
              </a:rPr>
              <a:t>Gỗ sồi mang đến giá trị gì trong quá trình sản xuất rượu Cabernet Sauvignon?</a:t>
            </a:r>
          </a:p>
          <a:p>
            <a:r>
              <a:rPr lang="vi-VN" sz="1200" b="0" i="0" u="none" strike="noStrike" cap="none" dirty="0">
                <a:solidFill>
                  <a:schemeClr val="dk1"/>
                </a:solidFill>
                <a:effectLst/>
                <a:latin typeface="Arial"/>
                <a:ea typeface="Arial"/>
                <a:cs typeface="Arial"/>
                <a:sym typeface="Arial"/>
              </a:rPr>
              <a:t> </a:t>
            </a:r>
          </a:p>
          <a:p>
            <a:pPr marL="0" lvl="0" indent="0" algn="l" rtl="0">
              <a:spcBef>
                <a:spcPct val="0"/>
              </a:spcBef>
              <a:spcAft>
                <a:spcPct val="0"/>
              </a:spcAft>
              <a:buNone/>
            </a:pP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10</a:t>
            </a:fld>
            <a:endParaRPr lang="en-US" dirty="0"/>
          </a:p>
        </p:txBody>
      </p:sp>
    </p:spTree>
    <p:extLst>
      <p:ext uri="{BB962C8B-B14F-4D97-AF65-F5344CB8AC3E}">
        <p14:creationId xmlns:p14="http://schemas.microsoft.com/office/powerpoint/2010/main" val="18842366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Cabernet Sauvignon đôi khi còn được miêu tả là có hương vị nhẹ đi sau khi thưởng thức, thường được ví như ‘chiếc bánh donut’ Cabernet. Ngay khi vừa thưởng thức, rượu vang mang đến hương vị của trái cây, sau đó là thoang thoảng vị chát ở dư vị, khiến hương vị của rượu vang trong vòm miệng như tan biến. Đây là lý do vì sao các nhà sản xuất rượu vang thường kết hợp nho Cabernet Sauvignon với các giống nho khác để bổ sung thêm và khiến rượu vang có hương vị hoàn chỉnh hơn. </a:t>
            </a:r>
            <a:endParaRPr lang="vi-VN" dirty="0"/>
          </a:p>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Một số loại rượu vang Úc ngon nhất trong lịch sử được làm từ sự kết hợp từ nho Cabernet Sauvignon và Shiraz. Những dòng rượu vang này có hương vị đậm đà và phong phú với khả năng ủ tốt. Hai giống nho thường được lấy từ các </a:t>
            </a:r>
            <a:r>
              <a:rPr lang="vi-VN" dirty="0"/>
              <a:t>vùng khác</a:t>
            </a:r>
            <a:r>
              <a:rPr lang="vi-VN" sz="1200" b="0" i="0" u="none" strike="noStrike" dirty="0">
                <a:solidFill>
                  <a:schemeClr val="dk1"/>
                </a:solidFill>
                <a:latin typeface="Arial"/>
                <a:ea typeface="Arial"/>
                <a:cs typeface="Arial"/>
                <a:sym typeface="Arial"/>
              </a:rPr>
              <a:t> nhau để có tạo độ chín khác nhau và thêm nhiều tầng lớp hương vị. </a:t>
            </a:r>
            <a:endParaRPr lang="vi-VN" dirty="0"/>
          </a:p>
          <a:p>
            <a:pPr marL="0" lvl="0" indent="0" algn="l" rtl="0">
              <a:spcBef>
                <a:spcPct val="0"/>
              </a:spcBef>
              <a:spcAft>
                <a:spcPct val="0"/>
              </a:spcAft>
              <a:buNone/>
            </a:pPr>
            <a:br>
              <a:rPr lang="vi-VN" dirty="0"/>
            </a:br>
            <a:r>
              <a:rPr lang="vi-VN" sz="1200" b="0" i="0" u="none" strike="noStrike" dirty="0">
                <a:solidFill>
                  <a:schemeClr val="dk1"/>
                </a:solidFill>
                <a:latin typeface="Arial"/>
                <a:ea typeface="Arial"/>
                <a:cs typeface="Arial"/>
                <a:sym typeface="Arial"/>
              </a:rPr>
              <a:t>CÂU HỎI GỢI Ý THẢO LUẬN:  </a:t>
            </a:r>
            <a:endParaRPr lang="vi-VN" dirty="0"/>
          </a:p>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Dòng rượu Cabernet Sauvignon có thể đạt được thành công chỉ với một giống nho không? Hay phương pháp phối trộn vẫn là cần thiết để tạo sự cân bằng?</a:t>
            </a:r>
            <a:endParaRPr lang="vi-VN" dirty="0"/>
          </a:p>
          <a:p>
            <a:pPr marL="0" lvl="0" indent="0" algn="l" rtl="0">
              <a:spcBef>
                <a:spcPct val="0"/>
              </a:spcBef>
              <a:spcAft>
                <a:spcPct val="0"/>
              </a:spcAft>
              <a:buNone/>
            </a:pPr>
            <a:br>
              <a:rPr lang="vi-VN" dirty="0"/>
            </a:b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11</a:t>
            </a:fld>
            <a:endParaRPr lang="en-US" dirty="0"/>
          </a:p>
        </p:txBody>
      </p:sp>
    </p:spTree>
    <p:extLst>
      <p:ext uri="{BB962C8B-B14F-4D97-AF65-F5344CB8AC3E}">
        <p14:creationId xmlns:p14="http://schemas.microsoft.com/office/powerpoint/2010/main" val="20297365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Vùng Coonawarra và Margaret River đang là vùng trồng nho Cabernet Sauvignon hàng đầu của Úc, nhưng những vùng trồng nho khác cũng đang phát triển và cạnh tranh với hai vùng này như Thung lũng Yarra ở bang Victoria với khí hậu lạnh hay vùng có khí hậu ấm áp như McLaren Vale, Langhorne Creek và Barossa ở Nam Úc.   </a:t>
            </a:r>
            <a:endParaRPr lang="vi-VN" dirty="0"/>
          </a:p>
          <a:p>
            <a:pPr marL="0" lvl="0" indent="0" algn="l" rtl="0">
              <a:spcBef>
                <a:spcPct val="0"/>
              </a:spcBef>
              <a:spcAft>
                <a:spcPct val="0"/>
              </a:spcAft>
              <a:buNone/>
            </a:pPr>
            <a:endParaRPr lang="vi-VN" sz="1200" b="0" i="0" u="none" strike="noStrike" dirty="0">
              <a:solidFill>
                <a:schemeClr val="dk1"/>
              </a:solidFill>
              <a:latin typeface="Arial"/>
              <a:ea typeface="Arial"/>
              <a:cs typeface="Arial"/>
              <a:sym typeface="Arial"/>
            </a:endParaRPr>
          </a:p>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 CHƯƠNG TRÌNH BỔ SUNG </a:t>
            </a:r>
            <a:r>
              <a:rPr lang="vi-VN" sz="1200" dirty="0">
                <a:solidFill>
                  <a:schemeClr val="dk1"/>
                </a:solidFill>
                <a:latin typeface="Arial"/>
                <a:ea typeface="Arial"/>
                <a:cs typeface="Arial"/>
                <a:sym typeface="Arial"/>
              </a:rPr>
              <a:t>Tìm hiểu thêm về những vùng trồng nho nổi bật nhất ở Úc tại www.australianwinediscovered.com</a:t>
            </a:r>
            <a:endParaRPr lang="vi-VN" dirty="0"/>
          </a:p>
          <a:p>
            <a:pPr marL="0" lvl="0" indent="0" algn="l" rtl="0">
              <a:spcBef>
                <a:spcPct val="0"/>
              </a:spcBef>
              <a:spcAft>
                <a:spcPct val="0"/>
              </a:spcAft>
              <a:buNone/>
            </a:pP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12</a:t>
            </a:fld>
            <a:endParaRPr lang="en-US" dirty="0"/>
          </a:p>
        </p:txBody>
      </p:sp>
    </p:spTree>
    <p:extLst>
      <p:ext uri="{BB962C8B-B14F-4D97-AF65-F5344CB8AC3E}">
        <p14:creationId xmlns:p14="http://schemas.microsoft.com/office/powerpoint/2010/main" val="13468008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4.svg"/><Relationship Id="rId4" Type="http://schemas.openxmlformats.org/officeDocument/2006/relationships/image" Target="../media/image13.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55647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2" name="Oval 11">
            <a:extLst>
              <a:ext uri="{FF2B5EF4-FFF2-40B4-BE49-F238E27FC236}">
                <a16:creationId xmlns:a16="http://schemas.microsoft.com/office/drawing/2014/main" id="{AF6F7BB9-9DEF-7131-D02D-4E4EE44CC42D}"/>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8595360" y="339046"/>
            <a:ext cx="3596640"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0" i="0" cap="none">
                <a:solidFill>
                  <a:schemeClr val="accent1"/>
                </a:solidFill>
                <a:latin typeface="Arial" panose="020B0604020202020204" pitchFamily="34" charset="0"/>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5064531" y="1720205"/>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5064531" y="1057431"/>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19" name="Text Placeholder 4">
            <a:extLst>
              <a:ext uri="{FF2B5EF4-FFF2-40B4-BE49-F238E27FC236}">
                <a16:creationId xmlns:a16="http://schemas.microsoft.com/office/drawing/2014/main" id="{D0DE6B5C-AB13-E31D-BBDE-6A49803A97B7}"/>
              </a:ext>
            </a:extLst>
          </p:cNvPr>
          <p:cNvSpPr>
            <a:spLocks noGrp="1"/>
          </p:cNvSpPr>
          <p:nvPr>
            <p:ph type="body" sz="quarter" idx="17" hasCustomPrompt="1"/>
          </p:nvPr>
        </p:nvSpPr>
        <p:spPr>
          <a:xfrm>
            <a:off x="8713422"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0" name="Text Placeholder 16">
            <a:extLst>
              <a:ext uri="{FF2B5EF4-FFF2-40B4-BE49-F238E27FC236}">
                <a16:creationId xmlns:a16="http://schemas.microsoft.com/office/drawing/2014/main" id="{32B70C8F-877E-2EF4-BE2E-17F10CB37EE7}"/>
              </a:ext>
            </a:extLst>
          </p:cNvPr>
          <p:cNvSpPr>
            <a:spLocks noGrp="1"/>
          </p:cNvSpPr>
          <p:nvPr>
            <p:ph type="body" sz="quarter" idx="18" hasCustomPrompt="1"/>
          </p:nvPr>
        </p:nvSpPr>
        <p:spPr>
          <a:xfrm>
            <a:off x="8702537"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b="0" i="0"/>
            </a:lvl1pPr>
            <a:lvl2pPr>
              <a:defRPr sz="3200"/>
            </a:lvl2pPr>
            <a:lvl3pPr>
              <a:defRPr sz="3200"/>
            </a:lvl3pPr>
            <a:lvl4pPr>
              <a:defRPr sz="3200"/>
            </a:lvl4pPr>
            <a:lvl5pPr>
              <a:defRPr sz="3200"/>
            </a:lvl5pPr>
          </a:lstStyle>
          <a:p>
            <a:pPr lvl="0"/>
            <a:r>
              <a:rPr lang="en-GB" dirty="0"/>
              <a:t>Click to edit Master text styles</a:t>
            </a:r>
            <a:endParaRPr lang="en-US" dirty="0"/>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3840181151"/>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76802" y="3429000"/>
            <a:ext cx="574143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096000" y="368300"/>
            <a:ext cx="6096000" cy="6240688"/>
          </a:xfrm>
        </p:spPr>
        <p:txBody>
          <a:bodyPr/>
          <a:lstStyle>
            <a:lvl1pPr marL="0" indent="0">
              <a:buFont typeface="Arial" panose="020B0604020202020204" pitchFamily="34" charset="0"/>
              <a:buNone/>
              <a:defRPr b="0" i="0"/>
            </a:lvl1pPr>
          </a:lstStyle>
          <a:p>
            <a:endParaRPr lang="en-US" dirty="0"/>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4223329"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Tree>
    <p:extLst>
      <p:ext uri="{BB962C8B-B14F-4D97-AF65-F5344CB8AC3E}">
        <p14:creationId xmlns:p14="http://schemas.microsoft.com/office/powerpoint/2010/main" val="3916182002"/>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b="0" i="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3"/>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5"/>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1"/>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Arial" panose="020B0604020202020204" pitchFamily="34"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Arial" panose="020B0604020202020204" pitchFamily="34" charset="0"/>
                <a:ea typeface="Inter Display" panose="02000503000000020004" pitchFamily="2" charset="0"/>
                <a:cs typeface="Arial" panose="020B0604020202020204" pitchFamily="34"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Arial" panose="020B0604020202020204" pitchFamily="34"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Arial" panose="020B0604020202020204" pitchFamily="34" charset="0"/>
                <a:ea typeface="Inter Display" panose="02000503000000020004" pitchFamily="2" charset="0"/>
                <a:cs typeface="Arial" panose="020B0604020202020204" pitchFamily="34"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endParaRPr lang="en-AU" dirty="0"/>
          </a:p>
        </p:txBody>
      </p:sp>
    </p:spTree>
    <p:extLst>
      <p:ext uri="{BB962C8B-B14F-4D97-AF65-F5344CB8AC3E}">
        <p14:creationId xmlns:p14="http://schemas.microsoft.com/office/powerpoint/2010/main" val="2639496630"/>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4071658346"/>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lvl1pPr>
              <a:defRPr b="0" i="0"/>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lvl1pPr>
              <a:defRPr b="0" i="0"/>
            </a:lvl1pPr>
            <a:lvl2pPr>
              <a:defRPr b="0" i="0"/>
            </a:lvl2pPr>
            <a:lvl3pPr>
              <a:defRPr b="0" i="0"/>
            </a:lvl3pPr>
            <a:lvl4pPr>
              <a:defRPr b="0" i="0"/>
            </a:lvl4pPr>
            <a:lvl5pPr>
              <a:defRPr b="0" i="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lvl1pPr>
              <a:defRPr b="0" i="0"/>
            </a:lvl1pPr>
          </a:lstStyle>
          <a:p>
            <a:fld id="{F325D0F3-5617-4E4B-B49A-CF8CB71EDC27}" type="datetimeFigureOut">
              <a:rPr lang="en-US" smtClean="0"/>
              <a:pPr/>
              <a:t>3/25/26</a:t>
            </a:fld>
            <a:endParaRPr lang="en-US" dirty="0"/>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lvl1pPr>
              <a:defRPr b="0" i="0"/>
            </a:lvl1pPr>
          </a:lstStyle>
          <a:p>
            <a:endParaRPr lang="en-US" dirty="0"/>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lvl1pPr>
              <a:defRPr b="0" i="0"/>
            </a:lvl1pPr>
          </a:lstStyle>
          <a:p>
            <a:fld id="{66F106B9-48F5-894C-8B00-7C26AA0507A8}" type="slidenum">
              <a:rPr lang="en-US" smtClean="0"/>
              <a:pPr/>
              <a:t>‹#›</a:t>
            </a:fld>
            <a:endParaRPr lang="en-US" dirty="0"/>
          </a:p>
        </p:txBody>
      </p:sp>
    </p:spTree>
    <p:extLst>
      <p:ext uri="{BB962C8B-B14F-4D97-AF65-F5344CB8AC3E}">
        <p14:creationId xmlns:p14="http://schemas.microsoft.com/office/powerpoint/2010/main" val="42558084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fld id="{42169B3B-8761-4204-AA5A-11BC84B55C93}" type="datetimeFigureOut">
              <a:rPr lang="en-AU" smtClean="0"/>
              <a:pPr/>
              <a:t>25/3/26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63" r:id="rId14"/>
    <p:sldLayoutId id="2147483678" r:id="rId15"/>
    <p:sldLayoutId id="2147483660" r:id="rId16"/>
    <p:sldLayoutId id="2147483673" r:id="rId17"/>
    <p:sldLayoutId id="2147483674" r:id="rId18"/>
    <p:sldLayoutId id="2147483675" r:id="rId19"/>
    <p:sldLayoutId id="2147483659" r:id="rId20"/>
    <p:sldLayoutId id="2147483681" r:id="rId21"/>
    <p:sldLayoutId id="2147483677" r:id="rId22"/>
    <p:sldLayoutId id="2147483679" r:id="rId23"/>
    <p:sldLayoutId id="2147483680" r:id="rId24"/>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Arial" panose="020B0604020202020204" pitchFamily="34" charset="0"/>
          <a:ea typeface="Inter Display" panose="02000503000000020004" pitchFamily="2" charset="0"/>
          <a:cs typeface="Arial" panose="020B0604020202020204" pitchFamily="34"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7.xml"/><Relationship Id="rId1" Type="http://schemas.openxmlformats.org/officeDocument/2006/relationships/slideLayout" Target="../slideLayouts/slideLayout22.xml"/><Relationship Id="rId5" Type="http://schemas.openxmlformats.org/officeDocument/2006/relationships/image" Target="../media/image27.emf"/><Relationship Id="rId4" Type="http://schemas.openxmlformats.org/officeDocument/2006/relationships/image" Target="../media/image26.emf"/></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4.xml"/><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6.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9.xml"/><Relationship Id="rId4" Type="http://schemas.openxmlformats.org/officeDocument/2006/relationships/image" Target="../media/image17.png"/></Relationships>
</file>

<file path=ppt/slides/_rels/slide2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7.xml"/><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8.xml"/><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0.xml"/><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1.xml"/><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image" Target="../media/image44.png"/><Relationship Id="rId1" Type="http://schemas.openxmlformats.org/officeDocument/2006/relationships/slideLayout" Target="../slideLayouts/slideLayout9.xml"/><Relationship Id="rId6" Type="http://schemas.openxmlformats.org/officeDocument/2006/relationships/image" Target="../media/image48.emf"/><Relationship Id="rId5" Type="http://schemas.openxmlformats.org/officeDocument/2006/relationships/image" Target="../media/image47.emf"/><Relationship Id="rId4" Type="http://schemas.openxmlformats.org/officeDocument/2006/relationships/image" Target="../media/image46.emf"/></Relationships>
</file>

<file path=ppt/slides/_rels/slide2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2.xml"/><Relationship Id="rId1" Type="http://schemas.openxmlformats.org/officeDocument/2006/relationships/slideLayout" Target="../slideLayouts/slideLayout13.xml"/><Relationship Id="rId5" Type="http://schemas.openxmlformats.org/officeDocument/2006/relationships/image" Target="../media/image8.sv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00A04102-C93B-CD24-0A55-BC37F98C5201}"/>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t="27655" b="13720"/>
          <a:stretch/>
        </p:blipFill>
        <p:spPr>
          <a:xfrm>
            <a:off x="623890" y="2595562"/>
            <a:ext cx="11041110" cy="4320540"/>
          </a:xfr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4294967295"/>
          </p:nvPr>
        </p:nvSpPr>
        <p:spPr>
          <a:xfrm>
            <a:off x="593733" y="1582597"/>
            <a:ext cx="11041110" cy="990300"/>
          </a:xfrm>
        </p:spPr>
        <p:txBody>
          <a:bodyPr/>
          <a:lstStyle/>
          <a:p>
            <a:pPr marL="0" indent="0">
              <a:buNone/>
              <a:tabLst>
                <a:tab pos="1373188" algn="l"/>
              </a:tabLst>
            </a:pPr>
            <a:r>
              <a:rPr lang="en-US" altLang="zh-CN" sz="6000" dirty="0">
                <a:solidFill>
                  <a:schemeClr val="accent1"/>
                </a:solidFill>
              </a:rPr>
              <a:t>CABERNET SAUVIGNON</a:t>
            </a: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Arial" panose="020B0604020202020204" pitchFamily="34" charset="0"/>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Arial" panose="020B0604020202020204" pitchFamily="34" charset="0"/>
            </a:endParaRPr>
          </a:p>
        </p:txBody>
      </p:sp>
      <p:sp>
        <p:nvSpPr>
          <p:cNvPr id="18" name="TextBox 17">
            <a:extLst>
              <a:ext uri="{FF2B5EF4-FFF2-40B4-BE49-F238E27FC236}">
                <a16:creationId xmlns:a16="http://schemas.microsoft.com/office/drawing/2014/main" id="{4ABEED5C-B13D-8CF9-C654-1BD737E754D7}"/>
              </a:ext>
            </a:extLst>
          </p:cNvPr>
          <p:cNvSpPr txBox="1"/>
          <p:nvPr/>
        </p:nvSpPr>
        <p:spPr>
          <a:xfrm>
            <a:off x="9815794" y="1662248"/>
            <a:ext cx="1970430" cy="830997"/>
          </a:xfrm>
          <a:prstGeom prst="rect">
            <a:avLst/>
          </a:prstGeom>
          <a:noFill/>
        </p:spPr>
        <p:txBody>
          <a:bodyPr wrap="square">
            <a:spAutoFit/>
          </a:bodyPr>
          <a:lstStyle/>
          <a:p>
            <a:r>
              <a:rPr lang="en-US" altLang="zh-CN" sz="2400" dirty="0">
                <a:solidFill>
                  <a:schemeClr val="accent1"/>
                </a:solidFill>
                <a:latin typeface="Arial" panose="020B0604020202020204" pitchFamily="34" charset="0"/>
                <a:ea typeface="Inter Display" panose="02000503000000020004" pitchFamily="2" charset="0"/>
                <a:cs typeface="Arial" panose="020B0604020202020204" pitchFamily="34" charset="0"/>
              </a:rPr>
              <a:t>VÀ CÁC PHỐI TRỘN</a:t>
            </a: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2740C4DD-B80A-DE84-F8B7-02A05215A431}"/>
              </a:ext>
            </a:extLst>
          </p:cNvPr>
          <p:cNvSpPr txBox="1">
            <a:spLocks/>
          </p:cNvSpPr>
          <p:nvPr/>
        </p:nvSpPr>
        <p:spPr>
          <a:xfrm>
            <a:off x="623888" y="317069"/>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altLang="zh-CN" sz="3200" b="1" dirty="0">
                <a:solidFill>
                  <a:schemeClr val="accent5"/>
                </a:solidFill>
                <a:latin typeface="Arial" panose="020B0604020202020204" pitchFamily="34" charset="0"/>
                <a:cs typeface="Arial" panose="020B0604020202020204" pitchFamily="34" charset="0"/>
              </a:rPr>
              <a:t>SẢN XUẤT RƯỢU VANG:</a:t>
            </a:r>
          </a:p>
          <a:p>
            <a:pPr marL="0" indent="0">
              <a:lnSpc>
                <a:spcPct val="82000"/>
              </a:lnSpc>
              <a:buNone/>
            </a:pPr>
            <a:r>
              <a:rPr lang="en-US" altLang="zh-CN" sz="5440" b="1" dirty="0">
                <a:solidFill>
                  <a:schemeClr val="accent1"/>
                </a:solidFill>
                <a:latin typeface="Arial" panose="020B0604020202020204" pitchFamily="34" charset="0"/>
                <a:cs typeface="Arial" panose="020B0604020202020204" pitchFamily="34" charset="0"/>
              </a:rPr>
              <a:t>CÁC KỸ THUẬT ẢNH HƯỞNG ĐẾN PHONG CÁCH CABERNET SAUVIGNON</a:t>
            </a:r>
          </a:p>
        </p:txBody>
      </p:sp>
      <p:sp>
        <p:nvSpPr>
          <p:cNvPr id="9" name="TextBox 8">
            <a:extLst>
              <a:ext uri="{FF2B5EF4-FFF2-40B4-BE49-F238E27FC236}">
                <a16:creationId xmlns:a16="http://schemas.microsoft.com/office/drawing/2014/main" id="{9E8DB106-AC9C-525A-E02C-72C63CCF7FF8}"/>
              </a:ext>
            </a:extLst>
          </p:cNvPr>
          <p:cNvSpPr txBox="1"/>
          <p:nvPr/>
        </p:nvSpPr>
        <p:spPr>
          <a:xfrm>
            <a:off x="802354" y="5882553"/>
            <a:ext cx="1750536" cy="523220"/>
          </a:xfrm>
          <a:prstGeom prst="rect">
            <a:avLst/>
          </a:prstGeom>
          <a:noFill/>
        </p:spPr>
        <p:txBody>
          <a:bodyPr wrap="square" rtlCol="0">
            <a:noAutofit/>
          </a:bodyPr>
          <a:lstStyle/>
          <a:p>
            <a:pPr algn="ctr"/>
            <a:r>
              <a:rPr lang="en-US" altLang="zh-CN" sz="1400" dirty="0">
                <a:latin typeface="Arial" panose="020B0604020202020204" pitchFamily="34" charset="0"/>
              </a:rPr>
              <a:t>LÊN MEN</a:t>
            </a:r>
          </a:p>
        </p:txBody>
      </p:sp>
      <p:sp>
        <p:nvSpPr>
          <p:cNvPr id="10" name="TextBox 9">
            <a:extLst>
              <a:ext uri="{FF2B5EF4-FFF2-40B4-BE49-F238E27FC236}">
                <a16:creationId xmlns:a16="http://schemas.microsoft.com/office/drawing/2014/main" id="{FD4C0A40-C784-6C98-6DB1-6AB956F004FC}"/>
              </a:ext>
            </a:extLst>
          </p:cNvPr>
          <p:cNvSpPr txBox="1"/>
          <p:nvPr/>
        </p:nvSpPr>
        <p:spPr>
          <a:xfrm>
            <a:off x="3625531" y="5875326"/>
            <a:ext cx="1750536" cy="523220"/>
          </a:xfrm>
          <a:prstGeom prst="rect">
            <a:avLst/>
          </a:prstGeom>
          <a:noFill/>
        </p:spPr>
        <p:txBody>
          <a:bodyPr wrap="square" rtlCol="0">
            <a:noAutofit/>
          </a:bodyPr>
          <a:lstStyle/>
          <a:p>
            <a:pPr algn="ctr"/>
            <a:r>
              <a:rPr lang="en-US" altLang="zh-CN" sz="1400" dirty="0">
                <a:latin typeface="Arial" panose="020B0604020202020204" pitchFamily="34" charset="0"/>
              </a:rPr>
              <a:t>NGÂM Ủ</a:t>
            </a:r>
          </a:p>
        </p:txBody>
      </p:sp>
      <p:sp>
        <p:nvSpPr>
          <p:cNvPr id="11" name="TextBox 10">
            <a:extLst>
              <a:ext uri="{FF2B5EF4-FFF2-40B4-BE49-F238E27FC236}">
                <a16:creationId xmlns:a16="http://schemas.microsoft.com/office/drawing/2014/main" id="{045564FB-E21A-BF9F-8015-C18A2392E8AD}"/>
              </a:ext>
            </a:extLst>
          </p:cNvPr>
          <p:cNvSpPr txBox="1"/>
          <p:nvPr/>
        </p:nvSpPr>
        <p:spPr>
          <a:xfrm>
            <a:off x="6448708" y="5884559"/>
            <a:ext cx="1844265" cy="523220"/>
          </a:xfrm>
          <a:prstGeom prst="rect">
            <a:avLst/>
          </a:prstGeom>
          <a:noFill/>
        </p:spPr>
        <p:txBody>
          <a:bodyPr wrap="square" rtlCol="0">
            <a:noAutofit/>
          </a:bodyPr>
          <a:lstStyle/>
          <a:p>
            <a:pPr algn="ctr"/>
            <a:r>
              <a:rPr lang="en-US" altLang="zh-CN" sz="1400" dirty="0">
                <a:latin typeface="Arial" panose="020B0604020202020204" pitchFamily="34" charset="0"/>
              </a:rPr>
              <a:t>Ủ TRONG THÙNG GỖ SỒI</a:t>
            </a:r>
          </a:p>
        </p:txBody>
      </p:sp>
      <p:sp>
        <p:nvSpPr>
          <p:cNvPr id="12" name="TextBox 11">
            <a:extLst>
              <a:ext uri="{FF2B5EF4-FFF2-40B4-BE49-F238E27FC236}">
                <a16:creationId xmlns:a16="http://schemas.microsoft.com/office/drawing/2014/main" id="{2B33F397-ED99-205A-14ED-2CBDFE75C51F}"/>
              </a:ext>
            </a:extLst>
          </p:cNvPr>
          <p:cNvSpPr txBox="1"/>
          <p:nvPr/>
        </p:nvSpPr>
        <p:spPr>
          <a:xfrm>
            <a:off x="9271887" y="5881829"/>
            <a:ext cx="1750536" cy="523220"/>
          </a:xfrm>
          <a:prstGeom prst="rect">
            <a:avLst/>
          </a:prstGeom>
          <a:noFill/>
        </p:spPr>
        <p:txBody>
          <a:bodyPr wrap="square" rtlCol="0">
            <a:noAutofit/>
          </a:bodyPr>
          <a:lstStyle/>
          <a:p>
            <a:pPr algn="ctr"/>
            <a:r>
              <a:rPr lang="en-US" altLang="zh-CN" sz="1400" dirty="0">
                <a:latin typeface="Arial" panose="020B0604020202020204" pitchFamily="34" charset="0"/>
              </a:rPr>
              <a:t>ĐÓNG CHAI VÀ LÃO HÓA</a:t>
            </a:r>
          </a:p>
        </p:txBody>
      </p:sp>
      <p:pic>
        <p:nvPicPr>
          <p:cNvPr id="30" name="Picture 29">
            <a:extLst>
              <a:ext uri="{FF2B5EF4-FFF2-40B4-BE49-F238E27FC236}">
                <a16:creationId xmlns:a16="http://schemas.microsoft.com/office/drawing/2014/main" id="{93AD4C16-B642-B188-08FF-2315ECBA0933}"/>
              </a:ext>
            </a:extLst>
          </p:cNvPr>
          <p:cNvPicPr>
            <a:picLocks noChangeAspect="1"/>
          </p:cNvPicPr>
          <p:nvPr/>
        </p:nvPicPr>
        <p:blipFill>
          <a:blip r:embed="rId3"/>
          <a:stretch>
            <a:fillRect/>
          </a:stretch>
        </p:blipFill>
        <p:spPr>
          <a:xfrm>
            <a:off x="1166612" y="3475255"/>
            <a:ext cx="1317749" cy="2174745"/>
          </a:xfrm>
          <a:prstGeom prst="rect">
            <a:avLst/>
          </a:prstGeom>
        </p:spPr>
      </p:pic>
      <p:pic>
        <p:nvPicPr>
          <p:cNvPr id="32" name="Picture 31">
            <a:extLst>
              <a:ext uri="{FF2B5EF4-FFF2-40B4-BE49-F238E27FC236}">
                <a16:creationId xmlns:a16="http://schemas.microsoft.com/office/drawing/2014/main" id="{95E7B4EB-1393-CF21-ED26-471A862268AC}"/>
              </a:ext>
            </a:extLst>
          </p:cNvPr>
          <p:cNvPicPr>
            <a:picLocks noChangeAspect="1"/>
          </p:cNvPicPr>
          <p:nvPr/>
        </p:nvPicPr>
        <p:blipFill>
          <a:blip r:embed="rId3"/>
          <a:stretch>
            <a:fillRect/>
          </a:stretch>
        </p:blipFill>
        <p:spPr>
          <a:xfrm>
            <a:off x="3952272" y="3475255"/>
            <a:ext cx="1317749" cy="2174745"/>
          </a:xfrm>
          <a:prstGeom prst="rect">
            <a:avLst/>
          </a:prstGeom>
        </p:spPr>
      </p:pic>
      <p:sp>
        <p:nvSpPr>
          <p:cNvPr id="37" name="Oval 36">
            <a:extLst>
              <a:ext uri="{FF2B5EF4-FFF2-40B4-BE49-F238E27FC236}">
                <a16:creationId xmlns:a16="http://schemas.microsoft.com/office/drawing/2014/main" id="{C44F6AB0-7282-EECF-AB4C-8EF38D8B5A86}"/>
              </a:ext>
            </a:extLst>
          </p:cNvPr>
          <p:cNvSpPr/>
          <p:nvPr/>
        </p:nvSpPr>
        <p:spPr>
          <a:xfrm>
            <a:off x="2365909" y="2816498"/>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Arial" panose="020B0604020202020204" pitchFamily="34" charset="0"/>
            </a:endParaRPr>
          </a:p>
        </p:txBody>
      </p:sp>
      <p:sp>
        <p:nvSpPr>
          <p:cNvPr id="38" name="TextBox 37">
            <a:extLst>
              <a:ext uri="{FF2B5EF4-FFF2-40B4-BE49-F238E27FC236}">
                <a16:creationId xmlns:a16="http://schemas.microsoft.com/office/drawing/2014/main" id="{CF43B65F-358A-08C8-FB80-F40310DFDDB8}"/>
              </a:ext>
            </a:extLst>
          </p:cNvPr>
          <p:cNvSpPr txBox="1"/>
          <p:nvPr/>
        </p:nvSpPr>
        <p:spPr>
          <a:xfrm>
            <a:off x="2365909" y="2964815"/>
            <a:ext cx="852407" cy="584775"/>
          </a:xfrm>
          <a:prstGeom prst="rect">
            <a:avLst/>
          </a:prstGeom>
          <a:noFill/>
        </p:spPr>
        <p:txBody>
          <a:bodyPr wrap="square" rtlCol="0">
            <a:spAutoFit/>
          </a:bodyPr>
          <a:lstStyle/>
          <a:p>
            <a:pPr algn="ctr"/>
            <a:r>
              <a:rPr lang="en-US" altLang="zh-CN" sz="800" b="1" dirty="0">
                <a:solidFill>
                  <a:schemeClr val="bg1"/>
                </a:solidFill>
                <a:latin typeface="Arial" panose="020B0604020202020204" pitchFamily="34" charset="0"/>
              </a:rPr>
              <a:t>NHO THƯỜNG ĐƯỢC TÁCH CUỐNG</a:t>
            </a:r>
          </a:p>
        </p:txBody>
      </p:sp>
      <p:pic>
        <p:nvPicPr>
          <p:cNvPr id="4" name="Picture 3">
            <a:extLst>
              <a:ext uri="{FF2B5EF4-FFF2-40B4-BE49-F238E27FC236}">
                <a16:creationId xmlns:a16="http://schemas.microsoft.com/office/drawing/2014/main" id="{E4907FD9-4D21-3AFE-3B40-939799B14CD4}"/>
              </a:ext>
            </a:extLst>
          </p:cNvPr>
          <p:cNvPicPr>
            <a:picLocks noChangeAspect="1"/>
          </p:cNvPicPr>
          <p:nvPr/>
        </p:nvPicPr>
        <p:blipFill>
          <a:blip r:embed="rId4"/>
          <a:stretch>
            <a:fillRect/>
          </a:stretch>
        </p:blipFill>
        <p:spPr>
          <a:xfrm>
            <a:off x="6411191" y="3835990"/>
            <a:ext cx="1772965" cy="1814780"/>
          </a:xfrm>
          <a:prstGeom prst="rect">
            <a:avLst/>
          </a:prstGeom>
        </p:spPr>
      </p:pic>
      <p:pic>
        <p:nvPicPr>
          <p:cNvPr id="5" name="Picture 4">
            <a:extLst>
              <a:ext uri="{FF2B5EF4-FFF2-40B4-BE49-F238E27FC236}">
                <a16:creationId xmlns:a16="http://schemas.microsoft.com/office/drawing/2014/main" id="{8997C9F4-5DF4-D4EF-C764-8D7A8506A3F8}"/>
              </a:ext>
            </a:extLst>
          </p:cNvPr>
          <p:cNvPicPr>
            <a:picLocks noChangeAspect="1"/>
          </p:cNvPicPr>
          <p:nvPr/>
        </p:nvPicPr>
        <p:blipFill>
          <a:blip r:embed="rId5"/>
          <a:stretch>
            <a:fillRect/>
          </a:stretch>
        </p:blipFill>
        <p:spPr>
          <a:xfrm>
            <a:off x="9249458" y="3838992"/>
            <a:ext cx="1772965" cy="1894401"/>
          </a:xfrm>
          <a:prstGeom prst="rect">
            <a:avLst/>
          </a:prstGeom>
        </p:spPr>
      </p:pic>
    </p:spTree>
    <p:extLst>
      <p:ext uri="{BB962C8B-B14F-4D97-AF65-F5344CB8AC3E}">
        <p14:creationId xmlns:p14="http://schemas.microsoft.com/office/powerpoint/2010/main" val="2430725823"/>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8">
            <a:extLst>
              <a:ext uri="{FF2B5EF4-FFF2-40B4-BE49-F238E27FC236}">
                <a16:creationId xmlns:a16="http://schemas.microsoft.com/office/drawing/2014/main" id="{41AB1E55-DE94-7CDA-FE1C-F081EE41452C}"/>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481144" y="1434525"/>
            <a:ext cx="1270924" cy="3847526"/>
          </a:xfrm>
          <a:prstGeom prst="rect">
            <a:avLst/>
          </a:prstGeom>
        </p:spPr>
      </p:pic>
      <p:pic>
        <p:nvPicPr>
          <p:cNvPr id="5" name="Picture Placeholder 8">
            <a:extLst>
              <a:ext uri="{FF2B5EF4-FFF2-40B4-BE49-F238E27FC236}">
                <a16:creationId xmlns:a16="http://schemas.microsoft.com/office/drawing/2014/main" id="{2D8C75B1-B6C7-7C18-030C-DB7BD89E650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67742" y="1434525"/>
            <a:ext cx="1270924" cy="3847526"/>
          </a:xfrm>
          <a:prstGeom prst="rect">
            <a:avLst/>
          </a:prstGeom>
        </p:spPr>
      </p:pic>
      <p:pic>
        <p:nvPicPr>
          <p:cNvPr id="4" name="Picture Placeholder 8">
            <a:extLst>
              <a:ext uri="{FF2B5EF4-FFF2-40B4-BE49-F238E27FC236}">
                <a16:creationId xmlns:a16="http://schemas.microsoft.com/office/drawing/2014/main" id="{39B747EB-E31F-2D9F-8FA1-925CC0E8D3CC}"/>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738876" y="1434525"/>
            <a:ext cx="1270924" cy="3847526"/>
          </a:xfrm>
          <a:prstGeom prst="rect">
            <a:avLst/>
          </a:prstGeom>
        </p:spPr>
      </p:pic>
      <p:pic>
        <p:nvPicPr>
          <p:cNvPr id="27" name="Picture Placeholder 8">
            <a:extLst>
              <a:ext uri="{FF2B5EF4-FFF2-40B4-BE49-F238E27FC236}">
                <a16:creationId xmlns:a16="http://schemas.microsoft.com/office/drawing/2014/main" id="{AB0708A4-22C4-C5FE-02E7-7310E1545F0C}"/>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352278" y="1426504"/>
            <a:ext cx="1270924" cy="3847526"/>
          </a:xfrm>
          <a:prstGeom prst="rect">
            <a:avLst/>
          </a:prstGeom>
        </p:spPr>
      </p:pic>
      <p:pic>
        <p:nvPicPr>
          <p:cNvPr id="26" name="Picture Placeholder 8">
            <a:extLst>
              <a:ext uri="{FF2B5EF4-FFF2-40B4-BE49-F238E27FC236}">
                <a16:creationId xmlns:a16="http://schemas.microsoft.com/office/drawing/2014/main" id="{AEF2B853-164C-CC75-6705-D523ED50E404}"/>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610010" y="1434525"/>
            <a:ext cx="1270924" cy="3847526"/>
          </a:xfrm>
          <a:prstGeom prst="rect">
            <a:avLst/>
          </a:prstGeom>
        </p:spPr>
      </p:pic>
      <p:sp>
        <p:nvSpPr>
          <p:cNvPr id="10" name="TextBox 9">
            <a:extLst>
              <a:ext uri="{FF2B5EF4-FFF2-40B4-BE49-F238E27FC236}">
                <a16:creationId xmlns:a16="http://schemas.microsoft.com/office/drawing/2014/main" id="{8C0EE2A0-7F59-C590-4D0E-B9C490164825}"/>
              </a:ext>
            </a:extLst>
          </p:cNvPr>
          <p:cNvSpPr txBox="1"/>
          <p:nvPr/>
        </p:nvSpPr>
        <p:spPr>
          <a:xfrm>
            <a:off x="516048" y="542225"/>
            <a:ext cx="9221368" cy="899990"/>
          </a:xfrm>
          <a:prstGeom prst="rect">
            <a:avLst/>
          </a:prstGeom>
          <a:noFill/>
        </p:spPr>
        <p:txBody>
          <a:bodyPr wrap="square">
            <a:spAutoFit/>
          </a:bodyPr>
          <a:lstStyle/>
          <a:p>
            <a:pPr>
              <a:lnSpc>
                <a:spcPct val="82000"/>
              </a:lnSpc>
            </a:pPr>
            <a:r>
              <a:rPr lang="en-US" altLang="zh-CN" sz="3200" b="1" dirty="0">
                <a:solidFill>
                  <a:srgbClr val="601329"/>
                </a:solidFill>
                <a:latin typeface="Arial" panose="020B0604020202020204" pitchFamily="34" charset="0"/>
              </a:rPr>
              <a:t>CABERNET SAUVIGNON
VÀ PHỐI TRỘN</a:t>
            </a:r>
          </a:p>
        </p:txBody>
      </p:sp>
      <p:sp>
        <p:nvSpPr>
          <p:cNvPr id="18" name="TextBox 17">
            <a:extLst>
              <a:ext uri="{FF2B5EF4-FFF2-40B4-BE49-F238E27FC236}">
                <a16:creationId xmlns:a16="http://schemas.microsoft.com/office/drawing/2014/main" id="{911F2450-4DCC-60B4-81D6-0AB4FD651E94}"/>
              </a:ext>
            </a:extLst>
          </p:cNvPr>
          <p:cNvSpPr txBox="1"/>
          <p:nvPr/>
        </p:nvSpPr>
        <p:spPr>
          <a:xfrm rot="16200000">
            <a:off x="664803" y="3602227"/>
            <a:ext cx="1875834" cy="647613"/>
          </a:xfrm>
          <a:prstGeom prst="rect">
            <a:avLst/>
          </a:prstGeom>
          <a:noFill/>
        </p:spPr>
        <p:txBody>
          <a:bodyPr wrap="none" rtlCol="0">
            <a:spAutoFit/>
          </a:bodyPr>
          <a:lstStyle/>
          <a:p>
            <a:pPr algn="ctr">
              <a:lnSpc>
                <a:spcPct val="82000"/>
              </a:lnSpc>
            </a:pPr>
            <a:r>
              <a:rPr lang="en-US" altLang="zh-CN" sz="2200" b="1" dirty="0">
                <a:solidFill>
                  <a:schemeClr val="bg1"/>
                </a:solidFill>
                <a:latin typeface="Arial" panose="020B0604020202020204" pitchFamily="34" charset="0"/>
              </a:rPr>
              <a:t>CABERNET
SAUVIGNON</a:t>
            </a:r>
          </a:p>
        </p:txBody>
      </p:sp>
      <p:sp>
        <p:nvSpPr>
          <p:cNvPr id="19" name="TextBox 18">
            <a:extLst>
              <a:ext uri="{FF2B5EF4-FFF2-40B4-BE49-F238E27FC236}">
                <a16:creationId xmlns:a16="http://schemas.microsoft.com/office/drawing/2014/main" id="{D1A8A0A2-2C26-976D-AF4E-0E4CCEC9774D}"/>
              </a:ext>
            </a:extLst>
          </p:cNvPr>
          <p:cNvSpPr txBox="1"/>
          <p:nvPr/>
        </p:nvSpPr>
        <p:spPr>
          <a:xfrm rot="16200000">
            <a:off x="2574915" y="3567058"/>
            <a:ext cx="1750800" cy="647613"/>
          </a:xfrm>
          <a:prstGeom prst="rect">
            <a:avLst/>
          </a:prstGeom>
          <a:noFill/>
        </p:spPr>
        <p:txBody>
          <a:bodyPr wrap="none" rtlCol="0">
            <a:spAutoFit/>
          </a:bodyPr>
          <a:lstStyle/>
          <a:p>
            <a:pPr algn="ctr">
              <a:lnSpc>
                <a:spcPct val="82000"/>
              </a:lnSpc>
            </a:pPr>
            <a:r>
              <a:rPr lang="en-US" altLang="zh-CN" sz="2200" b="1" dirty="0">
                <a:solidFill>
                  <a:schemeClr val="bg1"/>
                </a:solidFill>
                <a:latin typeface="Arial" panose="020B0604020202020204" pitchFamily="34" charset="0"/>
              </a:rPr>
              <a:t>CABERNET
FRANC</a:t>
            </a:r>
          </a:p>
        </p:txBody>
      </p:sp>
      <p:sp>
        <p:nvSpPr>
          <p:cNvPr id="20" name="TextBox 19">
            <a:extLst>
              <a:ext uri="{FF2B5EF4-FFF2-40B4-BE49-F238E27FC236}">
                <a16:creationId xmlns:a16="http://schemas.microsoft.com/office/drawing/2014/main" id="{D912074E-0F09-7AA3-FACC-5624B6DB03E4}"/>
              </a:ext>
            </a:extLst>
          </p:cNvPr>
          <p:cNvSpPr txBox="1"/>
          <p:nvPr/>
        </p:nvSpPr>
        <p:spPr>
          <a:xfrm rot="16200000">
            <a:off x="4584121" y="3675422"/>
            <a:ext cx="1395126" cy="430887"/>
          </a:xfrm>
          <a:prstGeom prst="rect">
            <a:avLst/>
          </a:prstGeom>
          <a:noFill/>
        </p:spPr>
        <p:txBody>
          <a:bodyPr wrap="none" rtlCol="0">
            <a:spAutoFit/>
          </a:bodyPr>
          <a:lstStyle/>
          <a:p>
            <a:pPr algn="ctr"/>
            <a:r>
              <a:rPr lang="en-US" altLang="zh-CN" sz="2200" b="1" dirty="0">
                <a:solidFill>
                  <a:schemeClr val="bg1"/>
                </a:solidFill>
                <a:latin typeface="Arial" panose="020B0604020202020204" pitchFamily="34" charset="0"/>
              </a:rPr>
              <a:t>MERLOT</a:t>
            </a:r>
          </a:p>
        </p:txBody>
      </p:sp>
      <p:sp>
        <p:nvSpPr>
          <p:cNvPr id="21" name="TextBox 20">
            <a:extLst>
              <a:ext uri="{FF2B5EF4-FFF2-40B4-BE49-F238E27FC236}">
                <a16:creationId xmlns:a16="http://schemas.microsoft.com/office/drawing/2014/main" id="{6B4F8097-F893-7FB6-405F-C762EF6F4314}"/>
              </a:ext>
            </a:extLst>
          </p:cNvPr>
          <p:cNvSpPr txBox="1"/>
          <p:nvPr/>
        </p:nvSpPr>
        <p:spPr>
          <a:xfrm rot="16200000">
            <a:off x="6577689" y="3705877"/>
            <a:ext cx="1234633" cy="369973"/>
          </a:xfrm>
          <a:prstGeom prst="rect">
            <a:avLst/>
          </a:prstGeom>
          <a:noFill/>
        </p:spPr>
        <p:txBody>
          <a:bodyPr wrap="none" rtlCol="0">
            <a:spAutoFit/>
          </a:bodyPr>
          <a:lstStyle/>
          <a:p>
            <a:pPr algn="ctr">
              <a:lnSpc>
                <a:spcPct val="82000"/>
              </a:lnSpc>
            </a:pPr>
            <a:r>
              <a:rPr lang="en-US" altLang="zh-CN" sz="2200" b="1" dirty="0">
                <a:solidFill>
                  <a:schemeClr val="bg1"/>
                </a:solidFill>
                <a:latin typeface="Arial" panose="020B0604020202020204" pitchFamily="34" charset="0"/>
              </a:rPr>
              <a:t>SHIRAZ</a:t>
            </a:r>
          </a:p>
        </p:txBody>
      </p:sp>
      <p:sp>
        <p:nvSpPr>
          <p:cNvPr id="22" name="TextBox 21">
            <a:extLst>
              <a:ext uri="{FF2B5EF4-FFF2-40B4-BE49-F238E27FC236}">
                <a16:creationId xmlns:a16="http://schemas.microsoft.com/office/drawing/2014/main" id="{C5D5667E-7F87-6EA8-739E-E7FDB88549DE}"/>
              </a:ext>
            </a:extLst>
          </p:cNvPr>
          <p:cNvSpPr txBox="1"/>
          <p:nvPr/>
        </p:nvSpPr>
        <p:spPr>
          <a:xfrm rot="16200000">
            <a:off x="8379211" y="3675423"/>
            <a:ext cx="1391728" cy="430887"/>
          </a:xfrm>
          <a:prstGeom prst="rect">
            <a:avLst/>
          </a:prstGeom>
          <a:noFill/>
        </p:spPr>
        <p:txBody>
          <a:bodyPr wrap="none" rtlCol="0">
            <a:spAutoFit/>
          </a:bodyPr>
          <a:lstStyle/>
          <a:p>
            <a:pPr algn="ctr"/>
            <a:r>
              <a:rPr lang="en-US" altLang="zh-CN" sz="2200" b="1" dirty="0">
                <a:solidFill>
                  <a:schemeClr val="bg1"/>
                </a:solidFill>
                <a:latin typeface="Arial" panose="020B0604020202020204" pitchFamily="34" charset="0"/>
              </a:rPr>
              <a:t>MALBEC</a:t>
            </a:r>
          </a:p>
        </p:txBody>
      </p:sp>
      <p:pic>
        <p:nvPicPr>
          <p:cNvPr id="24" name="Picture Placeholder 8">
            <a:extLst>
              <a:ext uri="{FF2B5EF4-FFF2-40B4-BE49-F238E27FC236}">
                <a16:creationId xmlns:a16="http://schemas.microsoft.com/office/drawing/2014/main" id="{B81621AE-5918-7A40-DA64-6A03994C1B34}"/>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0223412" y="1426504"/>
            <a:ext cx="1270924" cy="3847526"/>
          </a:xfrm>
          <a:prstGeom prst="rect">
            <a:avLst/>
          </a:prstGeom>
        </p:spPr>
      </p:pic>
      <p:sp>
        <p:nvSpPr>
          <p:cNvPr id="25" name="TextBox 24">
            <a:extLst>
              <a:ext uri="{FF2B5EF4-FFF2-40B4-BE49-F238E27FC236}">
                <a16:creationId xmlns:a16="http://schemas.microsoft.com/office/drawing/2014/main" id="{E90A956C-1690-A30D-FF28-945C207A00C3}"/>
              </a:ext>
            </a:extLst>
          </p:cNvPr>
          <p:cNvSpPr txBox="1"/>
          <p:nvPr/>
        </p:nvSpPr>
        <p:spPr>
          <a:xfrm rot="16200000">
            <a:off x="9691369" y="3595009"/>
            <a:ext cx="2460432" cy="430887"/>
          </a:xfrm>
          <a:prstGeom prst="rect">
            <a:avLst/>
          </a:prstGeom>
          <a:noFill/>
        </p:spPr>
        <p:txBody>
          <a:bodyPr wrap="square" rtlCol="0">
            <a:spAutoFit/>
          </a:bodyPr>
          <a:lstStyle/>
          <a:p>
            <a:pPr algn="ctr"/>
            <a:r>
              <a:rPr lang="en-US" altLang="zh-CN" sz="2200" b="1" dirty="0">
                <a:solidFill>
                  <a:schemeClr val="bg1"/>
                </a:solidFill>
                <a:latin typeface="Arial" panose="020B0604020202020204" pitchFamily="34" charset="0"/>
              </a:rPr>
              <a:t>PETIT VERDOT</a:t>
            </a:r>
          </a:p>
        </p:txBody>
      </p:sp>
      <p:sp>
        <p:nvSpPr>
          <p:cNvPr id="28" name="TextBox 27">
            <a:extLst>
              <a:ext uri="{FF2B5EF4-FFF2-40B4-BE49-F238E27FC236}">
                <a16:creationId xmlns:a16="http://schemas.microsoft.com/office/drawing/2014/main" id="{1617841B-B60D-26ED-EA55-F06AC49BAAE1}"/>
              </a:ext>
            </a:extLst>
          </p:cNvPr>
          <p:cNvSpPr txBox="1"/>
          <p:nvPr/>
        </p:nvSpPr>
        <p:spPr>
          <a:xfrm>
            <a:off x="623888" y="5282051"/>
            <a:ext cx="1676004" cy="523220"/>
          </a:xfrm>
          <a:prstGeom prst="rect">
            <a:avLst/>
          </a:prstGeom>
          <a:noFill/>
        </p:spPr>
        <p:txBody>
          <a:bodyPr wrap="square" rtlCol="0">
            <a:noAutofit/>
          </a:bodyPr>
          <a:lstStyle/>
          <a:p>
            <a:pPr algn="ctr"/>
            <a:r>
              <a:rPr lang="en-US" altLang="zh-CN" sz="1200" b="1" dirty="0">
                <a:latin typeface="Arial" panose="020B0604020202020204" pitchFamily="34" charset="0"/>
              </a:rPr>
              <a:t>CABERNET SAUVIGNON</a:t>
            </a:r>
          </a:p>
          <a:p>
            <a:pPr algn="ctr"/>
            <a:r>
              <a:rPr lang="en-US" altLang="zh-CN" sz="1200" dirty="0">
                <a:latin typeface="Arial" panose="020B0604020202020204" pitchFamily="34" charset="0"/>
              </a:rPr>
              <a:t>Tạo cấu trúc chắc chắn, tannin dồi dào, 'bánh rán' (vòm miệng giữa rỗng)</a:t>
            </a:r>
          </a:p>
        </p:txBody>
      </p:sp>
      <p:sp>
        <p:nvSpPr>
          <p:cNvPr id="29" name="TextBox 28">
            <a:extLst>
              <a:ext uri="{FF2B5EF4-FFF2-40B4-BE49-F238E27FC236}">
                <a16:creationId xmlns:a16="http://schemas.microsoft.com/office/drawing/2014/main" id="{614BD59D-24BC-E156-4BD7-0DA8F13A109D}"/>
              </a:ext>
            </a:extLst>
          </p:cNvPr>
          <p:cNvSpPr txBox="1"/>
          <p:nvPr/>
        </p:nvSpPr>
        <p:spPr>
          <a:xfrm>
            <a:off x="2499070" y="5282051"/>
            <a:ext cx="1828486" cy="523220"/>
          </a:xfrm>
          <a:prstGeom prst="rect">
            <a:avLst/>
          </a:prstGeom>
          <a:noFill/>
        </p:spPr>
        <p:txBody>
          <a:bodyPr wrap="square" rtlCol="0">
            <a:noAutofit/>
          </a:bodyPr>
          <a:lstStyle/>
          <a:p>
            <a:pPr algn="ctr"/>
            <a:r>
              <a:rPr lang="en-US" altLang="zh-CN" sz="1200" b="1" dirty="0">
                <a:latin typeface="Arial" panose="020B0604020202020204" pitchFamily="34" charset="0"/>
              </a:rPr>
              <a:t>CABERNET FRANC</a:t>
            </a:r>
          </a:p>
          <a:p>
            <a:pPr algn="ctr"/>
            <a:r>
              <a:rPr lang="en-US" altLang="zh-CN" sz="1200" dirty="0">
                <a:latin typeface="Arial" panose="020B0604020202020204" pitchFamily="34" charset="0"/>
              </a:rPr>
              <a:t>Mang đến sự nâng đỡ hương thơm, gia vị, quả </a:t>
            </a:r>
            <a:r>
              <a:rPr lang="en-US" altLang="zh-CN" sz="1200" dirty="0" err="1">
                <a:latin typeface="Arial" panose="020B0604020202020204" pitchFamily="34" charset="0"/>
              </a:rPr>
              <a:t>mọng</a:t>
            </a:r>
            <a:r>
              <a:rPr lang="en-US" altLang="zh-CN" sz="1200" dirty="0">
                <a:latin typeface="Arial" panose="020B0604020202020204" pitchFamily="34" charset="0"/>
              </a:rPr>
              <a:t> </a:t>
            </a:r>
            <a:r>
              <a:rPr lang="en-US" altLang="zh-CN" sz="1200" dirty="0" err="1">
                <a:latin typeface="Arial" panose="020B0604020202020204" pitchFamily="34" charset="0"/>
              </a:rPr>
              <a:t>đỏ</a:t>
            </a:r>
            <a:r>
              <a:rPr lang="en-US" altLang="zh-CN" sz="1200" dirty="0">
                <a:latin typeface="Arial" panose="020B0604020202020204" pitchFamily="34" charset="0"/>
              </a:rPr>
              <a:t> </a:t>
            </a:r>
            <a:r>
              <a:rPr lang="en-US" altLang="zh-CN" sz="1200" dirty="0" err="1">
                <a:latin typeface="Arial" panose="020B0604020202020204" pitchFamily="34" charset="0"/>
              </a:rPr>
              <a:t>và</a:t>
            </a:r>
            <a:r>
              <a:rPr lang="en-US" altLang="zh-CN" sz="1200" dirty="0">
                <a:latin typeface="Arial" panose="020B0604020202020204" pitchFamily="34" charset="0"/>
              </a:rPr>
              <a:t> các đặc tính của hạt tiêu</a:t>
            </a:r>
          </a:p>
        </p:txBody>
      </p:sp>
      <p:sp>
        <p:nvSpPr>
          <p:cNvPr id="30" name="TextBox 29">
            <a:extLst>
              <a:ext uri="{FF2B5EF4-FFF2-40B4-BE49-F238E27FC236}">
                <a16:creationId xmlns:a16="http://schemas.microsoft.com/office/drawing/2014/main" id="{1D9A64CF-2A0D-5430-4DF6-4F6667A60624}"/>
              </a:ext>
            </a:extLst>
          </p:cNvPr>
          <p:cNvSpPr txBox="1"/>
          <p:nvPr/>
        </p:nvSpPr>
        <p:spPr>
          <a:xfrm>
            <a:off x="4448784" y="5282051"/>
            <a:ext cx="1750024" cy="523220"/>
          </a:xfrm>
          <a:prstGeom prst="rect">
            <a:avLst/>
          </a:prstGeom>
          <a:noFill/>
        </p:spPr>
        <p:txBody>
          <a:bodyPr wrap="square" rtlCol="0">
            <a:noAutofit/>
          </a:bodyPr>
          <a:lstStyle/>
          <a:p>
            <a:pPr algn="ctr"/>
            <a:r>
              <a:rPr lang="en-US" altLang="zh-CN" sz="1200" b="1" dirty="0">
                <a:latin typeface="Arial" panose="020B0604020202020204" pitchFamily="34" charset="0"/>
              </a:rPr>
              <a:t>MERLOT</a:t>
            </a:r>
          </a:p>
          <a:p>
            <a:pPr algn="ctr">
              <a:lnSpc>
                <a:spcPct val="90000"/>
              </a:lnSpc>
            </a:pPr>
            <a:r>
              <a:rPr lang="en-US" altLang="zh-CN" sz="1200" dirty="0">
                <a:latin typeface="Arial" panose="020B0604020202020204" pitchFamily="34" charset="0"/>
              </a:rPr>
              <a:t>Thêm vị thịt, độ đậm </a:t>
            </a:r>
            <a:r>
              <a:rPr lang="en-US" altLang="zh-CN" sz="1200" dirty="0" err="1">
                <a:latin typeface="Arial" panose="020B0604020202020204" pitchFamily="34" charset="0"/>
              </a:rPr>
              <a:t>đà</a:t>
            </a:r>
            <a:r>
              <a:rPr lang="en-US" altLang="zh-CN" sz="1200" dirty="0">
                <a:latin typeface="Arial" panose="020B0604020202020204" pitchFamily="34" charset="0"/>
              </a:rPr>
              <a:t> </a:t>
            </a:r>
            <a:r>
              <a:rPr lang="en-US" altLang="zh-CN" sz="1200" dirty="0" err="1">
                <a:latin typeface="Arial" panose="020B0604020202020204" pitchFamily="34" charset="0"/>
              </a:rPr>
              <a:t>cho</a:t>
            </a:r>
            <a:r>
              <a:rPr lang="en-US" altLang="zh-CN" sz="1200" dirty="0">
                <a:latin typeface="Arial" panose="020B0604020202020204" pitchFamily="34" charset="0"/>
              </a:rPr>
              <a:t> </a:t>
            </a:r>
            <a:r>
              <a:rPr lang="en-US" altLang="zh-CN" sz="1200" dirty="0" err="1">
                <a:latin typeface="Arial" panose="020B0604020202020204" pitchFamily="34" charset="0"/>
              </a:rPr>
              <a:t>vòm</a:t>
            </a:r>
            <a:r>
              <a:rPr lang="en-US" altLang="zh-CN" sz="1200" dirty="0">
                <a:latin typeface="Arial" panose="020B0604020202020204" pitchFamily="34" charset="0"/>
              </a:rPr>
              <a:t> miệng giữa, độ mịn, đặc </a:t>
            </a:r>
            <a:r>
              <a:rPr lang="en-US" altLang="zh-CN" sz="1200" dirty="0" err="1">
                <a:latin typeface="Arial" panose="020B0604020202020204" pitchFamily="34" charset="0"/>
              </a:rPr>
              <a:t>tính</a:t>
            </a:r>
            <a:r>
              <a:rPr lang="en-US" altLang="zh-CN" sz="1200" dirty="0">
                <a:latin typeface="Arial" panose="020B0604020202020204" pitchFamily="34" charset="0"/>
              </a:rPr>
              <a:t> </a:t>
            </a:r>
            <a:r>
              <a:rPr lang="en-US" altLang="zh-CN" sz="1200" dirty="0" err="1">
                <a:latin typeface="Arial" panose="020B0604020202020204" pitchFamily="34" charset="0"/>
              </a:rPr>
              <a:t>của</a:t>
            </a:r>
            <a:r>
              <a:rPr lang="en-US" altLang="zh-CN" sz="1200" dirty="0">
                <a:latin typeface="Arial" panose="020B0604020202020204" pitchFamily="34" charset="0"/>
              </a:rPr>
              <a:t> violet và mận</a:t>
            </a:r>
          </a:p>
        </p:txBody>
      </p:sp>
      <p:sp>
        <p:nvSpPr>
          <p:cNvPr id="31" name="TextBox 30">
            <a:extLst>
              <a:ext uri="{FF2B5EF4-FFF2-40B4-BE49-F238E27FC236}">
                <a16:creationId xmlns:a16="http://schemas.microsoft.com/office/drawing/2014/main" id="{1070711A-F28E-9F69-1895-27072633F4C1}"/>
              </a:ext>
            </a:extLst>
          </p:cNvPr>
          <p:cNvSpPr txBox="1"/>
          <p:nvPr/>
        </p:nvSpPr>
        <p:spPr>
          <a:xfrm>
            <a:off x="6320036" y="5285932"/>
            <a:ext cx="1750024" cy="523220"/>
          </a:xfrm>
          <a:prstGeom prst="rect">
            <a:avLst/>
          </a:prstGeom>
          <a:noFill/>
        </p:spPr>
        <p:txBody>
          <a:bodyPr wrap="square" rtlCol="0">
            <a:noAutofit/>
          </a:bodyPr>
          <a:lstStyle/>
          <a:p>
            <a:pPr algn="ctr"/>
            <a:r>
              <a:rPr lang="en-US" altLang="zh-CN" sz="1200" b="1" dirty="0">
                <a:latin typeface="Arial" panose="020B0604020202020204" pitchFamily="34" charset="0"/>
              </a:rPr>
              <a:t>SHIRAZ</a:t>
            </a:r>
          </a:p>
          <a:p>
            <a:pPr algn="ctr">
              <a:lnSpc>
                <a:spcPct val="90000"/>
              </a:lnSpc>
            </a:pPr>
            <a:r>
              <a:rPr lang="en-US" altLang="zh-CN" sz="1200" dirty="0">
                <a:latin typeface="Arial" panose="020B0604020202020204" pitchFamily="34" charset="0"/>
              </a:rPr>
              <a:t>Mang lại hương vị trái cây </a:t>
            </a:r>
            <a:r>
              <a:rPr lang="en-US" altLang="zh-CN" sz="1200" dirty="0" err="1">
                <a:latin typeface="Arial" panose="020B0604020202020204" pitchFamily="34" charset="0"/>
              </a:rPr>
              <a:t>rõ</a:t>
            </a:r>
            <a:r>
              <a:rPr lang="en-US" altLang="zh-CN" sz="1200" dirty="0">
                <a:latin typeface="Arial" panose="020B0604020202020204" pitchFamily="34" charset="0"/>
              </a:rPr>
              <a:t> </a:t>
            </a:r>
            <a:r>
              <a:rPr lang="en-US" altLang="zh-CN" sz="1200" dirty="0" err="1">
                <a:latin typeface="Arial" panose="020B0604020202020204" pitchFamily="34" charset="0"/>
              </a:rPr>
              <a:t>rệt</a:t>
            </a:r>
            <a:r>
              <a:rPr lang="en-US" altLang="zh-CN" sz="1200" dirty="0">
                <a:latin typeface="Arial" panose="020B0604020202020204" pitchFamily="34" charset="0"/>
              </a:rPr>
              <a:t> </a:t>
            </a:r>
            <a:r>
              <a:rPr lang="en-US" altLang="zh-CN" sz="1200" dirty="0" err="1">
                <a:latin typeface="Arial" panose="020B0604020202020204" pitchFamily="34" charset="0"/>
              </a:rPr>
              <a:t>ở</a:t>
            </a:r>
            <a:r>
              <a:rPr lang="en-US" altLang="zh-CN" sz="1200" dirty="0">
                <a:latin typeface="Arial" panose="020B0604020202020204" pitchFamily="34" charset="0"/>
              </a:rPr>
              <a:t> giữa vòm miệng, sự mềm mại</a:t>
            </a:r>
          </a:p>
        </p:txBody>
      </p:sp>
      <p:sp>
        <p:nvSpPr>
          <p:cNvPr id="32" name="TextBox 31">
            <a:extLst>
              <a:ext uri="{FF2B5EF4-FFF2-40B4-BE49-F238E27FC236}">
                <a16:creationId xmlns:a16="http://schemas.microsoft.com/office/drawing/2014/main" id="{87B64557-787B-5DD1-1849-812FEC4EA3CD}"/>
              </a:ext>
            </a:extLst>
          </p:cNvPr>
          <p:cNvSpPr txBox="1"/>
          <p:nvPr/>
        </p:nvSpPr>
        <p:spPr>
          <a:xfrm>
            <a:off x="8076484" y="5285932"/>
            <a:ext cx="2027664" cy="523220"/>
          </a:xfrm>
          <a:prstGeom prst="rect">
            <a:avLst/>
          </a:prstGeom>
          <a:noFill/>
        </p:spPr>
        <p:txBody>
          <a:bodyPr wrap="square" rtlCol="0">
            <a:noAutofit/>
          </a:bodyPr>
          <a:lstStyle/>
          <a:p>
            <a:pPr algn="ctr"/>
            <a:r>
              <a:rPr lang="en-US" altLang="zh-CN" sz="1200" b="1" dirty="0">
                <a:latin typeface="Arial" panose="020B0604020202020204" pitchFamily="34" charset="0"/>
              </a:rPr>
              <a:t>MALBEC</a:t>
            </a:r>
          </a:p>
          <a:p>
            <a:pPr algn="ctr">
              <a:lnSpc>
                <a:spcPct val="90000"/>
              </a:lnSpc>
            </a:pPr>
            <a:r>
              <a:rPr lang="en-US" altLang="zh-CN" sz="1200" dirty="0">
                <a:latin typeface="Arial" panose="020B0604020202020204" pitchFamily="34" charset="0"/>
              </a:rPr>
              <a:t>Thường mang lại
sự đậm đà cho
vòm miệng, tannin bụi, hương vị trái cây đậm
và màu sắc đậm</a:t>
            </a:r>
          </a:p>
        </p:txBody>
      </p:sp>
      <p:sp>
        <p:nvSpPr>
          <p:cNvPr id="33" name="TextBox 32">
            <a:extLst>
              <a:ext uri="{FF2B5EF4-FFF2-40B4-BE49-F238E27FC236}">
                <a16:creationId xmlns:a16="http://schemas.microsoft.com/office/drawing/2014/main" id="{47DF8FC9-3394-89F0-2733-D70C73F23236}"/>
              </a:ext>
            </a:extLst>
          </p:cNvPr>
          <p:cNvSpPr txBox="1"/>
          <p:nvPr/>
        </p:nvSpPr>
        <p:spPr>
          <a:xfrm>
            <a:off x="9947736" y="5285932"/>
            <a:ext cx="2027664" cy="523220"/>
          </a:xfrm>
          <a:prstGeom prst="rect">
            <a:avLst/>
          </a:prstGeom>
          <a:noFill/>
        </p:spPr>
        <p:txBody>
          <a:bodyPr wrap="square" rtlCol="0">
            <a:noAutofit/>
          </a:bodyPr>
          <a:lstStyle/>
          <a:p>
            <a:pPr algn="ctr"/>
            <a:r>
              <a:rPr lang="en-US" altLang="zh-CN" sz="1200" b="1" dirty="0">
                <a:latin typeface="Arial" panose="020B0604020202020204" pitchFamily="34" charset="0"/>
              </a:rPr>
              <a:t>PETIT VERDOT</a:t>
            </a:r>
          </a:p>
          <a:p>
            <a:pPr algn="ctr">
              <a:lnSpc>
                <a:spcPct val="90000"/>
              </a:lnSpc>
            </a:pPr>
            <a:r>
              <a:rPr lang="en-US" altLang="zh-CN" sz="1200" dirty="0">
                <a:latin typeface="Arial" panose="020B0604020202020204" pitchFamily="34" charset="0"/>
              </a:rPr>
              <a:t>Thêm hương thơm, </a:t>
            </a:r>
          </a:p>
          <a:p>
            <a:pPr algn="ctr">
              <a:lnSpc>
                <a:spcPct val="90000"/>
              </a:lnSpc>
            </a:pPr>
            <a:r>
              <a:rPr lang="en-US" altLang="zh-CN" sz="1200" dirty="0">
                <a:latin typeface="Arial" panose="020B0604020202020204" pitchFamily="34" charset="0"/>
              </a:rPr>
              <a:t>hương vị và màu sắc
trái cây đậm đà, đậm</a:t>
            </a:r>
          </a:p>
        </p:txBody>
      </p:sp>
    </p:spTree>
    <p:extLst>
      <p:ext uri="{BB962C8B-B14F-4D97-AF65-F5344CB8AC3E}">
        <p14:creationId xmlns:p14="http://schemas.microsoft.com/office/powerpoint/2010/main" val="3859178516"/>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BCC1B2-95F4-F323-25A8-35896F3C390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945468" y="0"/>
            <a:ext cx="8246532" cy="6858000"/>
          </a:xfrm>
          <a:prstGeom prst="rect">
            <a:avLst/>
          </a:prstGeom>
        </p:spPr>
      </p:pic>
      <p:sp>
        <p:nvSpPr>
          <p:cNvPr id="2" name="Text Placeholder 4">
            <a:extLst>
              <a:ext uri="{FF2B5EF4-FFF2-40B4-BE49-F238E27FC236}">
                <a16:creationId xmlns:a16="http://schemas.microsoft.com/office/drawing/2014/main" id="{F9912A1B-9980-E083-63F0-B0213BEA9995}"/>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altLang="zh-CN" sz="3200" b="1" dirty="0">
                <a:solidFill>
                  <a:schemeClr val="accent5"/>
                </a:solidFill>
                <a:latin typeface="Arial" panose="020B0604020202020204" pitchFamily="34" charset="0"/>
                <a:cs typeface="Arial" panose="020B0604020202020204" pitchFamily="34" charset="0"/>
              </a:rPr>
              <a:t>ÚC</a:t>
            </a:r>
          </a:p>
          <a:p>
            <a:pPr marL="0" indent="0">
              <a:lnSpc>
                <a:spcPct val="82000"/>
              </a:lnSpc>
              <a:buNone/>
            </a:pPr>
            <a:r>
              <a:rPr lang="en-US" altLang="zh-CN" sz="5440" b="1" dirty="0">
                <a:solidFill>
                  <a:schemeClr val="accent1"/>
                </a:solidFill>
                <a:latin typeface="Arial" panose="020B0604020202020204" pitchFamily="34" charset="0"/>
                <a:cs typeface="Arial" panose="020B0604020202020204" pitchFamily="34" charset="0"/>
              </a:rPr>
              <a:t>CABERNET
SAUVIGNON
VÙNG</a:t>
            </a:r>
          </a:p>
        </p:txBody>
      </p:sp>
      <p:sp>
        <p:nvSpPr>
          <p:cNvPr id="5" name="object 58">
            <a:extLst>
              <a:ext uri="{FF2B5EF4-FFF2-40B4-BE49-F238E27FC236}">
                <a16:creationId xmlns:a16="http://schemas.microsoft.com/office/drawing/2014/main" id="{40AA5044-98BC-8447-6089-F333C0BF2B4B}"/>
              </a:ext>
            </a:extLst>
          </p:cNvPr>
          <p:cNvSpPr txBox="1"/>
          <p:nvPr/>
        </p:nvSpPr>
        <p:spPr>
          <a:xfrm>
            <a:off x="3004610" y="4683857"/>
            <a:ext cx="1911421" cy="232756"/>
          </a:xfrm>
          <a:prstGeom prst="rect">
            <a:avLst/>
          </a:prstGeom>
        </p:spPr>
        <p:txBody>
          <a:bodyPr vert="horz" wrap="square" lIns="0" tIns="17145" rIns="0" bIns="0" rtlCol="0" anchor="t" anchorCtr="0">
            <a:spAutoFit/>
          </a:bodyPr>
          <a:lstStyle/>
          <a:p>
            <a:pPr>
              <a:buClr>
                <a:srgbClr val="F40000"/>
              </a:buClr>
            </a:pPr>
            <a:r>
              <a:rPr lang="en-US" altLang="zh-CN" sz="1400" b="1" dirty="0">
                <a:solidFill>
                  <a:schemeClr val="accent1"/>
                </a:solidFill>
                <a:latin typeface="Arial" panose="020B0604020202020204" pitchFamily="34" charset="0"/>
                <a:cs typeface="Arial" panose="020B0604020202020204" pitchFamily="34" charset="0"/>
              </a:rPr>
              <a:t>MARGARET RIVER</a:t>
            </a:r>
            <a:endParaRPr lang="en-US" sz="1400" b="1" dirty="0">
              <a:solidFill>
                <a:schemeClr val="accent1"/>
              </a:solidFill>
              <a:latin typeface="Arial" panose="020B0604020202020204" pitchFamily="34" charset="0"/>
              <a:cs typeface="Arial" panose="020B0604020202020204" pitchFamily="34" charset="0"/>
            </a:endParaRPr>
          </a:p>
        </p:txBody>
      </p:sp>
      <p:cxnSp>
        <p:nvCxnSpPr>
          <p:cNvPr id="7" name="Straight Connector 6">
            <a:extLst>
              <a:ext uri="{FF2B5EF4-FFF2-40B4-BE49-F238E27FC236}">
                <a16:creationId xmlns:a16="http://schemas.microsoft.com/office/drawing/2014/main" id="{B719F96B-8865-AF63-6CE6-EA775B74C6A0}"/>
              </a:ext>
            </a:extLst>
          </p:cNvPr>
          <p:cNvCxnSpPr>
            <a:cxnSpLocks/>
          </p:cNvCxnSpPr>
          <p:nvPr/>
        </p:nvCxnSpPr>
        <p:spPr>
          <a:xfrm>
            <a:off x="4716165" y="4802679"/>
            <a:ext cx="58916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9" name="object 58">
            <a:extLst>
              <a:ext uri="{FF2B5EF4-FFF2-40B4-BE49-F238E27FC236}">
                <a16:creationId xmlns:a16="http://schemas.microsoft.com/office/drawing/2014/main" id="{2FDB32B5-8E59-078E-E838-5DA711541308}"/>
              </a:ext>
            </a:extLst>
          </p:cNvPr>
          <p:cNvSpPr txBox="1"/>
          <p:nvPr/>
        </p:nvSpPr>
        <p:spPr>
          <a:xfrm>
            <a:off x="6974901" y="3768470"/>
            <a:ext cx="1911421" cy="232756"/>
          </a:xfrm>
          <a:prstGeom prst="rect">
            <a:avLst/>
          </a:prstGeom>
        </p:spPr>
        <p:txBody>
          <a:bodyPr vert="horz" wrap="square" lIns="0" tIns="17145" rIns="0" bIns="0" rtlCol="0" anchor="t" anchorCtr="0">
            <a:spAutoFit/>
          </a:bodyPr>
          <a:lstStyle/>
          <a:p>
            <a:pPr>
              <a:buClr>
                <a:srgbClr val="F40000"/>
              </a:buClr>
            </a:pPr>
            <a:r>
              <a:rPr lang="en-US" altLang="zh-CN" sz="1400" b="1" dirty="0">
                <a:solidFill>
                  <a:schemeClr val="accent1"/>
                </a:solidFill>
                <a:latin typeface="Arial" panose="020B0604020202020204" pitchFamily="34" charset="0"/>
                <a:cs typeface="Arial" panose="020B0604020202020204" pitchFamily="34" charset="0"/>
              </a:rPr>
              <a:t>THUNG LŨNG CLARE</a:t>
            </a:r>
            <a:endParaRPr lang="en-US" sz="1400" b="1" dirty="0">
              <a:solidFill>
                <a:schemeClr val="accent1"/>
              </a:solidFill>
              <a:latin typeface="Arial" panose="020B0604020202020204" pitchFamily="34" charset="0"/>
              <a:cs typeface="Arial" panose="020B0604020202020204" pitchFamily="34" charset="0"/>
            </a:endParaRPr>
          </a:p>
        </p:txBody>
      </p:sp>
      <p:cxnSp>
        <p:nvCxnSpPr>
          <p:cNvPr id="10" name="Straight Connector 9">
            <a:extLst>
              <a:ext uri="{FF2B5EF4-FFF2-40B4-BE49-F238E27FC236}">
                <a16:creationId xmlns:a16="http://schemas.microsoft.com/office/drawing/2014/main" id="{E8FD26DB-65B2-3027-DAB5-04D02369834C}"/>
              </a:ext>
            </a:extLst>
          </p:cNvPr>
          <p:cNvCxnSpPr>
            <a:cxnSpLocks/>
          </p:cNvCxnSpPr>
          <p:nvPr/>
        </p:nvCxnSpPr>
        <p:spPr>
          <a:xfrm>
            <a:off x="8356349" y="3991303"/>
            <a:ext cx="529973" cy="61008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3" name="object 58">
            <a:extLst>
              <a:ext uri="{FF2B5EF4-FFF2-40B4-BE49-F238E27FC236}">
                <a16:creationId xmlns:a16="http://schemas.microsoft.com/office/drawing/2014/main" id="{9C81D03D-2855-E215-C4C4-DE8C86E67D7B}"/>
              </a:ext>
            </a:extLst>
          </p:cNvPr>
          <p:cNvSpPr txBox="1"/>
          <p:nvPr/>
        </p:nvSpPr>
        <p:spPr>
          <a:xfrm>
            <a:off x="6886671" y="4719880"/>
            <a:ext cx="1493183" cy="448200"/>
          </a:xfrm>
          <a:prstGeom prst="rect">
            <a:avLst/>
          </a:prstGeom>
        </p:spPr>
        <p:txBody>
          <a:bodyPr vert="horz" wrap="square" lIns="0" tIns="17145" rIns="0" bIns="0" rtlCol="0" anchor="t" anchorCtr="0">
            <a:spAutoFit/>
          </a:bodyPr>
          <a:lstStyle/>
          <a:p>
            <a:pPr>
              <a:buClr>
                <a:srgbClr val="F40000"/>
              </a:buClr>
            </a:pPr>
            <a:r>
              <a:rPr lang="en-US" altLang="zh-CN" sz="1400" b="1" dirty="0">
                <a:solidFill>
                  <a:schemeClr val="accent1"/>
                </a:solidFill>
                <a:latin typeface="Arial" panose="020B0604020202020204" pitchFamily="34" charset="0"/>
                <a:cs typeface="Arial" panose="020B0604020202020204" pitchFamily="34" charset="0"/>
              </a:rPr>
              <a:t>THUNG LŨNG BAROSSA</a:t>
            </a:r>
            <a:endParaRPr lang="en-US" sz="1400" b="1" dirty="0">
              <a:solidFill>
                <a:schemeClr val="accent1"/>
              </a:solidFill>
              <a:latin typeface="Arial" panose="020B0604020202020204" pitchFamily="34" charset="0"/>
              <a:cs typeface="Arial" panose="020B0604020202020204" pitchFamily="34" charset="0"/>
            </a:endParaRPr>
          </a:p>
        </p:txBody>
      </p:sp>
      <p:cxnSp>
        <p:nvCxnSpPr>
          <p:cNvPr id="14" name="Straight Connector 13">
            <a:extLst>
              <a:ext uri="{FF2B5EF4-FFF2-40B4-BE49-F238E27FC236}">
                <a16:creationId xmlns:a16="http://schemas.microsoft.com/office/drawing/2014/main" id="{27CD3B51-DA54-C67D-222B-3A8D29DD25D2}"/>
              </a:ext>
            </a:extLst>
          </p:cNvPr>
          <p:cNvCxnSpPr>
            <a:cxnSpLocks/>
          </p:cNvCxnSpPr>
          <p:nvPr/>
        </p:nvCxnSpPr>
        <p:spPr>
          <a:xfrm flipV="1">
            <a:off x="8130811" y="4717761"/>
            <a:ext cx="846046" cy="11849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7" name="object 58">
            <a:extLst>
              <a:ext uri="{FF2B5EF4-FFF2-40B4-BE49-F238E27FC236}">
                <a16:creationId xmlns:a16="http://schemas.microsoft.com/office/drawing/2014/main" id="{6C70AF2C-B75A-60B0-88F0-691C880282DA}"/>
              </a:ext>
            </a:extLst>
          </p:cNvPr>
          <p:cNvSpPr txBox="1"/>
          <p:nvPr/>
        </p:nvSpPr>
        <p:spPr>
          <a:xfrm>
            <a:off x="6658263" y="5198245"/>
            <a:ext cx="1911421" cy="232756"/>
          </a:xfrm>
          <a:prstGeom prst="rect">
            <a:avLst/>
          </a:prstGeom>
        </p:spPr>
        <p:txBody>
          <a:bodyPr vert="horz" wrap="square" lIns="0" tIns="17145" rIns="0" bIns="0" rtlCol="0" anchor="t" anchorCtr="0">
            <a:spAutoFit/>
          </a:bodyPr>
          <a:lstStyle/>
          <a:p>
            <a:pPr>
              <a:buClr>
                <a:srgbClr val="F40000"/>
              </a:buClr>
            </a:pPr>
            <a:r>
              <a:rPr lang="en-US" altLang="zh-CN" sz="1400" b="1" dirty="0" err="1">
                <a:solidFill>
                  <a:schemeClr val="accent1"/>
                </a:solidFill>
                <a:latin typeface="Arial" panose="020B0604020202020204" pitchFamily="34" charset="0"/>
                <a:cs typeface="Arial" panose="020B0604020202020204" pitchFamily="34" charset="0"/>
              </a:rPr>
              <a:t>McLAREN VALE</a:t>
            </a:r>
            <a:endParaRPr lang="en-US" sz="1400" b="1" dirty="0">
              <a:solidFill>
                <a:schemeClr val="accent1"/>
              </a:solidFill>
              <a:latin typeface="Arial" panose="020B0604020202020204" pitchFamily="34" charset="0"/>
              <a:cs typeface="Arial" panose="020B0604020202020204" pitchFamily="34" charset="0"/>
            </a:endParaRPr>
          </a:p>
        </p:txBody>
      </p:sp>
      <p:cxnSp>
        <p:nvCxnSpPr>
          <p:cNvPr id="18" name="Straight Connector 17">
            <a:extLst>
              <a:ext uri="{FF2B5EF4-FFF2-40B4-BE49-F238E27FC236}">
                <a16:creationId xmlns:a16="http://schemas.microsoft.com/office/drawing/2014/main" id="{8945FEA5-974B-9B95-6D3C-B81EA3A1034F}"/>
              </a:ext>
            </a:extLst>
          </p:cNvPr>
          <p:cNvCxnSpPr>
            <a:cxnSpLocks/>
          </p:cNvCxnSpPr>
          <p:nvPr/>
        </p:nvCxnSpPr>
        <p:spPr>
          <a:xfrm flipV="1">
            <a:off x="8076478" y="4864448"/>
            <a:ext cx="809844" cy="38325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0" name="object 58">
            <a:extLst>
              <a:ext uri="{FF2B5EF4-FFF2-40B4-BE49-F238E27FC236}">
                <a16:creationId xmlns:a16="http://schemas.microsoft.com/office/drawing/2014/main" id="{64B29A29-868D-04F0-CDEB-D09E5A4C9905}"/>
              </a:ext>
            </a:extLst>
          </p:cNvPr>
          <p:cNvSpPr txBox="1"/>
          <p:nvPr/>
        </p:nvSpPr>
        <p:spPr>
          <a:xfrm>
            <a:off x="6847491" y="5510626"/>
            <a:ext cx="1911421" cy="232756"/>
          </a:xfrm>
          <a:prstGeom prst="rect">
            <a:avLst/>
          </a:prstGeom>
        </p:spPr>
        <p:txBody>
          <a:bodyPr vert="horz" wrap="square" lIns="0" tIns="17145" rIns="0" bIns="0" rtlCol="0" anchor="t" anchorCtr="0">
            <a:spAutoFit/>
          </a:bodyPr>
          <a:lstStyle/>
          <a:p>
            <a:pPr>
              <a:buClr>
                <a:srgbClr val="F40000"/>
              </a:buClr>
            </a:pPr>
            <a:r>
              <a:rPr lang="en-US" altLang="zh-CN" sz="1400" b="1" dirty="0">
                <a:solidFill>
                  <a:schemeClr val="accent1"/>
                </a:solidFill>
                <a:latin typeface="Arial" panose="020B0604020202020204" pitchFamily="34" charset="0"/>
                <a:cs typeface="Arial" panose="020B0604020202020204" pitchFamily="34" charset="0"/>
              </a:rPr>
              <a:t>LANGHORNE CREEK</a:t>
            </a:r>
            <a:endParaRPr lang="en-US" sz="1400" b="1" dirty="0">
              <a:solidFill>
                <a:schemeClr val="accent1"/>
              </a:solidFill>
              <a:latin typeface="Arial" panose="020B0604020202020204" pitchFamily="34" charset="0"/>
              <a:cs typeface="Arial" panose="020B0604020202020204" pitchFamily="34" charset="0"/>
            </a:endParaRPr>
          </a:p>
        </p:txBody>
      </p:sp>
      <p:cxnSp>
        <p:nvCxnSpPr>
          <p:cNvPr id="21" name="Straight Connector 20">
            <a:extLst>
              <a:ext uri="{FF2B5EF4-FFF2-40B4-BE49-F238E27FC236}">
                <a16:creationId xmlns:a16="http://schemas.microsoft.com/office/drawing/2014/main" id="{EC963A8E-6307-3FC6-A892-4B5A282E8E2B}"/>
              </a:ext>
            </a:extLst>
          </p:cNvPr>
          <p:cNvCxnSpPr>
            <a:cxnSpLocks/>
          </p:cNvCxnSpPr>
          <p:nvPr/>
        </p:nvCxnSpPr>
        <p:spPr>
          <a:xfrm flipV="1">
            <a:off x="8660219" y="4873789"/>
            <a:ext cx="316638" cy="64380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8" name="object 58">
            <a:extLst>
              <a:ext uri="{FF2B5EF4-FFF2-40B4-BE49-F238E27FC236}">
                <a16:creationId xmlns:a16="http://schemas.microsoft.com/office/drawing/2014/main" id="{9249690D-5B03-46EB-BFB5-255EC2B7B7D7}"/>
              </a:ext>
            </a:extLst>
          </p:cNvPr>
          <p:cNvSpPr txBox="1"/>
          <p:nvPr/>
        </p:nvSpPr>
        <p:spPr>
          <a:xfrm>
            <a:off x="7585729" y="5866645"/>
            <a:ext cx="1391128" cy="232756"/>
          </a:xfrm>
          <a:prstGeom prst="rect">
            <a:avLst/>
          </a:prstGeom>
        </p:spPr>
        <p:txBody>
          <a:bodyPr vert="horz" wrap="square" lIns="0" tIns="17145" rIns="0" bIns="0" rtlCol="0" anchor="t" anchorCtr="0">
            <a:spAutoFit/>
          </a:bodyPr>
          <a:lstStyle/>
          <a:p>
            <a:pPr>
              <a:buClr>
                <a:srgbClr val="F40000"/>
              </a:buClr>
            </a:pPr>
            <a:r>
              <a:rPr lang="en-US" altLang="zh-CN" sz="1400" b="1" dirty="0">
                <a:solidFill>
                  <a:schemeClr val="accent1"/>
                </a:solidFill>
                <a:latin typeface="Arial" panose="020B0604020202020204" pitchFamily="34" charset="0"/>
                <a:cs typeface="Arial" panose="020B0604020202020204" pitchFamily="34" charset="0"/>
              </a:rPr>
              <a:t>COONAWARRA</a:t>
            </a:r>
            <a:endParaRPr lang="en-US" sz="1400" b="1" dirty="0">
              <a:solidFill>
                <a:schemeClr val="accent1"/>
              </a:solidFill>
              <a:latin typeface="Arial" panose="020B0604020202020204" pitchFamily="34" charset="0"/>
              <a:cs typeface="Arial" panose="020B0604020202020204" pitchFamily="34" charset="0"/>
            </a:endParaRPr>
          </a:p>
        </p:txBody>
      </p:sp>
      <p:cxnSp>
        <p:nvCxnSpPr>
          <p:cNvPr id="29" name="Straight Connector 28">
            <a:extLst>
              <a:ext uri="{FF2B5EF4-FFF2-40B4-BE49-F238E27FC236}">
                <a16:creationId xmlns:a16="http://schemas.microsoft.com/office/drawing/2014/main" id="{5D9ED21A-F506-0E9D-EE1D-A977F64F165A}"/>
              </a:ext>
            </a:extLst>
          </p:cNvPr>
          <p:cNvCxnSpPr>
            <a:cxnSpLocks/>
          </p:cNvCxnSpPr>
          <p:nvPr/>
        </p:nvCxnSpPr>
        <p:spPr>
          <a:xfrm flipV="1">
            <a:off x="8910084" y="5245929"/>
            <a:ext cx="316638" cy="64380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0" name="object 58">
            <a:extLst>
              <a:ext uri="{FF2B5EF4-FFF2-40B4-BE49-F238E27FC236}">
                <a16:creationId xmlns:a16="http://schemas.microsoft.com/office/drawing/2014/main" id="{C017BB09-8489-0073-2B84-4A1CFD426617}"/>
              </a:ext>
            </a:extLst>
          </p:cNvPr>
          <p:cNvSpPr txBox="1"/>
          <p:nvPr/>
        </p:nvSpPr>
        <p:spPr>
          <a:xfrm>
            <a:off x="10448226" y="5714878"/>
            <a:ext cx="1391128" cy="448200"/>
          </a:xfrm>
          <a:prstGeom prst="rect">
            <a:avLst/>
          </a:prstGeom>
        </p:spPr>
        <p:txBody>
          <a:bodyPr vert="horz" wrap="square" lIns="0" tIns="17145" rIns="0" bIns="0" rtlCol="0" anchor="t" anchorCtr="0">
            <a:spAutoFit/>
          </a:bodyPr>
          <a:lstStyle/>
          <a:p>
            <a:pPr>
              <a:buClr>
                <a:srgbClr val="F40000"/>
              </a:buClr>
            </a:pPr>
            <a:r>
              <a:rPr lang="en-US" altLang="zh-CN" sz="1400" b="1" dirty="0">
                <a:solidFill>
                  <a:schemeClr val="accent1"/>
                </a:solidFill>
                <a:latin typeface="Arial" panose="020B0604020202020204" pitchFamily="34" charset="0"/>
                <a:cs typeface="Arial" panose="020B0604020202020204" pitchFamily="34" charset="0"/>
              </a:rPr>
              <a:t>THUNG LŨNG YARRA</a:t>
            </a:r>
            <a:endParaRPr lang="en-US" sz="1400" b="1" dirty="0">
              <a:solidFill>
                <a:schemeClr val="accent1"/>
              </a:solidFill>
              <a:latin typeface="Arial" panose="020B0604020202020204" pitchFamily="34" charset="0"/>
              <a:cs typeface="Arial" panose="020B0604020202020204" pitchFamily="34" charset="0"/>
            </a:endParaRPr>
          </a:p>
        </p:txBody>
      </p:sp>
      <p:cxnSp>
        <p:nvCxnSpPr>
          <p:cNvPr id="31" name="Straight Connector 30">
            <a:extLst>
              <a:ext uri="{FF2B5EF4-FFF2-40B4-BE49-F238E27FC236}">
                <a16:creationId xmlns:a16="http://schemas.microsoft.com/office/drawing/2014/main" id="{471773FD-5163-4EF1-E0F0-DFE11B55B3A9}"/>
              </a:ext>
            </a:extLst>
          </p:cNvPr>
          <p:cNvCxnSpPr>
            <a:cxnSpLocks/>
          </p:cNvCxnSpPr>
          <p:nvPr/>
        </p:nvCxnSpPr>
        <p:spPr>
          <a:xfrm flipH="1" flipV="1">
            <a:off x="9928471" y="5368203"/>
            <a:ext cx="497638" cy="46305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339559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EB7A30-E56D-CD19-AC0C-6CD2DB649891}"/>
              </a:ext>
            </a:extLst>
          </p:cNvPr>
          <p:cNvPicPr>
            <a:picLocks noChangeAspect="1"/>
          </p:cNvPicPr>
          <p:nvPr/>
        </p:nvPicPr>
        <p:blipFill>
          <a:blip r:embed="rId3" cstate="screen">
            <a:extLst>
              <a:ext uri="{28A0092B-C50C-407E-A947-70E740481C1C}">
                <a14:useLocalDpi xmlns:a14="http://schemas.microsoft.com/office/drawing/2010/main"/>
              </a:ext>
            </a:extLst>
          </a:blip>
          <a:srcRect l="-21412"/>
          <a:stretch/>
        </p:blipFill>
        <p:spPr>
          <a:xfrm>
            <a:off x="0" y="0"/>
            <a:ext cx="12192000" cy="6858000"/>
          </a:xfrm>
          <a:prstGeom prst="rect">
            <a:avLst/>
          </a:prstGeom>
        </p:spPr>
      </p:pic>
      <p:sp>
        <p:nvSpPr>
          <p:cNvPr id="3" name="Text Placeholder 4">
            <a:extLst>
              <a:ext uri="{FF2B5EF4-FFF2-40B4-BE49-F238E27FC236}">
                <a16:creationId xmlns:a16="http://schemas.microsoft.com/office/drawing/2014/main" id="{D3DB8632-B903-B4A1-64DB-3EC881A5B895}"/>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altLang="zh-CN" sz="5440" b="1" dirty="0">
                <a:solidFill>
                  <a:schemeClr val="accent1"/>
                </a:solidFill>
                <a:latin typeface="Arial" panose="020B0604020202020204" pitchFamily="34" charset="0"/>
                <a:cs typeface="Arial" panose="020B0604020202020204" pitchFamily="34" charset="0"/>
              </a:rPr>
              <a:t>NAM
ÚC</a:t>
            </a:r>
          </a:p>
        </p:txBody>
      </p:sp>
      <p:sp>
        <p:nvSpPr>
          <p:cNvPr id="6" name="object 58">
            <a:extLst>
              <a:ext uri="{FF2B5EF4-FFF2-40B4-BE49-F238E27FC236}">
                <a16:creationId xmlns:a16="http://schemas.microsoft.com/office/drawing/2014/main" id="{5E60AA90-C8B2-0B76-DA32-3C7E3131509B}"/>
              </a:ext>
            </a:extLst>
          </p:cNvPr>
          <p:cNvSpPr txBox="1"/>
          <p:nvPr/>
        </p:nvSpPr>
        <p:spPr>
          <a:xfrm>
            <a:off x="5312355" y="5217622"/>
            <a:ext cx="1391128" cy="232756"/>
          </a:xfrm>
          <a:prstGeom prst="rect">
            <a:avLst/>
          </a:prstGeom>
        </p:spPr>
        <p:txBody>
          <a:bodyPr vert="horz" wrap="square" lIns="0" tIns="17145" rIns="0" bIns="0" rtlCol="0" anchor="t" anchorCtr="0">
            <a:spAutoFit/>
          </a:bodyPr>
          <a:lstStyle/>
          <a:p>
            <a:pPr>
              <a:buClr>
                <a:srgbClr val="F40000"/>
              </a:buClr>
            </a:pPr>
            <a:r>
              <a:rPr lang="en-US" altLang="zh-CN" sz="1400" b="1" dirty="0">
                <a:solidFill>
                  <a:schemeClr val="accent1"/>
                </a:solidFill>
                <a:latin typeface="Arial" panose="020B0604020202020204" pitchFamily="34" charset="0"/>
                <a:cs typeface="Arial" panose="020B0604020202020204" pitchFamily="34" charset="0"/>
              </a:rPr>
              <a:t>COONAWARRA</a:t>
            </a:r>
            <a:endParaRPr lang="en-US" sz="1400" b="1" dirty="0">
              <a:solidFill>
                <a:schemeClr val="accent1"/>
              </a:solidFill>
              <a:latin typeface="Arial" panose="020B0604020202020204" pitchFamily="34" charset="0"/>
              <a:cs typeface="Arial" panose="020B0604020202020204" pitchFamily="34" charset="0"/>
            </a:endParaRPr>
          </a:p>
        </p:txBody>
      </p:sp>
      <p:cxnSp>
        <p:nvCxnSpPr>
          <p:cNvPr id="7" name="Straight Connector 6">
            <a:extLst>
              <a:ext uri="{FF2B5EF4-FFF2-40B4-BE49-F238E27FC236}">
                <a16:creationId xmlns:a16="http://schemas.microsoft.com/office/drawing/2014/main" id="{B6A799F8-988E-2AA7-75B4-3511C103EBF3}"/>
              </a:ext>
            </a:extLst>
          </p:cNvPr>
          <p:cNvCxnSpPr>
            <a:cxnSpLocks/>
          </p:cNvCxnSpPr>
          <p:nvPr/>
        </p:nvCxnSpPr>
        <p:spPr>
          <a:xfrm flipV="1">
            <a:off x="6796617" y="4642980"/>
            <a:ext cx="2474383" cy="69102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44966684"/>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erial view of a large field  AI-generated content may be incorrect.">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829691" cy="1530521"/>
          </a:xfrm>
        </p:spPr>
        <p:txBody>
          <a:bodyPr/>
          <a:lstStyle/>
          <a:p>
            <a:pPr>
              <a:spcBef>
                <a:spcPts val="300"/>
              </a:spcBef>
            </a:pPr>
            <a:r>
              <a:rPr lang="en-US" altLang="zh-CN" dirty="0"/>
              <a:t>Ảnh </a:t>
            </a:r>
            <a:r>
              <a:rPr lang="en-US" altLang="zh-CN" dirty="0" err="1"/>
              <a:t>hưởng</a:t>
            </a:r>
            <a:r>
              <a:rPr lang="en-US" altLang="zh-CN" dirty="0"/>
              <a:t> </a:t>
            </a:r>
            <a:r>
              <a:rPr lang="en-US" altLang="zh-CN" dirty="0" err="1"/>
              <a:t>hải</a:t>
            </a:r>
            <a:r>
              <a:rPr lang="en-US" altLang="zh-CN" dirty="0"/>
              <a:t> </a:t>
            </a:r>
            <a:r>
              <a:rPr lang="en-US" altLang="zh-CN" dirty="0" err="1"/>
              <a:t>dương</a:t>
            </a:r>
            <a:endParaRPr lang="en-US" altLang="zh-CN" dirty="0"/>
          </a:p>
          <a:p>
            <a:pPr>
              <a:spcBef>
                <a:spcPts val="300"/>
              </a:spcBef>
            </a:pPr>
            <a:r>
              <a:rPr lang="en-US" altLang="zh-CN" dirty="0"/>
              <a:t>Đất terra rossa nổi tiếng của Úc</a:t>
            </a:r>
          </a:p>
          <a:p>
            <a:pPr>
              <a:spcBef>
                <a:spcPts val="300"/>
              </a:spcBef>
            </a:pPr>
            <a:r>
              <a:rPr lang="en-US" altLang="zh-CN" dirty="0"/>
              <a:t>Di sản sản xuất rượu vang mạnh mẽ</a:t>
            </a:r>
          </a:p>
          <a:p>
            <a:pPr>
              <a:spcBef>
                <a:spcPts val="300"/>
              </a:spcBef>
            </a:pPr>
            <a:r>
              <a:rPr lang="en-US" altLang="zh-CN" dirty="0"/>
              <a:t>Cabernet Sauvignon là vua</a:t>
            </a:r>
          </a:p>
          <a:p>
            <a:pPr>
              <a:spcBef>
                <a:spcPts val="300"/>
              </a:spcBef>
            </a:pPr>
            <a:r>
              <a:rPr lang="en-US" altLang="zh-CN" dirty="0"/>
              <a:t>Một truyền thống pha trộn</a:t>
            </a:r>
          </a:p>
          <a:p>
            <a:endParaRPr lang="en-US" dirty="0"/>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p:txBody>
          <a:bodyPr/>
          <a:lstStyle/>
          <a:p>
            <a:r>
              <a:rPr lang="en-US" altLang="zh-CN" b="1" dirty="0">
                <a:solidFill>
                  <a:schemeClr val="accent1"/>
                </a:solidFill>
              </a:rPr>
              <a:t>COONAWARRA</a:t>
            </a:r>
          </a:p>
        </p:txBody>
      </p:sp>
    </p:spTree>
    <p:extLst>
      <p:ext uri="{BB962C8B-B14F-4D97-AF65-F5344CB8AC3E}">
        <p14:creationId xmlns:p14="http://schemas.microsoft.com/office/powerpoint/2010/main" val="3938108307"/>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p:blipFill>
        <p:spPr>
          <a:xfrm>
            <a:off x="-5836"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475573"/>
            <a:ext cx="5334275" cy="820910"/>
          </a:xfrm>
        </p:spPr>
        <p:txBody>
          <a:bodyPr/>
          <a:lstStyle/>
          <a:p>
            <a:r>
              <a:rPr lang="en-US" altLang="zh-CN" b="1" dirty="0">
                <a:solidFill>
                  <a:schemeClr val="accent1"/>
                </a:solidFill>
              </a:rPr>
              <a:t>KHÍ HẬU</a:t>
            </a: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1111817"/>
            <a:ext cx="5183398" cy="584775"/>
          </a:xfrm>
          <a:prstGeom prst="rect">
            <a:avLst/>
          </a:prstGeom>
          <a:noFill/>
        </p:spPr>
        <p:txBody>
          <a:bodyPr wrap="square" rtlCol="0">
            <a:spAutoFit/>
          </a:bodyPr>
          <a:lstStyle/>
          <a:p>
            <a:pPr algn="l"/>
            <a:r>
              <a:rPr lang="en-US" altLang="zh-CN" sz="3200" b="1" dirty="0">
                <a:solidFill>
                  <a:schemeClr val="bg1"/>
                </a:solidFill>
                <a:effectLst/>
                <a:latin typeface="Arial" panose="020B0604020202020204" pitchFamily="34" charset="0"/>
                <a:ea typeface="Inter Display" panose="02000503000000020004" pitchFamily="2" charset="0"/>
                <a:cs typeface="Arial" panose="020B0604020202020204" pitchFamily="34" charset="0"/>
              </a:rPr>
              <a:t>HẢI DƯƠNG</a:t>
            </a:r>
          </a:p>
        </p:txBody>
      </p:sp>
      <p:sp>
        <p:nvSpPr>
          <p:cNvPr id="4" name="TextBox 3">
            <a:extLst>
              <a:ext uri="{FF2B5EF4-FFF2-40B4-BE49-F238E27FC236}">
                <a16:creationId xmlns:a16="http://schemas.microsoft.com/office/drawing/2014/main" id="{F6F05948-33DB-055B-AE2C-CEF9374E5478}"/>
              </a:ext>
            </a:extLst>
          </p:cNvPr>
          <p:cNvSpPr txBox="1"/>
          <p:nvPr/>
        </p:nvSpPr>
        <p:spPr>
          <a:xfrm>
            <a:off x="527854" y="1840878"/>
            <a:ext cx="3349879" cy="757130"/>
          </a:xfrm>
          <a:prstGeom prst="rect">
            <a:avLst/>
          </a:prstGeom>
          <a:noFill/>
        </p:spPr>
        <p:txBody>
          <a:bodyPr wrap="square" rtlCol="0">
            <a:spAutoFit/>
          </a:bodyPr>
          <a:lstStyle/>
          <a:p>
            <a:pPr>
              <a:lnSpc>
                <a:spcPct val="90000"/>
              </a:lnSpc>
            </a:pPr>
            <a:r>
              <a:rPr lang="en-US" altLang="zh-CN" sz="1600" b="1" dirty="0">
                <a:solidFill>
                  <a:schemeClr val="bg1"/>
                </a:solidFill>
                <a:latin typeface="Arial" panose="020B0604020202020204" pitchFamily="34" charset="0"/>
              </a:rPr>
              <a:t>ẢNH HƯỞNG VỚI TÁC DỤNG LÀM MÁT CỦA NAM ĐẠI DƯƠNG</a:t>
            </a:r>
            <a:endParaRPr lang="en-AU" sz="1600" b="1" dirty="0">
              <a:solidFill>
                <a:schemeClr val="bg1"/>
              </a:solidFill>
              <a:latin typeface="Arial" panose="020B0604020202020204" pitchFamily="34" charset="0"/>
            </a:endParaRP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83329"/>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b="1" dirty="0">
                <a:solidFill>
                  <a:schemeClr val="accent3"/>
                </a:solidFill>
                <a:latin typeface="Arial" panose="020B0604020202020204" pitchFamily="34" charset="0"/>
                <a:cs typeface="Arial" panose="020B0604020202020204" pitchFamily="34" charset="0"/>
              </a:rPr>
              <a:t>ĐỘ CAO</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190292" y="3835450"/>
            <a:ext cx="2887485"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b="1" dirty="0">
                <a:solidFill>
                  <a:schemeClr val="accent3"/>
                </a:solidFill>
                <a:latin typeface="Arial" panose="020B0604020202020204" pitchFamily="34" charset="0"/>
                <a:cs typeface="Arial" panose="020B0604020202020204" pitchFamily="34" charset="0"/>
              </a:rPr>
              <a:t>COONAWARRA</a:t>
            </a:r>
          </a:p>
          <a:p>
            <a:r>
              <a:rPr lang="en-US" altLang="zh-CN" sz="1800" dirty="0">
                <a:solidFill>
                  <a:srgbClr val="B2D8BE"/>
                </a:solidFill>
                <a:latin typeface="Arial" panose="020B0604020202020204" pitchFamily="34" charset="0"/>
                <a:cs typeface="Arial" panose="020B0604020202020204" pitchFamily="34" charset="0"/>
              </a:rPr>
              <a:t>50–110M (164–361FT)</a:t>
            </a:r>
          </a:p>
        </p:txBody>
      </p:sp>
      <p:sp>
        <p:nvSpPr>
          <p:cNvPr id="9" name="TextBox 8">
            <a:extLst>
              <a:ext uri="{FF2B5EF4-FFF2-40B4-BE49-F238E27FC236}">
                <a16:creationId xmlns:a16="http://schemas.microsoft.com/office/drawing/2014/main" id="{021CCACE-3870-06CE-9950-B9D8A2FBFFF2}"/>
              </a:ext>
            </a:extLst>
          </p:cNvPr>
          <p:cNvSpPr txBox="1"/>
          <p:nvPr/>
        </p:nvSpPr>
        <p:spPr>
          <a:xfrm>
            <a:off x="9228352" y="5836182"/>
            <a:ext cx="2092341"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THẤP</a:t>
            </a:r>
          </a:p>
          <a:p>
            <a:r>
              <a:rPr lang="en-US" altLang="zh-CN" sz="1400" dirty="0">
                <a:solidFill>
                  <a:srgbClr val="601329"/>
                </a:solidFill>
                <a:latin typeface="Arial" panose="020B0604020202020204" pitchFamily="34" charset="0"/>
              </a:rPr>
              <a:t>0–499m
(0–1.639ft)</a:t>
            </a:r>
          </a:p>
        </p:txBody>
      </p:sp>
      <p:sp>
        <p:nvSpPr>
          <p:cNvPr id="17" name="TextBox 16">
            <a:extLst>
              <a:ext uri="{FF2B5EF4-FFF2-40B4-BE49-F238E27FC236}">
                <a16:creationId xmlns:a16="http://schemas.microsoft.com/office/drawing/2014/main" id="{B32F3ACB-BD3F-D20F-BC98-BB320A8ED24B}"/>
              </a:ext>
            </a:extLst>
          </p:cNvPr>
          <p:cNvSpPr txBox="1"/>
          <p:nvPr/>
        </p:nvSpPr>
        <p:spPr>
          <a:xfrm>
            <a:off x="9633083" y="4316851"/>
            <a:ext cx="2399913"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TRUNG BÌNH</a:t>
            </a:r>
          </a:p>
          <a:p>
            <a:r>
              <a:rPr lang="en-US" altLang="zh-CN" sz="1400" dirty="0">
                <a:solidFill>
                  <a:srgbClr val="601329"/>
                </a:solidFill>
                <a:latin typeface="Arial" panose="020B0604020202020204" pitchFamily="34" charset="0"/>
              </a:rPr>
              <a:t>500–749m </a:t>
            </a:r>
          </a:p>
          <a:p>
            <a:r>
              <a:rPr lang="en-US" altLang="zh-CN" sz="1400" dirty="0">
                <a:solidFill>
                  <a:srgbClr val="601329"/>
                </a:solidFill>
                <a:latin typeface="Arial" panose="020B0604020202020204" pitchFamily="34" charset="0"/>
              </a:rPr>
              <a:t>(1.640–2.459ft)</a:t>
            </a:r>
          </a:p>
        </p:txBody>
      </p:sp>
      <p:sp>
        <p:nvSpPr>
          <p:cNvPr id="24" name="TextBox 23">
            <a:extLst>
              <a:ext uri="{FF2B5EF4-FFF2-40B4-BE49-F238E27FC236}">
                <a16:creationId xmlns:a16="http://schemas.microsoft.com/office/drawing/2014/main" id="{A0C651B7-5663-3862-F2FC-63E799DA532C}"/>
              </a:ext>
            </a:extLst>
          </p:cNvPr>
          <p:cNvSpPr txBox="1"/>
          <p:nvPr/>
        </p:nvSpPr>
        <p:spPr>
          <a:xfrm>
            <a:off x="10105808" y="2748202"/>
            <a:ext cx="2399913"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CAO</a:t>
            </a:r>
          </a:p>
          <a:p>
            <a:r>
              <a:rPr lang="en-US" altLang="zh-CN" sz="1400" dirty="0">
                <a:solidFill>
                  <a:srgbClr val="601329"/>
                </a:solidFill>
                <a:latin typeface="Arial" panose="020B0604020202020204" pitchFamily="34" charset="0"/>
              </a:rPr>
              <a:t>750–999m</a:t>
            </a:r>
          </a:p>
          <a:p>
            <a:r>
              <a:rPr lang="en-US" altLang="zh-CN" sz="1400" dirty="0">
                <a:solidFill>
                  <a:srgbClr val="601329"/>
                </a:solidFill>
                <a:latin typeface="Arial" panose="020B0604020202020204" pitchFamily="34" charset="0"/>
              </a:rPr>
              <a:t>(2.460–3.279ft)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45282" y="6436665"/>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45282" y="5313664"/>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Oval 30">
            <a:extLst>
              <a:ext uri="{FF2B5EF4-FFF2-40B4-BE49-F238E27FC236}">
                <a16:creationId xmlns:a16="http://schemas.microsoft.com/office/drawing/2014/main" id="{9F6D3D17-F1EE-B541-B0FA-0B5416EFD923}"/>
              </a:ext>
            </a:extLst>
          </p:cNvPr>
          <p:cNvSpPr/>
          <p:nvPr/>
        </p:nvSpPr>
        <p:spPr>
          <a:xfrm>
            <a:off x="8607185" y="6263996"/>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n>
                <a:solidFill>
                  <a:sysClr val="windowText" lastClr="000000"/>
                </a:solidFill>
              </a:ln>
              <a:solidFill>
                <a:schemeClr val="accent3"/>
              </a:solidFill>
              <a:latin typeface="Arial" panose="020B0604020202020204" pitchFamily="34" charset="0"/>
            </a:endParaRPr>
          </a:p>
        </p:txBody>
      </p:sp>
      <p:sp>
        <p:nvSpPr>
          <p:cNvPr id="32" name="TextBox 31">
            <a:extLst>
              <a:ext uri="{FF2B5EF4-FFF2-40B4-BE49-F238E27FC236}">
                <a16:creationId xmlns:a16="http://schemas.microsoft.com/office/drawing/2014/main" id="{F4D22628-1E22-FEF6-8920-C0749D161E5E}"/>
              </a:ext>
            </a:extLst>
          </p:cNvPr>
          <p:cNvSpPr txBox="1"/>
          <p:nvPr/>
        </p:nvSpPr>
        <p:spPr>
          <a:xfrm>
            <a:off x="10456533" y="1308425"/>
            <a:ext cx="2643446"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RẤT CAO</a:t>
            </a:r>
          </a:p>
          <a:p>
            <a:r>
              <a:rPr lang="en-US" altLang="zh-CN" sz="1400" dirty="0">
                <a:solidFill>
                  <a:srgbClr val="601329"/>
                </a:solidFill>
                <a:latin typeface="Arial" panose="020B0604020202020204" pitchFamily="34" charset="0"/>
              </a:rPr>
              <a:t>1000m +</a:t>
            </a:r>
          </a:p>
          <a:p>
            <a:r>
              <a:rPr lang="en-US" altLang="zh-CN" sz="1400" dirty="0">
                <a:solidFill>
                  <a:srgbClr val="601329"/>
                </a:solidFill>
                <a:latin typeface="Arial" panose="020B0604020202020204" pitchFamily="34" charset="0"/>
              </a:rPr>
              <a:t>(&gt;3.280ft +)</a:t>
            </a:r>
          </a:p>
        </p:txBody>
      </p:sp>
    </p:spTree>
    <p:extLst>
      <p:ext uri="{BB962C8B-B14F-4D97-AF65-F5344CB8AC3E}">
        <p14:creationId xmlns:p14="http://schemas.microsoft.com/office/powerpoint/2010/main" val="500136252"/>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altLang="zh-CN" b="1" dirty="0">
                <a:solidFill>
                  <a:schemeClr val="accent1"/>
                </a:solidFill>
              </a:rPr>
              <a:t>ĐẤT</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4" y="2391774"/>
            <a:ext cx="3483504" cy="1530521"/>
          </a:xfrm>
        </p:spPr>
        <p:txBody>
          <a:bodyPr/>
          <a:lstStyle/>
          <a:p>
            <a:r>
              <a:rPr lang="en-US" altLang="zh-CN" dirty="0"/>
              <a:t>Cabernet Sauvignon đã đạt được thành công lớn từ những cây nho được trồng trên đất terra rossa nổi tiếng của Coonawarra - lớp đất mặt mỏng, có gốc oxit sắt trên đá vôi.</a:t>
            </a:r>
          </a:p>
        </p:txBody>
      </p:sp>
    </p:spTree>
    <p:extLst>
      <p:ext uri="{BB962C8B-B14F-4D97-AF65-F5344CB8AC3E}">
        <p14:creationId xmlns:p14="http://schemas.microsoft.com/office/powerpoint/2010/main" val="4249917559"/>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EB7A30-E56D-CD19-AC0C-6CD2DB64989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ext Placeholder 4">
            <a:extLst>
              <a:ext uri="{FF2B5EF4-FFF2-40B4-BE49-F238E27FC236}">
                <a16:creationId xmlns:a16="http://schemas.microsoft.com/office/drawing/2014/main" id="{D3DB8632-B903-B4A1-64DB-3EC881A5B895}"/>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altLang="zh-CN" sz="5440" b="1" dirty="0">
                <a:solidFill>
                  <a:schemeClr val="accent1"/>
                </a:solidFill>
                <a:latin typeface="Arial" panose="020B0604020202020204" pitchFamily="34" charset="0"/>
                <a:cs typeface="Arial" panose="020B0604020202020204" pitchFamily="34" charset="0"/>
              </a:rPr>
              <a:t>TÂY
ÚC</a:t>
            </a:r>
          </a:p>
        </p:txBody>
      </p:sp>
      <p:sp>
        <p:nvSpPr>
          <p:cNvPr id="6" name="object 58">
            <a:extLst>
              <a:ext uri="{FF2B5EF4-FFF2-40B4-BE49-F238E27FC236}">
                <a16:creationId xmlns:a16="http://schemas.microsoft.com/office/drawing/2014/main" id="{5E60AA90-C8B2-0B76-DA32-3C7E3131509B}"/>
              </a:ext>
            </a:extLst>
          </p:cNvPr>
          <p:cNvSpPr txBox="1"/>
          <p:nvPr/>
        </p:nvSpPr>
        <p:spPr>
          <a:xfrm>
            <a:off x="2201333" y="5101244"/>
            <a:ext cx="1979083" cy="232756"/>
          </a:xfrm>
          <a:prstGeom prst="rect">
            <a:avLst/>
          </a:prstGeom>
        </p:spPr>
        <p:txBody>
          <a:bodyPr vert="horz" wrap="square" lIns="0" tIns="17145" rIns="0" bIns="0" rtlCol="0" anchor="t" anchorCtr="0">
            <a:spAutoFit/>
          </a:bodyPr>
          <a:lstStyle/>
          <a:p>
            <a:pPr>
              <a:buClr>
                <a:srgbClr val="F40000"/>
              </a:buClr>
            </a:pPr>
            <a:r>
              <a:rPr lang="en-US" altLang="zh-CN" sz="1400" b="1" dirty="0">
                <a:solidFill>
                  <a:schemeClr val="accent1"/>
                </a:solidFill>
                <a:latin typeface="Arial" panose="020B0604020202020204" pitchFamily="34" charset="0"/>
                <a:cs typeface="Arial" panose="020B0604020202020204" pitchFamily="34" charset="0"/>
              </a:rPr>
              <a:t>MARGARET RIVER</a:t>
            </a:r>
          </a:p>
        </p:txBody>
      </p:sp>
      <p:cxnSp>
        <p:nvCxnSpPr>
          <p:cNvPr id="7" name="Straight Connector 6">
            <a:extLst>
              <a:ext uri="{FF2B5EF4-FFF2-40B4-BE49-F238E27FC236}">
                <a16:creationId xmlns:a16="http://schemas.microsoft.com/office/drawing/2014/main" id="{B6A799F8-988E-2AA7-75B4-3511C103EBF3}"/>
              </a:ext>
            </a:extLst>
          </p:cNvPr>
          <p:cNvCxnSpPr>
            <a:cxnSpLocks/>
          </p:cNvCxnSpPr>
          <p:nvPr/>
        </p:nvCxnSpPr>
        <p:spPr>
          <a:xfrm flipV="1">
            <a:off x="3894667" y="4859867"/>
            <a:ext cx="1710266" cy="357755"/>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80614271"/>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829691" cy="1530521"/>
          </a:xfrm>
        </p:spPr>
        <p:txBody>
          <a:bodyPr/>
          <a:lstStyle/>
          <a:p>
            <a:pPr>
              <a:spcBef>
                <a:spcPts val="100"/>
              </a:spcBef>
            </a:pPr>
            <a:r>
              <a:rPr lang="en-US" altLang="zh-CN" dirty="0"/>
              <a:t>Thiên đường ẩm thực</a:t>
            </a:r>
          </a:p>
          <a:p>
            <a:pPr>
              <a:spcBef>
                <a:spcPts val="100"/>
              </a:spcBef>
            </a:pPr>
            <a:r>
              <a:rPr lang="en-US" altLang="zh-CN" dirty="0"/>
              <a:t>Cabernet Sauvignon là loại rượu vang chủ lực của vùng</a:t>
            </a:r>
          </a:p>
          <a:p>
            <a:pPr>
              <a:spcBef>
                <a:spcPts val="100"/>
              </a:spcBef>
            </a:pPr>
            <a:r>
              <a:rPr lang="en-US" altLang="zh-CN" dirty="0"/>
              <a:t>Sự pha trộn nổi bật</a:t>
            </a:r>
          </a:p>
          <a:p>
            <a:pPr>
              <a:spcBef>
                <a:spcPts val="100"/>
              </a:spcBef>
            </a:pPr>
            <a:r>
              <a:rPr lang="en-US" altLang="zh-CN" dirty="0"/>
              <a:t>Quan điểm đổi mới, thử nghiệm</a:t>
            </a:r>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p:txBody>
          <a:bodyPr/>
          <a:lstStyle/>
          <a:p>
            <a:r>
              <a:rPr lang="en-US" altLang="zh-CN" b="1" dirty="0">
                <a:solidFill>
                  <a:schemeClr val="accent1"/>
                </a:solidFill>
              </a:rPr>
              <a:t>MARGARET RIVER</a:t>
            </a:r>
          </a:p>
        </p:txBody>
      </p:sp>
    </p:spTree>
    <p:extLst>
      <p:ext uri="{BB962C8B-B14F-4D97-AF65-F5344CB8AC3E}">
        <p14:creationId xmlns:p14="http://schemas.microsoft.com/office/powerpoint/2010/main" val="4214765211"/>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51B658-C587-B0BC-DCC2-FD415CFB91BF}"/>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 name="Picture Placeholder 6">
            <a:extLst>
              <a:ext uri="{FF2B5EF4-FFF2-40B4-BE49-F238E27FC236}">
                <a16:creationId xmlns:a16="http://schemas.microsoft.com/office/drawing/2014/main" id="{F5E5D441-F351-5A95-E454-ECCB0C44D80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 y="-1"/>
            <a:ext cx="6096000" cy="6857993"/>
          </a:xfrm>
          <a:prstGeom prst="rect">
            <a:avLst/>
          </a:prstGeom>
        </p:spPr>
      </p:pic>
      <p:sp>
        <p:nvSpPr>
          <p:cNvPr id="5" name="Title 7">
            <a:extLst>
              <a:ext uri="{FF2B5EF4-FFF2-40B4-BE49-F238E27FC236}">
                <a16:creationId xmlns:a16="http://schemas.microsoft.com/office/drawing/2014/main" id="{FFB25CB7-0857-5EA2-C68A-55F6E3A0212C}"/>
              </a:ext>
            </a:extLst>
          </p:cNvPr>
          <p:cNvSpPr txBox="1">
            <a:spLocks/>
          </p:cNvSpPr>
          <p:nvPr/>
        </p:nvSpPr>
        <p:spPr>
          <a:xfrm>
            <a:off x="6456363" y="626428"/>
            <a:ext cx="3832460" cy="683329"/>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b="1" dirty="0">
                <a:solidFill>
                  <a:schemeClr val="accent3"/>
                </a:solidFill>
                <a:latin typeface="Arial" panose="020B0604020202020204" pitchFamily="34" charset="0"/>
                <a:cs typeface="Arial" panose="020B0604020202020204" pitchFamily="34" charset="0"/>
              </a:rPr>
              <a:t>ĐỘ CAO</a:t>
            </a:r>
          </a:p>
        </p:txBody>
      </p:sp>
      <p:sp>
        <p:nvSpPr>
          <p:cNvPr id="6" name="Text Placeholder 9">
            <a:extLst>
              <a:ext uri="{FF2B5EF4-FFF2-40B4-BE49-F238E27FC236}">
                <a16:creationId xmlns:a16="http://schemas.microsoft.com/office/drawing/2014/main" id="{83B8633A-B2A9-62C7-E554-D9763026C04E}"/>
              </a:ext>
            </a:extLst>
          </p:cNvPr>
          <p:cNvSpPr txBox="1">
            <a:spLocks/>
          </p:cNvSpPr>
          <p:nvPr/>
        </p:nvSpPr>
        <p:spPr>
          <a:xfrm>
            <a:off x="6672817" y="3720866"/>
            <a:ext cx="2555535"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b="1" dirty="0">
                <a:solidFill>
                  <a:schemeClr val="accent3"/>
                </a:solidFill>
                <a:latin typeface="Arial" panose="020B0604020202020204" pitchFamily="34" charset="0"/>
                <a:cs typeface="Arial" panose="020B0604020202020204" pitchFamily="34" charset="0"/>
              </a:rPr>
              <a:t>MARGARET RIVER</a:t>
            </a:r>
          </a:p>
          <a:p>
            <a:r>
              <a:rPr lang="en-US" altLang="zh-CN" sz="1800" dirty="0">
                <a:solidFill>
                  <a:srgbClr val="B2D8BE"/>
                </a:solidFill>
                <a:latin typeface="Arial" panose="020B0604020202020204" pitchFamily="34" charset="0"/>
                <a:cs typeface="Arial" panose="020B0604020202020204" pitchFamily="34" charset="0"/>
              </a:rPr>
              <a:t>0–231M (0–757FT)</a:t>
            </a:r>
          </a:p>
        </p:txBody>
      </p:sp>
      <p:sp>
        <p:nvSpPr>
          <p:cNvPr id="7" name="TextBox 6">
            <a:extLst>
              <a:ext uri="{FF2B5EF4-FFF2-40B4-BE49-F238E27FC236}">
                <a16:creationId xmlns:a16="http://schemas.microsoft.com/office/drawing/2014/main" id="{26E449AC-62F7-B665-3C75-DEC3A7F77D6F}"/>
              </a:ext>
            </a:extLst>
          </p:cNvPr>
          <p:cNvSpPr txBox="1"/>
          <p:nvPr/>
        </p:nvSpPr>
        <p:spPr>
          <a:xfrm>
            <a:off x="9228352" y="5836182"/>
            <a:ext cx="2092341"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THẤP</a:t>
            </a:r>
          </a:p>
          <a:p>
            <a:r>
              <a:rPr lang="en-US" altLang="zh-CN" sz="1400" dirty="0">
                <a:solidFill>
                  <a:srgbClr val="601329"/>
                </a:solidFill>
                <a:latin typeface="Arial" panose="020B0604020202020204" pitchFamily="34" charset="0"/>
              </a:rPr>
              <a:t>0–499m
(0–1.639ft)</a:t>
            </a:r>
          </a:p>
        </p:txBody>
      </p:sp>
      <p:sp>
        <p:nvSpPr>
          <p:cNvPr id="8" name="TextBox 7">
            <a:extLst>
              <a:ext uri="{FF2B5EF4-FFF2-40B4-BE49-F238E27FC236}">
                <a16:creationId xmlns:a16="http://schemas.microsoft.com/office/drawing/2014/main" id="{D3EE671D-78E4-2A90-B83D-F0AE4EB38595}"/>
              </a:ext>
            </a:extLst>
          </p:cNvPr>
          <p:cNvSpPr txBox="1"/>
          <p:nvPr/>
        </p:nvSpPr>
        <p:spPr>
          <a:xfrm>
            <a:off x="9633083" y="4316851"/>
            <a:ext cx="2399913"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TRUNG BÌNH</a:t>
            </a:r>
          </a:p>
          <a:p>
            <a:r>
              <a:rPr lang="en-US" altLang="zh-CN" sz="1400" dirty="0">
                <a:solidFill>
                  <a:srgbClr val="601329"/>
                </a:solidFill>
                <a:latin typeface="Arial" panose="020B0604020202020204" pitchFamily="34" charset="0"/>
              </a:rPr>
              <a:t>500–749m </a:t>
            </a:r>
          </a:p>
          <a:p>
            <a:r>
              <a:rPr lang="en-US" altLang="zh-CN" sz="1400" dirty="0">
                <a:solidFill>
                  <a:srgbClr val="601329"/>
                </a:solidFill>
                <a:latin typeface="Arial" panose="020B0604020202020204" pitchFamily="34" charset="0"/>
              </a:rPr>
              <a:t>(1.640–2.459ft)</a:t>
            </a:r>
          </a:p>
        </p:txBody>
      </p:sp>
      <p:sp>
        <p:nvSpPr>
          <p:cNvPr id="9" name="TextBox 8">
            <a:extLst>
              <a:ext uri="{FF2B5EF4-FFF2-40B4-BE49-F238E27FC236}">
                <a16:creationId xmlns:a16="http://schemas.microsoft.com/office/drawing/2014/main" id="{4C713896-ABE1-082C-E2B5-6E0C7E3360BA}"/>
              </a:ext>
            </a:extLst>
          </p:cNvPr>
          <p:cNvSpPr txBox="1"/>
          <p:nvPr/>
        </p:nvSpPr>
        <p:spPr>
          <a:xfrm>
            <a:off x="10105808" y="2748202"/>
            <a:ext cx="2399913"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CAO</a:t>
            </a:r>
          </a:p>
          <a:p>
            <a:r>
              <a:rPr lang="en-US" altLang="zh-CN" sz="1400" dirty="0">
                <a:solidFill>
                  <a:srgbClr val="601329"/>
                </a:solidFill>
                <a:latin typeface="Arial" panose="020B0604020202020204" pitchFamily="34" charset="0"/>
              </a:rPr>
              <a:t>750–999m</a:t>
            </a:r>
          </a:p>
          <a:p>
            <a:r>
              <a:rPr lang="en-US" altLang="zh-CN" sz="1400" dirty="0">
                <a:solidFill>
                  <a:srgbClr val="601329"/>
                </a:solidFill>
                <a:latin typeface="Arial" panose="020B0604020202020204" pitchFamily="34" charset="0"/>
              </a:rPr>
              <a:t>(2.460–3.279ft)</a:t>
            </a:r>
          </a:p>
        </p:txBody>
      </p:sp>
      <p:sp>
        <p:nvSpPr>
          <p:cNvPr id="10" name="TextBox 9">
            <a:extLst>
              <a:ext uri="{FF2B5EF4-FFF2-40B4-BE49-F238E27FC236}">
                <a16:creationId xmlns:a16="http://schemas.microsoft.com/office/drawing/2014/main" id="{C2D410A7-F01F-5007-AE40-DEB0CBE7BA3F}"/>
              </a:ext>
            </a:extLst>
          </p:cNvPr>
          <p:cNvSpPr txBox="1"/>
          <p:nvPr/>
        </p:nvSpPr>
        <p:spPr>
          <a:xfrm>
            <a:off x="10456533" y="1308425"/>
            <a:ext cx="2643446"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RẤT CAO</a:t>
            </a:r>
          </a:p>
          <a:p>
            <a:r>
              <a:rPr lang="en-US" altLang="zh-CN" sz="1400" dirty="0">
                <a:solidFill>
                  <a:srgbClr val="601329"/>
                </a:solidFill>
                <a:latin typeface="Arial" panose="020B0604020202020204" pitchFamily="34" charset="0"/>
              </a:rPr>
              <a:t>1000m +</a:t>
            </a:r>
          </a:p>
          <a:p>
            <a:r>
              <a:rPr lang="en-US" altLang="zh-CN" sz="1400" dirty="0">
                <a:solidFill>
                  <a:srgbClr val="601329"/>
                </a:solidFill>
                <a:latin typeface="Arial" panose="020B0604020202020204" pitchFamily="34" charset="0"/>
              </a:rPr>
              <a:t>(&gt;3.280ft +)</a:t>
            </a:r>
          </a:p>
        </p:txBody>
      </p:sp>
      <p:cxnSp>
        <p:nvCxnSpPr>
          <p:cNvPr id="16" name="Straight Connector 15">
            <a:extLst>
              <a:ext uri="{FF2B5EF4-FFF2-40B4-BE49-F238E27FC236}">
                <a16:creationId xmlns:a16="http://schemas.microsoft.com/office/drawing/2014/main" id="{D0252149-401D-9B25-A1D9-77C8015D3922}"/>
              </a:ext>
            </a:extLst>
          </p:cNvPr>
          <p:cNvCxnSpPr>
            <a:cxnSpLocks/>
          </p:cNvCxnSpPr>
          <p:nvPr/>
        </p:nvCxnSpPr>
        <p:spPr>
          <a:xfrm>
            <a:off x="7546984" y="6366988"/>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CB775ABF-E30A-2086-A73C-1C6199FC9E96}"/>
              </a:ext>
            </a:extLst>
          </p:cNvPr>
          <p:cNvCxnSpPr>
            <a:cxnSpLocks/>
          </p:cNvCxnSpPr>
          <p:nvPr/>
        </p:nvCxnSpPr>
        <p:spPr>
          <a:xfrm flipV="1">
            <a:off x="7546984" y="5243987"/>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9BD7AC64-2811-3189-0CBA-9C8D04528450}"/>
              </a:ext>
            </a:extLst>
          </p:cNvPr>
          <p:cNvSpPr txBox="1"/>
          <p:nvPr/>
        </p:nvSpPr>
        <p:spPr>
          <a:xfrm>
            <a:off x="555618" y="1693009"/>
            <a:ext cx="3944498" cy="584775"/>
          </a:xfrm>
          <a:prstGeom prst="rect">
            <a:avLst/>
          </a:prstGeom>
          <a:noFill/>
        </p:spPr>
        <p:txBody>
          <a:bodyPr wrap="square">
            <a:spAutoFit/>
          </a:bodyPr>
          <a:lstStyle/>
          <a:p>
            <a:r>
              <a:rPr lang="en-US" altLang="zh-CN" sz="1600" b="1" dirty="0">
                <a:solidFill>
                  <a:schemeClr val="bg1"/>
                </a:solidFill>
                <a:latin typeface="Arial" panose="020B0604020202020204" pitchFamily="34" charset="0"/>
              </a:rPr>
              <a:t>ẢNH HƯỞNG HẢI HƯƠNG MẠNH MẼ VỚI CÁC ĐẠI DƯƠNG Ở BA BÊN</a:t>
            </a:r>
          </a:p>
        </p:txBody>
      </p:sp>
      <p:sp>
        <p:nvSpPr>
          <p:cNvPr id="20" name="Title 2">
            <a:extLst>
              <a:ext uri="{FF2B5EF4-FFF2-40B4-BE49-F238E27FC236}">
                <a16:creationId xmlns:a16="http://schemas.microsoft.com/office/drawing/2014/main" id="{EE1633EC-A994-993A-4C58-F529C89B9129}"/>
              </a:ext>
            </a:extLst>
          </p:cNvPr>
          <p:cNvSpPr txBox="1">
            <a:spLocks/>
          </p:cNvSpPr>
          <p:nvPr/>
        </p:nvSpPr>
        <p:spPr>
          <a:xfrm>
            <a:off x="546079" y="1025657"/>
            <a:ext cx="5334275" cy="820910"/>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b="1" dirty="0">
                <a:solidFill>
                  <a:schemeClr val="accent1"/>
                </a:solidFill>
                <a:latin typeface="Arial" panose="020B0604020202020204" pitchFamily="34" charset="0"/>
                <a:cs typeface="Arial" panose="020B0604020202020204" pitchFamily="34" charset="0"/>
              </a:rPr>
              <a:t>KHÍ HẬU</a:t>
            </a:r>
          </a:p>
        </p:txBody>
      </p:sp>
      <p:sp>
        <p:nvSpPr>
          <p:cNvPr id="21" name="TextBox 20">
            <a:extLst>
              <a:ext uri="{FF2B5EF4-FFF2-40B4-BE49-F238E27FC236}">
                <a16:creationId xmlns:a16="http://schemas.microsoft.com/office/drawing/2014/main" id="{D2FEF2D0-2810-B558-D60F-7D27D9B8F5B0}"/>
              </a:ext>
            </a:extLst>
          </p:cNvPr>
          <p:cNvSpPr txBox="1"/>
          <p:nvPr/>
        </p:nvSpPr>
        <p:spPr>
          <a:xfrm>
            <a:off x="518143" y="465361"/>
            <a:ext cx="4331369" cy="584775"/>
          </a:xfrm>
          <a:prstGeom prst="rect">
            <a:avLst/>
          </a:prstGeom>
          <a:noFill/>
        </p:spPr>
        <p:txBody>
          <a:bodyPr wrap="square" rtlCol="0">
            <a:spAutoFit/>
          </a:bodyPr>
          <a:lstStyle/>
          <a:p>
            <a:pPr algn="l"/>
            <a:r>
              <a:rPr lang="en-US" altLang="zh-CN" sz="3200" b="1" dirty="0">
                <a:solidFill>
                  <a:schemeClr val="bg1"/>
                </a:solidFill>
                <a:effectLst/>
                <a:latin typeface="Arial" panose="020B0604020202020204" pitchFamily="34" charset="0"/>
                <a:ea typeface="Inter Display" panose="02000503000000020004" pitchFamily="2" charset="0"/>
                <a:cs typeface="Arial" panose="020B0604020202020204" pitchFamily="34" charset="0"/>
              </a:rPr>
              <a:t>ĐỊA TRUNG HẢI</a:t>
            </a:r>
          </a:p>
        </p:txBody>
      </p:sp>
      <p:sp>
        <p:nvSpPr>
          <p:cNvPr id="11" name="Oval 10">
            <a:extLst>
              <a:ext uri="{FF2B5EF4-FFF2-40B4-BE49-F238E27FC236}">
                <a16:creationId xmlns:a16="http://schemas.microsoft.com/office/drawing/2014/main" id="{DE08AEB5-1D66-3ACB-81A3-DB263CFBCCFB}"/>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Oval 22">
            <a:extLst>
              <a:ext uri="{FF2B5EF4-FFF2-40B4-BE49-F238E27FC236}">
                <a16:creationId xmlns:a16="http://schemas.microsoft.com/office/drawing/2014/main" id="{F0BBF755-1CA2-FE97-D95B-79303941E1C6}"/>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4" name="Oval 23">
            <a:extLst>
              <a:ext uri="{FF2B5EF4-FFF2-40B4-BE49-F238E27FC236}">
                <a16:creationId xmlns:a16="http://schemas.microsoft.com/office/drawing/2014/main" id="{DE8CA3D1-DF5B-FD75-9613-159414567D2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5" name="Oval 24">
            <a:extLst>
              <a:ext uri="{FF2B5EF4-FFF2-40B4-BE49-F238E27FC236}">
                <a16:creationId xmlns:a16="http://schemas.microsoft.com/office/drawing/2014/main" id="{C775F157-3E2F-69A4-1CBE-EA714476EA85}"/>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4" name="Oval 13">
            <a:extLst>
              <a:ext uri="{FF2B5EF4-FFF2-40B4-BE49-F238E27FC236}">
                <a16:creationId xmlns:a16="http://schemas.microsoft.com/office/drawing/2014/main" id="{160C6BB0-6A55-AC99-A2FE-EE3693086B2F}"/>
              </a:ext>
            </a:extLst>
          </p:cNvPr>
          <p:cNvSpPr/>
          <p:nvPr/>
        </p:nvSpPr>
        <p:spPr>
          <a:xfrm>
            <a:off x="8608887" y="6194319"/>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n>
                <a:solidFill>
                  <a:sysClr val="windowText" lastClr="000000"/>
                </a:solidFill>
              </a:ln>
              <a:solidFill>
                <a:schemeClr val="accent3"/>
              </a:solidFill>
              <a:latin typeface="Arial" panose="020B0604020202020204" pitchFamily="34" charset="0"/>
            </a:endParaRPr>
          </a:p>
        </p:txBody>
      </p:sp>
    </p:spTree>
    <p:extLst>
      <p:ext uri="{BB962C8B-B14F-4D97-AF65-F5344CB8AC3E}">
        <p14:creationId xmlns:p14="http://schemas.microsoft.com/office/powerpoint/2010/main" val="1825617561"/>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  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3"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sp>
        <p:nvSpPr>
          <p:cNvPr id="12" name="TextBox 11">
            <a:extLst>
              <a:ext uri="{FF2B5EF4-FFF2-40B4-BE49-F238E27FC236}">
                <a16:creationId xmlns:a16="http://schemas.microsoft.com/office/drawing/2014/main" id="{2EE1723A-80B7-9DAD-0CD2-5CE849685D79}"/>
              </a:ext>
            </a:extLst>
          </p:cNvPr>
          <p:cNvSpPr txBox="1"/>
          <p:nvPr/>
        </p:nvSpPr>
        <p:spPr>
          <a:xfrm>
            <a:off x="6545766" y="568712"/>
            <a:ext cx="5096107" cy="5755422"/>
          </a:xfrm>
          <a:prstGeom prst="rect">
            <a:avLst/>
          </a:prstGeom>
          <a:noFill/>
        </p:spPr>
        <p:txBody>
          <a:bodyPr wrap="square">
            <a:spAutoFit/>
          </a:bodyPr>
          <a:lstStyle/>
          <a:p>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Được chế tạo từ những trái nho được trồng dưới những điều kiện khí hậu rộng lớn và đa dạng, trên những vùng đất được hình thành hàng triệu năm, mỗi ly rượu vang Úc đều kể một câu chuyện.</a:t>
            </a:r>
          </a:p>
          <a:p>
            <a:endParaRPr lang="en-AU"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endParaRPr>
          </a:p>
          <a:p>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Giống như những người đi trước chúng ta, những người trồng trọt và sản xuất hiện đại của chúng ta tiếp tục đam mê, kiên cường và sáng tạo; không ngừng thúc đẩy để khám phá những cách mới để hoàn thiện các kỹ thuật cũ. Cộng đồng của chúng ta được kết nối bởi sự tôn trọng lẫn nhau và tình yêu chung đối với việc tạo ra loại rượu vang đặc biệt, đồng thời bảo vệ những kỳ quan thiên nhiên cho các thế hệ tương lai thưởng thức. Áp dụng tư duy hiện đại vào vùng đất cổ xưa của chúng ta, chúng tôi coi trọng việc thử nghiệm vui tươi một cách nghiêm túc.</a:t>
            </a:r>
          </a:p>
          <a:p>
            <a:endParaRPr lang="en-AU" sz="1600" dirty="0">
              <a:solidFill>
                <a:srgbClr val="190000"/>
              </a:solidFill>
              <a:latin typeface="Arial" panose="020B0604020202020204" pitchFamily="34" charset="0"/>
              <a:ea typeface="Inter Display" panose="02000503000000020004" pitchFamily="2" charset="0"/>
              <a:cs typeface="Arial" panose="020B0604020202020204" pitchFamily="34" charset="0"/>
            </a:endParaRPr>
          </a:p>
          <a:p>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Vì vậy, nếu bạn đang tìm kiếm hương vị của cuộc phiêu lưu, hãy để rượu vang Úc là chiếc la bàn của bạn. Bởi vì trong mỗi chai rượu vang Úc, bạn sẽ trải nghiệm những kỳ quan của nước Úc - một lời nhắc nhở về cuộc phiêu lưu và sự đa dạng định hình nên văn hóa và vùng đất của chúng ta.</a:t>
            </a:r>
          </a:p>
        </p:txBody>
      </p:sp>
      <p:pic>
        <p:nvPicPr>
          <p:cNvPr id="16" name="Picture 15" descr="A logo with text on it  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7719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altLang="zh-CN" b="1" dirty="0">
                <a:solidFill>
                  <a:schemeClr val="accent1"/>
                </a:solidFill>
              </a:rPr>
              <a:t>ĐẤT</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4" y="2391774"/>
            <a:ext cx="3779836" cy="1530521"/>
          </a:xfrm>
        </p:spPr>
        <p:txBody>
          <a:bodyPr/>
          <a:lstStyle/>
          <a:p>
            <a:r>
              <a:rPr lang="en-US" altLang="zh-CN" dirty="0"/>
              <a:t>Đất ở Margaret River chủ yếu là đất thịt pha sỏi trên nền đá granit và gneiss, với khả năng giữ nước tổng thể thấp.</a:t>
            </a:r>
          </a:p>
        </p:txBody>
      </p:sp>
    </p:spTree>
    <p:extLst>
      <p:ext uri="{BB962C8B-B14F-4D97-AF65-F5344CB8AC3E}">
        <p14:creationId xmlns:p14="http://schemas.microsoft.com/office/powerpoint/2010/main" val="1518133668"/>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EB7A30-E56D-CD19-AC0C-6CD2DB64989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ext Placeholder 4">
            <a:extLst>
              <a:ext uri="{FF2B5EF4-FFF2-40B4-BE49-F238E27FC236}">
                <a16:creationId xmlns:a16="http://schemas.microsoft.com/office/drawing/2014/main" id="{D3DB8632-B903-B4A1-64DB-3EC881A5B895}"/>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altLang="zh-CN" sz="5440" b="1" dirty="0">
                <a:solidFill>
                  <a:schemeClr val="accent1"/>
                </a:solidFill>
                <a:latin typeface="Arial" panose="020B0604020202020204" pitchFamily="34" charset="0"/>
                <a:cs typeface="Arial" panose="020B0604020202020204" pitchFamily="34" charset="0"/>
              </a:rPr>
              <a:t>VICTORIA</a:t>
            </a:r>
          </a:p>
        </p:txBody>
      </p:sp>
      <p:sp>
        <p:nvSpPr>
          <p:cNvPr id="6" name="object 58">
            <a:extLst>
              <a:ext uri="{FF2B5EF4-FFF2-40B4-BE49-F238E27FC236}">
                <a16:creationId xmlns:a16="http://schemas.microsoft.com/office/drawing/2014/main" id="{5E60AA90-C8B2-0B76-DA32-3C7E3131509B}"/>
              </a:ext>
            </a:extLst>
          </p:cNvPr>
          <p:cNvSpPr txBox="1"/>
          <p:nvPr/>
        </p:nvSpPr>
        <p:spPr>
          <a:xfrm>
            <a:off x="3001628" y="6282179"/>
            <a:ext cx="1979083" cy="232756"/>
          </a:xfrm>
          <a:prstGeom prst="rect">
            <a:avLst/>
          </a:prstGeom>
        </p:spPr>
        <p:txBody>
          <a:bodyPr vert="horz" wrap="square" lIns="0" tIns="17145" rIns="0" bIns="0" rtlCol="0" anchor="t" anchorCtr="0">
            <a:spAutoFit/>
          </a:bodyPr>
          <a:lstStyle/>
          <a:p>
            <a:pPr>
              <a:buClr>
                <a:srgbClr val="F40000"/>
              </a:buClr>
            </a:pPr>
            <a:r>
              <a:rPr lang="en-US" altLang="zh-CN" sz="1400" b="1" dirty="0">
                <a:solidFill>
                  <a:schemeClr val="accent1"/>
                </a:solidFill>
                <a:latin typeface="Arial" panose="020B0604020202020204" pitchFamily="34" charset="0"/>
                <a:cs typeface="Arial" panose="020B0604020202020204" pitchFamily="34" charset="0"/>
              </a:rPr>
              <a:t>THUNG LŨNG YARRA</a:t>
            </a:r>
          </a:p>
        </p:txBody>
      </p:sp>
      <p:cxnSp>
        <p:nvCxnSpPr>
          <p:cNvPr id="7" name="Straight Connector 6">
            <a:extLst>
              <a:ext uri="{FF2B5EF4-FFF2-40B4-BE49-F238E27FC236}">
                <a16:creationId xmlns:a16="http://schemas.microsoft.com/office/drawing/2014/main" id="{B6A799F8-988E-2AA7-75B4-3511C103EBF3}"/>
              </a:ext>
            </a:extLst>
          </p:cNvPr>
          <p:cNvCxnSpPr>
            <a:cxnSpLocks/>
          </p:cNvCxnSpPr>
          <p:nvPr/>
        </p:nvCxnSpPr>
        <p:spPr>
          <a:xfrm flipV="1">
            <a:off x="4910667" y="4732867"/>
            <a:ext cx="1735666" cy="165731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78111556"/>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253969" cy="1530521"/>
          </a:xfrm>
        </p:spPr>
        <p:txBody>
          <a:bodyPr/>
          <a:lstStyle/>
          <a:p>
            <a:pPr>
              <a:spcBef>
                <a:spcPct val="0"/>
              </a:spcBef>
            </a:pPr>
            <a:r>
              <a:rPr lang="en-US" altLang="zh-CN" dirty="0"/>
              <a:t>Quận trồng nho lớn đầu tiên của Victoria</a:t>
            </a:r>
          </a:p>
          <a:p>
            <a:pPr>
              <a:spcBef>
                <a:spcPct val="0"/>
              </a:spcBef>
            </a:pPr>
            <a:r>
              <a:rPr lang="en-US" altLang="zh-CN" dirty="0"/>
              <a:t>Phong cách khí hậu mát mẻ</a:t>
            </a:r>
          </a:p>
          <a:p>
            <a:pPr>
              <a:spcBef>
                <a:spcPct val="0"/>
              </a:spcBef>
            </a:pPr>
            <a:r>
              <a:rPr lang="en-US" altLang="zh-CN" dirty="0"/>
              <a:t>Thiên đường ẩm thực và rượu vang và điểm đến du lịch nổi tiếng</a:t>
            </a:r>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p:txBody>
          <a:bodyPr/>
          <a:lstStyle/>
          <a:p>
            <a:r>
              <a:rPr lang="en-US" altLang="zh-CN" b="1" dirty="0">
                <a:solidFill>
                  <a:schemeClr val="accent1"/>
                </a:solidFill>
              </a:rPr>
              <a:t>THUNG LŨNG YARRA</a:t>
            </a:r>
          </a:p>
        </p:txBody>
      </p:sp>
    </p:spTree>
    <p:extLst>
      <p:ext uri="{BB962C8B-B14F-4D97-AF65-F5344CB8AC3E}">
        <p14:creationId xmlns:p14="http://schemas.microsoft.com/office/powerpoint/2010/main" val="893336403"/>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897970"/>
            <a:ext cx="5334275" cy="820910"/>
          </a:xfrm>
        </p:spPr>
        <p:txBody>
          <a:bodyPr/>
          <a:lstStyle/>
          <a:p>
            <a:r>
              <a:rPr lang="en-US" altLang="zh-CN" b="1" dirty="0">
                <a:solidFill>
                  <a:schemeClr val="accent3"/>
                </a:solidFill>
              </a:rPr>
              <a:t>KHÍ HẬU</a:t>
            </a: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1534214"/>
            <a:ext cx="5183398" cy="584775"/>
          </a:xfrm>
          <a:prstGeom prst="rect">
            <a:avLst/>
          </a:prstGeom>
          <a:noFill/>
        </p:spPr>
        <p:txBody>
          <a:bodyPr wrap="square" rtlCol="0">
            <a:spAutoFit/>
          </a:bodyPr>
          <a:lstStyle/>
          <a:p>
            <a:pPr algn="l"/>
            <a:r>
              <a:rPr lang="en-US" altLang="zh-CN" sz="3200" b="1" dirty="0">
                <a:solidFill>
                  <a:schemeClr val="bg1"/>
                </a:solidFill>
                <a:effectLst/>
                <a:latin typeface="Arial" panose="020B0604020202020204" pitchFamily="34" charset="0"/>
                <a:ea typeface="Inter Display" panose="02000503000000020004" pitchFamily="2" charset="0"/>
                <a:cs typeface="Arial" panose="020B0604020202020204" pitchFamily="34" charset="0"/>
              </a:rPr>
              <a:t>LỤC ĐỊA</a:t>
            </a:r>
          </a:p>
        </p:txBody>
      </p:sp>
      <p:sp>
        <p:nvSpPr>
          <p:cNvPr id="4" name="TextBox 3">
            <a:extLst>
              <a:ext uri="{FF2B5EF4-FFF2-40B4-BE49-F238E27FC236}">
                <a16:creationId xmlns:a16="http://schemas.microsoft.com/office/drawing/2014/main" id="{F6F05948-33DB-055B-AE2C-CEF9374E5478}"/>
              </a:ext>
            </a:extLst>
          </p:cNvPr>
          <p:cNvSpPr txBox="1"/>
          <p:nvPr/>
        </p:nvSpPr>
        <p:spPr>
          <a:xfrm>
            <a:off x="527854" y="2118989"/>
            <a:ext cx="2716089" cy="535531"/>
          </a:xfrm>
          <a:prstGeom prst="rect">
            <a:avLst/>
          </a:prstGeom>
          <a:noFill/>
        </p:spPr>
        <p:txBody>
          <a:bodyPr wrap="square" rtlCol="0">
            <a:spAutoFit/>
          </a:bodyPr>
          <a:lstStyle/>
          <a:p>
            <a:pPr>
              <a:lnSpc>
                <a:spcPct val="90000"/>
              </a:lnSpc>
            </a:pPr>
            <a:r>
              <a:rPr lang="en-US" altLang="zh-CN" sz="1600" b="1" dirty="0">
                <a:solidFill>
                  <a:schemeClr val="bg1"/>
                </a:solidFill>
                <a:latin typeface="Arial" panose="020B0604020202020204" pitchFamily="34" charset="0"/>
              </a:rPr>
              <a:t>VỚI ẢNH HƯỞNG ĐỊA TRUNG HẢI</a:t>
            </a:r>
            <a:endParaRPr lang="en-AU" sz="1600" b="1" dirty="0">
              <a:solidFill>
                <a:schemeClr val="bg1"/>
              </a:solidFill>
              <a:latin typeface="Arial" panose="020B0604020202020204" pitchFamily="34" charset="0"/>
            </a:endParaRP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83329"/>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b="1" dirty="0">
                <a:solidFill>
                  <a:schemeClr val="accent3"/>
                </a:solidFill>
                <a:latin typeface="Arial" panose="020B0604020202020204" pitchFamily="34" charset="0"/>
                <a:cs typeface="Arial" panose="020B0604020202020204" pitchFamily="34" charset="0"/>
              </a:rPr>
              <a:t>ĐỘ CAO</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369168" y="3748036"/>
            <a:ext cx="2748500"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b="1" dirty="0">
                <a:solidFill>
                  <a:schemeClr val="accent3"/>
                </a:solidFill>
                <a:latin typeface="Arial" panose="020B0604020202020204" pitchFamily="34" charset="0"/>
                <a:cs typeface="Arial" panose="020B0604020202020204" pitchFamily="34" charset="0"/>
              </a:rPr>
              <a:t>THUNG LŨNG YARRA</a:t>
            </a:r>
          </a:p>
          <a:p>
            <a:r>
              <a:rPr lang="en-US" altLang="zh-CN" sz="1800" dirty="0">
                <a:solidFill>
                  <a:srgbClr val="B2D8BE"/>
                </a:solidFill>
                <a:latin typeface="Arial" panose="020B0604020202020204" pitchFamily="34" charset="0"/>
                <a:cs typeface="Arial" panose="020B0604020202020204" pitchFamily="34" charset="0"/>
              </a:rPr>
              <a:t>30–400M (98–1.312FT)</a:t>
            </a:r>
          </a:p>
        </p:txBody>
      </p:sp>
      <p:sp>
        <p:nvSpPr>
          <p:cNvPr id="9" name="TextBox 8">
            <a:extLst>
              <a:ext uri="{FF2B5EF4-FFF2-40B4-BE49-F238E27FC236}">
                <a16:creationId xmlns:a16="http://schemas.microsoft.com/office/drawing/2014/main" id="{021CCACE-3870-06CE-9950-B9D8A2FBFFF2}"/>
              </a:ext>
            </a:extLst>
          </p:cNvPr>
          <p:cNvSpPr txBox="1"/>
          <p:nvPr/>
        </p:nvSpPr>
        <p:spPr>
          <a:xfrm>
            <a:off x="9228352" y="5836182"/>
            <a:ext cx="2092341"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THẤP</a:t>
            </a:r>
          </a:p>
          <a:p>
            <a:r>
              <a:rPr lang="en-US" altLang="zh-CN" sz="1400" dirty="0">
                <a:solidFill>
                  <a:srgbClr val="601329"/>
                </a:solidFill>
                <a:latin typeface="Arial" panose="020B0604020202020204" pitchFamily="34" charset="0"/>
              </a:rPr>
              <a:t>0–499m
(0–1.639ft)</a:t>
            </a:r>
          </a:p>
        </p:txBody>
      </p:sp>
      <p:sp>
        <p:nvSpPr>
          <p:cNvPr id="17" name="TextBox 16">
            <a:extLst>
              <a:ext uri="{FF2B5EF4-FFF2-40B4-BE49-F238E27FC236}">
                <a16:creationId xmlns:a16="http://schemas.microsoft.com/office/drawing/2014/main" id="{B32F3ACB-BD3F-D20F-BC98-BB320A8ED24B}"/>
              </a:ext>
            </a:extLst>
          </p:cNvPr>
          <p:cNvSpPr txBox="1"/>
          <p:nvPr/>
        </p:nvSpPr>
        <p:spPr>
          <a:xfrm>
            <a:off x="9633083" y="4316851"/>
            <a:ext cx="2399913"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TRUNG BÌNH</a:t>
            </a:r>
          </a:p>
          <a:p>
            <a:r>
              <a:rPr lang="en-US" altLang="zh-CN" sz="1400" dirty="0">
                <a:solidFill>
                  <a:srgbClr val="601329"/>
                </a:solidFill>
                <a:latin typeface="Arial" panose="020B0604020202020204" pitchFamily="34" charset="0"/>
              </a:rPr>
              <a:t>500–749m </a:t>
            </a:r>
          </a:p>
          <a:p>
            <a:r>
              <a:rPr lang="en-US" altLang="zh-CN" sz="1400" dirty="0">
                <a:solidFill>
                  <a:srgbClr val="601329"/>
                </a:solidFill>
                <a:latin typeface="Arial" panose="020B0604020202020204" pitchFamily="34" charset="0"/>
              </a:rPr>
              <a:t>(1.640–2.459ft)</a:t>
            </a:r>
          </a:p>
        </p:txBody>
      </p:sp>
      <p:sp>
        <p:nvSpPr>
          <p:cNvPr id="24" name="TextBox 23">
            <a:extLst>
              <a:ext uri="{FF2B5EF4-FFF2-40B4-BE49-F238E27FC236}">
                <a16:creationId xmlns:a16="http://schemas.microsoft.com/office/drawing/2014/main" id="{A0C651B7-5663-3862-F2FC-63E799DA532C}"/>
              </a:ext>
            </a:extLst>
          </p:cNvPr>
          <p:cNvSpPr txBox="1"/>
          <p:nvPr/>
        </p:nvSpPr>
        <p:spPr>
          <a:xfrm>
            <a:off x="10105808" y="2748202"/>
            <a:ext cx="2399913"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CAO</a:t>
            </a:r>
          </a:p>
          <a:p>
            <a:r>
              <a:rPr lang="en-US" altLang="zh-CN" sz="1400" dirty="0">
                <a:solidFill>
                  <a:srgbClr val="601329"/>
                </a:solidFill>
                <a:latin typeface="Arial" panose="020B0604020202020204" pitchFamily="34" charset="0"/>
              </a:rPr>
              <a:t>750–999m</a:t>
            </a:r>
          </a:p>
          <a:p>
            <a:r>
              <a:rPr lang="en-US" altLang="zh-CN" sz="1400" dirty="0">
                <a:solidFill>
                  <a:srgbClr val="601329"/>
                </a:solidFill>
                <a:latin typeface="Arial" panose="020B0604020202020204" pitchFamily="34" charset="0"/>
              </a:rPr>
              <a:t>(2.460–3.279ft)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85173" y="6349251"/>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85173" y="5226250"/>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Oval 30">
            <a:extLst>
              <a:ext uri="{FF2B5EF4-FFF2-40B4-BE49-F238E27FC236}">
                <a16:creationId xmlns:a16="http://schemas.microsoft.com/office/drawing/2014/main" id="{9F6D3D17-F1EE-B541-B0FA-0B5416EFD923}"/>
              </a:ext>
            </a:extLst>
          </p:cNvPr>
          <p:cNvSpPr/>
          <p:nvPr/>
        </p:nvSpPr>
        <p:spPr>
          <a:xfrm>
            <a:off x="8647076" y="6176582"/>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n>
                <a:solidFill>
                  <a:sysClr val="windowText" lastClr="000000"/>
                </a:solidFill>
              </a:ln>
              <a:solidFill>
                <a:schemeClr val="accent3"/>
              </a:solidFill>
              <a:latin typeface="Arial" panose="020B0604020202020204" pitchFamily="34" charset="0"/>
            </a:endParaRPr>
          </a:p>
        </p:txBody>
      </p:sp>
      <p:sp>
        <p:nvSpPr>
          <p:cNvPr id="32" name="TextBox 31">
            <a:extLst>
              <a:ext uri="{FF2B5EF4-FFF2-40B4-BE49-F238E27FC236}">
                <a16:creationId xmlns:a16="http://schemas.microsoft.com/office/drawing/2014/main" id="{F4D22628-1E22-FEF6-8920-C0749D161E5E}"/>
              </a:ext>
            </a:extLst>
          </p:cNvPr>
          <p:cNvSpPr txBox="1"/>
          <p:nvPr/>
        </p:nvSpPr>
        <p:spPr>
          <a:xfrm>
            <a:off x="10456533" y="1308425"/>
            <a:ext cx="2643446"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RẤT CAO</a:t>
            </a:r>
          </a:p>
          <a:p>
            <a:r>
              <a:rPr lang="en-US" altLang="zh-CN" sz="1400" dirty="0">
                <a:solidFill>
                  <a:srgbClr val="601329"/>
                </a:solidFill>
                <a:latin typeface="Arial" panose="020B0604020202020204" pitchFamily="34" charset="0"/>
              </a:rPr>
              <a:t>1000m +</a:t>
            </a:r>
          </a:p>
          <a:p>
            <a:r>
              <a:rPr lang="en-US" altLang="zh-CN" sz="1400" dirty="0">
                <a:solidFill>
                  <a:srgbClr val="601329"/>
                </a:solidFill>
                <a:latin typeface="Arial" panose="020B0604020202020204" pitchFamily="34" charset="0"/>
              </a:rPr>
              <a:t>(&gt;3.280ft +)</a:t>
            </a:r>
          </a:p>
        </p:txBody>
      </p:sp>
    </p:spTree>
    <p:extLst>
      <p:ext uri="{BB962C8B-B14F-4D97-AF65-F5344CB8AC3E}">
        <p14:creationId xmlns:p14="http://schemas.microsoft.com/office/powerpoint/2010/main" val="2115504934"/>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0" y="37719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altLang="zh-CN" b="1" dirty="0">
                <a:solidFill>
                  <a:schemeClr val="accent1"/>
                </a:solidFill>
              </a:rPr>
              <a:t>ĐẤT</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4" y="2391774"/>
            <a:ext cx="3779836" cy="1530521"/>
          </a:xfrm>
        </p:spPr>
        <p:txBody>
          <a:bodyPr/>
          <a:lstStyle/>
          <a:p>
            <a:r>
              <a:rPr lang="en-US" altLang="zh-CN" dirty="0"/>
              <a:t>Phía bắc của Thung lũng Yarra có đặc điểm là đất có màu xám đến xám nâu trên bề mặt và có độ đặc từ cát pha thịt đến thịt pha sét với lớp đất dưới sét màu nâu đỏ, thường chứa đầy đá. Loại đất chính khác là đất núi lửa đỏ vô cùng sâu và màu mỡ ở phía nam của thung lũng.</a:t>
            </a:r>
          </a:p>
        </p:txBody>
      </p:sp>
    </p:spTree>
    <p:extLst>
      <p:ext uri="{BB962C8B-B14F-4D97-AF65-F5344CB8AC3E}">
        <p14:creationId xmlns:p14="http://schemas.microsoft.com/office/powerpoint/2010/main" val="366146892"/>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EB7A30-E56D-CD19-AC0C-6CD2DB649891}"/>
              </a:ext>
            </a:extLst>
          </p:cNvPr>
          <p:cNvPicPr>
            <a:picLocks noChangeAspect="1"/>
          </p:cNvPicPr>
          <p:nvPr/>
        </p:nvPicPr>
        <p:blipFill>
          <a:blip r:embed="rId3" cstate="screen">
            <a:extLst>
              <a:ext uri="{28A0092B-C50C-407E-A947-70E740481C1C}">
                <a14:useLocalDpi xmlns:a14="http://schemas.microsoft.com/office/drawing/2010/main"/>
              </a:ext>
            </a:extLst>
          </a:blip>
          <a:srcRect r="21002"/>
          <a:stretch/>
        </p:blipFill>
        <p:spPr>
          <a:xfrm>
            <a:off x="2560557" y="0"/>
            <a:ext cx="9631443" cy="6858000"/>
          </a:xfrm>
          <a:prstGeom prst="rect">
            <a:avLst/>
          </a:prstGeom>
        </p:spPr>
      </p:pic>
      <p:sp>
        <p:nvSpPr>
          <p:cNvPr id="3" name="Text Placeholder 4">
            <a:extLst>
              <a:ext uri="{FF2B5EF4-FFF2-40B4-BE49-F238E27FC236}">
                <a16:creationId xmlns:a16="http://schemas.microsoft.com/office/drawing/2014/main" id="{D3DB8632-B903-B4A1-64DB-3EC881A5B895}"/>
              </a:ext>
            </a:extLst>
          </p:cNvPr>
          <p:cNvSpPr txBox="1">
            <a:spLocks/>
          </p:cNvSpPr>
          <p:nvPr/>
        </p:nvSpPr>
        <p:spPr>
          <a:xfrm>
            <a:off x="197235" y="556042"/>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altLang="zh-CN" sz="5440" b="1" dirty="0">
                <a:solidFill>
                  <a:schemeClr val="accent1"/>
                </a:solidFill>
                <a:latin typeface="Arial" panose="020B0604020202020204" pitchFamily="34" charset="0"/>
                <a:cs typeface="Arial" panose="020B0604020202020204" pitchFamily="34" charset="0"/>
              </a:rPr>
              <a:t>TỐT NHẤT TRONG
SỐ CÒN LẠI</a:t>
            </a:r>
          </a:p>
        </p:txBody>
      </p:sp>
      <p:sp>
        <p:nvSpPr>
          <p:cNvPr id="6" name="object 58">
            <a:extLst>
              <a:ext uri="{FF2B5EF4-FFF2-40B4-BE49-F238E27FC236}">
                <a16:creationId xmlns:a16="http://schemas.microsoft.com/office/drawing/2014/main" id="{5E60AA90-C8B2-0B76-DA32-3C7E3131509B}"/>
              </a:ext>
            </a:extLst>
          </p:cNvPr>
          <p:cNvSpPr txBox="1"/>
          <p:nvPr/>
        </p:nvSpPr>
        <p:spPr>
          <a:xfrm>
            <a:off x="7066735" y="2403073"/>
            <a:ext cx="1644407" cy="448200"/>
          </a:xfrm>
          <a:prstGeom prst="rect">
            <a:avLst/>
          </a:prstGeom>
        </p:spPr>
        <p:txBody>
          <a:bodyPr vert="horz" wrap="square" lIns="0" tIns="17145" rIns="0" bIns="0" rtlCol="0" anchor="t" anchorCtr="0">
            <a:spAutoFit/>
          </a:bodyPr>
          <a:lstStyle/>
          <a:p>
            <a:pPr>
              <a:buClr>
                <a:srgbClr val="F40000"/>
              </a:buClr>
            </a:pPr>
            <a:r>
              <a:rPr lang="en-US" altLang="zh-CN" sz="1400" b="1" dirty="0">
                <a:solidFill>
                  <a:schemeClr val="accent1"/>
                </a:solidFill>
                <a:latin typeface="Arial" panose="020B0604020202020204" pitchFamily="34" charset="0"/>
                <a:cs typeface="Arial" panose="020B0604020202020204" pitchFamily="34" charset="0"/>
              </a:rPr>
              <a:t>THUNG LŨNG CLARE</a:t>
            </a:r>
          </a:p>
        </p:txBody>
      </p:sp>
      <p:cxnSp>
        <p:nvCxnSpPr>
          <p:cNvPr id="7" name="Straight Connector 6">
            <a:extLst>
              <a:ext uri="{FF2B5EF4-FFF2-40B4-BE49-F238E27FC236}">
                <a16:creationId xmlns:a16="http://schemas.microsoft.com/office/drawing/2014/main" id="{B6A799F8-988E-2AA7-75B4-3511C103EBF3}"/>
              </a:ext>
            </a:extLst>
          </p:cNvPr>
          <p:cNvCxnSpPr>
            <a:cxnSpLocks/>
          </p:cNvCxnSpPr>
          <p:nvPr/>
        </p:nvCxnSpPr>
        <p:spPr>
          <a:xfrm flipV="1">
            <a:off x="9177867" y="4614333"/>
            <a:ext cx="736600" cy="21651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object 58">
            <a:extLst>
              <a:ext uri="{FF2B5EF4-FFF2-40B4-BE49-F238E27FC236}">
                <a16:creationId xmlns:a16="http://schemas.microsoft.com/office/drawing/2014/main" id="{6829C3C8-B33D-F8AC-B7F1-701B4FA977B6}"/>
              </a:ext>
            </a:extLst>
          </p:cNvPr>
          <p:cNvSpPr txBox="1"/>
          <p:nvPr/>
        </p:nvSpPr>
        <p:spPr>
          <a:xfrm>
            <a:off x="6732060" y="3312622"/>
            <a:ext cx="1489152" cy="448200"/>
          </a:xfrm>
          <a:prstGeom prst="rect">
            <a:avLst/>
          </a:prstGeom>
        </p:spPr>
        <p:txBody>
          <a:bodyPr vert="horz" wrap="square" lIns="0" tIns="17145" rIns="0" bIns="0" rtlCol="0" anchor="t" anchorCtr="0">
            <a:spAutoFit/>
          </a:bodyPr>
          <a:lstStyle/>
          <a:p>
            <a:pPr>
              <a:buClr>
                <a:srgbClr val="F40000"/>
              </a:buClr>
            </a:pPr>
            <a:r>
              <a:rPr lang="en-US" altLang="zh-CN" sz="1400" b="1" dirty="0">
                <a:solidFill>
                  <a:schemeClr val="accent1"/>
                </a:solidFill>
                <a:latin typeface="Arial" panose="020B0604020202020204" pitchFamily="34" charset="0"/>
                <a:cs typeface="Arial" panose="020B0604020202020204" pitchFamily="34" charset="0"/>
              </a:rPr>
              <a:t>THUNG LŨNG EDEN</a:t>
            </a:r>
          </a:p>
        </p:txBody>
      </p:sp>
      <p:sp>
        <p:nvSpPr>
          <p:cNvPr id="4" name="object 58">
            <a:extLst>
              <a:ext uri="{FF2B5EF4-FFF2-40B4-BE49-F238E27FC236}">
                <a16:creationId xmlns:a16="http://schemas.microsoft.com/office/drawing/2014/main" id="{E1482C70-8E56-255C-058C-7E2767776258}"/>
              </a:ext>
            </a:extLst>
          </p:cNvPr>
          <p:cNvSpPr txBox="1"/>
          <p:nvPr/>
        </p:nvSpPr>
        <p:spPr>
          <a:xfrm>
            <a:off x="7721601" y="4714474"/>
            <a:ext cx="1979083" cy="232756"/>
          </a:xfrm>
          <a:prstGeom prst="rect">
            <a:avLst/>
          </a:prstGeom>
        </p:spPr>
        <p:txBody>
          <a:bodyPr vert="horz" wrap="square" lIns="0" tIns="17145" rIns="0" bIns="0" rtlCol="0" anchor="t" anchorCtr="0">
            <a:spAutoFit/>
          </a:bodyPr>
          <a:lstStyle/>
          <a:p>
            <a:pPr>
              <a:buClr>
                <a:srgbClr val="F40000"/>
              </a:buClr>
            </a:pPr>
            <a:r>
              <a:rPr lang="en-US" altLang="zh-CN" sz="1400" b="1" dirty="0" err="1">
                <a:solidFill>
                  <a:schemeClr val="accent1"/>
                </a:solidFill>
                <a:latin typeface="Arial" panose="020B0604020202020204" pitchFamily="34" charset="0"/>
                <a:cs typeface="Arial" panose="020B0604020202020204" pitchFamily="34" charset="0"/>
              </a:rPr>
              <a:t>McLAREN VALE</a:t>
            </a:r>
          </a:p>
        </p:txBody>
      </p:sp>
      <p:sp>
        <p:nvSpPr>
          <p:cNvPr id="8" name="object 58">
            <a:extLst>
              <a:ext uri="{FF2B5EF4-FFF2-40B4-BE49-F238E27FC236}">
                <a16:creationId xmlns:a16="http://schemas.microsoft.com/office/drawing/2014/main" id="{F34BD0D7-6578-7EF7-8B3A-810AB57CEE2F}"/>
              </a:ext>
            </a:extLst>
          </p:cNvPr>
          <p:cNvSpPr txBox="1"/>
          <p:nvPr/>
        </p:nvSpPr>
        <p:spPr>
          <a:xfrm>
            <a:off x="8322733" y="6238252"/>
            <a:ext cx="1979083" cy="232756"/>
          </a:xfrm>
          <a:prstGeom prst="rect">
            <a:avLst/>
          </a:prstGeom>
        </p:spPr>
        <p:txBody>
          <a:bodyPr vert="horz" wrap="square" lIns="0" tIns="17145" rIns="0" bIns="0" rtlCol="0" anchor="t" anchorCtr="0">
            <a:spAutoFit/>
          </a:bodyPr>
          <a:lstStyle/>
          <a:p>
            <a:pPr>
              <a:buClr>
                <a:srgbClr val="F40000"/>
              </a:buClr>
            </a:pPr>
            <a:r>
              <a:rPr lang="en-US" altLang="zh-CN" sz="1400" b="1" dirty="0">
                <a:solidFill>
                  <a:schemeClr val="accent1"/>
                </a:solidFill>
                <a:latin typeface="Arial" panose="020B0604020202020204" pitchFamily="34" charset="0"/>
                <a:cs typeface="Arial" panose="020B0604020202020204" pitchFamily="34" charset="0"/>
              </a:rPr>
              <a:t>LANGHORNE CREEK</a:t>
            </a:r>
          </a:p>
        </p:txBody>
      </p:sp>
      <p:cxnSp>
        <p:nvCxnSpPr>
          <p:cNvPr id="12" name="Straight Connector 11">
            <a:extLst>
              <a:ext uri="{FF2B5EF4-FFF2-40B4-BE49-F238E27FC236}">
                <a16:creationId xmlns:a16="http://schemas.microsoft.com/office/drawing/2014/main" id="{B1C9D6B4-2D5F-9306-FF05-4F57BB6B3A26}"/>
              </a:ext>
            </a:extLst>
          </p:cNvPr>
          <p:cNvCxnSpPr>
            <a:cxnSpLocks/>
          </p:cNvCxnSpPr>
          <p:nvPr/>
        </p:nvCxnSpPr>
        <p:spPr>
          <a:xfrm flipH="1">
            <a:off x="10210800" y="4763118"/>
            <a:ext cx="474134" cy="1591512"/>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B30673CF-1B9A-0FD8-8214-A153AABBF937}"/>
              </a:ext>
            </a:extLst>
          </p:cNvPr>
          <p:cNvCxnSpPr>
            <a:cxnSpLocks/>
          </p:cNvCxnSpPr>
          <p:nvPr/>
        </p:nvCxnSpPr>
        <p:spPr>
          <a:xfrm flipH="1" flipV="1">
            <a:off x="8060267" y="3429000"/>
            <a:ext cx="2667000" cy="140318"/>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DC67F838-BAF2-0266-7857-FD2C35D8A18A}"/>
              </a:ext>
            </a:extLst>
          </p:cNvPr>
          <p:cNvCxnSpPr>
            <a:cxnSpLocks/>
          </p:cNvCxnSpPr>
          <p:nvPr/>
        </p:nvCxnSpPr>
        <p:spPr>
          <a:xfrm flipH="1">
            <a:off x="8373533" y="2053785"/>
            <a:ext cx="1769534" cy="465666"/>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80878974"/>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8158185" y="2975400"/>
            <a:ext cx="230748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0" y="552615"/>
            <a:ext cx="6857649" cy="899990"/>
          </a:xfrm>
          <a:prstGeom prst="rect">
            <a:avLst/>
          </a:prstGeom>
          <a:noFill/>
        </p:spPr>
        <p:txBody>
          <a:bodyPr wrap="square">
            <a:spAutoFit/>
          </a:bodyPr>
          <a:lstStyle/>
          <a:p>
            <a:pPr>
              <a:lnSpc>
                <a:spcPct val="82000"/>
              </a:lnSpc>
            </a:pPr>
            <a:r>
              <a:rPr lang="en-US" altLang="zh-CN" sz="3200" b="1" dirty="0">
                <a:solidFill>
                  <a:srgbClr val="601329"/>
                </a:solidFill>
                <a:latin typeface="Arial" panose="020B0604020202020204" pitchFamily="34" charset="0"/>
              </a:rPr>
              <a:t>ĐẶC ĐIỂM VÀ HƯƠNG VỊ CỦA
CABERNET SAUVIGNON</a:t>
            </a:r>
          </a:p>
        </p:txBody>
      </p:sp>
      <p:sp>
        <p:nvSpPr>
          <p:cNvPr id="29" name="TextBox 28">
            <a:extLst>
              <a:ext uri="{FF2B5EF4-FFF2-40B4-BE49-F238E27FC236}">
                <a16:creationId xmlns:a16="http://schemas.microsoft.com/office/drawing/2014/main" id="{9EE6620A-6DE8-9F2C-93D7-EA689D1394C6}"/>
              </a:ext>
            </a:extLst>
          </p:cNvPr>
          <p:cNvSpPr txBox="1"/>
          <p:nvPr/>
        </p:nvSpPr>
        <p:spPr>
          <a:xfrm>
            <a:off x="9479208" y="5001771"/>
            <a:ext cx="2805709" cy="1472839"/>
          </a:xfrm>
          <a:prstGeom prst="rect">
            <a:avLst/>
          </a:prstGeom>
          <a:noFill/>
        </p:spPr>
        <p:txBody>
          <a:bodyPr wrap="square" anchor="b">
            <a:spAutoFit/>
          </a:bodyPr>
          <a:lstStyle/>
          <a:p>
            <a:pPr>
              <a:lnSpc>
                <a:spcPct val="82000"/>
              </a:lnSpc>
              <a:spcBef>
                <a:spcPts val="150"/>
              </a:spcBef>
              <a:spcAft>
                <a:spcPts val="315"/>
              </a:spcAft>
              <a:buClr>
                <a:srgbClr val="B2D8BE"/>
              </a:buClr>
            </a:pPr>
            <a:r>
              <a:rPr lang="en-US" altLang="zh-CN" sz="1400" b="1" dirty="0">
                <a:effectLst/>
                <a:latin typeface="Arial" panose="020B0604020202020204" pitchFamily="34" charset="0"/>
              </a:rPr>
              <a:t>HƯƠNG VỊ</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Lý chua đen</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Anh đào đen</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Bạc hà</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Bạch đàn</a:t>
            </a:r>
            <a:endParaRPr lang="en-AU" sz="1400" dirty="0">
              <a:effectLst/>
              <a:latin typeface="Arial" panose="020B0604020202020204" pitchFamily="34" charset="0"/>
            </a:endParaRP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err="1">
                <a:latin typeface="Arial" panose="020B0604020202020204" pitchFamily="34" charset="0"/>
              </a:rPr>
              <a:t>Ớt</a:t>
            </a:r>
            <a:r>
              <a:rPr lang="en-US" altLang="zh-CN" sz="1400" dirty="0">
                <a:latin typeface="Arial" panose="020B0604020202020204" pitchFamily="34" charset="0"/>
              </a:rPr>
              <a:t> </a:t>
            </a:r>
            <a:r>
              <a:rPr lang="en-US" altLang="zh-CN" sz="1400" dirty="0" err="1">
                <a:latin typeface="Arial" panose="020B0604020202020204" pitchFamily="34" charset="0"/>
              </a:rPr>
              <a:t>chuông</a:t>
            </a:r>
            <a:endParaRPr lang="en-US" altLang="zh-CN" sz="1400" dirty="0">
              <a:latin typeface="Arial" panose="020B0604020202020204" pitchFamily="34" charset="0"/>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8432800" y="4241041"/>
            <a:ext cx="150015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9932950" y="4241041"/>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2" name="Picture Placeholder 8">
            <a:extLst>
              <a:ext uri="{FF2B5EF4-FFF2-40B4-BE49-F238E27FC236}">
                <a16:creationId xmlns:a16="http://schemas.microsoft.com/office/drawing/2014/main" id="{90E09BFC-E357-D865-0707-71842C342A7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704187" y="593768"/>
            <a:ext cx="2114328" cy="6400800"/>
          </a:xfrm>
          <a:prstGeom prst="rect">
            <a:avLst/>
          </a:prstGeom>
        </p:spPr>
      </p:pic>
      <p:sp>
        <p:nvSpPr>
          <p:cNvPr id="3" name="object 10">
            <a:extLst>
              <a:ext uri="{FF2B5EF4-FFF2-40B4-BE49-F238E27FC236}">
                <a16:creationId xmlns:a16="http://schemas.microsoft.com/office/drawing/2014/main" id="{9AC0C647-6CB2-0276-491C-341682536EA2}"/>
              </a:ext>
            </a:extLst>
          </p:cNvPr>
          <p:cNvSpPr txBox="1"/>
          <p:nvPr/>
        </p:nvSpPr>
        <p:spPr>
          <a:xfrm rot="16200000">
            <a:off x="5577583" y="4297449"/>
            <a:ext cx="4652237" cy="804387"/>
          </a:xfrm>
          <a:prstGeom prst="rect">
            <a:avLst/>
          </a:prstGeom>
        </p:spPr>
        <p:txBody>
          <a:bodyPr vert="horz" wrap="square" lIns="0" tIns="12065" rIns="0" bIns="0" rtlCol="0">
            <a:spAutoFit/>
          </a:bodyPr>
          <a:lstStyle/>
          <a:p>
            <a:pPr algn="ctr" defTabSz="914453">
              <a:lnSpc>
                <a:spcPct val="80000"/>
              </a:lnSpc>
              <a:spcBef>
                <a:spcPct val="0"/>
              </a:spcBef>
            </a:pPr>
            <a:r>
              <a:rPr lang="en-US" altLang="zh-CN" sz="3200" b="1" dirty="0">
                <a:solidFill>
                  <a:schemeClr val="bg1"/>
                </a:solidFill>
                <a:latin typeface="Arial" panose="020B0604020202020204" pitchFamily="34" charset="0"/>
                <a:ea typeface="Inter Display" panose="02000503000000020004" pitchFamily="2" charset="0"/>
                <a:cs typeface="Arial" panose="020B0604020202020204" pitchFamily="34" charset="0"/>
              </a:rPr>
              <a:t>CABERNET SAUVIGNON</a:t>
            </a:r>
            <a:endParaRPr lang="en-AU" sz="32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cxnSp>
        <p:nvCxnSpPr>
          <p:cNvPr id="19" name="Straight Connector 18">
            <a:extLst>
              <a:ext uri="{FF2B5EF4-FFF2-40B4-BE49-F238E27FC236}">
                <a16:creationId xmlns:a16="http://schemas.microsoft.com/office/drawing/2014/main" id="{3D1805DE-0366-7DAF-FF5D-ECEDD7F29BB2}"/>
              </a:ext>
            </a:extLst>
          </p:cNvPr>
          <p:cNvCxnSpPr>
            <a:cxnSpLocks/>
          </p:cNvCxnSpPr>
          <p:nvPr/>
        </p:nvCxnSpPr>
        <p:spPr>
          <a:xfrm>
            <a:off x="10465665" y="2671795"/>
            <a:ext cx="0" cy="303605"/>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9" name="TextBox 38">
            <a:extLst>
              <a:ext uri="{FF2B5EF4-FFF2-40B4-BE49-F238E27FC236}">
                <a16:creationId xmlns:a16="http://schemas.microsoft.com/office/drawing/2014/main" id="{19535FB7-6796-BC62-77CE-1F5070C9B0FE}"/>
              </a:ext>
            </a:extLst>
          </p:cNvPr>
          <p:cNvSpPr txBox="1"/>
          <p:nvPr/>
        </p:nvSpPr>
        <p:spPr>
          <a:xfrm>
            <a:off x="9103217" y="1735246"/>
            <a:ext cx="2724896" cy="856645"/>
          </a:xfrm>
          <a:prstGeom prst="rect">
            <a:avLst/>
          </a:prstGeom>
          <a:noFill/>
        </p:spPr>
        <p:txBody>
          <a:bodyPr wrap="square" anchor="b">
            <a:spAutoFit/>
          </a:bodyPr>
          <a:lstStyle/>
          <a:p>
            <a:pPr algn="ctr">
              <a:spcBef>
                <a:spcPts val="203"/>
              </a:spcBef>
            </a:pPr>
            <a:r>
              <a:rPr lang="en-US" altLang="zh-CN" sz="1600" dirty="0">
                <a:effectLst/>
                <a:latin typeface="Arial" panose="020B0604020202020204" pitchFamily="34" charset="0"/>
              </a:rPr>
              <a:t>HƯƠNG VỊ GỖ SỒI</a:t>
            </a:r>
          </a:p>
          <a:p>
            <a:pPr algn="ctr">
              <a:spcBef>
                <a:spcPts val="203"/>
              </a:spcBef>
            </a:pPr>
            <a:r>
              <a:rPr lang="en-US" altLang="zh-CN" sz="1600" dirty="0">
                <a:latin typeface="Arial" panose="020B0604020202020204" pitchFamily="34" charset="0"/>
              </a:rPr>
              <a:t>VỚI CÁC NỐT BÁNH MÌ NƯỚNG HOẶC VANILLA</a:t>
            </a:r>
            <a:endParaRPr lang="en-AU" sz="1600" dirty="0">
              <a:effectLst/>
              <a:latin typeface="Arial" panose="020B0604020202020204" pitchFamily="34" charset="0"/>
            </a:endParaRPr>
          </a:p>
        </p:txBody>
      </p:sp>
      <p:sp>
        <p:nvSpPr>
          <p:cNvPr id="8" name="Oval 7">
            <a:extLst>
              <a:ext uri="{FF2B5EF4-FFF2-40B4-BE49-F238E27FC236}">
                <a16:creationId xmlns:a16="http://schemas.microsoft.com/office/drawing/2014/main" id="{B9E48CA2-2B12-B702-187D-AEEAC993CC30}"/>
              </a:ext>
            </a:extLst>
          </p:cNvPr>
          <p:cNvSpPr/>
          <p:nvPr/>
        </p:nvSpPr>
        <p:spPr>
          <a:xfrm>
            <a:off x="2104517" y="2136413"/>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 name="Oval 8">
            <a:extLst>
              <a:ext uri="{FF2B5EF4-FFF2-40B4-BE49-F238E27FC236}">
                <a16:creationId xmlns:a16="http://schemas.microsoft.com/office/drawing/2014/main" id="{C968959B-765A-A9FF-B7BE-9CB9390311F0}"/>
              </a:ext>
            </a:extLst>
          </p:cNvPr>
          <p:cNvSpPr/>
          <p:nvPr/>
        </p:nvSpPr>
        <p:spPr>
          <a:xfrm>
            <a:off x="2468660" y="2133511"/>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 name="Oval 9">
            <a:extLst>
              <a:ext uri="{FF2B5EF4-FFF2-40B4-BE49-F238E27FC236}">
                <a16:creationId xmlns:a16="http://schemas.microsoft.com/office/drawing/2014/main" id="{6BCE7CC5-4034-7268-9B04-A624191D8F81}"/>
              </a:ext>
            </a:extLst>
          </p:cNvPr>
          <p:cNvSpPr/>
          <p:nvPr/>
        </p:nvSpPr>
        <p:spPr>
          <a:xfrm>
            <a:off x="2832803" y="2133511"/>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 name="Oval 10">
            <a:extLst>
              <a:ext uri="{FF2B5EF4-FFF2-40B4-BE49-F238E27FC236}">
                <a16:creationId xmlns:a16="http://schemas.microsoft.com/office/drawing/2014/main" id="{4467948C-E554-03A6-6A01-918F82C56296}"/>
              </a:ext>
            </a:extLst>
          </p:cNvPr>
          <p:cNvSpPr/>
          <p:nvPr/>
        </p:nvSpPr>
        <p:spPr>
          <a:xfrm>
            <a:off x="3196946" y="2133511"/>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3" name="Oval 12">
            <a:extLst>
              <a:ext uri="{FF2B5EF4-FFF2-40B4-BE49-F238E27FC236}">
                <a16:creationId xmlns:a16="http://schemas.microsoft.com/office/drawing/2014/main" id="{BFCC548F-330E-A2E7-2994-BC6333F7C141}"/>
              </a:ext>
            </a:extLst>
          </p:cNvPr>
          <p:cNvSpPr/>
          <p:nvPr/>
        </p:nvSpPr>
        <p:spPr>
          <a:xfrm>
            <a:off x="3561470" y="2133511"/>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 name="Oval 13">
            <a:extLst>
              <a:ext uri="{FF2B5EF4-FFF2-40B4-BE49-F238E27FC236}">
                <a16:creationId xmlns:a16="http://schemas.microsoft.com/office/drawing/2014/main" id="{FBCAA6F1-3107-79D8-C17A-53478B4AB59D}"/>
              </a:ext>
            </a:extLst>
          </p:cNvPr>
          <p:cNvSpPr/>
          <p:nvPr/>
        </p:nvSpPr>
        <p:spPr>
          <a:xfrm>
            <a:off x="3925994" y="2133511"/>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 name="Oval 14">
            <a:extLst>
              <a:ext uri="{FF2B5EF4-FFF2-40B4-BE49-F238E27FC236}">
                <a16:creationId xmlns:a16="http://schemas.microsoft.com/office/drawing/2014/main" id="{A3F5E161-F52E-24A3-BD5B-95F7DA16A229}"/>
              </a:ext>
            </a:extLst>
          </p:cNvPr>
          <p:cNvSpPr/>
          <p:nvPr/>
        </p:nvSpPr>
        <p:spPr>
          <a:xfrm>
            <a:off x="4284339" y="2133511"/>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 name="Oval 15">
            <a:extLst>
              <a:ext uri="{FF2B5EF4-FFF2-40B4-BE49-F238E27FC236}">
                <a16:creationId xmlns:a16="http://schemas.microsoft.com/office/drawing/2014/main" id="{F23BCECA-3C3A-798D-515C-098D9535BBD1}"/>
              </a:ext>
            </a:extLst>
          </p:cNvPr>
          <p:cNvSpPr/>
          <p:nvPr/>
        </p:nvSpPr>
        <p:spPr>
          <a:xfrm>
            <a:off x="4655041" y="2133511"/>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 name="Oval 17">
            <a:extLst>
              <a:ext uri="{FF2B5EF4-FFF2-40B4-BE49-F238E27FC236}">
                <a16:creationId xmlns:a16="http://schemas.microsoft.com/office/drawing/2014/main" id="{780ED763-953F-2F84-8D66-A236EA5736F9}"/>
              </a:ext>
            </a:extLst>
          </p:cNvPr>
          <p:cNvSpPr/>
          <p:nvPr/>
        </p:nvSpPr>
        <p:spPr>
          <a:xfrm>
            <a:off x="5019565" y="2133511"/>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1" name="Title 2">
            <a:extLst>
              <a:ext uri="{FF2B5EF4-FFF2-40B4-BE49-F238E27FC236}">
                <a16:creationId xmlns:a16="http://schemas.microsoft.com/office/drawing/2014/main" id="{B30512E3-9E5A-18D3-3EC9-CB60F341DFA1}"/>
              </a:ext>
            </a:extLst>
          </p:cNvPr>
          <p:cNvSpPr txBox="1"/>
          <p:nvPr/>
        </p:nvSpPr>
        <p:spPr>
          <a:xfrm>
            <a:off x="2856697" y="2609088"/>
            <a:ext cx="241126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Cabernet Sauvignon</a:t>
            </a:r>
          </a:p>
        </p:txBody>
      </p:sp>
      <p:sp>
        <p:nvSpPr>
          <p:cNvPr id="23" name="Oval 22">
            <a:extLst>
              <a:ext uri="{FF2B5EF4-FFF2-40B4-BE49-F238E27FC236}">
                <a16:creationId xmlns:a16="http://schemas.microsoft.com/office/drawing/2014/main" id="{146EEED7-62B3-EF5B-E5D0-6F3A6B00048A}"/>
              </a:ext>
            </a:extLst>
          </p:cNvPr>
          <p:cNvSpPr/>
          <p:nvPr/>
        </p:nvSpPr>
        <p:spPr>
          <a:xfrm>
            <a:off x="2104517" y="3233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4" name="Oval 23">
            <a:extLst>
              <a:ext uri="{FF2B5EF4-FFF2-40B4-BE49-F238E27FC236}">
                <a16:creationId xmlns:a16="http://schemas.microsoft.com/office/drawing/2014/main" id="{02A22F76-266C-12F2-863C-FD57316866EF}"/>
              </a:ext>
            </a:extLst>
          </p:cNvPr>
          <p:cNvSpPr/>
          <p:nvPr/>
        </p:nvSpPr>
        <p:spPr>
          <a:xfrm>
            <a:off x="2468660"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5" name="Oval 24">
            <a:extLst>
              <a:ext uri="{FF2B5EF4-FFF2-40B4-BE49-F238E27FC236}">
                <a16:creationId xmlns:a16="http://schemas.microsoft.com/office/drawing/2014/main" id="{3DB1E6C4-5C85-1E3D-414E-CA5239681743}"/>
              </a:ext>
            </a:extLst>
          </p:cNvPr>
          <p:cNvSpPr/>
          <p:nvPr/>
        </p:nvSpPr>
        <p:spPr>
          <a:xfrm>
            <a:off x="2832803"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8" name="Oval 27">
            <a:extLst>
              <a:ext uri="{FF2B5EF4-FFF2-40B4-BE49-F238E27FC236}">
                <a16:creationId xmlns:a16="http://schemas.microsoft.com/office/drawing/2014/main" id="{E977393D-7D21-459A-BF9B-A0D745DABACB}"/>
              </a:ext>
            </a:extLst>
          </p:cNvPr>
          <p:cNvSpPr/>
          <p:nvPr/>
        </p:nvSpPr>
        <p:spPr>
          <a:xfrm>
            <a:off x="3196946"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2" name="Oval 31">
            <a:extLst>
              <a:ext uri="{FF2B5EF4-FFF2-40B4-BE49-F238E27FC236}">
                <a16:creationId xmlns:a16="http://schemas.microsoft.com/office/drawing/2014/main" id="{1DA6B22D-C54D-57EA-4849-9760FB572D36}"/>
              </a:ext>
            </a:extLst>
          </p:cNvPr>
          <p:cNvSpPr/>
          <p:nvPr/>
        </p:nvSpPr>
        <p:spPr>
          <a:xfrm>
            <a:off x="3561470"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4" name="Oval 33">
            <a:extLst>
              <a:ext uri="{FF2B5EF4-FFF2-40B4-BE49-F238E27FC236}">
                <a16:creationId xmlns:a16="http://schemas.microsoft.com/office/drawing/2014/main" id="{9E3EBD62-1325-DC09-AE95-27BF7C92982B}"/>
              </a:ext>
            </a:extLst>
          </p:cNvPr>
          <p:cNvSpPr/>
          <p:nvPr/>
        </p:nvSpPr>
        <p:spPr>
          <a:xfrm>
            <a:off x="3925994"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5" name="Oval 34">
            <a:extLst>
              <a:ext uri="{FF2B5EF4-FFF2-40B4-BE49-F238E27FC236}">
                <a16:creationId xmlns:a16="http://schemas.microsoft.com/office/drawing/2014/main" id="{62653720-0BE9-3266-B709-18E92827EC56}"/>
              </a:ext>
            </a:extLst>
          </p:cNvPr>
          <p:cNvSpPr/>
          <p:nvPr/>
        </p:nvSpPr>
        <p:spPr>
          <a:xfrm>
            <a:off x="4284339"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0" name="Oval 39">
            <a:extLst>
              <a:ext uri="{FF2B5EF4-FFF2-40B4-BE49-F238E27FC236}">
                <a16:creationId xmlns:a16="http://schemas.microsoft.com/office/drawing/2014/main" id="{24BCEF7C-FC05-9A93-FBCC-430CF604D59D}"/>
              </a:ext>
            </a:extLst>
          </p:cNvPr>
          <p:cNvSpPr/>
          <p:nvPr/>
        </p:nvSpPr>
        <p:spPr>
          <a:xfrm>
            <a:off x="4655041"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1" name="Oval 40">
            <a:extLst>
              <a:ext uri="{FF2B5EF4-FFF2-40B4-BE49-F238E27FC236}">
                <a16:creationId xmlns:a16="http://schemas.microsoft.com/office/drawing/2014/main" id="{F801F83C-C3D7-5A7C-F359-E85A71AAC7F5}"/>
              </a:ext>
            </a:extLst>
          </p:cNvPr>
          <p:cNvSpPr/>
          <p:nvPr/>
        </p:nvSpPr>
        <p:spPr>
          <a:xfrm>
            <a:off x="5019565"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2" name="Title 2">
            <a:extLst>
              <a:ext uri="{FF2B5EF4-FFF2-40B4-BE49-F238E27FC236}">
                <a16:creationId xmlns:a16="http://schemas.microsoft.com/office/drawing/2014/main" id="{2F77244C-C5DF-7AFE-22E0-3AD36C6ECECB}"/>
              </a:ext>
            </a:extLst>
          </p:cNvPr>
          <p:cNvSpPr txBox="1"/>
          <p:nvPr/>
        </p:nvSpPr>
        <p:spPr>
          <a:xfrm>
            <a:off x="2006485" y="290817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Nhẹ</a:t>
            </a:r>
          </a:p>
        </p:txBody>
      </p:sp>
      <p:sp>
        <p:nvSpPr>
          <p:cNvPr id="43" name="Title 2">
            <a:extLst>
              <a:ext uri="{FF2B5EF4-FFF2-40B4-BE49-F238E27FC236}">
                <a16:creationId xmlns:a16="http://schemas.microsoft.com/office/drawing/2014/main" id="{82900D03-17B9-7606-5D9F-0956564BBFB8}"/>
              </a:ext>
            </a:extLst>
          </p:cNvPr>
          <p:cNvSpPr txBox="1"/>
          <p:nvPr/>
        </p:nvSpPr>
        <p:spPr>
          <a:xfrm>
            <a:off x="3276236" y="2937053"/>
            <a:ext cx="771747" cy="282528"/>
          </a:xfrm>
          <a:prstGeom prst="rect">
            <a:avLst/>
          </a:prstGeom>
        </p:spPr>
        <p:txBody>
          <a:bodyPr anchor="t">
            <a:noAutofit/>
          </a:bodyPr>
          <a:lstStyle>
            <a:lvl1pPr algn="l" defTabSz="914453" rtl="0" eaLnBrk="1" latinLnBrk="0" hangingPunct="1">
              <a:lnSpc>
                <a:spcPct val="80000"/>
              </a:lnSpc>
              <a:spcBef>
                <a:spcPct val="0"/>
              </a:spcBef>
              <a:buNone/>
              <a:defRPr sz="10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Trung bình</a:t>
            </a:r>
          </a:p>
        </p:txBody>
      </p:sp>
      <p:sp>
        <p:nvSpPr>
          <p:cNvPr id="44" name="Title 2">
            <a:extLst>
              <a:ext uri="{FF2B5EF4-FFF2-40B4-BE49-F238E27FC236}">
                <a16:creationId xmlns:a16="http://schemas.microsoft.com/office/drawing/2014/main" id="{F65BF259-A91A-E133-7B5F-9788069AE3E0}"/>
              </a:ext>
            </a:extLst>
          </p:cNvPr>
          <p:cNvSpPr txBox="1"/>
          <p:nvPr/>
        </p:nvSpPr>
        <p:spPr>
          <a:xfrm>
            <a:off x="4569367" y="2937207"/>
            <a:ext cx="771747" cy="282528"/>
          </a:xfrm>
          <a:prstGeom prst="rect">
            <a:avLst/>
          </a:prstGeom>
        </p:spPr>
        <p:txBody>
          <a:bodyPr anchor="t">
            <a:noAutofit/>
          </a:bodyPr>
          <a:lstStyle>
            <a:lvl1pPr algn="l" defTabSz="914453" rtl="0" eaLnBrk="1" latinLnBrk="0" hangingPunct="1">
              <a:lnSpc>
                <a:spcPct val="80000"/>
              </a:lnSpc>
              <a:spcBef>
                <a:spcPct val="0"/>
              </a:spcBef>
              <a:buNone/>
              <a:defRPr sz="8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Đầy đặn</a:t>
            </a:r>
          </a:p>
        </p:txBody>
      </p:sp>
      <p:sp>
        <p:nvSpPr>
          <p:cNvPr id="45" name="Oval 44">
            <a:extLst>
              <a:ext uri="{FF2B5EF4-FFF2-40B4-BE49-F238E27FC236}">
                <a16:creationId xmlns:a16="http://schemas.microsoft.com/office/drawing/2014/main" id="{F7D7A53A-D5C6-C77F-19C4-5F624A97FDB4}"/>
              </a:ext>
            </a:extLst>
          </p:cNvPr>
          <p:cNvSpPr/>
          <p:nvPr/>
        </p:nvSpPr>
        <p:spPr>
          <a:xfrm>
            <a:off x="2104517" y="407338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6" name="Oval 45">
            <a:extLst>
              <a:ext uri="{FF2B5EF4-FFF2-40B4-BE49-F238E27FC236}">
                <a16:creationId xmlns:a16="http://schemas.microsoft.com/office/drawing/2014/main" id="{6FDCE51C-E21F-9525-55B8-AD4903ECEE0A}"/>
              </a:ext>
            </a:extLst>
          </p:cNvPr>
          <p:cNvSpPr/>
          <p:nvPr/>
        </p:nvSpPr>
        <p:spPr>
          <a:xfrm>
            <a:off x="2468660" y="407048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8" name="Oval 47">
            <a:extLst>
              <a:ext uri="{FF2B5EF4-FFF2-40B4-BE49-F238E27FC236}">
                <a16:creationId xmlns:a16="http://schemas.microsoft.com/office/drawing/2014/main" id="{68AF5580-51B1-E2BD-DE22-C0D1390FB06C}"/>
              </a:ext>
            </a:extLst>
          </p:cNvPr>
          <p:cNvSpPr/>
          <p:nvPr/>
        </p:nvSpPr>
        <p:spPr>
          <a:xfrm>
            <a:off x="2832803"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9" name="Oval 48">
            <a:extLst>
              <a:ext uri="{FF2B5EF4-FFF2-40B4-BE49-F238E27FC236}">
                <a16:creationId xmlns:a16="http://schemas.microsoft.com/office/drawing/2014/main" id="{35A5CBDA-F863-449A-3F16-7399050B686B}"/>
              </a:ext>
            </a:extLst>
          </p:cNvPr>
          <p:cNvSpPr/>
          <p:nvPr/>
        </p:nvSpPr>
        <p:spPr>
          <a:xfrm>
            <a:off x="3196946"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0" name="Oval 49">
            <a:extLst>
              <a:ext uri="{FF2B5EF4-FFF2-40B4-BE49-F238E27FC236}">
                <a16:creationId xmlns:a16="http://schemas.microsoft.com/office/drawing/2014/main" id="{F07FF6EB-EC34-7016-4300-D71B1ABF4F54}"/>
              </a:ext>
            </a:extLst>
          </p:cNvPr>
          <p:cNvSpPr/>
          <p:nvPr/>
        </p:nvSpPr>
        <p:spPr>
          <a:xfrm>
            <a:off x="3561470"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1" name="Oval 50">
            <a:extLst>
              <a:ext uri="{FF2B5EF4-FFF2-40B4-BE49-F238E27FC236}">
                <a16:creationId xmlns:a16="http://schemas.microsoft.com/office/drawing/2014/main" id="{D8350F94-E465-1BD8-774C-2E5966AEAED6}"/>
              </a:ext>
            </a:extLst>
          </p:cNvPr>
          <p:cNvSpPr/>
          <p:nvPr/>
        </p:nvSpPr>
        <p:spPr>
          <a:xfrm>
            <a:off x="3925994"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2" name="Oval 51">
            <a:extLst>
              <a:ext uri="{FF2B5EF4-FFF2-40B4-BE49-F238E27FC236}">
                <a16:creationId xmlns:a16="http://schemas.microsoft.com/office/drawing/2014/main" id="{254C37AB-E710-281B-593A-25DCACB95103}"/>
              </a:ext>
            </a:extLst>
          </p:cNvPr>
          <p:cNvSpPr/>
          <p:nvPr/>
        </p:nvSpPr>
        <p:spPr>
          <a:xfrm>
            <a:off x="4284339"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3" name="Oval 52">
            <a:extLst>
              <a:ext uri="{FF2B5EF4-FFF2-40B4-BE49-F238E27FC236}">
                <a16:creationId xmlns:a16="http://schemas.microsoft.com/office/drawing/2014/main" id="{526A3D7E-78FD-0544-C08E-603EE6280072}"/>
              </a:ext>
            </a:extLst>
          </p:cNvPr>
          <p:cNvSpPr/>
          <p:nvPr/>
        </p:nvSpPr>
        <p:spPr>
          <a:xfrm>
            <a:off x="4655041"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4" name="Oval 53">
            <a:extLst>
              <a:ext uri="{FF2B5EF4-FFF2-40B4-BE49-F238E27FC236}">
                <a16:creationId xmlns:a16="http://schemas.microsoft.com/office/drawing/2014/main" id="{B635FC4D-0819-2EEB-B430-CCCDF176AC58}"/>
              </a:ext>
            </a:extLst>
          </p:cNvPr>
          <p:cNvSpPr/>
          <p:nvPr/>
        </p:nvSpPr>
        <p:spPr>
          <a:xfrm>
            <a:off x="5019565"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5" name="Title 2">
            <a:extLst>
              <a:ext uri="{FF2B5EF4-FFF2-40B4-BE49-F238E27FC236}">
                <a16:creationId xmlns:a16="http://schemas.microsoft.com/office/drawing/2014/main" id="{B3A556BC-F2C3-A010-DE8A-9ED7B94C650B}"/>
              </a:ext>
            </a:extLst>
          </p:cNvPr>
          <p:cNvSpPr txBox="1"/>
          <p:nvPr/>
        </p:nvSpPr>
        <p:spPr>
          <a:xfrm>
            <a:off x="2006485" y="3748439"/>
            <a:ext cx="993664" cy="25795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Không</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56" name="Title 2">
            <a:extLst>
              <a:ext uri="{FF2B5EF4-FFF2-40B4-BE49-F238E27FC236}">
                <a16:creationId xmlns:a16="http://schemas.microsoft.com/office/drawing/2014/main" id="{A60A6DD6-4DC5-81E1-7D80-2B7440B3A8B1}"/>
              </a:ext>
            </a:extLst>
          </p:cNvPr>
          <p:cNvSpPr txBox="1"/>
          <p:nvPr/>
        </p:nvSpPr>
        <p:spPr>
          <a:xfrm>
            <a:off x="3127053" y="3777313"/>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Hơi</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57" name="Title 2">
            <a:extLst>
              <a:ext uri="{FF2B5EF4-FFF2-40B4-BE49-F238E27FC236}">
                <a16:creationId xmlns:a16="http://schemas.microsoft.com/office/drawing/2014/main" id="{13A368B6-D19D-78AB-A3AD-55743DD795A6}"/>
              </a:ext>
            </a:extLst>
          </p:cNvPr>
          <p:cNvSpPr txBox="1"/>
          <p:nvPr/>
        </p:nvSpPr>
        <p:spPr>
          <a:xfrm>
            <a:off x="4569367" y="37774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Ngọt</a:t>
            </a:r>
          </a:p>
        </p:txBody>
      </p:sp>
      <p:sp>
        <p:nvSpPr>
          <p:cNvPr id="70" name="Title 2">
            <a:extLst>
              <a:ext uri="{FF2B5EF4-FFF2-40B4-BE49-F238E27FC236}">
                <a16:creationId xmlns:a16="http://schemas.microsoft.com/office/drawing/2014/main" id="{FC762AE6-9531-13AB-B2DB-199636120B16}"/>
              </a:ext>
            </a:extLst>
          </p:cNvPr>
          <p:cNvSpPr txBox="1"/>
          <p:nvPr/>
        </p:nvSpPr>
        <p:spPr>
          <a:xfrm>
            <a:off x="3127053" y="4505147"/>
            <a:ext cx="1087283" cy="282528"/>
          </a:xfrm>
          <a:prstGeom prst="rect">
            <a:avLst/>
          </a:prstGeom>
        </p:spPr>
        <p:txBody>
          <a:bodyPr anchor="t">
            <a:noAutofit/>
          </a:bodyPr>
          <a:lstStyle>
            <a:lvl1pPr algn="l" defTabSz="914453" rtl="0" eaLnBrk="1" latinLnBrk="0" hangingPunct="1">
              <a:lnSpc>
                <a:spcPct val="80000"/>
              </a:lnSpc>
              <a:spcBef>
                <a:spcPct val="0"/>
              </a:spcBef>
              <a:buNone/>
              <a:defRPr sz="10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Trung bình</a:t>
            </a:r>
          </a:p>
        </p:txBody>
      </p:sp>
      <p:sp>
        <p:nvSpPr>
          <p:cNvPr id="71" name="Title 2">
            <a:extLst>
              <a:ext uri="{FF2B5EF4-FFF2-40B4-BE49-F238E27FC236}">
                <a16:creationId xmlns:a16="http://schemas.microsoft.com/office/drawing/2014/main" id="{131D9B4B-DCDB-CCD8-957C-1A3FC6E853B2}"/>
              </a:ext>
            </a:extLst>
          </p:cNvPr>
          <p:cNvSpPr txBox="1"/>
          <p:nvPr/>
        </p:nvSpPr>
        <p:spPr>
          <a:xfrm>
            <a:off x="4569367" y="450530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Cao</a:t>
            </a:r>
          </a:p>
        </p:txBody>
      </p:sp>
      <p:sp>
        <p:nvSpPr>
          <p:cNvPr id="74" name="Oval 73">
            <a:extLst>
              <a:ext uri="{FF2B5EF4-FFF2-40B4-BE49-F238E27FC236}">
                <a16:creationId xmlns:a16="http://schemas.microsoft.com/office/drawing/2014/main" id="{2592C60E-7C65-566B-6216-4F0C49AFEBF6}"/>
              </a:ext>
            </a:extLst>
          </p:cNvPr>
          <p:cNvSpPr/>
          <p:nvPr/>
        </p:nvSpPr>
        <p:spPr>
          <a:xfrm>
            <a:off x="2104517" y="484202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5" name="Oval 74">
            <a:extLst>
              <a:ext uri="{FF2B5EF4-FFF2-40B4-BE49-F238E27FC236}">
                <a16:creationId xmlns:a16="http://schemas.microsoft.com/office/drawing/2014/main" id="{44264E67-250B-7902-7FF8-3CA474D40894}"/>
              </a:ext>
            </a:extLst>
          </p:cNvPr>
          <p:cNvSpPr/>
          <p:nvPr/>
        </p:nvSpPr>
        <p:spPr>
          <a:xfrm>
            <a:off x="2468660" y="483912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6" name="Oval 75">
            <a:extLst>
              <a:ext uri="{FF2B5EF4-FFF2-40B4-BE49-F238E27FC236}">
                <a16:creationId xmlns:a16="http://schemas.microsoft.com/office/drawing/2014/main" id="{60FF11D7-DABC-AF38-BCB4-E68644400980}"/>
              </a:ext>
            </a:extLst>
          </p:cNvPr>
          <p:cNvSpPr/>
          <p:nvPr/>
        </p:nvSpPr>
        <p:spPr>
          <a:xfrm>
            <a:off x="2832803" y="483912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7" name="Oval 76">
            <a:extLst>
              <a:ext uri="{FF2B5EF4-FFF2-40B4-BE49-F238E27FC236}">
                <a16:creationId xmlns:a16="http://schemas.microsoft.com/office/drawing/2014/main" id="{7285CEE7-8CAD-A517-C79B-F4602C7953C3}"/>
              </a:ext>
            </a:extLst>
          </p:cNvPr>
          <p:cNvSpPr/>
          <p:nvPr/>
        </p:nvSpPr>
        <p:spPr>
          <a:xfrm>
            <a:off x="3196946" y="483912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8" name="Oval 77">
            <a:extLst>
              <a:ext uri="{FF2B5EF4-FFF2-40B4-BE49-F238E27FC236}">
                <a16:creationId xmlns:a16="http://schemas.microsoft.com/office/drawing/2014/main" id="{4382C75E-90AC-AC4D-038B-0791327704DC}"/>
              </a:ext>
            </a:extLst>
          </p:cNvPr>
          <p:cNvSpPr/>
          <p:nvPr/>
        </p:nvSpPr>
        <p:spPr>
          <a:xfrm>
            <a:off x="3561470" y="483912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9" name="Oval 78">
            <a:extLst>
              <a:ext uri="{FF2B5EF4-FFF2-40B4-BE49-F238E27FC236}">
                <a16:creationId xmlns:a16="http://schemas.microsoft.com/office/drawing/2014/main" id="{0808ECF3-550E-5926-3848-59DFB7BA784C}"/>
              </a:ext>
            </a:extLst>
          </p:cNvPr>
          <p:cNvSpPr/>
          <p:nvPr/>
        </p:nvSpPr>
        <p:spPr>
          <a:xfrm>
            <a:off x="3925994" y="483912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0" name="Oval 79">
            <a:extLst>
              <a:ext uri="{FF2B5EF4-FFF2-40B4-BE49-F238E27FC236}">
                <a16:creationId xmlns:a16="http://schemas.microsoft.com/office/drawing/2014/main" id="{16186F11-EDB6-84D1-9D6B-69185CDAF544}"/>
              </a:ext>
            </a:extLst>
          </p:cNvPr>
          <p:cNvSpPr/>
          <p:nvPr/>
        </p:nvSpPr>
        <p:spPr>
          <a:xfrm>
            <a:off x="4284339" y="483912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1" name="Oval 80">
            <a:extLst>
              <a:ext uri="{FF2B5EF4-FFF2-40B4-BE49-F238E27FC236}">
                <a16:creationId xmlns:a16="http://schemas.microsoft.com/office/drawing/2014/main" id="{0A1036B9-8A8E-FF4E-B28C-C817BFAFC10B}"/>
              </a:ext>
            </a:extLst>
          </p:cNvPr>
          <p:cNvSpPr/>
          <p:nvPr/>
        </p:nvSpPr>
        <p:spPr>
          <a:xfrm>
            <a:off x="4655041" y="483912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2" name="Oval 81">
            <a:extLst>
              <a:ext uri="{FF2B5EF4-FFF2-40B4-BE49-F238E27FC236}">
                <a16:creationId xmlns:a16="http://schemas.microsoft.com/office/drawing/2014/main" id="{10E4951F-0ED6-47AE-BD34-59C8C120570F}"/>
              </a:ext>
            </a:extLst>
          </p:cNvPr>
          <p:cNvSpPr/>
          <p:nvPr/>
        </p:nvSpPr>
        <p:spPr>
          <a:xfrm>
            <a:off x="5019565" y="483912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5" name="Oval 84">
            <a:extLst>
              <a:ext uri="{FF2B5EF4-FFF2-40B4-BE49-F238E27FC236}">
                <a16:creationId xmlns:a16="http://schemas.microsoft.com/office/drawing/2014/main" id="{D61DE221-C84F-6201-D503-95FCACC6B5A7}"/>
              </a:ext>
            </a:extLst>
          </p:cNvPr>
          <p:cNvSpPr/>
          <p:nvPr/>
        </p:nvSpPr>
        <p:spPr>
          <a:xfrm>
            <a:off x="2104517" y="606856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6" name="Oval 85">
            <a:extLst>
              <a:ext uri="{FF2B5EF4-FFF2-40B4-BE49-F238E27FC236}">
                <a16:creationId xmlns:a16="http://schemas.microsoft.com/office/drawing/2014/main" id="{3A249BA4-FDA0-7C16-93E9-BDDC455A14FD}"/>
              </a:ext>
            </a:extLst>
          </p:cNvPr>
          <p:cNvSpPr/>
          <p:nvPr/>
        </p:nvSpPr>
        <p:spPr>
          <a:xfrm>
            <a:off x="2468660" y="606566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7" name="Oval 86">
            <a:extLst>
              <a:ext uri="{FF2B5EF4-FFF2-40B4-BE49-F238E27FC236}">
                <a16:creationId xmlns:a16="http://schemas.microsoft.com/office/drawing/2014/main" id="{77FEF920-104D-7C7C-599A-384938D03659}"/>
              </a:ext>
            </a:extLst>
          </p:cNvPr>
          <p:cNvSpPr/>
          <p:nvPr/>
        </p:nvSpPr>
        <p:spPr>
          <a:xfrm>
            <a:off x="2832803" y="60656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8" name="Oval 87">
            <a:extLst>
              <a:ext uri="{FF2B5EF4-FFF2-40B4-BE49-F238E27FC236}">
                <a16:creationId xmlns:a16="http://schemas.microsoft.com/office/drawing/2014/main" id="{B7F7DAA2-FDE6-917C-8197-4C1D1A70F5FB}"/>
              </a:ext>
            </a:extLst>
          </p:cNvPr>
          <p:cNvSpPr/>
          <p:nvPr/>
        </p:nvSpPr>
        <p:spPr>
          <a:xfrm>
            <a:off x="3196946" y="60656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9" name="Oval 88">
            <a:extLst>
              <a:ext uri="{FF2B5EF4-FFF2-40B4-BE49-F238E27FC236}">
                <a16:creationId xmlns:a16="http://schemas.microsoft.com/office/drawing/2014/main" id="{4C57143A-78C8-57D7-7147-934FF43A98CB}"/>
              </a:ext>
            </a:extLst>
          </p:cNvPr>
          <p:cNvSpPr/>
          <p:nvPr/>
        </p:nvSpPr>
        <p:spPr>
          <a:xfrm>
            <a:off x="3561470" y="60656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0" name="Oval 89">
            <a:extLst>
              <a:ext uri="{FF2B5EF4-FFF2-40B4-BE49-F238E27FC236}">
                <a16:creationId xmlns:a16="http://schemas.microsoft.com/office/drawing/2014/main" id="{A964303D-29CA-B396-7085-9E15E3A22940}"/>
              </a:ext>
            </a:extLst>
          </p:cNvPr>
          <p:cNvSpPr/>
          <p:nvPr/>
        </p:nvSpPr>
        <p:spPr>
          <a:xfrm>
            <a:off x="4284339" y="60656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1" name="Oval 90">
            <a:extLst>
              <a:ext uri="{FF2B5EF4-FFF2-40B4-BE49-F238E27FC236}">
                <a16:creationId xmlns:a16="http://schemas.microsoft.com/office/drawing/2014/main" id="{33CA8CB3-A33E-8421-E7A6-528C22FBA7F1}"/>
              </a:ext>
            </a:extLst>
          </p:cNvPr>
          <p:cNvSpPr/>
          <p:nvPr/>
        </p:nvSpPr>
        <p:spPr>
          <a:xfrm>
            <a:off x="5019565" y="606566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2" name="Title 2">
            <a:extLst>
              <a:ext uri="{FF2B5EF4-FFF2-40B4-BE49-F238E27FC236}">
                <a16:creationId xmlns:a16="http://schemas.microsoft.com/office/drawing/2014/main" id="{54277F06-9E24-B2AB-5661-9CB98AD69D6F}"/>
              </a:ext>
            </a:extLst>
          </p:cNvPr>
          <p:cNvSpPr txBox="1"/>
          <p:nvPr/>
        </p:nvSpPr>
        <p:spPr>
          <a:xfrm>
            <a:off x="2006485" y="578716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Arial" panose="020B0604020202020204" pitchFamily="34" charset="0"/>
                <a:cs typeface="Arial" panose="020B0604020202020204" pitchFamily="34" charset="0"/>
              </a:rPr>
              <a:t>8%</a:t>
            </a:r>
          </a:p>
        </p:txBody>
      </p:sp>
      <p:sp>
        <p:nvSpPr>
          <p:cNvPr id="93" name="Title 2">
            <a:extLst>
              <a:ext uri="{FF2B5EF4-FFF2-40B4-BE49-F238E27FC236}">
                <a16:creationId xmlns:a16="http://schemas.microsoft.com/office/drawing/2014/main" id="{BA50093F-35A1-EF2D-B62B-D8D39807F67B}"/>
              </a:ext>
            </a:extLst>
          </p:cNvPr>
          <p:cNvSpPr txBox="1"/>
          <p:nvPr/>
        </p:nvSpPr>
        <p:spPr>
          <a:xfrm>
            <a:off x="3697804" y="5787009"/>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Arial" panose="020B0604020202020204" pitchFamily="34" charset="0"/>
                <a:cs typeface="Arial" panose="020B0604020202020204" pitchFamily="34" charset="0"/>
              </a:rPr>
              <a:t>13.5% – 15.5%</a:t>
            </a:r>
          </a:p>
        </p:txBody>
      </p:sp>
      <p:sp>
        <p:nvSpPr>
          <p:cNvPr id="94" name="Title 2">
            <a:extLst>
              <a:ext uri="{FF2B5EF4-FFF2-40B4-BE49-F238E27FC236}">
                <a16:creationId xmlns:a16="http://schemas.microsoft.com/office/drawing/2014/main" id="{940D5E92-4A8B-74B9-A7B9-AFBCDBD99B7D}"/>
              </a:ext>
            </a:extLst>
          </p:cNvPr>
          <p:cNvSpPr txBox="1"/>
          <p:nvPr/>
        </p:nvSpPr>
        <p:spPr>
          <a:xfrm>
            <a:off x="4569367" y="578716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Arial" panose="020B0604020202020204" pitchFamily="34" charset="0"/>
                <a:cs typeface="Arial" panose="020B0604020202020204" pitchFamily="34" charset="0"/>
              </a:rPr>
              <a:t>17%</a:t>
            </a:r>
          </a:p>
        </p:txBody>
      </p:sp>
      <p:cxnSp>
        <p:nvCxnSpPr>
          <p:cNvPr id="97" name="Straight Connector 96">
            <a:extLst>
              <a:ext uri="{FF2B5EF4-FFF2-40B4-BE49-F238E27FC236}">
                <a16:creationId xmlns:a16="http://schemas.microsoft.com/office/drawing/2014/main" id="{93B6F5F2-23E4-7695-F1CB-8B9CC5CA988C}"/>
              </a:ext>
            </a:extLst>
          </p:cNvPr>
          <p:cNvCxnSpPr>
            <a:cxnSpLocks/>
          </p:cNvCxnSpPr>
          <p:nvPr/>
        </p:nvCxnSpPr>
        <p:spPr>
          <a:xfrm>
            <a:off x="3702072" y="244400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8" name="Oval 97">
            <a:extLst>
              <a:ext uri="{FF2B5EF4-FFF2-40B4-BE49-F238E27FC236}">
                <a16:creationId xmlns:a16="http://schemas.microsoft.com/office/drawing/2014/main" id="{9E5A2756-6593-0355-4F4E-A181E03FD88C}"/>
              </a:ext>
            </a:extLst>
          </p:cNvPr>
          <p:cNvSpPr/>
          <p:nvPr/>
        </p:nvSpPr>
        <p:spPr>
          <a:xfrm>
            <a:off x="2104517" y="527235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9" name="Oval 98">
            <a:extLst>
              <a:ext uri="{FF2B5EF4-FFF2-40B4-BE49-F238E27FC236}">
                <a16:creationId xmlns:a16="http://schemas.microsoft.com/office/drawing/2014/main" id="{92203C5F-11DE-D74A-AF55-CF405EA14274}"/>
              </a:ext>
            </a:extLst>
          </p:cNvPr>
          <p:cNvSpPr/>
          <p:nvPr/>
        </p:nvSpPr>
        <p:spPr>
          <a:xfrm>
            <a:off x="2468660" y="5269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0" name="Oval 99">
            <a:extLst>
              <a:ext uri="{FF2B5EF4-FFF2-40B4-BE49-F238E27FC236}">
                <a16:creationId xmlns:a16="http://schemas.microsoft.com/office/drawing/2014/main" id="{387C1151-CECF-755C-4AAA-F3568D140373}"/>
              </a:ext>
            </a:extLst>
          </p:cNvPr>
          <p:cNvSpPr/>
          <p:nvPr/>
        </p:nvSpPr>
        <p:spPr>
          <a:xfrm>
            <a:off x="2832803" y="5269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1" name="Oval 100">
            <a:extLst>
              <a:ext uri="{FF2B5EF4-FFF2-40B4-BE49-F238E27FC236}">
                <a16:creationId xmlns:a16="http://schemas.microsoft.com/office/drawing/2014/main" id="{9D066226-869D-63EC-0AAC-3A04BFAF0284}"/>
              </a:ext>
            </a:extLst>
          </p:cNvPr>
          <p:cNvSpPr/>
          <p:nvPr/>
        </p:nvSpPr>
        <p:spPr>
          <a:xfrm>
            <a:off x="3196946" y="5269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2" name="Oval 101">
            <a:extLst>
              <a:ext uri="{FF2B5EF4-FFF2-40B4-BE49-F238E27FC236}">
                <a16:creationId xmlns:a16="http://schemas.microsoft.com/office/drawing/2014/main" id="{8100CE5B-2164-F6AC-EE83-F97440A1A681}"/>
              </a:ext>
            </a:extLst>
          </p:cNvPr>
          <p:cNvSpPr/>
          <p:nvPr/>
        </p:nvSpPr>
        <p:spPr>
          <a:xfrm>
            <a:off x="3561470" y="5269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3" name="Oval 102">
            <a:extLst>
              <a:ext uri="{FF2B5EF4-FFF2-40B4-BE49-F238E27FC236}">
                <a16:creationId xmlns:a16="http://schemas.microsoft.com/office/drawing/2014/main" id="{EB5EE579-7BA7-6580-8428-9A3DCE200857}"/>
              </a:ext>
            </a:extLst>
          </p:cNvPr>
          <p:cNvSpPr/>
          <p:nvPr/>
        </p:nvSpPr>
        <p:spPr>
          <a:xfrm>
            <a:off x="3925994" y="5269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4" name="Oval 103">
            <a:extLst>
              <a:ext uri="{FF2B5EF4-FFF2-40B4-BE49-F238E27FC236}">
                <a16:creationId xmlns:a16="http://schemas.microsoft.com/office/drawing/2014/main" id="{F6E24393-4958-0B46-162C-B9384B4181CE}"/>
              </a:ext>
            </a:extLst>
          </p:cNvPr>
          <p:cNvSpPr/>
          <p:nvPr/>
        </p:nvSpPr>
        <p:spPr>
          <a:xfrm>
            <a:off x="4284339" y="5269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5" name="Oval 104">
            <a:extLst>
              <a:ext uri="{FF2B5EF4-FFF2-40B4-BE49-F238E27FC236}">
                <a16:creationId xmlns:a16="http://schemas.microsoft.com/office/drawing/2014/main" id="{78756D24-CD10-26CE-7637-E36E3879FACD}"/>
              </a:ext>
            </a:extLst>
          </p:cNvPr>
          <p:cNvSpPr/>
          <p:nvPr/>
        </p:nvSpPr>
        <p:spPr>
          <a:xfrm>
            <a:off x="4655041" y="5269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6" name="Oval 105">
            <a:extLst>
              <a:ext uri="{FF2B5EF4-FFF2-40B4-BE49-F238E27FC236}">
                <a16:creationId xmlns:a16="http://schemas.microsoft.com/office/drawing/2014/main" id="{DC730B80-F960-FCBE-A5CB-EA353C02A479}"/>
              </a:ext>
            </a:extLst>
          </p:cNvPr>
          <p:cNvSpPr/>
          <p:nvPr/>
        </p:nvSpPr>
        <p:spPr>
          <a:xfrm>
            <a:off x="5019565" y="5269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9" name="Title 2">
            <a:extLst>
              <a:ext uri="{FF2B5EF4-FFF2-40B4-BE49-F238E27FC236}">
                <a16:creationId xmlns:a16="http://schemas.microsoft.com/office/drawing/2014/main" id="{CB756EE3-2F15-2351-D7FF-10FA262E79B7}"/>
              </a:ext>
            </a:extLst>
          </p:cNvPr>
          <p:cNvSpPr txBox="1"/>
          <p:nvPr/>
        </p:nvSpPr>
        <p:spPr>
          <a:xfrm>
            <a:off x="2006485" y="4495408"/>
            <a:ext cx="91948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Thấp</a:t>
            </a:r>
          </a:p>
        </p:txBody>
      </p:sp>
      <p:grpSp>
        <p:nvGrpSpPr>
          <p:cNvPr id="110" name="Group 109">
            <a:extLst>
              <a:ext uri="{FF2B5EF4-FFF2-40B4-BE49-F238E27FC236}">
                <a16:creationId xmlns:a16="http://schemas.microsoft.com/office/drawing/2014/main" id="{AB5BDD7A-EEDD-5B51-C03E-12CD3C8BF5B7}"/>
              </a:ext>
            </a:extLst>
          </p:cNvPr>
          <p:cNvGrpSpPr/>
          <p:nvPr/>
        </p:nvGrpSpPr>
        <p:grpSpPr>
          <a:xfrm>
            <a:off x="4652058" y="6075434"/>
            <a:ext cx="278634" cy="272668"/>
            <a:chOff x="8032638" y="5926610"/>
            <a:chExt cx="278634" cy="272668"/>
          </a:xfrm>
        </p:grpSpPr>
        <p:sp>
          <p:nvSpPr>
            <p:cNvPr id="111" name="Freeform 110">
              <a:extLst>
                <a:ext uri="{FF2B5EF4-FFF2-40B4-BE49-F238E27FC236}">
                  <a16:creationId xmlns:a16="http://schemas.microsoft.com/office/drawing/2014/main" id="{F3B20145-BD55-5EFB-574C-258EABE68B6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112" name="Freeform 111">
              <a:extLst>
                <a:ext uri="{FF2B5EF4-FFF2-40B4-BE49-F238E27FC236}">
                  <a16:creationId xmlns:a16="http://schemas.microsoft.com/office/drawing/2014/main" id="{B6F7FA4A-DD87-0E47-F405-1307329BC91E}"/>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grpSp>
      <p:grpSp>
        <p:nvGrpSpPr>
          <p:cNvPr id="113" name="Group 112">
            <a:extLst>
              <a:ext uri="{FF2B5EF4-FFF2-40B4-BE49-F238E27FC236}">
                <a16:creationId xmlns:a16="http://schemas.microsoft.com/office/drawing/2014/main" id="{62A5A0A3-DFF9-2205-3D06-99AC851FC068}"/>
              </a:ext>
            </a:extLst>
          </p:cNvPr>
          <p:cNvGrpSpPr/>
          <p:nvPr/>
        </p:nvGrpSpPr>
        <p:grpSpPr>
          <a:xfrm rot="10800000">
            <a:off x="3926344" y="6075434"/>
            <a:ext cx="278634" cy="272668"/>
            <a:chOff x="8032638" y="5926610"/>
            <a:chExt cx="278634" cy="272668"/>
          </a:xfrm>
        </p:grpSpPr>
        <p:sp>
          <p:nvSpPr>
            <p:cNvPr id="114" name="Freeform 113">
              <a:extLst>
                <a:ext uri="{FF2B5EF4-FFF2-40B4-BE49-F238E27FC236}">
                  <a16:creationId xmlns:a16="http://schemas.microsoft.com/office/drawing/2014/main" id="{1443FFEC-E5C9-CDA6-011A-292D05919363}"/>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115" name="Freeform 114">
              <a:extLst>
                <a:ext uri="{FF2B5EF4-FFF2-40B4-BE49-F238E27FC236}">
                  <a16:creationId xmlns:a16="http://schemas.microsoft.com/office/drawing/2014/main" id="{7F73064C-3A6F-BCF8-0BAF-B00D09470D55}"/>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grpSp>
      <p:sp>
        <p:nvSpPr>
          <p:cNvPr id="5" name="Title 2">
            <a:extLst>
              <a:ext uri="{FF2B5EF4-FFF2-40B4-BE49-F238E27FC236}">
                <a16:creationId xmlns:a16="http://schemas.microsoft.com/office/drawing/2014/main" id="{8A212356-C498-14DA-FF2C-ADED069165DC}"/>
              </a:ext>
            </a:extLst>
          </p:cNvPr>
          <p:cNvSpPr txBox="1"/>
          <p:nvPr/>
        </p:nvSpPr>
        <p:spPr>
          <a:xfrm>
            <a:off x="578604" y="2137203"/>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MÀU SẮC</a:t>
            </a:r>
          </a:p>
        </p:txBody>
      </p:sp>
      <p:cxnSp>
        <p:nvCxnSpPr>
          <p:cNvPr id="6" name="Straight Connector 5">
            <a:extLst>
              <a:ext uri="{FF2B5EF4-FFF2-40B4-BE49-F238E27FC236}">
                <a16:creationId xmlns:a16="http://schemas.microsoft.com/office/drawing/2014/main" id="{CF8241BA-80C5-EEA2-2CC5-3AF0A6BA783D}"/>
              </a:ext>
            </a:extLst>
          </p:cNvPr>
          <p:cNvCxnSpPr>
            <a:cxnSpLocks/>
          </p:cNvCxnSpPr>
          <p:nvPr/>
        </p:nvCxnSpPr>
        <p:spPr>
          <a:xfrm>
            <a:off x="1449959" y="2269845"/>
            <a:ext cx="55739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Title 2">
            <a:extLst>
              <a:ext uri="{FF2B5EF4-FFF2-40B4-BE49-F238E27FC236}">
                <a16:creationId xmlns:a16="http://schemas.microsoft.com/office/drawing/2014/main" id="{87EBC9C5-4B4E-E690-AC14-73D966315942}"/>
              </a:ext>
            </a:extLst>
          </p:cNvPr>
          <p:cNvSpPr txBox="1"/>
          <p:nvPr/>
        </p:nvSpPr>
        <p:spPr>
          <a:xfrm>
            <a:off x="578603" y="3243412"/>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ĐẬM</a:t>
            </a:r>
          </a:p>
        </p:txBody>
      </p:sp>
      <p:cxnSp>
        <p:nvCxnSpPr>
          <p:cNvPr id="17" name="Straight Connector 16">
            <a:extLst>
              <a:ext uri="{FF2B5EF4-FFF2-40B4-BE49-F238E27FC236}">
                <a16:creationId xmlns:a16="http://schemas.microsoft.com/office/drawing/2014/main" id="{235E53A4-27A5-36B0-20E6-178FEF7E6764}"/>
              </a:ext>
            </a:extLst>
          </p:cNvPr>
          <p:cNvCxnSpPr>
            <a:cxnSpLocks/>
          </p:cNvCxnSpPr>
          <p:nvPr/>
        </p:nvCxnSpPr>
        <p:spPr>
          <a:xfrm>
            <a:off x="1352855" y="3378915"/>
            <a:ext cx="65450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6" name="Title 2">
            <a:extLst>
              <a:ext uri="{FF2B5EF4-FFF2-40B4-BE49-F238E27FC236}">
                <a16:creationId xmlns:a16="http://schemas.microsoft.com/office/drawing/2014/main" id="{14AFE274-D34B-B562-458E-56270A243834}"/>
              </a:ext>
            </a:extLst>
          </p:cNvPr>
          <p:cNvSpPr txBox="1"/>
          <p:nvPr/>
        </p:nvSpPr>
        <p:spPr>
          <a:xfrm>
            <a:off x="578603" y="411456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NGỌT</a:t>
            </a:r>
          </a:p>
        </p:txBody>
      </p:sp>
      <p:cxnSp>
        <p:nvCxnSpPr>
          <p:cNvPr id="27" name="Straight Connector 26">
            <a:extLst>
              <a:ext uri="{FF2B5EF4-FFF2-40B4-BE49-F238E27FC236}">
                <a16:creationId xmlns:a16="http://schemas.microsoft.com/office/drawing/2014/main" id="{31B76256-A434-BE1E-2B62-1B766083FF47}"/>
              </a:ext>
            </a:extLst>
          </p:cNvPr>
          <p:cNvCxnSpPr>
            <a:cxnSpLocks/>
          </p:cNvCxnSpPr>
          <p:nvPr/>
        </p:nvCxnSpPr>
        <p:spPr>
          <a:xfrm>
            <a:off x="1449959" y="4250066"/>
            <a:ext cx="55739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8" name="Title 2">
            <a:extLst>
              <a:ext uri="{FF2B5EF4-FFF2-40B4-BE49-F238E27FC236}">
                <a16:creationId xmlns:a16="http://schemas.microsoft.com/office/drawing/2014/main" id="{33CDD985-06FD-7266-295C-87D6C95E768B}"/>
              </a:ext>
            </a:extLst>
          </p:cNvPr>
          <p:cNvSpPr txBox="1"/>
          <p:nvPr/>
        </p:nvSpPr>
        <p:spPr>
          <a:xfrm>
            <a:off x="578603" y="484797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CHÁT</a:t>
            </a:r>
          </a:p>
        </p:txBody>
      </p:sp>
      <p:cxnSp>
        <p:nvCxnSpPr>
          <p:cNvPr id="47" name="Straight Connector 46">
            <a:extLst>
              <a:ext uri="{FF2B5EF4-FFF2-40B4-BE49-F238E27FC236}">
                <a16:creationId xmlns:a16="http://schemas.microsoft.com/office/drawing/2014/main" id="{A2F24486-941B-8368-8C2A-2521BDF4D650}"/>
              </a:ext>
            </a:extLst>
          </p:cNvPr>
          <p:cNvCxnSpPr>
            <a:cxnSpLocks/>
          </p:cNvCxnSpPr>
          <p:nvPr/>
        </p:nvCxnSpPr>
        <p:spPr>
          <a:xfrm>
            <a:off x="1296210" y="4983479"/>
            <a:ext cx="7111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1" name="Title 2">
            <a:extLst>
              <a:ext uri="{FF2B5EF4-FFF2-40B4-BE49-F238E27FC236}">
                <a16:creationId xmlns:a16="http://schemas.microsoft.com/office/drawing/2014/main" id="{B7C39749-564F-B388-6B25-656C2E1876B1}"/>
              </a:ext>
            </a:extLst>
          </p:cNvPr>
          <p:cNvSpPr txBox="1"/>
          <p:nvPr/>
        </p:nvSpPr>
        <p:spPr>
          <a:xfrm>
            <a:off x="578603" y="6064802"/>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NỒNG ĐỘ CỒN</a:t>
            </a:r>
          </a:p>
        </p:txBody>
      </p:sp>
      <p:cxnSp>
        <p:nvCxnSpPr>
          <p:cNvPr id="62" name="Straight Connector 61">
            <a:extLst>
              <a:ext uri="{FF2B5EF4-FFF2-40B4-BE49-F238E27FC236}">
                <a16:creationId xmlns:a16="http://schemas.microsoft.com/office/drawing/2014/main" id="{35C8CDCA-ECB2-0413-5CAF-538F854EFF98}"/>
              </a:ext>
            </a:extLst>
          </p:cNvPr>
          <p:cNvCxnSpPr>
            <a:cxnSpLocks/>
          </p:cNvCxnSpPr>
          <p:nvPr/>
        </p:nvCxnSpPr>
        <p:spPr>
          <a:xfrm>
            <a:off x="1830285" y="6200305"/>
            <a:ext cx="17707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3" name="Title 2">
            <a:extLst>
              <a:ext uri="{FF2B5EF4-FFF2-40B4-BE49-F238E27FC236}">
                <a16:creationId xmlns:a16="http://schemas.microsoft.com/office/drawing/2014/main" id="{771F1439-1116-B398-40F7-4F0ECC66C987}"/>
              </a:ext>
            </a:extLst>
          </p:cNvPr>
          <p:cNvSpPr txBox="1"/>
          <p:nvPr/>
        </p:nvSpPr>
        <p:spPr>
          <a:xfrm>
            <a:off x="578603" y="528584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CHUA</a:t>
            </a:r>
          </a:p>
        </p:txBody>
      </p:sp>
      <p:cxnSp>
        <p:nvCxnSpPr>
          <p:cNvPr id="64" name="Straight Connector 63">
            <a:extLst>
              <a:ext uri="{FF2B5EF4-FFF2-40B4-BE49-F238E27FC236}">
                <a16:creationId xmlns:a16="http://schemas.microsoft.com/office/drawing/2014/main" id="{28A96EE5-8551-4FD7-7C66-9F506BED2480}"/>
              </a:ext>
            </a:extLst>
          </p:cNvPr>
          <p:cNvCxnSpPr>
            <a:cxnSpLocks/>
          </p:cNvCxnSpPr>
          <p:nvPr/>
        </p:nvCxnSpPr>
        <p:spPr>
          <a:xfrm>
            <a:off x="1352855" y="5421345"/>
            <a:ext cx="65450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1931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7B4314F-591A-C9FB-F659-D6B06A06766E}"/>
              </a:ext>
            </a:extLst>
          </p:cNvPr>
          <p:cNvSpPr>
            <a:spLocks noGrp="1"/>
          </p:cNvSpPr>
          <p:nvPr>
            <p:ph type="body" sz="quarter" idx="11"/>
          </p:nvPr>
        </p:nvSpPr>
        <p:spPr>
          <a:xfrm>
            <a:off x="4286874" y="3444927"/>
            <a:ext cx="1516650" cy="791312"/>
          </a:xfrm>
        </p:spPr>
        <p:txBody>
          <a:bodyPr/>
          <a:lstStyle/>
          <a:p>
            <a:pPr algn="ctr"/>
            <a:r>
              <a:rPr lang="en-US" altLang="zh-CN" sz="1400" b="1" dirty="0">
                <a:solidFill>
                  <a:prstClr val="black"/>
                </a:solidFill>
                <a:cs typeface="Arial" panose="020B0604020202020204" pitchFamily="34" charset="0"/>
              </a:rPr>
              <a:t>CÁC LOẠI THỊT BÉO
NHƯ SƯỜN CỪU</a:t>
            </a:r>
          </a:p>
        </p:txBody>
      </p:sp>
      <p:sp>
        <p:nvSpPr>
          <p:cNvPr id="5" name="Text Placeholder 4">
            <a:extLst>
              <a:ext uri="{FF2B5EF4-FFF2-40B4-BE49-F238E27FC236}">
                <a16:creationId xmlns:a16="http://schemas.microsoft.com/office/drawing/2014/main" id="{E4863900-DC83-668A-5F4D-2735D1313FEC}"/>
              </a:ext>
            </a:extLst>
          </p:cNvPr>
          <p:cNvSpPr>
            <a:spLocks noGrp="1"/>
          </p:cNvSpPr>
          <p:nvPr>
            <p:ph type="body" sz="quarter" idx="13"/>
          </p:nvPr>
        </p:nvSpPr>
        <p:spPr>
          <a:xfrm>
            <a:off x="581551" y="590262"/>
            <a:ext cx="6816440" cy="1325563"/>
          </a:xfrm>
        </p:spPr>
        <p:txBody>
          <a:bodyPr/>
          <a:lstStyle/>
          <a:p>
            <a:r>
              <a:rPr lang="en-US" altLang="zh-CN" b="1" dirty="0">
                <a:solidFill>
                  <a:schemeClr val="accent1"/>
                </a:solidFill>
              </a:rPr>
              <a:t>KẾT HỢP ĐỒ ĂN</a:t>
            </a:r>
          </a:p>
        </p:txBody>
      </p:sp>
      <p:pic>
        <p:nvPicPr>
          <p:cNvPr id="23" name="Picture Placeholder 8">
            <a:extLst>
              <a:ext uri="{FF2B5EF4-FFF2-40B4-BE49-F238E27FC236}">
                <a16:creationId xmlns:a16="http://schemas.microsoft.com/office/drawing/2014/main" id="{D2C8B0D2-1673-4651-BE69-E68689A4C6C6}"/>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335742" y="1078840"/>
            <a:ext cx="1845086" cy="5585711"/>
          </a:xfrm>
          <a:prstGeom prst="rect">
            <a:avLst/>
          </a:prstGeom>
        </p:spPr>
      </p:pic>
      <p:sp>
        <p:nvSpPr>
          <p:cNvPr id="24" name="object 10">
            <a:extLst>
              <a:ext uri="{FF2B5EF4-FFF2-40B4-BE49-F238E27FC236}">
                <a16:creationId xmlns:a16="http://schemas.microsoft.com/office/drawing/2014/main" id="{6DCABD3C-5BB0-3F71-D8A7-006C200A6D0C}"/>
              </a:ext>
            </a:extLst>
          </p:cNvPr>
          <p:cNvSpPr txBox="1"/>
          <p:nvPr/>
        </p:nvSpPr>
        <p:spPr>
          <a:xfrm rot="16200000">
            <a:off x="321635" y="4174413"/>
            <a:ext cx="4059813" cy="804387"/>
          </a:xfrm>
          <a:prstGeom prst="rect">
            <a:avLst/>
          </a:prstGeom>
        </p:spPr>
        <p:txBody>
          <a:bodyPr vert="horz" wrap="square" lIns="0" tIns="12065" rIns="0" bIns="0" rtlCol="0">
            <a:spAutoFit/>
          </a:bodyPr>
          <a:lstStyle/>
          <a:p>
            <a:pPr algn="ctr" defTabSz="914453">
              <a:lnSpc>
                <a:spcPct val="80000"/>
              </a:lnSpc>
              <a:spcBef>
                <a:spcPct val="0"/>
              </a:spcBef>
            </a:pPr>
            <a:r>
              <a:rPr lang="en-US" altLang="zh-CN" sz="3200" b="1" dirty="0">
                <a:solidFill>
                  <a:schemeClr val="bg1"/>
                </a:solidFill>
                <a:latin typeface="Arial" panose="020B0604020202020204" pitchFamily="34" charset="0"/>
                <a:ea typeface="Inter Display" panose="02000503000000020004" pitchFamily="2" charset="0"/>
                <a:cs typeface="Arial" panose="020B0604020202020204" pitchFamily="34" charset="0"/>
              </a:rPr>
              <a:t>CABERNET
SAUVIGNON</a:t>
            </a:r>
            <a:endParaRPr lang="en-AU" sz="32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pic>
        <p:nvPicPr>
          <p:cNvPr id="2" name="Picture 1">
            <a:extLst>
              <a:ext uri="{FF2B5EF4-FFF2-40B4-BE49-F238E27FC236}">
                <a16:creationId xmlns:a16="http://schemas.microsoft.com/office/drawing/2014/main" id="{087DD8B8-B379-1A86-AEEF-8A56B6EFE7BD}"/>
              </a:ext>
            </a:extLst>
          </p:cNvPr>
          <p:cNvPicPr>
            <a:picLocks noChangeAspect="1"/>
          </p:cNvPicPr>
          <p:nvPr/>
        </p:nvPicPr>
        <p:blipFill>
          <a:blip r:embed="rId3"/>
          <a:stretch>
            <a:fillRect/>
          </a:stretch>
        </p:blipFill>
        <p:spPr>
          <a:xfrm>
            <a:off x="4105130" y="1790898"/>
            <a:ext cx="2336800" cy="1485900"/>
          </a:xfrm>
          <a:prstGeom prst="rect">
            <a:avLst/>
          </a:prstGeom>
        </p:spPr>
      </p:pic>
      <p:sp>
        <p:nvSpPr>
          <p:cNvPr id="3" name="Text Placeholder 3">
            <a:extLst>
              <a:ext uri="{FF2B5EF4-FFF2-40B4-BE49-F238E27FC236}">
                <a16:creationId xmlns:a16="http://schemas.microsoft.com/office/drawing/2014/main" id="{D127FE11-0517-5390-C74A-A5EE299BAFA0}"/>
              </a:ext>
            </a:extLst>
          </p:cNvPr>
          <p:cNvSpPr txBox="1">
            <a:spLocks/>
          </p:cNvSpPr>
          <p:nvPr/>
        </p:nvSpPr>
        <p:spPr>
          <a:xfrm>
            <a:off x="8057797" y="3444927"/>
            <a:ext cx="1758326"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tLang="zh-CN" sz="1400" b="1" dirty="0">
                <a:solidFill>
                  <a:prstClr val="black"/>
                </a:solidFill>
                <a:latin typeface="Arial" panose="020B0604020202020204" pitchFamily="34" charset="0"/>
                <a:cs typeface="Arial" panose="020B0604020202020204" pitchFamily="34" charset="0"/>
              </a:rPr>
              <a:t>CÁC PHẦN THỊT BÒ
NHƯ SƯỜN VÀ THĂN NGOÀI SCOTCH</a:t>
            </a:r>
          </a:p>
        </p:txBody>
      </p:sp>
      <p:pic>
        <p:nvPicPr>
          <p:cNvPr id="9" name="Picture 8">
            <a:extLst>
              <a:ext uri="{FF2B5EF4-FFF2-40B4-BE49-F238E27FC236}">
                <a16:creationId xmlns:a16="http://schemas.microsoft.com/office/drawing/2014/main" id="{0323D2E7-A6FA-CBBC-5116-07DAD07590B7}"/>
              </a:ext>
            </a:extLst>
          </p:cNvPr>
          <p:cNvPicPr>
            <a:picLocks noChangeAspect="1"/>
          </p:cNvPicPr>
          <p:nvPr/>
        </p:nvPicPr>
        <p:blipFill>
          <a:blip r:embed="rId4"/>
          <a:stretch>
            <a:fillRect/>
          </a:stretch>
        </p:blipFill>
        <p:spPr>
          <a:xfrm>
            <a:off x="7366232" y="1923006"/>
            <a:ext cx="2695424" cy="1431944"/>
          </a:xfrm>
          <a:prstGeom prst="rect">
            <a:avLst/>
          </a:prstGeom>
        </p:spPr>
      </p:pic>
      <p:sp>
        <p:nvSpPr>
          <p:cNvPr id="10" name="Text Placeholder 3">
            <a:extLst>
              <a:ext uri="{FF2B5EF4-FFF2-40B4-BE49-F238E27FC236}">
                <a16:creationId xmlns:a16="http://schemas.microsoft.com/office/drawing/2014/main" id="{44922030-0B4A-390D-5FB1-7279DBAF511D}"/>
              </a:ext>
            </a:extLst>
          </p:cNvPr>
          <p:cNvSpPr txBox="1">
            <a:spLocks/>
          </p:cNvSpPr>
          <p:nvPr/>
        </p:nvSpPr>
        <p:spPr>
          <a:xfrm>
            <a:off x="5954807" y="6200710"/>
            <a:ext cx="1516650"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tLang="zh-CN" sz="1400" b="1" dirty="0">
                <a:solidFill>
                  <a:prstClr val="black"/>
                </a:solidFill>
                <a:latin typeface="Arial" panose="020B0604020202020204" pitchFamily="34" charset="0"/>
                <a:cs typeface="Arial" panose="020B0604020202020204" pitchFamily="34" charset="0"/>
              </a:rPr>
              <a:t>BÒ HẦM</a:t>
            </a:r>
            <a:endParaRPr lang="en-AU" sz="1400" b="1" dirty="0">
              <a:solidFill>
                <a:prstClr val="black"/>
              </a:solidFill>
              <a:latin typeface="Arial" panose="020B0604020202020204" pitchFamily="34" charset="0"/>
              <a:cs typeface="Arial" panose="020B0604020202020204" pitchFamily="34" charset="0"/>
            </a:endParaRPr>
          </a:p>
        </p:txBody>
      </p:sp>
      <p:sp>
        <p:nvSpPr>
          <p:cNvPr id="12" name="Text Placeholder 3">
            <a:extLst>
              <a:ext uri="{FF2B5EF4-FFF2-40B4-BE49-F238E27FC236}">
                <a16:creationId xmlns:a16="http://schemas.microsoft.com/office/drawing/2014/main" id="{967EA878-38A9-CB5D-A21F-479E0AAE3B4B}"/>
              </a:ext>
            </a:extLst>
          </p:cNvPr>
          <p:cNvSpPr txBox="1">
            <a:spLocks/>
          </p:cNvSpPr>
          <p:nvPr/>
        </p:nvSpPr>
        <p:spPr>
          <a:xfrm>
            <a:off x="9654740" y="6200710"/>
            <a:ext cx="1758326"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tLang="zh-CN" sz="1400" b="1" dirty="0">
                <a:solidFill>
                  <a:prstClr val="black"/>
                </a:solidFill>
                <a:latin typeface="Arial" panose="020B0604020202020204" pitchFamily="34" charset="0"/>
                <a:cs typeface="Arial" panose="020B0604020202020204" pitchFamily="34" charset="0"/>
              </a:rPr>
              <a:t>ỨC VỊT</a:t>
            </a:r>
            <a:endParaRPr lang="en-AU" sz="1400" b="1" dirty="0">
              <a:solidFill>
                <a:prstClr val="black"/>
              </a:solidFill>
              <a:latin typeface="Arial" panose="020B0604020202020204" pitchFamily="34" charset="0"/>
              <a:cs typeface="Arial" panose="020B0604020202020204" pitchFamily="34" charset="0"/>
            </a:endParaRPr>
          </a:p>
        </p:txBody>
      </p:sp>
      <p:pic>
        <p:nvPicPr>
          <p:cNvPr id="14" name="Picture 13">
            <a:extLst>
              <a:ext uri="{FF2B5EF4-FFF2-40B4-BE49-F238E27FC236}">
                <a16:creationId xmlns:a16="http://schemas.microsoft.com/office/drawing/2014/main" id="{BF139805-4EFD-C916-65D3-35993E6578ED}"/>
              </a:ext>
            </a:extLst>
          </p:cNvPr>
          <p:cNvPicPr>
            <a:picLocks noChangeAspect="1"/>
          </p:cNvPicPr>
          <p:nvPr/>
        </p:nvPicPr>
        <p:blipFill>
          <a:blip r:embed="rId5"/>
          <a:stretch>
            <a:fillRect/>
          </a:stretch>
        </p:blipFill>
        <p:spPr>
          <a:xfrm>
            <a:off x="5461822" y="4326216"/>
            <a:ext cx="2217378" cy="1710549"/>
          </a:xfrm>
          <a:prstGeom prst="rect">
            <a:avLst/>
          </a:prstGeom>
        </p:spPr>
      </p:pic>
      <p:pic>
        <p:nvPicPr>
          <p:cNvPr id="22" name="Picture 21">
            <a:extLst>
              <a:ext uri="{FF2B5EF4-FFF2-40B4-BE49-F238E27FC236}">
                <a16:creationId xmlns:a16="http://schemas.microsoft.com/office/drawing/2014/main" id="{BA3D0543-9113-E42D-5517-8C7979F05A77}"/>
              </a:ext>
            </a:extLst>
          </p:cNvPr>
          <p:cNvPicPr>
            <a:picLocks noChangeAspect="1"/>
          </p:cNvPicPr>
          <p:nvPr/>
        </p:nvPicPr>
        <p:blipFill>
          <a:blip r:embed="rId6"/>
          <a:stretch>
            <a:fillRect/>
          </a:stretch>
        </p:blipFill>
        <p:spPr>
          <a:xfrm>
            <a:off x="9112250" y="4872689"/>
            <a:ext cx="2451100" cy="952500"/>
          </a:xfrm>
          <a:prstGeom prst="rect">
            <a:avLst/>
          </a:prstGeom>
        </p:spPr>
      </p:pic>
    </p:spTree>
    <p:extLst>
      <p:ext uri="{BB962C8B-B14F-4D97-AF65-F5344CB8AC3E}">
        <p14:creationId xmlns:p14="http://schemas.microsoft.com/office/powerpoint/2010/main" val="3412986629"/>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1" y="368299"/>
            <a:ext cx="6088611" cy="6123432"/>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568427" y="235402"/>
            <a:ext cx="5307440" cy="785732"/>
          </a:xfrm>
        </p:spPr>
        <p:txBody>
          <a:bodyPr/>
          <a:lstStyle/>
          <a:p>
            <a:r>
              <a:rPr lang="en-US" altLang="zh-CN" b="1" dirty="0">
                <a:solidFill>
                  <a:schemeClr val="accent5"/>
                </a:solidFill>
              </a:rPr>
              <a:t>CABERNET SAUVIGNON</a:t>
            </a: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561896" y="1103266"/>
            <a:ext cx="4966450" cy="1325563"/>
          </a:xfrm>
        </p:spPr>
        <p:txBody>
          <a:bodyPr/>
          <a:lstStyle/>
          <a:p>
            <a:r>
              <a:rPr lang="en-US" altLang="zh-CN" b="1" kern="1000" spc="-100" dirty="0"/>
              <a:t>VIÊN NGỌC PHỨC TẠP CỦA ÚC</a:t>
            </a:r>
          </a:p>
        </p:txBody>
      </p:sp>
    </p:spTree>
    <p:extLst>
      <p:ext uri="{BB962C8B-B14F-4D97-AF65-F5344CB8AC3E}">
        <p14:creationId xmlns:p14="http://schemas.microsoft.com/office/powerpoint/2010/main" val="3807551082"/>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object 2">
            <a:extLst>
              <a:ext uri="{FF2B5EF4-FFF2-40B4-BE49-F238E27FC236}">
                <a16:creationId xmlns:a16="http://schemas.microsoft.com/office/drawing/2014/main" id="{C831AF3A-D889-4ECF-BE88-EAD01527B5A4}"/>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en-US" altLang="zh-CN" sz="5443" dirty="0">
                <a:solidFill>
                  <a:schemeClr val="bg1"/>
                </a:solidFill>
                <a:latin typeface="Arial" panose="020B0604020202020204" pitchFamily="34" charset="0"/>
                <a:ea typeface="Inter Display" panose="02000503000000020004" pitchFamily="2" charset="0"/>
                <a:cs typeface="Arial" panose="020B0604020202020204" pitchFamily="34" charset="0"/>
              </a:rPr>
              <a:t>CẢM ƠN</a:t>
            </a:r>
            <a:endParaRPr lang="ja-JP" altLang="en-US" sz="5443">
              <a:solidFill>
                <a:schemeClr val="bg1"/>
              </a:solidFill>
              <a:latin typeface="Arial" panose="020B0604020202020204" pitchFamily="34" charset="0"/>
              <a:cs typeface="Arial" panose="020B0604020202020204" pitchFamily="34" charset="0"/>
            </a:endParaRPr>
          </a:p>
          <a:p>
            <a:pPr marL="11522" algn="ctr">
              <a:spcBef>
                <a:spcPts val="91"/>
              </a:spcBef>
              <a:tabLst>
                <a:tab pos="1162574" algn="l"/>
                <a:tab pos="2432878" algn="l"/>
                <a:tab pos="3690509" algn="l"/>
                <a:tab pos="4919334" algn="l"/>
                <a:tab pos="6532419" algn="l"/>
                <a:tab pos="9045952" algn="l"/>
              </a:tabLst>
            </a:pPr>
            <a:endParaRPr lang="pt-BR" sz="9073" b="0" spc="272"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Arial" panose="020B0604020202020204" pitchFamily="34" charset="0"/>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40080" y="6301153"/>
            <a:ext cx="2822695" cy="123397"/>
          </a:xfrm>
          <a:prstGeom prst="rect">
            <a:avLst/>
          </a:prstGeom>
        </p:spPr>
      </p:pic>
    </p:spTree>
    <p:extLst>
      <p:ext uri="{BB962C8B-B14F-4D97-AF65-F5344CB8AC3E}">
        <p14:creationId xmlns:p14="http://schemas.microsoft.com/office/powerpoint/2010/main" val="2579349937"/>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6096000" y="368300"/>
            <a:ext cx="6096000" cy="6103741"/>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630419" y="274714"/>
            <a:ext cx="5317708" cy="785732"/>
          </a:xfrm>
        </p:spPr>
        <p:txBody>
          <a:bodyPr/>
          <a:lstStyle/>
          <a:p>
            <a:r>
              <a:rPr lang="en-US" altLang="zh-CN" b="1" dirty="0">
                <a:solidFill>
                  <a:schemeClr val="accent5"/>
                </a:solidFill>
              </a:rPr>
              <a:t>CABERNET SAUVIGNON</a:t>
            </a:r>
          </a:p>
        </p:txBody>
      </p:sp>
      <p:sp>
        <p:nvSpPr>
          <p:cNvPr id="4" name="Text Placeholder 3">
            <a:extLst>
              <a:ext uri="{FF2B5EF4-FFF2-40B4-BE49-F238E27FC236}">
                <a16:creationId xmlns:a16="http://schemas.microsoft.com/office/drawing/2014/main" id="{7654ECD6-A92D-32BD-F188-95F92D51F9D2}"/>
              </a:ext>
            </a:extLst>
          </p:cNvPr>
          <p:cNvSpPr>
            <a:spLocks noGrp="1"/>
          </p:cNvSpPr>
          <p:nvPr>
            <p:ph type="body" sz="quarter" idx="11"/>
          </p:nvPr>
        </p:nvSpPr>
        <p:spPr>
          <a:xfrm>
            <a:off x="630420" y="3346167"/>
            <a:ext cx="3932528" cy="1670704"/>
          </a:xfrm>
        </p:spPr>
        <p:txBody>
          <a:bodyPr/>
          <a:lstStyle/>
          <a:p>
            <a:pPr marL="0" indent="0">
              <a:lnSpc>
                <a:spcPct val="98000"/>
              </a:lnSpc>
              <a:spcBef>
                <a:spcPct val="0"/>
              </a:spcBef>
              <a:buNone/>
            </a:pPr>
            <a:r>
              <a:rPr lang="en-US" altLang="zh-CN" dirty="0">
                <a:solidFill>
                  <a:schemeClr val="bg1"/>
                </a:solidFill>
              </a:rPr>
              <a:t>Vẻ đẹp không chỉ nằm ở vẻ ngoài với Cabernet Sauvignon, mặc dù giống nho đen sẫm màu này rất nổi bật. Bên dưới bề mặt, Cabernet Sauvignon tự hào có nhiều tannin, </a:t>
            </a:r>
            <a:r>
              <a:rPr lang="en-US" altLang="zh-CN" dirty="0" err="1">
                <a:solidFill>
                  <a:schemeClr val="bg1"/>
                </a:solidFill>
              </a:rPr>
              <a:t>độ</a:t>
            </a:r>
            <a:r>
              <a:rPr lang="en-US" altLang="zh-CN" dirty="0">
                <a:solidFill>
                  <a:schemeClr val="bg1"/>
                </a:solidFill>
              </a:rPr>
              <a:t> </a:t>
            </a:r>
            <a:r>
              <a:rPr lang="en-US" altLang="zh-CN" dirty="0" err="1">
                <a:solidFill>
                  <a:schemeClr val="bg1"/>
                </a:solidFill>
              </a:rPr>
              <a:t>chua</a:t>
            </a:r>
            <a:r>
              <a:rPr lang="en-US" altLang="zh-CN" dirty="0">
                <a:solidFill>
                  <a:schemeClr val="bg1"/>
                </a:solidFill>
              </a:rPr>
              <a:t> tươi sáng và hương thơm dễ nhận biết.</a:t>
            </a: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623888" y="1158149"/>
            <a:ext cx="5047570" cy="1325563"/>
          </a:xfrm>
        </p:spPr>
        <p:txBody>
          <a:bodyPr/>
          <a:lstStyle/>
          <a:p>
            <a:r>
              <a:rPr lang="en-US" altLang="zh-CN" sz="4800" b="1" kern="1000" spc="-100" dirty="0"/>
              <a:t>MỘT SẢN PHẨM CỔ ĐIỂN THỰC SỰ CỦA ÚC</a:t>
            </a:r>
          </a:p>
        </p:txBody>
      </p:sp>
    </p:spTree>
    <p:extLst>
      <p:ext uri="{BB962C8B-B14F-4D97-AF65-F5344CB8AC3E}">
        <p14:creationId xmlns:p14="http://schemas.microsoft.com/office/powerpoint/2010/main" val="3901396709"/>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152089-EAFC-5AB5-1838-6A6B4F7C0922}"/>
              </a:ext>
            </a:extLst>
          </p:cNvPr>
          <p:cNvSpPr>
            <a:spLocks noGrp="1"/>
          </p:cNvSpPr>
          <p:nvPr>
            <p:ph type="title"/>
          </p:nvPr>
        </p:nvSpPr>
        <p:spPr/>
        <p:txBody>
          <a:bodyPr/>
          <a:lstStyle/>
          <a:p>
            <a:endParaRPr lang="en-US" dirty="0"/>
          </a:p>
        </p:txBody>
      </p:sp>
      <p:sp>
        <p:nvSpPr>
          <p:cNvPr id="3" name="Text Placeholder 2">
            <a:extLst>
              <a:ext uri="{FF2B5EF4-FFF2-40B4-BE49-F238E27FC236}">
                <a16:creationId xmlns:a16="http://schemas.microsoft.com/office/drawing/2014/main" id="{8FC73272-C567-D2D8-98D8-9CB143688BA8}"/>
              </a:ext>
            </a:extLst>
          </p:cNvPr>
          <p:cNvSpPr>
            <a:spLocks noGrp="1"/>
          </p:cNvSpPr>
          <p:nvPr>
            <p:ph type="body" idx="10"/>
          </p:nvPr>
        </p:nvSpPr>
        <p:spPr/>
        <p:txBody>
          <a:bodyPr/>
          <a:lstStyle/>
          <a:p>
            <a:endParaRPr lang="en-US" dirty="0"/>
          </a:p>
        </p:txBody>
      </p:sp>
      <p:sp>
        <p:nvSpPr>
          <p:cNvPr id="4" name="Text Placeholder 3">
            <a:extLst>
              <a:ext uri="{FF2B5EF4-FFF2-40B4-BE49-F238E27FC236}">
                <a16:creationId xmlns:a16="http://schemas.microsoft.com/office/drawing/2014/main" id="{A9B2779C-C432-5D5C-E0A4-BDA1BD14B581}"/>
              </a:ext>
            </a:extLst>
          </p:cNvPr>
          <p:cNvSpPr>
            <a:spLocks noGrp="1"/>
          </p:cNvSpPr>
          <p:nvPr>
            <p:ph type="body" idx="11"/>
          </p:nvPr>
        </p:nvSpPr>
        <p:spPr/>
        <p:txBody>
          <a:bodyPr/>
          <a:lstStyle/>
          <a:p>
            <a:endParaRPr lang="en-US" dirty="0"/>
          </a:p>
        </p:txBody>
      </p:sp>
    </p:spTree>
    <p:extLst>
      <p:ext uri="{BB962C8B-B14F-4D97-AF65-F5344CB8AC3E}">
        <p14:creationId xmlns:p14="http://schemas.microsoft.com/office/powerpoint/2010/main" val="4237903210"/>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78291DC-D468-A4EE-7192-63AAC13196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FD0CAEF8-94B9-A641-541D-945D2BD68EE9}"/>
              </a:ext>
            </a:extLst>
          </p:cNvPr>
          <p:cNvSpPr>
            <a:spLocks noGrp="1"/>
          </p:cNvSpPr>
          <p:nvPr>
            <p:ph type="body" sz="quarter" idx="12"/>
          </p:nvPr>
        </p:nvSpPr>
        <p:spPr>
          <a:xfrm>
            <a:off x="6456363" y="3607495"/>
            <a:ext cx="4829691" cy="1530521"/>
          </a:xfrm>
        </p:spPr>
        <p:txBody>
          <a:bodyPr/>
          <a:lstStyle/>
          <a:p>
            <a:pPr>
              <a:spcBef>
                <a:spcPts val="800"/>
              </a:spcBef>
            </a:pPr>
            <a:r>
              <a:rPr lang="en-US" altLang="zh-CN" dirty="0"/>
              <a:t>Lịch sử của Cabernet Sauvignon</a:t>
            </a:r>
          </a:p>
          <a:p>
            <a:pPr>
              <a:spcBef>
                <a:spcPts val="800"/>
              </a:spcBef>
            </a:pPr>
            <a:r>
              <a:rPr lang="en-US" altLang="zh-CN" dirty="0"/>
              <a:t>Cách trồng</a:t>
            </a:r>
          </a:p>
          <a:p>
            <a:pPr>
              <a:spcBef>
                <a:spcPts val="800"/>
              </a:spcBef>
            </a:pPr>
            <a:r>
              <a:rPr lang="en-US" altLang="zh-CN" dirty="0"/>
              <a:t>Các kỹ thuật ảnh hưởng đến phong cách</a:t>
            </a:r>
          </a:p>
          <a:p>
            <a:pPr>
              <a:spcBef>
                <a:spcPts val="800"/>
              </a:spcBef>
            </a:pPr>
            <a:r>
              <a:rPr lang="en-US" altLang="zh-CN" dirty="0"/>
              <a:t>Pha trộn</a:t>
            </a:r>
          </a:p>
          <a:p>
            <a:pPr>
              <a:spcBef>
                <a:spcPts val="800"/>
              </a:spcBef>
            </a:pPr>
            <a:r>
              <a:rPr lang="en-US" altLang="zh-CN" dirty="0"/>
              <a:t>Nơi trồng</a:t>
            </a:r>
          </a:p>
          <a:p>
            <a:pPr>
              <a:spcBef>
                <a:spcPts val="800"/>
              </a:spcBef>
            </a:pPr>
            <a:r>
              <a:rPr lang="en-US" altLang="zh-CN" dirty="0"/>
              <a:t>Đặc điểm và hương vị</a:t>
            </a:r>
          </a:p>
          <a:p>
            <a:endParaRPr lang="en-US" dirty="0"/>
          </a:p>
        </p:txBody>
      </p:sp>
      <p:sp>
        <p:nvSpPr>
          <p:cNvPr id="5" name="Text Placeholder 4">
            <a:extLst>
              <a:ext uri="{FF2B5EF4-FFF2-40B4-BE49-F238E27FC236}">
                <a16:creationId xmlns:a16="http://schemas.microsoft.com/office/drawing/2014/main" id="{1B7B4BFB-5E1A-3E82-E8CE-D144971F28DA}"/>
              </a:ext>
            </a:extLst>
          </p:cNvPr>
          <p:cNvSpPr>
            <a:spLocks noGrp="1"/>
          </p:cNvSpPr>
          <p:nvPr>
            <p:ph type="body" sz="quarter" idx="13"/>
          </p:nvPr>
        </p:nvSpPr>
        <p:spPr>
          <a:xfrm>
            <a:off x="6456363" y="584200"/>
            <a:ext cx="4508048" cy="1325563"/>
          </a:xfrm>
        </p:spPr>
        <p:txBody>
          <a:bodyPr/>
          <a:lstStyle>
            <a:lvl1pPr>
              <a:defRPr sz="1434"/>
            </a:lvl1pPr>
          </a:lstStyle>
          <a:p>
            <a:r>
              <a:rPr lang="en-US" altLang="zh-CN" sz="5400" b="1" dirty="0">
                <a:solidFill>
                  <a:schemeClr val="accent1"/>
                </a:solidFill>
              </a:rPr>
              <a:t>HÔM NAY CHÚNG TA SẼ ĐỀ CẬP</a:t>
            </a:r>
          </a:p>
        </p:txBody>
      </p:sp>
    </p:spTree>
    <p:extLst>
      <p:ext uri="{BB962C8B-B14F-4D97-AF65-F5344CB8AC3E}">
        <p14:creationId xmlns:p14="http://schemas.microsoft.com/office/powerpoint/2010/main" val="1160338932"/>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bunch of grapes on a vine  AI-generated content may be incorrect.">
            <a:extLst>
              <a:ext uri="{FF2B5EF4-FFF2-40B4-BE49-F238E27FC236}">
                <a16:creationId xmlns:a16="http://schemas.microsoft.com/office/drawing/2014/main" id="{AB5986BB-4BC6-AAEF-DD6D-C566CE2AB68B}"/>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p:blipFill>
        <p:spPr>
          <a:xfrm>
            <a:off x="7840301" y="339046"/>
            <a:ext cx="4351699" cy="2713065"/>
          </a:xfrm>
        </p:spPr>
      </p:pic>
      <p:sp>
        <p:nvSpPr>
          <p:cNvPr id="3" name="Title 2">
            <a:extLst>
              <a:ext uri="{FF2B5EF4-FFF2-40B4-BE49-F238E27FC236}">
                <a16:creationId xmlns:a16="http://schemas.microsoft.com/office/drawing/2014/main" id="{89F80A8C-7954-4435-DBFB-8A167ABA8993}"/>
              </a:ext>
            </a:extLst>
          </p:cNvPr>
          <p:cNvSpPr>
            <a:spLocks noGrp="1"/>
          </p:cNvSpPr>
          <p:nvPr>
            <p:ph type="title"/>
          </p:nvPr>
        </p:nvSpPr>
        <p:spPr>
          <a:xfrm>
            <a:off x="1369423" y="3672836"/>
            <a:ext cx="2382787" cy="662774"/>
          </a:xfrm>
        </p:spPr>
        <p:txBody>
          <a:bodyPr/>
          <a:lstStyle/>
          <a:p>
            <a:r>
              <a:rPr lang="zh-CN" altLang="en-US" b="1" dirty="0"/>
              <a:t>1832</a:t>
            </a:r>
          </a:p>
        </p:txBody>
      </p:sp>
      <p:sp>
        <p:nvSpPr>
          <p:cNvPr id="4" name="Text Placeholder 3">
            <a:extLst>
              <a:ext uri="{FF2B5EF4-FFF2-40B4-BE49-F238E27FC236}">
                <a16:creationId xmlns:a16="http://schemas.microsoft.com/office/drawing/2014/main" id="{CA68D089-C4E3-78D9-88DE-974ED86D9DA9}"/>
              </a:ext>
            </a:extLst>
          </p:cNvPr>
          <p:cNvSpPr>
            <a:spLocks noGrp="1"/>
          </p:cNvSpPr>
          <p:nvPr>
            <p:ph type="body" sz="quarter" idx="10"/>
          </p:nvPr>
        </p:nvSpPr>
        <p:spPr>
          <a:xfrm>
            <a:off x="1369424" y="4335617"/>
            <a:ext cx="2867016" cy="1461301"/>
          </a:xfrm>
        </p:spPr>
        <p:txBody>
          <a:bodyPr/>
          <a:lstStyle/>
          <a:p>
            <a:pPr>
              <a:lnSpc>
                <a:spcPct val="95000"/>
              </a:lnSpc>
            </a:pPr>
            <a:r>
              <a:rPr lang="en-US" altLang="zh-CN" sz="1600" dirty="0"/>
              <a:t>Cabernet Sauvignon đến bờ biển Úc trong bộ sưu tập được nhập khẩu bởi nhà tiên phong rượu vang James Busby.</a:t>
            </a:r>
          </a:p>
        </p:txBody>
      </p:sp>
      <p:sp>
        <p:nvSpPr>
          <p:cNvPr id="5" name="Text Placeholder 4">
            <a:extLst>
              <a:ext uri="{FF2B5EF4-FFF2-40B4-BE49-F238E27FC236}">
                <a16:creationId xmlns:a16="http://schemas.microsoft.com/office/drawing/2014/main" id="{CA3339EB-162F-1CC5-BB01-D2C8D60E1F8F}"/>
              </a:ext>
            </a:extLst>
          </p:cNvPr>
          <p:cNvSpPr>
            <a:spLocks noGrp="1"/>
          </p:cNvSpPr>
          <p:nvPr>
            <p:ph type="body" sz="quarter" idx="15"/>
          </p:nvPr>
        </p:nvSpPr>
        <p:spPr>
          <a:xfrm>
            <a:off x="5462883" y="1703427"/>
            <a:ext cx="2377418" cy="1461301"/>
          </a:xfrm>
        </p:spPr>
        <p:txBody>
          <a:bodyPr/>
          <a:lstStyle/>
          <a:p>
            <a:pPr>
              <a:lnSpc>
                <a:spcPct val="95000"/>
              </a:lnSpc>
            </a:pPr>
            <a:r>
              <a:rPr lang="en-US" altLang="zh-CN" sz="1600" dirty="0"/>
              <a:t>Những gì được cho là những cây nho Cabernet Sauvignon năng suất lâu đời nhất thế giới được trồng tại Penfolds Block 42 Kalimna.</a:t>
            </a:r>
          </a:p>
          <a:p>
            <a:endParaRPr lang="en-US" dirty="0"/>
          </a:p>
        </p:txBody>
      </p:sp>
      <p:sp>
        <p:nvSpPr>
          <p:cNvPr id="6" name="Text Placeholder 5">
            <a:extLst>
              <a:ext uri="{FF2B5EF4-FFF2-40B4-BE49-F238E27FC236}">
                <a16:creationId xmlns:a16="http://schemas.microsoft.com/office/drawing/2014/main" id="{B1BB7681-E9CB-DA03-A1DB-87436F4CE04B}"/>
              </a:ext>
            </a:extLst>
          </p:cNvPr>
          <p:cNvSpPr>
            <a:spLocks noGrp="1"/>
          </p:cNvSpPr>
          <p:nvPr>
            <p:ph type="body" sz="quarter" idx="16"/>
          </p:nvPr>
        </p:nvSpPr>
        <p:spPr>
          <a:xfrm>
            <a:off x="5462882" y="1040653"/>
            <a:ext cx="2120040" cy="662774"/>
          </a:xfrm>
        </p:spPr>
        <p:txBody>
          <a:bodyPr/>
          <a:lstStyle/>
          <a:p>
            <a:r>
              <a:rPr lang="zh-CN" altLang="en-US" b="1" dirty="0"/>
              <a:t>1888</a:t>
            </a:r>
          </a:p>
        </p:txBody>
      </p:sp>
      <p:sp>
        <p:nvSpPr>
          <p:cNvPr id="7" name="Text Placeholder 6">
            <a:extLst>
              <a:ext uri="{FF2B5EF4-FFF2-40B4-BE49-F238E27FC236}">
                <a16:creationId xmlns:a16="http://schemas.microsoft.com/office/drawing/2014/main" id="{98191510-D3CD-6D75-8447-FBB6BC2FED22}"/>
              </a:ext>
            </a:extLst>
          </p:cNvPr>
          <p:cNvSpPr>
            <a:spLocks noGrp="1"/>
          </p:cNvSpPr>
          <p:nvPr>
            <p:ph type="body" sz="quarter" idx="17"/>
          </p:nvPr>
        </p:nvSpPr>
        <p:spPr>
          <a:xfrm>
            <a:off x="9147989" y="4245082"/>
            <a:ext cx="2382787" cy="1461301"/>
          </a:xfrm>
        </p:spPr>
        <p:txBody>
          <a:bodyPr/>
          <a:lstStyle/>
          <a:p>
            <a:pPr>
              <a:lnSpc>
                <a:spcPct val="95000"/>
              </a:lnSpc>
            </a:pPr>
            <a:r>
              <a:rPr lang="en-US" altLang="zh-CN" sz="1600" dirty="0"/>
              <a:t>Cabernet Sauvignon chỉ chiếm 620 tấn nho </a:t>
            </a:r>
            <a:r>
              <a:rPr lang="en-US" altLang="zh-CN" sz="1600" dirty="0" err="1"/>
              <a:t>được</a:t>
            </a:r>
            <a:r>
              <a:rPr lang="en-US" altLang="zh-CN" sz="1600" dirty="0"/>
              <a:t> </a:t>
            </a:r>
            <a:r>
              <a:rPr lang="en-US" altLang="zh-CN" sz="1600" dirty="0" err="1"/>
              <a:t>nghiền</a:t>
            </a:r>
            <a:r>
              <a:rPr lang="en-US" altLang="zh-CN" dirty="0"/>
              <a:t> </a:t>
            </a:r>
            <a:r>
              <a:rPr lang="en-US" altLang="zh-CN" sz="1600" dirty="0" err="1"/>
              <a:t>ở</a:t>
            </a:r>
            <a:r>
              <a:rPr lang="en-US" altLang="zh-CN" sz="1600" dirty="0"/>
              <a:t> Úc.</a:t>
            </a:r>
          </a:p>
          <a:p>
            <a:endParaRPr lang="en-US" dirty="0"/>
          </a:p>
        </p:txBody>
      </p:sp>
      <p:sp>
        <p:nvSpPr>
          <p:cNvPr id="8" name="Text Placeholder 7">
            <a:extLst>
              <a:ext uri="{FF2B5EF4-FFF2-40B4-BE49-F238E27FC236}">
                <a16:creationId xmlns:a16="http://schemas.microsoft.com/office/drawing/2014/main" id="{7CB350C9-D773-C2B0-7820-5120B22D2577}"/>
              </a:ext>
            </a:extLst>
          </p:cNvPr>
          <p:cNvSpPr>
            <a:spLocks noGrp="1"/>
          </p:cNvSpPr>
          <p:nvPr>
            <p:ph type="body" sz="quarter" idx="18"/>
          </p:nvPr>
        </p:nvSpPr>
        <p:spPr>
          <a:xfrm>
            <a:off x="9137103" y="3561231"/>
            <a:ext cx="2120040" cy="662774"/>
          </a:xfrm>
        </p:spPr>
        <p:txBody>
          <a:bodyPr/>
          <a:lstStyle/>
          <a:p>
            <a:r>
              <a:rPr lang="zh-CN" altLang="en-US" b="1" dirty="0"/>
              <a:t>1966</a:t>
            </a:r>
          </a:p>
        </p:txBody>
      </p:sp>
      <p:sp>
        <p:nvSpPr>
          <p:cNvPr id="9" name="Text Placeholder 8">
            <a:extLst>
              <a:ext uri="{FF2B5EF4-FFF2-40B4-BE49-F238E27FC236}">
                <a16:creationId xmlns:a16="http://schemas.microsoft.com/office/drawing/2014/main" id="{18DB7929-ED55-52E5-510A-55DED06ABDD4}"/>
              </a:ext>
            </a:extLst>
          </p:cNvPr>
          <p:cNvSpPr>
            <a:spLocks noGrp="1"/>
          </p:cNvSpPr>
          <p:nvPr>
            <p:ph type="body" sz="quarter" idx="13"/>
          </p:nvPr>
        </p:nvSpPr>
        <p:spPr>
          <a:xfrm>
            <a:off x="606789" y="584200"/>
            <a:ext cx="4594385" cy="1325563"/>
          </a:xfrm>
        </p:spPr>
        <p:txBody>
          <a:bodyPr/>
          <a:lstStyle/>
          <a:p>
            <a:r>
              <a:rPr lang="en-US" altLang="zh-CN" b="1" dirty="0">
                <a:solidFill>
                  <a:schemeClr val="accent1"/>
                </a:solidFill>
              </a:rPr>
              <a:t>LỊCH SỬ CỦA CABERNET SAUVIGNON Ở ÚC</a:t>
            </a:r>
          </a:p>
        </p:txBody>
      </p:sp>
    </p:spTree>
    <p:extLst>
      <p:ext uri="{BB962C8B-B14F-4D97-AF65-F5344CB8AC3E}">
        <p14:creationId xmlns:p14="http://schemas.microsoft.com/office/powerpoint/2010/main" val="327401099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B1FE52DA-777A-1E64-876F-A13E80C3C331}"/>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b="-14"/>
          <a:stretch/>
        </p:blipFill>
        <p:spPr>
          <a:xfrm>
            <a:off x="6456363" y="376238"/>
            <a:ext cx="5735637" cy="6118225"/>
          </a:xfrm>
        </p:spPr>
      </p:pic>
      <p:sp>
        <p:nvSpPr>
          <p:cNvPr id="3" name="Text Placeholder 2">
            <a:extLst>
              <a:ext uri="{FF2B5EF4-FFF2-40B4-BE49-F238E27FC236}">
                <a16:creationId xmlns:a16="http://schemas.microsoft.com/office/drawing/2014/main" id="{E25CF1C7-70AA-FC1F-C8BD-579EB3EB8129}"/>
              </a:ext>
            </a:extLst>
          </p:cNvPr>
          <p:cNvSpPr>
            <a:spLocks noGrp="1"/>
          </p:cNvSpPr>
          <p:nvPr>
            <p:ph type="body" sz="quarter" idx="17"/>
          </p:nvPr>
        </p:nvSpPr>
        <p:spPr>
          <a:xfrm>
            <a:off x="896028" y="4242819"/>
            <a:ext cx="2976345" cy="1461301"/>
          </a:xfrm>
        </p:spPr>
        <p:txBody>
          <a:bodyPr/>
          <a:lstStyle/>
          <a:p>
            <a:pPr>
              <a:lnSpc>
                <a:spcPct val="90000"/>
              </a:lnSpc>
            </a:pPr>
            <a:r>
              <a:rPr lang="en-US" altLang="zh-CN" sz="1600" dirty="0"/>
              <a:t>50 năm sau, thông qua sự đổi mới và tay nghề thủ công – và để đáp ứng nhu cầu về sự phổ biến của phong cách đặc biệt này – Úc </a:t>
            </a:r>
            <a:r>
              <a:rPr lang="en-US" altLang="zh-CN" sz="1600" dirty="0" err="1"/>
              <a:t>nghiền</a:t>
            </a:r>
            <a:r>
              <a:rPr lang="en-US" altLang="zh-CN" sz="1600" dirty="0"/>
              <a:t> 255.000 tấn Cabernet Sauvignon.</a:t>
            </a:r>
          </a:p>
        </p:txBody>
      </p:sp>
      <p:sp>
        <p:nvSpPr>
          <p:cNvPr id="4" name="Text Placeholder 3">
            <a:extLst>
              <a:ext uri="{FF2B5EF4-FFF2-40B4-BE49-F238E27FC236}">
                <a16:creationId xmlns:a16="http://schemas.microsoft.com/office/drawing/2014/main" id="{2DE44FBB-F168-EAE4-CCB5-6AA8D5B164C3}"/>
              </a:ext>
            </a:extLst>
          </p:cNvPr>
          <p:cNvSpPr>
            <a:spLocks noGrp="1"/>
          </p:cNvSpPr>
          <p:nvPr>
            <p:ph type="body" sz="quarter" idx="18"/>
          </p:nvPr>
        </p:nvSpPr>
        <p:spPr>
          <a:xfrm>
            <a:off x="885143" y="3558968"/>
            <a:ext cx="2120040" cy="662774"/>
          </a:xfrm>
        </p:spPr>
        <p:txBody>
          <a:bodyPr/>
          <a:lstStyle/>
          <a:p>
            <a:r>
              <a:rPr lang="zh-CN" altLang="en-US" b="1" dirty="0"/>
              <a:t>2016</a:t>
            </a:r>
          </a:p>
        </p:txBody>
      </p:sp>
      <p:sp>
        <p:nvSpPr>
          <p:cNvPr id="7" name="Text Placeholder 6">
            <a:extLst>
              <a:ext uri="{FF2B5EF4-FFF2-40B4-BE49-F238E27FC236}">
                <a16:creationId xmlns:a16="http://schemas.microsoft.com/office/drawing/2014/main" id="{DF7077BD-D789-45D0-7EE7-1D54DC3CB774}"/>
              </a:ext>
            </a:extLst>
          </p:cNvPr>
          <p:cNvSpPr>
            <a:spLocks noGrp="1"/>
          </p:cNvSpPr>
          <p:nvPr>
            <p:ph type="body" sz="quarter" idx="21"/>
          </p:nvPr>
        </p:nvSpPr>
        <p:spPr>
          <a:xfrm>
            <a:off x="3016068" y="1174957"/>
            <a:ext cx="2976345" cy="1889519"/>
          </a:xfrm>
        </p:spPr>
        <p:txBody>
          <a:bodyPr/>
          <a:lstStyle/>
          <a:p>
            <a:pPr>
              <a:lnSpc>
                <a:spcPct val="90000"/>
              </a:lnSpc>
            </a:pPr>
            <a:r>
              <a:rPr lang="en-US" altLang="zh-CN" sz="1600" dirty="0"/>
              <a:t>Những nhà sản xuất rượu vang trên khắp nước Úc tôn trọng và tôn vinh lịch sử phong phú của giống nho này đồng thời cố gắng tạo ra những loại rượu vang tốt nhất có thể, chế tạo những loại Cabernet Sauvignons ngon phản ánh cảm giác </a:t>
            </a:r>
            <a:r>
              <a:rPr lang="en-US" altLang="zh-CN" sz="1600" dirty="0" err="1"/>
              <a:t>về</a:t>
            </a:r>
            <a:r>
              <a:rPr lang="en-US" altLang="zh-CN" sz="1600" dirty="0"/>
              <a:t> </a:t>
            </a:r>
            <a:r>
              <a:rPr lang="en-US" altLang="zh-CN" sz="1600" dirty="0" err="1"/>
              <a:t>nguồn</a:t>
            </a:r>
            <a:r>
              <a:rPr lang="en-US" altLang="zh-CN" sz="1600" dirty="0"/>
              <a:t> </a:t>
            </a:r>
            <a:r>
              <a:rPr lang="en-US" altLang="zh-CN" sz="1600" dirty="0" err="1"/>
              <a:t>gốc</a:t>
            </a:r>
            <a:r>
              <a:rPr lang="en-US" altLang="zh-CN" sz="1600" dirty="0"/>
              <a:t>.</a:t>
            </a:r>
          </a:p>
        </p:txBody>
      </p:sp>
      <p:sp>
        <p:nvSpPr>
          <p:cNvPr id="8" name="Text Placeholder 7">
            <a:extLst>
              <a:ext uri="{FF2B5EF4-FFF2-40B4-BE49-F238E27FC236}">
                <a16:creationId xmlns:a16="http://schemas.microsoft.com/office/drawing/2014/main" id="{D17DF496-73D7-3118-612E-D4969B26EE7E}"/>
              </a:ext>
            </a:extLst>
          </p:cNvPr>
          <p:cNvSpPr>
            <a:spLocks noGrp="1"/>
          </p:cNvSpPr>
          <p:nvPr>
            <p:ph type="body" sz="quarter" idx="22"/>
          </p:nvPr>
        </p:nvSpPr>
        <p:spPr>
          <a:xfrm>
            <a:off x="3005183" y="491106"/>
            <a:ext cx="2120040" cy="662774"/>
          </a:xfrm>
        </p:spPr>
        <p:txBody>
          <a:bodyPr/>
          <a:lstStyle/>
          <a:p>
            <a:r>
              <a:rPr lang="en-US" altLang="zh-CN" b="1" dirty="0"/>
              <a:t>HÔM NAY</a:t>
            </a:r>
          </a:p>
        </p:txBody>
      </p:sp>
    </p:spTree>
    <p:extLst>
      <p:ext uri="{BB962C8B-B14F-4D97-AF65-F5344CB8AC3E}">
        <p14:creationId xmlns:p14="http://schemas.microsoft.com/office/powerpoint/2010/main" val="2292070039"/>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568427" y="584200"/>
            <a:ext cx="4829691" cy="429788"/>
          </a:xfrm>
        </p:spPr>
        <p:txBody>
          <a:bodyPr/>
          <a:lstStyle/>
          <a:p>
            <a:r>
              <a:rPr lang="en-US" altLang="zh-CN" b="1" dirty="0">
                <a:solidFill>
                  <a:schemeClr val="accent5"/>
                </a:solidFill>
              </a:rPr>
              <a:t>TRỒNG NHO</a:t>
            </a:r>
          </a:p>
        </p:txBody>
      </p:sp>
      <p:sp>
        <p:nvSpPr>
          <p:cNvPr id="4" name="Text Placeholder 3">
            <a:extLst>
              <a:ext uri="{FF2B5EF4-FFF2-40B4-BE49-F238E27FC236}">
                <a16:creationId xmlns:a16="http://schemas.microsoft.com/office/drawing/2014/main" id="{7654ECD6-A92D-32BD-F188-95F92D51F9D2}"/>
              </a:ext>
            </a:extLst>
          </p:cNvPr>
          <p:cNvSpPr>
            <a:spLocks noGrp="1"/>
          </p:cNvSpPr>
          <p:nvPr>
            <p:ph type="body" sz="quarter" idx="11"/>
          </p:nvPr>
        </p:nvSpPr>
        <p:spPr>
          <a:xfrm>
            <a:off x="623888" y="3603886"/>
            <a:ext cx="3990445" cy="1670704"/>
          </a:xfrm>
        </p:spPr>
        <p:txBody>
          <a:bodyPr/>
          <a:lstStyle/>
          <a:p>
            <a:pPr marL="0" indent="0">
              <a:lnSpc>
                <a:spcPct val="98000"/>
              </a:lnSpc>
              <a:buNone/>
            </a:pPr>
            <a:r>
              <a:rPr lang="en-US" altLang="zh-CN" sz="2000" b="1" dirty="0">
                <a:solidFill>
                  <a:schemeClr val="bg2"/>
                </a:solidFill>
              </a:rPr>
              <a:t>Lựa chọn địa điểm</a:t>
            </a:r>
          </a:p>
          <a:p>
            <a:pPr marL="0" indent="0">
              <a:lnSpc>
                <a:spcPct val="98000"/>
              </a:lnSpc>
              <a:buNone/>
            </a:pPr>
            <a:r>
              <a:rPr lang="en-US" altLang="zh-CN" dirty="0">
                <a:solidFill>
                  <a:schemeClr val="bg1"/>
                </a:solidFill>
              </a:rPr>
              <a:t>Cabernet Sauvignon phát triển mạnh ở các vùng ấm đến mát, khô ráo với ảnh hưởng của biển. Một địa điểm có nhiều ánh nắng mặt trời và loại đất phù hợp là chìa khóa.</a:t>
            </a:r>
          </a:p>
          <a:p>
            <a:pPr marL="0" indent="0">
              <a:lnSpc>
                <a:spcPct val="98000"/>
              </a:lnSpc>
              <a:spcBef>
                <a:spcPts val="1200"/>
              </a:spcBef>
              <a:buNone/>
            </a:pPr>
            <a:r>
              <a:rPr lang="en-US" altLang="zh-CN" sz="2000" b="1" dirty="0">
                <a:solidFill>
                  <a:schemeClr val="bg2"/>
                </a:solidFill>
              </a:rPr>
              <a:t>Năng suất</a:t>
            </a:r>
          </a:p>
          <a:p>
            <a:pPr marL="0" indent="0">
              <a:lnSpc>
                <a:spcPct val="98000"/>
              </a:lnSpc>
              <a:buNone/>
            </a:pPr>
            <a:r>
              <a:rPr lang="en-US" altLang="zh-CN" dirty="0">
                <a:solidFill>
                  <a:schemeClr val="bg1"/>
                </a:solidFill>
              </a:rPr>
              <a:t>Mặc dù cây nho Cabernet Sauvignon có thể cho nhiều quả, nhưng việc trồng quá mức là một rủi ro.</a:t>
            </a:r>
          </a:p>
          <a:p>
            <a:pPr marL="0" indent="0">
              <a:lnSpc>
                <a:spcPct val="98000"/>
              </a:lnSpc>
              <a:spcBef>
                <a:spcPts val="1200"/>
              </a:spcBef>
              <a:buNone/>
            </a:pPr>
            <a:endParaRPr lang="en-AU" dirty="0">
              <a:solidFill>
                <a:schemeClr val="bg1"/>
              </a:solidFill>
            </a:endParaRP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561895" y="1080872"/>
            <a:ext cx="5724447" cy="1325563"/>
          </a:xfrm>
        </p:spPr>
        <p:txBody>
          <a:bodyPr/>
          <a:lstStyle/>
          <a:p>
            <a:r>
              <a:rPr lang="en-US" altLang="zh-CN" sz="5000" b="1" kern="1000" spc="-100" dirty="0"/>
              <a:t>CABERNET SAUVIGNON ĐƯỢC TRỒNG NHƯ THẾ NÀO</a:t>
            </a:r>
          </a:p>
        </p:txBody>
      </p:sp>
    </p:spTree>
    <p:extLst>
      <p:ext uri="{BB962C8B-B14F-4D97-AF65-F5344CB8AC3E}">
        <p14:creationId xmlns:p14="http://schemas.microsoft.com/office/powerpoint/2010/main" val="2179409413"/>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FCE94F27-DAE7-0142-386D-71B047F57E0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0" y="368299"/>
            <a:ext cx="6096000" cy="6109544"/>
          </a:xfrm>
        </p:spPr>
      </p:pic>
      <p:sp>
        <p:nvSpPr>
          <p:cNvPr id="2" name="Text Placeholder 3">
            <a:extLst>
              <a:ext uri="{FF2B5EF4-FFF2-40B4-BE49-F238E27FC236}">
                <a16:creationId xmlns:a16="http://schemas.microsoft.com/office/drawing/2014/main" id="{035AF48F-85CD-EE73-C0A8-D3ED4A918DE2}"/>
              </a:ext>
            </a:extLst>
          </p:cNvPr>
          <p:cNvSpPr>
            <a:spLocks noGrp="1"/>
          </p:cNvSpPr>
          <p:nvPr>
            <p:ph type="body" sz="quarter" idx="11"/>
          </p:nvPr>
        </p:nvSpPr>
        <p:spPr>
          <a:xfrm>
            <a:off x="623888" y="1339914"/>
            <a:ext cx="3504492" cy="5368704"/>
          </a:xfrm>
        </p:spPr>
        <p:txBody>
          <a:bodyPr/>
          <a:lstStyle/>
          <a:p>
            <a:pPr marL="0" indent="0">
              <a:lnSpc>
                <a:spcPct val="98000"/>
              </a:lnSpc>
              <a:spcBef>
                <a:spcPts val="1200"/>
              </a:spcBef>
              <a:buNone/>
            </a:pPr>
            <a:r>
              <a:rPr lang="en-US" altLang="zh-CN" sz="2000" b="1" dirty="0" err="1">
                <a:solidFill>
                  <a:schemeClr val="bg2"/>
                </a:solidFill>
              </a:rPr>
              <a:t>Cây</a:t>
            </a:r>
            <a:r>
              <a:rPr lang="en-US" altLang="zh-CN" sz="2000" b="1" dirty="0">
                <a:solidFill>
                  <a:schemeClr val="bg2"/>
                </a:solidFill>
              </a:rPr>
              <a:t> </a:t>
            </a:r>
            <a:r>
              <a:rPr lang="en-US" altLang="zh-CN" sz="2000" b="1" dirty="0" err="1">
                <a:solidFill>
                  <a:schemeClr val="bg2"/>
                </a:solidFill>
              </a:rPr>
              <a:t>nho</a:t>
            </a:r>
            <a:endParaRPr lang="en-US" altLang="zh-CN" sz="2000" b="1" dirty="0">
              <a:solidFill>
                <a:schemeClr val="bg2"/>
              </a:solidFill>
            </a:endParaRPr>
          </a:p>
          <a:p>
            <a:pPr marL="0" indent="0">
              <a:lnSpc>
                <a:spcPct val="98000"/>
              </a:lnSpc>
              <a:buNone/>
            </a:pPr>
            <a:r>
              <a:rPr lang="en-US" altLang="zh-CN" dirty="0"/>
              <a:t>Cây nho Cabernet Sauvignon rất khỏe mạnh và có thể cho năng suất cao.</a:t>
            </a:r>
          </a:p>
          <a:p>
            <a:pPr marL="285750" indent="-285750">
              <a:lnSpc>
                <a:spcPct val="98000"/>
              </a:lnSpc>
              <a:buFont typeface="Arial" panose="020B0604020202020204" pitchFamily="34" charset="0"/>
              <a:buChar char="•"/>
            </a:pPr>
            <a:r>
              <a:rPr lang="en-US" altLang="zh-CN" dirty="0"/>
              <a:t>Chùm nhỏ đến trung bình với cuống dài trung bình</a:t>
            </a:r>
          </a:p>
          <a:p>
            <a:pPr marL="285750" indent="-285750">
              <a:lnSpc>
                <a:spcPct val="98000"/>
              </a:lnSpc>
              <a:buFont typeface="Arial" panose="020B0604020202020204" pitchFamily="34" charset="0"/>
              <a:buChar char="•"/>
            </a:pPr>
            <a:r>
              <a:rPr lang="en-US" altLang="zh-CN" dirty="0"/>
              <a:t>Quả nho xanh đen nhỏ, tròn</a:t>
            </a:r>
          </a:p>
          <a:p>
            <a:pPr marL="285750" indent="-285750">
              <a:lnSpc>
                <a:spcPct val="98000"/>
              </a:lnSpc>
              <a:buFont typeface="Arial" panose="020B0604020202020204" pitchFamily="34" charset="0"/>
              <a:buChar char="•"/>
            </a:pPr>
            <a:r>
              <a:rPr lang="en-US" altLang="zh-CN" dirty="0"/>
              <a:t>Vỏ dày</a:t>
            </a:r>
          </a:p>
          <a:p>
            <a:pPr marL="285750" indent="-285750">
              <a:lnSpc>
                <a:spcPct val="98000"/>
              </a:lnSpc>
              <a:buFont typeface="Arial" panose="020B0604020202020204" pitchFamily="34" charset="0"/>
              <a:buChar char="•"/>
            </a:pPr>
            <a:r>
              <a:rPr lang="en-US" altLang="zh-CN" dirty="0"/>
              <a:t>Lá cỡ trung bình</a:t>
            </a:r>
          </a:p>
          <a:p>
            <a:pPr marL="0" indent="0">
              <a:lnSpc>
                <a:spcPct val="98000"/>
              </a:lnSpc>
              <a:spcBef>
                <a:spcPts val="1200"/>
              </a:spcBef>
              <a:buNone/>
            </a:pPr>
            <a:r>
              <a:rPr lang="en-US" altLang="zh-CN" sz="2000" b="1" dirty="0">
                <a:solidFill>
                  <a:schemeClr val="bg2"/>
                </a:solidFill>
              </a:rPr>
              <a:t>Tưới tiêu</a:t>
            </a:r>
          </a:p>
          <a:p>
            <a:pPr marL="0" indent="0">
              <a:lnSpc>
                <a:spcPct val="98000"/>
              </a:lnSpc>
              <a:buNone/>
            </a:pPr>
            <a:r>
              <a:rPr lang="en-US" altLang="zh-CN" dirty="0"/>
              <a:t>Các nhà trồng nho có thể tưới cho cây nho Cabernet Sauvignon để cung cấp nước trong thời gian mưa không đủ và giúp tạo ra năng suất đầy đủ.</a:t>
            </a:r>
          </a:p>
        </p:txBody>
      </p:sp>
    </p:spTree>
    <p:extLst>
      <p:ext uri="{BB962C8B-B14F-4D97-AF65-F5344CB8AC3E}">
        <p14:creationId xmlns:p14="http://schemas.microsoft.com/office/powerpoint/2010/main" val="2057610128"/>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FCE94F27-DAE7-0142-386D-71B047F57E09}"/>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6096000" y="368299"/>
            <a:ext cx="6096000" cy="6109544"/>
          </a:xfrm>
        </p:spPr>
      </p:pic>
      <p:sp>
        <p:nvSpPr>
          <p:cNvPr id="2" name="Text Placeholder 3">
            <a:extLst>
              <a:ext uri="{FF2B5EF4-FFF2-40B4-BE49-F238E27FC236}">
                <a16:creationId xmlns:a16="http://schemas.microsoft.com/office/drawing/2014/main" id="{035AF48F-85CD-EE73-C0A8-D3ED4A918DE2}"/>
              </a:ext>
            </a:extLst>
          </p:cNvPr>
          <p:cNvSpPr>
            <a:spLocks noGrp="1"/>
          </p:cNvSpPr>
          <p:nvPr>
            <p:ph type="body" sz="quarter" idx="11"/>
          </p:nvPr>
        </p:nvSpPr>
        <p:spPr>
          <a:xfrm>
            <a:off x="623888" y="1629624"/>
            <a:ext cx="3585973" cy="6736344"/>
          </a:xfrm>
        </p:spPr>
        <p:txBody>
          <a:bodyPr/>
          <a:lstStyle/>
          <a:p>
            <a:pPr marL="0" indent="0">
              <a:lnSpc>
                <a:spcPct val="98000"/>
              </a:lnSpc>
              <a:spcBef>
                <a:spcPts val="1200"/>
              </a:spcBef>
              <a:buNone/>
            </a:pPr>
            <a:r>
              <a:rPr lang="en-US" altLang="zh-CN" sz="2000" b="1" dirty="0">
                <a:solidFill>
                  <a:schemeClr val="bg2"/>
                </a:solidFill>
              </a:rPr>
              <a:t>Thu hoạch</a:t>
            </a:r>
          </a:p>
          <a:p>
            <a:pPr marL="0" indent="0">
              <a:lnSpc>
                <a:spcPct val="98000"/>
              </a:lnSpc>
              <a:buNone/>
            </a:pPr>
            <a:r>
              <a:rPr lang="en-US" altLang="zh-CN" dirty="0"/>
              <a:t>Là một giống chín muộn, việc thu hoạch Cabernet Sauvignon thường bắt đầu muộn hơn trong mùa.</a:t>
            </a:r>
          </a:p>
          <a:p>
            <a:pPr marL="0" indent="0">
              <a:lnSpc>
                <a:spcPct val="98000"/>
              </a:lnSpc>
              <a:spcBef>
                <a:spcPts val="1200"/>
              </a:spcBef>
              <a:buNone/>
            </a:pPr>
            <a:r>
              <a:rPr lang="en-US" altLang="zh-CN" sz="2000" b="1" dirty="0">
                <a:solidFill>
                  <a:schemeClr val="bg2"/>
                </a:solidFill>
              </a:rPr>
              <a:t>Cắt tỉa</a:t>
            </a:r>
          </a:p>
          <a:p>
            <a:pPr marL="0" indent="0">
              <a:lnSpc>
                <a:spcPct val="98000"/>
              </a:lnSpc>
              <a:buNone/>
            </a:pPr>
            <a:r>
              <a:rPr lang="en-US" altLang="zh-CN" dirty="0"/>
              <a:t>Đặc biệt quan trọng để kiểm soát sự phát triển quá mức. Một loạt các kỹ thuật quản lý tán cây có thể được sử dụng để đảm bảo tán cây cân bằng và vùng quả được che bóng thích hợp, tránh cháy nắng và chín quá mức.</a:t>
            </a:r>
          </a:p>
          <a:p>
            <a:pPr marL="285750" indent="-285750">
              <a:lnSpc>
                <a:spcPct val="98000"/>
              </a:lnSpc>
              <a:buFont typeface="Arial" panose="020B0604020202020204" pitchFamily="34" charset="0"/>
              <a:buChar char="•"/>
            </a:pPr>
            <a:endParaRPr lang="en-AU" dirty="0"/>
          </a:p>
        </p:txBody>
      </p:sp>
    </p:spTree>
    <p:extLst>
      <p:ext uri="{BB962C8B-B14F-4D97-AF65-F5344CB8AC3E}">
        <p14:creationId xmlns:p14="http://schemas.microsoft.com/office/powerpoint/2010/main" val="477807862"/>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Props1.xml><?xml version="1.0" encoding="utf-8"?>
<ds:datastoreItem xmlns:ds="http://schemas.openxmlformats.org/officeDocument/2006/customXml" ds:itemID="{D67DE229-D415-4F5C-8950-CD8A52522570}">
  <ds:schemaRefs>
    <ds:schemaRef ds:uri="http://schemas.microsoft.com/sharepoint/v3/contenttype/forms"/>
  </ds:schemaRefs>
</ds:datastoreItem>
</file>

<file path=customXml/itemProps2.xml><?xml version="1.0" encoding="utf-8"?>
<ds:datastoreItem xmlns:ds="http://schemas.openxmlformats.org/officeDocument/2006/customXml" ds:itemID="{EBFEF630-03EE-4537-99CE-98FCDC71247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2256494-4976-4001-aedb-96463ae0d92e"/>
    <ds:schemaRef ds:uri="4e8dd08d-258d-47a9-9875-37f1ffd19f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0CCF1F8-6D9E-4631-9BC7-E65B426755A9}">
  <ds:schemaRefs>
    <ds:schemaRef ds:uri="http://www.w3.org/XML/1998/namespace"/>
    <ds:schemaRef ds:uri="http://purl.org/dc/elements/1.1/"/>
    <ds:schemaRef ds:uri="http://schemas.microsoft.com/office/2006/documentManagement/types"/>
    <ds:schemaRef ds:uri="http://schemas.microsoft.com/office/infopath/2007/PartnerControls"/>
    <ds:schemaRef ds:uri="http://schemas.openxmlformats.org/package/2006/metadata/core-properties"/>
    <ds:schemaRef ds:uri="http://purl.org/dc/dcmitype/"/>
    <ds:schemaRef ds:uri="http://purl.org/dc/terms/"/>
    <ds:schemaRef ds:uri="4e8dd08d-258d-47a9-9875-37f1ffd19f33"/>
    <ds:schemaRef ds:uri="02256494-4976-4001-aedb-96463ae0d92e"/>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74</TotalTime>
  <Words>3716</Words>
  <Application>Microsoft Macintosh PowerPoint</Application>
  <PresentationFormat>Widescreen</PresentationFormat>
  <Paragraphs>284</Paragraphs>
  <Slides>30</Slides>
  <Notes>22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Arial</vt:lpstr>
      <vt:lpstr>Neue Haas Grotesk Text Pro</vt:lpstr>
      <vt:lpstr>Inter Display</vt:lpstr>
      <vt:lpstr>Slide layouts</vt:lpstr>
      <vt:lpstr>PowerPoint Presentation</vt:lpstr>
      <vt:lpstr>PowerPoint Presentation</vt:lpstr>
      <vt:lpstr>CABERNET SAUVIGNON</vt:lpstr>
      <vt:lpstr>PowerPoint Presentation</vt:lpstr>
      <vt:lpstr>1832</vt:lpstr>
      <vt:lpstr>PowerPoint Presentation</vt:lpstr>
      <vt:lpstr>TRỒNG NHO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KHÍ HẬU</vt:lpstr>
      <vt:lpstr>ĐẤT</vt:lpstr>
      <vt:lpstr>PowerPoint Presentation</vt:lpstr>
      <vt:lpstr>PowerPoint Presentation</vt:lpstr>
      <vt:lpstr>PowerPoint Presentation</vt:lpstr>
      <vt:lpstr>ĐẤT</vt:lpstr>
      <vt:lpstr>PowerPoint Presentation</vt:lpstr>
      <vt:lpstr>PowerPoint Presentation</vt:lpstr>
      <vt:lpstr>KHÍ HẬU</vt:lpstr>
      <vt:lpstr>ĐẤT</vt:lpstr>
      <vt:lpstr>PowerPoint Presentation</vt:lpstr>
      <vt:lpstr>PowerPoint Presentation</vt:lpstr>
      <vt:lpstr>PowerPoint Presentation</vt:lpstr>
      <vt:lpstr>CABERNET SAUVIGNON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Microsoft Office User</cp:lastModifiedBy>
  <cp:revision>13</cp:revision>
  <dcterms:created xsi:type="dcterms:W3CDTF">2018-07-25T07:02:59Z</dcterms:created>
  <dcterms:modified xsi:type="dcterms:W3CDTF">2026-03-25T11:56:45Z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y fmtid="{D5CDD505-2E9C-101B-9397-08002B2CF9AE}" pid="5" name="Order">
    <vt:lpwstr>47265000.0000000</vt:lpwstr>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y fmtid="{D5CDD505-2E9C-101B-9397-08002B2CF9AE}" pid="11" name="xd_Signature">
    <vt:lpwstr/>
  </property>
  <property fmtid="{D5CDD505-2E9C-101B-9397-08002B2CF9AE}" pid="12" name="MSIP_Label_8cf57b4f-1801-441a-a240-098885f2bcbe_Enabled">
    <vt:lpwstr>true</vt:lpwstr>
  </property>
  <property fmtid="{D5CDD505-2E9C-101B-9397-08002B2CF9AE}" pid="13" name="MSIP_Label_8cf57b4f-1801-441a-a240-098885f2bcbe_SetDate">
    <vt:lpwstr>2026-02-17T23:55:57Z</vt:lpwstr>
  </property>
  <property fmtid="{D5CDD505-2E9C-101B-9397-08002B2CF9AE}" pid="14" name="MSIP_Label_8cf57b4f-1801-441a-a240-098885f2bcbe_Method">
    <vt:lpwstr>Standard</vt:lpwstr>
  </property>
  <property fmtid="{D5CDD505-2E9C-101B-9397-08002B2CF9AE}" pid="15" name="MSIP_Label_8cf57b4f-1801-441a-a240-098885f2bcbe_Name">
    <vt:lpwstr>General</vt:lpwstr>
  </property>
  <property fmtid="{D5CDD505-2E9C-101B-9397-08002B2CF9AE}" pid="16" name="MSIP_Label_8cf57b4f-1801-441a-a240-098885f2bcbe_SiteId">
    <vt:lpwstr>76107ada-99f4-412e-b164-5464438b49a0</vt:lpwstr>
  </property>
  <property fmtid="{D5CDD505-2E9C-101B-9397-08002B2CF9AE}" pid="17" name="MSIP_Label_8cf57b4f-1801-441a-a240-098885f2bcbe_ActionId">
    <vt:lpwstr>8696d58d-0700-48bc-98ba-a8a7c4435a69</vt:lpwstr>
  </property>
  <property fmtid="{D5CDD505-2E9C-101B-9397-08002B2CF9AE}" pid="18" name="MSIP_Label_8cf57b4f-1801-441a-a240-098885f2bcbe_ContentBits">
    <vt:lpwstr>0</vt:lpwstr>
  </property>
  <property fmtid="{D5CDD505-2E9C-101B-9397-08002B2CF9AE}" pid="19" name="MSIP_Label_8cf57b4f-1801-441a-a240-098885f2bcbe_Tag">
    <vt:lpwstr>50, 3, 0, 1</vt:lpwstr>
  </property>
</Properties>
</file>