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4"/>
  </p:notesMasterIdLst>
  <p:sldIdLst>
    <p:sldId id="256" r:id="rId5"/>
    <p:sldId id="661" r:id="rId6"/>
    <p:sldId id="636" r:id="rId7"/>
    <p:sldId id="635" r:id="rId8"/>
    <p:sldId id="645" r:id="rId9"/>
    <p:sldId id="637" r:id="rId10"/>
    <p:sldId id="646" r:id="rId11"/>
    <p:sldId id="669" r:id="rId12"/>
    <p:sldId id="647" r:id="rId13"/>
    <p:sldId id="641" r:id="rId14"/>
    <p:sldId id="642" r:id="rId15"/>
    <p:sldId id="643" r:id="rId16"/>
    <p:sldId id="648" r:id="rId17"/>
    <p:sldId id="665" r:id="rId18"/>
    <p:sldId id="652" r:id="rId19"/>
    <p:sldId id="666" r:id="rId20"/>
    <p:sldId id="667" r:id="rId21"/>
    <p:sldId id="668" r:id="rId22"/>
    <p:sldId id="670" r:id="rId23"/>
    <p:sldId id="671" r:id="rId24"/>
    <p:sldId id="672" r:id="rId25"/>
    <p:sldId id="673" r:id="rId26"/>
    <p:sldId id="657" r:id="rId27"/>
    <p:sldId id="626" r:id="rId28"/>
    <p:sldId id="280" r:id="rId29"/>
    <p:sldId id="617" r:id="rId30"/>
    <p:sldId id="659" r:id="rId31"/>
    <p:sldId id="340" r:id="rId32"/>
    <p:sldId id="674" r:id="rId33"/>
  </p:sldIdLst>
  <p:sldSz cx="12192000" cy="6858000"/>
  <p:notesSz cx="6858000" cy="9144000"/>
  <p:embeddedFontLst>
    <p:embeddedFont>
      <p:font typeface="Inter Display" panose="02000503000000020004" pitchFamily="2" charset="0"/>
      <p:regular r:id="rId35"/>
      <p:bold r:id="rId36"/>
      <p:italic r:id="rId37"/>
      <p:boldItalic r:id="rId38"/>
    </p:embeddedFont>
    <p:embeddedFont>
      <p:font typeface="Neue Haas Grotesk Text Pro" panose="020B0504020202020204" pitchFamily="34" charset="77"/>
      <p:regular r:id="rId39"/>
      <p:bold r:id="rId40"/>
      <p:italic r:id="rId41"/>
      <p:boldItalic r:id="rId42"/>
    </p:embeddedFont>
    <p:embeddedFont>
      <p:font typeface="Yu Gothic" panose="020B0400000000000000" pitchFamily="34" charset="-128"/>
      <p:regular r:id="rId43"/>
      <p:bold r:id="rId44"/>
    </p:embeddedFont>
    <p:embeddedFont>
      <p:font typeface="Yu Gothic Medium" panose="020B0400000000000000" pitchFamily="34" charset="-128"/>
      <p:regular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10" autoAdjust="0"/>
    <p:restoredTop sz="94781"/>
  </p:normalViewPr>
  <p:slideViewPr>
    <p:cSldViewPr snapToGrid="0">
      <p:cViewPr varScale="1">
        <p:scale>
          <a:sx n="123" d="100"/>
          <a:sy n="123" d="100"/>
        </p:scale>
        <p:origin x="1000"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u="none" strike="noStrike" kern="1200">
                <a:solidFill>
                  <a:schemeClr val="tx1"/>
                </a:solidFill>
                <a:effectLst/>
                <a:ea typeface="MS PGothic" panose="020B0600070205080204" pitchFamily="34" charset="-128"/>
                <a:cs typeface="+mn-cs"/>
              </a:rPr>
              <a:t>オーストラリア最大のワイン産地として知られるこの地の、ユニークな歴史、栽培環境、ブドウ栽培、そして名高いワインをご紹介します。</a:t>
            </a:r>
            <a:endParaRPr lang="en-US" altLang="ja-JP" sz="1000" u="none" strike="noStrike" kern="1200" dirty="0">
              <a:solidFill>
                <a:schemeClr val="tx1"/>
              </a:solidFill>
              <a:effectLst/>
              <a:ea typeface="MS PGothic" panose="020B0600070205080204" pitchFamily="34" charset="-128"/>
              <a:cs typeface="+mn-cs"/>
            </a:endParaRPr>
          </a:p>
          <a:p>
            <a:endParaRPr lang="en-AU" altLang="ja-JP" sz="1000" u="none" strike="noStrike" kern="1200" dirty="0">
              <a:solidFill>
                <a:schemeClr val="tx1"/>
              </a:solidFill>
              <a:effectLst/>
              <a:ea typeface="MS PGothic" panose="020B0600070205080204" pitchFamily="34" charset="-128"/>
              <a:cs typeface="+mn-cs"/>
            </a:endParaRPr>
          </a:p>
          <a:p>
            <a:endParaRPr lang="en-AU" altLang="ja-JP" sz="1000" u="none" strike="noStrike" kern="1200" dirty="0">
              <a:solidFill>
                <a:schemeClr val="tx1"/>
              </a:solidFill>
              <a:effectLst/>
              <a:ea typeface="MS PGothic" panose="020B0600070205080204" pitchFamily="34" charset="-128"/>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a:ea typeface="MS PGothic" panose="020B0600070205080204" pitchFamily="34" charset="-128"/>
              </a:rPr>
              <a:t>ここから複数のワインのテイスティングを始めましょう</a:t>
            </a:r>
          </a:p>
          <a:p>
            <a:pPr marL="0" marR="0" lvl="0" indent="0" algn="l" defTabSz="914400" rtl="0" eaLnBrk="1" fontAlgn="auto" latinLnBrk="0" hangingPunct="1">
              <a:lnSpc>
                <a:spcPct val="100000"/>
              </a:lnSpc>
              <a:spcBef>
                <a:spcPct val="0"/>
              </a:spcBef>
              <a:spcAft>
                <a:spcPct val="0"/>
              </a:spcAft>
              <a:buClrTx/>
              <a:buSzTx/>
              <a:buFontTx/>
              <a:buNone/>
              <a:defRPr/>
            </a:pPr>
            <a:endParaRPr lang="en-AU" sz="1000"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285869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グレート・サザンは、素晴らしく凝縮した味わいを持つ卓越したリースリングを生産することで知られています。典型的な味わいには柑橘系の特徴に、ハーブやミネラルが感じられるものです。若いうちはフレッシュでやや繊細ですが、素晴らしい熟成能力があり、</a:t>
            </a:r>
            <a:r>
              <a:rPr lang="en-US" altLang="ja-JP" sz="1200" u="none" strike="noStrike" kern="1200" dirty="0">
                <a:solidFill>
                  <a:schemeClr val="tx1"/>
                </a:solidFill>
                <a:effectLst/>
                <a:ea typeface="MS PGothic" panose="020B0600070205080204" pitchFamily="34" charset="-128"/>
                <a:cs typeface="+mn-cs"/>
              </a:rPr>
              <a:t>10</a:t>
            </a:r>
            <a:r>
              <a:rPr lang="ja-JP" altLang="en-US" sz="1200" u="none" strike="noStrike" kern="1200">
                <a:solidFill>
                  <a:schemeClr val="tx1"/>
                </a:solidFill>
                <a:effectLst/>
                <a:ea typeface="MS PGothic" panose="020B0600070205080204" pitchFamily="34" charset="-128"/>
                <a:cs typeface="+mn-cs"/>
              </a:rPr>
              <a:t>年以内に熟成のピークに達することはめったにありません。</a:t>
            </a:r>
            <a:endParaRPr lang="en-AU" altLang="ja-JP" sz="1200" u="none" strike="noStrike" kern="1200" dirty="0">
              <a:solidFill>
                <a:schemeClr val="tx1"/>
              </a:solidFill>
              <a:effectLst/>
              <a:ea typeface="MS PGothic" panose="020B0600070205080204" pitchFamily="34" charset="-128"/>
              <a:cs typeface="+mn-cs"/>
            </a:endParaRP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キレのある極辛口スタイルが一般的。自然発酵、より熟した果実の味わい、残糖量の多いスタイル、ニュートラルな古いオークの使用、澱と共に長期熟成させるといった製法はシングル・ヴィンヤードのワインにおいてより一般的になっています。</a:t>
            </a:r>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724075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エレガントで引き締まった骨格に、グレープフルーツのアクセントが加わる、熟成に適したシャルドネが生産されています。スタイルは様々ですが、大半は樽発酵で、他のシャルドネほど重くなることなく、凝縮した味わいのワインができます。南のワインはより繊細でエレガントで、北部のものはより力強いスタイル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078882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最近までピノ・ノワールは、デンマークやアルバニー周辺の南部エリアで生産されていましたが、より冷涼な年には、マウント・バーカーからも素晴らしいワインが登場するようになりました。</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457336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73239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マーガレット・リヴァーのワインほどフルボディではないものの、深い色調と凝縮した風味、力強い骨格を持つ長熟のワインです。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896254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一般的に複雑で滑らか、ミディアム・ボディで細やかなタンニンが特徴です。多くの生産者は新樽を多用せず、果実味を生かしたワインを造っています。フランクランド・リヴァーとマウント・バーカーは、シラーズの主要なサブ・リージョン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0644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グレート・サザンの多様な土壌と気候条件のおかげで、ワインメーカーは伝統的な品種と新興の品種を組み合わせ、さまざまなスタイルの栽培・醸造を行うことができます。その他の注目すべき品種は、ソーヴィニヨン・ブラン、グリューナー・ヴェルトリーナー、ゲヴェルツトラミネール、マルベック、ムールヴェードル、グルナッシュなどです。</a:t>
            </a: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グレート・サザンのワインは、産地全体としての特徴があるのでしょうか、それともそれぞれのサブ・リージョンや単一の土地によって形成されているのでしょうか？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リースリングはオーストラリア全土の多くの産地で栽培されていますが、グレート・サザンのリースリングを特徴付けているものは何ですか？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グレート・サザンの冷涼な気候のシラーズと、バロッサ・ヴァレーやハンター・ヴァレーなどの温暖な気候の産地のシラーズとの違いは何でしょうか？</a:t>
            </a:r>
          </a:p>
          <a:p>
            <a:pPr rtl="0"/>
            <a:endParaRPr lang="en-AU" sz="1200" u="none" strike="noStrike"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グレート・サザンの総面積は</a:t>
            </a:r>
            <a:r>
              <a:rPr lang="en-US" altLang="ja-JP" sz="1200" u="none" strike="noStrike" kern="1200" dirty="0">
                <a:solidFill>
                  <a:schemeClr val="tx1"/>
                </a:solidFill>
                <a:effectLst/>
                <a:ea typeface="MS PGothic" panose="020B0600070205080204" pitchFamily="34" charset="-128"/>
                <a:cs typeface="+mn-cs"/>
              </a:rPr>
              <a:t>39,007</a:t>
            </a:r>
            <a:r>
              <a:rPr lang="ja-JP" altLang="en-US" sz="1200" u="none" strike="noStrike" kern="1200">
                <a:solidFill>
                  <a:schemeClr val="tx1"/>
                </a:solidFill>
                <a:effectLst/>
                <a:ea typeface="MS PGothic" panose="020B0600070205080204" pitchFamily="34" charset="-128"/>
                <a:cs typeface="+mn-cs"/>
              </a:rPr>
              <a:t>平方キロメートル（</a:t>
            </a:r>
            <a:r>
              <a:rPr lang="en-US" altLang="ja-JP" sz="1200" u="none" strike="noStrike" kern="1200" dirty="0">
                <a:solidFill>
                  <a:schemeClr val="tx1"/>
                </a:solidFill>
                <a:effectLst/>
                <a:ea typeface="MS PGothic" panose="020B0600070205080204" pitchFamily="34" charset="-128"/>
                <a:cs typeface="+mn-cs"/>
              </a:rPr>
              <a:t>15,060</a:t>
            </a:r>
            <a:r>
              <a:rPr lang="ja-JP" altLang="en-US" sz="1200" u="none" strike="noStrike" kern="1200">
                <a:solidFill>
                  <a:schemeClr val="tx1"/>
                </a:solidFill>
                <a:effectLst/>
                <a:ea typeface="MS PGothic" panose="020B0600070205080204" pitchFamily="34" charset="-128"/>
                <a:cs typeface="+mn-cs"/>
              </a:rPr>
              <a:t>平方マイル）と広大ですが、</a:t>
            </a:r>
            <a:r>
              <a:rPr lang="en-US" altLang="ja-JP" sz="1200" u="none" strike="noStrike" kern="1200" dirty="0">
                <a:solidFill>
                  <a:schemeClr val="tx1"/>
                </a:solidFill>
                <a:effectLst/>
                <a:ea typeface="MS PGothic" panose="020B0600070205080204" pitchFamily="34" charset="-128"/>
                <a:cs typeface="+mn-cs"/>
              </a:rPr>
              <a:t>5</a:t>
            </a:r>
            <a:r>
              <a:rPr lang="ja-JP" altLang="en-US" sz="1200" u="none" strike="noStrike" kern="1200">
                <a:solidFill>
                  <a:schemeClr val="tx1"/>
                </a:solidFill>
                <a:effectLst/>
                <a:ea typeface="MS PGothic" panose="020B0600070205080204" pitchFamily="34" charset="-128"/>
                <a:cs typeface="+mn-cs"/>
              </a:rPr>
              <a:t>つのサブ・リージョンが占めるのはそのうちたった</a:t>
            </a:r>
            <a:r>
              <a:rPr lang="en-US" altLang="ja-JP" sz="1200" u="none" strike="noStrike" kern="1200" dirty="0">
                <a:solidFill>
                  <a:schemeClr val="tx1"/>
                </a:solidFill>
                <a:effectLst/>
                <a:ea typeface="MS PGothic" panose="020B0600070205080204" pitchFamily="34" charset="-128"/>
                <a:cs typeface="+mn-cs"/>
              </a:rPr>
              <a:t>16,712</a:t>
            </a:r>
            <a:r>
              <a:rPr lang="ja-JP" altLang="en-US" sz="1200" u="none" strike="noStrike" kern="1200">
                <a:solidFill>
                  <a:schemeClr val="tx1"/>
                </a:solidFill>
                <a:effectLst/>
                <a:ea typeface="MS PGothic" panose="020B0600070205080204" pitchFamily="34" charset="-128"/>
                <a:cs typeface="+mn-cs"/>
              </a:rPr>
              <a:t>平方キロメートル（</a:t>
            </a:r>
            <a:r>
              <a:rPr lang="en-US" altLang="ja-JP" sz="1200" u="none" strike="noStrike" kern="1200" dirty="0">
                <a:solidFill>
                  <a:schemeClr val="tx1"/>
                </a:solidFill>
                <a:effectLst/>
                <a:ea typeface="MS PGothic" panose="020B0600070205080204" pitchFamily="34" charset="-128"/>
                <a:cs typeface="+mn-cs"/>
              </a:rPr>
              <a:t>6,542</a:t>
            </a:r>
            <a:r>
              <a:rPr lang="ja-JP" altLang="en-US" sz="1200" u="none" strike="noStrike" kern="1200">
                <a:solidFill>
                  <a:schemeClr val="tx1"/>
                </a:solidFill>
                <a:effectLst/>
                <a:ea typeface="MS PGothic" panose="020B0600070205080204" pitchFamily="34" charset="-128"/>
                <a:cs typeface="+mn-cs"/>
              </a:rPr>
              <a:t>平方マイル）です。</a:t>
            </a:r>
            <a:endParaRPr lang="en-AU" b="0" dirty="0">
              <a:effectLst/>
            </a:endParaRPr>
          </a:p>
          <a:p>
            <a:endParaRPr lang="en-AU" sz="1200" u="none" strike="noStrike" kern="1200" dirty="0">
              <a:solidFill>
                <a:schemeClr val="tx1"/>
              </a:solidFill>
              <a:effectLst/>
              <a:ea typeface="+mn-ea"/>
              <a:cs typeface="+mn-cs"/>
            </a:endParaRPr>
          </a:p>
          <a:p>
            <a:pPr rtl="0" fontAlgn="base"/>
            <a:r>
              <a:rPr lang="en-AU" sz="1200" u="none" strike="noStrike" kern="1200" dirty="0" err="1">
                <a:solidFill>
                  <a:schemeClr val="tx1"/>
                </a:solidFill>
                <a:effectLst/>
                <a:ea typeface="+mn-ea"/>
                <a:cs typeface="+mn-cs"/>
              </a:rPr>
              <a:t>アルバニ</a:t>
            </a:r>
            <a:r>
              <a:rPr lang="en-AU" sz="1200" u="none" strike="noStrike" kern="1200" dirty="0">
                <a:solidFill>
                  <a:schemeClr val="tx1"/>
                </a:solidFill>
                <a:effectLst/>
                <a:ea typeface="+mn-ea"/>
                <a:cs typeface="+mn-cs"/>
              </a:rPr>
              <a:t>ー: </a:t>
            </a:r>
            <a:r>
              <a:rPr lang="ja-JP" altLang="en-US" sz="1200" u="none" strike="noStrike" kern="1200">
                <a:solidFill>
                  <a:schemeClr val="tx1"/>
                </a:solidFill>
                <a:effectLst/>
                <a:ea typeface="MS PGothic" panose="020B0600070205080204" pitchFamily="34" charset="-128"/>
                <a:cs typeface="+mn-cs"/>
              </a:rPr>
              <a:t>西オーストラリア州で最初のヨーロッパ人入植地（パースは</a:t>
            </a:r>
            <a:r>
              <a:rPr lang="en-US" altLang="ja-JP" sz="1200" u="none" strike="noStrike" kern="1200" dirty="0">
                <a:solidFill>
                  <a:schemeClr val="tx1"/>
                </a:solidFill>
                <a:effectLst/>
                <a:ea typeface="MS PGothic" panose="020B0600070205080204" pitchFamily="34" charset="-128"/>
                <a:cs typeface="+mn-cs"/>
              </a:rPr>
              <a:t>1829</a:t>
            </a:r>
            <a:r>
              <a:rPr lang="ja-JP" altLang="en-US" sz="1200" u="none" strike="noStrike" kern="1200">
                <a:solidFill>
                  <a:schemeClr val="tx1"/>
                </a:solidFill>
                <a:effectLst/>
                <a:ea typeface="MS PGothic" panose="020B0600070205080204" pitchFamily="34" charset="-128"/>
                <a:cs typeface="+mn-cs"/>
              </a:rPr>
              <a:t>年に設立）で、グレート・サザンの中心地とみなされています。低地にあるこの</a:t>
            </a:r>
            <a:r>
              <a:rPr lang="en-AU" altLang="ja-JP" sz="1200" u="none" strike="noStrike" kern="1200" dirty="0" err="1">
                <a:solidFill>
                  <a:schemeClr val="tx1"/>
                </a:solidFill>
                <a:effectLst/>
                <a:ea typeface="MS PGothic" panose="020B0600070205080204" pitchFamily="34" charset="-128"/>
                <a:cs typeface="+mn-cs"/>
              </a:rPr>
              <a:t>サブ・リージョン</a:t>
            </a:r>
            <a:r>
              <a:rPr lang="ja-JP" altLang="en-US" sz="1200" u="none" strike="noStrike" kern="1200">
                <a:solidFill>
                  <a:schemeClr val="tx1"/>
                </a:solidFill>
                <a:effectLst/>
                <a:ea typeface="MS PGothic" panose="020B0600070205080204" pitchFamily="34" charset="-128"/>
                <a:cs typeface="+mn-cs"/>
              </a:rPr>
              <a:t>は、南極海の影響を受ける海洋性気候で、ソーヴィニヨン・ブラン、シャルドネ、ピノ・ノワール、シラーズなど、赤・白両方の品種がよく育ちます。</a:t>
            </a:r>
            <a:endParaRPr lang="en-AU" altLang="ja-JP" sz="1200" u="none" strike="noStrike" kern="1200" dirty="0">
              <a:solidFill>
                <a:schemeClr val="tx1"/>
              </a:solidFill>
              <a:effectLst/>
              <a:ea typeface="MS PGothic" panose="020B0600070205080204" pitchFamily="34" charset="-128"/>
              <a:cs typeface="+mn-cs"/>
            </a:endParaRPr>
          </a:p>
          <a:p>
            <a:pPr rtl="0" fontAlgn="base"/>
            <a:r>
              <a:rPr lang="en-AU" sz="1200" u="none" strike="noStrike" kern="1200" dirty="0" err="1">
                <a:solidFill>
                  <a:schemeClr val="tx1"/>
                </a:solidFill>
                <a:effectLst/>
                <a:ea typeface="+mn-ea"/>
                <a:cs typeface="+mn-cs"/>
              </a:rPr>
              <a:t>デンマーク</a:t>
            </a:r>
            <a:r>
              <a:rPr lang="en-AU" sz="1200" u="none" strike="noStrike" kern="1200" dirty="0">
                <a:solidFill>
                  <a:schemeClr val="tx1"/>
                </a:solidFill>
                <a:effectLst/>
                <a:ea typeface="+mn-ea"/>
                <a:cs typeface="+mn-cs"/>
              </a:rPr>
              <a:t>: </a:t>
            </a:r>
            <a:r>
              <a:rPr lang="en-AU" sz="1200" u="none" strike="noStrike" kern="1200" dirty="0" err="1">
                <a:solidFill>
                  <a:schemeClr val="tx1"/>
                </a:solidFill>
                <a:effectLst/>
                <a:ea typeface="+mn-ea"/>
                <a:cs typeface="+mn-cs"/>
              </a:rPr>
              <a:t>アルバニーとよく似た、どちらかというとより冷涼な海洋性気候で、急</a:t>
            </a:r>
            <a:r>
              <a:rPr lang="ja-JP" altLang="en-US" sz="1200" u="none" strike="noStrike" kern="1200">
                <a:solidFill>
                  <a:schemeClr val="tx1"/>
                </a:solidFill>
                <a:effectLst/>
                <a:ea typeface="MS PGothic" panose="020B0600070205080204" pitchFamily="34" charset="-128"/>
                <a:cs typeface="+mn-cs"/>
              </a:rPr>
              <a:t>な丘陵と</a:t>
            </a:r>
            <a:r>
              <a:rPr lang="en-AU" sz="1200" u="none" strike="noStrike" kern="1200" dirty="0" err="1">
                <a:solidFill>
                  <a:schemeClr val="tx1"/>
                </a:solidFill>
                <a:effectLst/>
                <a:ea typeface="+mn-ea"/>
                <a:cs typeface="+mn-cs"/>
              </a:rPr>
              <a:t>谷</a:t>
            </a:r>
            <a:r>
              <a:rPr lang="ja-JP" altLang="en-US" sz="1200" u="none" strike="noStrike" kern="1200">
                <a:solidFill>
                  <a:schemeClr val="tx1"/>
                </a:solidFill>
                <a:effectLst/>
                <a:ea typeface="MS PGothic" panose="020B0600070205080204" pitchFamily="34" charset="-128"/>
                <a:cs typeface="+mn-cs"/>
              </a:rPr>
              <a:t>が</a:t>
            </a:r>
            <a:r>
              <a:rPr lang="en-AU" sz="1200" u="none" strike="noStrike" kern="1200" dirty="0" err="1">
                <a:solidFill>
                  <a:schemeClr val="tx1"/>
                </a:solidFill>
                <a:effectLst/>
                <a:ea typeface="+mn-ea"/>
                <a:cs typeface="+mn-cs"/>
              </a:rPr>
              <a:t>多くのミクロクリマ</a:t>
            </a:r>
            <a:r>
              <a:rPr lang="ja-JP" altLang="en-US" sz="1200" u="none" strike="noStrike" kern="1200">
                <a:solidFill>
                  <a:schemeClr val="tx1"/>
                </a:solidFill>
                <a:effectLst/>
                <a:ea typeface="MS PGothic" panose="020B0600070205080204" pitchFamily="34" charset="-128"/>
                <a:cs typeface="+mn-cs"/>
              </a:rPr>
              <a:t>を</a:t>
            </a:r>
            <a:r>
              <a:rPr lang="en-AU" sz="1200" u="none" strike="noStrike" kern="1200" dirty="0" err="1">
                <a:solidFill>
                  <a:schemeClr val="tx1"/>
                </a:solidFill>
                <a:effectLst/>
                <a:ea typeface="+mn-ea"/>
                <a:cs typeface="+mn-cs"/>
              </a:rPr>
              <a:t>形成</a:t>
            </a:r>
            <a:r>
              <a:rPr lang="ja-JP" altLang="en-US" sz="1200" u="none" strike="noStrike" kern="1200">
                <a:solidFill>
                  <a:schemeClr val="tx1"/>
                </a:solidFill>
                <a:effectLst/>
                <a:ea typeface="MS PGothic" panose="020B0600070205080204" pitchFamily="34" charset="-128"/>
                <a:cs typeface="+mn-cs"/>
              </a:rPr>
              <a:t>し</a:t>
            </a:r>
            <a:r>
              <a:rPr lang="en-AU" sz="1200" u="none" strike="noStrike" kern="1200" dirty="0">
                <a:solidFill>
                  <a:schemeClr val="tx1"/>
                </a:solidFill>
                <a:effectLst/>
                <a:ea typeface="+mn-ea"/>
                <a:cs typeface="+mn-cs"/>
              </a:rPr>
              <a:t>ています。白ワインが生産の多くを占め、シャルドネとリースリングが主な品種です。また、ピノ・ノワールにも適しており、主にスパークリング・ワイン用に栽培されています。</a:t>
            </a:r>
          </a:p>
          <a:p>
            <a:pPr rtl="0" fontAlgn="base"/>
            <a:r>
              <a:rPr lang="en-AU" sz="1200" u="none" strike="noStrike" kern="1200" dirty="0" err="1">
                <a:solidFill>
                  <a:schemeClr val="tx1"/>
                </a:solidFill>
                <a:effectLst/>
                <a:ea typeface="+mn-ea"/>
                <a:cs typeface="+mn-cs"/>
              </a:rPr>
              <a:t>フランクランド・リヴァ</a:t>
            </a:r>
            <a:r>
              <a:rPr lang="en-AU" sz="1200" u="none" strike="noStrike" kern="1200" dirty="0">
                <a:solidFill>
                  <a:schemeClr val="tx1"/>
                </a:solidFill>
                <a:effectLst/>
                <a:ea typeface="+mn-ea"/>
                <a:cs typeface="+mn-cs"/>
              </a:rPr>
              <a:t>ー:  </a:t>
            </a:r>
            <a:r>
              <a:rPr lang="en-AU" sz="1200" u="none" strike="noStrike" kern="1200" dirty="0" err="1">
                <a:solidFill>
                  <a:schemeClr val="tx1"/>
                </a:solidFill>
                <a:effectLst/>
                <a:ea typeface="+mn-ea"/>
                <a:cs typeface="+mn-cs"/>
              </a:rPr>
              <a:t>広</a:t>
            </a:r>
            <a:r>
              <a:rPr lang="ja-JP" altLang="en-US" sz="1200" u="none" strike="noStrike" kern="1200">
                <a:solidFill>
                  <a:schemeClr val="tx1"/>
                </a:solidFill>
                <a:effectLst/>
                <a:ea typeface="MS PGothic" panose="020B0600070205080204" pitchFamily="34" charset="-128"/>
                <a:cs typeface="+mn-cs"/>
              </a:rPr>
              <a:t>い</a:t>
            </a:r>
            <a:r>
              <a:rPr lang="en-AU" sz="1200" u="none" strike="noStrike" kern="1200" dirty="0" err="1">
                <a:solidFill>
                  <a:schemeClr val="tx1"/>
                </a:solidFill>
                <a:effectLst/>
                <a:ea typeface="+mn-ea"/>
                <a:cs typeface="+mn-cs"/>
              </a:rPr>
              <a:t>サブ・リージョンで、他から隔離された立地条件、長い日照時間、夜間は気温が下がり冷涼であること</a:t>
            </a:r>
            <a:r>
              <a:rPr lang="en-AU" sz="1200" u="none" strike="noStrike" kern="1200" dirty="0">
                <a:solidFill>
                  <a:schemeClr val="tx1"/>
                </a:solidFill>
                <a:effectLst/>
                <a:ea typeface="+mn-ea"/>
                <a:cs typeface="+mn-cs"/>
              </a:rPr>
              <a:t>、</a:t>
            </a:r>
            <a:r>
              <a:rPr lang="ja-JP" altLang="en-US" sz="1200" u="none" strike="noStrike" kern="1200">
                <a:solidFill>
                  <a:schemeClr val="tx1"/>
                </a:solidFill>
                <a:effectLst/>
                <a:ea typeface="MS PGothic" panose="020B0600070205080204" pitchFamily="34" charset="-128"/>
                <a:cs typeface="+mn-cs"/>
              </a:rPr>
              <a:t>肥沃な</a:t>
            </a:r>
            <a:r>
              <a:rPr lang="en-AU" sz="1200" u="none" strike="noStrike" kern="1200" dirty="0" err="1">
                <a:solidFill>
                  <a:schemeClr val="tx1"/>
                </a:solidFill>
                <a:effectLst/>
                <a:ea typeface="+mn-ea"/>
                <a:cs typeface="+mn-cs"/>
              </a:rPr>
              <a:t>砂利質ローム土壌といった条件</a:t>
            </a:r>
            <a:r>
              <a:rPr lang="ja-JP" altLang="en-US" sz="1200" u="none" strike="noStrike" kern="1200">
                <a:solidFill>
                  <a:schemeClr val="tx1"/>
                </a:solidFill>
                <a:effectLst/>
                <a:ea typeface="MS PGothic" panose="020B0600070205080204" pitchFamily="34" charset="-128"/>
                <a:cs typeface="+mn-cs"/>
              </a:rPr>
              <a:t>の恩恵を受け、</a:t>
            </a:r>
            <a:r>
              <a:rPr lang="en-AU" sz="1200" u="none" strike="noStrike" kern="1200" dirty="0" err="1">
                <a:solidFill>
                  <a:schemeClr val="tx1"/>
                </a:solidFill>
                <a:effectLst/>
                <a:ea typeface="+mn-ea"/>
                <a:cs typeface="+mn-cs"/>
              </a:rPr>
              <a:t>プレミアムなリースリング、シラーズ、カベルネ・ソーヴィニヨンのブレンドに定評があります</a:t>
            </a:r>
            <a:r>
              <a:rPr lang="en-AU" sz="1200" u="none" strike="noStrike" kern="1200" dirty="0">
                <a:solidFill>
                  <a:schemeClr val="tx1"/>
                </a:solidFill>
                <a:effectLst/>
                <a:ea typeface="+mn-ea"/>
                <a:cs typeface="+mn-cs"/>
              </a:rPr>
              <a:t>。</a:t>
            </a:r>
          </a:p>
          <a:p>
            <a:pPr rtl="0" fontAlgn="base"/>
            <a:r>
              <a:rPr lang="ja-JP" altLang="en-US" sz="1200" u="none" strike="noStrike" kern="1200">
                <a:solidFill>
                  <a:schemeClr val="tx1"/>
                </a:solidFill>
                <a:effectLst/>
                <a:ea typeface="MS PGothic" panose="020B0600070205080204" pitchFamily="34" charset="-128"/>
                <a:cs typeface="+mn-cs"/>
              </a:rPr>
              <a:t>マウント・バーカー：南にある他のサブ・リージョンと比較して平均的な標高が高いため、最も冷涼なサブ・リージョンです。昼夜の気温差が大きいためリースリングやシラーズを、酸を維持しながら時間をかけて成熟させることのできる理想的な環境です。</a:t>
            </a:r>
            <a:endParaRPr lang="en-AU" sz="1200" u="none" strike="noStrike" kern="1200" dirty="0">
              <a:solidFill>
                <a:schemeClr val="tx1"/>
              </a:solidFill>
              <a:effectLst/>
              <a:ea typeface="+mn-ea"/>
              <a:cs typeface="+mn-cs"/>
            </a:endParaRPr>
          </a:p>
          <a:p>
            <a:pPr rtl="0" fontAlgn="base"/>
            <a:r>
              <a:rPr lang="ja-JP" altLang="en-US" sz="1200" u="none" strike="noStrike" kern="1200">
                <a:solidFill>
                  <a:schemeClr val="tx1"/>
                </a:solidFill>
                <a:effectLst/>
                <a:ea typeface="MS PGothic" panose="020B0600070205080204" pitchFamily="34" charset="-128"/>
                <a:cs typeface="+mn-cs"/>
              </a:rPr>
              <a:t>ポロングラップ</a:t>
            </a:r>
            <a:r>
              <a:rPr lang="en-AU" sz="1200" u="none" strike="noStrike" kern="1200" dirty="0">
                <a:solidFill>
                  <a:schemeClr val="tx1"/>
                </a:solidFill>
                <a:effectLst/>
                <a:ea typeface="+mn-ea"/>
                <a:cs typeface="+mn-cs"/>
              </a:rPr>
              <a:t>: 12kmに渡</a:t>
            </a:r>
            <a:r>
              <a:rPr lang="ja-JP" altLang="en-US" sz="1200" u="none" strike="noStrike" kern="1200">
                <a:solidFill>
                  <a:schemeClr val="tx1"/>
                </a:solidFill>
                <a:effectLst/>
                <a:ea typeface="MS PGothic" panose="020B0600070205080204" pitchFamily="34" charset="-128"/>
                <a:cs typeface="+mn-cs"/>
              </a:rPr>
              <a:t>って連なる</a:t>
            </a:r>
            <a:r>
              <a:rPr lang="en-AU" sz="1200" u="none" strike="noStrike" kern="1200" dirty="0" err="1">
                <a:solidFill>
                  <a:schemeClr val="tx1"/>
                </a:solidFill>
                <a:effectLst/>
                <a:ea typeface="+mn-ea"/>
                <a:cs typeface="+mn-cs"/>
              </a:rPr>
              <a:t>古代の花崗岩の峰が土壌に大きな影響を与えています。温</a:t>
            </a:r>
            <a:r>
              <a:rPr lang="ja-JP" altLang="en-US" sz="1200" u="none" strike="noStrike" kern="1200">
                <a:solidFill>
                  <a:schemeClr val="tx1"/>
                </a:solidFill>
                <a:effectLst/>
                <a:ea typeface="MS PGothic" panose="020B0600070205080204" pitchFamily="34" charset="-128"/>
                <a:cs typeface="+mn-cs"/>
              </a:rPr>
              <a:t>かい上昇気流が</a:t>
            </a:r>
            <a:r>
              <a:rPr lang="en-AU" sz="1200" u="none" strike="noStrike" kern="1200" dirty="0" err="1">
                <a:solidFill>
                  <a:schemeClr val="tx1"/>
                </a:solidFill>
                <a:effectLst/>
                <a:ea typeface="+mn-ea"/>
                <a:cs typeface="+mn-cs"/>
              </a:rPr>
              <a:t>夜間に温帯</a:t>
            </a:r>
            <a:r>
              <a:rPr lang="ja-JP" altLang="en-US" sz="1200" u="none" strike="noStrike" kern="1200">
                <a:solidFill>
                  <a:schemeClr val="tx1"/>
                </a:solidFill>
                <a:effectLst/>
                <a:ea typeface="MS PGothic" panose="020B0600070205080204" pitchFamily="34" charset="-128"/>
                <a:cs typeface="+mn-cs"/>
              </a:rPr>
              <a:t>を</a:t>
            </a:r>
            <a:r>
              <a:rPr lang="en-AU" sz="1200" u="none" strike="noStrike" kern="1200" dirty="0" err="1">
                <a:solidFill>
                  <a:schemeClr val="tx1"/>
                </a:solidFill>
                <a:effectLst/>
                <a:ea typeface="+mn-ea"/>
                <a:cs typeface="+mn-cs"/>
              </a:rPr>
              <a:t>形成</a:t>
            </a:r>
            <a:r>
              <a:rPr lang="ja-JP" altLang="en-US" sz="1200" u="none" strike="noStrike" kern="1200">
                <a:solidFill>
                  <a:schemeClr val="tx1"/>
                </a:solidFill>
                <a:effectLst/>
                <a:ea typeface="MS PGothic" panose="020B0600070205080204" pitchFamily="34" charset="-128"/>
                <a:cs typeface="+mn-cs"/>
              </a:rPr>
              <a:t>し、</a:t>
            </a:r>
            <a:r>
              <a:rPr lang="en-AU" sz="1200" u="none" strike="noStrike" kern="1200" dirty="0" err="1">
                <a:solidFill>
                  <a:schemeClr val="tx1"/>
                </a:solidFill>
                <a:effectLst/>
                <a:ea typeface="+mn-ea"/>
                <a:cs typeface="+mn-cs"/>
              </a:rPr>
              <a:t>霜のリスク</a:t>
            </a:r>
            <a:r>
              <a:rPr lang="ja-JP" altLang="en-US" sz="1200" u="none" strike="noStrike" kern="1200">
                <a:solidFill>
                  <a:schemeClr val="tx1"/>
                </a:solidFill>
                <a:effectLst/>
                <a:ea typeface="MS PGothic" panose="020B0600070205080204" pitchFamily="34" charset="-128"/>
                <a:cs typeface="+mn-cs"/>
              </a:rPr>
              <a:t>が</a:t>
            </a:r>
            <a:r>
              <a:rPr lang="en-AU" sz="1200" u="none" strike="noStrike" kern="1200" dirty="0" err="1">
                <a:solidFill>
                  <a:schemeClr val="tx1"/>
                </a:solidFill>
                <a:effectLst/>
                <a:ea typeface="+mn-ea"/>
                <a:cs typeface="+mn-cs"/>
              </a:rPr>
              <a:t>軽減</a:t>
            </a:r>
            <a:r>
              <a:rPr lang="ja-JP" altLang="en-US" sz="1200" u="none" strike="noStrike" kern="1200">
                <a:solidFill>
                  <a:schemeClr val="tx1"/>
                </a:solidFill>
                <a:effectLst/>
                <a:ea typeface="MS PGothic" panose="020B0600070205080204" pitchFamily="34" charset="-128"/>
                <a:cs typeface="+mn-cs"/>
              </a:rPr>
              <a:t>されるため</a:t>
            </a:r>
            <a:r>
              <a:rPr lang="en-AU" sz="1200" u="none" strike="noStrike" kern="1200" dirty="0">
                <a:solidFill>
                  <a:schemeClr val="tx1"/>
                </a:solidFill>
                <a:effectLst/>
                <a:ea typeface="+mn-ea"/>
                <a:cs typeface="+mn-cs"/>
              </a:rPr>
              <a:t>、</a:t>
            </a:r>
            <a:r>
              <a:rPr lang="en-AU" sz="1200" u="none" strike="noStrike" kern="1200" dirty="0" err="1">
                <a:solidFill>
                  <a:schemeClr val="tx1"/>
                </a:solidFill>
                <a:effectLst/>
                <a:ea typeface="+mn-ea"/>
                <a:cs typeface="+mn-cs"/>
              </a:rPr>
              <a:t>リースリング、シャルドネ、ピノ・ノワールなどの冷涼気候品種に理想的な</a:t>
            </a:r>
            <a:r>
              <a:rPr lang="ja-JP" altLang="en-US" sz="1200" u="none" strike="noStrike" kern="1200">
                <a:solidFill>
                  <a:schemeClr val="tx1"/>
                </a:solidFill>
                <a:effectLst/>
                <a:ea typeface="MS PGothic" panose="020B0600070205080204" pitchFamily="34" charset="-128"/>
                <a:cs typeface="+mn-cs"/>
              </a:rPr>
              <a:t>成熟</a:t>
            </a:r>
            <a:r>
              <a:rPr lang="en-AU" sz="1200" u="none" strike="noStrike" kern="1200" dirty="0" err="1">
                <a:solidFill>
                  <a:schemeClr val="tx1"/>
                </a:solidFill>
                <a:effectLst/>
                <a:ea typeface="+mn-ea"/>
                <a:cs typeface="+mn-cs"/>
              </a:rPr>
              <a:t>条件をもたらします</a:t>
            </a:r>
            <a:r>
              <a:rPr lang="en-AU" sz="1200" u="none" strike="noStrike" kern="1200" dirty="0">
                <a:solidFill>
                  <a:schemeClr val="tx1"/>
                </a:solidFill>
                <a:effectLs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a:t>
            </a:r>
            <a:r>
              <a:rPr lang="ja-JP" altLang="en-US" sz="1800" u="none" strike="noStrike" kern="1200">
                <a:solidFill>
                  <a:schemeClr val="tx1"/>
                </a:solidFill>
                <a:effectLst/>
                <a:ea typeface="MS PGothic" panose="020B0600070205080204" pitchFamily="34" charset="-128"/>
                <a:cs typeface="+mn-cs"/>
              </a:rPr>
              <a:t>グレート・サザン</a:t>
            </a:r>
            <a:r>
              <a:rPr lang="ja-JP" altLang="en-US" sz="1800" u="none" strike="noStrike">
                <a:solidFill>
                  <a:srgbClr val="000000"/>
                </a:solidFill>
                <a:effectLst/>
                <a:latin typeface="MS PGothic" panose="020B0600070205080204" pitchFamily="34" charset="-128"/>
                <a:ea typeface="MS PGothic" panose="020B0600070205080204" pitchFamily="34" charset="-128"/>
              </a:rPr>
              <a:t>のクラシックなワインを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r>
              <a:rPr lang="ja-JP" altLang="en-US">
                <a:ea typeface="MS PGothic" panose="020B0600070205080204" pitchFamily="34" charset="-128"/>
              </a:rPr>
              <a:t> </a:t>
            </a:r>
            <a:endParaRPr lang="ja-JP" altLang="en-US" sz="1200" u="none" strike="noStrike" kern="1200">
              <a:solidFill>
                <a:schemeClr val="tx1"/>
              </a:solidFill>
              <a:effectLst/>
              <a:ea typeface="MS PGothic" panose="020B0600070205080204" pitchFamily="34" charset="-128"/>
              <a:cs typeface="+mn-cs"/>
            </a:endParaRPr>
          </a:p>
          <a:p>
            <a:endParaRPr lang="en-US" dirty="0"/>
          </a:p>
          <a:p>
            <a:r>
              <a:rPr lang="ja-JP" altLang="en-US" sz="1200" u="none" strike="noStrike" kern="1200">
                <a:solidFill>
                  <a:schemeClr val="tx1"/>
                </a:solidFill>
                <a:effectLst/>
                <a:ea typeface="MS PGothic" panose="020B0600070205080204" pitchFamily="34" charset="-128"/>
                <a:cs typeface="+mn-cs"/>
              </a:rPr>
              <a:t>西オーストラリア州の最南部に位置するグレート・サザンには、沿岸の海洋性地区、緩やかな丘陵、放牧地、ユーカリの林、花崗岩の岩肌が南北</a:t>
            </a:r>
            <a:r>
              <a:rPr lang="en-US" altLang="ja-JP" sz="1200" u="none" strike="noStrike" kern="1200" dirty="0">
                <a:solidFill>
                  <a:schemeClr val="tx1"/>
                </a:solidFill>
                <a:effectLst/>
                <a:ea typeface="MS PGothic" panose="020B0600070205080204" pitchFamily="34" charset="-128"/>
                <a:cs typeface="+mn-cs"/>
              </a:rPr>
              <a:t>150</a:t>
            </a:r>
            <a:r>
              <a:rPr lang="ja-JP" altLang="en-US" sz="1200" u="none" strike="noStrike" kern="1200">
                <a:solidFill>
                  <a:schemeClr val="tx1"/>
                </a:solidFill>
                <a:effectLst/>
                <a:ea typeface="MS PGothic" panose="020B0600070205080204" pitchFamily="34" charset="-128"/>
                <a:cs typeface="+mn-cs"/>
              </a:rPr>
              <a:t>キロ、東西</a:t>
            </a:r>
            <a:r>
              <a:rPr lang="en-US" altLang="ja-JP" sz="1200" u="none" strike="noStrike" kern="1200" dirty="0">
                <a:solidFill>
                  <a:schemeClr val="tx1"/>
                </a:solidFill>
                <a:effectLst/>
                <a:ea typeface="MS PGothic" panose="020B0600070205080204" pitchFamily="34" charset="-128"/>
                <a:cs typeface="+mn-cs"/>
              </a:rPr>
              <a:t>100</a:t>
            </a:r>
            <a:r>
              <a:rPr lang="ja-JP" altLang="en-US" sz="1200" u="none" strike="noStrike" kern="1200">
                <a:solidFill>
                  <a:schemeClr val="tx1"/>
                </a:solidFill>
                <a:effectLst/>
                <a:ea typeface="MS PGothic" panose="020B0600070205080204" pitchFamily="34" charset="-128"/>
                <a:cs typeface="+mn-cs"/>
              </a:rPr>
              <a:t>キロの範囲にパッチワークのように広がっています。この地域はまだ浅い歴史の中で大きく発展し、現在ではブドウ栽培者と生産者のネットワークが広がり、国内最高レベルと目されるようになった高品質ワインを生み出すことで知られています。</a:t>
            </a:r>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endParaRPr lang="en-AU" b="0" dirty="0">
              <a:effectLst/>
            </a:endParaRPr>
          </a:p>
          <a:p>
            <a:pPr rtl="0" fontAlgn="base"/>
            <a:r>
              <a:rPr lang="en-US" altLang="ja-JP" dirty="0">
                <a:ea typeface="MS PGothic" panose="020B0600070205080204" pitchFamily="34" charset="-128"/>
              </a:rPr>
              <a:t>- </a:t>
            </a:r>
            <a:r>
              <a:rPr lang="ja-JP" altLang="en-US">
                <a:ea typeface="MS PGothic" panose="020B0600070205080204" pitchFamily="34" charset="-128"/>
              </a:rPr>
              <a:t>グレート・サザンは、この地域の初期のワインメーカーが直面した当時の課題からどのような恩恵を受けたのでしょうか。</a:t>
            </a:r>
          </a:p>
          <a:p>
            <a:pPr rtl="0" fontAlgn="base"/>
            <a:r>
              <a:rPr lang="en-US" altLang="ja-JP" dirty="0">
                <a:ea typeface="MS PGothic" panose="020B0600070205080204" pitchFamily="34" charset="-128"/>
              </a:rPr>
              <a:t>- </a:t>
            </a:r>
            <a:r>
              <a:rPr lang="ja-JP" altLang="en-US">
                <a:ea typeface="MS PGothic" panose="020B0600070205080204" pitchFamily="34" charset="-128"/>
              </a:rPr>
              <a:t>この地域の商業的な歴史がやや浅いことが、ブドウ栽培とワイン醸造へのアプローチにどのような意味を持つのでしょうか？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96160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アルバニーやデンマークといった沿岸部のサブ・リージョンから北上すると、全体的に気温が上昇し、気候条件も海洋性から大陸性へと変化していきます。積算温度や日照時間に大きな変化はないため、慎重に立地を選ぶことで、ありとあらゆるスタイルのワインを生産することができます。</a:t>
            </a:r>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月の平均気温（</a:t>
            </a:r>
            <a:r>
              <a:rPr lang="en-AU" sz="1200" u="none" strike="noStrike" kern="1200" dirty="0">
                <a:solidFill>
                  <a:schemeClr val="tx1"/>
                </a:solidFill>
                <a:effectLst/>
                <a:ea typeface="+mn-ea"/>
                <a:cs typeface="+mn-cs"/>
              </a:rPr>
              <a:t>MJT）</a:t>
            </a:r>
            <a:r>
              <a:rPr lang="ja-JP" altLang="en-US" sz="1200" u="none" strike="noStrike" kern="1200">
                <a:solidFill>
                  <a:schemeClr val="tx1"/>
                </a:solidFill>
                <a:effectLst/>
                <a:ea typeface="MS PGothic" panose="020B0600070205080204" pitchFamily="34" charset="-128"/>
                <a:cs typeface="+mn-cs"/>
              </a:rPr>
              <a:t>は</a:t>
            </a:r>
            <a:r>
              <a:rPr lang="en-US" altLang="ja-JP" sz="1200" u="none" strike="noStrike" kern="1200" dirty="0">
                <a:solidFill>
                  <a:schemeClr val="tx1"/>
                </a:solidFill>
                <a:effectLst/>
                <a:ea typeface="MS PGothic" panose="020B0600070205080204" pitchFamily="34" charset="-128"/>
                <a:cs typeface="+mn-cs"/>
              </a:rPr>
              <a:t>20.1℃</a:t>
            </a:r>
            <a:r>
              <a:rPr lang="ja-JP" altLang="en-US" sz="1200" u="none" strike="noStrike" kern="1200">
                <a:solidFill>
                  <a:schemeClr val="tx1"/>
                </a:solidFill>
                <a:effectLst/>
                <a:ea typeface="MS PGothic" panose="020B0600070205080204" pitchFamily="34" charset="-128"/>
                <a:cs typeface="+mn-cs"/>
              </a:rPr>
              <a:t>。産地の平均生育期降雨量（</a:t>
            </a:r>
            <a:r>
              <a:rPr lang="en-AU" sz="1200" u="none" strike="noStrike" kern="1200" dirty="0">
                <a:solidFill>
                  <a:schemeClr val="tx1"/>
                </a:solidFill>
                <a:effectLst/>
                <a:ea typeface="+mn-ea"/>
                <a:cs typeface="+mn-cs"/>
              </a:rPr>
              <a:t>GSR）</a:t>
            </a:r>
            <a:r>
              <a:rPr lang="ja-JP" altLang="en-US" sz="1200" u="none" strike="noStrike" kern="1200">
                <a:solidFill>
                  <a:schemeClr val="tx1"/>
                </a:solidFill>
                <a:effectLst/>
                <a:ea typeface="MS PGothic" panose="020B0600070205080204" pitchFamily="34" charset="-128"/>
                <a:cs typeface="+mn-cs"/>
              </a:rPr>
              <a:t>は</a:t>
            </a:r>
            <a:r>
              <a:rPr lang="en-US" altLang="ja-JP" sz="1200" u="none" strike="noStrike" kern="1200" dirty="0">
                <a:solidFill>
                  <a:schemeClr val="tx1"/>
                </a:solidFill>
                <a:effectLst/>
                <a:ea typeface="MS PGothic" panose="020B0600070205080204" pitchFamily="34" charset="-128"/>
                <a:cs typeface="+mn-cs"/>
              </a:rPr>
              <a:t>240</a:t>
            </a:r>
            <a:r>
              <a:rPr lang="en-AU" sz="1200" u="none" strike="noStrike" kern="1200" dirty="0">
                <a:solidFill>
                  <a:schemeClr val="tx1"/>
                </a:solidFill>
                <a:effectLst/>
                <a:ea typeface="+mn-ea"/>
                <a:cs typeface="+mn-cs"/>
              </a:rPr>
              <a:t>mm</a:t>
            </a:r>
            <a:r>
              <a:rPr lang="ja-JP" altLang="en-US" sz="1200" u="none" strike="noStrike" kern="1200">
                <a:solidFill>
                  <a:schemeClr val="tx1"/>
                </a:solidFill>
                <a:effectLst/>
                <a:ea typeface="MS PGothic" panose="020B0600070205080204" pitchFamily="34" charset="-128"/>
                <a:cs typeface="+mn-cs"/>
              </a:rPr>
              <a:t>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strike="noStrike" kern="1200" dirty="0" err="1">
                <a:solidFill>
                  <a:schemeClr val="tx1"/>
                </a:solidFill>
                <a:effectLst/>
                <a:ea typeface="+mn-ea"/>
                <a:cs typeface="+mn-cs"/>
              </a:rPr>
              <a:t>考察ポイント</a:t>
            </a:r>
            <a:r>
              <a:rPr lang="en-US" sz="1200" u="none" strike="noStrike" kern="1200" dirty="0">
                <a:solidFill>
                  <a:schemeClr val="tx1"/>
                </a:solidFill>
                <a:effectLst/>
                <a:ea typeface="+mn-ea"/>
                <a:cs typeface="+mn-cs"/>
              </a:rPr>
              <a:t>：</a:t>
            </a:r>
            <a:endParaRPr lang="ja-JP" altLang="en-US" sz="1200" u="none" strike="noStrike" kern="1200">
              <a:solidFill>
                <a:schemeClr val="tx1"/>
              </a:solidFill>
              <a:effectLst/>
              <a:ea typeface="MS PGothic" panose="020B0600070205080204" pitchFamily="34" charset="-128"/>
              <a:cs typeface="+mn-cs"/>
            </a:endParaRP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グレート・サザンの</a:t>
            </a:r>
            <a:r>
              <a:rPr lang="en-US" altLang="ja-JP" sz="1200" u="none" strike="noStrike" kern="1200" dirty="0">
                <a:solidFill>
                  <a:schemeClr val="tx1"/>
                </a:solidFill>
                <a:effectLst/>
                <a:ea typeface="MS PGothic" panose="020B0600070205080204" pitchFamily="34" charset="-128"/>
                <a:cs typeface="+mn-cs"/>
              </a:rPr>
              <a:t>5</a:t>
            </a:r>
            <a:r>
              <a:rPr lang="ja-JP" altLang="en-US" sz="1200" u="none" strike="noStrike" kern="1200">
                <a:solidFill>
                  <a:schemeClr val="tx1"/>
                </a:solidFill>
                <a:effectLst/>
                <a:ea typeface="MS PGothic" panose="020B0600070205080204" pitchFamily="34" charset="-128"/>
                <a:cs typeface="+mn-cs"/>
              </a:rPr>
              <a:t>つのサブ・リージョンには、地形、気候、土壌の面でどのような違いがあるのでしょうか？</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産地の広大さと栽培条件の多様性は、グレート・サザンのオーストラリアワイン産地としての発展に貢献、または妨げになったでしょうか？</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デンマークとアルバニーは、冷涼湿潤な気候で、場所によっては無灌漑が可能な降雨量がありますが、内陸に行くほど降雨量が激減するため、ほとんどの、特に大規模な畑では栽培シーズンの重要な時期にドリップ式灌漑を採用しています。水の確保は、この産地が直面する最大の課題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20889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生産者は伝統的な技術と新たな試験的な技術を組み合わせ、小規模で前衛的ななワインメーカーの数は着実に増えています。彼らは人的介入を最小限にする、ミニマル・インターヴェンションによる醸造に重点を置いています。 </a:t>
            </a:r>
          </a:p>
          <a:p>
            <a:r>
              <a:rPr lang="ja-JP" altLang="en-US" sz="1200" u="none" strike="noStrike" kern="1200">
                <a:solidFill>
                  <a:schemeClr val="tx1"/>
                </a:solidFill>
                <a:effectLst/>
                <a:ea typeface="MS PGothic" panose="020B0600070205080204" pitchFamily="34" charset="-128"/>
                <a:cs typeface="+mn-cs"/>
              </a:rPr>
              <a:t>より軽やかで、果実味が豊かでエレガントな、アルコール度数の低いものへとシフトした消費者の嗜好がグレート・サザンには強みとなり、この地域のワイン造りを進化させ、より洗練されたものへと導いています。</a:t>
            </a:r>
            <a:endParaRPr lang="en-AU" sz="1200" u="none" strike="noStrike" kern="1200" dirty="0">
              <a:solidFill>
                <a:schemeClr val="tx1"/>
              </a:solidFill>
              <a:effectLst/>
              <a:ea typeface="+mn-ea"/>
              <a:cs typeface="+mn-cs"/>
            </a:endParaRPr>
          </a:p>
          <a:p>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オーストラリアの他の産地と比べ、なぜグレート・サザンでは立地選定が特に重要なのでしょうか？</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近年、より持続可能な栽培方法が目立つようになったのはなぜですか？それがワイン作りにどのような影響を与えていますか？</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全房発酵、澱と接触させて熟成</a:t>
            </a:r>
            <a:r>
              <a:rPr lang="ja-JP" altLang="en-US">
                <a:ea typeface="MS PGothic" panose="020B0600070205080204" pitchFamily="34" charset="-128"/>
              </a:rPr>
              <a:t>する</a:t>
            </a:r>
            <a:r>
              <a:rPr lang="ja-JP" altLang="en-US" sz="1200" u="none" strike="noStrike" kern="1200">
                <a:solidFill>
                  <a:schemeClr val="tx1"/>
                </a:solidFill>
                <a:effectLst/>
                <a:ea typeface="MS PGothic" panose="020B0600070205080204" pitchFamily="34" charset="-128"/>
                <a:cs typeface="+mn-cs"/>
              </a:rPr>
              <a:t>こと、大型の樽への移行はワインにどのような影響を与えていますか？</a:t>
            </a:r>
            <a:endParaRPr lang="en-US" dirty="0">
              <a:ea typeface="MS PGothic" panose="020B0600070205080204" pitchFamily="34" charset="-128"/>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587771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ea typeface="MS PGothic" panose="020B0600070205080204" pitchFamily="34" charset="-128"/>
              </a:rPr>
              <a:t>生産量でトップに並ぶ品種とは必ずしも一致しませんが、グレート・サザンで最もよく知られているワインは、リースリング、シラーズ、カベルネ・ソーヴィニヨン、シャルドネ、ピノ・ノワールです。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607033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2121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737199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519840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000F615-AB78-1EA7-CC11-9BD4C20DC94C}"/>
              </a:ext>
            </a:extLst>
          </p:cNvPr>
          <p:cNvSpPr/>
          <p:nvPr userDrawn="1"/>
        </p:nvSpPr>
        <p:spPr>
          <a:xfrm>
            <a:off x="9845722"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9417067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0963" b="10963"/>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AU" altLang="ja-JP" sz="4000" dirty="0">
                <a:solidFill>
                  <a:schemeClr val="accent3"/>
                </a:solidFill>
                <a:latin typeface="+mj-lt"/>
                <a:ea typeface="Yu Gothic Medium" panose="020B0400000000000000" pitchFamily="34" charset="-128"/>
                <a:cs typeface="Arial" panose="020B0604020202020204" pitchFamily="34" charset="0"/>
              </a:rPr>
              <a:t>GREAT SOUTHERN</a:t>
            </a:r>
            <a:br>
              <a:rPr lang="en-AU" altLang="ja-JP" sz="4000" dirty="0">
                <a:solidFill>
                  <a:schemeClr val="accent3"/>
                </a:solidFill>
                <a:latin typeface="Yu Gothic Medium" panose="020B0400000000000000" pitchFamily="34" charset="-128"/>
                <a:ea typeface="Yu Gothic Medium" panose="020B0400000000000000" pitchFamily="34" charset="-128"/>
              </a:rPr>
            </a:br>
            <a:r>
              <a:rPr lang="ja-JP" altLang="en-US" sz="4000" dirty="0">
                <a:solidFill>
                  <a:schemeClr val="accent3"/>
                </a:solidFill>
                <a:latin typeface="Yu Gothic Medium" panose="020B0400000000000000" pitchFamily="34" charset="-128"/>
                <a:ea typeface="Yu Gothic Medium" panose="020B0400000000000000" pitchFamily="34" charset="-128"/>
              </a:rPr>
              <a:t>グレート・サザン</a:t>
            </a:r>
            <a:endParaRPr lang="en-US" sz="4000" dirty="0">
              <a:solidFill>
                <a:schemeClr val="accent3"/>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2" name="object 11">
            <a:extLst>
              <a:ext uri="{FF2B5EF4-FFF2-40B4-BE49-F238E27FC236}">
                <a16:creationId xmlns:a16="http://schemas.microsoft.com/office/drawing/2014/main" id="{FBCC342F-E4F8-3BC2-D70C-DB45D1359677}"/>
              </a:ext>
            </a:extLst>
          </p:cNvPr>
          <p:cNvSpPr txBox="1"/>
          <p:nvPr/>
        </p:nvSpPr>
        <p:spPr>
          <a:xfrm rot="5400000">
            <a:off x="10436465" y="5534628"/>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latin typeface="Neue Haas Grotesk Text Pro" panose="020B0504020202020204" pitchFamily="34" charset="77"/>
                <a:cs typeface="Arial" panose="020B0604020202020204" pitchFamily="34" charset="0"/>
              </a:rPr>
              <a:t>Photo</a:t>
            </a:r>
            <a:r>
              <a:rPr sz="800" spc="-10" dirty="0">
                <a:latin typeface="Neue Haas Grotesk Text Pro" panose="020B0504020202020204" pitchFamily="34" charset="77"/>
                <a:cs typeface="Arial" panose="020B0604020202020204" pitchFamily="34" charset="0"/>
              </a:rPr>
              <a:t> courtesy </a:t>
            </a:r>
            <a:r>
              <a:rPr sz="800" spc="-5" dirty="0">
                <a:latin typeface="Neue Haas Grotesk Text Pro" panose="020B0504020202020204" pitchFamily="34" charset="77"/>
                <a:cs typeface="Arial" panose="020B0604020202020204" pitchFamily="34" charset="0"/>
              </a:rPr>
              <a:t>of </a:t>
            </a:r>
            <a:r>
              <a:rPr lang="en-AU" sz="800" spc="-15" dirty="0">
                <a:latin typeface="Neue Haas Grotesk Text Pro" panose="020B0504020202020204" pitchFamily="34" charset="77"/>
                <a:cs typeface="Arial" panose="020B0604020202020204" pitchFamily="34" charset="0"/>
              </a:rPr>
              <a:t>Wines of Western Australia</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608" t="48" r="27414" b="337"/>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368300"/>
            <a:ext cx="5009924" cy="792601"/>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地形、気候、土壌</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218058"/>
            <a:ext cx="4209200"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000">
                <a:solidFill>
                  <a:schemeClr val="bg2"/>
                </a:solidFill>
                <a:latin typeface="Yu Gothic Medium" panose="020B0400000000000000" pitchFamily="34" charset="-128"/>
                <a:ea typeface="Yu Gothic Medium" panose="020B0400000000000000" pitchFamily="34" charset="-128"/>
              </a:rPr>
              <a:t>大自然の印象的な風景</a:t>
            </a:r>
            <a:endParaRPr lang="en-US" sz="5000" dirty="0">
              <a:solidFill>
                <a:schemeClr val="bg2"/>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429000"/>
            <a:ext cx="5522985" cy="2846525"/>
          </a:xfrm>
        </p:spPr>
        <p:txBody>
          <a:bodyPr/>
          <a:lstStyle/>
          <a:p>
            <a:pPr marL="285750" indent="-285750">
              <a:lnSpc>
                <a:spcPct val="90000"/>
              </a:lnSpc>
              <a:spcBef>
                <a:spcPts val="12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パースから約</a:t>
            </a:r>
            <a:r>
              <a:rPr lang="en-US" altLang="ja-JP" sz="1800" dirty="0">
                <a:solidFill>
                  <a:schemeClr val="bg1"/>
                </a:solidFill>
                <a:latin typeface="Yu Gothic Medium" panose="020B0400000000000000" pitchFamily="34" charset="-128"/>
                <a:ea typeface="Yu Gothic Medium" panose="020B0400000000000000" pitchFamily="34" charset="-128"/>
              </a:rPr>
              <a:t>360</a:t>
            </a:r>
            <a:r>
              <a:rPr lang="en-US" sz="1800" dirty="0">
                <a:solidFill>
                  <a:schemeClr val="bg1"/>
                </a:solidFill>
                <a:latin typeface="Yu Gothic Medium" panose="020B0400000000000000" pitchFamily="34" charset="-128"/>
                <a:ea typeface="Yu Gothic Medium" panose="020B0400000000000000" pitchFamily="34" charset="-128"/>
              </a:rPr>
              <a:t>km、</a:t>
            </a:r>
            <a:r>
              <a:rPr lang="ja-JP" altLang="en-US" sz="1800" dirty="0">
                <a:solidFill>
                  <a:schemeClr val="bg1"/>
                </a:solidFill>
                <a:latin typeface="Yu Gothic Medium" panose="020B0400000000000000" pitchFamily="34" charset="-128"/>
                <a:ea typeface="Yu Gothic Medium" panose="020B0400000000000000" pitchFamily="34" charset="-128"/>
              </a:rPr>
              <a:t>西オーストラリア州</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南西部にある人里離れた土地</a:t>
            </a:r>
          </a:p>
          <a:p>
            <a:pPr marL="285750" indent="-285750">
              <a:lnSpc>
                <a:spcPct val="90000"/>
              </a:lnSpc>
              <a:spcBef>
                <a:spcPts val="12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５つのサブ・リージョン</a:t>
            </a:r>
          </a:p>
          <a:p>
            <a:pPr marL="285750" indent="-285750">
              <a:lnSpc>
                <a:spcPct val="90000"/>
              </a:lnSpc>
              <a:spcBef>
                <a:spcPts val="12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西オーストラリアで最も冷涼な地域で</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沿岸部の海洋性から、北部、内陸部の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大陸性へと変化する多様な地中海性気候</a:t>
            </a:r>
          </a:p>
          <a:p>
            <a:pPr marL="285750" indent="-285750">
              <a:lnSpc>
                <a:spcPct val="90000"/>
              </a:lnSpc>
              <a:spcBef>
                <a:spcPts val="12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多様な地形、ユーカリに因んで</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名付けられたやや肥沃な土壌</a:t>
            </a:r>
            <a:endParaRPr lang="en-US" sz="1800" dirty="0">
              <a:solidFill>
                <a:schemeClr val="bg1"/>
              </a:solidFill>
              <a:latin typeface="Yu Gothic Medium" panose="020B0400000000000000" pitchFamily="34" charset="-128"/>
              <a:ea typeface="Yu Gothic Medium" panose="020B0400000000000000" pitchFamily="34" charset="-128"/>
            </a:endParaRPr>
          </a:p>
        </p:txBody>
      </p:sp>
      <p:sp>
        <p:nvSpPr>
          <p:cNvPr id="4" name="object 11">
            <a:extLst>
              <a:ext uri="{FF2B5EF4-FFF2-40B4-BE49-F238E27FC236}">
                <a16:creationId xmlns:a16="http://schemas.microsoft.com/office/drawing/2014/main" id="{D4F530BC-93AD-05B4-4721-826735F6A6F3}"/>
              </a:ext>
            </a:extLst>
          </p:cNvPr>
          <p:cNvSpPr txBox="1"/>
          <p:nvPr/>
        </p:nvSpPr>
        <p:spPr>
          <a:xfrm>
            <a:off x="115815" y="6522358"/>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294914"/>
            <a:ext cx="5183398" cy="912686"/>
          </a:xfrm>
          <a:prstGeom prst="rect">
            <a:avLst/>
          </a:prstGeom>
          <a:noFill/>
        </p:spPr>
        <p:txBody>
          <a:bodyPr wrap="square" rtlCol="0">
            <a:spAutoFit/>
          </a:bodyPr>
          <a:lstStyle/>
          <a:p>
            <a:pPr algn="l">
              <a:lnSpc>
                <a:spcPct val="82000"/>
              </a:lnSpc>
            </a:pPr>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基本的に</a:t>
            </a:r>
            <a:endParaRPr lang="en-AU" altLang="ja-JP"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algn="l">
              <a:lnSpc>
                <a:spcPct val="82000"/>
              </a:lnSpc>
            </a:pPr>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35473" y="2205359"/>
            <a:ext cx="3509833" cy="536942"/>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沿岸部の海洋性から、</a:t>
            </a:r>
            <a:br>
              <a:rPr lang="ja-JP" altLang="en-US"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北部、内陸部の大陸性へと変化する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259193"/>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ja-JP" altLang="en-US" b="1" dirty="0">
                <a:solidFill>
                  <a:schemeClr val="accent3"/>
                </a:solidFill>
                <a:latin typeface="Yu Gothic" panose="020B0400000000000000" pitchFamily="34" charset="-128"/>
                <a:ea typeface="Yu Gothic" panose="020B0400000000000000" pitchFamily="34" charset="-128"/>
              </a:rPr>
              <a:t>グレート・</a:t>
            </a:r>
            <a:endParaRPr lang="en-AU" altLang="ja-JP" b="1" dirty="0">
              <a:solidFill>
                <a:schemeClr val="accent3"/>
              </a:solidFill>
              <a:latin typeface="Yu Gothic" panose="020B0400000000000000" pitchFamily="34" charset="-128"/>
              <a:ea typeface="Yu Gothic" panose="020B0400000000000000" pitchFamily="34" charset="-128"/>
            </a:endParaRPr>
          </a:p>
          <a:p>
            <a:pPr>
              <a:lnSpc>
                <a:spcPct val="82000"/>
              </a:lnSpc>
            </a:pPr>
            <a:r>
              <a:rPr lang="ja-JP" altLang="en-US" b="1" dirty="0">
                <a:solidFill>
                  <a:schemeClr val="accent3"/>
                </a:solidFill>
                <a:latin typeface="Yu Gothic" panose="020B0400000000000000" pitchFamily="34" charset="-128"/>
                <a:ea typeface="Yu Gothic" panose="020B0400000000000000" pitchFamily="34" charset="-128"/>
              </a:rPr>
              <a:t>サザンの標高</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rgbClr val="B2D8BE"/>
                </a:solidFill>
                <a:latin typeface="Neue Haas Grotesk Text Pro" panose="020B0504020202020204" pitchFamily="34" charset="77"/>
              </a:rPr>
              <a:t>10–380M (33–1,247FT)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8265"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8265" y="4716960"/>
            <a:ext cx="0" cy="1700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10168"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object 11">
            <a:extLst>
              <a:ext uri="{FF2B5EF4-FFF2-40B4-BE49-F238E27FC236}">
                <a16:creationId xmlns:a16="http://schemas.microsoft.com/office/drawing/2014/main" id="{66E7AA25-4D36-A4B3-95E7-EABADF5FA741}"/>
              </a:ext>
            </a:extLst>
          </p:cNvPr>
          <p:cNvSpPr txBox="1"/>
          <p:nvPr/>
        </p:nvSpPr>
        <p:spPr>
          <a:xfrm>
            <a:off x="120068" y="6622863"/>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3" name="Title 2">
            <a:extLst>
              <a:ext uri="{FF2B5EF4-FFF2-40B4-BE49-F238E27FC236}">
                <a16:creationId xmlns:a16="http://schemas.microsoft.com/office/drawing/2014/main" id="{A83F86B4-73EB-E976-B31F-D2962A308BBB}"/>
              </a:ext>
            </a:extLst>
          </p:cNvPr>
          <p:cNvSpPr>
            <a:spLocks noGrp="1"/>
          </p:cNvSpPr>
          <p:nvPr>
            <p:ph type="title"/>
          </p:nvPr>
        </p:nvSpPr>
        <p:spPr>
          <a:xfrm>
            <a:off x="623888" y="453633"/>
            <a:ext cx="5334275" cy="820910"/>
          </a:xfrm>
        </p:spPr>
        <p:txBody>
          <a:body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15" name="TextBox 14">
            <a:extLst>
              <a:ext uri="{FF2B5EF4-FFF2-40B4-BE49-F238E27FC236}">
                <a16:creationId xmlns:a16="http://schemas.microsoft.com/office/drawing/2014/main" id="{38BAB8CA-F141-FEDD-EB84-490E1DC3124D}"/>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AC9E375E-009D-7BF1-B2E6-FDFFA5E0ABBD}"/>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8D17DAF3-F0EF-4CD6-DF1F-45C1E7E9B48F}"/>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0501D5AA-4741-AAF1-99DC-1822FAA7498A}"/>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7448" r="12996" b="29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913252" cy="1530521"/>
          </a:xfrm>
        </p:spPr>
        <p:txBody>
          <a:bodyPr/>
          <a:lstStyle/>
          <a:p>
            <a:r>
              <a:rPr lang="ja-JP" altLang="en-US" sz="1800" dirty="0">
                <a:latin typeface="Yu Gothic Medium" panose="020B0400000000000000" pitchFamily="34" charset="-128"/>
                <a:ea typeface="Yu Gothic Medium" panose="020B0400000000000000" pitchFamily="34" charset="-128"/>
              </a:rPr>
              <a:t>土壌は非常に多様。 フランクランド・</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リヴァー、アルバニー、マウント・バーカーでは粘土質土壌の上にラテライト質の砂利質の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砂やローム、アルバニーでは砂質礫質土壌、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ポロングラップではカリ・ロームが見られます。</a:t>
            </a:r>
            <a:endParaRPr lang="en-AU" sz="1800" dirty="0">
              <a:latin typeface="Yu Gothic Medium" panose="020B0400000000000000" pitchFamily="34" charset="-128"/>
              <a:ea typeface="Yu Gothic Medium" panose="020B0400000000000000" pitchFamily="34" charset="-128"/>
            </a:endParaRPr>
          </a:p>
        </p:txBody>
      </p:sp>
      <p:sp>
        <p:nvSpPr>
          <p:cNvPr id="2" name="object 11">
            <a:extLst>
              <a:ext uri="{FF2B5EF4-FFF2-40B4-BE49-F238E27FC236}">
                <a16:creationId xmlns:a16="http://schemas.microsoft.com/office/drawing/2014/main" id="{48E91548-C3EA-2F2C-EF9C-ABF0A24FB1AA}"/>
              </a:ext>
            </a:extLst>
          </p:cNvPr>
          <p:cNvSpPr txBox="1"/>
          <p:nvPr/>
        </p:nvSpPr>
        <p:spPr>
          <a:xfrm>
            <a:off x="119902" y="6268954"/>
            <a:ext cx="3523068"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写真提供：スウィニー・ヴィンヤーズ（フランクランド・リバー）</a:t>
            </a:r>
            <a:endParaRPr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chor="t"/>
          <a:lstStyle/>
          <a:p>
            <a:r>
              <a:rPr lang="en-AU" altLang="ja-JP" dirty="0">
                <a:latin typeface="+mj-lt"/>
                <a:ea typeface="Yu Gothic Medium" panose="020B0400000000000000" pitchFamily="34" charset="-128"/>
              </a:rPr>
              <a:t>GREAT SOUTHERN</a:t>
            </a:r>
            <a:r>
              <a:rPr lang="ja-JP" altLang="en-US" dirty="0">
                <a:latin typeface="Yu Gothic Medium" panose="020B0400000000000000" pitchFamily="34" charset="-128"/>
                <a:ea typeface="Yu Gothic Medium" panose="020B0400000000000000" pitchFamily="34" charset="-128"/>
              </a:rPr>
              <a:t>の</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9964"/>
            <a:ext cx="5340350" cy="579936"/>
          </a:xfrm>
        </p:spPr>
        <p:txBody>
          <a:bodyPr/>
          <a:lstStyle/>
          <a:p>
            <a:r>
              <a:rPr lang="ja-JP" altLang="en-US" sz="5000" dirty="0">
                <a:solidFill>
                  <a:schemeClr val="accent5"/>
                </a:solidFill>
                <a:latin typeface="Yu Gothic Medium" panose="020B0400000000000000" pitchFamily="34" charset="-128"/>
                <a:ea typeface="Yu Gothic Medium" panose="020B0400000000000000" pitchFamily="34" charset="-128"/>
              </a:rPr>
              <a:t>ブドウ</a:t>
            </a:r>
            <a:br>
              <a:rPr lang="en-AU" altLang="ja-JP" sz="5000" dirty="0">
                <a:solidFill>
                  <a:schemeClr val="accent5"/>
                </a:solidFill>
                <a:latin typeface="Yu Gothic Medium" panose="020B0400000000000000" pitchFamily="34" charset="-128"/>
                <a:ea typeface="Yu Gothic Medium" panose="020B0400000000000000" pitchFamily="34" charset="-128"/>
              </a:rPr>
            </a:br>
            <a:r>
              <a:rPr lang="ja-JP" altLang="en-US" sz="5000" dirty="0">
                <a:solidFill>
                  <a:schemeClr val="accent5"/>
                </a:solidFill>
                <a:latin typeface="Yu Gothic Medium" panose="020B0400000000000000" pitchFamily="34" charset="-128"/>
                <a:ea typeface="Yu Gothic Medium" panose="020B0400000000000000" pitchFamily="34" charset="-128"/>
              </a:rPr>
              <a:t>栽培</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5">
            <a:extLst>
              <a:ext uri="{FF2B5EF4-FFF2-40B4-BE49-F238E27FC236}">
                <a16:creationId xmlns:a16="http://schemas.microsoft.com/office/drawing/2014/main" id="{B10CCEEF-B9D9-6ED3-D0B9-F8CCE0880917}"/>
              </a:ext>
            </a:extLst>
          </p:cNvPr>
          <p:cNvSpPr>
            <a:spLocks noGrp="1"/>
          </p:cNvSpPr>
          <p:nvPr>
            <p:ph type="body" sz="quarter" idx="11"/>
          </p:nvPr>
        </p:nvSpPr>
        <p:spPr>
          <a:xfrm>
            <a:off x="630420" y="2931511"/>
            <a:ext cx="5016914" cy="2846525"/>
          </a:xfrm>
        </p:spPr>
        <p:txBody>
          <a:bodyPr/>
          <a:lstStyle/>
          <a:p>
            <a:pPr marL="285750" indent="-285750">
              <a:lnSpc>
                <a:spcPct val="99000"/>
              </a:lnSpc>
              <a:spcBef>
                <a:spcPts val="9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さまざまなブドウ品種に適した条件</a:t>
            </a:r>
          </a:p>
          <a:p>
            <a:pPr marL="285750" indent="-285750">
              <a:lnSpc>
                <a:spcPct val="99000"/>
              </a:lnSpc>
              <a:spcBef>
                <a:spcPts val="9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生産者はテロワールを意識したアプローチをとっており、立地選定が重要となる</a:t>
            </a:r>
          </a:p>
          <a:p>
            <a:pPr marL="285750" indent="-285750">
              <a:lnSpc>
                <a:spcPct val="99000"/>
              </a:lnSpc>
              <a:spcBef>
                <a:spcPts val="9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畑作業は多くの労働力を必要とし、</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労働力と水不足が大きな課題</a:t>
            </a:r>
          </a:p>
          <a:p>
            <a:pPr marL="285750" indent="-285750">
              <a:lnSpc>
                <a:spcPct val="99000"/>
              </a:lnSpc>
              <a:spcBef>
                <a:spcPts val="9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サステイナブルな農業の実践がますます</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注目される</a:t>
            </a:r>
          </a:p>
          <a:p>
            <a:pPr marL="285750" indent="-285750">
              <a:lnSpc>
                <a:spcPct val="99000"/>
              </a:lnSpc>
              <a:spcBef>
                <a:spcPts val="9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収穫：</a:t>
            </a:r>
            <a:r>
              <a:rPr lang="en-US" altLang="ja-JP" sz="1800" dirty="0">
                <a:latin typeface="Yu Gothic Medium" panose="020B0400000000000000" pitchFamily="34" charset="-128"/>
                <a:ea typeface="Yu Gothic Medium" panose="020B0400000000000000" pitchFamily="34" charset="-128"/>
              </a:rPr>
              <a:t>2</a:t>
            </a:r>
            <a:r>
              <a:rPr lang="ja-JP" altLang="en-US" sz="1800" dirty="0">
                <a:latin typeface="Yu Gothic Medium" panose="020B0400000000000000" pitchFamily="34" charset="-128"/>
                <a:ea typeface="Yu Gothic Medium" panose="020B0400000000000000" pitchFamily="34" charset="-128"/>
              </a:rPr>
              <a:t>月中旬から</a:t>
            </a:r>
            <a:r>
              <a:rPr lang="en-US" altLang="ja-JP" sz="1800" dirty="0">
                <a:latin typeface="Yu Gothic Medium" panose="020B0400000000000000" pitchFamily="34" charset="-128"/>
                <a:ea typeface="Yu Gothic Medium" panose="020B0400000000000000" pitchFamily="34" charset="-128"/>
              </a:rPr>
              <a:t>4</a:t>
            </a:r>
            <a:r>
              <a:rPr lang="ja-JP" altLang="en-US" sz="1800" dirty="0">
                <a:latin typeface="Yu Gothic Medium" panose="020B0400000000000000" pitchFamily="34" charset="-128"/>
                <a:ea typeface="Yu Gothic Medium" panose="020B0400000000000000" pitchFamily="34" charset="-128"/>
              </a:rPr>
              <a:t>月下旬</a:t>
            </a:r>
            <a:endParaRPr lang="en-US" sz="1800" dirty="0">
              <a:latin typeface="Yu Gothic Medium" panose="020B0400000000000000" pitchFamily="34" charset="-128"/>
              <a:ea typeface="Yu Gothic Medium" panose="020B0400000000000000" pitchFamily="34" charset="-128"/>
            </a:endParaRPr>
          </a:p>
        </p:txBody>
      </p:sp>
      <p:sp>
        <p:nvSpPr>
          <p:cNvPr id="4" name="object 11">
            <a:extLst>
              <a:ext uri="{FF2B5EF4-FFF2-40B4-BE49-F238E27FC236}">
                <a16:creationId xmlns:a16="http://schemas.microsoft.com/office/drawing/2014/main" id="{F0005592-7E2C-CC92-12DE-9344A98E0ED7}"/>
              </a:ext>
            </a:extLst>
          </p:cNvPr>
          <p:cNvSpPr txBox="1"/>
          <p:nvPr/>
        </p:nvSpPr>
        <p:spPr>
          <a:xfrm>
            <a:off x="10178304" y="6489700"/>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856" b="12980"/>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lstStyle/>
          <a:p>
            <a:r>
              <a:rPr lang="en-AU" altLang="ja-JP" dirty="0">
                <a:latin typeface="+mj-lt"/>
                <a:ea typeface="Yu Gothic Medium" panose="020B0400000000000000" pitchFamily="34" charset="-128"/>
              </a:rPr>
              <a:t>GREAT SOUTHERN</a:t>
            </a:r>
            <a:r>
              <a:rPr lang="ja-JP" altLang="en-US" dirty="0">
                <a:latin typeface="Yu Gothic Medium" panose="020B0400000000000000" pitchFamily="34" charset="-128"/>
                <a:ea typeface="Yu Gothic Medium" panose="020B0400000000000000" pitchFamily="34" charset="-128"/>
              </a:rPr>
              <a:t>の</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lstStyle/>
          <a:p>
            <a:r>
              <a:rPr lang="ja-JP" altLang="en-US" sz="5000">
                <a:solidFill>
                  <a:schemeClr val="accent5"/>
                </a:solidFill>
                <a:latin typeface="Yu Gothic Medium" panose="020B0400000000000000" pitchFamily="34" charset="-128"/>
                <a:ea typeface="Yu Gothic Medium" panose="020B0400000000000000" pitchFamily="34" charset="-128"/>
              </a:rPr>
              <a:t>醸造</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5340350" cy="2995692"/>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サブ・リージョン、ブドウ品種、目指す</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ワインのスタイルに大きく影響される</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果実由来の特徴を維持することを最優先とする</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培養酵母と野生酵母の両方による発酵</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熟成容器は様々で、大型のオーク材のものが</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増えている</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新世代の革新的なワインメーカーは、</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人の介入をできるだけ行わない（ロー・インターヴェンション）テクニックを試行している</a:t>
            </a:r>
            <a:endParaRPr lang="en-US" dirty="0">
              <a:solidFill>
                <a:schemeClr val="bg1"/>
              </a:solidFill>
              <a:latin typeface="Yu Gothic Medium" panose="020B0400000000000000" pitchFamily="34" charset="-128"/>
              <a:ea typeface="Yu Gothic Medium" panose="020B0400000000000000" pitchFamily="34" charset="-128"/>
            </a:endParaRPr>
          </a:p>
        </p:txBody>
      </p:sp>
      <p:sp>
        <p:nvSpPr>
          <p:cNvPr id="4" name="object 11">
            <a:extLst>
              <a:ext uri="{FF2B5EF4-FFF2-40B4-BE49-F238E27FC236}">
                <a16:creationId xmlns:a16="http://schemas.microsoft.com/office/drawing/2014/main" id="{E9F1B81A-C2DF-E8A9-F8C8-D37F792954AF}"/>
              </a:ext>
            </a:extLst>
          </p:cNvPr>
          <p:cNvSpPr txBox="1"/>
          <p:nvPr/>
        </p:nvSpPr>
        <p:spPr>
          <a:xfrm>
            <a:off x="10123874" y="6522358"/>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99085"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0403"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96186" y="542225"/>
            <a:ext cx="9241230" cy="1403461"/>
          </a:xfrm>
          <a:prstGeom prst="rect">
            <a:avLst/>
          </a:prstGeom>
          <a:noFill/>
        </p:spPr>
        <p:txBody>
          <a:bodyPr wrap="square">
            <a:spAutoFit/>
          </a:bodyPr>
          <a:lstStyle/>
          <a:p>
            <a:pPr>
              <a:lnSpc>
                <a:spcPct val="82000"/>
              </a:lnSpc>
            </a:pPr>
            <a:r>
              <a:rPr lang="en-US" altLang="ja-JP" sz="5440" dirty="0">
                <a:solidFill>
                  <a:srgbClr val="601329"/>
                </a:solidFill>
                <a:latin typeface="+mj-lt"/>
                <a:ea typeface="Yu Gothic Medium" panose="020B0400000000000000" pitchFamily="34" charset="-128"/>
                <a:cs typeface="Arial" panose="020B0604020202020204" pitchFamily="34" charset="0"/>
              </a:rPr>
              <a:t>GREAT SOUTHERN</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トップ５品種</a:t>
            </a:r>
            <a:endParaRPr lang="en-US" sz="4800"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カベルネ・ソーヴィニヨン</a:t>
            </a:r>
            <a:r>
              <a:rPr lang="en-US" sz="3800" b="1" dirty="0">
                <a:solidFill>
                  <a:schemeClr val="bg1"/>
                </a:solidFill>
                <a:latin typeface="Neue Haas Grotesk Text Pro" panose="020B0504020202020204" pitchFamily="34" charset="77"/>
              </a:rPr>
              <a:t>18%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ソーヴィニヨン・ブラン</a:t>
            </a:r>
            <a:r>
              <a:rPr lang="en-US" sz="3800" b="1" dirty="0">
                <a:solidFill>
                  <a:schemeClr val="bg1"/>
                </a:solidFill>
                <a:latin typeface="Neue Haas Grotesk Text Pro" panose="020B0504020202020204" pitchFamily="34" charset="77"/>
              </a:rPr>
              <a:t>14%</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セミヨン</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9%</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45597"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2971312"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Placeholder 8">
            <a:extLst>
              <a:ext uri="{FF2B5EF4-FFF2-40B4-BE49-F238E27FC236}">
                <a16:creationId xmlns:a16="http://schemas.microsoft.com/office/drawing/2014/main" id="{CE5A720E-9B38-61E0-CE5D-43B2BBC9DE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25388" y="1933074"/>
            <a:ext cx="1182507" cy="3579859"/>
          </a:xfrm>
          <a:prstGeom prst="rect">
            <a:avLst/>
          </a:prstGeom>
        </p:spPr>
      </p:pic>
      <p:sp>
        <p:nvSpPr>
          <p:cNvPr id="19" name="object 10">
            <a:extLst>
              <a:ext uri="{FF2B5EF4-FFF2-40B4-BE49-F238E27FC236}">
                <a16:creationId xmlns:a16="http://schemas.microsoft.com/office/drawing/2014/main" id="{294A3E53-FEA9-D38F-D4F3-D673BE9C0B26}"/>
              </a:ext>
            </a:extLst>
          </p:cNvPr>
          <p:cNvSpPr txBox="1"/>
          <p:nvPr/>
        </p:nvSpPr>
        <p:spPr>
          <a:xfrm rot="16200000">
            <a:off x="4742282"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2" name="Picture Placeholder 8">
            <a:extLst>
              <a:ext uri="{FF2B5EF4-FFF2-40B4-BE49-F238E27FC236}">
                <a16:creationId xmlns:a16="http://schemas.microsoft.com/office/drawing/2014/main" id="{B96BE160-4B4C-BE0B-231A-05E6411F1B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1016" y="1933074"/>
            <a:ext cx="1182507" cy="3579859"/>
          </a:xfrm>
          <a:prstGeom prst="rect">
            <a:avLst/>
          </a:prstGeom>
        </p:spPr>
      </p:pic>
      <p:sp>
        <p:nvSpPr>
          <p:cNvPr id="23" name="object 10">
            <a:extLst>
              <a:ext uri="{FF2B5EF4-FFF2-40B4-BE49-F238E27FC236}">
                <a16:creationId xmlns:a16="http://schemas.microsoft.com/office/drawing/2014/main" id="{907E95D9-CE61-CD43-1042-8DEB81915365}"/>
              </a:ext>
            </a:extLst>
          </p:cNvPr>
          <p:cNvSpPr txBox="1"/>
          <p:nvPr/>
        </p:nvSpPr>
        <p:spPr>
          <a:xfrm rot="16200000">
            <a:off x="6797910"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47737" y="2069855"/>
            <a:ext cx="5256666" cy="785732"/>
          </a:xfrm>
        </p:spPr>
        <p:txBody>
          <a:bodyPr anchor="t"/>
          <a:lstStyle/>
          <a:p>
            <a:r>
              <a:rPr lang="en-AU" altLang="ja-JP" sz="4000" dirty="0">
                <a:solidFill>
                  <a:schemeClr val="accent5"/>
                </a:solidFill>
                <a:latin typeface="+mj-lt"/>
                <a:ea typeface="Yu Gothic Medium" panose="020B0400000000000000" pitchFamily="34" charset="-128"/>
                <a:cs typeface="Arial" panose="020B0604020202020204" pitchFamily="34" charset="0"/>
              </a:rPr>
              <a:t>Great southern</a:t>
            </a:r>
            <a:br>
              <a:rPr lang="en-AU" altLang="ja-JP" sz="4000" dirty="0">
                <a:solidFill>
                  <a:schemeClr val="accent5"/>
                </a:solidFill>
                <a:latin typeface="Arial" panose="020B0604020202020204" pitchFamily="34" charset="0"/>
                <a:ea typeface="Yu Gothic Medium" panose="020B0400000000000000" pitchFamily="34" charset="-128"/>
                <a:cs typeface="Arial" panose="020B0604020202020204" pitchFamily="34" charset="0"/>
              </a:rPr>
            </a:br>
            <a:r>
              <a:rPr lang="ja-JP" altLang="en-US" sz="4000" dirty="0">
                <a:solidFill>
                  <a:schemeClr val="accent5"/>
                </a:solidFill>
                <a:latin typeface="Yu Gothic Medium" panose="020B0400000000000000" pitchFamily="34" charset="-128"/>
                <a:ea typeface="Yu Gothic Medium" panose="020B0400000000000000" pitchFamily="34" charset="-128"/>
              </a:rPr>
              <a:t>の味わい</a:t>
            </a:r>
            <a:endParaRPr lang="en-US" sz="4000" dirty="0">
              <a:solidFill>
                <a:schemeClr val="accent5"/>
              </a:solidFill>
              <a:latin typeface="Yu Gothic Medium" panose="020B0400000000000000" pitchFamily="34" charset="-128"/>
              <a:ea typeface="Yu Gothic Medium" panose="020B0400000000000000" pitchFamily="34" charset="-128"/>
            </a:endParaRPr>
          </a:p>
        </p:txBody>
      </p:sp>
      <p:sp>
        <p:nvSpPr>
          <p:cNvPr id="2" name="object 11">
            <a:extLst>
              <a:ext uri="{FF2B5EF4-FFF2-40B4-BE49-F238E27FC236}">
                <a16:creationId xmlns:a16="http://schemas.microsoft.com/office/drawing/2014/main" id="{608AE01A-49F0-A92B-09DA-6BA498079BA5}"/>
              </a:ext>
            </a:extLst>
          </p:cNvPr>
          <p:cNvSpPr txBox="1"/>
          <p:nvPr/>
        </p:nvSpPr>
        <p:spPr>
          <a:xfrm>
            <a:off x="119902" y="6292564"/>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57524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12"/>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GREAT SOUTHERN</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リースリング</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332723"/>
            <a:ext cx="2352543" cy="33855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素晴らしい熟成能力</a:t>
            </a:r>
            <a:endParaRPr lang="en-AU" sz="1600" dirty="0">
              <a:effectLst/>
              <a:latin typeface="Yu Gothic Medium" panose="020B0400000000000000" pitchFamily="34" charset="-128"/>
              <a:ea typeface="Yu Gothic Medium" panose="020B0400000000000000" pitchFamily="34" charset="-128"/>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655483"/>
            <a:ext cx="1744270" cy="51789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panose="020B0400000000000000" pitchFamily="34" charset="-128"/>
                <a:ea typeface="Yu Gothic" panose="020B0400000000000000" pitchFamily="34" charset="-128"/>
              </a:rPr>
              <a:t>産地を代表する白品種</a:t>
            </a:r>
            <a:endParaRPr lang="en-AU" sz="1800" dirty="0">
              <a:solidFill>
                <a:schemeClr val="tx1"/>
              </a:solidFill>
              <a:effectLs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9566816" y="3928754"/>
            <a:ext cx="2069911" cy="2364750"/>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effectLst/>
                <a:latin typeface="Yu Gothic Medium" panose="020B0400000000000000" pitchFamily="34" charset="-128"/>
                <a:ea typeface="Yu Gothic Medium" panose="020B0400000000000000" pitchFamily="34" charset="-128"/>
              </a:rPr>
              <a:t>典型的な味わい </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ライム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レモン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青リンゴ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白い花</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石灰</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ストーンフルーツ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ミネラル</a:t>
            </a:r>
            <a:endParaRPr lang="en-AU" sz="1600" dirty="0">
              <a:effectLst/>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BB9BF7CD-47A9-B85B-08B7-49ACEB2F6ED4}"/>
              </a:ext>
            </a:extLst>
          </p:cNvPr>
          <p:cNvSpPr txBox="1"/>
          <p:nvPr/>
        </p:nvSpPr>
        <p:spPr>
          <a:xfrm>
            <a:off x="579934" y="4186724"/>
            <a:ext cx="4632384" cy="610424"/>
          </a:xfrm>
          <a:prstGeom prst="rect">
            <a:avLst/>
          </a:prstGeom>
          <a:noFill/>
        </p:spPr>
        <p:txBody>
          <a:bodyPr wrap="square" anchor="b">
            <a:spAutoFit/>
          </a:bodyPr>
          <a:lstStyle/>
          <a:p>
            <a:pPr algn="ctr">
              <a:spcBef>
                <a:spcPts val="203"/>
              </a:spcBef>
            </a:pPr>
            <a:r>
              <a:rPr lang="ja-JP" altLang="en-US" sz="1600" b="1" dirty="0">
                <a:latin typeface="Yu Gothic Medium" panose="020B0500000000000000" pitchFamily="34" charset="-128"/>
                <a:ea typeface="Yu Gothic Medium" panose="020B0500000000000000" pitchFamily="34" charset="-128"/>
              </a:rPr>
              <a:t>シングル・ヴィンヤード・リリース</a:t>
            </a:r>
            <a:endParaRPr lang="en-AU" altLang="ja-JP" sz="1600" b="1" dirty="0">
              <a:latin typeface="Yu Gothic Medium" panose="020B0500000000000000" pitchFamily="34" charset="-128"/>
              <a:ea typeface="Yu Gothic Medium" panose="020B0500000000000000" pitchFamily="34" charset="-128"/>
            </a:endParaRPr>
          </a:p>
          <a:p>
            <a:pPr algn="ctr">
              <a:spcBef>
                <a:spcPts val="203"/>
              </a:spcBef>
            </a:pPr>
            <a:r>
              <a:rPr lang="ja-JP" altLang="en-US" sz="1600" dirty="0">
                <a:effectLst/>
                <a:latin typeface="Yu Gothic Medium" panose="020B0500000000000000" pitchFamily="34" charset="-128"/>
                <a:ea typeface="Yu Gothic Medium" panose="020B0500000000000000" pitchFamily="34" charset="-128"/>
              </a:rPr>
              <a:t>オーストラリアのトップ・レベルに並ぶ</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リースリング</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6F56D2EB-195E-E0F7-2B13-B4E3B0A8B0B4}"/>
              </a:ext>
            </a:extLst>
          </p:cNvPr>
          <p:cNvSpPr/>
          <p:nvPr/>
        </p:nvSpPr>
        <p:spPr>
          <a:xfrm>
            <a:off x="1999759" y="19763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63902" y="19734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28045" y="19734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092188" y="19734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456712" y="19734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21236" y="19734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79581" y="19734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50283" y="19734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14807" y="19734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673474" y="2412455"/>
            <a:ext cx="212666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リースリング</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999759" y="31255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63902" y="31226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28045" y="31226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092188" y="31226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456712" y="31226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21236" y="3122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79581" y="3122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50283" y="3122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14807" y="31226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999759" y="39894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63902" y="39865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28045" y="39865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092188" y="39865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56712" y="39865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21236" y="39865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79581" y="39865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50283" y="39865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14807" y="39865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999759" y="47093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63902" y="47064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28045"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092188"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56712"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21236"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79581"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50283"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14807" y="47064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999759" y="54827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63902" y="54798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28045" y="54798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092188" y="54798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56712" y="54798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21236" y="54798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79581" y="54798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50283" y="54798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14807" y="54798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1999759" y="62674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63902" y="62645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28045" y="62645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092188" y="62645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50283" y="62645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14807" y="62645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01727" y="59134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2636570" y="5942305"/>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64609" y="59474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12618" y="22845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222F62B-F26A-412D-6417-16384AC78900}"/>
              </a:ext>
            </a:extLst>
          </p:cNvPr>
          <p:cNvGrpSpPr/>
          <p:nvPr/>
        </p:nvGrpSpPr>
        <p:grpSpPr>
          <a:xfrm>
            <a:off x="3426619" y="6264504"/>
            <a:ext cx="278634" cy="272668"/>
            <a:chOff x="4711806" y="61779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848732"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711806"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3952798" y="22845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2518009" y="2410273"/>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BA7A55F-3EAC-5F28-E1A3-295C9719758F}"/>
              </a:ext>
            </a:extLst>
          </p:cNvPr>
          <p:cNvSpPr/>
          <p:nvPr/>
        </p:nvSpPr>
        <p:spPr>
          <a:xfrm>
            <a:off x="3813092" y="62645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177616" y="62645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Title 2">
            <a:extLst>
              <a:ext uri="{FF2B5EF4-FFF2-40B4-BE49-F238E27FC236}">
                <a16:creationId xmlns:a16="http://schemas.microsoft.com/office/drawing/2014/main" id="{B3620057-C039-7FD4-FE01-8EDE0748FD50}"/>
              </a:ext>
            </a:extLst>
          </p:cNvPr>
          <p:cNvSpPr txBox="1"/>
          <p:nvPr/>
        </p:nvSpPr>
        <p:spPr>
          <a:xfrm>
            <a:off x="530425" y="199423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6" name="Straight Connector 5">
            <a:extLst>
              <a:ext uri="{FF2B5EF4-FFF2-40B4-BE49-F238E27FC236}">
                <a16:creationId xmlns:a16="http://schemas.microsoft.com/office/drawing/2014/main" id="{8660E0A6-1EFB-738A-167A-F933D8181AE0}"/>
              </a:ext>
            </a:extLst>
          </p:cNvPr>
          <p:cNvCxnSpPr>
            <a:cxnSpLocks/>
          </p:cNvCxnSpPr>
          <p:nvPr/>
        </p:nvCxnSpPr>
        <p:spPr>
          <a:xfrm>
            <a:off x="1076945" y="210260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17D19B4A-7FA3-6176-CCA3-366637C0F0EE}"/>
              </a:ext>
            </a:extLst>
          </p:cNvPr>
          <p:cNvSpPr txBox="1"/>
          <p:nvPr/>
        </p:nvSpPr>
        <p:spPr>
          <a:xfrm>
            <a:off x="530424" y="30962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2" name="Title 2">
            <a:extLst>
              <a:ext uri="{FF2B5EF4-FFF2-40B4-BE49-F238E27FC236}">
                <a16:creationId xmlns:a16="http://schemas.microsoft.com/office/drawing/2014/main" id="{6CCE9CAB-70FD-4C36-026A-D1EAFCC3DBBD}"/>
              </a:ext>
            </a:extLst>
          </p:cNvPr>
          <p:cNvSpPr txBox="1"/>
          <p:nvPr/>
        </p:nvSpPr>
        <p:spPr>
          <a:xfrm>
            <a:off x="1912839"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D15B1422-FF15-902C-5A7C-2975E60A0713}"/>
              </a:ext>
            </a:extLst>
          </p:cNvPr>
          <p:cNvSpPr txBox="1"/>
          <p:nvPr/>
        </p:nvSpPr>
        <p:spPr>
          <a:xfrm>
            <a:off x="3044394" y="280009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8" name="Title 2">
            <a:extLst>
              <a:ext uri="{FF2B5EF4-FFF2-40B4-BE49-F238E27FC236}">
                <a16:creationId xmlns:a16="http://schemas.microsoft.com/office/drawing/2014/main" id="{1EAFBAC0-952B-7E4E-5590-0771DE1ACB1B}"/>
              </a:ext>
            </a:extLst>
          </p:cNvPr>
          <p:cNvSpPr txBox="1"/>
          <p:nvPr/>
        </p:nvSpPr>
        <p:spPr>
          <a:xfrm>
            <a:off x="4475721"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9" name="Title 2">
            <a:extLst>
              <a:ext uri="{FF2B5EF4-FFF2-40B4-BE49-F238E27FC236}">
                <a16:creationId xmlns:a16="http://schemas.microsoft.com/office/drawing/2014/main" id="{0A993298-997D-8690-03CF-8BB18161966C}"/>
              </a:ext>
            </a:extLst>
          </p:cNvPr>
          <p:cNvSpPr txBox="1"/>
          <p:nvPr/>
        </p:nvSpPr>
        <p:spPr>
          <a:xfrm>
            <a:off x="1912839" y="368458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0" name="Title 2">
            <a:extLst>
              <a:ext uri="{FF2B5EF4-FFF2-40B4-BE49-F238E27FC236}">
                <a16:creationId xmlns:a16="http://schemas.microsoft.com/office/drawing/2014/main" id="{726E0049-A8D0-2EE1-45EF-20ECB25D295F}"/>
              </a:ext>
            </a:extLst>
          </p:cNvPr>
          <p:cNvSpPr txBox="1"/>
          <p:nvPr/>
        </p:nvSpPr>
        <p:spPr>
          <a:xfrm>
            <a:off x="3033407" y="368458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1" name="Title 2">
            <a:extLst>
              <a:ext uri="{FF2B5EF4-FFF2-40B4-BE49-F238E27FC236}">
                <a16:creationId xmlns:a16="http://schemas.microsoft.com/office/drawing/2014/main" id="{0D344AA8-AB90-5F4A-EA44-C86964A9A722}"/>
              </a:ext>
            </a:extLst>
          </p:cNvPr>
          <p:cNvSpPr txBox="1"/>
          <p:nvPr/>
        </p:nvSpPr>
        <p:spPr>
          <a:xfrm>
            <a:off x="4475721" y="368458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22" name="Straight Connector 21">
            <a:extLst>
              <a:ext uri="{FF2B5EF4-FFF2-40B4-BE49-F238E27FC236}">
                <a16:creationId xmlns:a16="http://schemas.microsoft.com/office/drawing/2014/main" id="{1E648F5D-650C-1CA6-BDE0-EFD11BC952FB}"/>
              </a:ext>
            </a:extLst>
          </p:cNvPr>
          <p:cNvCxnSpPr>
            <a:cxnSpLocks/>
          </p:cNvCxnSpPr>
          <p:nvPr/>
        </p:nvCxnSpPr>
        <p:spPr>
          <a:xfrm>
            <a:off x="1206691" y="326413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614CA0E3-BA0C-CB25-39C9-5A76BA166BF3}"/>
              </a:ext>
            </a:extLst>
          </p:cNvPr>
          <p:cNvSpPr txBox="1"/>
          <p:nvPr/>
        </p:nvSpPr>
        <p:spPr>
          <a:xfrm>
            <a:off x="530424" y="39674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AFD50F90-3454-71AB-4077-A1C6CEDF0DD3}"/>
              </a:ext>
            </a:extLst>
          </p:cNvPr>
          <p:cNvCxnSpPr>
            <a:cxnSpLocks/>
          </p:cNvCxnSpPr>
          <p:nvPr/>
        </p:nvCxnSpPr>
        <p:spPr>
          <a:xfrm>
            <a:off x="1076945" y="413529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C95DBCC-7123-5CB1-E37A-E61C2C094557}"/>
              </a:ext>
            </a:extLst>
          </p:cNvPr>
          <p:cNvCxnSpPr>
            <a:cxnSpLocks/>
          </p:cNvCxnSpPr>
          <p:nvPr/>
        </p:nvCxnSpPr>
        <p:spPr>
          <a:xfrm>
            <a:off x="1206691" y="485264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E1E74E87-64E5-10C8-4A25-CABBFB181E95}"/>
              </a:ext>
            </a:extLst>
          </p:cNvPr>
          <p:cNvSpPr txBox="1"/>
          <p:nvPr/>
        </p:nvSpPr>
        <p:spPr>
          <a:xfrm>
            <a:off x="530424" y="5448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5" name="Straight Connector 34">
            <a:extLst>
              <a:ext uri="{FF2B5EF4-FFF2-40B4-BE49-F238E27FC236}">
                <a16:creationId xmlns:a16="http://schemas.microsoft.com/office/drawing/2014/main" id="{0B446933-B589-6E75-EA20-CF70AA5DAB4B}"/>
              </a:ext>
            </a:extLst>
          </p:cNvPr>
          <p:cNvCxnSpPr>
            <a:cxnSpLocks/>
          </p:cNvCxnSpPr>
          <p:nvPr/>
        </p:nvCxnSpPr>
        <p:spPr>
          <a:xfrm>
            <a:off x="885825" y="5615900"/>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079A2A2F-E177-8B45-9496-5FA7BAEC2BDE}"/>
              </a:ext>
            </a:extLst>
          </p:cNvPr>
          <p:cNvSpPr txBox="1"/>
          <p:nvPr/>
        </p:nvSpPr>
        <p:spPr>
          <a:xfrm>
            <a:off x="530424" y="62419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8" name="Straight Connector 37">
            <a:extLst>
              <a:ext uri="{FF2B5EF4-FFF2-40B4-BE49-F238E27FC236}">
                <a16:creationId xmlns:a16="http://schemas.microsoft.com/office/drawing/2014/main" id="{70DFEABE-6E14-FE1D-90A2-B542BA2B1644}"/>
              </a:ext>
            </a:extLst>
          </p:cNvPr>
          <p:cNvCxnSpPr>
            <a:cxnSpLocks/>
          </p:cNvCxnSpPr>
          <p:nvPr/>
        </p:nvCxnSpPr>
        <p:spPr>
          <a:xfrm>
            <a:off x="1634799" y="640983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46D7DB7E-CE6B-E21B-9221-374F81D361D8}"/>
              </a:ext>
            </a:extLst>
          </p:cNvPr>
          <p:cNvSpPr txBox="1"/>
          <p:nvPr/>
        </p:nvSpPr>
        <p:spPr>
          <a:xfrm>
            <a:off x="2994553" y="444790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7" name="Title 2">
            <a:extLst>
              <a:ext uri="{FF2B5EF4-FFF2-40B4-BE49-F238E27FC236}">
                <a16:creationId xmlns:a16="http://schemas.microsoft.com/office/drawing/2014/main" id="{D1258B4C-3564-0547-273E-9602F9BA9D43}"/>
              </a:ext>
            </a:extLst>
          </p:cNvPr>
          <p:cNvSpPr txBox="1"/>
          <p:nvPr/>
        </p:nvSpPr>
        <p:spPr>
          <a:xfrm>
            <a:off x="4436867" y="44190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9" name="Title 2">
            <a:extLst>
              <a:ext uri="{FF2B5EF4-FFF2-40B4-BE49-F238E27FC236}">
                <a16:creationId xmlns:a16="http://schemas.microsoft.com/office/drawing/2014/main" id="{0573CD20-1CBF-02A2-7C0D-C892EF1E7F22}"/>
              </a:ext>
            </a:extLst>
          </p:cNvPr>
          <p:cNvSpPr txBox="1"/>
          <p:nvPr/>
        </p:nvSpPr>
        <p:spPr>
          <a:xfrm>
            <a:off x="474318" y="46783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Medium" panose="020B0500000000000000" pitchFamily="34" charset="-128"/>
                <a:ea typeface="Yu Gothic Medium" panose="020B0500000000000000" pitchFamily="34" charset="-128"/>
              </a:rPr>
              <a:t>オーク</a:t>
            </a:r>
            <a:endParaRPr lang="en-US" sz="1500" dirty="0">
              <a:solidFill>
                <a:schemeClr val="tx1"/>
              </a:solidFill>
              <a:latin typeface="Yu Gothic Medium" panose="020B0500000000000000" pitchFamily="34" charset="-128"/>
              <a:ea typeface="Yu Gothic Medium" panose="020B0500000000000000" pitchFamily="34" charset="-128"/>
            </a:endParaRPr>
          </a:p>
        </p:txBody>
      </p:sp>
      <p:sp>
        <p:nvSpPr>
          <p:cNvPr id="40" name="Title 2">
            <a:extLst>
              <a:ext uri="{FF2B5EF4-FFF2-40B4-BE49-F238E27FC236}">
                <a16:creationId xmlns:a16="http://schemas.microsoft.com/office/drawing/2014/main" id="{8695102C-C6C9-B83F-E3E0-C7720C40F583}"/>
              </a:ext>
            </a:extLst>
          </p:cNvPr>
          <p:cNvSpPr txBox="1"/>
          <p:nvPr/>
        </p:nvSpPr>
        <p:spPr>
          <a:xfrm>
            <a:off x="1644254" y="446513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D02B3174-0DE1-A700-EFB4-C0254693DDA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35399" y="801052"/>
            <a:ext cx="2018948" cy="6112057"/>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017488" y="3627343"/>
            <a:ext cx="36234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12"/>
          </a:xfrm>
          <a:prstGeom prst="rect">
            <a:avLst/>
          </a:prstGeom>
          <a:noFill/>
        </p:spPr>
        <p:txBody>
          <a:bodyPr wrap="square">
            <a:spAutoFit/>
          </a:bodyPr>
          <a:lstStyle/>
          <a:p>
            <a:pPr>
              <a:lnSpc>
                <a:spcPct val="82000"/>
              </a:lnSpc>
            </a:pPr>
            <a:r>
              <a:rPr lang="en-AU" sz="3200" dirty="0">
                <a:solidFill>
                  <a:srgbClr val="601329"/>
                </a:solidFill>
                <a:latin typeface="+mj-lt"/>
                <a:ea typeface="Yu Gothic Medium" panose="020B0400000000000000" pitchFamily="34" charset="-128"/>
                <a:cs typeface="Arial" panose="020B0604020202020204" pitchFamily="34" charset="0"/>
              </a:rPr>
              <a:t>GREAT SOUTHERN</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シャルドネ</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369230" y="2257401"/>
            <a:ext cx="2941580" cy="33855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地域の冷涼な条件に最適</a:t>
            </a:r>
            <a:endParaRPr lang="en-AU" sz="1600" dirty="0">
              <a:effectLst/>
              <a:latin typeface="Yu Gothic Medium" panose="020B0400000000000000" pitchFamily="34" charset="-128"/>
              <a:ea typeface="Yu Gothic Medium" panose="020B0400000000000000" pitchFamily="34" charset="-128"/>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530835"/>
            <a:ext cx="1744270" cy="76719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panose="020B0400000000000000" pitchFamily="34" charset="-128"/>
                <a:ea typeface="Yu Gothic" panose="020B0400000000000000" pitchFamily="34" charset="-128"/>
              </a:rPr>
              <a:t>エレガントで</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骨格の整った</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スタイル</a:t>
            </a:r>
            <a:endParaRPr lang="en-AU" sz="1800" dirty="0">
              <a:solidFill>
                <a:schemeClr val="tx1"/>
              </a:solidFill>
              <a:effectLs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9521028" y="4072368"/>
            <a:ext cx="2239806" cy="163076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effectLst/>
                <a:latin typeface="Yu Gothic Medium" panose="020B0400000000000000" pitchFamily="34" charset="-128"/>
                <a:ea typeface="Yu Gothic Medium" panose="020B0400000000000000" pitchFamily="34" charset="-128"/>
              </a:rPr>
              <a:t>典型的な味わい </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グレープフルーツ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ネクタリン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桃</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トースト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火打ち石</a:t>
            </a:r>
            <a:endParaRPr lang="en-AU" sz="1600" dirty="0">
              <a:effectLst/>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BB9BF7CD-47A9-B85B-08B7-49ACEB2F6ED4}"/>
              </a:ext>
            </a:extLst>
          </p:cNvPr>
          <p:cNvSpPr txBox="1"/>
          <p:nvPr/>
        </p:nvSpPr>
        <p:spPr>
          <a:xfrm>
            <a:off x="1664926" y="4104344"/>
            <a:ext cx="2540256" cy="856645"/>
          </a:xfrm>
          <a:prstGeom prst="rect">
            <a:avLst/>
          </a:prstGeom>
          <a:noFill/>
        </p:spPr>
        <p:txBody>
          <a:bodyPr wrap="square" anchor="b">
            <a:spAutoFit/>
          </a:bodyPr>
          <a:lstStyle/>
          <a:p>
            <a:pPr algn="ctr">
              <a:spcBef>
                <a:spcPts val="203"/>
              </a:spcBef>
            </a:pPr>
            <a:r>
              <a:rPr lang="ja-JP" altLang="en-US" sz="1600" b="1" dirty="0">
                <a:latin typeface="Yu Gothic" panose="020B0400000000000000" pitchFamily="34" charset="-128"/>
                <a:ea typeface="Yu Gothic" panose="020B0400000000000000" pitchFamily="34" charset="-128"/>
              </a:rPr>
              <a:t>さまざまなスタイル</a:t>
            </a:r>
            <a:r>
              <a:rPr lang="ja-JP" altLang="en-US" sz="1600" b="1" dirty="0">
                <a:effectLst/>
                <a:latin typeface="Yu Gothic" panose="020B0400000000000000" pitchFamily="34" charset="-128"/>
                <a:ea typeface="Yu Gothic" panose="020B0400000000000000" pitchFamily="34" charset="-128"/>
              </a:rPr>
              <a:t>オー</a:t>
            </a:r>
            <a:r>
              <a:rPr lang="ja-JP" altLang="en-US" sz="1600" dirty="0">
                <a:effectLst/>
                <a:latin typeface="Yu Gothic Medium" panose="020B0400000000000000" pitchFamily="34" charset="-128"/>
                <a:ea typeface="Yu Gothic Medium" panose="020B0400000000000000" pitchFamily="34" charset="-128"/>
              </a:rPr>
              <a:t>クを使わないものから</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樽発酵させたものまで</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09305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シャルドネ</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6F56D2EB-195E-E0F7-2B13-B4E3B0A8B0B4}"/>
              </a:ext>
            </a:extLst>
          </p:cNvPr>
          <p:cNvSpPr/>
          <p:nvPr/>
        </p:nvSpPr>
        <p:spPr>
          <a:xfrm>
            <a:off x="1995378" y="1976082"/>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59521" y="1973180"/>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23664" y="1973180"/>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087807" y="1973180"/>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452331" y="1973180"/>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16855" y="1973180"/>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75200" y="1973180"/>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45902" y="1973180"/>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10426" y="1973180"/>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087807" y="2412171"/>
            <a:ext cx="170795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995378" y="31252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59521" y="3122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23664" y="3122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087807" y="3122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452331" y="31223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16855" y="31223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75200" y="31223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45902" y="31223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10426" y="31223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995378" y="39965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59521" y="39936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23664" y="39936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087807" y="39936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52331" y="39936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16855" y="399362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75200" y="399362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45902" y="399362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10426" y="399362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995378" y="47090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59521" y="470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23664" y="470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087807" y="470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52331" y="470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16855" y="470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75200" y="470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45902" y="470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10426" y="470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995378" y="548246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59521" y="54795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23664" y="54795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087807" y="54795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52331" y="5479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16855" y="5479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75200" y="5479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45902" y="5479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10426" y="54795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1995378" y="626712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59521" y="62642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23664" y="6264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087807" y="6264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45902" y="62642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10426" y="62642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897346" y="59131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2981326" y="5942021"/>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14%</a:t>
            </a:r>
          </a:p>
        </p:txBody>
      </p:sp>
      <p:sp>
        <p:nvSpPr>
          <p:cNvPr id="127" name="Title 2">
            <a:extLst>
              <a:ext uri="{FF2B5EF4-FFF2-40B4-BE49-F238E27FC236}">
                <a16:creationId xmlns:a16="http://schemas.microsoft.com/office/drawing/2014/main" id="{B5A9709D-06AD-382A-042C-DC037BA6DFC0}"/>
              </a:ext>
            </a:extLst>
          </p:cNvPr>
          <p:cNvSpPr txBox="1"/>
          <p:nvPr/>
        </p:nvSpPr>
        <p:spPr>
          <a:xfrm>
            <a:off x="4460228" y="59471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882626" y="228430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322806" y="228430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2888017" y="2409989"/>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27E5834-39F5-F685-FAEF-64164F5D6189}"/>
              </a:ext>
            </a:extLst>
          </p:cNvPr>
          <p:cNvSpPr/>
          <p:nvPr/>
        </p:nvSpPr>
        <p:spPr>
          <a:xfrm>
            <a:off x="1995378" y="504217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8DBEBD59-6FAF-B75A-82BB-C062CEA3E3B9}"/>
              </a:ext>
            </a:extLst>
          </p:cNvPr>
          <p:cNvSpPr/>
          <p:nvPr/>
        </p:nvSpPr>
        <p:spPr>
          <a:xfrm>
            <a:off x="2359521"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E3F2CA5E-EC4D-5282-4728-D22C0A18129B}"/>
              </a:ext>
            </a:extLst>
          </p:cNvPr>
          <p:cNvSpPr/>
          <p:nvPr/>
        </p:nvSpPr>
        <p:spPr>
          <a:xfrm>
            <a:off x="2723664"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E7349042-9E1A-BCE3-E0A3-36B408160C47}"/>
              </a:ext>
            </a:extLst>
          </p:cNvPr>
          <p:cNvSpPr/>
          <p:nvPr/>
        </p:nvSpPr>
        <p:spPr>
          <a:xfrm>
            <a:off x="3087807"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1BA54C0E-AA1A-F5AD-087B-A0A8A952839B}"/>
              </a:ext>
            </a:extLst>
          </p:cNvPr>
          <p:cNvSpPr/>
          <p:nvPr/>
        </p:nvSpPr>
        <p:spPr>
          <a:xfrm>
            <a:off x="3452331"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Oval 20">
            <a:extLst>
              <a:ext uri="{FF2B5EF4-FFF2-40B4-BE49-F238E27FC236}">
                <a16:creationId xmlns:a16="http://schemas.microsoft.com/office/drawing/2014/main" id="{84340B36-EDB0-99C4-1A15-E884AFD84926}"/>
              </a:ext>
            </a:extLst>
          </p:cNvPr>
          <p:cNvSpPr/>
          <p:nvPr/>
        </p:nvSpPr>
        <p:spPr>
          <a:xfrm>
            <a:off x="3816855"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2AE36AEA-EEEE-900D-E9B6-CA2839224610}"/>
              </a:ext>
            </a:extLst>
          </p:cNvPr>
          <p:cNvSpPr/>
          <p:nvPr/>
        </p:nvSpPr>
        <p:spPr>
          <a:xfrm>
            <a:off x="4175200"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F12C499-9CF6-BC2E-E619-C9110D741D9D}"/>
              </a:ext>
            </a:extLst>
          </p:cNvPr>
          <p:cNvSpPr/>
          <p:nvPr/>
        </p:nvSpPr>
        <p:spPr>
          <a:xfrm>
            <a:off x="4545902"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C7ADA06-D4DE-7449-2329-DD206DFF643F}"/>
              </a:ext>
            </a:extLst>
          </p:cNvPr>
          <p:cNvSpPr/>
          <p:nvPr/>
        </p:nvSpPr>
        <p:spPr>
          <a:xfrm>
            <a:off x="4910426" y="5039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Title 2">
            <a:extLst>
              <a:ext uri="{FF2B5EF4-FFF2-40B4-BE49-F238E27FC236}">
                <a16:creationId xmlns:a16="http://schemas.microsoft.com/office/drawing/2014/main" id="{FF83CACA-C027-7EB1-755B-536D0A7EBDE2}"/>
              </a:ext>
            </a:extLst>
          </p:cNvPr>
          <p:cNvSpPr txBox="1"/>
          <p:nvPr/>
        </p:nvSpPr>
        <p:spPr>
          <a:xfrm>
            <a:off x="-46525" y="5073301"/>
            <a:ext cx="185097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80000"/>
              </a:lnSpc>
            </a:pPr>
            <a:r>
              <a:rPr lang="en-US" sz="1200" dirty="0">
                <a:solidFill>
                  <a:schemeClr val="tx1"/>
                </a:solidFill>
                <a:latin typeface="Yu Gothic Medium" panose="020B0400000000000000" pitchFamily="34" charset="-128"/>
                <a:ea typeface="Yu Gothic Medium" panose="020B0400000000000000" pitchFamily="34" charset="-128"/>
                <a:cs typeface="Hellix SemiBold"/>
              </a:rPr>
              <a:t>（</a:t>
            </a:r>
            <a:r>
              <a:rPr lang="en-US" sz="1200" dirty="0" err="1">
                <a:solidFill>
                  <a:schemeClr val="tx1"/>
                </a:solidFill>
                <a:latin typeface="Yu Gothic Medium" panose="020B0400000000000000" pitchFamily="34" charset="-128"/>
                <a:ea typeface="Yu Gothic Medium" panose="020B0400000000000000" pitchFamily="34" charset="-128"/>
                <a:cs typeface="Hellix SemiBold"/>
              </a:rPr>
              <a:t>樽不使用のスタイル</a:t>
            </a:r>
            <a:r>
              <a:rPr lang="en-US" sz="1200" dirty="0">
                <a:solidFill>
                  <a:schemeClr val="tx1"/>
                </a:solidFill>
                <a:latin typeface="Yu Gothic Medium" panose="020B0400000000000000" pitchFamily="34" charset="-128"/>
                <a:ea typeface="Yu Gothic Medium" panose="020B0400000000000000" pitchFamily="34" charset="-128"/>
                <a:cs typeface="Hellix SemiBold"/>
              </a:rPr>
              <a:t>)</a:t>
            </a:r>
          </a:p>
        </p:txBody>
      </p:sp>
      <p:cxnSp>
        <p:nvCxnSpPr>
          <p:cNvPr id="26" name="Straight Connector 25">
            <a:extLst>
              <a:ext uri="{FF2B5EF4-FFF2-40B4-BE49-F238E27FC236}">
                <a16:creationId xmlns:a16="http://schemas.microsoft.com/office/drawing/2014/main" id="{DEF197EB-FA05-49EE-5102-7E3679811426}"/>
              </a:ext>
            </a:extLst>
          </p:cNvPr>
          <p:cNvCxnSpPr>
            <a:cxnSpLocks/>
          </p:cNvCxnSpPr>
          <p:nvPr/>
        </p:nvCxnSpPr>
        <p:spPr>
          <a:xfrm>
            <a:off x="1726387" y="5173048"/>
            <a:ext cx="2327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BA7A55F-3EAC-5F28-E1A3-295C9719758F}"/>
              </a:ext>
            </a:extLst>
          </p:cNvPr>
          <p:cNvSpPr/>
          <p:nvPr/>
        </p:nvSpPr>
        <p:spPr>
          <a:xfrm>
            <a:off x="3808711" y="6264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173235" y="62642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 name="Picture Placeholder 8">
            <a:extLst>
              <a:ext uri="{FF2B5EF4-FFF2-40B4-BE49-F238E27FC236}">
                <a16:creationId xmlns:a16="http://schemas.microsoft.com/office/drawing/2014/main" id="{1789FB79-0E72-18B7-C4D8-B4D2B45FC3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156728" y="650632"/>
            <a:ext cx="2018948" cy="6112057"/>
          </a:xfrm>
          <a:prstGeom prst="rect">
            <a:avLst/>
          </a:prstGeom>
        </p:spPr>
      </p:pic>
      <p:sp>
        <p:nvSpPr>
          <p:cNvPr id="6" name="object 10">
            <a:extLst>
              <a:ext uri="{FF2B5EF4-FFF2-40B4-BE49-F238E27FC236}">
                <a16:creationId xmlns:a16="http://schemas.microsoft.com/office/drawing/2014/main" id="{956892DD-2454-6B59-20DD-5BA3733A0C97}"/>
              </a:ext>
            </a:extLst>
          </p:cNvPr>
          <p:cNvSpPr txBox="1"/>
          <p:nvPr/>
        </p:nvSpPr>
        <p:spPr>
          <a:xfrm rot="16200000">
            <a:off x="8319410" y="433367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1" name="Oval 30">
            <a:extLst>
              <a:ext uri="{FF2B5EF4-FFF2-40B4-BE49-F238E27FC236}">
                <a16:creationId xmlns:a16="http://schemas.microsoft.com/office/drawing/2014/main" id="{4B63A697-7D0B-FD1C-36C3-C83A790C6F0F}"/>
              </a:ext>
            </a:extLst>
          </p:cNvPr>
          <p:cNvSpPr/>
          <p:nvPr/>
        </p:nvSpPr>
        <p:spPr>
          <a:xfrm>
            <a:off x="3442225" y="6264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3E255A2B-5F56-5171-BAF0-22A8B17D42BE}"/>
              </a:ext>
            </a:extLst>
          </p:cNvPr>
          <p:cNvSpPr txBox="1"/>
          <p:nvPr/>
        </p:nvSpPr>
        <p:spPr>
          <a:xfrm>
            <a:off x="530425" y="199423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49E39A8A-9BB3-A1F7-8B0F-BC47B1C59A53}"/>
              </a:ext>
            </a:extLst>
          </p:cNvPr>
          <p:cNvCxnSpPr>
            <a:cxnSpLocks/>
          </p:cNvCxnSpPr>
          <p:nvPr/>
        </p:nvCxnSpPr>
        <p:spPr>
          <a:xfrm>
            <a:off x="1076945" y="210260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05429895-F7F8-B653-5931-BCACF4EDC36A}"/>
              </a:ext>
            </a:extLst>
          </p:cNvPr>
          <p:cNvSpPr txBox="1"/>
          <p:nvPr/>
        </p:nvSpPr>
        <p:spPr>
          <a:xfrm>
            <a:off x="530424" y="30962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9" name="Title 2">
            <a:extLst>
              <a:ext uri="{FF2B5EF4-FFF2-40B4-BE49-F238E27FC236}">
                <a16:creationId xmlns:a16="http://schemas.microsoft.com/office/drawing/2014/main" id="{244823B8-98DA-5BA1-9DF4-2AA837ACD549}"/>
              </a:ext>
            </a:extLst>
          </p:cNvPr>
          <p:cNvSpPr txBox="1"/>
          <p:nvPr/>
        </p:nvSpPr>
        <p:spPr>
          <a:xfrm>
            <a:off x="1912839"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2" name="Title 2">
            <a:extLst>
              <a:ext uri="{FF2B5EF4-FFF2-40B4-BE49-F238E27FC236}">
                <a16:creationId xmlns:a16="http://schemas.microsoft.com/office/drawing/2014/main" id="{28876CED-3CC8-AA29-C1F7-BCA8DE36D5F8}"/>
              </a:ext>
            </a:extLst>
          </p:cNvPr>
          <p:cNvSpPr txBox="1"/>
          <p:nvPr/>
        </p:nvSpPr>
        <p:spPr>
          <a:xfrm>
            <a:off x="3044394" y="280009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7" name="Title 2">
            <a:extLst>
              <a:ext uri="{FF2B5EF4-FFF2-40B4-BE49-F238E27FC236}">
                <a16:creationId xmlns:a16="http://schemas.microsoft.com/office/drawing/2014/main" id="{54D7CEE8-99D1-FEAF-BAE0-A7D2470AFA12}"/>
              </a:ext>
            </a:extLst>
          </p:cNvPr>
          <p:cNvSpPr txBox="1"/>
          <p:nvPr/>
        </p:nvSpPr>
        <p:spPr>
          <a:xfrm>
            <a:off x="4475721"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0" name="Title 2">
            <a:extLst>
              <a:ext uri="{FF2B5EF4-FFF2-40B4-BE49-F238E27FC236}">
                <a16:creationId xmlns:a16="http://schemas.microsoft.com/office/drawing/2014/main" id="{5B11A0B8-BC67-E435-4FA5-76EAD78BC9F9}"/>
              </a:ext>
            </a:extLst>
          </p:cNvPr>
          <p:cNvSpPr txBox="1"/>
          <p:nvPr/>
        </p:nvSpPr>
        <p:spPr>
          <a:xfrm>
            <a:off x="1912839" y="368458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504D73E0-F320-F817-AE52-21A9212DF0E9}"/>
              </a:ext>
            </a:extLst>
          </p:cNvPr>
          <p:cNvSpPr txBox="1"/>
          <p:nvPr/>
        </p:nvSpPr>
        <p:spPr>
          <a:xfrm>
            <a:off x="3033407" y="368458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Title 2">
            <a:extLst>
              <a:ext uri="{FF2B5EF4-FFF2-40B4-BE49-F238E27FC236}">
                <a16:creationId xmlns:a16="http://schemas.microsoft.com/office/drawing/2014/main" id="{AC6D8AA9-0A64-49DF-8509-F7217CE87E19}"/>
              </a:ext>
            </a:extLst>
          </p:cNvPr>
          <p:cNvSpPr txBox="1"/>
          <p:nvPr/>
        </p:nvSpPr>
        <p:spPr>
          <a:xfrm>
            <a:off x="4475721" y="368458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4" name="Straight Connector 33">
            <a:extLst>
              <a:ext uri="{FF2B5EF4-FFF2-40B4-BE49-F238E27FC236}">
                <a16:creationId xmlns:a16="http://schemas.microsoft.com/office/drawing/2014/main" id="{CF6FE832-B13D-ED36-482D-4538FDA1C537}"/>
              </a:ext>
            </a:extLst>
          </p:cNvPr>
          <p:cNvCxnSpPr>
            <a:cxnSpLocks/>
          </p:cNvCxnSpPr>
          <p:nvPr/>
        </p:nvCxnSpPr>
        <p:spPr>
          <a:xfrm>
            <a:off x="1206691" y="326413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9F322138-C3D5-30F8-552F-3D7326A0F763}"/>
              </a:ext>
            </a:extLst>
          </p:cNvPr>
          <p:cNvSpPr txBox="1"/>
          <p:nvPr/>
        </p:nvSpPr>
        <p:spPr>
          <a:xfrm>
            <a:off x="530424" y="39674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DC5BD7EA-44C8-FBBB-9762-AEE934E5793D}"/>
              </a:ext>
            </a:extLst>
          </p:cNvPr>
          <p:cNvCxnSpPr>
            <a:cxnSpLocks/>
          </p:cNvCxnSpPr>
          <p:nvPr/>
        </p:nvCxnSpPr>
        <p:spPr>
          <a:xfrm>
            <a:off x="1076945" y="413529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CA2A7C8-545A-5BC6-2959-F3AD093AC574}"/>
              </a:ext>
            </a:extLst>
          </p:cNvPr>
          <p:cNvCxnSpPr>
            <a:cxnSpLocks/>
          </p:cNvCxnSpPr>
          <p:nvPr/>
        </p:nvCxnSpPr>
        <p:spPr>
          <a:xfrm>
            <a:off x="1206691" y="485264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4B7798D0-534F-520B-744B-6AD31680074E}"/>
              </a:ext>
            </a:extLst>
          </p:cNvPr>
          <p:cNvSpPr txBox="1"/>
          <p:nvPr/>
        </p:nvSpPr>
        <p:spPr>
          <a:xfrm>
            <a:off x="530424" y="5448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1" name="Straight Connector 50">
            <a:extLst>
              <a:ext uri="{FF2B5EF4-FFF2-40B4-BE49-F238E27FC236}">
                <a16:creationId xmlns:a16="http://schemas.microsoft.com/office/drawing/2014/main" id="{DE6C4845-E857-CB52-F1F1-C0EBC4232307}"/>
              </a:ext>
            </a:extLst>
          </p:cNvPr>
          <p:cNvCxnSpPr>
            <a:cxnSpLocks/>
          </p:cNvCxnSpPr>
          <p:nvPr/>
        </p:nvCxnSpPr>
        <p:spPr>
          <a:xfrm>
            <a:off x="885825" y="5615900"/>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Title 2">
            <a:extLst>
              <a:ext uri="{FF2B5EF4-FFF2-40B4-BE49-F238E27FC236}">
                <a16:creationId xmlns:a16="http://schemas.microsoft.com/office/drawing/2014/main" id="{1DEA68B7-6BA2-9EAD-4C1F-B6581CFAD924}"/>
              </a:ext>
            </a:extLst>
          </p:cNvPr>
          <p:cNvSpPr txBox="1"/>
          <p:nvPr/>
        </p:nvSpPr>
        <p:spPr>
          <a:xfrm>
            <a:off x="530424" y="62419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3" name="Straight Connector 52">
            <a:extLst>
              <a:ext uri="{FF2B5EF4-FFF2-40B4-BE49-F238E27FC236}">
                <a16:creationId xmlns:a16="http://schemas.microsoft.com/office/drawing/2014/main" id="{1A0BF9A0-4886-26B0-9D31-80AD3B3A3CC3}"/>
              </a:ext>
            </a:extLst>
          </p:cNvPr>
          <p:cNvCxnSpPr>
            <a:cxnSpLocks/>
          </p:cNvCxnSpPr>
          <p:nvPr/>
        </p:nvCxnSpPr>
        <p:spPr>
          <a:xfrm>
            <a:off x="1634799" y="640983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58B6512D-EDC3-3F7E-46CD-30B4FEA52E8E}"/>
              </a:ext>
            </a:extLst>
          </p:cNvPr>
          <p:cNvSpPr txBox="1"/>
          <p:nvPr/>
        </p:nvSpPr>
        <p:spPr>
          <a:xfrm>
            <a:off x="2994553" y="444790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48" name="Title 2">
            <a:extLst>
              <a:ext uri="{FF2B5EF4-FFF2-40B4-BE49-F238E27FC236}">
                <a16:creationId xmlns:a16="http://schemas.microsoft.com/office/drawing/2014/main" id="{2CCBA9DB-E002-9D1C-54D0-7434C121D30D}"/>
              </a:ext>
            </a:extLst>
          </p:cNvPr>
          <p:cNvSpPr txBox="1"/>
          <p:nvPr/>
        </p:nvSpPr>
        <p:spPr>
          <a:xfrm>
            <a:off x="4436867" y="44190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58" name="Title 2">
            <a:extLst>
              <a:ext uri="{FF2B5EF4-FFF2-40B4-BE49-F238E27FC236}">
                <a16:creationId xmlns:a16="http://schemas.microsoft.com/office/drawing/2014/main" id="{9C688941-EA56-6476-F5E5-40F1EFE680A3}"/>
              </a:ext>
            </a:extLst>
          </p:cNvPr>
          <p:cNvSpPr txBox="1"/>
          <p:nvPr/>
        </p:nvSpPr>
        <p:spPr>
          <a:xfrm>
            <a:off x="474318" y="46783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Medium" panose="020B0500000000000000" pitchFamily="34" charset="-128"/>
                <a:ea typeface="Yu Gothic Medium" panose="020B0500000000000000" pitchFamily="34" charset="-128"/>
              </a:rPr>
              <a:t>オーク</a:t>
            </a:r>
            <a:endParaRPr lang="en-US" sz="1500" dirty="0">
              <a:solidFill>
                <a:schemeClr val="tx1"/>
              </a:solidFill>
              <a:latin typeface="Yu Gothic Medium" panose="020B0500000000000000" pitchFamily="34" charset="-128"/>
              <a:ea typeface="Yu Gothic Medium" panose="020B0500000000000000" pitchFamily="34" charset="-128"/>
            </a:endParaRPr>
          </a:p>
        </p:txBody>
      </p:sp>
      <p:sp>
        <p:nvSpPr>
          <p:cNvPr id="64" name="Title 2">
            <a:extLst>
              <a:ext uri="{FF2B5EF4-FFF2-40B4-BE49-F238E27FC236}">
                <a16:creationId xmlns:a16="http://schemas.microsoft.com/office/drawing/2014/main" id="{A27018D5-1588-3619-B755-051FC7BF566B}"/>
              </a:ext>
            </a:extLst>
          </p:cNvPr>
          <p:cNvSpPr txBox="1"/>
          <p:nvPr/>
        </p:nvSpPr>
        <p:spPr>
          <a:xfrm>
            <a:off x="1644254" y="446513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38831014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76"/>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GREAT SOUTHERN</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ピノ・ノワール</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583" y="2809347"/>
            <a:ext cx="1547023" cy="51789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panose="020B0400000000000000" pitchFamily="34" charset="-128"/>
                <a:ea typeface="Yu Gothic" panose="020B0400000000000000" pitchFamily="34" charset="-128"/>
              </a:rPr>
              <a:t>軽やかで繊細、香り高い</a:t>
            </a:r>
            <a:endParaRPr lang="en-AU" sz="18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183297" y="4864550"/>
            <a:ext cx="2805709" cy="163076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バラ</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焼き菓子用スパイス</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714642"/>
            <a:ext cx="3195959" cy="584775"/>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ヴィンテージごとの条件に</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大きく左右される</a:t>
            </a:r>
            <a:endParaRPr lang="en-AU" sz="1600" dirty="0">
              <a:effectLst/>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015A7241-9DEE-25DA-1466-6A08381D72E6}"/>
              </a:ext>
            </a:extLst>
          </p:cNvPr>
          <p:cNvSpPr txBox="1"/>
          <p:nvPr/>
        </p:nvSpPr>
        <p:spPr>
          <a:xfrm>
            <a:off x="1077771" y="4316967"/>
            <a:ext cx="2540256" cy="856645"/>
          </a:xfrm>
          <a:prstGeom prst="rect">
            <a:avLst/>
          </a:prstGeom>
          <a:noFill/>
        </p:spPr>
        <p:txBody>
          <a:bodyPr wrap="square" anchor="b">
            <a:spAutoFit/>
          </a:bodyPr>
          <a:lstStyle/>
          <a:p>
            <a:pPr algn="ctr">
              <a:spcBef>
                <a:spcPts val="203"/>
              </a:spcBef>
            </a:pPr>
            <a:r>
              <a:rPr lang="ja-JP" altLang="en-US" sz="1600" b="1" dirty="0">
                <a:latin typeface="Yu Gothic" panose="020B0400000000000000" pitchFamily="34" charset="-128"/>
                <a:ea typeface="Yu Gothic" panose="020B0400000000000000" pitchFamily="34" charset="-128"/>
              </a:rPr>
              <a:t>主な生産地</a:t>
            </a:r>
            <a:endParaRPr lang="en-AU" altLang="ja-JP" sz="1600" b="1" dirty="0">
              <a:latin typeface="Yu Gothic" panose="020B0400000000000000" pitchFamily="34" charset="-128"/>
              <a:ea typeface="Yu Gothic" panose="020B0400000000000000" pitchFamily="34" charset="-128"/>
            </a:endParaRPr>
          </a:p>
          <a:p>
            <a:pPr algn="ctr">
              <a:spcBef>
                <a:spcPts val="203"/>
              </a:spcBef>
            </a:pPr>
            <a:r>
              <a:rPr lang="ja-JP" altLang="en-US" sz="1600" dirty="0">
                <a:effectLst/>
                <a:latin typeface="Yu Gothic Medium" panose="020B0400000000000000" pitchFamily="34" charset="-128"/>
                <a:ea typeface="Yu Gothic Medium" panose="020B0400000000000000" pitchFamily="34" charset="-128"/>
              </a:rPr>
              <a:t>アルバニー、デンマーク、</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マウント・バーカー</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789447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4424139" cy="1005163"/>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ピノ・ノワール</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17105" y="1866609"/>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1863707"/>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1863707"/>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1863707"/>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74058" y="1863707"/>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1863707"/>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1863707"/>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1863707"/>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1863707"/>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044394" y="2310900"/>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ピノ・ノワール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17105" y="30290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0261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0261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0261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74058" y="30261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0261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0261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0261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0261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38692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38663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38663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17105" y="459712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5942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5942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5942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5942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5942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5942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5942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5942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17105" y="494311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49402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49402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17105" y="60761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0732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0732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854256" y="608610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08610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7947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2825382" y="5794578"/>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7947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29742" y="217420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3222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31935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31935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31935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31935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31935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31935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31935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31935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3490113" y="6083003"/>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109915" y="6083003"/>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08054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80DB291A-62CD-8C6B-C129-46C8BA700C5E}"/>
              </a:ext>
            </a:extLst>
          </p:cNvPr>
          <p:cNvSpPr/>
          <p:nvPr/>
        </p:nvSpPr>
        <p:spPr>
          <a:xfrm>
            <a:off x="4570646" y="608610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DEC30850-5614-C713-BA3E-F9F68DB300B9}"/>
              </a:ext>
            </a:extLst>
          </p:cNvPr>
          <p:cNvSpPr txBox="1"/>
          <p:nvPr/>
        </p:nvSpPr>
        <p:spPr>
          <a:xfrm>
            <a:off x="530397" y="49366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879CB1CF-4703-7B27-AB32-15640B79B3F9}"/>
              </a:ext>
            </a:extLst>
          </p:cNvPr>
          <p:cNvCxnSpPr>
            <a:cxnSpLocks/>
          </p:cNvCxnSpPr>
          <p:nvPr/>
        </p:nvCxnSpPr>
        <p:spPr>
          <a:xfrm>
            <a:off x="1410550" y="510448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99FD3937-6145-EE45-7E69-6539572BCBAE}"/>
              </a:ext>
            </a:extLst>
          </p:cNvPr>
          <p:cNvSpPr txBox="1"/>
          <p:nvPr/>
        </p:nvSpPr>
        <p:spPr>
          <a:xfrm>
            <a:off x="530425" y="187024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1" name="Straight Connector 30">
            <a:extLst>
              <a:ext uri="{FF2B5EF4-FFF2-40B4-BE49-F238E27FC236}">
                <a16:creationId xmlns:a16="http://schemas.microsoft.com/office/drawing/2014/main" id="{D90EE583-1B2C-6543-388A-851EA66E966E}"/>
              </a:ext>
            </a:extLst>
          </p:cNvPr>
          <p:cNvCxnSpPr>
            <a:cxnSpLocks/>
          </p:cNvCxnSpPr>
          <p:nvPr/>
        </p:nvCxnSpPr>
        <p:spPr>
          <a:xfrm>
            <a:off x="1076945" y="19786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44A51111-D5E4-FFA2-BE99-DE9FAB9B63BD}"/>
              </a:ext>
            </a:extLst>
          </p:cNvPr>
          <p:cNvSpPr txBox="1"/>
          <p:nvPr/>
        </p:nvSpPr>
        <p:spPr>
          <a:xfrm>
            <a:off x="530424" y="297227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5" name="Title 2">
            <a:extLst>
              <a:ext uri="{FF2B5EF4-FFF2-40B4-BE49-F238E27FC236}">
                <a16:creationId xmlns:a16="http://schemas.microsoft.com/office/drawing/2014/main" id="{4695FE50-CCF9-3482-171C-7AB7CD018360}"/>
              </a:ext>
            </a:extLst>
          </p:cNvPr>
          <p:cNvSpPr txBox="1"/>
          <p:nvPr/>
        </p:nvSpPr>
        <p:spPr>
          <a:xfrm>
            <a:off x="1912839" y="274925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845CC544-8AE7-B8E6-6650-5FEB4D8D122A}"/>
              </a:ext>
            </a:extLst>
          </p:cNvPr>
          <p:cNvSpPr txBox="1"/>
          <p:nvPr/>
        </p:nvSpPr>
        <p:spPr>
          <a:xfrm>
            <a:off x="3044394" y="2749256"/>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6695DC37-9B5B-8046-932A-C2A9666E1B33}"/>
              </a:ext>
            </a:extLst>
          </p:cNvPr>
          <p:cNvSpPr txBox="1"/>
          <p:nvPr/>
        </p:nvSpPr>
        <p:spPr>
          <a:xfrm>
            <a:off x="4475721" y="274925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9FA49A2E-8EBC-566B-158F-713740078784}"/>
              </a:ext>
            </a:extLst>
          </p:cNvPr>
          <p:cNvSpPr txBox="1"/>
          <p:nvPr/>
        </p:nvSpPr>
        <p:spPr>
          <a:xfrm>
            <a:off x="1912839" y="361912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F6EE99CC-8323-4CE6-243C-C4FB2FA6B8A7}"/>
              </a:ext>
            </a:extLst>
          </p:cNvPr>
          <p:cNvSpPr txBox="1"/>
          <p:nvPr/>
        </p:nvSpPr>
        <p:spPr>
          <a:xfrm>
            <a:off x="3033407" y="361912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125CA355-9062-CE15-1810-5EE008DBA932}"/>
              </a:ext>
            </a:extLst>
          </p:cNvPr>
          <p:cNvSpPr txBox="1"/>
          <p:nvPr/>
        </p:nvSpPr>
        <p:spPr>
          <a:xfrm>
            <a:off x="4475721" y="361912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9" name="Straight Connector 48">
            <a:extLst>
              <a:ext uri="{FF2B5EF4-FFF2-40B4-BE49-F238E27FC236}">
                <a16:creationId xmlns:a16="http://schemas.microsoft.com/office/drawing/2014/main" id="{79FFCE5A-C5E5-945F-D0E1-A17D276C03B1}"/>
              </a:ext>
            </a:extLst>
          </p:cNvPr>
          <p:cNvCxnSpPr>
            <a:cxnSpLocks/>
          </p:cNvCxnSpPr>
          <p:nvPr/>
        </p:nvCxnSpPr>
        <p:spPr>
          <a:xfrm>
            <a:off x="1206691" y="314015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9E04304C-73CE-769E-C28A-E2BDDDE269D8}"/>
              </a:ext>
            </a:extLst>
          </p:cNvPr>
          <p:cNvSpPr txBox="1"/>
          <p:nvPr/>
        </p:nvSpPr>
        <p:spPr>
          <a:xfrm>
            <a:off x="530424" y="384343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1" name="Straight Connector 50">
            <a:extLst>
              <a:ext uri="{FF2B5EF4-FFF2-40B4-BE49-F238E27FC236}">
                <a16:creationId xmlns:a16="http://schemas.microsoft.com/office/drawing/2014/main" id="{7354A657-AD4D-5FEE-D4FA-57004F88C1BF}"/>
              </a:ext>
            </a:extLst>
          </p:cNvPr>
          <p:cNvCxnSpPr>
            <a:cxnSpLocks/>
          </p:cNvCxnSpPr>
          <p:nvPr/>
        </p:nvCxnSpPr>
        <p:spPr>
          <a:xfrm>
            <a:off x="1076945" y="401130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Title 2">
            <a:extLst>
              <a:ext uri="{FF2B5EF4-FFF2-40B4-BE49-F238E27FC236}">
                <a16:creationId xmlns:a16="http://schemas.microsoft.com/office/drawing/2014/main" id="{CA5C31A5-3D81-B4B5-1BC9-94B54344E1A4}"/>
              </a:ext>
            </a:extLst>
          </p:cNvPr>
          <p:cNvSpPr txBox="1"/>
          <p:nvPr/>
        </p:nvSpPr>
        <p:spPr>
          <a:xfrm>
            <a:off x="530424" y="456664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73" name="Straight Connector 72">
            <a:extLst>
              <a:ext uri="{FF2B5EF4-FFF2-40B4-BE49-F238E27FC236}">
                <a16:creationId xmlns:a16="http://schemas.microsoft.com/office/drawing/2014/main" id="{91F701D0-C780-FA2E-3964-C022D05E7B21}"/>
              </a:ext>
            </a:extLst>
          </p:cNvPr>
          <p:cNvCxnSpPr>
            <a:cxnSpLocks/>
          </p:cNvCxnSpPr>
          <p:nvPr/>
        </p:nvCxnSpPr>
        <p:spPr>
          <a:xfrm>
            <a:off x="1206691" y="473452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Title 2">
            <a:extLst>
              <a:ext uri="{FF2B5EF4-FFF2-40B4-BE49-F238E27FC236}">
                <a16:creationId xmlns:a16="http://schemas.microsoft.com/office/drawing/2014/main" id="{47224BD1-A352-E048-819B-5D3858CC7135}"/>
              </a:ext>
            </a:extLst>
          </p:cNvPr>
          <p:cNvSpPr txBox="1"/>
          <p:nvPr/>
        </p:nvSpPr>
        <p:spPr>
          <a:xfrm>
            <a:off x="530424" y="52905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4" name="Straight Connector 83">
            <a:extLst>
              <a:ext uri="{FF2B5EF4-FFF2-40B4-BE49-F238E27FC236}">
                <a16:creationId xmlns:a16="http://schemas.microsoft.com/office/drawing/2014/main" id="{E563C2C7-FA69-6E38-9575-7B545B28F042}"/>
              </a:ext>
            </a:extLst>
          </p:cNvPr>
          <p:cNvCxnSpPr>
            <a:cxnSpLocks/>
          </p:cNvCxnSpPr>
          <p:nvPr/>
        </p:nvCxnSpPr>
        <p:spPr>
          <a:xfrm>
            <a:off x="885825" y="5458456"/>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Title 2">
            <a:extLst>
              <a:ext uri="{FF2B5EF4-FFF2-40B4-BE49-F238E27FC236}">
                <a16:creationId xmlns:a16="http://schemas.microsoft.com/office/drawing/2014/main" id="{48058B85-3F54-D951-6914-44D3C8687E2A}"/>
              </a:ext>
            </a:extLst>
          </p:cNvPr>
          <p:cNvSpPr txBox="1"/>
          <p:nvPr/>
        </p:nvSpPr>
        <p:spPr>
          <a:xfrm>
            <a:off x="530424" y="604423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6" name="Straight Connector 85">
            <a:extLst>
              <a:ext uri="{FF2B5EF4-FFF2-40B4-BE49-F238E27FC236}">
                <a16:creationId xmlns:a16="http://schemas.microsoft.com/office/drawing/2014/main" id="{7DBBCBF7-C96F-72A0-91E5-319FA21B19C1}"/>
              </a:ext>
            </a:extLst>
          </p:cNvPr>
          <p:cNvCxnSpPr>
            <a:cxnSpLocks/>
          </p:cNvCxnSpPr>
          <p:nvPr/>
        </p:nvCxnSpPr>
        <p:spPr>
          <a:xfrm>
            <a:off x="1634799" y="621210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C220F9A-B42D-023B-8220-36556CCAE52C}"/>
              </a:ext>
            </a:extLst>
          </p:cNvPr>
          <p:cNvSpPr txBox="1"/>
          <p:nvPr/>
        </p:nvSpPr>
        <p:spPr>
          <a:xfrm>
            <a:off x="3009318" y="434476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8" name="Title 2">
            <a:extLst>
              <a:ext uri="{FF2B5EF4-FFF2-40B4-BE49-F238E27FC236}">
                <a16:creationId xmlns:a16="http://schemas.microsoft.com/office/drawing/2014/main" id="{EDDD4DA3-B878-3648-0B45-8A19948DF2E2}"/>
              </a:ext>
            </a:extLst>
          </p:cNvPr>
          <p:cNvSpPr txBox="1"/>
          <p:nvPr/>
        </p:nvSpPr>
        <p:spPr>
          <a:xfrm>
            <a:off x="4451632" y="431589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9" name="Title 2">
            <a:extLst>
              <a:ext uri="{FF2B5EF4-FFF2-40B4-BE49-F238E27FC236}">
                <a16:creationId xmlns:a16="http://schemas.microsoft.com/office/drawing/2014/main" id="{60601591-644D-9D8B-658F-098BDCD7DCB3}"/>
              </a:ext>
            </a:extLst>
          </p:cNvPr>
          <p:cNvSpPr txBox="1"/>
          <p:nvPr/>
        </p:nvSpPr>
        <p:spPr>
          <a:xfrm>
            <a:off x="1659019" y="4361993"/>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647471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495691" y="2825732"/>
            <a:ext cx="129659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169516"/>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90646"/>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GREAT SOUTHERN</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カベルネ・</a:t>
            </a:r>
            <a:br>
              <a:rPr lang="en-AU" altLang="ja-JP" sz="544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ソーヴィニヨン</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2285" y="1684292"/>
            <a:ext cx="2252241" cy="225224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4279" y="2450835"/>
            <a:ext cx="2079829" cy="57349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クラシックな</a:t>
            </a:r>
          </a:p>
          <a:p>
            <a:pPr algn="ctr"/>
            <a:r>
              <a:rPr lang="ja-JP" altLang="en-US" sz="2000" dirty="0">
                <a:solidFill>
                  <a:schemeClr val="tx1"/>
                </a:solidFill>
                <a:effectLst/>
                <a:latin typeface="Yu Gothic" panose="020B0400000000000000" pitchFamily="34" charset="-128"/>
                <a:ea typeface="Yu Gothic" panose="020B0400000000000000" pitchFamily="34" charset="-128"/>
              </a:rPr>
              <a:t>品種の特性</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057969" y="4645561"/>
            <a:ext cx="2805709" cy="189680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r>
              <a:rPr lang="ja-JP" altLang="en-US" sz="1600" b="1" dirty="0">
                <a:effectLst/>
                <a:latin typeface="Yu Gothic Medium" panose="020B0400000000000000" pitchFamily="34" charset="-128"/>
                <a:ea typeface="Yu Gothic Medium" panose="020B0400000000000000" pitchFamily="34" charset="-128"/>
              </a:rPr>
              <a:t> </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月桂樹の葉</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マルベリー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ドライハーブ</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タバコ</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16693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61538" y="2877173"/>
            <a:ext cx="3140327" cy="33855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産地全体でよく育つ</a:t>
            </a:r>
            <a:endParaRPr lang="en-AU" sz="1600" dirty="0">
              <a:effectLst/>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10712ACE-DCF4-761E-813F-D84C3F8D01D9}"/>
              </a:ext>
            </a:extLst>
          </p:cNvPr>
          <p:cNvSpPr txBox="1"/>
          <p:nvPr/>
        </p:nvSpPr>
        <p:spPr>
          <a:xfrm>
            <a:off x="848374" y="4326747"/>
            <a:ext cx="3140331" cy="610424"/>
          </a:xfrm>
          <a:prstGeom prst="rect">
            <a:avLst/>
          </a:prstGeom>
          <a:noFill/>
        </p:spPr>
        <p:txBody>
          <a:bodyPr wrap="square" anchor="b">
            <a:spAutoFit/>
          </a:bodyPr>
          <a:lstStyle/>
          <a:p>
            <a:pPr algn="ctr">
              <a:spcBef>
                <a:spcPts val="203"/>
              </a:spcBef>
            </a:pPr>
            <a:r>
              <a:rPr lang="ja-JP" altLang="en-US" sz="1600" b="1" dirty="0">
                <a:latin typeface="Yu Gothic Medium" panose="020B0500000000000000" pitchFamily="34" charset="-128"/>
                <a:ea typeface="Yu Gothic Medium" panose="020B0500000000000000" pitchFamily="34" charset="-128"/>
              </a:rPr>
              <a:t>深い色調</a:t>
            </a:r>
            <a:endParaRPr lang="en-AU" altLang="ja-JP" sz="1600" b="1" dirty="0">
              <a:latin typeface="Yu Gothic Medium" panose="020B0500000000000000" pitchFamily="34" charset="-128"/>
              <a:ea typeface="Yu Gothic Medium" panose="020B0500000000000000" pitchFamily="34" charset="-128"/>
            </a:endParaRPr>
          </a:p>
          <a:p>
            <a:pPr algn="ctr">
              <a:spcBef>
                <a:spcPts val="203"/>
              </a:spcBef>
            </a:pPr>
            <a:r>
              <a:rPr lang="ja-JP" altLang="en-US" sz="1600" dirty="0">
                <a:effectLst/>
                <a:latin typeface="Yu Gothic Medium" panose="020B0500000000000000" pitchFamily="34" charset="-128"/>
                <a:ea typeface="Yu Gothic Medium" panose="020B0500000000000000" pitchFamily="34" charset="-128"/>
              </a:rPr>
              <a:t>と凝縮した味わい</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17105" y="2070659"/>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067757"/>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067757"/>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067757"/>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74058" y="2067757"/>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067757"/>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067757"/>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067757"/>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067757"/>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98332" y="2514950"/>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8718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674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464346"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971185" y="2378886"/>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1773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4704050" y="2378886"/>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3960571" y="250633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ABE97D98-4995-6D8F-8CEF-5F28B84008BA}"/>
              </a:ext>
            </a:extLst>
          </p:cNvPr>
          <p:cNvSpPr/>
          <p:nvPr/>
        </p:nvSpPr>
        <p:spPr>
          <a:xfrm>
            <a:off x="4592975"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Title 2">
            <a:extLst>
              <a:ext uri="{FF2B5EF4-FFF2-40B4-BE49-F238E27FC236}">
                <a16:creationId xmlns:a16="http://schemas.microsoft.com/office/drawing/2014/main" id="{80C8B095-B324-C82A-A79F-20FA853D871B}"/>
              </a:ext>
            </a:extLst>
          </p:cNvPr>
          <p:cNvSpPr txBox="1"/>
          <p:nvPr/>
        </p:nvSpPr>
        <p:spPr>
          <a:xfrm>
            <a:off x="530397" y="51499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2" name="Straight Connector 31">
            <a:extLst>
              <a:ext uri="{FF2B5EF4-FFF2-40B4-BE49-F238E27FC236}">
                <a16:creationId xmlns:a16="http://schemas.microsoft.com/office/drawing/2014/main" id="{59F85C04-8205-64CD-B8AA-47CA3D8E0685}"/>
              </a:ext>
            </a:extLst>
          </p:cNvPr>
          <p:cNvCxnSpPr>
            <a:cxnSpLocks/>
          </p:cNvCxnSpPr>
          <p:nvPr/>
        </p:nvCxnSpPr>
        <p:spPr>
          <a:xfrm>
            <a:off x="1410550" y="531779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AF2ADE43-DB33-8BCB-79E6-65A598E5D4A5}"/>
              </a:ext>
            </a:extLst>
          </p:cNvPr>
          <p:cNvSpPr txBox="1"/>
          <p:nvPr/>
        </p:nvSpPr>
        <p:spPr>
          <a:xfrm>
            <a:off x="530425" y="2083561"/>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C42D0DD7-50FF-1DD0-26EC-A698924453D8}"/>
              </a:ext>
            </a:extLst>
          </p:cNvPr>
          <p:cNvCxnSpPr>
            <a:cxnSpLocks/>
          </p:cNvCxnSpPr>
          <p:nvPr/>
        </p:nvCxnSpPr>
        <p:spPr>
          <a:xfrm>
            <a:off x="1076945" y="219192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F6318CDB-BD57-F8A7-4238-F69A1ECF9D4E}"/>
              </a:ext>
            </a:extLst>
          </p:cNvPr>
          <p:cNvSpPr txBox="1"/>
          <p:nvPr/>
        </p:nvSpPr>
        <p:spPr>
          <a:xfrm>
            <a:off x="530424" y="31855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543A2F42-73FE-54A1-E1F2-75BFA40433D6}"/>
              </a:ext>
            </a:extLst>
          </p:cNvPr>
          <p:cNvSpPr txBox="1"/>
          <p:nvPr/>
        </p:nvSpPr>
        <p:spPr>
          <a:xfrm>
            <a:off x="1912839" y="296256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49D00BD9-323E-ADA8-DE86-8A897CD42337}"/>
              </a:ext>
            </a:extLst>
          </p:cNvPr>
          <p:cNvSpPr txBox="1"/>
          <p:nvPr/>
        </p:nvSpPr>
        <p:spPr>
          <a:xfrm>
            <a:off x="3044394" y="2962568"/>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F9F8DDA7-6FB8-41D4-3062-9122E0D5B114}"/>
              </a:ext>
            </a:extLst>
          </p:cNvPr>
          <p:cNvSpPr txBox="1"/>
          <p:nvPr/>
        </p:nvSpPr>
        <p:spPr>
          <a:xfrm>
            <a:off x="4475721" y="296256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9" name="Title 2">
            <a:extLst>
              <a:ext uri="{FF2B5EF4-FFF2-40B4-BE49-F238E27FC236}">
                <a16:creationId xmlns:a16="http://schemas.microsoft.com/office/drawing/2014/main" id="{1884826E-BE74-E5C2-17B5-24CA6E4D7D64}"/>
              </a:ext>
            </a:extLst>
          </p:cNvPr>
          <p:cNvSpPr txBox="1"/>
          <p:nvPr/>
        </p:nvSpPr>
        <p:spPr>
          <a:xfrm>
            <a:off x="1912839" y="38324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0" name="Title 2">
            <a:extLst>
              <a:ext uri="{FF2B5EF4-FFF2-40B4-BE49-F238E27FC236}">
                <a16:creationId xmlns:a16="http://schemas.microsoft.com/office/drawing/2014/main" id="{00C65E85-9E55-59E0-51BA-4316ADDF6B8E}"/>
              </a:ext>
            </a:extLst>
          </p:cNvPr>
          <p:cNvSpPr txBox="1"/>
          <p:nvPr/>
        </p:nvSpPr>
        <p:spPr>
          <a:xfrm>
            <a:off x="3033407" y="383243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1" name="Title 2">
            <a:extLst>
              <a:ext uri="{FF2B5EF4-FFF2-40B4-BE49-F238E27FC236}">
                <a16:creationId xmlns:a16="http://schemas.microsoft.com/office/drawing/2014/main" id="{C54FF0A1-E861-D029-CCF1-24DF466EAA01}"/>
              </a:ext>
            </a:extLst>
          </p:cNvPr>
          <p:cNvSpPr txBox="1"/>
          <p:nvPr/>
        </p:nvSpPr>
        <p:spPr>
          <a:xfrm>
            <a:off x="4475721" y="38324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52" name="Straight Connector 51">
            <a:extLst>
              <a:ext uri="{FF2B5EF4-FFF2-40B4-BE49-F238E27FC236}">
                <a16:creationId xmlns:a16="http://schemas.microsoft.com/office/drawing/2014/main" id="{85C3597C-41AA-1FF9-9720-433BB0805E25}"/>
              </a:ext>
            </a:extLst>
          </p:cNvPr>
          <p:cNvCxnSpPr>
            <a:cxnSpLocks/>
          </p:cNvCxnSpPr>
          <p:nvPr/>
        </p:nvCxnSpPr>
        <p:spPr>
          <a:xfrm>
            <a:off x="1206691" y="335346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Title 2">
            <a:extLst>
              <a:ext uri="{FF2B5EF4-FFF2-40B4-BE49-F238E27FC236}">
                <a16:creationId xmlns:a16="http://schemas.microsoft.com/office/drawing/2014/main" id="{AB10448C-E176-BEF5-45CB-70F56C3D5C00}"/>
              </a:ext>
            </a:extLst>
          </p:cNvPr>
          <p:cNvSpPr txBox="1"/>
          <p:nvPr/>
        </p:nvSpPr>
        <p:spPr>
          <a:xfrm>
            <a:off x="530424" y="4056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4" name="Straight Connector 63">
            <a:extLst>
              <a:ext uri="{FF2B5EF4-FFF2-40B4-BE49-F238E27FC236}">
                <a16:creationId xmlns:a16="http://schemas.microsoft.com/office/drawing/2014/main" id="{89EF9891-6663-58E6-C80E-14B250BEF263}"/>
              </a:ext>
            </a:extLst>
          </p:cNvPr>
          <p:cNvCxnSpPr>
            <a:cxnSpLocks/>
          </p:cNvCxnSpPr>
          <p:nvPr/>
        </p:nvCxnSpPr>
        <p:spPr>
          <a:xfrm>
            <a:off x="1076945" y="422461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4B95D9A2-54F9-E964-DDE9-BCB706E550DA}"/>
              </a:ext>
            </a:extLst>
          </p:cNvPr>
          <p:cNvSpPr txBox="1"/>
          <p:nvPr/>
        </p:nvSpPr>
        <p:spPr>
          <a:xfrm>
            <a:off x="530424" y="47799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5" name="Straight Connector 84">
            <a:extLst>
              <a:ext uri="{FF2B5EF4-FFF2-40B4-BE49-F238E27FC236}">
                <a16:creationId xmlns:a16="http://schemas.microsoft.com/office/drawing/2014/main" id="{FA1450D9-0D2E-3906-8821-6DAE07816C43}"/>
              </a:ext>
            </a:extLst>
          </p:cNvPr>
          <p:cNvCxnSpPr>
            <a:cxnSpLocks/>
          </p:cNvCxnSpPr>
          <p:nvPr/>
        </p:nvCxnSpPr>
        <p:spPr>
          <a:xfrm>
            <a:off x="1206691" y="494783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itle 2">
            <a:extLst>
              <a:ext uri="{FF2B5EF4-FFF2-40B4-BE49-F238E27FC236}">
                <a16:creationId xmlns:a16="http://schemas.microsoft.com/office/drawing/2014/main" id="{0694189D-5F09-0F33-0820-39E80099726D}"/>
              </a:ext>
            </a:extLst>
          </p:cNvPr>
          <p:cNvSpPr txBox="1"/>
          <p:nvPr/>
        </p:nvSpPr>
        <p:spPr>
          <a:xfrm>
            <a:off x="530424" y="550389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9" name="Straight Connector 88">
            <a:extLst>
              <a:ext uri="{FF2B5EF4-FFF2-40B4-BE49-F238E27FC236}">
                <a16:creationId xmlns:a16="http://schemas.microsoft.com/office/drawing/2014/main" id="{57043C4F-6058-3909-E80B-73375702D406}"/>
              </a:ext>
            </a:extLst>
          </p:cNvPr>
          <p:cNvCxnSpPr>
            <a:cxnSpLocks/>
          </p:cNvCxnSpPr>
          <p:nvPr/>
        </p:nvCxnSpPr>
        <p:spPr>
          <a:xfrm>
            <a:off x="885825" y="5671768"/>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Title 2">
            <a:extLst>
              <a:ext uri="{FF2B5EF4-FFF2-40B4-BE49-F238E27FC236}">
                <a16:creationId xmlns:a16="http://schemas.microsoft.com/office/drawing/2014/main" id="{669BD452-8804-2D0B-C0FA-A3265C141736}"/>
              </a:ext>
            </a:extLst>
          </p:cNvPr>
          <p:cNvSpPr txBox="1"/>
          <p:nvPr/>
        </p:nvSpPr>
        <p:spPr>
          <a:xfrm>
            <a:off x="530424" y="62575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04" name="Straight Connector 103">
            <a:extLst>
              <a:ext uri="{FF2B5EF4-FFF2-40B4-BE49-F238E27FC236}">
                <a16:creationId xmlns:a16="http://schemas.microsoft.com/office/drawing/2014/main" id="{530865BC-A42D-6919-68B9-FAEEE64233FB}"/>
              </a:ext>
            </a:extLst>
          </p:cNvPr>
          <p:cNvCxnSpPr>
            <a:cxnSpLocks/>
          </p:cNvCxnSpPr>
          <p:nvPr/>
        </p:nvCxnSpPr>
        <p:spPr>
          <a:xfrm>
            <a:off x="1634799" y="642541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BA54D47-E637-F8C1-7DE3-8EAAD2DFAB37}"/>
              </a:ext>
            </a:extLst>
          </p:cNvPr>
          <p:cNvSpPr txBox="1"/>
          <p:nvPr/>
        </p:nvSpPr>
        <p:spPr>
          <a:xfrm>
            <a:off x="3009318" y="451729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6" name="Title 2">
            <a:extLst>
              <a:ext uri="{FF2B5EF4-FFF2-40B4-BE49-F238E27FC236}">
                <a16:creationId xmlns:a16="http://schemas.microsoft.com/office/drawing/2014/main" id="{AA83142B-EDA2-F40A-EBFC-1AF3C95B0660}"/>
              </a:ext>
            </a:extLst>
          </p:cNvPr>
          <p:cNvSpPr txBox="1"/>
          <p:nvPr/>
        </p:nvSpPr>
        <p:spPr>
          <a:xfrm>
            <a:off x="4451632" y="4488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8" name="Title 2">
            <a:extLst>
              <a:ext uri="{FF2B5EF4-FFF2-40B4-BE49-F238E27FC236}">
                <a16:creationId xmlns:a16="http://schemas.microsoft.com/office/drawing/2014/main" id="{F7567D11-2A30-13DF-6559-684774E803C6}"/>
              </a:ext>
            </a:extLst>
          </p:cNvPr>
          <p:cNvSpPr txBox="1"/>
          <p:nvPr/>
        </p:nvSpPr>
        <p:spPr>
          <a:xfrm>
            <a:off x="1659019" y="4534519"/>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416994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204112"/>
          </a:xfrm>
          <a:prstGeom prst="rect">
            <a:avLst/>
          </a:prstGeom>
          <a:noFill/>
        </p:spPr>
        <p:txBody>
          <a:bodyPr wrap="square">
            <a:spAutoFit/>
          </a:bodyPr>
          <a:lstStyle/>
          <a:p>
            <a:pPr>
              <a:lnSpc>
                <a:spcPct val="82000"/>
              </a:lnSpc>
            </a:pPr>
            <a:r>
              <a:rPr lang="en-AU" sz="3200" dirty="0">
                <a:solidFill>
                  <a:srgbClr val="601329"/>
                </a:solidFill>
                <a:latin typeface="+mj-lt"/>
                <a:ea typeface="Yu Gothic Medium" panose="020B0400000000000000" pitchFamily="34" charset="-128"/>
                <a:cs typeface="Arial" panose="020B0604020202020204" pitchFamily="34" charset="0"/>
              </a:rPr>
              <a:t>GREAT SOUTHERN</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シラーズ</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181102" y="2315740"/>
            <a:ext cx="4236776" cy="648896"/>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新樽とフレンチオークの使用は控えめ</a:t>
            </a:r>
          </a:p>
          <a:p>
            <a:pPr algn="ctr">
              <a:spcBef>
                <a:spcPts val="217"/>
              </a:spcBef>
              <a:spcAft>
                <a:spcPts val="315"/>
              </a:spcAft>
            </a:pPr>
            <a:r>
              <a:rPr lang="ja-JP" altLang="en-US" sz="1600" dirty="0">
                <a:latin typeface="Yu Gothic Medium" panose="020B0400000000000000" pitchFamily="34" charset="-128"/>
                <a:ea typeface="Yu Gothic Medium" panose="020B0400000000000000" pitchFamily="34" charset="-128"/>
              </a:rPr>
              <a:t>新樽を使用しない生産者もいます</a:t>
            </a:r>
            <a:endParaRPr lang="en-AU" sz="1600" dirty="0">
              <a:latin typeface="Yu Gothic Medium" panose="020B0400000000000000" pitchFamily="34" charset="-128"/>
              <a:ea typeface="Yu Gothic Medium" panose="020B04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1378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4819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26023" y="4181622"/>
            <a:ext cx="2805709" cy="189680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r>
              <a:rPr lang="ja-JP" altLang="en-US" sz="1600" b="1" dirty="0">
                <a:effectLst/>
                <a:latin typeface="Yu Gothic Medium" panose="020B0400000000000000" pitchFamily="34" charset="-128"/>
                <a:ea typeface="Yu Gothic Medium" panose="020B0400000000000000" pitchFamily="34" charset="-128"/>
              </a:rPr>
              <a:t> </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ブルーベリー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甘草</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コショウ</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スパイス、花</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75078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374316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7987714" y="2070711"/>
            <a:ext cx="1700440" cy="51789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panose="020B0400000000000000" pitchFamily="34" charset="-128"/>
                <a:ea typeface="Yu Gothic" panose="020B0400000000000000" pitchFamily="34" charset="-128"/>
              </a:rPr>
              <a:t>この産地で最も</a:t>
            </a:r>
            <a:br>
              <a:rPr lang="ja-JP" altLang="en-US"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定評のある赤</a:t>
            </a:r>
            <a:endParaRPr lang="en-AU" sz="1800" dirty="0">
              <a:solidFill>
                <a:schemeClr val="tx1"/>
              </a:solidFill>
              <a:effectLst/>
              <a:latin typeface="Yu Gothic" panose="020B0400000000000000" pitchFamily="34" charset="-128"/>
              <a:ea typeface="Yu Gothic" panose="020B0400000000000000" pitchFamily="34" charset="-128"/>
            </a:endParaRP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418162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8ABBD38-3DD2-9A2D-64E0-6A8D34166AAD}"/>
              </a:ext>
            </a:extLst>
          </p:cNvPr>
          <p:cNvSpPr txBox="1"/>
          <p:nvPr/>
        </p:nvSpPr>
        <p:spPr>
          <a:xfrm>
            <a:off x="758601" y="4571303"/>
            <a:ext cx="3283397" cy="1269578"/>
          </a:xfrm>
          <a:prstGeom prst="rect">
            <a:avLst/>
          </a:prstGeom>
          <a:noFill/>
        </p:spPr>
        <p:txBody>
          <a:bodyPr wrap="square" anchor="b">
            <a:spAutoFit/>
          </a:bodyPr>
          <a:lstStyle/>
          <a:p>
            <a:pPr algn="ctr">
              <a:spcBef>
                <a:spcPts val="217"/>
              </a:spcBef>
              <a:spcAft>
                <a:spcPts val="315"/>
              </a:spcAft>
            </a:pPr>
            <a:r>
              <a:rPr lang="ja-JP" altLang="en-US" sz="1600" b="1" dirty="0">
                <a:effectLst/>
                <a:latin typeface="Yu Gothic" panose="020B0400000000000000" pitchFamily="34" charset="-128"/>
                <a:ea typeface="Yu Gothic" panose="020B0400000000000000" pitchFamily="34" charset="-128"/>
              </a:rPr>
              <a:t>ミディアム・ボディ</a:t>
            </a:r>
            <a:endParaRPr lang="en-AU" altLang="ja-JP" sz="1600" b="1" dirty="0">
              <a:effectLst/>
              <a:latin typeface="Yu Gothic" panose="020B0400000000000000" pitchFamily="34" charset="-128"/>
              <a:ea typeface="Yu Gothic" panose="020B0400000000000000" pitchFamily="34" charset="-128"/>
            </a:endParaRPr>
          </a:p>
          <a:p>
            <a:pPr algn="ctr">
              <a:spcBef>
                <a:spcPts val="217"/>
              </a:spcBef>
              <a:spcAft>
                <a:spcPts val="315"/>
              </a:spcAft>
            </a:pPr>
            <a:r>
              <a:rPr lang="ja-JP" altLang="en-US" sz="1600" dirty="0">
                <a:latin typeface="Yu Gothic Medium" panose="020B0400000000000000" pitchFamily="34" charset="-128"/>
                <a:ea typeface="Yu Gothic Medium" panose="020B0400000000000000" pitchFamily="34" charset="-128"/>
              </a:rPr>
              <a:t>スムーズでスパイシー、</a:t>
            </a:r>
          </a:p>
          <a:p>
            <a:pPr algn="ctr">
              <a:spcBef>
                <a:spcPts val="217"/>
              </a:spcBef>
              <a:spcAft>
                <a:spcPts val="315"/>
              </a:spcAft>
            </a:pPr>
            <a:r>
              <a:rPr lang="ja-JP" altLang="en-US" sz="1600" dirty="0">
                <a:latin typeface="Yu Gothic Medium" panose="020B0400000000000000" pitchFamily="34" charset="-128"/>
                <a:ea typeface="Yu Gothic Medium" panose="020B0400000000000000" pitchFamily="34" charset="-128"/>
              </a:rPr>
              <a:t>温暖気候の力強いものとは</a:t>
            </a:r>
          </a:p>
          <a:p>
            <a:pPr algn="ctr">
              <a:spcBef>
                <a:spcPts val="217"/>
              </a:spcBef>
              <a:spcAft>
                <a:spcPts val="315"/>
              </a:spcAft>
            </a:pPr>
            <a:r>
              <a:rPr lang="ja-JP" altLang="en-US" sz="1600" dirty="0">
                <a:latin typeface="Yu Gothic Medium" panose="020B0400000000000000" pitchFamily="34" charset="-128"/>
                <a:ea typeface="Yu Gothic Medium" panose="020B0400000000000000" pitchFamily="34" charset="-128"/>
              </a:rPr>
              <a:t>対照的なスタイル</a:t>
            </a:r>
            <a:endParaRPr lang="en-AU" sz="10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774055"/>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771153"/>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771153"/>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771153"/>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771153"/>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771153"/>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771153"/>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771153"/>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771153"/>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50115" y="2223269"/>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937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934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934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934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934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934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934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934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934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1479" y="3807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5622" y="3804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765"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908"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8432"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956"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1301"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2003"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6527" y="3804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0126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00977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0097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0097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6587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212683" y="566337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6587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4201512" y="60097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00977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13384" y="208228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82F4CC2-94E5-5941-E2CD-DF8D937E7D95}"/>
              </a:ext>
            </a:extLst>
          </p:cNvPr>
          <p:cNvGrpSpPr/>
          <p:nvPr/>
        </p:nvGrpSpPr>
        <p:grpSpPr>
          <a:xfrm>
            <a:off x="3852164" y="6014367"/>
            <a:ext cx="278634" cy="272668"/>
            <a:chOff x="4555570" y="6131407"/>
            <a:chExt cx="278634" cy="272668"/>
          </a:xfrm>
        </p:grpSpPr>
        <p:sp>
          <p:nvSpPr>
            <p:cNvPr id="9" name="Freeform 8">
              <a:extLst>
                <a:ext uri="{FF2B5EF4-FFF2-40B4-BE49-F238E27FC236}">
                  <a16:creationId xmlns:a16="http://schemas.microsoft.com/office/drawing/2014/main" id="{8711F024-A914-8CBC-DE1B-48D4CCF5EF25}"/>
                </a:ext>
              </a:extLst>
            </p:cNvPr>
            <p:cNvSpPr/>
            <p:nvPr/>
          </p:nvSpPr>
          <p:spPr>
            <a:xfrm>
              <a:off x="4692496"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455557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24" name="Group 23">
            <a:extLst>
              <a:ext uri="{FF2B5EF4-FFF2-40B4-BE49-F238E27FC236}">
                <a16:creationId xmlns:a16="http://schemas.microsoft.com/office/drawing/2014/main" id="{0FC46A19-A081-8201-8D1C-8AC8D8DC5C45}"/>
              </a:ext>
            </a:extLst>
          </p:cNvPr>
          <p:cNvGrpSpPr/>
          <p:nvPr/>
        </p:nvGrpSpPr>
        <p:grpSpPr>
          <a:xfrm>
            <a:off x="3483054" y="6014367"/>
            <a:ext cx="275054" cy="272668"/>
            <a:chOff x="3823540" y="6131407"/>
            <a:chExt cx="275054" cy="272668"/>
          </a:xfrm>
        </p:grpSpPr>
        <p:sp>
          <p:nvSpPr>
            <p:cNvPr id="7" name="Oval 6">
              <a:extLst>
                <a:ext uri="{FF2B5EF4-FFF2-40B4-BE49-F238E27FC236}">
                  <a16:creationId xmlns:a16="http://schemas.microsoft.com/office/drawing/2014/main" id="{C6CA6850-8FA6-500D-D1FC-D5AE65AF1DE5}"/>
                </a:ext>
              </a:extLst>
            </p:cNvPr>
            <p:cNvSpPr/>
            <p:nvPr/>
          </p:nvSpPr>
          <p:spPr>
            <a:xfrm>
              <a:off x="382592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382354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569318" y="60143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08228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613150" y="2208410"/>
            <a:ext cx="736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DDD6D7FD-17C0-B36F-A1F6-AE3246C57D42}"/>
              </a:ext>
            </a:extLst>
          </p:cNvPr>
          <p:cNvSpPr txBox="1"/>
          <p:nvPr/>
        </p:nvSpPr>
        <p:spPr>
          <a:xfrm>
            <a:off x="530397" y="48646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4F15CE42-8A57-7F6C-B3DC-0989101A20E3}"/>
              </a:ext>
            </a:extLst>
          </p:cNvPr>
          <p:cNvCxnSpPr>
            <a:cxnSpLocks/>
          </p:cNvCxnSpPr>
          <p:nvPr/>
        </p:nvCxnSpPr>
        <p:spPr>
          <a:xfrm>
            <a:off x="1410550" y="50324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78DF7672-7F9E-F589-F9A2-D516F6ACC579}"/>
              </a:ext>
            </a:extLst>
          </p:cNvPr>
          <p:cNvSpPr txBox="1"/>
          <p:nvPr/>
        </p:nvSpPr>
        <p:spPr>
          <a:xfrm>
            <a:off x="530425" y="179826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7" name="Straight Connector 36">
            <a:extLst>
              <a:ext uri="{FF2B5EF4-FFF2-40B4-BE49-F238E27FC236}">
                <a16:creationId xmlns:a16="http://schemas.microsoft.com/office/drawing/2014/main" id="{71E5C54E-FC49-B8AB-39C2-13BAF30C7311}"/>
              </a:ext>
            </a:extLst>
          </p:cNvPr>
          <p:cNvCxnSpPr>
            <a:cxnSpLocks/>
          </p:cNvCxnSpPr>
          <p:nvPr/>
        </p:nvCxnSpPr>
        <p:spPr>
          <a:xfrm>
            <a:off x="1076945" y="190663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1" name="Title 2">
            <a:extLst>
              <a:ext uri="{FF2B5EF4-FFF2-40B4-BE49-F238E27FC236}">
                <a16:creationId xmlns:a16="http://schemas.microsoft.com/office/drawing/2014/main" id="{322BD126-F948-859C-AD92-6993909CF24B}"/>
              </a:ext>
            </a:extLst>
          </p:cNvPr>
          <p:cNvSpPr txBox="1"/>
          <p:nvPr/>
        </p:nvSpPr>
        <p:spPr>
          <a:xfrm>
            <a:off x="530424" y="29002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866F1241-90CB-EB64-175B-41D5F3D1429E}"/>
              </a:ext>
            </a:extLst>
          </p:cNvPr>
          <p:cNvSpPr txBox="1"/>
          <p:nvPr/>
        </p:nvSpPr>
        <p:spPr>
          <a:xfrm>
            <a:off x="1912839" y="26772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161B8D9B-1544-506E-2C85-45638A4153B3}"/>
              </a:ext>
            </a:extLst>
          </p:cNvPr>
          <p:cNvSpPr txBox="1"/>
          <p:nvPr/>
        </p:nvSpPr>
        <p:spPr>
          <a:xfrm>
            <a:off x="3044394" y="267727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0FF21364-29BC-6EA0-0C36-D2481652058F}"/>
              </a:ext>
            </a:extLst>
          </p:cNvPr>
          <p:cNvSpPr txBox="1"/>
          <p:nvPr/>
        </p:nvSpPr>
        <p:spPr>
          <a:xfrm>
            <a:off x="4475721" y="26772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5" name="Title 2">
            <a:extLst>
              <a:ext uri="{FF2B5EF4-FFF2-40B4-BE49-F238E27FC236}">
                <a16:creationId xmlns:a16="http://schemas.microsoft.com/office/drawing/2014/main" id="{788793C7-FB06-DC5F-36C8-5F962E15F043}"/>
              </a:ext>
            </a:extLst>
          </p:cNvPr>
          <p:cNvSpPr txBox="1"/>
          <p:nvPr/>
        </p:nvSpPr>
        <p:spPr>
          <a:xfrm>
            <a:off x="1912839" y="35471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6" name="Title 2">
            <a:extLst>
              <a:ext uri="{FF2B5EF4-FFF2-40B4-BE49-F238E27FC236}">
                <a16:creationId xmlns:a16="http://schemas.microsoft.com/office/drawing/2014/main" id="{1601283A-D2DB-214B-7ED8-C2E70BC566F7}"/>
              </a:ext>
            </a:extLst>
          </p:cNvPr>
          <p:cNvSpPr txBox="1"/>
          <p:nvPr/>
        </p:nvSpPr>
        <p:spPr>
          <a:xfrm>
            <a:off x="3033407" y="354713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8" name="Title 2">
            <a:extLst>
              <a:ext uri="{FF2B5EF4-FFF2-40B4-BE49-F238E27FC236}">
                <a16:creationId xmlns:a16="http://schemas.microsoft.com/office/drawing/2014/main" id="{6E8FE770-57BB-83E1-800E-083B604332C2}"/>
              </a:ext>
            </a:extLst>
          </p:cNvPr>
          <p:cNvSpPr txBox="1"/>
          <p:nvPr/>
        </p:nvSpPr>
        <p:spPr>
          <a:xfrm>
            <a:off x="4475721" y="35471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54" name="Straight Connector 53">
            <a:extLst>
              <a:ext uri="{FF2B5EF4-FFF2-40B4-BE49-F238E27FC236}">
                <a16:creationId xmlns:a16="http://schemas.microsoft.com/office/drawing/2014/main" id="{00A33D14-C53B-738D-FBC0-9303CD184CC6}"/>
              </a:ext>
            </a:extLst>
          </p:cNvPr>
          <p:cNvCxnSpPr>
            <a:cxnSpLocks/>
          </p:cNvCxnSpPr>
          <p:nvPr/>
        </p:nvCxnSpPr>
        <p:spPr>
          <a:xfrm>
            <a:off x="1206691" y="306816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5" name="Title 2">
            <a:extLst>
              <a:ext uri="{FF2B5EF4-FFF2-40B4-BE49-F238E27FC236}">
                <a16:creationId xmlns:a16="http://schemas.microsoft.com/office/drawing/2014/main" id="{448D5998-FEBB-24E3-B11D-8941A2EBC51F}"/>
              </a:ext>
            </a:extLst>
          </p:cNvPr>
          <p:cNvSpPr txBox="1"/>
          <p:nvPr/>
        </p:nvSpPr>
        <p:spPr>
          <a:xfrm>
            <a:off x="530424" y="377144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6" name="Straight Connector 55">
            <a:extLst>
              <a:ext uri="{FF2B5EF4-FFF2-40B4-BE49-F238E27FC236}">
                <a16:creationId xmlns:a16="http://schemas.microsoft.com/office/drawing/2014/main" id="{5F1CC871-E543-FDA3-0396-7FF0F354AF61}"/>
              </a:ext>
            </a:extLst>
          </p:cNvPr>
          <p:cNvCxnSpPr>
            <a:cxnSpLocks/>
          </p:cNvCxnSpPr>
          <p:nvPr/>
        </p:nvCxnSpPr>
        <p:spPr>
          <a:xfrm>
            <a:off x="1076945" y="393932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le 2">
            <a:extLst>
              <a:ext uri="{FF2B5EF4-FFF2-40B4-BE49-F238E27FC236}">
                <a16:creationId xmlns:a16="http://schemas.microsoft.com/office/drawing/2014/main" id="{3D9D02A0-C4A7-5EAF-AE9C-12C9E8C530BF}"/>
              </a:ext>
            </a:extLst>
          </p:cNvPr>
          <p:cNvSpPr txBox="1"/>
          <p:nvPr/>
        </p:nvSpPr>
        <p:spPr>
          <a:xfrm>
            <a:off x="530424" y="44946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1" name="Straight Connector 60">
            <a:extLst>
              <a:ext uri="{FF2B5EF4-FFF2-40B4-BE49-F238E27FC236}">
                <a16:creationId xmlns:a16="http://schemas.microsoft.com/office/drawing/2014/main" id="{4B367584-8ED4-927A-F1D5-D0AD03F1F1F5}"/>
              </a:ext>
            </a:extLst>
          </p:cNvPr>
          <p:cNvCxnSpPr>
            <a:cxnSpLocks/>
          </p:cNvCxnSpPr>
          <p:nvPr/>
        </p:nvCxnSpPr>
        <p:spPr>
          <a:xfrm>
            <a:off x="1206691" y="466253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itle 2">
            <a:extLst>
              <a:ext uri="{FF2B5EF4-FFF2-40B4-BE49-F238E27FC236}">
                <a16:creationId xmlns:a16="http://schemas.microsoft.com/office/drawing/2014/main" id="{F5E71DE1-4780-E2A9-2E63-5F2BE9678B45}"/>
              </a:ext>
            </a:extLst>
          </p:cNvPr>
          <p:cNvSpPr txBox="1"/>
          <p:nvPr/>
        </p:nvSpPr>
        <p:spPr>
          <a:xfrm>
            <a:off x="530424" y="521860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3" name="Straight Connector 62">
            <a:extLst>
              <a:ext uri="{FF2B5EF4-FFF2-40B4-BE49-F238E27FC236}">
                <a16:creationId xmlns:a16="http://schemas.microsoft.com/office/drawing/2014/main" id="{37DB4086-B03D-4545-9512-CB507B957A30}"/>
              </a:ext>
            </a:extLst>
          </p:cNvPr>
          <p:cNvCxnSpPr>
            <a:cxnSpLocks/>
          </p:cNvCxnSpPr>
          <p:nvPr/>
        </p:nvCxnSpPr>
        <p:spPr>
          <a:xfrm>
            <a:off x="885825" y="5386475"/>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Title 2">
            <a:extLst>
              <a:ext uri="{FF2B5EF4-FFF2-40B4-BE49-F238E27FC236}">
                <a16:creationId xmlns:a16="http://schemas.microsoft.com/office/drawing/2014/main" id="{C751EFD0-EFB5-6973-F802-45906D4D8DCD}"/>
              </a:ext>
            </a:extLst>
          </p:cNvPr>
          <p:cNvSpPr txBox="1"/>
          <p:nvPr/>
        </p:nvSpPr>
        <p:spPr>
          <a:xfrm>
            <a:off x="530424" y="597225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7" name="Straight Connector 66">
            <a:extLst>
              <a:ext uri="{FF2B5EF4-FFF2-40B4-BE49-F238E27FC236}">
                <a16:creationId xmlns:a16="http://schemas.microsoft.com/office/drawing/2014/main" id="{4D398CEA-21A8-1024-A29E-A9DAA0EC3AFC}"/>
              </a:ext>
            </a:extLst>
          </p:cNvPr>
          <p:cNvCxnSpPr>
            <a:cxnSpLocks/>
          </p:cNvCxnSpPr>
          <p:nvPr/>
        </p:nvCxnSpPr>
        <p:spPr>
          <a:xfrm>
            <a:off x="1634799" y="614012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D81F601C-12AB-B129-0A83-E81CC191968C}"/>
              </a:ext>
            </a:extLst>
          </p:cNvPr>
          <p:cNvSpPr txBox="1"/>
          <p:nvPr/>
        </p:nvSpPr>
        <p:spPr>
          <a:xfrm>
            <a:off x="3009318" y="428869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2" name="Title 2">
            <a:extLst>
              <a:ext uri="{FF2B5EF4-FFF2-40B4-BE49-F238E27FC236}">
                <a16:creationId xmlns:a16="http://schemas.microsoft.com/office/drawing/2014/main" id="{6E6C7B99-0FE3-7EA3-4990-B3E874EFD0EA}"/>
              </a:ext>
            </a:extLst>
          </p:cNvPr>
          <p:cNvSpPr txBox="1"/>
          <p:nvPr/>
        </p:nvSpPr>
        <p:spPr>
          <a:xfrm>
            <a:off x="4451632" y="42598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1" name="Title 2">
            <a:extLst>
              <a:ext uri="{FF2B5EF4-FFF2-40B4-BE49-F238E27FC236}">
                <a16:creationId xmlns:a16="http://schemas.microsoft.com/office/drawing/2014/main" id="{F5A61079-7D9F-8193-BAA5-F9B8FC7E8D0F}"/>
              </a:ext>
            </a:extLst>
          </p:cNvPr>
          <p:cNvSpPr txBox="1"/>
          <p:nvPr/>
        </p:nvSpPr>
        <p:spPr>
          <a:xfrm>
            <a:off x="1659019" y="4305919"/>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AU" altLang="ja-JP" dirty="0">
                <a:latin typeface="+mj-lt"/>
                <a:ea typeface="Yu Gothic Medium" panose="020B0400000000000000" pitchFamily="34" charset="-128"/>
              </a:rPr>
              <a:t>GREAT SOUTHERN</a:t>
            </a:r>
            <a:endParaRPr lang="en-US" dirty="0">
              <a:latin typeface="+mj-lt"/>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ja-JP" altLang="en-US" sz="5000">
                <a:solidFill>
                  <a:schemeClr val="accent5"/>
                </a:solidFill>
                <a:latin typeface="Yu Gothic Medium" panose="020B0400000000000000" pitchFamily="34" charset="-128"/>
                <a:ea typeface="Yu Gothic Medium" panose="020B0400000000000000" pitchFamily="34" charset="-128"/>
                <a:cs typeface="Hellix"/>
              </a:rPr>
              <a:t>隔離された</a:t>
            </a:r>
          </a:p>
          <a:p>
            <a:pPr>
              <a:lnSpc>
                <a:spcPct val="80000"/>
              </a:lnSpc>
              <a:tabLst>
                <a:tab pos="1274445" algn="l"/>
              </a:tabLst>
            </a:pPr>
            <a:r>
              <a:rPr lang="ja-JP" altLang="en-US" sz="5000">
                <a:solidFill>
                  <a:schemeClr val="accent5"/>
                </a:solidFill>
                <a:latin typeface="Yu Gothic Medium" panose="020B0400000000000000" pitchFamily="34" charset="-128"/>
                <a:ea typeface="Yu Gothic Medium" panose="020B0400000000000000" pitchFamily="34" charset="-128"/>
                <a:cs typeface="Hellix"/>
              </a:rPr>
              <a:t>実り豊かな産地</a:t>
            </a:r>
            <a:endParaRPr lang="en-AU" sz="5000" dirty="0">
              <a:solidFill>
                <a:schemeClr val="accent5"/>
              </a:solidFill>
              <a:latin typeface="Yu Gothic Medium" panose="020B0400000000000000" pitchFamily="34" charset="-128"/>
              <a:ea typeface="Yu Gothic Medium" panose="020B0400000000000000" pitchFamily="34" charset="-128"/>
              <a:cs typeface="Hellix"/>
            </a:endParaRP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4121848" cy="992298"/>
          </a:xfrm>
        </p:spPr>
        <p:txBody>
          <a:bodyPr/>
          <a:lstStyle/>
          <a:p>
            <a:pPr>
              <a:lnSpc>
                <a:spcPct val="110000"/>
              </a:lnSpc>
            </a:pPr>
            <a:r>
              <a:rPr lang="ja-JP" altLang="en-US" sz="2400">
                <a:solidFill>
                  <a:schemeClr val="bg1"/>
                </a:solidFill>
                <a:latin typeface="Yu Gothic Medium" panose="020B0400000000000000" pitchFamily="34" charset="-128"/>
                <a:ea typeface="Yu Gothic Medium" panose="020B0400000000000000" pitchFamily="34" charset="-128"/>
              </a:rPr>
              <a:t>近年頭</a:t>
            </a:r>
            <a:r>
              <a:rPr lang="ja-JP" altLang="en-US" sz="2400" dirty="0">
                <a:solidFill>
                  <a:schemeClr val="bg1"/>
                </a:solidFill>
                <a:latin typeface="Yu Gothic Medium" panose="020B0400000000000000" pitchFamily="34" charset="-128"/>
                <a:ea typeface="Yu Gothic Medium" panose="020B0400000000000000" pitchFamily="34" charset="-128"/>
              </a:rPr>
              <a:t>角を現した</a:t>
            </a:r>
            <a:br>
              <a:rPr lang="ja-JP" altLang="en-US" sz="2400" dirty="0">
                <a:solidFill>
                  <a:schemeClr val="bg1"/>
                </a:solidFill>
                <a:latin typeface="Yu Gothic Medium" panose="020B0400000000000000" pitchFamily="34" charset="-128"/>
                <a:ea typeface="Yu Gothic Medium" panose="020B0400000000000000" pitchFamily="34" charset="-128"/>
              </a:rPr>
            </a:br>
            <a:r>
              <a:rPr lang="ja-JP" altLang="en-US" sz="2400" dirty="0">
                <a:solidFill>
                  <a:schemeClr val="bg1"/>
                </a:solidFill>
                <a:latin typeface="Yu Gothic Medium" panose="020B0400000000000000" pitchFamily="34" charset="-128"/>
                <a:ea typeface="Yu Gothic Medium" panose="020B0400000000000000" pitchFamily="34" charset="-128"/>
              </a:rPr>
              <a:t>明るい未来へと向かう</a:t>
            </a:r>
            <a:br>
              <a:rPr lang="ja-JP" altLang="en-US" sz="2400" dirty="0">
                <a:solidFill>
                  <a:schemeClr val="bg1"/>
                </a:solidFill>
                <a:latin typeface="Yu Gothic Medium" panose="020B0400000000000000" pitchFamily="34" charset="-128"/>
                <a:ea typeface="Yu Gothic Medium" panose="020B0400000000000000" pitchFamily="34" charset="-128"/>
              </a:rPr>
            </a:br>
            <a:r>
              <a:rPr lang="ja-JP" altLang="en-US" sz="2400" dirty="0">
                <a:solidFill>
                  <a:schemeClr val="bg1"/>
                </a:solidFill>
                <a:latin typeface="Yu Gothic Medium" panose="020B0400000000000000" pitchFamily="34" charset="-128"/>
                <a:ea typeface="Yu Gothic Medium" panose="020B0400000000000000" pitchFamily="34" charset="-128"/>
              </a:rPr>
              <a:t>ダイナミックかつ広大な産地</a:t>
            </a:r>
            <a:endParaRPr lang="en-AU" sz="2400" dirty="0">
              <a:solidFill>
                <a:schemeClr val="bg1"/>
              </a:solidFill>
              <a:latin typeface="Yu Gothic Medium" panose="020B0400000000000000" pitchFamily="34" charset="-128"/>
              <a:ea typeface="Yu Gothic Medium" panose="020B0400000000000000" pitchFamily="34" charset="-128"/>
            </a:endParaRPr>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51" r="16751"/>
          <a:stretch/>
        </p:blipFill>
        <p:spPr>
          <a:xfrm>
            <a:off x="6096000" y="368300"/>
            <a:ext cx="6096000" cy="6103938"/>
          </a:xfrm>
        </p:spPr>
      </p:pic>
      <p:sp>
        <p:nvSpPr>
          <p:cNvPr id="6" name="object 11">
            <a:extLst>
              <a:ext uri="{FF2B5EF4-FFF2-40B4-BE49-F238E27FC236}">
                <a16:creationId xmlns:a16="http://schemas.microsoft.com/office/drawing/2014/main" id="{6231443A-BB70-29BB-22B7-C7AE9037E75A}"/>
              </a:ext>
            </a:extLst>
          </p:cNvPr>
          <p:cNvSpPr txBox="1"/>
          <p:nvPr/>
        </p:nvSpPr>
        <p:spPr>
          <a:xfrm>
            <a:off x="10178302" y="6522358"/>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7520" b="-1842"/>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11">
            <a:extLst>
              <a:ext uri="{FF2B5EF4-FFF2-40B4-BE49-F238E27FC236}">
                <a16:creationId xmlns:a16="http://schemas.microsoft.com/office/drawing/2014/main" id="{C1E722BB-9906-FB19-7E80-741562292F38}"/>
              </a:ext>
            </a:extLst>
          </p:cNvPr>
          <p:cNvSpPr txBox="1"/>
          <p:nvPr/>
        </p:nvSpPr>
        <p:spPr>
          <a:xfrm>
            <a:off x="130788" y="53211"/>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
        <p:nvSpPr>
          <p:cNvPr id="7" name="object 2">
            <a:extLst>
              <a:ext uri="{FF2B5EF4-FFF2-40B4-BE49-F238E27FC236}">
                <a16:creationId xmlns:a16="http://schemas.microsoft.com/office/drawing/2014/main" id="{5C7787A4-5801-2579-4C45-BE39A9F27B40}"/>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FCCD-7C9E-C960-09A4-DEEB4074F9D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BAD6CD0-3EC0-CB1E-A342-96AEB5E86E14}"/>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7E75DB30-E627-0D69-F7D4-A4D16E93449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5050021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931" r="4631"/>
          <a:stretch/>
        </p:blipFill>
        <p:spPr>
          <a:xfrm>
            <a:off x="1103085"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AU" altLang="ja-JP" dirty="0">
                <a:solidFill>
                  <a:schemeClr val="accent2"/>
                </a:solidFill>
                <a:latin typeface="+mj-lt"/>
                <a:ea typeface="Yu Gothic Medium" panose="020B0400000000000000" pitchFamily="34" charset="-128"/>
                <a:cs typeface="Arial" panose="020B0604020202020204" pitchFamily="34" charset="0"/>
              </a:rPr>
              <a:t>Australia</a:t>
            </a:r>
            <a:br>
              <a:rPr lang="en-AU"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9853D473-2F61-E504-4EE2-186363616061}"/>
              </a:ext>
            </a:extLst>
          </p:cNvPr>
          <p:cNvSpPr txBox="1"/>
          <p:nvPr/>
        </p:nvSpPr>
        <p:spPr>
          <a:xfrm>
            <a:off x="2340864" y="5585485"/>
            <a:ext cx="1655022"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2"/>
                </a:solidFill>
                <a:latin typeface="Yu Gothic" panose="020B0400000000000000" pitchFamily="34" charset="-128"/>
                <a:ea typeface="Yu Gothic" panose="020B0400000000000000" pitchFamily="34" charset="-128"/>
                <a:cs typeface="Hellix SemiBold"/>
              </a:rPr>
              <a:t>グレート・サザン</a:t>
            </a:r>
            <a:endParaRPr lang="en-US" sz="1400" b="1" dirty="0">
              <a:solidFill>
                <a:schemeClr val="accent2"/>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3814640" y="4877514"/>
            <a:ext cx="1023257" cy="7982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7" y="584200"/>
            <a:ext cx="7188463" cy="1325562"/>
          </a:xfrm>
        </p:spPr>
        <p:txBody>
          <a:bodyPr/>
          <a:lstStyle/>
          <a:p>
            <a:r>
              <a:rPr lang="en-AU" altLang="ja-JP" spc="-300" dirty="0">
                <a:solidFill>
                  <a:schemeClr val="accent2"/>
                </a:solidFill>
                <a:latin typeface="+mj-lt"/>
                <a:ea typeface="Yu Gothic Medium" panose="020B0400000000000000" pitchFamily="34" charset="-128"/>
                <a:cs typeface="Arial" panose="020B0604020202020204" pitchFamily="34" charset="0"/>
              </a:rPr>
              <a:t>Western Australia</a:t>
            </a:r>
            <a:br>
              <a:rPr lang="en-AU" altLang="ja-JP" spc="-300" dirty="0">
                <a:solidFill>
                  <a:schemeClr val="accent2"/>
                </a:solidFill>
                <a:latin typeface="Yu Gothic Medium" panose="020B0400000000000000" pitchFamily="34" charset="-128"/>
                <a:ea typeface="Yu Gothic Medium" panose="020B0400000000000000" pitchFamily="34" charset="-128"/>
              </a:rPr>
            </a:br>
            <a:r>
              <a:rPr lang="ja-JP" altLang="en-US" spc="-300" dirty="0">
                <a:solidFill>
                  <a:schemeClr val="accent2"/>
                </a:solidFill>
                <a:latin typeface="Yu Gothic Medium" panose="020B0400000000000000" pitchFamily="34" charset="-128"/>
                <a:ea typeface="Yu Gothic Medium" panose="020B0400000000000000" pitchFamily="34" charset="-128"/>
              </a:rPr>
              <a:t>西 オーストラリア</a:t>
            </a:r>
            <a:endParaRPr lang="en-US" spc="-300" dirty="0">
              <a:solidFill>
                <a:schemeClr val="accent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3160166" y="5601537"/>
            <a:ext cx="2120670"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グレート・サザン</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5134131" y="5501878"/>
            <a:ext cx="3043758" cy="28432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4D2F8EF-F430-0E44-2F9F-F14D2E9ED87E}"/>
              </a:ext>
            </a:extLst>
          </p:cNvPr>
          <p:cNvSpPr txBox="1"/>
          <p:nvPr/>
        </p:nvSpPr>
        <p:spPr>
          <a:xfrm>
            <a:off x="7160881" y="3567321"/>
            <a:ext cx="2034015" cy="276999"/>
          </a:xfrm>
          <a:prstGeom prst="rect">
            <a:avLst/>
          </a:prstGeom>
          <a:noFill/>
        </p:spPr>
        <p:txBody>
          <a:bodyPr wrap="square">
            <a:spAutoFit/>
          </a:bodyPr>
          <a:lstStyle/>
          <a:p>
            <a:r>
              <a:rPr lang="ja-JP" altLang="en-US" sz="1200" b="1">
                <a:solidFill>
                  <a:schemeClr val="accent2"/>
                </a:solidFill>
                <a:latin typeface="Yu Gothic" panose="020B0400000000000000" pitchFamily="34" charset="-128"/>
                <a:ea typeface="Yu Gothic" panose="020B0400000000000000" pitchFamily="34" charset="-128"/>
              </a:rPr>
              <a:t>フランクランド・リヴァー</a:t>
            </a:r>
            <a:endParaRPr lang="en-US" sz="1200" b="1" dirty="0">
              <a:solidFill>
                <a:schemeClr val="accent2"/>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F1582C05-9385-6EC3-9483-6A13FABA5D6D}"/>
              </a:ext>
            </a:extLst>
          </p:cNvPr>
          <p:cNvCxnSpPr>
            <a:cxnSpLocks/>
          </p:cNvCxnSpPr>
          <p:nvPr/>
        </p:nvCxnSpPr>
        <p:spPr>
          <a:xfrm flipH="1" flipV="1">
            <a:off x="8034728" y="3818087"/>
            <a:ext cx="143160" cy="116614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F6643BB-94AA-780C-6A60-24486CE6E64E}"/>
              </a:ext>
            </a:extLst>
          </p:cNvPr>
          <p:cNvSpPr txBox="1"/>
          <p:nvPr/>
        </p:nvSpPr>
        <p:spPr>
          <a:xfrm>
            <a:off x="9514337" y="4136947"/>
            <a:ext cx="2034015" cy="276999"/>
          </a:xfrm>
          <a:prstGeom prst="rect">
            <a:avLst/>
          </a:prstGeom>
          <a:noFill/>
        </p:spPr>
        <p:txBody>
          <a:bodyPr wrap="square">
            <a:spAutoFit/>
          </a:bodyPr>
          <a:lstStyle/>
          <a:p>
            <a:r>
              <a:rPr lang="ja-JP" altLang="en-US" sz="1200" b="1">
                <a:solidFill>
                  <a:schemeClr val="accent2"/>
                </a:solidFill>
                <a:latin typeface="Yu Gothic" panose="020B0400000000000000" pitchFamily="34" charset="-128"/>
                <a:ea typeface="Yu Gothic" panose="020B0400000000000000" pitchFamily="34" charset="-128"/>
              </a:rPr>
              <a:t>マウント・バーカー</a:t>
            </a:r>
            <a:endParaRPr lang="en-US" sz="1200" b="1" dirty="0">
              <a:solidFill>
                <a:schemeClr val="accent2"/>
              </a:solidFill>
              <a:latin typeface="Yu Gothic" panose="020B0400000000000000" pitchFamily="34" charset="-128"/>
              <a:ea typeface="Yu Gothic" panose="020B0400000000000000" pitchFamily="34" charset="-128"/>
            </a:endParaRPr>
          </a:p>
        </p:txBody>
      </p:sp>
      <p:cxnSp>
        <p:nvCxnSpPr>
          <p:cNvPr id="12" name="Straight Connector 11">
            <a:extLst>
              <a:ext uri="{FF2B5EF4-FFF2-40B4-BE49-F238E27FC236}">
                <a16:creationId xmlns:a16="http://schemas.microsoft.com/office/drawing/2014/main" id="{272181D7-8B2E-DABA-16EA-FCC8364368C9}"/>
              </a:ext>
            </a:extLst>
          </p:cNvPr>
          <p:cNvCxnSpPr>
            <a:cxnSpLocks/>
          </p:cNvCxnSpPr>
          <p:nvPr/>
        </p:nvCxnSpPr>
        <p:spPr>
          <a:xfrm flipV="1">
            <a:off x="8979108" y="4282782"/>
            <a:ext cx="524656" cy="98626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DE96CC9-0BB1-A4F9-90B7-7D67146A6B71}"/>
              </a:ext>
            </a:extLst>
          </p:cNvPr>
          <p:cNvSpPr txBox="1"/>
          <p:nvPr/>
        </p:nvSpPr>
        <p:spPr>
          <a:xfrm>
            <a:off x="10241360" y="5433596"/>
            <a:ext cx="2034015" cy="276999"/>
          </a:xfrm>
          <a:prstGeom prst="rect">
            <a:avLst/>
          </a:prstGeom>
          <a:noFill/>
        </p:spPr>
        <p:txBody>
          <a:bodyPr wrap="square">
            <a:spAutoFit/>
          </a:bodyPr>
          <a:lstStyle/>
          <a:p>
            <a:r>
              <a:rPr lang="ja-JP" altLang="en-US" sz="1200" b="1" dirty="0">
                <a:solidFill>
                  <a:schemeClr val="accent2"/>
                </a:solidFill>
                <a:latin typeface="Yu Gothic" panose="020B0400000000000000" pitchFamily="34" charset="-128"/>
                <a:ea typeface="Yu Gothic" panose="020B0400000000000000" pitchFamily="34" charset="-128"/>
              </a:rPr>
              <a:t>ポロングラップ</a:t>
            </a:r>
            <a:endParaRPr lang="en-US" sz="1200" b="1" dirty="0">
              <a:solidFill>
                <a:schemeClr val="accent2"/>
              </a:solidFill>
              <a:latin typeface="Yu Gothic" panose="020B0400000000000000" pitchFamily="34" charset="-128"/>
              <a:ea typeface="Yu Gothic" panose="020B0400000000000000" pitchFamily="34" charset="-128"/>
            </a:endParaRPr>
          </a:p>
        </p:txBody>
      </p:sp>
      <p:cxnSp>
        <p:nvCxnSpPr>
          <p:cNvPr id="15" name="Straight Connector 14">
            <a:extLst>
              <a:ext uri="{FF2B5EF4-FFF2-40B4-BE49-F238E27FC236}">
                <a16:creationId xmlns:a16="http://schemas.microsoft.com/office/drawing/2014/main" id="{EF7B529A-71B3-8007-5B9D-276B43E637F5}"/>
              </a:ext>
            </a:extLst>
          </p:cNvPr>
          <p:cNvCxnSpPr>
            <a:cxnSpLocks/>
          </p:cNvCxnSpPr>
          <p:nvPr/>
        </p:nvCxnSpPr>
        <p:spPr>
          <a:xfrm>
            <a:off x="9503764" y="5382357"/>
            <a:ext cx="742013" cy="15959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2FE1F88-5B52-5B25-1439-52D00CB30D45}"/>
              </a:ext>
            </a:extLst>
          </p:cNvPr>
          <p:cNvSpPr txBox="1"/>
          <p:nvPr/>
        </p:nvSpPr>
        <p:spPr>
          <a:xfrm>
            <a:off x="9881596" y="6112538"/>
            <a:ext cx="2034015" cy="276999"/>
          </a:xfrm>
          <a:prstGeom prst="rect">
            <a:avLst/>
          </a:prstGeom>
          <a:noFill/>
        </p:spPr>
        <p:txBody>
          <a:bodyPr wrap="square">
            <a:spAutoFit/>
          </a:bodyPr>
          <a:lstStyle/>
          <a:p>
            <a:r>
              <a:rPr lang="ja-JP" altLang="en-US" sz="1200" b="1">
                <a:solidFill>
                  <a:schemeClr val="accent2"/>
                </a:solidFill>
                <a:latin typeface="Yu Gothic" panose="020B0400000000000000" pitchFamily="34" charset="-128"/>
                <a:ea typeface="Yu Gothic" panose="020B0400000000000000" pitchFamily="34" charset="-128"/>
              </a:rPr>
              <a:t>アルバニー</a:t>
            </a:r>
            <a:endParaRPr lang="en-US" sz="1200" b="1" dirty="0">
              <a:solidFill>
                <a:schemeClr val="accent2"/>
              </a:solidFill>
              <a:latin typeface="Yu Gothic" panose="020B0400000000000000" pitchFamily="34" charset="-128"/>
              <a:ea typeface="Yu Gothic" panose="020B0400000000000000" pitchFamily="34" charset="-128"/>
            </a:endParaRPr>
          </a:p>
        </p:txBody>
      </p:sp>
      <p:cxnSp>
        <p:nvCxnSpPr>
          <p:cNvPr id="18" name="Straight Connector 17">
            <a:extLst>
              <a:ext uri="{FF2B5EF4-FFF2-40B4-BE49-F238E27FC236}">
                <a16:creationId xmlns:a16="http://schemas.microsoft.com/office/drawing/2014/main" id="{A6FB1380-DA56-69C0-CDCA-ACFD320318FB}"/>
              </a:ext>
            </a:extLst>
          </p:cNvPr>
          <p:cNvCxnSpPr>
            <a:cxnSpLocks/>
            <a:endCxn id="17" idx="1"/>
          </p:cNvCxnSpPr>
          <p:nvPr/>
        </p:nvCxnSpPr>
        <p:spPr>
          <a:xfrm>
            <a:off x="9316386" y="5754001"/>
            <a:ext cx="56521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1325500-C50E-C06D-DDF9-8F9AA35D109E}"/>
              </a:ext>
            </a:extLst>
          </p:cNvPr>
          <p:cNvSpPr txBox="1"/>
          <p:nvPr/>
        </p:nvSpPr>
        <p:spPr>
          <a:xfrm>
            <a:off x="7207421" y="6300402"/>
            <a:ext cx="2034015" cy="276999"/>
          </a:xfrm>
          <a:prstGeom prst="rect">
            <a:avLst/>
          </a:prstGeom>
          <a:noFill/>
        </p:spPr>
        <p:txBody>
          <a:bodyPr wrap="square">
            <a:spAutoFit/>
          </a:bodyPr>
          <a:lstStyle/>
          <a:p>
            <a:r>
              <a:rPr lang="ja-JP" altLang="en-US" sz="1200" b="1">
                <a:solidFill>
                  <a:schemeClr val="accent2"/>
                </a:solidFill>
                <a:latin typeface="Yu Gothic" panose="020B0400000000000000" pitchFamily="34" charset="-128"/>
                <a:ea typeface="Yu Gothic" panose="020B0400000000000000" pitchFamily="34" charset="-128"/>
              </a:rPr>
              <a:t>デンマーク</a:t>
            </a:r>
            <a:endParaRPr lang="en-US" sz="1200" b="1" dirty="0">
              <a:solidFill>
                <a:schemeClr val="accent2"/>
              </a:solidFill>
              <a:latin typeface="Yu Gothic" panose="020B0400000000000000" pitchFamily="34" charset="-128"/>
              <a:ea typeface="Yu Gothic" panose="020B0400000000000000" pitchFamily="34" charset="-128"/>
            </a:endParaRPr>
          </a:p>
        </p:txBody>
      </p:sp>
      <p:cxnSp>
        <p:nvCxnSpPr>
          <p:cNvPr id="21" name="Straight Connector 20">
            <a:extLst>
              <a:ext uri="{FF2B5EF4-FFF2-40B4-BE49-F238E27FC236}">
                <a16:creationId xmlns:a16="http://schemas.microsoft.com/office/drawing/2014/main" id="{1DA223B9-8F8C-B0B2-8184-EECA1307F86A}"/>
              </a:ext>
            </a:extLst>
          </p:cNvPr>
          <p:cNvCxnSpPr>
            <a:cxnSpLocks/>
          </p:cNvCxnSpPr>
          <p:nvPr/>
        </p:nvCxnSpPr>
        <p:spPr>
          <a:xfrm flipH="1">
            <a:off x="8142736" y="5888913"/>
            <a:ext cx="30422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AU" altLang="ja-JP" dirty="0">
                <a:solidFill>
                  <a:schemeClr val="accent5"/>
                </a:solidFill>
                <a:latin typeface="+mj-lt"/>
                <a:ea typeface="Yu Gothic Medium" panose="020B0400000000000000" pitchFamily="34" charset="-128"/>
              </a:rPr>
              <a:t>GREAT SOUTHERN</a:t>
            </a:r>
            <a:endParaRPr lang="en-US" dirty="0">
              <a:solidFill>
                <a:schemeClr val="accent5"/>
              </a:solidFill>
              <a:latin typeface="+mj-lt"/>
              <a:ea typeface="Yu Gothic Medium" panose="020B0400000000000000" pitchFamily="34" charset="-128"/>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2743685"/>
            <a:ext cx="5244407" cy="3133240"/>
          </a:xfrm>
        </p:spPr>
        <p:txBody>
          <a:bodyPr/>
          <a:lstStyle/>
          <a:p>
            <a:pPr marL="0" marR="417195" indent="0">
              <a:spcBef>
                <a:spcPts val="219"/>
              </a:spcBef>
              <a:buNone/>
            </a:pPr>
            <a:r>
              <a:rPr lang="ja-JP" altLang="en-US"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オーストラリア最大級のワイン産地は、広大で</a:t>
            </a:r>
            <a:br>
              <a:rPr lang="en-AU" altLang="ja-JP"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孤立した地域であると同時に多様性に富み、</a:t>
            </a:r>
            <a:br>
              <a:rPr lang="en-AU" altLang="ja-JP"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高品質なワインに定評があります。</a:t>
            </a:r>
            <a:br>
              <a:rPr lang="en-AU" altLang="ja-JP"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endParaRPr lang="en-AU" altLang="ja-JP" sz="1800" spc="-3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endParaRPr>
          </a:p>
          <a:p>
            <a:pPr marL="285750" marR="417195" indent="-285750">
              <a:lnSpc>
                <a:spcPct val="105000"/>
              </a:lnSpc>
              <a:buFont typeface="Arial" panose="020B0604020202020204" pitchFamily="34" charset="0"/>
              <a:buChar char="•"/>
            </a:pPr>
            <a:r>
              <a:rPr lang="en-US" altLang="ja-JP" sz="1800" dirty="0">
                <a:latin typeface="Yu Gothic Medium" panose="020B0400000000000000" pitchFamily="34" charset="-128"/>
                <a:ea typeface="Yu Gothic Medium" panose="020B0400000000000000" pitchFamily="34" charset="-128"/>
              </a:rPr>
              <a:t>5</a:t>
            </a:r>
            <a:r>
              <a:rPr lang="ja-JP" altLang="en-US" sz="1800" dirty="0">
                <a:latin typeface="Yu Gothic Medium" panose="020B0400000000000000" pitchFamily="34" charset="-128"/>
                <a:ea typeface="Yu Gothic Medium" panose="020B0400000000000000" pitchFamily="34" charset="-128"/>
              </a:rPr>
              <a:t>つの特徴的なサブ・リージョン</a:t>
            </a:r>
          </a:p>
          <a:p>
            <a:pPr marL="285750" marR="417195" indent="-285750">
              <a:lnSpc>
                <a:spcPct val="105000"/>
              </a:lnSpc>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西オーストラリア州で最も冷涼な</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ワイン産地。良好な生育条件</a:t>
            </a:r>
          </a:p>
          <a:p>
            <a:pPr marL="285750" marR="417195" indent="-285750">
              <a:lnSpc>
                <a:spcPct val="105000"/>
              </a:lnSpc>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優れたリースリングとシラーズ</a:t>
            </a:r>
          </a:p>
          <a:p>
            <a:pPr marL="285750" marR="417195" indent="-285750">
              <a:lnSpc>
                <a:spcPct val="105000"/>
              </a:lnSpc>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サステイナブルな栽培方法に注力</a:t>
            </a:r>
          </a:p>
          <a:p>
            <a:pPr marL="285750" marR="417195" indent="-285750">
              <a:lnSpc>
                <a:spcPct val="105000"/>
              </a:lnSpc>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伝統的な醸造方法と最小限の介入に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よる醸造方法の組み合わせ</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829691" cy="1325563"/>
          </a:xfrm>
        </p:spPr>
        <p:txBody>
          <a:bodyPr/>
          <a:lstStyle/>
          <a:p>
            <a:r>
              <a:rPr lang="ja-JP" altLang="en-US" sz="5000" dirty="0">
                <a:solidFill>
                  <a:schemeClr val="bg2"/>
                </a:solidFill>
                <a:latin typeface="Yu Gothic Medium" panose="020B0400000000000000" pitchFamily="34" charset="-128"/>
                <a:ea typeface="Yu Gothic Medium" panose="020B0400000000000000" pitchFamily="34" charset="-128"/>
              </a:rPr>
              <a:t>豊かさ</a:t>
            </a:r>
            <a:r>
              <a:rPr lang="en-AU" altLang="ja-JP" sz="5000" dirty="0">
                <a:solidFill>
                  <a:schemeClr val="bg2"/>
                </a:solidFill>
                <a:latin typeface="Yu Gothic Medium" panose="020B0400000000000000" pitchFamily="34" charset="-128"/>
                <a:ea typeface="Yu Gothic Medium" panose="020B0400000000000000" pitchFamily="34" charset="-128"/>
              </a:rPr>
              <a:t>, </a:t>
            </a:r>
            <a:r>
              <a:rPr lang="ja-JP" altLang="en-US" sz="5000" dirty="0">
                <a:solidFill>
                  <a:schemeClr val="bg2"/>
                </a:solidFill>
                <a:latin typeface="Yu Gothic Medium" panose="020B0400000000000000" pitchFamily="34" charset="-128"/>
                <a:ea typeface="Yu Gothic Medium" panose="020B0400000000000000" pitchFamily="34" charset="-128"/>
              </a:rPr>
              <a:t>広大さ</a:t>
            </a:r>
          </a:p>
          <a:p>
            <a:r>
              <a:rPr lang="ja-JP" altLang="en-US" sz="5000" dirty="0">
                <a:solidFill>
                  <a:schemeClr val="bg2"/>
                </a:solidFill>
                <a:latin typeface="Yu Gothic Medium" panose="020B0400000000000000" pitchFamily="34" charset="-128"/>
                <a:ea typeface="Yu Gothic Medium" panose="020B0400000000000000" pitchFamily="34" charset="-128"/>
              </a:rPr>
              <a:t>多様性</a:t>
            </a:r>
            <a:endParaRPr lang="en-US" sz="5000" dirty="0">
              <a:solidFill>
                <a:schemeClr val="bg2"/>
              </a:solidFill>
              <a:latin typeface="Yu Gothic Medium" panose="020B0400000000000000" pitchFamily="34" charset="-128"/>
              <a:ea typeface="Yu Gothic Medium" panose="020B0400000000000000" pitchFamily="34" charset="-128"/>
            </a:endParaRPr>
          </a:p>
        </p:txBody>
      </p:sp>
      <p:sp>
        <p:nvSpPr>
          <p:cNvPr id="2" name="object 11">
            <a:extLst>
              <a:ext uri="{FF2B5EF4-FFF2-40B4-BE49-F238E27FC236}">
                <a16:creationId xmlns:a16="http://schemas.microsoft.com/office/drawing/2014/main" id="{5441BC5B-FAD8-3070-EB83-BE0D3162F55E}"/>
              </a:ext>
            </a:extLst>
          </p:cNvPr>
          <p:cNvSpPr txBox="1"/>
          <p:nvPr/>
        </p:nvSpPr>
        <p:spPr>
          <a:xfrm>
            <a:off x="98130" y="6489700"/>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709"/>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グレートサザンの歴史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ブドウ栽培とワイン醸造 </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AU" sz="2000" dirty="0">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5B660F56-AB56-4BDD-CFD7-991AF4E57B61}"/>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1859</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40674" y="4180805"/>
            <a:ext cx="2693480"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入植者のジョージ・</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エガートン・ワーバートンがマウント・バーカー近くの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土地で、この地域初の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ブドウを植える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3120123" y="2169722"/>
            <a:ext cx="3520374" cy="751032"/>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ブドウ栽培者ビル・ジェイミソンの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試験栽培が、この地域の商業的発展の基礎となる</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120123" y="1506947"/>
            <a:ext cx="2120040" cy="662774"/>
          </a:xfrm>
        </p:spPr>
        <p:txBody>
          <a:bodyPr/>
          <a:lstStyle/>
          <a:p>
            <a:r>
              <a:rPr lang="en-US" dirty="0"/>
              <a:t>1930</a:t>
            </a:r>
            <a:r>
              <a:rPr lang="ja-JP" altLang="en-US" sz="1500" dirty="0">
                <a:latin typeface="Yu Gothic" panose="020B0400000000000000" pitchFamily="34" charset="-128"/>
                <a:ea typeface="Yu Gothic" panose="020B0400000000000000" pitchFamily="34" charset="-128"/>
              </a:rPr>
              <a:t>年代</a:t>
            </a:r>
            <a:endParaRPr lang="en-US" sz="1500" dirty="0">
              <a:latin typeface="Yu Gothic" panose="020B0400000000000000" pitchFamily="34" charset="-128"/>
              <a:ea typeface="Yu Gothic"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7" y="4180805"/>
            <a:ext cx="238115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マウント・バーカー近くのフォレスト・ヒルに、この地域初の商業用</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ブドウ畑が設立される</a:t>
            </a:r>
            <a:endParaRPr lang="en-AU" sz="1600" dirty="0">
              <a:latin typeface="Yu Gothic Medium" panose="020B0400000000000000" pitchFamily="34" charset="-128"/>
              <a:ea typeface="Yu Gothic Medium" panose="020B0400000000000000" pitchFamily="34" charset="-128"/>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1965</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97262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ltLang="ja-JP" dirty="0">
                <a:solidFill>
                  <a:schemeClr val="accent5"/>
                </a:solidFill>
                <a:latin typeface="+mj-lt"/>
                <a:ea typeface="Yu Gothic Medium" panose="020B0400000000000000" pitchFamily="34" charset="-128"/>
              </a:rPr>
              <a:t>GREAT SOUTHERN</a:t>
            </a:r>
            <a:r>
              <a:rPr lang="ja-JP" altLang="en-US" dirty="0">
                <a:solidFill>
                  <a:schemeClr val="accent5"/>
                </a:solidFill>
                <a:latin typeface="Yu Gothic Medium" panose="020B0400000000000000" pitchFamily="34" charset="-128"/>
                <a:ea typeface="Yu Gothic Medium" panose="020B0400000000000000" pitchFamily="34" charset="-128"/>
              </a:rPr>
              <a:t>の</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375605" y="4146969"/>
            <a:ext cx="248988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西オーストラリア州政府は、</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経済成長を促す目的で、</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ブドウ栽培学のハロルド・オルモ教授とペンフォールド・ハイランド博士を招聘し、地域を調査する</a:t>
            </a:r>
            <a:endParaRPr lang="en-AU" sz="1600" dirty="0">
              <a:latin typeface="Yu Gothic Medium" panose="020B0400000000000000" pitchFamily="34" charset="-128"/>
              <a:ea typeface="Yu Gothic Medium" panose="020B0400000000000000" pitchFamily="34" charset="-128"/>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375605" y="348419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1955</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オルモ教授の報告書により、マウント・バーカーとフランクランド・リヴァーは、ワイン生産に有望な産地であると結論づけられる</a:t>
            </a:r>
            <a:endParaRPr lang="en-AU" sz="1600" dirty="0">
              <a:latin typeface="Yu Gothic Medium" panose="020B0400000000000000" pitchFamily="34" charset="-128"/>
              <a:ea typeface="Yu Gothic Medium" panose="020B0400000000000000" pitchFamily="34" charset="-128"/>
            </a:endParaRP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1956</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757409" y="368300"/>
            <a:ext cx="443459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2568030" y="3518031"/>
            <a:ext cx="2382787" cy="662774"/>
          </a:xfrm>
        </p:spPr>
        <p:txBody>
          <a:bodyPr/>
          <a:lstStyle/>
          <a:p>
            <a:r>
              <a:rPr lang="en-US" dirty="0"/>
              <a:t>1970</a:t>
            </a:r>
            <a:r>
              <a:rPr lang="en-AU" sz="1500" dirty="0" err="1">
                <a:latin typeface="Yu Gothic" panose="020B0400000000000000" pitchFamily="34" charset="-128"/>
                <a:ea typeface="Yu Gothic" panose="020B0400000000000000" pitchFamily="34" charset="-128"/>
              </a:rPr>
              <a:t>年代初頭</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2568030" y="4180812"/>
            <a:ext cx="3527970"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フォレスト・ヒルの最初の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ヴィンテージは</a:t>
            </a:r>
            <a:r>
              <a:rPr lang="en-US" altLang="ja-JP" sz="1600" dirty="0">
                <a:latin typeface="Yu Gothic Medium" panose="020B0400000000000000" pitchFamily="34" charset="-128"/>
                <a:ea typeface="Yu Gothic Medium" panose="020B0400000000000000" pitchFamily="34" charset="-128"/>
              </a:rPr>
              <a:t>1972</a:t>
            </a:r>
            <a:r>
              <a:rPr lang="ja-JP" altLang="en-US" sz="1600" dirty="0">
                <a:latin typeface="Yu Gothic Medium" panose="020B0400000000000000" pitchFamily="34" charset="-128"/>
                <a:ea typeface="Yu Gothic Medium" panose="020B0400000000000000" pitchFamily="34" charset="-128"/>
              </a:rPr>
              <a:t>年にリリースされ、翌年にはフォレスト・ヒル・リースリングが西オーストラリア州の最優秀白ワインに選ばれる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817717" y="1657470"/>
            <a:ext cx="2382787"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初期のブドウ栽培は環境的な悪条件と技術力不足のため困難を極めた</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817716" y="994696"/>
            <a:ext cx="2120040" cy="662774"/>
          </a:xfrm>
        </p:spPr>
        <p:txBody>
          <a:bodyPr/>
          <a:lstStyle/>
          <a:p>
            <a:r>
              <a:rPr lang="en-US" dirty="0"/>
              <a:t>1960</a:t>
            </a:r>
            <a:r>
              <a:rPr lang="en-AU" sz="1500" dirty="0" err="1">
                <a:latin typeface="Yu Gothic" panose="020B0400000000000000" pitchFamily="34" charset="-128"/>
                <a:ea typeface="Yu Gothic" panose="020B0400000000000000" pitchFamily="34" charset="-128"/>
              </a:rPr>
              <a:t>年代後半</a:t>
            </a:r>
            <a:endParaRPr lang="en-US" sz="1500" dirty="0">
              <a:latin typeface="Yu Gothic" panose="020B0400000000000000" pitchFamily="34" charset="-128"/>
              <a:ea typeface="Yu Gothic"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a:latin typeface="Yu Gothic Medium" panose="020B0400000000000000" pitchFamily="34" charset="-128"/>
                <a:ea typeface="Yu Gothic Medium" panose="020B0400000000000000" pitchFamily="34" charset="-128"/>
              </a:rPr>
              <a:t>マウント・バーカーが、グレート・サザン初の</a:t>
            </a:r>
            <a:r>
              <a:rPr lang="en-US" sz="1600" dirty="0">
                <a:latin typeface="Yu Gothic Medium" panose="020B0400000000000000" pitchFamily="34" charset="-128"/>
                <a:ea typeface="Yu Gothic Medium" panose="020B0400000000000000" pitchFamily="34" charset="-128"/>
              </a:rPr>
              <a:t>GI</a:t>
            </a:r>
            <a:r>
              <a:rPr lang="ja-JP" altLang="en-US" sz="1600">
                <a:latin typeface="Yu Gothic Medium" panose="020B0400000000000000" pitchFamily="34" charset="-128"/>
                <a:ea typeface="Yu Gothic Medium" panose="020B0400000000000000" pitchFamily="34" charset="-128"/>
              </a:rPr>
              <a:t>サブ・リージョンと</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して正式に登録される</a:t>
            </a:r>
            <a:endParaRPr lang="ja-JP" altLang="en-US" sz="1600" dirty="0">
              <a:latin typeface="Yu Gothic Medium" panose="020B0400000000000000" pitchFamily="34" charset="-128"/>
              <a:ea typeface="Yu Gothic Medium" panose="020B0400000000000000" pitchFamily="34" charset="-128"/>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1997</a:t>
            </a:r>
            <a:r>
              <a:rPr lang="en-AU" sz="1500" dirty="0">
                <a:latin typeface="Yu Gothic" panose="020B0400000000000000" pitchFamily="34" charset="-128"/>
                <a:ea typeface="Yu Gothic" panose="020B0400000000000000" pitchFamily="34" charset="-128"/>
              </a:rPr>
              <a:t>半</a:t>
            </a:r>
            <a:endParaRPr lang="en-US" sz="1500" dirty="0">
              <a:latin typeface="Yu Gothic" panose="020B0400000000000000" pitchFamily="34" charset="-128"/>
              <a:ea typeface="Yu Gothic"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434592" y="1470511"/>
            <a:ext cx="28587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フォレスト・ヒル、プランタジェネット、アルクーミなどの生産者が国内で数々の賞を獲得する。アルバニー、デンマーク、ポロングラップでもブドウ畑が設立され地域開発が続く</a:t>
            </a:r>
            <a:endParaRPr lang="en-AU" sz="1600" dirty="0">
              <a:latin typeface="Yu Gothic Medium" panose="020B0400000000000000" pitchFamily="34" charset="-128"/>
              <a:ea typeface="Yu Gothic Medium" panose="020B0400000000000000" pitchFamily="34" charset="-128"/>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434592" y="807737"/>
            <a:ext cx="238278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1970</a:t>
            </a:r>
            <a:r>
              <a:rPr lang="en-AU" sz="1500" dirty="0" err="1">
                <a:latin typeface="Yu Gothic" panose="020B0400000000000000" pitchFamily="34" charset="-128"/>
                <a:ea typeface="Yu Gothic" panose="020B0400000000000000" pitchFamily="34" charset="-128"/>
              </a:rPr>
              <a:t>半ば〜後半</a:t>
            </a:r>
            <a:endParaRPr lang="en-US" sz="1500" dirty="0">
              <a:latin typeface="Yu Gothic" panose="020B0400000000000000" pitchFamily="34" charset="-128"/>
              <a:ea typeface="Yu Gothic" panose="020B0400000000000000" pitchFamily="34" charset="-128"/>
            </a:endParaRP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オーストラリアの地理的表示（</a:t>
            </a:r>
            <a:r>
              <a:rPr lang="en-AU" sz="1600" dirty="0">
                <a:latin typeface="Yu Gothic Medium" panose="020B0400000000000000" pitchFamily="34" charset="-128"/>
                <a:ea typeface="Yu Gothic Medium" panose="020B0400000000000000" pitchFamily="34" charset="-128"/>
              </a:rPr>
              <a:t>GI）「</a:t>
            </a:r>
            <a:r>
              <a:rPr lang="ja-JP" altLang="en-US" sz="1600" dirty="0">
                <a:latin typeface="Yu Gothic Medium" panose="020B0400000000000000" pitchFamily="34" charset="-128"/>
                <a:ea typeface="Yu Gothic Medium" panose="020B0400000000000000" pitchFamily="34" charset="-128"/>
              </a:rPr>
              <a:t>グレート・サザン」が登録される</a:t>
            </a:r>
            <a:endParaRPr lang="en-AU" sz="1600" dirty="0">
              <a:latin typeface="Yu Gothic Medium" panose="020B0400000000000000" pitchFamily="34" charset="-128"/>
              <a:ea typeface="Yu Gothic Medium" panose="020B0400000000000000" pitchFamily="34" charset="-128"/>
            </a:endParaRP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1996</a:t>
            </a:r>
            <a:r>
              <a:rPr lang="en-AU" sz="1500" dirty="0">
                <a:latin typeface="Yu Gothic" panose="020B0400000000000000" pitchFamily="34" charset="-128"/>
                <a:ea typeface="Yu Gothic" panose="020B0400000000000000" pitchFamily="34" charset="-128"/>
              </a:rPr>
              <a:t>半</a:t>
            </a:r>
            <a:endParaRPr lang="en-US" sz="1500" dirty="0">
              <a:latin typeface="Yu Gothic" panose="020B0400000000000000" pitchFamily="34" charset="-128"/>
              <a:ea typeface="Yu Gothic" panose="020B0400000000000000" pitchFamily="34" charset="-128"/>
            </a:endParaRPr>
          </a:p>
        </p:txBody>
      </p:sp>
      <p:sp>
        <p:nvSpPr>
          <p:cNvPr id="2" name="object 11">
            <a:extLst>
              <a:ext uri="{FF2B5EF4-FFF2-40B4-BE49-F238E27FC236}">
                <a16:creationId xmlns:a16="http://schemas.microsoft.com/office/drawing/2014/main" id="{DACDAD37-95F0-F4E9-B705-E3B2F12BF0B9}"/>
              </a:ext>
            </a:extLst>
          </p:cNvPr>
          <p:cNvSpPr txBox="1"/>
          <p:nvPr/>
        </p:nvSpPr>
        <p:spPr>
          <a:xfrm>
            <a:off x="10229327" y="188821"/>
            <a:ext cx="2597897" cy="135935"/>
          </a:xfrm>
          <a:prstGeom prst="rect">
            <a:avLst/>
          </a:prstGeom>
        </p:spPr>
        <p:txBody>
          <a:bodyPr vert="horz" wrap="square" lIns="0" tIns="12700" rIns="0" bIns="0" rtlCol="0">
            <a:spAutoFit/>
          </a:bodyPr>
          <a:lstStyle/>
          <a:p>
            <a:pPr marL="12700">
              <a:lnSpc>
                <a:spcPct val="100000"/>
              </a:lnSpc>
              <a:spcBef>
                <a:spcPts val="100"/>
              </a:spcBef>
            </a:pPr>
            <a:r>
              <a:rPr lang="ja-JP" altLang="en-US" sz="800" spc="-15">
                <a:latin typeface="Yu Gothic Medium" panose="020B0400000000000000" pitchFamily="34" charset="-128"/>
                <a:ea typeface="Yu Gothic Medium" panose="020B0400000000000000" pitchFamily="34" charset="-128"/>
                <a:cs typeface="Arial" panose="020B0604020202020204" pitchFamily="34" charset="0"/>
              </a:rPr>
              <a:t>写真提供：グレート・サザン・ワインズ</a:t>
            </a:r>
            <a:endParaRPr lang="ja-JP" altLang="en-US" sz="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425826341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5609" r="50105"/>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73318"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この地域の</a:t>
            </a:r>
            <a:r>
              <a:rPr lang="en-US" altLang="ja-JP" sz="1600" dirty="0">
                <a:latin typeface="Yu Gothic Medium" panose="020B0400000000000000" pitchFamily="34" charset="-128"/>
                <a:ea typeface="Yu Gothic Medium" panose="020B0400000000000000" pitchFamily="34" charset="-128"/>
              </a:rPr>
              <a:t>2</a:t>
            </a:r>
            <a:r>
              <a:rPr lang="ja-JP" altLang="en-US" sz="1600" dirty="0">
                <a:latin typeface="Yu Gothic Medium" panose="020B0400000000000000" pitchFamily="34" charset="-128"/>
                <a:ea typeface="Yu Gothic Medium" panose="020B0400000000000000" pitchFamily="34" charset="-128"/>
              </a:rPr>
              <a:t>番目と</a:t>
            </a:r>
            <a:r>
              <a:rPr lang="en-US" altLang="ja-JP" sz="1600" dirty="0">
                <a:latin typeface="Yu Gothic Medium" panose="020B0400000000000000" pitchFamily="34" charset="-128"/>
                <a:ea typeface="Yu Gothic Medium" panose="020B0400000000000000" pitchFamily="34" charset="-128"/>
              </a:rPr>
              <a:t>3</a:t>
            </a:r>
            <a:r>
              <a:rPr lang="ja-JP" altLang="en-US" sz="1600" dirty="0">
                <a:latin typeface="Yu Gothic Medium" panose="020B0400000000000000" pitchFamily="34" charset="-128"/>
                <a:ea typeface="Yu Gothic Medium" panose="020B0400000000000000" pitchFamily="34" charset="-128"/>
              </a:rPr>
              <a:t>番目となるサブ・リージョン</a:t>
            </a:r>
            <a:r>
              <a:rPr lang="en-US" sz="1600" dirty="0">
                <a:latin typeface="Yu Gothic Medium" panose="020B0400000000000000" pitchFamily="34" charset="-128"/>
                <a:ea typeface="Yu Gothic Medium" panose="020B0400000000000000" pitchFamily="34" charset="-128"/>
              </a:rPr>
              <a:t>GI</a:t>
            </a:r>
            <a:r>
              <a:rPr lang="ja-JP" altLang="en-US" sz="1600" dirty="0">
                <a:latin typeface="Yu Gothic Medium" panose="020B0400000000000000" pitchFamily="34" charset="-128"/>
                <a:ea typeface="Yu Gothic Medium" panose="020B0400000000000000" pitchFamily="34" charset="-128"/>
              </a:rPr>
              <a:t>にポロングラップとアルバニーが登録される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1999</a:t>
            </a:r>
            <a:r>
              <a:rPr lang="en-AU" sz="1500" dirty="0">
                <a:latin typeface="Yu Gothic" panose="020B0400000000000000" pitchFamily="34" charset="-128"/>
                <a:ea typeface="Yu Gothic" panose="020B0400000000000000" pitchFamily="34" charset="-128"/>
              </a:rPr>
              <a:t>年</a:t>
            </a:r>
            <a:endParaRPr lang="en-US" sz="1500"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6" y="2026596"/>
            <a:ext cx="2354487"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フランクランド・</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リヴァーが、グレート・サザンの</a:t>
            </a:r>
            <a:r>
              <a:rPr lang="en-US" altLang="ja-JP" sz="1600" dirty="0">
                <a:latin typeface="Yu Gothic Medium" panose="020B0400000000000000" pitchFamily="34" charset="-128"/>
                <a:ea typeface="Yu Gothic Medium" panose="020B0400000000000000" pitchFamily="34" charset="-128"/>
              </a:rPr>
              <a:t>4</a:t>
            </a:r>
            <a:r>
              <a:rPr lang="ja-JP" altLang="en-US" sz="1600" dirty="0">
                <a:latin typeface="Yu Gothic Medium" panose="020B0400000000000000" pitchFamily="34" charset="-128"/>
                <a:ea typeface="Yu Gothic Medium" panose="020B0400000000000000" pitchFamily="34" charset="-128"/>
              </a:rPr>
              <a:t>番目の公式</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サブ・リージョンとなる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42745"/>
            <a:ext cx="2120040" cy="662774"/>
          </a:xfrm>
        </p:spPr>
        <p:txBody>
          <a:bodyPr/>
          <a:lstStyle/>
          <a:p>
            <a:r>
              <a:rPr lang="en-US" dirty="0"/>
              <a:t>2000</a:t>
            </a:r>
            <a:r>
              <a:rPr lang="en-AU" sz="1500" dirty="0">
                <a:latin typeface="Yu Gothic" panose="020B0400000000000000" pitchFamily="34" charset="-128"/>
                <a:ea typeface="Yu Gothic" panose="020B0400000000000000" pitchFamily="34" charset="-128"/>
              </a:rPr>
              <a:t>年</a:t>
            </a:r>
            <a:endParaRPr lang="en-US" sz="1500" dirty="0"/>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1875509"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デンマークがグレート・サザンで</a:t>
            </a:r>
            <a:r>
              <a:rPr lang="en-US" altLang="ja-JP" sz="1600" dirty="0">
                <a:latin typeface="Yu Gothic Medium" panose="020B0400000000000000" pitchFamily="34" charset="-128"/>
                <a:ea typeface="Yu Gothic Medium" panose="020B0400000000000000" pitchFamily="34" charset="-128"/>
              </a:rPr>
              <a:t>5</a:t>
            </a:r>
            <a:r>
              <a:rPr lang="ja-JP" altLang="en-US" sz="1600" dirty="0">
                <a:latin typeface="Yu Gothic Medium" panose="020B0400000000000000" pitchFamily="34" charset="-128"/>
                <a:ea typeface="Yu Gothic Medium" panose="020B0400000000000000" pitchFamily="34" charset="-128"/>
              </a:rPr>
              <a:t>番目の正式なサブ・リージョンとして加わる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2003</a:t>
            </a:r>
            <a:r>
              <a:rPr lang="en-AU" sz="1500" dirty="0">
                <a:latin typeface="Yu Gothic" panose="020B0400000000000000" pitchFamily="34" charset="-128"/>
                <a:ea typeface="Yu Gothic" panose="020B0400000000000000" pitchFamily="34" charset="-128"/>
              </a:rPr>
              <a:t>年</a:t>
            </a:r>
            <a:endParaRPr lang="en-US" sz="1500" dirty="0"/>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328071" y="1180112"/>
            <a:ext cx="222121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現在、</a:t>
            </a:r>
            <a:r>
              <a:rPr lang="en-US" altLang="ja-JP" sz="1600" dirty="0">
                <a:latin typeface="Yu Gothic Medium" panose="020B0400000000000000" pitchFamily="34" charset="-128"/>
                <a:ea typeface="Yu Gothic Medium" panose="020B0400000000000000" pitchFamily="34" charset="-128"/>
              </a:rPr>
              <a:t>70</a:t>
            </a:r>
            <a:r>
              <a:rPr lang="ja-JP" altLang="en-US" sz="1600" dirty="0">
                <a:latin typeface="Yu Gothic Medium" panose="020B0400000000000000" pitchFamily="34" charset="-128"/>
                <a:ea typeface="Yu Gothic Medium" panose="020B0400000000000000" pitchFamily="34" charset="-128"/>
              </a:rPr>
              <a:t>を超える生産者が存在し、老舗、小規模家族経営、そして</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栽培、醸造過程においてよりモダンな方法を模索する若い革新的な生産者が共存する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317185" y="49626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schemas.microsoft.com/office/2006/documentManagement/types"/>
    <ds:schemaRef ds:uri="http://purl.org/dc/dcmitype/"/>
    <ds:schemaRef ds:uri="http://purl.org/dc/terms/"/>
    <ds:schemaRef ds:uri="02256494-4976-4001-aedb-96463ae0d92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4e8dd08d-258d-47a9-9875-37f1ffd19f33"/>
    <ds:schemaRef ds:uri="http://www.w3.org/XML/1998/namespac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E8A425FB-8540-417F-8269-C7B84E597FFC}"/>
</file>

<file path=docProps/app.xml><?xml version="1.0" encoding="utf-8"?>
<Properties xmlns="http://schemas.openxmlformats.org/officeDocument/2006/extended-properties" xmlns:vt="http://schemas.openxmlformats.org/officeDocument/2006/docPropsVTypes">
  <TotalTime>0</TotalTime>
  <Words>6167</Words>
  <Application>Microsoft Macintosh PowerPoint</Application>
  <PresentationFormat>Widescreen</PresentationFormat>
  <Paragraphs>378</Paragraphs>
  <Slides>29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Yu Gothic</vt:lpstr>
      <vt:lpstr>Inter Display</vt:lpstr>
      <vt:lpstr>Yu Gothic Medium</vt:lpstr>
      <vt:lpstr>Arial</vt:lpstr>
      <vt:lpstr>Neue Haas Grotesk Text Pro</vt:lpstr>
      <vt:lpstr>MS PGothic</vt:lpstr>
      <vt:lpstr>Slide layouts</vt:lpstr>
      <vt:lpstr>PowerPoint Presentation</vt:lpstr>
      <vt:lpstr>PowerPoint Presentation</vt:lpstr>
      <vt:lpstr>Australia オーストラリア</vt:lpstr>
      <vt:lpstr>Western Australia 西 オーストラリア</vt:lpstr>
      <vt:lpstr>GREAT SOUTHERN</vt:lpstr>
      <vt:lpstr>Today we’ll cover...</vt:lpstr>
      <vt:lpstr>1859年</vt:lpstr>
      <vt:lpstr>1970年代初頭</vt:lpstr>
      <vt:lpstr>PowerPoint Presentation</vt:lpstr>
      <vt:lpstr>地形、気候、土壌</vt:lpstr>
      <vt:lpstr>気候</vt:lpstr>
      <vt:lpstr>土壌</vt:lpstr>
      <vt:lpstr>GREAT SOUTHERNの</vt:lpstr>
      <vt:lpstr>GREAT SOUTHERNの</vt:lpstr>
      <vt:lpstr>PowerPoint Presentation</vt:lpstr>
      <vt:lpstr>Great southern の味わい</vt:lpstr>
      <vt:lpstr>PowerPoint Presentation</vt:lpstr>
      <vt:lpstr>リースリング 特徴</vt:lpstr>
      <vt:lpstr>PowerPoint Presentation</vt:lpstr>
      <vt:lpstr>シャルドネ 特徴</vt:lpstr>
      <vt:lpstr>PowerPoint Presentation</vt:lpstr>
      <vt:lpstr>ピノ・ノワール 特徴</vt:lpstr>
      <vt:lpstr>PowerPoint Presentation</vt:lpstr>
      <vt:lpstr>カベルネ・ソーヴィニヨン 特徴</vt:lpstr>
      <vt:lpstr>PowerPoint Presentation</vt:lpstr>
      <vt:lpstr>シラーズ 特徴</vt:lpstr>
      <vt:lpstr>GREAT SOUTHERN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2026-07-14T04:45:16Z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2026-05-09T06:13:38Z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29dae4ea-ba98-4e3d-b81b-6a5a9e5c1a60</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