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modernComment_27C_A4302FC5.xml" ContentType="application/vnd.ms-powerpoint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modernComment_286_EF320F85.xml" ContentType="application/vnd.ms-powerpoint.comments+xml"/>
  <Override PartName="/ppt/comments/modernComment_294_9AD1CBB7.xml" ContentType="application/vnd.ms-powerpoint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modernComment_282_1DCF793C.xml" ContentType="application/vnd.ms-powerpoint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modernComment_28C_E6066414.xml" ContentType="application/vnd.ms-powerpoint.comment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s/modernComment_25B_9C77E2A.xml" ContentType="application/vnd.ms-powerpoint.comment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33"/>
  </p:notesMasterIdLst>
  <p:sldIdLst>
    <p:sldId id="256" r:id="rId5"/>
    <p:sldId id="478" r:id="rId6"/>
    <p:sldId id="636" r:id="rId7"/>
    <p:sldId id="635" r:id="rId8"/>
    <p:sldId id="645" r:id="rId9"/>
    <p:sldId id="637" r:id="rId10"/>
    <p:sldId id="646" r:id="rId11"/>
    <p:sldId id="647" r:id="rId12"/>
    <p:sldId id="660" r:id="rId13"/>
    <p:sldId id="641" r:id="rId14"/>
    <p:sldId id="661" r:id="rId15"/>
    <p:sldId id="642" r:id="rId16"/>
    <p:sldId id="643" r:id="rId17"/>
    <p:sldId id="648" r:id="rId18"/>
    <p:sldId id="662" r:id="rId19"/>
    <p:sldId id="649" r:id="rId20"/>
    <p:sldId id="651" r:id="rId21"/>
    <p:sldId id="652" r:id="rId22"/>
    <p:sldId id="276" r:id="rId23"/>
    <p:sldId id="515" r:id="rId24"/>
    <p:sldId id="656" r:id="rId25"/>
    <p:sldId id="603" r:id="rId26"/>
    <p:sldId id="278" r:id="rId27"/>
    <p:sldId id="658" r:id="rId28"/>
    <p:sldId id="663" r:id="rId29"/>
    <p:sldId id="659" r:id="rId30"/>
    <p:sldId id="340" r:id="rId31"/>
    <p:sldId id="664" r:id="rId32"/>
  </p:sldIdLst>
  <p:sldSz cx="12192000" cy="6858000"/>
  <p:notesSz cx="6858000" cy="9144000"/>
  <p:embeddedFontLst>
    <p:embeddedFont>
      <p:font typeface="Cordia New" panose="020B0304020202020204" pitchFamily="34" charset="-34"/>
      <p:regular r:id="rId34"/>
      <p:bold r:id="rId35"/>
      <p:italic r:id="rId36"/>
      <p:boldItalic r:id="rId37"/>
    </p:embeddedFont>
    <p:embeddedFont>
      <p:font typeface="Inter Display" panose="02000503000000020004"/>
      <p:regular r:id="rId38"/>
      <p:bold r:id="rId39"/>
      <p:italic r:id="rId40"/>
      <p:boldItalic r:id="rId41"/>
    </p:embeddedFont>
    <p:embeddedFont>
      <p:font typeface="Neue Haas Grotesk Text Pro" panose="020B0504020202020204" pitchFamily="34" charset="77"/>
      <p:regular r:id="rId42"/>
      <p:bold r:id="rId43"/>
      <p:italic r:id="rId44"/>
      <p:boldItalic r:id="rId45"/>
    </p:embeddedFont>
  </p:embeddedFontLst>
  <p:custDataLst>
    <p:tags r:id="rId46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0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F6DFD45-1167-81A0-BE00-AFB6735BAA66}" name="Emma Symington" initials="ES" userId="S::emma.symington@wineaustralia.com::a85d5d76-701e-415b-a297-15fcc699ee67" providerId="AD"/>
  <p188:author id="{00282DEE-CFDE-7DB6-ABFB-86091AF25804}" name="Cameron Midson" initials="" userId="S::cameron.midson@wineaustralia.com::510fe36d-201b-4d30-8c49-491c5536745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25" autoAdjust="0"/>
    <p:restoredTop sz="94238"/>
  </p:normalViewPr>
  <p:slideViewPr>
    <p:cSldViewPr snapToGrid="0">
      <p:cViewPr varScale="1">
        <p:scale>
          <a:sx n="137" d="100"/>
          <a:sy n="137" d="100"/>
        </p:scale>
        <p:origin x="1344" y="200"/>
      </p:cViewPr>
      <p:guideLst>
        <p:guide orient="horz" pos="370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160" d="100"/>
          <a:sy n="160" d="100"/>
        </p:scale>
        <p:origin x="2312" y="-19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6.fntdata"/><Relationship Id="rId21" Type="http://schemas.openxmlformats.org/officeDocument/2006/relationships/slide" Target="slides/slide17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3.fntdata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11.fntdata"/><Relationship Id="rId52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tags" Target="tags/tag1.xml"/><Relationship Id="rId20" Type="http://schemas.openxmlformats.org/officeDocument/2006/relationships/slide" Target="slides/slide16.xml"/><Relationship Id="rId41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omments/modernComment_25B_9C77E2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139EA62-5630-4F8E-82B1-F4A84DF833B9}" authorId="{9F6DFD45-1167-81A0-BE00-AFB6735BAA66}" status="resolved" created="2025-03-18T14:01:34.768" complete="100000">
    <pc:sldMkLst xmlns:pc="http://schemas.microsoft.com/office/powerpoint/2013/main/command">
      <pc:docMk/>
      <pc:sldMk cId="164068906" sldId="603"/>
    </pc:sldMkLst>
    <p188:txBody>
      <a:bodyPr/>
      <a:lstStyle/>
      <a:p>
        <a:r>
          <a:rPr lang="en-US"/>
          <a:t>On alcohol, 12.5% - 14.5% should be on same line</a:t>
        </a:r>
      </a:p>
    </p188:txBody>
  </p188:cm>
</p188:cmLst>
</file>

<file path=ppt/comments/modernComment_27C_A4302FC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93D6C81-4595-42C8-95CE-977AAC814FD7}" authorId="{9F6DFD45-1167-81A0-BE00-AFB6735BAA66}" status="resolved" created="2025-03-18T13:59:12.035" complete="100000">
    <pc:sldMkLst xmlns:pc="http://schemas.microsoft.com/office/powerpoint/2013/main/command">
      <pc:docMk/>
      <pc:sldMk cId="2754621381" sldId="636"/>
    </pc:sldMkLst>
    <p188:txBody>
      <a:bodyPr/>
      <a:lstStyle/>
      <a:p>
        <a:r>
          <a:rPr lang="en-US"/>
          <a:t>In other modules the maps come first, after slide 2</a:t>
        </a:r>
      </a:p>
    </p188:txBody>
  </p188:cm>
</p188:cmLst>
</file>

<file path=ppt/comments/modernComment_282_1DCF793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0761130-1D9D-4BB1-BE74-5B37FDE06E1B}" authorId="{9F6DFD45-1167-81A0-BE00-AFB6735BAA66}" created="2025-03-18T14:00:06.301">
    <pc:sldMkLst xmlns:pc="http://schemas.microsoft.com/office/powerpoint/2013/main/command">
      <pc:docMk/>
      <pc:sldMk cId="500136252" sldId="642"/>
    </pc:sldMkLst>
    <p188:txBody>
      <a:bodyPr/>
      <a:lstStyle/>
      <a:p>
        <a:r>
          <a:rPr lang="en-US"/>
          <a:t>Hard to read text on climate half of slide.
Text here in bold, isn’t on other modules</a:t>
        </a:r>
      </a:p>
    </p188:txBody>
  </p188:cm>
</p188:cmLst>
</file>

<file path=ppt/comments/modernComment_286_EF320F8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E172C68-636E-459E-86DA-E511D82C9BA9}" authorId="{9F6DFD45-1167-81A0-BE00-AFB6735BAA66}" status="resolved" created="2025-03-18T13:57:32.480" complete="100000">
    <pc:sldMkLst xmlns:pc="http://schemas.microsoft.com/office/powerpoint/2013/main/command">
      <pc:docMk/>
      <pc:sldMk cId="4013035397" sldId="646"/>
    </pc:sldMkLst>
    <p188:txBody>
      <a:bodyPr/>
      <a:lstStyle/>
      <a:p>
        <a:r>
          <a:rPr lang="en-US"/>
          <a:t>Title needs moving down - currently off slide</a:t>
        </a:r>
      </a:p>
    </p188:txBody>
  </p188:cm>
</p188:cmLst>
</file>

<file path=ppt/comments/modernComment_28C_E606641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A3D63FF-A766-4D8A-A6E4-D8161360B598}" authorId="{9F6DFD45-1167-81A0-BE00-AFB6735BAA66}" status="resolved" created="2025-03-18T14:00:55.493" complete="100000">
    <pc:sldMkLst xmlns:pc="http://schemas.microsoft.com/office/powerpoint/2013/main/command">
      <pc:docMk/>
      <pc:sldMk cId="3859178516" sldId="652"/>
    </pc:sldMkLst>
    <p188:txBody>
      <a:bodyPr/>
      <a:lstStyle/>
      <a:p>
        <a:r>
          <a:rPr lang="en-US"/>
          <a:t>Chardonnay on one line</a:t>
        </a:r>
      </a:p>
    </p188:txBody>
  </p188:cm>
</p188:cmLst>
</file>

<file path=ppt/comments/modernComment_294_9AD1CBB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60ED385-893B-4D72-B1C7-6C187C921309}" authorId="{9F6DFD45-1167-81A0-BE00-AFB6735BAA66}" status="resolved" created="2025-03-18T13:58:10.822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597440439" sldId="660"/>
      <ac:spMk id="5" creationId="{885F8851-48E1-5394-5A0B-6C1ED422EDD3}"/>
    </ac:deMkLst>
    <p188:txBody>
      <a:bodyPr/>
      <a:lstStyle/>
      <a:p>
        <a:r>
          <a:rPr lang="en-US"/>
          <a:t>In 1990s text, and unique terroirs could be brought up next to climate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4/21/26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ขอเชิญสำรวจหนึ่งในเขตผลิตไวน์ที่มีอากาศเย็นที่สุดของออสเตรเลีย พบกับไวน์ที่มีความหอมและมีกลิ่นรสนุ่มนวล ละมุนอย่างเป็นธรรมชาติ</a:t>
            </a:r>
          </a:p>
          <a:p>
            <a:endParaRPr lang="th-TH" dirty="0"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บันทึกย่อของสไลด์แต่ละหน้าจะให้ข้อมูลเพิ่มเติมเกี่ยวกับสไลด์นั้น ๆ และประเด็นแนะนำเพื่อใช้ในการอภิปราย, สามารถดาวน์โหลดหัวข้อและสื่อประกอบ รวมถึงชุดสไลด์นำเสนอข้อมูลดังเช่นสไลด์ชุดนี้ ได้ที่ </a:t>
            </a:r>
            <a:r>
              <a:rPr lang="en-AU" sz="12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Cordia New" panose="020B0304020202020204" pitchFamily="34" charset="-34"/>
                <a:hlinkClick r:id="rId3"/>
              </a:rPr>
              <a:t>www.australianwinediscovered.com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1780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dirty="0"/>
              <a:t>ช่วงนี้เหมาะกับการชิมไวน์หลากชนิดที่คัดสรรมาและอภิปราย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5358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dirty="0"/>
              <a:t>+ เนื้อหาเพิ่มเติมที่ใช้ในการนำเสนอได้: สื่อในการนำเสนอเกี่ยวกับสายพันธุ์องุ่นและข้อมูลอื่น ๆ เพิ่มเติม สามารถสืบค้นได้ที่ </a:t>
            </a:r>
            <a:r>
              <a:rPr lang="en-US" dirty="0" err="1"/>
              <a:t>www.australianwinediscovered.com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0509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ผู้ผลิตไวน์ใน</a:t>
            </a:r>
            <a:r>
              <a:rPr lang="th-TH" dirty="0" err="1"/>
              <a:t>แทส</a:t>
            </a:r>
            <a:r>
              <a:rPr lang="th-TH" dirty="0"/>
              <a:t>มา</a:t>
            </a:r>
            <a:r>
              <a:rPr lang="th-TH" dirty="0" err="1"/>
              <a:t>เนีย</a:t>
            </a:r>
            <a:r>
              <a:rPr lang="th-TH" dirty="0"/>
              <a:t>กำลังรังสรรค์ไวน์แบบมีฟองที่มีโครงสร้างและสไตล์ที่สมบูรณ์แบบ โดยเฉพาะอย่างยิ่งไวน์ที่ผลิตด้วยกรรมวิธีดั้งเดิม องุ่น</a:t>
            </a:r>
            <a:r>
              <a:rPr lang="th-TH" dirty="0" err="1"/>
              <a:t>ชาร์</a:t>
            </a:r>
            <a:r>
              <a:rPr lang="th-TH" dirty="0"/>
              <a:t>ดอนเนย</a:t>
            </a:r>
            <a:r>
              <a:rPr lang="th-TH" dirty="0" err="1"/>
              <a:t>์</a:t>
            </a:r>
            <a:r>
              <a:rPr lang="th-TH" dirty="0"/>
              <a:t> และ</a:t>
            </a:r>
            <a:r>
              <a:rPr lang="th-TH" dirty="0" err="1"/>
              <a:t>พิ</a:t>
            </a:r>
            <a:r>
              <a:rPr lang="th-TH" dirty="0"/>
              <a:t>โน</a:t>
            </a:r>
            <a:r>
              <a:rPr lang="th-TH" dirty="0" err="1"/>
              <a:t>ต์</a:t>
            </a:r>
            <a:r>
              <a:rPr lang="th-TH" dirty="0"/>
              <a:t> นัว</a:t>
            </a:r>
            <a:r>
              <a:rPr lang="th-TH" dirty="0" err="1"/>
              <a:t>ร์</a:t>
            </a:r>
            <a:r>
              <a:rPr lang="th-TH" dirty="0"/>
              <a:t> ที่ปลูกในพื้นที่ที่มีอากาศเย็นเป็นแกนหลักสำคัญของไวน์แบบมีฟองเหล่านี้ และด้วยความเป็นกรดที่สดชื่นและมีสีสันนั่นเองที่ทำให้สามารถผลิตไวน์แบบมีฟองคุณภาพสูงได้</a:t>
            </a:r>
          </a:p>
          <a:p>
            <a:endParaRPr lang="th-TH" dirty="0"/>
          </a:p>
          <a:p>
            <a:r>
              <a:rPr lang="th-TH" dirty="0"/>
              <a:t>ไวน์แบบมีฟองของ</a:t>
            </a:r>
            <a:r>
              <a:rPr lang="th-TH" dirty="0" err="1"/>
              <a:t>แทส</a:t>
            </a:r>
            <a:r>
              <a:rPr lang="th-TH" dirty="0"/>
              <a:t>มาเนียม</a:t>
            </a:r>
            <a:r>
              <a:rPr lang="th-TH" dirty="0" err="1"/>
              <a:t>ี</a:t>
            </a:r>
            <a:r>
              <a:rPr lang="th-TH" dirty="0"/>
              <a:t>ความหลากหลายตั้งแต่ประเภท มีรสชาติไม่หวาน มีรสชาติของผลไม้ จนไปถึงไวน์ที่มีรสชาติเข้มข้นจากยีสต์ซึ่งเป็นไวน์ระดับสูงที่ผลิตในเขตนี้ สไตล์คลาสสิกมีรสแอ</a:t>
            </a:r>
            <a:r>
              <a:rPr lang="th-TH" dirty="0" err="1"/>
              <a:t>ปเปิ้ล</a:t>
            </a:r>
            <a:r>
              <a:rPr lang="th-TH" dirty="0"/>
              <a:t>แดงและรสเปรี้ยวแบบส้ม และเพิ่มด้วยความละมุนและซับซ้อนของยีสต์จากการบ่มในขวด </a:t>
            </a:r>
          </a:p>
          <a:p>
            <a:br>
              <a:rPr lang="th-TH" dirty="0"/>
            </a:br>
            <a:r>
              <a:rPr lang="th-TH" b="1" dirty="0"/>
              <a:t>ประเด็นแนะนำเพื่อใช้ในการอภิปราย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เหตุใด</a:t>
            </a:r>
            <a:r>
              <a:rPr lang="th-TH" dirty="0" err="1"/>
              <a:t>พิ</a:t>
            </a:r>
            <a:r>
              <a:rPr lang="th-TH" dirty="0"/>
              <a:t>โน</a:t>
            </a:r>
            <a:r>
              <a:rPr lang="th-TH" dirty="0" err="1"/>
              <a:t>ต์</a:t>
            </a:r>
            <a:r>
              <a:rPr lang="th-TH" dirty="0"/>
              <a:t> นัว</a:t>
            </a:r>
            <a:r>
              <a:rPr lang="th-TH" dirty="0" err="1"/>
              <a:t>ร์</a:t>
            </a:r>
            <a:r>
              <a:rPr lang="th-TH" dirty="0"/>
              <a:t> และ</a:t>
            </a:r>
            <a:r>
              <a:rPr lang="th-TH" dirty="0" err="1"/>
              <a:t>ชาร์</a:t>
            </a:r>
            <a:r>
              <a:rPr lang="th-TH" dirty="0"/>
              <a:t>ดอนเนย</a:t>
            </a:r>
            <a:r>
              <a:rPr lang="th-TH" dirty="0" err="1"/>
              <a:t>์</a:t>
            </a:r>
            <a:r>
              <a:rPr lang="th-TH" dirty="0"/>
              <a:t> ของ</a:t>
            </a:r>
            <a:r>
              <a:rPr lang="th-TH" dirty="0" err="1"/>
              <a:t>แทส</a:t>
            </a:r>
            <a:r>
              <a:rPr lang="th-TH" dirty="0"/>
              <a:t>มา</a:t>
            </a:r>
            <a:r>
              <a:rPr lang="th-TH" dirty="0" err="1"/>
              <a:t>เนีย</a:t>
            </a:r>
            <a:r>
              <a:rPr lang="th-TH" dirty="0"/>
              <a:t>จึงเหมาะกับทั้งไวน์ที่ไม่มีฟองและไวน์แบบมีฟอง?</a:t>
            </a:r>
            <a:endParaRPr lang="en-AU" dirty="0">
              <a:ea typeface="Calibri" panose="020F0502020204030204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9636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1348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dirty="0"/>
              <a:t>สไตล์ของไวน์ที่แตกต่างกันไปขึ้นอยู่กับสภาพของการปลูกองุ่นและสถานที่ปลูก แต่โดยทั่วไปแล้วจะมีลักษณะสัมผัสปานกลางและมีความเป็นกรดที่สดใส สดชื่น กลิ่นรสอย่างแอ</a:t>
            </a:r>
            <a:r>
              <a:rPr lang="th-TH" dirty="0" err="1"/>
              <a:t>ปเปิ้ล</a:t>
            </a:r>
            <a:r>
              <a:rPr lang="th-TH" dirty="0"/>
              <a:t>และลูกแพร</a:t>
            </a:r>
            <a:r>
              <a:rPr lang="th-TH" dirty="0" err="1"/>
              <a:t>์</a:t>
            </a:r>
            <a:r>
              <a:rPr lang="th-TH" dirty="0"/>
              <a:t> การเปลี่ยนแปลงสไตล์ไวน์</a:t>
            </a:r>
            <a:r>
              <a:rPr lang="th-TH" dirty="0" err="1"/>
              <a:t>ชาร์</a:t>
            </a:r>
            <a:r>
              <a:rPr lang="th-TH" dirty="0"/>
              <a:t>ดอนเนย</a:t>
            </a:r>
            <a:r>
              <a:rPr lang="th-TH" dirty="0" err="1"/>
              <a:t>์</a:t>
            </a:r>
            <a:r>
              <a:rPr lang="th-TH" dirty="0"/>
              <a:t>ใน</a:t>
            </a:r>
            <a:r>
              <a:rPr lang="th-TH" dirty="0" err="1"/>
              <a:t>แทส</a:t>
            </a:r>
            <a:r>
              <a:rPr lang="th-TH" dirty="0"/>
              <a:t>มา</a:t>
            </a:r>
            <a:r>
              <a:rPr lang="th-TH" dirty="0" err="1"/>
              <a:t>เนีย</a:t>
            </a:r>
            <a:r>
              <a:rPr lang="th-TH" dirty="0"/>
              <a:t> ยังเป็นเรื่องของการใช้ถังไม้โอ๊กอย่างระมัดระวัง เนื่องจากผลไม้ที่ละเอียดอ่อนของไวน์</a:t>
            </a:r>
            <a:r>
              <a:rPr lang="th-TH" dirty="0" err="1"/>
              <a:t>ชาร์</a:t>
            </a:r>
            <a:r>
              <a:rPr lang="th-TH" dirty="0"/>
              <a:t>ดอนเนย</a:t>
            </a:r>
            <a:r>
              <a:rPr lang="th-TH" dirty="0" err="1"/>
              <a:t>์</a:t>
            </a:r>
            <a:r>
              <a:rPr lang="th-TH" dirty="0"/>
              <a:t>ที่ปลูกใน</a:t>
            </a:r>
            <a:r>
              <a:rPr lang="th-TH" dirty="0" err="1"/>
              <a:t>แทส</a:t>
            </a:r>
            <a:r>
              <a:rPr lang="th-TH" dirty="0"/>
              <a:t>มา</a:t>
            </a:r>
            <a:r>
              <a:rPr lang="th-TH" dirty="0" err="1"/>
              <a:t>เนีย</a:t>
            </a:r>
            <a:r>
              <a:rPr lang="th-TH" dirty="0"/>
              <a:t> ผู้ผลิตไวน์จึงระมัดระวังไม่บ่มไวน์ในถังไม้โอ๊กเป็นเวลานานจนเกินไป เพราะจะทำให้ไวน์มีความเป็นไม้โอ๊กมากเกินและกลบกลิ่นรสของผลไม้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0945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dirty="0" err="1"/>
              <a:t>พิ</a:t>
            </a:r>
            <a:r>
              <a:rPr lang="th-TH" dirty="0"/>
              <a:t>โน</a:t>
            </a:r>
            <a:r>
              <a:rPr lang="th-TH" dirty="0" err="1"/>
              <a:t>ต์</a:t>
            </a:r>
            <a:r>
              <a:rPr lang="th-TH" dirty="0"/>
              <a:t> นัว</a:t>
            </a:r>
            <a:r>
              <a:rPr lang="th-TH" dirty="0" err="1"/>
              <a:t>ร์</a:t>
            </a:r>
            <a:r>
              <a:rPr lang="th-TH" dirty="0"/>
              <a:t> จาก</a:t>
            </a:r>
            <a:r>
              <a:rPr lang="th-TH" dirty="0" err="1"/>
              <a:t>แทส</a:t>
            </a:r>
            <a:r>
              <a:rPr lang="th-TH" dirty="0"/>
              <a:t>มา</a:t>
            </a:r>
            <a:r>
              <a:rPr lang="th-TH" dirty="0" err="1"/>
              <a:t>เนีย</a:t>
            </a:r>
            <a:r>
              <a:rPr lang="th-TH" dirty="0"/>
              <a:t>มักจะกลิ่นรสนุ่มนวล ละมุน มีกลิ่นหอมที่มาจากผลไม้แดงฉ่ำคลาสสิค (สตรอเบอร์รี</a:t>
            </a:r>
            <a:r>
              <a:rPr lang="th-TH" dirty="0" err="1"/>
              <a:t>่แ</a:t>
            </a:r>
            <a:r>
              <a:rPr lang="th-TH" dirty="0"/>
              <a:t>ละเชอร์รี่) องุ่นสายพันธุ์</a:t>
            </a:r>
            <a:r>
              <a:rPr lang="th-TH" dirty="0" err="1"/>
              <a:t>พิ</a:t>
            </a:r>
            <a:r>
              <a:rPr lang="th-TH" dirty="0"/>
              <a:t>โน</a:t>
            </a:r>
            <a:r>
              <a:rPr lang="th-TH" dirty="0" err="1"/>
              <a:t>ต์</a:t>
            </a:r>
            <a:r>
              <a:rPr lang="th-TH" dirty="0"/>
              <a:t> นัว</a:t>
            </a:r>
            <a:r>
              <a:rPr lang="th-TH" dirty="0" err="1"/>
              <a:t>ร์</a:t>
            </a:r>
            <a:r>
              <a:rPr lang="th-TH" dirty="0"/>
              <a:t> จากเขตพื้นที่ทามาร</a:t>
            </a:r>
            <a:r>
              <a:rPr lang="th-TH" dirty="0" err="1"/>
              <a:t>์</a:t>
            </a:r>
            <a:r>
              <a:rPr lang="th-TH" dirty="0"/>
              <a:t> </a:t>
            </a:r>
            <a:r>
              <a:rPr lang="th-TH" dirty="0" err="1"/>
              <a:t>แวลลีย์</a:t>
            </a:r>
            <a:r>
              <a:rPr lang="th-TH" dirty="0"/>
              <a:t> และแม่น้ำ</a:t>
            </a:r>
            <a:r>
              <a:rPr lang="th-TH" dirty="0" err="1"/>
              <a:t>ไพ</a:t>
            </a:r>
            <a:r>
              <a:rPr lang="th-TH" dirty="0"/>
              <a:t>เพอร</a:t>
            </a:r>
            <a:r>
              <a:rPr lang="th-TH" dirty="0" err="1"/>
              <a:t>์ส</a:t>
            </a:r>
            <a:r>
              <a:rPr lang="th-TH" dirty="0"/>
              <a:t>ได้รับชื่อเสียงระดับนานาชาติ แต่ก็มีไวน์ที่น่าตื่นตาตื่นใจอีกมากมายจากทางตอนใต้ของ</a:t>
            </a:r>
            <a:r>
              <a:rPr lang="th-TH" dirty="0" err="1"/>
              <a:t>แทส</a:t>
            </a:r>
            <a:r>
              <a:rPr lang="th-TH" dirty="0"/>
              <a:t>มา</a:t>
            </a:r>
            <a:r>
              <a:rPr lang="th-TH" dirty="0" err="1"/>
              <a:t>เนีย</a:t>
            </a:r>
            <a:r>
              <a:rPr lang="th-TH" dirty="0"/>
              <a:t> รวมถึงจากโคล ริ</a:t>
            </a:r>
            <a:r>
              <a:rPr lang="th-TH" dirty="0" err="1"/>
              <a:t>เวอร์</a:t>
            </a:r>
            <a:r>
              <a:rPr lang="th-TH" dirty="0"/>
              <a:t> </a:t>
            </a:r>
            <a:r>
              <a:rPr lang="th-TH" dirty="0" err="1"/>
              <a:t>แวลลีย์</a:t>
            </a:r>
            <a:r>
              <a:rPr lang="th-TH" dirty="0"/>
              <a:t> และ</a:t>
            </a:r>
            <a:r>
              <a:rPr lang="th-TH" dirty="0" err="1"/>
              <a:t>เดอร์เว</a:t>
            </a:r>
            <a:r>
              <a:rPr lang="th-TH" dirty="0"/>
              <a:t>นท</a:t>
            </a:r>
            <a:r>
              <a:rPr lang="th-TH" dirty="0" err="1"/>
              <a:t>์</a:t>
            </a:r>
            <a:r>
              <a:rPr lang="th-TH" dirty="0"/>
              <a:t> </a:t>
            </a:r>
            <a:r>
              <a:rPr lang="th-TH" dirty="0" err="1"/>
              <a:t>แวลลีย์</a:t>
            </a:r>
            <a:endParaRPr lang="th-TH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8156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5764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หากต้องการเรื่องราวนำเสนอพร้อมเครื่องมือและทรัพยากรข้อมูล สามารถศึกษาค้นคว้าได้ที่เว็บไซต์   </a:t>
            </a:r>
            <a:r>
              <a:rPr lang="en-AU" sz="12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Cordia New" panose="020B0304020202020204" pitchFamily="34" charset="-34"/>
                <a:hlinkClick r:id="rId3"/>
              </a:rPr>
              <a:t>www.australianwinediscovered.com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หรือหากมีคำถาม สามารถติดต่อทางอีเมล์ได้ที่ </a:t>
            </a:r>
            <a:r>
              <a:rPr lang="en-AU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discovered@wineaustralia.com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981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ทามาร</a:t>
            </a:r>
            <a:r>
              <a:rPr lang="th-TH" dirty="0" err="1"/>
              <a:t>์</a:t>
            </a:r>
            <a:r>
              <a:rPr lang="th-TH" dirty="0"/>
              <a:t> </a:t>
            </a:r>
            <a:r>
              <a:rPr lang="th-TH" dirty="0" err="1"/>
              <a:t>แวลลีย์</a:t>
            </a:r>
            <a:r>
              <a:rPr lang="th-TH" dirty="0"/>
              <a:t> เป็นหุบเขาที่ตั้งอยู่บนทั้งสองฝั่งของแม่น้ำทามาร</a:t>
            </a:r>
            <a:r>
              <a:rPr lang="th-TH" dirty="0" err="1"/>
              <a:t>์</a:t>
            </a:r>
            <a:r>
              <a:rPr lang="th-TH" dirty="0"/>
              <a:t> เป็นแหล่งผลิตไวน์ที่ใหญ่ที่สุดและเก่าแก่ที่สุดของ</a:t>
            </a:r>
            <a:r>
              <a:rPr lang="th-TH" dirty="0" err="1"/>
              <a:t>แทส</a:t>
            </a:r>
            <a:r>
              <a:rPr lang="th-TH" dirty="0"/>
              <a:t>มา</a:t>
            </a:r>
            <a:r>
              <a:rPr lang="th-TH" dirty="0" err="1"/>
              <a:t>เนีย</a:t>
            </a:r>
            <a:r>
              <a:rPr lang="th-TH" dirty="0"/>
              <a:t> ไวน์ที่เป็นที่นิยมของที่นี่คือ </a:t>
            </a:r>
            <a:r>
              <a:rPr lang="th-TH" dirty="0" err="1"/>
              <a:t>พิ</a:t>
            </a:r>
            <a:r>
              <a:rPr lang="th-TH" dirty="0"/>
              <a:t>โน</a:t>
            </a:r>
            <a:r>
              <a:rPr lang="th-TH" dirty="0" err="1"/>
              <a:t>ต์</a:t>
            </a:r>
            <a:r>
              <a:rPr lang="th-TH" dirty="0"/>
              <a:t> นัว</a:t>
            </a:r>
            <a:r>
              <a:rPr lang="th-TH" dirty="0" err="1"/>
              <a:t>ร์</a:t>
            </a:r>
            <a:r>
              <a:rPr lang="th-TH" dirty="0"/>
              <a:t>  โซ</a:t>
            </a:r>
            <a:r>
              <a:rPr lang="th-TH" dirty="0" err="1"/>
              <a:t>วีญง</a:t>
            </a:r>
            <a:r>
              <a:rPr lang="th-TH" dirty="0"/>
              <a:t> </a:t>
            </a:r>
            <a:r>
              <a:rPr lang="th-TH" dirty="0" err="1"/>
              <a:t>บล</a:t>
            </a:r>
            <a:r>
              <a:rPr lang="th-TH" dirty="0"/>
              <a:t>อง และไวน์แบบมีฟองชนิดต่าง ๆ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แม่น้ำ</a:t>
            </a:r>
            <a:r>
              <a:rPr lang="th-TH" dirty="0" err="1"/>
              <a:t>ไพ</a:t>
            </a:r>
            <a:r>
              <a:rPr lang="th-TH" dirty="0"/>
              <a:t>เพอร</a:t>
            </a:r>
            <a:r>
              <a:rPr lang="th-TH" dirty="0" err="1"/>
              <a:t>์ส</a:t>
            </a:r>
            <a:r>
              <a:rPr lang="th-TH" dirty="0"/>
              <a:t>อยู่ทางตะวันออกเฉียงเหนือของเมืองลอนเชสตัน ไวน์แบบมีฟองจัดเป็นไวน์พิเศษที่ขึ้นชื่อของพื้นที่นี้ พันธุ์องุ่นจำพวก </a:t>
            </a:r>
            <a:r>
              <a:rPr lang="th-TH" dirty="0" err="1"/>
              <a:t>ชาร์</a:t>
            </a:r>
            <a:r>
              <a:rPr lang="th-TH" dirty="0"/>
              <a:t>ดอนเนย</a:t>
            </a:r>
            <a:r>
              <a:rPr lang="th-TH" dirty="0" err="1"/>
              <a:t>์</a:t>
            </a:r>
            <a:r>
              <a:rPr lang="th-TH" dirty="0"/>
              <a:t>  </a:t>
            </a:r>
            <a:r>
              <a:rPr lang="th-TH" dirty="0" err="1"/>
              <a:t>พิ</a:t>
            </a:r>
            <a:r>
              <a:rPr lang="th-TH" dirty="0"/>
              <a:t>โน</a:t>
            </a:r>
            <a:r>
              <a:rPr lang="th-TH" dirty="0" err="1"/>
              <a:t>ต์</a:t>
            </a:r>
            <a:r>
              <a:rPr lang="th-TH" dirty="0"/>
              <a:t> นัว</a:t>
            </a:r>
            <a:r>
              <a:rPr lang="th-TH" dirty="0" err="1"/>
              <a:t>ร์</a:t>
            </a:r>
            <a:r>
              <a:rPr lang="th-TH" dirty="0"/>
              <a:t> และรี</a:t>
            </a:r>
            <a:r>
              <a:rPr lang="th-TH" dirty="0" err="1"/>
              <a:t>สลิง</a:t>
            </a:r>
            <a:r>
              <a:rPr lang="th-TH" dirty="0"/>
              <a:t> ประสบความสำเร็จในการปลูกในเขตพื้นที่นี้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ชายฝั่งตะวันออกเป็นสวรรค์ของคนรักอาหาร มีผลิตผลและอาหารทะเลที่สด ยังได้มีการปลูกพันธุ์องุ่น </a:t>
            </a:r>
            <a:r>
              <a:rPr lang="th-TH" dirty="0" err="1"/>
              <a:t>พิ</a:t>
            </a:r>
            <a:r>
              <a:rPr lang="th-TH" dirty="0"/>
              <a:t>โน</a:t>
            </a:r>
            <a:r>
              <a:rPr lang="th-TH" dirty="0" err="1"/>
              <a:t>ต์</a:t>
            </a:r>
            <a:r>
              <a:rPr lang="th-TH" dirty="0"/>
              <a:t> นัว</a:t>
            </a:r>
            <a:r>
              <a:rPr lang="th-TH" dirty="0" err="1"/>
              <a:t>ร์</a:t>
            </a:r>
            <a:r>
              <a:rPr lang="th-TH" dirty="0"/>
              <a:t> และ</a:t>
            </a:r>
            <a:r>
              <a:rPr lang="th-TH" dirty="0" err="1"/>
              <a:t>ชาร์</a:t>
            </a:r>
            <a:r>
              <a:rPr lang="th-TH" dirty="0"/>
              <a:t>ดอนเนย</a:t>
            </a:r>
            <a:r>
              <a:rPr lang="th-TH" dirty="0" err="1"/>
              <a:t>์</a:t>
            </a:r>
            <a:endParaRPr lang="th-TH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ทางตะวันตกเฉียงเหนือ เป็นเขตผลิตไวน์ที่อายุน้อยที่สุดของรัฐ แต่มีผู้ผลิตไวน์ด้วยวิธีการที่ล้ำหน้าอยู่จำนวนหนึ่ง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โคล ริ</a:t>
            </a:r>
            <a:r>
              <a:rPr lang="th-TH" dirty="0" err="1"/>
              <a:t>เวอร์</a:t>
            </a:r>
            <a:r>
              <a:rPr lang="th-TH" dirty="0"/>
              <a:t> </a:t>
            </a:r>
            <a:r>
              <a:rPr lang="th-TH" dirty="0" err="1"/>
              <a:t>แวลลีย์</a:t>
            </a:r>
            <a:r>
              <a:rPr lang="th-TH" dirty="0"/>
              <a:t> เป็นหุบเขา ตั้งที่อยู่ทางตะวันออกของเมืองโฮบาร์ต เป็นที่ตั้งของผู้ผลิตไวน์รายย่อยหลายราย ไร่องุ่นหลายแห่งของที่นี่ตั้งอยู่บนเนินเขาทางตะวันออกเฉียงเหนือ เพื่อที่จะใช้ประโยชน์จากแสงแดดได้ดีที่สุด ไร่องุ่นเหล่านี้ได้ปลูกองุ่นพันธุ์คลาสสิกอย่างเช่นองุ่นสายพันธุ์ </a:t>
            </a:r>
            <a:r>
              <a:rPr lang="th-TH" dirty="0" err="1"/>
              <a:t>พิ</a:t>
            </a:r>
            <a:r>
              <a:rPr lang="th-TH" dirty="0"/>
              <a:t>โน</a:t>
            </a:r>
            <a:r>
              <a:rPr lang="th-TH" dirty="0" err="1"/>
              <a:t>ต์</a:t>
            </a:r>
            <a:r>
              <a:rPr lang="th-TH" dirty="0"/>
              <a:t> นัว</a:t>
            </a:r>
            <a:r>
              <a:rPr lang="th-TH" dirty="0" err="1"/>
              <a:t>ร์</a:t>
            </a:r>
            <a:r>
              <a:rPr lang="th-TH" dirty="0"/>
              <a:t>  </a:t>
            </a:r>
            <a:r>
              <a:rPr lang="th-TH" dirty="0" err="1"/>
              <a:t>ชาร์</a:t>
            </a:r>
            <a:r>
              <a:rPr lang="th-TH" dirty="0"/>
              <a:t>ดอนเนย</a:t>
            </a:r>
            <a:r>
              <a:rPr lang="th-TH" dirty="0" err="1"/>
              <a:t>์</a:t>
            </a:r>
            <a:r>
              <a:rPr lang="th-TH" dirty="0"/>
              <a:t> โซ</a:t>
            </a:r>
            <a:r>
              <a:rPr lang="th-TH" dirty="0" err="1"/>
              <a:t>วีญง</a:t>
            </a:r>
            <a:r>
              <a:rPr lang="th-TH" dirty="0"/>
              <a:t> </a:t>
            </a:r>
            <a:r>
              <a:rPr lang="th-TH" dirty="0" err="1"/>
              <a:t>บล</a:t>
            </a:r>
            <a:r>
              <a:rPr lang="th-TH" dirty="0"/>
              <a:t>อง และรี</a:t>
            </a:r>
            <a:r>
              <a:rPr lang="th-TH" dirty="0" err="1"/>
              <a:t>สลิง</a:t>
            </a:r>
            <a:r>
              <a:rPr lang="th-TH" dirty="0"/>
              <a:t> และรวมถึงองุ่นสายพันธุ์อื่น ๆ อีกจำนวนหนึ่ง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 err="1"/>
              <a:t>เดอร์เว</a:t>
            </a:r>
            <a:r>
              <a:rPr lang="th-TH" dirty="0"/>
              <a:t>นท</a:t>
            </a:r>
            <a:r>
              <a:rPr lang="th-TH" dirty="0" err="1"/>
              <a:t>์แวลลีย์</a:t>
            </a:r>
            <a:r>
              <a:rPr lang="th-TH" dirty="0"/>
              <a:t> เป็นหุบเขา อยู่ติดกับเมืองโฮบาร์ตใกล้แม่น้ำ</a:t>
            </a:r>
            <a:r>
              <a:rPr lang="th-TH" dirty="0" err="1"/>
              <a:t>เดอร์เว</a:t>
            </a:r>
            <a:r>
              <a:rPr lang="th-TH" dirty="0"/>
              <a:t>นท</a:t>
            </a:r>
            <a:r>
              <a:rPr lang="th-TH" dirty="0" err="1"/>
              <a:t>์</a:t>
            </a:r>
            <a:r>
              <a:rPr lang="th-TH" dirty="0"/>
              <a:t> พื้นที่ปลูกองุ่นได้รับประโยชน์จากอิทธิพลทั้งชายฝั่งและแม่น้ำ ที่นี่จะได้พบกับไร่องุ่น </a:t>
            </a:r>
            <a:r>
              <a:rPr lang="th-TH" dirty="0" err="1"/>
              <a:t>มูริล</a:t>
            </a:r>
            <a:r>
              <a:rPr lang="th-TH" dirty="0"/>
              <a:t>ลา เอสเตท ซึ่งปัจจุบันเป็นส่วนหนึ่งของพิพิธภัณฑ์ศิลปะเก่าและใหม่โมน่า (</a:t>
            </a:r>
            <a:r>
              <a:rPr lang="en-US" dirty="0"/>
              <a:t>MONA)</a:t>
            </a:r>
            <a:r>
              <a:rPr lang="th-TH" dirty="0"/>
              <a:t> พิพิธภัณฑ์ยอดนิยมของ</a:t>
            </a:r>
            <a:r>
              <a:rPr lang="th-TH" dirty="0" err="1"/>
              <a:t>แทส</a:t>
            </a:r>
            <a:r>
              <a:rPr lang="th-TH" dirty="0"/>
              <a:t>มา</a:t>
            </a:r>
            <a:r>
              <a:rPr lang="th-TH" dirty="0" err="1"/>
              <a:t>เนีย</a:t>
            </a:r>
            <a:endParaRPr lang="th-TH" dirty="0"/>
          </a:p>
          <a:p>
            <a:endParaRPr lang="th-TH" dirty="0"/>
          </a:p>
          <a:p>
            <a:r>
              <a:rPr lang="th-TH" b="1" dirty="0"/>
              <a:t>ประเด็นแนะนำเพื่อใช้ในการอภิปราย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อะไรทำให้</a:t>
            </a:r>
            <a:r>
              <a:rPr lang="th-TH" dirty="0" err="1"/>
              <a:t>แทส</a:t>
            </a:r>
            <a:r>
              <a:rPr lang="th-TH" dirty="0"/>
              <a:t>มา</a:t>
            </a:r>
            <a:r>
              <a:rPr lang="th-TH" dirty="0" err="1"/>
              <a:t>เนีย</a:t>
            </a:r>
            <a:r>
              <a:rPr lang="th-TH" dirty="0"/>
              <a:t>โดดเด่นกว่าพื้นที่ปลูกองุ่นอื่น ๆ ในประเทศออสเตรเลีย โดยเฉพาะอย่างยิ่งเมื่อพิจารณาถึงพื้นที่ปลูกองุ่นที่มีความแตกต่างกันและมีลักษณะเฉพาะตัวในรัฐเกาะนี้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798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ช่วงนี้เหมาะกับการชิมไวน์จาก</a:t>
            </a:r>
            <a:r>
              <a:rPr lang="th-TH" dirty="0" err="1"/>
              <a:t>แทส</a:t>
            </a:r>
            <a:r>
              <a:rPr lang="th-TH" dirty="0"/>
              <a:t>มา</a:t>
            </a:r>
            <a:r>
              <a:rPr lang="th-TH" dirty="0" err="1"/>
              <a:t>เนีย</a:t>
            </a:r>
            <a:r>
              <a:rPr lang="th-TH" dirty="0"/>
              <a:t>ที่คัดสรรมาและอภิปราย ส่วนการชิมเต็มรูปแบบจะจัดไว้ในตอนท้ายของการนำเสนอนี้</a:t>
            </a:r>
            <a:endParaRPr lang="en-US" dirty="0">
              <a:cs typeface="Cordia New" panose="020B0304020202020204" pitchFamily="34" charset="-34"/>
            </a:endParaRPr>
          </a:p>
          <a:p>
            <a:endParaRPr lang="en-AU" dirty="0"/>
          </a:p>
          <a:p>
            <a:r>
              <a:rPr lang="th-TH" dirty="0"/>
              <a:t>เกาะเล็ก ๆ ที่ห่างไกลแห่งนี้เคยถูกมองข้ามไปอย่างมากในแง่ของการผลิตไวน์ แต่จนกระทั่งเมื่อไม่นานนี้ สิ่งต่าง ๆ ได้เปลี่ยนไปอย่างสิ้นเชิง ในช่วงไม่กี่ปีที่ผ่านมา</a:t>
            </a:r>
            <a:r>
              <a:rPr lang="th-TH" dirty="0" err="1"/>
              <a:t>แทส</a:t>
            </a:r>
            <a:r>
              <a:rPr lang="th-TH" dirty="0"/>
              <a:t>มา</a:t>
            </a:r>
            <a:r>
              <a:rPr lang="th-TH" dirty="0" err="1"/>
              <a:t>เนีย</a:t>
            </a:r>
            <a:r>
              <a:rPr lang="th-TH" dirty="0"/>
              <a:t>ได้ค้นพบหนทางสู่เวทีศูนย์กลางของไวน์ ซึ่งต้องขอบคุณคอ</a:t>
            </a:r>
            <a:r>
              <a:rPr lang="th-TH" dirty="0" err="1"/>
              <a:t>ลเล็</a:t>
            </a:r>
            <a:r>
              <a:rPr lang="th-TH" dirty="0"/>
              <a:t>กช</a:t>
            </a:r>
            <a:r>
              <a:rPr lang="th-TH" dirty="0" err="1"/>
              <a:t>ั่น</a:t>
            </a:r>
            <a:r>
              <a:rPr lang="th-TH" dirty="0"/>
              <a:t>ที่ยอดเยี่ยมของไวน์จากภูมิอากาศเย็นที่ได้พิสูจน์ตัวเองว่าคู่ควรและสมควรจัดอยู่ในหมู่ไวน์ที่ดีที่สุดในโลก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0060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dirty="0"/>
              <a:t>โดยส่วนมากจะพบไร่องุ่นหลัก ๆ ได้ในทางตอนเหนือ ตะวันออก และทางใต้ของรัฐ โดยอยู่ห่างจากลมทะเลที่พัดรุนแรงซึ่งมักจะพัดกระทบชายฝั่งตะวันตก แม้ว่าจะจัดเป็นเขตผลิตไวน์ภูมิอากาศเย็นตามหลักสากล สภาพแวดล้อมของ</a:t>
            </a:r>
            <a:r>
              <a:rPr lang="th-TH" dirty="0" err="1"/>
              <a:t>แทส</a:t>
            </a:r>
            <a:r>
              <a:rPr lang="th-TH" dirty="0"/>
              <a:t>มา</a:t>
            </a:r>
            <a:r>
              <a:rPr lang="th-TH" dirty="0" err="1"/>
              <a:t>เนีย</a:t>
            </a:r>
            <a:r>
              <a:rPr lang="th-TH" dirty="0"/>
              <a:t>ในแต่ละพื้นที่มีลักษณะแตกต่างและหลากหลาย โดยสภาพอากาศ ดิน และไวน์มีสไตล์แตกต่างกันออกไป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668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 err="1"/>
              <a:t>แทส</a:t>
            </a:r>
            <a:r>
              <a:rPr lang="th-TH" dirty="0"/>
              <a:t>มา</a:t>
            </a:r>
            <a:r>
              <a:rPr lang="th-TH" dirty="0" err="1"/>
              <a:t>เนีย</a:t>
            </a:r>
            <a:r>
              <a:rPr lang="th-TH" dirty="0"/>
              <a:t>เป็นหนึ่งในภูมิภาคที่มีอากาศเย็นที่สำคัญของออสเตรเลีย ตั้งอยู่ทางใต้ของเส้นศูนย์สูตรที่มีความสมดุลด้วยแสงแดดที่สาดส่องเป็นเวลานานหลายชั่วโมง ภูมิอากาศเป็นแบบอบอุ่น โดยได้รับอิทธิพลจากทะเลที่มีลักษณะเฉพาะ ทะเล</a:t>
            </a:r>
            <a:r>
              <a:rPr lang="th-TH" dirty="0" err="1"/>
              <a:t>แทส</a:t>
            </a:r>
            <a:r>
              <a:rPr lang="th-TH" dirty="0"/>
              <a:t>มันที่อยู่ทางทิศตะวันออก ช่องแคบบา</a:t>
            </a:r>
            <a:r>
              <a:rPr lang="th-TH" dirty="0" err="1"/>
              <a:t>ส</a:t>
            </a:r>
            <a:r>
              <a:rPr lang="th-TH" dirty="0"/>
              <a:t>ที่อยู่ทางทิศเหนือ และมหาสมุทรอินเดียที่อยู่ทางทิศตะวันตก แหล่งน้ำเหล่านี้แต่ละแห่งสามารถทำให้เกิดลมแรงและพายุฝน เพิ่มความเสี่ยงจากการคุกคามของน้ำค้างแข็งและการเกิดเชื้อราโบ</a:t>
            </a:r>
            <a:r>
              <a:rPr lang="th-TH" dirty="0" err="1"/>
              <a:t>ทรัยทิส</a:t>
            </a:r>
            <a:r>
              <a:rPr lang="th-TH" dirty="0"/>
              <a:t> ทำให้การเลือกพื้นที่ทำไร่องุ่นมีความสำคัญยิ่ง อย่างไรก็ตาม ภูมิทัศน์ที่ยังโดดเด่นของ</a:t>
            </a:r>
            <a:r>
              <a:rPr lang="th-TH" dirty="0" err="1"/>
              <a:t>แทส</a:t>
            </a:r>
            <a:r>
              <a:rPr lang="th-TH" dirty="0"/>
              <a:t>มา</a:t>
            </a:r>
            <a:r>
              <a:rPr lang="th-TH" dirty="0" err="1"/>
              <a:t>เนีย</a:t>
            </a:r>
            <a:r>
              <a:rPr lang="th-TH" dirty="0"/>
              <a:t>นั่นก็คือภูเขาที่ปกคลุมด้วยหินโดเลอไร</a:t>
            </a:r>
            <a:r>
              <a:rPr lang="th-TH" dirty="0" err="1"/>
              <a:t>ต์</a:t>
            </a:r>
            <a:r>
              <a:rPr lang="th-TH" dirty="0"/>
              <a:t>ที่สามารถให้ที่หลบภัยแก่ไร่องุ่นได้ สภาพภูมิอากาศโดยทั่วไปจะเย็นแม้ว่าจะมีฤดูกาลที่แตกต่างกัน ในฤดูหนาวจะพบหิมะได้ทั่วไปในพื้นที่สูงตอนกลางของ</a:t>
            </a:r>
            <a:r>
              <a:rPr lang="th-TH" dirty="0" err="1"/>
              <a:t>แทส</a:t>
            </a:r>
            <a:r>
              <a:rPr lang="th-TH" dirty="0"/>
              <a:t>มา</a:t>
            </a:r>
            <a:r>
              <a:rPr lang="th-TH" dirty="0" err="1"/>
              <a:t>เนีย</a:t>
            </a:r>
            <a:r>
              <a:rPr lang="th-TH" dirty="0"/>
              <a:t> แต่เนื่องจากอิทธิพลของมหาสมุทรจึงทำให้อุณหภูมิชายฝั่งในฤดูหนาวสูงกว่าในออสเตรเลียแผ่นดินใหญ่ การแบ่งจ่ายน้ำไม่ได้เป็นปัญหาในหลายพื้นที่ซึ่งต่างจากแผ่นดินใหญ่ในหลายพื้นที่</a:t>
            </a:r>
          </a:p>
          <a:p>
            <a:endParaRPr lang="th-TH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ปริมาณน้ำฝนในฤดูปลูก : 477 มม. (18.8 นิ้ว)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อุณหภูมิเฉลี่ยเดือนมกราคม : 15.6°</a:t>
            </a:r>
            <a:r>
              <a:rPr lang="en-AU" dirty="0">
                <a:latin typeface="Cordia New" panose="020B0304020202020204" pitchFamily="34" charset="-34"/>
                <a:cs typeface="Cordia New" panose="020B0304020202020204" pitchFamily="34" charset="-34"/>
              </a:rPr>
              <a:t>C (60°F)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2515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b="1" dirty="0"/>
              <a:t>ประเด็นแนะนำเพื่อใช้ในการอภิปราย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เหตุใดสภาพภูมิประเทศ ภูมิอากาศ และดินของ</a:t>
            </a:r>
            <a:r>
              <a:rPr lang="th-TH" dirty="0" err="1"/>
              <a:t>แทส</a:t>
            </a:r>
            <a:r>
              <a:rPr lang="th-TH" dirty="0"/>
              <a:t>มา</a:t>
            </a:r>
            <a:r>
              <a:rPr lang="th-TH" dirty="0" err="1"/>
              <a:t>เนีย</a:t>
            </a:r>
            <a:r>
              <a:rPr lang="th-TH" dirty="0"/>
              <a:t>ทำให้เป็นเขตผลิตไวน์นี้ประสบความสำเร็จ?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84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b="0" i="0" u="none" strike="noStrike" kern="1200" dirty="0">
                <a:effectLst/>
              </a:rPr>
              <a:t>สถานที่ที่ดีที่สุดตั้งอยู่บนเนินเขาที่หันไปทางทิศตะวันออกเฉียงเหนือซึ่งได้รับแสงแดดดีและอากาศถ่ายเทได้ดี ซึ่งจะช่วยลดความเสียหายที่อาจเกิดขึ้นจากน้ำค้างแข็งได้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b="0" i="0" u="none" strike="noStrike" kern="1200" dirty="0">
                <a:effectLst/>
              </a:rPr>
              <a:t>ดินหินของ</a:t>
            </a:r>
            <a:r>
              <a:rPr lang="th-TH" b="0" i="0" u="none" strike="noStrike" kern="1200" dirty="0" err="1">
                <a:effectLst/>
              </a:rPr>
              <a:t>แทส</a:t>
            </a:r>
            <a:r>
              <a:rPr lang="th-TH" b="0" i="0" u="none" strike="noStrike" kern="1200" dirty="0">
                <a:effectLst/>
              </a:rPr>
              <a:t>มา</a:t>
            </a:r>
            <a:r>
              <a:rPr lang="th-TH" b="0" i="0" u="none" strike="noStrike" kern="1200" dirty="0" err="1">
                <a:effectLst/>
              </a:rPr>
              <a:t>เนีย</a:t>
            </a:r>
            <a:r>
              <a:rPr lang="th-TH" b="0" i="0" u="none" strike="noStrike" kern="1200" dirty="0">
                <a:effectLst/>
              </a:rPr>
              <a:t>ทำงานได้ดีกับสภาพอากาศที่เย็น เนื่องจากดินเหล่านี้เก็บความร้อนและให้ความอุ่นแก่องุ่นตลอดคืนที่อากาศหนาวเย็น นอกจากนี้ยัง สามารถช่วยเพิ่มสีและกลิ่นรสในระหว่างที่องุ่นกำลังจะสุกอีกด้วย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b="0" i="0" u="none" strike="noStrike" kern="1200" dirty="0">
                <a:effectLst/>
              </a:rPr>
              <a:t>มีความแตกต่างของสภาพอากาศในแต่ละปีมากกว่าเขตผลิตไวน์อื่น ๆ ของออสเตรเลีย </a:t>
            </a:r>
            <a:r>
              <a:rPr lang="th-TH" dirty="0"/>
              <a:t>ผลผลิตองุ่นและระดับความสุกงอมสามารถผันผวนได้อย่างมากขึ้นอยู่กับสภาพภูมิอากาศของปีที่กําหน</a:t>
            </a:r>
            <a:r>
              <a:rPr lang="th-TH" dirty="0" err="1"/>
              <a:t>ด</a:t>
            </a:r>
            <a:r>
              <a:rPr lang="th-TH" dirty="0"/>
              <a:t> </a:t>
            </a:r>
            <a:endParaRPr lang="th-TH" b="0" i="0" u="none" strike="noStrike" kern="1200" dirty="0">
              <a:effectLst/>
            </a:endParaRPr>
          </a:p>
          <a:p>
            <a:br>
              <a:rPr lang="th-TH" b="0" i="0" u="none" strike="noStrike" kern="1200" dirty="0">
                <a:effectLst/>
              </a:rPr>
            </a:br>
            <a:r>
              <a:rPr lang="th-TH" b="1" i="0" u="none" strike="noStrike" kern="1200" dirty="0">
                <a:effectLst/>
              </a:rPr>
              <a:t>ประเด็นแนะนำเพื่อใช้ในการอภิปราย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b="0" i="0" u="none" strike="noStrike" kern="1200" dirty="0">
                <a:effectLst/>
              </a:rPr>
              <a:t>ความผัน</a:t>
            </a:r>
            <a:r>
              <a:rPr lang="th-TH" dirty="0"/>
              <a:t>แปรของสภาพอากาศในแต่ละปีอาจ</a:t>
            </a:r>
            <a:r>
              <a:rPr lang="th-TH" b="0" i="0" u="none" strike="noStrike" kern="1200" dirty="0">
                <a:effectLst/>
              </a:rPr>
              <a:t>ส่งผลต่อไวน์ของผู้ผลิตไวน์ในแต่ละปีอย่างไร?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993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แนวต้นไม้หรือป่าต้านลมช่วยบรรเทาผลกระทบจากลมใต้และลมตะวันตกของ</a:t>
            </a:r>
            <a:r>
              <a:rPr lang="th-TH" dirty="0" err="1"/>
              <a:t>แทส</a:t>
            </a:r>
            <a:r>
              <a:rPr lang="th-TH" dirty="0"/>
              <a:t>มา</a:t>
            </a:r>
            <a:r>
              <a:rPr lang="th-TH" dirty="0" err="1"/>
              <a:t>เนีย</a:t>
            </a:r>
            <a:endParaRPr lang="th-TH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ในปีที่ฤดูปลูกมีปริมาณน้ำฝนน้อยกว่าที่คาดไว้ ความแห้งแล้งอาจเป็นความเสี่ยงได้ในบางครั้ง ดังนั้นไร่องุ่นใน</a:t>
            </a:r>
            <a:r>
              <a:rPr lang="th-TH" dirty="0" err="1"/>
              <a:t>แทส</a:t>
            </a:r>
            <a:r>
              <a:rPr lang="th-TH" dirty="0"/>
              <a:t>มา</a:t>
            </a:r>
            <a:r>
              <a:rPr lang="th-TH" dirty="0" err="1"/>
              <a:t>เนียห</a:t>
            </a:r>
            <a:r>
              <a:rPr lang="th-TH" dirty="0"/>
              <a:t>ลายแห่งจึงใช้ชลประทานแบบน้ำหยด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ผู้ปลูกองุ่นใช้ตาข่ายคลุมเพื่อปกป้องไร่องุ่นจากนกมาเกาะ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แนวทางปฏิบัติทั่วไปในการควบคุมการจัดแต่งทรงพุ่มองุ่นในสภาพอากาศที่เย็นขึ้นนั้น คือการเอาใบรอบ ๆ พวงองุ่นออกเพื่อให้ได้รับแสงแดดเต็มที่และยังช่วยให้สุกเร็วขึ้น ผู้ปลูกองุ่นบางรายอาจปรับเปลี่ยนแนวปฏิบัตินี้เวลานำไปใช้ก็ได้ อย่างไรก็ตาม ต้องกำจัดเฉพาะใบที่ช่วยเปิดรับแสงแดดยามเช้า และเก็บใบที่ปกป้ององุ่นจากแสงแดดยามบ่ายไว้ วิธีนี้จะช่วยป้องกันไม่ให้อุณหภูมิของพวงองุ่นสูงขึ้นมากเกินไป และยังสร้างสภาวะที่เหมาะสมให้องุ่นที่กำลังสุก วิธีดังกล่าวยังส่งผลต่อรูปแบบของไวน์อีกด้วย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9158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dirty="0"/>
              <a:t>ด้วยความมั่นคงของอนาคตที่สภาพอากาศของทาสเม</a:t>
            </a:r>
            <a:r>
              <a:rPr lang="th-TH" dirty="0" err="1"/>
              <a:t>เนีย</a:t>
            </a:r>
            <a:r>
              <a:rPr lang="th-TH" dirty="0"/>
              <a:t>ที่จะเย็นต่อเนื่องในระยะยาว ทำให้</a:t>
            </a:r>
            <a:r>
              <a:rPr lang="th-TH" dirty="0" err="1"/>
              <a:t>พิ</a:t>
            </a:r>
            <a:r>
              <a:rPr lang="th-TH" dirty="0"/>
              <a:t>โน</a:t>
            </a:r>
            <a:r>
              <a:rPr lang="th-TH" dirty="0" err="1"/>
              <a:t>ต์</a:t>
            </a:r>
            <a:r>
              <a:rPr lang="th-TH" dirty="0"/>
              <a:t> นัว</a:t>
            </a:r>
            <a:r>
              <a:rPr lang="th-TH" dirty="0" err="1"/>
              <a:t>ร์</a:t>
            </a:r>
            <a:r>
              <a:rPr lang="th-TH" dirty="0"/>
              <a:t>  และ</a:t>
            </a:r>
            <a:r>
              <a:rPr lang="th-TH" dirty="0" err="1"/>
              <a:t>ชาร์</a:t>
            </a:r>
            <a:r>
              <a:rPr lang="th-TH" dirty="0"/>
              <a:t>ดอนเนย</a:t>
            </a:r>
            <a:r>
              <a:rPr lang="th-TH" dirty="0" err="1"/>
              <a:t>์</a:t>
            </a:r>
            <a:r>
              <a:rPr lang="th-TH" dirty="0"/>
              <a:t> ที่เป็นสายพันธุ์ที่โดดเด่นที่สุดของ</a:t>
            </a:r>
            <a:r>
              <a:rPr lang="th-TH" dirty="0" err="1"/>
              <a:t>แทส</a:t>
            </a:r>
            <a:r>
              <a:rPr lang="th-TH" dirty="0"/>
              <a:t>มา</a:t>
            </a:r>
            <a:r>
              <a:rPr lang="th-TH" dirty="0" err="1"/>
              <a:t>เนีย</a:t>
            </a:r>
            <a:r>
              <a:rPr lang="th-TH" dirty="0"/>
              <a:t>จะยังคงเติบโตต่อไป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388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685197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808638"/>
            <a:ext cx="5735637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7195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195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58E82B5-1F46-C4F5-5938-6158B5F70533}"/>
              </a:ext>
            </a:extLst>
          </p:cNvPr>
          <p:cNvSpPr/>
          <p:nvPr userDrawn="1"/>
        </p:nvSpPr>
        <p:spPr>
          <a:xfrm>
            <a:off x="949697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2268802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74557"/>
            <a:ext cx="573563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74557"/>
            <a:ext cx="573563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945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67644711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576156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4/21/26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4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21/4/2026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83" r:id="rId16"/>
    <p:sldLayoutId id="2147483660" r:id="rId17"/>
    <p:sldLayoutId id="2147483673" r:id="rId18"/>
    <p:sldLayoutId id="2147483674" r:id="rId19"/>
    <p:sldLayoutId id="2147483675" r:id="rId20"/>
    <p:sldLayoutId id="2147483659" r:id="rId21"/>
    <p:sldLayoutId id="2147483684" r:id="rId22"/>
    <p:sldLayoutId id="2147483676" r:id="rId23"/>
    <p:sldLayoutId id="2147483677" r:id="rId24"/>
    <p:sldLayoutId id="2147483680" r:id="rId25"/>
    <p:sldLayoutId id="2147483681" r:id="rId26"/>
    <p:sldLayoutId id="2147483682" r:id="rId27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82_1DCF793C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8C_E606641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microsoft.com/office/2018/10/relationships/comments" Target="../comments/modernComment_25B_9C77E2A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microsoft.com/office/2018/10/relationships/comments" Target="../comments/modernComment_27C_A4302FC5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microsoft.com/office/2018/10/relationships/comments" Target="../comments/modernComment_286_EF320F8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microsoft.com/office/2018/10/relationships/comments" Target="../comments/modernComment_294_9AD1CBB7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9825" b="2251"/>
          <a:stretch/>
        </p:blipFill>
        <p:spPr>
          <a:xfrm>
            <a:off x="623889" y="2595563"/>
            <a:ext cx="11010900" cy="4262437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11041110" cy="990300"/>
          </a:xfrm>
        </p:spPr>
        <p:txBody>
          <a:bodyPr/>
          <a:lstStyle/>
          <a:p>
            <a:pPr marL="0" indent="0">
              <a:buNone/>
            </a:pP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600101"/>
            <a:ext cx="4453133" cy="792601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ภูมิศาสตร์ ภูมิอากาศ และดิน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164649"/>
            <a:ext cx="4688825" cy="203816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ผู้ชนะเลิศด้านภูมิอากาศเย็น</a:t>
            </a: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field of crops in a valley&#10;&#10;AI-generated content may be incorrect.">
            <a:extLst>
              <a:ext uri="{FF2B5EF4-FFF2-40B4-BE49-F238E27FC236}">
                <a16:creationId xmlns:a16="http://schemas.microsoft.com/office/drawing/2014/main" id="{89F86AF0-C3FA-5DC0-715A-03640AE53F3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22" r="16722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395461-285F-F9C0-F6A5-EF4CFB5C58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518774"/>
            <a:ext cx="3398055" cy="153052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สิ่งบ่งชี้ทางภูมิศาสตร์ (</a:t>
            </a:r>
            <a:r>
              <a:rPr lang="en-AU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GI) 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หรือชื่อเรียกเขตผลิตไวน์อย่างเป็นทางการคือ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แต่มีเขตพื้นที่ผลิตไวน์ย่อย 7 แห่งที่มีคุณลักษณะแตกต่างกัน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238F49-BEA0-85E3-64D1-04AEF5A203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ภูมิศาสตร์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90004601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3" r="27538"/>
          <a:stretch/>
        </p:blipFill>
        <p:spPr>
          <a:xfrm>
            <a:off x="-1" y="7938"/>
            <a:ext cx="61722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262672"/>
            <a:ext cx="51833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ปานกลาง</a:t>
            </a:r>
            <a:endParaRPr lang="en-US" sz="4000" b="1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27854" y="1888323"/>
            <a:ext cx="3849274" cy="109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ได้รับอิทธิพลทางทะเล</a:t>
            </a:r>
          </a:p>
          <a:p>
            <a:pPr>
              <a:lnSpc>
                <a:spcPct val="90000"/>
              </a:lnSpc>
            </a:pP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จากทะเล</a:t>
            </a:r>
            <a:r>
              <a:rPr lang="th-TH" sz="2400" b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มัน ช่องแคบบา</a:t>
            </a:r>
            <a:r>
              <a:rPr lang="th-TH" sz="2400" b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และมหาสมุทรอินเดีย</a:t>
            </a:r>
            <a:endParaRPr lang="en-AU" sz="24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369168" y="3748036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endParaRPr lang="en-US" sz="32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 – 1,264 ม. (0 – 4,147 ฟุต) </a:t>
            </a:r>
          </a:p>
          <a:p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ไร่องุ่นส่วนใหญ่</a:t>
            </a:r>
          </a:p>
          <a:p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ต่ำกว่า 100 ม. (328ฟุต)</a:t>
            </a:r>
            <a:endParaRPr lang="en-US" sz="2400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85173" y="6349251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85173" y="5226250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647076" y="6176582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8136454F-62B0-B571-EFFE-3C752ECA2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53633"/>
            <a:ext cx="5334275" cy="820910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F1712C61-F8BE-8A8C-CABB-279F433F8F30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78483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ระดับความสูง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6B1A45-AE17-5174-5EC2-00977C60375D}"/>
              </a:ext>
            </a:extLst>
          </p:cNvPr>
          <p:cNvSpPr txBox="1"/>
          <p:nvPr/>
        </p:nvSpPr>
        <p:spPr>
          <a:xfrm>
            <a:off x="9228352" y="5836182"/>
            <a:ext cx="2092341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0–499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0–1,639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4939FB-9624-4D61-8E05-D5C36760AF2E}"/>
              </a:ext>
            </a:extLst>
          </p:cNvPr>
          <p:cNvSpPr txBox="1"/>
          <p:nvPr/>
        </p:nvSpPr>
        <p:spPr>
          <a:xfrm>
            <a:off x="9633083" y="4316851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500–749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1,640–2,459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8108DB-28C2-72C0-C62B-92A5B2188B26}"/>
              </a:ext>
            </a:extLst>
          </p:cNvPr>
          <p:cNvSpPr txBox="1"/>
          <p:nvPr/>
        </p:nvSpPr>
        <p:spPr>
          <a:xfrm>
            <a:off x="10105808" y="2748202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750–999 ม. 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2,460–3,279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BE70C5E-1FC3-9AD3-D538-8F58E27BEDF0}"/>
              </a:ext>
            </a:extLst>
          </p:cNvPr>
          <p:cNvSpPr txBox="1"/>
          <p:nvPr/>
        </p:nvSpPr>
        <p:spPr>
          <a:xfrm>
            <a:off x="10493262" y="1179553"/>
            <a:ext cx="2643446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สูงมาก</a:t>
            </a:r>
            <a:br>
              <a:rPr lang="en-AU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&gt;1,000 ม.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&gt;3,280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655" r="15522"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4404470" cy="1530521"/>
          </a:xfrm>
        </p:spPr>
        <p:txBody>
          <a:bodyPr/>
          <a:lstStyle/>
          <a:p>
            <a:pPr marL="2857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ดินมีความหลากหลายอย่างมากจากทางตอนเหนือถึงใต้</a:t>
            </a:r>
          </a:p>
          <a:p>
            <a:pPr marL="2857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หินทรายและหินซีสต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ในหุบเขา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เดอร์เว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นท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ดินตะกอนลุ่มน้ำปนซากพืช และดินทรายที่มีฮิวมัสต่ำในโคล ริ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แม่น้ำ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ไพ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เพอร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มีดินร่วนซุย ระบายน้ำได้ดี</a:t>
            </a:r>
          </a:p>
          <a:p>
            <a:pPr marL="2857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ทามาร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มีหินบ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ะ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ซอ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ลต์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กรวดบนฐานดินเหนียวและหินปูน ดินร่วนซุย</a:t>
            </a:r>
          </a:p>
          <a:p>
            <a:pPr marL="2857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ชายฝั่งตะวันออกเป็นดินภูเขาไฟ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26" r="16626"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การปลูกองุ่นใน</a:t>
            </a:r>
            <a:r>
              <a:rPr lang="th-TH" sz="4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4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endParaRPr lang="en-US" sz="4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โอกาสและความท้าทายของสภาพอากาศเย็น</a:t>
            </a:r>
            <a:endParaRPr lang="en-US" sz="6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FC8DBB-29C5-D2FC-CBF5-F7113FB205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4346404"/>
            <a:ext cx="3082949" cy="153052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ความเสี่ยงจะเกิดจากลม ฝน น้ำค้างแข็ง ภัยแล้ง และศัตรูพืช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การเลือกสถานที่ การผันแปรของสภาพอากาศในแต่ละปี และการจัดการไร่องุ่นเป็นกุญแจสำคัญ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60C72ED-7CF0-F119-D898-76B57CA8E7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09" r="16709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6D3FC3C-9EEB-5A27-04B3-75BC00BB0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4" y="989980"/>
            <a:ext cx="5283126" cy="785732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ไร่องุ่นและกลยุทธ์การจัดการต้นองุ่น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96C4D3-9EB3-B3B0-343D-FC9DC6B62C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4333442"/>
            <a:ext cx="4829691" cy="166979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แนวต้นไม้หรือป่าต้านลม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ชลประทานแบบน้ำหยด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การใช้ตาข่ายคลุม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การกำจัดใบ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4E9372-F5F5-5B40-92CE-7C4912283B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857844"/>
            <a:ext cx="5340350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พิชิตความท้าทาย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5544334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71EF1D9-02BD-CC98-2C97-22C2C754AA1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605" r="24154"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1CDB64-E01D-35C0-5842-7F66667D36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7" y="2241550"/>
            <a:ext cx="3745745" cy="240540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ได้ก้าวไปไกลกว่ารุ่นแรกและรุ่นที่สอง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เทคนิคดั้งเดิมที่ได้รับอิทธิพลจากสภาพอากาศเฉพาะถิ่นและแตร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รัว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เฉลิมฉลองพันธุ์องุ่นคลาสสิกและกรรมวิธีดั้งเดิม พร้อมทั้งเปิดรับการทดลอง นวัตกรรมเทคนิค และสายพันธุ์ทางเลือกต่าง ๆ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320438-B1AF-D84F-E324-5B68204F2A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การผลิตไวน์ใน </a:t>
            </a:r>
          </a:p>
          <a:p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905594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F1CEEF7-D38F-1BEC-28A1-EC2B9620DF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42" r="26656"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958846E-2E15-56F6-2216-AEB4A6950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584200"/>
            <a:ext cx="4829691" cy="414606"/>
          </a:xfrm>
        </p:spPr>
        <p:txBody>
          <a:bodyPr/>
          <a:lstStyle/>
          <a:p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C3F268-D45B-B12B-AE2C-C6A0286E2C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998806"/>
            <a:ext cx="5340350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สายพันธุ์องุ่นที่โดดเด่น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4591134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C2F122E4-C657-0652-0E03-0C2FC06C379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1509" y="1933074"/>
            <a:ext cx="1182507" cy="3579859"/>
          </a:xfrm>
          <a:prstGeom prst="rect">
            <a:avLst/>
          </a:prstGeom>
        </p:spPr>
      </p:pic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5896CC81-2FD1-EC08-7FEB-FE5002BE0D5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4696" y="1933074"/>
            <a:ext cx="1182507" cy="3579859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2151" y="1778557"/>
            <a:ext cx="1270924" cy="3847526"/>
          </a:xfrm>
          <a:prstGeom prst="rect">
            <a:avLst/>
          </a:prstGeom>
        </p:spPr>
      </p:pic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3916F695-FB44-8488-2301-57E9FA95F79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67030" y="1933074"/>
            <a:ext cx="1182507" cy="35798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542225"/>
            <a:ext cx="9303629" cy="1648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6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6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6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 สายพันธุ์องุ่นยอดนิยม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907852" y="5456621"/>
            <a:ext cx="1842968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43%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2826810" y="5456621"/>
            <a:ext cx="2068617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28%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084112" y="5456621"/>
            <a:ext cx="1842968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สลิง</a:t>
            </a:r>
            <a:endParaRPr lang="en-US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6%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5020306" y="3945618"/>
            <a:ext cx="1997022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BLANC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A8A0A2-2C26-976D-AF4E-0E4CCEC9774D}"/>
              </a:ext>
            </a:extLst>
          </p:cNvPr>
          <p:cNvSpPr txBox="1"/>
          <p:nvPr/>
        </p:nvSpPr>
        <p:spPr>
          <a:xfrm rot="16200000">
            <a:off x="2736012" y="4049269"/>
            <a:ext cx="2260748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902632" y="4019454"/>
            <a:ext cx="187320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PINOT NOIR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7033703" y="3910448"/>
            <a:ext cx="1849160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PINOT GRIS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/GRIGIO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D5667E-7F87-6EA8-739E-E7FDB88549DE}"/>
              </a:ext>
            </a:extLst>
          </p:cNvPr>
          <p:cNvSpPr txBox="1"/>
          <p:nvPr/>
        </p:nvSpPr>
        <p:spPr>
          <a:xfrm rot="16200000">
            <a:off x="9313422" y="4019455"/>
            <a:ext cx="12788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pic>
        <p:nvPicPr>
          <p:cNvPr id="4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84CFAB58-B72D-4C30-8175-C0F0478747C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72" b="4762"/>
          <a:stretch>
            <a:fillRect/>
          </a:stretch>
        </p:blipFill>
        <p:spPr>
          <a:xfrm>
            <a:off x="9359545" y="2007498"/>
            <a:ext cx="1157924" cy="3505435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D65BE8BA-7DE3-5EFC-2CA1-DB4A6E7991DA}"/>
              </a:ext>
            </a:extLst>
          </p:cNvPr>
          <p:cNvSpPr txBox="1"/>
          <p:nvPr/>
        </p:nvSpPr>
        <p:spPr>
          <a:xfrm rot="16200000">
            <a:off x="8831237" y="4090824"/>
            <a:ext cx="2348718" cy="2859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RIESLING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CC6E73-3B25-E006-84F7-A69F90161B5F}"/>
              </a:ext>
            </a:extLst>
          </p:cNvPr>
          <p:cNvSpPr txBox="1"/>
          <p:nvPr/>
        </p:nvSpPr>
        <p:spPr>
          <a:xfrm>
            <a:off x="7041667" y="5456621"/>
            <a:ext cx="1842968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กรี/กรีโจ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55C0612-61C8-FC27-7373-2462ABA57E5E}"/>
              </a:ext>
            </a:extLst>
          </p:cNvPr>
          <p:cNvSpPr txBox="1"/>
          <p:nvPr/>
        </p:nvSpPr>
        <p:spPr>
          <a:xfrm>
            <a:off x="4990676" y="5456621"/>
            <a:ext cx="1842968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โซ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บล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11%</a:t>
            </a: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996377D5-A026-C7C7-E9CD-D432B227810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526" b="-32"/>
          <a:stretch/>
        </p:blipFill>
        <p:spPr>
          <a:xfrm>
            <a:off x="5880298" y="697042"/>
            <a:ext cx="1691646" cy="5958585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7029554" y="2718423"/>
            <a:ext cx="76273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688662"/>
            <a:ext cx="371699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24542" y="546639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ไวน์มีฟอง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3369231"/>
            <a:ext cx="0" cy="31943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276095"/>
            <a:ext cx="2805706" cy="2805706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997591" y="1660013"/>
            <a:ext cx="2391498" cy="202093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ไวน์แบบมีฟองชั้นเยี่ยมผลิตด้วยกรรมวิธีดั้งเดิม ทำจาก</a:t>
            </a:r>
            <a:r>
              <a:rPr lang="th-TH" sz="24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24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24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และ </a:t>
            </a:r>
            <a:r>
              <a:rPr lang="th-TH" sz="24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24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เป็นหนึ่งในสุดยอดไวน์ของออสเตรเลีย</a:t>
            </a:r>
            <a:endParaRPr lang="en-AU" sz="24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506275" y="4488933"/>
            <a:ext cx="2805709" cy="207928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 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แอ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ปเปิ้ล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แดง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 ผลไม้จำพวกมะนาวและส้ม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 โทสต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 ขนม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ปั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งบ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ริออช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 ถั่วย่าง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 ขนมปังปิ้ง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 flipV="1">
            <a:off x="7410919" y="4183618"/>
            <a:ext cx="2622186" cy="402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0033105" y="4183618"/>
            <a:ext cx="0" cy="34565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bject 10">
            <a:extLst>
              <a:ext uri="{FF2B5EF4-FFF2-40B4-BE49-F238E27FC236}">
                <a16:creationId xmlns:a16="http://schemas.microsoft.com/office/drawing/2014/main" id="{84BFD1A9-D238-53F5-B6BF-A8AA847EFF3F}"/>
              </a:ext>
            </a:extLst>
          </p:cNvPr>
          <p:cNvSpPr txBox="1"/>
          <p:nvPr/>
        </p:nvSpPr>
        <p:spPr>
          <a:xfrm rot="16200000">
            <a:off x="4423551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SPARKLING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8B6EE08F-5DEB-04A0-C721-0CFF027DB21B}"/>
              </a:ext>
            </a:extLst>
          </p:cNvPr>
          <p:cNvSpPr txBox="1"/>
          <p:nvPr/>
        </p:nvSpPr>
        <p:spPr>
          <a:xfrm>
            <a:off x="862616" y="2835663"/>
            <a:ext cx="2712987" cy="522835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th-TH" sz="1800" b="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สภาพภูมิอากาศและสภาพการปลูกคล้ายกับแคว้นแชมเปญในประเทศฝรั่งเศส</a:t>
            </a:r>
            <a:endParaRPr lang="en-AU" sz="1800" b="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FFF7B23-D78F-8B3E-30AD-08ADF91DBEAB}"/>
              </a:ext>
            </a:extLst>
          </p:cNvPr>
          <p:cNvCxnSpPr>
            <a:cxnSpLocks/>
          </p:cNvCxnSpPr>
          <p:nvPr/>
        </p:nvCxnSpPr>
        <p:spPr>
          <a:xfrm>
            <a:off x="4693564" y="5497641"/>
            <a:ext cx="12425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092F6990-F74B-283B-7247-EEB7D4922B63}"/>
              </a:ext>
            </a:extLst>
          </p:cNvPr>
          <p:cNvSpPr/>
          <p:nvPr/>
        </p:nvSpPr>
        <p:spPr>
          <a:xfrm>
            <a:off x="2082024" y="4110595"/>
            <a:ext cx="2623652" cy="2623652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" name="object 58">
            <a:extLst>
              <a:ext uri="{FF2B5EF4-FFF2-40B4-BE49-F238E27FC236}">
                <a16:creationId xmlns:a16="http://schemas.microsoft.com/office/drawing/2014/main" id="{B1329F32-2A67-9E20-7AC2-69BF277F3A66}"/>
              </a:ext>
            </a:extLst>
          </p:cNvPr>
          <p:cNvSpPr txBox="1"/>
          <p:nvPr/>
        </p:nvSpPr>
        <p:spPr>
          <a:xfrm>
            <a:off x="2328058" y="4382745"/>
            <a:ext cx="2146963" cy="2079352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มากกว่า </a:t>
            </a:r>
            <a:r>
              <a:rPr lang="en-AU" sz="6000" dirty="0">
                <a:effectLst/>
                <a:latin typeface="Neue Haas Grotesk Text Pro" panose="020B0504020202020204" pitchFamily="34" charset="77"/>
              </a:rPr>
              <a:t>40%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ของไวน์ที่ผลิตทั้งหมด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24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endParaRPr lang="th-TH" sz="24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เป็นไวน์แบบมีฟอง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12564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E5E62B-6F21-E859-D521-40A5D9E0D873}"/>
              </a:ext>
            </a:extLst>
          </p:cNvPr>
          <p:cNvSpPr txBox="1"/>
          <p:nvPr/>
        </p:nvSpPr>
        <p:spPr>
          <a:xfrm>
            <a:off x="6545766" y="568712"/>
            <a:ext cx="509610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ไวน์แห่งออสเตรเลียทุกแก้วจะบอกเล่าเรื่องราว จะเล่าความเป็นมาเกี่ยวกับไวน์ที่บรรจงสร้างขึ้นมาจากองุ่นที่เติบโตขึ้นมาท่ามกลางสภาพอากาศอันหลากหลายและภูมิประเทศที่กว้างใหญ่ที่มีประวัติศาสตร์อันยาวนาน 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เฉกเช่นบรรพบุรุษของพวกเขา เกษตรกรผู้ปลูกองุ่นและผู้ผลิตไวน์ในปัจจุบันยังคง มีความกระตือรือร้นยืดหยุ่นและสร้างสรรค์ ขับเคลื่อนอย่างต่อเนื่องเพื่อค้นหาวิธีใหม่ ๆ เพื่อทำให้เทคนิคเก่าสมบูรณ์แบบ ชุมชนของเราเชื่อมโยงกันด้วยความเคารพซึ่งกันและกัน และความรักที่มีร่วมกันในการสร้างสรรค์ไวน์ชั้นเยี่ยม ในขณะเดียวกันก็ปกป้องสิ่งมหัศจรรย์ทางธรรมชาติเพื่อให้คนรุ่นหลังได้เพลิดเพลิน การนำความคิดสมัยใหม่ไปใช้กับดินแดนโบราณของเรา และเราให้ความสำคัญกับการทดลองที่สนุกสนานอย่างจริงจัง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เพราะฉะนั้น หากท่านกำลังมองหารสชาติแห่งการผจญภัย เราขอให้ไวน์แห่งออสเตรเลียเป็นดั่งเข็มทิศนำทางของท่าน เพราะในไวน์แห่งออสเตรเลียทุก ๆ ขวดคุณจะได้สัมผัสกับความมหัศจรรย์ของออสเตรเลีย – ซึ่งเป็นเครื่องเตือนใจถึงการผจญภัย และความหลากหลายที่นิยามวัฒนธรรมและดินแดนของเรา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5875" y="603120"/>
            <a:ext cx="11283754" cy="1325562"/>
          </a:xfrm>
        </p:spPr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ไวน์มีฟอง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คุณสมบัติ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9EE317D-A0F9-7921-1DE3-801E7DA0EA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2"/>
          <a:stretch/>
        </p:blipFill>
        <p:spPr>
          <a:xfrm>
            <a:off x="8931133" y="719527"/>
            <a:ext cx="1829327" cy="5958585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5E165CAF-E36F-3D2E-A3DB-3F158CEA00E4}"/>
              </a:ext>
            </a:extLst>
          </p:cNvPr>
          <p:cNvSpPr txBox="1"/>
          <p:nvPr/>
        </p:nvSpPr>
        <p:spPr>
          <a:xfrm rot="16200000">
            <a:off x="7607768" y="4432285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SPARKLING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C7ED948-59A0-E210-2570-88D0F48C00C3}"/>
              </a:ext>
            </a:extLst>
          </p:cNvPr>
          <p:cNvSpPr/>
          <p:nvPr/>
        </p:nvSpPr>
        <p:spPr>
          <a:xfrm>
            <a:off x="2358427" y="2207166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3AB9E52-6D29-778C-99F6-1A434306436F}"/>
              </a:ext>
            </a:extLst>
          </p:cNvPr>
          <p:cNvSpPr/>
          <p:nvPr/>
        </p:nvSpPr>
        <p:spPr>
          <a:xfrm>
            <a:off x="2722570" y="2204264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3F3A70F-C04D-BB5A-7C77-B2CCF52F2C92}"/>
              </a:ext>
            </a:extLst>
          </p:cNvPr>
          <p:cNvSpPr/>
          <p:nvPr/>
        </p:nvSpPr>
        <p:spPr>
          <a:xfrm>
            <a:off x="3086713" y="2204264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C24FE14-0A30-3BAC-AD09-FBCA14B1417E}"/>
              </a:ext>
            </a:extLst>
          </p:cNvPr>
          <p:cNvSpPr/>
          <p:nvPr/>
        </p:nvSpPr>
        <p:spPr>
          <a:xfrm>
            <a:off x="3450856" y="2204264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33B681B-4C1F-F41C-D35C-144F462FB791}"/>
              </a:ext>
            </a:extLst>
          </p:cNvPr>
          <p:cNvSpPr/>
          <p:nvPr/>
        </p:nvSpPr>
        <p:spPr>
          <a:xfrm>
            <a:off x="3815380" y="2204264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FA64FD8F-0578-E04D-7E7B-F56BA9316647}"/>
              </a:ext>
            </a:extLst>
          </p:cNvPr>
          <p:cNvSpPr/>
          <p:nvPr/>
        </p:nvSpPr>
        <p:spPr>
          <a:xfrm>
            <a:off x="4179904" y="2204264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70C5987D-2FD8-5562-C657-1101F5ECC4D9}"/>
              </a:ext>
            </a:extLst>
          </p:cNvPr>
          <p:cNvSpPr/>
          <p:nvPr/>
        </p:nvSpPr>
        <p:spPr>
          <a:xfrm>
            <a:off x="4538249" y="2204264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50AB0FF-F090-4930-CA8E-C06AAC7C6586}"/>
              </a:ext>
            </a:extLst>
          </p:cNvPr>
          <p:cNvSpPr/>
          <p:nvPr/>
        </p:nvSpPr>
        <p:spPr>
          <a:xfrm>
            <a:off x="4908951" y="2204264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CBE92127-AA8F-7029-3380-994A0772F2FA}"/>
              </a:ext>
            </a:extLst>
          </p:cNvPr>
          <p:cNvSpPr/>
          <p:nvPr/>
        </p:nvSpPr>
        <p:spPr>
          <a:xfrm>
            <a:off x="5273475" y="2204264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705921B1-00C3-BF22-C4C4-CB1593101258}"/>
              </a:ext>
            </a:extLst>
          </p:cNvPr>
          <p:cNvSpPr txBox="1"/>
          <p:nvPr/>
        </p:nvSpPr>
        <p:spPr>
          <a:xfrm>
            <a:off x="3273687" y="2632659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ไวน์มีฟอง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F6B9DD89-2422-5F99-D68D-FFBA9D02FA34}"/>
              </a:ext>
            </a:extLst>
          </p:cNvPr>
          <p:cNvSpPr/>
          <p:nvPr/>
        </p:nvSpPr>
        <p:spPr>
          <a:xfrm>
            <a:off x="2358427" y="335634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18AF693A-DFA2-0D3B-E47F-72B9323B567B}"/>
              </a:ext>
            </a:extLst>
          </p:cNvPr>
          <p:cNvSpPr/>
          <p:nvPr/>
        </p:nvSpPr>
        <p:spPr>
          <a:xfrm>
            <a:off x="2722570" y="335344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DBE8BF68-1FCF-CFBC-942A-EF529CB96B27}"/>
              </a:ext>
            </a:extLst>
          </p:cNvPr>
          <p:cNvSpPr/>
          <p:nvPr/>
        </p:nvSpPr>
        <p:spPr>
          <a:xfrm>
            <a:off x="3086713" y="335344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C7E9AC9-95D2-F718-7FAC-6FB2D62F7DC8}"/>
              </a:ext>
            </a:extLst>
          </p:cNvPr>
          <p:cNvSpPr/>
          <p:nvPr/>
        </p:nvSpPr>
        <p:spPr>
          <a:xfrm>
            <a:off x="3450856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5BD9DC7A-743E-19B4-0CA9-9B0197AE5CE2}"/>
              </a:ext>
            </a:extLst>
          </p:cNvPr>
          <p:cNvSpPr/>
          <p:nvPr/>
        </p:nvSpPr>
        <p:spPr>
          <a:xfrm>
            <a:off x="3815380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548A7711-110F-08D2-1C10-52E79E78C26D}"/>
              </a:ext>
            </a:extLst>
          </p:cNvPr>
          <p:cNvSpPr/>
          <p:nvPr/>
        </p:nvSpPr>
        <p:spPr>
          <a:xfrm>
            <a:off x="4179904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A0CEA643-C815-FB11-83D2-CB97401E4A49}"/>
              </a:ext>
            </a:extLst>
          </p:cNvPr>
          <p:cNvSpPr/>
          <p:nvPr/>
        </p:nvSpPr>
        <p:spPr>
          <a:xfrm>
            <a:off x="4538249" y="335344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D6040509-7037-32CD-35AB-7782739728AA}"/>
              </a:ext>
            </a:extLst>
          </p:cNvPr>
          <p:cNvSpPr/>
          <p:nvPr/>
        </p:nvSpPr>
        <p:spPr>
          <a:xfrm>
            <a:off x="4908951" y="335344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9BB003A-907D-2805-3499-0BC8145CE38D}"/>
              </a:ext>
            </a:extLst>
          </p:cNvPr>
          <p:cNvSpPr/>
          <p:nvPr/>
        </p:nvSpPr>
        <p:spPr>
          <a:xfrm>
            <a:off x="5273475" y="335344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2E412C7A-71C0-053D-4768-A3F965BD01A6}"/>
              </a:ext>
            </a:extLst>
          </p:cNvPr>
          <p:cNvSpPr/>
          <p:nvPr/>
        </p:nvSpPr>
        <p:spPr>
          <a:xfrm>
            <a:off x="2358427" y="41966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812907B7-3425-185D-BEC7-3675FAEAE875}"/>
              </a:ext>
            </a:extLst>
          </p:cNvPr>
          <p:cNvSpPr/>
          <p:nvPr/>
        </p:nvSpPr>
        <p:spPr>
          <a:xfrm>
            <a:off x="2722570" y="41937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FDD3EFFA-C663-DF6A-BCDC-EE719B4AD91B}"/>
              </a:ext>
            </a:extLst>
          </p:cNvPr>
          <p:cNvSpPr/>
          <p:nvPr/>
        </p:nvSpPr>
        <p:spPr>
          <a:xfrm>
            <a:off x="3086713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0D1BA9AC-BC0A-EA25-3F88-0C863201EED2}"/>
              </a:ext>
            </a:extLst>
          </p:cNvPr>
          <p:cNvSpPr/>
          <p:nvPr/>
        </p:nvSpPr>
        <p:spPr>
          <a:xfrm>
            <a:off x="3450856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D84E961-EDA9-48D5-28BF-87384EA39F8C}"/>
              </a:ext>
            </a:extLst>
          </p:cNvPr>
          <p:cNvSpPr/>
          <p:nvPr/>
        </p:nvSpPr>
        <p:spPr>
          <a:xfrm>
            <a:off x="3815380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D964C562-18A9-CE73-CE9A-3018196B45EA}"/>
              </a:ext>
            </a:extLst>
          </p:cNvPr>
          <p:cNvSpPr/>
          <p:nvPr/>
        </p:nvSpPr>
        <p:spPr>
          <a:xfrm>
            <a:off x="4179904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27B2F9F1-C352-7670-6918-9C939E34AAF0}"/>
              </a:ext>
            </a:extLst>
          </p:cNvPr>
          <p:cNvSpPr/>
          <p:nvPr/>
        </p:nvSpPr>
        <p:spPr>
          <a:xfrm>
            <a:off x="4538249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77EE516E-EE99-8422-8716-2C38094F5151}"/>
              </a:ext>
            </a:extLst>
          </p:cNvPr>
          <p:cNvSpPr/>
          <p:nvPr/>
        </p:nvSpPr>
        <p:spPr>
          <a:xfrm>
            <a:off x="4908951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09FA7450-5DAC-07D3-4AC0-C8AD895E568D}"/>
              </a:ext>
            </a:extLst>
          </p:cNvPr>
          <p:cNvSpPr/>
          <p:nvPr/>
        </p:nvSpPr>
        <p:spPr>
          <a:xfrm>
            <a:off x="5273475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F7E8476D-D297-A858-2BF5-12AAC743C2AD}"/>
              </a:ext>
            </a:extLst>
          </p:cNvPr>
          <p:cNvSpPr/>
          <p:nvPr/>
        </p:nvSpPr>
        <p:spPr>
          <a:xfrm>
            <a:off x="2358427" y="503686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5102BF2F-3C8F-9933-6E0E-AC3448B82081}"/>
              </a:ext>
            </a:extLst>
          </p:cNvPr>
          <p:cNvSpPr/>
          <p:nvPr/>
        </p:nvSpPr>
        <p:spPr>
          <a:xfrm>
            <a:off x="2722570" y="503396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F048D0A-9017-E028-2F35-F1FEB47998AF}"/>
              </a:ext>
            </a:extLst>
          </p:cNvPr>
          <p:cNvSpPr/>
          <p:nvPr/>
        </p:nvSpPr>
        <p:spPr>
          <a:xfrm>
            <a:off x="3086713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261127D3-1F8D-7BC1-A92B-C991A49E9399}"/>
              </a:ext>
            </a:extLst>
          </p:cNvPr>
          <p:cNvSpPr/>
          <p:nvPr/>
        </p:nvSpPr>
        <p:spPr>
          <a:xfrm>
            <a:off x="3450856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0196DECF-8466-7F03-18A5-ADD9C953DE67}"/>
              </a:ext>
            </a:extLst>
          </p:cNvPr>
          <p:cNvSpPr/>
          <p:nvPr/>
        </p:nvSpPr>
        <p:spPr>
          <a:xfrm>
            <a:off x="3815380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A13B6B36-29B1-D9F0-DFF9-307C0255592C}"/>
              </a:ext>
            </a:extLst>
          </p:cNvPr>
          <p:cNvSpPr/>
          <p:nvPr/>
        </p:nvSpPr>
        <p:spPr>
          <a:xfrm>
            <a:off x="4179904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D51D81E2-E98E-ADFF-6505-35F09491C0C7}"/>
              </a:ext>
            </a:extLst>
          </p:cNvPr>
          <p:cNvSpPr/>
          <p:nvPr/>
        </p:nvSpPr>
        <p:spPr>
          <a:xfrm>
            <a:off x="4538249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D37D680D-8208-82F6-6671-905C5FBB255E}"/>
              </a:ext>
            </a:extLst>
          </p:cNvPr>
          <p:cNvSpPr/>
          <p:nvPr/>
        </p:nvSpPr>
        <p:spPr>
          <a:xfrm>
            <a:off x="4908951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0B18F7AE-FB01-C18E-620A-1501240B63C0}"/>
              </a:ext>
            </a:extLst>
          </p:cNvPr>
          <p:cNvSpPr/>
          <p:nvPr/>
        </p:nvSpPr>
        <p:spPr>
          <a:xfrm>
            <a:off x="5273475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1902CEC1-CFBE-BE9D-FDB4-0B8D7E452E81}"/>
              </a:ext>
            </a:extLst>
          </p:cNvPr>
          <p:cNvSpPr/>
          <p:nvPr/>
        </p:nvSpPr>
        <p:spPr>
          <a:xfrm>
            <a:off x="2358427" y="538285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37C0628E-3E99-7A07-1328-E1FDEDD5B8ED}"/>
              </a:ext>
            </a:extLst>
          </p:cNvPr>
          <p:cNvSpPr/>
          <p:nvPr/>
        </p:nvSpPr>
        <p:spPr>
          <a:xfrm>
            <a:off x="2722570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16BF967A-4010-39BF-C8E3-5D5CFFEAB66B}"/>
              </a:ext>
            </a:extLst>
          </p:cNvPr>
          <p:cNvSpPr/>
          <p:nvPr/>
        </p:nvSpPr>
        <p:spPr>
          <a:xfrm>
            <a:off x="3086713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BCF9A80E-6743-0E9B-3CAB-07A943B325E0}"/>
              </a:ext>
            </a:extLst>
          </p:cNvPr>
          <p:cNvSpPr/>
          <p:nvPr/>
        </p:nvSpPr>
        <p:spPr>
          <a:xfrm>
            <a:off x="3450856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382F9B28-DD68-2717-E0BD-65B47919FAFC}"/>
              </a:ext>
            </a:extLst>
          </p:cNvPr>
          <p:cNvSpPr/>
          <p:nvPr/>
        </p:nvSpPr>
        <p:spPr>
          <a:xfrm>
            <a:off x="3815380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D9B3F844-51B8-4585-E251-AA99CB76A66D}"/>
              </a:ext>
            </a:extLst>
          </p:cNvPr>
          <p:cNvSpPr/>
          <p:nvPr/>
        </p:nvSpPr>
        <p:spPr>
          <a:xfrm>
            <a:off x="4179904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F422A5EC-2AD4-7DD6-D6F0-B200B63D738E}"/>
              </a:ext>
            </a:extLst>
          </p:cNvPr>
          <p:cNvSpPr/>
          <p:nvPr/>
        </p:nvSpPr>
        <p:spPr>
          <a:xfrm>
            <a:off x="4538249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9E5FACF1-4DD8-C25D-DD83-5903E3389D2D}"/>
              </a:ext>
            </a:extLst>
          </p:cNvPr>
          <p:cNvSpPr/>
          <p:nvPr/>
        </p:nvSpPr>
        <p:spPr>
          <a:xfrm>
            <a:off x="4908951" y="53799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67744082-41DF-FF79-D180-03FDABE3F387}"/>
              </a:ext>
            </a:extLst>
          </p:cNvPr>
          <p:cNvSpPr/>
          <p:nvPr/>
        </p:nvSpPr>
        <p:spPr>
          <a:xfrm>
            <a:off x="5273475" y="53799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3BFC6EB-3C4C-DD1B-181F-893611E585F3}"/>
              </a:ext>
            </a:extLst>
          </p:cNvPr>
          <p:cNvSpPr/>
          <p:nvPr/>
        </p:nvSpPr>
        <p:spPr>
          <a:xfrm>
            <a:off x="2358427" y="616750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EA15A523-D844-53B2-8244-10D96F3E0309}"/>
              </a:ext>
            </a:extLst>
          </p:cNvPr>
          <p:cNvSpPr/>
          <p:nvPr/>
        </p:nvSpPr>
        <p:spPr>
          <a:xfrm>
            <a:off x="2722570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8EA0883-2B6E-3BED-7F10-15BB5AA0B5EE}"/>
              </a:ext>
            </a:extLst>
          </p:cNvPr>
          <p:cNvSpPr/>
          <p:nvPr/>
        </p:nvSpPr>
        <p:spPr>
          <a:xfrm>
            <a:off x="3086713" y="61646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03C8C5AA-79A0-389F-F522-8F6546DDC8A1}"/>
              </a:ext>
            </a:extLst>
          </p:cNvPr>
          <p:cNvSpPr/>
          <p:nvPr/>
        </p:nvSpPr>
        <p:spPr>
          <a:xfrm>
            <a:off x="3450856" y="61646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A106D096-5A30-BC9A-32DE-3C9E573C5571}"/>
              </a:ext>
            </a:extLst>
          </p:cNvPr>
          <p:cNvSpPr/>
          <p:nvPr/>
        </p:nvSpPr>
        <p:spPr>
          <a:xfrm>
            <a:off x="3815380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D4C4B48B-C6F4-75BF-6309-AA84007A159A}"/>
              </a:ext>
            </a:extLst>
          </p:cNvPr>
          <p:cNvSpPr/>
          <p:nvPr/>
        </p:nvSpPr>
        <p:spPr>
          <a:xfrm>
            <a:off x="4179904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91C52623-B981-68F6-B937-F614FE2B5EB1}"/>
              </a:ext>
            </a:extLst>
          </p:cNvPr>
          <p:cNvSpPr/>
          <p:nvPr/>
        </p:nvSpPr>
        <p:spPr>
          <a:xfrm>
            <a:off x="4538249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46042751-EF9A-E0DB-1649-518945B005F8}"/>
              </a:ext>
            </a:extLst>
          </p:cNvPr>
          <p:cNvSpPr/>
          <p:nvPr/>
        </p:nvSpPr>
        <p:spPr>
          <a:xfrm>
            <a:off x="4908951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8BE4A4FD-149D-5AB8-9B99-0FAD7AF8C21E}"/>
              </a:ext>
            </a:extLst>
          </p:cNvPr>
          <p:cNvSpPr/>
          <p:nvPr/>
        </p:nvSpPr>
        <p:spPr>
          <a:xfrm>
            <a:off x="5273475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D985648A-EECC-B395-314C-D341D40B42CD}"/>
              </a:ext>
            </a:extLst>
          </p:cNvPr>
          <p:cNvSpPr txBox="1"/>
          <p:nvPr/>
        </p:nvSpPr>
        <p:spPr>
          <a:xfrm>
            <a:off x="2260395" y="583463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7E7044EC-5A11-3287-DF94-67E50D1E1EA0}"/>
              </a:ext>
            </a:extLst>
          </p:cNvPr>
          <p:cNvSpPr txBox="1"/>
          <p:nvPr/>
        </p:nvSpPr>
        <p:spPr>
          <a:xfrm>
            <a:off x="3273687" y="5839717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12% – 12.5%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C7F0AF62-8A0F-BC66-F7A9-EB7458C46B08}"/>
              </a:ext>
            </a:extLst>
          </p:cNvPr>
          <p:cNvSpPr txBox="1"/>
          <p:nvPr/>
        </p:nvSpPr>
        <p:spPr>
          <a:xfrm>
            <a:off x="4823277" y="583463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05D2E652-F925-E2A3-091F-24693D035AF0}"/>
              </a:ext>
            </a:extLst>
          </p:cNvPr>
          <p:cNvCxnSpPr>
            <a:cxnSpLocks/>
          </p:cNvCxnSpPr>
          <p:nvPr/>
        </p:nvCxnSpPr>
        <p:spPr>
          <a:xfrm>
            <a:off x="3223047" y="2515393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E9FA536-0B89-0360-B5FA-059B7869A676}"/>
              </a:ext>
            </a:extLst>
          </p:cNvPr>
          <p:cNvCxnSpPr>
            <a:cxnSpLocks/>
          </p:cNvCxnSpPr>
          <p:nvPr/>
        </p:nvCxnSpPr>
        <p:spPr>
          <a:xfrm>
            <a:off x="4669598" y="2515393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F663E6-E574-595E-1819-4AD6956FC8C7}"/>
              </a:ext>
            </a:extLst>
          </p:cNvPr>
          <p:cNvCxnSpPr>
            <a:cxnSpLocks/>
          </p:cNvCxnSpPr>
          <p:nvPr/>
        </p:nvCxnSpPr>
        <p:spPr>
          <a:xfrm>
            <a:off x="3218155" y="2640199"/>
            <a:ext cx="145642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10">
            <a:extLst>
              <a:ext uri="{FF2B5EF4-FFF2-40B4-BE49-F238E27FC236}">
                <a16:creationId xmlns:a16="http://schemas.microsoft.com/office/drawing/2014/main" id="{EAF4EA0F-730B-A05F-61FD-66E05179995A}"/>
              </a:ext>
            </a:extLst>
          </p:cNvPr>
          <p:cNvSpPr/>
          <p:nvPr/>
        </p:nvSpPr>
        <p:spPr>
          <a:xfrm rot="10800000">
            <a:off x="3810577" y="6167068"/>
            <a:ext cx="141708" cy="272668"/>
          </a:xfrm>
          <a:custGeom>
            <a:avLst/>
            <a:gdLst>
              <a:gd name="connsiteX0" fmla="*/ 5374 w 141708"/>
              <a:gd name="connsiteY0" fmla="*/ 0 h 272668"/>
              <a:gd name="connsiteX1" fmla="*/ 141708 w 141708"/>
              <a:gd name="connsiteY1" fmla="*/ 136334 h 272668"/>
              <a:gd name="connsiteX2" fmla="*/ 5374 w 141708"/>
              <a:gd name="connsiteY2" fmla="*/ 272668 h 272668"/>
              <a:gd name="connsiteX3" fmla="*/ 0 w 141708"/>
              <a:gd name="connsiteY3" fmla="*/ 271583 h 272668"/>
              <a:gd name="connsiteX4" fmla="*/ 0 w 141708"/>
              <a:gd name="connsiteY4" fmla="*/ 1085 h 272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708" h="272668">
                <a:moveTo>
                  <a:pt x="5374" y="0"/>
                </a:moveTo>
                <a:cubicBezTo>
                  <a:pt x="80669" y="0"/>
                  <a:pt x="141708" y="61039"/>
                  <a:pt x="141708" y="136334"/>
                </a:cubicBezTo>
                <a:cubicBezTo>
                  <a:pt x="141708" y="211629"/>
                  <a:pt x="80669" y="272668"/>
                  <a:pt x="5374" y="272668"/>
                </a:cubicBezTo>
                <a:lnTo>
                  <a:pt x="0" y="271583"/>
                </a:lnTo>
                <a:lnTo>
                  <a:pt x="0" y="10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AU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8D8D68F-8FBA-768A-F2F4-B712AED8A137}"/>
              </a:ext>
            </a:extLst>
          </p:cNvPr>
          <p:cNvSpPr txBox="1"/>
          <p:nvPr/>
        </p:nvSpPr>
        <p:spPr>
          <a:xfrm>
            <a:off x="568550" y="2177982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1A13CF4-9FE2-A397-F455-59D26EBDFB7B}"/>
              </a:ext>
            </a:extLst>
          </p:cNvPr>
          <p:cNvCxnSpPr>
            <a:cxnSpLocks/>
          </p:cNvCxnSpPr>
          <p:nvPr/>
        </p:nvCxnSpPr>
        <p:spPr>
          <a:xfrm>
            <a:off x="839096" y="2340598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2">
            <a:extLst>
              <a:ext uri="{FF2B5EF4-FFF2-40B4-BE49-F238E27FC236}">
                <a16:creationId xmlns:a16="http://schemas.microsoft.com/office/drawing/2014/main" id="{54DD3101-B853-41DF-B199-DD09B1AF0BB2}"/>
              </a:ext>
            </a:extLst>
          </p:cNvPr>
          <p:cNvSpPr txBox="1"/>
          <p:nvPr/>
        </p:nvSpPr>
        <p:spPr>
          <a:xfrm>
            <a:off x="568549" y="320285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ECE4A04A-20D2-3151-B5F5-F10C53931757}"/>
              </a:ext>
            </a:extLst>
          </p:cNvPr>
          <p:cNvSpPr txBox="1"/>
          <p:nvPr/>
        </p:nvSpPr>
        <p:spPr>
          <a:xfrm>
            <a:off x="2248193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BC4C23E-5C6D-F9B8-46EC-0FE054B704EE}"/>
              </a:ext>
            </a:extLst>
          </p:cNvPr>
          <p:cNvSpPr txBox="1"/>
          <p:nvPr/>
        </p:nvSpPr>
        <p:spPr>
          <a:xfrm>
            <a:off x="3517944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5D221413-79D7-050F-C5A3-775BE0C9AAE4}"/>
              </a:ext>
            </a:extLst>
          </p:cNvPr>
          <p:cNvSpPr txBox="1"/>
          <p:nvPr/>
        </p:nvSpPr>
        <p:spPr>
          <a:xfrm>
            <a:off x="4811075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0F41ECED-8F04-3F6D-E645-AC08B12B52A9}"/>
              </a:ext>
            </a:extLst>
          </p:cNvPr>
          <p:cNvSpPr txBox="1"/>
          <p:nvPr/>
        </p:nvSpPr>
        <p:spPr>
          <a:xfrm>
            <a:off x="2248193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7D1277C4-4091-005A-3A5B-CACFEDE062DB}"/>
              </a:ext>
            </a:extLst>
          </p:cNvPr>
          <p:cNvSpPr txBox="1"/>
          <p:nvPr/>
        </p:nvSpPr>
        <p:spPr>
          <a:xfrm>
            <a:off x="3368761" y="384262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DEF0A94E-4D69-E6D0-D8D8-CF568908D4E5}"/>
              </a:ext>
            </a:extLst>
          </p:cNvPr>
          <p:cNvSpPr txBox="1"/>
          <p:nvPr/>
        </p:nvSpPr>
        <p:spPr>
          <a:xfrm>
            <a:off x="4811075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51C93F5-0395-E774-7E39-3DB3F14E11DB}"/>
              </a:ext>
            </a:extLst>
          </p:cNvPr>
          <p:cNvCxnSpPr>
            <a:cxnSpLocks/>
          </p:cNvCxnSpPr>
          <p:nvPr/>
        </p:nvCxnSpPr>
        <p:spPr>
          <a:xfrm>
            <a:off x="1672924" y="3502133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2">
            <a:extLst>
              <a:ext uri="{FF2B5EF4-FFF2-40B4-BE49-F238E27FC236}">
                <a16:creationId xmlns:a16="http://schemas.microsoft.com/office/drawing/2014/main" id="{D4172E82-806E-AC07-4881-9A531EC8C8BF}"/>
              </a:ext>
            </a:extLst>
          </p:cNvPr>
          <p:cNvSpPr txBox="1"/>
          <p:nvPr/>
        </p:nvSpPr>
        <p:spPr>
          <a:xfrm>
            <a:off x="568549" y="418312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A3B6EED-4472-216C-955B-E7678CFAA13C}"/>
              </a:ext>
            </a:extLst>
          </p:cNvPr>
          <p:cNvCxnSpPr>
            <a:cxnSpLocks/>
          </p:cNvCxnSpPr>
          <p:nvPr/>
        </p:nvCxnSpPr>
        <p:spPr>
          <a:xfrm>
            <a:off x="1528524" y="4373284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">
            <a:extLst>
              <a:ext uri="{FF2B5EF4-FFF2-40B4-BE49-F238E27FC236}">
                <a16:creationId xmlns:a16="http://schemas.microsoft.com/office/drawing/2014/main" id="{C1B2EBA2-F49C-FA5A-32EE-446F9F1E5E73}"/>
              </a:ext>
            </a:extLst>
          </p:cNvPr>
          <p:cNvSpPr txBox="1"/>
          <p:nvPr/>
        </p:nvSpPr>
        <p:spPr>
          <a:xfrm>
            <a:off x="2122145" y="4682888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B105895B-A74C-45D0-313C-660C1C4630A8}"/>
              </a:ext>
            </a:extLst>
          </p:cNvPr>
          <p:cNvSpPr txBox="1"/>
          <p:nvPr/>
        </p:nvSpPr>
        <p:spPr>
          <a:xfrm>
            <a:off x="3368761" y="468288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41B317F6-8C1F-7C73-BD62-D96A4619DFC2}"/>
              </a:ext>
            </a:extLst>
          </p:cNvPr>
          <p:cNvSpPr txBox="1"/>
          <p:nvPr/>
        </p:nvSpPr>
        <p:spPr>
          <a:xfrm>
            <a:off x="4811075" y="46828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7EA32C9-D2B0-BE29-B821-174507E10662}"/>
              </a:ext>
            </a:extLst>
          </p:cNvPr>
          <p:cNvCxnSpPr>
            <a:cxnSpLocks/>
          </p:cNvCxnSpPr>
          <p:nvPr/>
        </p:nvCxnSpPr>
        <p:spPr>
          <a:xfrm>
            <a:off x="1040082" y="5213543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2">
            <a:extLst>
              <a:ext uri="{FF2B5EF4-FFF2-40B4-BE49-F238E27FC236}">
                <a16:creationId xmlns:a16="http://schemas.microsoft.com/office/drawing/2014/main" id="{E1AA782B-315E-46F7-5C03-5E8CCDCE1BDC}"/>
              </a:ext>
            </a:extLst>
          </p:cNvPr>
          <p:cNvSpPr txBox="1"/>
          <p:nvPr/>
        </p:nvSpPr>
        <p:spPr>
          <a:xfrm>
            <a:off x="568549" y="5391661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5C53C5C-2C0E-5087-0757-D82209C55FE0}"/>
              </a:ext>
            </a:extLst>
          </p:cNvPr>
          <p:cNvCxnSpPr>
            <a:cxnSpLocks/>
          </p:cNvCxnSpPr>
          <p:nvPr/>
        </p:nvCxnSpPr>
        <p:spPr>
          <a:xfrm>
            <a:off x="2181667" y="5559532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32A3DF24-50CE-EAFE-D18D-608477F958F0}"/>
              </a:ext>
            </a:extLst>
          </p:cNvPr>
          <p:cNvSpPr txBox="1"/>
          <p:nvPr/>
        </p:nvSpPr>
        <p:spPr>
          <a:xfrm>
            <a:off x="583806" y="615474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29F3449-800A-E75A-6B48-F10BB22CCA7E}"/>
              </a:ext>
            </a:extLst>
          </p:cNvPr>
          <p:cNvCxnSpPr>
            <a:cxnSpLocks/>
          </p:cNvCxnSpPr>
          <p:nvPr/>
        </p:nvCxnSpPr>
        <p:spPr>
          <a:xfrm>
            <a:off x="1543039" y="6344186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98C60CF7-C5BC-5373-FDB0-24FC5AD5D9B6}"/>
              </a:ext>
            </a:extLst>
          </p:cNvPr>
          <p:cNvSpPr txBox="1"/>
          <p:nvPr/>
        </p:nvSpPr>
        <p:spPr>
          <a:xfrm>
            <a:off x="582904" y="5045672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88012413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2465879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107330" y="5297397"/>
            <a:ext cx="283132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2284346" y="3912433"/>
            <a:ext cx="341941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2284346" y="390481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1477090" y="2024946"/>
            <a:ext cx="2788311" cy="64633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การบ่มในถังไม้โอ๊กมีอิทธิพลผลต่อสไตล์ของไวน์อย่างน่าทึ่ง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47010AE-3EE5-D536-5BCC-D7844A0A0D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0730" y="228600"/>
            <a:ext cx="2114328" cy="6400800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741314" y="3922439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DF217E-BBED-851F-DB9F-4789B3905354}"/>
              </a:ext>
            </a:extLst>
          </p:cNvPr>
          <p:cNvSpPr txBox="1"/>
          <p:nvPr/>
        </p:nvSpPr>
        <p:spPr>
          <a:xfrm>
            <a:off x="9519328" y="5739709"/>
            <a:ext cx="2824226" cy="914353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แอ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ปเปิ้ล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เนื้อกรุบกรอบ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ลูกแพร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9938652" y="5297397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871B31A0-A80C-4729-6C27-7EFFE7ABB193}"/>
              </a:ext>
            </a:extLst>
          </p:cNvPr>
          <p:cNvSpPr/>
          <p:nvPr/>
        </p:nvSpPr>
        <p:spPr>
          <a:xfrm>
            <a:off x="7725858" y="1173239"/>
            <a:ext cx="2585280" cy="2585280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C7B361CD-2639-B5DA-0167-6FB8C3704457}"/>
              </a:ext>
            </a:extLst>
          </p:cNvPr>
          <p:cNvSpPr txBox="1"/>
          <p:nvPr/>
        </p:nvSpPr>
        <p:spPr>
          <a:xfrm>
            <a:off x="7891158" y="1745177"/>
            <a:ext cx="2286776" cy="135614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สวยงาม บอบบาง ละเอียดอ่อนและซับซ้อน พร้อมความเป็นกรดตามธรรมชาติสูง</a:t>
            </a:r>
            <a:endParaRPr lang="en-AU" sz="24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00D20BE-74A8-9CD9-14ED-35006B42C036}"/>
              </a:ext>
            </a:extLst>
          </p:cNvPr>
          <p:cNvSpPr/>
          <p:nvPr/>
        </p:nvSpPr>
        <p:spPr>
          <a:xfrm>
            <a:off x="1130316" y="4284535"/>
            <a:ext cx="2199918" cy="222803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762EAF5B-2B85-D6D0-775D-0837079B74A8}"/>
              </a:ext>
            </a:extLst>
          </p:cNvPr>
          <p:cNvSpPr txBox="1"/>
          <p:nvPr/>
        </p:nvSpPr>
        <p:spPr>
          <a:xfrm>
            <a:off x="1162692" y="4649982"/>
            <a:ext cx="2146963" cy="1776512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>
              <a:lnSpc>
                <a:spcPct val="82000"/>
              </a:lnSpc>
              <a:spcBef>
                <a:spcPts val="217"/>
              </a:spcBef>
            </a:pP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ประมาณ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Neue Haas Grotesk Text Pro" panose="020B0504020202020204" pitchFamily="34" charset="77"/>
              </a:rPr>
              <a:t>1/4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ขององุ่นที่ปลูกใน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24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21C182-5F4C-E00C-18F9-95D51872FEB9}"/>
              </a:ext>
            </a:extLst>
          </p:cNvPr>
          <p:cNvCxnSpPr>
            <a:cxnSpLocks/>
          </p:cNvCxnSpPr>
          <p:nvPr/>
        </p:nvCxnSpPr>
        <p:spPr>
          <a:xfrm>
            <a:off x="2840020" y="2659852"/>
            <a:ext cx="0" cy="35063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A90851-9867-55FD-7CF1-81E17A4C46C0}"/>
              </a:ext>
            </a:extLst>
          </p:cNvPr>
          <p:cNvCxnSpPr>
            <a:cxnSpLocks/>
          </p:cNvCxnSpPr>
          <p:nvPr/>
        </p:nvCxnSpPr>
        <p:spPr>
          <a:xfrm>
            <a:off x="2840020" y="3012100"/>
            <a:ext cx="30888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9F7AAF3-4C15-E4E3-4986-E6F46F68B70C}"/>
              </a:ext>
            </a:extLst>
          </p:cNvPr>
          <p:cNvSpPr txBox="1"/>
          <p:nvPr/>
        </p:nvSpPr>
        <p:spPr>
          <a:xfrm>
            <a:off x="9608217" y="3833560"/>
            <a:ext cx="2342288" cy="64633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ใช้กันอย่างแพร่หลายในการผลิตไวน์แบบมีฟอง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26EFB7B-1173-63A2-7409-42F51E2D913A}"/>
              </a:ext>
            </a:extLst>
          </p:cNvPr>
          <p:cNvCxnSpPr>
            <a:cxnSpLocks/>
          </p:cNvCxnSpPr>
          <p:nvPr/>
        </p:nvCxnSpPr>
        <p:spPr>
          <a:xfrm>
            <a:off x="7272997" y="4829219"/>
            <a:ext cx="35063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157F58D-C7FE-55CC-A7FC-42A99F99A94F}"/>
              </a:ext>
            </a:extLst>
          </p:cNvPr>
          <p:cNvCxnSpPr>
            <a:cxnSpLocks/>
          </p:cNvCxnSpPr>
          <p:nvPr/>
        </p:nvCxnSpPr>
        <p:spPr>
          <a:xfrm>
            <a:off x="10761745" y="4456426"/>
            <a:ext cx="0" cy="37279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9958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0407" y="590594"/>
            <a:ext cx="7904034" cy="1325562"/>
          </a:xfrm>
        </p:spPr>
        <p:txBody>
          <a:bodyPr/>
          <a:lstStyle/>
          <a:p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คุณสมบัติ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94442B9C-7A53-5783-D95B-4FE1C0ED62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0806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B89E5D8A-2B93-5A7A-2D7A-77456B75EE44}"/>
              </a:ext>
            </a:extLst>
          </p:cNvPr>
          <p:cNvSpPr txBox="1"/>
          <p:nvPr/>
        </p:nvSpPr>
        <p:spPr>
          <a:xfrm rot="16200000">
            <a:off x="7301852" y="4244048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2179746" y="21946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543889" y="21917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908032" y="21917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3272175" y="21917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636699" y="21917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4001223" y="21917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359568" y="21917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730270" y="21917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5094794" y="21917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3814724" y="2620133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2179746" y="33438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543889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908032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3272175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636699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4001223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359568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730270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5094794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2179746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543889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908032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3272175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636699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4001223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359568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730270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5094794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2179746" y="502433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543889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908032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3272175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636699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4001223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35956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730270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5094794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2179746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543889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908032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3272175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636699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4001223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359568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730270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5094794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2179746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543889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2908032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3272175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EF402AA-A4A0-D4C2-059E-E66982B6EBE5}"/>
              </a:ext>
            </a:extLst>
          </p:cNvPr>
          <p:cNvSpPr/>
          <p:nvPr/>
        </p:nvSpPr>
        <p:spPr>
          <a:xfrm>
            <a:off x="3636318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730270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5094794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2081714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562970" y="5834995"/>
            <a:ext cx="11673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12.5%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644596" y="583499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3411425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F244D-39DB-5622-CC55-F58F33415D2F}"/>
              </a:ext>
            </a:extLst>
          </p:cNvPr>
          <p:cNvGrpSpPr/>
          <p:nvPr/>
        </p:nvGrpSpPr>
        <p:grpSpPr>
          <a:xfrm>
            <a:off x="3633932" y="6152078"/>
            <a:ext cx="1010664" cy="272668"/>
            <a:chOff x="7674890" y="5926610"/>
            <a:chExt cx="101066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8543846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840692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5855531-27C6-679E-C97F-AF870D24775B}"/>
                </a:ext>
              </a:extLst>
            </p:cNvPr>
            <p:cNvSpPr/>
            <p:nvPr/>
          </p:nvSpPr>
          <p:spPr>
            <a:xfrm rot="10800000">
              <a:off x="767489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F252BD-6762-EC66-7068-AC9CF694399B}"/>
              </a:ext>
            </a:extLst>
          </p:cNvPr>
          <p:cNvCxnSpPr>
            <a:cxnSpLocks/>
          </p:cNvCxnSpPr>
          <p:nvPr/>
        </p:nvCxnSpPr>
        <p:spPr>
          <a:xfrm>
            <a:off x="3406125" y="2641194"/>
            <a:ext cx="18479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A9F847C-F6A3-750E-3F76-D88E6683C2CD}"/>
              </a:ext>
            </a:extLst>
          </p:cNvPr>
          <p:cNvCxnSpPr>
            <a:cxnSpLocks/>
          </p:cNvCxnSpPr>
          <p:nvPr/>
        </p:nvCxnSpPr>
        <p:spPr>
          <a:xfrm>
            <a:off x="5241207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32FE7FAC-8AD5-96BC-264F-50623C602AE8}"/>
              </a:ext>
            </a:extLst>
          </p:cNvPr>
          <p:cNvSpPr/>
          <p:nvPr/>
        </p:nvSpPr>
        <p:spPr>
          <a:xfrm>
            <a:off x="4004548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5E221280-7030-045B-E169-4F0E114560F2}"/>
              </a:ext>
            </a:extLst>
          </p:cNvPr>
          <p:cNvSpPr txBox="1"/>
          <p:nvPr/>
        </p:nvSpPr>
        <p:spPr>
          <a:xfrm>
            <a:off x="402071" y="2177982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6DDB520-C2A1-80AF-1FDA-624B25CFDA95}"/>
              </a:ext>
            </a:extLst>
          </p:cNvPr>
          <p:cNvCxnSpPr>
            <a:cxnSpLocks/>
          </p:cNvCxnSpPr>
          <p:nvPr/>
        </p:nvCxnSpPr>
        <p:spPr>
          <a:xfrm>
            <a:off x="672617" y="2340598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1EB6CF22-ADE2-4291-8C30-807EE06A1C2E}"/>
              </a:ext>
            </a:extLst>
          </p:cNvPr>
          <p:cNvSpPr txBox="1"/>
          <p:nvPr/>
        </p:nvSpPr>
        <p:spPr>
          <a:xfrm>
            <a:off x="402070" y="320285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F23D49F1-3072-6450-3B18-FBA2D12F1548}"/>
              </a:ext>
            </a:extLst>
          </p:cNvPr>
          <p:cNvSpPr txBox="1"/>
          <p:nvPr/>
        </p:nvSpPr>
        <p:spPr>
          <a:xfrm>
            <a:off x="2081714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3CD0CEC2-C7F7-40E1-423A-AB1191375974}"/>
              </a:ext>
            </a:extLst>
          </p:cNvPr>
          <p:cNvSpPr txBox="1"/>
          <p:nvPr/>
        </p:nvSpPr>
        <p:spPr>
          <a:xfrm>
            <a:off x="3351465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16BAE489-18E9-C44C-D5EE-5E66C35E32A8}"/>
              </a:ext>
            </a:extLst>
          </p:cNvPr>
          <p:cNvSpPr txBox="1"/>
          <p:nvPr/>
        </p:nvSpPr>
        <p:spPr>
          <a:xfrm>
            <a:off x="4644596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66901F7D-07CA-875A-124C-679AAFEBF6F8}"/>
              </a:ext>
            </a:extLst>
          </p:cNvPr>
          <p:cNvSpPr txBox="1"/>
          <p:nvPr/>
        </p:nvSpPr>
        <p:spPr>
          <a:xfrm>
            <a:off x="2081714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3" name="Title 2">
            <a:extLst>
              <a:ext uri="{FF2B5EF4-FFF2-40B4-BE49-F238E27FC236}">
                <a16:creationId xmlns:a16="http://schemas.microsoft.com/office/drawing/2014/main" id="{7A8B32BD-B216-A794-E30B-13F02F5624BA}"/>
              </a:ext>
            </a:extLst>
          </p:cNvPr>
          <p:cNvSpPr txBox="1"/>
          <p:nvPr/>
        </p:nvSpPr>
        <p:spPr>
          <a:xfrm>
            <a:off x="3202282" y="384262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id="{334C867B-0BE4-B5F9-1400-6361422FE719}"/>
              </a:ext>
            </a:extLst>
          </p:cNvPr>
          <p:cNvSpPr txBox="1"/>
          <p:nvPr/>
        </p:nvSpPr>
        <p:spPr>
          <a:xfrm>
            <a:off x="4644596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54F4202-7D1E-B53E-B18F-BD3423684C8B}"/>
              </a:ext>
            </a:extLst>
          </p:cNvPr>
          <p:cNvCxnSpPr>
            <a:cxnSpLocks/>
          </p:cNvCxnSpPr>
          <p:nvPr/>
        </p:nvCxnSpPr>
        <p:spPr>
          <a:xfrm>
            <a:off x="1506445" y="3502133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2">
            <a:extLst>
              <a:ext uri="{FF2B5EF4-FFF2-40B4-BE49-F238E27FC236}">
                <a16:creationId xmlns:a16="http://schemas.microsoft.com/office/drawing/2014/main" id="{E5A378B2-E14F-8FEE-5BB1-E904D724260F}"/>
              </a:ext>
            </a:extLst>
          </p:cNvPr>
          <p:cNvSpPr txBox="1"/>
          <p:nvPr/>
        </p:nvSpPr>
        <p:spPr>
          <a:xfrm>
            <a:off x="402070" y="418312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14CB2B3-D69F-B1B8-043E-B1BB253B1691}"/>
              </a:ext>
            </a:extLst>
          </p:cNvPr>
          <p:cNvCxnSpPr>
            <a:cxnSpLocks/>
          </p:cNvCxnSpPr>
          <p:nvPr/>
        </p:nvCxnSpPr>
        <p:spPr>
          <a:xfrm>
            <a:off x="1362045" y="4373284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2">
            <a:extLst>
              <a:ext uri="{FF2B5EF4-FFF2-40B4-BE49-F238E27FC236}">
                <a16:creationId xmlns:a16="http://schemas.microsoft.com/office/drawing/2014/main" id="{09C758A7-04C9-3AA8-9EA6-7AF2C804B04E}"/>
              </a:ext>
            </a:extLst>
          </p:cNvPr>
          <p:cNvSpPr txBox="1"/>
          <p:nvPr/>
        </p:nvSpPr>
        <p:spPr>
          <a:xfrm>
            <a:off x="1955666" y="4682888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ADF9D8F0-F9D6-2329-198D-050605432732}"/>
              </a:ext>
            </a:extLst>
          </p:cNvPr>
          <p:cNvSpPr txBox="1"/>
          <p:nvPr/>
        </p:nvSpPr>
        <p:spPr>
          <a:xfrm>
            <a:off x="3202282" y="468288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83DF580C-67D0-7D28-C084-AE0B3A4BEA67}"/>
              </a:ext>
            </a:extLst>
          </p:cNvPr>
          <p:cNvSpPr txBox="1"/>
          <p:nvPr/>
        </p:nvSpPr>
        <p:spPr>
          <a:xfrm>
            <a:off x="4644596" y="46828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8A18A5E-597D-AE99-8222-558217D1BC23}"/>
              </a:ext>
            </a:extLst>
          </p:cNvPr>
          <p:cNvCxnSpPr>
            <a:cxnSpLocks/>
          </p:cNvCxnSpPr>
          <p:nvPr/>
        </p:nvCxnSpPr>
        <p:spPr>
          <a:xfrm>
            <a:off x="873603" y="5213543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2B7B6AEA-AB23-A2F2-EB7C-28E5E3492FB2}"/>
              </a:ext>
            </a:extLst>
          </p:cNvPr>
          <p:cNvSpPr txBox="1"/>
          <p:nvPr/>
        </p:nvSpPr>
        <p:spPr>
          <a:xfrm>
            <a:off x="402070" y="5391661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736CD68-7287-AEBE-A70D-EBC76D58BF7C}"/>
              </a:ext>
            </a:extLst>
          </p:cNvPr>
          <p:cNvCxnSpPr>
            <a:cxnSpLocks/>
          </p:cNvCxnSpPr>
          <p:nvPr/>
        </p:nvCxnSpPr>
        <p:spPr>
          <a:xfrm>
            <a:off x="2015188" y="5559532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itle 2">
            <a:extLst>
              <a:ext uri="{FF2B5EF4-FFF2-40B4-BE49-F238E27FC236}">
                <a16:creationId xmlns:a16="http://schemas.microsoft.com/office/drawing/2014/main" id="{39F26C05-6347-4EC5-AF0F-226D9537E316}"/>
              </a:ext>
            </a:extLst>
          </p:cNvPr>
          <p:cNvSpPr txBox="1"/>
          <p:nvPr/>
        </p:nvSpPr>
        <p:spPr>
          <a:xfrm>
            <a:off x="417327" y="615474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45E9CF3-4B57-7639-AF27-860C80E33DC0}"/>
              </a:ext>
            </a:extLst>
          </p:cNvPr>
          <p:cNvCxnSpPr>
            <a:cxnSpLocks/>
          </p:cNvCxnSpPr>
          <p:nvPr/>
        </p:nvCxnSpPr>
        <p:spPr>
          <a:xfrm>
            <a:off x="1376560" y="6344186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itle 2">
            <a:extLst>
              <a:ext uri="{FF2B5EF4-FFF2-40B4-BE49-F238E27FC236}">
                <a16:creationId xmlns:a16="http://schemas.microsoft.com/office/drawing/2014/main" id="{727B1AAE-289B-82D4-C613-E973B6D870E3}"/>
              </a:ext>
            </a:extLst>
          </p:cNvPr>
          <p:cNvSpPr txBox="1"/>
          <p:nvPr/>
        </p:nvSpPr>
        <p:spPr>
          <a:xfrm>
            <a:off x="403516" y="5045672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4068906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2"/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01248" y="541230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6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6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16255" y="1847367"/>
            <a:ext cx="2805709" cy="105157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โดดเด่นใน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การใช้ผลิต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ไวน์แบบมีฟอง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3032760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2918129"/>
            <a:ext cx="0" cy="22395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142086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8" y="1812209"/>
            <a:ext cx="2365896" cy="236589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761824" y="2712960"/>
            <a:ext cx="2425021" cy="63959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สไตล์บอบบาง นุ่มนวลหอมละมุน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653060" y="5319964"/>
            <a:ext cx="1961127" cy="120558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ผลไม้สีแดงชุ่มฉ่ำ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เชอร์รี่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สตรอเบอร์รี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7195625" y="4945860"/>
            <a:ext cx="30061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0180269" y="4938240"/>
            <a:ext cx="0" cy="35121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7A51DF95-F3F6-9DD6-C388-D0544C8D49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197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478B2E1-CB5C-E487-2C8E-7DC92B488748}"/>
              </a:ext>
            </a:extLst>
          </p:cNvPr>
          <p:cNvSpPr txBox="1"/>
          <p:nvPr/>
        </p:nvSpPr>
        <p:spPr>
          <a:xfrm rot="16200000">
            <a:off x="4283593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5B36133-D5C5-73B1-B342-7D280EE6D013}"/>
              </a:ext>
            </a:extLst>
          </p:cNvPr>
          <p:cNvCxnSpPr>
            <a:cxnSpLocks/>
          </p:cNvCxnSpPr>
          <p:nvPr/>
        </p:nvCxnSpPr>
        <p:spPr>
          <a:xfrm>
            <a:off x="3118467" y="3649415"/>
            <a:ext cx="279959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8FAD44-DE6F-8604-D0D5-0262FF9E99B6}"/>
              </a:ext>
            </a:extLst>
          </p:cNvPr>
          <p:cNvCxnSpPr>
            <a:cxnSpLocks/>
          </p:cNvCxnSpPr>
          <p:nvPr/>
        </p:nvCxnSpPr>
        <p:spPr>
          <a:xfrm>
            <a:off x="3118467" y="3641795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74C8429B-AF90-35E4-3D73-8F57D4B7C5AA}"/>
              </a:ext>
            </a:extLst>
          </p:cNvPr>
          <p:cNvSpPr/>
          <p:nvPr/>
        </p:nvSpPr>
        <p:spPr>
          <a:xfrm>
            <a:off x="1712557" y="3769323"/>
            <a:ext cx="2805708" cy="2841572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C3167C5C-5D0C-6110-31F1-C656B5717E33}"/>
              </a:ext>
            </a:extLst>
          </p:cNvPr>
          <p:cNvSpPr txBox="1"/>
          <p:nvPr/>
        </p:nvSpPr>
        <p:spPr>
          <a:xfrm>
            <a:off x="1902998" y="4318336"/>
            <a:ext cx="2413695" cy="2053704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สายพันธุ์เด่น – น้อยกว่าเล็กน้อย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Neue Haas Grotesk Text Pro" panose="020B0504020202020204" pitchFamily="34" charset="77"/>
              </a:rPr>
              <a:t>1/2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ขององุ่นที่ปลูกทั้งหมดในเขตผลิตไวน์นี้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649920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0035" y="595639"/>
            <a:ext cx="11283754" cy="1325562"/>
          </a:xfrm>
        </p:spPr>
        <p:txBody>
          <a:bodyPr/>
          <a:lstStyle/>
          <a:p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คุณสมบัติ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2900" y="5842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316296" y="44101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269147" y="1933963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633290" y="1931061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997433" y="1931061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361576" y="1931061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726100" y="1931061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4090624" y="1931061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448969" y="1931061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819671" y="1931061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5184195" y="1931061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3000249" y="2378254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269147" y="30196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633290" y="301670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997433" y="301670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361576" y="301670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726100" y="301670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4090624" y="301670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448969" y="301670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819671" y="301670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5184195" y="301670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269147" y="389124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633290" y="388833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997433" y="388833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361576" y="388833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726100" y="388833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4090624" y="388833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448969" y="388833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819671" y="388833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5184195" y="388833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269147" y="475768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633290" y="475478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997433" y="475478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361576" y="475478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726100" y="475478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4090624" y="47547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448969" y="47547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819671" y="47547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5184195" y="47547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269147" y="609050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633290" y="608760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997433" y="608760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361576" y="608760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C28B8766-8D70-DE4B-4648-7E9551E0CF54}"/>
              </a:ext>
            </a:extLst>
          </p:cNvPr>
          <p:cNvSpPr/>
          <p:nvPr/>
        </p:nvSpPr>
        <p:spPr>
          <a:xfrm>
            <a:off x="4448969" y="608760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8C3C39FC-A54B-CF26-6770-AB3679F42E43}"/>
              </a:ext>
            </a:extLst>
          </p:cNvPr>
          <p:cNvSpPr/>
          <p:nvPr/>
        </p:nvSpPr>
        <p:spPr>
          <a:xfrm>
            <a:off x="5184195" y="608760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2171115" y="576096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371372" y="5765639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12.5% – 13.5%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733997" y="576096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8224CEAB-450B-019E-ECCF-05EA077F8075}"/>
              </a:ext>
            </a:extLst>
          </p:cNvPr>
          <p:cNvCxnSpPr>
            <a:cxnSpLocks/>
          </p:cNvCxnSpPr>
          <p:nvPr/>
        </p:nvCxnSpPr>
        <p:spPr>
          <a:xfrm>
            <a:off x="3468127" y="224219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269147" y="516899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633290" y="516609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997433" y="516609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361576" y="516609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726100" y="516609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4090624" y="516609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448969" y="516609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819671" y="516609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5184195" y="516609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4E70FFB-6919-E22F-FC72-4910940E46BF}"/>
              </a:ext>
            </a:extLst>
          </p:cNvPr>
          <p:cNvCxnSpPr>
            <a:cxnSpLocks/>
          </p:cNvCxnSpPr>
          <p:nvPr/>
        </p:nvCxnSpPr>
        <p:spPr>
          <a:xfrm>
            <a:off x="4206681" y="224219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23623AA-E825-65DF-99FC-53486F79B05A}"/>
              </a:ext>
            </a:extLst>
          </p:cNvPr>
          <p:cNvCxnSpPr>
            <a:cxnSpLocks/>
          </p:cNvCxnSpPr>
          <p:nvPr/>
        </p:nvCxnSpPr>
        <p:spPr>
          <a:xfrm>
            <a:off x="3460127" y="2370800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20852118-18B4-B01C-3B7C-A3ED6F462259}"/>
              </a:ext>
            </a:extLst>
          </p:cNvPr>
          <p:cNvSpPr/>
          <p:nvPr/>
        </p:nvSpPr>
        <p:spPr>
          <a:xfrm>
            <a:off x="4818435" y="608760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8A445F2-24FE-3607-B301-9454150152B7}"/>
              </a:ext>
            </a:extLst>
          </p:cNvPr>
          <p:cNvSpPr/>
          <p:nvPr/>
        </p:nvSpPr>
        <p:spPr>
          <a:xfrm>
            <a:off x="3719066" y="608760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F7DF4EB-1DBE-608E-F85E-EDCC26291CD1}"/>
              </a:ext>
            </a:extLst>
          </p:cNvPr>
          <p:cNvGrpSpPr/>
          <p:nvPr/>
        </p:nvGrpSpPr>
        <p:grpSpPr>
          <a:xfrm>
            <a:off x="3716680" y="6087606"/>
            <a:ext cx="653118" cy="272668"/>
            <a:chOff x="7674890" y="5926610"/>
            <a:chExt cx="653118" cy="272668"/>
          </a:xfrm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9C347582-7489-5F3C-7C97-37C4AEF1E4F5}"/>
                </a:ext>
              </a:extLst>
            </p:cNvPr>
            <p:cNvSpPr/>
            <p:nvPr/>
          </p:nvSpPr>
          <p:spPr>
            <a:xfrm>
              <a:off x="818630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6F9C9751-A375-388B-D344-59FB06EFC269}"/>
                </a:ext>
              </a:extLst>
            </p:cNvPr>
            <p:cNvSpPr/>
            <p:nvPr/>
          </p:nvSpPr>
          <p:spPr>
            <a:xfrm rot="10800000">
              <a:off x="804937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0DB61512-4B78-A39E-D39C-FDD963A622AE}"/>
                </a:ext>
              </a:extLst>
            </p:cNvPr>
            <p:cNvSpPr/>
            <p:nvPr/>
          </p:nvSpPr>
          <p:spPr>
            <a:xfrm rot="10800000">
              <a:off x="767489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8" name="Title 2">
            <a:extLst>
              <a:ext uri="{FF2B5EF4-FFF2-40B4-BE49-F238E27FC236}">
                <a16:creationId xmlns:a16="http://schemas.microsoft.com/office/drawing/2014/main" id="{469B208C-9F3C-CA15-BFC7-53262D6BC5D8}"/>
              </a:ext>
            </a:extLst>
          </p:cNvPr>
          <p:cNvSpPr txBox="1"/>
          <p:nvPr/>
        </p:nvSpPr>
        <p:spPr>
          <a:xfrm>
            <a:off x="491472" y="1921201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9D7EE1A-C4B3-5CBD-0EF1-D101EE15396E}"/>
              </a:ext>
            </a:extLst>
          </p:cNvPr>
          <p:cNvCxnSpPr>
            <a:cxnSpLocks/>
          </p:cNvCxnSpPr>
          <p:nvPr/>
        </p:nvCxnSpPr>
        <p:spPr>
          <a:xfrm>
            <a:off x="762018" y="2083817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2">
            <a:extLst>
              <a:ext uri="{FF2B5EF4-FFF2-40B4-BE49-F238E27FC236}">
                <a16:creationId xmlns:a16="http://schemas.microsoft.com/office/drawing/2014/main" id="{D5837A41-34DE-A6E7-F4DB-3CA0D93E2193}"/>
              </a:ext>
            </a:extLst>
          </p:cNvPr>
          <p:cNvSpPr txBox="1"/>
          <p:nvPr/>
        </p:nvSpPr>
        <p:spPr>
          <a:xfrm>
            <a:off x="491471" y="287292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BBF940BD-ECBC-3ED0-9A6A-FC679943E298}"/>
              </a:ext>
            </a:extLst>
          </p:cNvPr>
          <p:cNvSpPr txBox="1"/>
          <p:nvPr/>
        </p:nvSpPr>
        <p:spPr>
          <a:xfrm>
            <a:off x="2171115" y="267243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EEA5FA64-2E01-3B97-3BA4-B3B515DD6889}"/>
              </a:ext>
            </a:extLst>
          </p:cNvPr>
          <p:cNvSpPr txBox="1"/>
          <p:nvPr/>
        </p:nvSpPr>
        <p:spPr>
          <a:xfrm>
            <a:off x="3440866" y="267243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DC40A665-CE26-5EAA-16A9-B4C5BD13771C}"/>
              </a:ext>
            </a:extLst>
          </p:cNvPr>
          <p:cNvSpPr txBox="1"/>
          <p:nvPr/>
        </p:nvSpPr>
        <p:spPr>
          <a:xfrm>
            <a:off x="4733997" y="267243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422946DA-B5A3-9871-1971-7A979FCF96DB}"/>
              </a:ext>
            </a:extLst>
          </p:cNvPr>
          <p:cNvSpPr txBox="1"/>
          <p:nvPr/>
        </p:nvSpPr>
        <p:spPr>
          <a:xfrm>
            <a:off x="2171115" y="350803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47F32652-4B9F-0D1C-F76B-047988D16068}"/>
              </a:ext>
            </a:extLst>
          </p:cNvPr>
          <p:cNvSpPr txBox="1"/>
          <p:nvPr/>
        </p:nvSpPr>
        <p:spPr>
          <a:xfrm>
            <a:off x="3291683" y="3508034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1" name="Title 2">
            <a:extLst>
              <a:ext uri="{FF2B5EF4-FFF2-40B4-BE49-F238E27FC236}">
                <a16:creationId xmlns:a16="http://schemas.microsoft.com/office/drawing/2014/main" id="{BB5BFE7D-79A5-A650-3550-572CC1C822F5}"/>
              </a:ext>
            </a:extLst>
          </p:cNvPr>
          <p:cNvSpPr txBox="1"/>
          <p:nvPr/>
        </p:nvSpPr>
        <p:spPr>
          <a:xfrm>
            <a:off x="4733997" y="350803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369888CA-FF07-0384-E104-F97435CE01ED}"/>
              </a:ext>
            </a:extLst>
          </p:cNvPr>
          <p:cNvCxnSpPr>
            <a:cxnSpLocks/>
          </p:cNvCxnSpPr>
          <p:nvPr/>
        </p:nvCxnSpPr>
        <p:spPr>
          <a:xfrm>
            <a:off x="1595846" y="3172202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itle 2">
            <a:extLst>
              <a:ext uri="{FF2B5EF4-FFF2-40B4-BE49-F238E27FC236}">
                <a16:creationId xmlns:a16="http://schemas.microsoft.com/office/drawing/2014/main" id="{E090F9D6-450F-CA4B-DD8E-6AB9D4FD598A}"/>
              </a:ext>
            </a:extLst>
          </p:cNvPr>
          <p:cNvSpPr txBox="1"/>
          <p:nvPr/>
        </p:nvSpPr>
        <p:spPr>
          <a:xfrm>
            <a:off x="491471" y="384852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4991063-240E-CFD6-8635-01056F5FDF1B}"/>
              </a:ext>
            </a:extLst>
          </p:cNvPr>
          <p:cNvCxnSpPr>
            <a:cxnSpLocks/>
          </p:cNvCxnSpPr>
          <p:nvPr/>
        </p:nvCxnSpPr>
        <p:spPr>
          <a:xfrm>
            <a:off x="1451446" y="4038689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itle 2">
            <a:extLst>
              <a:ext uri="{FF2B5EF4-FFF2-40B4-BE49-F238E27FC236}">
                <a16:creationId xmlns:a16="http://schemas.microsoft.com/office/drawing/2014/main" id="{0586D8D3-E29D-7CC5-EFFD-B76B47D93863}"/>
              </a:ext>
            </a:extLst>
          </p:cNvPr>
          <p:cNvSpPr txBox="1"/>
          <p:nvPr/>
        </p:nvSpPr>
        <p:spPr>
          <a:xfrm>
            <a:off x="2045067" y="4360795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8ECC19E6-2722-D0AC-9671-0E833BDADD11}"/>
              </a:ext>
            </a:extLst>
          </p:cNvPr>
          <p:cNvSpPr txBox="1"/>
          <p:nvPr/>
        </p:nvSpPr>
        <p:spPr>
          <a:xfrm>
            <a:off x="3291683" y="4360795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CE3E9E2D-F63D-D52A-BC83-E3412262AAEE}"/>
              </a:ext>
            </a:extLst>
          </p:cNvPr>
          <p:cNvSpPr txBox="1"/>
          <p:nvPr/>
        </p:nvSpPr>
        <p:spPr>
          <a:xfrm>
            <a:off x="4733997" y="436079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Title 2">
            <a:extLst>
              <a:ext uri="{FF2B5EF4-FFF2-40B4-BE49-F238E27FC236}">
                <a16:creationId xmlns:a16="http://schemas.microsoft.com/office/drawing/2014/main" id="{C05C35A1-8AEB-A3B6-F32D-7E7CF0F69AB3}"/>
              </a:ext>
            </a:extLst>
          </p:cNvPr>
          <p:cNvSpPr txBox="1"/>
          <p:nvPr/>
        </p:nvSpPr>
        <p:spPr>
          <a:xfrm>
            <a:off x="491470" y="4723579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799D0C36-1FF6-18F2-DAFA-CBE2D29BAA1C}"/>
              </a:ext>
            </a:extLst>
          </p:cNvPr>
          <p:cNvCxnSpPr>
            <a:cxnSpLocks/>
          </p:cNvCxnSpPr>
          <p:nvPr/>
        </p:nvCxnSpPr>
        <p:spPr>
          <a:xfrm>
            <a:off x="963004" y="4891450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itle 2">
            <a:extLst>
              <a:ext uri="{FF2B5EF4-FFF2-40B4-BE49-F238E27FC236}">
                <a16:creationId xmlns:a16="http://schemas.microsoft.com/office/drawing/2014/main" id="{CD36AB34-7223-A139-C1A8-AFBE2BD42C26}"/>
              </a:ext>
            </a:extLst>
          </p:cNvPr>
          <p:cNvSpPr txBox="1"/>
          <p:nvPr/>
        </p:nvSpPr>
        <p:spPr>
          <a:xfrm>
            <a:off x="491471" y="5137171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F1FE5ED6-7D59-F354-AF33-2B9996E3827B}"/>
              </a:ext>
            </a:extLst>
          </p:cNvPr>
          <p:cNvCxnSpPr>
            <a:cxnSpLocks/>
          </p:cNvCxnSpPr>
          <p:nvPr/>
        </p:nvCxnSpPr>
        <p:spPr>
          <a:xfrm>
            <a:off x="2104589" y="5305042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itle 2">
            <a:extLst>
              <a:ext uri="{FF2B5EF4-FFF2-40B4-BE49-F238E27FC236}">
                <a16:creationId xmlns:a16="http://schemas.microsoft.com/office/drawing/2014/main" id="{F7522ADA-9B77-E515-7970-B168477B0490}"/>
              </a:ext>
            </a:extLst>
          </p:cNvPr>
          <p:cNvSpPr txBox="1"/>
          <p:nvPr/>
        </p:nvSpPr>
        <p:spPr>
          <a:xfrm>
            <a:off x="506728" y="604752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774DAFCC-BB16-0FA6-D6B2-7499F2F218C3}"/>
              </a:ext>
            </a:extLst>
          </p:cNvPr>
          <p:cNvCxnSpPr>
            <a:cxnSpLocks/>
          </p:cNvCxnSpPr>
          <p:nvPr/>
        </p:nvCxnSpPr>
        <p:spPr>
          <a:xfrm>
            <a:off x="1465961" y="6236969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0947134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48E7B19-1D96-9110-15C1-FF391288A7B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27" r="16627"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B0DD27-C793-E9DF-283E-E2B023D4BC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3241788"/>
            <a:ext cx="3573902" cy="1530521"/>
          </a:xfrm>
        </p:spPr>
        <p:txBody>
          <a:bodyPr/>
          <a:lstStyle/>
          <a:p>
            <a:pPr marL="0" indent="0">
              <a:lnSpc>
                <a:spcPct val="98000"/>
              </a:lnSpc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สภาพภูมิอากาศที่เย็นสบายเหมาะกับการผลิตไวน์รี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สลิง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คุณภาพดี และมีค่าควรเก็บไว้ได้นาน โซ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บล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อง ที่มีชีวิตชีวา และ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กรี ที่มีความสดชื่น ยังมีอีกหลากหลายสายพันธุ์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กรี/กรีโจ </a:t>
            </a:r>
          </a:p>
          <a:p>
            <a:pPr marL="285750" indent="-28575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โซ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บล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อง</a:t>
            </a:r>
          </a:p>
          <a:p>
            <a:pPr marL="285750" indent="-28575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เก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เวิสท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ราม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ิเน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สลิง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แมร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์โล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9D9CC1-734B-73AE-8FCA-45CA8E4B7A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584200"/>
            <a:ext cx="4381758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ดีที่สุด</a:t>
            </a:r>
          </a:p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ของทั้งหมด</a:t>
            </a:r>
          </a:p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ที่เหลืออยู่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21117736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88842"/>
            <a:ext cx="6096000" cy="609231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05402"/>
            <a:ext cx="4829691" cy="785732"/>
          </a:xfrm>
        </p:spPr>
        <p:txBody>
          <a:bodyPr/>
          <a:lstStyle/>
          <a:p>
            <a:r>
              <a:rPr lang="th-TH" sz="4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4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endParaRPr lang="en-US" sz="4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73266"/>
            <a:ext cx="5340350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ความคลาสสิกของภูมิอากาศเย็น</a:t>
            </a:r>
            <a:endParaRPr lang="en-US" sz="6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EC4F9B9F-9F41-D51D-0669-FD32332342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20" y="3185411"/>
            <a:ext cx="3596922" cy="3133240"/>
          </a:xfrm>
        </p:spPr>
        <p:txBody>
          <a:bodyPr/>
          <a:lstStyle/>
          <a:p>
            <a:r>
              <a:rPr lang="en-AU" sz="1800" dirty="0">
                <a:latin typeface="Cordia New" panose="020B0304020202020204" pitchFamily="34" charset="-34"/>
                <a:ea typeface="+mn-lt"/>
                <a:cs typeface="Cordia New" panose="020B0304020202020204" pitchFamily="34" charset="-34"/>
              </a:rPr>
              <a:t>ทัศนียภาพการผลิตไวน์ด้วยนวัตกรรมที่แปลกใหม่และหลากหลายของเกาะเล็ก</a:t>
            </a:r>
            <a:r>
              <a:rPr lang="th-TH" sz="1800" dirty="0">
                <a:latin typeface="Cordia New" panose="020B0304020202020204" pitchFamily="34" charset="-34"/>
                <a:ea typeface="+mn-lt"/>
                <a:cs typeface="Cordia New" panose="020B0304020202020204" pitchFamily="34" charset="-34"/>
              </a:rPr>
              <a:t> </a:t>
            </a:r>
            <a:r>
              <a:rPr lang="en-AU" sz="1800" dirty="0" err="1">
                <a:latin typeface="Cordia New" panose="020B0304020202020204" pitchFamily="34" charset="-34"/>
                <a:ea typeface="+mn-lt"/>
                <a:cs typeface="Cordia New" panose="020B0304020202020204" pitchFamily="34" charset="-34"/>
              </a:rPr>
              <a:t>ๆ</a:t>
            </a:r>
            <a:r>
              <a:rPr lang="en-AU" sz="1800" dirty="0">
                <a:latin typeface="Cordia New" panose="020B0304020202020204" pitchFamily="34" charset="-34"/>
                <a:ea typeface="+mn-lt"/>
                <a:cs typeface="Cordia New" panose="020B0304020202020204" pitchFamily="34" charset="-34"/>
              </a:rPr>
              <a:t> </a:t>
            </a:r>
            <a:r>
              <a:rPr lang="en-AU" sz="1800" dirty="0" err="1">
                <a:latin typeface="Cordia New" panose="020B0304020202020204" pitchFamily="34" charset="-34"/>
                <a:ea typeface="+mn-lt"/>
                <a:cs typeface="Cordia New" panose="020B0304020202020204" pitchFamily="34" charset="-34"/>
              </a:rPr>
              <a:t>แห่งนี้</a:t>
            </a:r>
            <a:r>
              <a:rPr lang="en-AU" sz="1800" dirty="0">
                <a:latin typeface="Cordia New" panose="020B0304020202020204" pitchFamily="34" charset="-34"/>
                <a:ea typeface="+mn-lt"/>
                <a:cs typeface="Cordia New" panose="020B0304020202020204" pitchFamily="34" charset="-34"/>
              </a:rPr>
              <a:t> </a:t>
            </a:r>
            <a:r>
              <a:rPr lang="en-AU" sz="1800" dirty="0" err="1">
                <a:latin typeface="Cordia New" panose="020B0304020202020204" pitchFamily="34" charset="-34"/>
                <a:ea typeface="+mn-lt"/>
                <a:cs typeface="Cordia New" panose="020B0304020202020204" pitchFamily="34" charset="-34"/>
              </a:rPr>
              <a:t>และไวน์ที่เป็นที่ต้องการมากขึ้นเรื่อย</a:t>
            </a:r>
            <a:r>
              <a:rPr lang="th-TH" sz="1800" dirty="0">
                <a:latin typeface="Cordia New" panose="020B0304020202020204" pitchFamily="34" charset="-34"/>
                <a:ea typeface="+mn-lt"/>
                <a:cs typeface="Cordia New" panose="020B0304020202020204" pitchFamily="34" charset="-34"/>
              </a:rPr>
              <a:t> </a:t>
            </a:r>
            <a:r>
              <a:rPr lang="en-AU" sz="1800" dirty="0" err="1">
                <a:latin typeface="Cordia New" panose="020B0304020202020204" pitchFamily="34" charset="-34"/>
                <a:ea typeface="+mn-lt"/>
                <a:cs typeface="Cordia New" panose="020B0304020202020204" pitchFamily="34" charset="-34"/>
              </a:rPr>
              <a:t>ๆ</a:t>
            </a:r>
            <a:r>
              <a:rPr lang="th-TH" sz="1800" dirty="0">
                <a:latin typeface="Cordia New" panose="020B0304020202020204" pitchFamily="34" charset="-34"/>
                <a:ea typeface="+mn-lt"/>
                <a:cs typeface="Cordia New" panose="020B0304020202020204" pitchFamily="34" charset="-34"/>
              </a:rPr>
              <a:t> </a:t>
            </a:r>
            <a:r>
              <a:rPr lang="en-AU" sz="1800" dirty="0" err="1">
                <a:latin typeface="Cordia New" panose="020B0304020202020204" pitchFamily="34" charset="-34"/>
                <a:ea typeface="+mn-lt"/>
                <a:cs typeface="Cordia New" panose="020B0304020202020204" pitchFamily="34" charset="-34"/>
              </a:rPr>
              <a:t>ทำให้มั่นใจได้ว่าความสำคัญของ</a:t>
            </a:r>
            <a:r>
              <a:rPr lang="th-TH" sz="1800" dirty="0">
                <a:latin typeface="Cordia New" panose="020B0304020202020204" pitchFamily="34" charset="-34"/>
                <a:ea typeface="+mn-lt"/>
                <a:cs typeface="Cordia New" panose="020B0304020202020204" pitchFamily="34" charset="-34"/>
              </a:rPr>
              <a:t>เขตผลิตไวน์นี้</a:t>
            </a:r>
            <a:r>
              <a:rPr lang="en-AU" sz="1800" dirty="0" err="1">
                <a:latin typeface="Cordia New" panose="020B0304020202020204" pitchFamily="34" charset="-34"/>
                <a:ea typeface="+mn-lt"/>
                <a:cs typeface="Cordia New" panose="020B0304020202020204" pitchFamily="34" charset="-34"/>
              </a:rPr>
              <a:t>ยังอยู่บนแผนที่ไวน์โลก</a:t>
            </a:r>
            <a:r>
              <a:rPr lang="th-TH" sz="1800" dirty="0">
                <a:latin typeface="Cordia New" panose="020B0304020202020204" pitchFamily="34" charset="-34"/>
                <a:ea typeface="+mn-lt"/>
                <a:cs typeface="Cordia New" panose="020B0304020202020204" pitchFamily="34" charset="-34"/>
              </a:rPr>
              <a:t>ไปอีกนาน</a:t>
            </a:r>
            <a:r>
              <a:rPr lang="en-AU" sz="1800" dirty="0" err="1">
                <a:latin typeface="Cordia New" panose="020B0304020202020204" pitchFamily="34" charset="-34"/>
                <a:ea typeface="+mn-lt"/>
                <a:cs typeface="Cordia New" panose="020B0304020202020204" pitchFamily="34" charset="-34"/>
              </a:rPr>
              <a:t>หลายปีข้างหน้า</a:t>
            </a:r>
            <a:r>
              <a:rPr lang="en-AU" sz="1800" dirty="0">
                <a:latin typeface="Cordia New" panose="020B0304020202020204" pitchFamily="34" charset="-34"/>
                <a:ea typeface="+mn-lt"/>
                <a:cs typeface="Cordia New" panose="020B0304020202020204" pitchFamily="34" charset="-34"/>
              </a:rPr>
              <a:t> </a:t>
            </a:r>
            <a:r>
              <a:rPr lang="en-AU" sz="1800" dirty="0" err="1">
                <a:latin typeface="Cordia New" panose="020B0304020202020204" pitchFamily="34" charset="-34"/>
                <a:ea typeface="+mn-lt"/>
                <a:cs typeface="Cordia New" panose="020B0304020202020204" pitchFamily="34" charset="-34"/>
              </a:rPr>
              <a:t>แต่จริง</a:t>
            </a:r>
            <a:r>
              <a:rPr lang="th-TH" sz="1800" dirty="0">
                <a:latin typeface="Cordia New" panose="020B0304020202020204" pitchFamily="34" charset="-34"/>
                <a:ea typeface="+mn-lt"/>
                <a:cs typeface="Cordia New" panose="020B0304020202020204" pitchFamily="34" charset="-34"/>
              </a:rPr>
              <a:t> </a:t>
            </a:r>
            <a:r>
              <a:rPr lang="en-AU" sz="1800" dirty="0" err="1">
                <a:latin typeface="Cordia New" panose="020B0304020202020204" pitchFamily="34" charset="-34"/>
                <a:ea typeface="+mn-lt"/>
                <a:cs typeface="Cordia New" panose="020B0304020202020204" pitchFamily="34" charset="-34"/>
              </a:rPr>
              <a:t>ๆ</a:t>
            </a:r>
            <a:r>
              <a:rPr lang="en-AU" sz="1800" dirty="0">
                <a:latin typeface="Cordia New" panose="020B0304020202020204" pitchFamily="34" charset="-34"/>
                <a:ea typeface="+mn-lt"/>
                <a:cs typeface="Cordia New" panose="020B0304020202020204" pitchFamily="34" charset="-34"/>
              </a:rPr>
              <a:t> </a:t>
            </a:r>
            <a:r>
              <a:rPr lang="en-AU" sz="1800" dirty="0" err="1">
                <a:latin typeface="Cordia New" panose="020B0304020202020204" pitchFamily="34" charset="-34"/>
                <a:ea typeface="+mn-lt"/>
                <a:cs typeface="Cordia New" panose="020B0304020202020204" pitchFamily="34" charset="-34"/>
              </a:rPr>
              <a:t>อนาคตไวน์ของ</a:t>
            </a:r>
            <a:r>
              <a:rPr lang="th-TH" sz="1800" dirty="0" err="1">
                <a:latin typeface="Cordia New" panose="020B0304020202020204" pitchFamily="34" charset="-34"/>
                <a:ea typeface="+mn-lt"/>
                <a:cs typeface="Cordia New" panose="020B0304020202020204" pitchFamily="34" charset="-34"/>
              </a:rPr>
              <a:t>แทส</a:t>
            </a:r>
            <a:r>
              <a:rPr lang="th-TH" sz="1800" dirty="0">
                <a:latin typeface="Cordia New" panose="020B0304020202020204" pitchFamily="34" charset="-34"/>
                <a:ea typeface="+mn-lt"/>
                <a:cs typeface="Cordia New" panose="020B0304020202020204" pitchFamily="34" charset="-34"/>
              </a:rPr>
              <a:t>มา</a:t>
            </a:r>
            <a:r>
              <a:rPr lang="th-TH" sz="1800" dirty="0" err="1">
                <a:latin typeface="Cordia New" panose="020B0304020202020204" pitchFamily="34" charset="-34"/>
                <a:ea typeface="+mn-lt"/>
                <a:cs typeface="Cordia New" panose="020B0304020202020204" pitchFamily="34" charset="-34"/>
              </a:rPr>
              <a:t>เนีย</a:t>
            </a:r>
            <a:r>
              <a:rPr lang="en-AU" sz="1800" dirty="0" err="1">
                <a:latin typeface="Cordia New" panose="020B0304020202020204" pitchFamily="34" charset="-34"/>
                <a:ea typeface="+mn-lt"/>
                <a:cs typeface="Cordia New" panose="020B0304020202020204" pitchFamily="34" charset="-34"/>
              </a:rPr>
              <a:t>นั้นเจิดจรัสไปมากกว่านี้ไม่ได้อีกแล้ว</a:t>
            </a:r>
            <a:endParaRPr lang="en-AU" sz="1800" dirty="0">
              <a:latin typeface="Cordia New" panose="020B0304020202020204" pitchFamily="34" charset="-34"/>
              <a:ea typeface="+mn-lt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0" t="8301" r="496" b="7954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7" name="object 2">
            <a:extLst>
              <a:ext uri="{FF2B5EF4-FFF2-40B4-BE49-F238E27FC236}">
                <a16:creationId xmlns:a16="http://schemas.microsoft.com/office/drawing/2014/main" id="{E6CEA22D-546E-24D5-09EA-4D180A018466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th-TH" altLang="ja-JP" sz="6600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ขอบคุณ</a:t>
            </a:r>
            <a:endParaRPr lang="pt-BR" sz="6600" spc="272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5AE1F-535B-0828-6EE1-28249C4BF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D67A20-8468-62E6-4F22-005BAE8DAE9B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8D8937-9A78-4DE9-3678-1A50E877C525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3497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map of australia with black text&#10;&#10;AI-generated content may be incorrect.">
            <a:extLst>
              <a:ext uri="{FF2B5EF4-FFF2-40B4-BE49-F238E27FC236}">
                <a16:creationId xmlns:a16="http://schemas.microsoft.com/office/drawing/2014/main" id="{41CE1753-70AE-1CE3-E710-C92AA3ADA7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E8299DC-0241-3CE8-904B-330EA3938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D0D3BE-993D-3C0A-78B5-80DEDCE2451F}"/>
              </a:ext>
            </a:extLst>
          </p:cNvPr>
          <p:cNvSpPr txBox="1"/>
          <p:nvPr/>
        </p:nvSpPr>
        <p:spPr>
          <a:xfrm>
            <a:off x="6887910" y="6212793"/>
            <a:ext cx="11079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endParaRPr lang="en-AU" sz="2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D35470-9794-A33A-F074-B4BC72A1655D}"/>
              </a:ext>
            </a:extLst>
          </p:cNvPr>
          <p:cNvCxnSpPr>
            <a:cxnSpLocks/>
          </p:cNvCxnSpPr>
          <p:nvPr/>
        </p:nvCxnSpPr>
        <p:spPr>
          <a:xfrm flipV="1">
            <a:off x="7913998" y="6212793"/>
            <a:ext cx="1400918" cy="20005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621381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2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map of australia with blue spots&#10;&#10;AI-generated content may be incorrect.">
            <a:extLst>
              <a:ext uri="{FF2B5EF4-FFF2-40B4-BE49-F238E27FC236}">
                <a16:creationId xmlns:a16="http://schemas.microsoft.com/office/drawing/2014/main" id="{BBCDF1EB-86EE-1B4F-87C4-35FF833D47C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8089" y="0"/>
            <a:ext cx="12191998" cy="6858000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6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E7CEF9EA-B14E-DEE1-9744-EDF8E3593D73}"/>
              </a:ext>
            </a:extLst>
          </p:cNvPr>
          <p:cNvSpPr txBox="1"/>
          <p:nvPr/>
        </p:nvSpPr>
        <p:spPr>
          <a:xfrm>
            <a:off x="6314919" y="5429769"/>
            <a:ext cx="2314576" cy="30200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ฮู</a:t>
            </a:r>
            <a:r>
              <a:rPr lang="th-TH" sz="2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ออน</a:t>
            </a: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/ช่องแคบ</a:t>
            </a:r>
            <a:endParaRPr lang="en-US" sz="2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5FA095E0-28FC-B4F8-3D8E-5B1723B3152C}"/>
              </a:ext>
            </a:extLst>
          </p:cNvPr>
          <p:cNvSpPr txBox="1"/>
          <p:nvPr/>
        </p:nvSpPr>
        <p:spPr>
          <a:xfrm>
            <a:off x="5720316" y="4694290"/>
            <a:ext cx="1987295" cy="30200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sz="2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เดอร์เว</a:t>
            </a: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นท</a:t>
            </a:r>
            <a:r>
              <a:rPr lang="th-TH" sz="2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2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" name="object 58">
            <a:extLst>
              <a:ext uri="{FF2B5EF4-FFF2-40B4-BE49-F238E27FC236}">
                <a16:creationId xmlns:a16="http://schemas.microsoft.com/office/drawing/2014/main" id="{A561881B-3E3D-DA5F-6248-65AC78D3BCE5}"/>
              </a:ext>
            </a:extLst>
          </p:cNvPr>
          <p:cNvSpPr txBox="1"/>
          <p:nvPr/>
        </p:nvSpPr>
        <p:spPr>
          <a:xfrm>
            <a:off x="7265961" y="4078536"/>
            <a:ext cx="1808692" cy="30200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โคล ริ</a:t>
            </a:r>
            <a:r>
              <a:rPr lang="th-TH" sz="2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2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C1F9661E-A240-E07E-4194-E224DAE56113}"/>
              </a:ext>
            </a:extLst>
          </p:cNvPr>
          <p:cNvSpPr txBox="1"/>
          <p:nvPr/>
        </p:nvSpPr>
        <p:spPr>
          <a:xfrm>
            <a:off x="8117867" y="3576414"/>
            <a:ext cx="1824194" cy="30200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ชายฝั่งตะวันออก</a:t>
            </a:r>
            <a:endParaRPr lang="en-US" sz="2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" name="object 58">
            <a:extLst>
              <a:ext uri="{FF2B5EF4-FFF2-40B4-BE49-F238E27FC236}">
                <a16:creationId xmlns:a16="http://schemas.microsoft.com/office/drawing/2014/main" id="{B48D0FE6-32FC-4DCA-450E-1EEB628060D3}"/>
              </a:ext>
            </a:extLst>
          </p:cNvPr>
          <p:cNvSpPr txBox="1"/>
          <p:nvPr/>
        </p:nvSpPr>
        <p:spPr>
          <a:xfrm>
            <a:off x="5835791" y="1625294"/>
            <a:ext cx="1871820" cy="30200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ตะวันตกเฉียงเหนือ</a:t>
            </a:r>
          </a:p>
        </p:txBody>
      </p:sp>
      <p:sp>
        <p:nvSpPr>
          <p:cNvPr id="20" name="object 58">
            <a:extLst>
              <a:ext uri="{FF2B5EF4-FFF2-40B4-BE49-F238E27FC236}">
                <a16:creationId xmlns:a16="http://schemas.microsoft.com/office/drawing/2014/main" id="{6E0132D0-B87E-9086-3D43-2C8AB694BE30}"/>
              </a:ext>
            </a:extLst>
          </p:cNvPr>
          <p:cNvSpPr txBox="1"/>
          <p:nvPr/>
        </p:nvSpPr>
        <p:spPr>
          <a:xfrm>
            <a:off x="8824758" y="1365611"/>
            <a:ext cx="1827880" cy="30200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แม่น้ำ</a:t>
            </a:r>
            <a:r>
              <a:rPr lang="th-TH" sz="2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ไพ</a:t>
            </a: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เพอร</a:t>
            </a:r>
            <a:r>
              <a:rPr lang="th-TH" sz="2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์ส</a:t>
            </a:r>
            <a:endParaRPr lang="en-US" sz="2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1" name="object 58">
            <a:extLst>
              <a:ext uri="{FF2B5EF4-FFF2-40B4-BE49-F238E27FC236}">
                <a16:creationId xmlns:a16="http://schemas.microsoft.com/office/drawing/2014/main" id="{201FC035-3FC2-80B8-D866-E2FD3199C4A8}"/>
              </a:ext>
            </a:extLst>
          </p:cNvPr>
          <p:cNvSpPr txBox="1"/>
          <p:nvPr/>
        </p:nvSpPr>
        <p:spPr>
          <a:xfrm>
            <a:off x="7472207" y="2225181"/>
            <a:ext cx="1962152" cy="30200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ทามาร</a:t>
            </a:r>
            <a:r>
              <a:rPr lang="th-TH" sz="2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2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4CC13D2D-B95F-7064-0024-0E065E1C2AED}"/>
              </a:ext>
            </a:extLst>
          </p:cNvPr>
          <p:cNvSpPr txBox="1">
            <a:spLocks/>
          </p:cNvSpPr>
          <p:nvPr/>
        </p:nvSpPr>
        <p:spPr>
          <a:xfrm>
            <a:off x="623888" y="1313683"/>
            <a:ext cx="2641826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พื้นที่ปลูกองุ่น</a:t>
            </a:r>
            <a:endParaRPr lang="en-US" sz="4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4947723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203158"/>
            <a:ext cx="4829691" cy="785732"/>
          </a:xfrm>
        </p:spPr>
        <p:txBody>
          <a:bodyPr/>
          <a:lstStyle/>
          <a:p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894796"/>
            <a:ext cx="3707544" cy="3133240"/>
          </a:xfrm>
        </p:spPr>
        <p:txBody>
          <a:bodyPr/>
          <a:lstStyle/>
          <a:p>
            <a:pPr marL="0" indent="0">
              <a:lnSpc>
                <a:spcPct val="98000"/>
              </a:lnSpc>
              <a:buNone/>
            </a:pP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ได้รับการยกย่องว่าเป็นหนึ่งในเขตผลิตไวน์ที่มีอากาศเย็นที่สุดในออสเตรเลีย และกำลังดึงดูดความสนใจเพราะเป็นหนึ่งในเขตผลิตไวน์ที่สำคัญของโลก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เป็นเกาะเล็ก ๆ ที่ห่างไกลออกไปทางปลายสุดตะวันออกเฉียงใต้ของออสเตรเลีย</a:t>
            </a:r>
          </a:p>
          <a:p>
            <a:pPr marL="285750" indent="-28575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มีสภาพอากาศเย็น และมีความหลากหลายของพื้นที่ย่อยที่มีเอกลักษณ์เฉพาะตัวในเรื่องแตร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รัว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endParaRPr lang="th-TH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มีสภาวะที่เหมาะสมสำหรับการผลิตไวน์ 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และไวน์แบบมีฟอง</a:t>
            </a:r>
          </a:p>
          <a:p>
            <a:pPr marL="285750" indent="-28575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อุตสาหกรรมการท่องเที่ยวด้านอาหารและไวน์ที่เฟื่องฟู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071022"/>
            <a:ext cx="5565748" cy="1325563"/>
          </a:xfrm>
        </p:spPr>
        <p:txBody>
          <a:bodyPr/>
          <a:lstStyle/>
          <a:p>
            <a:r>
              <a:rPr lang="th-TH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เกาะเล็ก ๆ</a:t>
            </a:r>
          </a:p>
          <a:p>
            <a:r>
              <a:rPr lang="th-TH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กับการปรากฏตัวที่ยิ่งใหญ่</a:t>
            </a:r>
            <a:endParaRPr lang="en-US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444" t="-146" r="23610" b="146"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3866992"/>
            <a:ext cx="4829691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ประวัติความเป็นมาของ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ภูมิศาสตร์ สภาพภูมิอากาศ และดิน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การปลูกองุ่นและการผลิตไวน์ 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สายพันธุ์องุ่นที่สำคัญ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412ACC85-3F0A-AED3-34B6-404887B9AFA8}"/>
              </a:ext>
            </a:extLst>
          </p:cNvPr>
          <p:cNvSpPr txBox="1">
            <a:spLocks/>
          </p:cNvSpPr>
          <p:nvPr/>
        </p:nvSpPr>
        <p:spPr>
          <a:xfrm>
            <a:off x="623888" y="823905"/>
            <a:ext cx="6158452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0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ประเด็นการนำเสนอ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ในวันนี้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มีดังนี้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2" t="23222"/>
          <a:stretch/>
        </p:blipFill>
        <p:spPr>
          <a:xfrm>
            <a:off x="6456363" y="3808638"/>
            <a:ext cx="5735637" cy="27130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2276" y="3477251"/>
            <a:ext cx="2382787" cy="662774"/>
          </a:xfrm>
        </p:spPr>
        <p:txBody>
          <a:bodyPr/>
          <a:lstStyle/>
          <a:p>
            <a:r>
              <a:rPr lang="en-US" dirty="0"/>
              <a:t>1788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12276" y="4140032"/>
            <a:ext cx="3090912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เถาองุ่นปรากฏครั้งแรก บนผืนดินของ แวน ดีแมน (ชื่อเดิมของเกาะ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) โดยเรือสินค้า เอชเอ็มเอส บา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ซึ่ง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วิล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เลียม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ไบลห์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ได้ปลูกไว้ที่เกาะ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บ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รู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นี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เป็นกา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าร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ทดลองปลูกในช่วงเริ่มต้น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A53C4-1F84-2B78-9D7D-51A0BC3D9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71951" y="2219608"/>
            <a:ext cx="2595273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บาร์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โธโ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ลม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ิว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บ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จ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ตัน ก่อตั้งไร่องุ่นที่สำคัญแห่งแรกในอาณานิคม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27501-B1AB-4F15-B0AE-C6D75E846B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71951" y="1556834"/>
            <a:ext cx="2120040" cy="662774"/>
          </a:xfrm>
        </p:spPr>
        <p:txBody>
          <a:bodyPr/>
          <a:lstStyle/>
          <a:p>
            <a:r>
              <a:rPr lang="en-US" dirty="0"/>
              <a:t>1823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3" y="512087"/>
            <a:ext cx="5751819" cy="1573087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</a:t>
            </a:r>
          </a:p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ของ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 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67544DC-280D-6840-C55C-CF2CADDA241E}"/>
              </a:ext>
            </a:extLst>
          </p:cNvPr>
          <p:cNvSpPr txBox="1">
            <a:spLocks/>
          </p:cNvSpPr>
          <p:nvPr/>
        </p:nvSpPr>
        <p:spPr>
          <a:xfrm>
            <a:off x="8939827" y="1340378"/>
            <a:ext cx="2595273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ผู้ตั้งถิ่นฐาน นาย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วิล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เลียม เฮ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ได้แล่นเรือจากเกาะ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ไปยังรัฐวิกตอเรียโดยนำเถาองุ่นจากเกาะที่ตัดเตรียมไว้ติดตัวไปด้วย การปักชำเถาองุ่นเหล่านี้ได้กลายเป็นไร่องุ่นแห่งแรกของวิกตอเรียและออสเตรเลียตอนใต้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84AFC82-C28C-EF5F-E093-AC77EF975F55}"/>
              </a:ext>
            </a:extLst>
          </p:cNvPr>
          <p:cNvSpPr txBox="1">
            <a:spLocks/>
          </p:cNvSpPr>
          <p:nvPr/>
        </p:nvSpPr>
        <p:spPr>
          <a:xfrm>
            <a:off x="8939827" y="677604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1834</a:t>
            </a:r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2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119" b="6645"/>
          <a:stretch/>
        </p:blipFill>
        <p:spPr>
          <a:xfrm>
            <a:off x="6456363" y="374557"/>
            <a:ext cx="5735637" cy="28003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3" y="4216587"/>
            <a:ext cx="3105954" cy="14613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ผืนดินของ แวน ดีแมน ได้เปลี่ยนชื่อเป็น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ในปี ค.ศ. 1856 ชุมชนไวน์และองุ่น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ทั้งหมดหายไปเนื่องจากยุคตื่นทองของวิคตอเรีย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8" y="3532736"/>
            <a:ext cx="2987230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กลางทศวรรษ</a:t>
            </a:r>
            <a:r>
              <a:rPr lang="en-US" dirty="0"/>
              <a:t> 1800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454600" y="1981767"/>
            <a:ext cx="2425695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นาย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อง มิเก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ได้ทำไร่องุ่นเป็นที่แรก (ใหม่) ที่ชื่อ ลาโพ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รว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อง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– อยู่ใกล้เมืองลอนเซสตัน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43715" y="1297916"/>
            <a:ext cx="2120040" cy="662774"/>
          </a:xfrm>
        </p:spPr>
        <p:txBody>
          <a:bodyPr/>
          <a:lstStyle/>
          <a:p>
            <a:r>
              <a:rPr lang="en-US" dirty="0"/>
              <a:t>1956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5EA62E-0245-44DC-4FE9-D45398AE70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96541" y="4237664"/>
            <a:ext cx="2284343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นายคลอดิโอ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อัลค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โซ ได้ทำไร่องุ่นเป็นแห่งที่สอง ชื่อว่า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มูริล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ลา เอสเตท – อยู่ที่เมืองโฮบาร์ต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4186AC6-4654-6C3B-9EBD-72667FD6674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285656" y="3553813"/>
            <a:ext cx="2120040" cy="662774"/>
          </a:xfrm>
        </p:spPr>
        <p:txBody>
          <a:bodyPr/>
          <a:lstStyle/>
          <a:p>
            <a:r>
              <a:rPr lang="en-US" dirty="0"/>
              <a:t>1958</a:t>
            </a:r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8036460A-5955-937F-2AD4-9C710844F87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906" t="42829" r="13906"/>
          <a:stretch/>
        </p:blipFill>
        <p:spPr>
          <a:xfrm>
            <a:off x="6456363" y="374557"/>
            <a:ext cx="5735637" cy="28003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04393B-6DC0-8815-DD17-E56771AF18B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2828" y="4323709"/>
            <a:ext cx="2976345" cy="14613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ชุมชนองุ่นและไวน์ของ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ได้เพลิดเพลินกับช่วงเวลาของการเติบโตอย่างโดดเด่น และพื้นที่การผลิตไวน์ที่แตกต่างกันหลายแห่งก็ปรากฏตัว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83421D-3EDA-6300-94D7-668CD2C28B3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1942" y="3639858"/>
            <a:ext cx="3992607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ช่วงทศวรรษ</a:t>
            </a:r>
            <a:r>
              <a:rPr lang="en-AU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en-US" dirty="0"/>
              <a:t>1960 – 1980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5F8851-48E1-5394-5A0B-6C1ED422EDD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927063" y="1715156"/>
            <a:ext cx="2808576" cy="146130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มีผู้ผลิตไวน์ที่บุกเบิกเข้ามามากขึ้น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เริ่มใช้ประโยชน์จากสภาพอากาศที่เย็นสบายและดินแดนอันเป็นเอกลักษณ์อย่างแท้จริงด้วยความ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สําเร็จ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อันยิ่งใหญ่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0276FF1-95D1-D47B-F789-FEDD7575222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ช่วงทศวรรษ</a:t>
            </a:r>
            <a:r>
              <a:rPr lang="en-AU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en-US" dirty="0"/>
              <a:t>1990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3FEF27C-B578-6487-283E-3AF485E8BC8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357424" y="4295235"/>
            <a:ext cx="2976345" cy="1461301"/>
          </a:xfrm>
        </p:spPr>
        <p:txBody>
          <a:bodyPr/>
          <a:lstStyle/>
          <a:p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เป็นที่ตั้งของชุมชนไวน์และองุ่นที่เจริญรุ่งเรือง โดยมีไร่องุ่นส่วนตัวประมาณ 230 แห่ง และมีไวน์สำหรับภูมิอากาศเย็นที่ดีที่สุดในทุกที่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B0F365E-A6C3-F9ED-DC0C-C99988B61A9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46539" y="3611384"/>
            <a:ext cx="2120040" cy="662774"/>
          </a:xfrm>
        </p:spPr>
        <p:txBody>
          <a:bodyPr/>
          <a:lstStyle/>
          <a:p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ปัจจุบัน</a:t>
            </a:r>
            <a:endParaRPr lang="en-US" sz="3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97440439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2"/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9AB8C33-657D-4D45-8DA1-82182D520B4B}"/>
</file>

<file path=customXml/itemProps2.xml><?xml version="1.0" encoding="utf-8"?>
<ds:datastoreItem xmlns:ds="http://schemas.openxmlformats.org/officeDocument/2006/customXml" ds:itemID="{10CCF1F8-6D9E-4631-9BC7-E65B426755A9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  <ds:schemaRef ds:uri="http://schemas.microsoft.com/office/infopath/2007/PartnerControls"/>
    <ds:schemaRef ds:uri="4e8dd08d-258d-47a9-9875-37f1ffd19f33"/>
    <ds:schemaRef ds:uri="02256494-4976-4001-aedb-96463ae0d92e"/>
  </ds:schemaRefs>
</ds:datastoreItem>
</file>

<file path=customXml/itemProps3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3273</Words>
  <Application>Microsoft Macintosh PowerPoint</Application>
  <PresentationFormat>Widescreen</PresentationFormat>
  <Paragraphs>299</Paragraphs>
  <Slides>28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Cordia New</vt:lpstr>
      <vt:lpstr>Inter Display</vt:lpstr>
      <vt:lpstr>Neue Haas Grotesk Text Pro</vt:lpstr>
      <vt:lpstr>Calibri</vt:lpstr>
      <vt:lpstr>Arial</vt:lpstr>
      <vt:lpstr>Slide layouts</vt:lpstr>
      <vt:lpstr>PowerPoint Presentation</vt:lpstr>
      <vt:lpstr>PowerPoint Presentation</vt:lpstr>
      <vt:lpstr>ออสเตรเลีย</vt:lpstr>
      <vt:lpstr>แทสมาเนีย</vt:lpstr>
      <vt:lpstr>แทสมาเนีย</vt:lpstr>
      <vt:lpstr>PowerPoint Presentation</vt:lpstr>
      <vt:lpstr>1788</vt:lpstr>
      <vt:lpstr>PowerPoint Presentation</vt:lpstr>
      <vt:lpstr>PowerPoint Presentation</vt:lpstr>
      <vt:lpstr>ภูมิศาสตร์ ภูมิอากาศ และดิน</vt:lpstr>
      <vt:lpstr>PowerPoint Presentation</vt:lpstr>
      <vt:lpstr>ภูมิอากาศ</vt:lpstr>
      <vt:lpstr>ดิน</vt:lpstr>
      <vt:lpstr>การปลูกองุ่นในแทสมาเนีย</vt:lpstr>
      <vt:lpstr>ไร่องุ่นและกลยุทธ์การจัดการต้นองุ่น</vt:lpstr>
      <vt:lpstr>PowerPoint Presentation</vt:lpstr>
      <vt:lpstr>แทสมาเนีย</vt:lpstr>
      <vt:lpstr>PowerPoint Presentation</vt:lpstr>
      <vt:lpstr>PowerPoint Presentation</vt:lpstr>
      <vt:lpstr>ไวน์มีฟอง คุณสมบัติ</vt:lpstr>
      <vt:lpstr>PowerPoint Presentation</vt:lpstr>
      <vt:lpstr>ชาร์ดอนเนย์ คุณสมบัติ</vt:lpstr>
      <vt:lpstr>PowerPoint Presentation</vt:lpstr>
      <vt:lpstr>พิโนต์ นัวร์ คุณสมบัติ</vt:lpstr>
      <vt:lpstr>PowerPoint Presentation</vt:lpstr>
      <vt:lpstr>แทสมาเนีย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Rossukol Rergsamran</cp:lastModifiedBy>
  <cp:revision>31</cp:revision>
  <dcterms:created xsi:type="dcterms:W3CDTF">2018-07-25T07:02:59Z</dcterms:created>
  <dcterms:modified xsi:type="dcterms:W3CDTF">2026-04-21T12:23:34Z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</Properties>
</file>