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media/image10.svg" ContentType="image/svg+xml"/>
  <Override PartName="/ppt/media/image14.svg" ContentType="image/svg+xml"/>
  <Override PartName="/ppt/theme/theme2.xml" ContentType="application/vnd.openxmlformats-officedocument.theme+xml"/>
  <Override PartName="/ppt/notesSlides/notesSlide1.xml" ContentType="application/vnd.openxmlformats-officedocument.presentationml.notesSlide+xml"/>
  <Override PartName="/ppt/media/image17.svg" ContentType="image/sv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29D_E0714088.xml" ContentType="application/vnd.ms-powerpoint.comments+xml"/>
  <Override PartName="/ppt/comments/modernComment_286_EF320F85.xml" ContentType="application/vnd.ms-powerpoint.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2BA_451EA610.xml" ContentType="application/vnd.ms-powerpoint.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modernComment_28C_E6066414.xml" ContentType="application/vnd.ms-powerpoint.comment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modernComment_297_1ED4647.xml" ContentType="application/vnd.ms-powerpoint.comments+xml"/>
  <Override PartName="/ppt/notesSlides/notesSlide15.xml" ContentType="application/vnd.openxmlformats-officedocument.presentationml.notesSlide+xml"/>
  <Override PartName="/ppt/comments/modernComment_2D6_F740335.xml" ContentType="application/vnd.ms-powerpoint.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media/image42.svg" ContentType="image/svg+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28"/>
  </p:notesMasterIdLst>
  <p:sldIdLst>
    <p:sldId id="256" r:id="rId5"/>
    <p:sldId id="478" r:id="rId6"/>
    <p:sldId id="645" r:id="rId7"/>
    <p:sldId id="637" r:id="rId8"/>
    <p:sldId id="724" r:id="rId9"/>
    <p:sldId id="669" r:id="rId10"/>
    <p:sldId id="646" r:id="rId11"/>
    <p:sldId id="647" r:id="rId12"/>
    <p:sldId id="641" r:id="rId13"/>
    <p:sldId id="698" r:id="rId14"/>
    <p:sldId id="643" r:id="rId15"/>
    <p:sldId id="648" r:id="rId16"/>
    <p:sldId id="639" r:id="rId17"/>
    <p:sldId id="652" r:id="rId18"/>
    <p:sldId id="656" r:id="rId19"/>
    <p:sldId id="663" r:id="rId20"/>
    <p:sldId id="725" r:id="rId21"/>
    <p:sldId id="726" r:id="rId22"/>
    <p:sldId id="280" r:id="rId23"/>
    <p:sldId id="617" r:id="rId24"/>
    <p:sldId id="659" r:id="rId25"/>
    <p:sldId id="340" r:id="rId26"/>
    <p:sldId id="727" r:id="rId27"/>
  </p:sldIdLst>
  <p:sldSz cx="12192000" cy="6858000"/>
  <p:notesSz cx="6858000" cy="9144000"/>
  <p:embeddedFontLst>
    <p:embeddedFont>
      <p:font typeface="Calibri" panose="020F0502020204030204" pitchFamily="34" charset="0"/>
      <p:regular r:id="rId29"/>
      <p:bold r:id="rId30"/>
      <p:italic r:id="rId31"/>
      <p:boldItalic r:id="rId32"/>
    </p:embeddedFont>
    <p:embeddedFont>
      <p:font typeface="Inter Display" panose="02000503000000020004" pitchFamily="2" charset="0"/>
      <p:regular r:id="rId33"/>
      <p:bold r:id="rId34"/>
      <p:italic r:id="rId35"/>
      <p:boldItalic r:id="rId36"/>
    </p:embeddedFont>
    <p:embeddedFont>
      <p:font typeface="Neue Haas Grotesk Text Pro" panose="020B0504020202020204" pitchFamily="34" charset="77"/>
      <p:regular r:id="rId37"/>
      <p:bold r:id="rId38"/>
      <p:italic r:id="rId39"/>
      <p:boldItalic r:id="rId40"/>
    </p:embeddedFont>
  </p:embeddedFontLst>
  <p:custDataLst>
    <p:tags r:id="rId41"/>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508" autoAdjust="0"/>
    <p:restoredTop sz="77856"/>
  </p:normalViewPr>
  <p:slideViewPr>
    <p:cSldViewPr snapToGrid="0">
      <p:cViewPr varScale="1">
        <p:scale>
          <a:sx n="84" d="100"/>
          <a:sy n="84" d="100"/>
        </p:scale>
        <p:origin x="848" y="184"/>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11.fntdata"/><Relationship Id="rId21" Type="http://schemas.openxmlformats.org/officeDocument/2006/relationships/slide" Target="slides/slide17.xml"/><Relationship Id="rId34" Type="http://schemas.openxmlformats.org/officeDocument/2006/relationships/font" Target="fonts/font6.fntdata"/><Relationship Id="rId42" Type="http://schemas.openxmlformats.org/officeDocument/2006/relationships/commentAuthors" Target="commentAuthors.xml"/><Relationship Id="rId47"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font" Target="fonts/font1.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3.fntdata"/><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presProps" Target="presProps.xml"/><Relationship Id="rId48"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eron Midson" userId="510fe36d-201b-4d30-8c49-491c55367456" providerId="ADAL" clId="{93217E07-8A0E-5D7D-A37A-49773A2FEA36}"/>
    <pc:docChg chg="mod modSld">
      <pc:chgData name="Cameron Midson" userId="510fe36d-201b-4d30-8c49-491c55367456" providerId="ADAL" clId="{93217E07-8A0E-5D7D-A37A-49773A2FEA36}" dt="2026-02-18T00:05:32.238" v="1" actId="33475"/>
      <pc:docMkLst>
        <pc:docMk/>
      </pc:docMkLst>
      <pc:sldChg chg="modSp mod">
        <pc:chgData name="Cameron Midson" userId="510fe36d-201b-4d30-8c49-491c55367456" providerId="ADAL" clId="{93217E07-8A0E-5D7D-A37A-49773A2FEA36}" dt="2026-02-18T00:05:21.659" v="0" actId="113"/>
        <pc:sldMkLst>
          <pc:docMk/>
          <pc:sldMk cId="1789970845" sldId="256"/>
        </pc:sldMkLst>
        <pc:spChg chg="mod">
          <ac:chgData name="Cameron Midson" userId="510fe36d-201b-4d30-8c49-491c55367456" providerId="ADAL" clId="{93217E07-8A0E-5D7D-A37A-49773A2FEA36}" dt="2026-02-18T00:05:21.659" v="0" actId="113"/>
          <ac:spMkLst>
            <pc:docMk/>
            <pc:sldMk cId="1789970845" sldId="256"/>
            <ac:spMk id="7" creationId="{8B1D4A70-6CA2-23A1-1A5A-497FD63075D8}"/>
          </ac:spMkLst>
        </pc:spChg>
      </pc:sldChg>
    </pc:docChg>
  </pc:docChgLst>
</pc:chgInfo>
</file>

<file path=ppt/comments/modernComment_286_EF320F85.xml><?xml version="1.0" encoding="utf-8"?>
<p188:cmLst xmlns:a="http://schemas.openxmlformats.org/drawingml/2006/main" xmlns:r="http://schemas.openxmlformats.org/officeDocument/2006/relationships" xmlns:p188="http://schemas.microsoft.com/office/powerpoint/2018/8/main">
  <p188:cm id="{8D307E5C-EE5A-4DF4-8EB0-779FA78C8570}" authorId="{00000000-0000-0000-0000-000000000000}" status="resolved" created="2025-03-18T13:50:56.682" complete="100000">
    <pc:sldMkLst xmlns:pc="http://schemas.microsoft.com/office/powerpoint/2013/main/command">
      <pc:docMk/>
      <pc:sldMk cId="4013035397" sldId="646"/>
    </pc:sldMkLst>
    <p188:txBody>
      <a:bodyPr/>
      <a:lstStyle/>
      <a:p>
        <a:r>
          <a:rPr lang="en-US"/>
          <a:t>Remove first three words under 1970s - Bleasdale produces its
Also remove final four words - table wine, a Malbec.</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comments/modernComment_28C_E6066414.xml><?xml version="1.0" encoding="utf-8"?>
<p188:cmLst xmlns:a="http://schemas.openxmlformats.org/drawingml/2006/main" xmlns:r="http://schemas.openxmlformats.org/officeDocument/2006/relationships" xmlns:p188="http://schemas.microsoft.com/office/powerpoint/2018/8/main">
  <p188:cm id="{AD620631-432A-40A2-B0FB-DB7C69938C84}" authorId="{00000000-0000-0000-0000-000000000000}" status="resolved" created="2025-03-18T13:52:11.782" complete="100000">
    <pc:sldMkLst xmlns:pc="http://schemas.microsoft.com/office/powerpoint/2013/main/command">
      <pc:docMk/>
      <pc:sldMk cId="3859178516" sldId="652"/>
    </pc:sldMkLst>
    <p188:txBody>
      <a:bodyPr/>
      <a:lstStyle/>
      <a:p>
        <a:r>
          <a:rPr lang="en-US"/>
          <a:t>Chardonnay on one line</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comments/modernComment_297_1ED4647.xml><?xml version="1.0" encoding="utf-8"?>
<p188:cmLst xmlns:a="http://schemas.openxmlformats.org/drawingml/2006/main" xmlns:r="http://schemas.openxmlformats.org/officeDocument/2006/relationships" xmlns:p188="http://schemas.microsoft.com/office/powerpoint/2018/8/main">
  <p188:cm id="{CD13E943-C2C3-4E62-9605-D0F14067A246}" authorId="{00000000-0000-0000-0000-000000000000}" status="resolved" created="2025-03-18T13:52:57.666" complete="100000">
    <pc:sldMkLst xmlns:pc="http://schemas.microsoft.com/office/powerpoint/2013/main/command">
      <pc:docMk/>
      <pc:sldMk cId="32327239" sldId="663"/>
    </pc:sldMkLst>
    <p188:txBody>
      <a:bodyPr/>
      <a:lstStyle/>
      <a:p>
        <a:r>
          <a:rPr lang="en-US"/>
          <a:t>On alcohol line, 12.5% - 14.% should be on same line</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comments/modernComment_29D_E0714088.xml><?xml version="1.0" encoding="utf-8"?>
<p188:cmLst xmlns:a="http://schemas.openxmlformats.org/drawingml/2006/main" xmlns:r="http://schemas.openxmlformats.org/officeDocument/2006/relationships" xmlns:p188="http://schemas.microsoft.com/office/powerpoint/2018/8/main">
  <p188:cm id="{6E39AC05-CF31-48D2-9013-A50E0EE3F1C8}" authorId="{00000000-0000-0000-0000-000000000000}" status="resolved" created="2025-03-18T13:49:32.162" complete="100000">
    <pc:sldMkLst xmlns:pc="http://schemas.microsoft.com/office/powerpoint/2013/main/command">
      <pc:docMk/>
      <pc:sldMk cId="3765518472" sldId="669"/>
    </pc:sldMkLst>
    <p188:txBody>
      <a:bodyPr/>
      <a:lstStyle/>
      <a:p>
        <a:r>
          <a:rPr lang="en-US"/>
          <a:t>Please add label for Melbourne</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comments/modernComment_2BA_451EA610.xml><?xml version="1.0" encoding="utf-8"?>
<p188:cmLst xmlns:a="http://schemas.openxmlformats.org/drawingml/2006/main" xmlns:r="http://schemas.openxmlformats.org/officeDocument/2006/relationships" xmlns:p188="http://schemas.microsoft.com/office/powerpoint/2018/8/main">
  <p188:cm id="{D0C190E2-A7C5-4E2E-B5D3-731AB68F702B}" authorId="{00000000-0000-0000-0000-000000000000}" status="resolved" created="2025-03-18T13:51:37.870" complete="100000">
    <pc:sldMkLst xmlns:pc="http://schemas.microsoft.com/office/powerpoint/2013/main/command">
      <pc:docMk/>
      <pc:sldMk cId="1159636496" sldId="698"/>
    </pc:sldMkLst>
    <p188:txBody>
      <a:bodyPr/>
      <a:lstStyle/>
      <a:p>
        <a:r>
          <a:rPr lang="en-US"/>
          <a:t>Move text up below climate subtitle</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comments/modernComment_2D6_F740335.xml><?xml version="1.0" encoding="utf-8"?>
<p188:cmLst xmlns:a="http://schemas.openxmlformats.org/drawingml/2006/main" xmlns:r="http://schemas.openxmlformats.org/officeDocument/2006/relationships" xmlns:p188="http://schemas.microsoft.com/office/powerpoint/2018/8/main">
  <p188:cm id="{5FF21910-7CB3-437F-A5E3-45F728B6861E}" authorId="{00000000-0000-0000-0000-000000000000}" status="resolved" created="2025-03-18T13:53:21.178" complete="100000">
    <pc:sldMkLst xmlns:pc="http://schemas.microsoft.com/office/powerpoint/2013/main/command">
      <pc:docMk/>
      <pc:sldMk cId="259261237" sldId="726"/>
    </pc:sldMkLst>
    <p188:txBody>
      <a:bodyPr/>
      <a:lstStyle/>
      <a:p>
        <a:r>
          <a:rPr lang="en-US"/>
          <a:t>On alcohol line, 12.5% - 14.% should be on same line</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A644BF32-4CA8-4343-91C5-94D89E008D3B}" type="datetimeFigureOut">
              <a:rPr lang="en-US" smtClean="0"/>
              <a:pPr/>
              <a:t>4/4/26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Arial" panose="020B0604020202020204" pitchFamily="34" charset="0"/>
        <a:ea typeface="+mn-ea"/>
        <a:cs typeface="+mn-cs"/>
      </a:defRPr>
    </a:lvl1pPr>
    <a:lvl2pPr marL="457176" algn="l" defTabSz="914353" rtl="0" eaLnBrk="1" latinLnBrk="0" hangingPunct="1">
      <a:defRPr sz="1199" b="0" i="0" kern="1200">
        <a:solidFill>
          <a:schemeClr val="tx1"/>
        </a:solidFill>
        <a:latin typeface="Arial" panose="020B0604020202020204" pitchFamily="34" charset="0"/>
        <a:ea typeface="+mn-ea"/>
        <a:cs typeface="+mn-cs"/>
      </a:defRPr>
    </a:lvl2pPr>
    <a:lvl3pPr marL="914353" algn="l" defTabSz="914353" rtl="0" eaLnBrk="1" latinLnBrk="0" hangingPunct="1">
      <a:defRPr sz="1199" b="0" i="0" kern="1200">
        <a:solidFill>
          <a:schemeClr val="tx1"/>
        </a:solidFill>
        <a:latin typeface="Arial" panose="020B0604020202020204" pitchFamily="34" charset="0"/>
        <a:ea typeface="+mn-ea"/>
        <a:cs typeface="+mn-cs"/>
      </a:defRPr>
    </a:lvl3pPr>
    <a:lvl4pPr marL="1371529" algn="l" defTabSz="914353" rtl="0" eaLnBrk="1" latinLnBrk="0" hangingPunct="1">
      <a:defRPr sz="1199" b="0" i="0" kern="1200">
        <a:solidFill>
          <a:schemeClr val="tx1"/>
        </a:solidFill>
        <a:latin typeface="Arial" panose="020B0604020202020204" pitchFamily="34" charset="0"/>
        <a:ea typeface="+mn-ea"/>
        <a:cs typeface="+mn-cs"/>
      </a:defRPr>
    </a:lvl4pPr>
    <a:lvl5pPr marL="1828707" algn="l" defTabSz="914353" rtl="0" eaLnBrk="1" latinLnBrk="0" hangingPunct="1">
      <a:defRPr sz="1199" b="0" i="0" kern="1200">
        <a:solidFill>
          <a:schemeClr val="tx1"/>
        </a:solidFill>
        <a:latin typeface="Arial" panose="020B0604020202020204" pitchFamily="34" charset="0"/>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dirty="0">
                <a:solidFill>
                  <a:schemeClr val="dk1"/>
                </a:solidFill>
                <a:latin typeface="Arial" panose="020B0604020202020204" pitchFamily="34" charset="0"/>
                <a:cs typeface="Arial" panose="020B0604020202020204" pitchFamily="34" charset="0"/>
              </a:rPr>
              <a:t>Tự hào là vùng đất với một loạt các giống nho trồng ở khí hậu lạnh, với rượu vang Pinot Noir thanh lịch và nổi tiếng khó trồng, Mornington Pennisula là một địa điểm thú vị đang trên đà đi lên</a:t>
            </a:r>
            <a:endParaRPr lang="vi-VN" dirty="0">
              <a:latin typeface="Arial" panose="020B0604020202020204" pitchFamily="34" charset="0"/>
              <a:cs typeface="Arial" panose="020B0604020202020204" pitchFamily="34" charset="0"/>
            </a:endParaRPr>
          </a:p>
          <a:p>
            <a:pPr marL="0" marR="0" lvl="0" indent="0" algn="l" rtl="0">
              <a:lnSpc>
                <a:spcPct val="100000"/>
              </a:lnSpc>
              <a:spcBef>
                <a:spcPct val="0"/>
              </a:spcBef>
              <a:spcAft>
                <a:spcPct val="0"/>
              </a:spcAft>
              <a:buClr>
                <a:schemeClr val="dk1"/>
              </a:buClr>
              <a:buSzPts val="1200"/>
              <a:buFont typeface="Calibri"/>
              <a:buNone/>
            </a:pPr>
            <a:r>
              <a:rPr lang="vi-VN" sz="1200" dirty="0">
                <a:solidFill>
                  <a:schemeClr val="dk1"/>
                </a:solidFill>
                <a:latin typeface="Arial" panose="020B0604020202020204" pitchFamily="34" charset="0"/>
                <a:cs typeface="Arial" panose="020B0604020202020204" pitchFamily="34" charset="0"/>
              </a:rPr>
              <a:t>Vui lòng xem các nội dung ghi chú để biết thêm thông tin ở mỗi trang trình chiếu và các câu hỏi gợi ý thảo luận. Để tải về các chủ đề và tài liệu, bao gồm các bài thuyết trình khác, vui lòng truy cập www.australianwinediscovered.com</a:t>
            </a:r>
            <a:endParaRPr lang="vi-VN" dirty="0">
              <a:latin typeface="Arial" panose="020B0604020202020204" pitchFamily="34" charset="0"/>
              <a:cs typeface="Arial" panose="020B0604020202020204" pitchFamily="34" charset="0"/>
            </a:endParaRPr>
          </a:p>
          <a:p>
            <a:pPr marL="0" lvl="0" indent="0" algn="l" rtl="0">
              <a:spcBef>
                <a:spcPct val="0"/>
              </a:spcBef>
              <a:spcAft>
                <a:spcPct val="0"/>
              </a:spcAft>
              <a:buNone/>
            </a:pPr>
            <a:endParaRPr lang="vi-VN"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41236158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u="none" strike="noStrike" dirty="0">
                <a:solidFill>
                  <a:schemeClr val="dk1"/>
                </a:solidFill>
                <a:latin typeface="Arial" panose="020B0604020202020204" pitchFamily="34" charset="0"/>
                <a:cs typeface="Arial" panose="020B0604020202020204" pitchFamily="34" charset="0"/>
              </a:rPr>
              <a:t>- Người sản xuất tận dụng tình hình khí hậu lạnh và đặc điểm độc đáo của khu vực, cùng với sự chú trọng vào nghiên cứu và liên tục cải tiến để tạo ra loại rượu thuần khiết và giảm can thiệp trong quá trình làm rượu.   </a:t>
            </a:r>
            <a:endParaRPr lang="vi-VN" b="0" dirty="0">
              <a:latin typeface="Arial" panose="020B0604020202020204" pitchFamily="34" charset="0"/>
              <a:cs typeface="Arial" panose="020B0604020202020204" pitchFamily="34" charset="0"/>
            </a:endParaRPr>
          </a:p>
          <a:p>
            <a:pPr marL="0" lvl="0" indent="0" algn="l" rtl="0">
              <a:spcBef>
                <a:spcPct val="0"/>
              </a:spcBef>
              <a:spcAft>
                <a:spcPct val="0"/>
              </a:spcAft>
              <a:buNone/>
            </a:pPr>
            <a:r>
              <a:rPr lang="vi-VN" sz="1200" b="0" u="none" strike="noStrike" dirty="0">
                <a:solidFill>
                  <a:schemeClr val="dk1"/>
                </a:solidFill>
                <a:latin typeface="Arial" panose="020B0604020202020204" pitchFamily="34" charset="0"/>
                <a:cs typeface="Arial" panose="020B0604020202020204" pitchFamily="34" charset="0"/>
              </a:rPr>
              <a:t>- Các vườn nho chủ yếu được trồng theo tiêu chuẩn thương mại của Úc, mỗi luống cách nhau từ 2,5 đến 3,5 mét, nhưng ngày càng nhiều người quan tâm đến việc kiểm soát chất lượng nho thông qua việc trồng với mật độ cao hơn. Điều này sẽ cho quả nhỏ hơn với hương vị được tập trung hơn, cũng như cho sản lượng thấp hơn và nhiều lợi ích khác. </a:t>
            </a:r>
            <a:endParaRPr lang="vi-VN" b="0" dirty="0">
              <a:latin typeface="Arial" panose="020B0604020202020204" pitchFamily="34" charset="0"/>
              <a:cs typeface="Arial" panose="020B0604020202020204" pitchFamily="34" charset="0"/>
            </a:endParaRPr>
          </a:p>
          <a:p>
            <a:pPr marL="0" lvl="0" indent="0" algn="l" rtl="0">
              <a:spcBef>
                <a:spcPct val="0"/>
              </a:spcBef>
              <a:spcAft>
                <a:spcPct val="0"/>
              </a:spcAft>
              <a:buNone/>
            </a:pPr>
            <a:r>
              <a:rPr lang="vi-VN" sz="1200" b="0" u="none" strike="noStrike" dirty="0">
                <a:solidFill>
                  <a:schemeClr val="dk1"/>
                </a:solidFill>
                <a:latin typeface="Arial" panose="020B0604020202020204" pitchFamily="34" charset="0"/>
                <a:cs typeface="Arial" panose="020B0604020202020204" pitchFamily="34" charset="0"/>
              </a:rPr>
              <a:t>- Với khí hậu lạnh của vùng này, việc cắt tỉa được thực hiện phần lớn bằng tay để giảm nguy cơ sâu bệnh. Đặc biệt đối với Pinot Noir cần sự tỉ mỉ, điều này sẽ giúp cây nho nhận được đúng lượng ánh nắng cần thiết và giữ sản lượng thấp. </a:t>
            </a:r>
            <a:endParaRPr lang="vi-VN" b="0" dirty="0">
              <a:latin typeface="Arial" panose="020B0604020202020204" pitchFamily="34" charset="0"/>
              <a:cs typeface="Arial" panose="020B0604020202020204" pitchFamily="34" charset="0"/>
            </a:endParaRPr>
          </a:p>
          <a:p>
            <a:pPr marL="0" lvl="0" indent="0" algn="l" rtl="0">
              <a:spcBef>
                <a:spcPct val="0"/>
              </a:spcBef>
              <a:spcAft>
                <a:spcPct val="0"/>
              </a:spcAft>
              <a:buNone/>
            </a:pPr>
            <a:r>
              <a:rPr lang="vi-VN" sz="1200" b="0" u="none" strike="noStrike" dirty="0">
                <a:solidFill>
                  <a:schemeClr val="dk1"/>
                </a:solidFill>
                <a:latin typeface="Arial" panose="020B0604020202020204" pitchFamily="34" charset="0"/>
                <a:cs typeface="Arial" panose="020B0604020202020204" pitchFamily="34" charset="0"/>
              </a:rPr>
              <a:t>- Mặc dù lượng mưa lớn và một số khu vực có đất sâu và khả năng giữ nước tốt, phần lớn các vườn nho ở Mornington Peninsula đều cần tưới tiêu. </a:t>
            </a:r>
            <a:endParaRPr lang="vi-VN" b="0" dirty="0">
              <a:latin typeface="Arial" panose="020B0604020202020204" pitchFamily="34" charset="0"/>
              <a:cs typeface="Arial" panose="020B0604020202020204" pitchFamily="34" charset="0"/>
            </a:endParaRPr>
          </a:p>
          <a:p>
            <a:pPr marL="0" lvl="0" indent="0" algn="l" rtl="0">
              <a:spcBef>
                <a:spcPct val="0"/>
              </a:spcBef>
              <a:spcAft>
                <a:spcPct val="0"/>
              </a:spcAft>
              <a:buNone/>
            </a:pPr>
            <a:r>
              <a:rPr lang="vi-VN" sz="1200" b="0" u="none" strike="noStrike" dirty="0">
                <a:solidFill>
                  <a:schemeClr val="dk1"/>
                </a:solidFill>
                <a:latin typeface="Arial" panose="020B0604020202020204" pitchFamily="34" charset="0"/>
                <a:cs typeface="Arial" panose="020B0604020202020204" pitchFamily="34" charset="0"/>
              </a:rPr>
              <a:t>-  Nho thường được thu hoạch sớm hơn ở các vườn nho khu vực phía Bắc do ở vị trí thấp hơn, trong khi khu vực phía Nam ở cao hơn thì sẽ thu hoạch muộn hơn vài tuần.</a:t>
            </a:r>
            <a:endParaRPr lang="vi-VN" b="0" dirty="0">
              <a:latin typeface="Arial" panose="020B0604020202020204" pitchFamily="34" charset="0"/>
              <a:cs typeface="Arial" panose="020B0604020202020204" pitchFamily="34" charset="0"/>
            </a:endParaRPr>
          </a:p>
          <a:p>
            <a:pPr marL="0" lvl="0" indent="0" algn="l" rtl="0">
              <a:spcBef>
                <a:spcPct val="0"/>
              </a:spcBef>
              <a:spcAft>
                <a:spcPct val="0"/>
              </a:spcAft>
              <a:buNone/>
            </a:pPr>
            <a:br>
              <a:rPr lang="vi-VN" b="0" dirty="0">
                <a:latin typeface="Arial" panose="020B0604020202020204" pitchFamily="34" charset="0"/>
                <a:cs typeface="Arial" panose="020B0604020202020204" pitchFamily="34" charset="0"/>
              </a:rPr>
            </a:br>
            <a:r>
              <a:rPr lang="vi-VN" sz="1200" b="0" u="none" strike="noStrike" dirty="0">
                <a:solidFill>
                  <a:schemeClr val="dk1"/>
                </a:solidFill>
                <a:latin typeface="Arial" panose="020B0604020202020204" pitchFamily="34" charset="0"/>
                <a:cs typeface="Arial" panose="020B0604020202020204" pitchFamily="34" charset="0"/>
              </a:rPr>
              <a:t>CÂU HỎI GỢI Ý THẢO LUẬN: </a:t>
            </a:r>
            <a:endParaRPr lang="vi-VN" b="0" dirty="0">
              <a:latin typeface="Arial" panose="020B0604020202020204" pitchFamily="34" charset="0"/>
              <a:cs typeface="Arial" panose="020B0604020202020204" pitchFamily="34" charset="0"/>
            </a:endParaRPr>
          </a:p>
          <a:p>
            <a:pPr marL="0" lvl="0" indent="0" algn="l" rtl="0">
              <a:spcBef>
                <a:spcPct val="0"/>
              </a:spcBef>
              <a:spcAft>
                <a:spcPct val="0"/>
              </a:spcAft>
              <a:buNone/>
            </a:pPr>
            <a:r>
              <a:rPr lang="vi-VN" sz="1200" b="0" u="none" strike="noStrike" dirty="0">
                <a:solidFill>
                  <a:schemeClr val="dk1"/>
                </a:solidFill>
                <a:latin typeface="Arial" panose="020B0604020202020204" pitchFamily="34" charset="0"/>
                <a:cs typeface="Arial" panose="020B0604020202020204" pitchFamily="34" charset="0"/>
              </a:rPr>
              <a:t>- Sự nổi bật của rượu Pinot Noir đã định hình hoạt động trồng nho ở đây như thế nào? </a:t>
            </a:r>
            <a:endParaRPr lang="vi-VN" b="0" dirty="0">
              <a:latin typeface="Arial" panose="020B0604020202020204" pitchFamily="34" charset="0"/>
              <a:cs typeface="Arial" panose="020B0604020202020204" pitchFamily="34" charset="0"/>
            </a:endParaRPr>
          </a:p>
          <a:p>
            <a:pPr marL="0" lvl="0" indent="0" algn="l" rtl="0">
              <a:spcBef>
                <a:spcPct val="0"/>
              </a:spcBef>
              <a:spcAft>
                <a:spcPct val="0"/>
              </a:spcAft>
              <a:buNone/>
            </a:pPr>
            <a:r>
              <a:rPr lang="vi-VN" sz="1200" b="0" u="none" strike="noStrike" dirty="0">
                <a:solidFill>
                  <a:schemeClr val="dk1"/>
                </a:solidFill>
                <a:latin typeface="Arial" panose="020B0604020202020204" pitchFamily="34" charset="0"/>
                <a:cs typeface="Arial" panose="020B0604020202020204" pitchFamily="34" charset="0"/>
              </a:rPr>
              <a:t>- Đôi khi Pinot Noir còn được gọi là “giống nho làm tan vỡ trái tim”.  Điều gì khiến giống nho này khó trồng như vậy? </a:t>
            </a:r>
            <a:endParaRPr lang="vi-VN" b="0" dirty="0">
              <a:latin typeface="Arial" panose="020B0604020202020204" pitchFamily="34" charset="0"/>
              <a:cs typeface="Arial" panose="020B0604020202020204" pitchFamily="34" charset="0"/>
            </a:endParaRPr>
          </a:p>
          <a:p>
            <a:pPr marL="0" lvl="0" indent="0" algn="l" rtl="0">
              <a:spcBef>
                <a:spcPct val="0"/>
              </a:spcBef>
              <a:spcAft>
                <a:spcPct val="0"/>
              </a:spcAft>
              <a:buNone/>
            </a:pPr>
            <a:r>
              <a:rPr lang="vi-VN" sz="1200" b="0" u="none" strike="noStrike" dirty="0">
                <a:solidFill>
                  <a:schemeClr val="dk1"/>
                </a:solidFill>
                <a:latin typeface="Arial" panose="020B0604020202020204" pitchFamily="34" charset="0"/>
                <a:cs typeface="Arial" panose="020B0604020202020204" pitchFamily="34" charset="0"/>
              </a:rPr>
              <a:t>- Mornington Peninsula có tương đối nhiều vườn nho và nhà máy rượu quy mô nhỏ. Điều này ảnh hưởng như thế nào đến phong cách rượu?</a:t>
            </a:r>
            <a:endParaRPr lang="vi-VN" b="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12</a:t>
            </a:fld>
            <a:endParaRPr lang="en-US" dirty="0"/>
          </a:p>
        </p:txBody>
      </p:sp>
    </p:spTree>
    <p:extLst>
      <p:ext uri="{BB962C8B-B14F-4D97-AF65-F5344CB8AC3E}">
        <p14:creationId xmlns:p14="http://schemas.microsoft.com/office/powerpoint/2010/main" val="15963832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u="none" strike="noStrike" cap="none" dirty="0">
                <a:solidFill>
                  <a:schemeClr val="dk1"/>
                </a:solidFill>
                <a:effectLst/>
                <a:latin typeface="Arial" panose="020B0604020202020204" pitchFamily="34" charset="0"/>
                <a:cs typeface="Arial" panose="020B0604020202020204" pitchFamily="34" charset="0"/>
                <a:sym typeface="Calibri"/>
              </a:rPr>
              <a:t>- Nhiều người làm rượu ở Mornington đang chọn cách hạn chế sự can thiệp của máy móc. Ví dụ: một số người làm rượu đã áp dụng hệ thống sản xuất rượu bằng trọng lực, quy trình sản xuất sẽ diễn ra ở nhiều cấp độ và trọng lực sẽ di chuyển rượu nhẹ nhàng hơn, loại bỏ sự cần thiết về máy móc như máy bơm hoặc dây chuyền. </a:t>
            </a:r>
            <a:endParaRPr lang="en-VN" sz="1200" b="0" u="none" strike="noStrike" cap="none" dirty="0">
              <a:solidFill>
                <a:schemeClr val="dk1"/>
              </a:solidFill>
              <a:effectLst/>
              <a:latin typeface="Arial" panose="020B0604020202020204" pitchFamily="34" charset="0"/>
              <a:cs typeface="Arial" panose="020B0604020202020204" pitchFamily="34" charset="0"/>
              <a:sym typeface="Calibri"/>
            </a:endParaRPr>
          </a:p>
          <a:p>
            <a:r>
              <a:rPr lang="vi-VN" sz="1200" b="0" u="none" strike="noStrike" cap="none" dirty="0">
                <a:solidFill>
                  <a:schemeClr val="dk1"/>
                </a:solidFill>
                <a:effectLst/>
                <a:latin typeface="Arial" panose="020B0604020202020204" pitchFamily="34" charset="0"/>
                <a:cs typeface="Arial" panose="020B0604020202020204" pitchFamily="34" charset="0"/>
                <a:sym typeface="Calibri"/>
              </a:rPr>
              <a:t>- Người làm rượu đang thử nghiệm các kỹ thuật lên men như lên men tự nhiên và lên men nguyên chùm để tạo ra loại rượu có hương vị mạnh hơn và phong phú hơn. </a:t>
            </a:r>
            <a:endParaRPr lang="en-VN" sz="1200" b="0" u="none" strike="noStrike" cap="none" dirty="0">
              <a:solidFill>
                <a:schemeClr val="dk1"/>
              </a:solidFill>
              <a:effectLst/>
              <a:latin typeface="Arial" panose="020B0604020202020204" pitchFamily="34" charset="0"/>
              <a:cs typeface="Arial" panose="020B0604020202020204" pitchFamily="34" charset="0"/>
              <a:sym typeface="Calibri"/>
            </a:endParaRPr>
          </a:p>
          <a:p>
            <a:r>
              <a:rPr lang="vi-VN" sz="1200" b="0" u="none" strike="noStrike" cap="none" dirty="0">
                <a:solidFill>
                  <a:schemeClr val="dk1"/>
                </a:solidFill>
                <a:effectLst/>
                <a:latin typeface="Arial" panose="020B0604020202020204" pitchFamily="34" charset="0"/>
                <a:cs typeface="Arial" panose="020B0604020202020204" pitchFamily="34" charset="0"/>
                <a:sym typeface="Calibri"/>
              </a:rPr>
              <a:t>- Một trong những xu hướng thịnh hành nhất đó là chuyển từ các thùng gỗ sồi nhỏ sang thùng lớn hơn để ủ và tạo ra rượu có vị nhẹ hơn và phong phú hơn. Cả thùng gỗ mới và gỗ cũ đều được ưa chuộng, trong đó gỗ sồi Pháp là loại phổ biến nhất. Một số người làm rượu còn dùng cả các thùng chứa thay thế để lên men và ủ rượu, như là thùng chứa vại đất amphora hoặc thùng bê tông.</a:t>
            </a:r>
            <a:endParaRPr lang="en-VN" sz="1200" b="0" u="none" strike="noStrike" cap="none" dirty="0">
              <a:solidFill>
                <a:schemeClr val="dk1"/>
              </a:solidFill>
              <a:effectLst/>
              <a:latin typeface="Arial" panose="020B0604020202020204" pitchFamily="34" charset="0"/>
              <a:cs typeface="Arial" panose="020B0604020202020204" pitchFamily="34" charset="0"/>
              <a:sym typeface="Calibri"/>
            </a:endParaRPr>
          </a:p>
          <a:p>
            <a:br>
              <a:rPr lang="vi-VN" sz="1200" b="0" u="none" strike="noStrike" cap="none" dirty="0">
                <a:solidFill>
                  <a:schemeClr val="dk1"/>
                </a:solidFill>
                <a:effectLst/>
                <a:latin typeface="Arial" panose="020B0604020202020204" pitchFamily="34" charset="0"/>
                <a:cs typeface="Arial" panose="020B0604020202020204" pitchFamily="34" charset="0"/>
                <a:sym typeface="Calibri"/>
              </a:rPr>
            </a:br>
            <a:r>
              <a:rPr lang="vi-VN" sz="1200" b="0" u="none" strike="noStrike" cap="none" dirty="0">
                <a:solidFill>
                  <a:schemeClr val="dk1"/>
                </a:solidFill>
                <a:effectLst/>
                <a:latin typeface="Arial" panose="020B0604020202020204" pitchFamily="34" charset="0"/>
                <a:cs typeface="Arial" panose="020B0604020202020204" pitchFamily="34" charset="0"/>
                <a:sym typeface="Calibri"/>
              </a:rPr>
              <a:t>CÂU HỎI GỢI Ý THẢO LUẬN: </a:t>
            </a:r>
            <a:endParaRPr lang="en-VN" sz="1200" b="0" u="none" strike="noStrike" cap="none" dirty="0">
              <a:solidFill>
                <a:schemeClr val="dk1"/>
              </a:solidFill>
              <a:effectLst/>
              <a:latin typeface="Arial" panose="020B0604020202020204" pitchFamily="34" charset="0"/>
              <a:cs typeface="Arial" panose="020B0604020202020204" pitchFamily="34" charset="0"/>
              <a:sym typeface="Calibri"/>
            </a:endParaRPr>
          </a:p>
          <a:p>
            <a:r>
              <a:rPr lang="vi-VN" sz="1200" b="0" u="none" strike="noStrike" cap="none" dirty="0">
                <a:solidFill>
                  <a:schemeClr val="dk1"/>
                </a:solidFill>
                <a:effectLst/>
                <a:latin typeface="Arial" panose="020B0604020202020204" pitchFamily="34" charset="0"/>
                <a:cs typeface="Arial" panose="020B0604020202020204" pitchFamily="34" charset="0"/>
                <a:sym typeface="Calibri"/>
              </a:rPr>
              <a:t>- Việc lên men nguyên chùm ảnh hưởng như thế nào đến rượu Pinot Noir? </a:t>
            </a:r>
            <a:endParaRPr lang="en-VN" sz="1200" b="0" u="none" strike="noStrike" cap="none" dirty="0">
              <a:solidFill>
                <a:schemeClr val="dk1"/>
              </a:solidFill>
              <a:effectLst/>
              <a:latin typeface="Arial" panose="020B0604020202020204" pitchFamily="34" charset="0"/>
              <a:cs typeface="Arial" panose="020B0604020202020204" pitchFamily="34" charset="0"/>
              <a:sym typeface="Calibri"/>
            </a:endParaRPr>
          </a:p>
          <a:p>
            <a:r>
              <a:rPr lang="vi-VN" sz="1200" b="0" u="none" strike="noStrike" cap="none" dirty="0">
                <a:solidFill>
                  <a:schemeClr val="dk1"/>
                </a:solidFill>
                <a:effectLst/>
                <a:latin typeface="Arial" panose="020B0604020202020204" pitchFamily="34" charset="0"/>
                <a:cs typeface="Arial" panose="020B0604020202020204" pitchFamily="34" charset="0"/>
                <a:sym typeface="Calibri"/>
              </a:rPr>
              <a:t>- Tại sao càng có nhiều người làm rượu chuyển sang dùng thùng gỗ sồi lớn hơn? </a:t>
            </a:r>
            <a:endParaRPr lang="en-VN" sz="1200" b="0" u="none" strike="noStrike" cap="none" dirty="0">
              <a:solidFill>
                <a:schemeClr val="dk1"/>
              </a:solidFill>
              <a:effectLst/>
              <a:latin typeface="Arial" panose="020B0604020202020204" pitchFamily="34" charset="0"/>
              <a:cs typeface="Arial" panose="020B0604020202020204" pitchFamily="34" charset="0"/>
              <a:sym typeface="Calibri"/>
            </a:endParaRPr>
          </a:p>
          <a:p>
            <a:r>
              <a:rPr lang="vi-VN" sz="1200" b="0" u="none" strike="noStrike" cap="none" dirty="0">
                <a:solidFill>
                  <a:schemeClr val="dk1"/>
                </a:solidFill>
                <a:effectLst/>
                <a:latin typeface="Arial" panose="020B0604020202020204" pitchFamily="34" charset="0"/>
                <a:cs typeface="Arial" panose="020B0604020202020204" pitchFamily="34" charset="0"/>
                <a:sym typeface="Calibri"/>
              </a:rPr>
              <a:t>- Những thùng lên men/ủ đang được dùng là gì, và chúng có ảnh hưởng đến rượu  như thế nào so với các thùng thông thường?</a:t>
            </a:r>
            <a:endParaRPr lang="en-VN" sz="1200" b="0" u="none" strike="noStrike" cap="none" dirty="0">
              <a:solidFill>
                <a:schemeClr val="dk1"/>
              </a:solidFill>
              <a:effectLst/>
              <a:latin typeface="Arial" panose="020B0604020202020204" pitchFamily="34" charset="0"/>
              <a:cs typeface="Arial" panose="020B0604020202020204" pitchFamily="34" charset="0"/>
              <a:sym typeface="Calibri"/>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18842366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ct val="0"/>
              </a:spcBef>
              <a:spcAft>
                <a:spcPct val="0"/>
              </a:spcAft>
              <a:buClr>
                <a:schemeClr val="dk1"/>
              </a:buClr>
              <a:buSzPts val="1200"/>
              <a:buFont typeface="Calibri"/>
              <a:buNone/>
            </a:pPr>
            <a:r>
              <a:rPr lang="vi-VN" b="0" dirty="0">
                <a:latin typeface="Arial" panose="020B0604020202020204" pitchFamily="34" charset="0"/>
                <a:cs typeface="Arial" panose="020B0604020202020204" pitchFamily="34" charset="0"/>
              </a:rPr>
              <a:t>ĐÂY LÀ THỜI ĐIỂM THÍCH HỢP ĐỂ THƯỞNG THỨC VÀ THẢO LUẬN VỀ HƯƠNG VỊ CÁC LOẠI RƯỢU VANG KHÁC NHAU. </a:t>
            </a:r>
          </a:p>
          <a:p>
            <a:pPr marL="0" marR="0" lvl="0" indent="0" algn="l" rtl="0">
              <a:lnSpc>
                <a:spcPct val="100000"/>
              </a:lnSpc>
              <a:spcBef>
                <a:spcPct val="0"/>
              </a:spcBef>
              <a:spcAft>
                <a:spcPct val="0"/>
              </a:spcAft>
              <a:buClr>
                <a:schemeClr val="dk1"/>
              </a:buClr>
              <a:buSzPts val="1200"/>
              <a:buFont typeface="Calibri"/>
              <a:buNone/>
            </a:pPr>
            <a:endParaRPr lang="vi-VN" sz="1200" b="0" dirty="0">
              <a:solidFill>
                <a:schemeClr val="dk1"/>
              </a:solidFill>
              <a:latin typeface="Arial" panose="020B0604020202020204" pitchFamily="34" charset="0"/>
              <a:cs typeface="Arial" panose="020B0604020202020204" pitchFamily="34" charset="0"/>
            </a:endParaRPr>
          </a:p>
          <a:p>
            <a:pPr marL="0" marR="0" lvl="0" indent="0" algn="l" rtl="0">
              <a:lnSpc>
                <a:spcPct val="100000"/>
              </a:lnSpc>
              <a:spcBef>
                <a:spcPct val="0"/>
              </a:spcBef>
              <a:spcAft>
                <a:spcPct val="0"/>
              </a:spcAft>
              <a:buClr>
                <a:schemeClr val="dk1"/>
              </a:buClr>
              <a:buSzPts val="1200"/>
              <a:buFont typeface="Calibri"/>
              <a:buNone/>
            </a:pPr>
            <a:r>
              <a:rPr lang="vi-VN" sz="1200" b="0" dirty="0">
                <a:solidFill>
                  <a:schemeClr val="dk1"/>
                </a:solidFill>
                <a:latin typeface="Arial" panose="020B0604020202020204" pitchFamily="34" charset="0"/>
                <a:cs typeface="Arial" panose="020B0604020202020204" pitchFamily="34" charset="0"/>
              </a:rPr>
              <a:t>+ CHƯƠNG TRÌNH BỔ SUNG Quý vị sẽ tìm thấy tài liệu cho hầu hết các chương trình tại www.australianwinediscovered.com</a:t>
            </a:r>
            <a:endParaRPr lang="vi-VN" b="0" dirty="0">
              <a:latin typeface="Arial" panose="020B0604020202020204" pitchFamily="34" charset="0"/>
              <a:cs typeface="Arial" panose="020B0604020202020204" pitchFamily="34" charset="0"/>
            </a:endParaRPr>
          </a:p>
          <a:p>
            <a:pPr marL="0" lvl="0" indent="0" algn="l" rtl="0">
              <a:spcBef>
                <a:spcPct val="0"/>
              </a:spcBef>
              <a:spcAft>
                <a:spcPct val="0"/>
              </a:spcAft>
              <a:buNone/>
            </a:pPr>
            <a:endParaRPr lang="vi-VN" b="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35494767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u="none" strike="noStrike" dirty="0">
                <a:solidFill>
                  <a:schemeClr val="dk1"/>
                </a:solidFill>
                <a:latin typeface="Arial" panose="020B0604020202020204" pitchFamily="34" charset="0"/>
                <a:cs typeface="Arial" panose="020B0604020202020204" pitchFamily="34" charset="0"/>
              </a:rPr>
              <a:t>Loại rượu nhẹ, thích hợp cho bữa ăn này nằm trong danh mục những loại rượu bán lẻ phát triển nhanh nhất ở Úc. Ví dụ rõ nhất là loại vừa với hương khoáng và vị trái cây sôi động. Hương vị rượu từ Mornington đặc biệt phức tạp, một số loại còn được ủ một thời gian ngắn trong thùng gỗ để thêm hương vị.</a:t>
            </a:r>
            <a:endParaRPr lang="vi-VN" b="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8599834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24051306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u="none" strike="noStrike" dirty="0">
                <a:solidFill>
                  <a:schemeClr val="dk1"/>
                </a:solidFill>
                <a:latin typeface="Arial" panose="020B0604020202020204" pitchFamily="34" charset="0"/>
                <a:cs typeface="Arial" panose="020B0604020202020204" pitchFamily="34" charset="0"/>
              </a:rPr>
              <a:t>Thời tiết lạnh và khí hậu đa dạng rất lý tưởng để sản xuất loại nho Chardonnay thuần khiết, chất lượng cao làm nổi bật sự vừa </a:t>
            </a:r>
            <a:r>
              <a:rPr lang="vi-VN" b="0" dirty="0">
                <a:latin typeface="Arial" panose="020B0604020202020204" pitchFamily="34" charset="0"/>
                <a:cs typeface="Arial" panose="020B0604020202020204" pitchFamily="34" charset="0"/>
              </a:rPr>
              <a:t>vặn</a:t>
            </a:r>
            <a:r>
              <a:rPr lang="vi-VN" sz="1200" b="0" u="none" strike="noStrike" dirty="0">
                <a:solidFill>
                  <a:schemeClr val="dk1"/>
                </a:solidFill>
                <a:latin typeface="Arial" panose="020B0604020202020204" pitchFamily="34" charset="0"/>
                <a:cs typeface="Arial" panose="020B0604020202020204" pitchFamily="34" charset="0"/>
              </a:rPr>
              <a:t> và cấu trúc chặt chẽ của rượu vùng này. Rượu ở đây thường có độ đậm vừa với hương vị tinh tế của dưa, đào trắng, cam chanh và vả tây, cùng vị của khoáng chất và bạc hà thể hiện cụ thể đặc điểm của vùng này. Rượu thường đi kèm với món kết cấu mềm và xốp như kem, và có khả năng trữ trong 10 năm trở lên.</a:t>
            </a:r>
            <a:endParaRPr lang="vi-VN" b="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29975751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en-US" dirty="0"/>
              <a:t> </a:t>
            </a:r>
            <a:r>
              <a:rPr lang="vi-VN" sz="1200" b="0" u="none" strike="noStrike" dirty="0">
                <a:solidFill>
                  <a:schemeClr val="dk1"/>
                </a:solidFill>
                <a:latin typeface="Arial" panose="020B0604020202020204" pitchFamily="34" charset="0"/>
                <a:cs typeface="Arial" panose="020B0604020202020204" pitchFamily="34" charset="0"/>
              </a:rPr>
              <a:t>Pinot Noir là một loại nho nổi tiếng là khó trồng, đòi hỏi các điều kiện khí hậu và địa điểm nhất định, và Mornington Peninsula là nơi đáp ứng tất cả các điều kiện này, vì thế người trồng nho có thể tận dụng tối đa lợi thế này. Rất khó để đưa ra miêu tả chung hương vị giữa các vườn, nhưng điển hình là phong cách từ nhẹ đến vừa với hương trái cây anh đào và dâu tây tinh tế, độ chua sôi động và vị chát mềm mại.</a:t>
            </a:r>
            <a:endParaRPr lang="vi-VN" b="0" dirty="0">
              <a:latin typeface="Arial" panose="020B0604020202020204" pitchFamily="34" charset="0"/>
              <a:cs typeface="Arial" panose="020B0604020202020204" pitchFamily="34" charset="0"/>
            </a:endParaRPr>
          </a:p>
          <a:p>
            <a:pPr marL="0" lvl="0" indent="0" algn="l" rtl="0">
              <a:spcBef>
                <a:spcPct val="0"/>
              </a:spcBef>
              <a:spcAft>
                <a:spcPct val="0"/>
              </a:spcAft>
              <a:buNone/>
            </a:pPr>
            <a:endParaRPr lang="vi-VN" sz="1200" b="0" u="none" strike="noStrike" dirty="0">
              <a:solidFill>
                <a:schemeClr val="dk1"/>
              </a:solidFill>
              <a:latin typeface="Arial" panose="020B0604020202020204" pitchFamily="34" charset="0"/>
              <a:cs typeface="Arial" panose="020B0604020202020204" pitchFamily="34" charset="0"/>
            </a:endParaRPr>
          </a:p>
          <a:p>
            <a:pPr marL="0" lvl="0" indent="0" algn="l" rtl="0">
              <a:spcBef>
                <a:spcPct val="0"/>
              </a:spcBef>
              <a:spcAft>
                <a:spcPct val="0"/>
              </a:spcAft>
              <a:buNone/>
            </a:pPr>
            <a:r>
              <a:rPr lang="vi-VN" sz="1200" b="0" u="none" strike="noStrike" dirty="0">
                <a:solidFill>
                  <a:schemeClr val="dk1"/>
                </a:solidFill>
                <a:latin typeface="Arial" panose="020B0604020202020204" pitchFamily="34" charset="0"/>
                <a:cs typeface="Arial" panose="020B0604020202020204" pitchFamily="34" charset="0"/>
              </a:rPr>
              <a:t>CÂU HỎI GỢI Ý THẢO LUẬN: </a:t>
            </a:r>
            <a:endParaRPr lang="vi-VN" b="0" dirty="0">
              <a:latin typeface="Arial" panose="020B0604020202020204" pitchFamily="34" charset="0"/>
              <a:cs typeface="Arial" panose="020B0604020202020204" pitchFamily="34" charset="0"/>
            </a:endParaRPr>
          </a:p>
          <a:p>
            <a:pPr marL="0" lvl="0" indent="0" algn="l" rtl="0">
              <a:spcBef>
                <a:spcPct val="0"/>
              </a:spcBef>
              <a:spcAft>
                <a:spcPct val="0"/>
              </a:spcAft>
              <a:buNone/>
            </a:pPr>
            <a:r>
              <a:rPr lang="vi-VN" sz="1200" b="0" u="none" strike="noStrike" dirty="0">
                <a:solidFill>
                  <a:schemeClr val="dk1"/>
                </a:solidFill>
                <a:latin typeface="Arial" panose="020B0604020202020204" pitchFamily="34" charset="0"/>
                <a:cs typeface="Arial" panose="020B0604020202020204" pitchFamily="34" charset="0"/>
              </a:rPr>
              <a:t>- Chardonnay được trồng rất phổ biến tại các vùng rượu vang tại Úc. Điều gì khiến giống nho Chardonnay tại Mornington Peninsula khác biệt? </a:t>
            </a:r>
            <a:endParaRPr lang="vi-VN" b="0" dirty="0">
              <a:latin typeface="Arial" panose="020B0604020202020204" pitchFamily="34" charset="0"/>
              <a:cs typeface="Arial" panose="020B0604020202020204" pitchFamily="34" charset="0"/>
            </a:endParaRPr>
          </a:p>
          <a:p>
            <a:pPr marL="0" lvl="0" indent="0" algn="l" rtl="0">
              <a:spcBef>
                <a:spcPct val="0"/>
              </a:spcBef>
              <a:spcAft>
                <a:spcPct val="0"/>
              </a:spcAft>
              <a:buNone/>
            </a:pPr>
            <a:r>
              <a:rPr lang="vi-VN" sz="1200" b="0" u="none" strike="noStrike" dirty="0">
                <a:solidFill>
                  <a:schemeClr val="dk1"/>
                </a:solidFill>
                <a:latin typeface="Arial" panose="020B0604020202020204" pitchFamily="34" charset="0"/>
                <a:cs typeface="Arial" panose="020B0604020202020204" pitchFamily="34" charset="0"/>
              </a:rPr>
              <a:t>- Vì sao Mornington Peninsula đã thành công trong việc trồng giống Pinot Gris/Grigio?</a:t>
            </a:r>
            <a:endParaRPr lang="vi-VN" b="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36993682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19390118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u="none" strike="noStrike" dirty="0">
                <a:solidFill>
                  <a:schemeClr val="dk1"/>
                </a:solidFill>
                <a:latin typeface="Arial" panose="020B0604020202020204" pitchFamily="34" charset="0"/>
                <a:cs typeface="Arial" panose="020B0604020202020204" pitchFamily="34" charset="0"/>
              </a:rPr>
              <a:t>Vui lòng truy cập www.australianwinediscovered.com để tìm hiểu thêm về chương trình, công cụ và tư liệu.</a:t>
            </a:r>
            <a:endParaRPr lang="vi-VN" b="0" dirty="0">
              <a:latin typeface="Arial" panose="020B0604020202020204" pitchFamily="34" charset="0"/>
              <a:cs typeface="Arial" panose="020B0604020202020204" pitchFamily="34" charset="0"/>
            </a:endParaRPr>
          </a:p>
          <a:p>
            <a:pPr marL="0" lvl="0" indent="0" algn="l" rtl="0">
              <a:spcBef>
                <a:spcPct val="0"/>
              </a:spcBef>
              <a:spcAft>
                <a:spcPct val="0"/>
              </a:spcAft>
              <a:buNone/>
            </a:pPr>
            <a:r>
              <a:rPr lang="vi-VN" sz="1200" b="0" dirty="0">
                <a:solidFill>
                  <a:schemeClr val="dk1"/>
                </a:solidFill>
                <a:latin typeface="Arial" panose="020B0604020202020204" pitchFamily="34" charset="0"/>
                <a:cs typeface="Arial" panose="020B0604020202020204" pitchFamily="34" charset="0"/>
              </a:rPr>
              <a:t>Để được giải đáp thắc mắc, vui lòng liên hệ discovered@wineaustralia.com</a:t>
            </a:r>
            <a:endParaRPr lang="vi-VN" b="0" dirty="0">
              <a:latin typeface="Arial" panose="020B0604020202020204" pitchFamily="34" charset="0"/>
              <a:cs typeface="Arial" panose="020B0604020202020204" pitchFamily="34" charset="0"/>
            </a:endParaRPr>
          </a:p>
          <a:p>
            <a:pPr marL="0" lvl="0" indent="0" algn="l" rtl="0">
              <a:spcBef>
                <a:spcPct val="0"/>
              </a:spcBef>
              <a:spcAft>
                <a:spcPct val="0"/>
              </a:spcAft>
              <a:buNone/>
            </a:pPr>
            <a:endParaRPr lang="vi-VN" b="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1654729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u="none" strike="noStrike" cap="none" dirty="0">
                <a:solidFill>
                  <a:schemeClr val="dk1"/>
                </a:solidFill>
                <a:effectLst/>
                <a:latin typeface="Arial" panose="020B0604020202020204" pitchFamily="34" charset="0"/>
                <a:cs typeface="Arial" panose="020B0604020202020204" pitchFamily="34" charset="0"/>
                <a:sym typeface="Calibri"/>
              </a:rPr>
              <a:t>Đây sẽ là thời điểm thích hợp để mời mọi người thưởng thức hương vị rượu vang truyền thống của vùng Mornington Peninsula. Tiệc thử rượu chính thức sẽ diễn ra vào cuối chương trình.</a:t>
            </a:r>
          </a:p>
          <a:p>
            <a:r>
              <a:rPr lang="vi-VN" sz="1200" b="0" u="none" strike="noStrike" cap="none" dirty="0">
                <a:solidFill>
                  <a:schemeClr val="dk1"/>
                </a:solidFill>
                <a:effectLst/>
                <a:latin typeface="Arial" panose="020B0604020202020204" pitchFamily="34" charset="0"/>
                <a:cs typeface="Arial" panose="020B0604020202020204" pitchFamily="34" charset="0"/>
                <a:sym typeface="Calibri"/>
              </a:rPr>
              <a:t>Ẩn mình tại góc phía nam của nước Úc, Mornington Peninsula là địa điểm du lịch và ẩm thực nổi tiếng cho những ngày cuối tuần và cũng là nơi để thưởng thức rượu vang trong khung cảnh bờ biển tuyệt đẹp. Nằm giữa các ngôi làng và thôn xóm ven biển là những khu nghỉ dưỡng sang trọng và các nhà hàng cao cấp đã từng đoạt giải. </a:t>
            </a:r>
          </a:p>
          <a:p>
            <a:r>
              <a:rPr lang="vi-VN" sz="1200" b="0" u="none" strike="noStrike" cap="none" dirty="0">
                <a:solidFill>
                  <a:schemeClr val="dk1"/>
                </a:solidFill>
                <a:effectLst/>
                <a:latin typeface="Arial" panose="020B0604020202020204" pitchFamily="34" charset="0"/>
                <a:cs typeface="Arial" panose="020B0604020202020204" pitchFamily="34" charset="0"/>
                <a:sym typeface="Calibri"/>
              </a:rPr>
              <a:t>Mornington Peninsula là khu vực đang trên đà phát triển với lợi thế từ loại rượu vang đặc biệt ấn tượng của vùng khí hậu lạnh đang thu hút các vị khách từ Úc và dần được sự chú ý của quốc tế. Tuy chỉ chiếm một phần nhỏ trong tổng sản lượng rượu vang trên toàn quốc, rượu vang ở đây lại mang tầm quan trọng hàng đầu trong cộng đồng rượu vang tại Úc.</a:t>
            </a:r>
          </a:p>
          <a:p>
            <a:r>
              <a:rPr lang="vi-VN" sz="1200" b="0" u="none" strike="noStrike" cap="none" dirty="0">
                <a:solidFill>
                  <a:schemeClr val="dk1"/>
                </a:solidFill>
                <a:effectLst/>
                <a:latin typeface="Arial" panose="020B0604020202020204" pitchFamily="34" charset="0"/>
                <a:cs typeface="Arial" panose="020B0604020202020204" pitchFamily="34" charset="0"/>
                <a:sym typeface="Calibri"/>
              </a:rPr>
              <a:t> </a:t>
            </a:r>
          </a:p>
          <a:p>
            <a:pPr marL="0" lvl="0" indent="0" algn="l" rtl="0">
              <a:spcBef>
                <a:spcPct val="0"/>
              </a:spcBef>
              <a:spcAft>
                <a:spcPct val="0"/>
              </a:spcAft>
              <a:buNone/>
            </a:pPr>
            <a:endParaRPr lang="vi-VN" b="0" dirty="0">
              <a:latin typeface="Arial" panose="020B0604020202020204" pitchFamily="34" charset="0"/>
              <a:cs typeface="Arial" panose="020B0604020202020204" pitchFamily="34" charset="0"/>
            </a:endParaRPr>
          </a:p>
          <a:p>
            <a:pPr marL="0" lvl="0" indent="0" algn="l" rtl="0">
              <a:spcBef>
                <a:spcPct val="0"/>
              </a:spcBef>
              <a:spcAft>
                <a:spcPct val="0"/>
              </a:spcAft>
              <a:buNone/>
            </a:pPr>
            <a:br>
              <a:rPr lang="vi-VN" b="0" dirty="0">
                <a:latin typeface="Arial" panose="020B0604020202020204" pitchFamily="34" charset="0"/>
                <a:cs typeface="Arial" panose="020B0604020202020204" pitchFamily="34" charset="0"/>
              </a:rPr>
            </a:br>
            <a:endParaRPr lang="vi-VN" b="0" dirty="0">
              <a:latin typeface="Arial" panose="020B0604020202020204" pitchFamily="34" charset="0"/>
              <a:cs typeface="Arial" panose="020B0604020202020204" pitchFamily="34" charset="0"/>
            </a:endParaRPr>
          </a:p>
          <a:p>
            <a:pPr marL="0" marR="0" lvl="0" indent="0" algn="l" rtl="0">
              <a:lnSpc>
                <a:spcPct val="100000"/>
              </a:lnSpc>
              <a:spcBef>
                <a:spcPct val="0"/>
              </a:spcBef>
              <a:spcAft>
                <a:spcPct val="0"/>
              </a:spcAft>
              <a:buClr>
                <a:schemeClr val="dk1"/>
              </a:buClr>
              <a:buSzPts val="1200"/>
              <a:buFont typeface="Calibri"/>
              <a:buNone/>
            </a:pPr>
            <a:endParaRPr lang="vi-VN" sz="1200" b="0" u="none" strike="noStrike" dirty="0">
              <a:solidFill>
                <a:schemeClr val="dk1"/>
              </a:solidFill>
              <a:latin typeface="Arial" panose="020B0604020202020204" pitchFamily="34" charset="0"/>
              <a:cs typeface="Arial" panose="020B0604020202020204" pitchFamily="34" charset="0"/>
            </a:endParaRPr>
          </a:p>
          <a:p>
            <a:pPr marL="0" marR="0" lvl="0" indent="0" algn="l" rtl="0">
              <a:lnSpc>
                <a:spcPct val="100000"/>
              </a:lnSpc>
              <a:spcBef>
                <a:spcPct val="0"/>
              </a:spcBef>
              <a:spcAft>
                <a:spcPct val="0"/>
              </a:spcAft>
              <a:buClr>
                <a:schemeClr val="dk1"/>
              </a:buClr>
              <a:buSzPts val="1200"/>
              <a:buFont typeface="Calibri"/>
              <a:buNone/>
            </a:pPr>
            <a:endParaRPr lang="vi-VN" sz="1200" b="0" u="none" strike="noStrike" dirty="0">
              <a:solidFill>
                <a:schemeClr val="dk1"/>
              </a:solidFill>
              <a:latin typeface="Arial" panose="020B0604020202020204" pitchFamily="34" charset="0"/>
              <a:cs typeface="Arial" panose="020B0604020202020204" pitchFamily="34" charset="0"/>
            </a:endParaRPr>
          </a:p>
          <a:p>
            <a:pPr marL="0" lvl="0" indent="0" algn="l" rtl="0">
              <a:spcBef>
                <a:spcPct val="0"/>
              </a:spcBef>
              <a:spcAft>
                <a:spcPct val="0"/>
              </a:spcAft>
              <a:buNone/>
            </a:pPr>
            <a:endParaRPr lang="vi-VN" b="0" dirty="0">
              <a:latin typeface="Arial" panose="020B0604020202020204" pitchFamily="34" charset="0"/>
              <a:cs typeface="Arial" panose="020B0604020202020204" pitchFamily="34" charset="0"/>
            </a:endParaRPr>
          </a:p>
          <a:p>
            <a:endParaRPr lang="en-US" b="0"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a:t>
            </a:fld>
            <a:endParaRPr lang="en-US" dirty="0"/>
          </a:p>
        </p:txBody>
      </p:sp>
    </p:spTree>
    <p:extLst>
      <p:ext uri="{BB962C8B-B14F-4D97-AF65-F5344CB8AC3E}">
        <p14:creationId xmlns:p14="http://schemas.microsoft.com/office/powerpoint/2010/main" val="21126053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a:t>
            </a:fld>
            <a:endParaRPr lang="en-US" dirty="0"/>
          </a:p>
        </p:txBody>
      </p:sp>
    </p:spTree>
    <p:extLst>
      <p:ext uri="{BB962C8B-B14F-4D97-AF65-F5344CB8AC3E}">
        <p14:creationId xmlns:p14="http://schemas.microsoft.com/office/powerpoint/2010/main" val="21125821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5</a:t>
            </a:fld>
            <a:endParaRPr lang="en-US" dirty="0"/>
          </a:p>
        </p:txBody>
      </p:sp>
    </p:spTree>
    <p:extLst>
      <p:ext uri="{BB962C8B-B14F-4D97-AF65-F5344CB8AC3E}">
        <p14:creationId xmlns:p14="http://schemas.microsoft.com/office/powerpoint/2010/main" val="8669058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u="none" strike="noStrike" dirty="0">
                <a:solidFill>
                  <a:schemeClr val="dk1"/>
                </a:solidFill>
                <a:latin typeface="Arial" panose="020B0604020202020204" pitchFamily="34" charset="0"/>
                <a:cs typeface="Arial" panose="020B0604020202020204" pitchFamily="34" charset="0"/>
              </a:rPr>
              <a:t>Tọa lạc cách thành phố Melbourne 70km về phía Đông Nam </a:t>
            </a:r>
            <a:endParaRPr lang="vi-VN" b="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6</a:t>
            </a:fld>
            <a:endParaRPr lang="en-US" dirty="0"/>
          </a:p>
        </p:txBody>
      </p:sp>
    </p:spTree>
    <p:extLst>
      <p:ext uri="{BB962C8B-B14F-4D97-AF65-F5344CB8AC3E}">
        <p14:creationId xmlns:p14="http://schemas.microsoft.com/office/powerpoint/2010/main" val="16304834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u="none" strike="noStrike" dirty="0">
                <a:solidFill>
                  <a:schemeClr val="dk1"/>
                </a:solidFill>
                <a:latin typeface="Arial" panose="020B0604020202020204" pitchFamily="34" charset="0"/>
                <a:cs typeface="Arial" panose="020B0604020202020204" pitchFamily="34" charset="0"/>
              </a:rPr>
              <a:t>CÂU HỎI GỢI Ý THẢO LUẬN: </a:t>
            </a:r>
            <a:endParaRPr lang="vi-VN" b="0" dirty="0">
              <a:latin typeface="Arial" panose="020B0604020202020204" pitchFamily="34" charset="0"/>
              <a:cs typeface="Arial" panose="020B0604020202020204" pitchFamily="34" charset="0"/>
            </a:endParaRPr>
          </a:p>
          <a:p>
            <a:pPr marL="0" lvl="0" indent="0" algn="l" rtl="0">
              <a:spcBef>
                <a:spcPct val="0"/>
              </a:spcBef>
              <a:spcAft>
                <a:spcPct val="0"/>
              </a:spcAft>
              <a:buNone/>
            </a:pPr>
            <a:r>
              <a:rPr lang="vi-VN" sz="1200" b="0" u="none" strike="noStrike" dirty="0">
                <a:solidFill>
                  <a:schemeClr val="dk1"/>
                </a:solidFill>
                <a:latin typeface="Arial" panose="020B0604020202020204" pitchFamily="34" charset="0"/>
                <a:cs typeface="Arial" panose="020B0604020202020204" pitchFamily="34" charset="0"/>
              </a:rPr>
              <a:t>Khu vực này đã nổi bật ở Úc và đang ngày càng trở nên nổi tiếng trên thế giới trong vòng hơn bốn thập kỷ qua. Điều gì đã giúp khu vực này có được sự tăng trưởng như vậy? Lịch sử thương mại ngắn ngủi tại đây có ý nghĩa như thế nào đối với cách tiếp cận của họ với nghề trồng nho và làm rượu? </a:t>
            </a:r>
            <a:endParaRPr lang="vi-VN" b="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8</a:t>
            </a:fld>
            <a:endParaRPr lang="en-US" dirty="0"/>
          </a:p>
        </p:txBody>
      </p:sp>
    </p:spTree>
    <p:extLst>
      <p:ext uri="{BB962C8B-B14F-4D97-AF65-F5344CB8AC3E}">
        <p14:creationId xmlns:p14="http://schemas.microsoft.com/office/powerpoint/2010/main" val="8781431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u="none" strike="noStrike" dirty="0">
                <a:solidFill>
                  <a:schemeClr val="dk1"/>
                </a:solidFill>
                <a:latin typeface="Arial" panose="020B0604020202020204" pitchFamily="34" charset="0"/>
                <a:cs typeface="Arial" panose="020B0604020202020204" pitchFamily="34" charset="0"/>
              </a:rPr>
              <a:t>Mornington được bao bọc bởi ba phần biển: Vịnh Port Philip ở phía Tây, Vịnh Western Port ở phía Đông và eo Bass ở phía Nam, mang đến những làn gió mát lành và một mùa sinh trưởng kéo dài. Tuy không có tiểu vùng chính thức, nhưng Mornington lại có khí hậu, độ cao, địa hình và cấu trúc đất rất đa dạng. </a:t>
            </a:r>
            <a:endParaRPr lang="vi-VN" b="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9936259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u="none" strike="noStrike" dirty="0">
                <a:solidFill>
                  <a:schemeClr val="dk1"/>
                </a:solidFill>
                <a:latin typeface="Arial" panose="020B0604020202020204" pitchFamily="34" charset="0"/>
                <a:cs typeface="Arial" panose="020B0604020202020204" pitchFamily="34" charset="0"/>
              </a:rPr>
              <a:t> - Một trong những vùng duy nhất của Úc có kiểu khí hậu hải dương điển hình với nhiều gió mát và ít khả năng gặp sương muối mùa xuân. </a:t>
            </a:r>
            <a:endParaRPr lang="vi-VN" b="0" dirty="0">
              <a:latin typeface="Arial" panose="020B0604020202020204" pitchFamily="34" charset="0"/>
              <a:cs typeface="Arial" panose="020B0604020202020204" pitchFamily="34" charset="0"/>
            </a:endParaRPr>
          </a:p>
          <a:p>
            <a:pPr marL="0" lvl="0" indent="0" algn="l" rtl="0">
              <a:spcBef>
                <a:spcPct val="0"/>
              </a:spcBef>
              <a:spcAft>
                <a:spcPct val="0"/>
              </a:spcAft>
              <a:buNone/>
            </a:pPr>
            <a:r>
              <a:rPr lang="vi-VN" sz="1200" b="0" u="none" strike="noStrike" dirty="0">
                <a:solidFill>
                  <a:schemeClr val="dk1"/>
                </a:solidFill>
                <a:latin typeface="Arial" panose="020B0604020202020204" pitchFamily="34" charset="0"/>
                <a:cs typeface="Arial" panose="020B0604020202020204" pitchFamily="34" charset="0"/>
              </a:rPr>
              <a:t>- Độ cao và hướng dốc để đón gió đã ảnh hưởng đáng kể đến từng vườn nho tại đây, tạo ra các vùng trung khí hậu và vi khí hậu. </a:t>
            </a:r>
            <a:endParaRPr lang="vi-VN" b="0" dirty="0">
              <a:latin typeface="Arial" panose="020B0604020202020204" pitchFamily="34" charset="0"/>
              <a:cs typeface="Arial" panose="020B0604020202020204" pitchFamily="34" charset="0"/>
            </a:endParaRPr>
          </a:p>
          <a:p>
            <a:pPr marL="0" lvl="0" indent="0" algn="l" rtl="0">
              <a:spcBef>
                <a:spcPct val="0"/>
              </a:spcBef>
              <a:spcAft>
                <a:spcPct val="0"/>
              </a:spcAft>
              <a:buNone/>
            </a:pPr>
            <a:r>
              <a:rPr lang="vi-VN" sz="1200" b="0" u="none" strike="noStrike" dirty="0">
                <a:solidFill>
                  <a:schemeClr val="dk1"/>
                </a:solidFill>
                <a:latin typeface="Arial" panose="020B0604020202020204" pitchFamily="34" charset="0"/>
                <a:cs typeface="Arial" panose="020B0604020202020204" pitchFamily="34" charset="0"/>
              </a:rPr>
              <a:t>- Sự kết hợp giữa gió và mưa trong mùa sinh trưởng tháng 11 và tháng 12 có thể là thách thức đối với người trồng nho. </a:t>
            </a:r>
            <a:endParaRPr lang="vi-VN" b="0" dirty="0">
              <a:latin typeface="Arial" panose="020B0604020202020204" pitchFamily="34" charset="0"/>
              <a:cs typeface="Arial" panose="020B0604020202020204" pitchFamily="34" charset="0"/>
            </a:endParaRPr>
          </a:p>
          <a:p>
            <a:pPr marL="0" lvl="0" indent="0" algn="l" rtl="0">
              <a:spcBef>
                <a:spcPct val="0"/>
              </a:spcBef>
              <a:spcAft>
                <a:spcPct val="0"/>
              </a:spcAft>
              <a:buNone/>
            </a:pPr>
            <a:r>
              <a:rPr lang="vi-VN" sz="1200" b="0" u="none" strike="noStrike" dirty="0">
                <a:solidFill>
                  <a:schemeClr val="dk1"/>
                </a:solidFill>
                <a:latin typeface="Arial" panose="020B0604020202020204" pitchFamily="34" charset="0"/>
                <a:cs typeface="Arial" panose="020B0604020202020204" pitchFamily="34" charset="0"/>
              </a:rPr>
              <a:t>- Lượng mưa vào mùa sinh trưởng: 371mm (14.6in). </a:t>
            </a:r>
            <a:endParaRPr lang="vi-VN" b="0" dirty="0">
              <a:latin typeface="Arial" panose="020B0604020202020204" pitchFamily="34" charset="0"/>
              <a:cs typeface="Arial" panose="020B0604020202020204" pitchFamily="34" charset="0"/>
            </a:endParaRPr>
          </a:p>
          <a:p>
            <a:pPr marL="0" lvl="0" indent="0" algn="l" rtl="0">
              <a:spcBef>
                <a:spcPct val="0"/>
              </a:spcBef>
              <a:spcAft>
                <a:spcPct val="0"/>
              </a:spcAft>
              <a:buNone/>
            </a:pPr>
            <a:r>
              <a:rPr lang="vi-VN" sz="1200" b="0" u="none" strike="noStrike" dirty="0">
                <a:solidFill>
                  <a:schemeClr val="dk1"/>
                </a:solidFill>
                <a:latin typeface="Arial" panose="020B0604020202020204" pitchFamily="34" charset="0"/>
                <a:cs typeface="Arial" panose="020B0604020202020204" pitchFamily="34" charset="0"/>
              </a:rPr>
              <a:t>- Nhiệt độ trung bình tháng 1(MJT): 19.3°C (66.7°F). </a:t>
            </a:r>
            <a:endParaRPr lang="vi-VN" b="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30691010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u="none" strike="noStrike" dirty="0">
                <a:solidFill>
                  <a:schemeClr val="dk1"/>
                </a:solidFill>
                <a:latin typeface="Arial" panose="020B0604020202020204" pitchFamily="34" charset="0"/>
                <a:cs typeface="Arial" panose="020B0604020202020204" pitchFamily="34" charset="0"/>
              </a:rPr>
              <a:t>Khu vực bán đảo khá nhỏ tuy nhiên lại có nhiều loại đất đến đáng ngạc nhiên, điều này đã góp phần giúp tạo ra nhiều phong cách rượu vang khác nhau.</a:t>
            </a:r>
            <a:endParaRPr lang="vi-VN" b="0" dirty="0">
              <a:latin typeface="Arial" panose="020B0604020202020204" pitchFamily="34" charset="0"/>
              <a:cs typeface="Arial" panose="020B0604020202020204" pitchFamily="34" charset="0"/>
            </a:endParaRPr>
          </a:p>
          <a:p>
            <a:pPr marL="0" lvl="0" indent="0" algn="l" rtl="0">
              <a:spcBef>
                <a:spcPct val="0"/>
              </a:spcBef>
              <a:spcAft>
                <a:spcPct val="0"/>
              </a:spcAft>
              <a:buNone/>
            </a:pPr>
            <a:endParaRPr lang="vi-VN" sz="1200" b="0" u="none" strike="noStrike" dirty="0">
              <a:solidFill>
                <a:schemeClr val="dk1"/>
              </a:solidFill>
              <a:latin typeface="Arial" panose="020B0604020202020204" pitchFamily="34" charset="0"/>
              <a:cs typeface="Arial" panose="020B0604020202020204" pitchFamily="34" charset="0"/>
            </a:endParaRPr>
          </a:p>
          <a:p>
            <a:pPr marL="0" lvl="0" indent="0" algn="l" rtl="0">
              <a:spcBef>
                <a:spcPct val="0"/>
              </a:spcBef>
              <a:spcAft>
                <a:spcPct val="0"/>
              </a:spcAft>
              <a:buNone/>
            </a:pPr>
            <a:r>
              <a:rPr lang="vi-VN" sz="1200" b="0" u="none" strike="noStrike" dirty="0">
                <a:solidFill>
                  <a:schemeClr val="dk1"/>
                </a:solidFill>
                <a:latin typeface="Arial" panose="020B0604020202020204" pitchFamily="34" charset="0"/>
                <a:cs typeface="Arial" panose="020B0604020202020204" pitchFamily="34" charset="0"/>
              </a:rPr>
              <a:t>CÂU HỎI GỢI Ý THẢO LUẬN: </a:t>
            </a:r>
            <a:endParaRPr lang="vi-VN" b="0" dirty="0">
              <a:latin typeface="Arial" panose="020B0604020202020204" pitchFamily="34" charset="0"/>
              <a:cs typeface="Arial" panose="020B0604020202020204" pitchFamily="34" charset="0"/>
            </a:endParaRPr>
          </a:p>
          <a:p>
            <a:pPr marL="0" lvl="0" indent="0" algn="l" rtl="0">
              <a:spcBef>
                <a:spcPct val="0"/>
              </a:spcBef>
              <a:spcAft>
                <a:spcPct val="0"/>
              </a:spcAft>
              <a:buNone/>
            </a:pPr>
            <a:r>
              <a:rPr lang="vi-VN" sz="1200" b="0" u="none" strike="noStrike" dirty="0">
                <a:solidFill>
                  <a:schemeClr val="dk1"/>
                </a:solidFill>
                <a:latin typeface="Arial" panose="020B0604020202020204" pitchFamily="34" charset="0"/>
                <a:cs typeface="Arial" panose="020B0604020202020204" pitchFamily="34" charset="0"/>
              </a:rPr>
              <a:t>- Sự đa dạng về đất và khí hậu ở Mornington Peninsula đã tác động đến quyết định của những người trồng nho và làm rượu như thế nào? </a:t>
            </a:r>
            <a:endParaRPr lang="vi-VN" b="0" dirty="0">
              <a:latin typeface="Arial" panose="020B0604020202020204" pitchFamily="34" charset="0"/>
              <a:cs typeface="Arial" panose="020B0604020202020204" pitchFamily="34" charset="0"/>
            </a:endParaRPr>
          </a:p>
          <a:p>
            <a:pPr marL="0" lvl="0" indent="0" algn="l" rtl="0">
              <a:spcBef>
                <a:spcPct val="0"/>
              </a:spcBef>
              <a:spcAft>
                <a:spcPct val="0"/>
              </a:spcAft>
              <a:buNone/>
            </a:pPr>
            <a:r>
              <a:rPr lang="vi-VN" sz="1200" b="0" u="none" strike="noStrike" dirty="0">
                <a:solidFill>
                  <a:schemeClr val="dk1"/>
                </a:solidFill>
                <a:latin typeface="Arial" panose="020B0604020202020204" pitchFamily="34" charset="0"/>
                <a:cs typeface="Arial" panose="020B0604020202020204" pitchFamily="34" charset="0"/>
              </a:rPr>
              <a:t>- Dòng Pinot Noir từ vùng có khí hậu hải dương như Mornington Peninsula khác biệt như thế nào so với loại vang này từ vùng có khí hậu chịu ít hoặc không chịu ảnh hưởng từ biển, ví dụ như Thung lũng Yarra? Biển có tạo ra tác động gì đối với rượu vang nơi đây không?</a:t>
            </a:r>
            <a:endParaRPr lang="vi-VN" b="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40234222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0" i="0" cap="none">
                <a:solidFill>
                  <a:schemeClr val="accent1"/>
                </a:solidFill>
                <a:latin typeface="Arial" panose="020B0604020202020204" pitchFamily="34" charset="0"/>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b="0" i="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6" name="Oval 5">
            <a:extLst>
              <a:ext uri="{FF2B5EF4-FFF2-40B4-BE49-F238E27FC236}">
                <a16:creationId xmlns:a16="http://schemas.microsoft.com/office/drawing/2014/main" id="{74A8A14A-D1CA-D9F8-306F-F692F60C4618}"/>
              </a:ext>
            </a:extLst>
          </p:cNvPr>
          <p:cNvSpPr/>
          <p:nvPr userDrawn="1"/>
        </p:nvSpPr>
        <p:spPr>
          <a:xfrm>
            <a:off x="9703949" y="3227753"/>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7" name="Oval 6">
            <a:extLst>
              <a:ext uri="{FF2B5EF4-FFF2-40B4-BE49-F238E27FC236}">
                <a16:creationId xmlns:a16="http://schemas.microsoft.com/office/drawing/2014/main" id="{77579E85-735B-80E7-69B6-1FED6AD601C7}"/>
              </a:ext>
            </a:extLst>
          </p:cNvPr>
          <p:cNvSpPr/>
          <p:nvPr userDrawn="1"/>
        </p:nvSpPr>
        <p:spPr>
          <a:xfrm>
            <a:off x="5101386" y="3257733"/>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38401" y="3434316"/>
            <a:ext cx="6885768"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78945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7790121" y="374556"/>
            <a:ext cx="4401879" cy="6118393"/>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3080569"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Oval 2">
            <a:extLst>
              <a:ext uri="{FF2B5EF4-FFF2-40B4-BE49-F238E27FC236}">
                <a16:creationId xmlns:a16="http://schemas.microsoft.com/office/drawing/2014/main" id="{FF7ECA34-306B-07D0-C7CA-C6E17551922E}"/>
              </a:ext>
            </a:extLst>
          </p:cNvPr>
          <p:cNvSpPr/>
          <p:nvPr userDrawn="1"/>
        </p:nvSpPr>
        <p:spPr>
          <a:xfrm>
            <a:off x="492618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7" name="Right Arrow 6">
            <a:extLst>
              <a:ext uri="{FF2B5EF4-FFF2-40B4-BE49-F238E27FC236}">
                <a16:creationId xmlns:a16="http://schemas.microsoft.com/office/drawing/2014/main" id="{5C262C2F-2C85-5DD4-F8C6-C2BBC66C8CC1}"/>
              </a:ext>
            </a:extLst>
          </p:cNvPr>
          <p:cNvSpPr/>
          <p:nvPr userDrawn="1"/>
        </p:nvSpPr>
        <p:spPr>
          <a:xfrm>
            <a:off x="5555887" y="3310522"/>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34891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30756945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b="0" i="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Arial" panose="020B0604020202020204" pitchFamily="34"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Arial" panose="020B0604020202020204" pitchFamily="34" charset="0"/>
                <a:ea typeface="Inter Display" panose="02000503000000020004" pitchFamily="2" charset="0"/>
                <a:cs typeface="Arial" panose="020B0604020202020204" pitchFamily="34"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Arial" panose="020B0604020202020204" pitchFamily="34"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Arial" panose="020B0604020202020204" pitchFamily="34" charset="0"/>
                <a:ea typeface="Inter Display" panose="02000503000000020004" pitchFamily="2" charset="0"/>
                <a:cs typeface="Arial" panose="020B0604020202020204" pitchFamily="34"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Tree>
    <p:extLst>
      <p:ext uri="{BB962C8B-B14F-4D97-AF65-F5344CB8AC3E}">
        <p14:creationId xmlns:p14="http://schemas.microsoft.com/office/powerpoint/2010/main" val="45099921"/>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541919424"/>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lvl1pPr>
              <a:defRPr b="0" i="0"/>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lvl1pPr>
              <a:defRPr b="0" i="0"/>
            </a:lvl1pPr>
            <a:lvl2pPr>
              <a:defRPr b="0" i="0"/>
            </a:lvl2pPr>
            <a:lvl3pPr>
              <a:defRPr b="0" i="0"/>
            </a:lvl3pPr>
            <a:lvl4pPr>
              <a:defRPr b="0" i="0"/>
            </a:lvl4pPr>
            <a:lvl5pPr>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lvl1pPr>
              <a:defRPr b="0" i="0"/>
            </a:lvl1pPr>
          </a:lstStyle>
          <a:p>
            <a:fld id="{F325D0F3-5617-4E4B-B49A-CF8CB71EDC27}" type="datetimeFigureOut">
              <a:rPr lang="en-US" smtClean="0"/>
              <a:pPr/>
              <a:t>4/4/26</a:t>
            </a:fld>
            <a:endParaRPr lang="en-US" dirty="0"/>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lvl1pPr>
              <a:defRPr b="0" i="0"/>
            </a:lvl1pPr>
          </a:lstStyle>
          <a:p>
            <a:endParaRPr lang="en-US" dirty="0"/>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lvl1pPr>
              <a:defRPr b="0" i="0"/>
            </a:lvl1pPr>
          </a:lstStyle>
          <a:p>
            <a:fld id="{66F106B9-48F5-894C-8B00-7C26AA0507A8}" type="slidenum">
              <a:rPr lang="en-US" smtClean="0"/>
              <a:pPr/>
              <a:t>‹#›</a:t>
            </a:fld>
            <a:endParaRPr lang="en-US" dirty="0"/>
          </a:p>
        </p:txBody>
      </p:sp>
    </p:spTree>
    <p:extLst>
      <p:ext uri="{BB962C8B-B14F-4D97-AF65-F5344CB8AC3E}">
        <p14:creationId xmlns:p14="http://schemas.microsoft.com/office/powerpoint/2010/main" val="4269239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fld id="{42169B3B-8761-4204-AA5A-11BC84B55C93}" type="datetimeFigureOut">
              <a:rPr lang="en-AU" smtClean="0"/>
              <a:pPr/>
              <a:t>4/4/26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83" r:id="rId16"/>
    <p:sldLayoutId id="2147483660" r:id="rId17"/>
    <p:sldLayoutId id="2147483673" r:id="rId18"/>
    <p:sldLayoutId id="2147483674" r:id="rId19"/>
    <p:sldLayoutId id="2147483675" r:id="rId20"/>
    <p:sldLayoutId id="2147483659" r:id="rId21"/>
    <p:sldLayoutId id="2147483687" r:id="rId22"/>
    <p:sldLayoutId id="2147483677" r:id="rId23"/>
    <p:sldLayoutId id="2147483680" r:id="rId24"/>
    <p:sldLayoutId id="2147483681" r:id="rId25"/>
    <p:sldLayoutId id="2147483684" r:id="rId26"/>
    <p:sldLayoutId id="2147483686" r:id="rId27"/>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Arial" panose="020B0604020202020204" pitchFamily="34" charset="0"/>
          <a:ea typeface="Inter Display" panose="02000503000000020004" pitchFamily="2" charset="0"/>
          <a:cs typeface="Arial" panose="020B0604020202020204" pitchFamily="34"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7.svg"/><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3" Type="http://schemas.microsoft.com/office/2018/10/relationships/comments" Target="../comments/modernComment_2BA_451EA610.xml"/><Relationship Id="rId2" Type="http://schemas.openxmlformats.org/officeDocument/2006/relationships/notesSlide" Target="../notesSlides/notesSlide8.xml"/><Relationship Id="rId1" Type="http://schemas.openxmlformats.org/officeDocument/2006/relationships/slideLayout" Target="../slideLayouts/slideLayout17.xml"/><Relationship Id="rId4" Type="http://schemas.openxmlformats.org/officeDocument/2006/relationships/image" Target="../media/image27.jpeg"/></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30.emf"/><Relationship Id="rId7" Type="http://schemas.openxmlformats.org/officeDocument/2006/relationships/image" Target="../media/image34.emf"/><Relationship Id="rId2" Type="http://schemas.openxmlformats.org/officeDocument/2006/relationships/notesSlide" Target="../notesSlides/notesSlide11.xml"/><Relationship Id="rId1" Type="http://schemas.openxmlformats.org/officeDocument/2006/relationships/slideLayout" Target="../slideLayouts/slideLayout23.xml"/><Relationship Id="rId6" Type="http://schemas.openxmlformats.org/officeDocument/2006/relationships/image" Target="../media/image33.emf"/><Relationship Id="rId5" Type="http://schemas.openxmlformats.org/officeDocument/2006/relationships/image" Target="../media/image32.emf"/><Relationship Id="rId4" Type="http://schemas.openxmlformats.org/officeDocument/2006/relationships/image" Target="../media/image31.emf"/></Relationships>
</file>

<file path=ppt/slides/_rels/slide14.xml.rels><?xml version="1.0" encoding="UTF-8" standalone="yes"?>
<Relationships xmlns="http://schemas.openxmlformats.org/package/2006/relationships"><Relationship Id="rId3" Type="http://schemas.microsoft.com/office/2018/10/relationships/comments" Target="../comments/modernComment_28C_E6066414.xml"/><Relationship Id="rId2" Type="http://schemas.openxmlformats.org/officeDocument/2006/relationships/notesSlide" Target="../notesSlides/notesSlide12.xml"/><Relationship Id="rId1" Type="http://schemas.openxmlformats.org/officeDocument/2006/relationships/slideLayout" Target="../slideLayouts/slideLayout23.xml"/><Relationship Id="rId5" Type="http://schemas.openxmlformats.org/officeDocument/2006/relationships/image" Target="../media/image36.png"/><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3" Type="http://schemas.microsoft.com/office/2018/10/relationships/comments" Target="../comments/modernComment_297_1ED4647.xml"/><Relationship Id="rId2" Type="http://schemas.openxmlformats.org/officeDocument/2006/relationships/notesSlide" Target="../notesSlides/notesSlide14.xml"/><Relationship Id="rId1" Type="http://schemas.openxmlformats.org/officeDocument/2006/relationships/slideLayout" Target="../slideLayouts/slideLayout26.xml"/><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microsoft.com/office/2018/10/relationships/comments" Target="../comments/modernComment_2D6_F740335.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6.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8.xml"/><Relationship Id="rId1" Type="http://schemas.openxmlformats.org/officeDocument/2006/relationships/slideLayout" Target="../slideLayouts/slideLayout13.xml"/><Relationship Id="rId5" Type="http://schemas.openxmlformats.org/officeDocument/2006/relationships/image" Target="../media/image42.svg"/><Relationship Id="rId4" Type="http://schemas.openxmlformats.org/officeDocument/2006/relationships/image" Target="../media/image4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microsoft.com/office/2018/10/relationships/comments" Target="../comments/modernComment_29D_E0714088.xml"/><Relationship Id="rId2" Type="http://schemas.openxmlformats.org/officeDocument/2006/relationships/notesSlide" Target="../notesSlides/notesSlide5.xml"/><Relationship Id="rId1" Type="http://schemas.openxmlformats.org/officeDocument/2006/relationships/slideLayout" Target="../slideLayouts/slideLayout24.xml"/><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microsoft.com/office/2018/10/relationships/comments" Target="../comments/modernComment_286_EF320F85.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1BDD571-86B2-5B7F-C900-E28B7373E242}"/>
              </a:ext>
            </a:extLst>
          </p:cNvPr>
          <p:cNvPicPr>
            <a:picLocks noChangeAspect="1"/>
          </p:cNvPicPr>
          <p:nvPr/>
        </p:nvPicPr>
        <p:blipFill>
          <a:blip r:embed="rId3" cstate="screen">
            <a:extLst>
              <a:ext uri="{28A0092B-C50C-407E-A947-70E740481C1C}">
                <a14:useLocalDpi xmlns:a14="http://schemas.microsoft.com/office/drawing/2010/main"/>
              </a:ext>
            </a:extLst>
          </a:blip>
          <a:srcRect t="24037" b="2986"/>
          <a:stretch/>
        </p:blipFill>
        <p:spPr>
          <a:xfrm>
            <a:off x="658368" y="2595220"/>
            <a:ext cx="10975975" cy="4262779"/>
          </a:xfrm>
          <a:prstGeom prst="rect">
            <a:avLst/>
          </a:prstGeo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10"/>
          </p:nvPr>
        </p:nvSpPr>
        <p:spPr/>
        <p:txBody>
          <a:bodyPr/>
          <a:lstStyle/>
          <a:p>
            <a:pPr marL="0" indent="0">
              <a:buNone/>
            </a:pPr>
            <a:r>
              <a:rPr lang="en-US" altLang="zh-CN" sz="6000" dirty="0">
                <a:solidFill>
                  <a:schemeClr val="accent2"/>
                </a:solidFill>
              </a:rPr>
              <a:t>MORNINGTON PENNISULA</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Arial" panose="020B0604020202020204" pitchFamily="34" charset="0"/>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Arial" panose="020B0604020202020204" pitchFamily="34" charset="0"/>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4"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75573"/>
            <a:ext cx="5334275" cy="820910"/>
          </a:xfrm>
        </p:spPr>
        <p:txBody>
          <a:bodyPr/>
          <a:lstStyle/>
          <a:p>
            <a:r>
              <a:rPr lang="en-US" altLang="zh-CN" b="1" dirty="0">
                <a:solidFill>
                  <a:schemeClr val="accent1"/>
                </a:solidFill>
              </a:rPr>
              <a:t>KHÍ HẬU</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111817"/>
            <a:ext cx="5183398" cy="584775"/>
          </a:xfrm>
          <a:prstGeom prst="rect">
            <a:avLst/>
          </a:prstGeom>
          <a:noFill/>
        </p:spPr>
        <p:txBody>
          <a:bodyPr wrap="square" rtlCol="0">
            <a:spAutoFit/>
          </a:bodyPr>
          <a:lstStyle/>
          <a:p>
            <a:pPr algn="l"/>
            <a:r>
              <a:rPr lang="en-US" altLang="zh-CN" sz="3200" b="1"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ĐÚNG CHẤT VEN BIỂN</a:t>
            </a:r>
          </a:p>
        </p:txBody>
      </p:sp>
      <p:sp>
        <p:nvSpPr>
          <p:cNvPr id="4" name="TextBox 3">
            <a:extLst>
              <a:ext uri="{FF2B5EF4-FFF2-40B4-BE49-F238E27FC236}">
                <a16:creationId xmlns:a16="http://schemas.microsoft.com/office/drawing/2014/main" id="{F6F05948-33DB-055B-AE2C-CEF9374E5478}"/>
              </a:ext>
            </a:extLst>
          </p:cNvPr>
          <p:cNvSpPr txBox="1"/>
          <p:nvPr/>
        </p:nvSpPr>
        <p:spPr>
          <a:xfrm>
            <a:off x="527853" y="1696592"/>
            <a:ext cx="3075959" cy="535531"/>
          </a:xfrm>
          <a:prstGeom prst="rect">
            <a:avLst/>
          </a:prstGeom>
          <a:noFill/>
        </p:spPr>
        <p:txBody>
          <a:bodyPr wrap="square" rtlCol="0">
            <a:spAutoFit/>
          </a:bodyPr>
          <a:lstStyle/>
          <a:p>
            <a:pPr>
              <a:lnSpc>
                <a:spcPct val="90000"/>
              </a:lnSpc>
            </a:pPr>
            <a:r>
              <a:rPr lang="en-US" altLang="zh-CN" sz="1600" b="1" dirty="0">
                <a:solidFill>
                  <a:schemeClr val="bg1"/>
                </a:solidFill>
                <a:latin typeface="Arial" panose="020B0604020202020204" pitchFamily="34" charset="0"/>
              </a:rPr>
              <a:t>VỚI MỘT LOẠT CÁC TRUNG VÀ VI KHÍ HẬU</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b="1" dirty="0">
                <a:solidFill>
                  <a:schemeClr val="accent3"/>
                </a:solidFill>
                <a:latin typeface="Arial" panose="020B0604020202020204" pitchFamily="34" charset="0"/>
                <a:cs typeface="Arial" panose="020B0604020202020204" pitchFamily="34" charset="0"/>
              </a:rPr>
              <a:t>ĐỘ CAO</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369168" y="3748036"/>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b="1" dirty="0">
                <a:solidFill>
                  <a:schemeClr val="accent3"/>
                </a:solidFill>
                <a:latin typeface="Arial" panose="020B0604020202020204" pitchFamily="34" charset="0"/>
                <a:cs typeface="Arial" panose="020B0604020202020204" pitchFamily="34" charset="0"/>
              </a:rPr>
              <a:t>MORNINGTON PENNISULA </a:t>
            </a:r>
          </a:p>
          <a:p>
            <a:r>
              <a:rPr lang="en-US" altLang="zh-CN" sz="1800" dirty="0">
                <a:solidFill>
                  <a:srgbClr val="B2D8BE"/>
                </a:solidFill>
                <a:latin typeface="Arial" panose="020B0604020202020204" pitchFamily="34" charset="0"/>
                <a:cs typeface="Arial" panose="020B0604020202020204" pitchFamily="34" charset="0"/>
              </a:rPr>
              <a:t>10–260M (32–853FT)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THẤP</a:t>
            </a:r>
          </a:p>
          <a:p>
            <a:r>
              <a:rPr lang="en-US" altLang="zh-CN" sz="1400" dirty="0">
                <a:solidFill>
                  <a:srgbClr val="601329"/>
                </a:solidFill>
                <a:latin typeface="Arial" panose="020B0604020202020204" pitchFamily="34" charset="0"/>
              </a:rPr>
              <a:t>0–499m
(0–1.639ft)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TRUNG BÌNH</a:t>
            </a:r>
          </a:p>
          <a:p>
            <a:r>
              <a:rPr lang="en-US" altLang="zh-CN" sz="1400" dirty="0">
                <a:solidFill>
                  <a:srgbClr val="601329"/>
                </a:solidFill>
                <a:latin typeface="Arial" panose="020B0604020202020204" pitchFamily="34" charset="0"/>
              </a:rPr>
              <a:t>500–749m</a:t>
            </a:r>
          </a:p>
          <a:p>
            <a:r>
              <a:rPr lang="en-US" altLang="zh-CN" sz="1400" dirty="0">
                <a:solidFill>
                  <a:srgbClr val="601329"/>
                </a:solidFill>
                <a:latin typeface="Arial" panose="020B0604020202020204" pitchFamily="34" charset="0"/>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CAO</a:t>
            </a:r>
          </a:p>
          <a:p>
            <a:r>
              <a:rPr lang="en-US" altLang="zh-CN" sz="1400" dirty="0">
                <a:solidFill>
                  <a:srgbClr val="601329"/>
                </a:solidFill>
                <a:latin typeface="Arial" panose="020B0604020202020204" pitchFamily="34" charset="0"/>
              </a:rPr>
              <a:t>750–999m</a:t>
            </a:r>
          </a:p>
          <a:p>
            <a:r>
              <a:rPr lang="en-US" altLang="zh-CN" sz="1400" dirty="0">
                <a:solidFill>
                  <a:srgbClr val="601329"/>
                </a:solidFill>
                <a:latin typeface="Arial" panose="020B0604020202020204" pitchFamily="34" charset="0"/>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85173" y="6349251"/>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85173" y="5226250"/>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Oval 30">
            <a:extLst>
              <a:ext uri="{FF2B5EF4-FFF2-40B4-BE49-F238E27FC236}">
                <a16:creationId xmlns:a16="http://schemas.microsoft.com/office/drawing/2014/main" id="{9F6D3D17-F1EE-B541-B0FA-0B5416EFD923}"/>
              </a:ext>
            </a:extLst>
          </p:cNvPr>
          <p:cNvSpPr/>
          <p:nvPr/>
        </p:nvSpPr>
        <p:spPr>
          <a:xfrm>
            <a:off x="8647076" y="6176582"/>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solidFill>
                <a:schemeClr val="accent3"/>
              </a:solidFill>
              <a:latin typeface="Arial" panose="020B0604020202020204" pitchFamily="34" charset="0"/>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RẤT CAO</a:t>
            </a:r>
          </a:p>
          <a:p>
            <a:r>
              <a:rPr lang="en-US" altLang="zh-CN" sz="1400" dirty="0">
                <a:solidFill>
                  <a:srgbClr val="601329"/>
                </a:solidFill>
                <a:latin typeface="Arial" panose="020B0604020202020204" pitchFamily="34" charset="0"/>
              </a:rPr>
              <a:t>1000m +</a:t>
            </a:r>
          </a:p>
          <a:p>
            <a:r>
              <a:rPr lang="en-US" altLang="zh-CN" sz="1400" dirty="0">
                <a:solidFill>
                  <a:srgbClr val="601329"/>
                </a:solidFill>
                <a:latin typeface="Arial" panose="020B0604020202020204" pitchFamily="34" charset="0"/>
              </a:rPr>
              <a:t>(&gt;3.280ft +)</a:t>
            </a:r>
          </a:p>
        </p:txBody>
      </p:sp>
    </p:spTree>
    <p:extLst>
      <p:ext uri="{BB962C8B-B14F-4D97-AF65-F5344CB8AC3E}">
        <p14:creationId xmlns:p14="http://schemas.microsoft.com/office/powerpoint/2010/main" val="1159636496"/>
      </p:ext>
    </p:extLst>
  </p:cSld>
  <p:clrMapOvr>
    <a:masterClrMapping/>
  </p:clrMapOvr>
  <p:transition/>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altLang="zh-CN" b="1" dirty="0">
                <a:solidFill>
                  <a:schemeClr val="accent2"/>
                </a:solidFill>
              </a:rPr>
              <a:t>ĐẤT</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699472" cy="1530521"/>
          </a:xfrm>
        </p:spPr>
        <p:txBody>
          <a:bodyPr/>
          <a:lstStyle/>
          <a:p>
            <a:pPr marL="0" indent="0">
              <a:buNone/>
            </a:pPr>
            <a:r>
              <a:rPr lang="en-US" altLang="zh-CN" dirty="0"/>
              <a:t>Đất đai đa dạng từ đất vàng và nâu trên đất sét tơi xốp, thoát nước tốt đến đất sét đỏ núi lửa đến đất cát màu mỡ, sâu ở khu vực phía bắc.</a:t>
            </a:r>
          </a:p>
        </p:txBody>
      </p:sp>
      <p:pic>
        <p:nvPicPr>
          <p:cNvPr id="7" name="Picture Placeholder 6" descr="A person holding a small rock  AI-generated content may be incorrect.">
            <a:extLst>
              <a:ext uri="{FF2B5EF4-FFF2-40B4-BE49-F238E27FC236}">
                <a16:creationId xmlns:a16="http://schemas.microsoft.com/office/drawing/2014/main" id="{3A92D0A8-2000-3B82-0943-71126933CAF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720" r="16720"/>
          <a:stretch>
            <a:fillRect/>
          </a:stretch>
        </p:blipFill>
        <p:spPr/>
      </p:pic>
    </p:spTree>
    <p:extLst>
      <p:ext uri="{BB962C8B-B14F-4D97-AF65-F5344CB8AC3E}">
        <p14:creationId xmlns:p14="http://schemas.microsoft.com/office/powerpoint/2010/main" val="424991755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376841"/>
            <a:ext cx="4829691" cy="785732"/>
          </a:xfrm>
        </p:spPr>
        <p:txBody>
          <a:bodyPr/>
          <a:lstStyle/>
          <a:p>
            <a:r>
              <a:rPr lang="en-US" altLang="zh-CN" b="1" dirty="0"/>
              <a:t>TRỒNG NHO Ở BÁN ĐẢO MORNINGTON</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162573"/>
            <a:ext cx="5552060" cy="579936"/>
          </a:xfrm>
        </p:spPr>
        <p:txBody>
          <a:bodyPr/>
          <a:lstStyle>
            <a:lvl1pPr>
              <a:defRPr sz="4600"/>
            </a:lvl1pPr>
          </a:lstStyle>
          <a:p>
            <a:r>
              <a:rPr lang="en-US" altLang="zh-CN" sz="4600" b="1" kern="1000" spc="-70" dirty="0">
                <a:solidFill>
                  <a:schemeClr val="accent4"/>
                </a:solidFill>
              </a:rPr>
              <a:t>MỘT CỘNG ĐỒNG CỦA NHỮNG NGƯỜI THEO CHỦ NGHĨA HOÀN HẢO</a:t>
            </a:r>
          </a:p>
        </p:txBody>
      </p:sp>
      <p:sp>
        <p:nvSpPr>
          <p:cNvPr id="2" name="Text Placeholder 5">
            <a:extLst>
              <a:ext uri="{FF2B5EF4-FFF2-40B4-BE49-F238E27FC236}">
                <a16:creationId xmlns:a16="http://schemas.microsoft.com/office/drawing/2014/main" id="{AC7DDBF7-95BA-FE7D-62B5-E88F8F533DA0}"/>
              </a:ext>
            </a:extLst>
          </p:cNvPr>
          <p:cNvSpPr>
            <a:spLocks noGrp="1"/>
          </p:cNvSpPr>
          <p:nvPr>
            <p:ph type="body" sz="quarter" idx="11"/>
          </p:nvPr>
        </p:nvSpPr>
        <p:spPr>
          <a:xfrm>
            <a:off x="630419" y="3787202"/>
            <a:ext cx="4113968" cy="1791848"/>
          </a:xfrm>
        </p:spPr>
        <p:txBody>
          <a:bodyPr/>
          <a:lstStyle/>
          <a:p>
            <a:pPr marL="285750" indent="-285750">
              <a:buFont typeface="Arial" panose="020B0604020202020204" pitchFamily="34" charset="0"/>
              <a:buChar char="•"/>
            </a:pPr>
            <a:r>
              <a:rPr lang="en-US" altLang="zh-CN" dirty="0">
                <a:solidFill>
                  <a:schemeClr val="bg1"/>
                </a:solidFill>
              </a:rPr>
              <a:t>Vườn nho quy mô nhỏ, nhiều vườn do gia đình điều hành</a:t>
            </a:r>
          </a:p>
          <a:p>
            <a:pPr marL="285750" indent="-285750">
              <a:buFont typeface="Arial" panose="020B0604020202020204" pitchFamily="34" charset="0"/>
              <a:buChar char="•"/>
            </a:pPr>
            <a:r>
              <a:rPr lang="en-US" altLang="zh-CN" dirty="0">
                <a:solidFill>
                  <a:schemeClr val="bg1"/>
                </a:solidFill>
              </a:rPr>
              <a:t>Pinot Noir chiếm gần một nửa tổng sản lượng hàng năm</a:t>
            </a:r>
          </a:p>
          <a:p>
            <a:pPr marL="285750" indent="-285750">
              <a:buFont typeface="Arial" panose="020B0604020202020204" pitchFamily="34" charset="0"/>
              <a:buChar char="•"/>
            </a:pPr>
            <a:r>
              <a:rPr lang="en-US" altLang="zh-CN" dirty="0">
                <a:solidFill>
                  <a:schemeClr val="bg1"/>
                </a:solidFill>
              </a:rPr>
              <a:t>Các phương pháp trồng nho bị ảnh </a:t>
            </a:r>
            <a:r>
              <a:rPr lang="en-US" altLang="zh-CN" dirty="0" err="1">
                <a:solidFill>
                  <a:schemeClr val="bg1"/>
                </a:solidFill>
              </a:rPr>
              <a:t>hưởng</a:t>
            </a:r>
            <a:r>
              <a:rPr lang="en-US" altLang="zh-CN" dirty="0">
                <a:solidFill>
                  <a:schemeClr val="bg1"/>
                </a:solidFill>
              </a:rPr>
              <a:t> </a:t>
            </a:r>
            <a:r>
              <a:rPr lang="en-US" altLang="zh-CN" dirty="0" err="1">
                <a:solidFill>
                  <a:schemeClr val="bg1"/>
                </a:solidFill>
              </a:rPr>
              <a:t>bởi</a:t>
            </a:r>
            <a:r>
              <a:rPr lang="en-US" altLang="zh-CN" dirty="0">
                <a:solidFill>
                  <a:schemeClr val="bg1"/>
                </a:solidFill>
              </a:rPr>
              <a:t> nhu cầu của Pinot Noir</a:t>
            </a:r>
          </a:p>
          <a:p>
            <a:pPr marL="285750" indent="-285750">
              <a:buFont typeface="Arial" panose="020B0604020202020204" pitchFamily="34" charset="0"/>
              <a:buChar char="•"/>
            </a:pPr>
            <a:r>
              <a:rPr lang="en-US" altLang="zh-CN" dirty="0">
                <a:solidFill>
                  <a:schemeClr val="bg1"/>
                </a:solidFill>
              </a:rPr>
              <a:t>Thu hoạch: từ cuối tháng Hai đến đầu tháng Tư</a:t>
            </a:r>
          </a:p>
        </p:txBody>
      </p:sp>
    </p:spTree>
    <p:extLst>
      <p:ext uri="{BB962C8B-B14F-4D97-AF65-F5344CB8AC3E}">
        <p14:creationId xmlns:p14="http://schemas.microsoft.com/office/powerpoint/2010/main" val="403588366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526453" y="55422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altLang="zh-CN" sz="3200" b="1" dirty="0">
                <a:solidFill>
                  <a:schemeClr val="accent5"/>
                </a:solidFill>
                <a:latin typeface="Arial" panose="020B0604020202020204" pitchFamily="34" charset="0"/>
                <a:cs typeface="Arial" panose="020B0604020202020204" pitchFamily="34" charset="0"/>
              </a:rPr>
              <a:t>SẢN XUẤT RƯỢU VANG </a:t>
            </a:r>
            <a:r>
              <a:rPr lang="en-US" altLang="zh-CN" sz="3200" b="1" dirty="0" err="1">
                <a:solidFill>
                  <a:schemeClr val="accent5"/>
                </a:solidFill>
                <a:latin typeface="Arial" panose="020B0604020202020204" pitchFamily="34" charset="0"/>
                <a:cs typeface="Arial" panose="020B0604020202020204" pitchFamily="34" charset="0"/>
              </a:rPr>
              <a:t>Ở</a:t>
            </a:r>
            <a:r>
              <a:rPr lang="en-US" altLang="zh-CN" sz="3200" b="1" dirty="0">
                <a:solidFill>
                  <a:schemeClr val="accent5"/>
                </a:solidFill>
                <a:latin typeface="Arial" panose="020B0604020202020204" pitchFamily="34" charset="0"/>
                <a:cs typeface="Arial" panose="020B0604020202020204" pitchFamily="34" charset="0"/>
              </a:rPr>
              <a:t> MORNINGTON PENNISULA</a:t>
            </a:r>
          </a:p>
          <a:p>
            <a:pPr marL="0" indent="0">
              <a:lnSpc>
                <a:spcPct val="82000"/>
              </a:lnSpc>
              <a:buNone/>
            </a:pPr>
            <a:r>
              <a:rPr lang="en-US" altLang="zh-CN" sz="5440" b="1" dirty="0">
                <a:solidFill>
                  <a:schemeClr val="accent1"/>
                </a:solidFill>
                <a:latin typeface="Arial" panose="020B0604020202020204" pitchFamily="34" charset="0"/>
                <a:cs typeface="Arial" panose="020B0604020202020204" pitchFamily="34" charset="0"/>
              </a:rPr>
              <a:t>LÀM CHỦ SỰ CAN THIỆP TỐI THIỂU</a:t>
            </a:r>
          </a:p>
        </p:txBody>
      </p:sp>
      <p:sp>
        <p:nvSpPr>
          <p:cNvPr id="9" name="TextBox 8">
            <a:extLst>
              <a:ext uri="{FF2B5EF4-FFF2-40B4-BE49-F238E27FC236}">
                <a16:creationId xmlns:a16="http://schemas.microsoft.com/office/drawing/2014/main" id="{9E8DB106-AC9C-525A-E02C-72C63CCF7FF8}"/>
              </a:ext>
            </a:extLst>
          </p:cNvPr>
          <p:cNvSpPr txBox="1"/>
          <p:nvPr/>
        </p:nvSpPr>
        <p:spPr>
          <a:xfrm>
            <a:off x="623888" y="5799064"/>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CAN THIỆP TỐI THIỂU</a:t>
            </a:r>
          </a:p>
        </p:txBody>
      </p:sp>
      <p:sp>
        <p:nvSpPr>
          <p:cNvPr id="10" name="TextBox 9">
            <a:extLst>
              <a:ext uri="{FF2B5EF4-FFF2-40B4-BE49-F238E27FC236}">
                <a16:creationId xmlns:a16="http://schemas.microsoft.com/office/drawing/2014/main" id="{FD4C0A40-C784-6C98-6DB1-6AB956F004FC}"/>
              </a:ext>
            </a:extLst>
          </p:cNvPr>
          <p:cNvSpPr txBox="1"/>
          <p:nvPr/>
        </p:nvSpPr>
        <p:spPr>
          <a:xfrm>
            <a:off x="5270021" y="5875326"/>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LÊN MEN NGUYÊN QUẢ</a:t>
            </a:r>
          </a:p>
        </p:txBody>
      </p:sp>
      <p:sp>
        <p:nvSpPr>
          <p:cNvPr id="11" name="TextBox 10">
            <a:extLst>
              <a:ext uri="{FF2B5EF4-FFF2-40B4-BE49-F238E27FC236}">
                <a16:creationId xmlns:a16="http://schemas.microsoft.com/office/drawing/2014/main" id="{045564FB-E21A-BF9F-8015-C18A2392E8AD}"/>
              </a:ext>
            </a:extLst>
          </p:cNvPr>
          <p:cNvSpPr txBox="1"/>
          <p:nvPr/>
        </p:nvSpPr>
        <p:spPr>
          <a:xfrm>
            <a:off x="7648948" y="5884559"/>
            <a:ext cx="1844265" cy="523220"/>
          </a:xfrm>
          <a:prstGeom prst="rect">
            <a:avLst/>
          </a:prstGeom>
          <a:noFill/>
        </p:spPr>
        <p:txBody>
          <a:bodyPr wrap="square" rtlCol="0">
            <a:noAutofit/>
          </a:bodyPr>
          <a:lstStyle/>
          <a:p>
            <a:pPr algn="ctr"/>
            <a:r>
              <a:rPr lang="en-US" altLang="zh-CN" sz="1400" dirty="0">
                <a:latin typeface="Arial" panose="020B0604020202020204" pitchFamily="34" charset="0"/>
              </a:rPr>
              <a:t>THÙNG LÊN MEN/Ủ THAY THẾ</a:t>
            </a:r>
          </a:p>
        </p:txBody>
      </p:sp>
      <p:pic>
        <p:nvPicPr>
          <p:cNvPr id="32" name="Picture 31">
            <a:extLst>
              <a:ext uri="{FF2B5EF4-FFF2-40B4-BE49-F238E27FC236}">
                <a16:creationId xmlns:a16="http://schemas.microsoft.com/office/drawing/2014/main" id="{95E7B4EB-1393-CF21-ED26-471A862268AC}"/>
              </a:ext>
            </a:extLst>
          </p:cNvPr>
          <p:cNvPicPr>
            <a:picLocks noChangeAspect="1"/>
          </p:cNvPicPr>
          <p:nvPr/>
        </p:nvPicPr>
        <p:blipFill>
          <a:blip r:embed="rId3"/>
          <a:stretch>
            <a:fillRect/>
          </a:stretch>
        </p:blipFill>
        <p:spPr>
          <a:xfrm>
            <a:off x="3263146" y="3475255"/>
            <a:ext cx="1317749" cy="2174745"/>
          </a:xfrm>
          <a:prstGeom prst="rect">
            <a:avLst/>
          </a:prstGeom>
        </p:spPr>
      </p:pic>
      <p:pic>
        <p:nvPicPr>
          <p:cNvPr id="4" name="Picture 3">
            <a:extLst>
              <a:ext uri="{FF2B5EF4-FFF2-40B4-BE49-F238E27FC236}">
                <a16:creationId xmlns:a16="http://schemas.microsoft.com/office/drawing/2014/main" id="{5FBDCDA8-3677-C637-56FA-3944D1853A0C}"/>
              </a:ext>
            </a:extLst>
          </p:cNvPr>
          <p:cNvPicPr>
            <a:picLocks noChangeAspect="1"/>
          </p:cNvPicPr>
          <p:nvPr/>
        </p:nvPicPr>
        <p:blipFill>
          <a:blip r:embed="rId3"/>
          <a:stretch>
            <a:fillRect/>
          </a:stretch>
        </p:blipFill>
        <p:spPr>
          <a:xfrm>
            <a:off x="5583948" y="3475255"/>
            <a:ext cx="1317749" cy="2174745"/>
          </a:xfrm>
          <a:prstGeom prst="rect">
            <a:avLst/>
          </a:prstGeom>
        </p:spPr>
      </p:pic>
      <p:sp>
        <p:nvSpPr>
          <p:cNvPr id="12" name="TextBox 11">
            <a:extLst>
              <a:ext uri="{FF2B5EF4-FFF2-40B4-BE49-F238E27FC236}">
                <a16:creationId xmlns:a16="http://schemas.microsoft.com/office/drawing/2014/main" id="{C18BDE99-8639-7564-405E-6B7B35E6DFF5}"/>
              </a:ext>
            </a:extLst>
          </p:cNvPr>
          <p:cNvSpPr txBox="1"/>
          <p:nvPr/>
        </p:nvSpPr>
        <p:spPr>
          <a:xfrm>
            <a:off x="3002815" y="5799064"/>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LÊN MEN TỰ NHIÊN</a:t>
            </a:r>
          </a:p>
        </p:txBody>
      </p:sp>
      <p:sp>
        <p:nvSpPr>
          <p:cNvPr id="18" name="TextBox 17">
            <a:extLst>
              <a:ext uri="{FF2B5EF4-FFF2-40B4-BE49-F238E27FC236}">
                <a16:creationId xmlns:a16="http://schemas.microsoft.com/office/drawing/2014/main" id="{25924203-8544-A246-E5EA-6954E5CA8DBF}"/>
              </a:ext>
            </a:extLst>
          </p:cNvPr>
          <p:cNvSpPr txBox="1"/>
          <p:nvPr/>
        </p:nvSpPr>
        <p:spPr>
          <a:xfrm>
            <a:off x="9953533" y="5884559"/>
            <a:ext cx="1844265" cy="523220"/>
          </a:xfrm>
          <a:prstGeom prst="rect">
            <a:avLst/>
          </a:prstGeom>
          <a:noFill/>
        </p:spPr>
        <p:txBody>
          <a:bodyPr wrap="square" rtlCol="0">
            <a:noAutofit/>
          </a:bodyPr>
          <a:lstStyle/>
          <a:p>
            <a:pPr algn="ctr"/>
            <a:r>
              <a:rPr lang="en-US" altLang="zh-CN" sz="1400" dirty="0">
                <a:latin typeface="Arial" panose="020B0604020202020204" pitchFamily="34" charset="0"/>
              </a:rPr>
              <a:t>THÙNG GỖ SỒI LỚN HƠN</a:t>
            </a:r>
          </a:p>
        </p:txBody>
      </p:sp>
      <p:pic>
        <p:nvPicPr>
          <p:cNvPr id="21" name="Picture 20">
            <a:extLst>
              <a:ext uri="{FF2B5EF4-FFF2-40B4-BE49-F238E27FC236}">
                <a16:creationId xmlns:a16="http://schemas.microsoft.com/office/drawing/2014/main" id="{E8656B86-BD26-1220-19FB-2830B9900A4A}"/>
              </a:ext>
            </a:extLst>
          </p:cNvPr>
          <p:cNvPicPr>
            <a:picLocks noChangeAspect="1"/>
          </p:cNvPicPr>
          <p:nvPr/>
        </p:nvPicPr>
        <p:blipFill>
          <a:blip r:embed="rId4"/>
          <a:stretch>
            <a:fillRect/>
          </a:stretch>
        </p:blipFill>
        <p:spPr>
          <a:xfrm>
            <a:off x="5421352" y="3199428"/>
            <a:ext cx="459057" cy="694050"/>
          </a:xfrm>
          <a:prstGeom prst="rect">
            <a:avLst/>
          </a:prstGeom>
        </p:spPr>
      </p:pic>
      <p:pic>
        <p:nvPicPr>
          <p:cNvPr id="22" name="Picture 21">
            <a:extLst>
              <a:ext uri="{FF2B5EF4-FFF2-40B4-BE49-F238E27FC236}">
                <a16:creationId xmlns:a16="http://schemas.microsoft.com/office/drawing/2014/main" id="{05E9C117-E11A-C617-D6A7-C4092A543905}"/>
              </a:ext>
            </a:extLst>
          </p:cNvPr>
          <p:cNvPicPr>
            <a:picLocks noChangeAspect="1"/>
          </p:cNvPicPr>
          <p:nvPr/>
        </p:nvPicPr>
        <p:blipFill>
          <a:blip r:embed="rId4"/>
          <a:stretch>
            <a:fillRect/>
          </a:stretch>
        </p:blipFill>
        <p:spPr>
          <a:xfrm flipH="1">
            <a:off x="6387791" y="3324392"/>
            <a:ext cx="578004" cy="873886"/>
          </a:xfrm>
          <a:prstGeom prst="rect">
            <a:avLst/>
          </a:prstGeom>
        </p:spPr>
      </p:pic>
      <p:pic>
        <p:nvPicPr>
          <p:cNvPr id="3" name="Picture 2">
            <a:extLst>
              <a:ext uri="{FF2B5EF4-FFF2-40B4-BE49-F238E27FC236}">
                <a16:creationId xmlns:a16="http://schemas.microsoft.com/office/drawing/2014/main" id="{E26BDAE0-639B-149B-4604-C9DDDBE6A105}"/>
              </a:ext>
            </a:extLst>
          </p:cNvPr>
          <p:cNvPicPr>
            <a:picLocks noChangeAspect="1"/>
          </p:cNvPicPr>
          <p:nvPr/>
        </p:nvPicPr>
        <p:blipFill>
          <a:blip r:embed="rId5"/>
          <a:stretch>
            <a:fillRect/>
          </a:stretch>
        </p:blipFill>
        <p:spPr>
          <a:xfrm>
            <a:off x="818227" y="3199428"/>
            <a:ext cx="1442601" cy="2450572"/>
          </a:xfrm>
          <a:prstGeom prst="rect">
            <a:avLst/>
          </a:prstGeom>
        </p:spPr>
      </p:pic>
      <p:pic>
        <p:nvPicPr>
          <p:cNvPr id="16" name="Picture 15">
            <a:extLst>
              <a:ext uri="{FF2B5EF4-FFF2-40B4-BE49-F238E27FC236}">
                <a16:creationId xmlns:a16="http://schemas.microsoft.com/office/drawing/2014/main" id="{8140C766-C71C-03AC-31E8-5ED52B7C9027}"/>
              </a:ext>
            </a:extLst>
          </p:cNvPr>
          <p:cNvPicPr>
            <a:picLocks noChangeAspect="1"/>
          </p:cNvPicPr>
          <p:nvPr/>
        </p:nvPicPr>
        <p:blipFill>
          <a:blip r:embed="rId5"/>
          <a:stretch>
            <a:fillRect/>
          </a:stretch>
        </p:blipFill>
        <p:spPr>
          <a:xfrm>
            <a:off x="7743683" y="3199428"/>
            <a:ext cx="1442601" cy="2450572"/>
          </a:xfrm>
          <a:prstGeom prst="rect">
            <a:avLst/>
          </a:prstGeom>
        </p:spPr>
      </p:pic>
      <p:pic>
        <p:nvPicPr>
          <p:cNvPr id="17" name="Picture 16">
            <a:extLst>
              <a:ext uri="{FF2B5EF4-FFF2-40B4-BE49-F238E27FC236}">
                <a16:creationId xmlns:a16="http://schemas.microsoft.com/office/drawing/2014/main" id="{6F1EA13C-1C4C-AC29-989E-BB5F601F1451}"/>
              </a:ext>
            </a:extLst>
          </p:cNvPr>
          <p:cNvPicPr>
            <a:picLocks noChangeAspect="1"/>
          </p:cNvPicPr>
          <p:nvPr/>
        </p:nvPicPr>
        <p:blipFill>
          <a:blip r:embed="rId6"/>
          <a:stretch>
            <a:fillRect/>
          </a:stretch>
        </p:blipFill>
        <p:spPr>
          <a:xfrm>
            <a:off x="9686976" y="3732551"/>
            <a:ext cx="1994147" cy="1917449"/>
          </a:xfrm>
          <a:prstGeom prst="rect">
            <a:avLst/>
          </a:prstGeom>
        </p:spPr>
      </p:pic>
      <p:pic>
        <p:nvPicPr>
          <p:cNvPr id="24" name="Picture 23">
            <a:extLst>
              <a:ext uri="{FF2B5EF4-FFF2-40B4-BE49-F238E27FC236}">
                <a16:creationId xmlns:a16="http://schemas.microsoft.com/office/drawing/2014/main" id="{D5DC1E30-60DF-B29E-DEF3-B09C97A705C2}"/>
              </a:ext>
            </a:extLst>
          </p:cNvPr>
          <p:cNvPicPr>
            <a:picLocks noChangeAspect="1"/>
          </p:cNvPicPr>
          <p:nvPr/>
        </p:nvPicPr>
        <p:blipFill>
          <a:blip r:embed="rId7"/>
          <a:stretch>
            <a:fillRect/>
          </a:stretch>
        </p:blipFill>
        <p:spPr>
          <a:xfrm>
            <a:off x="10692232" y="4918163"/>
            <a:ext cx="1165636" cy="899895"/>
          </a:xfrm>
          <a:prstGeom prst="rect">
            <a:avLst/>
          </a:prstGeom>
        </p:spPr>
      </p:pic>
    </p:spTree>
    <p:extLst>
      <p:ext uri="{BB962C8B-B14F-4D97-AF65-F5344CB8AC3E}">
        <p14:creationId xmlns:p14="http://schemas.microsoft.com/office/powerpoint/2010/main" val="243072582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8">
            <a:extLst>
              <a:ext uri="{FF2B5EF4-FFF2-40B4-BE49-F238E27FC236}">
                <a16:creationId xmlns:a16="http://schemas.microsoft.com/office/drawing/2014/main" id="{28F67CD5-87BD-5A22-42BB-CC18C0204A05}"/>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333888" y="1933074"/>
            <a:ext cx="1182507" cy="3579859"/>
          </a:xfrm>
          <a:prstGeom prst="rect">
            <a:avLst/>
          </a:prstGeom>
        </p:spPr>
      </p:pic>
      <p:pic>
        <p:nvPicPr>
          <p:cNvPr id="6" name="Picture Placeholder 8">
            <a:extLst>
              <a:ext uri="{FF2B5EF4-FFF2-40B4-BE49-F238E27FC236}">
                <a16:creationId xmlns:a16="http://schemas.microsoft.com/office/drawing/2014/main" id="{9A95BAAB-F4D4-23A4-2145-07B5170E5863}"/>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207009" y="1778557"/>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81918" y="1778557"/>
            <a:ext cx="1270924" cy="3847526"/>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65273"/>
          </a:xfrm>
          <a:prstGeom prst="rect">
            <a:avLst/>
          </a:prstGeom>
          <a:noFill/>
        </p:spPr>
        <p:txBody>
          <a:bodyPr wrap="square">
            <a:spAutoFit/>
          </a:bodyPr>
          <a:lstStyle/>
          <a:p>
            <a:pPr>
              <a:lnSpc>
                <a:spcPct val="82000"/>
              </a:lnSpc>
            </a:pPr>
            <a:r>
              <a:rPr lang="en-US" altLang="zh-CN" sz="5440" b="1" dirty="0">
                <a:solidFill>
                  <a:srgbClr val="601329"/>
                </a:solidFill>
                <a:latin typeface="Arial" panose="020B0604020202020204" pitchFamily="34" charset="0"/>
              </a:rPr>
              <a:t>MORNINGTON PENNISULA 
5 GIỐNG NHO HÀNG ĐẦU</a:t>
            </a: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spAutoFit/>
          </a:bodyPr>
          <a:lstStyle/>
          <a:p>
            <a:pPr algn="ctr"/>
            <a:r>
              <a:rPr lang="en-US" altLang="zh-CN" dirty="0">
                <a:solidFill>
                  <a:srgbClr val="601329"/>
                </a:solidFill>
                <a:latin typeface="Arial" panose="020B0604020202020204" pitchFamily="34" charset="0"/>
              </a:rPr>
              <a:t>PINOT NOIR</a:t>
            </a:r>
          </a:p>
          <a:p>
            <a:pPr algn="ctr"/>
            <a:endParaRPr lang="en-US" dirty="0">
              <a:solidFill>
                <a:srgbClr val="601329"/>
              </a:solidFill>
              <a:latin typeface="Arial" panose="020B0604020202020204" pitchFamily="34" charset="0"/>
            </a:endParaRPr>
          </a:p>
          <a:p>
            <a:pPr algn="ctr"/>
            <a:r>
              <a:rPr lang="zh-CN" altLang="en-US" sz="3800" dirty="0">
                <a:solidFill>
                  <a:schemeClr val="bg1"/>
                </a:solidFill>
                <a:latin typeface="Arial" panose="020B0604020202020204" pitchFamily="34" charset="0"/>
              </a:rPr>
              <a:t>48%</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951916" y="5470367"/>
            <a:ext cx="1842968" cy="1231106"/>
          </a:xfrm>
          <a:prstGeom prst="rect">
            <a:avLst/>
          </a:prstGeom>
          <a:noFill/>
        </p:spPr>
        <p:txBody>
          <a:bodyPr wrap="square" anchor="t">
            <a:spAutoFit/>
          </a:bodyPr>
          <a:lstStyle/>
          <a:p>
            <a:pPr algn="ctr"/>
            <a:r>
              <a:rPr lang="en-US" altLang="zh-CN" dirty="0">
                <a:solidFill>
                  <a:srgbClr val="601329"/>
                </a:solidFill>
                <a:latin typeface="Arial" panose="020B0604020202020204" pitchFamily="34" charset="0"/>
              </a:rPr>
              <a:t>CHARDONNAY</a:t>
            </a:r>
          </a:p>
          <a:p>
            <a:pPr algn="ctr"/>
            <a:endParaRPr lang="en-US" dirty="0">
              <a:solidFill>
                <a:srgbClr val="601329"/>
              </a:solidFill>
              <a:latin typeface="Arial" panose="020B0604020202020204" pitchFamily="34" charset="0"/>
            </a:endParaRPr>
          </a:p>
          <a:p>
            <a:pPr algn="ctr"/>
            <a:r>
              <a:rPr lang="zh-CN" altLang="en-US" sz="3800" dirty="0">
                <a:solidFill>
                  <a:schemeClr val="bg1"/>
                </a:solidFill>
                <a:latin typeface="Arial" panose="020B0604020202020204" pitchFamily="34" charset="0"/>
              </a:rPr>
              <a:t>31%</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algn="ctr"/>
            <a:r>
              <a:rPr lang="en-US" altLang="zh-CN" dirty="0">
                <a:solidFill>
                  <a:srgbClr val="601329"/>
                </a:solidFill>
                <a:latin typeface="Arial" panose="020B0604020202020204" pitchFamily="34" charset="0"/>
              </a:rPr>
              <a:t>PINOT GRIGIO</a:t>
            </a:r>
          </a:p>
          <a:p>
            <a:pPr algn="ctr"/>
            <a:endParaRPr lang="en-US" dirty="0">
              <a:solidFill>
                <a:srgbClr val="601329"/>
              </a:solidFill>
              <a:latin typeface="Arial" panose="020B0604020202020204" pitchFamily="34" charset="0"/>
            </a:endParaRPr>
          </a:p>
          <a:p>
            <a:pPr algn="ctr"/>
            <a:r>
              <a:rPr lang="zh-CN" altLang="en-US" sz="3800" dirty="0">
                <a:solidFill>
                  <a:schemeClr val="bg1"/>
                </a:solidFill>
                <a:latin typeface="Arial" panose="020B0604020202020204" pitchFamily="34" charset="0"/>
              </a:rPr>
              <a:t>14%</a:t>
            </a:r>
          </a:p>
          <a:p>
            <a:pPr algn="ctr"/>
            <a:endParaRPr lang="en-US" dirty="0">
              <a:solidFill>
                <a:srgbClr val="601329"/>
              </a:solidFill>
              <a:latin typeface="Arial" panose="020B0604020202020204" pitchFamily="34" charset="0"/>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spAutoFit/>
          </a:bodyPr>
          <a:lstStyle/>
          <a:p>
            <a:pPr algn="ctr"/>
            <a:r>
              <a:rPr lang="en-US" altLang="zh-CN" dirty="0">
                <a:solidFill>
                  <a:srgbClr val="601329"/>
                </a:solidFill>
                <a:latin typeface="Arial" panose="020B0604020202020204" pitchFamily="34" charset="0"/>
              </a:rPr>
              <a:t>SHIRAZ</a:t>
            </a:r>
          </a:p>
          <a:p>
            <a:pPr algn="ctr"/>
            <a:endParaRPr lang="en-US" dirty="0">
              <a:solidFill>
                <a:srgbClr val="601329"/>
              </a:solidFill>
              <a:latin typeface="Arial" panose="020B0604020202020204" pitchFamily="34" charset="0"/>
            </a:endParaRPr>
          </a:p>
          <a:p>
            <a:pPr algn="ctr"/>
            <a:r>
              <a:rPr lang="zh-CN" altLang="en-US" sz="3800" dirty="0">
                <a:solidFill>
                  <a:schemeClr val="bg1"/>
                </a:solidFill>
                <a:latin typeface="Arial" panose="020B0604020202020204" pitchFamily="34" charset="0"/>
              </a:rPr>
              <a:t>3%</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spAutoFit/>
          </a:bodyPr>
          <a:lstStyle/>
          <a:p>
            <a:pPr algn="ctr"/>
            <a:r>
              <a:rPr lang="en-US" altLang="zh-CN" dirty="0">
                <a:solidFill>
                  <a:srgbClr val="601329"/>
                </a:solidFill>
                <a:latin typeface="Arial" panose="020B0604020202020204" pitchFamily="34" charset="0"/>
              </a:rPr>
              <a:t>SAUVIGNON BLANC</a:t>
            </a:r>
          </a:p>
          <a:p>
            <a:pPr algn="ctr"/>
            <a:r>
              <a:rPr lang="zh-CN" altLang="en-US" sz="3800" dirty="0">
                <a:solidFill>
                  <a:schemeClr val="bg1"/>
                </a:solidFill>
                <a:latin typeface="Arial" panose="020B0604020202020204" pitchFamily="34" charset="0"/>
              </a:rPr>
              <a:t>2%</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969949" y="4084438"/>
            <a:ext cx="1873205" cy="371255"/>
          </a:xfrm>
          <a:prstGeom prst="rect">
            <a:avLst/>
          </a:prstGeom>
          <a:noFill/>
        </p:spPr>
        <p:txBody>
          <a:bodyPr wrap="none" rtlCol="0">
            <a:spAutoFit/>
          </a:bodyPr>
          <a:lstStyle/>
          <a:p>
            <a:pPr algn="ctr">
              <a:lnSpc>
                <a:spcPct val="82000"/>
              </a:lnSpc>
            </a:pPr>
            <a:r>
              <a:rPr lang="en-US" altLang="zh-CN" sz="2200" b="1" dirty="0">
                <a:solidFill>
                  <a:schemeClr val="bg1"/>
                </a:solidFill>
                <a:latin typeface="Arial" panose="020B0604020202020204" pitchFamily="34" charset="0"/>
              </a:rPr>
              <a:t>PINOT NOIR</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7326771" y="4049909"/>
            <a:ext cx="1234633" cy="369973"/>
          </a:xfrm>
          <a:prstGeom prst="rect">
            <a:avLst/>
          </a:prstGeom>
          <a:noFill/>
        </p:spPr>
        <p:txBody>
          <a:bodyPr wrap="none" rtlCol="0">
            <a:spAutoFit/>
          </a:bodyPr>
          <a:lstStyle/>
          <a:p>
            <a:pPr algn="ctr">
              <a:lnSpc>
                <a:spcPct val="82000"/>
              </a:lnSpc>
            </a:pPr>
            <a:r>
              <a:rPr lang="en-US" altLang="zh-CN" sz="2200" b="1" dirty="0">
                <a:solidFill>
                  <a:schemeClr val="bg1"/>
                </a:solidFill>
                <a:latin typeface="Arial" panose="020B0604020202020204" pitchFamily="34" charset="0"/>
              </a:rPr>
              <a:t>SHIRAZ</a:t>
            </a:r>
          </a:p>
        </p:txBody>
      </p:sp>
      <p:sp>
        <p:nvSpPr>
          <p:cNvPr id="5" name="object 10">
            <a:extLst>
              <a:ext uri="{FF2B5EF4-FFF2-40B4-BE49-F238E27FC236}">
                <a16:creationId xmlns:a16="http://schemas.microsoft.com/office/drawing/2014/main" id="{D65BE8BA-7DE3-5EFC-2CA1-DB4A6E7991DA}"/>
              </a:ext>
            </a:extLst>
          </p:cNvPr>
          <p:cNvSpPr txBox="1"/>
          <p:nvPr/>
        </p:nvSpPr>
        <p:spPr>
          <a:xfrm rot="16200000">
            <a:off x="4750782" y="4069993"/>
            <a:ext cx="2348718" cy="285976"/>
          </a:xfrm>
          <a:prstGeom prst="rect">
            <a:avLst/>
          </a:prstGeom>
        </p:spPr>
        <p:txBody>
          <a:bodyPr vert="horz" wrap="square" lIns="0" tIns="12065" rIns="0" bIns="0" rtlCol="0">
            <a:spAutoFit/>
          </a:bodyPr>
          <a:lstStyle/>
          <a:p>
            <a:pPr algn="ctr" defTabSz="914453">
              <a:lnSpc>
                <a:spcPct val="80000"/>
              </a:lnSpc>
              <a:spcBef>
                <a:spcPct val="0"/>
              </a:spcBef>
            </a:pPr>
            <a:r>
              <a:rPr lang="en-US" altLang="zh-CN" sz="2200" b="1" dirty="0">
                <a:solidFill>
                  <a:schemeClr val="bg1"/>
                </a:solidFill>
                <a:latin typeface="Arial" panose="020B0604020202020204" pitchFamily="34" charset="0"/>
                <a:ea typeface="Inter Display" panose="02000503000000020004" pitchFamily="2" charset="0"/>
                <a:cs typeface="Arial" panose="020B0604020202020204" pitchFamily="34" charset="0"/>
              </a:rPr>
              <a:t>PINOT GRIGIO</a:t>
            </a:r>
            <a:endParaRPr lang="en-AU" sz="22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pic>
        <p:nvPicPr>
          <p:cNvPr id="2" name="Picture Placeholder 8">
            <a:extLst>
              <a:ext uri="{FF2B5EF4-FFF2-40B4-BE49-F238E27FC236}">
                <a16:creationId xmlns:a16="http://schemas.microsoft.com/office/drawing/2014/main" id="{041AE03D-23CF-6A9C-4BE2-689E1A100D4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310215" y="1933074"/>
            <a:ext cx="1182507" cy="3579859"/>
          </a:xfrm>
          <a:prstGeom prst="rect">
            <a:avLst/>
          </a:prstGeom>
        </p:spPr>
      </p:pic>
      <p:sp>
        <p:nvSpPr>
          <p:cNvPr id="3" name="object 10">
            <a:extLst>
              <a:ext uri="{FF2B5EF4-FFF2-40B4-BE49-F238E27FC236}">
                <a16:creationId xmlns:a16="http://schemas.microsoft.com/office/drawing/2014/main" id="{80008D51-0C66-F7E2-9BCC-2C87797F3036}"/>
              </a:ext>
            </a:extLst>
          </p:cNvPr>
          <p:cNvSpPr txBox="1"/>
          <p:nvPr/>
        </p:nvSpPr>
        <p:spPr>
          <a:xfrm rot="16200000">
            <a:off x="2727109" y="4069993"/>
            <a:ext cx="2348718" cy="285976"/>
          </a:xfrm>
          <a:prstGeom prst="rect">
            <a:avLst/>
          </a:prstGeom>
        </p:spPr>
        <p:txBody>
          <a:bodyPr vert="horz" wrap="square" lIns="0" tIns="12065" rIns="0" bIns="0" rtlCol="0">
            <a:spAutoFit/>
          </a:bodyPr>
          <a:lstStyle/>
          <a:p>
            <a:pPr algn="ctr" defTabSz="914453">
              <a:lnSpc>
                <a:spcPct val="80000"/>
              </a:lnSpc>
              <a:spcBef>
                <a:spcPct val="0"/>
              </a:spcBef>
            </a:pPr>
            <a:r>
              <a:rPr lang="en-US" altLang="zh-CN" sz="2200" b="1" dirty="0">
                <a:solidFill>
                  <a:schemeClr val="bg1"/>
                </a:solidFill>
                <a:latin typeface="Arial" panose="020B0604020202020204" pitchFamily="34" charset="0"/>
                <a:ea typeface="Inter Display" panose="02000503000000020004" pitchFamily="2" charset="0"/>
                <a:cs typeface="Arial" panose="020B0604020202020204" pitchFamily="34" charset="0"/>
              </a:rPr>
              <a:t>CHARDONNAY</a:t>
            </a:r>
            <a:endParaRPr lang="en-AU" sz="22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pic>
        <p:nvPicPr>
          <p:cNvPr id="4" name="Picture Placeholder 8">
            <a:extLst>
              <a:ext uri="{FF2B5EF4-FFF2-40B4-BE49-F238E27FC236}">
                <a16:creationId xmlns:a16="http://schemas.microsoft.com/office/drawing/2014/main" id="{6D728D46-CFC4-77F6-E9C5-A61CDFC9B33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418708" y="1933074"/>
            <a:ext cx="1182507" cy="3579859"/>
          </a:xfrm>
          <a:prstGeom prst="rect">
            <a:avLst/>
          </a:prstGeom>
        </p:spPr>
      </p:pic>
      <p:sp>
        <p:nvSpPr>
          <p:cNvPr id="19" name="object 10">
            <a:extLst>
              <a:ext uri="{FF2B5EF4-FFF2-40B4-BE49-F238E27FC236}">
                <a16:creationId xmlns:a16="http://schemas.microsoft.com/office/drawing/2014/main" id="{759B7314-DF3B-5B79-00FF-29E024DB2040}"/>
              </a:ext>
            </a:extLst>
          </p:cNvPr>
          <p:cNvSpPr txBox="1"/>
          <p:nvPr/>
        </p:nvSpPr>
        <p:spPr>
          <a:xfrm rot="16200000">
            <a:off x="8835602" y="3934572"/>
            <a:ext cx="2348718" cy="556819"/>
          </a:xfrm>
          <a:prstGeom prst="rect">
            <a:avLst/>
          </a:prstGeom>
        </p:spPr>
        <p:txBody>
          <a:bodyPr vert="horz" wrap="square" lIns="0" tIns="12065" rIns="0" bIns="0" rtlCol="0">
            <a:spAutoFit/>
          </a:bodyPr>
          <a:lstStyle/>
          <a:p>
            <a:pPr algn="ctr" defTabSz="914453">
              <a:lnSpc>
                <a:spcPct val="80000"/>
              </a:lnSpc>
              <a:spcBef>
                <a:spcPct val="0"/>
              </a:spcBef>
            </a:pPr>
            <a:r>
              <a:rPr lang="en-US" altLang="zh-CN" sz="2200" b="1" dirty="0">
                <a:solidFill>
                  <a:schemeClr val="bg1"/>
                </a:solidFill>
                <a:latin typeface="Arial" panose="020B0604020202020204" pitchFamily="34" charset="0"/>
                <a:ea typeface="Inter Display" panose="02000503000000020004" pitchFamily="2" charset="0"/>
                <a:cs typeface="Arial" panose="020B0604020202020204" pitchFamily="34" charset="0"/>
              </a:rPr>
              <a:t>SAUVIGNON BLANC</a:t>
            </a:r>
            <a:endParaRPr lang="en-AU" sz="22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Tree>
    <p:extLst>
      <p:ext uri="{BB962C8B-B14F-4D97-AF65-F5344CB8AC3E}">
        <p14:creationId xmlns:p14="http://schemas.microsoft.com/office/powerpoint/2010/main" val="3859178516"/>
      </p:ext>
    </p:extLst>
  </p:cSld>
  <p:clrMapOvr>
    <a:masterClrMapping/>
  </p:clrMapOvr>
  <p:transition/>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2764376"/>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7107330" y="4377108"/>
            <a:ext cx="307060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79" y="552615"/>
            <a:ext cx="6933031"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rPr>
              <a:t>MORNINGTON PENNISULA
PINOT GRIS/GRIGIO</a:t>
            </a:r>
          </a:p>
        </p:txBody>
      </p:sp>
      <p:sp>
        <p:nvSpPr>
          <p:cNvPr id="47" name="TextBox 46">
            <a:extLst>
              <a:ext uri="{FF2B5EF4-FFF2-40B4-BE49-F238E27FC236}">
                <a16:creationId xmlns:a16="http://schemas.microsoft.com/office/drawing/2014/main" id="{96FF515D-9515-ECD3-82BA-2FF7E96E67D0}"/>
              </a:ext>
            </a:extLst>
          </p:cNvPr>
          <p:cNvSpPr txBox="1"/>
          <p:nvPr/>
        </p:nvSpPr>
        <p:spPr>
          <a:xfrm>
            <a:off x="1395990" y="3029650"/>
            <a:ext cx="3129847" cy="1102866"/>
          </a:xfrm>
          <a:prstGeom prst="rect">
            <a:avLst/>
          </a:prstGeom>
          <a:noFill/>
        </p:spPr>
        <p:txBody>
          <a:bodyPr wrap="square" anchor="b">
            <a:spAutoFit/>
          </a:bodyPr>
          <a:lstStyle/>
          <a:p>
            <a:pPr algn="ctr">
              <a:spcBef>
                <a:spcPts val="203"/>
              </a:spcBef>
            </a:pPr>
            <a:r>
              <a:rPr lang="en-US" altLang="zh-CN" sz="1600" dirty="0">
                <a:effectLst/>
                <a:latin typeface="Arial" panose="020B0604020202020204" pitchFamily="34" charset="0"/>
              </a:rPr>
              <a:t>KHÍ HẬU HẢI DƯƠNG VÀ ĐẤT ĐAI MÀU MỠ</a:t>
            </a:r>
          </a:p>
          <a:p>
            <a:pPr algn="ctr">
              <a:spcBef>
                <a:spcPts val="203"/>
              </a:spcBef>
            </a:pPr>
            <a:r>
              <a:rPr lang="en-US" altLang="zh-CN" sz="1600" dirty="0">
                <a:latin typeface="Arial" panose="020B0604020202020204" pitchFamily="34" charset="0"/>
              </a:rPr>
              <a:t>TẠO ĐIỀU KIỆN PHÁT TRIỂN LÝ TƯỞNG</a:t>
            </a:r>
            <a:endParaRPr lang="en-AU" sz="1600" dirty="0">
              <a:effectLst/>
              <a:latin typeface="Arial" panose="020B0604020202020204" pitchFamily="34" charset="0"/>
            </a:endParaRPr>
          </a:p>
        </p:txBody>
      </p:sp>
      <p:pic>
        <p:nvPicPr>
          <p:cNvPr id="5" name="Picture Placeholder 8">
            <a:extLst>
              <a:ext uri="{FF2B5EF4-FFF2-40B4-BE49-F238E27FC236}">
                <a16:creationId xmlns:a16="http://schemas.microsoft.com/office/drawing/2014/main" id="{247010AE-3EE5-D536-5BCC-D7844A0A0DF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550730" y="457200"/>
            <a:ext cx="2114328" cy="6400800"/>
          </a:xfrm>
          <a:prstGeom prst="rect">
            <a:avLst/>
          </a:prstGeom>
        </p:spPr>
      </p:pic>
      <p:sp>
        <p:nvSpPr>
          <p:cNvPr id="7" name="object 10">
            <a:extLst>
              <a:ext uri="{FF2B5EF4-FFF2-40B4-BE49-F238E27FC236}">
                <a16:creationId xmlns:a16="http://schemas.microsoft.com/office/drawing/2014/main" id="{0DD9AB8D-5E6B-684B-A8DD-B86CAC132897}"/>
              </a:ext>
            </a:extLst>
          </p:cNvPr>
          <p:cNvSpPr txBox="1"/>
          <p:nvPr/>
        </p:nvSpPr>
        <p:spPr>
          <a:xfrm rot="16200000">
            <a:off x="4741314" y="4151039"/>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US" altLang="zh-CN" sz="3400" b="1" dirty="0">
                <a:solidFill>
                  <a:schemeClr val="bg1"/>
                </a:solidFill>
                <a:latin typeface="Arial" panose="020B0604020202020204" pitchFamily="34" charset="0"/>
                <a:ea typeface="Inter Display" panose="02000503000000020004" pitchFamily="2" charset="0"/>
                <a:cs typeface="Arial" panose="020B0604020202020204" pitchFamily="34" charset="0"/>
              </a:rPr>
              <a:t>PINOT GRIGIO</a:t>
            </a:r>
            <a:endParaRPr lang="en-AU" sz="3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6" name="TextBox 5">
            <a:extLst>
              <a:ext uri="{FF2B5EF4-FFF2-40B4-BE49-F238E27FC236}">
                <a16:creationId xmlns:a16="http://schemas.microsoft.com/office/drawing/2014/main" id="{55DF217E-BBED-851F-DB9F-4789B3905354}"/>
              </a:ext>
            </a:extLst>
          </p:cNvPr>
          <p:cNvSpPr txBox="1"/>
          <p:nvPr/>
        </p:nvSpPr>
        <p:spPr>
          <a:xfrm>
            <a:off x="9362062" y="4867673"/>
            <a:ext cx="2824226" cy="1713611"/>
          </a:xfrm>
          <a:prstGeom prst="rect">
            <a:avLst/>
          </a:prstGeom>
          <a:noFill/>
        </p:spPr>
        <p:txBody>
          <a:bodyPr wrap="square" anchor="b">
            <a:spAutoFit/>
          </a:bodyPr>
          <a:lstStyle/>
          <a:p>
            <a:pPr>
              <a:lnSpc>
                <a:spcPct val="82000"/>
              </a:lnSpc>
              <a:spcBef>
                <a:spcPts val="150"/>
              </a:spcBef>
              <a:spcAft>
                <a:spcPts val="315"/>
              </a:spcAft>
              <a:buClr>
                <a:srgbClr val="B2D8BE"/>
              </a:buClr>
            </a:pPr>
            <a:r>
              <a:rPr lang="en-US" altLang="zh-CN" sz="1400" b="1" dirty="0">
                <a:effectLst/>
                <a:latin typeface="Arial" panose="020B0604020202020204" pitchFamily="34" charset="0"/>
              </a:rPr>
              <a:t>HƯƠNG VỊ ĐIỂN HÌNH</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Chanh xanh</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Chanh vàng</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Táo xanh</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Xuân đào trắng</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Lê</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Chất khoáng</a:t>
            </a:r>
            <a:endParaRPr lang="en-AU" sz="1400" dirty="0">
              <a:effectLst/>
              <a:latin typeface="Arial" panose="020B0604020202020204" pitchFamily="34" charset="0"/>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10177935" y="4377108"/>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71B31A0-A80C-4729-6C27-7EFFE7ABB193}"/>
              </a:ext>
            </a:extLst>
          </p:cNvPr>
          <p:cNvSpPr/>
          <p:nvPr/>
        </p:nvSpPr>
        <p:spPr>
          <a:xfrm>
            <a:off x="7790487" y="1497871"/>
            <a:ext cx="2583929" cy="2583929"/>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7998687" y="2157930"/>
            <a:ext cx="2202438" cy="1263808"/>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US" altLang="zh-CN" sz="1800" dirty="0">
                <a:solidFill>
                  <a:schemeClr val="tx1"/>
                </a:solidFill>
                <a:effectLst/>
                <a:latin typeface="Arial" panose="020B0604020202020204" pitchFamily="34" charset="0"/>
              </a:rPr>
              <a:t>NỒNG ĐỘ CAO CỦA PINOT GRIS/ GRIGIO </a:t>
            </a:r>
            <a:r>
              <a:rPr lang="en-US" altLang="zh-CN" sz="1800" dirty="0" err="1">
                <a:solidFill>
                  <a:schemeClr val="tx1"/>
                </a:solidFill>
                <a:effectLst/>
                <a:latin typeface="Arial" panose="020B0604020202020204" pitchFamily="34" charset="0"/>
              </a:rPr>
              <a:t>Ở</a:t>
            </a:r>
            <a:r>
              <a:rPr lang="en-US" altLang="zh-CN" sz="1800" dirty="0">
                <a:solidFill>
                  <a:schemeClr val="tx1"/>
                </a:solidFill>
                <a:effectLst/>
                <a:latin typeface="Arial" panose="020B0604020202020204" pitchFamily="34" charset="0"/>
              </a:rPr>
              <a:t> MORNINGTON PENNISULA</a:t>
            </a:r>
          </a:p>
        </p:txBody>
      </p:sp>
      <p:cxnSp>
        <p:nvCxnSpPr>
          <p:cNvPr id="16" name="Straight Connector 15">
            <a:extLst>
              <a:ext uri="{FF2B5EF4-FFF2-40B4-BE49-F238E27FC236}">
                <a16:creationId xmlns:a16="http://schemas.microsoft.com/office/drawing/2014/main" id="{2421C182-5F4C-E00C-18F9-95D51872FEB9}"/>
              </a:ext>
            </a:extLst>
          </p:cNvPr>
          <p:cNvCxnSpPr>
            <a:cxnSpLocks/>
          </p:cNvCxnSpPr>
          <p:nvPr/>
        </p:nvCxnSpPr>
        <p:spPr>
          <a:xfrm>
            <a:off x="2900788" y="4165627"/>
            <a:ext cx="0" cy="64205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EA3CD628-6FEF-0258-0B7C-475E2EFAFC9C}"/>
              </a:ext>
            </a:extLst>
          </p:cNvPr>
          <p:cNvCxnSpPr>
            <a:cxnSpLocks/>
          </p:cNvCxnSpPr>
          <p:nvPr/>
        </p:nvCxnSpPr>
        <p:spPr>
          <a:xfrm>
            <a:off x="2908092" y="4807681"/>
            <a:ext cx="287551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039958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610003" y="589322"/>
            <a:ext cx="7904034" cy="1325562"/>
          </a:xfrm>
        </p:spPr>
        <p:txBody>
          <a:bodyPr/>
          <a:lstStyle/>
          <a:p>
            <a:r>
              <a:rPr lang="en-US" altLang="zh-CN" sz="3200" b="1" dirty="0">
                <a:solidFill>
                  <a:schemeClr val="bg2"/>
                </a:solidFill>
              </a:rPr>
              <a:t>PINOT GRIS/GRIGIO
Đặc điểm</a:t>
            </a:r>
          </a:p>
        </p:txBody>
      </p:sp>
      <p:sp>
        <p:nvSpPr>
          <p:cNvPr id="10" name="Oval 9">
            <a:extLst>
              <a:ext uri="{FF2B5EF4-FFF2-40B4-BE49-F238E27FC236}">
                <a16:creationId xmlns:a16="http://schemas.microsoft.com/office/drawing/2014/main" id="{6F56D2EB-195E-E0F7-2B13-B4E3B0A8B0B4}"/>
              </a:ext>
            </a:extLst>
          </p:cNvPr>
          <p:cNvSpPr/>
          <p:nvPr/>
        </p:nvSpPr>
        <p:spPr>
          <a:xfrm>
            <a:off x="2011496"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 name="Oval 13">
            <a:extLst>
              <a:ext uri="{FF2B5EF4-FFF2-40B4-BE49-F238E27FC236}">
                <a16:creationId xmlns:a16="http://schemas.microsoft.com/office/drawing/2014/main" id="{962BE3D1-FF94-496F-0AE3-EA9C4117F0C3}"/>
              </a:ext>
            </a:extLst>
          </p:cNvPr>
          <p:cNvSpPr/>
          <p:nvPr/>
        </p:nvSpPr>
        <p:spPr>
          <a:xfrm>
            <a:off x="2375639"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 name="Oval 14">
            <a:extLst>
              <a:ext uri="{FF2B5EF4-FFF2-40B4-BE49-F238E27FC236}">
                <a16:creationId xmlns:a16="http://schemas.microsoft.com/office/drawing/2014/main" id="{91291C1B-82A5-4F4A-A87C-2A021E60710E}"/>
              </a:ext>
            </a:extLst>
          </p:cNvPr>
          <p:cNvSpPr/>
          <p:nvPr/>
        </p:nvSpPr>
        <p:spPr>
          <a:xfrm>
            <a:off x="2739782"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 name="Oval 15">
            <a:extLst>
              <a:ext uri="{FF2B5EF4-FFF2-40B4-BE49-F238E27FC236}">
                <a16:creationId xmlns:a16="http://schemas.microsoft.com/office/drawing/2014/main" id="{0BC3DDA9-AB5C-D3C6-6A5D-E4BCE6FF5CD2}"/>
              </a:ext>
            </a:extLst>
          </p:cNvPr>
          <p:cNvSpPr/>
          <p:nvPr/>
        </p:nvSpPr>
        <p:spPr>
          <a:xfrm>
            <a:off x="3103925"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7" name="Title 2">
            <a:extLst>
              <a:ext uri="{FF2B5EF4-FFF2-40B4-BE49-F238E27FC236}">
                <a16:creationId xmlns:a16="http://schemas.microsoft.com/office/drawing/2014/main" id="{4E562E33-3D08-4A24-6DB8-D45C546812E1}"/>
              </a:ext>
            </a:extLst>
          </p:cNvPr>
          <p:cNvSpPr txBox="1"/>
          <p:nvPr/>
        </p:nvSpPr>
        <p:spPr>
          <a:xfrm>
            <a:off x="531050" y="2197584"/>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41" name="Oval 40">
            <a:extLst>
              <a:ext uri="{FF2B5EF4-FFF2-40B4-BE49-F238E27FC236}">
                <a16:creationId xmlns:a16="http://schemas.microsoft.com/office/drawing/2014/main" id="{5D5E2F84-A7FC-2923-990C-971FADE9EC37}"/>
              </a:ext>
            </a:extLst>
          </p:cNvPr>
          <p:cNvSpPr/>
          <p:nvPr/>
        </p:nvSpPr>
        <p:spPr>
          <a:xfrm>
            <a:off x="3468449"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2" name="Oval 41">
            <a:extLst>
              <a:ext uri="{FF2B5EF4-FFF2-40B4-BE49-F238E27FC236}">
                <a16:creationId xmlns:a16="http://schemas.microsoft.com/office/drawing/2014/main" id="{81884036-2716-602E-A397-6AA600F744D3}"/>
              </a:ext>
            </a:extLst>
          </p:cNvPr>
          <p:cNvSpPr/>
          <p:nvPr/>
        </p:nvSpPr>
        <p:spPr>
          <a:xfrm>
            <a:off x="3832973"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3" name="Oval 42">
            <a:extLst>
              <a:ext uri="{FF2B5EF4-FFF2-40B4-BE49-F238E27FC236}">
                <a16:creationId xmlns:a16="http://schemas.microsoft.com/office/drawing/2014/main" id="{2B0DB3A5-7DE6-4535-25A9-3B9FFA2A73D3}"/>
              </a:ext>
            </a:extLst>
          </p:cNvPr>
          <p:cNvSpPr/>
          <p:nvPr/>
        </p:nvSpPr>
        <p:spPr>
          <a:xfrm>
            <a:off x="4191318"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4" name="Oval 43">
            <a:extLst>
              <a:ext uri="{FF2B5EF4-FFF2-40B4-BE49-F238E27FC236}">
                <a16:creationId xmlns:a16="http://schemas.microsoft.com/office/drawing/2014/main" id="{82CE8839-B14D-EC3A-0C13-1CA5CC770955}"/>
              </a:ext>
            </a:extLst>
          </p:cNvPr>
          <p:cNvSpPr/>
          <p:nvPr/>
        </p:nvSpPr>
        <p:spPr>
          <a:xfrm>
            <a:off x="4562020"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5" name="Oval 44">
            <a:extLst>
              <a:ext uri="{FF2B5EF4-FFF2-40B4-BE49-F238E27FC236}">
                <a16:creationId xmlns:a16="http://schemas.microsoft.com/office/drawing/2014/main" id="{FF78DB7C-6710-BFED-03C6-B12CAFED3C04}"/>
              </a:ext>
            </a:extLst>
          </p:cNvPr>
          <p:cNvSpPr/>
          <p:nvPr/>
        </p:nvSpPr>
        <p:spPr>
          <a:xfrm>
            <a:off x="4926544"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2296713" y="2620133"/>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Pinot Gris/Grigio</a:t>
            </a:r>
          </a:p>
        </p:txBody>
      </p:sp>
      <p:cxnSp>
        <p:nvCxnSpPr>
          <p:cNvPr id="48" name="Straight Connector 47">
            <a:extLst>
              <a:ext uri="{FF2B5EF4-FFF2-40B4-BE49-F238E27FC236}">
                <a16:creationId xmlns:a16="http://schemas.microsoft.com/office/drawing/2014/main" id="{D85FB137-235F-DD75-9D89-773B0A62436A}"/>
              </a:ext>
            </a:extLst>
          </p:cNvPr>
          <p:cNvCxnSpPr>
            <a:cxnSpLocks/>
          </p:cNvCxnSpPr>
          <p:nvPr/>
        </p:nvCxnSpPr>
        <p:spPr>
          <a:xfrm>
            <a:off x="1411202" y="232807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889E2E6B-B4FC-4D27-093E-FF22D5ADCF2C}"/>
              </a:ext>
            </a:extLst>
          </p:cNvPr>
          <p:cNvSpPr/>
          <p:nvPr/>
        </p:nvSpPr>
        <p:spPr>
          <a:xfrm>
            <a:off x="2011496" y="33438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5" name="Oval 54">
            <a:extLst>
              <a:ext uri="{FF2B5EF4-FFF2-40B4-BE49-F238E27FC236}">
                <a16:creationId xmlns:a16="http://schemas.microsoft.com/office/drawing/2014/main" id="{36AB2BF6-B6E0-550B-F394-A08618E37ABC}"/>
              </a:ext>
            </a:extLst>
          </p:cNvPr>
          <p:cNvSpPr/>
          <p:nvPr/>
        </p:nvSpPr>
        <p:spPr>
          <a:xfrm>
            <a:off x="2375639"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6" name="Oval 55">
            <a:extLst>
              <a:ext uri="{FF2B5EF4-FFF2-40B4-BE49-F238E27FC236}">
                <a16:creationId xmlns:a16="http://schemas.microsoft.com/office/drawing/2014/main" id="{C3F6284D-50A0-B092-6E0B-687AFEAA4EF8}"/>
              </a:ext>
            </a:extLst>
          </p:cNvPr>
          <p:cNvSpPr/>
          <p:nvPr/>
        </p:nvSpPr>
        <p:spPr>
          <a:xfrm>
            <a:off x="2739782"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7" name="Oval 56">
            <a:extLst>
              <a:ext uri="{FF2B5EF4-FFF2-40B4-BE49-F238E27FC236}">
                <a16:creationId xmlns:a16="http://schemas.microsoft.com/office/drawing/2014/main" id="{2B82FD9A-227A-DC48-3962-B75CEF43311F}"/>
              </a:ext>
            </a:extLst>
          </p:cNvPr>
          <p:cNvSpPr/>
          <p:nvPr/>
        </p:nvSpPr>
        <p:spPr>
          <a:xfrm>
            <a:off x="3103925"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8" name="Title 2">
            <a:extLst>
              <a:ext uri="{FF2B5EF4-FFF2-40B4-BE49-F238E27FC236}">
                <a16:creationId xmlns:a16="http://schemas.microsoft.com/office/drawing/2014/main" id="{F2F389F6-293E-D692-4792-2CE3FD62DFF3}"/>
              </a:ext>
            </a:extLst>
          </p:cNvPr>
          <p:cNvSpPr txBox="1"/>
          <p:nvPr/>
        </p:nvSpPr>
        <p:spPr>
          <a:xfrm>
            <a:off x="531049" y="3343858"/>
            <a:ext cx="1553596" cy="282528"/>
          </a:xfrm>
          <a:prstGeom prst="rect">
            <a:avLst/>
          </a:prstGeom>
        </p:spPr>
        <p:txBody>
          <a:bodyPr anchor="t">
            <a:noAutofit/>
          </a:bodyPr>
          <a:lstStyle>
            <a:lvl1pPr algn="l" defTabSz="914453" rtl="0" eaLnBrk="1" latinLnBrk="0" hangingPunct="1">
              <a:lnSpc>
                <a:spcPct val="80000"/>
              </a:lnSpc>
              <a:spcBef>
                <a:spcPct val="0"/>
              </a:spcBef>
              <a:buNone/>
              <a:defRPr sz="11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 ĐẶC</a:t>
            </a:r>
          </a:p>
        </p:txBody>
      </p:sp>
      <p:sp>
        <p:nvSpPr>
          <p:cNvPr id="59" name="Oval 58">
            <a:extLst>
              <a:ext uri="{FF2B5EF4-FFF2-40B4-BE49-F238E27FC236}">
                <a16:creationId xmlns:a16="http://schemas.microsoft.com/office/drawing/2014/main" id="{28A46049-63B6-2E72-2848-E3A891BCC211}"/>
              </a:ext>
            </a:extLst>
          </p:cNvPr>
          <p:cNvSpPr/>
          <p:nvPr/>
        </p:nvSpPr>
        <p:spPr>
          <a:xfrm>
            <a:off x="3468449"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0" name="Oval 59">
            <a:extLst>
              <a:ext uri="{FF2B5EF4-FFF2-40B4-BE49-F238E27FC236}">
                <a16:creationId xmlns:a16="http://schemas.microsoft.com/office/drawing/2014/main" id="{C5C78655-6C11-AB64-A2ED-7034DF0FF779}"/>
              </a:ext>
            </a:extLst>
          </p:cNvPr>
          <p:cNvSpPr/>
          <p:nvPr/>
        </p:nvSpPr>
        <p:spPr>
          <a:xfrm>
            <a:off x="3832973"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1" name="Oval 60">
            <a:extLst>
              <a:ext uri="{FF2B5EF4-FFF2-40B4-BE49-F238E27FC236}">
                <a16:creationId xmlns:a16="http://schemas.microsoft.com/office/drawing/2014/main" id="{23B7EFA6-29BE-1C16-13C3-30E0CCB4872F}"/>
              </a:ext>
            </a:extLst>
          </p:cNvPr>
          <p:cNvSpPr/>
          <p:nvPr/>
        </p:nvSpPr>
        <p:spPr>
          <a:xfrm>
            <a:off x="4191318"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2" name="Oval 61">
            <a:extLst>
              <a:ext uri="{FF2B5EF4-FFF2-40B4-BE49-F238E27FC236}">
                <a16:creationId xmlns:a16="http://schemas.microsoft.com/office/drawing/2014/main" id="{ACF69098-86FD-FE77-8092-920C4D167604}"/>
              </a:ext>
            </a:extLst>
          </p:cNvPr>
          <p:cNvSpPr/>
          <p:nvPr/>
        </p:nvSpPr>
        <p:spPr>
          <a:xfrm>
            <a:off x="4562020"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3" name="Oval 62">
            <a:extLst>
              <a:ext uri="{FF2B5EF4-FFF2-40B4-BE49-F238E27FC236}">
                <a16:creationId xmlns:a16="http://schemas.microsoft.com/office/drawing/2014/main" id="{6B028919-6A18-01F4-BB26-F18ECE53911C}"/>
              </a:ext>
            </a:extLst>
          </p:cNvPr>
          <p:cNvSpPr/>
          <p:nvPr/>
        </p:nvSpPr>
        <p:spPr>
          <a:xfrm>
            <a:off x="4926544"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6" name="Title 2">
            <a:extLst>
              <a:ext uri="{FF2B5EF4-FFF2-40B4-BE49-F238E27FC236}">
                <a16:creationId xmlns:a16="http://schemas.microsoft.com/office/drawing/2014/main" id="{3EC4443A-AC3B-38AF-6091-C8C3657D387B}"/>
              </a:ext>
            </a:extLst>
          </p:cNvPr>
          <p:cNvSpPr txBox="1"/>
          <p:nvPr/>
        </p:nvSpPr>
        <p:spPr>
          <a:xfrm>
            <a:off x="1913464"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67" name="Title 2">
            <a:extLst>
              <a:ext uri="{FF2B5EF4-FFF2-40B4-BE49-F238E27FC236}">
                <a16:creationId xmlns:a16="http://schemas.microsoft.com/office/drawing/2014/main" id="{97AC55F2-6390-1A3A-A548-BA98AADF0E4C}"/>
              </a:ext>
            </a:extLst>
          </p:cNvPr>
          <p:cNvSpPr txBox="1"/>
          <p:nvPr/>
        </p:nvSpPr>
        <p:spPr>
          <a:xfrm>
            <a:off x="3183215" y="30187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68" name="Title 2">
            <a:extLst>
              <a:ext uri="{FF2B5EF4-FFF2-40B4-BE49-F238E27FC236}">
                <a16:creationId xmlns:a16="http://schemas.microsoft.com/office/drawing/2014/main" id="{160F3EFB-D5E0-E0A3-19D7-32B58DF749B4}"/>
              </a:ext>
            </a:extLst>
          </p:cNvPr>
          <p:cNvSpPr txBox="1"/>
          <p:nvPr/>
        </p:nvSpPr>
        <p:spPr>
          <a:xfrm>
            <a:off x="4476346"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Đậm</a:t>
            </a:r>
          </a:p>
        </p:txBody>
      </p:sp>
      <p:sp>
        <p:nvSpPr>
          <p:cNvPr id="69" name="Oval 68">
            <a:extLst>
              <a:ext uri="{FF2B5EF4-FFF2-40B4-BE49-F238E27FC236}">
                <a16:creationId xmlns:a16="http://schemas.microsoft.com/office/drawing/2014/main" id="{0578BD73-E803-010F-D580-99A4F5AF1A1C}"/>
              </a:ext>
            </a:extLst>
          </p:cNvPr>
          <p:cNvSpPr/>
          <p:nvPr/>
        </p:nvSpPr>
        <p:spPr>
          <a:xfrm>
            <a:off x="2011496"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0" name="Oval 69">
            <a:extLst>
              <a:ext uri="{FF2B5EF4-FFF2-40B4-BE49-F238E27FC236}">
                <a16:creationId xmlns:a16="http://schemas.microsoft.com/office/drawing/2014/main" id="{9C50D499-92FE-191F-A066-1C441C1AFEE6}"/>
              </a:ext>
            </a:extLst>
          </p:cNvPr>
          <p:cNvSpPr/>
          <p:nvPr/>
        </p:nvSpPr>
        <p:spPr>
          <a:xfrm>
            <a:off x="2375639"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1" name="Oval 70">
            <a:extLst>
              <a:ext uri="{FF2B5EF4-FFF2-40B4-BE49-F238E27FC236}">
                <a16:creationId xmlns:a16="http://schemas.microsoft.com/office/drawing/2014/main" id="{038F7BF3-915C-F506-9D7B-79E20DE5B43B}"/>
              </a:ext>
            </a:extLst>
          </p:cNvPr>
          <p:cNvSpPr/>
          <p:nvPr/>
        </p:nvSpPr>
        <p:spPr>
          <a:xfrm>
            <a:off x="273978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2" name="Oval 71">
            <a:extLst>
              <a:ext uri="{FF2B5EF4-FFF2-40B4-BE49-F238E27FC236}">
                <a16:creationId xmlns:a16="http://schemas.microsoft.com/office/drawing/2014/main" id="{CD312308-6A25-F4D2-DEEB-2DCB01093378}"/>
              </a:ext>
            </a:extLst>
          </p:cNvPr>
          <p:cNvSpPr/>
          <p:nvPr/>
        </p:nvSpPr>
        <p:spPr>
          <a:xfrm>
            <a:off x="3103925"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4" name="Oval 73">
            <a:extLst>
              <a:ext uri="{FF2B5EF4-FFF2-40B4-BE49-F238E27FC236}">
                <a16:creationId xmlns:a16="http://schemas.microsoft.com/office/drawing/2014/main" id="{E43B8C7F-07DF-0ECB-5312-0A55CBB4A72E}"/>
              </a:ext>
            </a:extLst>
          </p:cNvPr>
          <p:cNvSpPr/>
          <p:nvPr/>
        </p:nvSpPr>
        <p:spPr>
          <a:xfrm>
            <a:off x="3468449"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5" name="Oval 74">
            <a:extLst>
              <a:ext uri="{FF2B5EF4-FFF2-40B4-BE49-F238E27FC236}">
                <a16:creationId xmlns:a16="http://schemas.microsoft.com/office/drawing/2014/main" id="{5BFD544A-5966-9EFC-5B26-0EBC880CA6A7}"/>
              </a:ext>
            </a:extLst>
          </p:cNvPr>
          <p:cNvSpPr/>
          <p:nvPr/>
        </p:nvSpPr>
        <p:spPr>
          <a:xfrm>
            <a:off x="3832973"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6" name="Oval 75">
            <a:extLst>
              <a:ext uri="{FF2B5EF4-FFF2-40B4-BE49-F238E27FC236}">
                <a16:creationId xmlns:a16="http://schemas.microsoft.com/office/drawing/2014/main" id="{7EF0F0EC-AE6F-D745-543C-59511E924829}"/>
              </a:ext>
            </a:extLst>
          </p:cNvPr>
          <p:cNvSpPr/>
          <p:nvPr/>
        </p:nvSpPr>
        <p:spPr>
          <a:xfrm>
            <a:off x="419131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7" name="Oval 76">
            <a:extLst>
              <a:ext uri="{FF2B5EF4-FFF2-40B4-BE49-F238E27FC236}">
                <a16:creationId xmlns:a16="http://schemas.microsoft.com/office/drawing/2014/main" id="{B2F2A0B3-CB15-A8CC-3165-78E705E00DA0}"/>
              </a:ext>
            </a:extLst>
          </p:cNvPr>
          <p:cNvSpPr/>
          <p:nvPr/>
        </p:nvSpPr>
        <p:spPr>
          <a:xfrm>
            <a:off x="4562020"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8" name="Oval 77">
            <a:extLst>
              <a:ext uri="{FF2B5EF4-FFF2-40B4-BE49-F238E27FC236}">
                <a16:creationId xmlns:a16="http://schemas.microsoft.com/office/drawing/2014/main" id="{87343FB6-7E3B-B3DE-5779-F283805FF772}"/>
              </a:ext>
            </a:extLst>
          </p:cNvPr>
          <p:cNvSpPr/>
          <p:nvPr/>
        </p:nvSpPr>
        <p:spPr>
          <a:xfrm>
            <a:off x="492654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9" name="Title 2">
            <a:extLst>
              <a:ext uri="{FF2B5EF4-FFF2-40B4-BE49-F238E27FC236}">
                <a16:creationId xmlns:a16="http://schemas.microsoft.com/office/drawing/2014/main" id="{28AAE38A-CDFF-49DB-BEB5-93FF9B7ED188}"/>
              </a:ext>
            </a:extLst>
          </p:cNvPr>
          <p:cNvSpPr txBox="1"/>
          <p:nvPr/>
        </p:nvSpPr>
        <p:spPr>
          <a:xfrm>
            <a:off x="1913464" y="3844170"/>
            <a:ext cx="1087283" cy="286215"/>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0" name="Title 2">
            <a:extLst>
              <a:ext uri="{FF2B5EF4-FFF2-40B4-BE49-F238E27FC236}">
                <a16:creationId xmlns:a16="http://schemas.microsoft.com/office/drawing/2014/main" id="{76C65305-A159-2620-E949-863D9E093683}"/>
              </a:ext>
            </a:extLst>
          </p:cNvPr>
          <p:cNvSpPr txBox="1"/>
          <p:nvPr/>
        </p:nvSpPr>
        <p:spPr>
          <a:xfrm>
            <a:off x="3034032" y="385897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1" name="Title 2">
            <a:extLst>
              <a:ext uri="{FF2B5EF4-FFF2-40B4-BE49-F238E27FC236}">
                <a16:creationId xmlns:a16="http://schemas.microsoft.com/office/drawing/2014/main" id="{758EDE5F-C828-2A93-49ED-D9F093043CEE}"/>
              </a:ext>
            </a:extLst>
          </p:cNvPr>
          <p:cNvSpPr txBox="1"/>
          <p:nvPr/>
        </p:nvSpPr>
        <p:spPr>
          <a:xfrm>
            <a:off x="4476346" y="386527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82" name="Straight Connector 81">
            <a:extLst>
              <a:ext uri="{FF2B5EF4-FFF2-40B4-BE49-F238E27FC236}">
                <a16:creationId xmlns:a16="http://schemas.microsoft.com/office/drawing/2014/main" id="{5F4FE93D-38E1-5642-C1E5-1D4982B54155}"/>
              </a:ext>
            </a:extLst>
          </p:cNvPr>
          <p:cNvCxnSpPr>
            <a:cxnSpLocks/>
          </p:cNvCxnSpPr>
          <p:nvPr/>
        </p:nvCxnSpPr>
        <p:spPr>
          <a:xfrm>
            <a:off x="1635424" y="3489607"/>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40E787D6-3FA8-4308-5AA5-BA32833F8EF9}"/>
              </a:ext>
            </a:extLst>
          </p:cNvPr>
          <p:cNvSpPr txBox="1"/>
          <p:nvPr/>
        </p:nvSpPr>
        <p:spPr>
          <a:xfrm>
            <a:off x="531049" y="41928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88" name="Straight Connector 87">
            <a:extLst>
              <a:ext uri="{FF2B5EF4-FFF2-40B4-BE49-F238E27FC236}">
                <a16:creationId xmlns:a16="http://schemas.microsoft.com/office/drawing/2014/main" id="{72CCBCB5-27D0-6940-B090-BCEDD21C9E9C}"/>
              </a:ext>
            </a:extLst>
          </p:cNvPr>
          <p:cNvCxnSpPr>
            <a:cxnSpLocks/>
          </p:cNvCxnSpPr>
          <p:nvPr/>
        </p:nvCxnSpPr>
        <p:spPr>
          <a:xfrm>
            <a:off x="1411202" y="433863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9ADF75C1-2283-CB22-99AC-2C1A54F55AA9}"/>
              </a:ext>
            </a:extLst>
          </p:cNvPr>
          <p:cNvSpPr/>
          <p:nvPr/>
        </p:nvSpPr>
        <p:spPr>
          <a:xfrm>
            <a:off x="2011496"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1" name="Oval 90">
            <a:extLst>
              <a:ext uri="{FF2B5EF4-FFF2-40B4-BE49-F238E27FC236}">
                <a16:creationId xmlns:a16="http://schemas.microsoft.com/office/drawing/2014/main" id="{0C790E21-B961-56B1-A980-C1C60AD6D249}"/>
              </a:ext>
            </a:extLst>
          </p:cNvPr>
          <p:cNvSpPr/>
          <p:nvPr/>
        </p:nvSpPr>
        <p:spPr>
          <a:xfrm>
            <a:off x="2375639"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2" name="Oval 91">
            <a:extLst>
              <a:ext uri="{FF2B5EF4-FFF2-40B4-BE49-F238E27FC236}">
                <a16:creationId xmlns:a16="http://schemas.microsoft.com/office/drawing/2014/main" id="{B4E5A90C-4C56-B0A4-F80E-15BA53D01685}"/>
              </a:ext>
            </a:extLst>
          </p:cNvPr>
          <p:cNvSpPr/>
          <p:nvPr/>
        </p:nvSpPr>
        <p:spPr>
          <a:xfrm>
            <a:off x="2739782"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3" name="Oval 92">
            <a:extLst>
              <a:ext uri="{FF2B5EF4-FFF2-40B4-BE49-F238E27FC236}">
                <a16:creationId xmlns:a16="http://schemas.microsoft.com/office/drawing/2014/main" id="{95D78A90-2F29-8309-25EF-AF983C9E0DF4}"/>
              </a:ext>
            </a:extLst>
          </p:cNvPr>
          <p:cNvSpPr/>
          <p:nvPr/>
        </p:nvSpPr>
        <p:spPr>
          <a:xfrm>
            <a:off x="3103925"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4" name="Oval 93">
            <a:extLst>
              <a:ext uri="{FF2B5EF4-FFF2-40B4-BE49-F238E27FC236}">
                <a16:creationId xmlns:a16="http://schemas.microsoft.com/office/drawing/2014/main" id="{B8D7AD80-E89E-94FC-05B3-65E2B789EDBF}"/>
              </a:ext>
            </a:extLst>
          </p:cNvPr>
          <p:cNvSpPr/>
          <p:nvPr/>
        </p:nvSpPr>
        <p:spPr>
          <a:xfrm>
            <a:off x="3468449"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5" name="Oval 94">
            <a:extLst>
              <a:ext uri="{FF2B5EF4-FFF2-40B4-BE49-F238E27FC236}">
                <a16:creationId xmlns:a16="http://schemas.microsoft.com/office/drawing/2014/main" id="{C359EA06-9A7D-9E0F-4522-82CD640F0D85}"/>
              </a:ext>
            </a:extLst>
          </p:cNvPr>
          <p:cNvSpPr/>
          <p:nvPr/>
        </p:nvSpPr>
        <p:spPr>
          <a:xfrm>
            <a:off x="3832973"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6" name="Oval 95">
            <a:extLst>
              <a:ext uri="{FF2B5EF4-FFF2-40B4-BE49-F238E27FC236}">
                <a16:creationId xmlns:a16="http://schemas.microsoft.com/office/drawing/2014/main" id="{28D376A2-3656-F7BF-8E97-DA95B182B782}"/>
              </a:ext>
            </a:extLst>
          </p:cNvPr>
          <p:cNvSpPr/>
          <p:nvPr/>
        </p:nvSpPr>
        <p:spPr>
          <a:xfrm>
            <a:off x="4191318"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7" name="Oval 96">
            <a:extLst>
              <a:ext uri="{FF2B5EF4-FFF2-40B4-BE49-F238E27FC236}">
                <a16:creationId xmlns:a16="http://schemas.microsoft.com/office/drawing/2014/main" id="{86771A24-F00F-4429-B5A3-60CC5B631545}"/>
              </a:ext>
            </a:extLst>
          </p:cNvPr>
          <p:cNvSpPr/>
          <p:nvPr/>
        </p:nvSpPr>
        <p:spPr>
          <a:xfrm>
            <a:off x="4562020"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8" name="Oval 97">
            <a:extLst>
              <a:ext uri="{FF2B5EF4-FFF2-40B4-BE49-F238E27FC236}">
                <a16:creationId xmlns:a16="http://schemas.microsoft.com/office/drawing/2014/main" id="{11320E13-6CCD-AA11-E9F0-092E97D873B8}"/>
              </a:ext>
            </a:extLst>
          </p:cNvPr>
          <p:cNvSpPr/>
          <p:nvPr/>
        </p:nvSpPr>
        <p:spPr>
          <a:xfrm>
            <a:off x="4926544"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9" name="Title 2">
            <a:extLst>
              <a:ext uri="{FF2B5EF4-FFF2-40B4-BE49-F238E27FC236}">
                <a16:creationId xmlns:a16="http://schemas.microsoft.com/office/drawing/2014/main" id="{A5D13B78-8433-7B56-726E-3FDB565C6B39}"/>
              </a:ext>
            </a:extLst>
          </p:cNvPr>
          <p:cNvSpPr txBox="1"/>
          <p:nvPr/>
        </p:nvSpPr>
        <p:spPr>
          <a:xfrm>
            <a:off x="1913464"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sp>
        <p:nvSpPr>
          <p:cNvPr id="100" name="Title 2">
            <a:extLst>
              <a:ext uri="{FF2B5EF4-FFF2-40B4-BE49-F238E27FC236}">
                <a16:creationId xmlns:a16="http://schemas.microsoft.com/office/drawing/2014/main" id="{E83ED728-921F-4531-9813-547E9A3CB8D4}"/>
              </a:ext>
            </a:extLst>
          </p:cNvPr>
          <p:cNvSpPr txBox="1"/>
          <p:nvPr/>
        </p:nvSpPr>
        <p:spPr>
          <a:xfrm>
            <a:off x="3034032" y="469923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101" name="Title 2">
            <a:extLst>
              <a:ext uri="{FF2B5EF4-FFF2-40B4-BE49-F238E27FC236}">
                <a16:creationId xmlns:a16="http://schemas.microsoft.com/office/drawing/2014/main" id="{DA69BD4D-7B64-98F0-5709-20F7A8066A16}"/>
              </a:ext>
            </a:extLst>
          </p:cNvPr>
          <p:cNvSpPr txBox="1"/>
          <p:nvPr/>
        </p:nvSpPr>
        <p:spPr>
          <a:xfrm>
            <a:off x="4476346"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02" name="Title 2">
            <a:extLst>
              <a:ext uri="{FF2B5EF4-FFF2-40B4-BE49-F238E27FC236}">
                <a16:creationId xmlns:a16="http://schemas.microsoft.com/office/drawing/2014/main" id="{8E829995-1666-8D56-0BEB-1687FD228740}"/>
              </a:ext>
            </a:extLst>
          </p:cNvPr>
          <p:cNvSpPr txBox="1"/>
          <p:nvPr/>
        </p:nvSpPr>
        <p:spPr>
          <a:xfrm>
            <a:off x="531049" y="503314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03" name="Straight Connector 102">
            <a:extLst>
              <a:ext uri="{FF2B5EF4-FFF2-40B4-BE49-F238E27FC236}">
                <a16:creationId xmlns:a16="http://schemas.microsoft.com/office/drawing/2014/main" id="{CFE1B4AD-A61F-41B1-4F4C-68171CDF6BE1}"/>
              </a:ext>
            </a:extLst>
          </p:cNvPr>
          <p:cNvCxnSpPr>
            <a:cxnSpLocks/>
          </p:cNvCxnSpPr>
          <p:nvPr/>
        </p:nvCxnSpPr>
        <p:spPr>
          <a:xfrm>
            <a:off x="1216742" y="5178895"/>
            <a:ext cx="74306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C078604D-736D-2D36-8664-746636080348}"/>
              </a:ext>
            </a:extLst>
          </p:cNvPr>
          <p:cNvSpPr/>
          <p:nvPr/>
        </p:nvSpPr>
        <p:spPr>
          <a:xfrm>
            <a:off x="2011496"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6" name="Oval 105">
            <a:extLst>
              <a:ext uri="{FF2B5EF4-FFF2-40B4-BE49-F238E27FC236}">
                <a16:creationId xmlns:a16="http://schemas.microsoft.com/office/drawing/2014/main" id="{DCF7E2D1-1D3D-AE8A-B1C6-08055DE528DA}"/>
              </a:ext>
            </a:extLst>
          </p:cNvPr>
          <p:cNvSpPr/>
          <p:nvPr/>
        </p:nvSpPr>
        <p:spPr>
          <a:xfrm>
            <a:off x="2375639"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7" name="Oval 106">
            <a:extLst>
              <a:ext uri="{FF2B5EF4-FFF2-40B4-BE49-F238E27FC236}">
                <a16:creationId xmlns:a16="http://schemas.microsoft.com/office/drawing/2014/main" id="{47DC42B4-9713-6197-7E67-351186EFCE73}"/>
              </a:ext>
            </a:extLst>
          </p:cNvPr>
          <p:cNvSpPr/>
          <p:nvPr/>
        </p:nvSpPr>
        <p:spPr>
          <a:xfrm>
            <a:off x="2739782"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8" name="Oval 107">
            <a:extLst>
              <a:ext uri="{FF2B5EF4-FFF2-40B4-BE49-F238E27FC236}">
                <a16:creationId xmlns:a16="http://schemas.microsoft.com/office/drawing/2014/main" id="{8B7D4B46-0DBC-8E17-9E4A-ED8869CBCB88}"/>
              </a:ext>
            </a:extLst>
          </p:cNvPr>
          <p:cNvSpPr/>
          <p:nvPr/>
        </p:nvSpPr>
        <p:spPr>
          <a:xfrm>
            <a:off x="3103925"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9" name="Oval 108">
            <a:extLst>
              <a:ext uri="{FF2B5EF4-FFF2-40B4-BE49-F238E27FC236}">
                <a16:creationId xmlns:a16="http://schemas.microsoft.com/office/drawing/2014/main" id="{809198EE-61B6-0C55-5E72-CC96478B3081}"/>
              </a:ext>
            </a:extLst>
          </p:cNvPr>
          <p:cNvSpPr/>
          <p:nvPr/>
        </p:nvSpPr>
        <p:spPr>
          <a:xfrm>
            <a:off x="3468449"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0" name="Oval 109">
            <a:extLst>
              <a:ext uri="{FF2B5EF4-FFF2-40B4-BE49-F238E27FC236}">
                <a16:creationId xmlns:a16="http://schemas.microsoft.com/office/drawing/2014/main" id="{BE48170E-C2C8-5ECB-7B4E-4825282DA9F8}"/>
              </a:ext>
            </a:extLst>
          </p:cNvPr>
          <p:cNvSpPr/>
          <p:nvPr/>
        </p:nvSpPr>
        <p:spPr>
          <a:xfrm>
            <a:off x="3832973"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1" name="Oval 110">
            <a:extLst>
              <a:ext uri="{FF2B5EF4-FFF2-40B4-BE49-F238E27FC236}">
                <a16:creationId xmlns:a16="http://schemas.microsoft.com/office/drawing/2014/main" id="{ABB9A261-A519-8F83-CC9C-C27E7BE7C8BC}"/>
              </a:ext>
            </a:extLst>
          </p:cNvPr>
          <p:cNvSpPr/>
          <p:nvPr/>
        </p:nvSpPr>
        <p:spPr>
          <a:xfrm>
            <a:off x="419131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2" name="Oval 111">
            <a:extLst>
              <a:ext uri="{FF2B5EF4-FFF2-40B4-BE49-F238E27FC236}">
                <a16:creationId xmlns:a16="http://schemas.microsoft.com/office/drawing/2014/main" id="{3C6B49AE-22F4-29C7-6562-D5F7B5533FAF}"/>
              </a:ext>
            </a:extLst>
          </p:cNvPr>
          <p:cNvSpPr/>
          <p:nvPr/>
        </p:nvSpPr>
        <p:spPr>
          <a:xfrm>
            <a:off x="4562020"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3" name="Oval 112">
            <a:extLst>
              <a:ext uri="{FF2B5EF4-FFF2-40B4-BE49-F238E27FC236}">
                <a16:creationId xmlns:a16="http://schemas.microsoft.com/office/drawing/2014/main" id="{458A706B-18C3-65BA-DD55-E8D0F35DB7E9}"/>
              </a:ext>
            </a:extLst>
          </p:cNvPr>
          <p:cNvSpPr/>
          <p:nvPr/>
        </p:nvSpPr>
        <p:spPr>
          <a:xfrm>
            <a:off x="4926544"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4" name="Title 2">
            <a:extLst>
              <a:ext uri="{FF2B5EF4-FFF2-40B4-BE49-F238E27FC236}">
                <a16:creationId xmlns:a16="http://schemas.microsoft.com/office/drawing/2014/main" id="{44D4EF09-86E8-4A8A-CEF6-F069235D6695}"/>
              </a:ext>
            </a:extLst>
          </p:cNvPr>
          <p:cNvSpPr txBox="1"/>
          <p:nvPr/>
        </p:nvSpPr>
        <p:spPr>
          <a:xfrm>
            <a:off x="531049" y="537913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CHUA</a:t>
            </a:r>
          </a:p>
        </p:txBody>
      </p:sp>
      <p:cxnSp>
        <p:nvCxnSpPr>
          <p:cNvPr id="115" name="Straight Connector 114">
            <a:extLst>
              <a:ext uri="{FF2B5EF4-FFF2-40B4-BE49-F238E27FC236}">
                <a16:creationId xmlns:a16="http://schemas.microsoft.com/office/drawing/2014/main" id="{BB023DA9-E91F-AAFF-BD3C-051D7703774A}"/>
              </a:ext>
            </a:extLst>
          </p:cNvPr>
          <p:cNvCxnSpPr>
            <a:cxnSpLocks/>
          </p:cNvCxnSpPr>
          <p:nvPr/>
        </p:nvCxnSpPr>
        <p:spPr>
          <a:xfrm>
            <a:off x="1297858" y="5524884"/>
            <a:ext cx="66194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11C57C6-EF40-F4C0-3BC7-803F45BD5066}"/>
              </a:ext>
            </a:extLst>
          </p:cNvPr>
          <p:cNvSpPr/>
          <p:nvPr/>
        </p:nvSpPr>
        <p:spPr>
          <a:xfrm>
            <a:off x="2011496"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7" name="Oval 116">
            <a:extLst>
              <a:ext uri="{FF2B5EF4-FFF2-40B4-BE49-F238E27FC236}">
                <a16:creationId xmlns:a16="http://schemas.microsoft.com/office/drawing/2014/main" id="{4274FBC1-5792-4EF8-6975-F5AA36DEF46D}"/>
              </a:ext>
            </a:extLst>
          </p:cNvPr>
          <p:cNvSpPr/>
          <p:nvPr/>
        </p:nvSpPr>
        <p:spPr>
          <a:xfrm>
            <a:off x="237563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8" name="Oval 117">
            <a:extLst>
              <a:ext uri="{FF2B5EF4-FFF2-40B4-BE49-F238E27FC236}">
                <a16:creationId xmlns:a16="http://schemas.microsoft.com/office/drawing/2014/main" id="{88F5D0DA-5D57-0855-F499-3E4388E0A04B}"/>
              </a:ext>
            </a:extLst>
          </p:cNvPr>
          <p:cNvSpPr/>
          <p:nvPr/>
        </p:nvSpPr>
        <p:spPr>
          <a:xfrm>
            <a:off x="2739782"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9" name="Oval 118">
            <a:extLst>
              <a:ext uri="{FF2B5EF4-FFF2-40B4-BE49-F238E27FC236}">
                <a16:creationId xmlns:a16="http://schemas.microsoft.com/office/drawing/2014/main" id="{D70863FB-17C8-F44A-FCF0-935042648F15}"/>
              </a:ext>
            </a:extLst>
          </p:cNvPr>
          <p:cNvSpPr/>
          <p:nvPr/>
        </p:nvSpPr>
        <p:spPr>
          <a:xfrm>
            <a:off x="3103925"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1" name="Oval 120">
            <a:extLst>
              <a:ext uri="{FF2B5EF4-FFF2-40B4-BE49-F238E27FC236}">
                <a16:creationId xmlns:a16="http://schemas.microsoft.com/office/drawing/2014/main" id="{EEF402AA-A4A0-D4C2-059E-E66982B6EBE5}"/>
              </a:ext>
            </a:extLst>
          </p:cNvPr>
          <p:cNvSpPr/>
          <p:nvPr/>
        </p:nvSpPr>
        <p:spPr>
          <a:xfrm>
            <a:off x="3468068"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3" name="Oval 122">
            <a:extLst>
              <a:ext uri="{FF2B5EF4-FFF2-40B4-BE49-F238E27FC236}">
                <a16:creationId xmlns:a16="http://schemas.microsoft.com/office/drawing/2014/main" id="{E1CF8C33-738A-C89E-6C4A-20BAC9F3863E}"/>
              </a:ext>
            </a:extLst>
          </p:cNvPr>
          <p:cNvSpPr/>
          <p:nvPr/>
        </p:nvSpPr>
        <p:spPr>
          <a:xfrm>
            <a:off x="4562020"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4" name="Oval 123">
            <a:extLst>
              <a:ext uri="{FF2B5EF4-FFF2-40B4-BE49-F238E27FC236}">
                <a16:creationId xmlns:a16="http://schemas.microsoft.com/office/drawing/2014/main" id="{090B0514-3BDB-C3CE-E2C8-7DF23BABCD3E}"/>
              </a:ext>
            </a:extLst>
          </p:cNvPr>
          <p:cNvSpPr/>
          <p:nvPr/>
        </p:nvSpPr>
        <p:spPr>
          <a:xfrm>
            <a:off x="4926544"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913464"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376593" y="5829879"/>
            <a:ext cx="116730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12.5% – 14.5%</a:t>
            </a:r>
          </a:p>
        </p:txBody>
      </p:sp>
      <p:sp>
        <p:nvSpPr>
          <p:cNvPr id="127" name="Title 2">
            <a:extLst>
              <a:ext uri="{FF2B5EF4-FFF2-40B4-BE49-F238E27FC236}">
                <a16:creationId xmlns:a16="http://schemas.microsoft.com/office/drawing/2014/main" id="{B5A9709D-06AD-382A-042C-DC037BA6DFC0}"/>
              </a:ext>
            </a:extLst>
          </p:cNvPr>
          <p:cNvSpPr txBox="1"/>
          <p:nvPr/>
        </p:nvSpPr>
        <p:spPr>
          <a:xfrm>
            <a:off x="4476346" y="583499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28" name="Title 2">
            <a:extLst>
              <a:ext uri="{FF2B5EF4-FFF2-40B4-BE49-F238E27FC236}">
                <a16:creationId xmlns:a16="http://schemas.microsoft.com/office/drawing/2014/main" id="{11E70720-F5CA-EBE0-D65A-151010EBA59F}"/>
              </a:ext>
            </a:extLst>
          </p:cNvPr>
          <p:cNvSpPr txBox="1"/>
          <p:nvPr/>
        </p:nvSpPr>
        <p:spPr>
          <a:xfrm>
            <a:off x="531049" y="6163789"/>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29" name="Straight Connector 128">
            <a:extLst>
              <a:ext uri="{FF2B5EF4-FFF2-40B4-BE49-F238E27FC236}">
                <a16:creationId xmlns:a16="http://schemas.microsoft.com/office/drawing/2014/main" id="{4BDC309A-8C27-9255-83DD-4C227AF21A67}"/>
              </a:ext>
            </a:extLst>
          </p:cNvPr>
          <p:cNvCxnSpPr>
            <a:cxnSpLocks/>
          </p:cNvCxnSpPr>
          <p:nvPr/>
        </p:nvCxnSpPr>
        <p:spPr>
          <a:xfrm>
            <a:off x="1784555" y="6309538"/>
            <a:ext cx="17524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2142574"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a:off x="3465682" y="6152078"/>
            <a:ext cx="1010664" cy="272668"/>
            <a:chOff x="7674890" y="5926610"/>
            <a:chExt cx="1010664" cy="272668"/>
          </a:xfrm>
        </p:grpSpPr>
        <p:sp>
          <p:nvSpPr>
            <p:cNvPr id="8" name="Freeform 7">
              <a:extLst>
                <a:ext uri="{FF2B5EF4-FFF2-40B4-BE49-F238E27FC236}">
                  <a16:creationId xmlns:a16="http://schemas.microsoft.com/office/drawing/2014/main" id="{4457550D-D6A7-A7C4-1FA9-F03BB865B97A}"/>
                </a:ext>
              </a:extLst>
            </p:cNvPr>
            <p:cNvSpPr/>
            <p:nvPr/>
          </p:nvSpPr>
          <p:spPr>
            <a:xfrm>
              <a:off x="8543846"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9" name="Freeform 8">
              <a:extLst>
                <a:ext uri="{FF2B5EF4-FFF2-40B4-BE49-F238E27FC236}">
                  <a16:creationId xmlns:a16="http://schemas.microsoft.com/office/drawing/2014/main" id="{4C18D776-10EF-45C9-08AB-E3BB051419BD}"/>
                </a:ext>
              </a:extLst>
            </p:cNvPr>
            <p:cNvSpPr/>
            <p:nvPr/>
          </p:nvSpPr>
          <p:spPr>
            <a:xfrm rot="10800000">
              <a:off x="840692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12" name="Freeform 11">
              <a:extLst>
                <a:ext uri="{FF2B5EF4-FFF2-40B4-BE49-F238E27FC236}">
                  <a16:creationId xmlns:a16="http://schemas.microsoft.com/office/drawing/2014/main" id="{35855531-27C6-679E-C97F-AF870D24775B}"/>
                </a:ext>
              </a:extLst>
            </p:cNvPr>
            <p:cNvSpPr/>
            <p:nvPr/>
          </p:nvSpPr>
          <p:spPr>
            <a:xfrm rot="10800000">
              <a:off x="767489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cxnSp>
        <p:nvCxnSpPr>
          <p:cNvPr id="11" name="Straight Connector 10">
            <a:extLst>
              <a:ext uri="{FF2B5EF4-FFF2-40B4-BE49-F238E27FC236}">
                <a16:creationId xmlns:a16="http://schemas.microsoft.com/office/drawing/2014/main" id="{57F252BD-6762-EC66-7068-AC9CF694399B}"/>
              </a:ext>
            </a:extLst>
          </p:cNvPr>
          <p:cNvCxnSpPr>
            <a:cxnSpLocks/>
          </p:cNvCxnSpPr>
          <p:nvPr/>
        </p:nvCxnSpPr>
        <p:spPr>
          <a:xfrm>
            <a:off x="2137274" y="2641194"/>
            <a:ext cx="181768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A9F847C-F6A3-750E-3F76-D88E6683C2CD}"/>
              </a:ext>
            </a:extLst>
          </p:cNvPr>
          <p:cNvCxnSpPr>
            <a:cxnSpLocks/>
          </p:cNvCxnSpPr>
          <p:nvPr/>
        </p:nvCxnSpPr>
        <p:spPr>
          <a:xfrm>
            <a:off x="3971414"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32FE7FAC-8AD5-96BC-264F-50623C602AE8}"/>
              </a:ext>
            </a:extLst>
          </p:cNvPr>
          <p:cNvSpPr/>
          <p:nvPr/>
        </p:nvSpPr>
        <p:spPr>
          <a:xfrm>
            <a:off x="3836298"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pic>
        <p:nvPicPr>
          <p:cNvPr id="4" name="Picture Placeholder 8">
            <a:extLst>
              <a:ext uri="{FF2B5EF4-FFF2-40B4-BE49-F238E27FC236}">
                <a16:creationId xmlns:a16="http://schemas.microsoft.com/office/drawing/2014/main" id="{7DEC7D28-976B-DF3B-B28E-CC992441B08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860962" y="457200"/>
            <a:ext cx="2114328" cy="6400800"/>
          </a:xfrm>
          <a:prstGeom prst="rect">
            <a:avLst/>
          </a:prstGeom>
        </p:spPr>
      </p:pic>
      <p:sp>
        <p:nvSpPr>
          <p:cNvPr id="5" name="object 10">
            <a:extLst>
              <a:ext uri="{FF2B5EF4-FFF2-40B4-BE49-F238E27FC236}">
                <a16:creationId xmlns:a16="http://schemas.microsoft.com/office/drawing/2014/main" id="{CA194E12-53B6-5687-5065-BA2253200393}"/>
              </a:ext>
            </a:extLst>
          </p:cNvPr>
          <p:cNvSpPr txBox="1"/>
          <p:nvPr/>
        </p:nvSpPr>
        <p:spPr>
          <a:xfrm rot="16200000">
            <a:off x="8051546" y="4151039"/>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US" altLang="zh-CN" sz="3400" b="1" dirty="0">
                <a:solidFill>
                  <a:schemeClr val="bg1"/>
                </a:solidFill>
                <a:latin typeface="Arial" panose="020B0604020202020204" pitchFamily="34" charset="0"/>
                <a:ea typeface="Inter Display" panose="02000503000000020004" pitchFamily="2" charset="0"/>
                <a:cs typeface="Arial" panose="020B0604020202020204" pitchFamily="34" charset="0"/>
              </a:rPr>
              <a:t>PINOT GRIGIO</a:t>
            </a:r>
            <a:endParaRPr lang="en-AU" sz="3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Tree>
    <p:extLst>
      <p:ext uri="{BB962C8B-B14F-4D97-AF65-F5344CB8AC3E}">
        <p14:creationId xmlns:p14="http://schemas.microsoft.com/office/powerpoint/2010/main" val="32327239"/>
      </p:ext>
    </p:extLst>
  </p:cSld>
  <p:clrMapOvr>
    <a:masterClrMapping/>
  </p:clrMapOvr>
  <p:transition/>
  <p:extLst>
    <p:ext uri="{6950BFC3-D8DA-4A85-94F7-54DA5524770B}">
      <p188:commentRel xmlns:p188="http://schemas.microsoft.com/office/powerpoint/2018/8/main" r:id="rId3"/>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2202632"/>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7107330" y="3651023"/>
            <a:ext cx="359526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cs typeface="Arial" panose="020B0604020202020204" pitchFamily="34" charset="0"/>
              </a:rPr>
              <a:t>MORNINGTON PENNISULA
CHARDONNAY</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2284346" y="3912433"/>
            <a:ext cx="348686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2284346"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2099161" y="2360792"/>
            <a:ext cx="3326140" cy="584775"/>
          </a:xfrm>
          <a:prstGeom prst="rect">
            <a:avLst/>
          </a:prstGeom>
          <a:noFill/>
        </p:spPr>
        <p:txBody>
          <a:bodyPr wrap="square" anchor="b">
            <a:spAutoFit/>
          </a:bodyPr>
          <a:lstStyle/>
          <a:p>
            <a:pPr algn="ctr">
              <a:spcBef>
                <a:spcPts val="203"/>
              </a:spcBef>
            </a:pPr>
            <a:r>
              <a:rPr lang="en-US" altLang="zh-CN" sz="1600" dirty="0">
                <a:effectLst/>
                <a:latin typeface="Arial" panose="020B0604020202020204" pitchFamily="34" charset="0"/>
              </a:rPr>
              <a:t>RẤT PHÙ HỢP VỚI ĐIỀU KIỆN MÁT MẺ CỦA VÙNG</a:t>
            </a:r>
          </a:p>
        </p:txBody>
      </p:sp>
      <p:pic>
        <p:nvPicPr>
          <p:cNvPr id="5" name="Picture Placeholder 8">
            <a:extLst>
              <a:ext uri="{FF2B5EF4-FFF2-40B4-BE49-F238E27FC236}">
                <a16:creationId xmlns:a16="http://schemas.microsoft.com/office/drawing/2014/main" id="{247010AE-3EE5-D536-5BCC-D7844A0A0DF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550730" y="457200"/>
            <a:ext cx="2114328" cy="6400800"/>
          </a:xfrm>
          <a:prstGeom prst="rect">
            <a:avLst/>
          </a:prstGeom>
        </p:spPr>
      </p:pic>
      <p:sp>
        <p:nvSpPr>
          <p:cNvPr id="7" name="object 10">
            <a:extLst>
              <a:ext uri="{FF2B5EF4-FFF2-40B4-BE49-F238E27FC236}">
                <a16:creationId xmlns:a16="http://schemas.microsoft.com/office/drawing/2014/main" id="{0DD9AB8D-5E6B-684B-A8DD-B86CAC132897}"/>
              </a:ext>
            </a:extLst>
          </p:cNvPr>
          <p:cNvSpPr txBox="1"/>
          <p:nvPr/>
        </p:nvSpPr>
        <p:spPr>
          <a:xfrm rot="16200000">
            <a:off x="4741314" y="4151039"/>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US" altLang="zh-CN" sz="3400" b="1" dirty="0">
                <a:solidFill>
                  <a:schemeClr val="bg1"/>
                </a:solidFill>
                <a:latin typeface="Arial" panose="020B0604020202020204" pitchFamily="34" charset="0"/>
                <a:ea typeface="Inter Display" panose="02000503000000020004" pitchFamily="2" charset="0"/>
                <a:cs typeface="Arial" panose="020B0604020202020204" pitchFamily="34" charset="0"/>
              </a:rPr>
              <a:t>CHARDONNAY</a:t>
            </a:r>
            <a:endParaRPr lang="en-AU" sz="3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6" name="TextBox 5">
            <a:extLst>
              <a:ext uri="{FF2B5EF4-FFF2-40B4-BE49-F238E27FC236}">
                <a16:creationId xmlns:a16="http://schemas.microsoft.com/office/drawing/2014/main" id="{55DF217E-BBED-851F-DB9F-4789B3905354}"/>
              </a:ext>
            </a:extLst>
          </p:cNvPr>
          <p:cNvSpPr txBox="1"/>
          <p:nvPr/>
        </p:nvSpPr>
        <p:spPr>
          <a:xfrm>
            <a:off x="9989285" y="4129254"/>
            <a:ext cx="2824226" cy="1475212"/>
          </a:xfrm>
          <a:prstGeom prst="rect">
            <a:avLst/>
          </a:prstGeom>
          <a:noFill/>
        </p:spPr>
        <p:txBody>
          <a:bodyPr wrap="square" anchor="b">
            <a:spAutoFit/>
          </a:bodyPr>
          <a:lstStyle/>
          <a:p>
            <a:pPr>
              <a:lnSpc>
                <a:spcPct val="82000"/>
              </a:lnSpc>
              <a:spcBef>
                <a:spcPts val="150"/>
              </a:spcBef>
              <a:spcAft>
                <a:spcPts val="315"/>
              </a:spcAft>
              <a:buClr>
                <a:srgbClr val="B2D8BE"/>
              </a:buClr>
            </a:pPr>
            <a:r>
              <a:rPr lang="en-US" altLang="zh-CN" sz="1400" b="1" dirty="0">
                <a:effectLst/>
                <a:latin typeface="Arial" panose="020B0604020202020204" pitchFamily="34" charset="0"/>
              </a:rPr>
              <a:t>HƯƠNG VỊ Ủ
ĐIỂN HÌNH</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Quả hạch</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Táo</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Vanilla</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Bơ</a:t>
            </a:r>
            <a:endParaRPr lang="en-AU" sz="1400" dirty="0">
              <a:effectLst/>
              <a:latin typeface="Arial" panose="020B0604020202020204" pitchFamily="34" charset="0"/>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10702591" y="365102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71B31A0-A80C-4729-6C27-7EFFE7ABB193}"/>
              </a:ext>
            </a:extLst>
          </p:cNvPr>
          <p:cNvSpPr/>
          <p:nvPr/>
        </p:nvSpPr>
        <p:spPr>
          <a:xfrm>
            <a:off x="7790488" y="936128"/>
            <a:ext cx="2406942" cy="2406942"/>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8054723" y="1695378"/>
            <a:ext cx="1934562" cy="1014508"/>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US" altLang="zh-CN" sz="1800" dirty="0">
                <a:solidFill>
                  <a:schemeClr val="tx1"/>
                </a:solidFill>
                <a:effectLst/>
                <a:latin typeface="Arial" panose="020B0604020202020204" pitchFamily="34" charset="0"/>
                <a:cs typeface="Arial" panose="020B0604020202020204" pitchFamily="34" charset="0"/>
              </a:rPr>
              <a:t>CÁC LOẠI RƯỢU CÓ SỰ KIỀM CHẾ
VỚI TIỀM NĂNG Ủ LÂU TỐT</a:t>
            </a:r>
          </a:p>
        </p:txBody>
      </p:sp>
      <p:sp>
        <p:nvSpPr>
          <p:cNvPr id="13" name="Oval 12">
            <a:extLst>
              <a:ext uri="{FF2B5EF4-FFF2-40B4-BE49-F238E27FC236}">
                <a16:creationId xmlns:a16="http://schemas.microsoft.com/office/drawing/2014/main" id="{D00D20BE-74A8-9CD9-14ED-35006B42C036}"/>
              </a:ext>
            </a:extLst>
          </p:cNvPr>
          <p:cNvSpPr/>
          <p:nvPr/>
        </p:nvSpPr>
        <p:spPr>
          <a:xfrm>
            <a:off x="1017196" y="4170836"/>
            <a:ext cx="2437954" cy="2469117"/>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14" name="object 58">
            <a:extLst>
              <a:ext uri="{FF2B5EF4-FFF2-40B4-BE49-F238E27FC236}">
                <a16:creationId xmlns:a16="http://schemas.microsoft.com/office/drawing/2014/main" id="{762EAF5B-2B85-D6D0-775D-0837079B74A8}"/>
              </a:ext>
            </a:extLst>
          </p:cNvPr>
          <p:cNvSpPr txBox="1"/>
          <p:nvPr/>
        </p:nvSpPr>
        <p:spPr>
          <a:xfrm>
            <a:off x="1162692" y="4618660"/>
            <a:ext cx="2146963" cy="1839158"/>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US" altLang="zh-CN" sz="2800" dirty="0">
                <a:effectLst/>
                <a:latin typeface="Arial" panose="020B0604020202020204" pitchFamily="34" charset="0"/>
                <a:cs typeface="Arial" panose="020B0604020202020204" pitchFamily="34" charset="0"/>
              </a:rPr>
              <a:t>KHOẢNG</a:t>
            </a:r>
          </a:p>
          <a:p>
            <a:pPr algn="ctr">
              <a:lnSpc>
                <a:spcPct val="82000"/>
              </a:lnSpc>
              <a:spcBef>
                <a:spcPts val="217"/>
              </a:spcBef>
            </a:pPr>
            <a:r>
              <a:rPr lang="zh-CN" altLang="en-US" sz="6000" dirty="0">
                <a:effectLst/>
                <a:latin typeface="Arial" panose="020B0604020202020204" pitchFamily="34" charset="0"/>
                <a:cs typeface="Arial" panose="020B0604020202020204" pitchFamily="34" charset="0"/>
              </a:rPr>
              <a:t>1/4</a:t>
            </a:r>
          </a:p>
          <a:p>
            <a:pPr algn="ctr">
              <a:lnSpc>
                <a:spcPct val="82000"/>
              </a:lnSpc>
              <a:spcBef>
                <a:spcPts val="217"/>
              </a:spcBef>
            </a:pPr>
            <a:r>
              <a:rPr lang="en-US" altLang="zh-CN" sz="1600" dirty="0">
                <a:latin typeface="Arial" panose="020B0604020202020204" pitchFamily="34" charset="0"/>
                <a:cs typeface="Arial" panose="020B0604020202020204" pitchFamily="34" charset="0"/>
              </a:rPr>
              <a:t>TỔNG SỐ
NGHIỀN
HẰNG NĂM</a:t>
            </a:r>
            <a:endParaRPr lang="en-AU" sz="1600" dirty="0">
              <a:effectLst/>
              <a:latin typeface="Arial" panose="020B0604020202020204" pitchFamily="34" charset="0"/>
              <a:cs typeface="Arial" panose="020B0604020202020204" pitchFamily="34" charset="0"/>
            </a:endParaRPr>
          </a:p>
        </p:txBody>
      </p:sp>
      <p:cxnSp>
        <p:nvCxnSpPr>
          <p:cNvPr id="16" name="Straight Connector 15">
            <a:extLst>
              <a:ext uri="{FF2B5EF4-FFF2-40B4-BE49-F238E27FC236}">
                <a16:creationId xmlns:a16="http://schemas.microsoft.com/office/drawing/2014/main" id="{2421C182-5F4C-E00C-18F9-95D51872FEB9}"/>
              </a:ext>
            </a:extLst>
          </p:cNvPr>
          <p:cNvCxnSpPr>
            <a:cxnSpLocks/>
          </p:cNvCxnSpPr>
          <p:nvPr/>
        </p:nvCxnSpPr>
        <p:spPr>
          <a:xfrm>
            <a:off x="3702761" y="2934142"/>
            <a:ext cx="0" cy="97829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63561242-E9E1-2C98-505A-EF44F7AD1590}"/>
              </a:ext>
            </a:extLst>
          </p:cNvPr>
          <p:cNvSpPr txBox="1"/>
          <p:nvPr/>
        </p:nvSpPr>
        <p:spPr>
          <a:xfrm>
            <a:off x="7830701" y="4141487"/>
            <a:ext cx="2824226" cy="1715983"/>
          </a:xfrm>
          <a:prstGeom prst="rect">
            <a:avLst/>
          </a:prstGeom>
          <a:noFill/>
        </p:spPr>
        <p:txBody>
          <a:bodyPr wrap="square" anchor="b">
            <a:spAutoFit/>
          </a:bodyPr>
          <a:lstStyle/>
          <a:p>
            <a:pPr>
              <a:lnSpc>
                <a:spcPct val="82000"/>
              </a:lnSpc>
              <a:spcBef>
                <a:spcPts val="150"/>
              </a:spcBef>
              <a:spcAft>
                <a:spcPts val="315"/>
              </a:spcAft>
              <a:buClr>
                <a:srgbClr val="B2D8BE"/>
              </a:buClr>
            </a:pPr>
            <a:r>
              <a:rPr lang="en-US" altLang="zh-CN" sz="1400" b="1" dirty="0">
                <a:effectLst/>
                <a:latin typeface="Arial" panose="020B0604020202020204" pitchFamily="34" charset="0"/>
              </a:rPr>
              <a:t>HƯƠNG VỊ SƠ CẤP
ĐIỂN HÌNH</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Dưa gang</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Đào trắng</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Cam quýt</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Sung</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Chất khoáng</a:t>
            </a:r>
          </a:p>
        </p:txBody>
      </p:sp>
      <p:cxnSp>
        <p:nvCxnSpPr>
          <p:cNvPr id="11" name="Straight Connector 10">
            <a:extLst>
              <a:ext uri="{FF2B5EF4-FFF2-40B4-BE49-F238E27FC236}">
                <a16:creationId xmlns:a16="http://schemas.microsoft.com/office/drawing/2014/main" id="{82F196BB-F309-9278-EDF1-17CC0CDB554B}"/>
              </a:ext>
            </a:extLst>
          </p:cNvPr>
          <p:cNvCxnSpPr>
            <a:cxnSpLocks/>
          </p:cNvCxnSpPr>
          <p:nvPr/>
        </p:nvCxnSpPr>
        <p:spPr>
          <a:xfrm>
            <a:off x="8603968" y="365102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711258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605277" y="590594"/>
            <a:ext cx="7904034" cy="1325562"/>
          </a:xfrm>
        </p:spPr>
        <p:txBody>
          <a:bodyPr/>
          <a:lstStyle/>
          <a:p>
            <a:r>
              <a:rPr lang="en-US" altLang="zh-CN" sz="3200" b="1" dirty="0">
                <a:solidFill>
                  <a:schemeClr val="bg2"/>
                </a:solidFill>
              </a:rPr>
              <a:t>CHARDONNAY
Đặc điểm</a:t>
            </a: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570806" y="368300"/>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7301852" y="4244048"/>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US" altLang="zh-CN" sz="3600" b="1" dirty="0">
                <a:solidFill>
                  <a:schemeClr val="bg1"/>
                </a:solidFill>
                <a:latin typeface="Arial" panose="020B0604020202020204" pitchFamily="34" charset="0"/>
                <a:ea typeface="Inter Display" panose="02000503000000020004" pitchFamily="2" charset="0"/>
                <a:cs typeface="Arial" panose="020B0604020202020204" pitchFamily="34" charset="0"/>
              </a:rPr>
              <a:t>CHARDONNAY</a:t>
            </a:r>
            <a:endParaRPr lang="en-AU" sz="36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10" name="Oval 9">
            <a:extLst>
              <a:ext uri="{FF2B5EF4-FFF2-40B4-BE49-F238E27FC236}">
                <a16:creationId xmlns:a16="http://schemas.microsoft.com/office/drawing/2014/main" id="{6F56D2EB-195E-E0F7-2B13-B4E3B0A8B0B4}"/>
              </a:ext>
            </a:extLst>
          </p:cNvPr>
          <p:cNvSpPr/>
          <p:nvPr/>
        </p:nvSpPr>
        <p:spPr>
          <a:xfrm>
            <a:off x="2011495"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 name="Oval 13">
            <a:extLst>
              <a:ext uri="{FF2B5EF4-FFF2-40B4-BE49-F238E27FC236}">
                <a16:creationId xmlns:a16="http://schemas.microsoft.com/office/drawing/2014/main" id="{962BE3D1-FF94-496F-0AE3-EA9C4117F0C3}"/>
              </a:ext>
            </a:extLst>
          </p:cNvPr>
          <p:cNvSpPr/>
          <p:nvPr/>
        </p:nvSpPr>
        <p:spPr>
          <a:xfrm>
            <a:off x="2375638"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 name="Oval 14">
            <a:extLst>
              <a:ext uri="{FF2B5EF4-FFF2-40B4-BE49-F238E27FC236}">
                <a16:creationId xmlns:a16="http://schemas.microsoft.com/office/drawing/2014/main" id="{91291C1B-82A5-4F4A-A87C-2A021E60710E}"/>
              </a:ext>
            </a:extLst>
          </p:cNvPr>
          <p:cNvSpPr/>
          <p:nvPr/>
        </p:nvSpPr>
        <p:spPr>
          <a:xfrm>
            <a:off x="2739781"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 name="Oval 15">
            <a:extLst>
              <a:ext uri="{FF2B5EF4-FFF2-40B4-BE49-F238E27FC236}">
                <a16:creationId xmlns:a16="http://schemas.microsoft.com/office/drawing/2014/main" id="{0BC3DDA9-AB5C-D3C6-6A5D-E4BCE6FF5CD2}"/>
              </a:ext>
            </a:extLst>
          </p:cNvPr>
          <p:cNvSpPr/>
          <p:nvPr/>
        </p:nvSpPr>
        <p:spPr>
          <a:xfrm>
            <a:off x="3103924"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7" name="Title 2">
            <a:extLst>
              <a:ext uri="{FF2B5EF4-FFF2-40B4-BE49-F238E27FC236}">
                <a16:creationId xmlns:a16="http://schemas.microsoft.com/office/drawing/2014/main" id="{4E562E33-3D08-4A24-6DB8-D45C546812E1}"/>
              </a:ext>
            </a:extLst>
          </p:cNvPr>
          <p:cNvSpPr txBox="1"/>
          <p:nvPr/>
        </p:nvSpPr>
        <p:spPr>
          <a:xfrm>
            <a:off x="531049" y="2197584"/>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41" name="Oval 40">
            <a:extLst>
              <a:ext uri="{FF2B5EF4-FFF2-40B4-BE49-F238E27FC236}">
                <a16:creationId xmlns:a16="http://schemas.microsoft.com/office/drawing/2014/main" id="{5D5E2F84-A7FC-2923-990C-971FADE9EC37}"/>
              </a:ext>
            </a:extLst>
          </p:cNvPr>
          <p:cNvSpPr/>
          <p:nvPr/>
        </p:nvSpPr>
        <p:spPr>
          <a:xfrm>
            <a:off x="3468448"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2" name="Oval 41">
            <a:extLst>
              <a:ext uri="{FF2B5EF4-FFF2-40B4-BE49-F238E27FC236}">
                <a16:creationId xmlns:a16="http://schemas.microsoft.com/office/drawing/2014/main" id="{81884036-2716-602E-A397-6AA600F744D3}"/>
              </a:ext>
            </a:extLst>
          </p:cNvPr>
          <p:cNvSpPr/>
          <p:nvPr/>
        </p:nvSpPr>
        <p:spPr>
          <a:xfrm>
            <a:off x="3832972"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3" name="Oval 42">
            <a:extLst>
              <a:ext uri="{FF2B5EF4-FFF2-40B4-BE49-F238E27FC236}">
                <a16:creationId xmlns:a16="http://schemas.microsoft.com/office/drawing/2014/main" id="{2B0DB3A5-7DE6-4535-25A9-3B9FFA2A73D3}"/>
              </a:ext>
            </a:extLst>
          </p:cNvPr>
          <p:cNvSpPr/>
          <p:nvPr/>
        </p:nvSpPr>
        <p:spPr>
          <a:xfrm>
            <a:off x="4191317"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4" name="Oval 43">
            <a:extLst>
              <a:ext uri="{FF2B5EF4-FFF2-40B4-BE49-F238E27FC236}">
                <a16:creationId xmlns:a16="http://schemas.microsoft.com/office/drawing/2014/main" id="{82CE8839-B14D-EC3A-0C13-1CA5CC770955}"/>
              </a:ext>
            </a:extLst>
          </p:cNvPr>
          <p:cNvSpPr/>
          <p:nvPr/>
        </p:nvSpPr>
        <p:spPr>
          <a:xfrm>
            <a:off x="4562019"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5" name="Oval 44">
            <a:extLst>
              <a:ext uri="{FF2B5EF4-FFF2-40B4-BE49-F238E27FC236}">
                <a16:creationId xmlns:a16="http://schemas.microsoft.com/office/drawing/2014/main" id="{FF78DB7C-6710-BFED-03C6-B12CAFED3C04}"/>
              </a:ext>
            </a:extLst>
          </p:cNvPr>
          <p:cNvSpPr/>
          <p:nvPr/>
        </p:nvSpPr>
        <p:spPr>
          <a:xfrm>
            <a:off x="4926543"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2876876" y="2620133"/>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Chardonnay</a:t>
            </a:r>
          </a:p>
        </p:txBody>
      </p:sp>
      <p:cxnSp>
        <p:nvCxnSpPr>
          <p:cNvPr id="48" name="Straight Connector 47">
            <a:extLst>
              <a:ext uri="{FF2B5EF4-FFF2-40B4-BE49-F238E27FC236}">
                <a16:creationId xmlns:a16="http://schemas.microsoft.com/office/drawing/2014/main" id="{D85FB137-235F-DD75-9D89-773B0A62436A}"/>
              </a:ext>
            </a:extLst>
          </p:cNvPr>
          <p:cNvCxnSpPr>
            <a:cxnSpLocks/>
          </p:cNvCxnSpPr>
          <p:nvPr/>
        </p:nvCxnSpPr>
        <p:spPr>
          <a:xfrm>
            <a:off x="1411201" y="232807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889E2E6B-B4FC-4D27-093E-FF22D5ADCF2C}"/>
              </a:ext>
            </a:extLst>
          </p:cNvPr>
          <p:cNvSpPr/>
          <p:nvPr/>
        </p:nvSpPr>
        <p:spPr>
          <a:xfrm>
            <a:off x="2011495" y="33438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5" name="Oval 54">
            <a:extLst>
              <a:ext uri="{FF2B5EF4-FFF2-40B4-BE49-F238E27FC236}">
                <a16:creationId xmlns:a16="http://schemas.microsoft.com/office/drawing/2014/main" id="{36AB2BF6-B6E0-550B-F394-A08618E37ABC}"/>
              </a:ext>
            </a:extLst>
          </p:cNvPr>
          <p:cNvSpPr/>
          <p:nvPr/>
        </p:nvSpPr>
        <p:spPr>
          <a:xfrm>
            <a:off x="237563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6" name="Oval 55">
            <a:extLst>
              <a:ext uri="{FF2B5EF4-FFF2-40B4-BE49-F238E27FC236}">
                <a16:creationId xmlns:a16="http://schemas.microsoft.com/office/drawing/2014/main" id="{C3F6284D-50A0-B092-6E0B-687AFEAA4EF8}"/>
              </a:ext>
            </a:extLst>
          </p:cNvPr>
          <p:cNvSpPr/>
          <p:nvPr/>
        </p:nvSpPr>
        <p:spPr>
          <a:xfrm>
            <a:off x="2739781"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7" name="Oval 56">
            <a:extLst>
              <a:ext uri="{FF2B5EF4-FFF2-40B4-BE49-F238E27FC236}">
                <a16:creationId xmlns:a16="http://schemas.microsoft.com/office/drawing/2014/main" id="{2B82FD9A-227A-DC48-3962-B75CEF43311F}"/>
              </a:ext>
            </a:extLst>
          </p:cNvPr>
          <p:cNvSpPr/>
          <p:nvPr/>
        </p:nvSpPr>
        <p:spPr>
          <a:xfrm>
            <a:off x="3103924"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8" name="Title 2">
            <a:extLst>
              <a:ext uri="{FF2B5EF4-FFF2-40B4-BE49-F238E27FC236}">
                <a16:creationId xmlns:a16="http://schemas.microsoft.com/office/drawing/2014/main" id="{F2F389F6-293E-D692-4792-2CE3FD62DFF3}"/>
              </a:ext>
            </a:extLst>
          </p:cNvPr>
          <p:cNvSpPr txBox="1"/>
          <p:nvPr/>
        </p:nvSpPr>
        <p:spPr>
          <a:xfrm>
            <a:off x="531048" y="3358606"/>
            <a:ext cx="1553596" cy="282528"/>
          </a:xfrm>
          <a:prstGeom prst="rect">
            <a:avLst/>
          </a:prstGeom>
        </p:spPr>
        <p:txBody>
          <a:bodyPr anchor="t">
            <a:noAutofit/>
          </a:bodyPr>
          <a:lstStyle>
            <a:lvl1pPr algn="l" defTabSz="914453" rtl="0" eaLnBrk="1" latinLnBrk="0" hangingPunct="1">
              <a:lnSpc>
                <a:spcPct val="80000"/>
              </a:lnSpc>
              <a:spcBef>
                <a:spcPct val="0"/>
              </a:spcBef>
              <a:buNone/>
              <a:defRPr sz="11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 ĐẶC</a:t>
            </a:r>
          </a:p>
        </p:txBody>
      </p:sp>
      <p:sp>
        <p:nvSpPr>
          <p:cNvPr id="59" name="Oval 58">
            <a:extLst>
              <a:ext uri="{FF2B5EF4-FFF2-40B4-BE49-F238E27FC236}">
                <a16:creationId xmlns:a16="http://schemas.microsoft.com/office/drawing/2014/main" id="{28A46049-63B6-2E72-2848-E3A891BCC211}"/>
              </a:ext>
            </a:extLst>
          </p:cNvPr>
          <p:cNvSpPr/>
          <p:nvPr/>
        </p:nvSpPr>
        <p:spPr>
          <a:xfrm>
            <a:off x="346844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0" name="Oval 59">
            <a:extLst>
              <a:ext uri="{FF2B5EF4-FFF2-40B4-BE49-F238E27FC236}">
                <a16:creationId xmlns:a16="http://schemas.microsoft.com/office/drawing/2014/main" id="{C5C78655-6C11-AB64-A2ED-7034DF0FF779}"/>
              </a:ext>
            </a:extLst>
          </p:cNvPr>
          <p:cNvSpPr/>
          <p:nvPr/>
        </p:nvSpPr>
        <p:spPr>
          <a:xfrm>
            <a:off x="3832972"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1" name="Oval 60">
            <a:extLst>
              <a:ext uri="{FF2B5EF4-FFF2-40B4-BE49-F238E27FC236}">
                <a16:creationId xmlns:a16="http://schemas.microsoft.com/office/drawing/2014/main" id="{23B7EFA6-29BE-1C16-13C3-30E0CCB4872F}"/>
              </a:ext>
            </a:extLst>
          </p:cNvPr>
          <p:cNvSpPr/>
          <p:nvPr/>
        </p:nvSpPr>
        <p:spPr>
          <a:xfrm>
            <a:off x="4191317"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2" name="Oval 61">
            <a:extLst>
              <a:ext uri="{FF2B5EF4-FFF2-40B4-BE49-F238E27FC236}">
                <a16:creationId xmlns:a16="http://schemas.microsoft.com/office/drawing/2014/main" id="{ACF69098-86FD-FE77-8092-920C4D167604}"/>
              </a:ext>
            </a:extLst>
          </p:cNvPr>
          <p:cNvSpPr/>
          <p:nvPr/>
        </p:nvSpPr>
        <p:spPr>
          <a:xfrm>
            <a:off x="4562019"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3" name="Oval 62">
            <a:extLst>
              <a:ext uri="{FF2B5EF4-FFF2-40B4-BE49-F238E27FC236}">
                <a16:creationId xmlns:a16="http://schemas.microsoft.com/office/drawing/2014/main" id="{6B028919-6A18-01F4-BB26-F18ECE53911C}"/>
              </a:ext>
            </a:extLst>
          </p:cNvPr>
          <p:cNvSpPr/>
          <p:nvPr/>
        </p:nvSpPr>
        <p:spPr>
          <a:xfrm>
            <a:off x="4926543"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6" name="Title 2">
            <a:extLst>
              <a:ext uri="{FF2B5EF4-FFF2-40B4-BE49-F238E27FC236}">
                <a16:creationId xmlns:a16="http://schemas.microsoft.com/office/drawing/2014/main" id="{3EC4443A-AC3B-38AF-6091-C8C3657D387B}"/>
              </a:ext>
            </a:extLst>
          </p:cNvPr>
          <p:cNvSpPr txBox="1"/>
          <p:nvPr/>
        </p:nvSpPr>
        <p:spPr>
          <a:xfrm>
            <a:off x="1913463"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67" name="Title 2">
            <a:extLst>
              <a:ext uri="{FF2B5EF4-FFF2-40B4-BE49-F238E27FC236}">
                <a16:creationId xmlns:a16="http://schemas.microsoft.com/office/drawing/2014/main" id="{97AC55F2-6390-1A3A-A548-BA98AADF0E4C}"/>
              </a:ext>
            </a:extLst>
          </p:cNvPr>
          <p:cNvSpPr txBox="1"/>
          <p:nvPr/>
        </p:nvSpPr>
        <p:spPr>
          <a:xfrm>
            <a:off x="3183214" y="30187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68" name="Title 2">
            <a:extLst>
              <a:ext uri="{FF2B5EF4-FFF2-40B4-BE49-F238E27FC236}">
                <a16:creationId xmlns:a16="http://schemas.microsoft.com/office/drawing/2014/main" id="{160F3EFB-D5E0-E0A3-19D7-32B58DF749B4}"/>
              </a:ext>
            </a:extLst>
          </p:cNvPr>
          <p:cNvSpPr txBox="1"/>
          <p:nvPr/>
        </p:nvSpPr>
        <p:spPr>
          <a:xfrm>
            <a:off x="4476345"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Đậm</a:t>
            </a:r>
          </a:p>
        </p:txBody>
      </p:sp>
      <p:sp>
        <p:nvSpPr>
          <p:cNvPr id="69" name="Oval 68">
            <a:extLst>
              <a:ext uri="{FF2B5EF4-FFF2-40B4-BE49-F238E27FC236}">
                <a16:creationId xmlns:a16="http://schemas.microsoft.com/office/drawing/2014/main" id="{0578BD73-E803-010F-D580-99A4F5AF1A1C}"/>
              </a:ext>
            </a:extLst>
          </p:cNvPr>
          <p:cNvSpPr/>
          <p:nvPr/>
        </p:nvSpPr>
        <p:spPr>
          <a:xfrm>
            <a:off x="2011495"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0" name="Oval 69">
            <a:extLst>
              <a:ext uri="{FF2B5EF4-FFF2-40B4-BE49-F238E27FC236}">
                <a16:creationId xmlns:a16="http://schemas.microsoft.com/office/drawing/2014/main" id="{9C50D499-92FE-191F-A066-1C441C1AFEE6}"/>
              </a:ext>
            </a:extLst>
          </p:cNvPr>
          <p:cNvSpPr/>
          <p:nvPr/>
        </p:nvSpPr>
        <p:spPr>
          <a:xfrm>
            <a:off x="2375638"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1" name="Oval 70">
            <a:extLst>
              <a:ext uri="{FF2B5EF4-FFF2-40B4-BE49-F238E27FC236}">
                <a16:creationId xmlns:a16="http://schemas.microsoft.com/office/drawing/2014/main" id="{038F7BF3-915C-F506-9D7B-79E20DE5B43B}"/>
              </a:ext>
            </a:extLst>
          </p:cNvPr>
          <p:cNvSpPr/>
          <p:nvPr/>
        </p:nvSpPr>
        <p:spPr>
          <a:xfrm>
            <a:off x="2739781"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2" name="Oval 71">
            <a:extLst>
              <a:ext uri="{FF2B5EF4-FFF2-40B4-BE49-F238E27FC236}">
                <a16:creationId xmlns:a16="http://schemas.microsoft.com/office/drawing/2014/main" id="{CD312308-6A25-F4D2-DEEB-2DCB01093378}"/>
              </a:ext>
            </a:extLst>
          </p:cNvPr>
          <p:cNvSpPr/>
          <p:nvPr/>
        </p:nvSpPr>
        <p:spPr>
          <a:xfrm>
            <a:off x="310392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4" name="Oval 73">
            <a:extLst>
              <a:ext uri="{FF2B5EF4-FFF2-40B4-BE49-F238E27FC236}">
                <a16:creationId xmlns:a16="http://schemas.microsoft.com/office/drawing/2014/main" id="{E43B8C7F-07DF-0ECB-5312-0A55CBB4A72E}"/>
              </a:ext>
            </a:extLst>
          </p:cNvPr>
          <p:cNvSpPr/>
          <p:nvPr/>
        </p:nvSpPr>
        <p:spPr>
          <a:xfrm>
            <a:off x="346844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5" name="Oval 74">
            <a:extLst>
              <a:ext uri="{FF2B5EF4-FFF2-40B4-BE49-F238E27FC236}">
                <a16:creationId xmlns:a16="http://schemas.microsoft.com/office/drawing/2014/main" id="{5BFD544A-5966-9EFC-5B26-0EBC880CA6A7}"/>
              </a:ext>
            </a:extLst>
          </p:cNvPr>
          <p:cNvSpPr/>
          <p:nvPr/>
        </p:nvSpPr>
        <p:spPr>
          <a:xfrm>
            <a:off x="383297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6" name="Oval 75">
            <a:extLst>
              <a:ext uri="{FF2B5EF4-FFF2-40B4-BE49-F238E27FC236}">
                <a16:creationId xmlns:a16="http://schemas.microsoft.com/office/drawing/2014/main" id="{7EF0F0EC-AE6F-D745-543C-59511E924829}"/>
              </a:ext>
            </a:extLst>
          </p:cNvPr>
          <p:cNvSpPr/>
          <p:nvPr/>
        </p:nvSpPr>
        <p:spPr>
          <a:xfrm>
            <a:off x="419131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7" name="Oval 76">
            <a:extLst>
              <a:ext uri="{FF2B5EF4-FFF2-40B4-BE49-F238E27FC236}">
                <a16:creationId xmlns:a16="http://schemas.microsoft.com/office/drawing/2014/main" id="{B2F2A0B3-CB15-A8CC-3165-78E705E00DA0}"/>
              </a:ext>
            </a:extLst>
          </p:cNvPr>
          <p:cNvSpPr/>
          <p:nvPr/>
        </p:nvSpPr>
        <p:spPr>
          <a:xfrm>
            <a:off x="4562019"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8" name="Oval 77">
            <a:extLst>
              <a:ext uri="{FF2B5EF4-FFF2-40B4-BE49-F238E27FC236}">
                <a16:creationId xmlns:a16="http://schemas.microsoft.com/office/drawing/2014/main" id="{87343FB6-7E3B-B3DE-5779-F283805FF772}"/>
              </a:ext>
            </a:extLst>
          </p:cNvPr>
          <p:cNvSpPr/>
          <p:nvPr/>
        </p:nvSpPr>
        <p:spPr>
          <a:xfrm>
            <a:off x="4926543"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9" name="Title 2">
            <a:extLst>
              <a:ext uri="{FF2B5EF4-FFF2-40B4-BE49-F238E27FC236}">
                <a16:creationId xmlns:a16="http://schemas.microsoft.com/office/drawing/2014/main" id="{28AAE38A-CDFF-49DB-BEB5-93FF9B7ED188}"/>
              </a:ext>
            </a:extLst>
          </p:cNvPr>
          <p:cNvSpPr txBox="1"/>
          <p:nvPr/>
        </p:nvSpPr>
        <p:spPr>
          <a:xfrm>
            <a:off x="1913463" y="3844171"/>
            <a:ext cx="963413" cy="318336"/>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0" name="Title 2">
            <a:extLst>
              <a:ext uri="{FF2B5EF4-FFF2-40B4-BE49-F238E27FC236}">
                <a16:creationId xmlns:a16="http://schemas.microsoft.com/office/drawing/2014/main" id="{76C65305-A159-2620-E949-863D9E093683}"/>
              </a:ext>
            </a:extLst>
          </p:cNvPr>
          <p:cNvSpPr txBox="1"/>
          <p:nvPr/>
        </p:nvSpPr>
        <p:spPr>
          <a:xfrm>
            <a:off x="3034031" y="385897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1" name="Title 2">
            <a:extLst>
              <a:ext uri="{FF2B5EF4-FFF2-40B4-BE49-F238E27FC236}">
                <a16:creationId xmlns:a16="http://schemas.microsoft.com/office/drawing/2014/main" id="{758EDE5F-C828-2A93-49ED-D9F093043CEE}"/>
              </a:ext>
            </a:extLst>
          </p:cNvPr>
          <p:cNvSpPr txBox="1"/>
          <p:nvPr/>
        </p:nvSpPr>
        <p:spPr>
          <a:xfrm>
            <a:off x="4476345" y="386527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82" name="Straight Connector 81">
            <a:extLst>
              <a:ext uri="{FF2B5EF4-FFF2-40B4-BE49-F238E27FC236}">
                <a16:creationId xmlns:a16="http://schemas.microsoft.com/office/drawing/2014/main" id="{5F4FE93D-38E1-5642-C1E5-1D4982B54155}"/>
              </a:ext>
            </a:extLst>
          </p:cNvPr>
          <p:cNvCxnSpPr>
            <a:cxnSpLocks/>
          </p:cNvCxnSpPr>
          <p:nvPr/>
        </p:nvCxnSpPr>
        <p:spPr>
          <a:xfrm>
            <a:off x="1635423" y="3489607"/>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40E787D6-3FA8-4308-5AA5-BA32833F8EF9}"/>
              </a:ext>
            </a:extLst>
          </p:cNvPr>
          <p:cNvSpPr txBox="1"/>
          <p:nvPr/>
        </p:nvSpPr>
        <p:spPr>
          <a:xfrm>
            <a:off x="531048" y="41928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88" name="Straight Connector 87">
            <a:extLst>
              <a:ext uri="{FF2B5EF4-FFF2-40B4-BE49-F238E27FC236}">
                <a16:creationId xmlns:a16="http://schemas.microsoft.com/office/drawing/2014/main" id="{72CCBCB5-27D0-6940-B090-BCEDD21C9E9C}"/>
              </a:ext>
            </a:extLst>
          </p:cNvPr>
          <p:cNvCxnSpPr>
            <a:cxnSpLocks/>
          </p:cNvCxnSpPr>
          <p:nvPr/>
        </p:nvCxnSpPr>
        <p:spPr>
          <a:xfrm>
            <a:off x="1411201" y="433126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9ADF75C1-2283-CB22-99AC-2C1A54F55AA9}"/>
              </a:ext>
            </a:extLst>
          </p:cNvPr>
          <p:cNvSpPr/>
          <p:nvPr/>
        </p:nvSpPr>
        <p:spPr>
          <a:xfrm>
            <a:off x="2011495"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1" name="Oval 90">
            <a:extLst>
              <a:ext uri="{FF2B5EF4-FFF2-40B4-BE49-F238E27FC236}">
                <a16:creationId xmlns:a16="http://schemas.microsoft.com/office/drawing/2014/main" id="{0C790E21-B961-56B1-A980-C1C60AD6D249}"/>
              </a:ext>
            </a:extLst>
          </p:cNvPr>
          <p:cNvSpPr/>
          <p:nvPr/>
        </p:nvSpPr>
        <p:spPr>
          <a:xfrm>
            <a:off x="237563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2" name="Oval 91">
            <a:extLst>
              <a:ext uri="{FF2B5EF4-FFF2-40B4-BE49-F238E27FC236}">
                <a16:creationId xmlns:a16="http://schemas.microsoft.com/office/drawing/2014/main" id="{B4E5A90C-4C56-B0A4-F80E-15BA53D01685}"/>
              </a:ext>
            </a:extLst>
          </p:cNvPr>
          <p:cNvSpPr/>
          <p:nvPr/>
        </p:nvSpPr>
        <p:spPr>
          <a:xfrm>
            <a:off x="2739781"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3" name="Oval 92">
            <a:extLst>
              <a:ext uri="{FF2B5EF4-FFF2-40B4-BE49-F238E27FC236}">
                <a16:creationId xmlns:a16="http://schemas.microsoft.com/office/drawing/2014/main" id="{95D78A90-2F29-8309-25EF-AF983C9E0DF4}"/>
              </a:ext>
            </a:extLst>
          </p:cNvPr>
          <p:cNvSpPr/>
          <p:nvPr/>
        </p:nvSpPr>
        <p:spPr>
          <a:xfrm>
            <a:off x="3103924"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4" name="Oval 93">
            <a:extLst>
              <a:ext uri="{FF2B5EF4-FFF2-40B4-BE49-F238E27FC236}">
                <a16:creationId xmlns:a16="http://schemas.microsoft.com/office/drawing/2014/main" id="{B8D7AD80-E89E-94FC-05B3-65E2B789EDBF}"/>
              </a:ext>
            </a:extLst>
          </p:cNvPr>
          <p:cNvSpPr/>
          <p:nvPr/>
        </p:nvSpPr>
        <p:spPr>
          <a:xfrm>
            <a:off x="346844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5" name="Oval 94">
            <a:extLst>
              <a:ext uri="{FF2B5EF4-FFF2-40B4-BE49-F238E27FC236}">
                <a16:creationId xmlns:a16="http://schemas.microsoft.com/office/drawing/2014/main" id="{C359EA06-9A7D-9E0F-4522-82CD640F0D85}"/>
              </a:ext>
            </a:extLst>
          </p:cNvPr>
          <p:cNvSpPr/>
          <p:nvPr/>
        </p:nvSpPr>
        <p:spPr>
          <a:xfrm>
            <a:off x="3832972"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6" name="Oval 95">
            <a:extLst>
              <a:ext uri="{FF2B5EF4-FFF2-40B4-BE49-F238E27FC236}">
                <a16:creationId xmlns:a16="http://schemas.microsoft.com/office/drawing/2014/main" id="{28D376A2-3656-F7BF-8E97-DA95B182B782}"/>
              </a:ext>
            </a:extLst>
          </p:cNvPr>
          <p:cNvSpPr/>
          <p:nvPr/>
        </p:nvSpPr>
        <p:spPr>
          <a:xfrm>
            <a:off x="4191317"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7" name="Oval 96">
            <a:extLst>
              <a:ext uri="{FF2B5EF4-FFF2-40B4-BE49-F238E27FC236}">
                <a16:creationId xmlns:a16="http://schemas.microsoft.com/office/drawing/2014/main" id="{86771A24-F00F-4429-B5A3-60CC5B631545}"/>
              </a:ext>
            </a:extLst>
          </p:cNvPr>
          <p:cNvSpPr/>
          <p:nvPr/>
        </p:nvSpPr>
        <p:spPr>
          <a:xfrm>
            <a:off x="4562019"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8" name="Oval 97">
            <a:extLst>
              <a:ext uri="{FF2B5EF4-FFF2-40B4-BE49-F238E27FC236}">
                <a16:creationId xmlns:a16="http://schemas.microsoft.com/office/drawing/2014/main" id="{11320E13-6CCD-AA11-E9F0-092E97D873B8}"/>
              </a:ext>
            </a:extLst>
          </p:cNvPr>
          <p:cNvSpPr/>
          <p:nvPr/>
        </p:nvSpPr>
        <p:spPr>
          <a:xfrm>
            <a:off x="4926543"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9" name="Title 2">
            <a:extLst>
              <a:ext uri="{FF2B5EF4-FFF2-40B4-BE49-F238E27FC236}">
                <a16:creationId xmlns:a16="http://schemas.microsoft.com/office/drawing/2014/main" id="{A5D13B78-8433-7B56-726E-3FDB565C6B39}"/>
              </a:ext>
            </a:extLst>
          </p:cNvPr>
          <p:cNvSpPr txBox="1"/>
          <p:nvPr/>
        </p:nvSpPr>
        <p:spPr>
          <a:xfrm>
            <a:off x="1913463"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sp>
        <p:nvSpPr>
          <p:cNvPr id="100" name="Title 2">
            <a:extLst>
              <a:ext uri="{FF2B5EF4-FFF2-40B4-BE49-F238E27FC236}">
                <a16:creationId xmlns:a16="http://schemas.microsoft.com/office/drawing/2014/main" id="{E83ED728-921F-4531-9813-547E9A3CB8D4}"/>
              </a:ext>
            </a:extLst>
          </p:cNvPr>
          <p:cNvSpPr txBox="1"/>
          <p:nvPr/>
        </p:nvSpPr>
        <p:spPr>
          <a:xfrm>
            <a:off x="3034031" y="469923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101" name="Title 2">
            <a:extLst>
              <a:ext uri="{FF2B5EF4-FFF2-40B4-BE49-F238E27FC236}">
                <a16:creationId xmlns:a16="http://schemas.microsoft.com/office/drawing/2014/main" id="{DA69BD4D-7B64-98F0-5709-20F7A8066A16}"/>
              </a:ext>
            </a:extLst>
          </p:cNvPr>
          <p:cNvSpPr txBox="1"/>
          <p:nvPr/>
        </p:nvSpPr>
        <p:spPr>
          <a:xfrm>
            <a:off x="4476345"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02" name="Title 2">
            <a:extLst>
              <a:ext uri="{FF2B5EF4-FFF2-40B4-BE49-F238E27FC236}">
                <a16:creationId xmlns:a16="http://schemas.microsoft.com/office/drawing/2014/main" id="{8E829995-1666-8D56-0BEB-1687FD228740}"/>
              </a:ext>
            </a:extLst>
          </p:cNvPr>
          <p:cNvSpPr txBox="1"/>
          <p:nvPr/>
        </p:nvSpPr>
        <p:spPr>
          <a:xfrm>
            <a:off x="531048" y="503314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03" name="Straight Connector 102">
            <a:extLst>
              <a:ext uri="{FF2B5EF4-FFF2-40B4-BE49-F238E27FC236}">
                <a16:creationId xmlns:a16="http://schemas.microsoft.com/office/drawing/2014/main" id="{CFE1B4AD-A61F-41B1-4F4C-68171CDF6BE1}"/>
              </a:ext>
            </a:extLst>
          </p:cNvPr>
          <p:cNvCxnSpPr>
            <a:cxnSpLocks/>
          </p:cNvCxnSpPr>
          <p:nvPr/>
        </p:nvCxnSpPr>
        <p:spPr>
          <a:xfrm>
            <a:off x="1231490" y="5171521"/>
            <a:ext cx="72831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C078604D-736D-2D36-8664-746636080348}"/>
              </a:ext>
            </a:extLst>
          </p:cNvPr>
          <p:cNvSpPr/>
          <p:nvPr/>
        </p:nvSpPr>
        <p:spPr>
          <a:xfrm>
            <a:off x="2011495"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6" name="Oval 105">
            <a:extLst>
              <a:ext uri="{FF2B5EF4-FFF2-40B4-BE49-F238E27FC236}">
                <a16:creationId xmlns:a16="http://schemas.microsoft.com/office/drawing/2014/main" id="{DCF7E2D1-1D3D-AE8A-B1C6-08055DE528DA}"/>
              </a:ext>
            </a:extLst>
          </p:cNvPr>
          <p:cNvSpPr/>
          <p:nvPr/>
        </p:nvSpPr>
        <p:spPr>
          <a:xfrm>
            <a:off x="2375638"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7" name="Oval 106">
            <a:extLst>
              <a:ext uri="{FF2B5EF4-FFF2-40B4-BE49-F238E27FC236}">
                <a16:creationId xmlns:a16="http://schemas.microsoft.com/office/drawing/2014/main" id="{47DC42B4-9713-6197-7E67-351186EFCE73}"/>
              </a:ext>
            </a:extLst>
          </p:cNvPr>
          <p:cNvSpPr/>
          <p:nvPr/>
        </p:nvSpPr>
        <p:spPr>
          <a:xfrm>
            <a:off x="2739781"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8" name="Oval 107">
            <a:extLst>
              <a:ext uri="{FF2B5EF4-FFF2-40B4-BE49-F238E27FC236}">
                <a16:creationId xmlns:a16="http://schemas.microsoft.com/office/drawing/2014/main" id="{8B7D4B46-0DBC-8E17-9E4A-ED8869CBCB88}"/>
              </a:ext>
            </a:extLst>
          </p:cNvPr>
          <p:cNvSpPr/>
          <p:nvPr/>
        </p:nvSpPr>
        <p:spPr>
          <a:xfrm>
            <a:off x="3103924"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9" name="Oval 108">
            <a:extLst>
              <a:ext uri="{FF2B5EF4-FFF2-40B4-BE49-F238E27FC236}">
                <a16:creationId xmlns:a16="http://schemas.microsoft.com/office/drawing/2014/main" id="{809198EE-61B6-0C55-5E72-CC96478B3081}"/>
              </a:ext>
            </a:extLst>
          </p:cNvPr>
          <p:cNvSpPr/>
          <p:nvPr/>
        </p:nvSpPr>
        <p:spPr>
          <a:xfrm>
            <a:off x="346844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0" name="Oval 109">
            <a:extLst>
              <a:ext uri="{FF2B5EF4-FFF2-40B4-BE49-F238E27FC236}">
                <a16:creationId xmlns:a16="http://schemas.microsoft.com/office/drawing/2014/main" id="{BE48170E-C2C8-5ECB-7B4E-4825282DA9F8}"/>
              </a:ext>
            </a:extLst>
          </p:cNvPr>
          <p:cNvSpPr/>
          <p:nvPr/>
        </p:nvSpPr>
        <p:spPr>
          <a:xfrm>
            <a:off x="3832972"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1" name="Oval 110">
            <a:extLst>
              <a:ext uri="{FF2B5EF4-FFF2-40B4-BE49-F238E27FC236}">
                <a16:creationId xmlns:a16="http://schemas.microsoft.com/office/drawing/2014/main" id="{ABB9A261-A519-8F83-CC9C-C27E7BE7C8BC}"/>
              </a:ext>
            </a:extLst>
          </p:cNvPr>
          <p:cNvSpPr/>
          <p:nvPr/>
        </p:nvSpPr>
        <p:spPr>
          <a:xfrm>
            <a:off x="4191317"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2" name="Oval 111">
            <a:extLst>
              <a:ext uri="{FF2B5EF4-FFF2-40B4-BE49-F238E27FC236}">
                <a16:creationId xmlns:a16="http://schemas.microsoft.com/office/drawing/2014/main" id="{3C6B49AE-22F4-29C7-6562-D5F7B5533FAF}"/>
              </a:ext>
            </a:extLst>
          </p:cNvPr>
          <p:cNvSpPr/>
          <p:nvPr/>
        </p:nvSpPr>
        <p:spPr>
          <a:xfrm>
            <a:off x="4562019"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3" name="Oval 112">
            <a:extLst>
              <a:ext uri="{FF2B5EF4-FFF2-40B4-BE49-F238E27FC236}">
                <a16:creationId xmlns:a16="http://schemas.microsoft.com/office/drawing/2014/main" id="{458A706B-18C3-65BA-DD55-E8D0F35DB7E9}"/>
              </a:ext>
            </a:extLst>
          </p:cNvPr>
          <p:cNvSpPr/>
          <p:nvPr/>
        </p:nvSpPr>
        <p:spPr>
          <a:xfrm>
            <a:off x="4926543"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4" name="Title 2">
            <a:extLst>
              <a:ext uri="{FF2B5EF4-FFF2-40B4-BE49-F238E27FC236}">
                <a16:creationId xmlns:a16="http://schemas.microsoft.com/office/drawing/2014/main" id="{44D4EF09-86E8-4A8A-CEF6-F069235D6695}"/>
              </a:ext>
            </a:extLst>
          </p:cNvPr>
          <p:cNvSpPr txBox="1"/>
          <p:nvPr/>
        </p:nvSpPr>
        <p:spPr>
          <a:xfrm>
            <a:off x="531048" y="537913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CHUA</a:t>
            </a:r>
          </a:p>
        </p:txBody>
      </p:sp>
      <p:cxnSp>
        <p:nvCxnSpPr>
          <p:cNvPr id="115" name="Straight Connector 114">
            <a:extLst>
              <a:ext uri="{FF2B5EF4-FFF2-40B4-BE49-F238E27FC236}">
                <a16:creationId xmlns:a16="http://schemas.microsoft.com/office/drawing/2014/main" id="{BB023DA9-E91F-AAFF-BD3C-051D7703774A}"/>
              </a:ext>
            </a:extLst>
          </p:cNvPr>
          <p:cNvCxnSpPr>
            <a:cxnSpLocks/>
          </p:cNvCxnSpPr>
          <p:nvPr/>
        </p:nvCxnSpPr>
        <p:spPr>
          <a:xfrm>
            <a:off x="1305232" y="5517510"/>
            <a:ext cx="65456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11C57C6-EF40-F4C0-3BC7-803F45BD5066}"/>
              </a:ext>
            </a:extLst>
          </p:cNvPr>
          <p:cNvSpPr/>
          <p:nvPr/>
        </p:nvSpPr>
        <p:spPr>
          <a:xfrm>
            <a:off x="2011495"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7" name="Oval 116">
            <a:extLst>
              <a:ext uri="{FF2B5EF4-FFF2-40B4-BE49-F238E27FC236}">
                <a16:creationId xmlns:a16="http://schemas.microsoft.com/office/drawing/2014/main" id="{4274FBC1-5792-4EF8-6975-F5AA36DEF46D}"/>
              </a:ext>
            </a:extLst>
          </p:cNvPr>
          <p:cNvSpPr/>
          <p:nvPr/>
        </p:nvSpPr>
        <p:spPr>
          <a:xfrm>
            <a:off x="2375638"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8" name="Oval 117">
            <a:extLst>
              <a:ext uri="{FF2B5EF4-FFF2-40B4-BE49-F238E27FC236}">
                <a16:creationId xmlns:a16="http://schemas.microsoft.com/office/drawing/2014/main" id="{88F5D0DA-5D57-0855-F499-3E4388E0A04B}"/>
              </a:ext>
            </a:extLst>
          </p:cNvPr>
          <p:cNvSpPr/>
          <p:nvPr/>
        </p:nvSpPr>
        <p:spPr>
          <a:xfrm>
            <a:off x="2739781"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9" name="Oval 118">
            <a:extLst>
              <a:ext uri="{FF2B5EF4-FFF2-40B4-BE49-F238E27FC236}">
                <a16:creationId xmlns:a16="http://schemas.microsoft.com/office/drawing/2014/main" id="{D70863FB-17C8-F44A-FCF0-935042648F15}"/>
              </a:ext>
            </a:extLst>
          </p:cNvPr>
          <p:cNvSpPr/>
          <p:nvPr/>
        </p:nvSpPr>
        <p:spPr>
          <a:xfrm>
            <a:off x="3103924"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1" name="Oval 120">
            <a:extLst>
              <a:ext uri="{FF2B5EF4-FFF2-40B4-BE49-F238E27FC236}">
                <a16:creationId xmlns:a16="http://schemas.microsoft.com/office/drawing/2014/main" id="{EEF402AA-A4A0-D4C2-059E-E66982B6EBE5}"/>
              </a:ext>
            </a:extLst>
          </p:cNvPr>
          <p:cNvSpPr/>
          <p:nvPr/>
        </p:nvSpPr>
        <p:spPr>
          <a:xfrm>
            <a:off x="3468067"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3" name="Oval 122">
            <a:extLst>
              <a:ext uri="{FF2B5EF4-FFF2-40B4-BE49-F238E27FC236}">
                <a16:creationId xmlns:a16="http://schemas.microsoft.com/office/drawing/2014/main" id="{E1CF8C33-738A-C89E-6C4A-20BAC9F3863E}"/>
              </a:ext>
            </a:extLst>
          </p:cNvPr>
          <p:cNvSpPr/>
          <p:nvPr/>
        </p:nvSpPr>
        <p:spPr>
          <a:xfrm>
            <a:off x="456201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4" name="Oval 123">
            <a:extLst>
              <a:ext uri="{FF2B5EF4-FFF2-40B4-BE49-F238E27FC236}">
                <a16:creationId xmlns:a16="http://schemas.microsoft.com/office/drawing/2014/main" id="{090B0514-3BDB-C3CE-E2C8-7DF23BABCD3E}"/>
              </a:ext>
            </a:extLst>
          </p:cNvPr>
          <p:cNvSpPr/>
          <p:nvPr/>
        </p:nvSpPr>
        <p:spPr>
          <a:xfrm>
            <a:off x="492654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913463"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376592" y="5829879"/>
            <a:ext cx="116730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12.5% – 14.5%</a:t>
            </a:r>
          </a:p>
        </p:txBody>
      </p:sp>
      <p:sp>
        <p:nvSpPr>
          <p:cNvPr id="127" name="Title 2">
            <a:extLst>
              <a:ext uri="{FF2B5EF4-FFF2-40B4-BE49-F238E27FC236}">
                <a16:creationId xmlns:a16="http://schemas.microsoft.com/office/drawing/2014/main" id="{B5A9709D-06AD-382A-042C-DC037BA6DFC0}"/>
              </a:ext>
            </a:extLst>
          </p:cNvPr>
          <p:cNvSpPr txBox="1"/>
          <p:nvPr/>
        </p:nvSpPr>
        <p:spPr>
          <a:xfrm>
            <a:off x="4476345" y="583499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28" name="Title 2">
            <a:extLst>
              <a:ext uri="{FF2B5EF4-FFF2-40B4-BE49-F238E27FC236}">
                <a16:creationId xmlns:a16="http://schemas.microsoft.com/office/drawing/2014/main" id="{11E70720-F5CA-EBE0-D65A-151010EBA59F}"/>
              </a:ext>
            </a:extLst>
          </p:cNvPr>
          <p:cNvSpPr txBox="1"/>
          <p:nvPr/>
        </p:nvSpPr>
        <p:spPr>
          <a:xfrm>
            <a:off x="531048" y="6163789"/>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29" name="Straight Connector 128">
            <a:extLst>
              <a:ext uri="{FF2B5EF4-FFF2-40B4-BE49-F238E27FC236}">
                <a16:creationId xmlns:a16="http://schemas.microsoft.com/office/drawing/2014/main" id="{4BDC309A-8C27-9255-83DD-4C227AF21A67}"/>
              </a:ext>
            </a:extLst>
          </p:cNvPr>
          <p:cNvCxnSpPr>
            <a:cxnSpLocks/>
          </p:cNvCxnSpPr>
          <p:nvPr/>
        </p:nvCxnSpPr>
        <p:spPr>
          <a:xfrm>
            <a:off x="1784555" y="6302164"/>
            <a:ext cx="1752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2505277"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a:off x="3465681" y="6152078"/>
            <a:ext cx="1010664" cy="272668"/>
            <a:chOff x="7674890" y="5926610"/>
            <a:chExt cx="1010664" cy="272668"/>
          </a:xfrm>
        </p:grpSpPr>
        <p:sp>
          <p:nvSpPr>
            <p:cNvPr id="8" name="Freeform 7">
              <a:extLst>
                <a:ext uri="{FF2B5EF4-FFF2-40B4-BE49-F238E27FC236}">
                  <a16:creationId xmlns:a16="http://schemas.microsoft.com/office/drawing/2014/main" id="{4457550D-D6A7-A7C4-1FA9-F03BB865B97A}"/>
                </a:ext>
              </a:extLst>
            </p:cNvPr>
            <p:cNvSpPr/>
            <p:nvPr/>
          </p:nvSpPr>
          <p:spPr>
            <a:xfrm>
              <a:off x="8543846"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sp>
          <p:nvSpPr>
            <p:cNvPr id="9" name="Freeform 8">
              <a:extLst>
                <a:ext uri="{FF2B5EF4-FFF2-40B4-BE49-F238E27FC236}">
                  <a16:creationId xmlns:a16="http://schemas.microsoft.com/office/drawing/2014/main" id="{4C18D776-10EF-45C9-08AB-E3BB051419BD}"/>
                </a:ext>
              </a:extLst>
            </p:cNvPr>
            <p:cNvSpPr/>
            <p:nvPr/>
          </p:nvSpPr>
          <p:spPr>
            <a:xfrm rot="10800000">
              <a:off x="840692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sp>
          <p:nvSpPr>
            <p:cNvPr id="12" name="Freeform 11">
              <a:extLst>
                <a:ext uri="{FF2B5EF4-FFF2-40B4-BE49-F238E27FC236}">
                  <a16:creationId xmlns:a16="http://schemas.microsoft.com/office/drawing/2014/main" id="{35855531-27C6-679E-C97F-AF870D24775B}"/>
                </a:ext>
              </a:extLst>
            </p:cNvPr>
            <p:cNvSpPr/>
            <p:nvPr/>
          </p:nvSpPr>
          <p:spPr>
            <a:xfrm rot="10800000">
              <a:off x="767489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grpSp>
      <p:cxnSp>
        <p:nvCxnSpPr>
          <p:cNvPr id="11" name="Straight Connector 10">
            <a:extLst>
              <a:ext uri="{FF2B5EF4-FFF2-40B4-BE49-F238E27FC236}">
                <a16:creationId xmlns:a16="http://schemas.microsoft.com/office/drawing/2014/main" id="{57F252BD-6762-EC66-7068-AC9CF694399B}"/>
              </a:ext>
            </a:extLst>
          </p:cNvPr>
          <p:cNvCxnSpPr>
            <a:cxnSpLocks/>
          </p:cNvCxnSpPr>
          <p:nvPr/>
        </p:nvCxnSpPr>
        <p:spPr>
          <a:xfrm>
            <a:off x="2499977" y="2641194"/>
            <a:ext cx="183218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A9F847C-F6A3-750E-3F76-D88E6683C2CD}"/>
              </a:ext>
            </a:extLst>
          </p:cNvPr>
          <p:cNvCxnSpPr>
            <a:cxnSpLocks/>
          </p:cNvCxnSpPr>
          <p:nvPr/>
        </p:nvCxnSpPr>
        <p:spPr>
          <a:xfrm>
            <a:off x="4321568"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32FE7FAC-8AD5-96BC-264F-50623C602AE8}"/>
              </a:ext>
            </a:extLst>
          </p:cNvPr>
          <p:cNvSpPr/>
          <p:nvPr/>
        </p:nvSpPr>
        <p:spPr>
          <a:xfrm>
            <a:off x="3836297"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9261237"/>
      </p:ext>
    </p:extLst>
  </p:cSld>
  <p:clrMapOvr>
    <a:masterClrMapping/>
  </p:clrMapOvr>
  <p:transition/>
  <p:extLst>
    <p:ext uri="{6950BFC3-D8DA-4A85-94F7-54DA5524770B}">
      <p188:commentRel xmlns:p188="http://schemas.microsoft.com/office/powerpoint/2018/8/main" r:id="rId2"/>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cs typeface="Arial" panose="020B0604020202020204" pitchFamily="34" charset="0"/>
              </a:rPr>
              <a:t>MORNINGTON PENNISULA
PINOT NOIR</a:t>
            </a:r>
          </a:p>
        </p:txBody>
      </p:sp>
      <p:sp>
        <p:nvSpPr>
          <p:cNvPr id="6" name="TextBox 5">
            <a:extLst>
              <a:ext uri="{FF2B5EF4-FFF2-40B4-BE49-F238E27FC236}">
                <a16:creationId xmlns:a16="http://schemas.microsoft.com/office/drawing/2014/main" id="{3937CC6C-038C-22C6-5A1B-F274BB411F78}"/>
              </a:ext>
            </a:extLst>
          </p:cNvPr>
          <p:cNvSpPr txBox="1"/>
          <p:nvPr/>
        </p:nvSpPr>
        <p:spPr>
          <a:xfrm>
            <a:off x="833318" y="2660593"/>
            <a:ext cx="2805709" cy="584775"/>
          </a:xfrm>
          <a:prstGeom prst="rect">
            <a:avLst/>
          </a:prstGeom>
          <a:noFill/>
        </p:spPr>
        <p:txBody>
          <a:bodyPr wrap="square" anchor="b">
            <a:spAutoFit/>
          </a:bodyPr>
          <a:lstStyle/>
          <a:p>
            <a:pPr algn="ctr">
              <a:spcBef>
                <a:spcPts val="217"/>
              </a:spcBef>
              <a:spcAft>
                <a:spcPts val="315"/>
              </a:spcAft>
            </a:pPr>
            <a:r>
              <a:rPr lang="en-US" altLang="zh-CN" sz="1600" dirty="0">
                <a:effectLst/>
                <a:latin typeface="Arial" panose="020B0604020202020204" pitchFamily="34" charset="0"/>
              </a:rPr>
              <a:t>LOẠT BIỂU CẢM ẤN TƯỢNG</a:t>
            </a: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2148057"/>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3278431"/>
            <a:ext cx="0" cy="342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612840"/>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8" y="927506"/>
            <a:ext cx="2220146" cy="222014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127763" y="1776545"/>
            <a:ext cx="1566609" cy="522066"/>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US" altLang="zh-CN" sz="2000" dirty="0">
                <a:solidFill>
                  <a:schemeClr val="tx1"/>
                </a:solidFill>
                <a:effectLst/>
                <a:latin typeface="Arial" panose="020B0604020202020204" pitchFamily="34" charset="0"/>
                <a:cs typeface="Arial" panose="020B0604020202020204" pitchFamily="34" charset="0"/>
              </a:rPr>
              <a:t>NGÔI SAO CỦA VÙNG</a:t>
            </a:r>
          </a:p>
        </p:txBody>
      </p: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dirty="0">
                <a:solidFill>
                  <a:schemeClr val="bg1"/>
                </a:solidFill>
                <a:latin typeface="Arial" panose="020B0604020202020204" pitchFamily="34" charset="0"/>
                <a:ea typeface="Inter Display" panose="02000503000000020004" pitchFamily="2" charset="0"/>
                <a:cs typeface="Arial" panose="020B0604020202020204" pitchFamily="34" charset="0"/>
              </a:rPr>
              <a:t>PINOT NOIR</a:t>
            </a:r>
            <a:endParaRPr lang="en-AU" sz="4400"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cxnSp>
        <p:nvCxnSpPr>
          <p:cNvPr id="2" name="Straight Connector 1">
            <a:extLst>
              <a:ext uri="{FF2B5EF4-FFF2-40B4-BE49-F238E27FC236}">
                <a16:creationId xmlns:a16="http://schemas.microsoft.com/office/drawing/2014/main" id="{342A1A4F-05C7-791A-B423-D402B8673F14}"/>
              </a:ext>
            </a:extLst>
          </p:cNvPr>
          <p:cNvCxnSpPr>
            <a:cxnSpLocks/>
          </p:cNvCxnSpPr>
          <p:nvPr/>
        </p:nvCxnSpPr>
        <p:spPr>
          <a:xfrm>
            <a:off x="3283295" y="3912433"/>
            <a:ext cx="248791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138EB90E-05BF-A81C-E736-B3A4F470F552}"/>
              </a:ext>
            </a:extLst>
          </p:cNvPr>
          <p:cNvCxnSpPr>
            <a:cxnSpLocks/>
          </p:cNvCxnSpPr>
          <p:nvPr/>
        </p:nvCxnSpPr>
        <p:spPr>
          <a:xfrm>
            <a:off x="3283295"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8" name="Oval 7">
            <a:extLst>
              <a:ext uri="{FF2B5EF4-FFF2-40B4-BE49-F238E27FC236}">
                <a16:creationId xmlns:a16="http://schemas.microsoft.com/office/drawing/2014/main" id="{BC9911B9-B720-D715-5640-769710C06EC4}"/>
              </a:ext>
            </a:extLst>
          </p:cNvPr>
          <p:cNvSpPr/>
          <p:nvPr/>
        </p:nvSpPr>
        <p:spPr>
          <a:xfrm>
            <a:off x="2129265" y="4284535"/>
            <a:ext cx="2199918" cy="222803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9" name="object 58">
            <a:extLst>
              <a:ext uri="{FF2B5EF4-FFF2-40B4-BE49-F238E27FC236}">
                <a16:creationId xmlns:a16="http://schemas.microsoft.com/office/drawing/2014/main" id="{08DF3CAB-590D-D4DF-95F5-5236C9BD1F82}"/>
              </a:ext>
            </a:extLst>
          </p:cNvPr>
          <p:cNvSpPr txBox="1"/>
          <p:nvPr/>
        </p:nvSpPr>
        <p:spPr>
          <a:xfrm>
            <a:off x="2169745" y="4527423"/>
            <a:ext cx="2146963" cy="1839158"/>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US" altLang="zh-CN" sz="2800" dirty="0">
                <a:effectLst/>
                <a:latin typeface="Arial" panose="020B0604020202020204" pitchFamily="34" charset="0"/>
                <a:cs typeface="Arial" panose="020B0604020202020204" pitchFamily="34" charset="0"/>
              </a:rPr>
              <a:t>HƠN</a:t>
            </a:r>
          </a:p>
          <a:p>
            <a:pPr algn="ctr">
              <a:lnSpc>
                <a:spcPct val="82000"/>
              </a:lnSpc>
              <a:spcBef>
                <a:spcPts val="217"/>
              </a:spcBef>
            </a:pPr>
            <a:r>
              <a:rPr lang="zh-CN" altLang="en-US" sz="6000" dirty="0">
                <a:effectLst/>
                <a:latin typeface="Arial" panose="020B0604020202020204" pitchFamily="34" charset="0"/>
                <a:cs typeface="Arial" panose="020B0604020202020204" pitchFamily="34" charset="0"/>
              </a:rPr>
              <a:t>1/2</a:t>
            </a:r>
          </a:p>
          <a:p>
            <a:pPr algn="ctr">
              <a:lnSpc>
                <a:spcPct val="82000"/>
              </a:lnSpc>
              <a:spcBef>
                <a:spcPts val="217"/>
              </a:spcBef>
            </a:pPr>
            <a:r>
              <a:rPr lang="en-US" altLang="zh-CN" sz="1600" dirty="0">
                <a:latin typeface="Arial" panose="020B0604020202020204" pitchFamily="34" charset="0"/>
                <a:cs typeface="Arial" panose="020B0604020202020204" pitchFamily="34" charset="0"/>
              </a:rPr>
              <a:t>TỔNG SỐ
NGHIỀN
HẰNG NĂM</a:t>
            </a:r>
            <a:endParaRPr lang="en-AU" sz="1600" dirty="0">
              <a:effectLst/>
              <a:latin typeface="Arial" panose="020B0604020202020204" pitchFamily="34" charset="0"/>
              <a:cs typeface="Arial" panose="020B0604020202020204" pitchFamily="34" charset="0"/>
            </a:endParaRPr>
          </a:p>
        </p:txBody>
      </p:sp>
      <p:cxnSp>
        <p:nvCxnSpPr>
          <p:cNvPr id="10" name="Straight Connector 9">
            <a:extLst>
              <a:ext uri="{FF2B5EF4-FFF2-40B4-BE49-F238E27FC236}">
                <a16:creationId xmlns:a16="http://schemas.microsoft.com/office/drawing/2014/main" id="{FE4C70E0-AB38-402C-CE2B-A130860DB0EA}"/>
              </a:ext>
            </a:extLst>
          </p:cNvPr>
          <p:cNvCxnSpPr>
            <a:cxnSpLocks/>
          </p:cNvCxnSpPr>
          <p:nvPr/>
        </p:nvCxnSpPr>
        <p:spPr>
          <a:xfrm>
            <a:off x="7107330" y="3651023"/>
            <a:ext cx="359526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17C50BD5-7D92-963A-75DB-3C8BB1286729}"/>
              </a:ext>
            </a:extLst>
          </p:cNvPr>
          <p:cNvSpPr txBox="1"/>
          <p:nvPr/>
        </p:nvSpPr>
        <p:spPr>
          <a:xfrm>
            <a:off x="9989285" y="4129254"/>
            <a:ext cx="2824226" cy="1475212"/>
          </a:xfrm>
          <a:prstGeom prst="rect">
            <a:avLst/>
          </a:prstGeom>
          <a:noFill/>
        </p:spPr>
        <p:txBody>
          <a:bodyPr wrap="square" anchor="b">
            <a:spAutoFit/>
          </a:bodyPr>
          <a:lstStyle/>
          <a:p>
            <a:pPr>
              <a:lnSpc>
                <a:spcPct val="82000"/>
              </a:lnSpc>
              <a:spcBef>
                <a:spcPts val="150"/>
              </a:spcBef>
              <a:spcAft>
                <a:spcPts val="315"/>
              </a:spcAft>
              <a:buClr>
                <a:srgbClr val="B2D8BE"/>
              </a:buClr>
            </a:pPr>
            <a:r>
              <a:rPr lang="en-US" altLang="zh-CN" sz="1400" b="1" dirty="0">
                <a:effectLst/>
                <a:latin typeface="Arial" panose="020B0604020202020204" pitchFamily="34" charset="0"/>
              </a:rPr>
              <a:t>HƯƠNG VỊ Ủ
ĐIỂN HÌNH</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Mặn</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Đất</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Gỗ tuyết tùng</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Lớp đất rừng</a:t>
            </a:r>
            <a:endParaRPr lang="en-AU" sz="1400" dirty="0">
              <a:effectLst/>
              <a:latin typeface="Arial" panose="020B0604020202020204" pitchFamily="34" charset="0"/>
            </a:endParaRPr>
          </a:p>
        </p:txBody>
      </p:sp>
      <p:cxnSp>
        <p:nvCxnSpPr>
          <p:cNvPr id="12" name="Straight Connector 11">
            <a:extLst>
              <a:ext uri="{FF2B5EF4-FFF2-40B4-BE49-F238E27FC236}">
                <a16:creationId xmlns:a16="http://schemas.microsoft.com/office/drawing/2014/main" id="{84C3813C-33D4-7B42-D8E8-6450343531D4}"/>
              </a:ext>
            </a:extLst>
          </p:cNvPr>
          <p:cNvCxnSpPr>
            <a:cxnSpLocks/>
          </p:cNvCxnSpPr>
          <p:nvPr/>
        </p:nvCxnSpPr>
        <p:spPr>
          <a:xfrm>
            <a:off x="10702591" y="365102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3261E5A3-BE7F-72B5-0617-AD44A7687C76}"/>
              </a:ext>
            </a:extLst>
          </p:cNvPr>
          <p:cNvSpPr txBox="1"/>
          <p:nvPr/>
        </p:nvSpPr>
        <p:spPr>
          <a:xfrm>
            <a:off x="7830701" y="4141487"/>
            <a:ext cx="2058089" cy="1715983"/>
          </a:xfrm>
          <a:prstGeom prst="rect">
            <a:avLst/>
          </a:prstGeom>
          <a:noFill/>
        </p:spPr>
        <p:txBody>
          <a:bodyPr wrap="square" anchor="b">
            <a:spAutoFit/>
          </a:bodyPr>
          <a:lstStyle/>
          <a:p>
            <a:pPr>
              <a:lnSpc>
                <a:spcPct val="82000"/>
              </a:lnSpc>
              <a:spcBef>
                <a:spcPts val="150"/>
              </a:spcBef>
              <a:spcAft>
                <a:spcPts val="315"/>
              </a:spcAft>
              <a:buClr>
                <a:srgbClr val="B2D8BE"/>
              </a:buClr>
            </a:pPr>
            <a:r>
              <a:rPr lang="en-US" altLang="zh-CN" sz="1400" b="1" dirty="0">
                <a:effectLst/>
                <a:latin typeface="Arial" panose="020B0604020202020204" pitchFamily="34" charset="0"/>
              </a:rPr>
              <a:t>HƯƠNG VỊ SƠ CẤP
ĐIỂN HÌNH</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Anh đào</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Dâu tây</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Hoa hồng mận</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Hoa violet</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Đất</a:t>
            </a:r>
          </a:p>
        </p:txBody>
      </p:sp>
      <p:cxnSp>
        <p:nvCxnSpPr>
          <p:cNvPr id="14" name="Straight Connector 13">
            <a:extLst>
              <a:ext uri="{FF2B5EF4-FFF2-40B4-BE49-F238E27FC236}">
                <a16:creationId xmlns:a16="http://schemas.microsoft.com/office/drawing/2014/main" id="{F9D2ACF1-6234-8CAE-2590-7EB81AB5098A}"/>
              </a:ext>
            </a:extLst>
          </p:cNvPr>
          <p:cNvCxnSpPr>
            <a:cxnSpLocks/>
          </p:cNvCxnSpPr>
          <p:nvPr/>
        </p:nvCxnSpPr>
        <p:spPr>
          <a:xfrm>
            <a:off x="8603968" y="365102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21449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  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096107" cy="5755422"/>
          </a:xfrm>
          <a:prstGeom prst="rect">
            <a:avLst/>
          </a:prstGeom>
          <a:noFill/>
        </p:spPr>
        <p:txBody>
          <a:bodyPr wrap="square">
            <a:spAutoFit/>
          </a:bodyPr>
          <a:lstStyle/>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Được làm từ những trái nho được trồng dưới khí hậu rộng lớn và đa dạng, trên những vùng đất được hình thành hàng triệu năm, mỗi ly rượu vang Úc đều kể một câu chuyện.</a:t>
            </a:r>
          </a:p>
          <a:p>
            <a:endParaRPr lang="en-AU"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endParaRPr>
          </a:p>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Giống như những người đi trước, những người trồng trọt và sản xuất hiện đại của chúng ta tiếp tục đam mê, kiên cường và sáng tạo; không ngừng thúc đẩy để khám phá những cách mới để hoàn thiện các kỹ thuật cũ. Cộng đồng của chúng ta được kết nối bởi sự tôn trọng lẫn nhau và tình yêu chung trong việc tạo ra loại rượu vang đặc biệt, đồng thời bảo vệ những kỳ quan thiên nhiên cho các thế hệ tương lai thưởng thức. Áp dụng tư duy hiện đại vào vùng đất cổ xưa của chúng ta, chúng tôi thực hiện các thử nghiệm vui tươi một cách rất, rất nghiêm túc.</a:t>
            </a:r>
          </a:p>
          <a:p>
            <a:endParaRPr lang="en-AU" sz="1600" dirty="0">
              <a:solidFill>
                <a:srgbClr val="190000"/>
              </a:solidFill>
              <a:latin typeface="Arial" panose="020B0604020202020204" pitchFamily="34" charset="0"/>
              <a:ea typeface="Inter Display" panose="02000503000000020004" pitchFamily="2" charset="0"/>
              <a:cs typeface="Arial" panose="020B0604020202020204" pitchFamily="34" charset="0"/>
            </a:endParaRPr>
          </a:p>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Vì vậy, nếu bạn đang tìm kiếm hương vị của cuộc phiêu lưu, hãy để rượu vang Úc là chiếc la bàn của bạn. Bởi vì trong mỗi chai rượu vang Úc, bạn sẽ trải nghiệm những kỳ quan của nước Úc - một lời nhắc nhở về cuộc phiêu lưu và sự đa dạng định hình văn hóa và đất nước của chúng ta.</a:t>
            </a:r>
          </a:p>
        </p:txBody>
      </p:sp>
      <p:pic>
        <p:nvPicPr>
          <p:cNvPr id="16" name="Picture 15" descr="A logo with text on it  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92084" y="586508"/>
            <a:ext cx="11283754" cy="1325562"/>
          </a:xfrm>
        </p:spPr>
        <p:txBody>
          <a:bodyPr/>
          <a:lstStyle/>
          <a:p>
            <a:r>
              <a:rPr lang="en-US" altLang="zh-CN" sz="3200" b="1" dirty="0">
                <a:solidFill>
                  <a:schemeClr val="bg2"/>
                </a:solidFill>
              </a:rPr>
              <a:t>PINOT NOIR
Đặc điểm</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PINOT NOIR</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38348" y="1696534"/>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23" name="Oval 22">
            <a:extLst>
              <a:ext uri="{FF2B5EF4-FFF2-40B4-BE49-F238E27FC236}">
                <a16:creationId xmlns:a16="http://schemas.microsoft.com/office/drawing/2014/main" id="{984C8C4D-8F79-3F95-64F0-3F8DF32F7E86}"/>
              </a:ext>
            </a:extLst>
          </p:cNvPr>
          <p:cNvSpPr/>
          <p:nvPr/>
        </p:nvSpPr>
        <p:spPr>
          <a:xfrm>
            <a:off x="347574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1344550"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Pinot Noir</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418500" y="182702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18794" y="284276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38347" y="2842808"/>
            <a:ext cx="1553596" cy="282528"/>
          </a:xfrm>
          <a:prstGeom prst="rect">
            <a:avLst/>
          </a:prstGeom>
        </p:spPr>
        <p:txBody>
          <a:bodyPr anchor="t">
            <a:noAutofit/>
          </a:bodyPr>
          <a:lstStyle>
            <a:lvl1pPr algn="l" defTabSz="914453" rtl="0" eaLnBrk="1" latinLnBrk="0" hangingPunct="1">
              <a:lnSpc>
                <a:spcPct val="80000"/>
              </a:lnSpc>
              <a:spcBef>
                <a:spcPct val="0"/>
              </a:spcBef>
              <a:buNone/>
              <a:defRPr sz="11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 ĐẶC</a:t>
            </a:r>
          </a:p>
        </p:txBody>
      </p:sp>
      <p:sp>
        <p:nvSpPr>
          <p:cNvPr id="39" name="Oval 38">
            <a:extLst>
              <a:ext uri="{FF2B5EF4-FFF2-40B4-BE49-F238E27FC236}">
                <a16:creationId xmlns:a16="http://schemas.microsoft.com/office/drawing/2014/main" id="{782FFC8C-30DA-0414-3434-62A7C3F3D806}"/>
              </a:ext>
            </a:extLst>
          </p:cNvPr>
          <p:cNvSpPr/>
          <p:nvPr/>
        </p:nvSpPr>
        <p:spPr>
          <a:xfrm>
            <a:off x="347574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2076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52" name="Title 2">
            <a:extLst>
              <a:ext uri="{FF2B5EF4-FFF2-40B4-BE49-F238E27FC236}">
                <a16:creationId xmlns:a16="http://schemas.microsoft.com/office/drawing/2014/main" id="{88D89F4E-CECF-6C5F-173D-51A4744F4BC0}"/>
              </a:ext>
            </a:extLst>
          </p:cNvPr>
          <p:cNvSpPr txBox="1"/>
          <p:nvPr/>
        </p:nvSpPr>
        <p:spPr>
          <a:xfrm>
            <a:off x="3190513"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53" name="Title 2">
            <a:extLst>
              <a:ext uri="{FF2B5EF4-FFF2-40B4-BE49-F238E27FC236}">
                <a16:creationId xmlns:a16="http://schemas.microsoft.com/office/drawing/2014/main" id="{9E9DC995-A507-3152-C821-DA76E64866EB}"/>
              </a:ext>
            </a:extLst>
          </p:cNvPr>
          <p:cNvSpPr txBox="1"/>
          <p:nvPr/>
        </p:nvSpPr>
        <p:spPr>
          <a:xfrm>
            <a:off x="4483644"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Đậm</a:t>
            </a:r>
          </a:p>
        </p:txBody>
      </p:sp>
      <p:sp>
        <p:nvSpPr>
          <p:cNvPr id="64" name="Oval 63">
            <a:extLst>
              <a:ext uri="{FF2B5EF4-FFF2-40B4-BE49-F238E27FC236}">
                <a16:creationId xmlns:a16="http://schemas.microsoft.com/office/drawing/2014/main" id="{3E8FC32D-8C9A-564C-F98B-B3AAE41E9B4C}"/>
              </a:ext>
            </a:extLst>
          </p:cNvPr>
          <p:cNvSpPr/>
          <p:nvPr/>
        </p:nvSpPr>
        <p:spPr>
          <a:xfrm>
            <a:off x="201879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5" name="Oval 64">
            <a:extLst>
              <a:ext uri="{FF2B5EF4-FFF2-40B4-BE49-F238E27FC236}">
                <a16:creationId xmlns:a16="http://schemas.microsoft.com/office/drawing/2014/main" id="{625D08E0-E61D-212F-DC8D-210D88ED5F05}"/>
              </a:ext>
            </a:extLst>
          </p:cNvPr>
          <p:cNvSpPr/>
          <p:nvPr/>
        </p:nvSpPr>
        <p:spPr>
          <a:xfrm>
            <a:off x="238293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3" name="Oval 72">
            <a:extLst>
              <a:ext uri="{FF2B5EF4-FFF2-40B4-BE49-F238E27FC236}">
                <a16:creationId xmlns:a16="http://schemas.microsoft.com/office/drawing/2014/main" id="{BF209D93-A92D-6C67-6E0F-37788D6C5AA8}"/>
              </a:ext>
            </a:extLst>
          </p:cNvPr>
          <p:cNvSpPr/>
          <p:nvPr/>
        </p:nvSpPr>
        <p:spPr>
          <a:xfrm>
            <a:off x="274708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3" name="Oval 82">
            <a:extLst>
              <a:ext uri="{FF2B5EF4-FFF2-40B4-BE49-F238E27FC236}">
                <a16:creationId xmlns:a16="http://schemas.microsoft.com/office/drawing/2014/main" id="{6D466FAD-93A0-FDC9-6BCF-063E8D1C2C2C}"/>
              </a:ext>
            </a:extLst>
          </p:cNvPr>
          <p:cNvSpPr/>
          <p:nvPr/>
        </p:nvSpPr>
        <p:spPr>
          <a:xfrm>
            <a:off x="311122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4" name="Oval 83">
            <a:extLst>
              <a:ext uri="{FF2B5EF4-FFF2-40B4-BE49-F238E27FC236}">
                <a16:creationId xmlns:a16="http://schemas.microsoft.com/office/drawing/2014/main" id="{73CD6084-5755-9465-04E8-8F7D0E3A4492}"/>
              </a:ext>
            </a:extLst>
          </p:cNvPr>
          <p:cNvSpPr/>
          <p:nvPr/>
        </p:nvSpPr>
        <p:spPr>
          <a:xfrm>
            <a:off x="347574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5" name="Oval 84">
            <a:extLst>
              <a:ext uri="{FF2B5EF4-FFF2-40B4-BE49-F238E27FC236}">
                <a16:creationId xmlns:a16="http://schemas.microsoft.com/office/drawing/2014/main" id="{6D1800F4-B959-4248-CF67-B6654C3D06E8}"/>
              </a:ext>
            </a:extLst>
          </p:cNvPr>
          <p:cNvSpPr/>
          <p:nvPr/>
        </p:nvSpPr>
        <p:spPr>
          <a:xfrm>
            <a:off x="384027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6" name="Oval 85">
            <a:extLst>
              <a:ext uri="{FF2B5EF4-FFF2-40B4-BE49-F238E27FC236}">
                <a16:creationId xmlns:a16="http://schemas.microsoft.com/office/drawing/2014/main" id="{F2EA93D6-D2BB-B18F-2EBE-7A2376318C87}"/>
              </a:ext>
            </a:extLst>
          </p:cNvPr>
          <p:cNvSpPr/>
          <p:nvPr/>
        </p:nvSpPr>
        <p:spPr>
          <a:xfrm>
            <a:off x="419861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9" name="Oval 88">
            <a:extLst>
              <a:ext uri="{FF2B5EF4-FFF2-40B4-BE49-F238E27FC236}">
                <a16:creationId xmlns:a16="http://schemas.microsoft.com/office/drawing/2014/main" id="{1A159CF4-88D4-BF5C-2067-BCF7FAB4BD65}"/>
              </a:ext>
            </a:extLst>
          </p:cNvPr>
          <p:cNvSpPr/>
          <p:nvPr/>
        </p:nvSpPr>
        <p:spPr>
          <a:xfrm>
            <a:off x="456931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3384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20762" y="3329053"/>
            <a:ext cx="1120568" cy="301574"/>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30" name="Title 2">
            <a:extLst>
              <a:ext uri="{FF2B5EF4-FFF2-40B4-BE49-F238E27FC236}">
                <a16:creationId xmlns:a16="http://schemas.microsoft.com/office/drawing/2014/main" id="{6C84E901-6665-1CAB-0CCB-9B30009F5578}"/>
              </a:ext>
            </a:extLst>
          </p:cNvPr>
          <p:cNvSpPr txBox="1"/>
          <p:nvPr/>
        </p:nvSpPr>
        <p:spPr>
          <a:xfrm>
            <a:off x="3041330"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31" name="Title 2">
            <a:extLst>
              <a:ext uri="{FF2B5EF4-FFF2-40B4-BE49-F238E27FC236}">
                <a16:creationId xmlns:a16="http://schemas.microsoft.com/office/drawing/2014/main" id="{A647868B-BCF5-1E40-885C-502A3E455F10}"/>
              </a:ext>
            </a:extLst>
          </p:cNvPr>
          <p:cNvSpPr txBox="1"/>
          <p:nvPr/>
        </p:nvSpPr>
        <p:spPr>
          <a:xfrm>
            <a:off x="4483644"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642722" y="2981183"/>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38347"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418500" y="383021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18794" y="45232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9" name="Title 2">
            <a:extLst>
              <a:ext uri="{FF2B5EF4-FFF2-40B4-BE49-F238E27FC236}">
                <a16:creationId xmlns:a16="http://schemas.microsoft.com/office/drawing/2014/main" id="{BD101432-B58A-D22F-33DD-83395CD07196}"/>
              </a:ext>
            </a:extLst>
          </p:cNvPr>
          <p:cNvSpPr txBox="1"/>
          <p:nvPr/>
        </p:nvSpPr>
        <p:spPr>
          <a:xfrm>
            <a:off x="3041330"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150" name="Title 2">
            <a:extLst>
              <a:ext uri="{FF2B5EF4-FFF2-40B4-BE49-F238E27FC236}">
                <a16:creationId xmlns:a16="http://schemas.microsoft.com/office/drawing/2014/main" id="{BC0235A1-B969-BEAA-8BC4-2F05808FD686}"/>
              </a:ext>
            </a:extLst>
          </p:cNvPr>
          <p:cNvSpPr txBox="1"/>
          <p:nvPr/>
        </p:nvSpPr>
        <p:spPr>
          <a:xfrm>
            <a:off x="4483644"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51" name="Title 2">
            <a:extLst>
              <a:ext uri="{FF2B5EF4-FFF2-40B4-BE49-F238E27FC236}">
                <a16:creationId xmlns:a16="http://schemas.microsoft.com/office/drawing/2014/main" id="{0519CC78-E188-BE2B-85C0-E0FE7FCF4745}"/>
              </a:ext>
            </a:extLst>
          </p:cNvPr>
          <p:cNvSpPr txBox="1"/>
          <p:nvPr/>
        </p:nvSpPr>
        <p:spPr>
          <a:xfrm>
            <a:off x="538347"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52" name="Straight Connector 151">
            <a:extLst>
              <a:ext uri="{FF2B5EF4-FFF2-40B4-BE49-F238E27FC236}">
                <a16:creationId xmlns:a16="http://schemas.microsoft.com/office/drawing/2014/main" id="{58C35F7B-40A4-CC38-26CF-B2FAD978F37A}"/>
              </a:ext>
            </a:extLst>
          </p:cNvPr>
          <p:cNvCxnSpPr>
            <a:cxnSpLocks/>
          </p:cNvCxnSpPr>
          <p:nvPr/>
        </p:nvCxnSpPr>
        <p:spPr>
          <a:xfrm>
            <a:off x="1216742" y="4670471"/>
            <a:ext cx="75035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18794" y="48692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38347"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CHÁT</a:t>
            </a: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216742" y="5016460"/>
            <a:ext cx="75035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199220"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13% – 14%</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38347"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784555" y="6276900"/>
            <a:ext cx="18254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879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38347"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CHUA</a:t>
            </a: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344550" y="5402977"/>
            <a:ext cx="62255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F497D147-889A-EACA-947A-F96E4A4DE5F2}"/>
              </a:ext>
            </a:extLst>
          </p:cNvPr>
          <p:cNvSpPr/>
          <p:nvPr/>
        </p:nvSpPr>
        <p:spPr>
          <a:xfrm>
            <a:off x="3467793" y="612681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 name="Oval 3">
            <a:extLst>
              <a:ext uri="{FF2B5EF4-FFF2-40B4-BE49-F238E27FC236}">
                <a16:creationId xmlns:a16="http://schemas.microsoft.com/office/drawing/2014/main" id="{C47B3B60-5594-E9C5-71E8-E6AF57309F8F}"/>
              </a:ext>
            </a:extLst>
          </p:cNvPr>
          <p:cNvSpPr/>
          <p:nvPr/>
        </p:nvSpPr>
        <p:spPr>
          <a:xfrm>
            <a:off x="4190662"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 name="Title 2">
            <a:extLst>
              <a:ext uri="{FF2B5EF4-FFF2-40B4-BE49-F238E27FC236}">
                <a16:creationId xmlns:a16="http://schemas.microsoft.com/office/drawing/2014/main" id="{AB78D2AD-D8B4-C58C-35EE-119893353535}"/>
              </a:ext>
            </a:extLst>
          </p:cNvPr>
          <p:cNvSpPr txBox="1"/>
          <p:nvPr/>
        </p:nvSpPr>
        <p:spPr>
          <a:xfrm>
            <a:off x="1920762" y="4191260"/>
            <a:ext cx="100521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cxnSp>
        <p:nvCxnSpPr>
          <p:cNvPr id="16" name="Straight Connector 15">
            <a:extLst>
              <a:ext uri="{FF2B5EF4-FFF2-40B4-BE49-F238E27FC236}">
                <a16:creationId xmlns:a16="http://schemas.microsoft.com/office/drawing/2014/main" id="{D2D89A92-2EC0-4A21-319E-87AB71380F56}"/>
              </a:ext>
            </a:extLst>
          </p:cNvPr>
          <p:cNvCxnSpPr>
            <a:cxnSpLocks/>
          </p:cNvCxnSpPr>
          <p:nvPr/>
        </p:nvCxnSpPr>
        <p:spPr>
          <a:xfrm>
            <a:off x="2155128"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F6D3D548-79D8-8CF8-E564-95DF746BFF83}"/>
              </a:ext>
            </a:extLst>
          </p:cNvPr>
          <p:cNvSpPr/>
          <p:nvPr/>
        </p:nvSpPr>
        <p:spPr>
          <a:xfrm>
            <a:off x="4553094"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2" name="Oval 31">
            <a:extLst>
              <a:ext uri="{FF2B5EF4-FFF2-40B4-BE49-F238E27FC236}">
                <a16:creationId xmlns:a16="http://schemas.microsoft.com/office/drawing/2014/main" id="{AD99DF4E-52E5-67E7-5EF2-4BAC2FC58D76}"/>
              </a:ext>
            </a:extLst>
          </p:cNvPr>
          <p:cNvSpPr/>
          <p:nvPr/>
        </p:nvSpPr>
        <p:spPr>
          <a:xfrm>
            <a:off x="3842676" y="612681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Tree>
    <p:extLst>
      <p:ext uri="{BB962C8B-B14F-4D97-AF65-F5344CB8AC3E}">
        <p14:creationId xmlns:p14="http://schemas.microsoft.com/office/powerpoint/2010/main" val="86735389"/>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b="-99"/>
          <a:stretch/>
        </p:blipFill>
        <p:spPr>
          <a:xfrm>
            <a:off x="6096000" y="388842"/>
            <a:ext cx="6096000" cy="6092317"/>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571426" y="388842"/>
            <a:ext cx="5409045" cy="2210101"/>
          </a:xfrm>
        </p:spPr>
        <p:txBody>
          <a:bodyPr/>
          <a:lstStyle>
            <a:lvl1pPr>
              <a:defRPr sz="5243"/>
            </a:lvl1pPr>
          </a:lstStyle>
          <a:p>
            <a:r>
              <a:rPr lang="en-US" altLang="zh-CN" sz="3200" b="1" dirty="0"/>
              <a:t>MỘT VÙNG ĐẤT ĐANG TRÊN ĐÀ PHÁT TRIỂN </a:t>
            </a:r>
            <a:br>
              <a:rPr lang="en-US" altLang="zh-CN" sz="3200" b="1" dirty="0"/>
            </a:br>
            <a:r>
              <a:rPr lang="en-US" altLang="zh-CN" sz="3200" b="1" dirty="0"/>
              <a:t>VỚI CÁC LOẠI
RƯỢU VANG MANG KHÍ HẬU MÁT MẺ THANH LỊCH</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489502" y="3048301"/>
            <a:ext cx="5629428" cy="1325563"/>
          </a:xfrm>
        </p:spPr>
        <p:txBody>
          <a:bodyPr/>
          <a:lstStyle/>
          <a:p>
            <a:r>
              <a:rPr lang="en-US" altLang="zh-CN" b="1" dirty="0">
                <a:solidFill>
                  <a:schemeClr val="accent5"/>
                </a:solidFill>
              </a:rPr>
              <a:t>TẠO SÓNG TRONG LÀNG RƯỢU VANG ÚC</a:t>
            </a:r>
          </a:p>
        </p:txBody>
      </p:sp>
    </p:spTree>
    <p:extLst>
      <p:ext uri="{BB962C8B-B14F-4D97-AF65-F5344CB8AC3E}">
        <p14:creationId xmlns:p14="http://schemas.microsoft.com/office/powerpoint/2010/main" val="3735418610"/>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t="7996" b="7996"/>
          <a:stretch/>
        </p:blipFill>
        <p:spPr>
          <a:xfrm>
            <a:off x="0" y="0"/>
            <a:ext cx="12252960" cy="6858000"/>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US" altLang="zh-CN" sz="5443" dirty="0">
                <a:solidFill>
                  <a:schemeClr val="bg1"/>
                </a:solidFill>
                <a:latin typeface="Arial" panose="020B0604020202020204" pitchFamily="34" charset="0"/>
                <a:ea typeface="Inter Display" panose="02000503000000020004" pitchFamily="2" charset="0"/>
                <a:cs typeface="Arial" panose="020B0604020202020204" pitchFamily="34" charset="0"/>
              </a:rPr>
              <a:t>CẢM ƠN</a:t>
            </a:r>
            <a:endParaRPr lang="ja-JP" altLang="en-US" sz="5443">
              <a:solidFill>
                <a:schemeClr val="bg1"/>
              </a:solidFill>
              <a:latin typeface="Arial" panose="020B0604020202020204" pitchFamily="34" charset="0"/>
              <a:cs typeface="Arial" panose="020B0604020202020204" pitchFamily="34" charset="0"/>
            </a:endParaRPr>
          </a:p>
          <a:p>
            <a:pPr marL="11522" algn="ctr">
              <a:spcBef>
                <a:spcPts val="91"/>
              </a:spcBef>
              <a:tabLst>
                <a:tab pos="1162574" algn="l"/>
                <a:tab pos="2432878" algn="l"/>
                <a:tab pos="3690509" algn="l"/>
                <a:tab pos="4919334" algn="l"/>
                <a:tab pos="6532419" algn="l"/>
                <a:tab pos="9045952" algn="l"/>
              </a:tabLst>
            </a:pPr>
            <a:endParaRPr lang="pt-BR" sz="9073" b="0" spc="272"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Arial" panose="020B0604020202020204" pitchFamily="34" charset="0"/>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40080" y="6301153"/>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EA2FB-A530-329C-2DB7-FBA38660425B}"/>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CFF9EFCD-715D-93B2-66EE-1C90F46F0A65}"/>
              </a:ext>
            </a:extLst>
          </p:cNvPr>
          <p:cNvSpPr>
            <a:spLocks noGrp="1"/>
          </p:cNvSpPr>
          <p:nvPr>
            <p:ph type="body" idx="10"/>
          </p:nvPr>
        </p:nvSpPr>
        <p:spPr/>
        <p:txBody>
          <a:bodyPr/>
          <a:lstStyle/>
          <a:p>
            <a:endParaRPr lang="en-US" dirty="0"/>
          </a:p>
        </p:txBody>
      </p:sp>
      <p:sp>
        <p:nvSpPr>
          <p:cNvPr id="4" name="Text Placeholder 3">
            <a:extLst>
              <a:ext uri="{FF2B5EF4-FFF2-40B4-BE49-F238E27FC236}">
                <a16:creationId xmlns:a16="http://schemas.microsoft.com/office/drawing/2014/main" id="{6F4068E0-D428-0E28-F762-58BB8D3AEA43}"/>
              </a:ext>
            </a:extLst>
          </p:cNvPr>
          <p:cNvSpPr>
            <a:spLocks noGrp="1"/>
          </p:cNvSpPr>
          <p:nvPr>
            <p:ph type="body" idx="11"/>
          </p:nvPr>
        </p:nvSpPr>
        <p:spPr/>
        <p:txBody>
          <a:bodyPr/>
          <a:lstStyle/>
          <a:p>
            <a:endParaRPr lang="en-US" dirty="0"/>
          </a:p>
        </p:txBody>
      </p:sp>
    </p:spTree>
    <p:extLst>
      <p:ext uri="{BB962C8B-B14F-4D97-AF65-F5344CB8AC3E}">
        <p14:creationId xmlns:p14="http://schemas.microsoft.com/office/powerpoint/2010/main" val="27032697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2" y="120950"/>
            <a:ext cx="5629621" cy="785732"/>
          </a:xfrm>
        </p:spPr>
        <p:txBody>
          <a:bodyPr/>
          <a:lstStyle/>
          <a:p>
            <a:r>
              <a:rPr lang="en-US" altLang="zh-CN" b="1" dirty="0"/>
              <a:t>MORNINGTON PENNISULA</a:t>
            </a: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2" y="2988888"/>
            <a:ext cx="4921171" cy="3133240"/>
          </a:xfrm>
        </p:spPr>
        <p:txBody>
          <a:bodyPr/>
          <a:lstStyle/>
          <a:p>
            <a:pPr marL="0" indent="0">
              <a:buNone/>
            </a:pPr>
            <a:r>
              <a:rPr lang="en-US" altLang="zh-CN" dirty="0">
                <a:solidFill>
                  <a:schemeClr val="bg1"/>
                </a:solidFill>
              </a:rPr>
              <a:t>Mornington </a:t>
            </a:r>
            <a:r>
              <a:rPr lang="en-US" altLang="zh-CN" dirty="0" err="1">
                <a:solidFill>
                  <a:schemeClr val="bg1"/>
                </a:solidFill>
              </a:rPr>
              <a:t>Pennisula</a:t>
            </a:r>
            <a:r>
              <a:rPr lang="en-US" altLang="zh-CN" dirty="0">
                <a:solidFill>
                  <a:schemeClr val="bg1"/>
                </a:solidFill>
              </a:rPr>
              <a:t> là một vùng ven biển nhỏ tạo nên làn sóng với các loại rượu vang thanh lịch có khí hậu mát mẻ.</a:t>
            </a:r>
          </a:p>
          <a:p>
            <a:pPr marL="285750" indent="-285750">
              <a:buFont typeface="Arial" panose="020B0604020202020204" pitchFamily="34" charset="0"/>
              <a:buChar char="•"/>
            </a:pPr>
            <a:r>
              <a:rPr lang="en-US" altLang="zh-CN" dirty="0">
                <a:solidFill>
                  <a:schemeClr val="bg1"/>
                </a:solidFill>
              </a:rPr>
              <a:t>Khí hậu và đất đai ven biển đa dạng tạo </a:t>
            </a:r>
            <a:r>
              <a:rPr lang="en-US" altLang="zh-CN" dirty="0" err="1">
                <a:solidFill>
                  <a:schemeClr val="bg1"/>
                </a:solidFill>
              </a:rPr>
              <a:t>ra</a:t>
            </a:r>
            <a:r>
              <a:rPr lang="en-US" altLang="zh-CN" dirty="0">
                <a:solidFill>
                  <a:schemeClr val="bg1"/>
                </a:solidFill>
              </a:rPr>
              <a:t> </a:t>
            </a:r>
            <a:r>
              <a:rPr lang="en-US" altLang="zh-CN" dirty="0" err="1">
                <a:solidFill>
                  <a:schemeClr val="bg1"/>
                </a:solidFill>
              </a:rPr>
              <a:t>một</a:t>
            </a:r>
            <a:r>
              <a:rPr lang="en-US" altLang="zh-CN" dirty="0">
                <a:solidFill>
                  <a:schemeClr val="bg1"/>
                </a:solidFill>
              </a:rPr>
              <a:t> loạt các vi khí hậu</a:t>
            </a:r>
          </a:p>
          <a:p>
            <a:pPr marL="285750" indent="-285750">
              <a:buFont typeface="Arial" panose="020B0604020202020204" pitchFamily="34" charset="0"/>
              <a:buChar char="•"/>
            </a:pPr>
            <a:r>
              <a:rPr lang="en-US" altLang="zh-CN" dirty="0">
                <a:solidFill>
                  <a:schemeClr val="bg1"/>
                </a:solidFill>
              </a:rPr>
              <a:t>Khoảng 200 vườn nho quy mô nhỏ </a:t>
            </a:r>
            <a:r>
              <a:rPr lang="en-US" altLang="zh-CN" dirty="0" err="1">
                <a:solidFill>
                  <a:schemeClr val="bg1"/>
                </a:solidFill>
              </a:rPr>
              <a:t>và</a:t>
            </a:r>
            <a:r>
              <a:rPr lang="en-US" altLang="zh-CN" dirty="0">
                <a:solidFill>
                  <a:schemeClr val="bg1"/>
                </a:solidFill>
              </a:rPr>
              <a:t> </a:t>
            </a:r>
            <a:r>
              <a:rPr lang="en-US" altLang="zh-CN" dirty="0" err="1">
                <a:solidFill>
                  <a:schemeClr val="bg1"/>
                </a:solidFill>
              </a:rPr>
              <a:t>nhà</a:t>
            </a:r>
            <a:r>
              <a:rPr lang="en-US" altLang="zh-CN" dirty="0">
                <a:solidFill>
                  <a:schemeClr val="bg1"/>
                </a:solidFill>
              </a:rPr>
              <a:t> sản xuất boutique</a:t>
            </a:r>
          </a:p>
          <a:p>
            <a:pPr marL="285750" indent="-285750">
              <a:buFont typeface="Arial" panose="020B0604020202020204" pitchFamily="34" charset="0"/>
              <a:buChar char="•"/>
            </a:pPr>
            <a:r>
              <a:rPr lang="en-US" altLang="zh-CN" dirty="0">
                <a:solidFill>
                  <a:schemeClr val="bg1"/>
                </a:solidFill>
              </a:rPr>
              <a:t>Pinot Noir đẳng cấp thế giới cộng với Chardonnay và Pinot Gris/Grigio chất lượng hàng đầu</a:t>
            </a:r>
          </a:p>
          <a:p>
            <a:pPr marL="285750" indent="-285750">
              <a:buFont typeface="Arial" panose="020B0604020202020204" pitchFamily="34" charset="0"/>
              <a:buChar char="•"/>
            </a:pPr>
            <a:r>
              <a:rPr lang="en-US" altLang="zh-CN" dirty="0">
                <a:solidFill>
                  <a:schemeClr val="bg1"/>
                </a:solidFill>
              </a:rPr>
              <a:t>Điểm đến du lịch nổi tiếng và điểm nóng ẩm thực</a:t>
            </a: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2" y="988814"/>
            <a:ext cx="4981012" cy="1325563"/>
          </a:xfrm>
        </p:spPr>
        <p:txBody>
          <a:bodyPr/>
          <a:lstStyle/>
          <a:p>
            <a:r>
              <a:rPr lang="en-US" altLang="zh-CN" sz="5000" b="1" dirty="0">
                <a:solidFill>
                  <a:schemeClr val="bg2"/>
                </a:solidFill>
              </a:rPr>
              <a:t>MỘT NGÔI SAO ĐANG LÊN</a:t>
            </a:r>
          </a:p>
        </p:txBody>
      </p:sp>
    </p:spTree>
    <p:extLst>
      <p:ext uri="{BB962C8B-B14F-4D97-AF65-F5344CB8AC3E}">
        <p14:creationId xmlns:p14="http://schemas.microsoft.com/office/powerpoint/2010/main" val="60243348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46"/>
          <a:stretch/>
        </p:blipFill>
        <p:spPr>
          <a:xfrm>
            <a:off x="6096000" y="368300"/>
            <a:ext cx="6096000" cy="6103620"/>
          </a:xfrm>
        </p:spPr>
      </p:pic>
      <p:sp>
        <p:nvSpPr>
          <p:cNvPr id="3" name="Title 2">
            <a:extLst>
              <a:ext uri="{FF2B5EF4-FFF2-40B4-BE49-F238E27FC236}">
                <a16:creationId xmlns:a16="http://schemas.microsoft.com/office/drawing/2014/main" id="{9CBCDC0B-F635-F360-B8FF-6CF32D070324}"/>
              </a:ext>
            </a:extLst>
          </p:cNvPr>
          <p:cNvSpPr>
            <a:spLocks noGrp="1"/>
          </p:cNvSpPr>
          <p:nvPr>
            <p:ph type="title"/>
          </p:nvPr>
        </p:nvSpPr>
        <p:spPr>
          <a:xfrm>
            <a:off x="623888" y="584200"/>
            <a:ext cx="4987873" cy="1325562"/>
          </a:xfrm>
        </p:spPr>
        <p:txBody>
          <a:bodyPr/>
          <a:lstStyle>
            <a:lvl1pPr>
              <a:defRPr sz="5243"/>
            </a:lvl1pPr>
          </a:lstStyle>
          <a:p>
            <a:r>
              <a:rPr lang="en-US" altLang="zh-CN" sz="5243" b="1" dirty="0">
                <a:solidFill>
                  <a:schemeClr val="accent1"/>
                </a:solidFill>
              </a:rPr>
              <a:t>HÔM NAY CHÚNG TA SẼ ĐỀ CẬP ĐẾN</a:t>
            </a:r>
          </a:p>
        </p:txBody>
      </p:sp>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3765545"/>
            <a:ext cx="4829691" cy="1530521"/>
          </a:xfrm>
        </p:spPr>
        <p:txBody>
          <a:bodyPr/>
          <a:lstStyle/>
          <a:p>
            <a:pPr>
              <a:lnSpc>
                <a:spcPct val="99000"/>
              </a:lnSpc>
              <a:spcBef>
                <a:spcPts val="800"/>
              </a:spcBef>
            </a:pPr>
            <a:r>
              <a:rPr lang="en-US" altLang="zh-CN" dirty="0"/>
              <a:t>Lịch sử </a:t>
            </a:r>
            <a:r>
              <a:rPr lang="en-US" altLang="zh-CN" dirty="0" err="1"/>
              <a:t>của</a:t>
            </a:r>
            <a:r>
              <a:rPr lang="en-US" altLang="zh-CN" dirty="0"/>
              <a:t> Mornington </a:t>
            </a:r>
            <a:r>
              <a:rPr lang="en-US" altLang="zh-CN" dirty="0" err="1"/>
              <a:t>Pennisula</a:t>
            </a:r>
            <a:endParaRPr lang="en-US" altLang="zh-CN" dirty="0"/>
          </a:p>
          <a:p>
            <a:pPr>
              <a:lnSpc>
                <a:spcPct val="99000"/>
              </a:lnSpc>
              <a:spcBef>
                <a:spcPts val="800"/>
              </a:spcBef>
            </a:pPr>
            <a:r>
              <a:rPr lang="en-US" altLang="zh-CN" dirty="0"/>
              <a:t>Địa lý, khí hậu và đất đai</a:t>
            </a:r>
          </a:p>
          <a:p>
            <a:pPr>
              <a:lnSpc>
                <a:spcPct val="99000"/>
              </a:lnSpc>
              <a:spcBef>
                <a:spcPts val="800"/>
              </a:spcBef>
            </a:pPr>
            <a:r>
              <a:rPr lang="en-US" altLang="zh-CN" dirty="0"/>
              <a:t>Trồng nho</a:t>
            </a:r>
          </a:p>
          <a:p>
            <a:pPr>
              <a:lnSpc>
                <a:spcPct val="99000"/>
              </a:lnSpc>
              <a:spcBef>
                <a:spcPts val="800"/>
              </a:spcBef>
            </a:pPr>
            <a:r>
              <a:rPr lang="en-US" altLang="zh-CN" dirty="0"/>
              <a:t>Sản xuất rượu vang</a:t>
            </a:r>
          </a:p>
          <a:p>
            <a:pPr>
              <a:lnSpc>
                <a:spcPct val="99000"/>
              </a:lnSpc>
              <a:spcBef>
                <a:spcPts val="800"/>
              </a:spcBef>
            </a:pPr>
            <a:r>
              <a:rPr lang="en-US" altLang="zh-CN" dirty="0"/>
              <a:t>Các giống nổi bật</a:t>
            </a:r>
            <a:endParaRPr lang="en-AU" dirty="0"/>
          </a:p>
        </p:txBody>
      </p:sp>
    </p:spTree>
    <p:extLst>
      <p:ext uri="{BB962C8B-B14F-4D97-AF65-F5344CB8AC3E}">
        <p14:creationId xmlns:p14="http://schemas.microsoft.com/office/powerpoint/2010/main" val="418893328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586413" y="614180"/>
            <a:ext cx="6158452" cy="1325562"/>
          </a:xfrm>
        </p:spPr>
        <p:txBody>
          <a:bodyPr/>
          <a:lstStyle/>
          <a:p>
            <a:r>
              <a:rPr lang="en-US" altLang="zh-CN" b="1" dirty="0">
                <a:solidFill>
                  <a:schemeClr val="accent2"/>
                </a:solidFill>
              </a:rPr>
              <a:t>ÚC</a:t>
            </a:r>
          </a:p>
        </p:txBody>
      </p:sp>
      <p:sp>
        <p:nvSpPr>
          <p:cNvPr id="6" name="TextBox 5">
            <a:extLst>
              <a:ext uri="{FF2B5EF4-FFF2-40B4-BE49-F238E27FC236}">
                <a16:creationId xmlns:a16="http://schemas.microsoft.com/office/drawing/2014/main" id="{DCE07064-3E61-2269-6345-5A423939049F}"/>
              </a:ext>
            </a:extLst>
          </p:cNvPr>
          <p:cNvSpPr txBox="1"/>
          <p:nvPr/>
        </p:nvSpPr>
        <p:spPr>
          <a:xfrm>
            <a:off x="4041058" y="5399170"/>
            <a:ext cx="3254754" cy="369332"/>
          </a:xfrm>
          <a:prstGeom prst="rect">
            <a:avLst/>
          </a:prstGeom>
          <a:noFill/>
        </p:spPr>
        <p:txBody>
          <a:bodyPr wrap="square">
            <a:spAutoFit/>
          </a:bodyPr>
          <a:lstStyle/>
          <a:p>
            <a:r>
              <a:rPr lang="en-US" altLang="zh-CN" b="1" dirty="0">
                <a:solidFill>
                  <a:schemeClr val="accent2"/>
                </a:solidFill>
                <a:latin typeface="Arial" panose="020B0604020202020204" pitchFamily="34" charset="0"/>
              </a:rPr>
              <a:t>MORNINGTON PENNISULA</a:t>
            </a:r>
            <a:endParaRPr lang="en-US" b="1" dirty="0">
              <a:solidFill>
                <a:schemeClr val="accent2"/>
              </a:solidFill>
              <a:latin typeface="Arial" panose="020B0604020202020204" pitchFamily="34" charset="0"/>
            </a:endParaRPr>
          </a:p>
        </p:txBody>
      </p:sp>
      <p:cxnSp>
        <p:nvCxnSpPr>
          <p:cNvPr id="7" name="Straight Connector 6">
            <a:extLst>
              <a:ext uri="{FF2B5EF4-FFF2-40B4-BE49-F238E27FC236}">
                <a16:creationId xmlns:a16="http://schemas.microsoft.com/office/drawing/2014/main" id="{7F0681AC-E9DE-8EA2-5DE3-E5D9018648AE}"/>
              </a:ext>
            </a:extLst>
          </p:cNvPr>
          <p:cNvCxnSpPr>
            <a:cxnSpLocks/>
          </p:cNvCxnSpPr>
          <p:nvPr/>
        </p:nvCxnSpPr>
        <p:spPr>
          <a:xfrm flipH="1">
            <a:off x="6932951" y="5501390"/>
            <a:ext cx="2308485" cy="8244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5732083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4" cstate="screen">
            <a:extLst>
              <a:ext uri="{28A0092B-C50C-407E-A947-70E740481C1C}">
                <a14:useLocalDpi xmlns:a14="http://schemas.microsoft.com/office/drawing/2010/main"/>
              </a:ext>
            </a:extLst>
          </a:blip>
          <a:srcRect l="-1" b="-9819"/>
          <a:stretch/>
        </p:blipFill>
        <p:spPr>
          <a:xfrm>
            <a:off x="0" y="1"/>
            <a:ext cx="12191999"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586413" y="614180"/>
            <a:ext cx="6158452" cy="1325562"/>
          </a:xfrm>
        </p:spPr>
        <p:txBody>
          <a:bodyPr/>
          <a:lstStyle/>
          <a:p>
            <a:r>
              <a:rPr lang="en-US" altLang="zh-CN" b="1" dirty="0">
                <a:solidFill>
                  <a:schemeClr val="accent2"/>
                </a:solidFill>
              </a:rPr>
              <a:t>VICTORIA</a:t>
            </a:r>
          </a:p>
        </p:txBody>
      </p:sp>
      <p:sp>
        <p:nvSpPr>
          <p:cNvPr id="6" name="TextBox 5">
            <a:extLst>
              <a:ext uri="{FF2B5EF4-FFF2-40B4-BE49-F238E27FC236}">
                <a16:creationId xmlns:a16="http://schemas.microsoft.com/office/drawing/2014/main" id="{DCE07064-3E61-2269-6345-5A423939049F}"/>
              </a:ext>
            </a:extLst>
          </p:cNvPr>
          <p:cNvSpPr txBox="1"/>
          <p:nvPr/>
        </p:nvSpPr>
        <p:spPr>
          <a:xfrm>
            <a:off x="3410465" y="5571557"/>
            <a:ext cx="3195800" cy="369332"/>
          </a:xfrm>
          <a:prstGeom prst="rect">
            <a:avLst/>
          </a:prstGeom>
          <a:noFill/>
        </p:spPr>
        <p:txBody>
          <a:bodyPr wrap="square">
            <a:spAutoFit/>
          </a:bodyPr>
          <a:lstStyle/>
          <a:p>
            <a:r>
              <a:rPr lang="en-US" altLang="zh-CN" b="1" dirty="0">
                <a:solidFill>
                  <a:schemeClr val="accent2"/>
                </a:solidFill>
                <a:latin typeface="Arial" panose="020B0604020202020204" pitchFamily="34" charset="0"/>
              </a:rPr>
              <a:t>MORNINGTON PENNISULA</a:t>
            </a:r>
            <a:endParaRPr lang="en-US" b="1" dirty="0">
              <a:solidFill>
                <a:schemeClr val="accent2"/>
              </a:solidFill>
              <a:latin typeface="Arial" panose="020B0604020202020204" pitchFamily="34" charset="0"/>
            </a:endParaRPr>
          </a:p>
        </p:txBody>
      </p:sp>
      <p:cxnSp>
        <p:nvCxnSpPr>
          <p:cNvPr id="7" name="Straight Connector 6">
            <a:extLst>
              <a:ext uri="{FF2B5EF4-FFF2-40B4-BE49-F238E27FC236}">
                <a16:creationId xmlns:a16="http://schemas.microsoft.com/office/drawing/2014/main" id="{7F0681AC-E9DE-8EA2-5DE3-E5D9018648AE}"/>
              </a:ext>
            </a:extLst>
          </p:cNvPr>
          <p:cNvCxnSpPr>
            <a:cxnSpLocks/>
          </p:cNvCxnSpPr>
          <p:nvPr/>
        </p:nvCxnSpPr>
        <p:spPr>
          <a:xfrm flipH="1">
            <a:off x="6228413" y="4534525"/>
            <a:ext cx="1521502" cy="122169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818C5CAC-6F0F-5B5E-6B82-A15808A69558}"/>
              </a:ext>
            </a:extLst>
          </p:cNvPr>
          <p:cNvSpPr txBox="1"/>
          <p:nvPr/>
        </p:nvSpPr>
        <p:spPr>
          <a:xfrm>
            <a:off x="6353620" y="3247247"/>
            <a:ext cx="1271088" cy="307777"/>
          </a:xfrm>
          <a:prstGeom prst="rect">
            <a:avLst/>
          </a:prstGeom>
          <a:noFill/>
        </p:spPr>
        <p:txBody>
          <a:bodyPr wrap="square">
            <a:spAutoFit/>
          </a:bodyPr>
          <a:lstStyle/>
          <a:p>
            <a:r>
              <a:rPr lang="en-US" altLang="zh-CN" sz="1400" b="1" dirty="0">
                <a:latin typeface="Arial" panose="020B0604020202020204" pitchFamily="34" charset="0"/>
              </a:rPr>
              <a:t>Melbourne</a:t>
            </a:r>
            <a:endParaRPr lang="en-US" sz="1400" b="1" dirty="0">
              <a:latin typeface="Arial" panose="020B0604020202020204" pitchFamily="34" charset="0"/>
            </a:endParaRPr>
          </a:p>
        </p:txBody>
      </p:sp>
    </p:spTree>
    <p:extLst>
      <p:ext uri="{BB962C8B-B14F-4D97-AF65-F5344CB8AC3E}">
        <p14:creationId xmlns:p14="http://schemas.microsoft.com/office/powerpoint/2010/main" val="3765518472"/>
      </p:ext>
    </p:extLst>
  </p:cSld>
  <p:clrMapOvr>
    <a:masterClrMapping/>
  </p:clrMapOvr>
  <p:transition/>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r="-1735"/>
          <a:stretch/>
        </p:blipFill>
        <p:spPr>
          <a:xfrm>
            <a:off x="8237095" y="368300"/>
            <a:ext cx="3954906" cy="271306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1312276" y="3477251"/>
            <a:ext cx="3267962" cy="662774"/>
          </a:xfrm>
        </p:spPr>
        <p:txBody>
          <a:bodyPr/>
          <a:lstStyle>
            <a:lvl1pPr>
              <a:defRPr sz="5243"/>
            </a:lvl1pPr>
          </a:lstStyle>
          <a:p>
            <a:r>
              <a:rPr lang="en-US" altLang="zh-CN" sz="2400" b="1" dirty="0"/>
              <a:t>Cuối những năm 1800</a:t>
            </a: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1312276" y="4140032"/>
            <a:ext cx="2735068" cy="1461301"/>
          </a:xfrm>
        </p:spPr>
        <p:txBody>
          <a:bodyPr/>
          <a:lstStyle/>
          <a:p>
            <a:pPr>
              <a:lnSpc>
                <a:spcPct val="95000"/>
              </a:lnSpc>
              <a:spcAft>
                <a:spcPts val="600"/>
              </a:spcAft>
            </a:pPr>
            <a:r>
              <a:rPr lang="en-US" altLang="zh-CN" sz="1600" dirty="0"/>
              <a:t>Nho được trồng lần đầu </a:t>
            </a:r>
            <a:r>
              <a:rPr lang="en-US" altLang="zh-CN" sz="1600" dirty="0" err="1"/>
              <a:t>tiên</a:t>
            </a:r>
            <a:r>
              <a:rPr lang="en-US" altLang="zh-CN" sz="1600" dirty="0"/>
              <a:t> </a:t>
            </a:r>
            <a:r>
              <a:rPr lang="en-US" altLang="zh-CN" sz="1600" dirty="0" err="1"/>
              <a:t>khi</a:t>
            </a:r>
            <a:r>
              <a:rPr lang="en-US" altLang="zh-CN" sz="1600" dirty="0"/>
              <a:t> thị trường rượu vang của Victoria phát triển mạnh trong cơn sốt vàng. Nhưng sự suy thoái kinh tế và sự phổ </a:t>
            </a:r>
            <a:r>
              <a:rPr lang="en-US" altLang="zh-CN" sz="1600" dirty="0" err="1"/>
              <a:t>biến</a:t>
            </a:r>
            <a:r>
              <a:rPr lang="en-US" altLang="zh-CN" sz="1600" dirty="0"/>
              <a:t> </a:t>
            </a:r>
            <a:r>
              <a:rPr lang="en-US" altLang="zh-CN" sz="1600" dirty="0" err="1"/>
              <a:t>của</a:t>
            </a:r>
            <a:r>
              <a:rPr lang="en-US" altLang="zh-CN" sz="1600" dirty="0"/>
              <a:t> các loại rượu vang cường hóa đã gây ra sự suy tàn tạm thời của nó.</a:t>
            </a: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623343" y="911889"/>
            <a:ext cx="5372723" cy="473196"/>
          </a:xfrm>
        </p:spPr>
        <p:txBody>
          <a:bodyPr/>
          <a:lstStyle/>
          <a:p>
            <a:r>
              <a:rPr lang="en-US" altLang="zh-CN" b="1" dirty="0">
                <a:solidFill>
                  <a:schemeClr val="accent5"/>
                </a:solidFill>
              </a:rPr>
              <a:t>LỊCH SỬ MORNINGTON PENNISULA</a:t>
            </a:r>
          </a:p>
        </p:txBody>
      </p:sp>
      <p:sp>
        <p:nvSpPr>
          <p:cNvPr id="2" name="Text Placeholder 9">
            <a:extLst>
              <a:ext uri="{FF2B5EF4-FFF2-40B4-BE49-F238E27FC236}">
                <a16:creationId xmlns:a16="http://schemas.microsoft.com/office/drawing/2014/main" id="{8B2B6792-1E47-E7D1-5C88-F3755D22476B}"/>
              </a:ext>
            </a:extLst>
          </p:cNvPr>
          <p:cNvSpPr txBox="1">
            <a:spLocks/>
          </p:cNvSpPr>
          <p:nvPr/>
        </p:nvSpPr>
        <p:spPr>
          <a:xfrm>
            <a:off x="591600" y="1385085"/>
            <a:ext cx="6736827" cy="1350868"/>
          </a:xfrm>
          <a:prstGeom prst="rect">
            <a:avLst/>
          </a:prstGeom>
        </p:spPr>
        <p:txBody>
          <a:bodyPr vert="horz" lIns="0" tIns="0" rIns="0" bIns="0" rtlCol="0" anchor="t">
            <a:noAutofit/>
          </a:bodyPr>
          <a:lstStyle>
            <a:lvl1pPr marL="0" indent="0" algn="l" defTabSz="914453" rtl="0" eaLnBrk="1" latinLnBrk="0" hangingPunct="1">
              <a:lnSpc>
                <a:spcPct val="82000"/>
              </a:lnSpc>
              <a:spcBef>
                <a:spcPts val="544"/>
              </a:spcBef>
              <a:buClr>
                <a:schemeClr val="accent4"/>
              </a:buClr>
              <a:buFontTx/>
              <a:buNone/>
              <a:defRPr sz="52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5240" b="1" dirty="0">
                <a:solidFill>
                  <a:schemeClr val="accent1"/>
                </a:solidFill>
                <a:latin typeface="Arial" panose="020B0604020202020204" pitchFamily="34" charset="0"/>
                <a:cs typeface="Arial" panose="020B0604020202020204" pitchFamily="34" charset="0"/>
              </a:rPr>
              <a:t>KHỞI ĐẦU YÊN Ả, TRỖI DẬY NHANH CHÓNG</a:t>
            </a:r>
          </a:p>
        </p:txBody>
      </p:sp>
      <p:sp>
        <p:nvSpPr>
          <p:cNvPr id="7" name="Text Placeholder 4">
            <a:extLst>
              <a:ext uri="{FF2B5EF4-FFF2-40B4-BE49-F238E27FC236}">
                <a16:creationId xmlns:a16="http://schemas.microsoft.com/office/drawing/2014/main" id="{BC14C2E2-545E-A06D-73DB-61CA21892867}"/>
              </a:ext>
            </a:extLst>
          </p:cNvPr>
          <p:cNvSpPr txBox="1">
            <a:spLocks/>
          </p:cNvSpPr>
          <p:nvPr/>
        </p:nvSpPr>
        <p:spPr>
          <a:xfrm>
            <a:off x="4948274" y="4180805"/>
            <a:ext cx="3828467"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en-US" altLang="zh-CN" sz="1600" dirty="0">
                <a:latin typeface="Arial" panose="020B0604020202020204" pitchFamily="34" charset="0"/>
                <a:cs typeface="Arial" panose="020B0604020202020204" pitchFamily="34" charset="0"/>
              </a:rPr>
              <a:t>Một nhóm nhỏ các nhà sản xuất rượu vang thành lập một ngành công nghiệp rượu vang hiện đại. Baillieu Myer trồng tại Elgee Park ở Merricks North. Nat và Rosalie White xây dựng nhà máy rượu thương mại đầu tiên tại Main Ridge Estate. Họ đã thay đổi các quy định của hội đồng để cho phép bán hàng tại hầm rượu.</a:t>
            </a:r>
          </a:p>
        </p:txBody>
      </p:sp>
      <p:sp>
        <p:nvSpPr>
          <p:cNvPr id="9" name="Text Placeholder 5">
            <a:extLst>
              <a:ext uri="{FF2B5EF4-FFF2-40B4-BE49-F238E27FC236}">
                <a16:creationId xmlns:a16="http://schemas.microsoft.com/office/drawing/2014/main" id="{0DE94745-0024-A08D-3AE1-76B601581297}"/>
              </a:ext>
            </a:extLst>
          </p:cNvPr>
          <p:cNvSpPr txBox="1">
            <a:spLocks/>
          </p:cNvSpPr>
          <p:nvPr/>
        </p:nvSpPr>
        <p:spPr>
          <a:xfrm>
            <a:off x="4948274" y="3518031"/>
            <a:ext cx="266349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1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2400" dirty="0">
                <a:latin typeface="Arial" panose="020B0604020202020204" pitchFamily="34" charset="0"/>
                <a:cs typeface="Arial" panose="020B0604020202020204" pitchFamily="34" charset="0"/>
              </a:rPr>
              <a:t>Những năm 1970</a:t>
            </a:r>
          </a:p>
        </p:txBody>
      </p:sp>
      <p:sp>
        <p:nvSpPr>
          <p:cNvPr id="13" name="Text Placeholder 4">
            <a:extLst>
              <a:ext uri="{FF2B5EF4-FFF2-40B4-BE49-F238E27FC236}">
                <a16:creationId xmlns:a16="http://schemas.microsoft.com/office/drawing/2014/main" id="{9AAE8B0E-925E-F822-9846-27F82033A83E}"/>
              </a:ext>
            </a:extLst>
          </p:cNvPr>
          <p:cNvSpPr txBox="1">
            <a:spLocks/>
          </p:cNvSpPr>
          <p:nvPr/>
        </p:nvSpPr>
        <p:spPr>
          <a:xfrm>
            <a:off x="9539171" y="4180805"/>
            <a:ext cx="2422979"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spcAft>
                <a:spcPts val="600"/>
              </a:spcAft>
            </a:pPr>
            <a:r>
              <a:rPr lang="en-US" altLang="zh-CN" sz="1600" dirty="0">
                <a:latin typeface="Arial" panose="020B0604020202020204" pitchFamily="34" charset="0"/>
                <a:cs typeface="Arial" panose="020B0604020202020204" pitchFamily="34" charset="0"/>
              </a:rPr>
              <a:t>Làn sóng nhà sản xuất thứ hai của Bán đảo tạo dấu ấn. Moorooduc Estate và Paringa Estate được thành lập và trở thành những nhà máy rượu hàng đầu.</a:t>
            </a:r>
          </a:p>
        </p:txBody>
      </p:sp>
      <p:sp>
        <p:nvSpPr>
          <p:cNvPr id="14" name="Text Placeholder 5">
            <a:extLst>
              <a:ext uri="{FF2B5EF4-FFF2-40B4-BE49-F238E27FC236}">
                <a16:creationId xmlns:a16="http://schemas.microsoft.com/office/drawing/2014/main" id="{467053A5-1649-A3C5-2D2D-5F5320AD7155}"/>
              </a:ext>
            </a:extLst>
          </p:cNvPr>
          <p:cNvSpPr txBox="1">
            <a:spLocks/>
          </p:cNvSpPr>
          <p:nvPr/>
        </p:nvSpPr>
        <p:spPr>
          <a:xfrm>
            <a:off x="9539171" y="3518031"/>
            <a:ext cx="2578687"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1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2400" dirty="0">
                <a:latin typeface="Arial" panose="020B0604020202020204" pitchFamily="34" charset="0"/>
                <a:cs typeface="Arial" panose="020B0604020202020204" pitchFamily="34" charset="0"/>
              </a:rPr>
              <a:t>Những năm 1980</a:t>
            </a:r>
          </a:p>
        </p:txBody>
      </p:sp>
    </p:spTree>
    <p:extLst>
      <p:ext uri="{BB962C8B-B14F-4D97-AF65-F5344CB8AC3E}">
        <p14:creationId xmlns:p14="http://schemas.microsoft.com/office/powerpoint/2010/main" val="4013035397"/>
      </p:ext>
    </p:extLst>
  </p:cSld>
  <p:clrMapOvr>
    <a:masterClrMapping/>
  </p:clrMapOvr>
  <p:transition/>
  <p:extLst>
    <p:ext uri="{6950BFC3-D8DA-4A85-94F7-54DA5524770B}">
      <p188:commentRel xmlns:p188="http://schemas.microsoft.com/office/powerpoint/2018/8/main" r:id="rId2"/>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7629993" y="584200"/>
            <a:ext cx="4562007" cy="5878192"/>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4" y="4167580"/>
            <a:ext cx="2245586" cy="1461301"/>
          </a:xfrm>
        </p:spPr>
        <p:txBody>
          <a:bodyPr/>
          <a:lstStyle/>
          <a:p>
            <a:pPr>
              <a:lnSpc>
                <a:spcPct val="90000"/>
              </a:lnSpc>
            </a:pPr>
            <a:r>
              <a:rPr lang="en-US" altLang="zh-CN" sz="1600" dirty="0"/>
              <a:t>Hiệp hội những người trồng </a:t>
            </a:r>
            <a:r>
              <a:rPr lang="en-US" altLang="zh-CN" sz="1600" dirty="0" err="1"/>
              <a:t>nho</a:t>
            </a:r>
            <a:r>
              <a:rPr lang="en-US" altLang="zh-CN" sz="1600" dirty="0"/>
              <a:t> </a:t>
            </a:r>
            <a:r>
              <a:rPr lang="en-US" altLang="zh-CN" sz="1600" dirty="0" err="1"/>
              <a:t>ở</a:t>
            </a:r>
            <a:r>
              <a:rPr lang="en-US" altLang="zh-CN" dirty="0"/>
              <a:t> </a:t>
            </a:r>
            <a:r>
              <a:rPr lang="en-US" altLang="zh-CN" sz="1600" dirty="0"/>
              <a:t>Mornington </a:t>
            </a:r>
            <a:r>
              <a:rPr lang="en-US" altLang="zh-CN" sz="1600" dirty="0" err="1"/>
              <a:t>Pennisula</a:t>
            </a:r>
            <a:r>
              <a:rPr lang="en-US" altLang="zh-CN" sz="1600" dirty="0"/>
              <a:t> được thành lập.</a:t>
            </a: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8" y="3483729"/>
            <a:ext cx="2120040" cy="662774"/>
          </a:xfrm>
        </p:spPr>
        <p:txBody>
          <a:bodyPr/>
          <a:lstStyle/>
          <a:p>
            <a:r>
              <a:rPr lang="zh-CN" altLang="en-US" b="1" dirty="0"/>
              <a:t>1982</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310016" y="1468108"/>
            <a:ext cx="2824740" cy="1461301"/>
          </a:xfrm>
        </p:spPr>
        <p:txBody>
          <a:bodyPr/>
          <a:lstStyle/>
          <a:p>
            <a:pPr>
              <a:lnSpc>
                <a:spcPct val="90000"/>
              </a:lnSpc>
            </a:pPr>
            <a:r>
              <a:rPr lang="en-US" altLang="zh-CN" sz="1600" dirty="0"/>
              <a:t>Các nhà sản xuất rượu vang của Bán đảo tinh chỉnh các giống đặc trưng của Pinot Noir và Chardonnay, đồng thời thử nghiệm các giống mới bao gồm Pinot Gris/Grigio. Các vườn nho mới tiếp tục được trồng.</a:t>
            </a: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2299130" y="784257"/>
            <a:ext cx="2120040" cy="662774"/>
          </a:xfrm>
        </p:spPr>
        <p:txBody>
          <a:bodyPr/>
          <a:lstStyle>
            <a:lvl1pPr>
              <a:defRPr sz="1234"/>
            </a:lvl1pPr>
          </a:lstStyle>
          <a:p>
            <a:r>
              <a:rPr lang="en-US" altLang="zh-CN" sz="2400" b="1" dirty="0"/>
              <a:t>Những năm 1990</a:t>
            </a:r>
          </a:p>
        </p:txBody>
      </p:sp>
      <p:sp>
        <p:nvSpPr>
          <p:cNvPr id="2" name="Text Placeholder 6">
            <a:extLst>
              <a:ext uri="{FF2B5EF4-FFF2-40B4-BE49-F238E27FC236}">
                <a16:creationId xmlns:a16="http://schemas.microsoft.com/office/drawing/2014/main" id="{4E909759-623E-3D21-8E11-D6B95618762D}"/>
              </a:ext>
            </a:extLst>
          </p:cNvPr>
          <p:cNvSpPr txBox="1">
            <a:spLocks/>
          </p:cNvSpPr>
          <p:nvPr/>
        </p:nvSpPr>
        <p:spPr>
          <a:xfrm>
            <a:off x="4628780" y="4112851"/>
            <a:ext cx="2813836"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latin typeface="Arial" panose="020B0604020202020204" pitchFamily="34" charset="0"/>
                <a:cs typeface="Arial" panose="020B0604020202020204" pitchFamily="34" charset="0"/>
              </a:rPr>
              <a:t>Mornington </a:t>
            </a:r>
            <a:r>
              <a:rPr lang="en-US" altLang="zh-CN" sz="1600" dirty="0" err="1"/>
              <a:t>Pennisula</a:t>
            </a:r>
            <a:r>
              <a:rPr lang="en-US" altLang="zh-CN" sz="1600" dirty="0"/>
              <a:t> </a:t>
            </a:r>
            <a:r>
              <a:rPr lang="en-US" altLang="zh-CN" dirty="0" err="1">
                <a:latin typeface="Arial" panose="020B0604020202020204" pitchFamily="34" charset="0"/>
                <a:cs typeface="Arial" panose="020B0604020202020204" pitchFamily="34" charset="0"/>
              </a:rPr>
              <a:t>là</a:t>
            </a:r>
            <a:r>
              <a:rPr lang="en-US" altLang="zh-CN" dirty="0">
                <a:latin typeface="Arial" panose="020B0604020202020204" pitchFamily="34" charset="0"/>
                <a:cs typeface="Arial" panose="020B0604020202020204" pitchFamily="34" charset="0"/>
              </a:rPr>
              <a:t> một khu vực có khí hậu mát mẻ hàng đầu, tạo ra Pinot Noir và Chardonnay đẳng cấp thế giới. Các nhà sản xuất rượu vang dành nhiều thời gian hơn trong vườn nho và can thiệp ít hơn vào nhà máy rượu.</a:t>
            </a:r>
          </a:p>
        </p:txBody>
      </p:sp>
      <p:sp>
        <p:nvSpPr>
          <p:cNvPr id="5" name="Text Placeholder 7">
            <a:extLst>
              <a:ext uri="{FF2B5EF4-FFF2-40B4-BE49-F238E27FC236}">
                <a16:creationId xmlns:a16="http://schemas.microsoft.com/office/drawing/2014/main" id="{E01C81A7-84D7-54D9-701B-46AD3E22731E}"/>
              </a:ext>
            </a:extLst>
          </p:cNvPr>
          <p:cNvSpPr txBox="1">
            <a:spLocks/>
          </p:cNvSpPr>
          <p:nvPr/>
        </p:nvSpPr>
        <p:spPr>
          <a:xfrm>
            <a:off x="4617894" y="3429000"/>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16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2400" dirty="0">
                <a:latin typeface="Arial" panose="020B0604020202020204" pitchFamily="34" charset="0"/>
                <a:cs typeface="Arial" panose="020B0604020202020204" pitchFamily="34" charset="0"/>
              </a:rPr>
              <a:t>Ngày nay</a:t>
            </a:r>
          </a:p>
        </p:txBody>
      </p:sp>
    </p:spTree>
    <p:extLst>
      <p:ext uri="{BB962C8B-B14F-4D97-AF65-F5344CB8AC3E}">
        <p14:creationId xmlns:p14="http://schemas.microsoft.com/office/powerpoint/2010/main" val="345627340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585134"/>
            <a:ext cx="3425057" cy="792601"/>
          </a:xfrm>
        </p:spPr>
        <p:txBody>
          <a:bodyPr/>
          <a:lstStyle/>
          <a:p>
            <a:r>
              <a:rPr lang="en-US" altLang="zh-CN" b="1" dirty="0"/>
              <a:t>ĐỊA LÝ, KHÍ HẬU VÀ ĐẤT ĐAI</a:t>
            </a: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3" y="1457330"/>
            <a:ext cx="5165366"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sz="5440" b="1" dirty="0">
                <a:solidFill>
                  <a:schemeClr val="bg2"/>
                </a:solidFill>
                <a:latin typeface="Arial" panose="020B0604020202020204" pitchFamily="34" charset="0"/>
                <a:cs typeface="Arial" panose="020B0604020202020204" pitchFamily="34" charset="0"/>
              </a:rPr>
              <a:t>MỘT VÙNG BIỂN ĐA DẠNG</a:t>
            </a: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3" y="3869364"/>
            <a:ext cx="3796909" cy="2846525"/>
          </a:xfrm>
        </p:spPr>
        <p:txBody>
          <a:bodyPr/>
          <a:lstStyle/>
          <a:p>
            <a:pPr marL="285750" indent="-285750">
              <a:buFont typeface="Arial" panose="020B0604020202020204" pitchFamily="34" charset="0"/>
              <a:buChar char="•"/>
            </a:pPr>
            <a:r>
              <a:rPr lang="en-US" altLang="zh-CN" dirty="0">
                <a:solidFill>
                  <a:schemeClr val="bg1"/>
                </a:solidFill>
              </a:rPr>
              <a:t>Chỉ hơn 70 km về phía đông </a:t>
            </a:r>
            <a:r>
              <a:rPr lang="en-US" altLang="zh-CN" dirty="0" err="1">
                <a:solidFill>
                  <a:schemeClr val="bg1"/>
                </a:solidFill>
              </a:rPr>
              <a:t>nam</a:t>
            </a:r>
            <a:r>
              <a:rPr lang="en-US" altLang="zh-CN" dirty="0">
                <a:solidFill>
                  <a:schemeClr val="bg1"/>
                </a:solidFill>
              </a:rPr>
              <a:t> Melbourne</a:t>
            </a:r>
          </a:p>
          <a:p>
            <a:pPr marL="285750" indent="-285750">
              <a:buFont typeface="Arial" panose="020B0604020202020204" pitchFamily="34" charset="0"/>
              <a:buChar char="•"/>
            </a:pPr>
            <a:r>
              <a:rPr lang="en-US" altLang="zh-CN" dirty="0">
                <a:solidFill>
                  <a:schemeClr val="bg1"/>
                </a:solidFill>
              </a:rPr>
              <a:t>Được bao quanh bởi ba vùng nước</a:t>
            </a:r>
          </a:p>
          <a:p>
            <a:pPr marL="285750" indent="-285750">
              <a:buFont typeface="Arial" panose="020B0604020202020204" pitchFamily="34" charset="0"/>
              <a:buChar char="•"/>
            </a:pPr>
            <a:r>
              <a:rPr lang="en-US" altLang="zh-CN" dirty="0">
                <a:solidFill>
                  <a:schemeClr val="bg1"/>
                </a:solidFill>
              </a:rPr>
              <a:t>Cảnh quan nhấp nhô và đất đai màu mỡ do hoạt động núi lửa cách đây 60 triệu năm</a:t>
            </a:r>
          </a:p>
          <a:p>
            <a:pPr marL="285750" indent="-285750">
              <a:buFont typeface="Arial" panose="020B0604020202020204" pitchFamily="34" charset="0"/>
              <a:buChar char="•"/>
            </a:pPr>
            <a:r>
              <a:rPr lang="en-US" altLang="zh-CN" dirty="0">
                <a:solidFill>
                  <a:schemeClr val="bg1"/>
                </a:solidFill>
              </a:rPr>
              <a:t>Vi khí hậu vô cùng đa dạng</a:t>
            </a:r>
          </a:p>
        </p:txBody>
      </p:sp>
    </p:spTree>
    <p:extLst>
      <p:ext uri="{BB962C8B-B14F-4D97-AF65-F5344CB8AC3E}">
        <p14:creationId xmlns:p14="http://schemas.microsoft.com/office/powerpoint/2010/main" val="140506241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738A656-6A6B-4C43-8D3B-7DC259C531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0CCF1F8-6D9E-4631-9BC7-E65B426755A9}">
  <ds:schemaRefs>
    <ds:schemaRef ds:uri="http://schemas.microsoft.com/office/infopath/2007/PartnerControls"/>
    <ds:schemaRef ds:uri="http://schemas.microsoft.com/office/2006/documentManagement/types"/>
    <ds:schemaRef ds:uri="http://purl.org/dc/dcmitype/"/>
    <ds:schemaRef ds:uri="http://purl.org/dc/elements/1.1/"/>
    <ds:schemaRef ds:uri="http://schemas.openxmlformats.org/package/2006/metadata/core-properties"/>
    <ds:schemaRef ds:uri="4e8dd08d-258d-47a9-9875-37f1ffd19f33"/>
    <ds:schemaRef ds:uri="http://purl.org/dc/terms/"/>
    <ds:schemaRef ds:uri="02256494-4976-4001-aedb-96463ae0d92e"/>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D67DE229-D415-4F5C-8950-CD8A525225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3049</Words>
  <Application>Microsoft Macintosh PowerPoint</Application>
  <PresentationFormat>Widescreen</PresentationFormat>
  <Paragraphs>281</Paragraphs>
  <Slides>23</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Calibri</vt:lpstr>
      <vt:lpstr>Inter Display</vt:lpstr>
      <vt:lpstr>Arial</vt:lpstr>
      <vt:lpstr>Neue Haas Grotesk Text Pro</vt:lpstr>
      <vt:lpstr>Slide layouts</vt:lpstr>
      <vt:lpstr>PowerPoint Presentation</vt:lpstr>
      <vt:lpstr>PowerPoint Presentation</vt:lpstr>
      <vt:lpstr>MORNINGTON PENNISULA</vt:lpstr>
      <vt:lpstr>HÔM NAY CHÚNG TA SẼ ĐỀ CẬP ĐẾN</vt:lpstr>
      <vt:lpstr>ÚC</vt:lpstr>
      <vt:lpstr>VICTORIA</vt:lpstr>
      <vt:lpstr>Cuối những năm 1800</vt:lpstr>
      <vt:lpstr>PowerPoint Presentation</vt:lpstr>
      <vt:lpstr>ĐỊA LÝ, KHÍ HẬU VÀ ĐẤT ĐAI</vt:lpstr>
      <vt:lpstr>KHÍ HẬU</vt:lpstr>
      <vt:lpstr>ĐẤT</vt:lpstr>
      <vt:lpstr>TRỒNG NHO Ở BÁN ĐẢO MORNINGTON</vt:lpstr>
      <vt:lpstr>PowerPoint Presentation</vt:lpstr>
      <vt:lpstr>PowerPoint Presentation</vt:lpstr>
      <vt:lpstr>PowerPoint Presentation</vt:lpstr>
      <vt:lpstr>PINOT GRIS/GRIGIO
Đặc điểm</vt:lpstr>
      <vt:lpstr>PowerPoint Presentation</vt:lpstr>
      <vt:lpstr>CHARDONNAY
Đặc điểm</vt:lpstr>
      <vt:lpstr>PowerPoint Presentation</vt:lpstr>
      <vt:lpstr>PINOT NOIR
Đặc điểm</vt:lpstr>
      <vt:lpstr>MỘT VÙNG ĐẤT ĐANG TRÊN ĐÀ PHÁT TRIỂN  VỚI CÁC LOẠI
RƯỢU VANG MANG KHÍ HẬU MÁT MẺ THANH LỊCH</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2018-07-25T07:02:59Z</dcterms:created>
  <dcterms:modified xsi:type="dcterms:W3CDTF">2026-04-04T01:32:06Z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MSIP_Label_8cf57b4f-1801-441a-a240-098885f2bcbe_Enabled">
    <vt:lpwstr>true</vt:lpwstr>
  </property>
  <property fmtid="{D5CDD505-2E9C-101B-9397-08002B2CF9AE}" pid="6" name="MSIP_Label_8cf57b4f-1801-441a-a240-098885f2bcbe_SetDate">
    <vt:lpwstr>2026-02-18T00:05:32Z</vt:lpwstr>
  </property>
  <property fmtid="{D5CDD505-2E9C-101B-9397-08002B2CF9AE}" pid="7" name="MSIP_Label_8cf57b4f-1801-441a-a240-098885f2bcbe_Method">
    <vt:lpwstr>Standard</vt:lpwstr>
  </property>
  <property fmtid="{D5CDD505-2E9C-101B-9397-08002B2CF9AE}" pid="8" name="MSIP_Label_8cf57b4f-1801-441a-a240-098885f2bcbe_Name">
    <vt:lpwstr>General</vt:lpwstr>
  </property>
  <property fmtid="{D5CDD505-2E9C-101B-9397-08002B2CF9AE}" pid="9" name="MSIP_Label_8cf57b4f-1801-441a-a240-098885f2bcbe_SiteId">
    <vt:lpwstr>76107ada-99f4-412e-b164-5464438b49a0</vt:lpwstr>
  </property>
  <property fmtid="{D5CDD505-2E9C-101B-9397-08002B2CF9AE}" pid="10" name="MSIP_Label_8cf57b4f-1801-441a-a240-098885f2bcbe_ActionId">
    <vt:lpwstr>4a304c0a-df90-43a6-bad4-003a6ad66cc3</vt:lpwstr>
  </property>
  <property fmtid="{D5CDD505-2E9C-101B-9397-08002B2CF9AE}" pid="11" name="MSIP_Label_8cf57b4f-1801-441a-a240-098885f2bcbe_ContentBits">
    <vt:lpwstr>0</vt:lpwstr>
  </property>
  <property fmtid="{D5CDD505-2E9C-101B-9397-08002B2CF9AE}" pid="12" name="MSIP_Label_8cf57b4f-1801-441a-a240-098885f2bcbe_Tag">
    <vt:lpwstr>50, 3, 0, 1</vt:lpwstr>
  </property>
</Properties>
</file>