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media/image10.svg" ContentType="image/svg+xml"/>
  <Override PartName="/ppt/media/image14.svg" ContentType="image/svg+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p:sldMasterIdLst>
    <p:sldMasterId id="2147483648" r:id="rId4"/>
  </p:sldMasterIdLst>
  <p:notesMasterIdLst>
    <p:notesMasterId r:id="rId42"/>
  </p:notesMasterIdLst>
  <p:sldIdLst>
    <p:sldId id="631" r:id="rId5"/>
    <p:sldId id="478" r:id="rId6"/>
    <p:sldId id="636" r:id="rId7"/>
    <p:sldId id="635" r:id="rId8"/>
    <p:sldId id="637" r:id="rId9"/>
    <p:sldId id="638" r:id="rId10"/>
    <p:sldId id="639" r:id="rId11"/>
    <p:sldId id="640" r:id="rId12"/>
    <p:sldId id="641" r:id="rId13"/>
    <p:sldId id="642" r:id="rId14"/>
    <p:sldId id="643" r:id="rId15"/>
    <p:sldId id="644" r:id="rId16"/>
    <p:sldId id="645" r:id="rId17"/>
    <p:sldId id="646" r:id="rId18"/>
    <p:sldId id="648" r:id="rId19"/>
    <p:sldId id="647" r:id="rId20"/>
    <p:sldId id="649" r:id="rId21"/>
    <p:sldId id="650" r:id="rId22"/>
    <p:sldId id="651" r:id="rId23"/>
    <p:sldId id="275" r:id="rId24"/>
    <p:sldId id="276" r:id="rId25"/>
    <p:sldId id="596" r:id="rId26"/>
    <p:sldId id="278" r:id="rId27"/>
    <p:sldId id="652" r:id="rId28"/>
    <p:sldId id="280" r:id="rId29"/>
    <p:sldId id="617" r:id="rId30"/>
    <p:sldId id="282" r:id="rId31"/>
    <p:sldId id="653" r:id="rId32"/>
    <p:sldId id="284" r:id="rId33"/>
    <p:sldId id="626" r:id="rId34"/>
    <p:sldId id="286" r:id="rId35"/>
    <p:sldId id="630" r:id="rId36"/>
    <p:sldId id="654" r:id="rId37"/>
    <p:sldId id="655" r:id="rId38"/>
    <p:sldId id="656" r:id="rId39"/>
    <p:sldId id="340" r:id="rId40"/>
    <p:sldId id="657" r:id="rId41"/>
  </p:sldIdLst>
  <p:sldSz cx="12192000" cy="6858000"/>
  <p:notesSz cx="6858000" cy="9144000"/>
  <p:embeddedFontLst>
    <p:embeddedFont>
      <p:font typeface="Calibri" panose="020F0502020204030204" pitchFamily="34" charset="0"/>
      <p:regular r:id="rId43"/>
      <p:bold r:id="rId44"/>
      <p:italic r:id="rId45"/>
      <p:boldItalic r:id="rId46"/>
    </p:embeddedFont>
    <p:embeddedFont>
      <p:font typeface="Inter Display" panose="02000503000000020004" pitchFamily="2" charset="0"/>
      <p:regular r:id="rId47"/>
      <p:bold r:id="rId48"/>
      <p:italic r:id="rId49"/>
      <p:boldItalic r:id="rId50"/>
    </p:embeddedFont>
    <p:embeddedFont>
      <p:font typeface="Neue Haas Grotesk Text Pro" panose="020B0504020202020204" pitchFamily="34" charset="77"/>
      <p:regular r:id="rId51"/>
      <p:bold r:id="rId52"/>
      <p:italic r:id="rId53"/>
      <p:boldItalic r:id="rId54"/>
    </p:embeddedFont>
  </p:embeddedFontLst>
  <p:custDataLst>
    <p:tags r:id="rId55"/>
  </p:custDataLst>
  <p:defaultTextStyle>
    <a:defPPr>
      <a:defRPr lang="en-US"/>
    </a:defPPr>
    <a:lvl1pPr marL="0" algn="l" defTabSz="914353" rtl="0" eaLnBrk="1" latinLnBrk="0" hangingPunct="1">
      <a:defRPr sz="1800" kern="1200">
        <a:solidFill>
          <a:schemeClr val="tx1"/>
        </a:solidFill>
        <a:latin typeface="+mn-lt"/>
        <a:ea typeface="+mn-ea"/>
        <a:cs typeface="+mn-cs"/>
      </a:defRPr>
    </a:lvl1pPr>
    <a:lvl2pPr marL="457176"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29" algn="l" defTabSz="914353" rtl="0" eaLnBrk="1" latinLnBrk="0" hangingPunct="1">
      <a:defRPr sz="1800" kern="1200">
        <a:solidFill>
          <a:schemeClr val="tx1"/>
        </a:solidFill>
        <a:latin typeface="+mn-lt"/>
        <a:ea typeface="+mn-ea"/>
        <a:cs typeface="+mn-cs"/>
      </a:defRPr>
    </a:lvl4pPr>
    <a:lvl5pPr marL="1828707"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59"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2" algn="l" defTabSz="91435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5060FED-7DCB-D5C0-52CD-229B753E48BB}" v="8" dt="2025-11-26T22:18:24.94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63"/>
    <p:restoredTop sz="89437"/>
  </p:normalViewPr>
  <p:slideViewPr>
    <p:cSldViewPr snapToGrid="0">
      <p:cViewPr varScale="1">
        <p:scale>
          <a:sx n="98" d="100"/>
          <a:sy n="98" d="100"/>
        </p:scale>
        <p:origin x="1144"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notesMaster" Target="notesMasters/notesMaster1.xml"/><Relationship Id="rId47" Type="http://schemas.openxmlformats.org/officeDocument/2006/relationships/font" Target="fonts/font5.fntdata"/><Relationship Id="rId50" Type="http://schemas.openxmlformats.org/officeDocument/2006/relationships/font" Target="fonts/font8.fntdata"/><Relationship Id="rId55" Type="http://schemas.openxmlformats.org/officeDocument/2006/relationships/tags" Target="tags/tag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font" Target="fonts/font3.fntdata"/><Relationship Id="rId53" Type="http://schemas.openxmlformats.org/officeDocument/2006/relationships/font" Target="fonts/font11.fntdata"/><Relationship Id="rId58" Type="http://schemas.openxmlformats.org/officeDocument/2006/relationships/viewProps" Target="viewProps.xml"/><Relationship Id="rId5" Type="http://schemas.openxmlformats.org/officeDocument/2006/relationships/slide" Target="slides/slide1.xml"/><Relationship Id="rId61" Type="http://schemas.microsoft.com/office/2015/10/relationships/revisionInfo" Target="revisionInfo.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font" Target="fonts/font1.fntdata"/><Relationship Id="rId48" Type="http://schemas.openxmlformats.org/officeDocument/2006/relationships/font" Target="fonts/font6.fntdata"/><Relationship Id="rId56" Type="http://schemas.openxmlformats.org/officeDocument/2006/relationships/commentAuthors" Target="commentAuthors.xml"/><Relationship Id="rId8" Type="http://schemas.openxmlformats.org/officeDocument/2006/relationships/slide" Target="slides/slide4.xml"/><Relationship Id="rId51" Type="http://schemas.openxmlformats.org/officeDocument/2006/relationships/font" Target="fonts/font9.fntdata"/><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font" Target="fonts/font4.fntdata"/><Relationship Id="rId59"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font" Target="fonts/font12.fntdata"/><Relationship Id="rId62"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font" Target="fonts/font7.fntdata"/><Relationship Id="rId57" Type="http://schemas.openxmlformats.org/officeDocument/2006/relationships/presProps" Target="pres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font" Target="fonts/font2.fntdata"/><Relationship Id="rId52" Type="http://schemas.openxmlformats.org/officeDocument/2006/relationships/font" Target="fonts/font10.fntdata"/><Relationship Id="rId6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Arial" panose="020B0604020202020204" pitchFamily="34"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Arial" panose="020B0604020202020204" pitchFamily="34" charset="0"/>
              </a:defRPr>
            </a:lvl1pPr>
          </a:lstStyle>
          <a:p>
            <a:fld id="{A644BF32-4CA8-4343-91C5-94D89E008D3B}" type="datetimeFigureOut">
              <a:rPr lang="en-US" smtClean="0"/>
              <a:pPr/>
              <a:t>3/23/26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Arial" panose="020B060402020202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Arial" panose="020B0604020202020204" pitchFamily="34" charset="0"/>
              </a:defRPr>
            </a:lvl1pPr>
          </a:lstStyle>
          <a:p>
            <a:fld id="{C8CAF07B-88B1-40ED-9A21-D99161D5F8F5}" type="slidenum">
              <a:rPr lang="en-US" smtClean="0"/>
              <a:pPr/>
              <a:t>‹#›</a:t>
            </a:fld>
            <a:endParaRPr lang="en-US" dirty="0"/>
          </a:p>
        </p:txBody>
      </p:sp>
    </p:spTree>
    <p:extLst>
      <p:ext uri="{BB962C8B-B14F-4D97-AF65-F5344CB8AC3E}">
        <p14:creationId xmlns:p14="http://schemas.microsoft.com/office/powerpoint/2010/main" val="2246632439"/>
      </p:ext>
    </p:extLst>
  </p:cSld>
  <p:clrMap bg1="lt1" tx1="dk1" bg2="lt2" tx2="dk2" accent1="accent1" accent2="accent2" accent3="accent3" accent4="accent4" accent5="accent5" accent6="accent6" hlink="hlink" folHlink="folHlink"/>
  <p:notesStyle>
    <a:lvl1pPr marL="0" algn="l" defTabSz="914353" rtl="0" eaLnBrk="1" latinLnBrk="0" hangingPunct="1">
      <a:defRPr sz="1199" b="0" i="0" kern="1200">
        <a:solidFill>
          <a:schemeClr val="tx1"/>
        </a:solidFill>
        <a:latin typeface="Arial" panose="020B0604020202020204" pitchFamily="34" charset="0"/>
        <a:ea typeface="+mn-ea"/>
        <a:cs typeface="+mn-cs"/>
      </a:defRPr>
    </a:lvl1pPr>
    <a:lvl2pPr marL="457176" algn="l" defTabSz="914353" rtl="0" eaLnBrk="1" latinLnBrk="0" hangingPunct="1">
      <a:defRPr sz="1199" b="0" i="0" kern="1200">
        <a:solidFill>
          <a:schemeClr val="tx1"/>
        </a:solidFill>
        <a:latin typeface="Arial" panose="020B0604020202020204" pitchFamily="34" charset="0"/>
        <a:ea typeface="+mn-ea"/>
        <a:cs typeface="+mn-cs"/>
      </a:defRPr>
    </a:lvl2pPr>
    <a:lvl3pPr marL="914353" algn="l" defTabSz="914353" rtl="0" eaLnBrk="1" latinLnBrk="0" hangingPunct="1">
      <a:defRPr sz="1199" b="0" i="0" kern="1200">
        <a:solidFill>
          <a:schemeClr val="tx1"/>
        </a:solidFill>
        <a:latin typeface="Arial" panose="020B0604020202020204" pitchFamily="34" charset="0"/>
        <a:ea typeface="+mn-ea"/>
        <a:cs typeface="+mn-cs"/>
      </a:defRPr>
    </a:lvl3pPr>
    <a:lvl4pPr marL="1371529" algn="l" defTabSz="914353" rtl="0" eaLnBrk="1" latinLnBrk="0" hangingPunct="1">
      <a:defRPr sz="1199" b="0" i="0" kern="1200">
        <a:solidFill>
          <a:schemeClr val="tx1"/>
        </a:solidFill>
        <a:latin typeface="Arial" panose="020B0604020202020204" pitchFamily="34" charset="0"/>
        <a:ea typeface="+mn-ea"/>
        <a:cs typeface="+mn-cs"/>
      </a:defRPr>
    </a:lvl4pPr>
    <a:lvl5pPr marL="1828707" algn="l" defTabSz="914353" rtl="0" eaLnBrk="1" latinLnBrk="0" hangingPunct="1">
      <a:defRPr sz="1199" b="0" i="0" kern="1200">
        <a:solidFill>
          <a:schemeClr val="tx1"/>
        </a:solidFill>
        <a:latin typeface="Arial" panose="020B0604020202020204" pitchFamily="34" charset="0"/>
        <a:ea typeface="+mn-ea"/>
        <a:cs typeface="+mn-cs"/>
      </a:defRPr>
    </a:lvl5pPr>
    <a:lvl6pPr marL="2285883" algn="l" defTabSz="914353" rtl="0" eaLnBrk="1" latinLnBrk="0" hangingPunct="1">
      <a:defRPr sz="1199" kern="1200">
        <a:solidFill>
          <a:schemeClr val="tx1"/>
        </a:solidFill>
        <a:latin typeface="+mn-lt"/>
        <a:ea typeface="+mn-ea"/>
        <a:cs typeface="+mn-cs"/>
      </a:defRPr>
    </a:lvl6pPr>
    <a:lvl7pPr marL="2743059" algn="l" defTabSz="914353" rtl="0" eaLnBrk="1" latinLnBrk="0" hangingPunct="1">
      <a:defRPr sz="1199" kern="1200">
        <a:solidFill>
          <a:schemeClr val="tx1"/>
        </a:solidFill>
        <a:latin typeface="+mn-lt"/>
        <a:ea typeface="+mn-ea"/>
        <a:cs typeface="+mn-cs"/>
      </a:defRPr>
    </a:lvl7pPr>
    <a:lvl8pPr marL="3200236" algn="l" defTabSz="914353" rtl="0" eaLnBrk="1" latinLnBrk="0" hangingPunct="1">
      <a:defRPr sz="1199" kern="1200">
        <a:solidFill>
          <a:schemeClr val="tx1"/>
        </a:solidFill>
        <a:latin typeface="+mn-lt"/>
        <a:ea typeface="+mn-ea"/>
        <a:cs typeface="+mn-cs"/>
      </a:defRPr>
    </a:lvl8pPr>
    <a:lvl9pPr marL="3657412" algn="l" defTabSz="914353" rtl="0" eaLnBrk="1" latinLnBrk="0" hangingPunct="1">
      <a:defRPr sz="119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b="0" i="0" dirty="0">
                <a:solidFill>
                  <a:schemeClr val="tx1"/>
                </a:solidFill>
                <a:latin typeface="Arial"/>
                <a:ea typeface="+mn-ea"/>
                <a:cs typeface="+mn-cs"/>
              </a:rPr>
              <a:t>Ôm trọn Thung lũng Barossa và Thung lũng Eden, Barossa là một trong những vùng sản xuất rượu vang nổi tiếng và lâu đời nhất của Úc. Trong chương trình ngày hôm nay, chúng ta sẽ khám phá lịch sử lâu đời cùng đặc điểm địa lý, khí hậu, thổ nhưỡng đa dạng và nghề làm rượu của vùng này; đồng thời tìm hiểu những dòng nho vang danh trên khắp thế giới của vùng. Vui lòng xem các nội dung ghi chú để biết thêm thông tin ở mỗi trang trình chiếu và các câu hỏi gợi ý thảo luận.  </a:t>
            </a:r>
          </a:p>
          <a:p>
            <a:pPr marL="0" marR="0" lvl="0" indent="0" algn="l" defTabSz="914400" rtl="0" eaLnBrk="1" fontAlgn="auto" latinLnBrk="0" hangingPunct="1">
              <a:lnSpc>
                <a:spcPct val="100000"/>
              </a:lnSpc>
              <a:spcBef>
                <a:spcPct val="0"/>
              </a:spcBef>
              <a:spcAft>
                <a:spcPct val="0"/>
              </a:spcAft>
              <a:buClrTx/>
              <a:buSzTx/>
              <a:buFontTx/>
              <a:buNone/>
              <a:defRPr/>
            </a:pPr>
            <a:r>
              <a:rPr lang="vi-VN" sz="1200" dirty="0">
                <a:solidFill>
                  <a:schemeClr val="tx1"/>
                </a:solidFill>
                <a:latin typeface="Arial"/>
                <a:ea typeface="+mn-ea"/>
                <a:cs typeface="+mn-cs"/>
              </a:rPr>
              <a:t>Để tải về các chủ đề và tài liệu, bao gồm các bài thuyết trình khác, vui lòng truy cập www.australianwinediscovered.com</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a:t>
            </a:fld>
            <a:endParaRPr lang="en-US" dirty="0"/>
          </a:p>
        </p:txBody>
      </p:sp>
    </p:spTree>
    <p:extLst>
      <p:ext uri="{BB962C8B-B14F-4D97-AF65-F5344CB8AC3E}">
        <p14:creationId xmlns:p14="http://schemas.microsoft.com/office/powerpoint/2010/main" val="13410366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vi-VN" sz="1200" b="0" i="0" u="none" strike="noStrike" dirty="0">
                <a:solidFill>
                  <a:schemeClr val="tx1"/>
                </a:solidFill>
                <a:latin typeface="Arial"/>
                <a:ea typeface="+mn-ea"/>
                <a:cs typeface="+mn-cs"/>
              </a:rPr>
              <a:t>CÂU HỎI GỢI Ý THẢO LUẬN: </a:t>
            </a:r>
          </a:p>
          <a:p>
            <a:pPr rtl="0"/>
            <a:r>
              <a:rPr lang="vi-VN" sz="1200" b="0" i="0" u="none" strike="noStrike" dirty="0">
                <a:solidFill>
                  <a:schemeClr val="tx1"/>
                </a:solidFill>
                <a:latin typeface="Arial"/>
                <a:ea typeface="+mn-ea"/>
                <a:cs typeface="+mn-cs"/>
              </a:rPr>
              <a:t>– Tại sao đặc điểm địa hình, khí hậu và thổ nhưỡng khiến Barossa trở thành vùng sản xuất rượu thành công vang dội? </a:t>
            </a:r>
          </a:p>
          <a:p>
            <a:pPr rtl="0"/>
            <a:r>
              <a:rPr lang="vi-VN" sz="1200" b="0" i="0" u="none" strike="noStrike" dirty="0">
                <a:solidFill>
                  <a:schemeClr val="tx1"/>
                </a:solidFill>
                <a:latin typeface="Arial"/>
                <a:ea typeface="+mn-ea"/>
                <a:cs typeface="+mn-cs"/>
              </a:rPr>
              <a:t>– Hãy dự đoán, rượu Riesling đến từ Thung lũng Eden sẽ khác biệt như thế nào so với rượu làm từ Thung lũng Barossa?</a:t>
            </a:r>
          </a:p>
          <a:p>
            <a:r>
              <a:rPr lang="vi-VN" sz="1200" b="0" i="0" u="none" strike="noStrike" dirty="0">
                <a:solidFill>
                  <a:schemeClr val="tx1"/>
                </a:solidFill>
                <a:latin typeface="Arial"/>
                <a:ea typeface="+mn-ea"/>
                <a:cs typeface="+mn-cs"/>
              </a:rPr>
              <a:t>– Thung lũng Barossa nổi tiếng là nơi sản xuất các loại rượu vang Shiraz có hương vị mạnh mẽ nhất thế giới. Thổ nhưỡng nơi đây đóng vai trò như thế nào? </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13</a:t>
            </a:fld>
            <a:endParaRPr lang="en-US" dirty="0"/>
          </a:p>
        </p:txBody>
      </p:sp>
    </p:spTree>
    <p:extLst>
      <p:ext uri="{BB962C8B-B14F-4D97-AF65-F5344CB8AC3E}">
        <p14:creationId xmlns:p14="http://schemas.microsoft.com/office/powerpoint/2010/main" val="36556515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kern="1200" dirty="0">
                <a:solidFill>
                  <a:schemeClr val="tx1"/>
                </a:solidFill>
                <a:effectLst/>
                <a:latin typeface="+mn-lt"/>
                <a:ea typeface="+mn-ea"/>
                <a:cs typeface="+mn-cs"/>
              </a:rPr>
              <a:t>– Nhiều năm thử nghiệm và điều chỉnh giúp người trồng có hiểu biết sâu hơn về từng vị trí canh tác. Sự đa dạng về độ cao, độ dốc, đất và các yếu tố khác ảnh hưởng đến giống nho được trồng và phương pháp quản lý tại mỗi điểm trồng. </a:t>
            </a:r>
            <a:endParaRPr lang="en-VN" sz="1200" kern="1200" dirty="0">
              <a:solidFill>
                <a:schemeClr val="tx1"/>
              </a:solidFill>
              <a:effectLst/>
              <a:latin typeface="+mn-lt"/>
              <a:ea typeface="+mn-ea"/>
              <a:cs typeface="+mn-cs"/>
            </a:endParaRPr>
          </a:p>
          <a:p>
            <a:r>
              <a:rPr lang="vi-VN" sz="1200" kern="1200" dirty="0">
                <a:solidFill>
                  <a:schemeClr val="tx1"/>
                </a:solidFill>
                <a:effectLst/>
                <a:latin typeface="+mn-lt"/>
                <a:ea typeface="+mn-ea"/>
                <a:cs typeface="+mn-cs"/>
              </a:rPr>
              <a:t>– Các nhà sản xuất rượu tiếp tục thử nghiệm các giống nho vô tính khác nhau. Các giống nhân bản vô tính đóng vai trò quan trọng. Những vườn nho lâu đời của vùng này mang những lợi ích di truyền của nhiều thế hệ giống chọn lọc của châu Âu. </a:t>
            </a:r>
            <a:endParaRPr lang="en-VN" sz="1200" kern="1200" dirty="0">
              <a:solidFill>
                <a:schemeClr val="tx1"/>
              </a:solidFill>
              <a:effectLst/>
              <a:latin typeface="+mn-lt"/>
              <a:ea typeface="+mn-ea"/>
              <a:cs typeface="+mn-cs"/>
            </a:endParaRPr>
          </a:p>
          <a:p>
            <a:r>
              <a:rPr lang="vi-VN" sz="1200" kern="1200" dirty="0">
                <a:solidFill>
                  <a:schemeClr val="tx1"/>
                </a:solidFill>
                <a:effectLst/>
                <a:latin typeface="+mn-lt"/>
                <a:ea typeface="+mn-ea"/>
                <a:cs typeface="+mn-cs"/>
              </a:rPr>
              <a:t>– Kỹ thuật quản lý cây và tán vòm thay đổi mỗi năm, giúp người trồng nho tối ưu hóa năng suất và chất lượng trái. Việc cắt tỉa được thực hiện thủ công và bằng máy. Các phương pháp quản lý tán thông thường bao gồm cắt tỉa vào mùa đông và mùa hè, định vị chồi, loại bỏ chồi, kiểm soát sức phát triển và thu hoạch xanh. </a:t>
            </a:r>
            <a:endParaRPr lang="en-VN" sz="1200" kern="1200" dirty="0">
              <a:solidFill>
                <a:schemeClr val="tx1"/>
              </a:solidFill>
              <a:effectLst/>
              <a:latin typeface="+mn-lt"/>
              <a:ea typeface="+mn-ea"/>
              <a:cs typeface="+mn-cs"/>
            </a:endParaRPr>
          </a:p>
          <a:p>
            <a:r>
              <a:rPr lang="vi-VN" sz="1200" kern="1200" dirty="0">
                <a:solidFill>
                  <a:schemeClr val="tx1"/>
                </a:solidFill>
                <a:effectLst/>
                <a:latin typeface="+mn-lt"/>
                <a:ea typeface="+mn-ea"/>
                <a:cs typeface="+mn-cs"/>
              </a:rPr>
              <a:t>– Nhiều cây nho già ở Barossa được canh tác khô (không cần tưới) vì rễ cắm sâu vào đất.</a:t>
            </a:r>
            <a:endParaRPr lang="en-VN" sz="1200" kern="1200" dirty="0">
              <a:solidFill>
                <a:schemeClr val="tx1"/>
              </a:solidFill>
              <a:effectLst/>
              <a:latin typeface="+mn-lt"/>
              <a:ea typeface="+mn-ea"/>
              <a:cs typeface="+mn-cs"/>
            </a:endParaRPr>
          </a:p>
          <a:p>
            <a:r>
              <a:rPr lang="vi-VN" sz="1200" kern="1200" dirty="0">
                <a:solidFill>
                  <a:schemeClr val="tx1"/>
                </a:solidFill>
                <a:effectLst/>
                <a:latin typeface="+mn-lt"/>
                <a:ea typeface="+mn-ea"/>
                <a:cs typeface="+mn-cs"/>
              </a:rPr>
              <a:t>– Barossa là vùng có lượng mưa thấp; như vậy, những cây nho trên đất nông thường phải tưới tiêu. </a:t>
            </a:r>
            <a:endParaRPr lang="en-VN" sz="1200" kern="1200" dirty="0">
              <a:solidFill>
                <a:schemeClr val="tx1"/>
              </a:solidFill>
              <a:effectLst/>
              <a:latin typeface="+mn-lt"/>
              <a:ea typeface="+mn-ea"/>
              <a:cs typeface="+mn-cs"/>
            </a:endParaRPr>
          </a:p>
          <a:p>
            <a:r>
              <a:rPr lang="vi-VN" sz="1200" kern="1200" dirty="0">
                <a:solidFill>
                  <a:schemeClr val="tx1"/>
                </a:solidFill>
                <a:effectLst/>
                <a:latin typeface="+mn-lt"/>
                <a:ea typeface="+mn-ea"/>
                <a:cs typeface="+mn-cs"/>
              </a:rPr>
              <a:t>– Những năm gần đây, người trồng tập trung vào tính bền vững </a:t>
            </a:r>
            <a:endParaRPr lang="en-VN" sz="1200" kern="1200" dirty="0">
              <a:solidFill>
                <a:schemeClr val="tx1"/>
              </a:solidFill>
              <a:effectLst/>
              <a:latin typeface="+mn-lt"/>
              <a:ea typeface="+mn-ea"/>
              <a:cs typeface="+mn-cs"/>
            </a:endParaRPr>
          </a:p>
          <a:p>
            <a:r>
              <a:rPr lang="vi-VN" sz="1200" kern="1200" dirty="0">
                <a:solidFill>
                  <a:schemeClr val="tx1"/>
                </a:solidFill>
                <a:effectLst/>
                <a:latin typeface="+mn-lt"/>
                <a:ea typeface="+mn-ea"/>
                <a:cs typeface="+mn-cs"/>
              </a:rPr>
              <a:t>– Thông qua các hạn chế kiểm dịch nghiêm ngặt và cách tiếp cận rất chủ động của cộng đồng sản xuất rượu vang Barossa, đến nay các vườn nho của Nam Úc vẫn không bị dịch phylloxera tấn công. </a:t>
            </a:r>
            <a:endParaRPr lang="en-VN" sz="1200" kern="1200" dirty="0">
              <a:solidFill>
                <a:schemeClr val="tx1"/>
              </a:solidFill>
              <a:effectLst/>
              <a:latin typeface="+mn-lt"/>
              <a:ea typeface="+mn-ea"/>
              <a:cs typeface="+mn-cs"/>
            </a:endParaRPr>
          </a:p>
          <a:p>
            <a:r>
              <a:rPr lang="en-VN"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14</a:t>
            </a:fld>
            <a:endParaRPr lang="en-US" dirty="0"/>
          </a:p>
        </p:txBody>
      </p:sp>
    </p:spTree>
    <p:extLst>
      <p:ext uri="{BB962C8B-B14F-4D97-AF65-F5344CB8AC3E}">
        <p14:creationId xmlns:p14="http://schemas.microsoft.com/office/powerpoint/2010/main" val="41792338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kern="1200" dirty="0">
                <a:solidFill>
                  <a:schemeClr val="tx1"/>
                </a:solidFill>
                <a:effectLst/>
                <a:latin typeface="+mn-lt"/>
                <a:ea typeface="+mn-ea"/>
                <a:cs typeface="+mn-cs"/>
              </a:rPr>
              <a:t>– Các nhà sản xuất nhỏ - boutique ngày càng tăng. Các nhà làm rượu đang thử nghiệm cả kỹ thuật mới và cổ xưa.</a:t>
            </a:r>
            <a:endParaRPr lang="en-VN" sz="1200" kern="1200">
              <a:solidFill>
                <a:schemeClr val="tx1"/>
              </a:solidFill>
              <a:effectLst/>
              <a:latin typeface="+mn-lt"/>
              <a:ea typeface="+mn-ea"/>
              <a:cs typeface="+mn-cs"/>
            </a:endParaRPr>
          </a:p>
          <a:p>
            <a:r>
              <a:rPr lang="vi-VN" sz="1200" kern="1200" dirty="0">
                <a:solidFill>
                  <a:schemeClr val="tx1"/>
                </a:solidFill>
                <a:effectLst/>
                <a:latin typeface="+mn-lt"/>
                <a:ea typeface="+mn-ea"/>
                <a:cs typeface="+mn-cs"/>
              </a:rPr>
              <a:t>– Trước đây, các nhà sản xuất rượu địa phương ủ rượu trong thời gian tương đối ngắn để hạn chế thời gian nước nho tiếp xúc với vỏ. Tuy nhiên, gần đây các nhà sản xuất rượu đang thử nghiệm một loạt kỹ thuật bao gồm ủ rượu lạnh và ủ sau lên men, cùng quá trình lên men cả trái với các loại men khác nhau. Họ còn thử nghiệm với kích thước và loại thùng chứa, từ thùng gỗ sồi kiểu Pháp, kiểu Mỹ, đến thùng bê tông, thép không gỉ lớn và vại đất amphorae. </a:t>
            </a:r>
            <a:endParaRPr lang="en-VN" sz="1200" kern="1200">
              <a:solidFill>
                <a:schemeClr val="tx1"/>
              </a:solidFill>
              <a:effectLst/>
              <a:latin typeface="+mn-lt"/>
              <a:ea typeface="+mn-ea"/>
              <a:cs typeface="+mn-cs"/>
            </a:endParaRPr>
          </a:p>
          <a:p>
            <a:r>
              <a:rPr lang="vi-VN" sz="1200" kern="1200" dirty="0">
                <a:solidFill>
                  <a:schemeClr val="tx1"/>
                </a:solidFill>
                <a:effectLst/>
                <a:latin typeface="+mn-lt"/>
                <a:ea typeface="+mn-ea"/>
                <a:cs typeface="+mn-cs"/>
              </a:rPr>
              <a:t>– Nho từ vùng Thung lũng Eden và High Eden mát mẻ thường có độ chua tự nhiên cao. Đây là yếu tố chính của vùng, do vậy rất ít rượu vang sản xuất tại đây cần bổ sung độ chua. Nho từ Thung lũng Barossa ấm áp lại thường có lượng đường cao hơn và độ chua thấp hơn. Các nhà sản xuất rượu có thể thêm độ chua tự nhiên để tạo ra một loại rượu cân bằng hơn. </a:t>
            </a:r>
            <a:endParaRPr lang="en-VN" sz="1200" kern="1200">
              <a:solidFill>
                <a:schemeClr val="tx1"/>
              </a:solidFill>
              <a:effectLst/>
              <a:latin typeface="+mn-lt"/>
              <a:ea typeface="+mn-ea"/>
              <a:cs typeface="+mn-cs"/>
            </a:endParaRPr>
          </a:p>
          <a:p>
            <a:r>
              <a:rPr lang="en-VN" sz="1200" kern="1200">
                <a:solidFill>
                  <a:schemeClr val="tx1"/>
                </a:solidFill>
                <a:effectLst/>
                <a:latin typeface="+mn-lt"/>
                <a:ea typeface="+mn-ea"/>
                <a:cs typeface="+mn-cs"/>
              </a:rPr>
              <a:t> </a:t>
            </a:r>
          </a:p>
          <a:p>
            <a:br>
              <a:rPr lang="vi-VN" dirty="0"/>
            </a:b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15</a:t>
            </a:fld>
            <a:endParaRPr lang="en-US" dirty="0"/>
          </a:p>
        </p:txBody>
      </p:sp>
    </p:spTree>
    <p:extLst>
      <p:ext uri="{BB962C8B-B14F-4D97-AF65-F5344CB8AC3E}">
        <p14:creationId xmlns:p14="http://schemas.microsoft.com/office/powerpoint/2010/main" val="2491514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kern="1200" dirty="0">
                <a:solidFill>
                  <a:schemeClr val="tx1"/>
                </a:solidFill>
                <a:effectLst/>
                <a:latin typeface="+mn-lt"/>
                <a:ea typeface="+mn-ea"/>
                <a:cs typeface="+mn-cs"/>
              </a:rPr>
              <a:t>– Các nhà làm rượu còn thử nghiệm với kích thước và các loại thùng chứa khác nhau. </a:t>
            </a:r>
            <a:endParaRPr lang="en-VN" sz="1200" kern="1200">
              <a:solidFill>
                <a:schemeClr val="tx1"/>
              </a:solidFill>
              <a:effectLst/>
              <a:latin typeface="+mn-lt"/>
              <a:ea typeface="+mn-ea"/>
              <a:cs typeface="+mn-cs"/>
            </a:endParaRPr>
          </a:p>
          <a:p>
            <a:pPr rtl="0"/>
            <a:r>
              <a:rPr lang="vi-VN" sz="1200" b="0" i="0" u="none" strike="noStrike" dirty="0">
                <a:solidFill>
                  <a:schemeClr val="tx1"/>
                </a:solidFill>
                <a:latin typeface="Arial"/>
                <a:ea typeface="+mn-ea"/>
                <a:cs typeface="+mn-cs"/>
              </a:rPr>
              <a:t>– Nho từ vùng Thung lũng Eden và High Eden mát mẻ thường có độ chua tự nhiên cao. Đây là yếu tố chính của vùng, do vậy rất ít rượu vang sản xuất tại đây cần bổ sung độ chua. Nho từ Thung lũng Barossa ấm áp lại thường có lượng đường cao hơn và độ chua thấp hơn. Các nhà sản xuất rượu có thể thêm độ chua tự nhiên để tạo ra một loại rượu cân bằng hơn. </a:t>
            </a:r>
          </a:p>
          <a:p>
            <a:pPr rtl="0"/>
            <a:endParaRPr lang="en-AU" sz="1200" b="0" i="0" u="none" strike="noStrike" kern="1200" dirty="0">
              <a:solidFill>
                <a:schemeClr val="tx1"/>
              </a:solidFill>
              <a:effectLst/>
              <a:latin typeface="+mn-lt"/>
              <a:ea typeface="+mn-ea"/>
              <a:cs typeface="+mn-cs"/>
            </a:endParaRPr>
          </a:p>
          <a:p>
            <a:pPr rtl="0"/>
            <a:endParaRPr lang="en-AU" sz="1200" b="0" i="0" u="none" strike="noStrike" kern="1200" dirty="0">
              <a:solidFill>
                <a:schemeClr val="tx1"/>
              </a:solidFill>
              <a:effectLst/>
              <a:latin typeface="+mn-lt"/>
              <a:ea typeface="+mn-ea"/>
              <a:cs typeface="+mn-cs"/>
            </a:endParaRPr>
          </a:p>
          <a:p>
            <a:pPr rtl="0"/>
            <a:r>
              <a:rPr lang="vi-VN" sz="1200" b="0" i="0" u="none" strike="noStrike" dirty="0">
                <a:solidFill>
                  <a:schemeClr val="tx1"/>
                </a:solidFill>
                <a:latin typeface="Arial"/>
                <a:ea typeface="+mn-ea"/>
                <a:cs typeface="+mn-cs"/>
              </a:rPr>
              <a:t>CÂU HỎI GỢI Ý THẢO LUẬN: </a:t>
            </a:r>
          </a:p>
          <a:p>
            <a:pPr rtl="0"/>
            <a:r>
              <a:rPr lang="vi-VN" sz="1200" b="0" i="0" u="none" strike="noStrike" dirty="0">
                <a:solidFill>
                  <a:schemeClr val="tx1"/>
                </a:solidFill>
                <a:latin typeface="Arial"/>
                <a:ea typeface="+mn-ea"/>
                <a:cs typeface="+mn-cs"/>
              </a:rPr>
              <a:t>– Tại sao tính bền vững là mối quan tâm chính trong thời gian gần đây? </a:t>
            </a:r>
          </a:p>
          <a:p>
            <a:pPr rtl="0"/>
            <a:r>
              <a:rPr lang="vi-VN" sz="1200" b="0" i="0" u="none" strike="noStrike" dirty="0">
                <a:solidFill>
                  <a:schemeClr val="tx1"/>
                </a:solidFill>
                <a:latin typeface="Arial"/>
                <a:ea typeface="+mn-ea"/>
                <a:cs typeface="+mn-cs"/>
              </a:rPr>
              <a:t>– Những thuận lợi và khó khăn trong việc tuân thủ kỹ thuật làm rượu truyền thống là gì? Tại sao việc cải tiến là quan trọng? </a:t>
            </a:r>
          </a:p>
          <a:p>
            <a:r>
              <a:rPr lang="vi-VN" sz="1200" b="0" i="0" u="none" strike="noStrike" dirty="0">
                <a:solidFill>
                  <a:schemeClr val="tx1"/>
                </a:solidFill>
                <a:latin typeface="Arial"/>
                <a:ea typeface="+mn-ea"/>
                <a:cs typeface="+mn-cs"/>
              </a:rPr>
              <a:t>– Các kỹ thuật sản xuất rượu can thiệp tối thiểu bao gồm những gì, ảnh hưởng như thế nào đến các đặc tính của rượu?</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16</a:t>
            </a:fld>
            <a:endParaRPr lang="en-US" dirty="0"/>
          </a:p>
        </p:txBody>
      </p:sp>
    </p:spTree>
    <p:extLst>
      <p:ext uri="{BB962C8B-B14F-4D97-AF65-F5344CB8AC3E}">
        <p14:creationId xmlns:p14="http://schemas.microsoft.com/office/powerpoint/2010/main" val="17626768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kern="1200" dirty="0">
                <a:solidFill>
                  <a:schemeClr val="tx1"/>
                </a:solidFill>
                <a:effectLst/>
                <a:latin typeface="+mn-lt"/>
                <a:ea typeface="+mn-ea"/>
                <a:cs typeface="+mn-cs"/>
              </a:rPr>
              <a:t>Barossa có những gốc nho trồng từ thuở sơ khai vào những năm 1840. Việc duy trình thành công những gốc nho lâu đời này chính là bằng chứng cho thấy giống nho này phù hợp với Barossa. Đây còn là kết quả của việc đất trồng tại Nam Úc không có dịch phylloxera. </a:t>
            </a:r>
            <a:endParaRPr lang="en-VN" sz="1200" kern="1200">
              <a:solidFill>
                <a:schemeClr val="tx1"/>
              </a:solidFill>
              <a:effectLst/>
              <a:latin typeface="+mn-lt"/>
              <a:ea typeface="+mn-ea"/>
              <a:cs typeface="+mn-cs"/>
            </a:endParaRPr>
          </a:p>
          <a:p>
            <a:r>
              <a:rPr lang="vi-VN" sz="1200" kern="1200" dirty="0">
                <a:solidFill>
                  <a:schemeClr val="tx1"/>
                </a:solidFill>
                <a:effectLst/>
                <a:latin typeface="+mn-lt"/>
                <a:ea typeface="+mn-ea"/>
                <a:cs typeface="+mn-cs"/>
              </a:rPr>
              <a:t>Tuy hầu hết là bằng chứng giai thoại, thực tế nho từ những cây nho lâu năm thường có độ chua cao hơn, độ pH thấp hơn, tạo ra rượu vang có chiều sâu hơn. Những cây nho lâu năm có năng suất thấp trải qua quá trình chín ổn định hơn, tạo ra nho có đầy đủ hương vị và độ đậm đà. Đồng thời, góp phần tạo nên sự phức hợp, cấu trúc và cân bằng. </a:t>
            </a:r>
            <a:endParaRPr lang="en-VN" sz="1200" kern="1200">
              <a:solidFill>
                <a:schemeClr val="tx1"/>
              </a:solidFill>
              <a:effectLst/>
              <a:latin typeface="+mn-lt"/>
              <a:ea typeface="+mn-ea"/>
              <a:cs typeface="+mn-cs"/>
            </a:endParaRPr>
          </a:p>
          <a:p>
            <a:pPr rtl="0" fontAlgn="base"/>
            <a:br>
              <a:rPr lang="vi-VN" b="0" dirty="0"/>
            </a:br>
            <a:r>
              <a:rPr lang="vi-VN" sz="1200" b="0" i="0" u="none" strike="noStrike" dirty="0">
                <a:solidFill>
                  <a:schemeClr val="tx1"/>
                </a:solidFill>
                <a:latin typeface="Arial"/>
                <a:ea typeface="+mn-ea"/>
                <a:cs typeface="+mn-cs"/>
              </a:rPr>
              <a:t>CHƯƠNG TRÌNH BỔ SUNG:  Tìm hiểu thêm về cây nho lâu năm ở Úc tại www.australianwinediscovered.com </a:t>
            </a:r>
          </a:p>
          <a:p>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17</a:t>
            </a:fld>
            <a:endParaRPr lang="en-US" dirty="0"/>
          </a:p>
        </p:txBody>
      </p:sp>
    </p:spTree>
    <p:extLst>
      <p:ext uri="{BB962C8B-B14F-4D97-AF65-F5344CB8AC3E}">
        <p14:creationId xmlns:p14="http://schemas.microsoft.com/office/powerpoint/2010/main" val="39271972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vi-VN" sz="1200" b="0" i="0" u="none" strike="noStrike" dirty="0">
                <a:solidFill>
                  <a:schemeClr val="tx1"/>
                </a:solidFill>
                <a:latin typeface="Arial"/>
                <a:ea typeface="+mn-ea"/>
                <a:cs typeface="+mn-cs"/>
              </a:rPr>
              <a:t>Tầm quan trọng của cây nho lâu năm được hợp thức hóa với việc ra mắt Barossa Old Vine Charter, nhằm mục đính ghi nhận và bảo tồn cây nho lâu năm. Hệ thống này phân loại cây nho cổ thành bốn loại. </a:t>
            </a:r>
          </a:p>
          <a:p>
            <a:pPr rtl="0"/>
            <a:br>
              <a:rPr lang="vi-VN" b="0" dirty="0"/>
            </a:br>
            <a:r>
              <a:rPr lang="vi-VN" sz="1200" b="0" i="0" u="none" strike="noStrike" dirty="0">
                <a:solidFill>
                  <a:schemeClr val="tx1"/>
                </a:solidFill>
                <a:latin typeface="Arial"/>
                <a:ea typeface="+mn-ea"/>
                <a:cs typeface="+mn-cs"/>
              </a:rPr>
              <a:t>CÂU HỎI GỢI Ý THẢO LUẬN: </a:t>
            </a:r>
          </a:p>
          <a:p>
            <a:pPr rtl="0"/>
            <a:r>
              <a:rPr lang="vi-VN" sz="1200" b="0" i="0" u="none" strike="noStrike" dirty="0">
                <a:solidFill>
                  <a:schemeClr val="tx1"/>
                </a:solidFill>
                <a:latin typeface="Arial"/>
                <a:ea typeface="+mn-ea"/>
                <a:cs typeface="+mn-cs"/>
              </a:rPr>
              <a:t>– Tại sao cây nho lâu năm cho năng suất thấp hơn? Có ảnh hưởng đến rượu vang không?</a:t>
            </a:r>
          </a:p>
          <a:p>
            <a:r>
              <a:rPr lang="vi-VN" sz="1200" b="0" i="0" u="none" strike="noStrike" dirty="0">
                <a:solidFill>
                  <a:schemeClr val="tx1"/>
                </a:solidFill>
                <a:latin typeface="Arial"/>
                <a:ea typeface="+mn-ea"/>
                <a:cs typeface="+mn-cs"/>
              </a:rPr>
              <a:t>– Các cây nho già còn có ở vùng nào khác tại Úc?</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18</a:t>
            </a:fld>
            <a:endParaRPr lang="en-US" dirty="0"/>
          </a:p>
        </p:txBody>
      </p:sp>
    </p:spTree>
    <p:extLst>
      <p:ext uri="{BB962C8B-B14F-4D97-AF65-F5344CB8AC3E}">
        <p14:creationId xmlns:p14="http://schemas.microsoft.com/office/powerpoint/2010/main" val="10027516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a:t>ĐÂY LÀ THỜI ĐIỂM THÍCH HỢP ĐỂ THƯỞNG THỨC VÀ THẢO LUẬN VỀ HƯƠNG VỊ CÁC LOẠI RƯỢU VANG KHÁC NHAU. </a:t>
            </a:r>
          </a:p>
          <a:p>
            <a:endParaRPr lang="en-US" dirty="0"/>
          </a:p>
          <a:p>
            <a:r>
              <a:rPr lang="vi-VN" sz="1200" b="0" i="0" u="none" strike="noStrike" dirty="0">
                <a:solidFill>
                  <a:schemeClr val="tx1"/>
                </a:solidFill>
                <a:latin typeface="Arial"/>
                <a:ea typeface="+mn-ea"/>
                <a:cs typeface="+mn-cs"/>
              </a:rPr>
              <a:t>Barossa nổi tiếng với nho chất lượng cao, với hơn 40 giống nho trồng khắp Thung lũng Barossa và Thung lũng Eden.</a:t>
            </a:r>
          </a:p>
          <a:p>
            <a:endParaRPr lang="en-AU"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r>
              <a:rPr lang="vi-VN" sz="1200" dirty="0">
                <a:solidFill>
                  <a:schemeClr val="tx1"/>
                </a:solidFill>
                <a:latin typeface="Arial"/>
                <a:ea typeface="+mn-ea"/>
                <a:cs typeface="+mn-cs"/>
              </a:rPr>
              <a:t>+ CHƯƠNG TRÌNH BỔ SUNG Quý vị sẽ tìm thấy tài liệu chương trình tại www.australianwinediscovered.com</a:t>
            </a:r>
          </a:p>
          <a:p>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19</a:t>
            </a:fld>
            <a:endParaRPr lang="en-US" dirty="0"/>
          </a:p>
        </p:txBody>
      </p:sp>
    </p:spTree>
    <p:extLst>
      <p:ext uri="{BB962C8B-B14F-4D97-AF65-F5344CB8AC3E}">
        <p14:creationId xmlns:p14="http://schemas.microsoft.com/office/powerpoint/2010/main" val="38319870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dirty="0">
                <a:solidFill>
                  <a:schemeClr val="tx1"/>
                </a:solidFill>
                <a:latin typeface="Arial"/>
                <a:ea typeface="+mn-ea"/>
                <a:cs typeface="+mn-cs"/>
              </a:rPr>
              <a:t>Thung lũng Eden là vùng có những cây nho Riesling lâu đời nhất, kể cả những cây do nhà làm rượu người Anh Joseph Gilbert trồng tại nhà máy rượu Pewsey Vale vào năm 1847. Rượu thường có hương chanh mạnh mẽ và hương vị đậm đà. Tuy có điểm tương đồng với Riesling của Thung lũng Clare, Riesling tại thung lũng Eden có nét tinh tế rất riêng.</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21</a:t>
            </a:fld>
            <a:endParaRPr lang="en-US" dirty="0"/>
          </a:p>
        </p:txBody>
      </p:sp>
    </p:spTree>
    <p:extLst>
      <p:ext uri="{BB962C8B-B14F-4D97-AF65-F5344CB8AC3E}">
        <p14:creationId xmlns:p14="http://schemas.microsoft.com/office/powerpoint/2010/main" val="19895838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VN"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22</a:t>
            </a:fld>
            <a:endParaRPr lang="en-US" dirty="0"/>
          </a:p>
        </p:txBody>
      </p:sp>
    </p:spTree>
    <p:extLst>
      <p:ext uri="{BB962C8B-B14F-4D97-AF65-F5344CB8AC3E}">
        <p14:creationId xmlns:p14="http://schemas.microsoft.com/office/powerpoint/2010/main" val="11970308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dirty="0">
                <a:solidFill>
                  <a:schemeClr val="tx1"/>
                </a:solidFill>
                <a:latin typeface="Arial"/>
                <a:ea typeface="+mn-ea"/>
                <a:cs typeface="+mn-cs"/>
              </a:rPr>
              <a:t>Grenache được sử dụng trong rượu vang hồng và rượu vang cường hóa, kết hợp với Shiraz và Mataro để tạo ra vang phối trộn GSM (Grenache, Shiraz, Mataro). Thường được trồng ở những vùng đất đen màu mỡ, giàu dinh dưỡng ở thung lũng. Vùng này có một số vườn nho Grenache năng suất lâu đời nhất trên thế giới từ năm 1848.</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23</a:t>
            </a:fld>
            <a:endParaRPr lang="en-US" dirty="0"/>
          </a:p>
        </p:txBody>
      </p:sp>
    </p:spTree>
    <p:extLst>
      <p:ext uri="{BB962C8B-B14F-4D97-AF65-F5344CB8AC3E}">
        <p14:creationId xmlns:p14="http://schemas.microsoft.com/office/powerpoint/2010/main" val="23940173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dirty="0">
                <a:solidFill>
                  <a:schemeClr val="tx1"/>
                </a:solidFill>
                <a:latin typeface="Arial"/>
                <a:ea typeface="+mn-ea"/>
                <a:cs typeface="+mn-cs"/>
              </a:rPr>
              <a:t>Vùng đồi núi Barossa là một trong những khu vực sản xuất rượu vang lâu đời nhất ở Úc. Tọa lạc cách thủ phủ Adelaide của tiểu bang Nam Úc 70km, đây là một trong những vùng nổi tiếng nhất của Úc, mang trong mình lịch sử, quá trình phát triển và thay đổi của rượu vang Úc.</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4</a:t>
            </a:fld>
            <a:endParaRPr lang="en-US" dirty="0"/>
          </a:p>
        </p:txBody>
      </p:sp>
    </p:spTree>
    <p:extLst>
      <p:ext uri="{BB962C8B-B14F-4D97-AF65-F5344CB8AC3E}">
        <p14:creationId xmlns:p14="http://schemas.microsoft.com/office/powerpoint/2010/main" val="19048144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VN"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24</a:t>
            </a:fld>
            <a:endParaRPr lang="en-US" dirty="0"/>
          </a:p>
        </p:txBody>
      </p:sp>
    </p:spTree>
    <p:extLst>
      <p:ext uri="{BB962C8B-B14F-4D97-AF65-F5344CB8AC3E}">
        <p14:creationId xmlns:p14="http://schemas.microsoft.com/office/powerpoint/2010/main" val="41464940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dirty="0">
                <a:solidFill>
                  <a:schemeClr val="tx1"/>
                </a:solidFill>
                <a:latin typeface="Arial"/>
                <a:ea typeface="+mn-ea"/>
                <a:cs typeface="+mn-cs"/>
              </a:rPr>
              <a:t>Khí hậu ấm áp và khô ráo mang lại hương vị trái cây phong phú cho rượu vang. Điều này minh chứng rõ nhất cho loại rượu vang có độ đậm hài hòa với độ chua cân bằng và vị trái cây nguyên chất. Vang Shiraz có thể được phối trộn với các giống nho khác, chẳng hạn như Cabernet Sauvignon, hoặc sử dụng trong các loại rượu vang cường hóa.</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25</a:t>
            </a:fld>
            <a:endParaRPr lang="en-US" dirty="0"/>
          </a:p>
        </p:txBody>
      </p:sp>
    </p:spTree>
    <p:extLst>
      <p:ext uri="{BB962C8B-B14F-4D97-AF65-F5344CB8AC3E}">
        <p14:creationId xmlns:p14="http://schemas.microsoft.com/office/powerpoint/2010/main" val="18110948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26</a:t>
            </a:fld>
            <a:endParaRPr lang="en-US"/>
          </a:p>
        </p:txBody>
      </p:sp>
    </p:spTree>
    <p:extLst>
      <p:ext uri="{BB962C8B-B14F-4D97-AF65-F5344CB8AC3E}">
        <p14:creationId xmlns:p14="http://schemas.microsoft.com/office/powerpoint/2010/main" val="19390118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dirty="0">
                <a:solidFill>
                  <a:schemeClr val="tx1"/>
                </a:solidFill>
                <a:latin typeface="Arial"/>
                <a:ea typeface="+mn-ea"/>
                <a:cs typeface="+mn-cs"/>
              </a:rPr>
              <a:t>Giống như Thung lũng Barossa, Thung lũng Eden cũng trồng các cây nho lâu năm nhất thế giới. Khác với nho Shiraz có hương gia vị và vị cay nồng tại khu vực miền nam nước Úc khí hậu mát mẻ, Shiraz tại thung lũng Eden thường đậm vị quả mận và dâu đen.</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27</a:t>
            </a:fld>
            <a:endParaRPr lang="en-US" dirty="0"/>
          </a:p>
        </p:txBody>
      </p:sp>
    </p:spTree>
    <p:extLst>
      <p:ext uri="{BB962C8B-B14F-4D97-AF65-F5344CB8AC3E}">
        <p14:creationId xmlns:p14="http://schemas.microsoft.com/office/powerpoint/2010/main" val="427441206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dirty="0">
                <a:solidFill>
                  <a:schemeClr val="tx1"/>
                </a:solidFill>
                <a:latin typeface="Arial"/>
                <a:ea typeface="+mn-ea"/>
                <a:cs typeface="+mn-cs"/>
              </a:rPr>
              <a:t>Vườn nho Penfolds Kalimna Block 42 có những cây nho Cabernet Sauvignon lâu đời nhất thế giới, được trồng vào năm 1888. </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29</a:t>
            </a:fld>
            <a:endParaRPr lang="en-US" dirty="0"/>
          </a:p>
        </p:txBody>
      </p:sp>
    </p:spTree>
    <p:extLst>
      <p:ext uri="{BB962C8B-B14F-4D97-AF65-F5344CB8AC3E}">
        <p14:creationId xmlns:p14="http://schemas.microsoft.com/office/powerpoint/2010/main" val="371524689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dirty="0">
                <a:solidFill>
                  <a:schemeClr val="tx1"/>
                </a:solidFill>
                <a:latin typeface="Arial"/>
                <a:ea typeface="+mn-ea"/>
                <a:cs typeface="+mn-cs"/>
              </a:rPr>
              <a:t>Nho Cabernet Sauvignon từ các vườn xung quanh  Thung lũng Eden có hương vị trái cây điểm xuyết lý chua hoàn hảo, trong khi rượu vang từ các vùng cao và mát hơn có hương vị lá xanh và quả mọng sẫm thanh hơn.</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31</a:t>
            </a:fld>
            <a:endParaRPr lang="en-US" dirty="0"/>
          </a:p>
        </p:txBody>
      </p:sp>
    </p:spTree>
    <p:extLst>
      <p:ext uri="{BB962C8B-B14F-4D97-AF65-F5344CB8AC3E}">
        <p14:creationId xmlns:p14="http://schemas.microsoft.com/office/powerpoint/2010/main" val="247335187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Vui lòng truy cập www.australianwinediscovered.com để tìm hiểu thêm về chương trình, công cụ và tư liệu.</a:t>
            </a:r>
            <a:endParaRPr lang="vi-VN" dirty="0"/>
          </a:p>
          <a:p>
            <a:pPr marL="0" lvl="0" indent="0" algn="l" rtl="0">
              <a:spcBef>
                <a:spcPct val="0"/>
              </a:spcBef>
              <a:spcAft>
                <a:spcPct val="0"/>
              </a:spcAft>
              <a:buNone/>
            </a:pPr>
            <a:r>
              <a:rPr lang="vi-VN" sz="1200" dirty="0">
                <a:solidFill>
                  <a:schemeClr val="dk1"/>
                </a:solidFill>
                <a:latin typeface="Arial"/>
                <a:ea typeface="Arial"/>
                <a:cs typeface="Arial"/>
                <a:sym typeface="Arial"/>
              </a:rPr>
              <a:t>Để được giải đáp thắc mắc, vui lòng liên hệ discovered@wineaustralia.com</a:t>
            </a:r>
            <a:endParaRPr lang="vi-VN" dirty="0"/>
          </a:p>
          <a:p>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36</a:t>
            </a:fld>
            <a:endParaRPr lang="en-US"/>
          </a:p>
        </p:txBody>
      </p:sp>
    </p:spTree>
    <p:extLst>
      <p:ext uri="{BB962C8B-B14F-4D97-AF65-F5344CB8AC3E}">
        <p14:creationId xmlns:p14="http://schemas.microsoft.com/office/powerpoint/2010/main" val="11183332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vi-VN" sz="1200" b="0" i="0" u="none" strike="noStrike" dirty="0">
                <a:solidFill>
                  <a:schemeClr val="tx1"/>
                </a:solidFill>
                <a:latin typeface="Arial"/>
                <a:ea typeface="+mn-ea"/>
                <a:cs typeface="+mn-cs"/>
              </a:rPr>
              <a:t>Đây sẽ là thời điểm thích hợp để mời mọi người thưởng thức hương vị rượu vang truyền thống của vùng Barossa. Tiệc thử rượu chính thức sẽ diễn ra vào cuối chương trình.</a:t>
            </a:r>
          </a:p>
          <a:p>
            <a:endParaRPr lang="en-US" dirty="0"/>
          </a:p>
          <a:p>
            <a:r>
              <a:rPr lang="vi-VN" sz="1200" b="0" i="0" u="none" strike="noStrike" dirty="0">
                <a:solidFill>
                  <a:schemeClr val="tx1"/>
                </a:solidFill>
                <a:latin typeface="Arial"/>
                <a:ea typeface="+mn-ea"/>
                <a:cs typeface="+mn-cs"/>
              </a:rPr>
              <a:t>Len lỏi giữa đồi núi và thung lũng tuyệt đẹp của vùng Barossa là 170 nhà làm rượu vang. Khu vực này nổi tiếng với cộng đồng rượu vang năng động, bao gồm các tên tuổi lâu đời cũng như các nghệ nhân trẻ tuổi và nhà sản xuất riêng nhỏ - boutique.  </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6</a:t>
            </a:fld>
            <a:endParaRPr lang="en-US" dirty="0"/>
          </a:p>
        </p:txBody>
      </p:sp>
    </p:spTree>
    <p:extLst>
      <p:ext uri="{BB962C8B-B14F-4D97-AF65-F5344CB8AC3E}">
        <p14:creationId xmlns:p14="http://schemas.microsoft.com/office/powerpoint/2010/main" val="22435110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VN"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7</a:t>
            </a:fld>
            <a:endParaRPr lang="en-US" dirty="0"/>
          </a:p>
        </p:txBody>
      </p:sp>
    </p:spTree>
    <p:extLst>
      <p:ext uri="{BB962C8B-B14F-4D97-AF65-F5344CB8AC3E}">
        <p14:creationId xmlns:p14="http://schemas.microsoft.com/office/powerpoint/2010/main" val="33262433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vi-VN" sz="1200" b="0" i="0" u="none" strike="noStrike" dirty="0">
                <a:solidFill>
                  <a:schemeClr val="tx1"/>
                </a:solidFill>
                <a:latin typeface="Arial"/>
                <a:ea typeface="+mn-ea"/>
                <a:cs typeface="+mn-cs"/>
              </a:rPr>
              <a:t>CÂU HỎI GỢI Ý THẢO LUẬN: </a:t>
            </a:r>
          </a:p>
          <a:p>
            <a:pPr rtl="0"/>
            <a:r>
              <a:rPr lang="vi-VN" sz="1200" b="0" i="0" u="none" strike="noStrike" dirty="0">
                <a:solidFill>
                  <a:schemeClr val="tx1"/>
                </a:solidFill>
                <a:latin typeface="Arial"/>
                <a:ea typeface="+mn-ea"/>
                <a:cs typeface="+mn-cs"/>
              </a:rPr>
              <a:t>– Đặc điểm nào của vùng đã thu hút các nhà sản xuất rượu nước ngoài đến đây?</a:t>
            </a:r>
          </a:p>
          <a:p>
            <a:r>
              <a:rPr lang="vi-VN" sz="1200" b="0" i="0" u="none" strike="noStrike" dirty="0">
                <a:solidFill>
                  <a:schemeClr val="tx1"/>
                </a:solidFill>
                <a:latin typeface="Arial"/>
                <a:ea typeface="+mn-ea"/>
                <a:cs typeface="+mn-cs"/>
              </a:rPr>
              <a:t>– Lịch sử của Barossa đã hình thành kỹ thuật sản xuất rượu như thế nào?</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8</a:t>
            </a:fld>
            <a:endParaRPr lang="en-US" dirty="0"/>
          </a:p>
        </p:txBody>
      </p:sp>
    </p:spTree>
    <p:extLst>
      <p:ext uri="{BB962C8B-B14F-4D97-AF65-F5344CB8AC3E}">
        <p14:creationId xmlns:p14="http://schemas.microsoft.com/office/powerpoint/2010/main" val="26703130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vi-VN" sz="1200" b="0" i="0" u="none" strike="noStrike" dirty="0">
                <a:solidFill>
                  <a:schemeClr val="tx1"/>
                </a:solidFill>
                <a:latin typeface="Arial"/>
                <a:ea typeface="+mn-ea"/>
                <a:cs typeface="+mn-cs"/>
              </a:rPr>
              <a:t>Thung lũng Barossa: Vùng này có khí hậu ấm áp và khung cảnh đẹp như tranh vẽ với thung lũng và sườn dốc thoai thoải. </a:t>
            </a:r>
          </a:p>
          <a:p>
            <a:pPr rtl="0"/>
            <a:r>
              <a:rPr lang="vi-VN" sz="1200" b="0" i="0" u="none" strike="noStrike" dirty="0">
                <a:solidFill>
                  <a:schemeClr val="tx1"/>
                </a:solidFill>
                <a:latin typeface="Arial"/>
                <a:ea typeface="+mn-ea"/>
                <a:cs typeface="+mn-cs"/>
              </a:rPr>
              <a:t>Thung lũng Eden: Vùng có khí hậu mát mẻ độc đáo với vẻ đẹp hoang sơ và địa hình da dạng. Nhỏ hơn thung lũng Barossa, nơi đây còn được mệnh danh là “miền núi cao” của Barossa. </a:t>
            </a:r>
          </a:p>
          <a:p>
            <a:r>
              <a:rPr lang="vi-VN" sz="1200" b="0" i="0" u="none" strike="noStrike" dirty="0">
                <a:solidFill>
                  <a:schemeClr val="tx1"/>
                </a:solidFill>
                <a:latin typeface="Arial"/>
                <a:ea typeface="+mn-ea"/>
                <a:cs typeface="+mn-cs"/>
              </a:rPr>
              <a:t>High Eden: Tọa lạc giữa Thung lũng Eden, High Eden là một tiểu vùng với địa hình đồi núi và khí hậu mát mẻ.</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9</a:t>
            </a:fld>
            <a:endParaRPr lang="en-US" dirty="0"/>
          </a:p>
        </p:txBody>
      </p:sp>
    </p:spTree>
    <p:extLst>
      <p:ext uri="{BB962C8B-B14F-4D97-AF65-F5344CB8AC3E}">
        <p14:creationId xmlns:p14="http://schemas.microsoft.com/office/powerpoint/2010/main" val="13302416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vi-VN" sz="1200" b="0" i="0" u="none" strike="noStrike" dirty="0">
                <a:solidFill>
                  <a:schemeClr val="tx1"/>
                </a:solidFill>
                <a:latin typeface="Arial"/>
                <a:ea typeface="+mn-ea"/>
                <a:cs typeface="+mn-cs"/>
              </a:rPr>
              <a:t>– Những mùa đông mát mẻ, ẩm và những mùa hè ấm, khô; với nhiệt độ tối đa cao, ngày nắng nhiều, độ ẩm và lượng mưa thấp. Sự kết hợp giữa những ngày nắng khô và đêm mát mẻ đảm bảo nho vừa chín đều và đúng thời điểm. </a:t>
            </a:r>
          </a:p>
          <a:p>
            <a:pPr rtl="0"/>
            <a:r>
              <a:rPr lang="vi-VN" sz="1200" b="0" i="0" u="none" strike="noStrike" dirty="0">
                <a:solidFill>
                  <a:schemeClr val="tx1"/>
                </a:solidFill>
                <a:latin typeface="Arial"/>
                <a:ea typeface="+mn-ea"/>
                <a:cs typeface="+mn-cs"/>
              </a:rPr>
              <a:t>– Dao động từ nhiệt độ ấm tại chân thung lũng đến mát lạnh ở độ cao tại các ngọn đồi xung quanh. </a:t>
            </a:r>
          </a:p>
          <a:p>
            <a:pPr rtl="0"/>
            <a:r>
              <a:rPr lang="vi-VN" sz="1200" b="0" i="0" u="none" strike="noStrike" dirty="0">
                <a:solidFill>
                  <a:schemeClr val="tx1"/>
                </a:solidFill>
                <a:latin typeface="Arial"/>
                <a:ea typeface="+mn-ea"/>
                <a:cs typeface="+mn-cs"/>
              </a:rPr>
              <a:t>– Mang đến cho rượu vang đỏ đậm vị, cấu trúc đầy đặn và rượu vang trắng có độ đậm từ trung bình đến đầy đặn hơn. </a:t>
            </a:r>
          </a:p>
          <a:p>
            <a:pPr rtl="0"/>
            <a:r>
              <a:rPr lang="vi-VN" sz="1200" b="0" i="0" u="none" strike="noStrike" dirty="0">
                <a:solidFill>
                  <a:schemeClr val="tx1"/>
                </a:solidFill>
                <a:latin typeface="Arial"/>
                <a:ea typeface="+mn-ea"/>
                <a:cs typeface="+mn-cs"/>
              </a:rPr>
              <a:t>– Rủi ro về canh tác chủ yếu nhất là hạn hán. </a:t>
            </a:r>
          </a:p>
          <a:p>
            <a:pPr rtl="0"/>
            <a:r>
              <a:rPr lang="vi-VN" sz="1200" b="0" i="0" u="none" strike="noStrike" dirty="0">
                <a:solidFill>
                  <a:schemeClr val="tx1"/>
                </a:solidFill>
                <a:latin typeface="Arial"/>
                <a:ea typeface="+mn-ea"/>
                <a:cs typeface="+mn-cs"/>
              </a:rPr>
              <a:t>– Nhiệt độ trung bình tháng Giêng 21.9°C (71.4°F). </a:t>
            </a:r>
          </a:p>
          <a:p>
            <a:r>
              <a:rPr lang="vi-VN" sz="1200" b="0" i="0" u="none" strike="noStrike" dirty="0">
                <a:solidFill>
                  <a:schemeClr val="tx1"/>
                </a:solidFill>
                <a:latin typeface="Arial"/>
                <a:ea typeface="+mn-ea"/>
                <a:cs typeface="+mn-cs"/>
              </a:rPr>
              <a:t>– Lượng mưa mùa sinh trưởng 220mm (8.7in). </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10</a:t>
            </a:fld>
            <a:endParaRPr lang="en-US" dirty="0"/>
          </a:p>
        </p:txBody>
      </p:sp>
    </p:spTree>
    <p:extLst>
      <p:ext uri="{BB962C8B-B14F-4D97-AF65-F5344CB8AC3E}">
        <p14:creationId xmlns:p14="http://schemas.microsoft.com/office/powerpoint/2010/main" val="26399742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dirty="0">
                <a:solidFill>
                  <a:schemeClr val="tx1"/>
                </a:solidFill>
                <a:latin typeface="Arial"/>
                <a:ea typeface="+mn-ea"/>
                <a:cs typeface="+mn-cs"/>
              </a:rPr>
              <a:t>Hệ thống đồi núi và thung lũng phức tạp của vùng này tạo nên nhiều độ dốc, hướng dốc và địa điểm khác nhau. Như rất nhiều vùng đông nam Úc, độ chua gia tăng trong các lớp đất phụ, hạn chế sự phát triển và sức khoẻ của bộ rễ. </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11</a:t>
            </a:fld>
            <a:endParaRPr lang="en-US" dirty="0"/>
          </a:p>
        </p:txBody>
      </p:sp>
    </p:spTree>
    <p:extLst>
      <p:ext uri="{BB962C8B-B14F-4D97-AF65-F5344CB8AC3E}">
        <p14:creationId xmlns:p14="http://schemas.microsoft.com/office/powerpoint/2010/main" val="32899723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vi-VN" sz="1200" b="0" i="0" u="none" strike="noStrike" dirty="0">
                <a:solidFill>
                  <a:schemeClr val="tx1"/>
                </a:solidFill>
                <a:latin typeface="Arial"/>
                <a:ea typeface="+mn-ea"/>
                <a:cs typeface="+mn-cs"/>
              </a:rPr>
              <a:t>– Khí hậu mát mẻ, nhiệt độ mùa sinh trưởng thấp hơn hẳn nhiệt độ tại Thung lũng Barossa</a:t>
            </a:r>
          </a:p>
          <a:p>
            <a:pPr rtl="0"/>
            <a:r>
              <a:rPr lang="vi-VN" sz="1200" b="0" i="0" u="none" strike="noStrike" dirty="0">
                <a:solidFill>
                  <a:schemeClr val="tx1"/>
                </a:solidFill>
                <a:latin typeface="Arial"/>
                <a:ea typeface="+mn-ea"/>
                <a:cs typeface="+mn-cs"/>
              </a:rPr>
              <a:t>– Nhiều tầng trung khí hậu do sự đa dạng về độ cao, hướng dốc và độ dốc </a:t>
            </a:r>
          </a:p>
          <a:p>
            <a:pPr rtl="0"/>
            <a:r>
              <a:rPr lang="vi-VN" sz="1200" b="0" i="0" u="none" strike="noStrike" dirty="0">
                <a:solidFill>
                  <a:schemeClr val="tx1"/>
                </a:solidFill>
                <a:latin typeface="Arial"/>
                <a:ea typeface="+mn-ea"/>
                <a:cs typeface="+mn-cs"/>
              </a:rPr>
              <a:t>– Điển hình với những ngày ấm áp và đêm mát mẻ, nhiều ngày nắng vào mùa sinh trưởng. </a:t>
            </a:r>
          </a:p>
          <a:p>
            <a:pPr rtl="0"/>
            <a:r>
              <a:rPr lang="vi-VN" sz="1200" b="0" i="0" u="none" strike="noStrike" dirty="0">
                <a:solidFill>
                  <a:schemeClr val="tx1"/>
                </a:solidFill>
                <a:latin typeface="Arial"/>
                <a:ea typeface="+mn-ea"/>
                <a:cs typeface="+mn-cs"/>
              </a:rPr>
              <a:t>– Khí hậu mát mẻ và ẩm hơn Thung lũng Barossa </a:t>
            </a:r>
          </a:p>
          <a:p>
            <a:pPr rtl="0"/>
            <a:r>
              <a:rPr lang="vi-VN" sz="1200" b="0" i="0" u="none" strike="noStrike" dirty="0">
                <a:solidFill>
                  <a:schemeClr val="tx1"/>
                </a:solidFill>
                <a:latin typeface="Arial"/>
                <a:ea typeface="+mn-ea"/>
                <a:cs typeface="+mn-cs"/>
              </a:rPr>
              <a:t>– Lượng mưa mùa sinh trưởng 229mm (9in). </a:t>
            </a:r>
          </a:p>
          <a:p>
            <a:r>
              <a:rPr lang="vi-VN" sz="1200" b="0" i="0" u="none" strike="noStrike" dirty="0">
                <a:solidFill>
                  <a:schemeClr val="tx1"/>
                </a:solidFill>
                <a:latin typeface="Arial"/>
                <a:ea typeface="+mn-ea"/>
                <a:cs typeface="+mn-cs"/>
              </a:rPr>
              <a:t>– Nhiệt độ trung bình tháng Giêng 21.1°C (70°F).</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12</a:t>
            </a:fld>
            <a:endParaRPr lang="en-US" dirty="0"/>
          </a:p>
        </p:txBody>
      </p:sp>
    </p:spTree>
    <p:extLst>
      <p:ext uri="{BB962C8B-B14F-4D97-AF65-F5344CB8AC3E}">
        <p14:creationId xmlns:p14="http://schemas.microsoft.com/office/powerpoint/2010/main" val="69842215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12.svg"/><Relationship Id="rId4" Type="http://schemas.openxmlformats.org/officeDocument/2006/relationships/image" Target="../media/image11.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14.svg"/><Relationship Id="rId4" Type="http://schemas.openxmlformats.org/officeDocument/2006/relationships/image" Target="../media/image13.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3"/>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260254201"/>
      </p:ext>
    </p:extLst>
  </p:cSld>
  <p:clrMapOvr>
    <a:masterClrMapping/>
  </p:clrMapOvr>
  <p:transition/>
  <p:extLst>
    <p:ext uri="{DCECCB84-F9BA-43D5-87BE-67443E8EF086}">
      <p15:sldGuideLst xmlns:p15="http://schemas.microsoft.com/office/powerpoint/2012/main">
        <p15:guide id="2" pos="393" userDrawn="1">
          <p15:clr>
            <a:srgbClr val="00000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ext Right - Small title on White Background">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584200"/>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63427"/>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5DAAA674-912E-5C84-9AD4-8720EB85BC96}"/>
              </a:ext>
            </a:extLst>
          </p:cNvPr>
          <p:cNvSpPr>
            <a:spLocks noGrp="1"/>
          </p:cNvSpPr>
          <p:nvPr>
            <p:ph type="body" sz="quarter" idx="13" hasCustomPrompt="1"/>
          </p:nvPr>
        </p:nvSpPr>
        <p:spPr>
          <a:xfrm>
            <a:off x="6456363" y="1452064"/>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21989951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ext Lef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30419" y="3463427"/>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5" name="Text Placeholder 4">
            <a:extLst>
              <a:ext uri="{FF2B5EF4-FFF2-40B4-BE49-F238E27FC236}">
                <a16:creationId xmlns:a16="http://schemas.microsoft.com/office/drawing/2014/main" id="{351F49F4-7632-1822-7D35-A7D8313FAFE5}"/>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5438266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ext Righ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588934" y="385959"/>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588934" y="3265186"/>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5" name="Text Placeholder 4">
            <a:extLst>
              <a:ext uri="{FF2B5EF4-FFF2-40B4-BE49-F238E27FC236}">
                <a16:creationId xmlns:a16="http://schemas.microsoft.com/office/drawing/2014/main" id="{2FE7CAEC-4FAB-F91B-1151-1C9E71FDC7EB}"/>
              </a:ext>
            </a:extLst>
          </p:cNvPr>
          <p:cNvSpPr>
            <a:spLocks noGrp="1"/>
          </p:cNvSpPr>
          <p:nvPr>
            <p:ph type="body" sz="quarter" idx="13" hasCustomPrompt="1"/>
          </p:nvPr>
        </p:nvSpPr>
        <p:spPr>
          <a:xfrm>
            <a:off x="6588934" y="1253823"/>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309276569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meline Star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CCE697-4019-BB04-2E3D-B591954C0E92}"/>
              </a:ext>
            </a:extLst>
          </p:cNvPr>
          <p:cNvCxnSpPr/>
          <p:nvPr userDrawn="1"/>
        </p:nvCxnSpPr>
        <p:spPr>
          <a:xfrm>
            <a:off x="1635760" y="342900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D87C4ADD-0043-2691-F0F9-61E2A9C9E55B}"/>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11" name="Oval 10">
            <a:extLst>
              <a:ext uri="{FF2B5EF4-FFF2-40B4-BE49-F238E27FC236}">
                <a16:creationId xmlns:a16="http://schemas.microsoft.com/office/drawing/2014/main" id="{EB4AC40A-15C3-618A-87BF-95DE760CCE3E}"/>
              </a:ext>
            </a:extLst>
          </p:cNvPr>
          <p:cNvSpPr/>
          <p:nvPr userDrawn="1"/>
        </p:nvSpPr>
        <p:spPr>
          <a:xfrm>
            <a:off x="556477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12" name="Oval 11">
            <a:extLst>
              <a:ext uri="{FF2B5EF4-FFF2-40B4-BE49-F238E27FC236}">
                <a16:creationId xmlns:a16="http://schemas.microsoft.com/office/drawing/2014/main" id="{AF6F7BB9-9DEF-7131-D02D-4E4EE44CC42D}"/>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2" name="Title 1">
            <a:extLst>
              <a:ext uri="{FF2B5EF4-FFF2-40B4-BE49-F238E27FC236}">
                <a16:creationId xmlns:a16="http://schemas.microsoft.com/office/drawing/2014/main" id="{FA8C56E1-4F7A-0A2A-BC11-63617FE632F7}"/>
              </a:ext>
            </a:extLst>
          </p:cNvPr>
          <p:cNvSpPr>
            <a:spLocks noGrp="1"/>
          </p:cNvSpPr>
          <p:nvPr>
            <p:ph type="title" hasCustomPrompt="1"/>
          </p:nvPr>
        </p:nvSpPr>
        <p:spPr>
          <a:xfrm>
            <a:off x="673234" y="3808638"/>
            <a:ext cx="2382787" cy="662774"/>
          </a:xfrm>
        </p:spPr>
        <p:txBody>
          <a:bodyPr/>
          <a:lstStyle>
            <a:lvl1pPr>
              <a:defRPr sz="2400" b="0" i="0" cap="none">
                <a:solidFill>
                  <a:schemeClr val="accent1"/>
                </a:solidFill>
                <a:latin typeface="Arial" panose="020B0604020202020204" pitchFamily="34" charset="0"/>
              </a:defRPr>
            </a:lvl1pPr>
          </a:lstStyle>
          <a:p>
            <a:r>
              <a:rPr lang="en-US" dirty="0"/>
              <a:t>Click to edit title style</a:t>
            </a:r>
            <a:endParaRPr lang="en-AU" dirty="0"/>
          </a:p>
        </p:txBody>
      </p:sp>
      <p:sp>
        <p:nvSpPr>
          <p:cNvPr id="4" name="Text Placeholder 4">
            <a:extLst>
              <a:ext uri="{FF2B5EF4-FFF2-40B4-BE49-F238E27FC236}">
                <a16:creationId xmlns:a16="http://schemas.microsoft.com/office/drawing/2014/main" id="{6B6B924D-09BD-C049-692A-382067D57BF1}"/>
              </a:ext>
            </a:extLst>
          </p:cNvPr>
          <p:cNvSpPr>
            <a:spLocks noGrp="1"/>
          </p:cNvSpPr>
          <p:nvPr>
            <p:ph type="body" sz="quarter" idx="10" hasCustomPrompt="1"/>
          </p:nvPr>
        </p:nvSpPr>
        <p:spPr>
          <a:xfrm>
            <a:off x="673234" y="4471419"/>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5" name="Text Placeholder 4">
            <a:extLst>
              <a:ext uri="{FF2B5EF4-FFF2-40B4-BE49-F238E27FC236}">
                <a16:creationId xmlns:a16="http://schemas.microsoft.com/office/drawing/2014/main" id="{B21EB7BD-88E5-38B6-1797-C86B974401DE}"/>
              </a:ext>
            </a:extLst>
          </p:cNvPr>
          <p:cNvSpPr>
            <a:spLocks noGrp="1"/>
          </p:cNvSpPr>
          <p:nvPr>
            <p:ph type="body" sz="quarter" idx="15" hasCustomPrompt="1"/>
          </p:nvPr>
        </p:nvSpPr>
        <p:spPr>
          <a:xfrm>
            <a:off x="5064531" y="1720205"/>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6" name="Text Placeholder 16">
            <a:extLst>
              <a:ext uri="{FF2B5EF4-FFF2-40B4-BE49-F238E27FC236}">
                <a16:creationId xmlns:a16="http://schemas.microsoft.com/office/drawing/2014/main" id="{116D9977-7864-EB84-DF6A-1BBD6AE8627B}"/>
              </a:ext>
            </a:extLst>
          </p:cNvPr>
          <p:cNvSpPr>
            <a:spLocks noGrp="1"/>
          </p:cNvSpPr>
          <p:nvPr>
            <p:ph type="body" sz="quarter" idx="16" hasCustomPrompt="1"/>
          </p:nvPr>
        </p:nvSpPr>
        <p:spPr>
          <a:xfrm>
            <a:off x="5064531" y="1057431"/>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17" name="Text Placeholder 4">
            <a:extLst>
              <a:ext uri="{FF2B5EF4-FFF2-40B4-BE49-F238E27FC236}">
                <a16:creationId xmlns:a16="http://schemas.microsoft.com/office/drawing/2014/main" id="{FA770494-D5C2-89FA-6162-B777BC84148D}"/>
              </a:ext>
            </a:extLst>
          </p:cNvPr>
          <p:cNvSpPr>
            <a:spLocks noGrp="1"/>
          </p:cNvSpPr>
          <p:nvPr>
            <p:ph type="body" sz="quarter" idx="17" hasCustomPrompt="1"/>
          </p:nvPr>
        </p:nvSpPr>
        <p:spPr>
          <a:xfrm>
            <a:off x="8713422" y="4471419"/>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8" name="Text Placeholder 16">
            <a:extLst>
              <a:ext uri="{FF2B5EF4-FFF2-40B4-BE49-F238E27FC236}">
                <a16:creationId xmlns:a16="http://schemas.microsoft.com/office/drawing/2014/main" id="{65F9B77B-88A1-D73A-6C55-DF5862E2F027}"/>
              </a:ext>
            </a:extLst>
          </p:cNvPr>
          <p:cNvSpPr>
            <a:spLocks noGrp="1"/>
          </p:cNvSpPr>
          <p:nvPr>
            <p:ph type="body" sz="quarter" idx="18" hasCustomPrompt="1"/>
          </p:nvPr>
        </p:nvSpPr>
        <p:spPr>
          <a:xfrm>
            <a:off x="8702537"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19" name="Picture Placeholder 13">
            <a:extLst>
              <a:ext uri="{FF2B5EF4-FFF2-40B4-BE49-F238E27FC236}">
                <a16:creationId xmlns:a16="http://schemas.microsoft.com/office/drawing/2014/main" id="{73E88638-A528-7684-1560-535CDAE659DE}"/>
              </a:ext>
            </a:extLst>
          </p:cNvPr>
          <p:cNvSpPr>
            <a:spLocks noGrp="1"/>
          </p:cNvSpPr>
          <p:nvPr>
            <p:ph type="pic" sz="quarter" idx="12"/>
          </p:nvPr>
        </p:nvSpPr>
        <p:spPr>
          <a:xfrm>
            <a:off x="8595360" y="368300"/>
            <a:ext cx="3596640" cy="2683812"/>
          </a:xfrm>
        </p:spPr>
        <p:txBody>
          <a:bodyPr/>
          <a:lstStyle>
            <a:lvl1pPr marL="0" indent="0">
              <a:buFont typeface="Arial" panose="020B0604020202020204" pitchFamily="34" charset="0"/>
              <a:buNone/>
              <a:defRPr b="0" i="0"/>
            </a:lvl1pPr>
          </a:lstStyle>
          <a:p>
            <a:endParaRPr lang="en-US" dirty="0"/>
          </a:p>
        </p:txBody>
      </p:sp>
      <p:sp>
        <p:nvSpPr>
          <p:cNvPr id="20" name="Text Placeholder 4">
            <a:extLst>
              <a:ext uri="{FF2B5EF4-FFF2-40B4-BE49-F238E27FC236}">
                <a16:creationId xmlns:a16="http://schemas.microsoft.com/office/drawing/2014/main" id="{6E8FD051-4F4E-95F7-4371-8A03C38E0562}"/>
              </a:ext>
            </a:extLst>
          </p:cNvPr>
          <p:cNvSpPr>
            <a:spLocks noGrp="1"/>
          </p:cNvSpPr>
          <p:nvPr>
            <p:ph type="body" sz="quarter" idx="13" hasCustomPrompt="1"/>
          </p:nvPr>
        </p:nvSpPr>
        <p:spPr>
          <a:xfrm>
            <a:off x="624432" y="1475046"/>
            <a:ext cx="4657498" cy="1325563"/>
          </a:xfrm>
        </p:spPr>
        <p:txBody>
          <a:bodyPr/>
          <a:lstStyle>
            <a:lvl1pPr marL="0" indent="0">
              <a:lnSpc>
                <a:spcPct val="82000"/>
              </a:lnSpc>
              <a:buFontTx/>
              <a:buNone/>
              <a:defRPr sz="400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
        <p:nvSpPr>
          <p:cNvPr id="21" name="Text Placeholder 15">
            <a:extLst>
              <a:ext uri="{FF2B5EF4-FFF2-40B4-BE49-F238E27FC236}">
                <a16:creationId xmlns:a16="http://schemas.microsoft.com/office/drawing/2014/main" id="{53736193-6CB7-10C2-2FCC-232F9E5A631E}"/>
              </a:ext>
            </a:extLst>
          </p:cNvPr>
          <p:cNvSpPr>
            <a:spLocks noGrp="1"/>
          </p:cNvSpPr>
          <p:nvPr>
            <p:ph type="body" sz="quarter" idx="19"/>
          </p:nvPr>
        </p:nvSpPr>
        <p:spPr>
          <a:xfrm>
            <a:off x="623888" y="473636"/>
            <a:ext cx="4298950" cy="903287"/>
          </a:xfrm>
        </p:spPr>
        <p:txBody>
          <a:bodyPr anchor="b"/>
          <a:lstStyle>
            <a:lvl1pPr marL="0" indent="0">
              <a:lnSpc>
                <a:spcPct val="82000"/>
              </a:lnSpc>
              <a:buFontTx/>
              <a:buNone/>
              <a:defRPr sz="3200" b="0" i="0"/>
            </a:lvl1pPr>
            <a:lvl2pPr>
              <a:defRPr sz="3200"/>
            </a:lvl2pPr>
            <a:lvl3pPr>
              <a:defRPr sz="3200"/>
            </a:lvl3pPr>
            <a:lvl4pPr>
              <a:defRPr sz="3200"/>
            </a:lvl4pPr>
            <a:lvl5pPr>
              <a:defRPr sz="3200"/>
            </a:lvl5pPr>
          </a:lstStyle>
          <a:p>
            <a:pPr lvl="0"/>
            <a:r>
              <a:rPr lang="en-GB" dirty="0"/>
              <a:t>Click to edit Master text styles</a:t>
            </a:r>
            <a:endParaRPr lang="en-US" dirty="0"/>
          </a:p>
        </p:txBody>
      </p:sp>
    </p:spTree>
    <p:extLst>
      <p:ext uri="{BB962C8B-B14F-4D97-AF65-F5344CB8AC3E}">
        <p14:creationId xmlns:p14="http://schemas.microsoft.com/office/powerpoint/2010/main" val="340044568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76802" y="3429000"/>
            <a:ext cx="11220083"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96647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6" name="Oval 5">
            <a:extLst>
              <a:ext uri="{FF2B5EF4-FFF2-40B4-BE49-F238E27FC236}">
                <a16:creationId xmlns:a16="http://schemas.microsoft.com/office/drawing/2014/main" id="{438FBB87-CB17-3FE8-2B96-3D05DFD2FB85}"/>
              </a:ext>
            </a:extLst>
          </p:cNvPr>
          <p:cNvSpPr/>
          <p:nvPr userDrawn="1"/>
        </p:nvSpPr>
        <p:spPr>
          <a:xfrm>
            <a:off x="3230239"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7" name="Oval 6">
            <a:extLst>
              <a:ext uri="{FF2B5EF4-FFF2-40B4-BE49-F238E27FC236}">
                <a16:creationId xmlns:a16="http://schemas.microsoft.com/office/drawing/2014/main" id="{3B9587D6-9686-9FBB-0765-D619A1CBCFB4}"/>
              </a:ext>
            </a:extLst>
          </p:cNvPr>
          <p:cNvSpPr/>
          <p:nvPr userDrawn="1"/>
        </p:nvSpPr>
        <p:spPr>
          <a:xfrm>
            <a:off x="9101352"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9055768" y="3808638"/>
            <a:ext cx="3136232" cy="2800350"/>
          </a:xfrm>
        </p:spPr>
        <p:txBody>
          <a:bodyPr/>
          <a:lstStyle>
            <a:lvl1pPr marL="0" indent="0">
              <a:buFont typeface="Arial" panose="020B0604020202020204" pitchFamily="34" charset="0"/>
              <a:buNone/>
              <a:defRPr b="0" i="0"/>
            </a:lvl1pPr>
          </a:lstStyle>
          <a:p>
            <a:endParaRPr lang="en-US" dirty="0"/>
          </a:p>
        </p:txBody>
      </p:sp>
      <p:sp>
        <p:nvSpPr>
          <p:cNvPr id="9" name="Oval 8">
            <a:extLst>
              <a:ext uri="{FF2B5EF4-FFF2-40B4-BE49-F238E27FC236}">
                <a16:creationId xmlns:a16="http://schemas.microsoft.com/office/drawing/2014/main" id="{4F11D5CE-BFFC-40BB-DD44-37BC844B666B}"/>
              </a:ext>
            </a:extLst>
          </p:cNvPr>
          <p:cNvSpPr/>
          <p:nvPr userDrawn="1"/>
        </p:nvSpPr>
        <p:spPr>
          <a:xfrm>
            <a:off x="5613874"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16" name="Text Placeholder 4">
            <a:extLst>
              <a:ext uri="{FF2B5EF4-FFF2-40B4-BE49-F238E27FC236}">
                <a16:creationId xmlns:a16="http://schemas.microsoft.com/office/drawing/2014/main" id="{6BD50D6C-97DD-731F-7A8A-4B71987EA21F}"/>
              </a:ext>
            </a:extLst>
          </p:cNvPr>
          <p:cNvSpPr>
            <a:spLocks noGrp="1"/>
          </p:cNvSpPr>
          <p:nvPr>
            <p:ph type="body" sz="quarter" idx="17" hasCustomPrompt="1"/>
          </p:nvPr>
        </p:nvSpPr>
        <p:spPr>
          <a:xfrm>
            <a:off x="613315" y="4495272"/>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5C9D9793-184C-C647-ACA7-2B300F8553D1}"/>
              </a:ext>
            </a:extLst>
          </p:cNvPr>
          <p:cNvSpPr>
            <a:spLocks noGrp="1"/>
          </p:cNvSpPr>
          <p:nvPr>
            <p:ph type="body" sz="quarter" idx="18" hasCustomPrompt="1"/>
          </p:nvPr>
        </p:nvSpPr>
        <p:spPr>
          <a:xfrm>
            <a:off x="602430" y="3811421"/>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18" name="Text Placeholder 4">
            <a:extLst>
              <a:ext uri="{FF2B5EF4-FFF2-40B4-BE49-F238E27FC236}">
                <a16:creationId xmlns:a16="http://schemas.microsoft.com/office/drawing/2014/main" id="{6DC6833C-C5B8-C899-41CE-F251767D943F}"/>
              </a:ext>
            </a:extLst>
          </p:cNvPr>
          <p:cNvSpPr>
            <a:spLocks noGrp="1"/>
          </p:cNvSpPr>
          <p:nvPr>
            <p:ph type="body" sz="quarter" idx="19" hasCustomPrompt="1"/>
          </p:nvPr>
        </p:nvSpPr>
        <p:spPr>
          <a:xfrm>
            <a:off x="5047102" y="4471419"/>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9" name="Text Placeholder 16">
            <a:extLst>
              <a:ext uri="{FF2B5EF4-FFF2-40B4-BE49-F238E27FC236}">
                <a16:creationId xmlns:a16="http://schemas.microsoft.com/office/drawing/2014/main" id="{46593A0C-FE2D-B776-A83E-37F8F3C9568E}"/>
              </a:ext>
            </a:extLst>
          </p:cNvPr>
          <p:cNvSpPr>
            <a:spLocks noGrp="1"/>
          </p:cNvSpPr>
          <p:nvPr>
            <p:ph type="body" sz="quarter" idx="20" hasCustomPrompt="1"/>
          </p:nvPr>
        </p:nvSpPr>
        <p:spPr>
          <a:xfrm>
            <a:off x="5036217"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E378197-5A00-C029-1CAC-606671AE706B}"/>
              </a:ext>
            </a:extLst>
          </p:cNvPr>
          <p:cNvSpPr>
            <a:spLocks noGrp="1"/>
          </p:cNvSpPr>
          <p:nvPr>
            <p:ph type="body" sz="quarter" idx="21" hasCustomPrompt="1"/>
          </p:nvPr>
        </p:nvSpPr>
        <p:spPr>
          <a:xfrm>
            <a:off x="2389652" y="1715156"/>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5BBEB663-2586-8DBA-E765-2F426B2FBCCB}"/>
              </a:ext>
            </a:extLst>
          </p:cNvPr>
          <p:cNvSpPr>
            <a:spLocks noGrp="1"/>
          </p:cNvSpPr>
          <p:nvPr>
            <p:ph type="body" sz="quarter" idx="22" hasCustomPrompt="1"/>
          </p:nvPr>
        </p:nvSpPr>
        <p:spPr>
          <a:xfrm>
            <a:off x="237876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DF43B1F9-272A-24E5-A471-887CF8E15A72}"/>
              </a:ext>
            </a:extLst>
          </p:cNvPr>
          <p:cNvSpPr>
            <a:spLocks noGrp="1"/>
          </p:cNvSpPr>
          <p:nvPr>
            <p:ph type="body" sz="quarter" idx="23" hasCustomPrompt="1"/>
          </p:nvPr>
        </p:nvSpPr>
        <p:spPr>
          <a:xfrm>
            <a:off x="8413462" y="1715156"/>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78C4A83C-7F6F-9D60-8580-319FE05C1329}"/>
              </a:ext>
            </a:extLst>
          </p:cNvPr>
          <p:cNvSpPr>
            <a:spLocks noGrp="1"/>
          </p:cNvSpPr>
          <p:nvPr>
            <p:ph type="body" sz="quarter" idx="24" hasCustomPrompt="1"/>
          </p:nvPr>
        </p:nvSpPr>
        <p:spPr>
          <a:xfrm>
            <a:off x="84025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3840181151"/>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plit Content 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0" y="3609474"/>
            <a:ext cx="6096000" cy="2919663"/>
          </a:xfrm>
        </p:spPr>
        <p:txBody>
          <a:bodyPr/>
          <a:lstStyle>
            <a:lvl1pPr marL="0" indent="0">
              <a:buNone/>
              <a:defRPr b="0" i="0"/>
            </a:lvl1pPr>
          </a:lstStyle>
          <a:p>
            <a:endParaRPr lang="en-US" dirty="0"/>
          </a:p>
        </p:txBody>
      </p:sp>
      <p:sp>
        <p:nvSpPr>
          <p:cNvPr id="3" name="Title 1">
            <a:extLst>
              <a:ext uri="{FF2B5EF4-FFF2-40B4-BE49-F238E27FC236}">
                <a16:creationId xmlns:a16="http://schemas.microsoft.com/office/drawing/2014/main" id="{AF9CD240-89C9-6F67-0293-E4735C3325F3}"/>
              </a:ext>
            </a:extLst>
          </p:cNvPr>
          <p:cNvSpPr>
            <a:spLocks noGrp="1"/>
          </p:cNvSpPr>
          <p:nvPr>
            <p:ph type="title"/>
          </p:nvPr>
        </p:nvSpPr>
        <p:spPr>
          <a:xfrm>
            <a:off x="615937" y="584200"/>
            <a:ext cx="5334275" cy="820910"/>
          </a:xfrm>
        </p:spPr>
        <p:txBody>
          <a:bodyPr/>
          <a:lstStyle>
            <a:lvl1pPr>
              <a:defRPr b="0" i="0">
                <a:solidFill>
                  <a:schemeClr val="tx1"/>
                </a:solidFill>
              </a:defRPr>
            </a:lvl1pPr>
          </a:lstStyle>
          <a:p>
            <a:r>
              <a:rPr lang="en-US" dirty="0"/>
              <a:t>Click to edit Master title style</a:t>
            </a:r>
            <a:endParaRPr lang="en-AU" dirty="0"/>
          </a:p>
        </p:txBody>
      </p:sp>
      <p:sp>
        <p:nvSpPr>
          <p:cNvPr id="4" name="Text Placeholder 4">
            <a:extLst>
              <a:ext uri="{FF2B5EF4-FFF2-40B4-BE49-F238E27FC236}">
                <a16:creationId xmlns:a16="http://schemas.microsoft.com/office/drawing/2014/main" id="{07C108B5-9EC0-EFB0-13AA-E0F24A78D465}"/>
              </a:ext>
            </a:extLst>
          </p:cNvPr>
          <p:cNvSpPr>
            <a:spLocks noGrp="1"/>
          </p:cNvSpPr>
          <p:nvPr>
            <p:ph type="body" sz="quarter" idx="11" hasCustomPrompt="1"/>
          </p:nvPr>
        </p:nvSpPr>
        <p:spPr>
          <a:xfrm>
            <a:off x="615937" y="2518443"/>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5" name="Picture Placeholder 6">
            <a:extLst>
              <a:ext uri="{FF2B5EF4-FFF2-40B4-BE49-F238E27FC236}">
                <a16:creationId xmlns:a16="http://schemas.microsoft.com/office/drawing/2014/main" id="{B580F0EA-12DF-314A-0AA0-1614ABC7E64F}"/>
              </a:ext>
            </a:extLst>
          </p:cNvPr>
          <p:cNvSpPr>
            <a:spLocks noGrp="1"/>
          </p:cNvSpPr>
          <p:nvPr>
            <p:ph type="pic" sz="quarter" idx="14"/>
          </p:nvPr>
        </p:nvSpPr>
        <p:spPr>
          <a:xfrm>
            <a:off x="6087979" y="328863"/>
            <a:ext cx="6096000" cy="2919663"/>
          </a:xfrm>
        </p:spPr>
        <p:txBody>
          <a:bodyPr/>
          <a:lstStyle>
            <a:lvl1pPr marL="0" indent="0">
              <a:buNone/>
              <a:defRPr b="0" i="0"/>
            </a:lvl1pPr>
          </a:lstStyle>
          <a:p>
            <a:endParaRPr lang="en-US" dirty="0"/>
          </a:p>
        </p:txBody>
      </p:sp>
      <p:sp>
        <p:nvSpPr>
          <p:cNvPr id="8" name="Text Placeholder 4">
            <a:extLst>
              <a:ext uri="{FF2B5EF4-FFF2-40B4-BE49-F238E27FC236}">
                <a16:creationId xmlns:a16="http://schemas.microsoft.com/office/drawing/2014/main" id="{9D512458-DB29-70F7-7134-052611D2B9E3}"/>
              </a:ext>
            </a:extLst>
          </p:cNvPr>
          <p:cNvSpPr>
            <a:spLocks noGrp="1"/>
          </p:cNvSpPr>
          <p:nvPr>
            <p:ph type="body" sz="quarter" idx="15" hasCustomPrompt="1"/>
          </p:nvPr>
        </p:nvSpPr>
        <p:spPr>
          <a:xfrm>
            <a:off x="6456363" y="5553656"/>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11" name="Text Placeholder 9">
            <a:extLst>
              <a:ext uri="{FF2B5EF4-FFF2-40B4-BE49-F238E27FC236}">
                <a16:creationId xmlns:a16="http://schemas.microsoft.com/office/drawing/2014/main" id="{6C54DC2F-047D-4CAA-5234-347492553842}"/>
              </a:ext>
            </a:extLst>
          </p:cNvPr>
          <p:cNvSpPr>
            <a:spLocks noGrp="1"/>
          </p:cNvSpPr>
          <p:nvPr>
            <p:ph type="body" sz="quarter" idx="16" hasCustomPrompt="1"/>
          </p:nvPr>
        </p:nvSpPr>
        <p:spPr>
          <a:xfrm>
            <a:off x="6456363" y="3438939"/>
            <a:ext cx="5473058" cy="2038350"/>
          </a:xfrm>
        </p:spPr>
        <p:txBody>
          <a:bodyPr anchor="b"/>
          <a:lstStyle>
            <a:lvl1pPr marL="0" indent="0">
              <a:lnSpc>
                <a:spcPct val="82000"/>
              </a:lnSpc>
              <a:buFontTx/>
              <a:buNone/>
              <a:defRPr sz="5440" b="0" i="0"/>
            </a:lvl1pPr>
          </a:lstStyle>
          <a:p>
            <a:pPr lvl="0"/>
            <a:r>
              <a:rPr lang="en-US" dirty="0"/>
              <a:t>CLICK TO EDIT MASTER TITLE STYLE</a:t>
            </a:r>
          </a:p>
        </p:txBody>
      </p:sp>
    </p:spTree>
    <p:extLst>
      <p:ext uri="{BB962C8B-B14F-4D97-AF65-F5344CB8AC3E}">
        <p14:creationId xmlns:p14="http://schemas.microsoft.com/office/powerpoint/2010/main" val="1402641830"/>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hank you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1" y="2761692"/>
            <a:ext cx="12191998" cy="990300"/>
          </a:xfrm>
        </p:spPr>
        <p:txBody>
          <a:bodyPr/>
          <a:lstStyle>
            <a:lvl1pPr marL="0" indent="0" algn="ctr" defTabSz="914353" rtl="0" eaLnBrk="1" latinLnBrk="0" hangingPunct="1">
              <a:lnSpc>
                <a:spcPct val="82000"/>
              </a:lnSpc>
              <a:buNone/>
              <a:defRPr lang="en-GB" sz="6000" b="0" i="0" kern="1200" smtClean="0">
                <a:solidFill>
                  <a:schemeClr val="accent3"/>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93733" y="493138"/>
            <a:ext cx="2333737" cy="765384"/>
          </a:xfrm>
          <a:prstGeom prst="rect">
            <a:avLst/>
          </a:prstGeom>
        </p:spPr>
      </p:pic>
    </p:spTree>
    <p:extLst>
      <p:ext uri="{BB962C8B-B14F-4D97-AF65-F5344CB8AC3E}">
        <p14:creationId xmlns:p14="http://schemas.microsoft.com/office/powerpoint/2010/main" val="178117694"/>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7988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3" name="Text Placeholder 11">
            <a:extLst>
              <a:ext uri="{FF2B5EF4-FFF2-40B4-BE49-F238E27FC236}">
                <a16:creationId xmlns:a16="http://schemas.microsoft.com/office/drawing/2014/main" id="{0ECCE387-4173-9E0F-F2C4-6028F58AF039}"/>
              </a:ext>
            </a:extLst>
          </p:cNvPr>
          <p:cNvSpPr>
            <a:spLocks noGrp="1"/>
          </p:cNvSpPr>
          <p:nvPr>
            <p:ph type="body" sz="quarter" idx="10" hasCustomPrompt="1"/>
          </p:nvPr>
        </p:nvSpPr>
        <p:spPr>
          <a:xfrm>
            <a:off x="1" y="2761692"/>
            <a:ext cx="12191998" cy="990300"/>
          </a:xfrm>
        </p:spPr>
        <p:txBody>
          <a:bodyPr/>
          <a:lstStyle>
            <a:lvl1pPr marL="0" indent="0" algn="ctr" defTabSz="914353" rtl="0" eaLnBrk="1" latinLnBrk="0" hangingPunct="1">
              <a:lnSpc>
                <a:spcPct val="82000"/>
              </a:lnSpc>
              <a:buNone/>
              <a:defRPr lang="en-GB" sz="6000" b="0" i="0" kern="1200" smtClean="0">
                <a:solidFill>
                  <a:schemeClr val="accent5"/>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35598292"/>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Arial" panose="020B0604020202020204" pitchFamily="34" charset="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610243" y="6317194"/>
            <a:ext cx="2822695" cy="123397"/>
          </a:xfrm>
          <a:prstGeom prst="rect">
            <a:avLst/>
          </a:prstGeom>
        </p:spPr>
      </p:pic>
      <p:sp>
        <p:nvSpPr>
          <p:cNvPr id="3" name="Text Placeholder 11">
            <a:extLst>
              <a:ext uri="{FF2B5EF4-FFF2-40B4-BE49-F238E27FC236}">
                <a16:creationId xmlns:a16="http://schemas.microsoft.com/office/drawing/2014/main" id="{876E5A77-F048-FCB3-F187-B09143BE4E48}"/>
              </a:ext>
            </a:extLst>
          </p:cNvPr>
          <p:cNvSpPr>
            <a:spLocks noGrp="1"/>
          </p:cNvSpPr>
          <p:nvPr>
            <p:ph type="body" sz="quarter" idx="10" hasCustomPrompt="1"/>
          </p:nvPr>
        </p:nvSpPr>
        <p:spPr>
          <a:xfrm>
            <a:off x="1" y="2761692"/>
            <a:ext cx="12191998" cy="990300"/>
          </a:xfrm>
        </p:spPr>
        <p:txBody>
          <a:bodyPr/>
          <a:lstStyle>
            <a:lvl1pPr marL="0" indent="0" algn="ctr" defTabSz="914353" rtl="0" eaLnBrk="1" latinLnBrk="0" hangingPunct="1">
              <a:lnSpc>
                <a:spcPct val="82000"/>
              </a:lnSpc>
              <a:buNone/>
              <a:defRPr lang="en-GB" sz="6000" b="0" i="0" kern="1200" smtClean="0">
                <a:solidFill>
                  <a:schemeClr val="accent1"/>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918598596"/>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Arial" panose="020B0604020202020204" pitchFamily="34" charset="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bg2"/>
                </a:solidFill>
                <a:latin typeface="Arial" panose="020B0604020202020204" pitchFamily="34" charset="0"/>
                <a:ea typeface="Inter Display" panose="02000503000000020004" pitchFamily="2" charset="0"/>
                <a:cs typeface="Arial" panose="020B0604020202020204" pitchFamily="34"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2"/>
                </a:solidFill>
                <a:latin typeface="Arial" panose="020B0604020202020204" pitchFamily="34" charset="0"/>
                <a:ea typeface="Inter Display" panose="02000503000000020004" pitchFamily="2" charset="0"/>
                <a:cs typeface="Arial" panose="020B0604020202020204" pitchFamily="34"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endParaRPr lang="en-AU" dirty="0"/>
          </a:p>
        </p:txBody>
      </p:sp>
    </p:spTree>
    <p:extLst>
      <p:ext uri="{BB962C8B-B14F-4D97-AF65-F5344CB8AC3E}">
        <p14:creationId xmlns:p14="http://schemas.microsoft.com/office/powerpoint/2010/main" val="1423936349"/>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5"/>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722644859"/>
      </p:ext>
    </p:extLst>
  </p:cSld>
  <p:clrMapOvr>
    <a:masterClrMapping/>
  </p:clrMapOvr>
  <p:transition/>
  <p:extLst>
    <p:ext uri="{DCECCB84-F9BA-43D5-87BE-67443E8EF086}">
      <p15:sldGuideLst xmlns:p15="http://schemas.microsoft.com/office/powerpoint/2012/main">
        <p15:guide id="1" pos="393" userDrawn="1">
          <p15:clr>
            <a:srgbClr val="00000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sting Warm">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Arial" panose="020B0604020202020204" pitchFamily="34" charset="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accent5"/>
                </a:solidFill>
                <a:latin typeface="Arial" panose="020B0604020202020204" pitchFamily="34" charset="0"/>
                <a:ea typeface="Inter Display" panose="02000503000000020004" pitchFamily="2" charset="0"/>
                <a:cs typeface="Arial" panose="020B0604020202020204" pitchFamily="34"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1"/>
                </a:solidFill>
                <a:latin typeface="Arial" panose="020B0604020202020204" pitchFamily="34" charset="0"/>
                <a:ea typeface="Inter Display" panose="02000503000000020004" pitchFamily="2" charset="0"/>
                <a:cs typeface="Arial" panose="020B0604020202020204" pitchFamily="34"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endParaRPr lang="en-AU" dirty="0"/>
          </a:p>
        </p:txBody>
      </p:sp>
    </p:spTree>
    <p:extLst>
      <p:ext uri="{BB962C8B-B14F-4D97-AF65-F5344CB8AC3E}">
        <p14:creationId xmlns:p14="http://schemas.microsoft.com/office/powerpoint/2010/main" val="2087489461"/>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Variety bottle sho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8576156"/>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1904595"/>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D8FB6-8ACF-DF6D-EB79-207CCA01416F}"/>
              </a:ext>
            </a:extLst>
          </p:cNvPr>
          <p:cNvSpPr>
            <a:spLocks noGrp="1"/>
          </p:cNvSpPr>
          <p:nvPr>
            <p:ph type="title"/>
          </p:nvPr>
        </p:nvSpPr>
        <p:spPr/>
        <p:txBody>
          <a:bodyPr/>
          <a:lstStyle>
            <a:lvl1pPr>
              <a:defRPr b="0" i="0"/>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A8BCFD86-18E3-510D-7574-B45CCD538AD0}"/>
              </a:ext>
            </a:extLst>
          </p:cNvPr>
          <p:cNvSpPr>
            <a:spLocks noGrp="1"/>
          </p:cNvSpPr>
          <p:nvPr>
            <p:ph idx="1"/>
          </p:nvPr>
        </p:nvSpPr>
        <p:spPr/>
        <p:txBody>
          <a:bodyPr/>
          <a:lstStyle>
            <a:lvl1pPr>
              <a:defRPr b="0" i="0"/>
            </a:lvl1pPr>
            <a:lvl2pPr>
              <a:defRPr b="0" i="0"/>
            </a:lvl2pPr>
            <a:lvl3pPr>
              <a:defRPr b="0" i="0"/>
            </a:lvl3pPr>
            <a:lvl4pPr>
              <a:defRPr b="0" i="0"/>
            </a:lvl4pPr>
            <a:lvl5pPr>
              <a:defRPr b="0" i="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a:extLst>
              <a:ext uri="{FF2B5EF4-FFF2-40B4-BE49-F238E27FC236}">
                <a16:creationId xmlns:a16="http://schemas.microsoft.com/office/drawing/2014/main" id="{FF9DDADE-588C-E389-9C56-AA1FC59485F2}"/>
              </a:ext>
            </a:extLst>
          </p:cNvPr>
          <p:cNvSpPr>
            <a:spLocks noGrp="1"/>
          </p:cNvSpPr>
          <p:nvPr>
            <p:ph type="dt" sz="half" idx="10"/>
          </p:nvPr>
        </p:nvSpPr>
        <p:spPr/>
        <p:txBody>
          <a:bodyPr/>
          <a:lstStyle>
            <a:lvl1pPr>
              <a:defRPr b="0" i="0"/>
            </a:lvl1pPr>
          </a:lstStyle>
          <a:p>
            <a:fld id="{F325D0F3-5617-4E4B-B49A-CF8CB71EDC27}" type="datetimeFigureOut">
              <a:rPr lang="en-US" smtClean="0"/>
              <a:pPr/>
              <a:t>3/23/26</a:t>
            </a:fld>
            <a:endParaRPr lang="en-US" dirty="0"/>
          </a:p>
        </p:txBody>
      </p:sp>
      <p:sp>
        <p:nvSpPr>
          <p:cNvPr id="5" name="Footer Placeholder 4">
            <a:extLst>
              <a:ext uri="{FF2B5EF4-FFF2-40B4-BE49-F238E27FC236}">
                <a16:creationId xmlns:a16="http://schemas.microsoft.com/office/drawing/2014/main" id="{7D76191D-47B6-A1DD-B585-B9877068E1C2}"/>
              </a:ext>
            </a:extLst>
          </p:cNvPr>
          <p:cNvSpPr>
            <a:spLocks noGrp="1"/>
          </p:cNvSpPr>
          <p:nvPr>
            <p:ph type="ftr" sz="quarter" idx="11"/>
          </p:nvPr>
        </p:nvSpPr>
        <p:spPr/>
        <p:txBody>
          <a:bodyPr/>
          <a:lstStyle>
            <a:lvl1pPr>
              <a:defRPr b="0" i="0"/>
            </a:lvl1pPr>
          </a:lstStyle>
          <a:p>
            <a:endParaRPr lang="en-US" dirty="0"/>
          </a:p>
        </p:txBody>
      </p:sp>
      <p:sp>
        <p:nvSpPr>
          <p:cNvPr id="6" name="Slide Number Placeholder 5">
            <a:extLst>
              <a:ext uri="{FF2B5EF4-FFF2-40B4-BE49-F238E27FC236}">
                <a16:creationId xmlns:a16="http://schemas.microsoft.com/office/drawing/2014/main" id="{D9B81B3F-E4E1-8FCB-1AD0-7E72A11F4209}"/>
              </a:ext>
            </a:extLst>
          </p:cNvPr>
          <p:cNvSpPr>
            <a:spLocks noGrp="1"/>
          </p:cNvSpPr>
          <p:nvPr>
            <p:ph type="sldNum" sz="quarter" idx="12"/>
          </p:nvPr>
        </p:nvSpPr>
        <p:spPr/>
        <p:txBody>
          <a:bodyPr/>
          <a:lstStyle>
            <a:lvl1pPr>
              <a:defRPr b="0" i="0"/>
            </a:lvl1pPr>
          </a:lstStyle>
          <a:p>
            <a:fld id="{66F106B9-48F5-894C-8B00-7C26AA0507A8}" type="slidenum">
              <a:rPr lang="en-US" smtClean="0"/>
              <a:pPr/>
              <a:t>‹#›</a:t>
            </a:fld>
            <a:endParaRPr lang="en-US" dirty="0"/>
          </a:p>
        </p:txBody>
      </p:sp>
    </p:spTree>
    <p:extLst>
      <p:ext uri="{BB962C8B-B14F-4D97-AF65-F5344CB8AC3E}">
        <p14:creationId xmlns:p14="http://schemas.microsoft.com/office/powerpoint/2010/main" val="41182324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Arial" panose="020B0604020202020204" pitchFamily="34" charset="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1"/>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610243" y="6317194"/>
            <a:ext cx="2822695" cy="123397"/>
          </a:xfrm>
          <a:prstGeom prst="rect">
            <a:avLst/>
          </a:prstGeom>
        </p:spPr>
      </p:pic>
    </p:spTree>
    <p:extLst>
      <p:ext uri="{BB962C8B-B14F-4D97-AF65-F5344CB8AC3E}">
        <p14:creationId xmlns:p14="http://schemas.microsoft.com/office/powerpoint/2010/main" val="2500027443"/>
      </p:ext>
    </p:extLst>
  </p:cSld>
  <p:clrMapOvr>
    <a:masterClrMapping/>
  </p:clrMapOvr>
  <p:transition/>
  <p:extLst>
    <p:ext uri="{DCECCB84-F9BA-43D5-87BE-67443E8EF086}">
      <p15:sldGuideLst xmlns:p15="http://schemas.microsoft.com/office/powerpoint/2012/main">
        <p15:guide id="1" pos="393" userDrawn="1">
          <p15:clr>
            <a:srgbClr val="00000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456363"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443"/>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4737"/>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1272715795"/>
      </p:ext>
    </p:extLst>
  </p:cSld>
  <p:clrMapOvr>
    <a:masterClrMapping/>
  </p:clrMapOvr>
  <p:transition/>
  <p:extLst>
    <p:ext uri="{DCECCB84-F9BA-43D5-87BE-67443E8EF086}">
      <p15:sldGuideLst xmlns:p15="http://schemas.microsoft.com/office/powerpoint/2012/main">
        <p15:guide id="1" pos="393" userDrawn="1">
          <p15:clr>
            <a:srgbClr val="000000"/>
          </p15:clr>
        </p15:guide>
        <p15:guide id="2" orient="horz" pos="368" userDrawn="1">
          <p15:clr>
            <a:srgbClr val="000000"/>
          </p15:clr>
        </p15:guide>
        <p15:guide id="4" pos="4067" userDrawn="1">
          <p15:clr>
            <a:srgbClr val="00000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27804"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4"/>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09"/>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105257101"/>
      </p:ext>
    </p:extLst>
  </p:cSld>
  <p:clrMapOvr>
    <a:masterClrMapping/>
  </p:clrMapOvr>
  <p:transition/>
  <p:extLst>
    <p:ext uri="{DCECCB84-F9BA-43D5-87BE-67443E8EF086}">
      <p15:sldGuideLst xmlns:p15="http://schemas.microsoft.com/office/powerpoint/2012/main">
        <p15:guide id="2" pos="393" userDrawn="1">
          <p15:clr>
            <a:srgbClr val="000000"/>
          </p15:clr>
        </p15:guide>
        <p15:guide id="3" orient="horz" pos="368" userDrawn="1">
          <p15:clr>
            <a:srgbClr val="00000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Image Righ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66468" y="616547"/>
            <a:ext cx="5429532" cy="1325562"/>
          </a:xfrm>
        </p:spPr>
        <p:txBody>
          <a:bodyPr/>
          <a:lstStyle>
            <a:lvl1pPr>
              <a:defRPr sz="5450" b="0" i="0">
                <a:solidFill>
                  <a:schemeClr val="bg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66468" y="2550791"/>
            <a:ext cx="4829691" cy="1626156"/>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868B181F-AB89-33FD-8820-F942275C6B29}"/>
              </a:ext>
            </a:extLst>
          </p:cNvPr>
          <p:cNvSpPr>
            <a:spLocks noGrp="1"/>
          </p:cNvSpPr>
          <p:nvPr>
            <p:ph type="body" sz="quarter" idx="12" hasCustomPrompt="1"/>
          </p:nvPr>
        </p:nvSpPr>
        <p:spPr>
          <a:xfrm>
            <a:off x="666468" y="4258656"/>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211159152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Image lef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456364" y="584200"/>
            <a:ext cx="6158452" cy="1325562"/>
          </a:xfrm>
        </p:spPr>
        <p:txBody>
          <a:bodyPr/>
          <a:lstStyle>
            <a:lvl1pPr>
              <a:defRPr sz="5440" b="0" i="0">
                <a:solidFill>
                  <a:schemeClr val="bg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4" y="2518444"/>
            <a:ext cx="4829691" cy="1615252"/>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3FB9D6AF-41E9-ACB1-35D7-87CE3683CB53}"/>
              </a:ext>
            </a:extLst>
          </p:cNvPr>
          <p:cNvSpPr>
            <a:spLocks noGrp="1"/>
          </p:cNvSpPr>
          <p:nvPr>
            <p:ph type="body" sz="quarter" idx="12" hasCustomPrompt="1"/>
          </p:nvPr>
        </p:nvSpPr>
        <p:spPr>
          <a:xfrm>
            <a:off x="6456363" y="4223426"/>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4248233940"/>
      </p:ext>
    </p:extLst>
  </p:cSld>
  <p:clrMapOvr>
    <a:masterClrMapping/>
  </p:clrMapOvr>
  <p:transition/>
  <p:extLst>
    <p:ext uri="{DCECCB84-F9BA-43D5-87BE-67443E8EF086}">
      <p15:sldGuideLst xmlns:p15="http://schemas.microsoft.com/office/powerpoint/2012/main">
        <p15:guide id="3" orient="horz" pos="368" userDrawn="1">
          <p15:clr>
            <a:srgbClr val="00000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0" y="0"/>
            <a:ext cx="12191998" cy="6858000"/>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hasCustomPrompt="1"/>
          </p:nvPr>
        </p:nvSpPr>
        <p:spPr>
          <a:xfrm>
            <a:off x="623888" y="1073056"/>
            <a:ext cx="6158452" cy="1325562"/>
          </a:xfrm>
        </p:spPr>
        <p:txBody>
          <a:bodyPr/>
          <a:lstStyle>
            <a:lvl1pPr>
              <a:defRPr sz="5440" b="0" i="0">
                <a:solidFill>
                  <a:schemeClr val="bg1"/>
                </a:solidFill>
              </a:defRPr>
            </a:lvl1pPr>
          </a:lstStyle>
          <a:p>
            <a:r>
              <a:rPr lang="en-US" dirty="0"/>
              <a:t>Click to edit Master title style. Title can be moved to suit background Image</a:t>
            </a:r>
            <a:endParaRPr lang="en-AU" dirty="0"/>
          </a:p>
        </p:txBody>
      </p:sp>
    </p:spTree>
    <p:extLst>
      <p:ext uri="{BB962C8B-B14F-4D97-AF65-F5344CB8AC3E}">
        <p14:creationId xmlns:p14="http://schemas.microsoft.com/office/powerpoint/2010/main" val="4200390875"/>
      </p:ext>
    </p:extLst>
  </p:cSld>
  <p:clrMapOvr>
    <a:masterClrMapping/>
  </p:clrMapOvr>
  <p:transition/>
  <p:extLst>
    <p:ext uri="{DCECCB84-F9BA-43D5-87BE-67443E8EF086}">
      <p15:sldGuideLst xmlns:p15="http://schemas.microsoft.com/office/powerpoint/2012/main">
        <p15:guide id="3" orient="horz" pos="368" userDrawn="1">
          <p15:clr>
            <a:srgbClr val="00000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Left - Sml Title on - White Text Let - Small Title on white">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23888" y="616005"/>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23888" y="3495232"/>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9" name="Text Placeholder 4">
            <a:extLst>
              <a:ext uri="{FF2B5EF4-FFF2-40B4-BE49-F238E27FC236}">
                <a16:creationId xmlns:a16="http://schemas.microsoft.com/office/drawing/2014/main" id="{94CF5EFB-E958-AB5C-B1C1-218B1D504086}"/>
              </a:ext>
            </a:extLst>
          </p:cNvPr>
          <p:cNvSpPr>
            <a:spLocks noGrp="1"/>
          </p:cNvSpPr>
          <p:nvPr>
            <p:ph type="body" sz="quarter" idx="13" hasCustomPrompt="1"/>
          </p:nvPr>
        </p:nvSpPr>
        <p:spPr>
          <a:xfrm>
            <a:off x="623888" y="1483869"/>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63016686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623888" y="594691"/>
            <a:ext cx="11371189" cy="1325562"/>
          </a:xfrm>
          <a:prstGeom prst="rect">
            <a:avLst/>
          </a:prstGeom>
        </p:spPr>
        <p:txBody>
          <a:bodyPr vert="horz" lIns="0" tIns="0" rIns="0" bIns="0" rtlCol="0" anchor="t" anchorCtr="0">
            <a:no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623888" y="1920253"/>
            <a:ext cx="11371189" cy="4351338"/>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410405" y="6356352"/>
            <a:ext cx="2743200" cy="365125"/>
          </a:xfrm>
          <a:prstGeom prst="rect">
            <a:avLst/>
          </a:prstGeom>
        </p:spPr>
        <p:txBody>
          <a:bodyPr vert="horz" lIns="0" tIns="0" rIns="0" bIns="0" rtlCol="0" anchor="ctr"/>
          <a:lstStyle>
            <a:lvl1pPr algn="l">
              <a:defRPr sz="906"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fld id="{42169B3B-8761-4204-AA5A-11BC84B55C93}" type="datetimeFigureOut">
              <a:rPr lang="en-AU" smtClean="0"/>
              <a:pPr/>
              <a:t>23/3/26</a:t>
            </a:fld>
            <a:endParaRPr lang="en-AU" dirty="0"/>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4038601" y="6356352"/>
            <a:ext cx="4114800" cy="365125"/>
          </a:xfrm>
          <a:prstGeom prst="rect">
            <a:avLst/>
          </a:prstGeom>
        </p:spPr>
        <p:txBody>
          <a:bodyPr vert="horz" lIns="0" tIns="0" rIns="0" bIns="0" rtlCol="0" anchor="ctr"/>
          <a:lstStyle>
            <a:lvl1pPr algn="ctr">
              <a:defRPr sz="906"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endParaRPr lang="en-AU" dirty="0"/>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9038394" y="6356352"/>
            <a:ext cx="2743200" cy="365125"/>
          </a:xfrm>
          <a:prstGeom prst="rect">
            <a:avLst/>
          </a:prstGeom>
        </p:spPr>
        <p:txBody>
          <a:bodyPr vert="horz" lIns="0" tIns="0" rIns="0" bIns="0" rtlCol="0" anchor="ctr"/>
          <a:lstStyle>
            <a:lvl1pPr algn="r">
              <a:defRPr sz="906"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fld id="{E6316B6A-336A-44FF-82DA-A4D1594FA055}" type="slidenum">
              <a:rPr lang="en-AU" smtClean="0"/>
              <a:pPr/>
              <a:t>‹#›</a:t>
            </a:fld>
            <a:endParaRPr lang="en-AU" dirty="0"/>
          </a:p>
        </p:txBody>
      </p:sp>
    </p:spTree>
    <p:extLst>
      <p:ext uri="{BB962C8B-B14F-4D97-AF65-F5344CB8AC3E}">
        <p14:creationId xmlns:p14="http://schemas.microsoft.com/office/powerpoint/2010/main" val="7010750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9" r:id="rId3"/>
    <p:sldLayoutId id="2147483656" r:id="rId4"/>
    <p:sldLayoutId id="2147483666" r:id="rId5"/>
    <p:sldLayoutId id="2147483667" r:id="rId6"/>
    <p:sldLayoutId id="2147483668" r:id="rId7"/>
    <p:sldLayoutId id="2147483664" r:id="rId8"/>
    <p:sldLayoutId id="2147483657" r:id="rId9"/>
    <p:sldLayoutId id="2147483670" r:id="rId10"/>
    <p:sldLayoutId id="2147483671" r:id="rId11"/>
    <p:sldLayoutId id="2147483672" r:id="rId12"/>
    <p:sldLayoutId id="2147483655" r:id="rId13"/>
    <p:sldLayoutId id="2147483663" r:id="rId14"/>
    <p:sldLayoutId id="2147483660" r:id="rId15"/>
    <p:sldLayoutId id="2147483673" r:id="rId16"/>
    <p:sldLayoutId id="2147483674" r:id="rId17"/>
    <p:sldLayoutId id="2147483675" r:id="rId18"/>
    <p:sldLayoutId id="2147483659" r:id="rId19"/>
    <p:sldLayoutId id="2147483679" r:id="rId20"/>
    <p:sldLayoutId id="2147483676" r:id="rId21"/>
    <p:sldLayoutId id="2147483677" r:id="rId22"/>
    <p:sldLayoutId id="2147483678" r:id="rId23"/>
  </p:sldLayoutIdLst>
  <p:transition/>
  <p:txStyles>
    <p:titleStyle>
      <a:lvl1pPr algn="l" defTabSz="914453" rtl="0" eaLnBrk="1" latinLnBrk="0" hangingPunct="1">
        <a:lnSpc>
          <a:spcPct val="80000"/>
        </a:lnSpc>
        <a:spcBef>
          <a:spcPct val="0"/>
        </a:spcBef>
        <a:buNone/>
        <a:defRPr sz="5443" b="0" i="0" kern="1200" cap="all" baseline="0">
          <a:solidFill>
            <a:schemeClr val="accent4"/>
          </a:solidFill>
          <a:latin typeface="Arial" panose="020B0604020202020204" pitchFamily="34" charset="0"/>
          <a:ea typeface="Inter Display" panose="02000503000000020004" pitchFamily="2" charset="0"/>
          <a:cs typeface="Arial" panose="020B0604020202020204" pitchFamily="34" charset="0"/>
        </a:defRPr>
      </a:lvl1pPr>
    </p:titleStyle>
    <p:body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Arial" panose="020B0604020202020204" pitchFamily="34" charset="0"/>
          <a:ea typeface="Inter Display" panose="02000503000000020004" pitchFamily="2" charset="0"/>
          <a:cs typeface="Arial" panose="020B0604020202020204" pitchFamily="34"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Arial" panose="020B0604020202020204" pitchFamily="34" charset="0"/>
          <a:ea typeface="Inter Display" panose="02000503000000020004" pitchFamily="2" charset="0"/>
          <a:cs typeface="Arial" panose="020B0604020202020204" pitchFamily="34"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Arial" panose="020B0604020202020204" pitchFamily="34" charset="0"/>
          <a:ea typeface="Inter Display" panose="02000503000000020004" pitchFamily="2" charset="0"/>
          <a:cs typeface="Arial" panose="020B0604020202020204" pitchFamily="34"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Arial" panose="020B0604020202020204" pitchFamily="34" charset="0"/>
          <a:ea typeface="Inter Display" panose="02000503000000020004" pitchFamily="2" charset="0"/>
          <a:cs typeface="Arial" panose="020B0604020202020204" pitchFamily="34"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Arial" panose="020B0604020202020204" pitchFamily="34" charset="0"/>
          <a:ea typeface="Inter Display" panose="02000503000000020004" pitchFamily="2" charset="0"/>
          <a:cs typeface="Arial" panose="020B0604020202020204" pitchFamily="34"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53" rtl="0" eaLnBrk="1" latinLnBrk="0" hangingPunct="1">
        <a:defRPr sz="1800" kern="1200">
          <a:solidFill>
            <a:schemeClr val="tx1"/>
          </a:solidFill>
          <a:latin typeface="+mn-lt"/>
          <a:ea typeface="+mn-ea"/>
          <a:cs typeface="+mn-cs"/>
        </a:defRPr>
      </a:lvl1pPr>
      <a:lvl2pPr marL="457228" algn="l" defTabSz="914453" rtl="0" eaLnBrk="1" latinLnBrk="0" hangingPunct="1">
        <a:defRPr sz="1800" kern="1200">
          <a:solidFill>
            <a:schemeClr val="tx1"/>
          </a:solidFill>
          <a:latin typeface="+mn-lt"/>
          <a:ea typeface="+mn-ea"/>
          <a:cs typeface="+mn-cs"/>
        </a:defRPr>
      </a:lvl2pPr>
      <a:lvl3pPr marL="914453" algn="l" defTabSz="914453" rtl="0" eaLnBrk="1" latinLnBrk="0" hangingPunct="1">
        <a:defRPr sz="1800" kern="1200">
          <a:solidFill>
            <a:schemeClr val="tx1"/>
          </a:solidFill>
          <a:latin typeface="+mn-lt"/>
          <a:ea typeface="+mn-ea"/>
          <a:cs typeface="+mn-cs"/>
        </a:defRPr>
      </a:lvl3pPr>
      <a:lvl4pPr marL="1371681" algn="l" defTabSz="914453" rtl="0" eaLnBrk="1" latinLnBrk="0" hangingPunct="1">
        <a:defRPr sz="1800" kern="1200">
          <a:solidFill>
            <a:schemeClr val="tx1"/>
          </a:solidFill>
          <a:latin typeface="+mn-lt"/>
          <a:ea typeface="+mn-ea"/>
          <a:cs typeface="+mn-cs"/>
        </a:defRPr>
      </a:lvl4pPr>
      <a:lvl5pPr marL="1828907" algn="l" defTabSz="914453" rtl="0" eaLnBrk="1" latinLnBrk="0" hangingPunct="1">
        <a:defRPr sz="1800" kern="1200">
          <a:solidFill>
            <a:schemeClr val="tx1"/>
          </a:solidFill>
          <a:latin typeface="+mn-lt"/>
          <a:ea typeface="+mn-ea"/>
          <a:cs typeface="+mn-cs"/>
        </a:defRPr>
      </a:lvl5pPr>
      <a:lvl6pPr marL="2286133" algn="l" defTabSz="914453" rtl="0" eaLnBrk="1" latinLnBrk="0" hangingPunct="1">
        <a:defRPr sz="1800" kern="1200">
          <a:solidFill>
            <a:schemeClr val="tx1"/>
          </a:solidFill>
          <a:latin typeface="+mn-lt"/>
          <a:ea typeface="+mn-ea"/>
          <a:cs typeface="+mn-cs"/>
        </a:defRPr>
      </a:lvl6pPr>
      <a:lvl7pPr marL="2743360" algn="l" defTabSz="914453" rtl="0" eaLnBrk="1" latinLnBrk="0" hangingPunct="1">
        <a:defRPr sz="1800" kern="1200">
          <a:solidFill>
            <a:schemeClr val="tx1"/>
          </a:solidFill>
          <a:latin typeface="+mn-lt"/>
          <a:ea typeface="+mn-ea"/>
          <a:cs typeface="+mn-cs"/>
        </a:defRPr>
      </a:lvl7pPr>
      <a:lvl8pPr marL="3200587" algn="l" defTabSz="914453" rtl="0" eaLnBrk="1" latinLnBrk="0" hangingPunct="1">
        <a:defRPr sz="1800" kern="1200">
          <a:solidFill>
            <a:schemeClr val="tx1"/>
          </a:solidFill>
          <a:latin typeface="+mn-lt"/>
          <a:ea typeface="+mn-ea"/>
          <a:cs typeface="+mn-cs"/>
        </a:defRPr>
      </a:lvl8pPr>
      <a:lvl9pPr marL="3657814" algn="l" defTabSz="91445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257" userDrawn="1">
          <p15:clr>
            <a:srgbClr val="F26B43"/>
          </p15:clr>
        </p15:guide>
        <p15:guide id="3" pos="393" userDrawn="1">
          <p15:clr>
            <a:srgbClr val="000000"/>
          </p15:clr>
        </p15:guide>
        <p15:guide id="4" orient="horz" pos="368" userDrawn="1">
          <p15:clr>
            <a:srgbClr val="000000"/>
          </p15:clr>
        </p15:guide>
        <p15:guide id="5" pos="3840" userDrawn="1">
          <p15:clr>
            <a:srgbClr val="F26B43"/>
          </p15:clr>
        </p15:guide>
        <p15:guide id="6" pos="4067" userDrawn="1">
          <p15:clr>
            <a:srgbClr val="00000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0.svg"/><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9.xml"/><Relationship Id="rId1" Type="http://schemas.openxmlformats.org/officeDocument/2006/relationships/slideLayout" Target="../slideLayouts/slideLayout22.xml"/></Relationships>
</file>

<file path=ppt/slides/_rels/slide1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30.emf"/><Relationship Id="rId7" Type="http://schemas.openxmlformats.org/officeDocument/2006/relationships/image" Target="../media/image34.emf"/><Relationship Id="rId2" Type="http://schemas.openxmlformats.org/officeDocument/2006/relationships/notesSlide" Target="../notesSlides/notesSlide12.xml"/><Relationship Id="rId1" Type="http://schemas.openxmlformats.org/officeDocument/2006/relationships/slideLayout" Target="../slideLayouts/slideLayout9.xml"/><Relationship Id="rId6" Type="http://schemas.openxmlformats.org/officeDocument/2006/relationships/image" Target="../media/image33.emf"/><Relationship Id="rId5" Type="http://schemas.openxmlformats.org/officeDocument/2006/relationships/image" Target="../media/image32.emf"/><Relationship Id="rId4" Type="http://schemas.openxmlformats.org/officeDocument/2006/relationships/image" Target="../media/image31.emf"/></Relationships>
</file>

<file path=ppt/slides/_rels/slide16.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notesSlide" Target="../notesSlides/notesSlide13.xml"/><Relationship Id="rId1" Type="http://schemas.openxmlformats.org/officeDocument/2006/relationships/slideLayout" Target="../slideLayouts/slideLayout9.xml"/><Relationship Id="rId6" Type="http://schemas.openxmlformats.org/officeDocument/2006/relationships/image" Target="../media/image38.emf"/><Relationship Id="rId5" Type="http://schemas.openxmlformats.org/officeDocument/2006/relationships/image" Target="../media/image37.emf"/><Relationship Id="rId4" Type="http://schemas.openxmlformats.org/officeDocument/2006/relationships/image" Target="../media/image36.emf"/></Relationships>
</file>

<file path=ppt/slides/_rels/slide1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6.xml"/><Relationship Id="rId1" Type="http://schemas.openxmlformats.org/officeDocument/2006/relationships/slideLayout" Target="../slideLayouts/slideLayout22.xml"/><Relationship Id="rId4" Type="http://schemas.openxmlformats.org/officeDocument/2006/relationships/image" Target="../media/image41.png"/></Relationships>
</file>

<file path=ppt/slides/_rels/slide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2.png"/><Relationship Id="rId1" Type="http://schemas.openxmlformats.org/officeDocument/2006/relationships/slideLayout" Target="../slideLayouts/slideLayout23.xml"/><Relationship Id="rId4" Type="http://schemas.openxmlformats.org/officeDocument/2006/relationships/image" Target="../media/image40.png"/></Relationships>
</file>

<file path=ppt/slides/_rels/slide2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7.xml"/><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8.xml"/><Relationship Id="rId1" Type="http://schemas.openxmlformats.org/officeDocument/2006/relationships/slideLayout" Target="../slideLayouts/slideLayout21.xml"/></Relationships>
</file>

<file path=ppt/slides/_rels/slide2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9.xml"/><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0.xml"/><Relationship Id="rId1" Type="http://schemas.openxmlformats.org/officeDocument/2006/relationships/slideLayout" Target="../slideLayouts/slideLayout21.xml"/></Relationships>
</file>

<file path=ppt/slides/_rels/slide2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1.xml"/><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2.xml"/><Relationship Id="rId1" Type="http://schemas.openxmlformats.org/officeDocument/2006/relationships/slideLayout" Target="../slideLayouts/slideLayout21.xml"/></Relationships>
</file>

<file path=ppt/slides/_rels/slide2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3.xml"/><Relationship Id="rId1" Type="http://schemas.openxmlformats.org/officeDocument/2006/relationships/slideLayout" Target="../slideLayouts/slideLayout23.xml"/></Relationships>
</file>

<file path=ppt/slides/_rels/slide2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1.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4.xml"/><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1.xml"/></Relationships>
</file>

<file path=ppt/slides/_rels/slide3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5.xml"/><Relationship Id="rId1" Type="http://schemas.openxmlformats.org/officeDocument/2006/relationships/slideLayout" Target="../slideLayouts/slideLayout23.xml"/></Relationships>
</file>

<file path=ppt/slides/_rels/slide3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1.xml"/></Relationships>
</file>

<file path=ppt/slides/_rels/slide33.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2.xml"/></Relationships>
</file>

<file path=ppt/slides/_rels/slide3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6.xml"/><Relationship Id="rId1" Type="http://schemas.openxmlformats.org/officeDocument/2006/relationships/slideLayout" Target="../slideLayouts/slideLayout18.xml"/><Relationship Id="rId5" Type="http://schemas.openxmlformats.org/officeDocument/2006/relationships/image" Target="../media/image10.svg"/><Relationship Id="rId4" Type="http://schemas.openxmlformats.org/officeDocument/2006/relationships/image" Target="../media/image9.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13">
            <a:extLst>
              <a:ext uri="{FF2B5EF4-FFF2-40B4-BE49-F238E27FC236}">
                <a16:creationId xmlns:a16="http://schemas.microsoft.com/office/drawing/2014/main" id="{00A04102-C93B-CD24-0A55-BC37F98C5201}"/>
              </a:ext>
            </a:extLst>
          </p:cNvPr>
          <p:cNvPicPr>
            <a:picLocks noGrp="1" noChangeAspect="1"/>
          </p:cNvPicPr>
          <p:nvPr>
            <p:ph type="pic" sz="quarter" idx="11"/>
          </p:nvPr>
        </p:nvPicPr>
        <p:blipFill>
          <a:blip r:embed="rId3" cstate="print">
            <a:extLst>
              <a:ext uri="{28A0092B-C50C-407E-A947-70E740481C1C}">
                <a14:useLocalDpi xmlns:a14="http://schemas.microsoft.com/office/drawing/2010/main"/>
              </a:ext>
            </a:extLst>
          </a:blip>
          <a:srcRect/>
          <a:stretch/>
        </p:blipFill>
        <p:spPr>
          <a:xfrm>
            <a:off x="658813" y="2595220"/>
            <a:ext cx="10975975" cy="4284662"/>
          </a:xfrm>
        </p:spPr>
      </p:pic>
      <p:sp>
        <p:nvSpPr>
          <p:cNvPr id="7" name="Text Placeholder 6">
            <a:extLst>
              <a:ext uri="{FF2B5EF4-FFF2-40B4-BE49-F238E27FC236}">
                <a16:creationId xmlns:a16="http://schemas.microsoft.com/office/drawing/2014/main" id="{8B1D4A70-6CA2-23A1-1A5A-497FD63075D8}"/>
              </a:ext>
            </a:extLst>
          </p:cNvPr>
          <p:cNvSpPr>
            <a:spLocks noGrp="1"/>
          </p:cNvSpPr>
          <p:nvPr>
            <p:ph type="body" sz="quarter" idx="10"/>
          </p:nvPr>
        </p:nvSpPr>
        <p:spPr/>
        <p:txBody>
          <a:bodyPr/>
          <a:lstStyle/>
          <a:p>
            <a:r>
              <a:rPr lang="en-US" altLang="zh-CN" sz="6000" dirty="0">
                <a:solidFill>
                  <a:schemeClr val="accent1"/>
                </a:solidFill>
              </a:rPr>
              <a:t>BAROSSA</a:t>
            </a:r>
          </a:p>
        </p:txBody>
      </p:sp>
      <p:sp>
        <p:nvSpPr>
          <p:cNvPr id="4" name="object 3">
            <a:extLst>
              <a:ext uri="{FF2B5EF4-FFF2-40B4-BE49-F238E27FC236}">
                <a16:creationId xmlns:a16="http://schemas.microsoft.com/office/drawing/2014/main" id="{9197825A-32B7-42D4-B689-D7C33765AE97}"/>
              </a:ext>
            </a:extLst>
          </p:cNvPr>
          <p:cNvSpPr txBox="1"/>
          <p:nvPr/>
        </p:nvSpPr>
        <p:spPr>
          <a:xfrm>
            <a:off x="1225818" y="2385046"/>
            <a:ext cx="9198790" cy="647913"/>
          </a:xfrm>
          <a:prstGeom prst="rect">
            <a:avLst/>
          </a:prstGeom>
        </p:spPr>
        <p:txBody>
          <a:bodyPr vert="horz" wrap="none" lIns="0" tIns="11521" rIns="0" bIns="0" rtlCol="0">
            <a:noAutofit/>
          </a:bodyPr>
          <a:lstStyle/>
          <a:p>
            <a:pPr>
              <a:lnSpc>
                <a:spcPct val="90000"/>
              </a:lnSpc>
              <a:tabLst>
                <a:tab pos="1657444" algn="l"/>
                <a:tab pos="2477814" algn="l"/>
                <a:tab pos="3004948" algn="l"/>
                <a:tab pos="3746966" algn="l"/>
                <a:tab pos="5342193" algn="l"/>
                <a:tab pos="6106104" algn="l"/>
              </a:tabLst>
            </a:pPr>
            <a:endParaRPr lang="en-US" sz="5534" spc="181" dirty="0">
              <a:latin typeface="Arial" panose="020B0604020202020204" pitchFamily="34" charset="0"/>
              <a:cs typeface="Hellix"/>
            </a:endParaRPr>
          </a:p>
        </p:txBody>
      </p:sp>
      <p:sp>
        <p:nvSpPr>
          <p:cNvPr id="16" name="Freeform 15">
            <a:extLst>
              <a:ext uri="{FF2B5EF4-FFF2-40B4-BE49-F238E27FC236}">
                <a16:creationId xmlns:a16="http://schemas.microsoft.com/office/drawing/2014/main" id="{7A05B93F-9F39-A34D-5709-D939A123967A}"/>
              </a:ext>
            </a:extLst>
          </p:cNvPr>
          <p:cNvSpPr>
            <a:spLocks noGrp="1" noRot="1" noMove="1" noResize="1" noEditPoints="1" noAdjustHandles="1" noChangeArrowheads="1" noChangeShapeType="1"/>
          </p:cNvSpPr>
          <p:nvPr/>
        </p:nvSpPr>
        <p:spPr>
          <a:xfrm>
            <a:off x="-49412" y="5845854"/>
            <a:ext cx="12346515" cy="1035296"/>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Arial" panose="020B0604020202020204" pitchFamily="34" charset="0"/>
            </a:endParaRPr>
          </a:p>
        </p:txBody>
      </p:sp>
      <p:pic>
        <p:nvPicPr>
          <p:cNvPr id="19" name="Graphic 18">
            <a:extLst>
              <a:ext uri="{FF2B5EF4-FFF2-40B4-BE49-F238E27FC236}">
                <a16:creationId xmlns:a16="http://schemas.microsoft.com/office/drawing/2014/main" id="{1FE4F190-255E-C201-942E-D630F646E938}"/>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Tree>
    <p:extLst>
      <p:ext uri="{BB962C8B-B14F-4D97-AF65-F5344CB8AC3E}">
        <p14:creationId xmlns:p14="http://schemas.microsoft.com/office/powerpoint/2010/main" val="1165913352"/>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24365" r="16890"/>
          <a:stretch/>
        </p:blipFill>
        <p:spPr>
          <a:xfrm>
            <a:off x="1" y="7938"/>
            <a:ext cx="6096000" cy="6913753"/>
          </a:xfrm>
        </p:spPr>
      </p:pic>
      <p:sp>
        <p:nvSpPr>
          <p:cNvPr id="3" name="Title 2">
            <a:extLst>
              <a:ext uri="{FF2B5EF4-FFF2-40B4-BE49-F238E27FC236}">
                <a16:creationId xmlns:a16="http://schemas.microsoft.com/office/drawing/2014/main" id="{F4E426E7-B3AF-1126-A7BD-FC28F59DDCC8}"/>
              </a:ext>
            </a:extLst>
          </p:cNvPr>
          <p:cNvSpPr>
            <a:spLocks noGrp="1"/>
          </p:cNvSpPr>
          <p:nvPr>
            <p:ph type="title"/>
          </p:nvPr>
        </p:nvSpPr>
        <p:spPr>
          <a:xfrm>
            <a:off x="588094" y="613399"/>
            <a:ext cx="5334275" cy="820910"/>
          </a:xfrm>
        </p:spPr>
        <p:txBody>
          <a:bodyPr/>
          <a:lstStyle/>
          <a:p>
            <a:r>
              <a:rPr lang="en-US" altLang="zh-CN" b="1" dirty="0">
                <a:solidFill>
                  <a:schemeClr val="accent2"/>
                </a:solidFill>
              </a:rPr>
              <a:t>KHÍ HẬU</a:t>
            </a:r>
          </a:p>
        </p:txBody>
      </p:sp>
      <p:sp>
        <p:nvSpPr>
          <p:cNvPr id="8" name="TextBox 7">
            <a:extLst>
              <a:ext uri="{FF2B5EF4-FFF2-40B4-BE49-F238E27FC236}">
                <a16:creationId xmlns:a16="http://schemas.microsoft.com/office/drawing/2014/main" id="{C02330F5-AA6E-D44A-DE7C-F0AE1B15F21C}"/>
              </a:ext>
            </a:extLst>
          </p:cNvPr>
          <p:cNvSpPr txBox="1"/>
          <p:nvPr/>
        </p:nvSpPr>
        <p:spPr>
          <a:xfrm>
            <a:off x="560158" y="1141921"/>
            <a:ext cx="4331369" cy="584775"/>
          </a:xfrm>
          <a:prstGeom prst="rect">
            <a:avLst/>
          </a:prstGeom>
          <a:noFill/>
        </p:spPr>
        <p:txBody>
          <a:bodyPr wrap="square" rtlCol="0">
            <a:spAutoFit/>
          </a:bodyPr>
          <a:lstStyle/>
          <a:p>
            <a:pPr algn="l"/>
            <a:r>
              <a:rPr lang="en-US" altLang="zh-CN" sz="3200" b="1" dirty="0">
                <a:solidFill>
                  <a:schemeClr val="accent1"/>
                </a:solidFill>
                <a:effectLst/>
                <a:latin typeface="Arial" panose="020B0604020202020204" pitchFamily="34" charset="0"/>
                <a:ea typeface="Inter Display" panose="02000503000000020004" pitchFamily="2" charset="0"/>
                <a:cs typeface="Arial" panose="020B0604020202020204" pitchFamily="34" charset="0"/>
              </a:rPr>
              <a:t>ĐỊA TRUNG HẢI</a:t>
            </a:r>
          </a:p>
        </p:txBody>
      </p:sp>
      <p:cxnSp>
        <p:nvCxnSpPr>
          <p:cNvPr id="4" name="Straight Connector 3">
            <a:extLst>
              <a:ext uri="{FF2B5EF4-FFF2-40B4-BE49-F238E27FC236}">
                <a16:creationId xmlns:a16="http://schemas.microsoft.com/office/drawing/2014/main" id="{66C7F88A-37A9-1316-1437-5664D4B3CE90}"/>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5" name="Title 7">
            <a:extLst>
              <a:ext uri="{FF2B5EF4-FFF2-40B4-BE49-F238E27FC236}">
                <a16:creationId xmlns:a16="http://schemas.microsoft.com/office/drawing/2014/main" id="{1E0CD2F2-B26C-5D83-6A4A-33199EA75108}"/>
              </a:ext>
            </a:extLst>
          </p:cNvPr>
          <p:cNvSpPr txBox="1">
            <a:spLocks/>
          </p:cNvSpPr>
          <p:nvPr/>
        </p:nvSpPr>
        <p:spPr>
          <a:xfrm>
            <a:off x="6456363" y="626428"/>
            <a:ext cx="3832460" cy="683329"/>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altLang="zh-CN" b="1" dirty="0">
                <a:solidFill>
                  <a:schemeClr val="accent3"/>
                </a:solidFill>
                <a:latin typeface="Arial" panose="020B0604020202020204" pitchFamily="34" charset="0"/>
                <a:cs typeface="Arial" panose="020B0604020202020204" pitchFamily="34" charset="0"/>
              </a:rPr>
              <a:t>ĐỘ CAO</a:t>
            </a:r>
          </a:p>
        </p:txBody>
      </p:sp>
      <p:sp>
        <p:nvSpPr>
          <p:cNvPr id="6" name="Text Placeholder 9">
            <a:extLst>
              <a:ext uri="{FF2B5EF4-FFF2-40B4-BE49-F238E27FC236}">
                <a16:creationId xmlns:a16="http://schemas.microsoft.com/office/drawing/2014/main" id="{EF009C7A-4F34-BBB0-8207-FDEC473D86B4}"/>
              </a:ext>
            </a:extLst>
          </p:cNvPr>
          <p:cNvSpPr txBox="1">
            <a:spLocks/>
          </p:cNvSpPr>
          <p:nvPr/>
        </p:nvSpPr>
        <p:spPr>
          <a:xfrm>
            <a:off x="6354110" y="3681851"/>
            <a:ext cx="2748500"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b="1" dirty="0">
                <a:solidFill>
                  <a:schemeClr val="accent3"/>
                </a:solidFill>
                <a:latin typeface="Arial" panose="020B0604020202020204" pitchFamily="34" charset="0"/>
                <a:cs typeface="Arial" panose="020B0604020202020204" pitchFamily="34" charset="0"/>
              </a:rPr>
              <a:t>THUNG LŨNG BAROSSA</a:t>
            </a:r>
          </a:p>
          <a:p>
            <a:r>
              <a:rPr lang="en-US" altLang="zh-CN" sz="1800" dirty="0">
                <a:solidFill>
                  <a:srgbClr val="B2D8BE"/>
                </a:solidFill>
                <a:latin typeface="Arial" panose="020B0604020202020204" pitchFamily="34" charset="0"/>
                <a:cs typeface="Arial" panose="020B0604020202020204" pitchFamily="34" charset="0"/>
              </a:rPr>
              <a:t>130–430M (427–1.411FT)</a:t>
            </a:r>
          </a:p>
        </p:txBody>
      </p:sp>
      <p:sp>
        <p:nvSpPr>
          <p:cNvPr id="7" name="TextBox 6">
            <a:extLst>
              <a:ext uri="{FF2B5EF4-FFF2-40B4-BE49-F238E27FC236}">
                <a16:creationId xmlns:a16="http://schemas.microsoft.com/office/drawing/2014/main" id="{D37F28FC-2D7D-FE36-513C-EC2AFE1BB683}"/>
              </a:ext>
            </a:extLst>
          </p:cNvPr>
          <p:cNvSpPr txBox="1"/>
          <p:nvPr/>
        </p:nvSpPr>
        <p:spPr>
          <a:xfrm>
            <a:off x="9228352" y="5836182"/>
            <a:ext cx="2092341"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THẤP</a:t>
            </a:r>
          </a:p>
          <a:p>
            <a:r>
              <a:rPr lang="en-US" altLang="zh-CN" sz="1400" dirty="0">
                <a:solidFill>
                  <a:srgbClr val="601329"/>
                </a:solidFill>
                <a:latin typeface="Arial" panose="020B0604020202020204" pitchFamily="34" charset="0"/>
              </a:rPr>
              <a:t>0–499m
(0–1.639ft)</a:t>
            </a:r>
          </a:p>
        </p:txBody>
      </p:sp>
      <p:sp>
        <p:nvSpPr>
          <p:cNvPr id="9" name="TextBox 8">
            <a:extLst>
              <a:ext uri="{FF2B5EF4-FFF2-40B4-BE49-F238E27FC236}">
                <a16:creationId xmlns:a16="http://schemas.microsoft.com/office/drawing/2014/main" id="{15635A6B-0781-F90A-199E-028DAE80FC8E}"/>
              </a:ext>
            </a:extLst>
          </p:cNvPr>
          <p:cNvSpPr txBox="1"/>
          <p:nvPr/>
        </p:nvSpPr>
        <p:spPr>
          <a:xfrm>
            <a:off x="9633083" y="4316851"/>
            <a:ext cx="2399913"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TRUNG BÌNH</a:t>
            </a:r>
          </a:p>
          <a:p>
            <a:r>
              <a:rPr lang="en-US" altLang="zh-CN" sz="1400" dirty="0">
                <a:solidFill>
                  <a:srgbClr val="601329"/>
                </a:solidFill>
                <a:latin typeface="Arial" panose="020B0604020202020204" pitchFamily="34" charset="0"/>
              </a:rPr>
              <a:t>500–749m</a:t>
            </a:r>
          </a:p>
          <a:p>
            <a:r>
              <a:rPr lang="en-US" altLang="zh-CN" sz="1400" dirty="0">
                <a:solidFill>
                  <a:srgbClr val="601329"/>
                </a:solidFill>
                <a:latin typeface="Arial" panose="020B0604020202020204" pitchFamily="34" charset="0"/>
              </a:rPr>
              <a:t>(1.640–2.459ft)</a:t>
            </a:r>
          </a:p>
        </p:txBody>
      </p:sp>
      <p:sp>
        <p:nvSpPr>
          <p:cNvPr id="17" name="TextBox 16">
            <a:extLst>
              <a:ext uri="{FF2B5EF4-FFF2-40B4-BE49-F238E27FC236}">
                <a16:creationId xmlns:a16="http://schemas.microsoft.com/office/drawing/2014/main" id="{5861A4C8-E9C7-CD4C-1C2B-B563D5B1CBAC}"/>
              </a:ext>
            </a:extLst>
          </p:cNvPr>
          <p:cNvSpPr txBox="1"/>
          <p:nvPr/>
        </p:nvSpPr>
        <p:spPr>
          <a:xfrm>
            <a:off x="10105808" y="2748202"/>
            <a:ext cx="2399913"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CAO</a:t>
            </a:r>
          </a:p>
          <a:p>
            <a:r>
              <a:rPr lang="en-US" altLang="zh-CN" sz="1400" dirty="0">
                <a:solidFill>
                  <a:srgbClr val="601329"/>
                </a:solidFill>
                <a:latin typeface="Arial" panose="020B0604020202020204" pitchFamily="34" charset="0"/>
              </a:rPr>
              <a:t>750–999m</a:t>
            </a:r>
          </a:p>
          <a:p>
            <a:r>
              <a:rPr lang="en-US" altLang="zh-CN" sz="1400" dirty="0">
                <a:solidFill>
                  <a:srgbClr val="601329"/>
                </a:solidFill>
                <a:latin typeface="Arial" panose="020B0604020202020204" pitchFamily="34" charset="0"/>
              </a:rPr>
              <a:t>(2.460–3.279ft)</a:t>
            </a:r>
          </a:p>
        </p:txBody>
      </p:sp>
      <p:cxnSp>
        <p:nvCxnSpPr>
          <p:cNvPr id="24" name="Straight Connector 23">
            <a:extLst>
              <a:ext uri="{FF2B5EF4-FFF2-40B4-BE49-F238E27FC236}">
                <a16:creationId xmlns:a16="http://schemas.microsoft.com/office/drawing/2014/main" id="{5EBB580C-9143-CF56-729E-7075B864EC4D}"/>
              </a:ext>
            </a:extLst>
          </p:cNvPr>
          <p:cNvCxnSpPr>
            <a:cxnSpLocks/>
          </p:cNvCxnSpPr>
          <p:nvPr/>
        </p:nvCxnSpPr>
        <p:spPr>
          <a:xfrm>
            <a:off x="7570115" y="6283066"/>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7DFD78A3-26F2-52DC-D308-69DB3574D540}"/>
              </a:ext>
            </a:extLst>
          </p:cNvPr>
          <p:cNvCxnSpPr>
            <a:cxnSpLocks/>
          </p:cNvCxnSpPr>
          <p:nvPr/>
        </p:nvCxnSpPr>
        <p:spPr>
          <a:xfrm flipV="1">
            <a:off x="7570115" y="5160065"/>
            <a:ext cx="0" cy="11230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6" name="Oval 25">
            <a:extLst>
              <a:ext uri="{FF2B5EF4-FFF2-40B4-BE49-F238E27FC236}">
                <a16:creationId xmlns:a16="http://schemas.microsoft.com/office/drawing/2014/main" id="{F2A61C95-4925-D93A-DB0F-CA08751A4098}"/>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7" name="Oval 26">
            <a:extLst>
              <a:ext uri="{FF2B5EF4-FFF2-40B4-BE49-F238E27FC236}">
                <a16:creationId xmlns:a16="http://schemas.microsoft.com/office/drawing/2014/main" id="{9F8CD0D0-3E12-D546-F4B1-90C991DCFE3D}"/>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8" name="Oval 27">
            <a:extLst>
              <a:ext uri="{FF2B5EF4-FFF2-40B4-BE49-F238E27FC236}">
                <a16:creationId xmlns:a16="http://schemas.microsoft.com/office/drawing/2014/main" id="{B1207924-4A5A-F27B-8E6D-2F1F54F201BA}"/>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9" name="Oval 28">
            <a:extLst>
              <a:ext uri="{FF2B5EF4-FFF2-40B4-BE49-F238E27FC236}">
                <a16:creationId xmlns:a16="http://schemas.microsoft.com/office/drawing/2014/main" id="{E830310A-B797-9447-35E2-F1C64AC1152D}"/>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0" name="Oval 29">
            <a:extLst>
              <a:ext uri="{FF2B5EF4-FFF2-40B4-BE49-F238E27FC236}">
                <a16:creationId xmlns:a16="http://schemas.microsoft.com/office/drawing/2014/main" id="{AFD5A55D-3E7D-A2A3-B45D-C6E42FA559E8}"/>
              </a:ext>
            </a:extLst>
          </p:cNvPr>
          <p:cNvSpPr/>
          <p:nvPr/>
        </p:nvSpPr>
        <p:spPr>
          <a:xfrm>
            <a:off x="8632018" y="6110397"/>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n>
                <a:solidFill>
                  <a:sysClr val="windowText" lastClr="000000"/>
                </a:solidFill>
              </a:ln>
              <a:solidFill>
                <a:schemeClr val="accent3"/>
              </a:solidFill>
              <a:latin typeface="Arial" panose="020B0604020202020204" pitchFamily="34" charset="0"/>
            </a:endParaRPr>
          </a:p>
        </p:txBody>
      </p:sp>
      <p:sp>
        <p:nvSpPr>
          <p:cNvPr id="2" name="TextBox 1">
            <a:extLst>
              <a:ext uri="{FF2B5EF4-FFF2-40B4-BE49-F238E27FC236}">
                <a16:creationId xmlns:a16="http://schemas.microsoft.com/office/drawing/2014/main" id="{71362A42-573D-9599-BA0D-FB4FB03600C8}"/>
              </a:ext>
            </a:extLst>
          </p:cNvPr>
          <p:cNvSpPr txBox="1"/>
          <p:nvPr/>
        </p:nvSpPr>
        <p:spPr>
          <a:xfrm>
            <a:off x="10456533" y="1308425"/>
            <a:ext cx="2643446" cy="744819"/>
          </a:xfrm>
          <a:prstGeom prst="rect">
            <a:avLst/>
          </a:prstGeom>
          <a:noFill/>
        </p:spPr>
        <p:txBody>
          <a:bodyPr wrap="square">
            <a:spAutoFit/>
          </a:bodyPr>
          <a:lstStyle/>
          <a:p>
            <a:pPr>
              <a:lnSpc>
                <a:spcPct val="80000"/>
              </a:lnSpc>
              <a:tabLst>
                <a:tab pos="1274445" algn="l"/>
              </a:tabLst>
            </a:pPr>
            <a:r>
              <a:rPr lang="vi-VN" sz="1800" b="1" dirty="0">
                <a:solidFill>
                  <a:schemeClr val="accent1"/>
                </a:solidFill>
                <a:latin typeface="Arial"/>
                <a:cs typeface="Hellix"/>
              </a:rPr>
              <a:t>RẤT CAO</a:t>
            </a:r>
          </a:p>
          <a:p>
            <a:r>
              <a:rPr lang="en-US" sz="1400" dirty="0">
                <a:solidFill>
                  <a:srgbClr val="601329"/>
                </a:solidFill>
                <a:latin typeface="Arial" panose="020B0604020202020204" pitchFamily="34" charset="0"/>
                <a:cs typeface="Arial" panose="020B0604020202020204" pitchFamily="34" charset="0"/>
              </a:rPr>
              <a:t>1000m +</a:t>
            </a:r>
          </a:p>
          <a:p>
            <a:r>
              <a:rPr lang="en-US" sz="1400" dirty="0">
                <a:solidFill>
                  <a:srgbClr val="601329"/>
                </a:solidFill>
                <a:latin typeface="Arial" panose="020B0604020202020204" pitchFamily="34" charset="0"/>
                <a:cs typeface="Arial" panose="020B0604020202020204" pitchFamily="34" charset="0"/>
              </a:rPr>
              <a:t>(&gt;3,280ft +)</a:t>
            </a:r>
          </a:p>
        </p:txBody>
      </p:sp>
    </p:spTree>
    <p:extLst>
      <p:ext uri="{BB962C8B-B14F-4D97-AF65-F5344CB8AC3E}">
        <p14:creationId xmlns:p14="http://schemas.microsoft.com/office/powerpoint/2010/main" val="500136252"/>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close-up of a rock  AI-generated content may be incorrect.">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3" cstate="print">
            <a:extLst>
              <a:ext uri="{28A0092B-C50C-407E-A947-70E740481C1C}">
                <a14:useLocalDpi xmlns:a14="http://schemas.microsoft.com/office/drawing/2010/main"/>
              </a:ext>
            </a:extLst>
          </a:blip>
          <a:srcRect/>
          <a:stretch>
            <a:fillRect/>
          </a:stretch>
        </p:blipFill>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en-US" altLang="zh-CN" b="1" dirty="0">
                <a:solidFill>
                  <a:schemeClr val="accent1"/>
                </a:solidFill>
              </a:rPr>
              <a:t>ĐẤT</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3" y="2391774"/>
            <a:ext cx="3911208" cy="1530521"/>
          </a:xfrm>
        </p:spPr>
        <p:txBody>
          <a:bodyPr/>
          <a:lstStyle/>
          <a:p>
            <a:r>
              <a:rPr lang="en-US" altLang="zh-CN" sz="1600" dirty="0" err="1">
                <a:effectLst/>
              </a:rPr>
              <a:t>Mặc</a:t>
            </a:r>
            <a:r>
              <a:rPr lang="en-US" altLang="zh-CN" sz="1600" dirty="0">
                <a:effectLst/>
              </a:rPr>
              <a:t> </a:t>
            </a:r>
            <a:r>
              <a:rPr lang="en-US" altLang="zh-CN" sz="1600" dirty="0" err="1">
                <a:effectLst/>
              </a:rPr>
              <a:t>dù</a:t>
            </a:r>
            <a:r>
              <a:rPr lang="en-US" altLang="zh-CN" sz="1600" dirty="0">
                <a:effectLst/>
              </a:rPr>
              <a:t> </a:t>
            </a:r>
            <a:r>
              <a:rPr lang="en-US" altLang="zh-CN" sz="1600" dirty="0" err="1">
                <a:effectLst/>
              </a:rPr>
              <a:t>đất</a:t>
            </a:r>
            <a:r>
              <a:rPr lang="en-US" altLang="zh-CN" sz="1600" dirty="0">
                <a:effectLst/>
              </a:rPr>
              <a:t> </a:t>
            </a:r>
            <a:r>
              <a:rPr lang="en-US" altLang="zh-CN" sz="1600" dirty="0" err="1">
                <a:effectLst/>
              </a:rPr>
              <a:t>của</a:t>
            </a:r>
            <a:r>
              <a:rPr lang="en-US" altLang="zh-CN" sz="1600" dirty="0">
                <a:effectLst/>
              </a:rPr>
              <a:t> Thung </a:t>
            </a:r>
            <a:r>
              <a:rPr lang="en-US" altLang="zh-CN" sz="1600" dirty="0" err="1">
                <a:effectLst/>
              </a:rPr>
              <a:t>lũng</a:t>
            </a:r>
            <a:r>
              <a:rPr lang="en-US" altLang="zh-CN" sz="1600" dirty="0">
                <a:effectLst/>
              </a:rPr>
              <a:t> Barossa </a:t>
            </a:r>
            <a:r>
              <a:rPr lang="en-US" altLang="zh-CN" sz="1600" dirty="0" err="1">
                <a:effectLst/>
              </a:rPr>
              <a:t>rất</a:t>
            </a:r>
            <a:r>
              <a:rPr lang="en-US" altLang="zh-CN" sz="1600" dirty="0">
                <a:effectLst/>
              </a:rPr>
              <a:t> </a:t>
            </a:r>
            <a:r>
              <a:rPr lang="en-US" altLang="zh-CN" sz="1600" dirty="0" err="1">
                <a:effectLst/>
              </a:rPr>
              <a:t>khác</a:t>
            </a:r>
            <a:r>
              <a:rPr lang="en-US" altLang="zh-CN" sz="1600" dirty="0">
                <a:effectLst/>
              </a:rPr>
              <a:t> </a:t>
            </a:r>
            <a:r>
              <a:rPr lang="en-US" altLang="zh-CN" sz="1600" dirty="0" err="1">
                <a:effectLst/>
              </a:rPr>
              <a:t>nhau</a:t>
            </a:r>
            <a:r>
              <a:rPr lang="en-US" altLang="zh-CN" sz="1600" dirty="0">
                <a:effectLst/>
              </a:rPr>
              <a:t>, </a:t>
            </a:r>
            <a:r>
              <a:rPr lang="en-US" altLang="zh-CN" sz="1600" dirty="0" err="1">
                <a:effectLst/>
              </a:rPr>
              <a:t>nhưng</a:t>
            </a:r>
            <a:r>
              <a:rPr lang="en-US" altLang="zh-CN" sz="1600" dirty="0">
                <a:effectLst/>
              </a:rPr>
              <a:t> </a:t>
            </a:r>
            <a:r>
              <a:rPr lang="en-US" altLang="zh-CN" sz="1600" dirty="0" err="1">
                <a:effectLst/>
              </a:rPr>
              <a:t>chúng</a:t>
            </a:r>
            <a:r>
              <a:rPr lang="en-US" altLang="zh-CN" sz="1600" dirty="0">
                <a:effectLst/>
              </a:rPr>
              <a:t> </a:t>
            </a:r>
            <a:r>
              <a:rPr lang="en-US" altLang="zh-CN" sz="1600" dirty="0" err="1">
                <a:effectLst/>
              </a:rPr>
              <a:t>thường</a:t>
            </a:r>
            <a:r>
              <a:rPr lang="en-US" altLang="zh-CN" sz="1600" dirty="0">
                <a:effectLst/>
              </a:rPr>
              <a:t> </a:t>
            </a:r>
            <a:r>
              <a:rPr lang="en-US" altLang="zh-CN" sz="1600" dirty="0" err="1">
                <a:effectLst/>
              </a:rPr>
              <a:t>giàu</a:t>
            </a:r>
            <a:r>
              <a:rPr lang="en-US" altLang="zh-CN" sz="1600" dirty="0">
                <a:effectLst/>
              </a:rPr>
              <a:t> </a:t>
            </a:r>
            <a:r>
              <a:rPr lang="en-US" altLang="zh-CN" sz="1600" dirty="0" err="1">
                <a:effectLst/>
              </a:rPr>
              <a:t>và</a:t>
            </a:r>
            <a:r>
              <a:rPr lang="en-US" altLang="zh-CN" sz="1600" dirty="0">
                <a:effectLst/>
              </a:rPr>
              <a:t> </a:t>
            </a:r>
            <a:r>
              <a:rPr lang="en-US" altLang="zh-CN" sz="1600" dirty="0" err="1">
                <a:effectLst/>
              </a:rPr>
              <a:t>sâu</a:t>
            </a:r>
            <a:r>
              <a:rPr lang="en-US" altLang="zh-CN" sz="1600" dirty="0">
                <a:effectLst/>
              </a:rPr>
              <a:t> </a:t>
            </a:r>
            <a:r>
              <a:rPr lang="en-US" altLang="zh-CN" sz="1600" dirty="0" err="1">
                <a:effectLst/>
              </a:rPr>
              <a:t>và</a:t>
            </a:r>
            <a:r>
              <a:rPr lang="en-US" altLang="zh-CN" sz="1600" dirty="0">
                <a:effectLst/>
              </a:rPr>
              <a:t> </a:t>
            </a:r>
            <a:r>
              <a:rPr lang="en-US" altLang="zh-CN" sz="1600" dirty="0" err="1">
                <a:effectLst/>
              </a:rPr>
              <a:t>tất</a:t>
            </a:r>
            <a:r>
              <a:rPr lang="en-US" altLang="zh-CN" sz="1600" dirty="0">
                <a:effectLst/>
              </a:rPr>
              <a:t> </a:t>
            </a:r>
            <a:r>
              <a:rPr lang="en-US" altLang="zh-CN" sz="1600" dirty="0" err="1">
                <a:effectLst/>
              </a:rPr>
              <a:t>cả</a:t>
            </a:r>
            <a:r>
              <a:rPr lang="en-US" altLang="zh-CN" sz="1600" dirty="0">
                <a:effectLst/>
              </a:rPr>
              <a:t> </a:t>
            </a:r>
            <a:r>
              <a:rPr lang="en-US" altLang="zh-CN" sz="1600" dirty="0" err="1">
                <a:effectLst/>
              </a:rPr>
              <a:t>đều</a:t>
            </a:r>
            <a:r>
              <a:rPr lang="en-US" altLang="zh-CN" sz="1600" dirty="0">
                <a:effectLst/>
              </a:rPr>
              <a:t> </a:t>
            </a:r>
            <a:r>
              <a:rPr lang="en-US" altLang="zh-CN" sz="1600" dirty="0" err="1">
                <a:effectLst/>
              </a:rPr>
              <a:t>thuộc</a:t>
            </a:r>
            <a:r>
              <a:rPr lang="en-US" altLang="zh-CN" sz="1600" dirty="0">
                <a:effectLst/>
              </a:rPr>
              <a:t> </a:t>
            </a:r>
            <a:r>
              <a:rPr lang="en-US" altLang="zh-CN" sz="1600" dirty="0" err="1">
                <a:effectLst/>
              </a:rPr>
              <a:t>một</a:t>
            </a:r>
            <a:r>
              <a:rPr lang="en-US" altLang="zh-CN" sz="1600" dirty="0">
                <a:effectLst/>
              </a:rPr>
              <a:t> </a:t>
            </a:r>
            <a:r>
              <a:rPr lang="en-US" altLang="zh-CN" sz="1600" dirty="0" err="1">
                <a:effectLst/>
              </a:rPr>
              <a:t>họ</a:t>
            </a:r>
            <a:r>
              <a:rPr lang="en-US" altLang="zh-CN" sz="1600" dirty="0">
                <a:effectLst/>
              </a:rPr>
              <a:t> </a:t>
            </a:r>
            <a:r>
              <a:rPr lang="en-US" altLang="zh-CN" sz="1600" dirty="0" err="1">
                <a:effectLst/>
              </a:rPr>
              <a:t>đất</a:t>
            </a:r>
            <a:r>
              <a:rPr lang="en-US" altLang="zh-CN" sz="1600" dirty="0">
                <a:effectLst/>
              </a:rPr>
              <a:t> </a:t>
            </a:r>
            <a:r>
              <a:rPr lang="en-US" altLang="zh-CN" sz="1600" dirty="0" err="1">
                <a:effectLst/>
              </a:rPr>
              <a:t>thịt</a:t>
            </a:r>
            <a:r>
              <a:rPr lang="en-US" altLang="zh-CN" sz="1600" dirty="0">
                <a:effectLst/>
              </a:rPr>
              <a:t> </a:t>
            </a:r>
            <a:r>
              <a:rPr lang="en-US" altLang="zh-CN" sz="1600" dirty="0" err="1">
                <a:effectLst/>
              </a:rPr>
              <a:t>pha</a:t>
            </a:r>
            <a:r>
              <a:rPr lang="en-US" altLang="zh-CN" sz="1600" dirty="0">
                <a:effectLst/>
              </a:rPr>
              <a:t> </a:t>
            </a:r>
            <a:r>
              <a:rPr lang="en-US" altLang="zh-CN" sz="1600" dirty="0" err="1">
                <a:effectLst/>
              </a:rPr>
              <a:t>sét</a:t>
            </a:r>
            <a:r>
              <a:rPr lang="en-US" altLang="zh-CN" sz="1600" dirty="0">
                <a:effectLst/>
              </a:rPr>
              <a:t> </a:t>
            </a:r>
            <a:r>
              <a:rPr lang="en-US" altLang="zh-CN" sz="1600" dirty="0" err="1">
                <a:effectLst/>
              </a:rPr>
              <a:t>có</a:t>
            </a:r>
            <a:r>
              <a:rPr lang="en-US" altLang="zh-CN" sz="1600" dirty="0">
                <a:effectLst/>
              </a:rPr>
              <a:t> </a:t>
            </a:r>
            <a:r>
              <a:rPr lang="en-US" altLang="zh-CN" sz="1600" dirty="0" err="1">
                <a:effectLst/>
              </a:rPr>
              <a:t>độ</a:t>
            </a:r>
            <a:r>
              <a:rPr lang="en-US" altLang="zh-CN" sz="1600" dirty="0">
                <a:effectLst/>
              </a:rPr>
              <a:t> </a:t>
            </a:r>
            <a:r>
              <a:rPr lang="en-US" altLang="zh-CN" sz="1600" dirty="0" err="1">
                <a:effectLst/>
              </a:rPr>
              <a:t>phì</a:t>
            </a:r>
            <a:r>
              <a:rPr lang="en-US" altLang="zh-CN" sz="1600" dirty="0">
                <a:effectLst/>
              </a:rPr>
              <a:t> </a:t>
            </a:r>
            <a:r>
              <a:rPr lang="en-US" altLang="zh-CN" sz="1600" dirty="0" err="1">
                <a:effectLst/>
              </a:rPr>
              <a:t>nhiêu</a:t>
            </a:r>
            <a:r>
              <a:rPr lang="en-US" altLang="zh-CN" sz="1600" dirty="0">
                <a:effectLst/>
              </a:rPr>
              <a:t> </a:t>
            </a:r>
            <a:r>
              <a:rPr lang="en-US" altLang="zh-CN" sz="1600" dirty="0" err="1">
                <a:effectLst/>
              </a:rPr>
              <a:t>tương</a:t>
            </a:r>
            <a:r>
              <a:rPr lang="en-US" altLang="zh-CN" sz="1600" dirty="0">
                <a:effectLst/>
              </a:rPr>
              <a:t> </a:t>
            </a:r>
            <a:r>
              <a:rPr lang="en-US" altLang="zh-CN" sz="1600" dirty="0" err="1">
                <a:effectLst/>
              </a:rPr>
              <a:t>đối</a:t>
            </a:r>
            <a:r>
              <a:rPr lang="en-US" altLang="zh-CN" sz="1600" dirty="0">
                <a:effectLst/>
              </a:rPr>
              <a:t> </a:t>
            </a:r>
            <a:r>
              <a:rPr lang="en-US" altLang="zh-CN" sz="1600" dirty="0" err="1">
                <a:effectLst/>
              </a:rPr>
              <a:t>thấp</a:t>
            </a:r>
            <a:r>
              <a:rPr lang="en-US" altLang="zh-CN" sz="1600" dirty="0">
                <a:effectLst/>
              </a:rPr>
              <a:t> </a:t>
            </a:r>
            <a:r>
              <a:rPr lang="en-US" altLang="zh-CN" sz="1600" dirty="0" err="1">
                <a:effectLst/>
              </a:rPr>
              <a:t>đến</a:t>
            </a:r>
            <a:r>
              <a:rPr lang="en-US" altLang="zh-CN" sz="1600" dirty="0">
                <a:effectLst/>
              </a:rPr>
              <a:t> </a:t>
            </a:r>
            <a:r>
              <a:rPr lang="en-US" altLang="zh-CN" sz="1600" dirty="0" err="1">
                <a:effectLst/>
              </a:rPr>
              <a:t>đất</a:t>
            </a:r>
            <a:r>
              <a:rPr lang="en-US" altLang="zh-CN" sz="1600" dirty="0">
                <a:effectLst/>
              </a:rPr>
              <a:t> </a:t>
            </a:r>
            <a:r>
              <a:rPr lang="en-US" altLang="zh-CN" sz="1600" dirty="0" err="1">
                <a:effectLst/>
              </a:rPr>
              <a:t>cát</a:t>
            </a:r>
            <a:r>
              <a:rPr lang="en-US" altLang="zh-CN" sz="1600" dirty="0">
                <a:effectLst/>
              </a:rPr>
              <a:t> </a:t>
            </a:r>
            <a:r>
              <a:rPr lang="en-US" altLang="zh-CN" sz="1600" dirty="0" err="1">
                <a:effectLst/>
              </a:rPr>
              <a:t>hơn</a:t>
            </a:r>
            <a:r>
              <a:rPr lang="en-US" altLang="zh-CN" sz="1600" dirty="0">
                <a:effectLst/>
              </a:rPr>
              <a:t>, </a:t>
            </a:r>
            <a:r>
              <a:rPr lang="en-US" altLang="zh-CN" sz="1600" dirty="0" err="1">
                <a:effectLst/>
              </a:rPr>
              <a:t>từ</a:t>
            </a:r>
            <a:r>
              <a:rPr lang="en-US" altLang="zh-CN" sz="1600" dirty="0">
                <a:effectLst/>
              </a:rPr>
              <a:t> </a:t>
            </a:r>
            <a:r>
              <a:rPr lang="en-US" altLang="zh-CN" sz="1600" dirty="0" err="1">
                <a:effectLst/>
              </a:rPr>
              <a:t>xám</a:t>
            </a:r>
            <a:r>
              <a:rPr lang="en-US" altLang="zh-CN" sz="1600" dirty="0">
                <a:effectLst/>
              </a:rPr>
              <a:t> </a:t>
            </a:r>
            <a:r>
              <a:rPr lang="en-US" altLang="zh-CN" sz="1600" dirty="0" err="1">
                <a:effectLst/>
              </a:rPr>
              <a:t>đến</a:t>
            </a:r>
            <a:r>
              <a:rPr lang="en-US" altLang="zh-CN" sz="1600" dirty="0">
                <a:effectLst/>
              </a:rPr>
              <a:t> </a:t>
            </a:r>
            <a:r>
              <a:rPr lang="en-US" altLang="zh-CN" sz="1600" dirty="0" err="1">
                <a:effectLst/>
              </a:rPr>
              <a:t>nâu</a:t>
            </a:r>
            <a:r>
              <a:rPr lang="en-US" altLang="zh-CN" sz="1600" dirty="0">
                <a:effectLst/>
              </a:rPr>
              <a:t> </a:t>
            </a:r>
            <a:r>
              <a:rPr lang="en-US" altLang="zh-CN" sz="1600" dirty="0" err="1">
                <a:effectLst/>
              </a:rPr>
              <a:t>đến</a:t>
            </a:r>
            <a:r>
              <a:rPr lang="en-US" altLang="zh-CN" sz="1600" dirty="0">
                <a:effectLst/>
              </a:rPr>
              <a:t> </a:t>
            </a:r>
            <a:r>
              <a:rPr lang="en-US" altLang="zh-CN" sz="1600" dirty="0" err="1">
                <a:effectLst/>
              </a:rPr>
              <a:t>đỏ</a:t>
            </a:r>
            <a:r>
              <a:rPr lang="en-US" altLang="zh-CN" sz="1600" dirty="0">
                <a:effectLst/>
              </a:rPr>
              <a:t>.</a:t>
            </a:r>
          </a:p>
        </p:txBody>
      </p:sp>
      <p:sp>
        <p:nvSpPr>
          <p:cNvPr id="2" name="TextBox 1">
            <a:extLst>
              <a:ext uri="{FF2B5EF4-FFF2-40B4-BE49-F238E27FC236}">
                <a16:creationId xmlns:a16="http://schemas.microsoft.com/office/drawing/2014/main" id="{4E5397D3-38D1-0FE1-8C7B-B14221033921}"/>
              </a:ext>
            </a:extLst>
          </p:cNvPr>
          <p:cNvSpPr txBox="1"/>
          <p:nvPr/>
        </p:nvSpPr>
        <p:spPr>
          <a:xfrm>
            <a:off x="6339351" y="1081795"/>
            <a:ext cx="4331369" cy="1077218"/>
          </a:xfrm>
          <a:prstGeom prst="rect">
            <a:avLst/>
          </a:prstGeom>
          <a:noFill/>
        </p:spPr>
        <p:txBody>
          <a:bodyPr wrap="square" rtlCol="0">
            <a:spAutoFit/>
          </a:bodyPr>
          <a:lstStyle/>
          <a:p>
            <a:pPr algn="l"/>
            <a:r>
              <a:rPr lang="en-US" altLang="zh-CN" sz="3200" b="1" dirty="0">
                <a:solidFill>
                  <a:schemeClr val="accent5"/>
                </a:solidFill>
                <a:effectLst/>
                <a:latin typeface="Arial" panose="020B0604020202020204" pitchFamily="34" charset="0"/>
                <a:ea typeface="Inter Display" panose="02000503000000020004" pitchFamily="2" charset="0"/>
                <a:cs typeface="Arial" panose="020B0604020202020204" pitchFamily="34" charset="0"/>
              </a:rPr>
              <a:t>THUNG LŨNG BAROSSA</a:t>
            </a:r>
          </a:p>
        </p:txBody>
      </p:sp>
    </p:spTree>
    <p:extLst>
      <p:ext uri="{BB962C8B-B14F-4D97-AF65-F5344CB8AC3E}">
        <p14:creationId xmlns:p14="http://schemas.microsoft.com/office/powerpoint/2010/main" val="4249917559"/>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6">
            <a:extLst>
              <a:ext uri="{FF2B5EF4-FFF2-40B4-BE49-F238E27FC236}">
                <a16:creationId xmlns:a16="http://schemas.microsoft.com/office/drawing/2014/main" id="{F5E5D441-F351-5A95-E454-ECCB0C44D807}"/>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1" y="0"/>
            <a:ext cx="6096000" cy="6858000"/>
          </a:xfrm>
          <a:prstGeom prst="rect">
            <a:avLst/>
          </a:prstGeom>
        </p:spPr>
      </p:pic>
      <p:sp>
        <p:nvSpPr>
          <p:cNvPr id="18" name="TextBox 17">
            <a:extLst>
              <a:ext uri="{FF2B5EF4-FFF2-40B4-BE49-F238E27FC236}">
                <a16:creationId xmlns:a16="http://schemas.microsoft.com/office/drawing/2014/main" id="{9BD7AC64-2811-3189-0CBA-9C8D04528450}"/>
              </a:ext>
            </a:extLst>
          </p:cNvPr>
          <p:cNvSpPr txBox="1"/>
          <p:nvPr/>
        </p:nvSpPr>
        <p:spPr>
          <a:xfrm>
            <a:off x="555618" y="5631916"/>
            <a:ext cx="3488879" cy="584775"/>
          </a:xfrm>
          <a:prstGeom prst="rect">
            <a:avLst/>
          </a:prstGeom>
          <a:noFill/>
        </p:spPr>
        <p:txBody>
          <a:bodyPr wrap="square">
            <a:spAutoFit/>
          </a:bodyPr>
          <a:lstStyle/>
          <a:p>
            <a:r>
              <a:rPr lang="en-US" altLang="zh-CN" sz="1600" dirty="0">
                <a:solidFill>
                  <a:schemeClr val="bg1"/>
                </a:solidFill>
                <a:latin typeface="Arial" panose="020B0604020202020204" pitchFamily="34" charset="0"/>
              </a:rPr>
              <a:t>KHÍ HẬU MÁT MẺ HƠN VỚI NHIỀU KHÍ HẬU VI MÔ</a:t>
            </a:r>
          </a:p>
        </p:txBody>
      </p:sp>
      <p:sp>
        <p:nvSpPr>
          <p:cNvPr id="20" name="Title 2">
            <a:extLst>
              <a:ext uri="{FF2B5EF4-FFF2-40B4-BE49-F238E27FC236}">
                <a16:creationId xmlns:a16="http://schemas.microsoft.com/office/drawing/2014/main" id="{EE1633EC-A994-993A-4C58-F529C89B9129}"/>
              </a:ext>
            </a:extLst>
          </p:cNvPr>
          <p:cNvSpPr txBox="1">
            <a:spLocks/>
          </p:cNvSpPr>
          <p:nvPr/>
        </p:nvSpPr>
        <p:spPr>
          <a:xfrm>
            <a:off x="545976" y="4901626"/>
            <a:ext cx="5334275" cy="820910"/>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altLang="zh-CN" dirty="0">
                <a:solidFill>
                  <a:schemeClr val="accent5"/>
                </a:solidFill>
                <a:latin typeface="Arial" panose="020B0604020202020204" pitchFamily="34" charset="0"/>
                <a:cs typeface="Arial" panose="020B0604020202020204" pitchFamily="34" charset="0"/>
              </a:rPr>
              <a:t>KHÍ HẬU</a:t>
            </a:r>
          </a:p>
        </p:txBody>
      </p:sp>
      <p:sp>
        <p:nvSpPr>
          <p:cNvPr id="21" name="TextBox 20">
            <a:extLst>
              <a:ext uri="{FF2B5EF4-FFF2-40B4-BE49-F238E27FC236}">
                <a16:creationId xmlns:a16="http://schemas.microsoft.com/office/drawing/2014/main" id="{D2FEF2D0-2810-B558-D60F-7D27D9B8F5B0}"/>
              </a:ext>
            </a:extLst>
          </p:cNvPr>
          <p:cNvSpPr txBox="1"/>
          <p:nvPr/>
        </p:nvSpPr>
        <p:spPr>
          <a:xfrm>
            <a:off x="555618" y="4316851"/>
            <a:ext cx="4331369" cy="584775"/>
          </a:xfrm>
          <a:prstGeom prst="rect">
            <a:avLst/>
          </a:prstGeom>
          <a:noFill/>
        </p:spPr>
        <p:txBody>
          <a:bodyPr wrap="square" rtlCol="0">
            <a:spAutoFit/>
          </a:bodyPr>
          <a:lstStyle/>
          <a:p>
            <a:pPr algn="l"/>
            <a:r>
              <a:rPr lang="en-US" altLang="zh-CN" sz="3200" dirty="0">
                <a:solidFill>
                  <a:schemeClr val="accent5"/>
                </a:solidFill>
                <a:effectLst/>
                <a:latin typeface="Arial" panose="020B0604020202020204" pitchFamily="34" charset="0"/>
                <a:ea typeface="Inter Display" panose="02000503000000020004" pitchFamily="2" charset="0"/>
                <a:cs typeface="Arial" panose="020B0604020202020204" pitchFamily="34" charset="0"/>
              </a:rPr>
              <a:t>ĐỊA TRUNG HẢI</a:t>
            </a:r>
          </a:p>
        </p:txBody>
      </p:sp>
      <p:cxnSp>
        <p:nvCxnSpPr>
          <p:cNvPr id="4" name="Straight Connector 3">
            <a:extLst>
              <a:ext uri="{FF2B5EF4-FFF2-40B4-BE49-F238E27FC236}">
                <a16:creationId xmlns:a16="http://schemas.microsoft.com/office/drawing/2014/main" id="{EB1D1AD8-5F24-1DA7-832E-45E80AF84309}"/>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1" name="Title 7">
            <a:extLst>
              <a:ext uri="{FF2B5EF4-FFF2-40B4-BE49-F238E27FC236}">
                <a16:creationId xmlns:a16="http://schemas.microsoft.com/office/drawing/2014/main" id="{23DE129B-2468-F770-605A-7EFE47D36AFC}"/>
              </a:ext>
            </a:extLst>
          </p:cNvPr>
          <p:cNvSpPr txBox="1">
            <a:spLocks/>
          </p:cNvSpPr>
          <p:nvPr/>
        </p:nvSpPr>
        <p:spPr>
          <a:xfrm>
            <a:off x="6456363" y="626428"/>
            <a:ext cx="3832460" cy="683329"/>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altLang="zh-CN" dirty="0">
                <a:solidFill>
                  <a:schemeClr val="accent3"/>
                </a:solidFill>
                <a:latin typeface="Arial" panose="020B0604020202020204" pitchFamily="34" charset="0"/>
                <a:cs typeface="Arial" panose="020B0604020202020204" pitchFamily="34" charset="0"/>
              </a:rPr>
              <a:t>ĐỘ CAO</a:t>
            </a:r>
          </a:p>
        </p:txBody>
      </p:sp>
      <p:sp>
        <p:nvSpPr>
          <p:cNvPr id="19" name="Text Placeholder 9">
            <a:extLst>
              <a:ext uri="{FF2B5EF4-FFF2-40B4-BE49-F238E27FC236}">
                <a16:creationId xmlns:a16="http://schemas.microsoft.com/office/drawing/2014/main" id="{543D80B5-0D44-A118-EFC5-B304A51F00AA}"/>
              </a:ext>
            </a:extLst>
          </p:cNvPr>
          <p:cNvSpPr txBox="1">
            <a:spLocks/>
          </p:cNvSpPr>
          <p:nvPr/>
        </p:nvSpPr>
        <p:spPr>
          <a:xfrm>
            <a:off x="6653856" y="2688524"/>
            <a:ext cx="2873250"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b="1" dirty="0">
                <a:solidFill>
                  <a:schemeClr val="accent3"/>
                </a:solidFill>
                <a:latin typeface="Arial" panose="020B0604020202020204" pitchFamily="34" charset="0"/>
                <a:cs typeface="Arial" panose="020B0604020202020204" pitchFamily="34" charset="0"/>
              </a:rPr>
              <a:t>THUNG LŨNG EDEN</a:t>
            </a:r>
          </a:p>
          <a:p>
            <a:r>
              <a:rPr lang="en-US" altLang="zh-CN" sz="1800" dirty="0">
                <a:solidFill>
                  <a:srgbClr val="B2D8BE"/>
                </a:solidFill>
                <a:latin typeface="Arial" panose="020B0604020202020204" pitchFamily="34" charset="0"/>
                <a:cs typeface="Arial" panose="020B0604020202020204" pitchFamily="34" charset="0"/>
              </a:rPr>
              <a:t>310–540M (1.017–1.472FT)</a:t>
            </a:r>
          </a:p>
        </p:txBody>
      </p:sp>
      <p:cxnSp>
        <p:nvCxnSpPr>
          <p:cNvPr id="25" name="Straight Connector 24">
            <a:extLst>
              <a:ext uri="{FF2B5EF4-FFF2-40B4-BE49-F238E27FC236}">
                <a16:creationId xmlns:a16="http://schemas.microsoft.com/office/drawing/2014/main" id="{93DC237A-3664-47C8-3CED-7DA0E8322FC3}"/>
              </a:ext>
            </a:extLst>
          </p:cNvPr>
          <p:cNvCxnSpPr>
            <a:cxnSpLocks/>
          </p:cNvCxnSpPr>
          <p:nvPr/>
        </p:nvCxnSpPr>
        <p:spPr>
          <a:xfrm>
            <a:off x="7869861" y="5289739"/>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B49C8753-1364-39F3-E373-8DA6ABE35074}"/>
              </a:ext>
            </a:extLst>
          </p:cNvPr>
          <p:cNvCxnSpPr>
            <a:cxnSpLocks/>
          </p:cNvCxnSpPr>
          <p:nvPr/>
        </p:nvCxnSpPr>
        <p:spPr>
          <a:xfrm flipV="1">
            <a:off x="7869861" y="4166738"/>
            <a:ext cx="0" cy="11230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CB555BE3-2104-9BD2-C584-FBB91F7CF746}"/>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8" name="Oval 27">
            <a:extLst>
              <a:ext uri="{FF2B5EF4-FFF2-40B4-BE49-F238E27FC236}">
                <a16:creationId xmlns:a16="http://schemas.microsoft.com/office/drawing/2014/main" id="{62001707-1100-2E61-1024-F575CC1A5D11}"/>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9" name="Oval 28">
            <a:extLst>
              <a:ext uri="{FF2B5EF4-FFF2-40B4-BE49-F238E27FC236}">
                <a16:creationId xmlns:a16="http://schemas.microsoft.com/office/drawing/2014/main" id="{7573BA45-D3E0-FDB6-8B2F-A8EA893114F4}"/>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0" name="Oval 29">
            <a:extLst>
              <a:ext uri="{FF2B5EF4-FFF2-40B4-BE49-F238E27FC236}">
                <a16:creationId xmlns:a16="http://schemas.microsoft.com/office/drawing/2014/main" id="{95339FB7-C5C8-D6E1-FE2B-B5971EB4ADBF}"/>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Oval 30">
            <a:extLst>
              <a:ext uri="{FF2B5EF4-FFF2-40B4-BE49-F238E27FC236}">
                <a16:creationId xmlns:a16="http://schemas.microsoft.com/office/drawing/2014/main" id="{D5625071-93F4-A779-90B9-E6E977E1352C}"/>
              </a:ext>
            </a:extLst>
          </p:cNvPr>
          <p:cNvSpPr/>
          <p:nvPr/>
        </p:nvSpPr>
        <p:spPr>
          <a:xfrm>
            <a:off x="8931764" y="5117070"/>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n>
                <a:solidFill>
                  <a:sysClr val="windowText" lastClr="000000"/>
                </a:solidFill>
              </a:ln>
              <a:solidFill>
                <a:schemeClr val="accent3"/>
              </a:solidFill>
              <a:latin typeface="Arial" panose="020B0604020202020204" pitchFamily="34" charset="0"/>
            </a:endParaRPr>
          </a:p>
        </p:txBody>
      </p:sp>
      <p:sp>
        <p:nvSpPr>
          <p:cNvPr id="3" name="TextBox 2">
            <a:extLst>
              <a:ext uri="{FF2B5EF4-FFF2-40B4-BE49-F238E27FC236}">
                <a16:creationId xmlns:a16="http://schemas.microsoft.com/office/drawing/2014/main" id="{A3C06B89-C55E-567E-5477-EA1680CC6F37}"/>
              </a:ext>
            </a:extLst>
          </p:cNvPr>
          <p:cNvSpPr txBox="1"/>
          <p:nvPr/>
        </p:nvSpPr>
        <p:spPr>
          <a:xfrm>
            <a:off x="9228352" y="5836182"/>
            <a:ext cx="2092341"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THẤP</a:t>
            </a:r>
          </a:p>
          <a:p>
            <a:r>
              <a:rPr lang="en-US" altLang="zh-CN" sz="1400" dirty="0">
                <a:solidFill>
                  <a:srgbClr val="601329"/>
                </a:solidFill>
                <a:latin typeface="Arial" panose="020B0604020202020204" pitchFamily="34" charset="0"/>
              </a:rPr>
              <a:t>0–499m
(0–1.639ft)</a:t>
            </a:r>
          </a:p>
        </p:txBody>
      </p:sp>
      <p:sp>
        <p:nvSpPr>
          <p:cNvPr id="5" name="TextBox 4">
            <a:extLst>
              <a:ext uri="{FF2B5EF4-FFF2-40B4-BE49-F238E27FC236}">
                <a16:creationId xmlns:a16="http://schemas.microsoft.com/office/drawing/2014/main" id="{32638D0B-7D64-0A47-A67E-DA3CCA60ACEF}"/>
              </a:ext>
            </a:extLst>
          </p:cNvPr>
          <p:cNvSpPr txBox="1"/>
          <p:nvPr/>
        </p:nvSpPr>
        <p:spPr>
          <a:xfrm>
            <a:off x="9633083" y="4316851"/>
            <a:ext cx="2399913"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TRUNG BÌNH</a:t>
            </a:r>
          </a:p>
          <a:p>
            <a:r>
              <a:rPr lang="en-US" altLang="zh-CN" sz="1400" dirty="0">
                <a:solidFill>
                  <a:srgbClr val="601329"/>
                </a:solidFill>
                <a:latin typeface="Arial" panose="020B0604020202020204" pitchFamily="34" charset="0"/>
              </a:rPr>
              <a:t>500–749m</a:t>
            </a:r>
          </a:p>
          <a:p>
            <a:r>
              <a:rPr lang="en-US" altLang="zh-CN" sz="1400" dirty="0">
                <a:solidFill>
                  <a:srgbClr val="601329"/>
                </a:solidFill>
                <a:latin typeface="Arial" panose="020B0604020202020204" pitchFamily="34" charset="0"/>
              </a:rPr>
              <a:t>(1.640–2.459ft)</a:t>
            </a:r>
          </a:p>
        </p:txBody>
      </p:sp>
      <p:sp>
        <p:nvSpPr>
          <p:cNvPr id="6" name="TextBox 5">
            <a:extLst>
              <a:ext uri="{FF2B5EF4-FFF2-40B4-BE49-F238E27FC236}">
                <a16:creationId xmlns:a16="http://schemas.microsoft.com/office/drawing/2014/main" id="{8E6E1836-251E-3D07-E3DD-635D4C645247}"/>
              </a:ext>
            </a:extLst>
          </p:cNvPr>
          <p:cNvSpPr txBox="1"/>
          <p:nvPr/>
        </p:nvSpPr>
        <p:spPr>
          <a:xfrm>
            <a:off x="10105808" y="2748202"/>
            <a:ext cx="2399913"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CAO</a:t>
            </a:r>
          </a:p>
          <a:p>
            <a:r>
              <a:rPr lang="en-US" altLang="zh-CN" sz="1400" dirty="0">
                <a:solidFill>
                  <a:srgbClr val="601329"/>
                </a:solidFill>
                <a:latin typeface="Arial" panose="020B0604020202020204" pitchFamily="34" charset="0"/>
              </a:rPr>
              <a:t>750–999m</a:t>
            </a:r>
          </a:p>
          <a:p>
            <a:r>
              <a:rPr lang="en-US" altLang="zh-CN" sz="1400" dirty="0">
                <a:solidFill>
                  <a:srgbClr val="601329"/>
                </a:solidFill>
                <a:latin typeface="Arial" panose="020B0604020202020204" pitchFamily="34" charset="0"/>
              </a:rPr>
              <a:t>(2.460–3.279ft)</a:t>
            </a:r>
          </a:p>
        </p:txBody>
      </p:sp>
      <p:sp>
        <p:nvSpPr>
          <p:cNvPr id="7" name="TextBox 6">
            <a:extLst>
              <a:ext uri="{FF2B5EF4-FFF2-40B4-BE49-F238E27FC236}">
                <a16:creationId xmlns:a16="http://schemas.microsoft.com/office/drawing/2014/main" id="{37916253-2C4B-62FF-EBC7-F0B5E3D46A9A}"/>
              </a:ext>
            </a:extLst>
          </p:cNvPr>
          <p:cNvSpPr txBox="1"/>
          <p:nvPr/>
        </p:nvSpPr>
        <p:spPr>
          <a:xfrm>
            <a:off x="10456533" y="1308425"/>
            <a:ext cx="2643446" cy="744819"/>
          </a:xfrm>
          <a:prstGeom prst="rect">
            <a:avLst/>
          </a:prstGeom>
          <a:noFill/>
        </p:spPr>
        <p:txBody>
          <a:bodyPr wrap="square">
            <a:spAutoFit/>
          </a:bodyPr>
          <a:lstStyle/>
          <a:p>
            <a:pPr>
              <a:lnSpc>
                <a:spcPct val="80000"/>
              </a:lnSpc>
              <a:tabLst>
                <a:tab pos="1274445" algn="l"/>
              </a:tabLst>
            </a:pPr>
            <a:r>
              <a:rPr lang="vi-VN" sz="1800" b="1" dirty="0">
                <a:solidFill>
                  <a:schemeClr val="accent1"/>
                </a:solidFill>
                <a:latin typeface="Arial"/>
                <a:cs typeface="Hellix"/>
              </a:rPr>
              <a:t>RẤT CAO</a:t>
            </a:r>
          </a:p>
          <a:p>
            <a:r>
              <a:rPr lang="en-US" sz="1400" dirty="0">
                <a:solidFill>
                  <a:srgbClr val="601329"/>
                </a:solidFill>
                <a:latin typeface="Arial" panose="020B0604020202020204" pitchFamily="34" charset="0"/>
                <a:cs typeface="Arial" panose="020B0604020202020204" pitchFamily="34" charset="0"/>
              </a:rPr>
              <a:t>1000m +</a:t>
            </a:r>
          </a:p>
          <a:p>
            <a:r>
              <a:rPr lang="en-US" sz="1400" dirty="0">
                <a:solidFill>
                  <a:srgbClr val="601329"/>
                </a:solidFill>
                <a:latin typeface="Arial" panose="020B0604020202020204" pitchFamily="34" charset="0"/>
                <a:cs typeface="Arial" panose="020B0604020202020204" pitchFamily="34" charset="0"/>
              </a:rPr>
              <a:t>(&gt;3,280ft +)</a:t>
            </a:r>
          </a:p>
        </p:txBody>
      </p:sp>
    </p:spTree>
    <p:extLst>
      <p:ext uri="{BB962C8B-B14F-4D97-AF65-F5344CB8AC3E}">
        <p14:creationId xmlns:p14="http://schemas.microsoft.com/office/powerpoint/2010/main" val="1825617561"/>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en-US" altLang="zh-CN" b="1" dirty="0">
                <a:solidFill>
                  <a:schemeClr val="accent1"/>
                </a:solidFill>
              </a:rPr>
              <a:t>ĐẤT</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3" y="2437274"/>
            <a:ext cx="3766829" cy="1530521"/>
          </a:xfrm>
        </p:spPr>
        <p:txBody>
          <a:bodyPr/>
          <a:lstStyle/>
          <a:p>
            <a:pPr>
              <a:spcBef>
                <a:spcPts val="217"/>
              </a:spcBef>
              <a:spcAft>
                <a:spcPts val="315"/>
              </a:spcAft>
            </a:pPr>
            <a:r>
              <a:rPr lang="en-US" altLang="zh-CN" sz="1600" dirty="0" err="1">
                <a:effectLst/>
              </a:rPr>
              <a:t>Địa</a:t>
            </a:r>
            <a:r>
              <a:rPr lang="en-US" altLang="zh-CN" sz="1600" dirty="0">
                <a:effectLst/>
              </a:rPr>
              <a:t> </a:t>
            </a:r>
            <a:r>
              <a:rPr lang="en-US" altLang="zh-CN" sz="1600" dirty="0" err="1">
                <a:effectLst/>
              </a:rPr>
              <a:t>hình</a:t>
            </a:r>
            <a:r>
              <a:rPr lang="en-US" altLang="zh-CN" sz="1600" dirty="0">
                <a:effectLst/>
              </a:rPr>
              <a:t> </a:t>
            </a:r>
            <a:r>
              <a:rPr lang="en-US" altLang="zh-CN" sz="1600" dirty="0" err="1">
                <a:effectLst/>
              </a:rPr>
              <a:t>đa</a:t>
            </a:r>
            <a:r>
              <a:rPr lang="en-US" altLang="zh-CN" sz="1600" dirty="0">
                <a:effectLst/>
              </a:rPr>
              <a:t> </a:t>
            </a:r>
            <a:r>
              <a:rPr lang="en-US" altLang="zh-CN" sz="1600" dirty="0" err="1">
                <a:effectLst/>
              </a:rPr>
              <a:t>dạng</a:t>
            </a:r>
            <a:r>
              <a:rPr lang="en-US" altLang="zh-CN" sz="1600" dirty="0">
                <a:effectLst/>
              </a:rPr>
              <a:t> </a:t>
            </a:r>
            <a:r>
              <a:rPr lang="en-US" altLang="zh-CN" sz="1600" dirty="0" err="1">
                <a:effectLst/>
              </a:rPr>
              <a:t>của</a:t>
            </a:r>
            <a:r>
              <a:rPr lang="en-US" altLang="zh-CN" sz="1600" dirty="0">
                <a:effectLst/>
              </a:rPr>
              <a:t> Thung </a:t>
            </a:r>
            <a:r>
              <a:rPr lang="en-US" altLang="zh-CN" sz="1600" dirty="0" err="1">
                <a:effectLst/>
              </a:rPr>
              <a:t>lũng</a:t>
            </a:r>
            <a:r>
              <a:rPr lang="en-US" altLang="zh-CN" sz="1600" dirty="0">
                <a:effectLst/>
              </a:rPr>
              <a:t> Eden </a:t>
            </a:r>
            <a:r>
              <a:rPr lang="en-US" altLang="zh-CN" sz="1600" dirty="0" err="1">
                <a:effectLst/>
              </a:rPr>
              <a:t>có</a:t>
            </a:r>
            <a:r>
              <a:rPr lang="en-US" altLang="zh-CN" sz="1600" dirty="0">
                <a:effectLst/>
              </a:rPr>
              <a:t> </a:t>
            </a:r>
            <a:r>
              <a:rPr lang="en-US" altLang="zh-CN" sz="1600" dirty="0" err="1">
                <a:effectLst/>
              </a:rPr>
              <a:t>nghĩa</a:t>
            </a:r>
            <a:r>
              <a:rPr lang="en-US" altLang="zh-CN" sz="1600" dirty="0">
                <a:effectLst/>
              </a:rPr>
              <a:t> </a:t>
            </a:r>
            <a:r>
              <a:rPr lang="en-US" altLang="zh-CN" sz="1600" dirty="0" err="1">
                <a:effectLst/>
              </a:rPr>
              <a:t>là</a:t>
            </a:r>
            <a:r>
              <a:rPr lang="en-US" altLang="zh-CN" sz="1600" dirty="0">
                <a:effectLst/>
              </a:rPr>
              <a:t> </a:t>
            </a:r>
            <a:r>
              <a:rPr lang="en-US" altLang="zh-CN" sz="1600" dirty="0" err="1">
                <a:effectLst/>
              </a:rPr>
              <a:t>có</a:t>
            </a:r>
            <a:r>
              <a:rPr lang="en-US" altLang="zh-CN" sz="1600" dirty="0">
                <a:effectLst/>
              </a:rPr>
              <a:t> </a:t>
            </a:r>
            <a:r>
              <a:rPr lang="en-US" altLang="zh-CN" sz="1600" dirty="0" err="1">
                <a:effectLst/>
              </a:rPr>
              <a:t>một</a:t>
            </a:r>
            <a:r>
              <a:rPr lang="en-US" altLang="zh-CN" sz="1600" dirty="0">
                <a:effectLst/>
              </a:rPr>
              <a:t> </a:t>
            </a:r>
            <a:r>
              <a:rPr lang="en-US" altLang="zh-CN" sz="1600" dirty="0" err="1">
                <a:effectLst/>
              </a:rPr>
              <a:t>số</a:t>
            </a:r>
            <a:r>
              <a:rPr lang="en-US" altLang="zh-CN" sz="1600" dirty="0">
                <a:effectLst/>
              </a:rPr>
              <a:t> </a:t>
            </a:r>
            <a:r>
              <a:rPr lang="en-US" altLang="zh-CN" sz="1600" dirty="0" err="1">
                <a:effectLst/>
              </a:rPr>
              <a:t>loại</a:t>
            </a:r>
            <a:r>
              <a:rPr lang="en-US" altLang="zh-CN" sz="1600" dirty="0">
                <a:effectLst/>
              </a:rPr>
              <a:t> </a:t>
            </a:r>
            <a:r>
              <a:rPr lang="en-US" altLang="zh-CN" sz="1600" dirty="0" err="1">
                <a:effectLst/>
              </a:rPr>
              <a:t>đất</a:t>
            </a:r>
            <a:r>
              <a:rPr lang="en-US" altLang="zh-CN" sz="1600" dirty="0">
                <a:effectLst/>
              </a:rPr>
              <a:t>. </a:t>
            </a:r>
            <a:r>
              <a:rPr lang="en-US" altLang="zh-CN" sz="1600" dirty="0" err="1">
                <a:effectLst/>
              </a:rPr>
              <a:t>Phổ</a:t>
            </a:r>
            <a:r>
              <a:rPr lang="en-US" altLang="zh-CN" sz="1600" dirty="0">
                <a:effectLst/>
              </a:rPr>
              <a:t> </a:t>
            </a:r>
            <a:r>
              <a:rPr lang="en-US" altLang="zh-CN" sz="1600" dirty="0" err="1">
                <a:effectLst/>
              </a:rPr>
              <a:t>biến</a:t>
            </a:r>
            <a:r>
              <a:rPr lang="en-US" altLang="zh-CN" sz="1600" dirty="0">
                <a:effectLst/>
              </a:rPr>
              <a:t> </a:t>
            </a:r>
            <a:r>
              <a:rPr lang="en-US" altLang="zh-CN" sz="1600" dirty="0" err="1">
                <a:effectLst/>
              </a:rPr>
              <a:t>nhất</a:t>
            </a:r>
            <a:r>
              <a:rPr lang="en-US" altLang="zh-CN" sz="1600" dirty="0">
                <a:effectLst/>
              </a:rPr>
              <a:t> </a:t>
            </a:r>
            <a:r>
              <a:rPr lang="en-US" altLang="zh-CN" sz="1600" dirty="0" err="1">
                <a:effectLst/>
              </a:rPr>
              <a:t>là</a:t>
            </a:r>
            <a:r>
              <a:rPr lang="en-US" altLang="zh-CN" sz="1600" dirty="0">
                <a:effectLst/>
              </a:rPr>
              <a:t> </a:t>
            </a:r>
            <a:r>
              <a:rPr lang="en-US" altLang="zh-CN" sz="1600" dirty="0" err="1">
                <a:effectLst/>
              </a:rPr>
              <a:t>loại</a:t>
            </a:r>
            <a:r>
              <a:rPr lang="en-US" altLang="zh-CN" sz="1600" dirty="0">
                <a:effectLst/>
              </a:rPr>
              <a:t> </a:t>
            </a:r>
            <a:r>
              <a:rPr lang="en-US" altLang="zh-CN" sz="1600" dirty="0" err="1">
                <a:effectLst/>
              </a:rPr>
              <a:t>đất</a:t>
            </a:r>
            <a:r>
              <a:rPr lang="en-US" altLang="zh-CN" sz="1600" dirty="0">
                <a:effectLst/>
              </a:rPr>
              <a:t> </a:t>
            </a:r>
            <a:r>
              <a:rPr lang="en-US" altLang="zh-CN" sz="1600" dirty="0" err="1">
                <a:effectLst/>
              </a:rPr>
              <a:t>nông</a:t>
            </a:r>
            <a:r>
              <a:rPr lang="en-US" altLang="zh-CN" sz="1600" dirty="0">
                <a:effectLst/>
              </a:rPr>
              <a:t> </a:t>
            </a:r>
            <a:r>
              <a:rPr lang="en-US" altLang="zh-CN" sz="1600" dirty="0" err="1">
                <a:effectLst/>
              </a:rPr>
              <a:t>và</a:t>
            </a:r>
            <a:r>
              <a:rPr lang="en-US" altLang="zh-CN" sz="1600" dirty="0">
                <a:effectLst/>
              </a:rPr>
              <a:t> </a:t>
            </a:r>
            <a:r>
              <a:rPr lang="en-US" altLang="zh-CN" sz="1600" dirty="0" err="1">
                <a:effectLst/>
              </a:rPr>
              <a:t>đá</a:t>
            </a:r>
            <a:r>
              <a:rPr lang="en-US" altLang="zh-CN" sz="1600" dirty="0">
                <a:effectLst/>
              </a:rPr>
              <a:t>, </a:t>
            </a:r>
            <a:r>
              <a:rPr lang="en-US" altLang="zh-CN" sz="1600" dirty="0" err="1">
                <a:effectLst/>
              </a:rPr>
              <a:t>có</a:t>
            </a:r>
            <a:r>
              <a:rPr lang="en-US" altLang="zh-CN" sz="1600" dirty="0">
                <a:effectLst/>
              </a:rPr>
              <a:t> </a:t>
            </a:r>
            <a:r>
              <a:rPr lang="en-US" altLang="zh-CN" sz="1600" dirty="0" err="1">
                <a:effectLst/>
              </a:rPr>
              <a:t>màu</a:t>
            </a:r>
            <a:r>
              <a:rPr lang="en-US" altLang="zh-CN" sz="1600" dirty="0">
                <a:effectLst/>
              </a:rPr>
              <a:t> </a:t>
            </a:r>
            <a:r>
              <a:rPr lang="en-US" altLang="zh-CN" sz="1600" dirty="0" err="1">
                <a:effectLst/>
              </a:rPr>
              <a:t>từ</a:t>
            </a:r>
            <a:r>
              <a:rPr lang="en-US" altLang="zh-CN" sz="1600" dirty="0">
                <a:effectLst/>
              </a:rPr>
              <a:t> </a:t>
            </a:r>
            <a:r>
              <a:rPr lang="en-US" altLang="zh-CN" sz="1600" dirty="0" err="1">
                <a:effectLst/>
              </a:rPr>
              <a:t>xám</a:t>
            </a:r>
            <a:r>
              <a:rPr lang="en-US" altLang="zh-CN" sz="1600" dirty="0">
                <a:effectLst/>
              </a:rPr>
              <a:t> </a:t>
            </a:r>
            <a:r>
              <a:rPr lang="en-US" altLang="zh-CN" sz="1600" dirty="0" err="1">
                <a:effectLst/>
              </a:rPr>
              <a:t>đến</a:t>
            </a:r>
            <a:r>
              <a:rPr lang="en-US" altLang="zh-CN" sz="1600" dirty="0">
                <a:effectLst/>
              </a:rPr>
              <a:t> </a:t>
            </a:r>
            <a:r>
              <a:rPr lang="en-US" altLang="zh-CN" sz="1600" dirty="0" err="1">
                <a:effectLst/>
              </a:rPr>
              <a:t>nâu</a:t>
            </a:r>
            <a:r>
              <a:rPr lang="en-US" altLang="zh-CN" sz="1600" dirty="0">
                <a:effectLst/>
              </a:rPr>
              <a:t>, </a:t>
            </a:r>
            <a:r>
              <a:rPr lang="en-US" altLang="zh-CN" sz="1600" dirty="0" err="1">
                <a:effectLst/>
              </a:rPr>
              <a:t>và</a:t>
            </a:r>
            <a:r>
              <a:rPr lang="en-US" altLang="zh-CN" sz="1600" dirty="0">
                <a:effectLst/>
              </a:rPr>
              <a:t> </a:t>
            </a:r>
            <a:r>
              <a:rPr lang="en-US" altLang="zh-CN" sz="1600" dirty="0" err="1">
                <a:effectLst/>
              </a:rPr>
              <a:t>từ</a:t>
            </a:r>
            <a:r>
              <a:rPr lang="en-US" altLang="zh-CN" sz="1600" dirty="0">
                <a:effectLst/>
              </a:rPr>
              <a:t> </a:t>
            </a:r>
            <a:r>
              <a:rPr lang="en-US" altLang="zh-CN" sz="1600" dirty="0" err="1">
                <a:effectLst/>
              </a:rPr>
              <a:t>cát</a:t>
            </a:r>
            <a:r>
              <a:rPr lang="en-US" altLang="zh-CN" sz="1600" dirty="0">
                <a:effectLst/>
              </a:rPr>
              <a:t> </a:t>
            </a:r>
            <a:r>
              <a:rPr lang="en-US" altLang="zh-CN" sz="1600" dirty="0" err="1">
                <a:effectLst/>
              </a:rPr>
              <a:t>pha</a:t>
            </a:r>
            <a:r>
              <a:rPr lang="en-US" altLang="zh-CN" sz="1600" dirty="0">
                <a:effectLst/>
              </a:rPr>
              <a:t> </a:t>
            </a:r>
            <a:r>
              <a:rPr lang="en-US" altLang="zh-CN" sz="1600" dirty="0" err="1">
                <a:effectLst/>
              </a:rPr>
              <a:t>thịt</a:t>
            </a:r>
            <a:r>
              <a:rPr lang="en-US" altLang="zh-CN" sz="1600" dirty="0">
                <a:effectLst/>
              </a:rPr>
              <a:t> </a:t>
            </a:r>
            <a:r>
              <a:rPr lang="en-US" altLang="zh-CN" sz="1600" dirty="0" err="1">
                <a:effectLst/>
              </a:rPr>
              <a:t>đến</a:t>
            </a:r>
            <a:r>
              <a:rPr lang="en-US" altLang="zh-CN" sz="1600" dirty="0">
                <a:effectLst/>
              </a:rPr>
              <a:t> </a:t>
            </a:r>
            <a:r>
              <a:rPr lang="en-US" altLang="zh-CN" sz="1600" dirty="0" err="1">
                <a:effectLst/>
              </a:rPr>
              <a:t>đất</a:t>
            </a:r>
            <a:r>
              <a:rPr lang="en-US" altLang="zh-CN" sz="1600" dirty="0">
                <a:effectLst/>
              </a:rPr>
              <a:t> </a:t>
            </a:r>
            <a:r>
              <a:rPr lang="en-US" altLang="zh-CN" sz="1600" dirty="0" err="1">
                <a:effectLst/>
              </a:rPr>
              <a:t>thịt</a:t>
            </a:r>
            <a:r>
              <a:rPr lang="en-US" altLang="zh-CN" sz="1600" dirty="0">
                <a:effectLst/>
              </a:rPr>
              <a:t> </a:t>
            </a:r>
            <a:r>
              <a:rPr lang="en-US" altLang="zh-CN" sz="1600" dirty="0" err="1">
                <a:effectLst/>
              </a:rPr>
              <a:t>pha</a:t>
            </a:r>
            <a:r>
              <a:rPr lang="en-US" altLang="zh-CN" sz="1600" dirty="0">
                <a:effectLst/>
              </a:rPr>
              <a:t> </a:t>
            </a:r>
            <a:r>
              <a:rPr lang="en-US" altLang="zh-CN" sz="1600" dirty="0" err="1">
                <a:effectLst/>
              </a:rPr>
              <a:t>sét</a:t>
            </a:r>
            <a:r>
              <a:rPr lang="en-US" altLang="zh-CN" sz="1600" dirty="0">
                <a:effectLst/>
              </a:rPr>
              <a:t>.</a:t>
            </a:r>
          </a:p>
        </p:txBody>
      </p:sp>
      <p:pic>
        <p:nvPicPr>
          <p:cNvPr id="8" name="Picture Placeholder 7" descr="A close-up of hands holding small pieces of food  AI-generated content may be incorrect.">
            <a:extLst>
              <a:ext uri="{FF2B5EF4-FFF2-40B4-BE49-F238E27FC236}">
                <a16:creationId xmlns:a16="http://schemas.microsoft.com/office/drawing/2014/main" id="{42C97ACA-08F4-ED81-F987-9343CC10CCB8}"/>
              </a:ext>
            </a:extLst>
          </p:cNvPr>
          <p:cNvPicPr>
            <a:picLocks noGrp="1" noChangeAspect="1"/>
          </p:cNvPicPr>
          <p:nvPr>
            <p:ph type="pic" sz="quarter" idx="10"/>
          </p:nvPr>
        </p:nvPicPr>
        <p:blipFill>
          <a:blip r:embed="rId3" cstate="print">
            <a:extLst>
              <a:ext uri="{28A0092B-C50C-407E-A947-70E740481C1C}">
                <a14:useLocalDpi xmlns:a14="http://schemas.microsoft.com/office/drawing/2010/main"/>
              </a:ext>
            </a:extLst>
          </a:blip>
          <a:srcRect/>
          <a:stretch>
            <a:fillRect/>
          </a:stretch>
        </p:blipFill>
        <p:spPr/>
      </p:pic>
      <p:sp>
        <p:nvSpPr>
          <p:cNvPr id="9" name="TextBox 8">
            <a:extLst>
              <a:ext uri="{FF2B5EF4-FFF2-40B4-BE49-F238E27FC236}">
                <a16:creationId xmlns:a16="http://schemas.microsoft.com/office/drawing/2014/main" id="{6841283F-C00B-3643-7EB6-9AAEC181FA72}"/>
              </a:ext>
            </a:extLst>
          </p:cNvPr>
          <p:cNvSpPr txBox="1"/>
          <p:nvPr/>
        </p:nvSpPr>
        <p:spPr>
          <a:xfrm>
            <a:off x="6339351" y="1081795"/>
            <a:ext cx="4331369" cy="584775"/>
          </a:xfrm>
          <a:prstGeom prst="rect">
            <a:avLst/>
          </a:prstGeom>
          <a:noFill/>
        </p:spPr>
        <p:txBody>
          <a:bodyPr wrap="square" rtlCol="0">
            <a:spAutoFit/>
          </a:bodyPr>
          <a:lstStyle/>
          <a:p>
            <a:pPr algn="l"/>
            <a:r>
              <a:rPr lang="en-US" altLang="zh-CN" sz="3200" b="1" dirty="0">
                <a:solidFill>
                  <a:schemeClr val="accent5"/>
                </a:solidFill>
                <a:effectLst/>
                <a:latin typeface="Arial" panose="020B0604020202020204" pitchFamily="34" charset="0"/>
                <a:ea typeface="Inter Display" panose="02000503000000020004" pitchFamily="2" charset="0"/>
                <a:cs typeface="Arial" panose="020B0604020202020204" pitchFamily="34" charset="0"/>
              </a:rPr>
              <a:t>THUNG LŨNG EDEN</a:t>
            </a:r>
          </a:p>
        </p:txBody>
      </p:sp>
    </p:spTree>
    <p:extLst>
      <p:ext uri="{BB962C8B-B14F-4D97-AF65-F5344CB8AC3E}">
        <p14:creationId xmlns:p14="http://schemas.microsoft.com/office/powerpoint/2010/main" val="3346241994"/>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person holding a bunch of grapes  AI-generated content may be incorrect.">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3" cstate="print">
            <a:extLst>
              <a:ext uri="{28A0092B-C50C-407E-A947-70E740481C1C}">
                <a14:useLocalDpi xmlns:a14="http://schemas.microsoft.com/office/drawing/2010/main"/>
              </a:ext>
            </a:extLst>
          </a:blip>
          <a:srcRect/>
          <a:stretch/>
        </p:blipFill>
        <p:spPr>
          <a:xfrm>
            <a:off x="6096000" y="388842"/>
            <a:ext cx="6096000" cy="6083199"/>
          </a:xfrm>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p:txBody>
          <a:bodyPr/>
          <a:lstStyle/>
          <a:p>
            <a:r>
              <a:rPr lang="en-US" altLang="zh-CN" b="1" dirty="0"/>
              <a:t>TRỒNG NHO VÀ SẢN XUẤT RƯỢU VANG</a:t>
            </a: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p:txBody>
          <a:bodyPr/>
          <a:lstStyle/>
          <a:p>
            <a:r>
              <a:rPr lang="en-US" altLang="zh-CN" b="1" dirty="0" err="1">
                <a:solidFill>
                  <a:schemeClr val="accent5"/>
                </a:solidFill>
              </a:rPr>
              <a:t>Ở</a:t>
            </a:r>
            <a:r>
              <a:rPr lang="en-US" altLang="zh-CN" b="1" dirty="0">
                <a:solidFill>
                  <a:schemeClr val="accent5"/>
                </a:solidFill>
              </a:rPr>
              <a:t> BAROSSA</a:t>
            </a:r>
          </a:p>
        </p:txBody>
      </p:sp>
      <p:sp>
        <p:nvSpPr>
          <p:cNvPr id="2" name="Text Placeholder 3">
            <a:extLst>
              <a:ext uri="{FF2B5EF4-FFF2-40B4-BE49-F238E27FC236}">
                <a16:creationId xmlns:a16="http://schemas.microsoft.com/office/drawing/2014/main" id="{2516444A-1B6F-B234-9F24-6B52963EA6AF}"/>
              </a:ext>
            </a:extLst>
          </p:cNvPr>
          <p:cNvSpPr txBox="1">
            <a:spLocks/>
          </p:cNvSpPr>
          <p:nvPr/>
        </p:nvSpPr>
        <p:spPr>
          <a:xfrm>
            <a:off x="630419" y="2484802"/>
            <a:ext cx="4965709" cy="159557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82000"/>
              </a:lnSpc>
              <a:spcAft>
                <a:spcPts val="638"/>
              </a:spcAft>
            </a:pPr>
            <a:r>
              <a:rPr lang="en-US" altLang="zh-CN" sz="2000" b="1" dirty="0">
                <a:solidFill>
                  <a:srgbClr val="B2D8BE"/>
                </a:solidFill>
                <a:latin typeface="Arial" panose="020B0604020202020204" pitchFamily="34" charset="0"/>
                <a:cs typeface="Arial" panose="020B0604020202020204" pitchFamily="34" charset="0"/>
              </a:rPr>
              <a:t>TRỒNG NHO: 
TRUYỀN THỐNG GẶP GỠ ĐỔI MỚI</a:t>
            </a:r>
          </a:p>
          <a:p>
            <a:pPr marL="285750" indent="-285750">
              <a:lnSpc>
                <a:spcPts val="1575"/>
              </a:lnSpc>
              <a:spcBef>
                <a:spcPts val="217"/>
              </a:spcBef>
              <a:spcAft>
                <a:spcPts val="315"/>
              </a:spcAft>
              <a:buFont typeface="Arial" panose="020B0604020202020204" pitchFamily="34" charset="0"/>
              <a:buChar char="•"/>
            </a:pPr>
            <a:r>
              <a:rPr lang="en-US" altLang="zh-CN" dirty="0" err="1">
                <a:solidFill>
                  <a:srgbClr val="FFFFFF"/>
                </a:solidFill>
                <a:latin typeface="Arial" panose="020B0604020202020204" pitchFamily="34" charset="0"/>
                <a:cs typeface="Arial" panose="020B0604020202020204" pitchFamily="34" charset="0"/>
              </a:rPr>
              <a:t>Hơn</a:t>
            </a:r>
            <a:r>
              <a:rPr lang="en-US" altLang="zh-CN" dirty="0">
                <a:solidFill>
                  <a:srgbClr val="FFFFFF"/>
                </a:solidFill>
                <a:latin typeface="Arial" panose="020B0604020202020204" pitchFamily="34" charset="0"/>
                <a:cs typeface="Arial" panose="020B0604020202020204" pitchFamily="34" charset="0"/>
              </a:rPr>
              <a:t> 500 </a:t>
            </a:r>
            <a:r>
              <a:rPr lang="en-US" altLang="zh-CN" dirty="0" err="1">
                <a:solidFill>
                  <a:srgbClr val="FFFFFF"/>
                </a:solidFill>
                <a:latin typeface="Arial" panose="020B0604020202020204" pitchFamily="34" charset="0"/>
                <a:cs typeface="Arial" panose="020B0604020202020204" pitchFamily="34" charset="0"/>
              </a:rPr>
              <a:t>người</a:t>
            </a:r>
            <a:r>
              <a:rPr lang="en-US" altLang="zh-CN" dirty="0">
                <a:solidFill>
                  <a:srgbClr val="FFFFFF"/>
                </a:solidFill>
                <a:latin typeface="Arial" panose="020B0604020202020204" pitchFamily="34" charset="0"/>
                <a:cs typeface="Arial" panose="020B0604020202020204" pitchFamily="34" charset="0"/>
              </a:rPr>
              <a:t> </a:t>
            </a:r>
            <a:r>
              <a:rPr lang="en-US" altLang="zh-CN" dirty="0" err="1">
                <a:solidFill>
                  <a:srgbClr val="FFFFFF"/>
                </a:solidFill>
                <a:latin typeface="Arial" panose="020B0604020202020204" pitchFamily="34" charset="0"/>
                <a:cs typeface="Arial" panose="020B0604020202020204" pitchFamily="34" charset="0"/>
              </a:rPr>
              <a:t>trồng</a:t>
            </a:r>
            <a:r>
              <a:rPr lang="en-US" altLang="zh-CN" dirty="0">
                <a:solidFill>
                  <a:srgbClr val="FFFFFF"/>
                </a:solidFill>
                <a:latin typeface="Arial" panose="020B0604020202020204" pitchFamily="34" charset="0"/>
                <a:cs typeface="Arial" panose="020B0604020202020204" pitchFamily="34" charset="0"/>
              </a:rPr>
              <a:t> </a:t>
            </a:r>
            <a:r>
              <a:rPr lang="en-US" altLang="zh-CN" dirty="0" err="1">
                <a:solidFill>
                  <a:srgbClr val="FFFFFF"/>
                </a:solidFill>
                <a:latin typeface="Arial" panose="020B0604020202020204" pitchFamily="34" charset="0"/>
                <a:cs typeface="Arial" panose="020B0604020202020204" pitchFamily="34" charset="0"/>
              </a:rPr>
              <a:t>nho</a:t>
            </a:r>
            <a:endParaRPr lang="en-AU" dirty="0">
              <a:solidFill>
                <a:srgbClr val="FFFFFF"/>
              </a:solidFill>
              <a:latin typeface="Arial" panose="020B0604020202020204" pitchFamily="34" charset="0"/>
              <a:cs typeface="Arial" panose="020B0604020202020204" pitchFamily="34" charset="0"/>
            </a:endParaRPr>
          </a:p>
          <a:p>
            <a:pPr marL="285750" indent="-285750">
              <a:lnSpc>
                <a:spcPts val="1575"/>
              </a:lnSpc>
              <a:spcBef>
                <a:spcPts val="217"/>
              </a:spcBef>
              <a:spcAft>
                <a:spcPts val="315"/>
              </a:spcAft>
              <a:buFont typeface="Arial" panose="020B0604020202020204" pitchFamily="34" charset="0"/>
              <a:buChar char="•"/>
            </a:pPr>
            <a:r>
              <a:rPr lang="en-US" altLang="zh-CN" dirty="0" err="1">
                <a:solidFill>
                  <a:srgbClr val="FFFFFF"/>
                </a:solidFill>
                <a:latin typeface="Arial" panose="020B0604020202020204" pitchFamily="34" charset="0"/>
                <a:cs typeface="Arial" panose="020B0604020202020204" pitchFamily="34" charset="0"/>
              </a:rPr>
              <a:t>Những</a:t>
            </a:r>
            <a:r>
              <a:rPr lang="en-US" altLang="zh-CN" dirty="0">
                <a:solidFill>
                  <a:srgbClr val="FFFFFF"/>
                </a:solidFill>
                <a:latin typeface="Arial" panose="020B0604020202020204" pitchFamily="34" charset="0"/>
                <a:cs typeface="Arial" panose="020B0604020202020204" pitchFamily="34" charset="0"/>
              </a:rPr>
              <a:t> </a:t>
            </a:r>
            <a:r>
              <a:rPr lang="en-US" altLang="zh-CN" dirty="0" err="1">
                <a:solidFill>
                  <a:srgbClr val="FFFFFF"/>
                </a:solidFill>
                <a:latin typeface="Arial" panose="020B0604020202020204" pitchFamily="34" charset="0"/>
                <a:cs typeface="Arial" panose="020B0604020202020204" pitchFamily="34" charset="0"/>
              </a:rPr>
              <a:t>người</a:t>
            </a:r>
            <a:r>
              <a:rPr lang="en-US" altLang="zh-CN" dirty="0">
                <a:solidFill>
                  <a:srgbClr val="FFFFFF"/>
                </a:solidFill>
                <a:latin typeface="Arial" panose="020B0604020202020204" pitchFamily="34" charset="0"/>
                <a:cs typeface="Arial" panose="020B0604020202020204" pitchFamily="34" charset="0"/>
              </a:rPr>
              <a:t> </a:t>
            </a:r>
            <a:r>
              <a:rPr lang="en-US" altLang="zh-CN" dirty="0" err="1">
                <a:solidFill>
                  <a:srgbClr val="FFFFFF"/>
                </a:solidFill>
                <a:latin typeface="Arial" panose="020B0604020202020204" pitchFamily="34" charset="0"/>
                <a:cs typeface="Arial" panose="020B0604020202020204" pitchFamily="34" charset="0"/>
              </a:rPr>
              <a:t>trồng</a:t>
            </a:r>
            <a:r>
              <a:rPr lang="en-US" altLang="zh-CN" dirty="0">
                <a:solidFill>
                  <a:srgbClr val="FFFFFF"/>
                </a:solidFill>
                <a:latin typeface="Arial" panose="020B0604020202020204" pitchFamily="34" charset="0"/>
                <a:cs typeface="Arial" panose="020B0604020202020204" pitchFamily="34" charset="0"/>
              </a:rPr>
              <a:t> </a:t>
            </a:r>
            <a:r>
              <a:rPr lang="en-US" altLang="zh-CN" dirty="0" err="1">
                <a:solidFill>
                  <a:srgbClr val="FFFFFF"/>
                </a:solidFill>
                <a:latin typeface="Arial" panose="020B0604020202020204" pitchFamily="34" charset="0"/>
                <a:cs typeface="Arial" panose="020B0604020202020204" pitchFamily="34" charset="0"/>
              </a:rPr>
              <a:t>nho</a:t>
            </a:r>
            <a:r>
              <a:rPr lang="en-US" altLang="zh-CN" dirty="0">
                <a:solidFill>
                  <a:srgbClr val="FFFFFF"/>
                </a:solidFill>
                <a:latin typeface="Arial" panose="020B0604020202020204" pitchFamily="34" charset="0"/>
                <a:cs typeface="Arial" panose="020B0604020202020204" pitchFamily="34" charset="0"/>
              </a:rPr>
              <a:t> </a:t>
            </a:r>
            <a:r>
              <a:rPr lang="en-US" altLang="zh-CN" dirty="0" err="1">
                <a:solidFill>
                  <a:srgbClr val="FFFFFF"/>
                </a:solidFill>
                <a:latin typeface="Arial" panose="020B0604020202020204" pitchFamily="34" charset="0"/>
                <a:cs typeface="Arial" panose="020B0604020202020204" pitchFamily="34" charset="0"/>
              </a:rPr>
              <a:t>thế</a:t>
            </a:r>
            <a:r>
              <a:rPr lang="en-US" altLang="zh-CN" dirty="0">
                <a:solidFill>
                  <a:srgbClr val="FFFFFF"/>
                </a:solidFill>
                <a:latin typeface="Arial" panose="020B0604020202020204" pitchFamily="34" charset="0"/>
                <a:cs typeface="Arial" panose="020B0604020202020204" pitchFamily="34" charset="0"/>
              </a:rPr>
              <a:t> </a:t>
            </a:r>
            <a:r>
              <a:rPr lang="en-US" altLang="zh-CN" dirty="0" err="1">
                <a:solidFill>
                  <a:srgbClr val="FFFFFF"/>
                </a:solidFill>
                <a:latin typeface="Arial" panose="020B0604020202020204" pitchFamily="34" charset="0"/>
                <a:cs typeface="Arial" panose="020B0604020202020204" pitchFamily="34" charset="0"/>
              </a:rPr>
              <a:t>hệ</a:t>
            </a:r>
            <a:r>
              <a:rPr lang="en-US" altLang="zh-CN" dirty="0">
                <a:solidFill>
                  <a:srgbClr val="FFFFFF"/>
                </a:solidFill>
                <a:latin typeface="Arial" panose="020B0604020202020204" pitchFamily="34" charset="0"/>
                <a:cs typeface="Arial" panose="020B0604020202020204" pitchFamily="34" charset="0"/>
              </a:rPr>
              <a:t> </a:t>
            </a:r>
            <a:r>
              <a:rPr lang="en-US" altLang="zh-CN" dirty="0" err="1">
                <a:solidFill>
                  <a:srgbClr val="FFFFFF"/>
                </a:solidFill>
                <a:latin typeface="Arial" panose="020B0604020202020204" pitchFamily="34" charset="0"/>
                <a:cs typeface="Arial" panose="020B0604020202020204" pitchFamily="34" charset="0"/>
              </a:rPr>
              <a:t>thứ</a:t>
            </a:r>
            <a:r>
              <a:rPr lang="en-US" altLang="zh-CN" dirty="0">
                <a:solidFill>
                  <a:srgbClr val="FFFFFF"/>
                </a:solidFill>
                <a:latin typeface="Arial" panose="020B0604020202020204" pitchFamily="34" charset="0"/>
                <a:cs typeface="Arial" panose="020B0604020202020204" pitchFamily="34" charset="0"/>
              </a:rPr>
              <a:t> </a:t>
            </a:r>
            <a:r>
              <a:rPr lang="en-US" altLang="zh-CN" dirty="0" err="1">
                <a:solidFill>
                  <a:srgbClr val="FFFFFF"/>
                </a:solidFill>
                <a:latin typeface="Arial" panose="020B0604020202020204" pitchFamily="34" charset="0"/>
                <a:cs typeface="Arial" panose="020B0604020202020204" pitchFamily="34" charset="0"/>
              </a:rPr>
              <a:t>năm</a:t>
            </a:r>
            <a:r>
              <a:rPr lang="en-US" altLang="zh-CN" dirty="0">
                <a:solidFill>
                  <a:srgbClr val="FFFFFF"/>
                </a:solidFill>
                <a:latin typeface="Arial" panose="020B0604020202020204" pitchFamily="34" charset="0"/>
                <a:cs typeface="Arial" panose="020B0604020202020204" pitchFamily="34" charset="0"/>
              </a:rPr>
              <a:t> </a:t>
            </a:r>
            <a:r>
              <a:rPr lang="en-US" altLang="zh-CN" dirty="0" err="1">
                <a:solidFill>
                  <a:srgbClr val="FFFFFF"/>
                </a:solidFill>
                <a:latin typeface="Arial" panose="020B0604020202020204" pitchFamily="34" charset="0"/>
                <a:cs typeface="Arial" panose="020B0604020202020204" pitchFamily="34" charset="0"/>
              </a:rPr>
              <a:t>và</a:t>
            </a:r>
            <a:r>
              <a:rPr lang="en-US" altLang="zh-CN" dirty="0">
                <a:solidFill>
                  <a:srgbClr val="FFFFFF"/>
                </a:solidFill>
                <a:latin typeface="Arial" panose="020B0604020202020204" pitchFamily="34" charset="0"/>
                <a:cs typeface="Arial" panose="020B0604020202020204" pitchFamily="34" charset="0"/>
              </a:rPr>
              <a:t> </a:t>
            </a:r>
            <a:r>
              <a:rPr lang="en-US" altLang="zh-CN" dirty="0" err="1">
                <a:solidFill>
                  <a:srgbClr val="FFFFFF"/>
                </a:solidFill>
                <a:latin typeface="Arial" panose="020B0604020202020204" pitchFamily="34" charset="0"/>
                <a:cs typeface="Arial" panose="020B0604020202020204" pitchFamily="34" charset="0"/>
              </a:rPr>
              <a:t>thứ</a:t>
            </a:r>
            <a:r>
              <a:rPr lang="en-US" altLang="zh-CN" dirty="0">
                <a:solidFill>
                  <a:srgbClr val="FFFFFF"/>
                </a:solidFill>
                <a:latin typeface="Arial" panose="020B0604020202020204" pitchFamily="34" charset="0"/>
                <a:cs typeface="Arial" panose="020B0604020202020204" pitchFamily="34" charset="0"/>
              </a:rPr>
              <a:t> </a:t>
            </a:r>
            <a:r>
              <a:rPr lang="en-US" altLang="zh-CN" dirty="0" err="1">
                <a:solidFill>
                  <a:srgbClr val="FFFFFF"/>
                </a:solidFill>
                <a:latin typeface="Arial" panose="020B0604020202020204" pitchFamily="34" charset="0"/>
                <a:cs typeface="Arial" panose="020B0604020202020204" pitchFamily="34" charset="0"/>
              </a:rPr>
              <a:t>sáu</a:t>
            </a:r>
            <a:endParaRPr lang="en-US" altLang="zh-CN" dirty="0">
              <a:solidFill>
                <a:srgbClr val="FFFFFF"/>
              </a:solidFill>
              <a:latin typeface="Arial" panose="020B0604020202020204" pitchFamily="34" charset="0"/>
              <a:cs typeface="Arial" panose="020B0604020202020204" pitchFamily="34" charset="0"/>
            </a:endParaRPr>
          </a:p>
          <a:p>
            <a:pPr marL="285750" indent="-285750">
              <a:lnSpc>
                <a:spcPts val="1575"/>
              </a:lnSpc>
              <a:spcBef>
                <a:spcPts val="217"/>
              </a:spcBef>
              <a:spcAft>
                <a:spcPts val="315"/>
              </a:spcAft>
              <a:buFont typeface="Arial" panose="020B0604020202020204" pitchFamily="34" charset="0"/>
              <a:buChar char="•"/>
            </a:pPr>
            <a:r>
              <a:rPr lang="en-US" altLang="zh-CN" dirty="0" err="1">
                <a:solidFill>
                  <a:srgbClr val="FFFFFF"/>
                </a:solidFill>
                <a:latin typeface="Arial" panose="020B0604020202020204" pitchFamily="34" charset="0"/>
                <a:cs typeface="Arial" panose="020B0604020202020204" pitchFamily="34" charset="0"/>
              </a:rPr>
              <a:t>Ngày</a:t>
            </a:r>
            <a:r>
              <a:rPr lang="en-US" altLang="zh-CN" dirty="0">
                <a:solidFill>
                  <a:srgbClr val="FFFFFF"/>
                </a:solidFill>
                <a:latin typeface="Arial" panose="020B0604020202020204" pitchFamily="34" charset="0"/>
                <a:cs typeface="Arial" panose="020B0604020202020204" pitchFamily="34" charset="0"/>
              </a:rPr>
              <a:t> </a:t>
            </a:r>
            <a:r>
              <a:rPr lang="en-US" altLang="zh-CN" dirty="0" err="1">
                <a:solidFill>
                  <a:srgbClr val="FFFFFF"/>
                </a:solidFill>
                <a:latin typeface="Arial" panose="020B0604020202020204" pitchFamily="34" charset="0"/>
                <a:cs typeface="Arial" panose="020B0604020202020204" pitchFamily="34" charset="0"/>
              </a:rPr>
              <a:t>càng</a:t>
            </a:r>
            <a:r>
              <a:rPr lang="en-US" altLang="zh-CN" dirty="0">
                <a:solidFill>
                  <a:srgbClr val="FFFFFF"/>
                </a:solidFill>
                <a:latin typeface="Arial" panose="020B0604020202020204" pitchFamily="34" charset="0"/>
                <a:cs typeface="Arial" panose="020B0604020202020204" pitchFamily="34" charset="0"/>
              </a:rPr>
              <a:t> </a:t>
            </a:r>
            <a:r>
              <a:rPr lang="en-US" altLang="zh-CN" dirty="0" err="1">
                <a:solidFill>
                  <a:srgbClr val="FFFFFF"/>
                </a:solidFill>
                <a:latin typeface="Arial" panose="020B0604020202020204" pitchFamily="34" charset="0"/>
                <a:cs typeface="Arial" panose="020B0604020202020204" pitchFamily="34" charset="0"/>
              </a:rPr>
              <a:t>tập</a:t>
            </a:r>
            <a:r>
              <a:rPr lang="en-US" altLang="zh-CN" dirty="0">
                <a:solidFill>
                  <a:srgbClr val="FFFFFF"/>
                </a:solidFill>
                <a:latin typeface="Arial" panose="020B0604020202020204" pitchFamily="34" charset="0"/>
                <a:cs typeface="Arial" panose="020B0604020202020204" pitchFamily="34" charset="0"/>
              </a:rPr>
              <a:t> </a:t>
            </a:r>
            <a:r>
              <a:rPr lang="en-US" altLang="zh-CN" dirty="0" err="1">
                <a:solidFill>
                  <a:srgbClr val="FFFFFF"/>
                </a:solidFill>
                <a:latin typeface="Arial" panose="020B0604020202020204" pitchFamily="34" charset="0"/>
                <a:cs typeface="Arial" panose="020B0604020202020204" pitchFamily="34" charset="0"/>
              </a:rPr>
              <a:t>trung</a:t>
            </a:r>
            <a:r>
              <a:rPr lang="en-US" altLang="zh-CN" dirty="0">
                <a:solidFill>
                  <a:srgbClr val="FFFFFF"/>
                </a:solidFill>
                <a:latin typeface="Arial" panose="020B0604020202020204" pitchFamily="34" charset="0"/>
                <a:cs typeface="Arial" panose="020B0604020202020204" pitchFamily="34" charset="0"/>
              </a:rPr>
              <a:t> </a:t>
            </a:r>
            <a:r>
              <a:rPr lang="en-US" altLang="zh-CN" dirty="0" err="1">
                <a:solidFill>
                  <a:srgbClr val="FFFFFF"/>
                </a:solidFill>
                <a:latin typeface="Arial" panose="020B0604020202020204" pitchFamily="34" charset="0"/>
                <a:cs typeface="Arial" panose="020B0604020202020204" pitchFamily="34" charset="0"/>
              </a:rPr>
              <a:t>vào</a:t>
            </a:r>
            <a:r>
              <a:rPr lang="en-US" altLang="zh-CN" dirty="0">
                <a:solidFill>
                  <a:srgbClr val="FFFFFF"/>
                </a:solidFill>
                <a:latin typeface="Arial" panose="020B0604020202020204" pitchFamily="34" charset="0"/>
                <a:cs typeface="Arial" panose="020B0604020202020204" pitchFamily="34" charset="0"/>
              </a:rPr>
              <a:t> </a:t>
            </a:r>
            <a:r>
              <a:rPr lang="en-US" altLang="zh-CN" dirty="0" err="1">
                <a:solidFill>
                  <a:srgbClr val="FFFFFF"/>
                </a:solidFill>
                <a:latin typeface="Arial" panose="020B0604020202020204" pitchFamily="34" charset="0"/>
                <a:cs typeface="Arial" panose="020B0604020202020204" pitchFamily="34" charset="0"/>
              </a:rPr>
              <a:t>các</a:t>
            </a:r>
            <a:r>
              <a:rPr lang="en-US" altLang="zh-CN" dirty="0">
                <a:solidFill>
                  <a:srgbClr val="FFFFFF"/>
                </a:solidFill>
                <a:latin typeface="Arial" panose="020B0604020202020204" pitchFamily="34" charset="0"/>
                <a:cs typeface="Arial" panose="020B0604020202020204" pitchFamily="34" charset="0"/>
              </a:rPr>
              <a:t> </a:t>
            </a:r>
            <a:r>
              <a:rPr lang="en-US" altLang="zh-CN" dirty="0" err="1">
                <a:solidFill>
                  <a:srgbClr val="FFFFFF"/>
                </a:solidFill>
                <a:latin typeface="Arial" panose="020B0604020202020204" pitchFamily="34" charset="0"/>
                <a:cs typeface="Arial" panose="020B0604020202020204" pitchFamily="34" charset="0"/>
              </a:rPr>
              <a:t>phương</a:t>
            </a:r>
            <a:r>
              <a:rPr lang="en-US" altLang="zh-CN" dirty="0">
                <a:solidFill>
                  <a:srgbClr val="FFFFFF"/>
                </a:solidFill>
                <a:latin typeface="Arial" panose="020B0604020202020204" pitchFamily="34" charset="0"/>
                <a:cs typeface="Arial" panose="020B0604020202020204" pitchFamily="34" charset="0"/>
              </a:rPr>
              <a:t> </a:t>
            </a:r>
            <a:r>
              <a:rPr lang="en-US" altLang="zh-CN" dirty="0" err="1">
                <a:solidFill>
                  <a:srgbClr val="FFFFFF"/>
                </a:solidFill>
                <a:latin typeface="Arial" panose="020B0604020202020204" pitchFamily="34" charset="0"/>
                <a:cs typeface="Arial" panose="020B0604020202020204" pitchFamily="34" charset="0"/>
              </a:rPr>
              <a:t>pháp</a:t>
            </a:r>
            <a:r>
              <a:rPr lang="en-US" altLang="zh-CN" dirty="0">
                <a:solidFill>
                  <a:srgbClr val="FFFFFF"/>
                </a:solidFill>
                <a:latin typeface="Arial" panose="020B0604020202020204" pitchFamily="34" charset="0"/>
                <a:cs typeface="Arial" panose="020B0604020202020204" pitchFamily="34" charset="0"/>
              </a:rPr>
              <a:t> </a:t>
            </a:r>
            <a:r>
              <a:rPr lang="en-US" altLang="zh-CN" dirty="0" err="1">
                <a:solidFill>
                  <a:srgbClr val="FFFFFF"/>
                </a:solidFill>
                <a:latin typeface="Arial" panose="020B0604020202020204" pitchFamily="34" charset="0"/>
                <a:cs typeface="Arial" panose="020B0604020202020204" pitchFamily="34" charset="0"/>
              </a:rPr>
              <a:t>trồng</a:t>
            </a:r>
            <a:r>
              <a:rPr lang="en-US" altLang="zh-CN" dirty="0">
                <a:solidFill>
                  <a:srgbClr val="FFFFFF"/>
                </a:solidFill>
                <a:latin typeface="Arial" panose="020B0604020202020204" pitchFamily="34" charset="0"/>
                <a:cs typeface="Arial" panose="020B0604020202020204" pitchFamily="34" charset="0"/>
              </a:rPr>
              <a:t> </a:t>
            </a:r>
            <a:r>
              <a:rPr lang="en-US" altLang="zh-CN" dirty="0" err="1">
                <a:solidFill>
                  <a:srgbClr val="FFFFFF"/>
                </a:solidFill>
                <a:latin typeface="Arial" panose="020B0604020202020204" pitchFamily="34" charset="0"/>
                <a:cs typeface="Arial" panose="020B0604020202020204" pitchFamily="34" charset="0"/>
              </a:rPr>
              <a:t>nho</a:t>
            </a:r>
            <a:r>
              <a:rPr lang="en-US" altLang="zh-CN" dirty="0">
                <a:solidFill>
                  <a:srgbClr val="FFFFFF"/>
                </a:solidFill>
                <a:latin typeface="Arial" panose="020B0604020202020204" pitchFamily="34" charset="0"/>
                <a:cs typeface="Arial" panose="020B0604020202020204" pitchFamily="34" charset="0"/>
              </a:rPr>
              <a:t> </a:t>
            </a:r>
            <a:r>
              <a:rPr lang="en-US" altLang="zh-CN" dirty="0" err="1">
                <a:solidFill>
                  <a:srgbClr val="FFFFFF"/>
                </a:solidFill>
                <a:latin typeface="Arial" panose="020B0604020202020204" pitchFamily="34" charset="0"/>
                <a:cs typeface="Arial" panose="020B0604020202020204" pitchFamily="34" charset="0"/>
              </a:rPr>
              <a:t>bền</a:t>
            </a:r>
            <a:r>
              <a:rPr lang="en-US" altLang="zh-CN" dirty="0">
                <a:solidFill>
                  <a:srgbClr val="FFFFFF"/>
                </a:solidFill>
                <a:latin typeface="Arial" panose="020B0604020202020204" pitchFamily="34" charset="0"/>
                <a:cs typeface="Arial" panose="020B0604020202020204" pitchFamily="34" charset="0"/>
              </a:rPr>
              <a:t> </a:t>
            </a:r>
            <a:r>
              <a:rPr lang="en-US" altLang="zh-CN" dirty="0" err="1">
                <a:solidFill>
                  <a:srgbClr val="FFFFFF"/>
                </a:solidFill>
                <a:latin typeface="Arial" panose="020B0604020202020204" pitchFamily="34" charset="0"/>
                <a:cs typeface="Arial" panose="020B0604020202020204" pitchFamily="34" charset="0"/>
              </a:rPr>
              <a:t>vững</a:t>
            </a:r>
            <a:endParaRPr lang="en-US" altLang="zh-CN" dirty="0">
              <a:solidFill>
                <a:srgbClr val="FFFFFF"/>
              </a:solidFill>
              <a:latin typeface="Arial" panose="020B0604020202020204" pitchFamily="34" charset="0"/>
              <a:cs typeface="Arial" panose="020B0604020202020204" pitchFamily="34" charset="0"/>
            </a:endParaRPr>
          </a:p>
        </p:txBody>
      </p:sp>
      <p:sp>
        <p:nvSpPr>
          <p:cNvPr id="6" name="Text Placeholder 3">
            <a:extLst>
              <a:ext uri="{FF2B5EF4-FFF2-40B4-BE49-F238E27FC236}">
                <a16:creationId xmlns:a16="http://schemas.microsoft.com/office/drawing/2014/main" id="{6FC10418-BA0F-1A19-73AA-B6ED74D4FA43}"/>
              </a:ext>
            </a:extLst>
          </p:cNvPr>
          <p:cNvSpPr txBox="1">
            <a:spLocks/>
          </p:cNvSpPr>
          <p:nvPr/>
        </p:nvSpPr>
        <p:spPr>
          <a:xfrm>
            <a:off x="630419" y="4455845"/>
            <a:ext cx="5029717" cy="159557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82000"/>
              </a:lnSpc>
              <a:spcAft>
                <a:spcPts val="638"/>
              </a:spcAft>
            </a:pPr>
            <a:r>
              <a:rPr lang="en-US" altLang="zh-CN" sz="2000" b="1" dirty="0">
                <a:solidFill>
                  <a:srgbClr val="B2D8BE"/>
                </a:solidFill>
                <a:latin typeface="Arial" panose="020B0604020202020204" pitchFamily="34" charset="0"/>
                <a:cs typeface="Arial" panose="020B0604020202020204" pitchFamily="34" charset="0"/>
              </a:rPr>
              <a:t>THU HOẠCH:</a:t>
            </a:r>
          </a:p>
          <a:p>
            <a:pPr>
              <a:spcBef>
                <a:spcPts val="217"/>
              </a:spcBef>
              <a:spcAft>
                <a:spcPts val="315"/>
              </a:spcAft>
            </a:pPr>
            <a:r>
              <a:rPr lang="en-US" altLang="zh-CN" sz="1600" dirty="0">
                <a:solidFill>
                  <a:srgbClr val="FFFFFF"/>
                </a:solidFill>
                <a:effectLst/>
                <a:latin typeface="Arial" panose="020B0604020202020204" pitchFamily="34" charset="0"/>
                <a:cs typeface="Arial" panose="020B0604020202020204" pitchFamily="34" charset="0"/>
              </a:rPr>
              <a:t>Thung </a:t>
            </a:r>
            <a:r>
              <a:rPr lang="en-US" altLang="zh-CN" sz="1600" dirty="0" err="1">
                <a:solidFill>
                  <a:srgbClr val="FFFFFF"/>
                </a:solidFill>
                <a:effectLst/>
                <a:latin typeface="Arial" panose="020B0604020202020204" pitchFamily="34" charset="0"/>
                <a:cs typeface="Arial" panose="020B0604020202020204" pitchFamily="34" charset="0"/>
              </a:rPr>
              <a:t>lũng</a:t>
            </a:r>
            <a:r>
              <a:rPr lang="en-US" altLang="zh-CN" sz="1600" dirty="0">
                <a:solidFill>
                  <a:srgbClr val="FFFFFF"/>
                </a:solidFill>
                <a:effectLst/>
                <a:latin typeface="Arial" panose="020B0604020202020204" pitchFamily="34" charset="0"/>
                <a:cs typeface="Arial" panose="020B0604020202020204" pitchFamily="34" charset="0"/>
              </a:rPr>
              <a:t> Barossa: </a:t>
            </a:r>
            <a:r>
              <a:rPr lang="en-US" altLang="zh-CN" sz="1600" dirty="0" err="1">
                <a:solidFill>
                  <a:srgbClr val="FFFFFF"/>
                </a:solidFill>
                <a:effectLst/>
                <a:latin typeface="Arial" panose="020B0604020202020204" pitchFamily="34" charset="0"/>
                <a:cs typeface="Arial" panose="020B0604020202020204" pitchFamily="34" charset="0"/>
              </a:rPr>
              <a:t>Giữa</a:t>
            </a:r>
            <a:r>
              <a:rPr lang="en-US" altLang="zh-CN" sz="1600" dirty="0">
                <a:solidFill>
                  <a:srgbClr val="FFFFFF"/>
                </a:solidFill>
                <a:effectLst/>
                <a:latin typeface="Arial" panose="020B0604020202020204" pitchFamily="34" charset="0"/>
                <a:cs typeface="Arial" panose="020B0604020202020204" pitchFamily="34" charset="0"/>
              </a:rPr>
              <a:t> </a:t>
            </a:r>
            <a:r>
              <a:rPr lang="en-US" altLang="zh-CN" sz="1600" dirty="0" err="1">
                <a:solidFill>
                  <a:srgbClr val="FFFFFF"/>
                </a:solidFill>
                <a:effectLst/>
                <a:latin typeface="Arial" panose="020B0604020202020204" pitchFamily="34" charset="0"/>
                <a:cs typeface="Arial" panose="020B0604020202020204" pitchFamily="34" charset="0"/>
              </a:rPr>
              <a:t>tháng</a:t>
            </a:r>
            <a:r>
              <a:rPr lang="en-US" altLang="zh-CN" sz="1600" dirty="0">
                <a:solidFill>
                  <a:srgbClr val="FFFFFF"/>
                </a:solidFill>
                <a:effectLst/>
                <a:latin typeface="Arial" panose="020B0604020202020204" pitchFamily="34" charset="0"/>
                <a:cs typeface="Arial" panose="020B0604020202020204" pitchFamily="34" charset="0"/>
              </a:rPr>
              <a:t> Hai </a:t>
            </a:r>
            <a:r>
              <a:rPr lang="en-US" altLang="zh-CN" sz="1600" dirty="0" err="1">
                <a:solidFill>
                  <a:srgbClr val="FFFFFF"/>
                </a:solidFill>
                <a:effectLst/>
                <a:latin typeface="Arial" panose="020B0604020202020204" pitchFamily="34" charset="0"/>
                <a:cs typeface="Arial" panose="020B0604020202020204" pitchFamily="34" charset="0"/>
              </a:rPr>
              <a:t>đến</a:t>
            </a:r>
            <a:r>
              <a:rPr lang="en-US" altLang="zh-CN" sz="1600" dirty="0">
                <a:solidFill>
                  <a:srgbClr val="FFFFFF"/>
                </a:solidFill>
                <a:effectLst/>
                <a:latin typeface="Arial" panose="020B0604020202020204" pitchFamily="34" charset="0"/>
                <a:cs typeface="Arial" panose="020B0604020202020204" pitchFamily="34" charset="0"/>
              </a:rPr>
              <a:t> </a:t>
            </a:r>
            <a:r>
              <a:rPr lang="en-US" altLang="zh-CN" sz="1600" dirty="0" err="1">
                <a:solidFill>
                  <a:srgbClr val="FFFFFF"/>
                </a:solidFill>
                <a:effectLst/>
                <a:latin typeface="Arial" panose="020B0604020202020204" pitchFamily="34" charset="0"/>
                <a:cs typeface="Arial" panose="020B0604020202020204" pitchFamily="34" charset="0"/>
              </a:rPr>
              <a:t>cuối</a:t>
            </a:r>
            <a:r>
              <a:rPr lang="en-US" altLang="zh-CN" sz="1600" dirty="0">
                <a:solidFill>
                  <a:srgbClr val="FFFFFF"/>
                </a:solidFill>
                <a:effectLst/>
                <a:latin typeface="Arial" panose="020B0604020202020204" pitchFamily="34" charset="0"/>
                <a:cs typeface="Arial" panose="020B0604020202020204" pitchFamily="34" charset="0"/>
              </a:rPr>
              <a:t> </a:t>
            </a:r>
            <a:r>
              <a:rPr lang="en-US" altLang="zh-CN" sz="1600" dirty="0" err="1">
                <a:solidFill>
                  <a:srgbClr val="FFFFFF"/>
                </a:solidFill>
                <a:effectLst/>
                <a:latin typeface="Arial" panose="020B0604020202020204" pitchFamily="34" charset="0"/>
                <a:cs typeface="Arial" panose="020B0604020202020204" pitchFamily="34" charset="0"/>
              </a:rPr>
              <a:t>tháng</a:t>
            </a:r>
            <a:r>
              <a:rPr lang="en-US" altLang="zh-CN" sz="1600" dirty="0">
                <a:solidFill>
                  <a:srgbClr val="FFFFFF"/>
                </a:solidFill>
                <a:effectLst/>
                <a:latin typeface="Arial" panose="020B0604020202020204" pitchFamily="34" charset="0"/>
                <a:cs typeface="Arial" panose="020B0604020202020204" pitchFamily="34" charset="0"/>
              </a:rPr>
              <a:t> </a:t>
            </a:r>
            <a:r>
              <a:rPr lang="en-US" altLang="zh-CN" sz="1600" dirty="0" err="1">
                <a:solidFill>
                  <a:srgbClr val="FFFFFF"/>
                </a:solidFill>
                <a:effectLst/>
                <a:latin typeface="Arial" panose="020B0604020202020204" pitchFamily="34" charset="0"/>
                <a:cs typeface="Arial" panose="020B0604020202020204" pitchFamily="34" charset="0"/>
              </a:rPr>
              <a:t>Tư</a:t>
            </a:r>
            <a:endParaRPr lang="en-US" altLang="zh-CN" sz="1600" dirty="0">
              <a:solidFill>
                <a:srgbClr val="FFFFFF"/>
              </a:solidFill>
              <a:effectLst/>
              <a:latin typeface="Arial" panose="020B0604020202020204" pitchFamily="34" charset="0"/>
              <a:cs typeface="Arial" panose="020B0604020202020204" pitchFamily="34" charset="0"/>
            </a:endParaRPr>
          </a:p>
          <a:p>
            <a:pPr>
              <a:spcBef>
                <a:spcPts val="217"/>
              </a:spcBef>
              <a:spcAft>
                <a:spcPts val="315"/>
              </a:spcAft>
            </a:pPr>
            <a:r>
              <a:rPr lang="en-US" altLang="zh-CN" sz="1600" dirty="0">
                <a:solidFill>
                  <a:srgbClr val="FFFFFF"/>
                </a:solidFill>
                <a:effectLst/>
                <a:latin typeface="Arial" panose="020B0604020202020204" pitchFamily="34" charset="0"/>
                <a:cs typeface="Arial" panose="020B0604020202020204" pitchFamily="34" charset="0"/>
              </a:rPr>
              <a:t>Thung </a:t>
            </a:r>
            <a:r>
              <a:rPr lang="en-US" altLang="zh-CN" sz="1600" dirty="0" err="1">
                <a:solidFill>
                  <a:srgbClr val="FFFFFF"/>
                </a:solidFill>
                <a:effectLst/>
                <a:latin typeface="Arial" panose="020B0604020202020204" pitchFamily="34" charset="0"/>
                <a:cs typeface="Arial" panose="020B0604020202020204" pitchFamily="34" charset="0"/>
              </a:rPr>
              <a:t>lũng</a:t>
            </a:r>
            <a:r>
              <a:rPr lang="en-US" altLang="zh-CN" sz="1600" dirty="0">
                <a:solidFill>
                  <a:srgbClr val="FFFFFF"/>
                </a:solidFill>
                <a:effectLst/>
                <a:latin typeface="Arial" panose="020B0604020202020204" pitchFamily="34" charset="0"/>
                <a:cs typeface="Arial" panose="020B0604020202020204" pitchFamily="34" charset="0"/>
              </a:rPr>
              <a:t> Eden: </a:t>
            </a:r>
            <a:r>
              <a:rPr lang="en-US" altLang="zh-CN" sz="1600" dirty="0" err="1">
                <a:solidFill>
                  <a:srgbClr val="FFFFFF"/>
                </a:solidFill>
                <a:effectLst/>
                <a:latin typeface="Arial" panose="020B0604020202020204" pitchFamily="34" charset="0"/>
                <a:cs typeface="Arial" panose="020B0604020202020204" pitchFamily="34" charset="0"/>
              </a:rPr>
              <a:t>Giữa</a:t>
            </a:r>
            <a:r>
              <a:rPr lang="en-US" altLang="zh-CN" sz="1600" dirty="0">
                <a:solidFill>
                  <a:srgbClr val="FFFFFF"/>
                </a:solidFill>
                <a:effectLst/>
                <a:latin typeface="Arial" panose="020B0604020202020204" pitchFamily="34" charset="0"/>
                <a:cs typeface="Arial" panose="020B0604020202020204" pitchFamily="34" charset="0"/>
              </a:rPr>
              <a:t> </a:t>
            </a:r>
            <a:r>
              <a:rPr lang="en-US" altLang="zh-CN" sz="1600" dirty="0" err="1">
                <a:solidFill>
                  <a:srgbClr val="FFFFFF"/>
                </a:solidFill>
                <a:effectLst/>
                <a:latin typeface="Arial" panose="020B0604020202020204" pitchFamily="34" charset="0"/>
                <a:cs typeface="Arial" panose="020B0604020202020204" pitchFamily="34" charset="0"/>
              </a:rPr>
              <a:t>tháng</a:t>
            </a:r>
            <a:r>
              <a:rPr lang="en-US" altLang="zh-CN" sz="1600" dirty="0">
                <a:solidFill>
                  <a:srgbClr val="FFFFFF"/>
                </a:solidFill>
                <a:effectLst/>
                <a:latin typeface="Arial" panose="020B0604020202020204" pitchFamily="34" charset="0"/>
                <a:cs typeface="Arial" panose="020B0604020202020204" pitchFamily="34" charset="0"/>
              </a:rPr>
              <a:t> Ba </a:t>
            </a:r>
            <a:r>
              <a:rPr lang="en-US" altLang="zh-CN" sz="1600" dirty="0" err="1">
                <a:solidFill>
                  <a:srgbClr val="FFFFFF"/>
                </a:solidFill>
                <a:effectLst/>
                <a:latin typeface="Arial" panose="020B0604020202020204" pitchFamily="34" charset="0"/>
                <a:cs typeface="Arial" panose="020B0604020202020204" pitchFamily="34" charset="0"/>
              </a:rPr>
              <a:t>đến</a:t>
            </a:r>
            <a:r>
              <a:rPr lang="en-US" altLang="zh-CN" sz="1600" dirty="0">
                <a:solidFill>
                  <a:srgbClr val="FFFFFF"/>
                </a:solidFill>
                <a:effectLst/>
                <a:latin typeface="Arial" panose="020B0604020202020204" pitchFamily="34" charset="0"/>
                <a:cs typeface="Arial" panose="020B0604020202020204" pitchFamily="34" charset="0"/>
              </a:rPr>
              <a:t> </a:t>
            </a:r>
            <a:r>
              <a:rPr lang="en-US" altLang="zh-CN" sz="1600" dirty="0" err="1">
                <a:solidFill>
                  <a:srgbClr val="FFFFFF"/>
                </a:solidFill>
                <a:effectLst/>
                <a:latin typeface="Arial" panose="020B0604020202020204" pitchFamily="34" charset="0"/>
                <a:cs typeface="Arial" panose="020B0604020202020204" pitchFamily="34" charset="0"/>
              </a:rPr>
              <a:t>tháng</a:t>
            </a:r>
            <a:r>
              <a:rPr lang="en-US" altLang="zh-CN" sz="1600" dirty="0">
                <a:solidFill>
                  <a:srgbClr val="FFFFFF"/>
                </a:solidFill>
                <a:effectLst/>
                <a:latin typeface="Arial" panose="020B0604020202020204" pitchFamily="34" charset="0"/>
                <a:cs typeface="Arial" panose="020B0604020202020204" pitchFamily="34" charset="0"/>
              </a:rPr>
              <a:t> </a:t>
            </a:r>
            <a:r>
              <a:rPr lang="en-US" altLang="zh-CN" sz="1600" dirty="0" err="1">
                <a:solidFill>
                  <a:srgbClr val="FFFFFF"/>
                </a:solidFill>
                <a:effectLst/>
                <a:latin typeface="Arial" panose="020B0604020202020204" pitchFamily="34" charset="0"/>
                <a:cs typeface="Arial" panose="020B0604020202020204" pitchFamily="34" charset="0"/>
              </a:rPr>
              <a:t>Tư</a:t>
            </a:r>
            <a:r>
              <a:rPr lang="en-US" altLang="zh-CN" sz="1600" dirty="0">
                <a:solidFill>
                  <a:srgbClr val="FFFFFF"/>
                </a:solidFill>
                <a:effectLst/>
                <a:latin typeface="Arial" panose="020B0604020202020204" pitchFamily="34" charset="0"/>
                <a:cs typeface="Arial" panose="020B0604020202020204" pitchFamily="34" charset="0"/>
              </a:rPr>
              <a:t>/</a:t>
            </a:r>
            <a:r>
              <a:rPr lang="en-US" altLang="zh-CN" sz="1600" dirty="0" err="1">
                <a:solidFill>
                  <a:srgbClr val="FFFFFF"/>
                </a:solidFill>
                <a:effectLst/>
                <a:latin typeface="Arial" panose="020B0604020202020204" pitchFamily="34" charset="0"/>
                <a:cs typeface="Arial" panose="020B0604020202020204" pitchFamily="34" charset="0"/>
              </a:rPr>
              <a:t>đầu</a:t>
            </a:r>
            <a:r>
              <a:rPr lang="en-US" altLang="zh-CN" sz="1600" dirty="0">
                <a:solidFill>
                  <a:srgbClr val="FFFFFF"/>
                </a:solidFill>
                <a:effectLst/>
                <a:latin typeface="Arial" panose="020B0604020202020204" pitchFamily="34" charset="0"/>
                <a:cs typeface="Arial" panose="020B0604020202020204" pitchFamily="34" charset="0"/>
              </a:rPr>
              <a:t> </a:t>
            </a:r>
            <a:r>
              <a:rPr lang="en-US" altLang="zh-CN" sz="1600" dirty="0" err="1">
                <a:solidFill>
                  <a:srgbClr val="FFFFFF"/>
                </a:solidFill>
                <a:effectLst/>
                <a:latin typeface="Arial" panose="020B0604020202020204" pitchFamily="34" charset="0"/>
                <a:cs typeface="Arial" panose="020B0604020202020204" pitchFamily="34" charset="0"/>
              </a:rPr>
              <a:t>tháng</a:t>
            </a:r>
            <a:r>
              <a:rPr lang="en-US" altLang="zh-CN" sz="1600" dirty="0">
                <a:solidFill>
                  <a:srgbClr val="FFFFFF"/>
                </a:solidFill>
                <a:effectLst/>
                <a:latin typeface="Arial" panose="020B0604020202020204" pitchFamily="34" charset="0"/>
                <a:cs typeface="Arial" panose="020B0604020202020204" pitchFamily="34" charset="0"/>
              </a:rPr>
              <a:t> </a:t>
            </a:r>
            <a:r>
              <a:rPr lang="en-US" altLang="zh-CN" sz="1600" dirty="0" err="1">
                <a:solidFill>
                  <a:srgbClr val="FFFFFF"/>
                </a:solidFill>
                <a:effectLst/>
                <a:latin typeface="Arial" panose="020B0604020202020204" pitchFamily="34" charset="0"/>
                <a:cs typeface="Arial" panose="020B0604020202020204" pitchFamily="34" charset="0"/>
              </a:rPr>
              <a:t>Năm</a:t>
            </a:r>
            <a:endParaRPr lang="en-US" altLang="zh-CN" sz="1600" dirty="0">
              <a:solidFill>
                <a:srgbClr val="FFFFFF"/>
              </a:solidFill>
              <a:effectLst/>
              <a:latin typeface="Arial" panose="020B0604020202020204" pitchFamily="34" charset="0"/>
              <a:cs typeface="Arial" panose="020B0604020202020204" pitchFamily="34" charset="0"/>
            </a:endParaRPr>
          </a:p>
          <a:p>
            <a:pPr>
              <a:spcBef>
                <a:spcPts val="217"/>
              </a:spcBef>
              <a:spcAft>
                <a:spcPts val="315"/>
              </a:spcAft>
            </a:pPr>
            <a:r>
              <a:rPr lang="en-US" altLang="zh-CN" sz="1600" dirty="0">
                <a:solidFill>
                  <a:srgbClr val="FFFFFF"/>
                </a:solidFill>
                <a:effectLst/>
                <a:latin typeface="Arial" panose="020B0604020202020204" pitchFamily="34" charset="0"/>
                <a:cs typeface="Arial" panose="020B0604020202020204" pitchFamily="34" charset="0"/>
              </a:rPr>
              <a:t>High Eden: </a:t>
            </a:r>
            <a:r>
              <a:rPr lang="en-US" altLang="zh-CN" sz="1600" dirty="0" err="1">
                <a:solidFill>
                  <a:srgbClr val="FFFFFF"/>
                </a:solidFill>
                <a:effectLst/>
                <a:latin typeface="Arial" panose="020B0604020202020204" pitchFamily="34" charset="0"/>
                <a:cs typeface="Arial" panose="020B0604020202020204" pitchFamily="34" charset="0"/>
              </a:rPr>
              <a:t>Đến</a:t>
            </a:r>
            <a:r>
              <a:rPr lang="en-US" altLang="zh-CN" sz="1600" dirty="0">
                <a:solidFill>
                  <a:srgbClr val="FFFFFF"/>
                </a:solidFill>
                <a:effectLst/>
                <a:latin typeface="Arial" panose="020B0604020202020204" pitchFamily="34" charset="0"/>
                <a:cs typeface="Arial" panose="020B0604020202020204" pitchFamily="34" charset="0"/>
              </a:rPr>
              <a:t> </a:t>
            </a:r>
            <a:r>
              <a:rPr lang="en-US" altLang="zh-CN" sz="1600" dirty="0" err="1">
                <a:solidFill>
                  <a:srgbClr val="FFFFFF"/>
                </a:solidFill>
                <a:effectLst/>
                <a:latin typeface="Arial" panose="020B0604020202020204" pitchFamily="34" charset="0"/>
                <a:cs typeface="Arial" panose="020B0604020202020204" pitchFamily="34" charset="0"/>
              </a:rPr>
              <a:t>một</a:t>
            </a:r>
            <a:r>
              <a:rPr lang="en-US" altLang="zh-CN" sz="1600" dirty="0">
                <a:solidFill>
                  <a:srgbClr val="FFFFFF"/>
                </a:solidFill>
                <a:effectLst/>
                <a:latin typeface="Arial" panose="020B0604020202020204" pitchFamily="34" charset="0"/>
                <a:cs typeface="Arial" panose="020B0604020202020204" pitchFamily="34" charset="0"/>
              </a:rPr>
              <a:t> </a:t>
            </a:r>
            <a:r>
              <a:rPr lang="en-US" altLang="zh-CN" sz="1600" dirty="0" err="1">
                <a:solidFill>
                  <a:srgbClr val="FFFFFF"/>
                </a:solidFill>
                <a:effectLst/>
                <a:latin typeface="Arial" panose="020B0604020202020204" pitchFamily="34" charset="0"/>
                <a:cs typeface="Arial" panose="020B0604020202020204" pitchFamily="34" charset="0"/>
              </a:rPr>
              <a:t>tháng</a:t>
            </a:r>
            <a:r>
              <a:rPr lang="en-US" altLang="zh-CN" sz="1600" dirty="0">
                <a:solidFill>
                  <a:srgbClr val="FFFFFF"/>
                </a:solidFill>
                <a:effectLst/>
                <a:latin typeface="Arial" panose="020B0604020202020204" pitchFamily="34" charset="0"/>
                <a:cs typeface="Arial" panose="020B0604020202020204" pitchFamily="34" charset="0"/>
              </a:rPr>
              <a:t> </a:t>
            </a:r>
            <a:r>
              <a:rPr lang="en-US" altLang="zh-CN" sz="1600" dirty="0" err="1">
                <a:solidFill>
                  <a:srgbClr val="FFFFFF"/>
                </a:solidFill>
                <a:effectLst/>
                <a:latin typeface="Arial" panose="020B0604020202020204" pitchFamily="34" charset="0"/>
                <a:cs typeface="Arial" panose="020B0604020202020204" pitchFamily="34" charset="0"/>
              </a:rPr>
              <a:t>sau</a:t>
            </a:r>
            <a:r>
              <a:rPr lang="en-US" altLang="zh-CN" sz="1600" dirty="0">
                <a:solidFill>
                  <a:srgbClr val="FFFFFF"/>
                </a:solidFill>
                <a:effectLst/>
                <a:latin typeface="Arial" panose="020B0604020202020204" pitchFamily="34" charset="0"/>
                <a:cs typeface="Arial" panose="020B0604020202020204" pitchFamily="34" charset="0"/>
              </a:rPr>
              <a:t> Thung </a:t>
            </a:r>
            <a:r>
              <a:rPr lang="en-US" altLang="zh-CN" sz="1600" dirty="0" err="1">
                <a:solidFill>
                  <a:srgbClr val="FFFFFF"/>
                </a:solidFill>
                <a:effectLst/>
                <a:latin typeface="Arial" panose="020B0604020202020204" pitchFamily="34" charset="0"/>
                <a:cs typeface="Arial" panose="020B0604020202020204" pitchFamily="34" charset="0"/>
              </a:rPr>
              <a:t>lũng</a:t>
            </a:r>
            <a:r>
              <a:rPr lang="en-US" altLang="zh-CN" sz="1600" dirty="0">
                <a:solidFill>
                  <a:srgbClr val="FFFFFF"/>
                </a:solidFill>
                <a:effectLst/>
                <a:latin typeface="Arial" panose="020B0604020202020204" pitchFamily="34" charset="0"/>
                <a:cs typeface="Arial" panose="020B0604020202020204" pitchFamily="34" charset="0"/>
              </a:rPr>
              <a:t> Eden</a:t>
            </a:r>
          </a:p>
        </p:txBody>
      </p:sp>
    </p:spTree>
    <p:extLst>
      <p:ext uri="{BB962C8B-B14F-4D97-AF65-F5344CB8AC3E}">
        <p14:creationId xmlns:p14="http://schemas.microsoft.com/office/powerpoint/2010/main" val="4035883660"/>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D1B92D52-1A91-3C89-F550-6B14E4A4DD4D}"/>
              </a:ext>
            </a:extLst>
          </p:cNvPr>
          <p:cNvSpPr txBox="1"/>
          <p:nvPr/>
        </p:nvSpPr>
        <p:spPr>
          <a:xfrm>
            <a:off x="978408" y="6039973"/>
            <a:ext cx="1961942" cy="623248"/>
          </a:xfrm>
          <a:prstGeom prst="rect">
            <a:avLst/>
          </a:prstGeom>
          <a:noFill/>
        </p:spPr>
        <p:txBody>
          <a:bodyPr wrap="square" rtlCol="0">
            <a:spAutoFit/>
          </a:bodyPr>
          <a:lstStyle/>
          <a:p>
            <a:pPr>
              <a:spcBef>
                <a:spcPts val="217"/>
              </a:spcBef>
              <a:spcAft>
                <a:spcPts val="315"/>
              </a:spcAft>
              <a:buClr>
                <a:srgbClr val="B2D8BE"/>
              </a:buClr>
            </a:pPr>
            <a:r>
              <a:rPr lang="en-US" altLang="zh-CN" sz="1600" dirty="0">
                <a:effectLst/>
                <a:latin typeface="Arial" panose="020B0604020202020204" pitchFamily="34" charset="0"/>
              </a:rPr>
              <a:t>NGÂM LẠNH</a:t>
            </a:r>
          </a:p>
          <a:p>
            <a:pPr>
              <a:buClr>
                <a:srgbClr val="601329"/>
              </a:buClr>
            </a:pPr>
            <a:endParaRPr lang="en-US" sz="1600" dirty="0">
              <a:solidFill>
                <a:schemeClr val="bg1">
                  <a:lumMod val="95000"/>
                </a:schemeClr>
              </a:solidFill>
              <a:latin typeface="Arial" panose="020B0604020202020204" pitchFamily="34" charset="0"/>
            </a:endParaRPr>
          </a:p>
        </p:txBody>
      </p:sp>
      <p:sp>
        <p:nvSpPr>
          <p:cNvPr id="9" name="TextBox 8">
            <a:extLst>
              <a:ext uri="{FF2B5EF4-FFF2-40B4-BE49-F238E27FC236}">
                <a16:creationId xmlns:a16="http://schemas.microsoft.com/office/drawing/2014/main" id="{BE20159C-F7E4-540F-F29F-CD8515543086}"/>
              </a:ext>
            </a:extLst>
          </p:cNvPr>
          <p:cNvSpPr txBox="1"/>
          <p:nvPr/>
        </p:nvSpPr>
        <p:spPr>
          <a:xfrm>
            <a:off x="9448203" y="6038157"/>
            <a:ext cx="2430391" cy="584775"/>
          </a:xfrm>
          <a:prstGeom prst="rect">
            <a:avLst/>
          </a:prstGeom>
          <a:noFill/>
        </p:spPr>
        <p:txBody>
          <a:bodyPr wrap="square" rtlCol="0">
            <a:spAutoFit/>
          </a:bodyPr>
          <a:lstStyle/>
          <a:p>
            <a:pPr algn="ctr">
              <a:spcBef>
                <a:spcPts val="217"/>
              </a:spcBef>
              <a:spcAft>
                <a:spcPts val="315"/>
              </a:spcAft>
              <a:buClr>
                <a:srgbClr val="B2D8BE"/>
              </a:buClr>
            </a:pPr>
            <a:r>
              <a:rPr lang="en-US" altLang="zh-CN" sz="1600" dirty="0">
                <a:effectLst/>
                <a:latin typeface="Arial" panose="020B0604020202020204" pitchFamily="34" charset="0"/>
              </a:rPr>
              <a:t>NGÂM SAU KHI LÊN MEN</a:t>
            </a:r>
            <a:endParaRPr lang="en-US" sz="1600" dirty="0">
              <a:solidFill>
                <a:schemeClr val="bg1">
                  <a:lumMod val="95000"/>
                </a:schemeClr>
              </a:solidFill>
              <a:latin typeface="Arial" panose="020B0604020202020204" pitchFamily="34" charset="0"/>
            </a:endParaRPr>
          </a:p>
        </p:txBody>
      </p:sp>
      <p:sp>
        <p:nvSpPr>
          <p:cNvPr id="10" name="TextBox 9">
            <a:extLst>
              <a:ext uri="{FF2B5EF4-FFF2-40B4-BE49-F238E27FC236}">
                <a16:creationId xmlns:a16="http://schemas.microsoft.com/office/drawing/2014/main" id="{438E57BA-FEAA-BB2B-FA15-1A0AC54C4FA1}"/>
              </a:ext>
            </a:extLst>
          </p:cNvPr>
          <p:cNvSpPr txBox="1"/>
          <p:nvPr/>
        </p:nvSpPr>
        <p:spPr>
          <a:xfrm>
            <a:off x="6538970" y="6038157"/>
            <a:ext cx="2430391" cy="584775"/>
          </a:xfrm>
          <a:prstGeom prst="rect">
            <a:avLst/>
          </a:prstGeom>
          <a:noFill/>
        </p:spPr>
        <p:txBody>
          <a:bodyPr wrap="square" rtlCol="0">
            <a:spAutoFit/>
          </a:bodyPr>
          <a:lstStyle/>
          <a:p>
            <a:pPr algn="ctr">
              <a:spcBef>
                <a:spcPts val="217"/>
              </a:spcBef>
              <a:spcAft>
                <a:spcPts val="315"/>
              </a:spcAft>
              <a:buClr>
                <a:srgbClr val="B2D8BE"/>
              </a:buClr>
            </a:pPr>
            <a:r>
              <a:rPr lang="en-US" altLang="zh-CN" sz="1600" dirty="0">
                <a:effectLst/>
                <a:latin typeface="Arial" panose="020B0604020202020204" pitchFamily="34" charset="0"/>
              </a:rPr>
              <a:t>LÊN MEN NGUYÊN CHÙM</a:t>
            </a:r>
            <a:endParaRPr lang="en-US" sz="1600" dirty="0">
              <a:solidFill>
                <a:schemeClr val="bg1">
                  <a:lumMod val="95000"/>
                </a:schemeClr>
              </a:solidFill>
              <a:latin typeface="Arial" panose="020B0604020202020204" pitchFamily="34" charset="0"/>
            </a:endParaRPr>
          </a:p>
        </p:txBody>
      </p:sp>
      <p:sp>
        <p:nvSpPr>
          <p:cNvPr id="11" name="TextBox 10">
            <a:extLst>
              <a:ext uri="{FF2B5EF4-FFF2-40B4-BE49-F238E27FC236}">
                <a16:creationId xmlns:a16="http://schemas.microsoft.com/office/drawing/2014/main" id="{9BC4868E-DE7D-BC35-0DEA-A87F8D156851}"/>
              </a:ext>
            </a:extLst>
          </p:cNvPr>
          <p:cNvSpPr txBox="1"/>
          <p:nvPr/>
        </p:nvSpPr>
        <p:spPr>
          <a:xfrm>
            <a:off x="3396603" y="6038157"/>
            <a:ext cx="2430391" cy="584775"/>
          </a:xfrm>
          <a:prstGeom prst="rect">
            <a:avLst/>
          </a:prstGeom>
          <a:noFill/>
        </p:spPr>
        <p:txBody>
          <a:bodyPr wrap="square" rtlCol="0">
            <a:spAutoFit/>
          </a:bodyPr>
          <a:lstStyle/>
          <a:p>
            <a:pPr algn="ctr">
              <a:spcBef>
                <a:spcPts val="217"/>
              </a:spcBef>
              <a:spcAft>
                <a:spcPts val="315"/>
              </a:spcAft>
              <a:buClr>
                <a:srgbClr val="B2D8BE"/>
              </a:buClr>
            </a:pPr>
            <a:r>
              <a:rPr lang="en-US" altLang="zh-CN" sz="1600" dirty="0">
                <a:effectLst/>
                <a:latin typeface="Arial" panose="020B0604020202020204" pitchFamily="34" charset="0"/>
              </a:rPr>
              <a:t>CÁC LOẠI MEN KHÁC NHAU</a:t>
            </a:r>
            <a:endParaRPr lang="en-US" sz="1600" dirty="0">
              <a:latin typeface="Arial" panose="020B0604020202020204" pitchFamily="34" charset="0"/>
            </a:endParaRPr>
          </a:p>
        </p:txBody>
      </p:sp>
      <p:pic>
        <p:nvPicPr>
          <p:cNvPr id="12" name="Picture 11">
            <a:extLst>
              <a:ext uri="{FF2B5EF4-FFF2-40B4-BE49-F238E27FC236}">
                <a16:creationId xmlns:a16="http://schemas.microsoft.com/office/drawing/2014/main" id="{A4BF8A79-A1A3-1CFC-5FCD-90EBDEB16469}"/>
              </a:ext>
            </a:extLst>
          </p:cNvPr>
          <p:cNvPicPr>
            <a:picLocks noChangeAspect="1"/>
          </p:cNvPicPr>
          <p:nvPr/>
        </p:nvPicPr>
        <p:blipFill>
          <a:blip r:embed="rId3"/>
          <a:stretch>
            <a:fillRect/>
          </a:stretch>
        </p:blipFill>
        <p:spPr>
          <a:xfrm>
            <a:off x="817104" y="2956778"/>
            <a:ext cx="1816100" cy="2997200"/>
          </a:xfrm>
          <a:prstGeom prst="rect">
            <a:avLst/>
          </a:prstGeom>
        </p:spPr>
      </p:pic>
      <p:pic>
        <p:nvPicPr>
          <p:cNvPr id="15" name="Picture 14">
            <a:extLst>
              <a:ext uri="{FF2B5EF4-FFF2-40B4-BE49-F238E27FC236}">
                <a16:creationId xmlns:a16="http://schemas.microsoft.com/office/drawing/2014/main" id="{272D6961-98B4-4087-34A9-C646F3598DD0}"/>
              </a:ext>
            </a:extLst>
          </p:cNvPr>
          <p:cNvPicPr>
            <a:picLocks noChangeAspect="1"/>
          </p:cNvPicPr>
          <p:nvPr/>
        </p:nvPicPr>
        <p:blipFill>
          <a:blip r:embed="rId4"/>
          <a:stretch>
            <a:fillRect/>
          </a:stretch>
        </p:blipFill>
        <p:spPr>
          <a:xfrm>
            <a:off x="3637557" y="3608928"/>
            <a:ext cx="2087383" cy="1831383"/>
          </a:xfrm>
          <a:prstGeom prst="rect">
            <a:avLst/>
          </a:prstGeom>
        </p:spPr>
      </p:pic>
      <p:sp>
        <p:nvSpPr>
          <p:cNvPr id="16" name="Title 2">
            <a:extLst>
              <a:ext uri="{FF2B5EF4-FFF2-40B4-BE49-F238E27FC236}">
                <a16:creationId xmlns:a16="http://schemas.microsoft.com/office/drawing/2014/main" id="{B034495F-D3CD-2560-774A-AA8F5A41DEC7}"/>
              </a:ext>
            </a:extLst>
          </p:cNvPr>
          <p:cNvSpPr>
            <a:spLocks noGrp="1"/>
          </p:cNvSpPr>
          <p:nvPr>
            <p:ph type="title"/>
          </p:nvPr>
        </p:nvSpPr>
        <p:spPr>
          <a:xfrm>
            <a:off x="623888" y="187040"/>
            <a:ext cx="4829691" cy="785732"/>
          </a:xfrm>
        </p:spPr>
        <p:txBody>
          <a:bodyPr/>
          <a:lstStyle>
            <a:lvl1pPr>
              <a:defRPr sz="5243"/>
            </a:lvl1pPr>
          </a:lstStyle>
          <a:p>
            <a:r>
              <a:rPr lang="en-US" altLang="zh-CN" sz="3200" b="1" dirty="0">
                <a:solidFill>
                  <a:schemeClr val="bg2"/>
                </a:solidFill>
              </a:rPr>
              <a:t>SẢN XUẤT RƯỢU VANG</a:t>
            </a:r>
          </a:p>
        </p:txBody>
      </p:sp>
      <p:sp>
        <p:nvSpPr>
          <p:cNvPr id="17" name="Text Placeholder 4">
            <a:extLst>
              <a:ext uri="{FF2B5EF4-FFF2-40B4-BE49-F238E27FC236}">
                <a16:creationId xmlns:a16="http://schemas.microsoft.com/office/drawing/2014/main" id="{1B596968-CB41-0655-4957-C0B70AC764E9}"/>
              </a:ext>
            </a:extLst>
          </p:cNvPr>
          <p:cNvSpPr txBox="1">
            <a:spLocks/>
          </p:cNvSpPr>
          <p:nvPr/>
        </p:nvSpPr>
        <p:spPr>
          <a:xfrm>
            <a:off x="623888" y="1054904"/>
            <a:ext cx="7367698" cy="1325563"/>
          </a:xfrm>
          <a:prstGeom prst="rect">
            <a:avLst/>
          </a:prstGeom>
        </p:spPr>
        <p:txBody>
          <a:bodyPr vert="horz" lIns="0" tIns="0" rIns="0" bIns="0" rtlCol="0">
            <a:noAutofit/>
          </a:bodyPr>
          <a:lstStyle>
            <a:lvl1pPr marL="0" indent="0" algn="l" defTabSz="914453" rtl="0" eaLnBrk="1" latinLnBrk="0" hangingPunct="1">
              <a:lnSpc>
                <a:spcPct val="82000"/>
              </a:lnSpc>
              <a:spcBef>
                <a:spcPts val="544"/>
              </a:spcBef>
              <a:buClr>
                <a:schemeClr val="accent4"/>
              </a:buClr>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5"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4"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9"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b="1" dirty="0">
                <a:solidFill>
                  <a:schemeClr val="accent1"/>
                </a:solidFill>
                <a:latin typeface="Arial" panose="020B0604020202020204" pitchFamily="34" charset="0"/>
                <a:cs typeface="Arial" panose="020B0604020202020204" pitchFamily="34" charset="0"/>
              </a:rPr>
              <a:t>TÍNH XÁC THỰC VÀ THỬ NGHIỆM</a:t>
            </a:r>
          </a:p>
        </p:txBody>
      </p:sp>
      <p:pic>
        <p:nvPicPr>
          <p:cNvPr id="2" name="Picture 1">
            <a:extLst>
              <a:ext uri="{FF2B5EF4-FFF2-40B4-BE49-F238E27FC236}">
                <a16:creationId xmlns:a16="http://schemas.microsoft.com/office/drawing/2014/main" id="{8A260E7C-D8B4-C057-7681-5032266C8AB4}"/>
              </a:ext>
            </a:extLst>
          </p:cNvPr>
          <p:cNvPicPr>
            <a:picLocks noChangeAspect="1"/>
          </p:cNvPicPr>
          <p:nvPr/>
        </p:nvPicPr>
        <p:blipFill>
          <a:blip r:embed="rId5"/>
          <a:stretch>
            <a:fillRect/>
          </a:stretch>
        </p:blipFill>
        <p:spPr>
          <a:xfrm>
            <a:off x="7000597" y="2949647"/>
            <a:ext cx="1816100" cy="2997198"/>
          </a:xfrm>
          <a:prstGeom prst="rect">
            <a:avLst/>
          </a:prstGeom>
        </p:spPr>
      </p:pic>
      <p:pic>
        <p:nvPicPr>
          <p:cNvPr id="3" name="Picture 2">
            <a:extLst>
              <a:ext uri="{FF2B5EF4-FFF2-40B4-BE49-F238E27FC236}">
                <a16:creationId xmlns:a16="http://schemas.microsoft.com/office/drawing/2014/main" id="{DEB40A97-F28E-21AE-B335-4FAEE26D93AD}"/>
              </a:ext>
            </a:extLst>
          </p:cNvPr>
          <p:cNvPicPr>
            <a:picLocks noChangeAspect="1"/>
          </p:cNvPicPr>
          <p:nvPr/>
        </p:nvPicPr>
        <p:blipFill>
          <a:blip r:embed="rId6"/>
          <a:stretch>
            <a:fillRect/>
          </a:stretch>
        </p:blipFill>
        <p:spPr>
          <a:xfrm>
            <a:off x="7584013" y="2103437"/>
            <a:ext cx="815145" cy="1325563"/>
          </a:xfrm>
          <a:prstGeom prst="rect">
            <a:avLst/>
          </a:prstGeom>
        </p:spPr>
      </p:pic>
      <p:pic>
        <p:nvPicPr>
          <p:cNvPr id="4" name="Picture 3">
            <a:extLst>
              <a:ext uri="{FF2B5EF4-FFF2-40B4-BE49-F238E27FC236}">
                <a16:creationId xmlns:a16="http://schemas.microsoft.com/office/drawing/2014/main" id="{521BF871-563E-A3F3-495C-1139DD3D3933}"/>
              </a:ext>
            </a:extLst>
          </p:cNvPr>
          <p:cNvPicPr>
            <a:picLocks noChangeAspect="1"/>
          </p:cNvPicPr>
          <p:nvPr/>
        </p:nvPicPr>
        <p:blipFill>
          <a:blip r:embed="rId3"/>
          <a:stretch>
            <a:fillRect/>
          </a:stretch>
        </p:blipFill>
        <p:spPr>
          <a:xfrm>
            <a:off x="9677325" y="2956778"/>
            <a:ext cx="1816100" cy="2997200"/>
          </a:xfrm>
          <a:prstGeom prst="rect">
            <a:avLst/>
          </a:prstGeom>
        </p:spPr>
      </p:pic>
      <p:pic>
        <p:nvPicPr>
          <p:cNvPr id="5" name="Picture 4">
            <a:extLst>
              <a:ext uri="{FF2B5EF4-FFF2-40B4-BE49-F238E27FC236}">
                <a16:creationId xmlns:a16="http://schemas.microsoft.com/office/drawing/2014/main" id="{000A54B6-62F6-CF38-CCF9-73E5447EBB11}"/>
              </a:ext>
            </a:extLst>
          </p:cNvPr>
          <p:cNvPicPr>
            <a:picLocks noChangeAspect="1"/>
          </p:cNvPicPr>
          <p:nvPr/>
        </p:nvPicPr>
        <p:blipFill>
          <a:blip r:embed="rId7"/>
          <a:stretch>
            <a:fillRect/>
          </a:stretch>
        </p:blipFill>
        <p:spPr>
          <a:xfrm>
            <a:off x="1725154" y="2611042"/>
            <a:ext cx="652907" cy="578453"/>
          </a:xfrm>
          <a:prstGeom prst="rect">
            <a:avLst/>
          </a:prstGeom>
        </p:spPr>
      </p:pic>
    </p:spTree>
    <p:extLst>
      <p:ext uri="{BB962C8B-B14F-4D97-AF65-F5344CB8AC3E}">
        <p14:creationId xmlns:p14="http://schemas.microsoft.com/office/powerpoint/2010/main" val="2198182770"/>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80B270F-CE76-B2D3-1326-822E4B8E2538}"/>
              </a:ext>
            </a:extLst>
          </p:cNvPr>
          <p:cNvSpPr>
            <a:spLocks noGrp="1"/>
          </p:cNvSpPr>
          <p:nvPr>
            <p:ph type="title"/>
          </p:nvPr>
        </p:nvSpPr>
        <p:spPr>
          <a:xfrm>
            <a:off x="623888" y="187040"/>
            <a:ext cx="4829691" cy="785732"/>
          </a:xfrm>
        </p:spPr>
        <p:txBody>
          <a:bodyPr/>
          <a:lstStyle>
            <a:lvl1pPr>
              <a:defRPr sz="5243"/>
            </a:lvl1pPr>
          </a:lstStyle>
          <a:p>
            <a:r>
              <a:rPr lang="en-US" altLang="zh-CN" sz="3200" b="1" dirty="0">
                <a:solidFill>
                  <a:schemeClr val="bg2"/>
                </a:solidFill>
              </a:rPr>
              <a:t>SẢN XUẤT RƯỢU VANG</a:t>
            </a:r>
          </a:p>
        </p:txBody>
      </p:sp>
      <p:sp>
        <p:nvSpPr>
          <p:cNvPr id="5" name="Text Placeholder 4">
            <a:extLst>
              <a:ext uri="{FF2B5EF4-FFF2-40B4-BE49-F238E27FC236}">
                <a16:creationId xmlns:a16="http://schemas.microsoft.com/office/drawing/2014/main" id="{7999E0AA-0316-DD4A-E8C8-EFB001D5D356}"/>
              </a:ext>
            </a:extLst>
          </p:cNvPr>
          <p:cNvSpPr>
            <a:spLocks noGrp="1"/>
          </p:cNvSpPr>
          <p:nvPr>
            <p:ph type="body" sz="quarter" idx="13"/>
          </p:nvPr>
        </p:nvSpPr>
        <p:spPr>
          <a:xfrm>
            <a:off x="623888" y="1054904"/>
            <a:ext cx="7367698" cy="1325563"/>
          </a:xfrm>
        </p:spPr>
        <p:txBody>
          <a:bodyPr/>
          <a:lstStyle/>
          <a:p>
            <a:r>
              <a:rPr lang="en-US" altLang="zh-CN" b="1" dirty="0">
                <a:solidFill>
                  <a:schemeClr val="accent1"/>
                </a:solidFill>
              </a:rPr>
              <a:t>TÍNH XÁC THỰC VÀ THỬ NGHIỆM</a:t>
            </a:r>
          </a:p>
        </p:txBody>
      </p:sp>
      <p:sp>
        <p:nvSpPr>
          <p:cNvPr id="16" name="TextBox 15">
            <a:extLst>
              <a:ext uri="{FF2B5EF4-FFF2-40B4-BE49-F238E27FC236}">
                <a16:creationId xmlns:a16="http://schemas.microsoft.com/office/drawing/2014/main" id="{A3155807-305F-EBC5-4401-F158F1D28962}"/>
              </a:ext>
            </a:extLst>
          </p:cNvPr>
          <p:cNvSpPr txBox="1"/>
          <p:nvPr/>
        </p:nvSpPr>
        <p:spPr>
          <a:xfrm>
            <a:off x="902021" y="5604177"/>
            <a:ext cx="3690673" cy="1115690"/>
          </a:xfrm>
          <a:prstGeom prst="rect">
            <a:avLst/>
          </a:prstGeom>
          <a:noFill/>
        </p:spPr>
        <p:txBody>
          <a:bodyPr wrap="square" rtlCol="0">
            <a:spAutoFit/>
          </a:bodyPr>
          <a:lstStyle/>
          <a:p>
            <a:pPr algn="ctr">
              <a:spcBef>
                <a:spcPts val="217"/>
              </a:spcBef>
              <a:spcAft>
                <a:spcPts val="315"/>
              </a:spcAft>
              <a:buClr>
                <a:srgbClr val="B2D8BE"/>
              </a:buClr>
            </a:pPr>
            <a:r>
              <a:rPr lang="en-US" altLang="zh-CN" sz="1600" b="1" dirty="0">
                <a:effectLst/>
                <a:latin typeface="Arial" panose="020B0604020202020204" pitchFamily="34" charset="0"/>
              </a:rPr>
              <a:t>THÙNG GỖ SỒI PHÁP HOẶC MỸ, THÙNG BÊ TÔNG HỞ, THÙNG INOX LỚN, AMPHORAE</a:t>
            </a:r>
          </a:p>
          <a:p>
            <a:pPr>
              <a:buClr>
                <a:srgbClr val="601329"/>
              </a:buClr>
            </a:pPr>
            <a:endParaRPr lang="en-US" sz="1600" dirty="0">
              <a:solidFill>
                <a:schemeClr val="bg1">
                  <a:lumMod val="95000"/>
                </a:schemeClr>
              </a:solidFill>
              <a:latin typeface="Arial" panose="020B0604020202020204" pitchFamily="34" charset="0"/>
            </a:endParaRPr>
          </a:p>
        </p:txBody>
      </p:sp>
      <p:sp>
        <p:nvSpPr>
          <p:cNvPr id="17" name="TextBox 16">
            <a:extLst>
              <a:ext uri="{FF2B5EF4-FFF2-40B4-BE49-F238E27FC236}">
                <a16:creationId xmlns:a16="http://schemas.microsoft.com/office/drawing/2014/main" id="{5F667F8A-2C4F-E3C4-33DA-AA611A72CB3B}"/>
              </a:ext>
            </a:extLst>
          </p:cNvPr>
          <p:cNvSpPr txBox="1"/>
          <p:nvPr/>
        </p:nvSpPr>
        <p:spPr>
          <a:xfrm>
            <a:off x="4905133" y="5604177"/>
            <a:ext cx="3233705" cy="1141338"/>
          </a:xfrm>
          <a:prstGeom prst="rect">
            <a:avLst/>
          </a:prstGeom>
          <a:noFill/>
        </p:spPr>
        <p:txBody>
          <a:bodyPr wrap="square" rtlCol="0">
            <a:spAutoFit/>
          </a:bodyPr>
          <a:lstStyle/>
          <a:p>
            <a:pPr algn="ctr">
              <a:spcBef>
                <a:spcPts val="217"/>
              </a:spcBef>
              <a:spcAft>
                <a:spcPts val="315"/>
              </a:spcAft>
              <a:buClr>
                <a:srgbClr val="B2D8BE"/>
              </a:buClr>
            </a:pPr>
            <a:r>
              <a:rPr lang="en-US" altLang="zh-CN" sz="1600" b="1" dirty="0">
                <a:effectLst/>
                <a:latin typeface="Arial" panose="020B0604020202020204" pitchFamily="34" charset="0"/>
              </a:rPr>
              <a:t>BỔ SUNG </a:t>
            </a:r>
            <a:br>
              <a:rPr lang="en-US" altLang="zh-CN" sz="1600" b="1" dirty="0">
                <a:effectLst/>
                <a:latin typeface="Arial" panose="020B0604020202020204" pitchFamily="34" charset="0"/>
              </a:rPr>
            </a:br>
            <a:r>
              <a:rPr lang="en-US" altLang="zh-CN" sz="1600" b="1" dirty="0">
                <a:effectLst/>
                <a:latin typeface="Arial" panose="020B0604020202020204" pitchFamily="34" charset="0"/>
              </a:rPr>
              <a:t>AXIT TARTARIC</a:t>
            </a:r>
          </a:p>
          <a:p>
            <a:pPr algn="ctr">
              <a:spcBef>
                <a:spcPts val="217"/>
              </a:spcBef>
              <a:spcAft>
                <a:spcPts val="315"/>
              </a:spcAft>
              <a:buClr>
                <a:srgbClr val="B2D8BE"/>
              </a:buClr>
            </a:pPr>
            <a:r>
              <a:rPr lang="en-US" altLang="zh-CN" sz="1600" dirty="0">
                <a:latin typeface="Arial" panose="020B0604020202020204" pitchFamily="34" charset="0"/>
              </a:rPr>
              <a:t>Cho </a:t>
            </a:r>
            <a:r>
              <a:rPr lang="en-US" altLang="zh-CN" sz="1600" dirty="0" err="1">
                <a:latin typeface="Arial" panose="020B0604020202020204" pitchFamily="34" charset="0"/>
              </a:rPr>
              <a:t>một</a:t>
            </a:r>
            <a:r>
              <a:rPr lang="en-US" altLang="zh-CN" sz="1600" dirty="0">
                <a:latin typeface="Arial" panose="020B0604020202020204" pitchFamily="34" charset="0"/>
              </a:rPr>
              <a:t> </a:t>
            </a:r>
            <a:r>
              <a:rPr lang="en-US" altLang="zh-CN" sz="1600" dirty="0" err="1">
                <a:latin typeface="Arial" panose="020B0604020202020204" pitchFamily="34" charset="0"/>
              </a:rPr>
              <a:t>số</a:t>
            </a:r>
            <a:r>
              <a:rPr lang="en-US" altLang="zh-CN" sz="1600" dirty="0">
                <a:latin typeface="Arial" panose="020B0604020202020204" pitchFamily="34" charset="0"/>
              </a:rPr>
              <a:t> </a:t>
            </a:r>
            <a:r>
              <a:rPr lang="en-US" altLang="zh-CN" sz="1600" dirty="0" err="1">
                <a:latin typeface="Arial" panose="020B0604020202020204" pitchFamily="34" charset="0"/>
              </a:rPr>
              <a:t>loại</a:t>
            </a:r>
            <a:r>
              <a:rPr lang="en-US" altLang="zh-CN" sz="1600" dirty="0">
                <a:latin typeface="Arial" panose="020B0604020202020204" pitchFamily="34" charset="0"/>
              </a:rPr>
              <a:t> </a:t>
            </a:r>
            <a:r>
              <a:rPr lang="en-US" altLang="zh-CN" sz="1600" dirty="0" err="1">
                <a:latin typeface="Arial" panose="020B0604020202020204" pitchFamily="34" charset="0"/>
              </a:rPr>
              <a:t>rượu</a:t>
            </a:r>
            <a:r>
              <a:rPr lang="en-US" altLang="zh-CN" sz="1600" dirty="0">
                <a:latin typeface="Arial" panose="020B0604020202020204" pitchFamily="34" charset="0"/>
              </a:rPr>
              <a:t> vang </a:t>
            </a:r>
            <a:r>
              <a:rPr lang="en-US" altLang="zh-CN" sz="1600" dirty="0" err="1">
                <a:latin typeface="Arial" panose="020B0604020202020204" pitchFamily="34" charset="0"/>
              </a:rPr>
              <a:t>khí</a:t>
            </a:r>
            <a:r>
              <a:rPr lang="en-US" altLang="zh-CN" sz="1600" dirty="0">
                <a:latin typeface="Arial" panose="020B0604020202020204" pitchFamily="34" charset="0"/>
              </a:rPr>
              <a:t> </a:t>
            </a:r>
            <a:r>
              <a:rPr lang="en-US" altLang="zh-CN" sz="1600" dirty="0" err="1">
                <a:latin typeface="Arial" panose="020B0604020202020204" pitchFamily="34" charset="0"/>
              </a:rPr>
              <a:t>hậu</a:t>
            </a:r>
            <a:r>
              <a:rPr lang="en-US" altLang="zh-CN" sz="1600" dirty="0">
                <a:latin typeface="Arial" panose="020B0604020202020204" pitchFamily="34" charset="0"/>
              </a:rPr>
              <a:t> </a:t>
            </a:r>
            <a:r>
              <a:rPr lang="en-US" altLang="zh-CN" sz="1600" dirty="0" err="1">
                <a:latin typeface="Arial" panose="020B0604020202020204" pitchFamily="34" charset="0"/>
              </a:rPr>
              <a:t>ấm</a:t>
            </a:r>
            <a:r>
              <a:rPr lang="en-US" altLang="zh-CN" sz="1600" dirty="0">
                <a:latin typeface="Arial" panose="020B0604020202020204" pitchFamily="34" charset="0"/>
              </a:rPr>
              <a:t> </a:t>
            </a:r>
            <a:r>
              <a:rPr lang="en-US" altLang="zh-CN" sz="1600" dirty="0" err="1">
                <a:latin typeface="Arial" panose="020B0604020202020204" pitchFamily="34" charset="0"/>
              </a:rPr>
              <a:t>hơn</a:t>
            </a:r>
            <a:endParaRPr lang="en-US" sz="1600" dirty="0">
              <a:latin typeface="Arial" panose="020B0604020202020204" pitchFamily="34" charset="0"/>
            </a:endParaRPr>
          </a:p>
        </p:txBody>
      </p:sp>
      <p:sp>
        <p:nvSpPr>
          <p:cNvPr id="18" name="TextBox 17">
            <a:extLst>
              <a:ext uri="{FF2B5EF4-FFF2-40B4-BE49-F238E27FC236}">
                <a16:creationId xmlns:a16="http://schemas.microsoft.com/office/drawing/2014/main" id="{B1657860-08AE-07F0-8AC1-03E924A1237A}"/>
              </a:ext>
            </a:extLst>
          </p:cNvPr>
          <p:cNvSpPr txBox="1"/>
          <p:nvPr/>
        </p:nvSpPr>
        <p:spPr>
          <a:xfrm>
            <a:off x="8268460" y="5604177"/>
            <a:ext cx="2430391" cy="338554"/>
          </a:xfrm>
          <a:prstGeom prst="rect">
            <a:avLst/>
          </a:prstGeom>
          <a:noFill/>
        </p:spPr>
        <p:txBody>
          <a:bodyPr wrap="square" rtlCol="0">
            <a:spAutoFit/>
          </a:bodyPr>
          <a:lstStyle/>
          <a:p>
            <a:pPr algn="ctr">
              <a:spcBef>
                <a:spcPts val="217"/>
              </a:spcBef>
              <a:spcAft>
                <a:spcPts val="315"/>
              </a:spcAft>
              <a:buClr>
                <a:srgbClr val="B2D8BE"/>
              </a:buClr>
            </a:pPr>
            <a:r>
              <a:rPr lang="en-US" altLang="zh-CN" sz="1600" b="1" dirty="0">
                <a:effectLst/>
                <a:latin typeface="Arial" panose="020B0604020202020204" pitchFamily="34" charset="0"/>
              </a:rPr>
              <a:t>NẮP VẶN</a:t>
            </a:r>
            <a:endParaRPr lang="en-US" sz="1600" b="1" dirty="0">
              <a:latin typeface="Arial" panose="020B0604020202020204" pitchFamily="34" charset="0"/>
            </a:endParaRPr>
          </a:p>
        </p:txBody>
      </p:sp>
      <p:grpSp>
        <p:nvGrpSpPr>
          <p:cNvPr id="25" name="Group 24">
            <a:extLst>
              <a:ext uri="{FF2B5EF4-FFF2-40B4-BE49-F238E27FC236}">
                <a16:creationId xmlns:a16="http://schemas.microsoft.com/office/drawing/2014/main" id="{EE7F9A76-AAFE-91DE-DD22-1118D53294B0}"/>
              </a:ext>
            </a:extLst>
          </p:cNvPr>
          <p:cNvGrpSpPr/>
          <p:nvPr/>
        </p:nvGrpSpPr>
        <p:grpSpPr>
          <a:xfrm>
            <a:off x="1629369" y="2765296"/>
            <a:ext cx="2180467" cy="2728381"/>
            <a:chOff x="1404944" y="2243602"/>
            <a:chExt cx="2513686" cy="3145332"/>
          </a:xfrm>
        </p:grpSpPr>
        <p:pic>
          <p:nvPicPr>
            <p:cNvPr id="19" name="Picture 18">
              <a:extLst>
                <a:ext uri="{FF2B5EF4-FFF2-40B4-BE49-F238E27FC236}">
                  <a16:creationId xmlns:a16="http://schemas.microsoft.com/office/drawing/2014/main" id="{D950C97A-E115-0447-E5A3-7D990DD1D23C}"/>
                </a:ext>
              </a:extLst>
            </p:cNvPr>
            <p:cNvPicPr>
              <a:picLocks noChangeAspect="1"/>
            </p:cNvPicPr>
            <p:nvPr/>
          </p:nvPicPr>
          <p:blipFill>
            <a:blip r:embed="rId3"/>
            <a:stretch>
              <a:fillRect/>
            </a:stretch>
          </p:blipFill>
          <p:spPr>
            <a:xfrm>
              <a:off x="1790480" y="2243602"/>
              <a:ext cx="1512776" cy="1148854"/>
            </a:xfrm>
            <a:prstGeom prst="rect">
              <a:avLst/>
            </a:prstGeom>
          </p:spPr>
        </p:pic>
        <p:pic>
          <p:nvPicPr>
            <p:cNvPr id="20" name="Picture 19">
              <a:extLst>
                <a:ext uri="{FF2B5EF4-FFF2-40B4-BE49-F238E27FC236}">
                  <a16:creationId xmlns:a16="http://schemas.microsoft.com/office/drawing/2014/main" id="{3989CEAE-D5C8-F1F5-B815-86333E868D45}"/>
                </a:ext>
              </a:extLst>
            </p:cNvPr>
            <p:cNvPicPr>
              <a:picLocks noChangeAspect="1"/>
            </p:cNvPicPr>
            <p:nvPr/>
          </p:nvPicPr>
          <p:blipFill>
            <a:blip r:embed="rId4"/>
            <a:stretch>
              <a:fillRect/>
            </a:stretch>
          </p:blipFill>
          <p:spPr>
            <a:xfrm>
              <a:off x="2747840" y="3344714"/>
              <a:ext cx="1170790" cy="1988842"/>
            </a:xfrm>
            <a:prstGeom prst="rect">
              <a:avLst/>
            </a:prstGeom>
          </p:spPr>
        </p:pic>
        <p:pic>
          <p:nvPicPr>
            <p:cNvPr id="21" name="Picture 20">
              <a:extLst>
                <a:ext uri="{FF2B5EF4-FFF2-40B4-BE49-F238E27FC236}">
                  <a16:creationId xmlns:a16="http://schemas.microsoft.com/office/drawing/2014/main" id="{A7F620A5-0294-348E-05A5-8F0E62DC28B7}"/>
                </a:ext>
              </a:extLst>
            </p:cNvPr>
            <p:cNvPicPr>
              <a:picLocks noChangeAspect="1"/>
            </p:cNvPicPr>
            <p:nvPr/>
          </p:nvPicPr>
          <p:blipFill>
            <a:blip r:embed="rId5"/>
            <a:stretch>
              <a:fillRect/>
            </a:stretch>
          </p:blipFill>
          <p:spPr>
            <a:xfrm>
              <a:off x="1404944" y="3465076"/>
              <a:ext cx="1165727" cy="1923858"/>
            </a:xfrm>
            <a:prstGeom prst="rect">
              <a:avLst/>
            </a:prstGeom>
          </p:spPr>
        </p:pic>
      </p:grpSp>
      <p:pic>
        <p:nvPicPr>
          <p:cNvPr id="22" name="Picture 21">
            <a:extLst>
              <a:ext uri="{FF2B5EF4-FFF2-40B4-BE49-F238E27FC236}">
                <a16:creationId xmlns:a16="http://schemas.microsoft.com/office/drawing/2014/main" id="{C6738609-8867-67C5-FDD7-70ED63B0BE19}"/>
              </a:ext>
            </a:extLst>
          </p:cNvPr>
          <p:cNvPicPr>
            <a:picLocks noChangeAspect="1"/>
          </p:cNvPicPr>
          <p:nvPr/>
        </p:nvPicPr>
        <p:blipFill>
          <a:blip r:embed="rId5"/>
          <a:stretch>
            <a:fillRect/>
          </a:stretch>
        </p:blipFill>
        <p:spPr>
          <a:xfrm>
            <a:off x="5724664" y="2845896"/>
            <a:ext cx="1594644" cy="2631721"/>
          </a:xfrm>
          <a:prstGeom prst="rect">
            <a:avLst/>
          </a:prstGeom>
        </p:spPr>
      </p:pic>
      <p:grpSp>
        <p:nvGrpSpPr>
          <p:cNvPr id="26" name="Group 25">
            <a:extLst>
              <a:ext uri="{FF2B5EF4-FFF2-40B4-BE49-F238E27FC236}">
                <a16:creationId xmlns:a16="http://schemas.microsoft.com/office/drawing/2014/main" id="{C85AE31F-5955-55B8-24FD-A7E110FD77BD}"/>
              </a:ext>
            </a:extLst>
          </p:cNvPr>
          <p:cNvGrpSpPr/>
          <p:nvPr/>
        </p:nvGrpSpPr>
        <p:grpSpPr>
          <a:xfrm>
            <a:off x="8786830" y="2796210"/>
            <a:ext cx="981104" cy="2554604"/>
            <a:chOff x="8767330" y="2701151"/>
            <a:chExt cx="981104" cy="2554604"/>
          </a:xfrm>
        </p:grpSpPr>
        <p:pic>
          <p:nvPicPr>
            <p:cNvPr id="23" name="Picture 22">
              <a:extLst>
                <a:ext uri="{FF2B5EF4-FFF2-40B4-BE49-F238E27FC236}">
                  <a16:creationId xmlns:a16="http://schemas.microsoft.com/office/drawing/2014/main" id="{BC88CA4A-F3DB-44A9-E770-C3A32B1B0AD8}"/>
                </a:ext>
              </a:extLst>
            </p:cNvPr>
            <p:cNvPicPr>
              <a:picLocks noChangeAspect="1"/>
            </p:cNvPicPr>
            <p:nvPr/>
          </p:nvPicPr>
          <p:blipFill>
            <a:blip r:embed="rId6"/>
            <a:stretch>
              <a:fillRect/>
            </a:stretch>
          </p:blipFill>
          <p:spPr>
            <a:xfrm>
              <a:off x="9035069" y="2701151"/>
              <a:ext cx="713365" cy="2554604"/>
            </a:xfrm>
            <a:prstGeom prst="rect">
              <a:avLst/>
            </a:prstGeom>
          </p:spPr>
        </p:pic>
        <p:sp>
          <p:nvSpPr>
            <p:cNvPr id="24" name="Curved Right Arrow 8">
              <a:extLst>
                <a:ext uri="{FF2B5EF4-FFF2-40B4-BE49-F238E27FC236}">
                  <a16:creationId xmlns:a16="http://schemas.microsoft.com/office/drawing/2014/main" id="{1AEE31D0-FDF4-2EB3-8CB6-71FF9E3EEC5F}"/>
                </a:ext>
              </a:extLst>
            </p:cNvPr>
            <p:cNvSpPr/>
            <p:nvPr/>
          </p:nvSpPr>
          <p:spPr>
            <a:xfrm>
              <a:off x="8767330" y="2765296"/>
              <a:ext cx="705067" cy="524040"/>
            </a:xfrm>
            <a:custGeom>
              <a:avLst/>
              <a:gdLst>
                <a:gd name="connsiteX0" fmla="*/ 0 w 704730"/>
                <a:gd name="connsiteY0" fmla="*/ 164670 h 526943"/>
                <a:gd name="connsiteX1" fmla="*/ 572994 w 704730"/>
                <a:gd name="connsiteY1" fmla="*/ 326437 h 526943"/>
                <a:gd name="connsiteX2" fmla="*/ 572994 w 704730"/>
                <a:gd name="connsiteY2" fmla="*/ 260569 h 526943"/>
                <a:gd name="connsiteX3" fmla="*/ 704730 w 704730"/>
                <a:gd name="connsiteY3" fmla="*/ 395207 h 526943"/>
                <a:gd name="connsiteX4" fmla="*/ 572994 w 704730"/>
                <a:gd name="connsiteY4" fmla="*/ 524040 h 526943"/>
                <a:gd name="connsiteX5" fmla="*/ 572994 w 704730"/>
                <a:gd name="connsiteY5" fmla="*/ 458173 h 526943"/>
                <a:gd name="connsiteX6" fmla="*/ 0 w 704730"/>
                <a:gd name="connsiteY6" fmla="*/ 296406 h 526943"/>
                <a:gd name="connsiteX7" fmla="*/ 0 w 704730"/>
                <a:gd name="connsiteY7" fmla="*/ 164670 h 526943"/>
                <a:gd name="connsiteX0" fmla="*/ 704730 w 704730"/>
                <a:gd name="connsiteY0" fmla="*/ 131736 h 526943"/>
                <a:gd name="connsiteX1" fmla="*/ 58834 w 704730"/>
                <a:gd name="connsiteY1" fmla="*/ 230538 h 526943"/>
                <a:gd name="connsiteX2" fmla="*/ 528224 w 704730"/>
                <a:gd name="connsiteY2" fmla="*/ 5249 h 526943"/>
                <a:gd name="connsiteX3" fmla="*/ 704730 w 704730"/>
                <a:gd name="connsiteY3" fmla="*/ 1 h 526943"/>
                <a:gd name="connsiteX4" fmla="*/ 704730 w 704730"/>
                <a:gd name="connsiteY4" fmla="*/ 131736 h 526943"/>
                <a:gd name="connsiteX0" fmla="*/ 0 w 704730"/>
                <a:gd name="connsiteY0" fmla="*/ 164670 h 526943"/>
                <a:gd name="connsiteX1" fmla="*/ 572994 w 704730"/>
                <a:gd name="connsiteY1" fmla="*/ 326437 h 526943"/>
                <a:gd name="connsiteX2" fmla="*/ 572994 w 704730"/>
                <a:gd name="connsiteY2" fmla="*/ 260569 h 526943"/>
                <a:gd name="connsiteX3" fmla="*/ 704730 w 704730"/>
                <a:gd name="connsiteY3" fmla="*/ 395207 h 526943"/>
                <a:gd name="connsiteX4" fmla="*/ 572994 w 704730"/>
                <a:gd name="connsiteY4" fmla="*/ 524040 h 526943"/>
                <a:gd name="connsiteX5" fmla="*/ 572994 w 704730"/>
                <a:gd name="connsiteY5" fmla="*/ 458173 h 526943"/>
                <a:gd name="connsiteX6" fmla="*/ 0 w 704730"/>
                <a:gd name="connsiteY6" fmla="*/ 296406 h 526943"/>
                <a:gd name="connsiteX7" fmla="*/ 0 w 704730"/>
                <a:gd name="connsiteY7" fmla="*/ 164670 h 526943"/>
                <a:gd name="connsiteX8" fmla="*/ 704730 w 704730"/>
                <a:gd name="connsiteY8" fmla="*/ 0 h 526943"/>
                <a:gd name="connsiteX9" fmla="*/ 704730 w 704730"/>
                <a:gd name="connsiteY9" fmla="*/ 131736 h 526943"/>
                <a:gd name="connsiteX10" fmla="*/ 58834 w 704730"/>
                <a:gd name="connsiteY10" fmla="*/ 230538 h 526943"/>
                <a:gd name="connsiteX0" fmla="*/ 337 w 705067"/>
                <a:gd name="connsiteY0" fmla="*/ 164670 h 524040"/>
                <a:gd name="connsiteX1" fmla="*/ 573331 w 705067"/>
                <a:gd name="connsiteY1" fmla="*/ 326437 h 524040"/>
                <a:gd name="connsiteX2" fmla="*/ 573331 w 705067"/>
                <a:gd name="connsiteY2" fmla="*/ 260569 h 524040"/>
                <a:gd name="connsiteX3" fmla="*/ 705067 w 705067"/>
                <a:gd name="connsiteY3" fmla="*/ 395207 h 524040"/>
                <a:gd name="connsiteX4" fmla="*/ 573331 w 705067"/>
                <a:gd name="connsiteY4" fmla="*/ 524040 h 524040"/>
                <a:gd name="connsiteX5" fmla="*/ 573331 w 705067"/>
                <a:gd name="connsiteY5" fmla="*/ 458173 h 524040"/>
                <a:gd name="connsiteX6" fmla="*/ 337 w 705067"/>
                <a:gd name="connsiteY6" fmla="*/ 296406 h 524040"/>
                <a:gd name="connsiteX7" fmla="*/ 337 w 705067"/>
                <a:gd name="connsiteY7" fmla="*/ 164670 h 524040"/>
                <a:gd name="connsiteX0" fmla="*/ 705067 w 705067"/>
                <a:gd name="connsiteY0" fmla="*/ 131736 h 524040"/>
                <a:gd name="connsiteX1" fmla="*/ 59171 w 705067"/>
                <a:gd name="connsiteY1" fmla="*/ 230538 h 524040"/>
                <a:gd name="connsiteX2" fmla="*/ 528561 w 705067"/>
                <a:gd name="connsiteY2" fmla="*/ 5249 h 524040"/>
                <a:gd name="connsiteX3" fmla="*/ 705067 w 705067"/>
                <a:gd name="connsiteY3" fmla="*/ 1 h 524040"/>
                <a:gd name="connsiteX4" fmla="*/ 705067 w 705067"/>
                <a:gd name="connsiteY4" fmla="*/ 131736 h 524040"/>
                <a:gd name="connsiteX0" fmla="*/ 337 w 705067"/>
                <a:gd name="connsiteY0" fmla="*/ 164670 h 524040"/>
                <a:gd name="connsiteX1" fmla="*/ 573331 w 705067"/>
                <a:gd name="connsiteY1" fmla="*/ 326437 h 524040"/>
                <a:gd name="connsiteX2" fmla="*/ 573331 w 705067"/>
                <a:gd name="connsiteY2" fmla="*/ 260569 h 524040"/>
                <a:gd name="connsiteX3" fmla="*/ 705067 w 705067"/>
                <a:gd name="connsiteY3" fmla="*/ 395207 h 524040"/>
                <a:gd name="connsiteX4" fmla="*/ 573331 w 705067"/>
                <a:gd name="connsiteY4" fmla="*/ 524040 h 524040"/>
                <a:gd name="connsiteX5" fmla="*/ 573331 w 705067"/>
                <a:gd name="connsiteY5" fmla="*/ 458173 h 524040"/>
                <a:gd name="connsiteX6" fmla="*/ 337 w 705067"/>
                <a:gd name="connsiteY6" fmla="*/ 296406 h 524040"/>
                <a:gd name="connsiteX7" fmla="*/ 337 w 705067"/>
                <a:gd name="connsiteY7" fmla="*/ 164670 h 524040"/>
                <a:gd name="connsiteX8" fmla="*/ 705067 w 705067"/>
                <a:gd name="connsiteY8" fmla="*/ 0 h 524040"/>
                <a:gd name="connsiteX9" fmla="*/ 573332 w 705067"/>
                <a:gd name="connsiteY9" fmla="*/ 139485 h 524040"/>
                <a:gd name="connsiteX10" fmla="*/ 59171 w 705067"/>
                <a:gd name="connsiteY10" fmla="*/ 230538 h 524040"/>
                <a:gd name="connsiteX0" fmla="*/ 337 w 705067"/>
                <a:gd name="connsiteY0" fmla="*/ 164670 h 524040"/>
                <a:gd name="connsiteX1" fmla="*/ 573331 w 705067"/>
                <a:gd name="connsiteY1" fmla="*/ 326437 h 524040"/>
                <a:gd name="connsiteX2" fmla="*/ 573331 w 705067"/>
                <a:gd name="connsiteY2" fmla="*/ 260569 h 524040"/>
                <a:gd name="connsiteX3" fmla="*/ 705067 w 705067"/>
                <a:gd name="connsiteY3" fmla="*/ 395207 h 524040"/>
                <a:gd name="connsiteX4" fmla="*/ 573331 w 705067"/>
                <a:gd name="connsiteY4" fmla="*/ 524040 h 524040"/>
                <a:gd name="connsiteX5" fmla="*/ 573331 w 705067"/>
                <a:gd name="connsiteY5" fmla="*/ 458173 h 524040"/>
                <a:gd name="connsiteX6" fmla="*/ 337 w 705067"/>
                <a:gd name="connsiteY6" fmla="*/ 296406 h 524040"/>
                <a:gd name="connsiteX7" fmla="*/ 337 w 705067"/>
                <a:gd name="connsiteY7" fmla="*/ 164670 h 524040"/>
                <a:gd name="connsiteX0" fmla="*/ 705067 w 705067"/>
                <a:gd name="connsiteY0" fmla="*/ 131736 h 524040"/>
                <a:gd name="connsiteX1" fmla="*/ 59171 w 705067"/>
                <a:gd name="connsiteY1" fmla="*/ 230538 h 524040"/>
                <a:gd name="connsiteX2" fmla="*/ 528561 w 705067"/>
                <a:gd name="connsiteY2" fmla="*/ 5249 h 524040"/>
                <a:gd name="connsiteX3" fmla="*/ 705067 w 705067"/>
                <a:gd name="connsiteY3" fmla="*/ 1 h 524040"/>
                <a:gd name="connsiteX4" fmla="*/ 705067 w 705067"/>
                <a:gd name="connsiteY4" fmla="*/ 131736 h 524040"/>
                <a:gd name="connsiteX0" fmla="*/ 337 w 705067"/>
                <a:gd name="connsiteY0" fmla="*/ 164670 h 524040"/>
                <a:gd name="connsiteX1" fmla="*/ 573331 w 705067"/>
                <a:gd name="connsiteY1" fmla="*/ 326437 h 524040"/>
                <a:gd name="connsiteX2" fmla="*/ 573331 w 705067"/>
                <a:gd name="connsiteY2" fmla="*/ 260569 h 524040"/>
                <a:gd name="connsiteX3" fmla="*/ 705067 w 705067"/>
                <a:gd name="connsiteY3" fmla="*/ 395207 h 524040"/>
                <a:gd name="connsiteX4" fmla="*/ 573331 w 705067"/>
                <a:gd name="connsiteY4" fmla="*/ 524040 h 524040"/>
                <a:gd name="connsiteX5" fmla="*/ 573331 w 705067"/>
                <a:gd name="connsiteY5" fmla="*/ 458173 h 524040"/>
                <a:gd name="connsiteX6" fmla="*/ 337 w 705067"/>
                <a:gd name="connsiteY6" fmla="*/ 296406 h 524040"/>
                <a:gd name="connsiteX7" fmla="*/ 337 w 705067"/>
                <a:gd name="connsiteY7" fmla="*/ 164670 h 524040"/>
                <a:gd name="connsiteX8" fmla="*/ 550084 w 705067"/>
                <a:gd name="connsiteY8" fmla="*/ 0 h 524040"/>
                <a:gd name="connsiteX9" fmla="*/ 573332 w 705067"/>
                <a:gd name="connsiteY9" fmla="*/ 139485 h 524040"/>
                <a:gd name="connsiteX10" fmla="*/ 59171 w 705067"/>
                <a:gd name="connsiteY10" fmla="*/ 230538 h 524040"/>
                <a:gd name="connsiteX0" fmla="*/ 337 w 705067"/>
                <a:gd name="connsiteY0" fmla="*/ 164670 h 524040"/>
                <a:gd name="connsiteX1" fmla="*/ 573331 w 705067"/>
                <a:gd name="connsiteY1" fmla="*/ 326437 h 524040"/>
                <a:gd name="connsiteX2" fmla="*/ 573331 w 705067"/>
                <a:gd name="connsiteY2" fmla="*/ 260569 h 524040"/>
                <a:gd name="connsiteX3" fmla="*/ 705067 w 705067"/>
                <a:gd name="connsiteY3" fmla="*/ 395207 h 524040"/>
                <a:gd name="connsiteX4" fmla="*/ 573331 w 705067"/>
                <a:gd name="connsiteY4" fmla="*/ 524040 h 524040"/>
                <a:gd name="connsiteX5" fmla="*/ 573331 w 705067"/>
                <a:gd name="connsiteY5" fmla="*/ 458173 h 524040"/>
                <a:gd name="connsiteX6" fmla="*/ 337 w 705067"/>
                <a:gd name="connsiteY6" fmla="*/ 296406 h 524040"/>
                <a:gd name="connsiteX7" fmla="*/ 337 w 705067"/>
                <a:gd name="connsiteY7" fmla="*/ 164670 h 524040"/>
                <a:gd name="connsiteX0" fmla="*/ 534586 w 705067"/>
                <a:gd name="connsiteY0" fmla="*/ 139485 h 524040"/>
                <a:gd name="connsiteX1" fmla="*/ 59171 w 705067"/>
                <a:gd name="connsiteY1" fmla="*/ 230538 h 524040"/>
                <a:gd name="connsiteX2" fmla="*/ 528561 w 705067"/>
                <a:gd name="connsiteY2" fmla="*/ 5249 h 524040"/>
                <a:gd name="connsiteX3" fmla="*/ 705067 w 705067"/>
                <a:gd name="connsiteY3" fmla="*/ 1 h 524040"/>
                <a:gd name="connsiteX4" fmla="*/ 534586 w 705067"/>
                <a:gd name="connsiteY4" fmla="*/ 139485 h 524040"/>
                <a:gd name="connsiteX0" fmla="*/ 337 w 705067"/>
                <a:gd name="connsiteY0" fmla="*/ 164670 h 524040"/>
                <a:gd name="connsiteX1" fmla="*/ 573331 w 705067"/>
                <a:gd name="connsiteY1" fmla="*/ 326437 h 524040"/>
                <a:gd name="connsiteX2" fmla="*/ 573331 w 705067"/>
                <a:gd name="connsiteY2" fmla="*/ 260569 h 524040"/>
                <a:gd name="connsiteX3" fmla="*/ 705067 w 705067"/>
                <a:gd name="connsiteY3" fmla="*/ 395207 h 524040"/>
                <a:gd name="connsiteX4" fmla="*/ 573331 w 705067"/>
                <a:gd name="connsiteY4" fmla="*/ 524040 h 524040"/>
                <a:gd name="connsiteX5" fmla="*/ 573331 w 705067"/>
                <a:gd name="connsiteY5" fmla="*/ 458173 h 524040"/>
                <a:gd name="connsiteX6" fmla="*/ 337 w 705067"/>
                <a:gd name="connsiteY6" fmla="*/ 296406 h 524040"/>
                <a:gd name="connsiteX7" fmla="*/ 337 w 705067"/>
                <a:gd name="connsiteY7" fmla="*/ 164670 h 524040"/>
                <a:gd name="connsiteX8" fmla="*/ 550084 w 705067"/>
                <a:gd name="connsiteY8" fmla="*/ 0 h 524040"/>
                <a:gd name="connsiteX9" fmla="*/ 573332 w 705067"/>
                <a:gd name="connsiteY9" fmla="*/ 139485 h 524040"/>
                <a:gd name="connsiteX10" fmla="*/ 59171 w 705067"/>
                <a:gd name="connsiteY10" fmla="*/ 230538 h 524040"/>
                <a:gd name="connsiteX0" fmla="*/ 337 w 705067"/>
                <a:gd name="connsiteY0" fmla="*/ 164670 h 524040"/>
                <a:gd name="connsiteX1" fmla="*/ 573331 w 705067"/>
                <a:gd name="connsiteY1" fmla="*/ 326437 h 524040"/>
                <a:gd name="connsiteX2" fmla="*/ 573331 w 705067"/>
                <a:gd name="connsiteY2" fmla="*/ 260569 h 524040"/>
                <a:gd name="connsiteX3" fmla="*/ 705067 w 705067"/>
                <a:gd name="connsiteY3" fmla="*/ 395207 h 524040"/>
                <a:gd name="connsiteX4" fmla="*/ 573331 w 705067"/>
                <a:gd name="connsiteY4" fmla="*/ 524040 h 524040"/>
                <a:gd name="connsiteX5" fmla="*/ 573331 w 705067"/>
                <a:gd name="connsiteY5" fmla="*/ 458173 h 524040"/>
                <a:gd name="connsiteX6" fmla="*/ 337 w 705067"/>
                <a:gd name="connsiteY6" fmla="*/ 296406 h 524040"/>
                <a:gd name="connsiteX7" fmla="*/ 337 w 705067"/>
                <a:gd name="connsiteY7" fmla="*/ 164670 h 524040"/>
                <a:gd name="connsiteX0" fmla="*/ 534586 w 705067"/>
                <a:gd name="connsiteY0" fmla="*/ 139485 h 524040"/>
                <a:gd name="connsiteX1" fmla="*/ 59171 w 705067"/>
                <a:gd name="connsiteY1" fmla="*/ 230538 h 524040"/>
                <a:gd name="connsiteX2" fmla="*/ 528561 w 705067"/>
                <a:gd name="connsiteY2" fmla="*/ 5249 h 524040"/>
                <a:gd name="connsiteX3" fmla="*/ 489167 w 705067"/>
                <a:gd name="connsiteY3" fmla="*/ 12701 h 524040"/>
                <a:gd name="connsiteX4" fmla="*/ 534586 w 705067"/>
                <a:gd name="connsiteY4" fmla="*/ 139485 h 524040"/>
                <a:gd name="connsiteX0" fmla="*/ 337 w 705067"/>
                <a:gd name="connsiteY0" fmla="*/ 164670 h 524040"/>
                <a:gd name="connsiteX1" fmla="*/ 573331 w 705067"/>
                <a:gd name="connsiteY1" fmla="*/ 326437 h 524040"/>
                <a:gd name="connsiteX2" fmla="*/ 573331 w 705067"/>
                <a:gd name="connsiteY2" fmla="*/ 260569 h 524040"/>
                <a:gd name="connsiteX3" fmla="*/ 705067 w 705067"/>
                <a:gd name="connsiteY3" fmla="*/ 395207 h 524040"/>
                <a:gd name="connsiteX4" fmla="*/ 573331 w 705067"/>
                <a:gd name="connsiteY4" fmla="*/ 524040 h 524040"/>
                <a:gd name="connsiteX5" fmla="*/ 573331 w 705067"/>
                <a:gd name="connsiteY5" fmla="*/ 458173 h 524040"/>
                <a:gd name="connsiteX6" fmla="*/ 337 w 705067"/>
                <a:gd name="connsiteY6" fmla="*/ 296406 h 524040"/>
                <a:gd name="connsiteX7" fmla="*/ 337 w 705067"/>
                <a:gd name="connsiteY7" fmla="*/ 164670 h 524040"/>
                <a:gd name="connsiteX8" fmla="*/ 550084 w 705067"/>
                <a:gd name="connsiteY8" fmla="*/ 0 h 524040"/>
                <a:gd name="connsiteX9" fmla="*/ 573332 w 705067"/>
                <a:gd name="connsiteY9" fmla="*/ 139485 h 524040"/>
                <a:gd name="connsiteX10" fmla="*/ 59171 w 705067"/>
                <a:gd name="connsiteY10" fmla="*/ 230538 h 524040"/>
                <a:gd name="connsiteX0" fmla="*/ 337 w 705067"/>
                <a:gd name="connsiteY0" fmla="*/ 164670 h 524040"/>
                <a:gd name="connsiteX1" fmla="*/ 573331 w 705067"/>
                <a:gd name="connsiteY1" fmla="*/ 326437 h 524040"/>
                <a:gd name="connsiteX2" fmla="*/ 573331 w 705067"/>
                <a:gd name="connsiteY2" fmla="*/ 260569 h 524040"/>
                <a:gd name="connsiteX3" fmla="*/ 705067 w 705067"/>
                <a:gd name="connsiteY3" fmla="*/ 395207 h 524040"/>
                <a:gd name="connsiteX4" fmla="*/ 573331 w 705067"/>
                <a:gd name="connsiteY4" fmla="*/ 524040 h 524040"/>
                <a:gd name="connsiteX5" fmla="*/ 573331 w 705067"/>
                <a:gd name="connsiteY5" fmla="*/ 458173 h 524040"/>
                <a:gd name="connsiteX6" fmla="*/ 337 w 705067"/>
                <a:gd name="connsiteY6" fmla="*/ 296406 h 524040"/>
                <a:gd name="connsiteX7" fmla="*/ 337 w 705067"/>
                <a:gd name="connsiteY7" fmla="*/ 164670 h 524040"/>
                <a:gd name="connsiteX0" fmla="*/ 499661 w 705067"/>
                <a:gd name="connsiteY0" fmla="*/ 142660 h 524040"/>
                <a:gd name="connsiteX1" fmla="*/ 59171 w 705067"/>
                <a:gd name="connsiteY1" fmla="*/ 230538 h 524040"/>
                <a:gd name="connsiteX2" fmla="*/ 528561 w 705067"/>
                <a:gd name="connsiteY2" fmla="*/ 5249 h 524040"/>
                <a:gd name="connsiteX3" fmla="*/ 489167 w 705067"/>
                <a:gd name="connsiteY3" fmla="*/ 12701 h 524040"/>
                <a:gd name="connsiteX4" fmla="*/ 499661 w 705067"/>
                <a:gd name="connsiteY4" fmla="*/ 142660 h 524040"/>
                <a:gd name="connsiteX0" fmla="*/ 337 w 705067"/>
                <a:gd name="connsiteY0" fmla="*/ 164670 h 524040"/>
                <a:gd name="connsiteX1" fmla="*/ 573331 w 705067"/>
                <a:gd name="connsiteY1" fmla="*/ 326437 h 524040"/>
                <a:gd name="connsiteX2" fmla="*/ 573331 w 705067"/>
                <a:gd name="connsiteY2" fmla="*/ 260569 h 524040"/>
                <a:gd name="connsiteX3" fmla="*/ 705067 w 705067"/>
                <a:gd name="connsiteY3" fmla="*/ 395207 h 524040"/>
                <a:gd name="connsiteX4" fmla="*/ 573331 w 705067"/>
                <a:gd name="connsiteY4" fmla="*/ 524040 h 524040"/>
                <a:gd name="connsiteX5" fmla="*/ 573331 w 705067"/>
                <a:gd name="connsiteY5" fmla="*/ 458173 h 524040"/>
                <a:gd name="connsiteX6" fmla="*/ 337 w 705067"/>
                <a:gd name="connsiteY6" fmla="*/ 296406 h 524040"/>
                <a:gd name="connsiteX7" fmla="*/ 337 w 705067"/>
                <a:gd name="connsiteY7" fmla="*/ 164670 h 524040"/>
                <a:gd name="connsiteX8" fmla="*/ 550084 w 705067"/>
                <a:gd name="connsiteY8" fmla="*/ 0 h 524040"/>
                <a:gd name="connsiteX9" fmla="*/ 573332 w 705067"/>
                <a:gd name="connsiteY9" fmla="*/ 139485 h 524040"/>
                <a:gd name="connsiteX10" fmla="*/ 59171 w 705067"/>
                <a:gd name="connsiteY10" fmla="*/ 230538 h 524040"/>
                <a:gd name="connsiteX0" fmla="*/ 337 w 705067"/>
                <a:gd name="connsiteY0" fmla="*/ 164670 h 524040"/>
                <a:gd name="connsiteX1" fmla="*/ 573331 w 705067"/>
                <a:gd name="connsiteY1" fmla="*/ 326437 h 524040"/>
                <a:gd name="connsiteX2" fmla="*/ 573331 w 705067"/>
                <a:gd name="connsiteY2" fmla="*/ 260569 h 524040"/>
                <a:gd name="connsiteX3" fmla="*/ 705067 w 705067"/>
                <a:gd name="connsiteY3" fmla="*/ 395207 h 524040"/>
                <a:gd name="connsiteX4" fmla="*/ 573331 w 705067"/>
                <a:gd name="connsiteY4" fmla="*/ 524040 h 524040"/>
                <a:gd name="connsiteX5" fmla="*/ 573331 w 705067"/>
                <a:gd name="connsiteY5" fmla="*/ 458173 h 524040"/>
                <a:gd name="connsiteX6" fmla="*/ 337 w 705067"/>
                <a:gd name="connsiteY6" fmla="*/ 296406 h 524040"/>
                <a:gd name="connsiteX7" fmla="*/ 337 w 705067"/>
                <a:gd name="connsiteY7" fmla="*/ 164670 h 524040"/>
                <a:gd name="connsiteX0" fmla="*/ 471086 w 705067"/>
                <a:gd name="connsiteY0" fmla="*/ 145835 h 524040"/>
                <a:gd name="connsiteX1" fmla="*/ 59171 w 705067"/>
                <a:gd name="connsiteY1" fmla="*/ 230538 h 524040"/>
                <a:gd name="connsiteX2" fmla="*/ 528561 w 705067"/>
                <a:gd name="connsiteY2" fmla="*/ 5249 h 524040"/>
                <a:gd name="connsiteX3" fmla="*/ 489167 w 705067"/>
                <a:gd name="connsiteY3" fmla="*/ 12701 h 524040"/>
                <a:gd name="connsiteX4" fmla="*/ 471086 w 705067"/>
                <a:gd name="connsiteY4" fmla="*/ 145835 h 524040"/>
                <a:gd name="connsiteX0" fmla="*/ 337 w 705067"/>
                <a:gd name="connsiteY0" fmla="*/ 164670 h 524040"/>
                <a:gd name="connsiteX1" fmla="*/ 573331 w 705067"/>
                <a:gd name="connsiteY1" fmla="*/ 326437 h 524040"/>
                <a:gd name="connsiteX2" fmla="*/ 573331 w 705067"/>
                <a:gd name="connsiteY2" fmla="*/ 260569 h 524040"/>
                <a:gd name="connsiteX3" fmla="*/ 705067 w 705067"/>
                <a:gd name="connsiteY3" fmla="*/ 395207 h 524040"/>
                <a:gd name="connsiteX4" fmla="*/ 573331 w 705067"/>
                <a:gd name="connsiteY4" fmla="*/ 524040 h 524040"/>
                <a:gd name="connsiteX5" fmla="*/ 573331 w 705067"/>
                <a:gd name="connsiteY5" fmla="*/ 458173 h 524040"/>
                <a:gd name="connsiteX6" fmla="*/ 337 w 705067"/>
                <a:gd name="connsiteY6" fmla="*/ 296406 h 524040"/>
                <a:gd name="connsiteX7" fmla="*/ 337 w 705067"/>
                <a:gd name="connsiteY7" fmla="*/ 164670 h 524040"/>
                <a:gd name="connsiteX8" fmla="*/ 550084 w 705067"/>
                <a:gd name="connsiteY8" fmla="*/ 0 h 524040"/>
                <a:gd name="connsiteX9" fmla="*/ 573332 w 705067"/>
                <a:gd name="connsiteY9" fmla="*/ 139485 h 524040"/>
                <a:gd name="connsiteX10" fmla="*/ 59171 w 705067"/>
                <a:gd name="connsiteY10" fmla="*/ 230538 h 524040"/>
                <a:gd name="connsiteX0" fmla="*/ 337 w 705067"/>
                <a:gd name="connsiteY0" fmla="*/ 164670 h 524040"/>
                <a:gd name="connsiteX1" fmla="*/ 573331 w 705067"/>
                <a:gd name="connsiteY1" fmla="*/ 326437 h 524040"/>
                <a:gd name="connsiteX2" fmla="*/ 573331 w 705067"/>
                <a:gd name="connsiteY2" fmla="*/ 260569 h 524040"/>
                <a:gd name="connsiteX3" fmla="*/ 705067 w 705067"/>
                <a:gd name="connsiteY3" fmla="*/ 395207 h 524040"/>
                <a:gd name="connsiteX4" fmla="*/ 573331 w 705067"/>
                <a:gd name="connsiteY4" fmla="*/ 524040 h 524040"/>
                <a:gd name="connsiteX5" fmla="*/ 573331 w 705067"/>
                <a:gd name="connsiteY5" fmla="*/ 458173 h 524040"/>
                <a:gd name="connsiteX6" fmla="*/ 337 w 705067"/>
                <a:gd name="connsiteY6" fmla="*/ 296406 h 524040"/>
                <a:gd name="connsiteX7" fmla="*/ 337 w 705067"/>
                <a:gd name="connsiteY7" fmla="*/ 164670 h 524040"/>
                <a:gd name="connsiteX0" fmla="*/ 471086 w 705067"/>
                <a:gd name="connsiteY0" fmla="*/ 145835 h 524040"/>
                <a:gd name="connsiteX1" fmla="*/ 59171 w 705067"/>
                <a:gd name="connsiteY1" fmla="*/ 230538 h 524040"/>
                <a:gd name="connsiteX2" fmla="*/ 528561 w 705067"/>
                <a:gd name="connsiteY2" fmla="*/ 5249 h 524040"/>
                <a:gd name="connsiteX3" fmla="*/ 495517 w 705067"/>
                <a:gd name="connsiteY3" fmla="*/ 15876 h 524040"/>
                <a:gd name="connsiteX4" fmla="*/ 471086 w 705067"/>
                <a:gd name="connsiteY4" fmla="*/ 145835 h 524040"/>
                <a:gd name="connsiteX0" fmla="*/ 337 w 705067"/>
                <a:gd name="connsiteY0" fmla="*/ 164670 h 524040"/>
                <a:gd name="connsiteX1" fmla="*/ 573331 w 705067"/>
                <a:gd name="connsiteY1" fmla="*/ 326437 h 524040"/>
                <a:gd name="connsiteX2" fmla="*/ 573331 w 705067"/>
                <a:gd name="connsiteY2" fmla="*/ 260569 h 524040"/>
                <a:gd name="connsiteX3" fmla="*/ 705067 w 705067"/>
                <a:gd name="connsiteY3" fmla="*/ 395207 h 524040"/>
                <a:gd name="connsiteX4" fmla="*/ 573331 w 705067"/>
                <a:gd name="connsiteY4" fmla="*/ 524040 h 524040"/>
                <a:gd name="connsiteX5" fmla="*/ 573331 w 705067"/>
                <a:gd name="connsiteY5" fmla="*/ 458173 h 524040"/>
                <a:gd name="connsiteX6" fmla="*/ 337 w 705067"/>
                <a:gd name="connsiteY6" fmla="*/ 296406 h 524040"/>
                <a:gd name="connsiteX7" fmla="*/ 337 w 705067"/>
                <a:gd name="connsiteY7" fmla="*/ 164670 h 524040"/>
                <a:gd name="connsiteX8" fmla="*/ 550084 w 705067"/>
                <a:gd name="connsiteY8" fmla="*/ 0 h 524040"/>
                <a:gd name="connsiteX9" fmla="*/ 573332 w 705067"/>
                <a:gd name="connsiteY9" fmla="*/ 139485 h 524040"/>
                <a:gd name="connsiteX10" fmla="*/ 59171 w 705067"/>
                <a:gd name="connsiteY10" fmla="*/ 230538 h 524040"/>
                <a:gd name="connsiteX0" fmla="*/ 337 w 705067"/>
                <a:gd name="connsiteY0" fmla="*/ 164670 h 524040"/>
                <a:gd name="connsiteX1" fmla="*/ 573331 w 705067"/>
                <a:gd name="connsiteY1" fmla="*/ 326437 h 524040"/>
                <a:gd name="connsiteX2" fmla="*/ 573331 w 705067"/>
                <a:gd name="connsiteY2" fmla="*/ 260569 h 524040"/>
                <a:gd name="connsiteX3" fmla="*/ 705067 w 705067"/>
                <a:gd name="connsiteY3" fmla="*/ 395207 h 524040"/>
                <a:gd name="connsiteX4" fmla="*/ 573331 w 705067"/>
                <a:gd name="connsiteY4" fmla="*/ 524040 h 524040"/>
                <a:gd name="connsiteX5" fmla="*/ 573331 w 705067"/>
                <a:gd name="connsiteY5" fmla="*/ 458173 h 524040"/>
                <a:gd name="connsiteX6" fmla="*/ 337 w 705067"/>
                <a:gd name="connsiteY6" fmla="*/ 296406 h 524040"/>
                <a:gd name="connsiteX7" fmla="*/ 337 w 705067"/>
                <a:gd name="connsiteY7" fmla="*/ 164670 h 524040"/>
                <a:gd name="connsiteX0" fmla="*/ 482809 w 705067"/>
                <a:gd name="connsiteY0" fmla="*/ 151696 h 524040"/>
                <a:gd name="connsiteX1" fmla="*/ 59171 w 705067"/>
                <a:gd name="connsiteY1" fmla="*/ 230538 h 524040"/>
                <a:gd name="connsiteX2" fmla="*/ 528561 w 705067"/>
                <a:gd name="connsiteY2" fmla="*/ 5249 h 524040"/>
                <a:gd name="connsiteX3" fmla="*/ 495517 w 705067"/>
                <a:gd name="connsiteY3" fmla="*/ 15876 h 524040"/>
                <a:gd name="connsiteX4" fmla="*/ 482809 w 705067"/>
                <a:gd name="connsiteY4" fmla="*/ 151696 h 524040"/>
                <a:gd name="connsiteX0" fmla="*/ 337 w 705067"/>
                <a:gd name="connsiteY0" fmla="*/ 164670 h 524040"/>
                <a:gd name="connsiteX1" fmla="*/ 573331 w 705067"/>
                <a:gd name="connsiteY1" fmla="*/ 326437 h 524040"/>
                <a:gd name="connsiteX2" fmla="*/ 573331 w 705067"/>
                <a:gd name="connsiteY2" fmla="*/ 260569 h 524040"/>
                <a:gd name="connsiteX3" fmla="*/ 705067 w 705067"/>
                <a:gd name="connsiteY3" fmla="*/ 395207 h 524040"/>
                <a:gd name="connsiteX4" fmla="*/ 573331 w 705067"/>
                <a:gd name="connsiteY4" fmla="*/ 524040 h 524040"/>
                <a:gd name="connsiteX5" fmla="*/ 573331 w 705067"/>
                <a:gd name="connsiteY5" fmla="*/ 458173 h 524040"/>
                <a:gd name="connsiteX6" fmla="*/ 337 w 705067"/>
                <a:gd name="connsiteY6" fmla="*/ 296406 h 524040"/>
                <a:gd name="connsiteX7" fmla="*/ 337 w 705067"/>
                <a:gd name="connsiteY7" fmla="*/ 164670 h 524040"/>
                <a:gd name="connsiteX8" fmla="*/ 550084 w 705067"/>
                <a:gd name="connsiteY8" fmla="*/ 0 h 524040"/>
                <a:gd name="connsiteX9" fmla="*/ 573332 w 705067"/>
                <a:gd name="connsiteY9" fmla="*/ 139485 h 524040"/>
                <a:gd name="connsiteX10" fmla="*/ 59171 w 705067"/>
                <a:gd name="connsiteY10" fmla="*/ 230538 h 524040"/>
                <a:gd name="connsiteX0" fmla="*/ 337 w 705067"/>
                <a:gd name="connsiteY0" fmla="*/ 164670 h 524040"/>
                <a:gd name="connsiteX1" fmla="*/ 573331 w 705067"/>
                <a:gd name="connsiteY1" fmla="*/ 326437 h 524040"/>
                <a:gd name="connsiteX2" fmla="*/ 573331 w 705067"/>
                <a:gd name="connsiteY2" fmla="*/ 260569 h 524040"/>
                <a:gd name="connsiteX3" fmla="*/ 705067 w 705067"/>
                <a:gd name="connsiteY3" fmla="*/ 395207 h 524040"/>
                <a:gd name="connsiteX4" fmla="*/ 573331 w 705067"/>
                <a:gd name="connsiteY4" fmla="*/ 524040 h 524040"/>
                <a:gd name="connsiteX5" fmla="*/ 573331 w 705067"/>
                <a:gd name="connsiteY5" fmla="*/ 458173 h 524040"/>
                <a:gd name="connsiteX6" fmla="*/ 337 w 705067"/>
                <a:gd name="connsiteY6" fmla="*/ 296406 h 524040"/>
                <a:gd name="connsiteX7" fmla="*/ 337 w 705067"/>
                <a:gd name="connsiteY7" fmla="*/ 164670 h 524040"/>
                <a:gd name="connsiteX0" fmla="*/ 482809 w 705067"/>
                <a:gd name="connsiteY0" fmla="*/ 151696 h 524040"/>
                <a:gd name="connsiteX1" fmla="*/ 59171 w 705067"/>
                <a:gd name="connsiteY1" fmla="*/ 230538 h 524040"/>
                <a:gd name="connsiteX2" fmla="*/ 528561 w 705067"/>
                <a:gd name="connsiteY2" fmla="*/ 5249 h 524040"/>
                <a:gd name="connsiteX3" fmla="*/ 495517 w 705067"/>
                <a:gd name="connsiteY3" fmla="*/ 15876 h 524040"/>
                <a:gd name="connsiteX4" fmla="*/ 482809 w 705067"/>
                <a:gd name="connsiteY4" fmla="*/ 151696 h 524040"/>
                <a:gd name="connsiteX0" fmla="*/ 337 w 705067"/>
                <a:gd name="connsiteY0" fmla="*/ 164670 h 524040"/>
                <a:gd name="connsiteX1" fmla="*/ 573331 w 705067"/>
                <a:gd name="connsiteY1" fmla="*/ 326437 h 524040"/>
                <a:gd name="connsiteX2" fmla="*/ 573331 w 705067"/>
                <a:gd name="connsiteY2" fmla="*/ 260569 h 524040"/>
                <a:gd name="connsiteX3" fmla="*/ 705067 w 705067"/>
                <a:gd name="connsiteY3" fmla="*/ 395207 h 524040"/>
                <a:gd name="connsiteX4" fmla="*/ 573331 w 705067"/>
                <a:gd name="connsiteY4" fmla="*/ 524040 h 524040"/>
                <a:gd name="connsiteX5" fmla="*/ 573331 w 705067"/>
                <a:gd name="connsiteY5" fmla="*/ 458173 h 524040"/>
                <a:gd name="connsiteX6" fmla="*/ 337 w 705067"/>
                <a:gd name="connsiteY6" fmla="*/ 296406 h 524040"/>
                <a:gd name="connsiteX7" fmla="*/ 337 w 705067"/>
                <a:gd name="connsiteY7" fmla="*/ 164670 h 524040"/>
                <a:gd name="connsiteX8" fmla="*/ 550084 w 705067"/>
                <a:gd name="connsiteY8" fmla="*/ 0 h 524040"/>
                <a:gd name="connsiteX9" fmla="*/ 573332 w 705067"/>
                <a:gd name="connsiteY9" fmla="*/ 139485 h 524040"/>
                <a:gd name="connsiteX10" fmla="*/ 59171 w 705067"/>
                <a:gd name="connsiteY10" fmla="*/ 230538 h 524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05067" h="524040" stroke="0" extrusionOk="0">
                  <a:moveTo>
                    <a:pt x="337" y="164670"/>
                  </a:moveTo>
                  <a:cubicBezTo>
                    <a:pt x="337" y="243745"/>
                    <a:pt x="240883" y="311656"/>
                    <a:pt x="573331" y="326437"/>
                  </a:cubicBezTo>
                  <a:lnTo>
                    <a:pt x="573331" y="260569"/>
                  </a:lnTo>
                  <a:lnTo>
                    <a:pt x="705067" y="395207"/>
                  </a:lnTo>
                  <a:lnTo>
                    <a:pt x="573331" y="524040"/>
                  </a:lnTo>
                  <a:lnTo>
                    <a:pt x="573331" y="458173"/>
                  </a:lnTo>
                  <a:cubicBezTo>
                    <a:pt x="240883" y="443391"/>
                    <a:pt x="337" y="375481"/>
                    <a:pt x="337" y="296406"/>
                  </a:cubicBezTo>
                  <a:lnTo>
                    <a:pt x="337" y="164670"/>
                  </a:lnTo>
                  <a:close/>
                </a:path>
                <a:path w="705067" h="524040" fill="darkenLess" stroke="0" extrusionOk="0">
                  <a:moveTo>
                    <a:pt x="482809" y="151696"/>
                  </a:moveTo>
                  <a:cubicBezTo>
                    <a:pt x="384300" y="163419"/>
                    <a:pt x="171258" y="170528"/>
                    <a:pt x="59171" y="230538"/>
                  </a:cubicBezTo>
                  <a:cubicBezTo>
                    <a:pt x="-114247" y="137691"/>
                    <a:pt x="108834" y="30621"/>
                    <a:pt x="528561" y="5249"/>
                  </a:cubicBezTo>
                  <a:cubicBezTo>
                    <a:pt x="586211" y="1764"/>
                    <a:pt x="435969" y="15876"/>
                    <a:pt x="495517" y="15876"/>
                  </a:cubicBezTo>
                  <a:lnTo>
                    <a:pt x="482809" y="151696"/>
                  </a:lnTo>
                  <a:close/>
                </a:path>
                <a:path w="705067" h="524040" fill="none" extrusionOk="0">
                  <a:moveTo>
                    <a:pt x="337" y="164670"/>
                  </a:moveTo>
                  <a:cubicBezTo>
                    <a:pt x="337" y="243745"/>
                    <a:pt x="240883" y="311656"/>
                    <a:pt x="573331" y="326437"/>
                  </a:cubicBezTo>
                  <a:lnTo>
                    <a:pt x="573331" y="260569"/>
                  </a:lnTo>
                  <a:lnTo>
                    <a:pt x="705067" y="395207"/>
                  </a:lnTo>
                  <a:lnTo>
                    <a:pt x="573331" y="524040"/>
                  </a:lnTo>
                  <a:lnTo>
                    <a:pt x="573331" y="458173"/>
                  </a:lnTo>
                  <a:cubicBezTo>
                    <a:pt x="240883" y="443391"/>
                    <a:pt x="337" y="375481"/>
                    <a:pt x="337" y="296406"/>
                  </a:cubicBezTo>
                  <a:lnTo>
                    <a:pt x="337" y="164670"/>
                  </a:lnTo>
                  <a:cubicBezTo>
                    <a:pt x="337" y="73725"/>
                    <a:pt x="160872" y="0"/>
                    <a:pt x="550084" y="0"/>
                  </a:cubicBezTo>
                  <a:cubicBezTo>
                    <a:pt x="550084" y="43912"/>
                    <a:pt x="573332" y="95573"/>
                    <a:pt x="573332" y="139485"/>
                  </a:cubicBezTo>
                  <a:cubicBezTo>
                    <a:pt x="293116" y="139485"/>
                    <a:pt x="171258" y="170528"/>
                    <a:pt x="59171" y="230538"/>
                  </a:cubicBezTo>
                </a:path>
              </a:pathLst>
            </a:custGeom>
            <a:solidFill>
              <a:srgbClr val="AB253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08836636"/>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Close-up of a vine with grapes growing on it  AI-generated content may be incorrect.">
            <a:extLst>
              <a:ext uri="{FF2B5EF4-FFF2-40B4-BE49-F238E27FC236}">
                <a16:creationId xmlns:a16="http://schemas.microsoft.com/office/drawing/2014/main" id="{966A6977-47CC-69AD-A6FF-6CC2480ABE76}"/>
              </a:ext>
            </a:extLst>
          </p:cNvPr>
          <p:cNvPicPr>
            <a:picLocks noGrp="1" noChangeAspect="1"/>
          </p:cNvPicPr>
          <p:nvPr>
            <p:ph type="pic" sz="quarter" idx="10"/>
          </p:nvPr>
        </p:nvPicPr>
        <p:blipFill>
          <a:blip r:embed="rId3" cstate="print">
            <a:extLst>
              <a:ext uri="{28A0092B-C50C-407E-A947-70E740481C1C}">
                <a14:useLocalDpi xmlns:a14="http://schemas.microsoft.com/office/drawing/2010/main"/>
              </a:ext>
            </a:extLst>
          </a:blip>
          <a:srcRect/>
          <a:stretch>
            <a:fillRect/>
          </a:stretch>
        </p:blipFill>
        <p:spPr>
          <a:xfrm>
            <a:off x="0" y="357810"/>
            <a:ext cx="6096000" cy="6114232"/>
          </a:xfrm>
        </p:spPr>
      </p:pic>
      <p:sp>
        <p:nvSpPr>
          <p:cNvPr id="3" name="Title 2">
            <a:extLst>
              <a:ext uri="{FF2B5EF4-FFF2-40B4-BE49-F238E27FC236}">
                <a16:creationId xmlns:a16="http://schemas.microsoft.com/office/drawing/2014/main" id="{2F78837C-8EF8-46AF-183C-EE9CC570E4AB}"/>
              </a:ext>
            </a:extLst>
          </p:cNvPr>
          <p:cNvSpPr>
            <a:spLocks noGrp="1"/>
          </p:cNvSpPr>
          <p:nvPr>
            <p:ph type="title"/>
          </p:nvPr>
        </p:nvSpPr>
        <p:spPr/>
        <p:txBody>
          <a:bodyPr/>
          <a:lstStyle/>
          <a:p>
            <a:r>
              <a:rPr lang="en-US" altLang="zh-CN" b="1" dirty="0">
                <a:solidFill>
                  <a:schemeClr val="bg2"/>
                </a:solidFill>
              </a:rPr>
              <a:t>LỊCH SỬ PHÁT TRIỂN</a:t>
            </a:r>
          </a:p>
        </p:txBody>
      </p:sp>
      <p:sp>
        <p:nvSpPr>
          <p:cNvPr id="4" name="Text Placeholder 3">
            <a:extLst>
              <a:ext uri="{FF2B5EF4-FFF2-40B4-BE49-F238E27FC236}">
                <a16:creationId xmlns:a16="http://schemas.microsoft.com/office/drawing/2014/main" id="{0704DFB2-A9BE-AA9E-F518-E5B5381B4C99}"/>
              </a:ext>
            </a:extLst>
          </p:cNvPr>
          <p:cNvSpPr>
            <a:spLocks noGrp="1"/>
          </p:cNvSpPr>
          <p:nvPr>
            <p:ph type="body" sz="quarter" idx="11"/>
          </p:nvPr>
        </p:nvSpPr>
        <p:spPr>
          <a:xfrm>
            <a:off x="6588934" y="3265187"/>
            <a:ext cx="4829691" cy="1443172"/>
          </a:xfrm>
        </p:spPr>
        <p:txBody>
          <a:bodyPr/>
          <a:lstStyle/>
          <a:p>
            <a:pPr marL="285750" indent="-285750">
              <a:spcBef>
                <a:spcPts val="217"/>
              </a:spcBef>
              <a:spcAft>
                <a:spcPts val="315"/>
              </a:spcAft>
              <a:buClr>
                <a:srgbClr val="B2D8BE"/>
              </a:buClr>
              <a:buFont typeface="Arial" panose="020B0604020202020204" pitchFamily="34" charset="0"/>
              <a:buChar char="•"/>
            </a:pPr>
            <a:r>
              <a:rPr lang="en-US" altLang="zh-CN" sz="1600" dirty="0">
                <a:solidFill>
                  <a:srgbClr val="FFFFFF"/>
                </a:solidFill>
                <a:effectLst/>
              </a:rPr>
              <a:t>Barossa </a:t>
            </a:r>
            <a:r>
              <a:rPr lang="en-US" altLang="zh-CN" sz="1600" dirty="0" err="1">
                <a:solidFill>
                  <a:srgbClr val="FFFFFF"/>
                </a:solidFill>
                <a:effectLst/>
              </a:rPr>
              <a:t>có</a:t>
            </a:r>
            <a:r>
              <a:rPr lang="en-US" altLang="zh-CN" sz="1600" dirty="0">
                <a:solidFill>
                  <a:srgbClr val="FFFFFF"/>
                </a:solidFill>
                <a:effectLst/>
              </a:rPr>
              <a:t> </a:t>
            </a:r>
            <a:r>
              <a:rPr lang="en-US" altLang="zh-CN" sz="1600" dirty="0" err="1">
                <a:solidFill>
                  <a:srgbClr val="FFFFFF"/>
                </a:solidFill>
                <a:effectLst/>
              </a:rPr>
              <a:t>một</a:t>
            </a:r>
            <a:r>
              <a:rPr lang="en-US" altLang="zh-CN" sz="1600" dirty="0">
                <a:solidFill>
                  <a:srgbClr val="FFFFFF"/>
                </a:solidFill>
                <a:effectLst/>
              </a:rPr>
              <a:t> </a:t>
            </a:r>
            <a:r>
              <a:rPr lang="en-US" altLang="zh-CN" sz="1600" dirty="0" err="1">
                <a:solidFill>
                  <a:srgbClr val="FFFFFF"/>
                </a:solidFill>
                <a:effectLst/>
              </a:rPr>
              <a:t>số</a:t>
            </a:r>
            <a:r>
              <a:rPr lang="en-US" altLang="zh-CN" sz="1600" dirty="0">
                <a:solidFill>
                  <a:srgbClr val="FFFFFF"/>
                </a:solidFill>
                <a:effectLst/>
              </a:rPr>
              <a:t> </a:t>
            </a:r>
            <a:r>
              <a:rPr lang="en-US" altLang="zh-CN" sz="1600" dirty="0" err="1">
                <a:solidFill>
                  <a:srgbClr val="FFFFFF"/>
                </a:solidFill>
                <a:effectLst/>
              </a:rPr>
              <a:t>cây</a:t>
            </a:r>
            <a:r>
              <a:rPr lang="en-US" altLang="zh-CN" sz="1600" dirty="0">
                <a:solidFill>
                  <a:srgbClr val="FFFFFF"/>
                </a:solidFill>
                <a:effectLst/>
              </a:rPr>
              <a:t> </a:t>
            </a:r>
            <a:r>
              <a:rPr lang="en-US" altLang="zh-CN" sz="1600" dirty="0" err="1">
                <a:solidFill>
                  <a:srgbClr val="FFFFFF"/>
                </a:solidFill>
                <a:effectLst/>
              </a:rPr>
              <a:t>nho</a:t>
            </a:r>
            <a:r>
              <a:rPr lang="en-US" altLang="zh-CN" sz="1600" dirty="0">
                <a:solidFill>
                  <a:srgbClr val="FFFFFF"/>
                </a:solidFill>
                <a:effectLst/>
              </a:rPr>
              <a:t> </a:t>
            </a:r>
            <a:r>
              <a:rPr lang="en-US" altLang="zh-CN" sz="1600" dirty="0" err="1">
                <a:solidFill>
                  <a:srgbClr val="FFFFFF"/>
                </a:solidFill>
                <a:effectLst/>
              </a:rPr>
              <a:t>lâu</a:t>
            </a:r>
            <a:r>
              <a:rPr lang="en-US" altLang="zh-CN" sz="1600" dirty="0">
                <a:solidFill>
                  <a:srgbClr val="FFFFFF"/>
                </a:solidFill>
                <a:effectLst/>
              </a:rPr>
              <a:t> </a:t>
            </a:r>
            <a:r>
              <a:rPr lang="en-US" altLang="zh-CN" sz="1600" dirty="0" err="1">
                <a:solidFill>
                  <a:srgbClr val="FFFFFF"/>
                </a:solidFill>
                <a:effectLst/>
              </a:rPr>
              <a:t>đời</a:t>
            </a:r>
            <a:r>
              <a:rPr lang="en-US" altLang="zh-CN" sz="1600" dirty="0">
                <a:solidFill>
                  <a:srgbClr val="FFFFFF"/>
                </a:solidFill>
                <a:effectLst/>
              </a:rPr>
              <a:t> </a:t>
            </a:r>
            <a:r>
              <a:rPr lang="en-US" altLang="zh-CN" sz="1600" dirty="0" err="1">
                <a:solidFill>
                  <a:srgbClr val="FFFFFF"/>
                </a:solidFill>
                <a:effectLst/>
              </a:rPr>
              <a:t>nhất</a:t>
            </a:r>
            <a:r>
              <a:rPr lang="en-US" altLang="zh-CN" sz="1600" dirty="0">
                <a:solidFill>
                  <a:srgbClr val="FFFFFF"/>
                </a:solidFill>
                <a:effectLst/>
              </a:rPr>
              <a:t> </a:t>
            </a:r>
            <a:r>
              <a:rPr lang="en-US" altLang="zh-CN" sz="1600" dirty="0" err="1">
                <a:solidFill>
                  <a:srgbClr val="FFFFFF"/>
                </a:solidFill>
                <a:effectLst/>
              </a:rPr>
              <a:t>thế</a:t>
            </a:r>
            <a:r>
              <a:rPr lang="en-US" altLang="zh-CN" sz="1600" dirty="0">
                <a:solidFill>
                  <a:srgbClr val="FFFFFF"/>
                </a:solidFill>
                <a:effectLst/>
              </a:rPr>
              <a:t> </a:t>
            </a:r>
            <a:r>
              <a:rPr lang="en-US" altLang="zh-CN" sz="1600" dirty="0" err="1">
                <a:solidFill>
                  <a:srgbClr val="FFFFFF"/>
                </a:solidFill>
                <a:effectLst/>
              </a:rPr>
              <a:t>giới</a:t>
            </a:r>
            <a:endParaRPr lang="en-US" altLang="zh-CN" sz="1600" dirty="0">
              <a:solidFill>
                <a:srgbClr val="FFFFFF"/>
              </a:solidFill>
              <a:effectLst/>
            </a:endParaRPr>
          </a:p>
          <a:p>
            <a:pPr marL="285750" indent="-285750">
              <a:spcBef>
                <a:spcPts val="217"/>
              </a:spcBef>
              <a:spcAft>
                <a:spcPts val="315"/>
              </a:spcAft>
              <a:buClr>
                <a:srgbClr val="B2D8BE"/>
              </a:buClr>
              <a:buFont typeface="Arial" panose="020B0604020202020204" pitchFamily="34" charset="0"/>
              <a:buChar char="•"/>
            </a:pPr>
            <a:r>
              <a:rPr lang="en-US" altLang="zh-CN" sz="1600" dirty="0">
                <a:solidFill>
                  <a:srgbClr val="FFFFFF"/>
                </a:solidFill>
                <a:effectLst/>
              </a:rPr>
              <a:t>Shiraz, Grenache, Cabernet Sauvignon, Semillon, Riesling &amp; Mataro</a:t>
            </a:r>
          </a:p>
          <a:p>
            <a:pPr marL="285750" indent="-285750">
              <a:spcBef>
                <a:spcPts val="217"/>
              </a:spcBef>
              <a:spcAft>
                <a:spcPts val="315"/>
              </a:spcAft>
              <a:buClr>
                <a:srgbClr val="B2D8BE"/>
              </a:buClr>
              <a:buFont typeface="Arial" panose="020B0604020202020204" pitchFamily="34" charset="0"/>
              <a:buChar char="•"/>
            </a:pPr>
            <a:r>
              <a:rPr lang="en-US" altLang="zh-CN" sz="1600" dirty="0" err="1">
                <a:solidFill>
                  <a:srgbClr val="FFFFFF"/>
                </a:solidFill>
                <a:effectLst/>
              </a:rPr>
              <a:t>Cây</a:t>
            </a:r>
            <a:r>
              <a:rPr lang="en-US" altLang="zh-CN" sz="1600" dirty="0">
                <a:solidFill>
                  <a:srgbClr val="FFFFFF"/>
                </a:solidFill>
                <a:effectLst/>
              </a:rPr>
              <a:t> </a:t>
            </a:r>
            <a:r>
              <a:rPr lang="en-US" altLang="zh-CN" sz="1600" dirty="0" err="1">
                <a:solidFill>
                  <a:srgbClr val="FFFFFF"/>
                </a:solidFill>
                <a:effectLst/>
              </a:rPr>
              <a:t>nho</a:t>
            </a:r>
            <a:r>
              <a:rPr lang="en-US" altLang="zh-CN" sz="1600" dirty="0">
                <a:solidFill>
                  <a:srgbClr val="FFFFFF"/>
                </a:solidFill>
                <a:effectLst/>
              </a:rPr>
              <a:t> </a:t>
            </a:r>
            <a:r>
              <a:rPr lang="en-US" altLang="zh-CN" sz="1600" dirty="0" err="1">
                <a:solidFill>
                  <a:srgbClr val="FFFFFF"/>
                </a:solidFill>
                <a:effectLst/>
              </a:rPr>
              <a:t>già</a:t>
            </a:r>
            <a:r>
              <a:rPr lang="en-US" altLang="zh-CN" sz="1600" dirty="0">
                <a:solidFill>
                  <a:srgbClr val="FFFFFF"/>
                </a:solidFill>
                <a:effectLst/>
              </a:rPr>
              <a:t> </a:t>
            </a:r>
            <a:r>
              <a:rPr lang="en-US" altLang="zh-CN" sz="1600" dirty="0" err="1">
                <a:solidFill>
                  <a:srgbClr val="FFFFFF"/>
                </a:solidFill>
                <a:effectLst/>
              </a:rPr>
              <a:t>có</a:t>
            </a:r>
            <a:r>
              <a:rPr lang="en-US" altLang="zh-CN" sz="1600" dirty="0">
                <a:solidFill>
                  <a:srgbClr val="FFFFFF"/>
                </a:solidFill>
                <a:effectLst/>
              </a:rPr>
              <a:t> </a:t>
            </a:r>
            <a:r>
              <a:rPr lang="en-US" altLang="zh-CN" sz="1600" dirty="0" err="1">
                <a:solidFill>
                  <a:srgbClr val="FFFFFF"/>
                </a:solidFill>
                <a:effectLst/>
              </a:rPr>
              <a:t>thể</a:t>
            </a:r>
            <a:r>
              <a:rPr lang="en-US" altLang="zh-CN" sz="1600" dirty="0">
                <a:solidFill>
                  <a:srgbClr val="FFFFFF"/>
                </a:solidFill>
                <a:effectLst/>
              </a:rPr>
              <a:t> </a:t>
            </a:r>
            <a:r>
              <a:rPr lang="en-US" altLang="zh-CN" sz="1600" dirty="0" err="1">
                <a:solidFill>
                  <a:srgbClr val="FFFFFF"/>
                </a:solidFill>
                <a:effectLst/>
              </a:rPr>
              <a:t>tạo</a:t>
            </a:r>
            <a:r>
              <a:rPr lang="en-US" altLang="zh-CN" sz="1600" dirty="0">
                <a:solidFill>
                  <a:srgbClr val="FFFFFF"/>
                </a:solidFill>
                <a:effectLst/>
              </a:rPr>
              <a:t> </a:t>
            </a:r>
            <a:r>
              <a:rPr lang="en-US" altLang="zh-CN" sz="1600" dirty="0" err="1">
                <a:solidFill>
                  <a:srgbClr val="FFFFFF"/>
                </a:solidFill>
                <a:effectLst/>
              </a:rPr>
              <a:t>ra</a:t>
            </a:r>
            <a:r>
              <a:rPr lang="en-US" altLang="zh-CN" sz="1600" dirty="0">
                <a:solidFill>
                  <a:srgbClr val="FFFFFF"/>
                </a:solidFill>
                <a:effectLst/>
              </a:rPr>
              <a:t> </a:t>
            </a:r>
            <a:r>
              <a:rPr lang="en-US" altLang="zh-CN" sz="1600" dirty="0" err="1">
                <a:solidFill>
                  <a:srgbClr val="FFFFFF"/>
                </a:solidFill>
                <a:effectLst/>
              </a:rPr>
              <a:t>những</a:t>
            </a:r>
            <a:r>
              <a:rPr lang="en-US" altLang="zh-CN" sz="1600" dirty="0">
                <a:solidFill>
                  <a:srgbClr val="FFFFFF"/>
                </a:solidFill>
                <a:effectLst/>
              </a:rPr>
              <a:t> </a:t>
            </a:r>
            <a:r>
              <a:rPr lang="en-US" altLang="zh-CN" sz="1600" dirty="0" err="1">
                <a:solidFill>
                  <a:srgbClr val="FFFFFF"/>
                </a:solidFill>
                <a:effectLst/>
              </a:rPr>
              <a:t>loại</a:t>
            </a:r>
            <a:r>
              <a:rPr lang="en-US" altLang="zh-CN" sz="1600" dirty="0">
                <a:solidFill>
                  <a:srgbClr val="FFFFFF"/>
                </a:solidFill>
                <a:effectLst/>
              </a:rPr>
              <a:t> </a:t>
            </a:r>
            <a:r>
              <a:rPr lang="en-US" altLang="zh-CN" sz="1600" dirty="0" err="1">
                <a:solidFill>
                  <a:srgbClr val="FFFFFF"/>
                </a:solidFill>
                <a:effectLst/>
              </a:rPr>
              <a:t>rượu</a:t>
            </a:r>
            <a:r>
              <a:rPr lang="en-US" altLang="zh-CN" sz="1600" dirty="0">
                <a:solidFill>
                  <a:srgbClr val="FFFFFF"/>
                </a:solidFill>
                <a:effectLst/>
              </a:rPr>
              <a:t> vang </a:t>
            </a:r>
            <a:r>
              <a:rPr lang="en-US" altLang="zh-CN" sz="1600" dirty="0" err="1">
                <a:solidFill>
                  <a:srgbClr val="FFFFFF"/>
                </a:solidFill>
                <a:effectLst/>
              </a:rPr>
              <a:t>phức</a:t>
            </a:r>
            <a:r>
              <a:rPr lang="en-US" altLang="zh-CN" sz="1600" dirty="0">
                <a:solidFill>
                  <a:srgbClr val="FFFFFF"/>
                </a:solidFill>
                <a:effectLst/>
              </a:rPr>
              <a:t> </a:t>
            </a:r>
            <a:r>
              <a:rPr lang="en-US" altLang="zh-CN" sz="1600" dirty="0" err="1">
                <a:solidFill>
                  <a:srgbClr val="FFFFFF"/>
                </a:solidFill>
                <a:effectLst/>
              </a:rPr>
              <a:t>tạp</a:t>
            </a:r>
            <a:r>
              <a:rPr lang="en-US" altLang="zh-CN" sz="1600" dirty="0">
                <a:solidFill>
                  <a:srgbClr val="FFFFFF"/>
                </a:solidFill>
                <a:effectLst/>
              </a:rPr>
              <a:t> </a:t>
            </a:r>
            <a:r>
              <a:rPr lang="en-US" altLang="zh-CN" sz="1600" dirty="0" err="1">
                <a:solidFill>
                  <a:srgbClr val="FFFFFF"/>
                </a:solidFill>
                <a:effectLst/>
              </a:rPr>
              <a:t>hơn</a:t>
            </a:r>
            <a:endParaRPr lang="en-US" altLang="zh-CN" sz="1600" dirty="0">
              <a:solidFill>
                <a:srgbClr val="FFFFFF"/>
              </a:solidFill>
              <a:effectLst/>
            </a:endParaRPr>
          </a:p>
        </p:txBody>
      </p:sp>
      <p:sp>
        <p:nvSpPr>
          <p:cNvPr id="5" name="Text Placeholder 4">
            <a:extLst>
              <a:ext uri="{FF2B5EF4-FFF2-40B4-BE49-F238E27FC236}">
                <a16:creationId xmlns:a16="http://schemas.microsoft.com/office/drawing/2014/main" id="{3188C0D5-97A4-3E0E-4176-902F4AE3CF25}"/>
              </a:ext>
            </a:extLst>
          </p:cNvPr>
          <p:cNvSpPr>
            <a:spLocks noGrp="1"/>
          </p:cNvSpPr>
          <p:nvPr>
            <p:ph type="body" sz="quarter" idx="13"/>
          </p:nvPr>
        </p:nvSpPr>
        <p:spPr/>
        <p:txBody>
          <a:bodyPr/>
          <a:lstStyle>
            <a:lvl1pPr>
              <a:defRPr sz="1434"/>
            </a:lvl1pPr>
          </a:lstStyle>
          <a:p>
            <a:r>
              <a:rPr lang="en-US" altLang="zh-CN" sz="5400" b="1" dirty="0"/>
              <a:t>NHỮNG CÂY NHO GIÀ</a:t>
            </a:r>
          </a:p>
        </p:txBody>
      </p:sp>
    </p:spTree>
    <p:extLst>
      <p:ext uri="{BB962C8B-B14F-4D97-AF65-F5344CB8AC3E}">
        <p14:creationId xmlns:p14="http://schemas.microsoft.com/office/powerpoint/2010/main" val="2377033361"/>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833AFFAF-4FCC-CB0F-3BEB-91050115148C}"/>
              </a:ext>
            </a:extLst>
          </p:cNvPr>
          <p:cNvSpPr/>
          <p:nvPr/>
        </p:nvSpPr>
        <p:spPr>
          <a:xfrm>
            <a:off x="-108284" y="1416155"/>
            <a:ext cx="12428621" cy="5658413"/>
          </a:xfrm>
          <a:custGeom>
            <a:avLst/>
            <a:gdLst>
              <a:gd name="connsiteX0" fmla="*/ 0 w 12219708"/>
              <a:gd name="connsiteY0" fmla="*/ 2022766 h 4793673"/>
              <a:gd name="connsiteX1" fmla="*/ 27708 w 12219708"/>
              <a:gd name="connsiteY1" fmla="*/ 4793673 h 4793673"/>
              <a:gd name="connsiteX2" fmla="*/ 12219708 w 12219708"/>
              <a:gd name="connsiteY2" fmla="*/ 4765964 h 4793673"/>
              <a:gd name="connsiteX3" fmla="*/ 12205852 w 12219708"/>
              <a:gd name="connsiteY3" fmla="*/ 0 h 4793673"/>
              <a:gd name="connsiteX4" fmla="*/ 0 w 12219708"/>
              <a:gd name="connsiteY4" fmla="*/ 2022766 h 4793673"/>
              <a:gd name="connsiteX5" fmla="*/ 0 w 12205855"/>
              <a:gd name="connsiteY5" fmla="*/ 2008910 h 5430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19708" h="4793673">
                <a:moveTo>
                  <a:pt x="0" y="2022766"/>
                </a:moveTo>
                <a:cubicBezTo>
                  <a:pt x="4618" y="3163457"/>
                  <a:pt x="23090" y="3652982"/>
                  <a:pt x="27708" y="4793673"/>
                </a:cubicBezTo>
                <a:lnTo>
                  <a:pt x="12219708" y="4765964"/>
                </a:lnTo>
                <a:cubicBezTo>
                  <a:pt x="12215090" y="2964873"/>
                  <a:pt x="12212780" y="2382982"/>
                  <a:pt x="12205852" y="0"/>
                </a:cubicBezTo>
                <a:cubicBezTo>
                  <a:pt x="10988960" y="16163"/>
                  <a:pt x="5354782" y="1062185"/>
                  <a:pt x="0" y="2022766"/>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5"/>
              </a:solidFill>
              <a:latin typeface="Arial" panose="020B0604020202020204" pitchFamily="34" charset="0"/>
            </a:endParaRPr>
          </a:p>
        </p:txBody>
      </p:sp>
      <p:sp>
        <p:nvSpPr>
          <p:cNvPr id="4" name="object 4">
            <a:extLst>
              <a:ext uri="{FF2B5EF4-FFF2-40B4-BE49-F238E27FC236}">
                <a16:creationId xmlns:a16="http://schemas.microsoft.com/office/drawing/2014/main" id="{20A7DF60-0072-4EBA-9DDC-4467DD424BED}"/>
              </a:ext>
            </a:extLst>
          </p:cNvPr>
          <p:cNvSpPr txBox="1"/>
          <p:nvPr/>
        </p:nvSpPr>
        <p:spPr>
          <a:xfrm>
            <a:off x="1322618" y="2263469"/>
            <a:ext cx="3322519" cy="413396"/>
          </a:xfrm>
          <a:prstGeom prst="rect">
            <a:avLst/>
          </a:prstGeom>
        </p:spPr>
        <p:txBody>
          <a:bodyPr vert="horz" wrap="none" lIns="0" tIns="11521" rIns="0" bIns="0" rtlCol="0">
            <a:noAutofit/>
          </a:bodyPr>
          <a:lstStyle/>
          <a:p>
            <a:pPr>
              <a:tabLst>
                <a:tab pos="1156236" algn="l"/>
              </a:tabLst>
            </a:pPr>
            <a:endParaRPr lang="en-AU" sz="2722" spc="91" dirty="0">
              <a:solidFill>
                <a:schemeClr val="bg1"/>
              </a:solidFill>
              <a:latin typeface="Arial" panose="020B0604020202020204" pitchFamily="34" charset="0"/>
              <a:cs typeface="Hellix"/>
            </a:endParaRPr>
          </a:p>
        </p:txBody>
      </p:sp>
      <p:sp>
        <p:nvSpPr>
          <p:cNvPr id="5" name="object 4">
            <a:extLst>
              <a:ext uri="{FF2B5EF4-FFF2-40B4-BE49-F238E27FC236}">
                <a16:creationId xmlns:a16="http://schemas.microsoft.com/office/drawing/2014/main" id="{EB853927-B1C1-4B60-BA3C-61B18CFB69CD}"/>
              </a:ext>
            </a:extLst>
          </p:cNvPr>
          <p:cNvSpPr txBox="1"/>
          <p:nvPr/>
        </p:nvSpPr>
        <p:spPr>
          <a:xfrm>
            <a:off x="582345" y="601308"/>
            <a:ext cx="7801119" cy="2039105"/>
          </a:xfrm>
          <a:prstGeom prst="rect">
            <a:avLst/>
          </a:prstGeom>
        </p:spPr>
        <p:txBody>
          <a:bodyPr vert="horz" wrap="square" lIns="0" tIns="11521" rIns="0" bIns="0" rtlCol="0">
            <a:noAutofit/>
          </a:bodyPr>
          <a:lstStyle/>
          <a:p>
            <a:pPr>
              <a:lnSpc>
                <a:spcPct val="82000"/>
              </a:lnSpc>
            </a:pPr>
            <a:r>
              <a:rPr lang="en-US" altLang="zh-CN" sz="5440" b="1" dirty="0">
                <a:solidFill>
                  <a:srgbClr val="601329"/>
                </a:solidFill>
                <a:latin typeface="Arial" panose="020B0604020202020204" pitchFamily="34" charset="0"/>
              </a:rPr>
              <a:t>HỆ THỐNG PHÂN LOẠI VỀ CÂY NHO GIÀ BAROSSA</a:t>
            </a:r>
          </a:p>
        </p:txBody>
      </p:sp>
      <p:sp>
        <p:nvSpPr>
          <p:cNvPr id="3" name="object 58">
            <a:extLst>
              <a:ext uri="{FF2B5EF4-FFF2-40B4-BE49-F238E27FC236}">
                <a16:creationId xmlns:a16="http://schemas.microsoft.com/office/drawing/2014/main" id="{0E0E796F-B2CD-7749-B72A-8EB772AE687C}"/>
              </a:ext>
            </a:extLst>
          </p:cNvPr>
          <p:cNvSpPr txBox="1"/>
          <p:nvPr/>
        </p:nvSpPr>
        <p:spPr>
          <a:xfrm>
            <a:off x="2756848" y="4149049"/>
            <a:ext cx="1202501" cy="439608"/>
          </a:xfrm>
          <a:prstGeom prst="rect">
            <a:avLst/>
          </a:prstGeom>
        </p:spPr>
        <p:txBody>
          <a:bodyPr vert="horz" wrap="square" lIns="0" tIns="17145" rIns="0" bIns="0" rtlCol="0">
            <a:spAutoFit/>
          </a:bodyPr>
          <a:lstStyle>
            <a:lvl1pPr>
              <a:defRPr sz="1400"/>
            </a:lvl1pPr>
          </a:lstStyle>
          <a:p>
            <a:pPr>
              <a:lnSpc>
                <a:spcPct val="98000"/>
              </a:lnSpc>
            </a:pPr>
            <a:r>
              <a:rPr lang="en-US" altLang="zh-CN" sz="1400" b="1" dirty="0">
                <a:solidFill>
                  <a:schemeClr val="accent1"/>
                </a:solidFill>
                <a:latin typeface="Arial" panose="020B0604020202020204" pitchFamily="34" charset="0"/>
                <a:ea typeface="Inter Display" panose="02000503000000020004" pitchFamily="2" charset="0"/>
                <a:cs typeface="Arial" panose="020B0604020202020204" pitchFamily="34" charset="0"/>
              </a:rPr>
              <a:t>NHỮNG CÂY NHO GIÀ</a:t>
            </a:r>
            <a:endParaRPr lang="en-US" sz="1600" b="1" dirty="0">
              <a:solidFill>
                <a:schemeClr val="accent1"/>
              </a:solidFill>
              <a:latin typeface="Arial" panose="020B0604020202020204" pitchFamily="34" charset="0"/>
              <a:ea typeface="Inter Display" panose="02000503000000020004" pitchFamily="2" charset="0"/>
              <a:cs typeface="Arial" panose="020B0604020202020204" pitchFamily="34" charset="0"/>
            </a:endParaRPr>
          </a:p>
        </p:txBody>
      </p:sp>
      <p:sp>
        <p:nvSpPr>
          <p:cNvPr id="6" name="object 58">
            <a:extLst>
              <a:ext uri="{FF2B5EF4-FFF2-40B4-BE49-F238E27FC236}">
                <a16:creationId xmlns:a16="http://schemas.microsoft.com/office/drawing/2014/main" id="{5D2FAA51-61C5-FC44-3D15-8A283E04AB9E}"/>
              </a:ext>
            </a:extLst>
          </p:cNvPr>
          <p:cNvSpPr txBox="1"/>
          <p:nvPr/>
        </p:nvSpPr>
        <p:spPr>
          <a:xfrm>
            <a:off x="1180735" y="5477268"/>
            <a:ext cx="904569" cy="712375"/>
          </a:xfrm>
          <a:prstGeom prst="rect">
            <a:avLst/>
          </a:prstGeom>
        </p:spPr>
        <p:txBody>
          <a:bodyPr vert="horz" wrap="square" lIns="0" tIns="0" rIns="0" bIns="0" rtlCol="0" anchor="ctr" anchorCtr="0">
            <a:spAutoFit/>
          </a:bodyPr>
          <a:lstStyle/>
          <a:p>
            <a:pPr algn="ctr">
              <a:lnSpc>
                <a:spcPct val="81000"/>
              </a:lnSpc>
              <a:buClr>
                <a:srgbClr val="F40000"/>
              </a:buClr>
            </a:pPr>
            <a:r>
              <a:rPr lang="en-US" altLang="zh-CN" sz="1900" b="1" dirty="0">
                <a:solidFill>
                  <a:schemeClr val="accent1"/>
                </a:solidFill>
                <a:latin typeface="Arial" panose="020B0604020202020204" pitchFamily="34" charset="0"/>
                <a:ea typeface="Inter Display" panose="02000503000000020004" pitchFamily="2" charset="0"/>
                <a:cs typeface="Arial" panose="020B0604020202020204" pitchFamily="34" charset="0"/>
              </a:rPr>
              <a:t>TUỔI ĐỜI</a:t>
            </a:r>
          </a:p>
          <a:p>
            <a:pPr algn="ctr">
              <a:lnSpc>
                <a:spcPct val="81000"/>
              </a:lnSpc>
              <a:buClr>
                <a:srgbClr val="F40000"/>
              </a:buClr>
            </a:pPr>
            <a:r>
              <a:rPr lang="en-US" altLang="zh-CN" sz="1900" b="1" dirty="0">
                <a:solidFill>
                  <a:schemeClr val="accent1"/>
                </a:solidFill>
                <a:latin typeface="Arial" panose="020B0604020202020204" pitchFamily="34" charset="0"/>
                <a:ea typeface="Inter Display" panose="02000503000000020004" pitchFamily="2" charset="0"/>
                <a:cs typeface="Arial" panose="020B0604020202020204" pitchFamily="34" charset="0"/>
              </a:rPr>
              <a:t>NĂM</a:t>
            </a:r>
          </a:p>
        </p:txBody>
      </p:sp>
      <p:sp>
        <p:nvSpPr>
          <p:cNvPr id="7" name="object 58">
            <a:extLst>
              <a:ext uri="{FF2B5EF4-FFF2-40B4-BE49-F238E27FC236}">
                <a16:creationId xmlns:a16="http://schemas.microsoft.com/office/drawing/2014/main" id="{105EA5B0-D77F-BD67-BFF3-EB11426103DB}"/>
              </a:ext>
            </a:extLst>
          </p:cNvPr>
          <p:cNvSpPr txBox="1"/>
          <p:nvPr/>
        </p:nvSpPr>
        <p:spPr>
          <a:xfrm>
            <a:off x="2756848" y="5407280"/>
            <a:ext cx="1304844" cy="830997"/>
          </a:xfrm>
          <a:prstGeom prst="rect">
            <a:avLst/>
          </a:prstGeom>
        </p:spPr>
        <p:txBody>
          <a:bodyPr vert="horz" wrap="none" lIns="0" tIns="0" rIns="0" bIns="0" rtlCol="0" anchor="ctr" anchorCtr="0">
            <a:spAutoFit/>
          </a:bodyPr>
          <a:lstStyle/>
          <a:p>
            <a:pPr>
              <a:lnSpc>
                <a:spcPct val="90000"/>
              </a:lnSpc>
              <a:buClr>
                <a:srgbClr val="F40000"/>
              </a:buClr>
            </a:pPr>
            <a:r>
              <a:rPr lang="zh-CN" altLang="en-US" sz="6000" dirty="0">
                <a:solidFill>
                  <a:schemeClr val="accent1"/>
                </a:solidFill>
                <a:latin typeface="Arial" panose="020B0604020202020204" pitchFamily="34" charset="0"/>
                <a:ea typeface="Inter Display" panose="02000503000000020004" pitchFamily="2" charset="0"/>
                <a:cs typeface="Arial" panose="020B0604020202020204" pitchFamily="34" charset="0"/>
              </a:rPr>
              <a:t>35+</a:t>
            </a:r>
          </a:p>
        </p:txBody>
      </p:sp>
      <p:sp>
        <p:nvSpPr>
          <p:cNvPr id="8" name="object 58">
            <a:extLst>
              <a:ext uri="{FF2B5EF4-FFF2-40B4-BE49-F238E27FC236}">
                <a16:creationId xmlns:a16="http://schemas.microsoft.com/office/drawing/2014/main" id="{95147523-ACB7-A906-32F6-D50DFA2DB7D9}"/>
              </a:ext>
            </a:extLst>
          </p:cNvPr>
          <p:cNvSpPr txBox="1"/>
          <p:nvPr/>
        </p:nvSpPr>
        <p:spPr>
          <a:xfrm>
            <a:off x="4641522" y="5407280"/>
            <a:ext cx="1304844" cy="830997"/>
          </a:xfrm>
          <a:prstGeom prst="rect">
            <a:avLst/>
          </a:prstGeom>
        </p:spPr>
        <p:txBody>
          <a:bodyPr vert="horz" wrap="none" lIns="0" tIns="0" rIns="0" bIns="0" rtlCol="0" anchor="ctr" anchorCtr="0">
            <a:spAutoFit/>
          </a:bodyPr>
          <a:lstStyle/>
          <a:p>
            <a:pPr>
              <a:lnSpc>
                <a:spcPct val="90000"/>
              </a:lnSpc>
              <a:buClr>
                <a:srgbClr val="F40000"/>
              </a:buClr>
            </a:pPr>
            <a:r>
              <a:rPr lang="zh-CN" altLang="en-US" sz="6000" dirty="0">
                <a:solidFill>
                  <a:schemeClr val="accent1"/>
                </a:solidFill>
                <a:latin typeface="Arial" panose="020B0604020202020204" pitchFamily="34" charset="0"/>
                <a:ea typeface="Inter Display" panose="02000503000000020004" pitchFamily="2" charset="0"/>
                <a:cs typeface="Arial" panose="020B0604020202020204" pitchFamily="34" charset="0"/>
              </a:rPr>
              <a:t>70+</a:t>
            </a:r>
          </a:p>
        </p:txBody>
      </p:sp>
      <p:sp>
        <p:nvSpPr>
          <p:cNvPr id="9" name="object 58">
            <a:extLst>
              <a:ext uri="{FF2B5EF4-FFF2-40B4-BE49-F238E27FC236}">
                <a16:creationId xmlns:a16="http://schemas.microsoft.com/office/drawing/2014/main" id="{637BF090-741D-49A0-28D8-29C937E2B66E}"/>
              </a:ext>
            </a:extLst>
          </p:cNvPr>
          <p:cNvSpPr txBox="1"/>
          <p:nvPr/>
        </p:nvSpPr>
        <p:spPr>
          <a:xfrm>
            <a:off x="6592912" y="5407280"/>
            <a:ext cx="1790555" cy="830997"/>
          </a:xfrm>
          <a:prstGeom prst="rect">
            <a:avLst/>
          </a:prstGeom>
        </p:spPr>
        <p:txBody>
          <a:bodyPr vert="horz" wrap="none" lIns="0" tIns="0" rIns="0" bIns="0" rtlCol="0" anchor="ctr" anchorCtr="0">
            <a:spAutoFit/>
          </a:bodyPr>
          <a:lstStyle/>
          <a:p>
            <a:pPr>
              <a:lnSpc>
                <a:spcPct val="90000"/>
              </a:lnSpc>
              <a:buClr>
                <a:srgbClr val="F40000"/>
              </a:buClr>
            </a:pPr>
            <a:r>
              <a:rPr lang="zh-CN" altLang="en-US" sz="6000" dirty="0">
                <a:solidFill>
                  <a:schemeClr val="accent1"/>
                </a:solidFill>
                <a:latin typeface="Arial" panose="020B0604020202020204" pitchFamily="34" charset="0"/>
                <a:ea typeface="Inter Display" panose="02000503000000020004" pitchFamily="2" charset="0"/>
                <a:cs typeface="Arial" panose="020B0604020202020204" pitchFamily="34" charset="0"/>
              </a:rPr>
              <a:t>100+</a:t>
            </a:r>
          </a:p>
        </p:txBody>
      </p:sp>
      <p:sp>
        <p:nvSpPr>
          <p:cNvPr id="10" name="object 58">
            <a:extLst>
              <a:ext uri="{FF2B5EF4-FFF2-40B4-BE49-F238E27FC236}">
                <a16:creationId xmlns:a16="http://schemas.microsoft.com/office/drawing/2014/main" id="{27B7F42D-B2B8-9002-44FB-58094E8EDE2E}"/>
              </a:ext>
            </a:extLst>
          </p:cNvPr>
          <p:cNvSpPr txBox="1"/>
          <p:nvPr/>
        </p:nvSpPr>
        <p:spPr>
          <a:xfrm>
            <a:off x="8979183" y="5407280"/>
            <a:ext cx="1732847" cy="830997"/>
          </a:xfrm>
          <a:prstGeom prst="rect">
            <a:avLst/>
          </a:prstGeom>
        </p:spPr>
        <p:txBody>
          <a:bodyPr vert="horz" wrap="none" lIns="0" tIns="0" rIns="0" bIns="0" rtlCol="0" anchor="ctr" anchorCtr="0">
            <a:spAutoFit/>
          </a:bodyPr>
          <a:lstStyle/>
          <a:p>
            <a:pPr>
              <a:lnSpc>
                <a:spcPct val="90000"/>
              </a:lnSpc>
              <a:buClr>
                <a:srgbClr val="F40000"/>
              </a:buClr>
            </a:pPr>
            <a:r>
              <a:rPr lang="zh-CN" altLang="en-US" sz="6000" dirty="0">
                <a:solidFill>
                  <a:schemeClr val="accent1"/>
                </a:solidFill>
                <a:latin typeface="Arial" panose="020B0604020202020204" pitchFamily="34" charset="0"/>
                <a:ea typeface="Inter Display" panose="02000503000000020004" pitchFamily="2" charset="0"/>
                <a:cs typeface="Arial" panose="020B0604020202020204" pitchFamily="34" charset="0"/>
              </a:rPr>
              <a:t>125+</a:t>
            </a:r>
          </a:p>
        </p:txBody>
      </p:sp>
      <p:sp>
        <p:nvSpPr>
          <p:cNvPr id="11" name="object 58">
            <a:extLst>
              <a:ext uri="{FF2B5EF4-FFF2-40B4-BE49-F238E27FC236}">
                <a16:creationId xmlns:a16="http://schemas.microsoft.com/office/drawing/2014/main" id="{92820535-E883-BBC2-AA9A-86E2EB1F1D34}"/>
              </a:ext>
            </a:extLst>
          </p:cNvPr>
          <p:cNvSpPr txBox="1"/>
          <p:nvPr/>
        </p:nvSpPr>
        <p:spPr>
          <a:xfrm>
            <a:off x="4617063" y="3644666"/>
            <a:ext cx="1505474" cy="439608"/>
          </a:xfrm>
          <a:prstGeom prst="rect">
            <a:avLst/>
          </a:prstGeom>
        </p:spPr>
        <p:txBody>
          <a:bodyPr vert="horz" wrap="square" lIns="0" tIns="17145" rIns="0" bIns="0" rtlCol="0">
            <a:spAutoFit/>
          </a:bodyPr>
          <a:lstStyle>
            <a:lvl1pPr>
              <a:defRPr sz="1400"/>
            </a:lvl1pPr>
          </a:lstStyle>
          <a:p>
            <a:pPr>
              <a:lnSpc>
                <a:spcPct val="98000"/>
              </a:lnSpc>
            </a:pPr>
            <a:r>
              <a:rPr lang="en-US" altLang="zh-CN" sz="1400" b="1" dirty="0">
                <a:solidFill>
                  <a:schemeClr val="accent1"/>
                </a:solidFill>
                <a:latin typeface="Arial" panose="020B0604020202020204" pitchFamily="34" charset="0"/>
                <a:ea typeface="Inter Display" panose="02000503000000020004" pitchFamily="2" charset="0"/>
                <a:cs typeface="Arial" panose="020B0604020202020204" pitchFamily="34" charset="0"/>
              </a:rPr>
              <a:t>NHỮNG CÂY NHO SINH TỒN</a:t>
            </a:r>
            <a:endParaRPr lang="en-US" sz="1600" b="1" dirty="0">
              <a:solidFill>
                <a:schemeClr val="accent1"/>
              </a:solidFill>
              <a:latin typeface="Arial" panose="020B0604020202020204" pitchFamily="34" charset="0"/>
              <a:ea typeface="Inter Display" panose="02000503000000020004" pitchFamily="2" charset="0"/>
              <a:cs typeface="Arial" panose="020B0604020202020204" pitchFamily="34" charset="0"/>
            </a:endParaRPr>
          </a:p>
        </p:txBody>
      </p:sp>
      <p:sp>
        <p:nvSpPr>
          <p:cNvPr id="12" name="object 58">
            <a:extLst>
              <a:ext uri="{FF2B5EF4-FFF2-40B4-BE49-F238E27FC236}">
                <a16:creationId xmlns:a16="http://schemas.microsoft.com/office/drawing/2014/main" id="{6EC5EA46-CEF4-305C-5A45-7ED53E2AD0C5}"/>
              </a:ext>
            </a:extLst>
          </p:cNvPr>
          <p:cNvSpPr txBox="1"/>
          <p:nvPr/>
        </p:nvSpPr>
        <p:spPr>
          <a:xfrm>
            <a:off x="6615224" y="3166601"/>
            <a:ext cx="2083933" cy="439608"/>
          </a:xfrm>
          <a:prstGeom prst="rect">
            <a:avLst/>
          </a:prstGeom>
        </p:spPr>
        <p:txBody>
          <a:bodyPr vert="horz" wrap="square" lIns="0" tIns="17145" rIns="0" bIns="0" rtlCol="0">
            <a:spAutoFit/>
          </a:bodyPr>
          <a:lstStyle/>
          <a:p>
            <a:pPr>
              <a:lnSpc>
                <a:spcPct val="98000"/>
              </a:lnSpc>
            </a:pPr>
            <a:r>
              <a:rPr lang="en-US" altLang="zh-CN" sz="1400" b="1" dirty="0">
                <a:solidFill>
                  <a:schemeClr val="accent1"/>
                </a:solidFill>
                <a:latin typeface="Arial" panose="020B0604020202020204" pitchFamily="34" charset="0"/>
                <a:ea typeface="Inter Display" panose="02000503000000020004" pitchFamily="2" charset="0"/>
                <a:cs typeface="Arial" panose="020B0604020202020204" pitchFamily="34" charset="0"/>
              </a:rPr>
              <a:t>NHỮNG CÂY NHO BÁCH NIÊN</a:t>
            </a:r>
            <a:endParaRPr lang="en-US" sz="1400" b="1" dirty="0">
              <a:solidFill>
                <a:schemeClr val="accent1"/>
              </a:solidFill>
              <a:latin typeface="Arial" panose="020B0604020202020204" pitchFamily="34" charset="0"/>
              <a:ea typeface="Inter Display" panose="02000503000000020004" pitchFamily="2" charset="0"/>
              <a:cs typeface="Arial" panose="020B0604020202020204" pitchFamily="34" charset="0"/>
            </a:endParaRPr>
          </a:p>
        </p:txBody>
      </p:sp>
      <p:sp>
        <p:nvSpPr>
          <p:cNvPr id="13" name="object 58">
            <a:extLst>
              <a:ext uri="{FF2B5EF4-FFF2-40B4-BE49-F238E27FC236}">
                <a16:creationId xmlns:a16="http://schemas.microsoft.com/office/drawing/2014/main" id="{1B1F9E32-F6E9-4F10-77F3-2826F9FFE850}"/>
              </a:ext>
            </a:extLst>
          </p:cNvPr>
          <p:cNvSpPr txBox="1"/>
          <p:nvPr/>
        </p:nvSpPr>
        <p:spPr>
          <a:xfrm>
            <a:off x="8979184" y="2619184"/>
            <a:ext cx="1656242" cy="439608"/>
          </a:xfrm>
          <a:prstGeom prst="rect">
            <a:avLst/>
          </a:prstGeom>
        </p:spPr>
        <p:txBody>
          <a:bodyPr vert="horz" wrap="square" lIns="0" tIns="17145" rIns="0" bIns="0" rtlCol="0">
            <a:spAutoFit/>
          </a:bodyPr>
          <a:lstStyle>
            <a:lvl1pPr>
              <a:defRPr sz="1400"/>
            </a:lvl1pPr>
          </a:lstStyle>
          <a:p>
            <a:pPr>
              <a:lnSpc>
                <a:spcPct val="98000"/>
              </a:lnSpc>
            </a:pPr>
            <a:r>
              <a:rPr lang="en-US" altLang="zh-CN" sz="1400" b="1" dirty="0">
                <a:solidFill>
                  <a:schemeClr val="accent1"/>
                </a:solidFill>
                <a:latin typeface="Arial" panose="020B0604020202020204" pitchFamily="34" charset="0"/>
                <a:ea typeface="Inter Display" panose="02000503000000020004" pitchFamily="2" charset="0"/>
                <a:cs typeface="Arial" panose="020B0604020202020204" pitchFamily="34" charset="0"/>
              </a:rPr>
              <a:t>NHỮNG CÂY NHO TỔ TIÊN</a:t>
            </a:r>
            <a:endParaRPr lang="en-US" sz="1600" b="1" dirty="0">
              <a:solidFill>
                <a:schemeClr val="accent1"/>
              </a:solidFill>
              <a:latin typeface="Arial" panose="020B0604020202020204" pitchFamily="34" charset="0"/>
              <a:ea typeface="Inter Display" panose="02000503000000020004" pitchFamily="2" charset="0"/>
              <a:cs typeface="Arial" panose="020B0604020202020204" pitchFamily="34" charset="0"/>
            </a:endParaRPr>
          </a:p>
        </p:txBody>
      </p:sp>
      <p:cxnSp>
        <p:nvCxnSpPr>
          <p:cNvPr id="16" name="Straight Connector 15">
            <a:extLst>
              <a:ext uri="{FF2B5EF4-FFF2-40B4-BE49-F238E27FC236}">
                <a16:creationId xmlns:a16="http://schemas.microsoft.com/office/drawing/2014/main" id="{2F5550D4-E913-B84D-A9DA-15965817E4E0}"/>
              </a:ext>
            </a:extLst>
          </p:cNvPr>
          <p:cNvCxnSpPr/>
          <p:nvPr/>
        </p:nvCxnSpPr>
        <p:spPr>
          <a:xfrm flipH="1" flipV="1">
            <a:off x="2590800" y="4149049"/>
            <a:ext cx="0" cy="1921266"/>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BCCFE856-EFA3-E142-70BE-734AC9956E53}"/>
              </a:ext>
            </a:extLst>
          </p:cNvPr>
          <p:cNvCxnSpPr/>
          <p:nvPr/>
        </p:nvCxnSpPr>
        <p:spPr>
          <a:xfrm flipH="1" flipV="1">
            <a:off x="4490156" y="3694585"/>
            <a:ext cx="0" cy="237573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5AF59CB7-1BC8-AFDF-D608-07CF7E687EB9}"/>
              </a:ext>
            </a:extLst>
          </p:cNvPr>
          <p:cNvCxnSpPr/>
          <p:nvPr/>
        </p:nvCxnSpPr>
        <p:spPr>
          <a:xfrm flipH="1" flipV="1">
            <a:off x="6443647" y="3203361"/>
            <a:ext cx="0" cy="2866954"/>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6F9E66A0-E79B-E45A-2CC8-00158CD7E87C}"/>
              </a:ext>
            </a:extLst>
          </p:cNvPr>
          <p:cNvCxnSpPr/>
          <p:nvPr/>
        </p:nvCxnSpPr>
        <p:spPr>
          <a:xfrm flipH="1" flipV="1">
            <a:off x="8808812" y="2676865"/>
            <a:ext cx="0" cy="339345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86127142"/>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Placeholder 8">
            <a:extLst>
              <a:ext uri="{FF2B5EF4-FFF2-40B4-BE49-F238E27FC236}">
                <a16:creationId xmlns:a16="http://schemas.microsoft.com/office/drawing/2014/main" id="{AB0708A4-22C4-C5FE-02E7-7310E1545F0C}"/>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9254692" y="1770536"/>
            <a:ext cx="1270924" cy="3847526"/>
          </a:xfrm>
          <a:prstGeom prst="rect">
            <a:avLst/>
          </a:prstGeom>
        </p:spPr>
      </p:pic>
      <p:pic>
        <p:nvPicPr>
          <p:cNvPr id="26" name="Picture Placeholder 8">
            <a:extLst>
              <a:ext uri="{FF2B5EF4-FFF2-40B4-BE49-F238E27FC236}">
                <a16:creationId xmlns:a16="http://schemas.microsoft.com/office/drawing/2014/main" id="{AEF2B853-164C-CC75-6705-D523ED50E404}"/>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5228124" y="1778557"/>
            <a:ext cx="1270924" cy="3847526"/>
          </a:xfrm>
          <a:prstGeom prst="rect">
            <a:avLst/>
          </a:prstGeom>
        </p:spPr>
      </p:pic>
      <p:pic>
        <p:nvPicPr>
          <p:cNvPr id="25" name="Picture Placeholder 8">
            <a:extLst>
              <a:ext uri="{FF2B5EF4-FFF2-40B4-BE49-F238E27FC236}">
                <a16:creationId xmlns:a16="http://schemas.microsoft.com/office/drawing/2014/main" id="{10542249-715E-9469-CB56-331BEBDE67B8}"/>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3174734" y="1770536"/>
            <a:ext cx="1270924" cy="3847526"/>
          </a:xfrm>
          <a:prstGeom prst="rect">
            <a:avLst/>
          </a:prstGeom>
        </p:spPr>
      </p:pic>
      <p:pic>
        <p:nvPicPr>
          <p:cNvPr id="24" name="Picture Placeholder 8">
            <a:extLst>
              <a:ext uri="{FF2B5EF4-FFF2-40B4-BE49-F238E27FC236}">
                <a16:creationId xmlns:a16="http://schemas.microsoft.com/office/drawing/2014/main" id="{C3F89E92-1BDF-1F91-E390-387925AB7ECB}"/>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1169471" y="1770536"/>
            <a:ext cx="1270924" cy="3847526"/>
          </a:xfrm>
          <a:prstGeom prst="rect">
            <a:avLst/>
          </a:prstGeom>
        </p:spPr>
      </p:pic>
      <p:pic>
        <p:nvPicPr>
          <p:cNvPr id="23" name="Picture Placeholder 8">
            <a:extLst>
              <a:ext uri="{FF2B5EF4-FFF2-40B4-BE49-F238E27FC236}">
                <a16:creationId xmlns:a16="http://schemas.microsoft.com/office/drawing/2014/main" id="{3916F695-FB44-8488-2301-57E9FA95F797}"/>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7367030" y="1933074"/>
            <a:ext cx="1182507" cy="3579859"/>
          </a:xfrm>
          <a:prstGeom prst="rect">
            <a:avLst/>
          </a:prstGeom>
        </p:spPr>
      </p:pic>
      <p:sp>
        <p:nvSpPr>
          <p:cNvPr id="7" name="Rectangle 6">
            <a:extLst>
              <a:ext uri="{FF2B5EF4-FFF2-40B4-BE49-F238E27FC236}">
                <a16:creationId xmlns:a16="http://schemas.microsoft.com/office/drawing/2014/main" id="{AA3914EA-580A-BF24-C9FA-CC20FB8C22DC}"/>
              </a:ext>
            </a:extLst>
          </p:cNvPr>
          <p:cNvSpPr/>
          <p:nvPr/>
        </p:nvSpPr>
        <p:spPr>
          <a:xfrm>
            <a:off x="499598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Rectangle 7">
            <a:extLst>
              <a:ext uri="{FF2B5EF4-FFF2-40B4-BE49-F238E27FC236}">
                <a16:creationId xmlns:a16="http://schemas.microsoft.com/office/drawing/2014/main" id="{FA354253-B11A-27F2-1427-C5B71D1394AC}"/>
              </a:ext>
            </a:extLst>
          </p:cNvPr>
          <p:cNvSpPr/>
          <p:nvPr/>
        </p:nvSpPr>
        <p:spPr>
          <a:xfrm>
            <a:off x="295191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9" name="Rectangle 8">
            <a:extLst>
              <a:ext uri="{FF2B5EF4-FFF2-40B4-BE49-F238E27FC236}">
                <a16:creationId xmlns:a16="http://schemas.microsoft.com/office/drawing/2014/main" id="{D84A1D50-0DCF-3399-F8BF-6AAEC1AC9DB3}"/>
              </a:ext>
            </a:extLst>
          </p:cNvPr>
          <p:cNvSpPr/>
          <p:nvPr/>
        </p:nvSpPr>
        <p:spPr>
          <a:xfrm>
            <a:off x="90785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0" name="TextBox 9">
            <a:extLst>
              <a:ext uri="{FF2B5EF4-FFF2-40B4-BE49-F238E27FC236}">
                <a16:creationId xmlns:a16="http://schemas.microsoft.com/office/drawing/2014/main" id="{8C0EE2A0-7F59-C590-4D0E-B9C490164825}"/>
              </a:ext>
            </a:extLst>
          </p:cNvPr>
          <p:cNvSpPr txBox="1"/>
          <p:nvPr/>
        </p:nvSpPr>
        <p:spPr>
          <a:xfrm>
            <a:off x="433787" y="542225"/>
            <a:ext cx="9303629" cy="1465273"/>
          </a:xfrm>
          <a:prstGeom prst="rect">
            <a:avLst/>
          </a:prstGeom>
          <a:noFill/>
        </p:spPr>
        <p:txBody>
          <a:bodyPr wrap="square">
            <a:spAutoFit/>
          </a:bodyPr>
          <a:lstStyle/>
          <a:p>
            <a:pPr>
              <a:lnSpc>
                <a:spcPct val="82000"/>
              </a:lnSpc>
            </a:pPr>
            <a:r>
              <a:rPr lang="en-US" altLang="zh-CN" sz="5440" b="1" dirty="0">
                <a:solidFill>
                  <a:srgbClr val="601329"/>
                </a:solidFill>
                <a:latin typeface="Arial" panose="020B0604020202020204" pitchFamily="34" charset="0"/>
              </a:rPr>
              <a:t>THUNG LŨNG BAROSSA
5 GIỐNG NHO HÀNG ĐẦU</a:t>
            </a:r>
          </a:p>
        </p:txBody>
      </p:sp>
      <p:sp>
        <p:nvSpPr>
          <p:cNvPr id="11" name="TextBox 10">
            <a:extLst>
              <a:ext uri="{FF2B5EF4-FFF2-40B4-BE49-F238E27FC236}">
                <a16:creationId xmlns:a16="http://schemas.microsoft.com/office/drawing/2014/main" id="{8362786D-61EA-1185-5300-C0661836E15B}"/>
              </a:ext>
            </a:extLst>
          </p:cNvPr>
          <p:cNvSpPr txBox="1"/>
          <p:nvPr/>
        </p:nvSpPr>
        <p:spPr>
          <a:xfrm>
            <a:off x="907852" y="5470367"/>
            <a:ext cx="1842968" cy="1231106"/>
          </a:xfrm>
          <a:prstGeom prst="rect">
            <a:avLst/>
          </a:prstGeom>
          <a:noFill/>
        </p:spPr>
        <p:txBody>
          <a:bodyPr wrap="square" anchor="b">
            <a:spAutoFit/>
          </a:bodyPr>
          <a:lstStyle/>
          <a:p>
            <a:pPr algn="ctr"/>
            <a:r>
              <a:rPr lang="en-US" altLang="zh-CN" dirty="0">
                <a:solidFill>
                  <a:srgbClr val="601329"/>
                </a:solidFill>
                <a:latin typeface="Arial" panose="020B0604020202020204" pitchFamily="34" charset="0"/>
              </a:rPr>
              <a:t>SHIRAZ</a:t>
            </a:r>
          </a:p>
          <a:p>
            <a:pPr algn="ctr"/>
            <a:endParaRPr lang="en-US" dirty="0">
              <a:solidFill>
                <a:srgbClr val="601329"/>
              </a:solidFill>
              <a:latin typeface="Arial" panose="020B0604020202020204" pitchFamily="34" charset="0"/>
            </a:endParaRPr>
          </a:p>
          <a:p>
            <a:pPr algn="ctr"/>
            <a:r>
              <a:rPr lang="zh-CN" altLang="en-US" sz="3800" dirty="0">
                <a:solidFill>
                  <a:schemeClr val="bg1"/>
                </a:solidFill>
                <a:latin typeface="Arial" panose="020B0604020202020204" pitchFamily="34" charset="0"/>
              </a:rPr>
              <a:t>63%</a:t>
            </a:r>
          </a:p>
        </p:txBody>
      </p:sp>
      <p:sp>
        <p:nvSpPr>
          <p:cNvPr id="12" name="TextBox 11">
            <a:extLst>
              <a:ext uri="{FF2B5EF4-FFF2-40B4-BE49-F238E27FC236}">
                <a16:creationId xmlns:a16="http://schemas.microsoft.com/office/drawing/2014/main" id="{60AFC8C5-8832-386B-807E-9CAD33AAED43}"/>
              </a:ext>
            </a:extLst>
          </p:cNvPr>
          <p:cNvSpPr txBox="1"/>
          <p:nvPr/>
        </p:nvSpPr>
        <p:spPr>
          <a:xfrm>
            <a:off x="2951916" y="5470367"/>
            <a:ext cx="1842968" cy="1231106"/>
          </a:xfrm>
          <a:prstGeom prst="rect">
            <a:avLst/>
          </a:prstGeom>
          <a:noFill/>
        </p:spPr>
        <p:txBody>
          <a:bodyPr wrap="square" anchor="t">
            <a:spAutoFit/>
          </a:bodyPr>
          <a:lstStyle/>
          <a:p>
            <a:pPr algn="ctr"/>
            <a:r>
              <a:rPr lang="en-US" altLang="zh-CN" dirty="0">
                <a:solidFill>
                  <a:srgbClr val="601329"/>
                </a:solidFill>
                <a:latin typeface="Arial" panose="020B0604020202020204" pitchFamily="34" charset="0"/>
              </a:rPr>
              <a:t>CABERNET</a:t>
            </a:r>
          </a:p>
          <a:p>
            <a:pPr algn="ctr"/>
            <a:r>
              <a:rPr lang="en-US" altLang="zh-CN" dirty="0">
                <a:solidFill>
                  <a:srgbClr val="601329"/>
                </a:solidFill>
                <a:latin typeface="Arial" panose="020B0604020202020204" pitchFamily="34" charset="0"/>
              </a:rPr>
              <a:t>SAUVIGNON</a:t>
            </a:r>
          </a:p>
          <a:p>
            <a:pPr algn="ctr"/>
            <a:r>
              <a:rPr lang="zh-CN" altLang="en-US" sz="3800" dirty="0">
                <a:solidFill>
                  <a:schemeClr val="bg1"/>
                </a:solidFill>
                <a:latin typeface="Arial" panose="020B0604020202020204" pitchFamily="34" charset="0"/>
              </a:rPr>
              <a:t>13%</a:t>
            </a:r>
          </a:p>
        </p:txBody>
      </p:sp>
      <p:sp>
        <p:nvSpPr>
          <p:cNvPr id="13" name="TextBox 12">
            <a:extLst>
              <a:ext uri="{FF2B5EF4-FFF2-40B4-BE49-F238E27FC236}">
                <a16:creationId xmlns:a16="http://schemas.microsoft.com/office/drawing/2014/main" id="{6FDF6DC2-3F08-10CC-5370-2A6C33755B9A}"/>
              </a:ext>
            </a:extLst>
          </p:cNvPr>
          <p:cNvSpPr txBox="1"/>
          <p:nvPr/>
        </p:nvSpPr>
        <p:spPr>
          <a:xfrm>
            <a:off x="4995976" y="5470367"/>
            <a:ext cx="1842968" cy="1508105"/>
          </a:xfrm>
          <a:prstGeom prst="rect">
            <a:avLst/>
          </a:prstGeom>
          <a:noFill/>
        </p:spPr>
        <p:txBody>
          <a:bodyPr wrap="square" anchor="b">
            <a:spAutoFit/>
          </a:bodyPr>
          <a:lstStyle/>
          <a:p>
            <a:pPr algn="ctr"/>
            <a:r>
              <a:rPr lang="en-US" altLang="zh-CN" dirty="0">
                <a:solidFill>
                  <a:srgbClr val="601329"/>
                </a:solidFill>
                <a:latin typeface="Arial" panose="020B0604020202020204" pitchFamily="34" charset="0"/>
              </a:rPr>
              <a:t>GRENACHE</a:t>
            </a:r>
          </a:p>
          <a:p>
            <a:pPr algn="ctr"/>
            <a:endParaRPr lang="en-US" sz="1800" dirty="0">
              <a:solidFill>
                <a:schemeClr val="bg1"/>
              </a:solidFill>
              <a:latin typeface="Arial" panose="020B0604020202020204" pitchFamily="34" charset="0"/>
            </a:endParaRPr>
          </a:p>
          <a:p>
            <a:pPr algn="ctr"/>
            <a:r>
              <a:rPr lang="zh-CN" altLang="en-US" sz="3800" dirty="0">
                <a:solidFill>
                  <a:schemeClr val="bg1"/>
                </a:solidFill>
                <a:latin typeface="Arial" panose="020B0604020202020204" pitchFamily="34" charset="0"/>
              </a:rPr>
              <a:t>5%</a:t>
            </a:r>
          </a:p>
          <a:p>
            <a:pPr algn="ctr"/>
            <a:endParaRPr lang="en-US" dirty="0">
              <a:solidFill>
                <a:srgbClr val="601329"/>
              </a:solidFill>
              <a:latin typeface="Arial" panose="020B0604020202020204" pitchFamily="34" charset="0"/>
            </a:endParaRPr>
          </a:p>
        </p:txBody>
      </p:sp>
      <p:sp>
        <p:nvSpPr>
          <p:cNvPr id="14" name="Rectangle 13">
            <a:extLst>
              <a:ext uri="{FF2B5EF4-FFF2-40B4-BE49-F238E27FC236}">
                <a16:creationId xmlns:a16="http://schemas.microsoft.com/office/drawing/2014/main" id="{E6ED60F5-0CF6-4B5C-7591-2CAD19179AD7}"/>
              </a:ext>
            </a:extLst>
          </p:cNvPr>
          <p:cNvSpPr/>
          <p:nvPr/>
        </p:nvSpPr>
        <p:spPr>
          <a:xfrm>
            <a:off x="704004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5" name="TextBox 14">
            <a:extLst>
              <a:ext uri="{FF2B5EF4-FFF2-40B4-BE49-F238E27FC236}">
                <a16:creationId xmlns:a16="http://schemas.microsoft.com/office/drawing/2014/main" id="{50DCDE85-F7E4-B9A3-C622-CC1CA8AD422B}"/>
              </a:ext>
            </a:extLst>
          </p:cNvPr>
          <p:cNvSpPr txBox="1"/>
          <p:nvPr/>
        </p:nvSpPr>
        <p:spPr>
          <a:xfrm>
            <a:off x="7040042" y="5470367"/>
            <a:ext cx="1842968" cy="1231106"/>
          </a:xfrm>
          <a:prstGeom prst="rect">
            <a:avLst/>
          </a:prstGeom>
          <a:noFill/>
        </p:spPr>
        <p:txBody>
          <a:bodyPr wrap="square" anchor="t">
            <a:spAutoFit/>
          </a:bodyPr>
          <a:lstStyle/>
          <a:p>
            <a:pPr algn="ctr"/>
            <a:r>
              <a:rPr lang="en-US" altLang="zh-CN" dirty="0">
                <a:solidFill>
                  <a:srgbClr val="601329"/>
                </a:solidFill>
                <a:latin typeface="Arial" panose="020B0604020202020204" pitchFamily="34" charset="0"/>
              </a:rPr>
              <a:t>CHARDONNAY</a:t>
            </a:r>
          </a:p>
          <a:p>
            <a:pPr algn="ctr"/>
            <a:endParaRPr lang="en-US" dirty="0">
              <a:solidFill>
                <a:srgbClr val="601329"/>
              </a:solidFill>
              <a:latin typeface="Arial" panose="020B0604020202020204" pitchFamily="34" charset="0"/>
            </a:endParaRPr>
          </a:p>
          <a:p>
            <a:pPr algn="ctr"/>
            <a:r>
              <a:rPr lang="zh-CN" altLang="en-US" sz="3800" dirty="0">
                <a:solidFill>
                  <a:schemeClr val="bg1"/>
                </a:solidFill>
                <a:latin typeface="Arial" panose="020B0604020202020204" pitchFamily="34" charset="0"/>
              </a:rPr>
              <a:t>4%</a:t>
            </a:r>
          </a:p>
        </p:txBody>
      </p:sp>
      <p:sp>
        <p:nvSpPr>
          <p:cNvPr id="16" name="Rectangle 15">
            <a:extLst>
              <a:ext uri="{FF2B5EF4-FFF2-40B4-BE49-F238E27FC236}">
                <a16:creationId xmlns:a16="http://schemas.microsoft.com/office/drawing/2014/main" id="{E7BC2C0F-87D8-8C2E-B5D0-B8EDED573367}"/>
              </a:ext>
            </a:extLst>
          </p:cNvPr>
          <p:cNvSpPr/>
          <p:nvPr/>
        </p:nvSpPr>
        <p:spPr>
          <a:xfrm>
            <a:off x="908411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7" name="TextBox 16">
            <a:extLst>
              <a:ext uri="{FF2B5EF4-FFF2-40B4-BE49-F238E27FC236}">
                <a16:creationId xmlns:a16="http://schemas.microsoft.com/office/drawing/2014/main" id="{DCFD39E3-6F4B-7BE4-2851-E934DEDFE7BC}"/>
              </a:ext>
            </a:extLst>
          </p:cNvPr>
          <p:cNvSpPr txBox="1"/>
          <p:nvPr/>
        </p:nvSpPr>
        <p:spPr>
          <a:xfrm>
            <a:off x="9084112" y="5470367"/>
            <a:ext cx="1842968" cy="1231106"/>
          </a:xfrm>
          <a:prstGeom prst="rect">
            <a:avLst/>
          </a:prstGeom>
          <a:noFill/>
        </p:spPr>
        <p:txBody>
          <a:bodyPr wrap="square" anchor="t">
            <a:spAutoFit/>
          </a:bodyPr>
          <a:lstStyle/>
          <a:p>
            <a:pPr algn="ctr"/>
            <a:r>
              <a:rPr lang="en-US" altLang="zh-CN" dirty="0">
                <a:solidFill>
                  <a:srgbClr val="601329"/>
                </a:solidFill>
                <a:latin typeface="Arial" panose="020B0604020202020204" pitchFamily="34" charset="0"/>
              </a:rPr>
              <a:t>MERLOT</a:t>
            </a:r>
          </a:p>
          <a:p>
            <a:pPr algn="ctr"/>
            <a:endParaRPr lang="en-US" dirty="0">
              <a:solidFill>
                <a:srgbClr val="601329"/>
              </a:solidFill>
              <a:latin typeface="Arial" panose="020B0604020202020204" pitchFamily="34" charset="0"/>
            </a:endParaRPr>
          </a:p>
          <a:p>
            <a:pPr algn="ctr"/>
            <a:r>
              <a:rPr lang="zh-CN" altLang="en-US" sz="3800" dirty="0">
                <a:solidFill>
                  <a:schemeClr val="bg1"/>
                </a:solidFill>
                <a:latin typeface="Arial" panose="020B0604020202020204" pitchFamily="34" charset="0"/>
              </a:rPr>
              <a:t>3%</a:t>
            </a:r>
          </a:p>
        </p:txBody>
      </p:sp>
      <p:sp>
        <p:nvSpPr>
          <p:cNvPr id="18" name="TextBox 17">
            <a:extLst>
              <a:ext uri="{FF2B5EF4-FFF2-40B4-BE49-F238E27FC236}">
                <a16:creationId xmlns:a16="http://schemas.microsoft.com/office/drawing/2014/main" id="{911F2450-4DCC-60B4-81D6-0AB4FD651E94}"/>
              </a:ext>
            </a:extLst>
          </p:cNvPr>
          <p:cNvSpPr txBox="1"/>
          <p:nvPr/>
        </p:nvSpPr>
        <p:spPr>
          <a:xfrm rot="16200000">
            <a:off x="1234526" y="4019453"/>
            <a:ext cx="1234633" cy="430887"/>
          </a:xfrm>
          <a:prstGeom prst="rect">
            <a:avLst/>
          </a:prstGeom>
          <a:noFill/>
        </p:spPr>
        <p:txBody>
          <a:bodyPr wrap="none" rtlCol="0">
            <a:spAutoFit/>
          </a:bodyPr>
          <a:lstStyle/>
          <a:p>
            <a:pPr algn="ctr"/>
            <a:r>
              <a:rPr lang="en-US" altLang="zh-CN" sz="2200" b="1" dirty="0">
                <a:solidFill>
                  <a:schemeClr val="bg1"/>
                </a:solidFill>
                <a:latin typeface="Arial" panose="020B0604020202020204" pitchFamily="34" charset="0"/>
              </a:rPr>
              <a:t>SHIRAZ</a:t>
            </a:r>
          </a:p>
        </p:txBody>
      </p:sp>
      <p:sp>
        <p:nvSpPr>
          <p:cNvPr id="19" name="TextBox 18">
            <a:extLst>
              <a:ext uri="{FF2B5EF4-FFF2-40B4-BE49-F238E27FC236}">
                <a16:creationId xmlns:a16="http://schemas.microsoft.com/office/drawing/2014/main" id="{D1A8A0A2-2C26-976D-AF4E-0E4CCEC9774D}"/>
              </a:ext>
            </a:extLst>
          </p:cNvPr>
          <p:cNvSpPr txBox="1"/>
          <p:nvPr/>
        </p:nvSpPr>
        <p:spPr>
          <a:xfrm rot="16200000">
            <a:off x="2901538" y="3910449"/>
            <a:ext cx="1929695" cy="648896"/>
          </a:xfrm>
          <a:prstGeom prst="rect">
            <a:avLst/>
          </a:prstGeom>
          <a:noFill/>
        </p:spPr>
        <p:txBody>
          <a:bodyPr wrap="none" rtlCol="0">
            <a:spAutoFit/>
          </a:bodyPr>
          <a:lstStyle/>
          <a:p>
            <a:pPr algn="ctr">
              <a:lnSpc>
                <a:spcPct val="82000"/>
              </a:lnSpc>
            </a:pPr>
            <a:r>
              <a:rPr lang="en-US" altLang="zh-CN" sz="2200" b="1" dirty="0">
                <a:solidFill>
                  <a:schemeClr val="bg1"/>
                </a:solidFill>
                <a:latin typeface="Arial" panose="020B0604020202020204" pitchFamily="34" charset="0"/>
              </a:rPr>
              <a:t>CABERNET 
SAUVIGNON</a:t>
            </a:r>
          </a:p>
        </p:txBody>
      </p:sp>
      <p:sp>
        <p:nvSpPr>
          <p:cNvPr id="20" name="TextBox 19">
            <a:extLst>
              <a:ext uri="{FF2B5EF4-FFF2-40B4-BE49-F238E27FC236}">
                <a16:creationId xmlns:a16="http://schemas.microsoft.com/office/drawing/2014/main" id="{D912074E-0F09-7AA3-FACC-5624B6DB03E4}"/>
              </a:ext>
            </a:extLst>
          </p:cNvPr>
          <p:cNvSpPr txBox="1"/>
          <p:nvPr/>
        </p:nvSpPr>
        <p:spPr>
          <a:xfrm rot="16200000">
            <a:off x="4986752" y="4019454"/>
            <a:ext cx="1816908" cy="430887"/>
          </a:xfrm>
          <a:prstGeom prst="rect">
            <a:avLst/>
          </a:prstGeom>
          <a:noFill/>
        </p:spPr>
        <p:txBody>
          <a:bodyPr wrap="none" rtlCol="0">
            <a:spAutoFit/>
          </a:bodyPr>
          <a:lstStyle/>
          <a:p>
            <a:pPr algn="ctr"/>
            <a:r>
              <a:rPr lang="en-US" altLang="zh-CN" sz="2200" b="1" dirty="0">
                <a:solidFill>
                  <a:schemeClr val="bg1"/>
                </a:solidFill>
                <a:latin typeface="Arial" panose="020B0604020202020204" pitchFamily="34" charset="0"/>
              </a:rPr>
              <a:t>GRENACHE</a:t>
            </a:r>
          </a:p>
        </p:txBody>
      </p:sp>
      <p:sp>
        <p:nvSpPr>
          <p:cNvPr id="21" name="TextBox 20">
            <a:extLst>
              <a:ext uri="{FF2B5EF4-FFF2-40B4-BE49-F238E27FC236}">
                <a16:creationId xmlns:a16="http://schemas.microsoft.com/office/drawing/2014/main" id="{6B4F8097-F893-7FB6-405F-C762EF6F4314}"/>
              </a:ext>
            </a:extLst>
          </p:cNvPr>
          <p:cNvSpPr txBox="1"/>
          <p:nvPr/>
        </p:nvSpPr>
        <p:spPr>
          <a:xfrm rot="16200000">
            <a:off x="6826746" y="4019455"/>
            <a:ext cx="2194575" cy="430887"/>
          </a:xfrm>
          <a:prstGeom prst="rect">
            <a:avLst/>
          </a:prstGeom>
          <a:noFill/>
        </p:spPr>
        <p:txBody>
          <a:bodyPr wrap="none" rtlCol="0">
            <a:spAutoFit/>
          </a:bodyPr>
          <a:lstStyle/>
          <a:p>
            <a:pPr algn="ctr"/>
            <a:r>
              <a:rPr lang="en-US" altLang="zh-CN" sz="2200" b="1" dirty="0">
                <a:solidFill>
                  <a:schemeClr val="bg1"/>
                </a:solidFill>
                <a:latin typeface="Arial" panose="020B0604020202020204" pitchFamily="34" charset="0"/>
              </a:rPr>
              <a:t>CHARDONNAY</a:t>
            </a:r>
          </a:p>
        </p:txBody>
      </p:sp>
      <p:sp>
        <p:nvSpPr>
          <p:cNvPr id="22" name="TextBox 21">
            <a:extLst>
              <a:ext uri="{FF2B5EF4-FFF2-40B4-BE49-F238E27FC236}">
                <a16:creationId xmlns:a16="http://schemas.microsoft.com/office/drawing/2014/main" id="{C5D5667E-7F87-6EA8-739E-E7FDB88549DE}"/>
              </a:ext>
            </a:extLst>
          </p:cNvPr>
          <p:cNvSpPr txBox="1"/>
          <p:nvPr/>
        </p:nvSpPr>
        <p:spPr>
          <a:xfrm rot="16200000">
            <a:off x="9255296" y="4019455"/>
            <a:ext cx="1395127" cy="430887"/>
          </a:xfrm>
          <a:prstGeom prst="rect">
            <a:avLst/>
          </a:prstGeom>
          <a:noFill/>
        </p:spPr>
        <p:txBody>
          <a:bodyPr wrap="none" rtlCol="0">
            <a:spAutoFit/>
          </a:bodyPr>
          <a:lstStyle/>
          <a:p>
            <a:pPr algn="ctr"/>
            <a:r>
              <a:rPr lang="en-US" altLang="zh-CN" sz="2200" b="1" dirty="0">
                <a:solidFill>
                  <a:schemeClr val="bg1"/>
                </a:solidFill>
                <a:latin typeface="Arial" panose="020B0604020202020204" pitchFamily="34" charset="0"/>
              </a:rPr>
              <a:t>MERLOT</a:t>
            </a:r>
          </a:p>
        </p:txBody>
      </p:sp>
    </p:spTree>
    <p:extLst>
      <p:ext uri="{BB962C8B-B14F-4D97-AF65-F5344CB8AC3E}">
        <p14:creationId xmlns:p14="http://schemas.microsoft.com/office/powerpoint/2010/main" val="3859178516"/>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een field with rows of plants  Description automatically generated with medium confidence">
            <a:extLst>
              <a:ext uri="{FF2B5EF4-FFF2-40B4-BE49-F238E27FC236}">
                <a16:creationId xmlns:a16="http://schemas.microsoft.com/office/drawing/2014/main" id="{34A24D5C-A3C7-A6FB-3E71-0468B79C6962}"/>
              </a:ext>
            </a:extLst>
          </p:cNvPr>
          <p:cNvPicPr>
            <a:picLocks noChangeAspect="1"/>
          </p:cNvPicPr>
          <p:nvPr/>
        </p:nvPicPr>
        <p:blipFill>
          <a:blip r:embed="rId2" cstate="print">
            <a:extLst>
              <a:ext uri="{28A0092B-C50C-407E-A947-70E740481C1C}">
                <a14:useLocalDpi xmlns:a14="http://schemas.microsoft.com/office/drawing/2010/main"/>
              </a:ext>
            </a:extLst>
          </a:blip>
          <a:srcRect t="-569"/>
          <a:stretch>
            <a:fillRect/>
          </a:stretch>
        </p:blipFill>
        <p:spPr>
          <a:xfrm>
            <a:off x="-24296" y="-39030"/>
            <a:ext cx="6120296" cy="6897030"/>
          </a:xfrm>
          <a:prstGeom prst="rect">
            <a:avLst/>
          </a:prstGeom>
        </p:spPr>
      </p:pic>
      <p:sp>
        <p:nvSpPr>
          <p:cNvPr id="12" name="TextBox 11">
            <a:extLst>
              <a:ext uri="{FF2B5EF4-FFF2-40B4-BE49-F238E27FC236}">
                <a16:creationId xmlns:a16="http://schemas.microsoft.com/office/drawing/2014/main" id="{2EE1723A-80B7-9DAD-0CD2-5CE849685D79}"/>
              </a:ext>
            </a:extLst>
          </p:cNvPr>
          <p:cNvSpPr txBox="1"/>
          <p:nvPr/>
        </p:nvSpPr>
        <p:spPr>
          <a:xfrm>
            <a:off x="6545766" y="568712"/>
            <a:ext cx="5096107" cy="5755422"/>
          </a:xfrm>
          <a:prstGeom prst="rect">
            <a:avLst/>
          </a:prstGeom>
          <a:noFill/>
        </p:spPr>
        <p:txBody>
          <a:bodyPr wrap="square">
            <a:spAutoFit/>
          </a:bodyPr>
          <a:lstStyle/>
          <a:p>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Được</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chế</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tác</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từ</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những</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trái</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nho</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được</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trồng</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dưới</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những</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điều</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kiện</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khí</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hậu</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rộng</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lớn</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và</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đa</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dạng</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trên</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những</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vùng</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đất</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được</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hình</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thành</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hàng</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triệu</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năm</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mỗi</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ly</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rượu</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vang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Úc</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đều</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kể</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một</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câu</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chuyện</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a:t>
            </a:r>
          </a:p>
          <a:p>
            <a:endParaRPr lang="en-AU"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endParaRPr>
          </a:p>
          <a:p>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Giống</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như</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những</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người</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đi</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trước</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chúng</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ta,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những</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người</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trồng</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trọt</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và</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nhà</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sản</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xuất</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hiện</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đại</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của</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chúng</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ta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tiếp</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tục</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đam</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mê</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kiên</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cường</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và</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sáng</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tạo</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không</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ngừng</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thúc</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đẩy</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để</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khám</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phá</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những</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cách</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mới</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để</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hoàn</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thiện</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các</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kỹ</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thuật</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cũ</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Cộng</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đồng</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của</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chúng</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tôi</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được</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kết</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nối</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bởi</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sự</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tôn</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trọng</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lẫn</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nhau</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và</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tình</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yêu</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chung</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đối</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với</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việc</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chế</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tạo</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rượu</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vang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đặc</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biệt</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đồng</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thời</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bảo</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vệ</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những</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kỳ</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quan</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thiên</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nhiên</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cho</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các</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thế</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hệ</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tương</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lai</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thưởng</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thức</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Áp</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dụng</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tư</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duy</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hiện</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đại</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vào</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vùng</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đất</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cổ</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xưa</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của</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chúng</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ta,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chúng</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ta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coi</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trọng</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việc</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thử</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nghiệm</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vui</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tươi</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một</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cách</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nghiêm</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túc</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a:t>
            </a:r>
          </a:p>
          <a:p>
            <a:endParaRPr lang="en-AU" sz="1600" dirty="0">
              <a:solidFill>
                <a:srgbClr val="190000"/>
              </a:solidFill>
              <a:latin typeface="Arial" panose="020B0604020202020204" pitchFamily="34" charset="0"/>
              <a:ea typeface="Inter Display" panose="02000503000000020004" pitchFamily="2" charset="0"/>
              <a:cs typeface="Arial" panose="020B0604020202020204" pitchFamily="34" charset="0"/>
            </a:endParaRPr>
          </a:p>
          <a:p>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Vì</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vậy</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nếu</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bạn</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đang</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tìm</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kiếm</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hương</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vị</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của</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cuộc</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phiêu</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lưu</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hãy</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để</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rượu</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vang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Úc</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là</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la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bàn</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của</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bạn</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Bởi</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vì</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trong</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mỗi</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chai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rượu</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vang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Úc</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bạn</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sẽ</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trải</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nghiệm</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những</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kỳ</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quan</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của</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Úc</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một</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lời</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nhắc</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nhở</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về</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cuộc</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phiêu</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lưu</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và</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sự</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đa</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dạng</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làm</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nên</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văn</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hóa</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và</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vùng</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đất</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của</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chúng</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ta.</a:t>
            </a:r>
          </a:p>
        </p:txBody>
      </p:sp>
      <p:pic>
        <p:nvPicPr>
          <p:cNvPr id="16" name="Picture 15" descr="A logo with text on it  Description automatically generated">
            <a:extLst>
              <a:ext uri="{FF2B5EF4-FFF2-40B4-BE49-F238E27FC236}">
                <a16:creationId xmlns:a16="http://schemas.microsoft.com/office/drawing/2014/main" id="{F1DDA9DF-FF59-04BF-7B9E-8D9F0E782C9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6787" y="256477"/>
            <a:ext cx="2845554" cy="1138221"/>
          </a:xfrm>
          <a:prstGeom prst="rect">
            <a:avLst/>
          </a:prstGeom>
        </p:spPr>
      </p:pic>
    </p:spTree>
    <p:extLst>
      <p:ext uri="{BB962C8B-B14F-4D97-AF65-F5344CB8AC3E}">
        <p14:creationId xmlns:p14="http://schemas.microsoft.com/office/powerpoint/2010/main" val="296988829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8" descr="A close up of a bottle  Description automatically generated">
            <a:extLst>
              <a:ext uri="{FF2B5EF4-FFF2-40B4-BE49-F238E27FC236}">
                <a16:creationId xmlns:a16="http://schemas.microsoft.com/office/drawing/2014/main" id="{9E71B367-04C1-4E0D-70CF-4B06A72A3F0D}"/>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a:xfrm>
            <a:off x="1221760" y="1973579"/>
            <a:ext cx="1178969" cy="3569145"/>
          </a:xfrm>
          <a:prstGeom prst="rect">
            <a:avLst/>
          </a:prstGeom>
        </p:spPr>
      </p:pic>
      <p:pic>
        <p:nvPicPr>
          <p:cNvPr id="13" name="Picture Placeholder 8">
            <a:extLst>
              <a:ext uri="{FF2B5EF4-FFF2-40B4-BE49-F238E27FC236}">
                <a16:creationId xmlns:a16="http://schemas.microsoft.com/office/drawing/2014/main" id="{7FAE3066-E8FD-315E-8CD1-8E62BDE78C23}"/>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5370978" y="1933074"/>
            <a:ext cx="1182507" cy="3579859"/>
          </a:xfrm>
          <a:prstGeom prst="rect">
            <a:avLst/>
          </a:prstGeom>
        </p:spPr>
      </p:pic>
      <p:pic>
        <p:nvPicPr>
          <p:cNvPr id="12" name="Picture Placeholder 8">
            <a:extLst>
              <a:ext uri="{FF2B5EF4-FFF2-40B4-BE49-F238E27FC236}">
                <a16:creationId xmlns:a16="http://schemas.microsoft.com/office/drawing/2014/main" id="{010CEE19-2C29-7573-40EC-CD5552BDD7C1}"/>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9270734" y="1770536"/>
            <a:ext cx="1270924" cy="3847526"/>
          </a:xfrm>
          <a:prstGeom prst="rect">
            <a:avLst/>
          </a:prstGeom>
        </p:spPr>
      </p:pic>
      <p:pic>
        <p:nvPicPr>
          <p:cNvPr id="11" name="Picture Placeholder 8">
            <a:extLst>
              <a:ext uri="{FF2B5EF4-FFF2-40B4-BE49-F238E27FC236}">
                <a16:creationId xmlns:a16="http://schemas.microsoft.com/office/drawing/2014/main" id="{7A2D87DB-67FA-4355-5AE6-D696F4A75B7D}"/>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7249429" y="1770536"/>
            <a:ext cx="1270924" cy="3847526"/>
          </a:xfrm>
          <a:prstGeom prst="rect">
            <a:avLst/>
          </a:prstGeom>
        </p:spPr>
      </p:pic>
      <p:pic>
        <p:nvPicPr>
          <p:cNvPr id="8" name="Picture Placeholder 8">
            <a:extLst>
              <a:ext uri="{FF2B5EF4-FFF2-40B4-BE49-F238E27FC236}">
                <a16:creationId xmlns:a16="http://schemas.microsoft.com/office/drawing/2014/main" id="{F712BF80-5497-5D02-E80D-8D323EA2AEBA}"/>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3174734" y="1770536"/>
            <a:ext cx="1270924" cy="3847526"/>
          </a:xfrm>
          <a:prstGeom prst="rect">
            <a:avLst/>
          </a:prstGeom>
        </p:spPr>
      </p:pic>
      <p:sp>
        <p:nvSpPr>
          <p:cNvPr id="41" name="Rectangle 40">
            <a:extLst>
              <a:ext uri="{FF2B5EF4-FFF2-40B4-BE49-F238E27FC236}">
                <a16:creationId xmlns:a16="http://schemas.microsoft.com/office/drawing/2014/main" id="{99FDAD5E-E0AC-E042-B039-99550D996EBC}"/>
              </a:ext>
            </a:extLst>
          </p:cNvPr>
          <p:cNvSpPr/>
          <p:nvPr/>
        </p:nvSpPr>
        <p:spPr>
          <a:xfrm>
            <a:off x="499598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2" name="Rectangle 41">
            <a:extLst>
              <a:ext uri="{FF2B5EF4-FFF2-40B4-BE49-F238E27FC236}">
                <a16:creationId xmlns:a16="http://schemas.microsoft.com/office/drawing/2014/main" id="{87932C7C-3022-73D7-2FAF-9F929DF1BC6A}"/>
              </a:ext>
            </a:extLst>
          </p:cNvPr>
          <p:cNvSpPr/>
          <p:nvPr/>
        </p:nvSpPr>
        <p:spPr>
          <a:xfrm>
            <a:off x="295191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3" name="Rectangle 42">
            <a:extLst>
              <a:ext uri="{FF2B5EF4-FFF2-40B4-BE49-F238E27FC236}">
                <a16:creationId xmlns:a16="http://schemas.microsoft.com/office/drawing/2014/main" id="{C065CB14-801B-55F8-8A11-A313DD0E8524}"/>
              </a:ext>
            </a:extLst>
          </p:cNvPr>
          <p:cNvSpPr/>
          <p:nvPr/>
        </p:nvSpPr>
        <p:spPr>
          <a:xfrm>
            <a:off x="90785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TextBox 3">
            <a:extLst>
              <a:ext uri="{FF2B5EF4-FFF2-40B4-BE49-F238E27FC236}">
                <a16:creationId xmlns:a16="http://schemas.microsoft.com/office/drawing/2014/main" id="{6A53CAD1-41AE-603C-A2AC-6F78511DB248}"/>
              </a:ext>
            </a:extLst>
          </p:cNvPr>
          <p:cNvSpPr txBox="1"/>
          <p:nvPr/>
        </p:nvSpPr>
        <p:spPr>
          <a:xfrm>
            <a:off x="473542" y="539937"/>
            <a:ext cx="9303629" cy="1465273"/>
          </a:xfrm>
          <a:prstGeom prst="rect">
            <a:avLst/>
          </a:prstGeom>
          <a:noFill/>
        </p:spPr>
        <p:txBody>
          <a:bodyPr wrap="square">
            <a:spAutoFit/>
          </a:bodyPr>
          <a:lstStyle/>
          <a:p>
            <a:pPr>
              <a:lnSpc>
                <a:spcPct val="82000"/>
              </a:lnSpc>
            </a:pPr>
            <a:r>
              <a:rPr lang="en-US" altLang="zh-CN" sz="5440" b="1" dirty="0">
                <a:solidFill>
                  <a:srgbClr val="601329"/>
                </a:solidFill>
                <a:latin typeface="Arial" panose="020B0604020202020204" pitchFamily="34" charset="0"/>
              </a:rPr>
              <a:t>THUNG LŨNG EDEN
5 GIỐNG NHO HÀNG ĐẦU</a:t>
            </a:r>
          </a:p>
        </p:txBody>
      </p:sp>
      <p:sp>
        <p:nvSpPr>
          <p:cNvPr id="3" name="TextBox 2">
            <a:extLst>
              <a:ext uri="{FF2B5EF4-FFF2-40B4-BE49-F238E27FC236}">
                <a16:creationId xmlns:a16="http://schemas.microsoft.com/office/drawing/2014/main" id="{54E71551-DFBD-0317-D9AC-3F1574F0D9DF}"/>
              </a:ext>
            </a:extLst>
          </p:cNvPr>
          <p:cNvSpPr txBox="1"/>
          <p:nvPr/>
        </p:nvSpPr>
        <p:spPr>
          <a:xfrm>
            <a:off x="907852" y="5470367"/>
            <a:ext cx="1842968" cy="1231106"/>
          </a:xfrm>
          <a:prstGeom prst="rect">
            <a:avLst/>
          </a:prstGeom>
          <a:noFill/>
        </p:spPr>
        <p:txBody>
          <a:bodyPr wrap="square" anchor="b">
            <a:spAutoFit/>
          </a:bodyPr>
          <a:lstStyle/>
          <a:p>
            <a:pPr algn="ctr"/>
            <a:r>
              <a:rPr lang="en-US" altLang="zh-CN" dirty="0">
                <a:solidFill>
                  <a:srgbClr val="601329"/>
                </a:solidFill>
                <a:latin typeface="Arial" panose="020B0604020202020204" pitchFamily="34" charset="0"/>
              </a:rPr>
              <a:t>RIESLING</a:t>
            </a:r>
          </a:p>
          <a:p>
            <a:pPr algn="ctr"/>
            <a:endParaRPr lang="en-US" dirty="0">
              <a:solidFill>
                <a:srgbClr val="601329"/>
              </a:solidFill>
              <a:latin typeface="Arial" panose="020B0604020202020204" pitchFamily="34" charset="0"/>
            </a:endParaRPr>
          </a:p>
          <a:p>
            <a:pPr algn="ctr"/>
            <a:r>
              <a:rPr lang="zh-CN" altLang="en-US" sz="3800" dirty="0">
                <a:solidFill>
                  <a:schemeClr val="bg1"/>
                </a:solidFill>
                <a:latin typeface="Arial" panose="020B0604020202020204" pitchFamily="34" charset="0"/>
              </a:rPr>
              <a:t>30%</a:t>
            </a:r>
          </a:p>
        </p:txBody>
      </p:sp>
      <p:sp>
        <p:nvSpPr>
          <p:cNvPr id="35" name="TextBox 34">
            <a:extLst>
              <a:ext uri="{FF2B5EF4-FFF2-40B4-BE49-F238E27FC236}">
                <a16:creationId xmlns:a16="http://schemas.microsoft.com/office/drawing/2014/main" id="{1D343EC1-08FB-BF77-547D-3967484EE0E0}"/>
              </a:ext>
            </a:extLst>
          </p:cNvPr>
          <p:cNvSpPr txBox="1"/>
          <p:nvPr/>
        </p:nvSpPr>
        <p:spPr>
          <a:xfrm>
            <a:off x="2951916" y="5470367"/>
            <a:ext cx="1842968" cy="1231106"/>
          </a:xfrm>
          <a:prstGeom prst="rect">
            <a:avLst/>
          </a:prstGeom>
          <a:noFill/>
        </p:spPr>
        <p:txBody>
          <a:bodyPr wrap="square" anchor="t">
            <a:spAutoFit/>
          </a:bodyPr>
          <a:lstStyle/>
          <a:p>
            <a:pPr algn="ctr"/>
            <a:r>
              <a:rPr lang="en-US" altLang="zh-CN" dirty="0">
                <a:solidFill>
                  <a:srgbClr val="601329"/>
                </a:solidFill>
                <a:latin typeface="Arial" panose="020B0604020202020204" pitchFamily="34" charset="0"/>
              </a:rPr>
              <a:t>SHIRAZ</a:t>
            </a:r>
          </a:p>
          <a:p>
            <a:pPr algn="ctr"/>
            <a:endParaRPr lang="en-US" dirty="0">
              <a:solidFill>
                <a:srgbClr val="601329"/>
              </a:solidFill>
              <a:latin typeface="Arial" panose="020B0604020202020204" pitchFamily="34" charset="0"/>
            </a:endParaRPr>
          </a:p>
          <a:p>
            <a:pPr algn="ctr"/>
            <a:r>
              <a:rPr lang="zh-CN" altLang="en-US" sz="3800" dirty="0">
                <a:solidFill>
                  <a:schemeClr val="bg1"/>
                </a:solidFill>
                <a:latin typeface="Arial" panose="020B0604020202020204" pitchFamily="34" charset="0"/>
              </a:rPr>
              <a:t>27%</a:t>
            </a:r>
          </a:p>
        </p:txBody>
      </p:sp>
      <p:sp>
        <p:nvSpPr>
          <p:cNvPr id="38" name="TextBox 37">
            <a:extLst>
              <a:ext uri="{FF2B5EF4-FFF2-40B4-BE49-F238E27FC236}">
                <a16:creationId xmlns:a16="http://schemas.microsoft.com/office/drawing/2014/main" id="{FC1824B3-3CA1-70B4-4141-04BFB62A2276}"/>
              </a:ext>
            </a:extLst>
          </p:cNvPr>
          <p:cNvSpPr txBox="1"/>
          <p:nvPr/>
        </p:nvSpPr>
        <p:spPr>
          <a:xfrm>
            <a:off x="4995976" y="5470367"/>
            <a:ext cx="1842968" cy="1508105"/>
          </a:xfrm>
          <a:prstGeom prst="rect">
            <a:avLst/>
          </a:prstGeom>
          <a:noFill/>
        </p:spPr>
        <p:txBody>
          <a:bodyPr wrap="square" anchor="b">
            <a:spAutoFit/>
          </a:bodyPr>
          <a:lstStyle/>
          <a:p>
            <a:pPr algn="ctr"/>
            <a:r>
              <a:rPr lang="en-US" altLang="zh-CN" dirty="0">
                <a:solidFill>
                  <a:srgbClr val="601329"/>
                </a:solidFill>
                <a:latin typeface="Arial" panose="020B0604020202020204" pitchFamily="34" charset="0"/>
              </a:rPr>
              <a:t>CHARDONNAY</a:t>
            </a:r>
          </a:p>
          <a:p>
            <a:pPr algn="ctr"/>
            <a:endParaRPr lang="en-US" sz="1800" dirty="0">
              <a:solidFill>
                <a:schemeClr val="bg1"/>
              </a:solidFill>
              <a:latin typeface="Arial" panose="020B0604020202020204" pitchFamily="34" charset="0"/>
            </a:endParaRPr>
          </a:p>
          <a:p>
            <a:pPr algn="ctr"/>
            <a:r>
              <a:rPr lang="zh-CN" altLang="en-US" sz="3800" dirty="0">
                <a:solidFill>
                  <a:schemeClr val="bg1"/>
                </a:solidFill>
                <a:latin typeface="Arial" panose="020B0604020202020204" pitchFamily="34" charset="0"/>
              </a:rPr>
              <a:t>13%</a:t>
            </a:r>
          </a:p>
          <a:p>
            <a:pPr algn="ctr"/>
            <a:endParaRPr lang="en-US" dirty="0">
              <a:solidFill>
                <a:srgbClr val="601329"/>
              </a:solidFill>
              <a:latin typeface="Arial" panose="020B0604020202020204" pitchFamily="34" charset="0"/>
            </a:endParaRPr>
          </a:p>
        </p:txBody>
      </p:sp>
      <p:sp>
        <p:nvSpPr>
          <p:cNvPr id="39" name="Rectangle 38">
            <a:extLst>
              <a:ext uri="{FF2B5EF4-FFF2-40B4-BE49-F238E27FC236}">
                <a16:creationId xmlns:a16="http://schemas.microsoft.com/office/drawing/2014/main" id="{1E76CEC9-6368-EF25-F6D9-26D6A9C0A529}"/>
              </a:ext>
            </a:extLst>
          </p:cNvPr>
          <p:cNvSpPr/>
          <p:nvPr/>
        </p:nvSpPr>
        <p:spPr>
          <a:xfrm>
            <a:off x="704004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0" name="TextBox 39">
            <a:extLst>
              <a:ext uri="{FF2B5EF4-FFF2-40B4-BE49-F238E27FC236}">
                <a16:creationId xmlns:a16="http://schemas.microsoft.com/office/drawing/2014/main" id="{7292CC8A-442B-AA2F-5491-202BA9475212}"/>
              </a:ext>
            </a:extLst>
          </p:cNvPr>
          <p:cNvSpPr txBox="1"/>
          <p:nvPr/>
        </p:nvSpPr>
        <p:spPr>
          <a:xfrm>
            <a:off x="7040042" y="5470367"/>
            <a:ext cx="1842968" cy="1231106"/>
          </a:xfrm>
          <a:prstGeom prst="rect">
            <a:avLst/>
          </a:prstGeom>
          <a:noFill/>
        </p:spPr>
        <p:txBody>
          <a:bodyPr wrap="square" anchor="t">
            <a:spAutoFit/>
          </a:bodyPr>
          <a:lstStyle/>
          <a:p>
            <a:pPr algn="ctr"/>
            <a:r>
              <a:rPr lang="en-US" altLang="zh-CN" dirty="0">
                <a:solidFill>
                  <a:srgbClr val="601329"/>
                </a:solidFill>
                <a:latin typeface="Arial" panose="020B0604020202020204" pitchFamily="34" charset="0"/>
              </a:rPr>
              <a:t>CABERNET</a:t>
            </a:r>
          </a:p>
          <a:p>
            <a:pPr algn="ctr"/>
            <a:r>
              <a:rPr lang="en-US" altLang="zh-CN" dirty="0">
                <a:solidFill>
                  <a:srgbClr val="601329"/>
                </a:solidFill>
                <a:latin typeface="Arial" panose="020B0604020202020204" pitchFamily="34" charset="0"/>
              </a:rPr>
              <a:t>SAUVIGNON</a:t>
            </a:r>
          </a:p>
          <a:p>
            <a:pPr algn="ctr"/>
            <a:r>
              <a:rPr lang="zh-CN" altLang="en-US" sz="3800" dirty="0">
                <a:solidFill>
                  <a:schemeClr val="bg1"/>
                </a:solidFill>
                <a:latin typeface="Arial" panose="020B0604020202020204" pitchFamily="34" charset="0"/>
              </a:rPr>
              <a:t>10%</a:t>
            </a:r>
          </a:p>
        </p:txBody>
      </p:sp>
      <p:sp>
        <p:nvSpPr>
          <p:cNvPr id="44" name="Rectangle 43">
            <a:extLst>
              <a:ext uri="{FF2B5EF4-FFF2-40B4-BE49-F238E27FC236}">
                <a16:creationId xmlns:a16="http://schemas.microsoft.com/office/drawing/2014/main" id="{0A0E4BFA-2755-BA0B-F607-C54D6C33D144}"/>
              </a:ext>
            </a:extLst>
          </p:cNvPr>
          <p:cNvSpPr/>
          <p:nvPr/>
        </p:nvSpPr>
        <p:spPr>
          <a:xfrm>
            <a:off x="908411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5" name="TextBox 44">
            <a:extLst>
              <a:ext uri="{FF2B5EF4-FFF2-40B4-BE49-F238E27FC236}">
                <a16:creationId xmlns:a16="http://schemas.microsoft.com/office/drawing/2014/main" id="{837BE046-163F-AD0F-A728-033EA6915E23}"/>
              </a:ext>
            </a:extLst>
          </p:cNvPr>
          <p:cNvSpPr txBox="1"/>
          <p:nvPr/>
        </p:nvSpPr>
        <p:spPr>
          <a:xfrm>
            <a:off x="9084112" y="5470367"/>
            <a:ext cx="1842968" cy="1231106"/>
          </a:xfrm>
          <a:prstGeom prst="rect">
            <a:avLst/>
          </a:prstGeom>
          <a:noFill/>
        </p:spPr>
        <p:txBody>
          <a:bodyPr wrap="square" anchor="t">
            <a:spAutoFit/>
          </a:bodyPr>
          <a:lstStyle/>
          <a:p>
            <a:pPr algn="ctr"/>
            <a:r>
              <a:rPr lang="en-US" altLang="zh-CN" dirty="0">
                <a:solidFill>
                  <a:srgbClr val="601329"/>
                </a:solidFill>
                <a:latin typeface="Arial" panose="020B0604020202020204" pitchFamily="34" charset="0"/>
              </a:rPr>
              <a:t>MERLOT</a:t>
            </a:r>
          </a:p>
          <a:p>
            <a:pPr algn="ctr"/>
            <a:endParaRPr lang="en-US" dirty="0">
              <a:solidFill>
                <a:srgbClr val="601329"/>
              </a:solidFill>
              <a:latin typeface="Arial" panose="020B0604020202020204" pitchFamily="34" charset="0"/>
            </a:endParaRPr>
          </a:p>
          <a:p>
            <a:pPr algn="ctr"/>
            <a:r>
              <a:rPr lang="zh-CN" altLang="en-US" sz="3800" dirty="0">
                <a:solidFill>
                  <a:schemeClr val="bg1"/>
                </a:solidFill>
                <a:latin typeface="Arial" panose="020B0604020202020204" pitchFamily="34" charset="0"/>
              </a:rPr>
              <a:t>3%</a:t>
            </a:r>
          </a:p>
        </p:txBody>
      </p:sp>
      <p:sp>
        <p:nvSpPr>
          <p:cNvPr id="2" name="TextBox 1">
            <a:extLst>
              <a:ext uri="{FF2B5EF4-FFF2-40B4-BE49-F238E27FC236}">
                <a16:creationId xmlns:a16="http://schemas.microsoft.com/office/drawing/2014/main" id="{23BBD4D1-7A71-C4FE-7F18-CD7D8AB2271D}"/>
              </a:ext>
            </a:extLst>
          </p:cNvPr>
          <p:cNvSpPr txBox="1"/>
          <p:nvPr/>
        </p:nvSpPr>
        <p:spPr>
          <a:xfrm rot="16200000">
            <a:off x="1037385" y="4019453"/>
            <a:ext cx="1540551" cy="430887"/>
          </a:xfrm>
          <a:prstGeom prst="rect">
            <a:avLst/>
          </a:prstGeom>
          <a:noFill/>
        </p:spPr>
        <p:txBody>
          <a:bodyPr wrap="none" rtlCol="0">
            <a:spAutoFit/>
          </a:bodyPr>
          <a:lstStyle/>
          <a:p>
            <a:pPr algn="ctr"/>
            <a:r>
              <a:rPr lang="en-US" altLang="zh-CN" sz="2200" b="1" dirty="0">
                <a:solidFill>
                  <a:schemeClr val="bg1"/>
                </a:solidFill>
                <a:latin typeface="Arial" panose="020B0604020202020204" pitchFamily="34" charset="0"/>
              </a:rPr>
              <a:t>RIESLING</a:t>
            </a:r>
          </a:p>
        </p:txBody>
      </p:sp>
      <p:sp>
        <p:nvSpPr>
          <p:cNvPr id="5" name="TextBox 4">
            <a:extLst>
              <a:ext uri="{FF2B5EF4-FFF2-40B4-BE49-F238E27FC236}">
                <a16:creationId xmlns:a16="http://schemas.microsoft.com/office/drawing/2014/main" id="{F74C6C39-D206-713C-96F6-A893D71617B6}"/>
              </a:ext>
            </a:extLst>
          </p:cNvPr>
          <p:cNvSpPr txBox="1"/>
          <p:nvPr/>
        </p:nvSpPr>
        <p:spPr>
          <a:xfrm rot="16200000">
            <a:off x="3249071" y="4049910"/>
            <a:ext cx="1234633" cy="369973"/>
          </a:xfrm>
          <a:prstGeom prst="rect">
            <a:avLst/>
          </a:prstGeom>
          <a:noFill/>
        </p:spPr>
        <p:txBody>
          <a:bodyPr wrap="none" rtlCol="0">
            <a:spAutoFit/>
          </a:bodyPr>
          <a:lstStyle/>
          <a:p>
            <a:pPr algn="ctr">
              <a:lnSpc>
                <a:spcPct val="82000"/>
              </a:lnSpc>
            </a:pPr>
            <a:r>
              <a:rPr lang="en-US" altLang="zh-CN" sz="2200" b="1" dirty="0">
                <a:solidFill>
                  <a:schemeClr val="bg1"/>
                </a:solidFill>
                <a:latin typeface="Arial" panose="020B0604020202020204" pitchFamily="34" charset="0"/>
              </a:rPr>
              <a:t>SHIRAZ</a:t>
            </a:r>
          </a:p>
        </p:txBody>
      </p:sp>
      <p:sp>
        <p:nvSpPr>
          <p:cNvPr id="6" name="TextBox 5">
            <a:extLst>
              <a:ext uri="{FF2B5EF4-FFF2-40B4-BE49-F238E27FC236}">
                <a16:creationId xmlns:a16="http://schemas.microsoft.com/office/drawing/2014/main" id="{D0871AEF-CE71-8B1A-15CC-49731F265895}"/>
              </a:ext>
            </a:extLst>
          </p:cNvPr>
          <p:cNvSpPr txBox="1"/>
          <p:nvPr/>
        </p:nvSpPr>
        <p:spPr>
          <a:xfrm rot="16200000">
            <a:off x="4805941" y="4019454"/>
            <a:ext cx="2194575" cy="430887"/>
          </a:xfrm>
          <a:prstGeom prst="rect">
            <a:avLst/>
          </a:prstGeom>
          <a:noFill/>
        </p:spPr>
        <p:txBody>
          <a:bodyPr wrap="none" rtlCol="0">
            <a:spAutoFit/>
          </a:bodyPr>
          <a:lstStyle/>
          <a:p>
            <a:pPr algn="ctr"/>
            <a:r>
              <a:rPr lang="en-US" altLang="zh-CN" sz="2200" b="1" dirty="0">
                <a:solidFill>
                  <a:schemeClr val="bg1"/>
                </a:solidFill>
                <a:latin typeface="Arial" panose="020B0604020202020204" pitchFamily="34" charset="0"/>
              </a:rPr>
              <a:t>CHARDONNAY</a:t>
            </a:r>
          </a:p>
        </p:txBody>
      </p:sp>
      <p:sp>
        <p:nvSpPr>
          <p:cNvPr id="9" name="TextBox 8">
            <a:extLst>
              <a:ext uri="{FF2B5EF4-FFF2-40B4-BE49-F238E27FC236}">
                <a16:creationId xmlns:a16="http://schemas.microsoft.com/office/drawing/2014/main" id="{1ADF0567-1859-85F3-2820-A27B8C08FA93}"/>
              </a:ext>
            </a:extLst>
          </p:cNvPr>
          <p:cNvSpPr txBox="1"/>
          <p:nvPr/>
        </p:nvSpPr>
        <p:spPr>
          <a:xfrm rot="16200000">
            <a:off x="9255296" y="4019455"/>
            <a:ext cx="1395127" cy="430887"/>
          </a:xfrm>
          <a:prstGeom prst="rect">
            <a:avLst/>
          </a:prstGeom>
          <a:noFill/>
        </p:spPr>
        <p:txBody>
          <a:bodyPr wrap="none" rtlCol="0">
            <a:spAutoFit/>
          </a:bodyPr>
          <a:lstStyle/>
          <a:p>
            <a:pPr algn="ctr"/>
            <a:r>
              <a:rPr lang="en-US" altLang="zh-CN" sz="2200" b="1" dirty="0">
                <a:solidFill>
                  <a:schemeClr val="bg1"/>
                </a:solidFill>
                <a:latin typeface="Arial" panose="020B0604020202020204" pitchFamily="34" charset="0"/>
              </a:rPr>
              <a:t>MERLOT</a:t>
            </a:r>
          </a:p>
        </p:txBody>
      </p:sp>
      <p:sp>
        <p:nvSpPr>
          <p:cNvPr id="10" name="TextBox 9">
            <a:extLst>
              <a:ext uri="{FF2B5EF4-FFF2-40B4-BE49-F238E27FC236}">
                <a16:creationId xmlns:a16="http://schemas.microsoft.com/office/drawing/2014/main" id="{D3720DD2-9B67-B47A-736B-3157957183ED}"/>
              </a:ext>
            </a:extLst>
          </p:cNvPr>
          <p:cNvSpPr txBox="1"/>
          <p:nvPr/>
        </p:nvSpPr>
        <p:spPr>
          <a:xfrm rot="16200000">
            <a:off x="6968103" y="3910450"/>
            <a:ext cx="1929695" cy="648896"/>
          </a:xfrm>
          <a:prstGeom prst="rect">
            <a:avLst/>
          </a:prstGeom>
          <a:noFill/>
        </p:spPr>
        <p:txBody>
          <a:bodyPr wrap="none" rtlCol="0">
            <a:spAutoFit/>
          </a:bodyPr>
          <a:lstStyle/>
          <a:p>
            <a:pPr algn="ctr">
              <a:lnSpc>
                <a:spcPct val="82000"/>
              </a:lnSpc>
            </a:pPr>
            <a:r>
              <a:rPr lang="en-US" altLang="zh-CN" sz="2200" b="1" dirty="0">
                <a:solidFill>
                  <a:schemeClr val="bg1"/>
                </a:solidFill>
                <a:latin typeface="Arial" panose="020B0604020202020204" pitchFamily="34" charset="0"/>
              </a:rPr>
              <a:t>CABERNET 
SAUVIGNON</a:t>
            </a:r>
          </a:p>
        </p:txBody>
      </p:sp>
    </p:spTree>
    <p:extLst>
      <p:ext uri="{BB962C8B-B14F-4D97-AF65-F5344CB8AC3E}">
        <p14:creationId xmlns:p14="http://schemas.microsoft.com/office/powerpoint/2010/main" val="41344496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886350" y="3032760"/>
            <a:ext cx="90593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CB2C604B-08E1-D968-D2A2-6A9E8712F43E}"/>
              </a:ext>
            </a:extLst>
          </p:cNvPr>
          <p:cNvCxnSpPr>
            <a:cxnSpLocks/>
          </p:cNvCxnSpPr>
          <p:nvPr/>
        </p:nvCxnSpPr>
        <p:spPr>
          <a:xfrm>
            <a:off x="2219110" y="3367169"/>
            <a:ext cx="403691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E878F98B-01BF-6B56-7409-320854286E1E}"/>
              </a:ext>
            </a:extLst>
          </p:cNvPr>
          <p:cNvCxnSpPr>
            <a:cxnSpLocks/>
          </p:cNvCxnSpPr>
          <p:nvPr/>
        </p:nvCxnSpPr>
        <p:spPr>
          <a:xfrm>
            <a:off x="7107330" y="5539740"/>
            <a:ext cx="85557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2" name="Picture Placeholder 8" descr="A close up of a bottle  Description automatically generated">
            <a:extLst>
              <a:ext uri="{FF2B5EF4-FFF2-40B4-BE49-F238E27FC236}">
                <a16:creationId xmlns:a16="http://schemas.microsoft.com/office/drawing/2014/main" id="{0A9450BE-EDA9-DA19-7EB0-0694C109A1C5}"/>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5695857" y="886720"/>
            <a:ext cx="1937783" cy="5866338"/>
          </a:xfrm>
          <a:prstGeom prst="rect">
            <a:avLst/>
          </a:prstGeom>
        </p:spPr>
      </p:pic>
      <p:sp>
        <p:nvSpPr>
          <p:cNvPr id="4" name="TextBox 3">
            <a:extLst>
              <a:ext uri="{FF2B5EF4-FFF2-40B4-BE49-F238E27FC236}">
                <a16:creationId xmlns:a16="http://schemas.microsoft.com/office/drawing/2014/main" id="{6A53CAD1-41AE-603C-A2AC-6F78511DB248}"/>
              </a:ext>
            </a:extLst>
          </p:cNvPr>
          <p:cNvSpPr txBox="1"/>
          <p:nvPr/>
        </p:nvSpPr>
        <p:spPr>
          <a:xfrm>
            <a:off x="154413" y="229198"/>
            <a:ext cx="4499883" cy="899990"/>
          </a:xfrm>
          <a:prstGeom prst="rect">
            <a:avLst/>
          </a:prstGeom>
          <a:noFill/>
        </p:spPr>
        <p:txBody>
          <a:bodyPr wrap="square">
            <a:spAutoFit/>
          </a:bodyPr>
          <a:lstStyle/>
          <a:p>
            <a:pPr>
              <a:lnSpc>
                <a:spcPct val="82000"/>
              </a:lnSpc>
            </a:pPr>
            <a:r>
              <a:rPr lang="en-US" altLang="zh-CN" sz="3200" b="1" dirty="0">
                <a:solidFill>
                  <a:srgbClr val="601329"/>
                </a:solidFill>
                <a:latin typeface="Arial" panose="020B0604020202020204" pitchFamily="34" charset="0"/>
              </a:rPr>
              <a:t>THUNG LŨNG </a:t>
            </a:r>
            <a:br>
              <a:rPr lang="en-US" altLang="zh-CN" sz="3200" b="1" dirty="0">
                <a:solidFill>
                  <a:srgbClr val="601329"/>
                </a:solidFill>
                <a:latin typeface="Arial" panose="020B0604020202020204" pitchFamily="34" charset="0"/>
              </a:rPr>
            </a:br>
            <a:r>
              <a:rPr lang="en-US" altLang="zh-CN" sz="3200" b="1" dirty="0">
                <a:solidFill>
                  <a:srgbClr val="601329"/>
                </a:solidFill>
                <a:latin typeface="Arial" panose="020B0604020202020204" pitchFamily="34" charset="0"/>
              </a:rPr>
              <a:t>EDEN RIESLING</a:t>
            </a:r>
          </a:p>
        </p:txBody>
      </p:sp>
      <p:sp>
        <p:nvSpPr>
          <p:cNvPr id="6" name="TextBox 5">
            <a:extLst>
              <a:ext uri="{FF2B5EF4-FFF2-40B4-BE49-F238E27FC236}">
                <a16:creationId xmlns:a16="http://schemas.microsoft.com/office/drawing/2014/main" id="{3937CC6C-038C-22C6-5A1B-F274BB411F78}"/>
              </a:ext>
            </a:extLst>
          </p:cNvPr>
          <p:cNvSpPr txBox="1"/>
          <p:nvPr/>
        </p:nvSpPr>
        <p:spPr>
          <a:xfrm>
            <a:off x="476063" y="1775403"/>
            <a:ext cx="3594701" cy="882293"/>
          </a:xfrm>
          <a:prstGeom prst="rect">
            <a:avLst/>
          </a:prstGeom>
          <a:noFill/>
        </p:spPr>
        <p:txBody>
          <a:bodyPr wrap="square" anchor="b">
            <a:spAutoFit/>
          </a:bodyPr>
          <a:lstStyle/>
          <a:p>
            <a:pPr algn="ctr">
              <a:spcBef>
                <a:spcPts val="217"/>
              </a:spcBef>
            </a:pPr>
            <a:r>
              <a:rPr lang="en-US" altLang="zh-CN" sz="1600" b="1" dirty="0">
                <a:effectLst/>
                <a:latin typeface="Arial" panose="020B0604020202020204" pitchFamily="34" charset="0"/>
              </a:rPr>
              <a:t>HƯƠNG 
CHANH - CHANH VÀNG MẠNH MẼ</a:t>
            </a:r>
          </a:p>
          <a:p>
            <a:pPr algn="ctr">
              <a:spcBef>
                <a:spcPts val="217"/>
              </a:spcBef>
              <a:spcAft>
                <a:spcPts val="638"/>
              </a:spcAft>
            </a:pPr>
            <a:r>
              <a:rPr lang="en-US" altLang="zh-CN" sz="1600" dirty="0" err="1">
                <a:effectLst/>
                <a:latin typeface="Arial" panose="020B0604020202020204" pitchFamily="34" charset="0"/>
              </a:rPr>
              <a:t>với</a:t>
            </a:r>
            <a:r>
              <a:rPr lang="en-US" altLang="zh-CN" sz="1600" dirty="0">
                <a:effectLst/>
                <a:latin typeface="Arial" panose="020B0604020202020204" pitchFamily="34" charset="0"/>
              </a:rPr>
              <a:t> </a:t>
            </a:r>
            <a:r>
              <a:rPr lang="en-US" altLang="zh-CN" sz="1600" dirty="0" err="1">
                <a:effectLst/>
                <a:latin typeface="Arial" panose="020B0604020202020204" pitchFamily="34" charset="0"/>
              </a:rPr>
              <a:t>cường</a:t>
            </a:r>
            <a:r>
              <a:rPr lang="en-US" altLang="zh-CN" sz="1600" dirty="0">
                <a:effectLst/>
                <a:latin typeface="Arial" panose="020B0604020202020204" pitchFamily="34" charset="0"/>
              </a:rPr>
              <a:t> </a:t>
            </a:r>
            <a:r>
              <a:rPr lang="en-US" altLang="zh-CN" sz="1600" dirty="0" err="1">
                <a:effectLst/>
                <a:latin typeface="Arial" panose="020B0604020202020204" pitchFamily="34" charset="0"/>
              </a:rPr>
              <a:t>độ</a:t>
            </a:r>
            <a:r>
              <a:rPr lang="en-US" altLang="zh-CN" sz="1600" dirty="0">
                <a:effectLst/>
                <a:latin typeface="Arial" panose="020B0604020202020204" pitchFamily="34" charset="0"/>
              </a:rPr>
              <a:t> </a:t>
            </a:r>
            <a:r>
              <a:rPr lang="en-US" altLang="zh-CN" sz="1600" dirty="0" err="1">
                <a:effectLst/>
                <a:latin typeface="Arial" panose="020B0604020202020204" pitchFamily="34" charset="0"/>
              </a:rPr>
              <a:t>hương</a:t>
            </a:r>
            <a:r>
              <a:rPr lang="en-US" altLang="zh-CN" sz="1600" dirty="0">
                <a:effectLst/>
                <a:latin typeface="Arial" panose="020B0604020202020204" pitchFamily="34" charset="0"/>
              </a:rPr>
              <a:t> </a:t>
            </a:r>
            <a:r>
              <a:rPr lang="en-US" altLang="zh-CN" sz="1600" dirty="0" err="1">
                <a:effectLst/>
                <a:latin typeface="Arial" panose="020B0604020202020204" pitchFamily="34" charset="0"/>
              </a:rPr>
              <a:t>vị</a:t>
            </a:r>
            <a:r>
              <a:rPr lang="en-US" altLang="zh-CN" sz="1600" dirty="0">
                <a:effectLst/>
                <a:latin typeface="Arial" panose="020B0604020202020204" pitchFamily="34" charset="0"/>
              </a:rPr>
              <a:t> </a:t>
            </a:r>
            <a:r>
              <a:rPr lang="en-US" altLang="zh-CN" sz="1600" dirty="0" err="1">
                <a:effectLst/>
                <a:latin typeface="Arial" panose="020B0604020202020204" pitchFamily="34" charset="0"/>
              </a:rPr>
              <a:t>tuyệt</a:t>
            </a:r>
            <a:r>
              <a:rPr lang="en-US" altLang="zh-CN" sz="1600" dirty="0">
                <a:effectLst/>
                <a:latin typeface="Arial" panose="020B0604020202020204" pitchFamily="34" charset="0"/>
              </a:rPr>
              <a:t> </a:t>
            </a:r>
            <a:r>
              <a:rPr lang="en-US" altLang="zh-CN" sz="1600" dirty="0" err="1">
                <a:effectLst/>
                <a:latin typeface="Arial" panose="020B0604020202020204" pitchFamily="34" charset="0"/>
              </a:rPr>
              <a:t>vời</a:t>
            </a:r>
            <a:endParaRPr lang="en-US" altLang="zh-CN" sz="1600" dirty="0">
              <a:effectLst/>
              <a:latin typeface="Arial" panose="020B0604020202020204" pitchFamily="34" charset="0"/>
            </a:endParaRPr>
          </a:p>
        </p:txBody>
      </p:sp>
      <p:cxnSp>
        <p:nvCxnSpPr>
          <p:cNvPr id="23" name="Straight Connector 22">
            <a:extLst>
              <a:ext uri="{FF2B5EF4-FFF2-40B4-BE49-F238E27FC236}">
                <a16:creationId xmlns:a16="http://schemas.microsoft.com/office/drawing/2014/main" id="{1B638749-00FB-780E-CC25-0154A0ECA7AD}"/>
              </a:ext>
            </a:extLst>
          </p:cNvPr>
          <p:cNvCxnSpPr/>
          <p:nvPr/>
        </p:nvCxnSpPr>
        <p:spPr>
          <a:xfrm>
            <a:off x="2219110" y="2749949"/>
            <a:ext cx="0" cy="62484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6" name="Oval 25">
            <a:extLst>
              <a:ext uri="{FF2B5EF4-FFF2-40B4-BE49-F238E27FC236}">
                <a16:creationId xmlns:a16="http://schemas.microsoft.com/office/drawing/2014/main" id="{EA6BCBDD-680C-58C3-153A-39C29DAC56F3}"/>
              </a:ext>
            </a:extLst>
          </p:cNvPr>
          <p:cNvSpPr/>
          <p:nvPr/>
        </p:nvSpPr>
        <p:spPr>
          <a:xfrm>
            <a:off x="7790487" y="1812208"/>
            <a:ext cx="2583929" cy="2583929"/>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Arial" panose="020B0604020202020204" pitchFamily="34" charset="0"/>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8166070" y="2430718"/>
            <a:ext cx="1832762" cy="1346907"/>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en-US" altLang="zh-CN" sz="1600" dirty="0">
                <a:solidFill>
                  <a:schemeClr val="tx1"/>
                </a:solidFill>
                <a:effectLst/>
                <a:latin typeface="Arial" panose="020B0604020202020204" pitchFamily="34" charset="0"/>
              </a:rPr>
              <a:t>GIỐNG NHO TRẮNG QUAN TRỌNG NHẤT, CHIẾM KHOẢNG 1/4 TỔNG SỐ LƯỢNG NHO</a:t>
            </a:r>
          </a:p>
        </p:txBody>
      </p:sp>
      <p:sp>
        <p:nvSpPr>
          <p:cNvPr id="29" name="TextBox 28">
            <a:extLst>
              <a:ext uri="{FF2B5EF4-FFF2-40B4-BE49-F238E27FC236}">
                <a16:creationId xmlns:a16="http://schemas.microsoft.com/office/drawing/2014/main" id="{9EE6620A-6DE8-9F2C-93D7-EA689D1394C6}"/>
              </a:ext>
            </a:extLst>
          </p:cNvPr>
          <p:cNvSpPr txBox="1"/>
          <p:nvPr/>
        </p:nvSpPr>
        <p:spPr>
          <a:xfrm>
            <a:off x="597712" y="5286538"/>
            <a:ext cx="2805709" cy="1193596"/>
          </a:xfrm>
          <a:prstGeom prst="rect">
            <a:avLst/>
          </a:prstGeom>
          <a:noFill/>
        </p:spPr>
        <p:txBody>
          <a:bodyPr wrap="square" anchor="b">
            <a:spAutoFit/>
          </a:bodyPr>
          <a:lstStyle/>
          <a:p>
            <a:pPr>
              <a:lnSpc>
                <a:spcPct val="82000"/>
              </a:lnSpc>
              <a:spcBef>
                <a:spcPts val="217"/>
              </a:spcBef>
            </a:pPr>
            <a:r>
              <a:rPr lang="en-US" altLang="zh-CN" sz="1400" b="1" dirty="0">
                <a:effectLst/>
                <a:latin typeface="Arial" panose="020B0604020202020204" pitchFamily="34" charset="0"/>
              </a:rPr>
              <a:t>HƯƠNG VỊ CHÍNH</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err="1">
                <a:effectLst/>
                <a:latin typeface="Arial" panose="020B0604020202020204" pitchFamily="34" charset="0"/>
              </a:rPr>
              <a:t>Chanh</a:t>
            </a:r>
            <a:endParaRPr lang="en-US" altLang="zh-CN" sz="1400" dirty="0">
              <a:effectLst/>
              <a:latin typeface="Arial" panose="020B0604020202020204" pitchFamily="34" charset="0"/>
            </a:endParaRP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err="1">
                <a:effectLst/>
                <a:latin typeface="Arial" panose="020B0604020202020204" pitchFamily="34" charset="0"/>
              </a:rPr>
              <a:t>Chanh</a:t>
            </a:r>
            <a:r>
              <a:rPr lang="en-US" altLang="zh-CN" sz="1400" dirty="0">
                <a:effectLst/>
                <a:latin typeface="Arial" panose="020B0604020202020204" pitchFamily="34" charset="0"/>
              </a:rPr>
              <a:t> </a:t>
            </a:r>
            <a:r>
              <a:rPr lang="en-US" altLang="zh-CN" sz="1400" dirty="0" err="1">
                <a:effectLst/>
                <a:latin typeface="Arial" panose="020B0604020202020204" pitchFamily="34" charset="0"/>
              </a:rPr>
              <a:t>vàng</a:t>
            </a:r>
            <a:endParaRPr lang="en-US" altLang="zh-CN" sz="1400" dirty="0">
              <a:effectLst/>
              <a:latin typeface="Arial" panose="020B0604020202020204" pitchFamily="34" charset="0"/>
            </a:endParaRP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err="1">
                <a:effectLst/>
                <a:latin typeface="Arial" panose="020B0604020202020204" pitchFamily="34" charset="0"/>
              </a:rPr>
              <a:t>Táo</a:t>
            </a:r>
            <a:r>
              <a:rPr lang="en-US" altLang="zh-CN" sz="1400" dirty="0">
                <a:effectLst/>
                <a:latin typeface="Arial" panose="020B0604020202020204" pitchFamily="34" charset="0"/>
              </a:rPr>
              <a:t> </a:t>
            </a:r>
            <a:r>
              <a:rPr lang="en-US" altLang="zh-CN" sz="1400" dirty="0" err="1">
                <a:effectLst/>
                <a:latin typeface="Arial" panose="020B0604020202020204" pitchFamily="34" charset="0"/>
              </a:rPr>
              <a:t>xanh</a:t>
            </a:r>
            <a:endParaRPr lang="en-US" altLang="zh-CN" sz="1400" dirty="0">
              <a:effectLst/>
              <a:latin typeface="Arial" panose="020B0604020202020204" pitchFamily="34" charset="0"/>
            </a:endParaRP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Hoa </a:t>
            </a:r>
            <a:r>
              <a:rPr lang="en-US" altLang="zh-CN" sz="1400" dirty="0" err="1">
                <a:effectLst/>
                <a:latin typeface="Arial" panose="020B0604020202020204" pitchFamily="34" charset="0"/>
              </a:rPr>
              <a:t>gừng</a:t>
            </a:r>
            <a:endParaRPr lang="en-US" altLang="zh-CN" sz="1400" dirty="0">
              <a:effectLst/>
              <a:latin typeface="Arial" panose="020B0604020202020204" pitchFamily="34" charset="0"/>
            </a:endParaRPr>
          </a:p>
        </p:txBody>
      </p:sp>
      <p:sp>
        <p:nvSpPr>
          <p:cNvPr id="32" name="TextBox 31">
            <a:extLst>
              <a:ext uri="{FF2B5EF4-FFF2-40B4-BE49-F238E27FC236}">
                <a16:creationId xmlns:a16="http://schemas.microsoft.com/office/drawing/2014/main" id="{22201F74-1579-3130-4797-DB2844643F81}"/>
              </a:ext>
            </a:extLst>
          </p:cNvPr>
          <p:cNvSpPr txBox="1"/>
          <p:nvPr/>
        </p:nvSpPr>
        <p:spPr>
          <a:xfrm>
            <a:off x="3401872" y="5286538"/>
            <a:ext cx="2805709" cy="1193596"/>
          </a:xfrm>
          <a:prstGeom prst="rect">
            <a:avLst/>
          </a:prstGeom>
          <a:noFill/>
        </p:spPr>
        <p:txBody>
          <a:bodyPr wrap="square" anchor="b">
            <a:spAutoFit/>
          </a:bodyPr>
          <a:lstStyle/>
          <a:p>
            <a:pPr>
              <a:lnSpc>
                <a:spcPct val="82000"/>
              </a:lnSpc>
              <a:spcBef>
                <a:spcPts val="217"/>
              </a:spcBef>
            </a:pPr>
            <a:r>
              <a:rPr lang="en-US" altLang="zh-CN" sz="1400" b="1" dirty="0">
                <a:effectLst/>
                <a:latin typeface="Arial" panose="020B0604020202020204" pitchFamily="34" charset="0"/>
              </a:rPr>
              <a:t>HƯƠNG VỊ THỨ CẤP</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Bánh </a:t>
            </a:r>
            <a:r>
              <a:rPr lang="en-US" altLang="zh-CN" sz="1400" dirty="0" err="1">
                <a:effectLst/>
                <a:latin typeface="Arial" panose="020B0604020202020204" pitchFamily="34" charset="0"/>
              </a:rPr>
              <a:t>mì</a:t>
            </a:r>
            <a:r>
              <a:rPr lang="en-US" altLang="zh-CN" sz="1400" dirty="0">
                <a:effectLst/>
                <a:latin typeface="Arial" panose="020B0604020202020204" pitchFamily="34" charset="0"/>
              </a:rPr>
              <a:t> </a:t>
            </a:r>
            <a:r>
              <a:rPr lang="en-US" altLang="zh-CN" sz="1400" dirty="0" err="1">
                <a:effectLst/>
                <a:latin typeface="Arial" panose="020B0604020202020204" pitchFamily="34" charset="0"/>
              </a:rPr>
              <a:t>nướng</a:t>
            </a:r>
            <a:endParaRPr lang="en-US" altLang="zh-CN" sz="1400" dirty="0">
              <a:effectLst/>
              <a:latin typeface="Arial" panose="020B0604020202020204" pitchFamily="34" charset="0"/>
            </a:endParaRP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err="1">
                <a:effectLst/>
                <a:latin typeface="Arial" panose="020B0604020202020204" pitchFamily="34" charset="0"/>
              </a:rPr>
              <a:t>Hạnh</a:t>
            </a:r>
            <a:r>
              <a:rPr lang="en-US" altLang="zh-CN" sz="1400" dirty="0">
                <a:effectLst/>
                <a:latin typeface="Arial" panose="020B0604020202020204" pitchFamily="34" charset="0"/>
              </a:rPr>
              <a:t> </a:t>
            </a:r>
            <a:r>
              <a:rPr lang="en-US" altLang="zh-CN" sz="1400" dirty="0" err="1">
                <a:effectLst/>
                <a:latin typeface="Arial" panose="020B0604020202020204" pitchFamily="34" charset="0"/>
              </a:rPr>
              <a:t>nhân</a:t>
            </a:r>
            <a:endParaRPr lang="en-US" altLang="zh-CN" sz="1400" dirty="0">
              <a:effectLst/>
              <a:latin typeface="Arial" panose="020B0604020202020204" pitchFamily="34" charset="0"/>
            </a:endParaRP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err="1">
                <a:effectLst/>
                <a:latin typeface="Arial" panose="020B0604020202020204" pitchFamily="34" charset="0"/>
              </a:rPr>
              <a:t>Mật</a:t>
            </a:r>
            <a:r>
              <a:rPr lang="en-US" altLang="zh-CN" sz="1400" dirty="0">
                <a:effectLst/>
                <a:latin typeface="Arial" panose="020B0604020202020204" pitchFamily="34" charset="0"/>
              </a:rPr>
              <a:t> </a:t>
            </a:r>
            <a:r>
              <a:rPr lang="en-US" altLang="zh-CN" sz="1400" dirty="0" err="1">
                <a:effectLst/>
                <a:latin typeface="Arial" panose="020B0604020202020204" pitchFamily="34" charset="0"/>
              </a:rPr>
              <a:t>ong</a:t>
            </a:r>
            <a:endParaRPr lang="en-US" altLang="zh-CN" sz="1400" dirty="0">
              <a:effectLst/>
              <a:latin typeface="Arial" panose="020B0604020202020204" pitchFamily="34" charset="0"/>
            </a:endParaRP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err="1">
                <a:effectLst/>
                <a:latin typeface="Arial" panose="020B0604020202020204" pitchFamily="34" charset="0"/>
              </a:rPr>
              <a:t>Mứt</a:t>
            </a:r>
            <a:r>
              <a:rPr lang="en-US" altLang="zh-CN" sz="1400" dirty="0">
                <a:effectLst/>
                <a:latin typeface="Arial" panose="020B0604020202020204" pitchFamily="34" charset="0"/>
              </a:rPr>
              <a:t> cam</a:t>
            </a: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1546860" y="4525409"/>
            <a:ext cx="454914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p:nvPr/>
        </p:nvCxnSpPr>
        <p:spPr>
          <a:xfrm>
            <a:off x="1556170" y="4517789"/>
            <a:ext cx="0" cy="62484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6" name="Straight Connector 45">
            <a:extLst>
              <a:ext uri="{FF2B5EF4-FFF2-40B4-BE49-F238E27FC236}">
                <a16:creationId xmlns:a16="http://schemas.microsoft.com/office/drawing/2014/main" id="{2D862B48-2293-2118-9B46-8D7DF76BBE3D}"/>
              </a:ext>
            </a:extLst>
          </p:cNvPr>
          <p:cNvCxnSpPr/>
          <p:nvPr/>
        </p:nvCxnSpPr>
        <p:spPr>
          <a:xfrm>
            <a:off x="4070770" y="4517789"/>
            <a:ext cx="0" cy="62484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7" name="TextBox 46">
            <a:extLst>
              <a:ext uri="{FF2B5EF4-FFF2-40B4-BE49-F238E27FC236}">
                <a16:creationId xmlns:a16="http://schemas.microsoft.com/office/drawing/2014/main" id="{96FF515D-9515-ECD3-82BA-2FF7E96E67D0}"/>
              </a:ext>
            </a:extLst>
          </p:cNvPr>
          <p:cNvSpPr txBox="1"/>
          <p:nvPr/>
        </p:nvSpPr>
        <p:spPr>
          <a:xfrm>
            <a:off x="7790487" y="4852372"/>
            <a:ext cx="2805709" cy="1102866"/>
          </a:xfrm>
          <a:prstGeom prst="rect">
            <a:avLst/>
          </a:prstGeom>
          <a:noFill/>
        </p:spPr>
        <p:txBody>
          <a:bodyPr wrap="square" anchor="b">
            <a:spAutoFit/>
          </a:bodyPr>
          <a:lstStyle/>
          <a:p>
            <a:pPr algn="ctr">
              <a:spcBef>
                <a:spcPts val="203"/>
              </a:spcBef>
            </a:pPr>
            <a:r>
              <a:rPr lang="en-US" altLang="zh-CN" sz="1600" dirty="0">
                <a:effectLst/>
                <a:latin typeface="Arial" panose="020B0604020202020204" pitchFamily="34" charset="0"/>
              </a:rPr>
              <a:t>PHÁT TRIỂN MẠNH TRONG NHỮNG 
VƯỜN NHO CAO ĐỘ VÀ MÁT MẺ</a:t>
            </a:r>
          </a:p>
        </p:txBody>
      </p:sp>
      <p:sp>
        <p:nvSpPr>
          <p:cNvPr id="3" name="object 10">
            <a:extLst>
              <a:ext uri="{FF2B5EF4-FFF2-40B4-BE49-F238E27FC236}">
                <a16:creationId xmlns:a16="http://schemas.microsoft.com/office/drawing/2014/main" id="{84BFD1A9-D238-53F5-B6BF-A8AA847EFF3F}"/>
              </a:ext>
            </a:extLst>
          </p:cNvPr>
          <p:cNvSpPr txBox="1"/>
          <p:nvPr/>
        </p:nvSpPr>
        <p:spPr>
          <a:xfrm rot="16200000">
            <a:off x="4423551"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US" altLang="zh-CN" sz="4400" b="1" dirty="0">
                <a:solidFill>
                  <a:schemeClr val="bg1"/>
                </a:solidFill>
                <a:latin typeface="Arial" panose="020B0604020202020204" pitchFamily="34" charset="0"/>
                <a:ea typeface="Inter Display" panose="02000503000000020004" pitchFamily="2" charset="0"/>
                <a:cs typeface="Arial" panose="020B0604020202020204" pitchFamily="34" charset="0"/>
              </a:rPr>
              <a:t>RIESLING</a:t>
            </a:r>
            <a:endParaRPr lang="en-AU" sz="44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Tree>
    <p:extLst>
      <p:ext uri="{BB962C8B-B14F-4D97-AF65-F5344CB8AC3E}">
        <p14:creationId xmlns:p14="http://schemas.microsoft.com/office/powerpoint/2010/main" val="33125648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D7156B-802D-6F4F-B138-FFA650E9EE5B}"/>
            </a:ext>
          </a:extLst>
        </p:cNvPr>
        <p:cNvGrpSpPr/>
        <p:nvPr/>
      </p:nvGrpSpPr>
      <p:grpSpPr>
        <a:xfrm>
          <a:off x="0" y="0"/>
          <a:ext cx="0" cy="0"/>
          <a:chOff x="0" y="0"/>
          <a:chExt cx="0" cy="0"/>
        </a:xfrm>
      </p:grpSpPr>
      <p:pic>
        <p:nvPicPr>
          <p:cNvPr id="6" name="Picture Placeholder 8" descr="A close up of a bottle  Description automatically generated">
            <a:extLst>
              <a:ext uri="{FF2B5EF4-FFF2-40B4-BE49-F238E27FC236}">
                <a16:creationId xmlns:a16="http://schemas.microsoft.com/office/drawing/2014/main" id="{1E720B25-2B4A-DBCB-23C5-2ED68685355D}"/>
              </a:ext>
            </a:extLst>
          </p:cNvPr>
          <p:cNvPicPr>
            <a:picLocks noGrp="1" noChangeAspect="1"/>
          </p:cNvPicPr>
          <p:nvPr>
            <p:ph type="pic" sz="quarter" idx="4294967295"/>
          </p:nvPr>
        </p:nvPicPr>
        <p:blipFill>
          <a:blip r:embed="rId3" cstate="print">
            <a:extLst>
              <a:ext uri="{28A0092B-C50C-407E-A947-70E740481C1C}">
                <a14:useLocalDpi xmlns:a14="http://schemas.microsoft.com/office/drawing/2010/main"/>
              </a:ext>
            </a:extLst>
          </a:blip>
          <a:srcRect/>
          <a:stretch>
            <a:fillRect/>
          </a:stretch>
        </p:blipFill>
        <p:spPr>
          <a:xfrm>
            <a:off x="8514975" y="368300"/>
            <a:ext cx="2114328" cy="6400800"/>
          </a:xfrm>
        </p:spPr>
      </p:pic>
      <p:sp>
        <p:nvSpPr>
          <p:cNvPr id="21" name="object 10">
            <a:extLst>
              <a:ext uri="{FF2B5EF4-FFF2-40B4-BE49-F238E27FC236}">
                <a16:creationId xmlns:a16="http://schemas.microsoft.com/office/drawing/2014/main" id="{E8DC101D-DEF5-39DB-0571-1A8F7D7B7A75}"/>
              </a:ext>
            </a:extLst>
          </p:cNvPr>
          <p:cNvSpPr txBox="1"/>
          <p:nvPr/>
        </p:nvSpPr>
        <p:spPr>
          <a:xfrm rot="16200000">
            <a:off x="7343129"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US" altLang="zh-CN" sz="4400" b="1" dirty="0">
                <a:solidFill>
                  <a:schemeClr val="bg1"/>
                </a:solidFill>
                <a:latin typeface="Arial" panose="020B0604020202020204" pitchFamily="34" charset="0"/>
                <a:ea typeface="Inter Display" panose="02000503000000020004" pitchFamily="2" charset="0"/>
                <a:cs typeface="Arial" panose="020B0604020202020204" pitchFamily="34" charset="0"/>
              </a:rPr>
              <a:t>RIESLING</a:t>
            </a:r>
            <a:endParaRPr lang="en-AU" sz="44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
        <p:nvSpPr>
          <p:cNvPr id="10" name="Oval 9">
            <a:extLst>
              <a:ext uri="{FF2B5EF4-FFF2-40B4-BE49-F238E27FC236}">
                <a16:creationId xmlns:a16="http://schemas.microsoft.com/office/drawing/2014/main" id="{C2164130-C817-58F9-2C6A-4CE3EF096460}"/>
              </a:ext>
            </a:extLst>
          </p:cNvPr>
          <p:cNvSpPr/>
          <p:nvPr/>
        </p:nvSpPr>
        <p:spPr>
          <a:xfrm>
            <a:off x="2010871" y="1969172"/>
            <a:ext cx="272668" cy="272668"/>
          </a:xfrm>
          <a:prstGeom prst="ellipse">
            <a:avLst/>
          </a:prstGeom>
          <a:solidFill>
            <a:srgbClr val="F7F0D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4" name="Oval 13">
            <a:extLst>
              <a:ext uri="{FF2B5EF4-FFF2-40B4-BE49-F238E27FC236}">
                <a16:creationId xmlns:a16="http://schemas.microsoft.com/office/drawing/2014/main" id="{0A5A606F-4A6A-3B78-FDE0-5346E75A688D}"/>
              </a:ext>
            </a:extLst>
          </p:cNvPr>
          <p:cNvSpPr/>
          <p:nvPr/>
        </p:nvSpPr>
        <p:spPr>
          <a:xfrm>
            <a:off x="2375014" y="1966270"/>
            <a:ext cx="272668" cy="272668"/>
          </a:xfrm>
          <a:prstGeom prst="ellipse">
            <a:avLst/>
          </a:prstGeom>
          <a:solidFill>
            <a:srgbClr val="EBE7B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5" name="Oval 14">
            <a:extLst>
              <a:ext uri="{FF2B5EF4-FFF2-40B4-BE49-F238E27FC236}">
                <a16:creationId xmlns:a16="http://schemas.microsoft.com/office/drawing/2014/main" id="{4CE4DE0A-3156-E185-6BA0-5277D6FBF076}"/>
              </a:ext>
            </a:extLst>
          </p:cNvPr>
          <p:cNvSpPr/>
          <p:nvPr/>
        </p:nvSpPr>
        <p:spPr>
          <a:xfrm>
            <a:off x="2739157" y="1966270"/>
            <a:ext cx="272668" cy="272668"/>
          </a:xfrm>
          <a:prstGeom prst="ellipse">
            <a:avLst/>
          </a:prstGeom>
          <a:solidFill>
            <a:srgbClr val="F4EF8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6" name="Oval 15">
            <a:extLst>
              <a:ext uri="{FF2B5EF4-FFF2-40B4-BE49-F238E27FC236}">
                <a16:creationId xmlns:a16="http://schemas.microsoft.com/office/drawing/2014/main" id="{81F29077-FA8A-2CDB-E97D-A40A19EE4078}"/>
              </a:ext>
            </a:extLst>
          </p:cNvPr>
          <p:cNvSpPr/>
          <p:nvPr/>
        </p:nvSpPr>
        <p:spPr>
          <a:xfrm>
            <a:off x="3103300" y="1966270"/>
            <a:ext cx="272668" cy="272668"/>
          </a:xfrm>
          <a:prstGeom prst="ellipse">
            <a:avLst/>
          </a:prstGeom>
          <a:solidFill>
            <a:srgbClr val="F1E24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37" name="Title 2">
            <a:extLst>
              <a:ext uri="{FF2B5EF4-FFF2-40B4-BE49-F238E27FC236}">
                <a16:creationId xmlns:a16="http://schemas.microsoft.com/office/drawing/2014/main" id="{DB00030A-5E2A-8A04-9455-684D5BB263FC}"/>
              </a:ext>
            </a:extLst>
          </p:cNvPr>
          <p:cNvSpPr txBox="1"/>
          <p:nvPr/>
        </p:nvSpPr>
        <p:spPr>
          <a:xfrm>
            <a:off x="530425" y="1994238"/>
            <a:ext cx="1104374" cy="282528"/>
          </a:xfrm>
          <a:prstGeom prst="rect">
            <a:avLst/>
          </a:prstGeom>
        </p:spPr>
        <p:txBody>
          <a:bodyPr anchor="t">
            <a:norm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MÀU SẮC</a:t>
            </a:r>
          </a:p>
        </p:txBody>
      </p:sp>
      <p:sp>
        <p:nvSpPr>
          <p:cNvPr id="41" name="Oval 40">
            <a:extLst>
              <a:ext uri="{FF2B5EF4-FFF2-40B4-BE49-F238E27FC236}">
                <a16:creationId xmlns:a16="http://schemas.microsoft.com/office/drawing/2014/main" id="{733F3771-4282-D452-8E25-D8716D9E49DC}"/>
              </a:ext>
            </a:extLst>
          </p:cNvPr>
          <p:cNvSpPr/>
          <p:nvPr/>
        </p:nvSpPr>
        <p:spPr>
          <a:xfrm>
            <a:off x="3467824" y="1966270"/>
            <a:ext cx="272668" cy="272668"/>
          </a:xfrm>
          <a:prstGeom prst="ellipse">
            <a:avLst/>
          </a:prstGeom>
          <a:solidFill>
            <a:srgbClr val="F0E0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42" name="Oval 41">
            <a:extLst>
              <a:ext uri="{FF2B5EF4-FFF2-40B4-BE49-F238E27FC236}">
                <a16:creationId xmlns:a16="http://schemas.microsoft.com/office/drawing/2014/main" id="{5665D82D-136D-E579-CE9A-3DEDF142AE84}"/>
              </a:ext>
            </a:extLst>
          </p:cNvPr>
          <p:cNvSpPr/>
          <p:nvPr/>
        </p:nvSpPr>
        <p:spPr>
          <a:xfrm>
            <a:off x="3832348" y="1966270"/>
            <a:ext cx="272668" cy="272668"/>
          </a:xfrm>
          <a:prstGeom prst="ellipse">
            <a:avLst/>
          </a:prstGeom>
          <a:solidFill>
            <a:srgbClr val="F5D1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43" name="Oval 42">
            <a:extLst>
              <a:ext uri="{FF2B5EF4-FFF2-40B4-BE49-F238E27FC236}">
                <a16:creationId xmlns:a16="http://schemas.microsoft.com/office/drawing/2014/main" id="{8AC4D748-73A2-2FF0-B26F-439037E69A67}"/>
              </a:ext>
            </a:extLst>
          </p:cNvPr>
          <p:cNvSpPr/>
          <p:nvPr/>
        </p:nvSpPr>
        <p:spPr>
          <a:xfrm>
            <a:off x="4190693" y="1966270"/>
            <a:ext cx="272668" cy="272668"/>
          </a:xfrm>
          <a:prstGeom prst="ellipse">
            <a:avLst/>
          </a:prstGeom>
          <a:solidFill>
            <a:srgbClr val="D19C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44" name="Oval 43">
            <a:extLst>
              <a:ext uri="{FF2B5EF4-FFF2-40B4-BE49-F238E27FC236}">
                <a16:creationId xmlns:a16="http://schemas.microsoft.com/office/drawing/2014/main" id="{31270497-E897-4289-F0EB-3818B8B0E1B1}"/>
              </a:ext>
            </a:extLst>
          </p:cNvPr>
          <p:cNvSpPr/>
          <p:nvPr/>
        </p:nvSpPr>
        <p:spPr>
          <a:xfrm>
            <a:off x="4561395" y="1966270"/>
            <a:ext cx="272668" cy="272668"/>
          </a:xfrm>
          <a:prstGeom prst="ellipse">
            <a:avLst/>
          </a:prstGeom>
          <a:solidFill>
            <a:srgbClr val="B3682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45" name="Oval 44">
            <a:extLst>
              <a:ext uri="{FF2B5EF4-FFF2-40B4-BE49-F238E27FC236}">
                <a16:creationId xmlns:a16="http://schemas.microsoft.com/office/drawing/2014/main" id="{70DBE59E-8202-2A43-125A-376F32B8C615}"/>
              </a:ext>
            </a:extLst>
          </p:cNvPr>
          <p:cNvSpPr/>
          <p:nvPr/>
        </p:nvSpPr>
        <p:spPr>
          <a:xfrm>
            <a:off x="4925919" y="1966270"/>
            <a:ext cx="272668" cy="272668"/>
          </a:xfrm>
          <a:prstGeom prst="ellipse">
            <a:avLst/>
          </a:prstGeom>
          <a:solidFill>
            <a:srgbClr val="6A3E1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46" name="Title 2">
            <a:extLst>
              <a:ext uri="{FF2B5EF4-FFF2-40B4-BE49-F238E27FC236}">
                <a16:creationId xmlns:a16="http://schemas.microsoft.com/office/drawing/2014/main" id="{19AEF9CD-D63A-FEAF-39B7-0E9108981333}"/>
              </a:ext>
            </a:extLst>
          </p:cNvPr>
          <p:cNvSpPr txBox="1"/>
          <p:nvPr/>
        </p:nvSpPr>
        <p:spPr>
          <a:xfrm>
            <a:off x="1938063" y="2413463"/>
            <a:ext cx="158409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Riesling</a:t>
            </a:r>
          </a:p>
        </p:txBody>
      </p:sp>
      <p:cxnSp>
        <p:nvCxnSpPr>
          <p:cNvPr id="48" name="Straight Connector 47">
            <a:extLst>
              <a:ext uri="{FF2B5EF4-FFF2-40B4-BE49-F238E27FC236}">
                <a16:creationId xmlns:a16="http://schemas.microsoft.com/office/drawing/2014/main" id="{1D1DEDE6-0197-C6A7-0DF9-819C5A4FD5B7}"/>
              </a:ext>
            </a:extLst>
          </p:cNvPr>
          <p:cNvCxnSpPr>
            <a:cxnSpLocks/>
          </p:cNvCxnSpPr>
          <p:nvPr/>
        </p:nvCxnSpPr>
        <p:spPr>
          <a:xfrm>
            <a:off x="1509431" y="2120892"/>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1727E905-3D33-773A-D9E9-10C39B8CC9D6}"/>
              </a:ext>
            </a:extLst>
          </p:cNvPr>
          <p:cNvSpPr/>
          <p:nvPr/>
        </p:nvSpPr>
        <p:spPr>
          <a:xfrm>
            <a:off x="2010871" y="31183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55" name="Oval 54">
            <a:extLst>
              <a:ext uri="{FF2B5EF4-FFF2-40B4-BE49-F238E27FC236}">
                <a16:creationId xmlns:a16="http://schemas.microsoft.com/office/drawing/2014/main" id="{221C8CE9-56C6-BF69-99CD-0C9D79ACCFA4}"/>
              </a:ext>
            </a:extLst>
          </p:cNvPr>
          <p:cNvSpPr/>
          <p:nvPr/>
        </p:nvSpPr>
        <p:spPr>
          <a:xfrm>
            <a:off x="2375014" y="311544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56" name="Oval 55">
            <a:extLst>
              <a:ext uri="{FF2B5EF4-FFF2-40B4-BE49-F238E27FC236}">
                <a16:creationId xmlns:a16="http://schemas.microsoft.com/office/drawing/2014/main" id="{EF9CE1DD-409D-D6E8-2FD3-84F4585A1110}"/>
              </a:ext>
            </a:extLst>
          </p:cNvPr>
          <p:cNvSpPr/>
          <p:nvPr/>
        </p:nvSpPr>
        <p:spPr>
          <a:xfrm>
            <a:off x="2739157" y="311544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57" name="Oval 56">
            <a:extLst>
              <a:ext uri="{FF2B5EF4-FFF2-40B4-BE49-F238E27FC236}">
                <a16:creationId xmlns:a16="http://schemas.microsoft.com/office/drawing/2014/main" id="{F8999AB3-78BD-EE6F-D341-682BDE6C7653}"/>
              </a:ext>
            </a:extLst>
          </p:cNvPr>
          <p:cNvSpPr/>
          <p:nvPr/>
        </p:nvSpPr>
        <p:spPr>
          <a:xfrm>
            <a:off x="3103300" y="311544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58" name="Title 2">
            <a:extLst>
              <a:ext uri="{FF2B5EF4-FFF2-40B4-BE49-F238E27FC236}">
                <a16:creationId xmlns:a16="http://schemas.microsoft.com/office/drawing/2014/main" id="{CF517208-81FB-D893-85ED-FA67EC1640EC}"/>
              </a:ext>
            </a:extLst>
          </p:cNvPr>
          <p:cNvSpPr txBox="1"/>
          <p:nvPr/>
        </p:nvSpPr>
        <p:spPr>
          <a:xfrm>
            <a:off x="530424" y="3123700"/>
            <a:ext cx="1553596" cy="282528"/>
          </a:xfrm>
          <a:prstGeom prst="rect">
            <a:avLst/>
          </a:prstGeom>
        </p:spPr>
        <p:txBody>
          <a:bodyPr anchor="t">
            <a:noAutofit/>
          </a:bodyPr>
          <a:lstStyle>
            <a:lvl1pPr algn="l" defTabSz="914453" rtl="0" eaLnBrk="1" latinLnBrk="0" hangingPunct="1">
              <a:lnSpc>
                <a:spcPct val="80000"/>
              </a:lnSpc>
              <a:spcBef>
                <a:spcPct val="0"/>
              </a:spcBef>
              <a:buNone/>
              <a:defRPr sz="11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ĐẬM ĐÀ</a:t>
            </a:r>
          </a:p>
        </p:txBody>
      </p:sp>
      <p:sp>
        <p:nvSpPr>
          <p:cNvPr id="59" name="Oval 58">
            <a:extLst>
              <a:ext uri="{FF2B5EF4-FFF2-40B4-BE49-F238E27FC236}">
                <a16:creationId xmlns:a16="http://schemas.microsoft.com/office/drawing/2014/main" id="{B2D090DD-3AF4-E349-50FC-69C07E42ED6E}"/>
              </a:ext>
            </a:extLst>
          </p:cNvPr>
          <p:cNvSpPr/>
          <p:nvPr/>
        </p:nvSpPr>
        <p:spPr>
          <a:xfrm>
            <a:off x="3467824" y="311544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60" name="Oval 59">
            <a:extLst>
              <a:ext uri="{FF2B5EF4-FFF2-40B4-BE49-F238E27FC236}">
                <a16:creationId xmlns:a16="http://schemas.microsoft.com/office/drawing/2014/main" id="{B870CD8C-C143-00D8-34AB-B960F82C9D98}"/>
              </a:ext>
            </a:extLst>
          </p:cNvPr>
          <p:cNvSpPr/>
          <p:nvPr/>
        </p:nvSpPr>
        <p:spPr>
          <a:xfrm>
            <a:off x="3832348" y="311544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61" name="Oval 60">
            <a:extLst>
              <a:ext uri="{FF2B5EF4-FFF2-40B4-BE49-F238E27FC236}">
                <a16:creationId xmlns:a16="http://schemas.microsoft.com/office/drawing/2014/main" id="{9DAD3FEE-FD64-2F2C-F165-6E475B6F3011}"/>
              </a:ext>
            </a:extLst>
          </p:cNvPr>
          <p:cNvSpPr/>
          <p:nvPr/>
        </p:nvSpPr>
        <p:spPr>
          <a:xfrm>
            <a:off x="4190693" y="311544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62" name="Oval 61">
            <a:extLst>
              <a:ext uri="{FF2B5EF4-FFF2-40B4-BE49-F238E27FC236}">
                <a16:creationId xmlns:a16="http://schemas.microsoft.com/office/drawing/2014/main" id="{EC77C59E-CBA8-EE43-4D1F-EB3E6CA79DBC}"/>
              </a:ext>
            </a:extLst>
          </p:cNvPr>
          <p:cNvSpPr/>
          <p:nvPr/>
        </p:nvSpPr>
        <p:spPr>
          <a:xfrm>
            <a:off x="4561395" y="311544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63" name="Oval 62">
            <a:extLst>
              <a:ext uri="{FF2B5EF4-FFF2-40B4-BE49-F238E27FC236}">
                <a16:creationId xmlns:a16="http://schemas.microsoft.com/office/drawing/2014/main" id="{CFE8EEF0-74D8-D95D-F528-AED1B442B8A0}"/>
              </a:ext>
            </a:extLst>
          </p:cNvPr>
          <p:cNvSpPr/>
          <p:nvPr/>
        </p:nvSpPr>
        <p:spPr>
          <a:xfrm>
            <a:off x="4925919" y="311544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66" name="Title 2">
            <a:extLst>
              <a:ext uri="{FF2B5EF4-FFF2-40B4-BE49-F238E27FC236}">
                <a16:creationId xmlns:a16="http://schemas.microsoft.com/office/drawing/2014/main" id="{73F7F18A-97BA-E9BE-56BC-904E7D605F1B}"/>
              </a:ext>
            </a:extLst>
          </p:cNvPr>
          <p:cNvSpPr txBox="1"/>
          <p:nvPr/>
        </p:nvSpPr>
        <p:spPr>
          <a:xfrm>
            <a:off x="1912839" y="276437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Nhẹ</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67" name="Title 2">
            <a:extLst>
              <a:ext uri="{FF2B5EF4-FFF2-40B4-BE49-F238E27FC236}">
                <a16:creationId xmlns:a16="http://schemas.microsoft.com/office/drawing/2014/main" id="{17FA6A38-C666-98D9-C821-631BB9550932}"/>
              </a:ext>
            </a:extLst>
          </p:cNvPr>
          <p:cNvSpPr txBox="1"/>
          <p:nvPr/>
        </p:nvSpPr>
        <p:spPr>
          <a:xfrm>
            <a:off x="3182590" y="279324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Vừa</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68" name="Title 2">
            <a:extLst>
              <a:ext uri="{FF2B5EF4-FFF2-40B4-BE49-F238E27FC236}">
                <a16:creationId xmlns:a16="http://schemas.microsoft.com/office/drawing/2014/main" id="{1CD87786-BE18-37C8-3AB3-C70C9354BB8D}"/>
              </a:ext>
            </a:extLst>
          </p:cNvPr>
          <p:cNvSpPr txBox="1"/>
          <p:nvPr/>
        </p:nvSpPr>
        <p:spPr>
          <a:xfrm>
            <a:off x="4475721" y="2764375"/>
            <a:ext cx="771747" cy="282528"/>
          </a:xfrm>
          <a:prstGeom prst="rect">
            <a:avLst/>
          </a:prstGeom>
        </p:spPr>
        <p:txBody>
          <a:bodyPr anchor="t">
            <a:noAutofit/>
          </a:bodyPr>
          <a:lstStyle>
            <a:lvl1pPr algn="l" defTabSz="914453" rtl="0" eaLnBrk="1" latinLnBrk="0" hangingPunct="1">
              <a:lnSpc>
                <a:spcPct val="80000"/>
              </a:lnSpc>
              <a:spcBef>
                <a:spcPct val="0"/>
              </a:spcBef>
              <a:buNone/>
              <a:defRPr sz="8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Đậm</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đà</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69" name="Oval 68">
            <a:extLst>
              <a:ext uri="{FF2B5EF4-FFF2-40B4-BE49-F238E27FC236}">
                <a16:creationId xmlns:a16="http://schemas.microsoft.com/office/drawing/2014/main" id="{C92AD4F4-FD06-9A8F-D356-182F28EEBFB5}"/>
              </a:ext>
            </a:extLst>
          </p:cNvPr>
          <p:cNvSpPr/>
          <p:nvPr/>
        </p:nvSpPr>
        <p:spPr>
          <a:xfrm>
            <a:off x="2010871" y="395861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70" name="Oval 69">
            <a:extLst>
              <a:ext uri="{FF2B5EF4-FFF2-40B4-BE49-F238E27FC236}">
                <a16:creationId xmlns:a16="http://schemas.microsoft.com/office/drawing/2014/main" id="{2621B11A-7CCC-52F9-B32F-9C6C47E7D67C}"/>
              </a:ext>
            </a:extLst>
          </p:cNvPr>
          <p:cNvSpPr/>
          <p:nvPr/>
        </p:nvSpPr>
        <p:spPr>
          <a:xfrm>
            <a:off x="2375014" y="395570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71" name="Oval 70">
            <a:extLst>
              <a:ext uri="{FF2B5EF4-FFF2-40B4-BE49-F238E27FC236}">
                <a16:creationId xmlns:a16="http://schemas.microsoft.com/office/drawing/2014/main" id="{86306605-8329-9630-826D-1CED8257BC8C}"/>
              </a:ext>
            </a:extLst>
          </p:cNvPr>
          <p:cNvSpPr/>
          <p:nvPr/>
        </p:nvSpPr>
        <p:spPr>
          <a:xfrm>
            <a:off x="2739157" y="395570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72" name="Oval 71">
            <a:extLst>
              <a:ext uri="{FF2B5EF4-FFF2-40B4-BE49-F238E27FC236}">
                <a16:creationId xmlns:a16="http://schemas.microsoft.com/office/drawing/2014/main" id="{946D7922-9EB8-67E5-DB37-08A159A49C5C}"/>
              </a:ext>
            </a:extLst>
          </p:cNvPr>
          <p:cNvSpPr/>
          <p:nvPr/>
        </p:nvSpPr>
        <p:spPr>
          <a:xfrm>
            <a:off x="3103300" y="395570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74" name="Oval 73">
            <a:extLst>
              <a:ext uri="{FF2B5EF4-FFF2-40B4-BE49-F238E27FC236}">
                <a16:creationId xmlns:a16="http://schemas.microsoft.com/office/drawing/2014/main" id="{4B209898-9CF3-F9E3-F77D-A59311AF7672}"/>
              </a:ext>
            </a:extLst>
          </p:cNvPr>
          <p:cNvSpPr/>
          <p:nvPr/>
        </p:nvSpPr>
        <p:spPr>
          <a:xfrm>
            <a:off x="3467824" y="395570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75" name="Oval 74">
            <a:extLst>
              <a:ext uri="{FF2B5EF4-FFF2-40B4-BE49-F238E27FC236}">
                <a16:creationId xmlns:a16="http://schemas.microsoft.com/office/drawing/2014/main" id="{30406F77-3158-5F3E-58B2-498267EC43C2}"/>
              </a:ext>
            </a:extLst>
          </p:cNvPr>
          <p:cNvSpPr/>
          <p:nvPr/>
        </p:nvSpPr>
        <p:spPr>
          <a:xfrm>
            <a:off x="3832348" y="395570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76" name="Oval 75">
            <a:extLst>
              <a:ext uri="{FF2B5EF4-FFF2-40B4-BE49-F238E27FC236}">
                <a16:creationId xmlns:a16="http://schemas.microsoft.com/office/drawing/2014/main" id="{290F2B47-A433-29FA-C378-6094F48BBD77}"/>
              </a:ext>
            </a:extLst>
          </p:cNvPr>
          <p:cNvSpPr/>
          <p:nvPr/>
        </p:nvSpPr>
        <p:spPr>
          <a:xfrm>
            <a:off x="4190693" y="395570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77" name="Oval 76">
            <a:extLst>
              <a:ext uri="{FF2B5EF4-FFF2-40B4-BE49-F238E27FC236}">
                <a16:creationId xmlns:a16="http://schemas.microsoft.com/office/drawing/2014/main" id="{3EA6C935-F4D5-898F-F119-2DDEF030350E}"/>
              </a:ext>
            </a:extLst>
          </p:cNvPr>
          <p:cNvSpPr/>
          <p:nvPr/>
        </p:nvSpPr>
        <p:spPr>
          <a:xfrm>
            <a:off x="4561395" y="395570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78" name="Oval 77">
            <a:extLst>
              <a:ext uri="{FF2B5EF4-FFF2-40B4-BE49-F238E27FC236}">
                <a16:creationId xmlns:a16="http://schemas.microsoft.com/office/drawing/2014/main" id="{995F3938-ACB9-9B3B-E644-2B588AFF1AC2}"/>
              </a:ext>
            </a:extLst>
          </p:cNvPr>
          <p:cNvSpPr/>
          <p:nvPr/>
        </p:nvSpPr>
        <p:spPr>
          <a:xfrm>
            <a:off x="4925919" y="395570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79" name="Title 2">
            <a:extLst>
              <a:ext uri="{FF2B5EF4-FFF2-40B4-BE49-F238E27FC236}">
                <a16:creationId xmlns:a16="http://schemas.microsoft.com/office/drawing/2014/main" id="{247A32F2-8AE5-CB3B-8ED3-FD992E091DD7}"/>
              </a:ext>
            </a:extLst>
          </p:cNvPr>
          <p:cNvSpPr txBox="1"/>
          <p:nvPr/>
        </p:nvSpPr>
        <p:spPr>
          <a:xfrm>
            <a:off x="1912839" y="3604635"/>
            <a:ext cx="1098986" cy="270817"/>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Không</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80" name="Title 2">
            <a:extLst>
              <a:ext uri="{FF2B5EF4-FFF2-40B4-BE49-F238E27FC236}">
                <a16:creationId xmlns:a16="http://schemas.microsoft.com/office/drawing/2014/main" id="{279637B9-1F45-D9DC-C235-659BABE8AA04}"/>
              </a:ext>
            </a:extLst>
          </p:cNvPr>
          <p:cNvSpPr txBox="1"/>
          <p:nvPr/>
        </p:nvSpPr>
        <p:spPr>
          <a:xfrm>
            <a:off x="3033407" y="3633509"/>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Hơi</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81" name="Title 2">
            <a:extLst>
              <a:ext uri="{FF2B5EF4-FFF2-40B4-BE49-F238E27FC236}">
                <a16:creationId xmlns:a16="http://schemas.microsoft.com/office/drawing/2014/main" id="{962863DC-1396-42D2-3D06-8BA51EE6DB45}"/>
              </a:ext>
            </a:extLst>
          </p:cNvPr>
          <p:cNvSpPr txBox="1"/>
          <p:nvPr/>
        </p:nvSpPr>
        <p:spPr>
          <a:xfrm>
            <a:off x="4475721" y="360463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cxnSp>
        <p:nvCxnSpPr>
          <p:cNvPr id="82" name="Straight Connector 81">
            <a:extLst>
              <a:ext uri="{FF2B5EF4-FFF2-40B4-BE49-F238E27FC236}">
                <a16:creationId xmlns:a16="http://schemas.microsoft.com/office/drawing/2014/main" id="{61A3CF7A-465E-20DF-54ED-50C55FD26990}"/>
              </a:ext>
            </a:extLst>
          </p:cNvPr>
          <p:cNvCxnSpPr>
            <a:cxnSpLocks/>
          </p:cNvCxnSpPr>
          <p:nvPr/>
        </p:nvCxnSpPr>
        <p:spPr>
          <a:xfrm>
            <a:off x="1634799" y="3264139"/>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74A73459-5840-75CF-17EA-8203B633CE5F}"/>
              </a:ext>
            </a:extLst>
          </p:cNvPr>
          <p:cNvSpPr txBox="1"/>
          <p:nvPr/>
        </p:nvSpPr>
        <p:spPr>
          <a:xfrm>
            <a:off x="530424" y="396741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NGỌT</a:t>
            </a:r>
          </a:p>
        </p:txBody>
      </p:sp>
      <p:cxnSp>
        <p:nvCxnSpPr>
          <p:cNvPr id="88" name="Straight Connector 87">
            <a:extLst>
              <a:ext uri="{FF2B5EF4-FFF2-40B4-BE49-F238E27FC236}">
                <a16:creationId xmlns:a16="http://schemas.microsoft.com/office/drawing/2014/main" id="{62523FA4-3EF8-F66B-82BD-CB7F6307CBAA}"/>
              </a:ext>
            </a:extLst>
          </p:cNvPr>
          <p:cNvCxnSpPr>
            <a:cxnSpLocks/>
          </p:cNvCxnSpPr>
          <p:nvPr/>
        </p:nvCxnSpPr>
        <p:spPr>
          <a:xfrm>
            <a:off x="1410577" y="4107858"/>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2B67659B-0036-47A0-F4B7-27DC6C3C1498}"/>
              </a:ext>
            </a:extLst>
          </p:cNvPr>
          <p:cNvSpPr/>
          <p:nvPr/>
        </p:nvSpPr>
        <p:spPr>
          <a:xfrm>
            <a:off x="2010871" y="4798869"/>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91" name="Oval 90">
            <a:extLst>
              <a:ext uri="{FF2B5EF4-FFF2-40B4-BE49-F238E27FC236}">
                <a16:creationId xmlns:a16="http://schemas.microsoft.com/office/drawing/2014/main" id="{CFDB8C7A-B7AC-9755-7B76-45ED2D71F9CD}"/>
              </a:ext>
            </a:extLst>
          </p:cNvPr>
          <p:cNvSpPr/>
          <p:nvPr/>
        </p:nvSpPr>
        <p:spPr>
          <a:xfrm>
            <a:off x="2375014" y="4795967"/>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92" name="Oval 91">
            <a:extLst>
              <a:ext uri="{FF2B5EF4-FFF2-40B4-BE49-F238E27FC236}">
                <a16:creationId xmlns:a16="http://schemas.microsoft.com/office/drawing/2014/main" id="{7D62C6F3-25BA-88D6-F7CE-FB997978BA9A}"/>
              </a:ext>
            </a:extLst>
          </p:cNvPr>
          <p:cNvSpPr/>
          <p:nvPr/>
        </p:nvSpPr>
        <p:spPr>
          <a:xfrm>
            <a:off x="2739157" y="4795967"/>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93" name="Oval 92">
            <a:extLst>
              <a:ext uri="{FF2B5EF4-FFF2-40B4-BE49-F238E27FC236}">
                <a16:creationId xmlns:a16="http://schemas.microsoft.com/office/drawing/2014/main" id="{79323FBD-32D1-8CDA-3B67-816490AF1189}"/>
              </a:ext>
            </a:extLst>
          </p:cNvPr>
          <p:cNvSpPr/>
          <p:nvPr/>
        </p:nvSpPr>
        <p:spPr>
          <a:xfrm>
            <a:off x="3103300" y="4795967"/>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94" name="Oval 93">
            <a:extLst>
              <a:ext uri="{FF2B5EF4-FFF2-40B4-BE49-F238E27FC236}">
                <a16:creationId xmlns:a16="http://schemas.microsoft.com/office/drawing/2014/main" id="{CE5BBBDB-C5A0-A2DE-F9EB-F4CC0B503F55}"/>
              </a:ext>
            </a:extLst>
          </p:cNvPr>
          <p:cNvSpPr/>
          <p:nvPr/>
        </p:nvSpPr>
        <p:spPr>
          <a:xfrm>
            <a:off x="3467824" y="4795967"/>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95" name="Oval 94">
            <a:extLst>
              <a:ext uri="{FF2B5EF4-FFF2-40B4-BE49-F238E27FC236}">
                <a16:creationId xmlns:a16="http://schemas.microsoft.com/office/drawing/2014/main" id="{18E49564-A27C-F85A-FAC2-1E71189193B8}"/>
              </a:ext>
            </a:extLst>
          </p:cNvPr>
          <p:cNvSpPr/>
          <p:nvPr/>
        </p:nvSpPr>
        <p:spPr>
          <a:xfrm>
            <a:off x="3832348" y="4795967"/>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96" name="Oval 95">
            <a:extLst>
              <a:ext uri="{FF2B5EF4-FFF2-40B4-BE49-F238E27FC236}">
                <a16:creationId xmlns:a16="http://schemas.microsoft.com/office/drawing/2014/main" id="{45E3809F-C4C6-6BB7-0B44-05A727ADFE97}"/>
              </a:ext>
            </a:extLst>
          </p:cNvPr>
          <p:cNvSpPr/>
          <p:nvPr/>
        </p:nvSpPr>
        <p:spPr>
          <a:xfrm>
            <a:off x="4190693" y="4795967"/>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97" name="Oval 96">
            <a:extLst>
              <a:ext uri="{FF2B5EF4-FFF2-40B4-BE49-F238E27FC236}">
                <a16:creationId xmlns:a16="http://schemas.microsoft.com/office/drawing/2014/main" id="{65D27092-19A0-E983-D182-7C15FD94974F}"/>
              </a:ext>
            </a:extLst>
          </p:cNvPr>
          <p:cNvSpPr/>
          <p:nvPr/>
        </p:nvSpPr>
        <p:spPr>
          <a:xfrm>
            <a:off x="4561395" y="4795967"/>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98" name="Oval 97">
            <a:extLst>
              <a:ext uri="{FF2B5EF4-FFF2-40B4-BE49-F238E27FC236}">
                <a16:creationId xmlns:a16="http://schemas.microsoft.com/office/drawing/2014/main" id="{E2037BB9-81B0-0EAD-553B-EF60E3CAA4E7}"/>
              </a:ext>
            </a:extLst>
          </p:cNvPr>
          <p:cNvSpPr/>
          <p:nvPr/>
        </p:nvSpPr>
        <p:spPr>
          <a:xfrm>
            <a:off x="4925919" y="4795967"/>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99" name="Title 2">
            <a:extLst>
              <a:ext uri="{FF2B5EF4-FFF2-40B4-BE49-F238E27FC236}">
                <a16:creationId xmlns:a16="http://schemas.microsoft.com/office/drawing/2014/main" id="{0059CAD8-862C-95A5-8D03-AACC4B9740B2}"/>
              </a:ext>
            </a:extLst>
          </p:cNvPr>
          <p:cNvSpPr txBox="1"/>
          <p:nvPr/>
        </p:nvSpPr>
        <p:spPr>
          <a:xfrm>
            <a:off x="1912839" y="4444894"/>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Thấp</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100" name="Title 2">
            <a:extLst>
              <a:ext uri="{FF2B5EF4-FFF2-40B4-BE49-F238E27FC236}">
                <a16:creationId xmlns:a16="http://schemas.microsoft.com/office/drawing/2014/main" id="{76401DA8-0D97-0782-0ABE-C326366FE106}"/>
              </a:ext>
            </a:extLst>
          </p:cNvPr>
          <p:cNvSpPr txBox="1"/>
          <p:nvPr/>
        </p:nvSpPr>
        <p:spPr>
          <a:xfrm>
            <a:off x="3033407" y="4473768"/>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Vừa</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101" name="Title 2">
            <a:extLst>
              <a:ext uri="{FF2B5EF4-FFF2-40B4-BE49-F238E27FC236}">
                <a16:creationId xmlns:a16="http://schemas.microsoft.com/office/drawing/2014/main" id="{95294854-F54A-CA0C-9BF6-CCE7C57C8B81}"/>
              </a:ext>
            </a:extLst>
          </p:cNvPr>
          <p:cNvSpPr txBox="1"/>
          <p:nvPr/>
        </p:nvSpPr>
        <p:spPr>
          <a:xfrm>
            <a:off x="4475721" y="4444894"/>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Cao</a:t>
            </a:r>
          </a:p>
        </p:txBody>
      </p:sp>
      <p:sp>
        <p:nvSpPr>
          <p:cNvPr id="102" name="Title 2">
            <a:extLst>
              <a:ext uri="{FF2B5EF4-FFF2-40B4-BE49-F238E27FC236}">
                <a16:creationId xmlns:a16="http://schemas.microsoft.com/office/drawing/2014/main" id="{A21D299E-3A98-0F30-B486-EAF74B6A4AE4}"/>
              </a:ext>
            </a:extLst>
          </p:cNvPr>
          <p:cNvSpPr txBox="1"/>
          <p:nvPr/>
        </p:nvSpPr>
        <p:spPr>
          <a:xfrm>
            <a:off x="530424" y="4807678"/>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GỖ SỒI</a:t>
            </a:r>
          </a:p>
        </p:txBody>
      </p:sp>
      <p:cxnSp>
        <p:nvCxnSpPr>
          <p:cNvPr id="103" name="Straight Connector 102">
            <a:extLst>
              <a:ext uri="{FF2B5EF4-FFF2-40B4-BE49-F238E27FC236}">
                <a16:creationId xmlns:a16="http://schemas.microsoft.com/office/drawing/2014/main" id="{5E3FB1FB-BF97-9DC5-5CED-35780721BFFE}"/>
              </a:ext>
            </a:extLst>
          </p:cNvPr>
          <p:cNvCxnSpPr>
            <a:cxnSpLocks/>
          </p:cNvCxnSpPr>
          <p:nvPr/>
        </p:nvCxnSpPr>
        <p:spPr>
          <a:xfrm>
            <a:off x="1252728" y="4957261"/>
            <a:ext cx="70644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A6FC767D-D962-B827-2D66-C493F323A724}"/>
              </a:ext>
            </a:extLst>
          </p:cNvPr>
          <p:cNvSpPr/>
          <p:nvPr/>
        </p:nvSpPr>
        <p:spPr>
          <a:xfrm>
            <a:off x="2010871" y="514485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06" name="Oval 105">
            <a:extLst>
              <a:ext uri="{FF2B5EF4-FFF2-40B4-BE49-F238E27FC236}">
                <a16:creationId xmlns:a16="http://schemas.microsoft.com/office/drawing/2014/main" id="{5CCFA855-E433-D4B5-3459-B02BC8AF2986}"/>
              </a:ext>
            </a:extLst>
          </p:cNvPr>
          <p:cNvSpPr/>
          <p:nvPr/>
        </p:nvSpPr>
        <p:spPr>
          <a:xfrm>
            <a:off x="2375014" y="514195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07" name="Oval 106">
            <a:extLst>
              <a:ext uri="{FF2B5EF4-FFF2-40B4-BE49-F238E27FC236}">
                <a16:creationId xmlns:a16="http://schemas.microsoft.com/office/drawing/2014/main" id="{23D857CA-AC48-6BB2-3AFF-BC731D1F344E}"/>
              </a:ext>
            </a:extLst>
          </p:cNvPr>
          <p:cNvSpPr/>
          <p:nvPr/>
        </p:nvSpPr>
        <p:spPr>
          <a:xfrm>
            <a:off x="2739157" y="514195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08" name="Oval 107">
            <a:extLst>
              <a:ext uri="{FF2B5EF4-FFF2-40B4-BE49-F238E27FC236}">
                <a16:creationId xmlns:a16="http://schemas.microsoft.com/office/drawing/2014/main" id="{5ACC3F7E-F4F4-BE7A-7C57-75084617D6C2}"/>
              </a:ext>
            </a:extLst>
          </p:cNvPr>
          <p:cNvSpPr/>
          <p:nvPr/>
        </p:nvSpPr>
        <p:spPr>
          <a:xfrm>
            <a:off x="3103300" y="514195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09" name="Oval 108">
            <a:extLst>
              <a:ext uri="{FF2B5EF4-FFF2-40B4-BE49-F238E27FC236}">
                <a16:creationId xmlns:a16="http://schemas.microsoft.com/office/drawing/2014/main" id="{702B5AFE-9867-840D-459D-3A2AD65D1373}"/>
              </a:ext>
            </a:extLst>
          </p:cNvPr>
          <p:cNvSpPr/>
          <p:nvPr/>
        </p:nvSpPr>
        <p:spPr>
          <a:xfrm>
            <a:off x="3467824" y="514195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10" name="Oval 109">
            <a:extLst>
              <a:ext uri="{FF2B5EF4-FFF2-40B4-BE49-F238E27FC236}">
                <a16:creationId xmlns:a16="http://schemas.microsoft.com/office/drawing/2014/main" id="{6CD7CDC0-2BF5-10C1-1557-C857C92F6783}"/>
              </a:ext>
            </a:extLst>
          </p:cNvPr>
          <p:cNvSpPr/>
          <p:nvPr/>
        </p:nvSpPr>
        <p:spPr>
          <a:xfrm>
            <a:off x="3832348" y="514195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11" name="Oval 110">
            <a:extLst>
              <a:ext uri="{FF2B5EF4-FFF2-40B4-BE49-F238E27FC236}">
                <a16:creationId xmlns:a16="http://schemas.microsoft.com/office/drawing/2014/main" id="{9957D7F6-A90B-8F40-FB8B-3FDDBD944482}"/>
              </a:ext>
            </a:extLst>
          </p:cNvPr>
          <p:cNvSpPr/>
          <p:nvPr/>
        </p:nvSpPr>
        <p:spPr>
          <a:xfrm>
            <a:off x="4190693" y="514195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12" name="Oval 111">
            <a:extLst>
              <a:ext uri="{FF2B5EF4-FFF2-40B4-BE49-F238E27FC236}">
                <a16:creationId xmlns:a16="http://schemas.microsoft.com/office/drawing/2014/main" id="{C1346D57-ABB7-4431-028D-7C0AB9B22118}"/>
              </a:ext>
            </a:extLst>
          </p:cNvPr>
          <p:cNvSpPr/>
          <p:nvPr/>
        </p:nvSpPr>
        <p:spPr>
          <a:xfrm>
            <a:off x="4561395" y="514195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13" name="Oval 112">
            <a:extLst>
              <a:ext uri="{FF2B5EF4-FFF2-40B4-BE49-F238E27FC236}">
                <a16:creationId xmlns:a16="http://schemas.microsoft.com/office/drawing/2014/main" id="{C7C8BFB7-E59D-BBD2-B9BE-6C0D778B8460}"/>
              </a:ext>
            </a:extLst>
          </p:cNvPr>
          <p:cNvSpPr/>
          <p:nvPr/>
        </p:nvSpPr>
        <p:spPr>
          <a:xfrm>
            <a:off x="4925919" y="514195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14" name="Title 2">
            <a:extLst>
              <a:ext uri="{FF2B5EF4-FFF2-40B4-BE49-F238E27FC236}">
                <a16:creationId xmlns:a16="http://schemas.microsoft.com/office/drawing/2014/main" id="{8417922C-C454-34F5-5F44-F6E2BF349DF2}"/>
              </a:ext>
            </a:extLst>
          </p:cNvPr>
          <p:cNvSpPr txBox="1"/>
          <p:nvPr/>
        </p:nvSpPr>
        <p:spPr>
          <a:xfrm>
            <a:off x="530424" y="515366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CHUA</a:t>
            </a:r>
          </a:p>
        </p:txBody>
      </p:sp>
      <p:cxnSp>
        <p:nvCxnSpPr>
          <p:cNvPr id="115" name="Straight Connector 114">
            <a:extLst>
              <a:ext uri="{FF2B5EF4-FFF2-40B4-BE49-F238E27FC236}">
                <a16:creationId xmlns:a16="http://schemas.microsoft.com/office/drawing/2014/main" id="{7E3F1B4C-E183-1F07-2E84-5CD6003E3A1F}"/>
              </a:ext>
            </a:extLst>
          </p:cNvPr>
          <p:cNvCxnSpPr>
            <a:cxnSpLocks/>
          </p:cNvCxnSpPr>
          <p:nvPr/>
        </p:nvCxnSpPr>
        <p:spPr>
          <a:xfrm>
            <a:off x="1410577" y="5284962"/>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4B1D98A8-D9FE-E6AD-68CF-EF6B7648219F}"/>
              </a:ext>
            </a:extLst>
          </p:cNvPr>
          <p:cNvSpPr/>
          <p:nvPr/>
        </p:nvSpPr>
        <p:spPr>
          <a:xfrm>
            <a:off x="2010871" y="592951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17" name="Oval 116">
            <a:extLst>
              <a:ext uri="{FF2B5EF4-FFF2-40B4-BE49-F238E27FC236}">
                <a16:creationId xmlns:a16="http://schemas.microsoft.com/office/drawing/2014/main" id="{03E653F0-B44E-E889-06EC-C7696CFBD610}"/>
              </a:ext>
            </a:extLst>
          </p:cNvPr>
          <p:cNvSpPr/>
          <p:nvPr/>
        </p:nvSpPr>
        <p:spPr>
          <a:xfrm>
            <a:off x="2375014" y="592661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18" name="Oval 117">
            <a:extLst>
              <a:ext uri="{FF2B5EF4-FFF2-40B4-BE49-F238E27FC236}">
                <a16:creationId xmlns:a16="http://schemas.microsoft.com/office/drawing/2014/main" id="{20D89651-4ECC-59D2-8E42-7BFA1919CE69}"/>
              </a:ext>
            </a:extLst>
          </p:cNvPr>
          <p:cNvSpPr/>
          <p:nvPr/>
        </p:nvSpPr>
        <p:spPr>
          <a:xfrm>
            <a:off x="2739157" y="592661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19" name="Oval 118">
            <a:extLst>
              <a:ext uri="{FF2B5EF4-FFF2-40B4-BE49-F238E27FC236}">
                <a16:creationId xmlns:a16="http://schemas.microsoft.com/office/drawing/2014/main" id="{C2EFFB14-CC5A-17C7-91C3-495338FD42A0}"/>
              </a:ext>
            </a:extLst>
          </p:cNvPr>
          <p:cNvSpPr/>
          <p:nvPr/>
        </p:nvSpPr>
        <p:spPr>
          <a:xfrm>
            <a:off x="3103300" y="592661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20" name="Oval 119">
            <a:extLst>
              <a:ext uri="{FF2B5EF4-FFF2-40B4-BE49-F238E27FC236}">
                <a16:creationId xmlns:a16="http://schemas.microsoft.com/office/drawing/2014/main" id="{12492F5F-1BE9-76F4-7ED3-EA8494E58AB0}"/>
              </a:ext>
            </a:extLst>
          </p:cNvPr>
          <p:cNvSpPr/>
          <p:nvPr/>
        </p:nvSpPr>
        <p:spPr>
          <a:xfrm>
            <a:off x="3467824" y="592661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22" name="Oval 121">
            <a:extLst>
              <a:ext uri="{FF2B5EF4-FFF2-40B4-BE49-F238E27FC236}">
                <a16:creationId xmlns:a16="http://schemas.microsoft.com/office/drawing/2014/main" id="{FD8B878E-AA48-9B17-CFAC-C98A74F423A0}"/>
              </a:ext>
            </a:extLst>
          </p:cNvPr>
          <p:cNvSpPr/>
          <p:nvPr/>
        </p:nvSpPr>
        <p:spPr>
          <a:xfrm>
            <a:off x="4190693" y="592661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23" name="Oval 122">
            <a:extLst>
              <a:ext uri="{FF2B5EF4-FFF2-40B4-BE49-F238E27FC236}">
                <a16:creationId xmlns:a16="http://schemas.microsoft.com/office/drawing/2014/main" id="{2CBCC790-6FE1-E1FD-BBAA-85A356696124}"/>
              </a:ext>
            </a:extLst>
          </p:cNvPr>
          <p:cNvSpPr/>
          <p:nvPr/>
        </p:nvSpPr>
        <p:spPr>
          <a:xfrm>
            <a:off x="4561395" y="592661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24" name="Oval 123">
            <a:extLst>
              <a:ext uri="{FF2B5EF4-FFF2-40B4-BE49-F238E27FC236}">
                <a16:creationId xmlns:a16="http://schemas.microsoft.com/office/drawing/2014/main" id="{2ABFE1A2-6741-6C16-795E-90A27FC92422}"/>
              </a:ext>
            </a:extLst>
          </p:cNvPr>
          <p:cNvSpPr/>
          <p:nvPr/>
        </p:nvSpPr>
        <p:spPr>
          <a:xfrm>
            <a:off x="4925919" y="592661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25" name="Title 2">
            <a:extLst>
              <a:ext uri="{FF2B5EF4-FFF2-40B4-BE49-F238E27FC236}">
                <a16:creationId xmlns:a16="http://schemas.microsoft.com/office/drawing/2014/main" id="{A922EE66-C655-C674-6D71-9DD2D8D9FD82}"/>
              </a:ext>
            </a:extLst>
          </p:cNvPr>
          <p:cNvSpPr txBox="1"/>
          <p:nvPr/>
        </p:nvSpPr>
        <p:spPr>
          <a:xfrm>
            <a:off x="1912839" y="557553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Arial" panose="020B0604020202020204" pitchFamily="34" charset="0"/>
                <a:cs typeface="Arial" panose="020B0604020202020204" pitchFamily="34" charset="0"/>
              </a:rPr>
              <a:t>8%</a:t>
            </a:r>
          </a:p>
        </p:txBody>
      </p:sp>
      <p:sp>
        <p:nvSpPr>
          <p:cNvPr id="126" name="Title 2">
            <a:extLst>
              <a:ext uri="{FF2B5EF4-FFF2-40B4-BE49-F238E27FC236}">
                <a16:creationId xmlns:a16="http://schemas.microsoft.com/office/drawing/2014/main" id="{DCB685D7-E21A-D7F6-9450-82E4C128408B}"/>
              </a:ext>
            </a:extLst>
          </p:cNvPr>
          <p:cNvSpPr txBox="1"/>
          <p:nvPr/>
        </p:nvSpPr>
        <p:spPr>
          <a:xfrm>
            <a:off x="2832326" y="5604411"/>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Arial" panose="020B0604020202020204" pitchFamily="34" charset="0"/>
                <a:cs typeface="Arial" panose="020B0604020202020204" pitchFamily="34" charset="0"/>
              </a:rPr>
              <a:t>11% – 13.5%</a:t>
            </a:r>
          </a:p>
        </p:txBody>
      </p:sp>
      <p:sp>
        <p:nvSpPr>
          <p:cNvPr id="127" name="Title 2">
            <a:extLst>
              <a:ext uri="{FF2B5EF4-FFF2-40B4-BE49-F238E27FC236}">
                <a16:creationId xmlns:a16="http://schemas.microsoft.com/office/drawing/2014/main" id="{278826FC-7713-A1F2-961B-F9580261478A}"/>
              </a:ext>
            </a:extLst>
          </p:cNvPr>
          <p:cNvSpPr txBox="1"/>
          <p:nvPr/>
        </p:nvSpPr>
        <p:spPr>
          <a:xfrm>
            <a:off x="4475721" y="557553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Arial" panose="020B0604020202020204" pitchFamily="34" charset="0"/>
                <a:cs typeface="Arial" panose="020B0604020202020204" pitchFamily="34" charset="0"/>
              </a:rPr>
              <a:t>17%</a:t>
            </a:r>
          </a:p>
        </p:txBody>
      </p:sp>
      <p:sp>
        <p:nvSpPr>
          <p:cNvPr id="128" name="Title 2">
            <a:extLst>
              <a:ext uri="{FF2B5EF4-FFF2-40B4-BE49-F238E27FC236}">
                <a16:creationId xmlns:a16="http://schemas.microsoft.com/office/drawing/2014/main" id="{4E3116EE-C3EF-9668-874C-EA7BE7675956}"/>
              </a:ext>
            </a:extLst>
          </p:cNvPr>
          <p:cNvSpPr txBox="1"/>
          <p:nvPr/>
        </p:nvSpPr>
        <p:spPr>
          <a:xfrm>
            <a:off x="530424" y="5938321"/>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NỒNG ĐỘ CỒN</a:t>
            </a:r>
          </a:p>
        </p:txBody>
      </p:sp>
      <p:cxnSp>
        <p:nvCxnSpPr>
          <p:cNvPr id="129" name="Straight Connector 128">
            <a:extLst>
              <a:ext uri="{FF2B5EF4-FFF2-40B4-BE49-F238E27FC236}">
                <a16:creationId xmlns:a16="http://schemas.microsoft.com/office/drawing/2014/main" id="{39571AC6-D217-54AC-178B-152754E1852A}"/>
              </a:ext>
            </a:extLst>
          </p:cNvPr>
          <p:cNvCxnSpPr>
            <a:cxnSpLocks/>
          </p:cNvCxnSpPr>
          <p:nvPr/>
        </p:nvCxnSpPr>
        <p:spPr>
          <a:xfrm>
            <a:off x="1810512" y="6078760"/>
            <a:ext cx="14866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1" name="Group 10">
            <a:extLst>
              <a:ext uri="{FF2B5EF4-FFF2-40B4-BE49-F238E27FC236}">
                <a16:creationId xmlns:a16="http://schemas.microsoft.com/office/drawing/2014/main" id="{90D1478E-5F6F-0128-ABDE-B3AD64F54DAF}"/>
              </a:ext>
            </a:extLst>
          </p:cNvPr>
          <p:cNvGrpSpPr/>
          <p:nvPr/>
        </p:nvGrpSpPr>
        <p:grpSpPr>
          <a:xfrm>
            <a:off x="3829455" y="5926610"/>
            <a:ext cx="278634" cy="272668"/>
            <a:chOff x="8032638" y="5926610"/>
            <a:chExt cx="278634" cy="272668"/>
          </a:xfrm>
          <a:solidFill>
            <a:schemeClr val="bg2"/>
          </a:solidFill>
        </p:grpSpPr>
        <p:sp>
          <p:nvSpPr>
            <p:cNvPr id="12" name="Freeform 11">
              <a:extLst>
                <a:ext uri="{FF2B5EF4-FFF2-40B4-BE49-F238E27FC236}">
                  <a16:creationId xmlns:a16="http://schemas.microsoft.com/office/drawing/2014/main" id="{0CBB279D-C409-5932-1493-DCDBA80B6BCD}"/>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cs typeface="Arial" panose="020B0604020202020204" pitchFamily="34" charset="0"/>
              </a:endParaRPr>
            </a:p>
          </p:txBody>
        </p:sp>
        <p:sp>
          <p:nvSpPr>
            <p:cNvPr id="13" name="Freeform 12">
              <a:extLst>
                <a:ext uri="{FF2B5EF4-FFF2-40B4-BE49-F238E27FC236}">
                  <a16:creationId xmlns:a16="http://schemas.microsoft.com/office/drawing/2014/main" id="{844CE3A0-A664-E682-FF52-CF01276BF454}"/>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cs typeface="Arial" panose="020B0604020202020204" pitchFamily="34" charset="0"/>
              </a:endParaRPr>
            </a:p>
          </p:txBody>
        </p:sp>
      </p:grpSp>
      <p:cxnSp>
        <p:nvCxnSpPr>
          <p:cNvPr id="17" name="Straight Connector 16">
            <a:extLst>
              <a:ext uri="{FF2B5EF4-FFF2-40B4-BE49-F238E27FC236}">
                <a16:creationId xmlns:a16="http://schemas.microsoft.com/office/drawing/2014/main" id="{D7AA0391-A848-316B-5EB8-2095E66EABB4}"/>
              </a:ext>
            </a:extLst>
          </p:cNvPr>
          <p:cNvCxnSpPr>
            <a:cxnSpLocks/>
          </p:cNvCxnSpPr>
          <p:nvPr/>
        </p:nvCxnSpPr>
        <p:spPr>
          <a:xfrm>
            <a:off x="2141408" y="2277399"/>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13C03BB7-C2D7-62CC-B680-7A8F76C4F6D2}"/>
              </a:ext>
            </a:extLst>
          </p:cNvPr>
          <p:cNvCxnSpPr>
            <a:cxnSpLocks/>
          </p:cNvCxnSpPr>
          <p:nvPr/>
        </p:nvCxnSpPr>
        <p:spPr>
          <a:xfrm>
            <a:off x="3209341" y="2277399"/>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79874FEF-3957-FE11-AD9C-9A7BAC9A6704}"/>
              </a:ext>
            </a:extLst>
          </p:cNvPr>
          <p:cNvCxnSpPr>
            <a:cxnSpLocks/>
          </p:cNvCxnSpPr>
          <p:nvPr/>
        </p:nvCxnSpPr>
        <p:spPr>
          <a:xfrm>
            <a:off x="2147205" y="2411523"/>
            <a:ext cx="103538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FB0758F4-C997-BC02-9EF2-0A761397B80D}"/>
              </a:ext>
            </a:extLst>
          </p:cNvPr>
          <p:cNvSpPr txBox="1"/>
          <p:nvPr/>
        </p:nvSpPr>
        <p:spPr>
          <a:xfrm>
            <a:off x="506571" y="536250"/>
            <a:ext cx="6958298" cy="899990"/>
          </a:xfrm>
          <a:prstGeom prst="rect">
            <a:avLst/>
          </a:prstGeom>
          <a:noFill/>
        </p:spPr>
        <p:txBody>
          <a:bodyPr wrap="square">
            <a:spAutoFit/>
          </a:bodyPr>
          <a:lstStyle/>
          <a:p>
            <a:pPr>
              <a:lnSpc>
                <a:spcPct val="82000"/>
              </a:lnSpc>
            </a:pPr>
            <a:r>
              <a:rPr lang="en-US" altLang="zh-CN" sz="3200" b="1" dirty="0">
                <a:solidFill>
                  <a:srgbClr val="601329"/>
                </a:solidFill>
                <a:latin typeface="Arial" panose="020B0604020202020204" pitchFamily="34" charset="0"/>
              </a:rPr>
              <a:t>ĐẶC ĐIỂM
RIESLING THUNG LŨNG EDEN</a:t>
            </a:r>
          </a:p>
        </p:txBody>
      </p:sp>
    </p:spTree>
    <p:extLst>
      <p:ext uri="{BB962C8B-B14F-4D97-AF65-F5344CB8AC3E}">
        <p14:creationId xmlns:p14="http://schemas.microsoft.com/office/powerpoint/2010/main" val="3522158744"/>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A53CAD1-41AE-603C-A2AC-6F78511DB248}"/>
              </a:ext>
            </a:extLst>
          </p:cNvPr>
          <p:cNvSpPr txBox="1"/>
          <p:nvPr/>
        </p:nvSpPr>
        <p:spPr>
          <a:xfrm>
            <a:off x="501248" y="541230"/>
            <a:ext cx="5541444" cy="899990"/>
          </a:xfrm>
          <a:prstGeom prst="rect">
            <a:avLst/>
          </a:prstGeom>
          <a:noFill/>
        </p:spPr>
        <p:txBody>
          <a:bodyPr wrap="square">
            <a:spAutoFit/>
          </a:bodyPr>
          <a:lstStyle/>
          <a:p>
            <a:pPr>
              <a:lnSpc>
                <a:spcPct val="82000"/>
              </a:lnSpc>
            </a:pPr>
            <a:r>
              <a:rPr lang="en-US" altLang="zh-CN" sz="3200" b="1" dirty="0">
                <a:solidFill>
                  <a:srgbClr val="601329"/>
                </a:solidFill>
                <a:latin typeface="Arial" panose="020B0604020202020204" pitchFamily="34" charset="0"/>
              </a:rPr>
              <a:t>THUNG LŨNG BAROSSA
GRENACHE</a:t>
            </a:r>
          </a:p>
        </p:txBody>
      </p:sp>
      <p:sp>
        <p:nvSpPr>
          <p:cNvPr id="6" name="TextBox 5">
            <a:extLst>
              <a:ext uri="{FF2B5EF4-FFF2-40B4-BE49-F238E27FC236}">
                <a16:creationId xmlns:a16="http://schemas.microsoft.com/office/drawing/2014/main" id="{3937CC6C-038C-22C6-5A1B-F274BB411F78}"/>
              </a:ext>
            </a:extLst>
          </p:cNvPr>
          <p:cNvSpPr txBox="1"/>
          <p:nvPr/>
        </p:nvSpPr>
        <p:spPr>
          <a:xfrm>
            <a:off x="816255" y="1821719"/>
            <a:ext cx="2805709" cy="1077218"/>
          </a:xfrm>
          <a:prstGeom prst="rect">
            <a:avLst/>
          </a:prstGeom>
          <a:noFill/>
        </p:spPr>
        <p:txBody>
          <a:bodyPr wrap="square" anchor="b">
            <a:spAutoFit/>
          </a:bodyPr>
          <a:lstStyle/>
          <a:p>
            <a:pPr algn="ctr">
              <a:spcBef>
                <a:spcPts val="217"/>
              </a:spcBef>
              <a:spcAft>
                <a:spcPts val="315"/>
              </a:spcAft>
            </a:pPr>
            <a:r>
              <a:rPr lang="en-US" altLang="zh-CN" sz="1600" dirty="0">
                <a:effectLst/>
                <a:latin typeface="Arial" panose="020B0604020202020204" pitchFamily="34" charset="0"/>
              </a:rPr>
              <a:t>KẾT CẤU PHONG PHÚ VÀ CHÍN VỚI TRÁI CÂY ĐỎ, GIA VỊ VÀ ĐẶC ĐIỂM CỦA TIÊU</a:t>
            </a:r>
          </a:p>
        </p:txBody>
      </p:sp>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721231" y="3032760"/>
            <a:ext cx="107105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1B638749-00FB-780E-CC25-0154A0ECA7AD}"/>
              </a:ext>
            </a:extLst>
          </p:cNvPr>
          <p:cNvCxnSpPr>
            <a:cxnSpLocks/>
          </p:cNvCxnSpPr>
          <p:nvPr/>
        </p:nvCxnSpPr>
        <p:spPr>
          <a:xfrm>
            <a:off x="2219110" y="2918129"/>
            <a:ext cx="0" cy="45666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CB2C604B-08E1-D968-D2A2-6A9E8712F43E}"/>
              </a:ext>
            </a:extLst>
          </p:cNvPr>
          <p:cNvCxnSpPr>
            <a:cxnSpLocks/>
          </p:cNvCxnSpPr>
          <p:nvPr/>
        </p:nvCxnSpPr>
        <p:spPr>
          <a:xfrm>
            <a:off x="2219110" y="3367169"/>
            <a:ext cx="373621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6" name="Oval 25">
            <a:extLst>
              <a:ext uri="{FF2B5EF4-FFF2-40B4-BE49-F238E27FC236}">
                <a16:creationId xmlns:a16="http://schemas.microsoft.com/office/drawing/2014/main" id="{EA6BCBDD-680C-58C3-153A-39C29DAC56F3}"/>
              </a:ext>
            </a:extLst>
          </p:cNvPr>
          <p:cNvSpPr/>
          <p:nvPr/>
        </p:nvSpPr>
        <p:spPr>
          <a:xfrm>
            <a:off x="7790487" y="1812208"/>
            <a:ext cx="2583929" cy="2583929"/>
          </a:xfrm>
          <a:prstGeom prst="ellipse">
            <a:avLst/>
          </a:prstGeom>
          <a:solidFill>
            <a:srgbClr val="55D8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Arial" panose="020B0604020202020204" pitchFamily="34" charset="0"/>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8130268" y="2344029"/>
            <a:ext cx="1874323" cy="1520288"/>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100000"/>
              </a:lnSpc>
              <a:spcBef>
                <a:spcPts val="217"/>
              </a:spcBef>
            </a:pPr>
            <a:r>
              <a:rPr lang="en-US" altLang="zh-CN" sz="1600" dirty="0">
                <a:effectLst/>
                <a:latin typeface="Arial" panose="020B0604020202020204" pitchFamily="34" charset="0"/>
              </a:rPr>
              <a:t>MỘT GIỐNG NHO LINH HOẠT ĐƯỢC SỬ DỤNG 
LÀM RƯỢU ĐƠN GIỐNG VÀ PHA TRỘN</a:t>
            </a:r>
          </a:p>
        </p:txBody>
      </p:sp>
      <p:sp>
        <p:nvSpPr>
          <p:cNvPr id="29" name="TextBox 28">
            <a:extLst>
              <a:ext uri="{FF2B5EF4-FFF2-40B4-BE49-F238E27FC236}">
                <a16:creationId xmlns:a16="http://schemas.microsoft.com/office/drawing/2014/main" id="{9EE6620A-6DE8-9F2C-93D7-EA689D1394C6}"/>
              </a:ext>
            </a:extLst>
          </p:cNvPr>
          <p:cNvSpPr txBox="1"/>
          <p:nvPr/>
        </p:nvSpPr>
        <p:spPr>
          <a:xfrm>
            <a:off x="2953919" y="5309571"/>
            <a:ext cx="2805709" cy="991297"/>
          </a:xfrm>
          <a:prstGeom prst="rect">
            <a:avLst/>
          </a:prstGeom>
          <a:noFill/>
        </p:spPr>
        <p:txBody>
          <a:bodyPr wrap="square" anchor="b">
            <a:spAutoFit/>
          </a:bodyPr>
          <a:lstStyle/>
          <a:p>
            <a:pPr marL="285750" indent="-285750">
              <a:lnSpc>
                <a:spcPct val="82000"/>
              </a:lnSpc>
              <a:spcBef>
                <a:spcPts val="150"/>
              </a:spcBef>
              <a:spcAft>
                <a:spcPts val="315"/>
              </a:spcAft>
              <a:buClr>
                <a:schemeClr val="accent3"/>
              </a:buClr>
              <a:buFont typeface="Arial" panose="020B0604020202020204" pitchFamily="34" charset="0"/>
              <a:buChar char="•"/>
            </a:pPr>
            <a:r>
              <a:rPr lang="en-US" altLang="zh-CN" sz="1400" dirty="0" err="1">
                <a:effectLst/>
                <a:latin typeface="Arial" panose="020B0604020202020204" pitchFamily="34" charset="0"/>
              </a:rPr>
              <a:t>Mâm</a:t>
            </a:r>
            <a:r>
              <a:rPr lang="en-US" altLang="zh-CN" sz="1400" dirty="0">
                <a:effectLst/>
                <a:latin typeface="Arial" panose="020B0604020202020204" pitchFamily="34" charset="0"/>
              </a:rPr>
              <a:t> </a:t>
            </a:r>
            <a:r>
              <a:rPr lang="en-US" altLang="zh-CN" sz="1400" dirty="0" err="1">
                <a:effectLst/>
                <a:latin typeface="Arial" panose="020B0604020202020204" pitchFamily="34" charset="0"/>
              </a:rPr>
              <a:t>xôi</a:t>
            </a:r>
            <a:r>
              <a:rPr lang="en-US" altLang="zh-CN" sz="1400" dirty="0">
                <a:effectLst/>
                <a:latin typeface="Arial" panose="020B0604020202020204" pitchFamily="34" charset="0"/>
              </a:rPr>
              <a:t> </a:t>
            </a:r>
            <a:r>
              <a:rPr lang="en-US" altLang="zh-CN" sz="1400" dirty="0" err="1">
                <a:effectLst/>
                <a:latin typeface="Arial" panose="020B0604020202020204" pitchFamily="34" charset="0"/>
              </a:rPr>
              <a:t>đen</a:t>
            </a:r>
            <a:endParaRPr lang="en-US" altLang="zh-CN" sz="1400" dirty="0">
              <a:effectLst/>
              <a:latin typeface="Arial" panose="020B0604020202020204" pitchFamily="34" charset="0"/>
            </a:endParaRPr>
          </a:p>
          <a:p>
            <a:pPr marL="285750" indent="-285750">
              <a:lnSpc>
                <a:spcPct val="82000"/>
              </a:lnSpc>
              <a:spcBef>
                <a:spcPts val="150"/>
              </a:spcBef>
              <a:spcAft>
                <a:spcPts val="315"/>
              </a:spcAft>
              <a:buClr>
                <a:schemeClr val="accent3"/>
              </a:buClr>
              <a:buFont typeface="Arial" panose="020B0604020202020204" pitchFamily="34" charset="0"/>
              <a:buChar char="•"/>
            </a:pPr>
            <a:r>
              <a:rPr lang="en-US" altLang="zh-CN" sz="1400" dirty="0" err="1">
                <a:effectLst/>
                <a:latin typeface="Arial" panose="020B0604020202020204" pitchFamily="34" charset="0"/>
              </a:rPr>
              <a:t>Dâu</a:t>
            </a:r>
            <a:r>
              <a:rPr lang="en-US" altLang="zh-CN" sz="1400" dirty="0">
                <a:effectLst/>
                <a:latin typeface="Arial" panose="020B0604020202020204" pitchFamily="34" charset="0"/>
              </a:rPr>
              <a:t> </a:t>
            </a:r>
            <a:r>
              <a:rPr lang="en-US" altLang="zh-CN" sz="1400" dirty="0" err="1">
                <a:effectLst/>
                <a:latin typeface="Arial" panose="020B0604020202020204" pitchFamily="34" charset="0"/>
              </a:rPr>
              <a:t>tây</a:t>
            </a:r>
            <a:endParaRPr lang="en-US" altLang="zh-CN" sz="1400" dirty="0">
              <a:effectLst/>
              <a:latin typeface="Arial" panose="020B0604020202020204" pitchFamily="34" charset="0"/>
            </a:endParaRPr>
          </a:p>
          <a:p>
            <a:pPr marL="285750" indent="-285750">
              <a:lnSpc>
                <a:spcPct val="82000"/>
              </a:lnSpc>
              <a:spcBef>
                <a:spcPts val="150"/>
              </a:spcBef>
              <a:spcAft>
                <a:spcPts val="315"/>
              </a:spcAft>
              <a:buClr>
                <a:schemeClr val="accent3"/>
              </a:buClr>
              <a:buFont typeface="Arial" panose="020B0604020202020204" pitchFamily="34" charset="0"/>
              <a:buChar char="•"/>
            </a:pPr>
            <a:r>
              <a:rPr lang="en-US" altLang="zh-CN" sz="1400" dirty="0">
                <a:effectLst/>
                <a:latin typeface="Arial" panose="020B0604020202020204" pitchFamily="34" charset="0"/>
              </a:rPr>
              <a:t>Anh </a:t>
            </a:r>
            <a:r>
              <a:rPr lang="en-US" altLang="zh-CN" sz="1400" dirty="0" err="1">
                <a:effectLst/>
                <a:latin typeface="Arial" panose="020B0604020202020204" pitchFamily="34" charset="0"/>
              </a:rPr>
              <a:t>đào</a:t>
            </a:r>
            <a:endParaRPr lang="en-US" altLang="zh-CN" sz="1400" dirty="0">
              <a:effectLst/>
              <a:latin typeface="Arial" panose="020B0604020202020204" pitchFamily="34" charset="0"/>
            </a:endParaRPr>
          </a:p>
          <a:p>
            <a:pPr marL="285750" indent="-285750">
              <a:lnSpc>
                <a:spcPct val="82000"/>
              </a:lnSpc>
              <a:spcBef>
                <a:spcPts val="150"/>
              </a:spcBef>
              <a:spcAft>
                <a:spcPts val="315"/>
              </a:spcAft>
              <a:buClr>
                <a:schemeClr val="accent3"/>
              </a:buClr>
              <a:buFont typeface="Arial" panose="020B0604020202020204" pitchFamily="34" charset="0"/>
              <a:buChar char="•"/>
            </a:pPr>
            <a:r>
              <a:rPr lang="en-US" altLang="zh-CN" sz="1400" dirty="0" err="1">
                <a:effectLst/>
                <a:latin typeface="Arial" panose="020B0604020202020204" pitchFamily="34" charset="0"/>
              </a:rPr>
              <a:t>Tiêu</a:t>
            </a:r>
            <a:r>
              <a:rPr lang="en-US" altLang="zh-CN" sz="1400" dirty="0">
                <a:effectLst/>
                <a:latin typeface="Arial" panose="020B0604020202020204" pitchFamily="34" charset="0"/>
              </a:rPr>
              <a:t> </a:t>
            </a:r>
            <a:r>
              <a:rPr lang="en-US" altLang="zh-CN" sz="1400" dirty="0" err="1">
                <a:effectLst/>
                <a:latin typeface="Arial" panose="020B0604020202020204" pitchFamily="34" charset="0"/>
              </a:rPr>
              <a:t>trắng</a:t>
            </a:r>
            <a:endParaRPr lang="en-US" altLang="zh-CN" sz="1400" dirty="0">
              <a:effectLst/>
              <a:latin typeface="Arial" panose="020B0604020202020204" pitchFamily="34" charset="0"/>
            </a:endParaRP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3821430" y="4615269"/>
            <a:ext cx="204792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3821430" y="4607649"/>
            <a:ext cx="0" cy="62484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3" name="Picture Placeholder 8">
            <a:extLst>
              <a:ext uri="{FF2B5EF4-FFF2-40B4-BE49-F238E27FC236}">
                <a16:creationId xmlns:a16="http://schemas.microsoft.com/office/drawing/2014/main" id="{7A51DF95-F3F6-9DD6-C388-D0544C8D495E}"/>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5410197" y="368300"/>
            <a:ext cx="2114328" cy="6400800"/>
          </a:xfrm>
          <a:prstGeom prst="rect">
            <a:avLst/>
          </a:prstGeom>
        </p:spPr>
      </p:pic>
      <p:sp>
        <p:nvSpPr>
          <p:cNvPr id="5" name="object 10">
            <a:extLst>
              <a:ext uri="{FF2B5EF4-FFF2-40B4-BE49-F238E27FC236}">
                <a16:creationId xmlns:a16="http://schemas.microsoft.com/office/drawing/2014/main" id="{C478B2E1-CB5C-E487-2C8E-7DC92B488748}"/>
              </a:ext>
            </a:extLst>
          </p:cNvPr>
          <p:cNvSpPr txBox="1"/>
          <p:nvPr/>
        </p:nvSpPr>
        <p:spPr>
          <a:xfrm rot="16200000">
            <a:off x="4283593"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US" altLang="zh-CN" sz="4400" b="1" dirty="0">
                <a:solidFill>
                  <a:schemeClr val="bg1"/>
                </a:solidFill>
                <a:latin typeface="Arial" panose="020B0604020202020204" pitchFamily="34" charset="0"/>
                <a:ea typeface="Inter Display" panose="02000503000000020004" pitchFamily="2" charset="0"/>
                <a:cs typeface="Arial" panose="020B0604020202020204" pitchFamily="34" charset="0"/>
              </a:rPr>
              <a:t>GRENACHE</a:t>
            </a:r>
            <a:endParaRPr lang="en-AU" sz="44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Tree>
    <p:extLst>
      <p:ext uri="{BB962C8B-B14F-4D97-AF65-F5344CB8AC3E}">
        <p14:creationId xmlns:p14="http://schemas.microsoft.com/office/powerpoint/2010/main" val="17649920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A7B58-7FE5-9CFB-75CB-23678C6728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A7B6AD-843F-1C34-2DF4-9132C6369F60}"/>
              </a:ext>
            </a:extLst>
          </p:cNvPr>
          <p:cNvSpPr>
            <a:spLocks noGrp="1"/>
          </p:cNvSpPr>
          <p:nvPr>
            <p:ph type="title" idx="4294967295"/>
          </p:nvPr>
        </p:nvSpPr>
        <p:spPr>
          <a:xfrm>
            <a:off x="600035" y="595639"/>
            <a:ext cx="11283754" cy="1325562"/>
          </a:xfrm>
        </p:spPr>
        <p:txBody>
          <a:bodyPr/>
          <a:lstStyle/>
          <a:p>
            <a:r>
              <a:rPr lang="en-US" altLang="zh-CN" sz="3200" b="1" dirty="0">
                <a:solidFill>
                  <a:schemeClr val="accent1"/>
                </a:solidFill>
              </a:rPr>
              <a:t>ĐẶC ĐIỂM
GRENACHE BAROSSA</a:t>
            </a:r>
          </a:p>
        </p:txBody>
      </p:sp>
      <p:pic>
        <p:nvPicPr>
          <p:cNvPr id="20" name="Picture Placeholder 8">
            <a:extLst>
              <a:ext uri="{FF2B5EF4-FFF2-40B4-BE49-F238E27FC236}">
                <a16:creationId xmlns:a16="http://schemas.microsoft.com/office/drawing/2014/main" id="{C64F49F4-C7C2-382F-8134-F77222E4B50F}"/>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8220725" y="368300"/>
            <a:ext cx="2114328" cy="6400800"/>
          </a:xfrm>
          <a:prstGeom prst="rect">
            <a:avLst/>
          </a:prstGeom>
        </p:spPr>
      </p:pic>
      <p:sp>
        <p:nvSpPr>
          <p:cNvPr id="21" name="object 10">
            <a:extLst>
              <a:ext uri="{FF2B5EF4-FFF2-40B4-BE49-F238E27FC236}">
                <a16:creationId xmlns:a16="http://schemas.microsoft.com/office/drawing/2014/main" id="{A9FED8F2-D222-2658-7496-A52278E2F5B7}"/>
              </a:ext>
            </a:extLst>
          </p:cNvPr>
          <p:cNvSpPr txBox="1"/>
          <p:nvPr/>
        </p:nvSpPr>
        <p:spPr>
          <a:xfrm rot="16200000">
            <a:off x="7094121"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US" altLang="zh-CN" sz="4400" b="1" dirty="0">
                <a:solidFill>
                  <a:schemeClr val="bg1"/>
                </a:solidFill>
                <a:latin typeface="Arial" panose="020B0604020202020204" pitchFamily="34" charset="0"/>
                <a:ea typeface="Inter Display" panose="02000503000000020004" pitchFamily="2" charset="0"/>
                <a:cs typeface="Arial" panose="020B0604020202020204" pitchFamily="34" charset="0"/>
              </a:rPr>
              <a:t>GRENACHE</a:t>
            </a:r>
            <a:endParaRPr lang="en-AU" sz="44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
        <p:nvSpPr>
          <p:cNvPr id="5" name="Oval 4">
            <a:extLst>
              <a:ext uri="{FF2B5EF4-FFF2-40B4-BE49-F238E27FC236}">
                <a16:creationId xmlns:a16="http://schemas.microsoft.com/office/drawing/2014/main" id="{B07D034B-FA81-447C-79D9-BD8BFC3849DB}"/>
              </a:ext>
            </a:extLst>
          </p:cNvPr>
          <p:cNvSpPr/>
          <p:nvPr/>
        </p:nvSpPr>
        <p:spPr>
          <a:xfrm>
            <a:off x="2010844" y="1693590"/>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2" name="Oval 11">
            <a:extLst>
              <a:ext uri="{FF2B5EF4-FFF2-40B4-BE49-F238E27FC236}">
                <a16:creationId xmlns:a16="http://schemas.microsoft.com/office/drawing/2014/main" id="{ECE51254-419D-29CF-E4C7-E8063642813C}"/>
              </a:ext>
            </a:extLst>
          </p:cNvPr>
          <p:cNvSpPr/>
          <p:nvPr/>
        </p:nvSpPr>
        <p:spPr>
          <a:xfrm>
            <a:off x="2374987" y="1690688"/>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8" name="Oval 17">
            <a:extLst>
              <a:ext uri="{FF2B5EF4-FFF2-40B4-BE49-F238E27FC236}">
                <a16:creationId xmlns:a16="http://schemas.microsoft.com/office/drawing/2014/main" id="{8F9442EB-F8DB-AA97-5543-6832E2FA2144}"/>
              </a:ext>
            </a:extLst>
          </p:cNvPr>
          <p:cNvSpPr/>
          <p:nvPr/>
        </p:nvSpPr>
        <p:spPr>
          <a:xfrm>
            <a:off x="2739130" y="1690688"/>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9" name="Oval 18">
            <a:extLst>
              <a:ext uri="{FF2B5EF4-FFF2-40B4-BE49-F238E27FC236}">
                <a16:creationId xmlns:a16="http://schemas.microsoft.com/office/drawing/2014/main" id="{468D29E8-9680-54FB-ADF6-1FC18021F427}"/>
              </a:ext>
            </a:extLst>
          </p:cNvPr>
          <p:cNvSpPr/>
          <p:nvPr/>
        </p:nvSpPr>
        <p:spPr>
          <a:xfrm>
            <a:off x="3103273" y="1690688"/>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22" name="Title 2">
            <a:extLst>
              <a:ext uri="{FF2B5EF4-FFF2-40B4-BE49-F238E27FC236}">
                <a16:creationId xmlns:a16="http://schemas.microsoft.com/office/drawing/2014/main" id="{B283C7EC-898C-AD95-22EA-C77E4AED5B94}"/>
              </a:ext>
            </a:extLst>
          </p:cNvPr>
          <p:cNvSpPr txBox="1"/>
          <p:nvPr/>
        </p:nvSpPr>
        <p:spPr>
          <a:xfrm>
            <a:off x="530398" y="1700368"/>
            <a:ext cx="1104374" cy="282528"/>
          </a:xfrm>
          <a:prstGeom prst="rect">
            <a:avLst/>
          </a:prstGeom>
        </p:spPr>
        <p:txBody>
          <a:bodyPr anchor="t">
            <a:norm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MÀU SẮC</a:t>
            </a:r>
          </a:p>
        </p:txBody>
      </p:sp>
      <p:sp>
        <p:nvSpPr>
          <p:cNvPr id="23" name="Oval 22">
            <a:extLst>
              <a:ext uri="{FF2B5EF4-FFF2-40B4-BE49-F238E27FC236}">
                <a16:creationId xmlns:a16="http://schemas.microsoft.com/office/drawing/2014/main" id="{984C8C4D-8F79-3F95-64F0-3F8DF32F7E86}"/>
              </a:ext>
            </a:extLst>
          </p:cNvPr>
          <p:cNvSpPr/>
          <p:nvPr/>
        </p:nvSpPr>
        <p:spPr>
          <a:xfrm>
            <a:off x="3467797" y="1690688"/>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25" name="Oval 24">
            <a:extLst>
              <a:ext uri="{FF2B5EF4-FFF2-40B4-BE49-F238E27FC236}">
                <a16:creationId xmlns:a16="http://schemas.microsoft.com/office/drawing/2014/main" id="{B44A9AAF-3CA0-F26C-52DB-452F9F1631C6}"/>
              </a:ext>
            </a:extLst>
          </p:cNvPr>
          <p:cNvSpPr/>
          <p:nvPr/>
        </p:nvSpPr>
        <p:spPr>
          <a:xfrm>
            <a:off x="3832321" y="1690688"/>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26" name="Oval 25">
            <a:extLst>
              <a:ext uri="{FF2B5EF4-FFF2-40B4-BE49-F238E27FC236}">
                <a16:creationId xmlns:a16="http://schemas.microsoft.com/office/drawing/2014/main" id="{0BDD849F-B1C2-C0FD-0305-6965BC931548}"/>
              </a:ext>
            </a:extLst>
          </p:cNvPr>
          <p:cNvSpPr/>
          <p:nvPr/>
        </p:nvSpPr>
        <p:spPr>
          <a:xfrm>
            <a:off x="4190666" y="1690688"/>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27" name="Oval 26">
            <a:extLst>
              <a:ext uri="{FF2B5EF4-FFF2-40B4-BE49-F238E27FC236}">
                <a16:creationId xmlns:a16="http://schemas.microsoft.com/office/drawing/2014/main" id="{E480CDAA-7258-4034-77AF-B93ACCC317A4}"/>
              </a:ext>
            </a:extLst>
          </p:cNvPr>
          <p:cNvSpPr/>
          <p:nvPr/>
        </p:nvSpPr>
        <p:spPr>
          <a:xfrm>
            <a:off x="4561368" y="1690688"/>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28" name="Oval 27">
            <a:extLst>
              <a:ext uri="{FF2B5EF4-FFF2-40B4-BE49-F238E27FC236}">
                <a16:creationId xmlns:a16="http://schemas.microsoft.com/office/drawing/2014/main" id="{FB717671-4407-4D98-7C0A-DF654166562E}"/>
              </a:ext>
            </a:extLst>
          </p:cNvPr>
          <p:cNvSpPr/>
          <p:nvPr/>
        </p:nvSpPr>
        <p:spPr>
          <a:xfrm>
            <a:off x="4925892" y="1690688"/>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29" name="Title 2">
            <a:extLst>
              <a:ext uri="{FF2B5EF4-FFF2-40B4-BE49-F238E27FC236}">
                <a16:creationId xmlns:a16="http://schemas.microsoft.com/office/drawing/2014/main" id="{1833B393-308B-0E4A-176E-35875238740B}"/>
              </a:ext>
            </a:extLst>
          </p:cNvPr>
          <p:cNvSpPr txBox="1"/>
          <p:nvPr/>
        </p:nvSpPr>
        <p:spPr>
          <a:xfrm>
            <a:off x="2384495" y="2137881"/>
            <a:ext cx="165297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Grenache</a:t>
            </a:r>
          </a:p>
        </p:txBody>
      </p:sp>
      <p:cxnSp>
        <p:nvCxnSpPr>
          <p:cNvPr id="31" name="Straight Connector 30">
            <a:extLst>
              <a:ext uri="{FF2B5EF4-FFF2-40B4-BE49-F238E27FC236}">
                <a16:creationId xmlns:a16="http://schemas.microsoft.com/office/drawing/2014/main" id="{A245A703-6501-56F0-F0BC-9DD08749BE50}"/>
              </a:ext>
            </a:extLst>
          </p:cNvPr>
          <p:cNvCxnSpPr>
            <a:cxnSpLocks/>
          </p:cNvCxnSpPr>
          <p:nvPr/>
        </p:nvCxnSpPr>
        <p:spPr>
          <a:xfrm>
            <a:off x="1410550" y="1827022"/>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3" name="Oval 32">
            <a:extLst>
              <a:ext uri="{FF2B5EF4-FFF2-40B4-BE49-F238E27FC236}">
                <a16:creationId xmlns:a16="http://schemas.microsoft.com/office/drawing/2014/main" id="{01E16359-1627-2920-00FD-6FBE917ED7D7}"/>
              </a:ext>
            </a:extLst>
          </p:cNvPr>
          <p:cNvSpPr/>
          <p:nvPr/>
        </p:nvSpPr>
        <p:spPr>
          <a:xfrm>
            <a:off x="2010844" y="284276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34" name="Oval 33">
            <a:extLst>
              <a:ext uri="{FF2B5EF4-FFF2-40B4-BE49-F238E27FC236}">
                <a16:creationId xmlns:a16="http://schemas.microsoft.com/office/drawing/2014/main" id="{50B36DD8-882F-6FDA-508E-8EF70308D1B1}"/>
              </a:ext>
            </a:extLst>
          </p:cNvPr>
          <p:cNvSpPr/>
          <p:nvPr/>
        </p:nvSpPr>
        <p:spPr>
          <a:xfrm>
            <a:off x="2374987"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35" name="Oval 34">
            <a:extLst>
              <a:ext uri="{FF2B5EF4-FFF2-40B4-BE49-F238E27FC236}">
                <a16:creationId xmlns:a16="http://schemas.microsoft.com/office/drawing/2014/main" id="{449A331C-3C34-B5D3-9F68-36A4BAB9E1E4}"/>
              </a:ext>
            </a:extLst>
          </p:cNvPr>
          <p:cNvSpPr/>
          <p:nvPr/>
        </p:nvSpPr>
        <p:spPr>
          <a:xfrm>
            <a:off x="2739130"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36" name="Oval 35">
            <a:extLst>
              <a:ext uri="{FF2B5EF4-FFF2-40B4-BE49-F238E27FC236}">
                <a16:creationId xmlns:a16="http://schemas.microsoft.com/office/drawing/2014/main" id="{89D495A7-4C2F-C7E5-D281-5895A964F108}"/>
              </a:ext>
            </a:extLst>
          </p:cNvPr>
          <p:cNvSpPr/>
          <p:nvPr/>
        </p:nvSpPr>
        <p:spPr>
          <a:xfrm>
            <a:off x="3103273" y="2839866"/>
            <a:ext cx="272668" cy="272668"/>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38" name="Title 2">
            <a:extLst>
              <a:ext uri="{FF2B5EF4-FFF2-40B4-BE49-F238E27FC236}">
                <a16:creationId xmlns:a16="http://schemas.microsoft.com/office/drawing/2014/main" id="{D0ED5DEE-5877-4EA6-88CA-60A69208737E}"/>
              </a:ext>
            </a:extLst>
          </p:cNvPr>
          <p:cNvSpPr txBox="1"/>
          <p:nvPr/>
        </p:nvSpPr>
        <p:spPr>
          <a:xfrm>
            <a:off x="530397" y="2848118"/>
            <a:ext cx="1553596" cy="282528"/>
          </a:xfrm>
          <a:prstGeom prst="rect">
            <a:avLst/>
          </a:prstGeom>
        </p:spPr>
        <p:txBody>
          <a:bodyPr anchor="t">
            <a:noAutofit/>
          </a:bodyPr>
          <a:lstStyle>
            <a:lvl1pPr algn="l" defTabSz="914453" rtl="0" eaLnBrk="1" latinLnBrk="0" hangingPunct="1">
              <a:lnSpc>
                <a:spcPct val="80000"/>
              </a:lnSpc>
              <a:spcBef>
                <a:spcPct val="0"/>
              </a:spcBef>
              <a:buNone/>
              <a:defRPr sz="11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ĐẬM ĐÀ</a:t>
            </a:r>
          </a:p>
        </p:txBody>
      </p:sp>
      <p:sp>
        <p:nvSpPr>
          <p:cNvPr id="39" name="Oval 38">
            <a:extLst>
              <a:ext uri="{FF2B5EF4-FFF2-40B4-BE49-F238E27FC236}">
                <a16:creationId xmlns:a16="http://schemas.microsoft.com/office/drawing/2014/main" id="{782FFC8C-30DA-0414-3434-62A7C3F3D806}"/>
              </a:ext>
            </a:extLst>
          </p:cNvPr>
          <p:cNvSpPr/>
          <p:nvPr/>
        </p:nvSpPr>
        <p:spPr>
          <a:xfrm>
            <a:off x="3467797" y="2839866"/>
            <a:ext cx="272668" cy="272668"/>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40" name="Oval 39">
            <a:extLst>
              <a:ext uri="{FF2B5EF4-FFF2-40B4-BE49-F238E27FC236}">
                <a16:creationId xmlns:a16="http://schemas.microsoft.com/office/drawing/2014/main" id="{A8B49305-1D74-BF86-EEAA-4E7A1126B0CF}"/>
              </a:ext>
            </a:extLst>
          </p:cNvPr>
          <p:cNvSpPr/>
          <p:nvPr/>
        </p:nvSpPr>
        <p:spPr>
          <a:xfrm>
            <a:off x="3832321" y="2839866"/>
            <a:ext cx="272668" cy="272668"/>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47" name="Oval 46">
            <a:extLst>
              <a:ext uri="{FF2B5EF4-FFF2-40B4-BE49-F238E27FC236}">
                <a16:creationId xmlns:a16="http://schemas.microsoft.com/office/drawing/2014/main" id="{E733220F-8285-B13A-9EBB-2139D51004FE}"/>
              </a:ext>
            </a:extLst>
          </p:cNvPr>
          <p:cNvSpPr/>
          <p:nvPr/>
        </p:nvSpPr>
        <p:spPr>
          <a:xfrm>
            <a:off x="4190666"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49" name="Oval 48">
            <a:extLst>
              <a:ext uri="{FF2B5EF4-FFF2-40B4-BE49-F238E27FC236}">
                <a16:creationId xmlns:a16="http://schemas.microsoft.com/office/drawing/2014/main" id="{3BF14DF1-3B62-C9FB-6F50-91ACA4D0A5EB}"/>
              </a:ext>
            </a:extLst>
          </p:cNvPr>
          <p:cNvSpPr/>
          <p:nvPr/>
        </p:nvSpPr>
        <p:spPr>
          <a:xfrm>
            <a:off x="4561368"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50" name="Oval 49">
            <a:extLst>
              <a:ext uri="{FF2B5EF4-FFF2-40B4-BE49-F238E27FC236}">
                <a16:creationId xmlns:a16="http://schemas.microsoft.com/office/drawing/2014/main" id="{14C47C49-46A0-3351-F040-BC7F20C9902B}"/>
              </a:ext>
            </a:extLst>
          </p:cNvPr>
          <p:cNvSpPr/>
          <p:nvPr/>
        </p:nvSpPr>
        <p:spPr>
          <a:xfrm>
            <a:off x="4925892"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51" name="Title 2">
            <a:extLst>
              <a:ext uri="{FF2B5EF4-FFF2-40B4-BE49-F238E27FC236}">
                <a16:creationId xmlns:a16="http://schemas.microsoft.com/office/drawing/2014/main" id="{AE4339BB-85D9-ECF1-3FE7-D21AFB8BD0CC}"/>
              </a:ext>
            </a:extLst>
          </p:cNvPr>
          <p:cNvSpPr txBox="1"/>
          <p:nvPr/>
        </p:nvSpPr>
        <p:spPr>
          <a:xfrm>
            <a:off x="1912812"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Nhẹ</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52" name="Title 2">
            <a:extLst>
              <a:ext uri="{FF2B5EF4-FFF2-40B4-BE49-F238E27FC236}">
                <a16:creationId xmlns:a16="http://schemas.microsoft.com/office/drawing/2014/main" id="{88D89F4E-CECF-6C5F-173D-51A4744F4BC0}"/>
              </a:ext>
            </a:extLst>
          </p:cNvPr>
          <p:cNvSpPr txBox="1"/>
          <p:nvPr/>
        </p:nvSpPr>
        <p:spPr>
          <a:xfrm>
            <a:off x="3182563" y="25176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Vừa</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53" name="Title 2">
            <a:extLst>
              <a:ext uri="{FF2B5EF4-FFF2-40B4-BE49-F238E27FC236}">
                <a16:creationId xmlns:a16="http://schemas.microsoft.com/office/drawing/2014/main" id="{9E9DC995-A507-3152-C821-DA76E64866EB}"/>
              </a:ext>
            </a:extLst>
          </p:cNvPr>
          <p:cNvSpPr txBox="1"/>
          <p:nvPr/>
        </p:nvSpPr>
        <p:spPr>
          <a:xfrm>
            <a:off x="4475694"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8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Đậm</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đà</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64" name="Oval 63">
            <a:extLst>
              <a:ext uri="{FF2B5EF4-FFF2-40B4-BE49-F238E27FC236}">
                <a16:creationId xmlns:a16="http://schemas.microsoft.com/office/drawing/2014/main" id="{3E8FC32D-8C9A-564C-F98B-B3AAE41E9B4C}"/>
              </a:ext>
            </a:extLst>
          </p:cNvPr>
          <p:cNvSpPr/>
          <p:nvPr/>
        </p:nvSpPr>
        <p:spPr>
          <a:xfrm>
            <a:off x="2010844" y="3683028"/>
            <a:ext cx="272668" cy="272668"/>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65" name="Oval 64">
            <a:extLst>
              <a:ext uri="{FF2B5EF4-FFF2-40B4-BE49-F238E27FC236}">
                <a16:creationId xmlns:a16="http://schemas.microsoft.com/office/drawing/2014/main" id="{625D08E0-E61D-212F-DC8D-210D88ED5F05}"/>
              </a:ext>
            </a:extLst>
          </p:cNvPr>
          <p:cNvSpPr/>
          <p:nvPr/>
        </p:nvSpPr>
        <p:spPr>
          <a:xfrm>
            <a:off x="2374987" y="3680126"/>
            <a:ext cx="272668" cy="272668"/>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73" name="Oval 72">
            <a:extLst>
              <a:ext uri="{FF2B5EF4-FFF2-40B4-BE49-F238E27FC236}">
                <a16:creationId xmlns:a16="http://schemas.microsoft.com/office/drawing/2014/main" id="{BF209D93-A92D-6C67-6E0F-37788D6C5AA8}"/>
              </a:ext>
            </a:extLst>
          </p:cNvPr>
          <p:cNvSpPr/>
          <p:nvPr/>
        </p:nvSpPr>
        <p:spPr>
          <a:xfrm>
            <a:off x="2739130"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83" name="Oval 82">
            <a:extLst>
              <a:ext uri="{FF2B5EF4-FFF2-40B4-BE49-F238E27FC236}">
                <a16:creationId xmlns:a16="http://schemas.microsoft.com/office/drawing/2014/main" id="{6D466FAD-93A0-FDC9-6BCF-063E8D1C2C2C}"/>
              </a:ext>
            </a:extLst>
          </p:cNvPr>
          <p:cNvSpPr/>
          <p:nvPr/>
        </p:nvSpPr>
        <p:spPr>
          <a:xfrm>
            <a:off x="3103273"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84" name="Oval 83">
            <a:extLst>
              <a:ext uri="{FF2B5EF4-FFF2-40B4-BE49-F238E27FC236}">
                <a16:creationId xmlns:a16="http://schemas.microsoft.com/office/drawing/2014/main" id="{73CD6084-5755-9465-04E8-8F7D0E3A4492}"/>
              </a:ext>
            </a:extLst>
          </p:cNvPr>
          <p:cNvSpPr/>
          <p:nvPr/>
        </p:nvSpPr>
        <p:spPr>
          <a:xfrm>
            <a:off x="3467797"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85" name="Oval 84">
            <a:extLst>
              <a:ext uri="{FF2B5EF4-FFF2-40B4-BE49-F238E27FC236}">
                <a16:creationId xmlns:a16="http://schemas.microsoft.com/office/drawing/2014/main" id="{6D1800F4-B959-4248-CF67-B6654C3D06E8}"/>
              </a:ext>
            </a:extLst>
          </p:cNvPr>
          <p:cNvSpPr/>
          <p:nvPr/>
        </p:nvSpPr>
        <p:spPr>
          <a:xfrm>
            <a:off x="3832321"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86" name="Oval 85">
            <a:extLst>
              <a:ext uri="{FF2B5EF4-FFF2-40B4-BE49-F238E27FC236}">
                <a16:creationId xmlns:a16="http://schemas.microsoft.com/office/drawing/2014/main" id="{F2EA93D6-D2BB-B18F-2EBE-7A2376318C87}"/>
              </a:ext>
            </a:extLst>
          </p:cNvPr>
          <p:cNvSpPr/>
          <p:nvPr/>
        </p:nvSpPr>
        <p:spPr>
          <a:xfrm>
            <a:off x="4190666"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89" name="Oval 88">
            <a:extLst>
              <a:ext uri="{FF2B5EF4-FFF2-40B4-BE49-F238E27FC236}">
                <a16:creationId xmlns:a16="http://schemas.microsoft.com/office/drawing/2014/main" id="{1A159CF4-88D4-BF5C-2067-BCF7FAB4BD65}"/>
              </a:ext>
            </a:extLst>
          </p:cNvPr>
          <p:cNvSpPr/>
          <p:nvPr/>
        </p:nvSpPr>
        <p:spPr>
          <a:xfrm>
            <a:off x="4561368"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04" name="Oval 103">
            <a:extLst>
              <a:ext uri="{FF2B5EF4-FFF2-40B4-BE49-F238E27FC236}">
                <a16:creationId xmlns:a16="http://schemas.microsoft.com/office/drawing/2014/main" id="{D16EB22C-D582-EDE2-0E6F-B50F467A534F}"/>
              </a:ext>
            </a:extLst>
          </p:cNvPr>
          <p:cNvSpPr/>
          <p:nvPr/>
        </p:nvSpPr>
        <p:spPr>
          <a:xfrm>
            <a:off x="4925892"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22" name="Title 2">
            <a:extLst>
              <a:ext uri="{FF2B5EF4-FFF2-40B4-BE49-F238E27FC236}">
                <a16:creationId xmlns:a16="http://schemas.microsoft.com/office/drawing/2014/main" id="{24C080F8-990E-6947-AD4B-9EA431D03945}"/>
              </a:ext>
            </a:extLst>
          </p:cNvPr>
          <p:cNvSpPr txBox="1"/>
          <p:nvPr/>
        </p:nvSpPr>
        <p:spPr>
          <a:xfrm>
            <a:off x="1912812" y="3329053"/>
            <a:ext cx="1014146" cy="307490"/>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Không</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130" name="Title 2">
            <a:extLst>
              <a:ext uri="{FF2B5EF4-FFF2-40B4-BE49-F238E27FC236}">
                <a16:creationId xmlns:a16="http://schemas.microsoft.com/office/drawing/2014/main" id="{6C84E901-6665-1CAB-0CCB-9B30009F5578}"/>
              </a:ext>
            </a:extLst>
          </p:cNvPr>
          <p:cNvSpPr txBox="1"/>
          <p:nvPr/>
        </p:nvSpPr>
        <p:spPr>
          <a:xfrm>
            <a:off x="3033380" y="335792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Hơi</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131" name="Title 2">
            <a:extLst>
              <a:ext uri="{FF2B5EF4-FFF2-40B4-BE49-F238E27FC236}">
                <a16:creationId xmlns:a16="http://schemas.microsoft.com/office/drawing/2014/main" id="{A647868B-BCF5-1E40-885C-502A3E455F10}"/>
              </a:ext>
            </a:extLst>
          </p:cNvPr>
          <p:cNvSpPr txBox="1"/>
          <p:nvPr/>
        </p:nvSpPr>
        <p:spPr>
          <a:xfrm>
            <a:off x="4475694" y="3329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cxnSp>
        <p:nvCxnSpPr>
          <p:cNvPr id="133" name="Straight Connector 132">
            <a:extLst>
              <a:ext uri="{FF2B5EF4-FFF2-40B4-BE49-F238E27FC236}">
                <a16:creationId xmlns:a16="http://schemas.microsoft.com/office/drawing/2014/main" id="{DC6A5AFA-CA10-B262-723E-F9BE11833214}"/>
              </a:ext>
            </a:extLst>
          </p:cNvPr>
          <p:cNvCxnSpPr>
            <a:cxnSpLocks/>
          </p:cNvCxnSpPr>
          <p:nvPr/>
        </p:nvCxnSpPr>
        <p:spPr>
          <a:xfrm>
            <a:off x="1634772" y="2988557"/>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4" name="Title 2">
            <a:extLst>
              <a:ext uri="{FF2B5EF4-FFF2-40B4-BE49-F238E27FC236}">
                <a16:creationId xmlns:a16="http://schemas.microsoft.com/office/drawing/2014/main" id="{41B56E25-7642-059F-0150-2EB80F26DFC6}"/>
              </a:ext>
            </a:extLst>
          </p:cNvPr>
          <p:cNvSpPr txBox="1"/>
          <p:nvPr/>
        </p:nvSpPr>
        <p:spPr>
          <a:xfrm>
            <a:off x="530397" y="369183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NGỌT</a:t>
            </a:r>
          </a:p>
        </p:txBody>
      </p:sp>
      <p:cxnSp>
        <p:nvCxnSpPr>
          <p:cNvPr id="135" name="Straight Connector 134">
            <a:extLst>
              <a:ext uri="{FF2B5EF4-FFF2-40B4-BE49-F238E27FC236}">
                <a16:creationId xmlns:a16="http://schemas.microsoft.com/office/drawing/2014/main" id="{1DC88701-2625-8AFC-8D49-524BA3D9AF6C}"/>
              </a:ext>
            </a:extLst>
          </p:cNvPr>
          <p:cNvCxnSpPr>
            <a:cxnSpLocks/>
          </p:cNvCxnSpPr>
          <p:nvPr/>
        </p:nvCxnSpPr>
        <p:spPr>
          <a:xfrm>
            <a:off x="1410550" y="3832276"/>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9" name="Oval 138">
            <a:extLst>
              <a:ext uri="{FF2B5EF4-FFF2-40B4-BE49-F238E27FC236}">
                <a16:creationId xmlns:a16="http://schemas.microsoft.com/office/drawing/2014/main" id="{CBD79589-22FC-6131-28CE-9C70E1FEF947}"/>
              </a:ext>
            </a:extLst>
          </p:cNvPr>
          <p:cNvSpPr/>
          <p:nvPr/>
        </p:nvSpPr>
        <p:spPr>
          <a:xfrm>
            <a:off x="2010844" y="45232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40" name="Oval 139">
            <a:extLst>
              <a:ext uri="{FF2B5EF4-FFF2-40B4-BE49-F238E27FC236}">
                <a16:creationId xmlns:a16="http://schemas.microsoft.com/office/drawing/2014/main" id="{7221C681-4C2F-5C9F-5DFA-AB463CFB63F9}"/>
              </a:ext>
            </a:extLst>
          </p:cNvPr>
          <p:cNvSpPr/>
          <p:nvPr/>
        </p:nvSpPr>
        <p:spPr>
          <a:xfrm>
            <a:off x="2374987"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41" name="Oval 140">
            <a:extLst>
              <a:ext uri="{FF2B5EF4-FFF2-40B4-BE49-F238E27FC236}">
                <a16:creationId xmlns:a16="http://schemas.microsoft.com/office/drawing/2014/main" id="{09E693A9-5E22-C689-DDC9-21A129E96410}"/>
              </a:ext>
            </a:extLst>
          </p:cNvPr>
          <p:cNvSpPr/>
          <p:nvPr/>
        </p:nvSpPr>
        <p:spPr>
          <a:xfrm>
            <a:off x="2739130"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42" name="Oval 141">
            <a:extLst>
              <a:ext uri="{FF2B5EF4-FFF2-40B4-BE49-F238E27FC236}">
                <a16:creationId xmlns:a16="http://schemas.microsoft.com/office/drawing/2014/main" id="{DBD9B218-3DA1-18BB-5417-20E6756C1BEB}"/>
              </a:ext>
            </a:extLst>
          </p:cNvPr>
          <p:cNvSpPr/>
          <p:nvPr/>
        </p:nvSpPr>
        <p:spPr>
          <a:xfrm>
            <a:off x="3103273" y="4520385"/>
            <a:ext cx="272668" cy="272668"/>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43" name="Oval 142">
            <a:extLst>
              <a:ext uri="{FF2B5EF4-FFF2-40B4-BE49-F238E27FC236}">
                <a16:creationId xmlns:a16="http://schemas.microsoft.com/office/drawing/2014/main" id="{9AE9A6A4-1208-523F-EB3D-4745D83EAA69}"/>
              </a:ext>
            </a:extLst>
          </p:cNvPr>
          <p:cNvSpPr/>
          <p:nvPr/>
        </p:nvSpPr>
        <p:spPr>
          <a:xfrm>
            <a:off x="3467797" y="4520385"/>
            <a:ext cx="272668" cy="272668"/>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44" name="Oval 143">
            <a:extLst>
              <a:ext uri="{FF2B5EF4-FFF2-40B4-BE49-F238E27FC236}">
                <a16:creationId xmlns:a16="http://schemas.microsoft.com/office/drawing/2014/main" id="{3F5B7FB9-60E7-C6C2-BC54-0A8D1174A8B3}"/>
              </a:ext>
            </a:extLst>
          </p:cNvPr>
          <p:cNvSpPr/>
          <p:nvPr/>
        </p:nvSpPr>
        <p:spPr>
          <a:xfrm>
            <a:off x="3832321" y="4520385"/>
            <a:ext cx="272668" cy="272668"/>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45" name="Oval 144">
            <a:extLst>
              <a:ext uri="{FF2B5EF4-FFF2-40B4-BE49-F238E27FC236}">
                <a16:creationId xmlns:a16="http://schemas.microsoft.com/office/drawing/2014/main" id="{576556F0-BD75-73DF-55B0-BA83A9E117EC}"/>
              </a:ext>
            </a:extLst>
          </p:cNvPr>
          <p:cNvSpPr/>
          <p:nvPr/>
        </p:nvSpPr>
        <p:spPr>
          <a:xfrm>
            <a:off x="4190666"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46" name="Oval 145">
            <a:extLst>
              <a:ext uri="{FF2B5EF4-FFF2-40B4-BE49-F238E27FC236}">
                <a16:creationId xmlns:a16="http://schemas.microsoft.com/office/drawing/2014/main" id="{E1013DA0-CFF8-D0E2-BDB4-48E8C6CE5AB8}"/>
              </a:ext>
            </a:extLst>
          </p:cNvPr>
          <p:cNvSpPr/>
          <p:nvPr/>
        </p:nvSpPr>
        <p:spPr>
          <a:xfrm>
            <a:off x="4561368"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47" name="Oval 146">
            <a:extLst>
              <a:ext uri="{FF2B5EF4-FFF2-40B4-BE49-F238E27FC236}">
                <a16:creationId xmlns:a16="http://schemas.microsoft.com/office/drawing/2014/main" id="{9B1798DC-02C1-1D56-F358-13E51528E335}"/>
              </a:ext>
            </a:extLst>
          </p:cNvPr>
          <p:cNvSpPr/>
          <p:nvPr/>
        </p:nvSpPr>
        <p:spPr>
          <a:xfrm>
            <a:off x="4925892"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48" name="Title 2">
            <a:extLst>
              <a:ext uri="{FF2B5EF4-FFF2-40B4-BE49-F238E27FC236}">
                <a16:creationId xmlns:a16="http://schemas.microsoft.com/office/drawing/2014/main" id="{EDFFE394-94B4-2EB4-A6E8-97B7CE7991F0}"/>
              </a:ext>
            </a:extLst>
          </p:cNvPr>
          <p:cNvSpPr txBox="1"/>
          <p:nvPr/>
        </p:nvSpPr>
        <p:spPr>
          <a:xfrm>
            <a:off x="1912812" y="416931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Thấp</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149" name="Title 2">
            <a:extLst>
              <a:ext uri="{FF2B5EF4-FFF2-40B4-BE49-F238E27FC236}">
                <a16:creationId xmlns:a16="http://schemas.microsoft.com/office/drawing/2014/main" id="{BD101432-B58A-D22F-33DD-83395CD07196}"/>
              </a:ext>
            </a:extLst>
          </p:cNvPr>
          <p:cNvSpPr txBox="1"/>
          <p:nvPr/>
        </p:nvSpPr>
        <p:spPr>
          <a:xfrm>
            <a:off x="3033380" y="419818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Vừa</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150" name="Title 2">
            <a:extLst>
              <a:ext uri="{FF2B5EF4-FFF2-40B4-BE49-F238E27FC236}">
                <a16:creationId xmlns:a16="http://schemas.microsoft.com/office/drawing/2014/main" id="{BC0235A1-B969-BEAA-8BC4-2F05808FD686}"/>
              </a:ext>
            </a:extLst>
          </p:cNvPr>
          <p:cNvSpPr txBox="1"/>
          <p:nvPr/>
        </p:nvSpPr>
        <p:spPr>
          <a:xfrm>
            <a:off x="4475694" y="416931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Cao</a:t>
            </a:r>
          </a:p>
        </p:txBody>
      </p:sp>
      <p:sp>
        <p:nvSpPr>
          <p:cNvPr id="151" name="Title 2">
            <a:extLst>
              <a:ext uri="{FF2B5EF4-FFF2-40B4-BE49-F238E27FC236}">
                <a16:creationId xmlns:a16="http://schemas.microsoft.com/office/drawing/2014/main" id="{0519CC78-E188-BE2B-85C0-E0FE7FCF4745}"/>
              </a:ext>
            </a:extLst>
          </p:cNvPr>
          <p:cNvSpPr txBox="1"/>
          <p:nvPr/>
        </p:nvSpPr>
        <p:spPr>
          <a:xfrm>
            <a:off x="530397" y="4532096"/>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GỖ SỒI</a:t>
            </a:r>
          </a:p>
        </p:txBody>
      </p:sp>
      <p:cxnSp>
        <p:nvCxnSpPr>
          <p:cNvPr id="152" name="Straight Connector 151">
            <a:extLst>
              <a:ext uri="{FF2B5EF4-FFF2-40B4-BE49-F238E27FC236}">
                <a16:creationId xmlns:a16="http://schemas.microsoft.com/office/drawing/2014/main" id="{58C35F7B-40A4-CC38-26CF-B2FAD978F37A}"/>
              </a:ext>
            </a:extLst>
          </p:cNvPr>
          <p:cNvCxnSpPr>
            <a:cxnSpLocks/>
          </p:cNvCxnSpPr>
          <p:nvPr/>
        </p:nvCxnSpPr>
        <p:spPr>
          <a:xfrm>
            <a:off x="1271016" y="4672535"/>
            <a:ext cx="688134"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53" name="Oval 152">
            <a:extLst>
              <a:ext uri="{FF2B5EF4-FFF2-40B4-BE49-F238E27FC236}">
                <a16:creationId xmlns:a16="http://schemas.microsoft.com/office/drawing/2014/main" id="{BB001D52-6ACE-43A7-54C7-624FDA7455B3}"/>
              </a:ext>
            </a:extLst>
          </p:cNvPr>
          <p:cNvSpPr/>
          <p:nvPr/>
        </p:nvSpPr>
        <p:spPr>
          <a:xfrm>
            <a:off x="2010844" y="48692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54" name="Oval 153">
            <a:extLst>
              <a:ext uri="{FF2B5EF4-FFF2-40B4-BE49-F238E27FC236}">
                <a16:creationId xmlns:a16="http://schemas.microsoft.com/office/drawing/2014/main" id="{8E1180F9-E652-9B86-2F08-2604BC731EE4}"/>
              </a:ext>
            </a:extLst>
          </p:cNvPr>
          <p:cNvSpPr/>
          <p:nvPr/>
        </p:nvSpPr>
        <p:spPr>
          <a:xfrm>
            <a:off x="2374987"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55" name="Oval 154">
            <a:extLst>
              <a:ext uri="{FF2B5EF4-FFF2-40B4-BE49-F238E27FC236}">
                <a16:creationId xmlns:a16="http://schemas.microsoft.com/office/drawing/2014/main" id="{3B38CAB6-C4FE-AE8F-BD48-A435FB60DD47}"/>
              </a:ext>
            </a:extLst>
          </p:cNvPr>
          <p:cNvSpPr/>
          <p:nvPr/>
        </p:nvSpPr>
        <p:spPr>
          <a:xfrm>
            <a:off x="2739130"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56" name="Oval 155">
            <a:extLst>
              <a:ext uri="{FF2B5EF4-FFF2-40B4-BE49-F238E27FC236}">
                <a16:creationId xmlns:a16="http://schemas.microsoft.com/office/drawing/2014/main" id="{A7F182EE-6253-B095-B9F8-376D75AA522A}"/>
              </a:ext>
            </a:extLst>
          </p:cNvPr>
          <p:cNvSpPr/>
          <p:nvPr/>
        </p:nvSpPr>
        <p:spPr>
          <a:xfrm>
            <a:off x="3103273" y="4866374"/>
            <a:ext cx="272668" cy="272668"/>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57" name="Oval 156">
            <a:extLst>
              <a:ext uri="{FF2B5EF4-FFF2-40B4-BE49-F238E27FC236}">
                <a16:creationId xmlns:a16="http://schemas.microsoft.com/office/drawing/2014/main" id="{71A1F2B7-2DCE-78B6-A92D-371C5048502D}"/>
              </a:ext>
            </a:extLst>
          </p:cNvPr>
          <p:cNvSpPr/>
          <p:nvPr/>
        </p:nvSpPr>
        <p:spPr>
          <a:xfrm>
            <a:off x="3467797" y="4866374"/>
            <a:ext cx="272668" cy="272668"/>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58" name="Oval 157">
            <a:extLst>
              <a:ext uri="{FF2B5EF4-FFF2-40B4-BE49-F238E27FC236}">
                <a16:creationId xmlns:a16="http://schemas.microsoft.com/office/drawing/2014/main" id="{69A7F32A-D5CC-F70C-49D7-4F4490345A46}"/>
              </a:ext>
            </a:extLst>
          </p:cNvPr>
          <p:cNvSpPr/>
          <p:nvPr/>
        </p:nvSpPr>
        <p:spPr>
          <a:xfrm>
            <a:off x="3832321" y="4866374"/>
            <a:ext cx="272668" cy="272668"/>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59" name="Oval 158">
            <a:extLst>
              <a:ext uri="{FF2B5EF4-FFF2-40B4-BE49-F238E27FC236}">
                <a16:creationId xmlns:a16="http://schemas.microsoft.com/office/drawing/2014/main" id="{054664EB-A97A-E728-685F-8C32614CD1C7}"/>
              </a:ext>
            </a:extLst>
          </p:cNvPr>
          <p:cNvSpPr/>
          <p:nvPr/>
        </p:nvSpPr>
        <p:spPr>
          <a:xfrm>
            <a:off x="4190666"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60" name="Oval 159">
            <a:extLst>
              <a:ext uri="{FF2B5EF4-FFF2-40B4-BE49-F238E27FC236}">
                <a16:creationId xmlns:a16="http://schemas.microsoft.com/office/drawing/2014/main" id="{3698B22B-F886-2975-DB68-919D59AD7F55}"/>
              </a:ext>
            </a:extLst>
          </p:cNvPr>
          <p:cNvSpPr/>
          <p:nvPr/>
        </p:nvSpPr>
        <p:spPr>
          <a:xfrm>
            <a:off x="4561368"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61" name="Oval 160">
            <a:extLst>
              <a:ext uri="{FF2B5EF4-FFF2-40B4-BE49-F238E27FC236}">
                <a16:creationId xmlns:a16="http://schemas.microsoft.com/office/drawing/2014/main" id="{93A6FF03-F1A2-9FAE-D858-E6535FB4AC55}"/>
              </a:ext>
            </a:extLst>
          </p:cNvPr>
          <p:cNvSpPr/>
          <p:nvPr/>
        </p:nvSpPr>
        <p:spPr>
          <a:xfrm>
            <a:off x="4925892"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62" name="Title 2">
            <a:extLst>
              <a:ext uri="{FF2B5EF4-FFF2-40B4-BE49-F238E27FC236}">
                <a16:creationId xmlns:a16="http://schemas.microsoft.com/office/drawing/2014/main" id="{27FCFC5C-BEF0-FF80-49BC-203A095CD341}"/>
              </a:ext>
            </a:extLst>
          </p:cNvPr>
          <p:cNvSpPr txBox="1"/>
          <p:nvPr/>
        </p:nvSpPr>
        <p:spPr>
          <a:xfrm>
            <a:off x="530397" y="487808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CHÁT</a:t>
            </a:r>
          </a:p>
        </p:txBody>
      </p:sp>
      <p:cxnSp>
        <p:nvCxnSpPr>
          <p:cNvPr id="163" name="Straight Connector 162">
            <a:extLst>
              <a:ext uri="{FF2B5EF4-FFF2-40B4-BE49-F238E27FC236}">
                <a16:creationId xmlns:a16="http://schemas.microsoft.com/office/drawing/2014/main" id="{4A69C541-1B7B-A1B5-2501-EE1C5228D651}"/>
              </a:ext>
            </a:extLst>
          </p:cNvPr>
          <p:cNvCxnSpPr>
            <a:cxnSpLocks/>
          </p:cNvCxnSpPr>
          <p:nvPr/>
        </p:nvCxnSpPr>
        <p:spPr>
          <a:xfrm>
            <a:off x="1271016" y="5018524"/>
            <a:ext cx="688134"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64" name="Oval 163">
            <a:extLst>
              <a:ext uri="{FF2B5EF4-FFF2-40B4-BE49-F238E27FC236}">
                <a16:creationId xmlns:a16="http://schemas.microsoft.com/office/drawing/2014/main" id="{D33134CC-E1A2-3AFA-0858-570FDB5B8EAD}"/>
              </a:ext>
            </a:extLst>
          </p:cNvPr>
          <p:cNvSpPr/>
          <p:nvPr/>
        </p:nvSpPr>
        <p:spPr>
          <a:xfrm>
            <a:off x="2010844" y="61297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65" name="Oval 164">
            <a:extLst>
              <a:ext uri="{FF2B5EF4-FFF2-40B4-BE49-F238E27FC236}">
                <a16:creationId xmlns:a16="http://schemas.microsoft.com/office/drawing/2014/main" id="{5B3DE22C-5235-608D-74DD-D3DB01A8CD88}"/>
              </a:ext>
            </a:extLst>
          </p:cNvPr>
          <p:cNvSpPr/>
          <p:nvPr/>
        </p:nvSpPr>
        <p:spPr>
          <a:xfrm>
            <a:off x="2374987"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66" name="Oval 165">
            <a:extLst>
              <a:ext uri="{FF2B5EF4-FFF2-40B4-BE49-F238E27FC236}">
                <a16:creationId xmlns:a16="http://schemas.microsoft.com/office/drawing/2014/main" id="{676555FE-11BB-91BB-9126-BA5C9AD293AC}"/>
              </a:ext>
            </a:extLst>
          </p:cNvPr>
          <p:cNvSpPr/>
          <p:nvPr/>
        </p:nvSpPr>
        <p:spPr>
          <a:xfrm>
            <a:off x="2739130"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67" name="Oval 166">
            <a:extLst>
              <a:ext uri="{FF2B5EF4-FFF2-40B4-BE49-F238E27FC236}">
                <a16:creationId xmlns:a16="http://schemas.microsoft.com/office/drawing/2014/main" id="{7ECEBF81-76B5-A2B6-1C4E-C038B641D452}"/>
              </a:ext>
            </a:extLst>
          </p:cNvPr>
          <p:cNvSpPr/>
          <p:nvPr/>
        </p:nvSpPr>
        <p:spPr>
          <a:xfrm>
            <a:off x="3103273"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68" name="Oval 167">
            <a:extLst>
              <a:ext uri="{FF2B5EF4-FFF2-40B4-BE49-F238E27FC236}">
                <a16:creationId xmlns:a16="http://schemas.microsoft.com/office/drawing/2014/main" id="{DB4B4ABB-9FA8-B87C-73BC-FDDC7FF1CBDD}"/>
              </a:ext>
            </a:extLst>
          </p:cNvPr>
          <p:cNvSpPr/>
          <p:nvPr/>
        </p:nvSpPr>
        <p:spPr>
          <a:xfrm>
            <a:off x="3467797"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69" name="Oval 168">
            <a:extLst>
              <a:ext uri="{FF2B5EF4-FFF2-40B4-BE49-F238E27FC236}">
                <a16:creationId xmlns:a16="http://schemas.microsoft.com/office/drawing/2014/main" id="{C28B8766-8D70-DE4B-4648-7E9551E0CF54}"/>
              </a:ext>
            </a:extLst>
          </p:cNvPr>
          <p:cNvSpPr/>
          <p:nvPr/>
        </p:nvSpPr>
        <p:spPr>
          <a:xfrm>
            <a:off x="4190666" y="6126814"/>
            <a:ext cx="272668" cy="272668"/>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71" name="Oval 170">
            <a:extLst>
              <a:ext uri="{FF2B5EF4-FFF2-40B4-BE49-F238E27FC236}">
                <a16:creationId xmlns:a16="http://schemas.microsoft.com/office/drawing/2014/main" id="{8C3C39FC-A54B-CF26-6770-AB3679F42E43}"/>
              </a:ext>
            </a:extLst>
          </p:cNvPr>
          <p:cNvSpPr/>
          <p:nvPr/>
        </p:nvSpPr>
        <p:spPr>
          <a:xfrm>
            <a:off x="4925892"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72" name="Title 2">
            <a:extLst>
              <a:ext uri="{FF2B5EF4-FFF2-40B4-BE49-F238E27FC236}">
                <a16:creationId xmlns:a16="http://schemas.microsoft.com/office/drawing/2014/main" id="{270C17C3-7110-139E-497D-0F15D810DD21}"/>
              </a:ext>
            </a:extLst>
          </p:cNvPr>
          <p:cNvSpPr txBox="1"/>
          <p:nvPr/>
        </p:nvSpPr>
        <p:spPr>
          <a:xfrm>
            <a:off x="1912812"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Arial" panose="020B0604020202020204" pitchFamily="34" charset="0"/>
                <a:cs typeface="Arial" panose="020B0604020202020204" pitchFamily="34" charset="0"/>
              </a:rPr>
              <a:t>8%</a:t>
            </a:r>
          </a:p>
        </p:txBody>
      </p:sp>
      <p:sp>
        <p:nvSpPr>
          <p:cNvPr id="173" name="Title 2">
            <a:extLst>
              <a:ext uri="{FF2B5EF4-FFF2-40B4-BE49-F238E27FC236}">
                <a16:creationId xmlns:a16="http://schemas.microsoft.com/office/drawing/2014/main" id="{19CEF876-E7BB-64CB-4F86-BB8530282E1B}"/>
              </a:ext>
            </a:extLst>
          </p:cNvPr>
          <p:cNvSpPr txBox="1"/>
          <p:nvPr/>
        </p:nvSpPr>
        <p:spPr>
          <a:xfrm>
            <a:off x="3670308" y="5780416"/>
            <a:ext cx="127206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Arial" panose="020B0604020202020204" pitchFamily="34" charset="0"/>
                <a:cs typeface="Arial" panose="020B0604020202020204" pitchFamily="34" charset="0"/>
              </a:rPr>
              <a:t>13.5% – 15.5%</a:t>
            </a:r>
          </a:p>
        </p:txBody>
      </p:sp>
      <p:sp>
        <p:nvSpPr>
          <p:cNvPr id="174" name="Title 2">
            <a:extLst>
              <a:ext uri="{FF2B5EF4-FFF2-40B4-BE49-F238E27FC236}">
                <a16:creationId xmlns:a16="http://schemas.microsoft.com/office/drawing/2014/main" id="{B513C6C9-D892-E3F3-4000-917AD96781F4}"/>
              </a:ext>
            </a:extLst>
          </p:cNvPr>
          <p:cNvSpPr txBox="1"/>
          <p:nvPr/>
        </p:nvSpPr>
        <p:spPr>
          <a:xfrm>
            <a:off x="4475694"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Arial" panose="020B0604020202020204" pitchFamily="34" charset="0"/>
                <a:cs typeface="Arial" panose="020B0604020202020204" pitchFamily="34" charset="0"/>
              </a:rPr>
              <a:t>17%</a:t>
            </a:r>
          </a:p>
        </p:txBody>
      </p:sp>
      <p:sp>
        <p:nvSpPr>
          <p:cNvPr id="175" name="Title 2">
            <a:extLst>
              <a:ext uri="{FF2B5EF4-FFF2-40B4-BE49-F238E27FC236}">
                <a16:creationId xmlns:a16="http://schemas.microsoft.com/office/drawing/2014/main" id="{D1098D9B-5673-CE40-808B-FCE7735F9F77}"/>
              </a:ext>
            </a:extLst>
          </p:cNvPr>
          <p:cNvSpPr txBox="1"/>
          <p:nvPr/>
        </p:nvSpPr>
        <p:spPr>
          <a:xfrm>
            <a:off x="530397" y="6138525"/>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NỒNG ĐỘ CỒN</a:t>
            </a:r>
          </a:p>
        </p:txBody>
      </p:sp>
      <p:cxnSp>
        <p:nvCxnSpPr>
          <p:cNvPr id="176" name="Straight Connector 175">
            <a:extLst>
              <a:ext uri="{FF2B5EF4-FFF2-40B4-BE49-F238E27FC236}">
                <a16:creationId xmlns:a16="http://schemas.microsoft.com/office/drawing/2014/main" id="{4354EFC3-607D-22C0-2527-CDD53909BE6A}"/>
              </a:ext>
            </a:extLst>
          </p:cNvPr>
          <p:cNvCxnSpPr>
            <a:cxnSpLocks/>
          </p:cNvCxnSpPr>
          <p:nvPr/>
        </p:nvCxnSpPr>
        <p:spPr>
          <a:xfrm>
            <a:off x="1792224" y="6278964"/>
            <a:ext cx="16692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8224CEAB-450B-019E-ECCF-05EA077F8075}"/>
              </a:ext>
            </a:extLst>
          </p:cNvPr>
          <p:cNvCxnSpPr>
            <a:cxnSpLocks/>
          </p:cNvCxnSpPr>
          <p:nvPr/>
        </p:nvCxnSpPr>
        <p:spPr>
          <a:xfrm>
            <a:off x="3233377" y="200181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80" name="Oval 179">
            <a:extLst>
              <a:ext uri="{FF2B5EF4-FFF2-40B4-BE49-F238E27FC236}">
                <a16:creationId xmlns:a16="http://schemas.microsoft.com/office/drawing/2014/main" id="{9D854474-005A-1ECA-5249-CB4243C0836B}"/>
              </a:ext>
            </a:extLst>
          </p:cNvPr>
          <p:cNvSpPr/>
          <p:nvPr/>
        </p:nvSpPr>
        <p:spPr>
          <a:xfrm>
            <a:off x="2010844" y="524841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81" name="Oval 180">
            <a:extLst>
              <a:ext uri="{FF2B5EF4-FFF2-40B4-BE49-F238E27FC236}">
                <a16:creationId xmlns:a16="http://schemas.microsoft.com/office/drawing/2014/main" id="{2F62E334-5ECD-9F2E-B1F0-32718010AC80}"/>
              </a:ext>
            </a:extLst>
          </p:cNvPr>
          <p:cNvSpPr/>
          <p:nvPr/>
        </p:nvSpPr>
        <p:spPr>
          <a:xfrm>
            <a:off x="2374987"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82" name="Oval 181">
            <a:extLst>
              <a:ext uri="{FF2B5EF4-FFF2-40B4-BE49-F238E27FC236}">
                <a16:creationId xmlns:a16="http://schemas.microsoft.com/office/drawing/2014/main" id="{384372AF-9A29-C932-BCB0-A1812DC482F9}"/>
              </a:ext>
            </a:extLst>
          </p:cNvPr>
          <p:cNvSpPr/>
          <p:nvPr/>
        </p:nvSpPr>
        <p:spPr>
          <a:xfrm>
            <a:off x="2739130"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83" name="Oval 182">
            <a:extLst>
              <a:ext uri="{FF2B5EF4-FFF2-40B4-BE49-F238E27FC236}">
                <a16:creationId xmlns:a16="http://schemas.microsoft.com/office/drawing/2014/main" id="{05355E29-187C-397B-0A19-9849AD816253}"/>
              </a:ext>
            </a:extLst>
          </p:cNvPr>
          <p:cNvSpPr/>
          <p:nvPr/>
        </p:nvSpPr>
        <p:spPr>
          <a:xfrm>
            <a:off x="3103273" y="5245517"/>
            <a:ext cx="272668" cy="272668"/>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84" name="Oval 183">
            <a:extLst>
              <a:ext uri="{FF2B5EF4-FFF2-40B4-BE49-F238E27FC236}">
                <a16:creationId xmlns:a16="http://schemas.microsoft.com/office/drawing/2014/main" id="{16E7019C-10AE-F612-C434-EA2EF6208360}"/>
              </a:ext>
            </a:extLst>
          </p:cNvPr>
          <p:cNvSpPr/>
          <p:nvPr/>
        </p:nvSpPr>
        <p:spPr>
          <a:xfrm>
            <a:off x="3467797" y="5245517"/>
            <a:ext cx="272668" cy="272668"/>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85" name="Oval 184">
            <a:extLst>
              <a:ext uri="{FF2B5EF4-FFF2-40B4-BE49-F238E27FC236}">
                <a16:creationId xmlns:a16="http://schemas.microsoft.com/office/drawing/2014/main" id="{62FC5C3F-1382-A327-726F-355039D1CC5F}"/>
              </a:ext>
            </a:extLst>
          </p:cNvPr>
          <p:cNvSpPr/>
          <p:nvPr/>
        </p:nvSpPr>
        <p:spPr>
          <a:xfrm>
            <a:off x="3832321"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86" name="Oval 185">
            <a:extLst>
              <a:ext uri="{FF2B5EF4-FFF2-40B4-BE49-F238E27FC236}">
                <a16:creationId xmlns:a16="http://schemas.microsoft.com/office/drawing/2014/main" id="{2529CC3E-49CC-BE5A-929D-20B404F12647}"/>
              </a:ext>
            </a:extLst>
          </p:cNvPr>
          <p:cNvSpPr/>
          <p:nvPr/>
        </p:nvSpPr>
        <p:spPr>
          <a:xfrm>
            <a:off x="4190666"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87" name="Oval 186">
            <a:extLst>
              <a:ext uri="{FF2B5EF4-FFF2-40B4-BE49-F238E27FC236}">
                <a16:creationId xmlns:a16="http://schemas.microsoft.com/office/drawing/2014/main" id="{36097C5B-9266-ABEA-B0A2-18E72AA676E2}"/>
              </a:ext>
            </a:extLst>
          </p:cNvPr>
          <p:cNvSpPr/>
          <p:nvPr/>
        </p:nvSpPr>
        <p:spPr>
          <a:xfrm>
            <a:off x="4561368"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88" name="Oval 187">
            <a:extLst>
              <a:ext uri="{FF2B5EF4-FFF2-40B4-BE49-F238E27FC236}">
                <a16:creationId xmlns:a16="http://schemas.microsoft.com/office/drawing/2014/main" id="{B8772AFE-1B13-E816-37E5-5E6F8AF6679F}"/>
              </a:ext>
            </a:extLst>
          </p:cNvPr>
          <p:cNvSpPr/>
          <p:nvPr/>
        </p:nvSpPr>
        <p:spPr>
          <a:xfrm>
            <a:off x="4925892"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89" name="Title 2">
            <a:extLst>
              <a:ext uri="{FF2B5EF4-FFF2-40B4-BE49-F238E27FC236}">
                <a16:creationId xmlns:a16="http://schemas.microsoft.com/office/drawing/2014/main" id="{0CC3F06E-03BA-9896-B14C-DC902D52AC25}"/>
              </a:ext>
            </a:extLst>
          </p:cNvPr>
          <p:cNvSpPr txBox="1"/>
          <p:nvPr/>
        </p:nvSpPr>
        <p:spPr>
          <a:xfrm>
            <a:off x="530397" y="525722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CHUA</a:t>
            </a:r>
          </a:p>
        </p:txBody>
      </p:sp>
      <p:cxnSp>
        <p:nvCxnSpPr>
          <p:cNvPr id="190" name="Straight Connector 189">
            <a:extLst>
              <a:ext uri="{FF2B5EF4-FFF2-40B4-BE49-F238E27FC236}">
                <a16:creationId xmlns:a16="http://schemas.microsoft.com/office/drawing/2014/main" id="{84ACA7A4-E57C-8B73-FB27-DAD5C6D4E051}"/>
              </a:ext>
            </a:extLst>
          </p:cNvPr>
          <p:cNvCxnSpPr>
            <a:cxnSpLocks/>
          </p:cNvCxnSpPr>
          <p:nvPr/>
        </p:nvCxnSpPr>
        <p:spPr>
          <a:xfrm>
            <a:off x="1410550" y="5397667"/>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95" name="Group 194">
            <a:extLst>
              <a:ext uri="{FF2B5EF4-FFF2-40B4-BE49-F238E27FC236}">
                <a16:creationId xmlns:a16="http://schemas.microsoft.com/office/drawing/2014/main" id="{5AC20B1C-4B4E-AE5A-8D9F-8DF910C63D99}"/>
              </a:ext>
            </a:extLst>
          </p:cNvPr>
          <p:cNvGrpSpPr/>
          <p:nvPr/>
        </p:nvGrpSpPr>
        <p:grpSpPr>
          <a:xfrm>
            <a:off x="4555402" y="6127332"/>
            <a:ext cx="278634" cy="272668"/>
            <a:chOff x="8032638" y="5926610"/>
            <a:chExt cx="278634" cy="272668"/>
          </a:xfrm>
        </p:grpSpPr>
        <p:sp>
          <p:nvSpPr>
            <p:cNvPr id="196" name="Freeform 195">
              <a:extLst>
                <a:ext uri="{FF2B5EF4-FFF2-40B4-BE49-F238E27FC236}">
                  <a16:creationId xmlns:a16="http://schemas.microsoft.com/office/drawing/2014/main" id="{5F241F64-F7DD-2E28-7CFF-EF475E7F686E}"/>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cs typeface="Arial" panose="020B0604020202020204" pitchFamily="34" charset="0"/>
              </a:endParaRPr>
            </a:p>
          </p:txBody>
        </p:sp>
        <p:sp>
          <p:nvSpPr>
            <p:cNvPr id="197" name="Freeform 196">
              <a:extLst>
                <a:ext uri="{FF2B5EF4-FFF2-40B4-BE49-F238E27FC236}">
                  <a16:creationId xmlns:a16="http://schemas.microsoft.com/office/drawing/2014/main" id="{5B67458C-AEFC-63DB-3A02-1258A092B494}"/>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cs typeface="Arial" panose="020B0604020202020204" pitchFamily="34" charset="0"/>
              </a:endParaRPr>
            </a:p>
          </p:txBody>
        </p:sp>
      </p:grpSp>
      <p:grpSp>
        <p:nvGrpSpPr>
          <p:cNvPr id="198" name="Group 197">
            <a:extLst>
              <a:ext uri="{FF2B5EF4-FFF2-40B4-BE49-F238E27FC236}">
                <a16:creationId xmlns:a16="http://schemas.microsoft.com/office/drawing/2014/main" id="{428F2805-5190-4A07-A002-0D6ADD1E12CF}"/>
              </a:ext>
            </a:extLst>
          </p:cNvPr>
          <p:cNvGrpSpPr/>
          <p:nvPr/>
        </p:nvGrpSpPr>
        <p:grpSpPr>
          <a:xfrm rot="10800000">
            <a:off x="3834290" y="6127332"/>
            <a:ext cx="278634" cy="272668"/>
            <a:chOff x="8032638" y="5926610"/>
            <a:chExt cx="278634" cy="272668"/>
          </a:xfrm>
        </p:grpSpPr>
        <p:sp>
          <p:nvSpPr>
            <p:cNvPr id="199" name="Freeform 198">
              <a:extLst>
                <a:ext uri="{FF2B5EF4-FFF2-40B4-BE49-F238E27FC236}">
                  <a16:creationId xmlns:a16="http://schemas.microsoft.com/office/drawing/2014/main" id="{609D5A3D-EBE7-FD35-FF95-0EC4BF79FD6F}"/>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cs typeface="Arial" panose="020B0604020202020204" pitchFamily="34" charset="0"/>
              </a:endParaRPr>
            </a:p>
          </p:txBody>
        </p:sp>
        <p:sp>
          <p:nvSpPr>
            <p:cNvPr id="200" name="Freeform 199">
              <a:extLst>
                <a:ext uri="{FF2B5EF4-FFF2-40B4-BE49-F238E27FC236}">
                  <a16:creationId xmlns:a16="http://schemas.microsoft.com/office/drawing/2014/main" id="{A56402CE-C693-42AD-D881-1C10A5979ACC}"/>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370947134"/>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val 10">
            <a:extLst>
              <a:ext uri="{FF2B5EF4-FFF2-40B4-BE49-F238E27FC236}">
                <a16:creationId xmlns:a16="http://schemas.microsoft.com/office/drawing/2014/main" id="{3E277156-951D-7E77-9C66-1E65FDB7D5FD}"/>
              </a:ext>
            </a:extLst>
          </p:cNvPr>
          <p:cNvSpPr/>
          <p:nvPr/>
        </p:nvSpPr>
        <p:spPr>
          <a:xfrm>
            <a:off x="944210" y="4102115"/>
            <a:ext cx="2583929" cy="2583929"/>
          </a:xfrm>
          <a:prstGeom prst="ellipse">
            <a:avLst/>
          </a:prstGeom>
          <a:solidFill>
            <a:srgbClr val="60132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Arial" panose="020B0604020202020204" pitchFamily="34" charset="0"/>
            </a:endParaRPr>
          </a:p>
        </p:txBody>
      </p:sp>
      <p:sp>
        <p:nvSpPr>
          <p:cNvPr id="4" name="TextBox 3">
            <a:extLst>
              <a:ext uri="{FF2B5EF4-FFF2-40B4-BE49-F238E27FC236}">
                <a16:creationId xmlns:a16="http://schemas.microsoft.com/office/drawing/2014/main" id="{6A53CAD1-41AE-603C-A2AC-6F78511DB248}"/>
              </a:ext>
            </a:extLst>
          </p:cNvPr>
          <p:cNvSpPr txBox="1"/>
          <p:nvPr/>
        </p:nvSpPr>
        <p:spPr>
          <a:xfrm>
            <a:off x="512573" y="523183"/>
            <a:ext cx="5541444" cy="899990"/>
          </a:xfrm>
          <a:prstGeom prst="rect">
            <a:avLst/>
          </a:prstGeom>
          <a:noFill/>
        </p:spPr>
        <p:txBody>
          <a:bodyPr wrap="square">
            <a:spAutoFit/>
          </a:bodyPr>
          <a:lstStyle/>
          <a:p>
            <a:pPr>
              <a:lnSpc>
                <a:spcPct val="82000"/>
              </a:lnSpc>
            </a:pPr>
            <a:r>
              <a:rPr lang="en-US" altLang="zh-CN" sz="3200" b="1" dirty="0">
                <a:solidFill>
                  <a:srgbClr val="601329"/>
                </a:solidFill>
                <a:latin typeface="Arial" panose="020B0604020202020204" pitchFamily="34" charset="0"/>
                <a:cs typeface="Arial" panose="020B0604020202020204" pitchFamily="34" charset="0"/>
              </a:rPr>
              <a:t>THUNG LŨNG </a:t>
            </a:r>
            <a:br>
              <a:rPr lang="en-US" altLang="zh-CN" sz="3200" b="1" dirty="0">
                <a:solidFill>
                  <a:srgbClr val="601329"/>
                </a:solidFill>
                <a:latin typeface="Arial" panose="020B0604020202020204" pitchFamily="34" charset="0"/>
                <a:cs typeface="Arial" panose="020B0604020202020204" pitchFamily="34" charset="0"/>
              </a:rPr>
            </a:br>
            <a:r>
              <a:rPr lang="en-US" altLang="zh-CN" sz="3200" b="1" dirty="0">
                <a:solidFill>
                  <a:srgbClr val="601329"/>
                </a:solidFill>
                <a:latin typeface="Arial" panose="020B0604020202020204" pitchFamily="34" charset="0"/>
                <a:cs typeface="Arial" panose="020B0604020202020204" pitchFamily="34" charset="0"/>
              </a:rPr>
              <a:t>BAROSSA SHIRAZ</a:t>
            </a:r>
          </a:p>
        </p:txBody>
      </p:sp>
      <p:sp>
        <p:nvSpPr>
          <p:cNvPr id="6" name="TextBox 5">
            <a:extLst>
              <a:ext uri="{FF2B5EF4-FFF2-40B4-BE49-F238E27FC236}">
                <a16:creationId xmlns:a16="http://schemas.microsoft.com/office/drawing/2014/main" id="{3937CC6C-038C-22C6-5A1B-F274BB411F78}"/>
              </a:ext>
            </a:extLst>
          </p:cNvPr>
          <p:cNvSpPr txBox="1"/>
          <p:nvPr/>
        </p:nvSpPr>
        <p:spPr>
          <a:xfrm>
            <a:off x="833318" y="1922479"/>
            <a:ext cx="2805709" cy="1077218"/>
          </a:xfrm>
          <a:prstGeom prst="rect">
            <a:avLst/>
          </a:prstGeom>
          <a:noFill/>
        </p:spPr>
        <p:txBody>
          <a:bodyPr wrap="square" anchor="b">
            <a:spAutoFit/>
          </a:bodyPr>
          <a:lstStyle/>
          <a:p>
            <a:pPr algn="ctr">
              <a:spcBef>
                <a:spcPts val="217"/>
              </a:spcBef>
              <a:spcAft>
                <a:spcPts val="315"/>
              </a:spcAft>
            </a:pPr>
            <a:r>
              <a:rPr lang="en-US" altLang="zh-CN" sz="1600" dirty="0">
                <a:effectLst/>
                <a:latin typeface="Arial" panose="020B0604020202020204" pitchFamily="34" charset="0"/>
              </a:rPr>
              <a:t>ĐẬM ĐÀ, GIÀU CÓ VÀ MẠNH MẼ VỀ PHONG CÁCH VỚI TRÁI CÂY CHÍN VÀ TANNIN CHẮC CHẮN</a:t>
            </a:r>
          </a:p>
        </p:txBody>
      </p:sp>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721231" y="3032760"/>
            <a:ext cx="107105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1B638749-00FB-780E-CC25-0154A0ECA7AD}"/>
              </a:ext>
            </a:extLst>
          </p:cNvPr>
          <p:cNvCxnSpPr>
            <a:cxnSpLocks/>
          </p:cNvCxnSpPr>
          <p:nvPr/>
        </p:nvCxnSpPr>
        <p:spPr>
          <a:xfrm>
            <a:off x="2219110" y="3032760"/>
            <a:ext cx="0" cy="34202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CB2C604B-08E1-D968-D2A2-6A9E8712F43E}"/>
              </a:ext>
            </a:extLst>
          </p:cNvPr>
          <p:cNvCxnSpPr>
            <a:cxnSpLocks/>
          </p:cNvCxnSpPr>
          <p:nvPr/>
        </p:nvCxnSpPr>
        <p:spPr>
          <a:xfrm>
            <a:off x="2219110" y="3367169"/>
            <a:ext cx="373621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6" name="Oval 25">
            <a:extLst>
              <a:ext uri="{FF2B5EF4-FFF2-40B4-BE49-F238E27FC236}">
                <a16:creationId xmlns:a16="http://schemas.microsoft.com/office/drawing/2014/main" id="{EA6BCBDD-680C-58C3-153A-39C29DAC56F3}"/>
              </a:ext>
            </a:extLst>
          </p:cNvPr>
          <p:cNvSpPr/>
          <p:nvPr/>
        </p:nvSpPr>
        <p:spPr>
          <a:xfrm>
            <a:off x="7790487" y="1812208"/>
            <a:ext cx="2583929" cy="2583929"/>
          </a:xfrm>
          <a:prstGeom prst="ellipse">
            <a:avLst/>
          </a:prstGeom>
          <a:solidFill>
            <a:srgbClr val="60132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Arial" panose="020B0604020202020204" pitchFamily="34" charset="0"/>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8008969" y="2653967"/>
            <a:ext cx="2146963" cy="1027845"/>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100000"/>
              </a:lnSpc>
              <a:spcBef>
                <a:spcPts val="217"/>
              </a:spcBef>
            </a:pPr>
            <a:r>
              <a:rPr lang="en-US" altLang="zh-CN" sz="1600" dirty="0">
                <a:effectLst/>
                <a:latin typeface="Arial" panose="020B0604020202020204" pitchFamily="34" charset="0"/>
                <a:cs typeface="Arial" panose="020B0604020202020204" pitchFamily="34" charset="0"/>
              </a:rPr>
              <a:t>LOẠI RƯỢU ĐẶC TRƯNG CỦA 
THUNG LŨNG BAROSSA</a:t>
            </a:r>
          </a:p>
        </p:txBody>
      </p:sp>
      <p:sp>
        <p:nvSpPr>
          <p:cNvPr id="29" name="TextBox 28">
            <a:extLst>
              <a:ext uri="{FF2B5EF4-FFF2-40B4-BE49-F238E27FC236}">
                <a16:creationId xmlns:a16="http://schemas.microsoft.com/office/drawing/2014/main" id="{9EE6620A-6DE8-9F2C-93D7-EA689D1394C6}"/>
              </a:ext>
            </a:extLst>
          </p:cNvPr>
          <p:cNvSpPr txBox="1"/>
          <p:nvPr/>
        </p:nvSpPr>
        <p:spPr>
          <a:xfrm>
            <a:off x="8471580" y="5031229"/>
            <a:ext cx="2805709" cy="1472839"/>
          </a:xfrm>
          <a:prstGeom prst="rect">
            <a:avLst/>
          </a:prstGeom>
          <a:noFill/>
        </p:spPr>
        <p:txBody>
          <a:bodyPr wrap="square" anchor="b">
            <a:spAutoFit/>
          </a:bodyPr>
          <a:lstStyle/>
          <a:p>
            <a:pPr marL="285750" indent="-285750">
              <a:lnSpc>
                <a:spcPct val="82000"/>
              </a:lnSpc>
              <a:spcBef>
                <a:spcPts val="150"/>
              </a:spcBef>
              <a:spcAft>
                <a:spcPts val="315"/>
              </a:spcAft>
              <a:buClr>
                <a:schemeClr val="accent5"/>
              </a:buClr>
              <a:buFont typeface="Arial" panose="020B0604020202020204" pitchFamily="34" charset="0"/>
              <a:buChar char="•"/>
            </a:pPr>
            <a:r>
              <a:rPr lang="en-US" altLang="zh-CN" sz="1400" dirty="0" err="1">
                <a:effectLst/>
                <a:latin typeface="Arial" panose="020B0604020202020204" pitchFamily="34" charset="0"/>
              </a:rPr>
              <a:t>Mâm</a:t>
            </a:r>
            <a:r>
              <a:rPr lang="en-US" altLang="zh-CN" sz="1400" dirty="0">
                <a:effectLst/>
                <a:latin typeface="Arial" panose="020B0604020202020204" pitchFamily="34" charset="0"/>
              </a:rPr>
              <a:t> </a:t>
            </a:r>
            <a:r>
              <a:rPr lang="en-US" altLang="zh-CN" sz="1400" dirty="0" err="1">
                <a:effectLst/>
                <a:latin typeface="Arial" panose="020B0604020202020204" pitchFamily="34" charset="0"/>
              </a:rPr>
              <a:t>xôi</a:t>
            </a:r>
            <a:r>
              <a:rPr lang="en-US" altLang="zh-CN" sz="1400" dirty="0">
                <a:effectLst/>
                <a:latin typeface="Arial" panose="020B0604020202020204" pitchFamily="34" charset="0"/>
              </a:rPr>
              <a:t> </a:t>
            </a:r>
            <a:r>
              <a:rPr lang="en-US" altLang="zh-CN" sz="1400" dirty="0" err="1">
                <a:effectLst/>
                <a:latin typeface="Arial" panose="020B0604020202020204" pitchFamily="34" charset="0"/>
              </a:rPr>
              <a:t>đen</a:t>
            </a:r>
            <a:endParaRPr lang="en-US" altLang="zh-CN" sz="1400" dirty="0">
              <a:effectLst/>
              <a:latin typeface="Arial" panose="020B0604020202020204" pitchFamily="34" charset="0"/>
            </a:endParaRPr>
          </a:p>
          <a:p>
            <a:pPr marL="285750" indent="-285750">
              <a:lnSpc>
                <a:spcPct val="82000"/>
              </a:lnSpc>
              <a:spcBef>
                <a:spcPts val="150"/>
              </a:spcBef>
              <a:spcAft>
                <a:spcPts val="315"/>
              </a:spcAft>
              <a:buClr>
                <a:schemeClr val="accent5"/>
              </a:buClr>
              <a:buFont typeface="Arial" panose="020B0604020202020204" pitchFamily="34" charset="0"/>
              <a:buChar char="•"/>
            </a:pPr>
            <a:r>
              <a:rPr lang="en-US" altLang="zh-CN" sz="1400" dirty="0">
                <a:effectLst/>
                <a:latin typeface="Arial" panose="020B0604020202020204" pitchFamily="34" charset="0"/>
              </a:rPr>
              <a:t>Lý </a:t>
            </a:r>
            <a:r>
              <a:rPr lang="en-US" altLang="zh-CN" sz="1400" dirty="0" err="1">
                <a:effectLst/>
                <a:latin typeface="Arial" panose="020B0604020202020204" pitchFamily="34" charset="0"/>
              </a:rPr>
              <a:t>chua</a:t>
            </a:r>
            <a:r>
              <a:rPr lang="en-US" altLang="zh-CN" sz="1400" dirty="0">
                <a:effectLst/>
                <a:latin typeface="Arial" panose="020B0604020202020204" pitchFamily="34" charset="0"/>
              </a:rPr>
              <a:t> </a:t>
            </a:r>
            <a:r>
              <a:rPr lang="en-US" altLang="zh-CN" sz="1400" dirty="0" err="1">
                <a:effectLst/>
                <a:latin typeface="Arial" panose="020B0604020202020204" pitchFamily="34" charset="0"/>
              </a:rPr>
              <a:t>đen</a:t>
            </a:r>
            <a:endParaRPr lang="en-US" altLang="zh-CN" sz="1400" dirty="0">
              <a:effectLst/>
              <a:latin typeface="Arial" panose="020B0604020202020204" pitchFamily="34" charset="0"/>
            </a:endParaRPr>
          </a:p>
          <a:p>
            <a:pPr marL="285750" indent="-285750">
              <a:lnSpc>
                <a:spcPct val="82000"/>
              </a:lnSpc>
              <a:spcBef>
                <a:spcPts val="150"/>
              </a:spcBef>
              <a:spcAft>
                <a:spcPts val="315"/>
              </a:spcAft>
              <a:buClr>
                <a:schemeClr val="accent5"/>
              </a:buClr>
              <a:buFont typeface="Arial" panose="020B0604020202020204" pitchFamily="34" charset="0"/>
              <a:buChar char="•"/>
            </a:pPr>
            <a:r>
              <a:rPr lang="en-US" altLang="zh-CN" sz="1400" dirty="0" err="1">
                <a:effectLst/>
                <a:latin typeface="Arial" panose="020B0604020202020204" pitchFamily="34" charset="0"/>
              </a:rPr>
              <a:t>Mận</a:t>
            </a:r>
            <a:endParaRPr lang="en-US" altLang="zh-CN" sz="1400" dirty="0">
              <a:effectLst/>
              <a:latin typeface="Arial" panose="020B0604020202020204" pitchFamily="34" charset="0"/>
            </a:endParaRPr>
          </a:p>
          <a:p>
            <a:pPr marL="285750" indent="-285750">
              <a:lnSpc>
                <a:spcPct val="82000"/>
              </a:lnSpc>
              <a:spcBef>
                <a:spcPts val="150"/>
              </a:spcBef>
              <a:spcAft>
                <a:spcPts val="315"/>
              </a:spcAft>
              <a:buClr>
                <a:schemeClr val="accent5"/>
              </a:buClr>
              <a:buFont typeface="Arial" panose="020B0604020202020204" pitchFamily="34" charset="0"/>
              <a:buChar char="•"/>
            </a:pPr>
            <a:r>
              <a:rPr lang="en-US" altLang="zh-CN" sz="1400" dirty="0" err="1">
                <a:effectLst/>
                <a:latin typeface="Arial" panose="020B0604020202020204" pitchFamily="34" charset="0"/>
              </a:rPr>
              <a:t>Tiêu</a:t>
            </a:r>
            <a:r>
              <a:rPr lang="en-US" altLang="zh-CN" sz="1400" dirty="0">
                <a:effectLst/>
                <a:latin typeface="Arial" panose="020B0604020202020204" pitchFamily="34" charset="0"/>
              </a:rPr>
              <a:t> </a:t>
            </a:r>
            <a:r>
              <a:rPr lang="en-US" altLang="zh-CN" sz="1400" dirty="0" err="1">
                <a:effectLst/>
                <a:latin typeface="Arial" panose="020B0604020202020204" pitchFamily="34" charset="0"/>
              </a:rPr>
              <a:t>đen</a:t>
            </a:r>
            <a:endParaRPr lang="en-US" altLang="zh-CN" sz="1400" dirty="0">
              <a:effectLst/>
              <a:latin typeface="Arial" panose="020B0604020202020204" pitchFamily="34" charset="0"/>
            </a:endParaRPr>
          </a:p>
          <a:p>
            <a:pPr marL="285750" indent="-285750">
              <a:lnSpc>
                <a:spcPct val="82000"/>
              </a:lnSpc>
              <a:spcBef>
                <a:spcPts val="150"/>
              </a:spcBef>
              <a:spcAft>
                <a:spcPts val="315"/>
              </a:spcAft>
              <a:buClr>
                <a:schemeClr val="accent5"/>
              </a:buClr>
              <a:buFont typeface="Arial" panose="020B0604020202020204" pitchFamily="34" charset="0"/>
              <a:buChar char="•"/>
            </a:pPr>
            <a:r>
              <a:rPr lang="en-US" altLang="zh-CN" sz="1400" dirty="0">
                <a:latin typeface="Arial" panose="020B0604020202020204" pitchFamily="34" charset="0"/>
              </a:rPr>
              <a:t>Cam </a:t>
            </a:r>
            <a:r>
              <a:rPr lang="en-US" altLang="zh-CN" sz="1400" dirty="0" err="1">
                <a:latin typeface="Arial" panose="020B0604020202020204" pitchFamily="34" charset="0"/>
              </a:rPr>
              <a:t>thảo</a:t>
            </a:r>
            <a:endParaRPr lang="en-US" altLang="zh-CN" sz="1400" dirty="0">
              <a:latin typeface="Arial" panose="020B0604020202020204" pitchFamily="34" charset="0"/>
            </a:endParaRPr>
          </a:p>
          <a:p>
            <a:pPr marL="285750" indent="-285750">
              <a:lnSpc>
                <a:spcPct val="82000"/>
              </a:lnSpc>
              <a:spcBef>
                <a:spcPts val="150"/>
              </a:spcBef>
              <a:spcAft>
                <a:spcPts val="315"/>
              </a:spcAft>
              <a:buClr>
                <a:schemeClr val="accent5"/>
              </a:buClr>
              <a:buFont typeface="Arial" panose="020B0604020202020204" pitchFamily="34" charset="0"/>
              <a:buChar char="•"/>
            </a:pPr>
            <a:r>
              <a:rPr lang="en-US" altLang="zh-CN" sz="1400" dirty="0" err="1">
                <a:effectLst/>
                <a:latin typeface="Arial" panose="020B0604020202020204" pitchFamily="34" charset="0"/>
              </a:rPr>
              <a:t>Sô</a:t>
            </a:r>
            <a:r>
              <a:rPr lang="en-US" altLang="zh-CN" sz="1400" dirty="0">
                <a:effectLst/>
                <a:latin typeface="Arial" panose="020B0604020202020204" pitchFamily="34" charset="0"/>
              </a:rPr>
              <a:t> </a:t>
            </a:r>
            <a:r>
              <a:rPr lang="en-US" altLang="zh-CN" sz="1400" dirty="0" err="1">
                <a:effectLst/>
                <a:latin typeface="Arial" panose="020B0604020202020204" pitchFamily="34" charset="0"/>
              </a:rPr>
              <a:t>cô</a:t>
            </a:r>
            <a:r>
              <a:rPr lang="en-US" altLang="zh-CN" sz="1400" dirty="0">
                <a:effectLst/>
                <a:latin typeface="Arial" panose="020B0604020202020204" pitchFamily="34" charset="0"/>
              </a:rPr>
              <a:t> la</a:t>
            </a: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6992983" y="4619194"/>
            <a:ext cx="227457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9267553" y="4611574"/>
            <a:ext cx="0" cy="35901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7" name="object 58">
            <a:extLst>
              <a:ext uri="{FF2B5EF4-FFF2-40B4-BE49-F238E27FC236}">
                <a16:creationId xmlns:a16="http://schemas.microsoft.com/office/drawing/2014/main" id="{00741D9C-736E-BFC3-5595-96F07CA6F071}"/>
              </a:ext>
            </a:extLst>
          </p:cNvPr>
          <p:cNvSpPr txBox="1"/>
          <p:nvPr/>
        </p:nvSpPr>
        <p:spPr>
          <a:xfrm>
            <a:off x="1145628" y="4549742"/>
            <a:ext cx="2146963" cy="1811393"/>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82000"/>
              </a:lnSpc>
              <a:spcBef>
                <a:spcPts val="217"/>
              </a:spcBef>
            </a:pPr>
            <a:r>
              <a:rPr lang="en-US" altLang="zh-CN" sz="2800" dirty="0">
                <a:effectLst/>
                <a:latin typeface="Arial" panose="020B0604020202020204" pitchFamily="34" charset="0"/>
                <a:cs typeface="Arial" panose="020B0604020202020204" pitchFamily="34" charset="0"/>
              </a:rPr>
              <a:t>HƠN</a:t>
            </a:r>
          </a:p>
          <a:p>
            <a:pPr algn="ctr">
              <a:lnSpc>
                <a:spcPct val="82000"/>
              </a:lnSpc>
              <a:spcBef>
                <a:spcPts val="217"/>
              </a:spcBef>
            </a:pPr>
            <a:r>
              <a:rPr lang="zh-CN" altLang="en-US" sz="6000" dirty="0">
                <a:effectLst/>
                <a:latin typeface="Arial" panose="020B0604020202020204" pitchFamily="34" charset="0"/>
                <a:cs typeface="Arial" panose="020B0604020202020204" pitchFamily="34" charset="0"/>
              </a:rPr>
              <a:t>1/2</a:t>
            </a:r>
          </a:p>
          <a:p>
            <a:pPr algn="ctr">
              <a:lnSpc>
                <a:spcPct val="82000"/>
              </a:lnSpc>
              <a:spcBef>
                <a:spcPts val="217"/>
              </a:spcBef>
            </a:pPr>
            <a:r>
              <a:rPr lang="en-US" altLang="zh-CN" sz="1600" dirty="0">
                <a:latin typeface="Arial" panose="020B0604020202020204" pitchFamily="34" charset="0"/>
                <a:cs typeface="Arial" panose="020B0604020202020204" pitchFamily="34" charset="0"/>
              </a:rPr>
              <a:t>SỐ LƯỢNG NHO HÀNG 
NĂM</a:t>
            </a:r>
            <a:endParaRPr lang="en-AU" sz="1600" dirty="0">
              <a:effectLst/>
              <a:latin typeface="Arial" panose="020B0604020202020204" pitchFamily="34" charset="0"/>
              <a:cs typeface="Arial" panose="020B0604020202020204" pitchFamily="34" charset="0"/>
            </a:endParaRPr>
          </a:p>
        </p:txBody>
      </p:sp>
      <p:cxnSp>
        <p:nvCxnSpPr>
          <p:cNvPr id="8" name="Straight Connector 7">
            <a:extLst>
              <a:ext uri="{FF2B5EF4-FFF2-40B4-BE49-F238E27FC236}">
                <a16:creationId xmlns:a16="http://schemas.microsoft.com/office/drawing/2014/main" id="{A330DCFC-A637-6AC1-D3CE-2A9A23FCE94A}"/>
              </a:ext>
            </a:extLst>
          </p:cNvPr>
          <p:cNvCxnSpPr>
            <a:cxnSpLocks/>
          </p:cNvCxnSpPr>
          <p:nvPr/>
        </p:nvCxnSpPr>
        <p:spPr>
          <a:xfrm>
            <a:off x="3528139" y="5455439"/>
            <a:ext cx="2331906"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3" name="Picture Placeholder 8">
            <a:extLst>
              <a:ext uri="{FF2B5EF4-FFF2-40B4-BE49-F238E27FC236}">
                <a16:creationId xmlns:a16="http://schemas.microsoft.com/office/drawing/2014/main" id="{00E01808-059B-3E38-E255-56D2BA1A6CF6}"/>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5340682" y="368300"/>
            <a:ext cx="2114328" cy="6400800"/>
          </a:xfrm>
          <a:prstGeom prst="rect">
            <a:avLst/>
          </a:prstGeom>
        </p:spPr>
      </p:pic>
      <p:sp>
        <p:nvSpPr>
          <p:cNvPr id="5" name="object 10">
            <a:extLst>
              <a:ext uri="{FF2B5EF4-FFF2-40B4-BE49-F238E27FC236}">
                <a16:creationId xmlns:a16="http://schemas.microsoft.com/office/drawing/2014/main" id="{CDA192C4-498D-4B53-51F1-82D359B009E4}"/>
              </a:ext>
            </a:extLst>
          </p:cNvPr>
          <p:cNvSpPr txBox="1"/>
          <p:nvPr/>
        </p:nvSpPr>
        <p:spPr>
          <a:xfrm rot="16200000">
            <a:off x="4214078"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US" altLang="zh-CN" sz="4400" b="1" dirty="0">
                <a:solidFill>
                  <a:schemeClr val="bg1"/>
                </a:solidFill>
                <a:latin typeface="Arial" panose="020B0604020202020204" pitchFamily="34" charset="0"/>
                <a:ea typeface="Inter Display" panose="02000503000000020004" pitchFamily="2" charset="0"/>
                <a:cs typeface="Arial" panose="020B0604020202020204" pitchFamily="34" charset="0"/>
              </a:rPr>
              <a:t>SHIRAZ</a:t>
            </a:r>
            <a:endParaRPr lang="en-AU" sz="44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Tree>
    <p:extLst>
      <p:ext uri="{BB962C8B-B14F-4D97-AF65-F5344CB8AC3E}">
        <p14:creationId xmlns:p14="http://schemas.microsoft.com/office/powerpoint/2010/main" val="15214494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A7B58-7FE5-9CFB-75CB-23678C6728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A7B6AD-843F-1C34-2DF4-9132C6369F60}"/>
              </a:ext>
            </a:extLst>
          </p:cNvPr>
          <p:cNvSpPr>
            <a:spLocks noGrp="1"/>
          </p:cNvSpPr>
          <p:nvPr>
            <p:ph type="title" idx="4294967295"/>
          </p:nvPr>
        </p:nvSpPr>
        <p:spPr>
          <a:xfrm>
            <a:off x="592084" y="586508"/>
            <a:ext cx="11283754" cy="1325562"/>
          </a:xfrm>
        </p:spPr>
        <p:txBody>
          <a:bodyPr/>
          <a:lstStyle/>
          <a:p>
            <a:r>
              <a:rPr lang="en-US" altLang="zh-CN" sz="3200" b="1" dirty="0">
                <a:solidFill>
                  <a:schemeClr val="accent1"/>
                </a:solidFill>
              </a:rPr>
              <a:t>ĐẶC ĐIỂM
SHIRAZ THUNG LŨNG BAROSSA</a:t>
            </a:r>
          </a:p>
        </p:txBody>
      </p:sp>
      <p:pic>
        <p:nvPicPr>
          <p:cNvPr id="20" name="Picture Placeholder 8">
            <a:extLst>
              <a:ext uri="{FF2B5EF4-FFF2-40B4-BE49-F238E27FC236}">
                <a16:creationId xmlns:a16="http://schemas.microsoft.com/office/drawing/2014/main" id="{C64F49F4-C7C2-382F-8134-F77222E4B50F}"/>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8284129" y="368300"/>
            <a:ext cx="2114328" cy="6400800"/>
          </a:xfrm>
          <a:prstGeom prst="rect">
            <a:avLst/>
          </a:prstGeom>
        </p:spPr>
      </p:pic>
      <p:sp>
        <p:nvSpPr>
          <p:cNvPr id="21" name="object 10">
            <a:extLst>
              <a:ext uri="{FF2B5EF4-FFF2-40B4-BE49-F238E27FC236}">
                <a16:creationId xmlns:a16="http://schemas.microsoft.com/office/drawing/2014/main" id="{A9FED8F2-D222-2658-7496-A52278E2F5B7}"/>
              </a:ext>
            </a:extLst>
          </p:cNvPr>
          <p:cNvSpPr txBox="1"/>
          <p:nvPr/>
        </p:nvSpPr>
        <p:spPr>
          <a:xfrm rot="16200000">
            <a:off x="7157525"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US" altLang="zh-CN" sz="4400" b="1" dirty="0">
                <a:solidFill>
                  <a:schemeClr val="bg1"/>
                </a:solidFill>
                <a:latin typeface="Arial" panose="020B0604020202020204" pitchFamily="34" charset="0"/>
                <a:ea typeface="Inter Display" panose="02000503000000020004" pitchFamily="2" charset="0"/>
                <a:cs typeface="Arial" panose="020B0604020202020204" pitchFamily="34" charset="0"/>
              </a:rPr>
              <a:t>SHIRAZ</a:t>
            </a:r>
            <a:endParaRPr lang="en-AU" sz="44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
        <p:nvSpPr>
          <p:cNvPr id="5" name="Oval 4">
            <a:extLst>
              <a:ext uri="{FF2B5EF4-FFF2-40B4-BE49-F238E27FC236}">
                <a16:creationId xmlns:a16="http://schemas.microsoft.com/office/drawing/2014/main" id="{B07D034B-FA81-447C-79D9-BD8BFC3849DB}"/>
              </a:ext>
            </a:extLst>
          </p:cNvPr>
          <p:cNvSpPr/>
          <p:nvPr/>
        </p:nvSpPr>
        <p:spPr>
          <a:xfrm>
            <a:off x="2018794" y="1693590"/>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2" name="Oval 11">
            <a:extLst>
              <a:ext uri="{FF2B5EF4-FFF2-40B4-BE49-F238E27FC236}">
                <a16:creationId xmlns:a16="http://schemas.microsoft.com/office/drawing/2014/main" id="{ECE51254-419D-29CF-E4C7-E8063642813C}"/>
              </a:ext>
            </a:extLst>
          </p:cNvPr>
          <p:cNvSpPr/>
          <p:nvPr/>
        </p:nvSpPr>
        <p:spPr>
          <a:xfrm>
            <a:off x="2382937" y="1690688"/>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8" name="Oval 17">
            <a:extLst>
              <a:ext uri="{FF2B5EF4-FFF2-40B4-BE49-F238E27FC236}">
                <a16:creationId xmlns:a16="http://schemas.microsoft.com/office/drawing/2014/main" id="{8F9442EB-F8DB-AA97-5543-6832E2FA2144}"/>
              </a:ext>
            </a:extLst>
          </p:cNvPr>
          <p:cNvSpPr/>
          <p:nvPr/>
        </p:nvSpPr>
        <p:spPr>
          <a:xfrm>
            <a:off x="2747080" y="1690688"/>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9" name="Oval 18">
            <a:extLst>
              <a:ext uri="{FF2B5EF4-FFF2-40B4-BE49-F238E27FC236}">
                <a16:creationId xmlns:a16="http://schemas.microsoft.com/office/drawing/2014/main" id="{468D29E8-9680-54FB-ADF6-1FC18021F427}"/>
              </a:ext>
            </a:extLst>
          </p:cNvPr>
          <p:cNvSpPr/>
          <p:nvPr/>
        </p:nvSpPr>
        <p:spPr>
          <a:xfrm>
            <a:off x="3111223" y="1690688"/>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22" name="Title 2">
            <a:extLst>
              <a:ext uri="{FF2B5EF4-FFF2-40B4-BE49-F238E27FC236}">
                <a16:creationId xmlns:a16="http://schemas.microsoft.com/office/drawing/2014/main" id="{B283C7EC-898C-AD95-22EA-C77E4AED5B94}"/>
              </a:ext>
            </a:extLst>
          </p:cNvPr>
          <p:cNvSpPr txBox="1"/>
          <p:nvPr/>
        </p:nvSpPr>
        <p:spPr>
          <a:xfrm>
            <a:off x="538348" y="1700368"/>
            <a:ext cx="1104374" cy="282528"/>
          </a:xfrm>
          <a:prstGeom prst="rect">
            <a:avLst/>
          </a:prstGeom>
        </p:spPr>
        <p:txBody>
          <a:bodyPr anchor="t">
            <a:norm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MÀU SẮC</a:t>
            </a:r>
          </a:p>
        </p:txBody>
      </p:sp>
      <p:sp>
        <p:nvSpPr>
          <p:cNvPr id="23" name="Oval 22">
            <a:extLst>
              <a:ext uri="{FF2B5EF4-FFF2-40B4-BE49-F238E27FC236}">
                <a16:creationId xmlns:a16="http://schemas.microsoft.com/office/drawing/2014/main" id="{984C8C4D-8F79-3F95-64F0-3F8DF32F7E86}"/>
              </a:ext>
            </a:extLst>
          </p:cNvPr>
          <p:cNvSpPr/>
          <p:nvPr/>
        </p:nvSpPr>
        <p:spPr>
          <a:xfrm>
            <a:off x="3475747" y="1690688"/>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25" name="Oval 24">
            <a:extLst>
              <a:ext uri="{FF2B5EF4-FFF2-40B4-BE49-F238E27FC236}">
                <a16:creationId xmlns:a16="http://schemas.microsoft.com/office/drawing/2014/main" id="{B44A9AAF-3CA0-F26C-52DB-452F9F1631C6}"/>
              </a:ext>
            </a:extLst>
          </p:cNvPr>
          <p:cNvSpPr/>
          <p:nvPr/>
        </p:nvSpPr>
        <p:spPr>
          <a:xfrm>
            <a:off x="3840271" y="1690688"/>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26" name="Oval 25">
            <a:extLst>
              <a:ext uri="{FF2B5EF4-FFF2-40B4-BE49-F238E27FC236}">
                <a16:creationId xmlns:a16="http://schemas.microsoft.com/office/drawing/2014/main" id="{0BDD849F-B1C2-C0FD-0305-6965BC931548}"/>
              </a:ext>
            </a:extLst>
          </p:cNvPr>
          <p:cNvSpPr/>
          <p:nvPr/>
        </p:nvSpPr>
        <p:spPr>
          <a:xfrm>
            <a:off x="4198616" y="1690688"/>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27" name="Oval 26">
            <a:extLst>
              <a:ext uri="{FF2B5EF4-FFF2-40B4-BE49-F238E27FC236}">
                <a16:creationId xmlns:a16="http://schemas.microsoft.com/office/drawing/2014/main" id="{E480CDAA-7258-4034-77AF-B93ACCC317A4}"/>
              </a:ext>
            </a:extLst>
          </p:cNvPr>
          <p:cNvSpPr/>
          <p:nvPr/>
        </p:nvSpPr>
        <p:spPr>
          <a:xfrm>
            <a:off x="4569318" y="1690688"/>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28" name="Oval 27">
            <a:extLst>
              <a:ext uri="{FF2B5EF4-FFF2-40B4-BE49-F238E27FC236}">
                <a16:creationId xmlns:a16="http://schemas.microsoft.com/office/drawing/2014/main" id="{FB717671-4407-4D98-7C0A-DF654166562E}"/>
              </a:ext>
            </a:extLst>
          </p:cNvPr>
          <p:cNvSpPr/>
          <p:nvPr/>
        </p:nvSpPr>
        <p:spPr>
          <a:xfrm>
            <a:off x="4933842" y="1690688"/>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29" name="Title 2">
            <a:extLst>
              <a:ext uri="{FF2B5EF4-FFF2-40B4-BE49-F238E27FC236}">
                <a16:creationId xmlns:a16="http://schemas.microsoft.com/office/drawing/2014/main" id="{1833B393-308B-0E4A-176E-35875238740B}"/>
              </a:ext>
            </a:extLst>
          </p:cNvPr>
          <p:cNvSpPr txBox="1"/>
          <p:nvPr/>
        </p:nvSpPr>
        <p:spPr>
          <a:xfrm>
            <a:off x="3135343" y="2137881"/>
            <a:ext cx="165297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Shiraz</a:t>
            </a:r>
          </a:p>
        </p:txBody>
      </p:sp>
      <p:cxnSp>
        <p:nvCxnSpPr>
          <p:cNvPr id="31" name="Straight Connector 30">
            <a:extLst>
              <a:ext uri="{FF2B5EF4-FFF2-40B4-BE49-F238E27FC236}">
                <a16:creationId xmlns:a16="http://schemas.microsoft.com/office/drawing/2014/main" id="{A245A703-6501-56F0-F0BC-9DD08749BE50}"/>
              </a:ext>
            </a:extLst>
          </p:cNvPr>
          <p:cNvCxnSpPr>
            <a:cxnSpLocks/>
          </p:cNvCxnSpPr>
          <p:nvPr/>
        </p:nvCxnSpPr>
        <p:spPr>
          <a:xfrm>
            <a:off x="1418500" y="1827022"/>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3" name="Oval 32">
            <a:extLst>
              <a:ext uri="{FF2B5EF4-FFF2-40B4-BE49-F238E27FC236}">
                <a16:creationId xmlns:a16="http://schemas.microsoft.com/office/drawing/2014/main" id="{01E16359-1627-2920-00FD-6FBE917ED7D7}"/>
              </a:ext>
            </a:extLst>
          </p:cNvPr>
          <p:cNvSpPr/>
          <p:nvPr/>
        </p:nvSpPr>
        <p:spPr>
          <a:xfrm>
            <a:off x="2018794" y="284276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34" name="Oval 33">
            <a:extLst>
              <a:ext uri="{FF2B5EF4-FFF2-40B4-BE49-F238E27FC236}">
                <a16:creationId xmlns:a16="http://schemas.microsoft.com/office/drawing/2014/main" id="{50B36DD8-882F-6FDA-508E-8EF70308D1B1}"/>
              </a:ext>
            </a:extLst>
          </p:cNvPr>
          <p:cNvSpPr/>
          <p:nvPr/>
        </p:nvSpPr>
        <p:spPr>
          <a:xfrm>
            <a:off x="2382937"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35" name="Oval 34">
            <a:extLst>
              <a:ext uri="{FF2B5EF4-FFF2-40B4-BE49-F238E27FC236}">
                <a16:creationId xmlns:a16="http://schemas.microsoft.com/office/drawing/2014/main" id="{449A331C-3C34-B5D3-9F68-36A4BAB9E1E4}"/>
              </a:ext>
            </a:extLst>
          </p:cNvPr>
          <p:cNvSpPr/>
          <p:nvPr/>
        </p:nvSpPr>
        <p:spPr>
          <a:xfrm>
            <a:off x="2747080"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36" name="Oval 35">
            <a:extLst>
              <a:ext uri="{FF2B5EF4-FFF2-40B4-BE49-F238E27FC236}">
                <a16:creationId xmlns:a16="http://schemas.microsoft.com/office/drawing/2014/main" id="{89D495A7-4C2F-C7E5-D281-5895A964F108}"/>
              </a:ext>
            </a:extLst>
          </p:cNvPr>
          <p:cNvSpPr/>
          <p:nvPr/>
        </p:nvSpPr>
        <p:spPr>
          <a:xfrm>
            <a:off x="3111223"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38" name="Title 2">
            <a:extLst>
              <a:ext uri="{FF2B5EF4-FFF2-40B4-BE49-F238E27FC236}">
                <a16:creationId xmlns:a16="http://schemas.microsoft.com/office/drawing/2014/main" id="{D0ED5DEE-5877-4EA6-88CA-60A69208737E}"/>
              </a:ext>
            </a:extLst>
          </p:cNvPr>
          <p:cNvSpPr txBox="1"/>
          <p:nvPr/>
        </p:nvSpPr>
        <p:spPr>
          <a:xfrm>
            <a:off x="538347" y="2838974"/>
            <a:ext cx="1553596" cy="282528"/>
          </a:xfrm>
          <a:prstGeom prst="rect">
            <a:avLst/>
          </a:prstGeom>
        </p:spPr>
        <p:txBody>
          <a:bodyPr anchor="t">
            <a:noAutofit/>
          </a:bodyPr>
          <a:lstStyle>
            <a:lvl1pPr algn="l" defTabSz="914453" rtl="0" eaLnBrk="1" latinLnBrk="0" hangingPunct="1">
              <a:lnSpc>
                <a:spcPct val="80000"/>
              </a:lnSpc>
              <a:spcBef>
                <a:spcPct val="0"/>
              </a:spcBef>
              <a:buNone/>
              <a:defRPr sz="11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ĐẬM ĐÀ</a:t>
            </a:r>
          </a:p>
        </p:txBody>
      </p:sp>
      <p:sp>
        <p:nvSpPr>
          <p:cNvPr id="39" name="Oval 38">
            <a:extLst>
              <a:ext uri="{FF2B5EF4-FFF2-40B4-BE49-F238E27FC236}">
                <a16:creationId xmlns:a16="http://schemas.microsoft.com/office/drawing/2014/main" id="{782FFC8C-30DA-0414-3434-62A7C3F3D806}"/>
              </a:ext>
            </a:extLst>
          </p:cNvPr>
          <p:cNvSpPr/>
          <p:nvPr/>
        </p:nvSpPr>
        <p:spPr>
          <a:xfrm>
            <a:off x="3475747"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40" name="Oval 39">
            <a:extLst>
              <a:ext uri="{FF2B5EF4-FFF2-40B4-BE49-F238E27FC236}">
                <a16:creationId xmlns:a16="http://schemas.microsoft.com/office/drawing/2014/main" id="{A8B49305-1D74-BF86-EEAA-4E7A1126B0CF}"/>
              </a:ext>
            </a:extLst>
          </p:cNvPr>
          <p:cNvSpPr/>
          <p:nvPr/>
        </p:nvSpPr>
        <p:spPr>
          <a:xfrm>
            <a:off x="3840271"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47" name="Oval 46">
            <a:extLst>
              <a:ext uri="{FF2B5EF4-FFF2-40B4-BE49-F238E27FC236}">
                <a16:creationId xmlns:a16="http://schemas.microsoft.com/office/drawing/2014/main" id="{E733220F-8285-B13A-9EBB-2139D51004FE}"/>
              </a:ext>
            </a:extLst>
          </p:cNvPr>
          <p:cNvSpPr/>
          <p:nvPr/>
        </p:nvSpPr>
        <p:spPr>
          <a:xfrm>
            <a:off x="4198616"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49" name="Oval 48">
            <a:extLst>
              <a:ext uri="{FF2B5EF4-FFF2-40B4-BE49-F238E27FC236}">
                <a16:creationId xmlns:a16="http://schemas.microsoft.com/office/drawing/2014/main" id="{3BF14DF1-3B62-C9FB-6F50-91ACA4D0A5EB}"/>
              </a:ext>
            </a:extLst>
          </p:cNvPr>
          <p:cNvSpPr/>
          <p:nvPr/>
        </p:nvSpPr>
        <p:spPr>
          <a:xfrm>
            <a:off x="4569318" y="2839866"/>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50" name="Oval 49">
            <a:extLst>
              <a:ext uri="{FF2B5EF4-FFF2-40B4-BE49-F238E27FC236}">
                <a16:creationId xmlns:a16="http://schemas.microsoft.com/office/drawing/2014/main" id="{14C47C49-46A0-3351-F040-BC7F20C9902B}"/>
              </a:ext>
            </a:extLst>
          </p:cNvPr>
          <p:cNvSpPr/>
          <p:nvPr/>
        </p:nvSpPr>
        <p:spPr>
          <a:xfrm>
            <a:off x="4933842" y="2839866"/>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51" name="Title 2">
            <a:extLst>
              <a:ext uri="{FF2B5EF4-FFF2-40B4-BE49-F238E27FC236}">
                <a16:creationId xmlns:a16="http://schemas.microsoft.com/office/drawing/2014/main" id="{AE4339BB-85D9-ECF1-3FE7-D21AFB8BD0CC}"/>
              </a:ext>
            </a:extLst>
          </p:cNvPr>
          <p:cNvSpPr txBox="1"/>
          <p:nvPr/>
        </p:nvSpPr>
        <p:spPr>
          <a:xfrm>
            <a:off x="1920762"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Nhẹ</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52" name="Title 2">
            <a:extLst>
              <a:ext uri="{FF2B5EF4-FFF2-40B4-BE49-F238E27FC236}">
                <a16:creationId xmlns:a16="http://schemas.microsoft.com/office/drawing/2014/main" id="{88D89F4E-CECF-6C5F-173D-51A4744F4BC0}"/>
              </a:ext>
            </a:extLst>
          </p:cNvPr>
          <p:cNvSpPr txBox="1"/>
          <p:nvPr/>
        </p:nvSpPr>
        <p:spPr>
          <a:xfrm>
            <a:off x="3190513" y="25176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Vừa</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53" name="Title 2">
            <a:extLst>
              <a:ext uri="{FF2B5EF4-FFF2-40B4-BE49-F238E27FC236}">
                <a16:creationId xmlns:a16="http://schemas.microsoft.com/office/drawing/2014/main" id="{9E9DC995-A507-3152-C821-DA76E64866EB}"/>
              </a:ext>
            </a:extLst>
          </p:cNvPr>
          <p:cNvSpPr txBox="1"/>
          <p:nvPr/>
        </p:nvSpPr>
        <p:spPr>
          <a:xfrm>
            <a:off x="4483644"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8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Đậm</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đà</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64" name="Oval 63">
            <a:extLst>
              <a:ext uri="{FF2B5EF4-FFF2-40B4-BE49-F238E27FC236}">
                <a16:creationId xmlns:a16="http://schemas.microsoft.com/office/drawing/2014/main" id="{3E8FC32D-8C9A-564C-F98B-B3AAE41E9B4C}"/>
              </a:ext>
            </a:extLst>
          </p:cNvPr>
          <p:cNvSpPr/>
          <p:nvPr/>
        </p:nvSpPr>
        <p:spPr>
          <a:xfrm>
            <a:off x="2018794" y="3683028"/>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65" name="Oval 64">
            <a:extLst>
              <a:ext uri="{FF2B5EF4-FFF2-40B4-BE49-F238E27FC236}">
                <a16:creationId xmlns:a16="http://schemas.microsoft.com/office/drawing/2014/main" id="{625D08E0-E61D-212F-DC8D-210D88ED5F05}"/>
              </a:ext>
            </a:extLst>
          </p:cNvPr>
          <p:cNvSpPr/>
          <p:nvPr/>
        </p:nvSpPr>
        <p:spPr>
          <a:xfrm>
            <a:off x="2382937"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73" name="Oval 72">
            <a:extLst>
              <a:ext uri="{FF2B5EF4-FFF2-40B4-BE49-F238E27FC236}">
                <a16:creationId xmlns:a16="http://schemas.microsoft.com/office/drawing/2014/main" id="{BF209D93-A92D-6C67-6E0F-37788D6C5AA8}"/>
              </a:ext>
            </a:extLst>
          </p:cNvPr>
          <p:cNvSpPr/>
          <p:nvPr/>
        </p:nvSpPr>
        <p:spPr>
          <a:xfrm>
            <a:off x="2747080"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83" name="Oval 82">
            <a:extLst>
              <a:ext uri="{FF2B5EF4-FFF2-40B4-BE49-F238E27FC236}">
                <a16:creationId xmlns:a16="http://schemas.microsoft.com/office/drawing/2014/main" id="{6D466FAD-93A0-FDC9-6BCF-063E8D1C2C2C}"/>
              </a:ext>
            </a:extLst>
          </p:cNvPr>
          <p:cNvSpPr/>
          <p:nvPr/>
        </p:nvSpPr>
        <p:spPr>
          <a:xfrm>
            <a:off x="3111223"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84" name="Oval 83">
            <a:extLst>
              <a:ext uri="{FF2B5EF4-FFF2-40B4-BE49-F238E27FC236}">
                <a16:creationId xmlns:a16="http://schemas.microsoft.com/office/drawing/2014/main" id="{73CD6084-5755-9465-04E8-8F7D0E3A4492}"/>
              </a:ext>
            </a:extLst>
          </p:cNvPr>
          <p:cNvSpPr/>
          <p:nvPr/>
        </p:nvSpPr>
        <p:spPr>
          <a:xfrm>
            <a:off x="3475747"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85" name="Oval 84">
            <a:extLst>
              <a:ext uri="{FF2B5EF4-FFF2-40B4-BE49-F238E27FC236}">
                <a16:creationId xmlns:a16="http://schemas.microsoft.com/office/drawing/2014/main" id="{6D1800F4-B959-4248-CF67-B6654C3D06E8}"/>
              </a:ext>
            </a:extLst>
          </p:cNvPr>
          <p:cNvSpPr/>
          <p:nvPr/>
        </p:nvSpPr>
        <p:spPr>
          <a:xfrm>
            <a:off x="3840271"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86" name="Oval 85">
            <a:extLst>
              <a:ext uri="{FF2B5EF4-FFF2-40B4-BE49-F238E27FC236}">
                <a16:creationId xmlns:a16="http://schemas.microsoft.com/office/drawing/2014/main" id="{F2EA93D6-D2BB-B18F-2EBE-7A2376318C87}"/>
              </a:ext>
            </a:extLst>
          </p:cNvPr>
          <p:cNvSpPr/>
          <p:nvPr/>
        </p:nvSpPr>
        <p:spPr>
          <a:xfrm>
            <a:off x="4198616"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89" name="Oval 88">
            <a:extLst>
              <a:ext uri="{FF2B5EF4-FFF2-40B4-BE49-F238E27FC236}">
                <a16:creationId xmlns:a16="http://schemas.microsoft.com/office/drawing/2014/main" id="{1A159CF4-88D4-BF5C-2067-BCF7FAB4BD65}"/>
              </a:ext>
            </a:extLst>
          </p:cNvPr>
          <p:cNvSpPr/>
          <p:nvPr/>
        </p:nvSpPr>
        <p:spPr>
          <a:xfrm>
            <a:off x="4569318"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04" name="Oval 103">
            <a:extLst>
              <a:ext uri="{FF2B5EF4-FFF2-40B4-BE49-F238E27FC236}">
                <a16:creationId xmlns:a16="http://schemas.microsoft.com/office/drawing/2014/main" id="{D16EB22C-D582-EDE2-0E6F-B50F467A534F}"/>
              </a:ext>
            </a:extLst>
          </p:cNvPr>
          <p:cNvSpPr/>
          <p:nvPr/>
        </p:nvSpPr>
        <p:spPr>
          <a:xfrm>
            <a:off x="4933842"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22" name="Title 2">
            <a:extLst>
              <a:ext uri="{FF2B5EF4-FFF2-40B4-BE49-F238E27FC236}">
                <a16:creationId xmlns:a16="http://schemas.microsoft.com/office/drawing/2014/main" id="{24C080F8-990E-6947-AD4B-9EA431D03945}"/>
              </a:ext>
            </a:extLst>
          </p:cNvPr>
          <p:cNvSpPr txBox="1"/>
          <p:nvPr/>
        </p:nvSpPr>
        <p:spPr>
          <a:xfrm>
            <a:off x="1920762" y="3329053"/>
            <a:ext cx="1085501" cy="277752"/>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Không</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130" name="Title 2">
            <a:extLst>
              <a:ext uri="{FF2B5EF4-FFF2-40B4-BE49-F238E27FC236}">
                <a16:creationId xmlns:a16="http://schemas.microsoft.com/office/drawing/2014/main" id="{6C84E901-6665-1CAB-0CCB-9B30009F5578}"/>
              </a:ext>
            </a:extLst>
          </p:cNvPr>
          <p:cNvSpPr txBox="1"/>
          <p:nvPr/>
        </p:nvSpPr>
        <p:spPr>
          <a:xfrm>
            <a:off x="3041330" y="335792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Hơi</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131" name="Title 2">
            <a:extLst>
              <a:ext uri="{FF2B5EF4-FFF2-40B4-BE49-F238E27FC236}">
                <a16:creationId xmlns:a16="http://schemas.microsoft.com/office/drawing/2014/main" id="{A647868B-BCF5-1E40-885C-502A3E455F10}"/>
              </a:ext>
            </a:extLst>
          </p:cNvPr>
          <p:cNvSpPr txBox="1"/>
          <p:nvPr/>
        </p:nvSpPr>
        <p:spPr>
          <a:xfrm>
            <a:off x="4483644" y="3329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cxnSp>
        <p:nvCxnSpPr>
          <p:cNvPr id="133" name="Straight Connector 132">
            <a:extLst>
              <a:ext uri="{FF2B5EF4-FFF2-40B4-BE49-F238E27FC236}">
                <a16:creationId xmlns:a16="http://schemas.microsoft.com/office/drawing/2014/main" id="{DC6A5AFA-CA10-B262-723E-F9BE11833214}"/>
              </a:ext>
            </a:extLst>
          </p:cNvPr>
          <p:cNvCxnSpPr>
            <a:cxnSpLocks/>
          </p:cNvCxnSpPr>
          <p:nvPr/>
        </p:nvCxnSpPr>
        <p:spPr>
          <a:xfrm>
            <a:off x="1554480" y="2979413"/>
            <a:ext cx="41262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4" name="Title 2">
            <a:extLst>
              <a:ext uri="{FF2B5EF4-FFF2-40B4-BE49-F238E27FC236}">
                <a16:creationId xmlns:a16="http://schemas.microsoft.com/office/drawing/2014/main" id="{41B56E25-7642-059F-0150-2EB80F26DFC6}"/>
              </a:ext>
            </a:extLst>
          </p:cNvPr>
          <p:cNvSpPr txBox="1"/>
          <p:nvPr/>
        </p:nvSpPr>
        <p:spPr>
          <a:xfrm>
            <a:off x="538347" y="369183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NGỌT</a:t>
            </a:r>
          </a:p>
        </p:txBody>
      </p:sp>
      <p:cxnSp>
        <p:nvCxnSpPr>
          <p:cNvPr id="135" name="Straight Connector 134">
            <a:extLst>
              <a:ext uri="{FF2B5EF4-FFF2-40B4-BE49-F238E27FC236}">
                <a16:creationId xmlns:a16="http://schemas.microsoft.com/office/drawing/2014/main" id="{1DC88701-2625-8AFC-8D49-524BA3D9AF6C}"/>
              </a:ext>
            </a:extLst>
          </p:cNvPr>
          <p:cNvCxnSpPr>
            <a:cxnSpLocks/>
          </p:cNvCxnSpPr>
          <p:nvPr/>
        </p:nvCxnSpPr>
        <p:spPr>
          <a:xfrm>
            <a:off x="1418500" y="3832276"/>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9" name="Oval 138">
            <a:extLst>
              <a:ext uri="{FF2B5EF4-FFF2-40B4-BE49-F238E27FC236}">
                <a16:creationId xmlns:a16="http://schemas.microsoft.com/office/drawing/2014/main" id="{CBD79589-22FC-6131-28CE-9C70E1FEF947}"/>
              </a:ext>
            </a:extLst>
          </p:cNvPr>
          <p:cNvSpPr/>
          <p:nvPr/>
        </p:nvSpPr>
        <p:spPr>
          <a:xfrm>
            <a:off x="2018794" y="45232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40" name="Oval 139">
            <a:extLst>
              <a:ext uri="{FF2B5EF4-FFF2-40B4-BE49-F238E27FC236}">
                <a16:creationId xmlns:a16="http://schemas.microsoft.com/office/drawing/2014/main" id="{7221C681-4C2F-5C9F-5DFA-AB463CFB63F9}"/>
              </a:ext>
            </a:extLst>
          </p:cNvPr>
          <p:cNvSpPr/>
          <p:nvPr/>
        </p:nvSpPr>
        <p:spPr>
          <a:xfrm>
            <a:off x="2382937"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41" name="Oval 140">
            <a:extLst>
              <a:ext uri="{FF2B5EF4-FFF2-40B4-BE49-F238E27FC236}">
                <a16:creationId xmlns:a16="http://schemas.microsoft.com/office/drawing/2014/main" id="{09E693A9-5E22-C689-DDC9-21A129E96410}"/>
              </a:ext>
            </a:extLst>
          </p:cNvPr>
          <p:cNvSpPr/>
          <p:nvPr/>
        </p:nvSpPr>
        <p:spPr>
          <a:xfrm>
            <a:off x="2747080"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42" name="Oval 141">
            <a:extLst>
              <a:ext uri="{FF2B5EF4-FFF2-40B4-BE49-F238E27FC236}">
                <a16:creationId xmlns:a16="http://schemas.microsoft.com/office/drawing/2014/main" id="{DBD9B218-3DA1-18BB-5417-20E6756C1BEB}"/>
              </a:ext>
            </a:extLst>
          </p:cNvPr>
          <p:cNvSpPr/>
          <p:nvPr/>
        </p:nvSpPr>
        <p:spPr>
          <a:xfrm>
            <a:off x="3111223"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43" name="Oval 142">
            <a:extLst>
              <a:ext uri="{FF2B5EF4-FFF2-40B4-BE49-F238E27FC236}">
                <a16:creationId xmlns:a16="http://schemas.microsoft.com/office/drawing/2014/main" id="{9AE9A6A4-1208-523F-EB3D-4745D83EAA69}"/>
              </a:ext>
            </a:extLst>
          </p:cNvPr>
          <p:cNvSpPr/>
          <p:nvPr/>
        </p:nvSpPr>
        <p:spPr>
          <a:xfrm>
            <a:off x="3475747" y="4520385"/>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44" name="Oval 143">
            <a:extLst>
              <a:ext uri="{FF2B5EF4-FFF2-40B4-BE49-F238E27FC236}">
                <a16:creationId xmlns:a16="http://schemas.microsoft.com/office/drawing/2014/main" id="{3F5B7FB9-60E7-C6C2-BC54-0A8D1174A8B3}"/>
              </a:ext>
            </a:extLst>
          </p:cNvPr>
          <p:cNvSpPr/>
          <p:nvPr/>
        </p:nvSpPr>
        <p:spPr>
          <a:xfrm>
            <a:off x="3840271" y="4520385"/>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45" name="Oval 144">
            <a:extLst>
              <a:ext uri="{FF2B5EF4-FFF2-40B4-BE49-F238E27FC236}">
                <a16:creationId xmlns:a16="http://schemas.microsoft.com/office/drawing/2014/main" id="{576556F0-BD75-73DF-55B0-BA83A9E117EC}"/>
              </a:ext>
            </a:extLst>
          </p:cNvPr>
          <p:cNvSpPr/>
          <p:nvPr/>
        </p:nvSpPr>
        <p:spPr>
          <a:xfrm>
            <a:off x="4198616" y="4520385"/>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46" name="Oval 145">
            <a:extLst>
              <a:ext uri="{FF2B5EF4-FFF2-40B4-BE49-F238E27FC236}">
                <a16:creationId xmlns:a16="http://schemas.microsoft.com/office/drawing/2014/main" id="{E1013DA0-CFF8-D0E2-BDB4-48E8C6CE5AB8}"/>
              </a:ext>
            </a:extLst>
          </p:cNvPr>
          <p:cNvSpPr/>
          <p:nvPr/>
        </p:nvSpPr>
        <p:spPr>
          <a:xfrm>
            <a:off x="4569318" y="4520385"/>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47" name="Oval 146">
            <a:extLst>
              <a:ext uri="{FF2B5EF4-FFF2-40B4-BE49-F238E27FC236}">
                <a16:creationId xmlns:a16="http://schemas.microsoft.com/office/drawing/2014/main" id="{9B1798DC-02C1-1D56-F358-13E51528E335}"/>
              </a:ext>
            </a:extLst>
          </p:cNvPr>
          <p:cNvSpPr/>
          <p:nvPr/>
        </p:nvSpPr>
        <p:spPr>
          <a:xfrm>
            <a:off x="4933842" y="4520385"/>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48" name="Title 2">
            <a:extLst>
              <a:ext uri="{FF2B5EF4-FFF2-40B4-BE49-F238E27FC236}">
                <a16:creationId xmlns:a16="http://schemas.microsoft.com/office/drawing/2014/main" id="{EDFFE394-94B4-2EB4-A6E8-97B7CE7991F0}"/>
              </a:ext>
            </a:extLst>
          </p:cNvPr>
          <p:cNvSpPr txBox="1"/>
          <p:nvPr/>
        </p:nvSpPr>
        <p:spPr>
          <a:xfrm>
            <a:off x="1920762" y="416931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Thấp</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149" name="Title 2">
            <a:extLst>
              <a:ext uri="{FF2B5EF4-FFF2-40B4-BE49-F238E27FC236}">
                <a16:creationId xmlns:a16="http://schemas.microsoft.com/office/drawing/2014/main" id="{BD101432-B58A-D22F-33DD-83395CD07196}"/>
              </a:ext>
            </a:extLst>
          </p:cNvPr>
          <p:cNvSpPr txBox="1"/>
          <p:nvPr/>
        </p:nvSpPr>
        <p:spPr>
          <a:xfrm>
            <a:off x="3041330" y="419818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Vừa</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150" name="Title 2">
            <a:extLst>
              <a:ext uri="{FF2B5EF4-FFF2-40B4-BE49-F238E27FC236}">
                <a16:creationId xmlns:a16="http://schemas.microsoft.com/office/drawing/2014/main" id="{BC0235A1-B969-BEAA-8BC4-2F05808FD686}"/>
              </a:ext>
            </a:extLst>
          </p:cNvPr>
          <p:cNvSpPr txBox="1"/>
          <p:nvPr/>
        </p:nvSpPr>
        <p:spPr>
          <a:xfrm>
            <a:off x="4483644" y="416931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Cao</a:t>
            </a:r>
          </a:p>
        </p:txBody>
      </p:sp>
      <p:sp>
        <p:nvSpPr>
          <p:cNvPr id="151" name="Title 2">
            <a:extLst>
              <a:ext uri="{FF2B5EF4-FFF2-40B4-BE49-F238E27FC236}">
                <a16:creationId xmlns:a16="http://schemas.microsoft.com/office/drawing/2014/main" id="{0519CC78-E188-BE2B-85C0-E0FE7FCF4745}"/>
              </a:ext>
            </a:extLst>
          </p:cNvPr>
          <p:cNvSpPr txBox="1"/>
          <p:nvPr/>
        </p:nvSpPr>
        <p:spPr>
          <a:xfrm>
            <a:off x="538347" y="4532096"/>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GỖ SỒI</a:t>
            </a:r>
          </a:p>
        </p:txBody>
      </p:sp>
      <p:cxnSp>
        <p:nvCxnSpPr>
          <p:cNvPr id="152" name="Straight Connector 151">
            <a:extLst>
              <a:ext uri="{FF2B5EF4-FFF2-40B4-BE49-F238E27FC236}">
                <a16:creationId xmlns:a16="http://schemas.microsoft.com/office/drawing/2014/main" id="{58C35F7B-40A4-CC38-26CF-B2FAD978F37A}"/>
              </a:ext>
            </a:extLst>
          </p:cNvPr>
          <p:cNvCxnSpPr>
            <a:cxnSpLocks/>
          </p:cNvCxnSpPr>
          <p:nvPr/>
        </p:nvCxnSpPr>
        <p:spPr>
          <a:xfrm>
            <a:off x="1289304" y="4663391"/>
            <a:ext cx="67779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53" name="Oval 152">
            <a:extLst>
              <a:ext uri="{FF2B5EF4-FFF2-40B4-BE49-F238E27FC236}">
                <a16:creationId xmlns:a16="http://schemas.microsoft.com/office/drawing/2014/main" id="{BB001D52-6ACE-43A7-54C7-624FDA7455B3}"/>
              </a:ext>
            </a:extLst>
          </p:cNvPr>
          <p:cNvSpPr/>
          <p:nvPr/>
        </p:nvSpPr>
        <p:spPr>
          <a:xfrm>
            <a:off x="2018794" y="48692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54" name="Oval 153">
            <a:extLst>
              <a:ext uri="{FF2B5EF4-FFF2-40B4-BE49-F238E27FC236}">
                <a16:creationId xmlns:a16="http://schemas.microsoft.com/office/drawing/2014/main" id="{8E1180F9-E652-9B86-2F08-2604BC731EE4}"/>
              </a:ext>
            </a:extLst>
          </p:cNvPr>
          <p:cNvSpPr/>
          <p:nvPr/>
        </p:nvSpPr>
        <p:spPr>
          <a:xfrm>
            <a:off x="2382937"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55" name="Oval 154">
            <a:extLst>
              <a:ext uri="{FF2B5EF4-FFF2-40B4-BE49-F238E27FC236}">
                <a16:creationId xmlns:a16="http://schemas.microsoft.com/office/drawing/2014/main" id="{3B38CAB6-C4FE-AE8F-BD48-A435FB60DD47}"/>
              </a:ext>
            </a:extLst>
          </p:cNvPr>
          <p:cNvSpPr/>
          <p:nvPr/>
        </p:nvSpPr>
        <p:spPr>
          <a:xfrm>
            <a:off x="2747080"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56" name="Oval 155">
            <a:extLst>
              <a:ext uri="{FF2B5EF4-FFF2-40B4-BE49-F238E27FC236}">
                <a16:creationId xmlns:a16="http://schemas.microsoft.com/office/drawing/2014/main" id="{A7F182EE-6253-B095-B9F8-376D75AA522A}"/>
              </a:ext>
            </a:extLst>
          </p:cNvPr>
          <p:cNvSpPr/>
          <p:nvPr/>
        </p:nvSpPr>
        <p:spPr>
          <a:xfrm>
            <a:off x="3111223"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57" name="Oval 156">
            <a:extLst>
              <a:ext uri="{FF2B5EF4-FFF2-40B4-BE49-F238E27FC236}">
                <a16:creationId xmlns:a16="http://schemas.microsoft.com/office/drawing/2014/main" id="{71A1F2B7-2DCE-78B6-A92D-371C5048502D}"/>
              </a:ext>
            </a:extLst>
          </p:cNvPr>
          <p:cNvSpPr/>
          <p:nvPr/>
        </p:nvSpPr>
        <p:spPr>
          <a:xfrm>
            <a:off x="3475747" y="4866374"/>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58" name="Oval 157">
            <a:extLst>
              <a:ext uri="{FF2B5EF4-FFF2-40B4-BE49-F238E27FC236}">
                <a16:creationId xmlns:a16="http://schemas.microsoft.com/office/drawing/2014/main" id="{69A7F32A-D5CC-F70C-49D7-4F4490345A46}"/>
              </a:ext>
            </a:extLst>
          </p:cNvPr>
          <p:cNvSpPr/>
          <p:nvPr/>
        </p:nvSpPr>
        <p:spPr>
          <a:xfrm>
            <a:off x="3840271" y="4866374"/>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59" name="Oval 158">
            <a:extLst>
              <a:ext uri="{FF2B5EF4-FFF2-40B4-BE49-F238E27FC236}">
                <a16:creationId xmlns:a16="http://schemas.microsoft.com/office/drawing/2014/main" id="{054664EB-A97A-E728-685F-8C32614CD1C7}"/>
              </a:ext>
            </a:extLst>
          </p:cNvPr>
          <p:cNvSpPr/>
          <p:nvPr/>
        </p:nvSpPr>
        <p:spPr>
          <a:xfrm>
            <a:off x="4198616" y="4866374"/>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60" name="Oval 159">
            <a:extLst>
              <a:ext uri="{FF2B5EF4-FFF2-40B4-BE49-F238E27FC236}">
                <a16:creationId xmlns:a16="http://schemas.microsoft.com/office/drawing/2014/main" id="{3698B22B-F886-2975-DB68-919D59AD7F55}"/>
              </a:ext>
            </a:extLst>
          </p:cNvPr>
          <p:cNvSpPr/>
          <p:nvPr/>
        </p:nvSpPr>
        <p:spPr>
          <a:xfrm>
            <a:off x="4569318" y="4866374"/>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61" name="Oval 160">
            <a:extLst>
              <a:ext uri="{FF2B5EF4-FFF2-40B4-BE49-F238E27FC236}">
                <a16:creationId xmlns:a16="http://schemas.microsoft.com/office/drawing/2014/main" id="{93A6FF03-F1A2-9FAE-D858-E6535FB4AC55}"/>
              </a:ext>
            </a:extLst>
          </p:cNvPr>
          <p:cNvSpPr/>
          <p:nvPr/>
        </p:nvSpPr>
        <p:spPr>
          <a:xfrm>
            <a:off x="4933842"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62" name="Title 2">
            <a:extLst>
              <a:ext uri="{FF2B5EF4-FFF2-40B4-BE49-F238E27FC236}">
                <a16:creationId xmlns:a16="http://schemas.microsoft.com/office/drawing/2014/main" id="{27FCFC5C-BEF0-FF80-49BC-203A095CD341}"/>
              </a:ext>
            </a:extLst>
          </p:cNvPr>
          <p:cNvSpPr txBox="1"/>
          <p:nvPr/>
        </p:nvSpPr>
        <p:spPr>
          <a:xfrm>
            <a:off x="538347" y="487808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err="1">
                <a:solidFill>
                  <a:schemeClr val="tx1"/>
                </a:solidFill>
                <a:latin typeface="Arial" panose="020B0604020202020204" pitchFamily="34" charset="0"/>
                <a:cs typeface="Arial" panose="020B0604020202020204" pitchFamily="34" charset="0"/>
              </a:rPr>
              <a:t>Độ</a:t>
            </a:r>
            <a:r>
              <a:rPr lang="en-US" altLang="zh-CN" sz="1200" dirty="0">
                <a:solidFill>
                  <a:schemeClr val="tx1"/>
                </a:solidFill>
                <a:latin typeface="Arial" panose="020B0604020202020204" pitchFamily="34" charset="0"/>
                <a:cs typeface="Arial" panose="020B0604020202020204" pitchFamily="34" charset="0"/>
              </a:rPr>
              <a:t> </a:t>
            </a:r>
            <a:r>
              <a:rPr lang="en-US" altLang="zh-CN" sz="1200" dirty="0" err="1">
                <a:solidFill>
                  <a:schemeClr val="tx1"/>
                </a:solidFill>
                <a:latin typeface="Arial" panose="020B0604020202020204" pitchFamily="34" charset="0"/>
                <a:cs typeface="Arial" panose="020B0604020202020204" pitchFamily="34" charset="0"/>
              </a:rPr>
              <a:t>chát</a:t>
            </a:r>
            <a:endParaRPr lang="en-US" altLang="zh-CN" sz="1200" dirty="0">
              <a:solidFill>
                <a:schemeClr val="tx1"/>
              </a:solidFill>
              <a:latin typeface="Arial" panose="020B0604020202020204" pitchFamily="34" charset="0"/>
              <a:cs typeface="Arial" panose="020B0604020202020204" pitchFamily="34" charset="0"/>
            </a:endParaRPr>
          </a:p>
        </p:txBody>
      </p:sp>
      <p:cxnSp>
        <p:nvCxnSpPr>
          <p:cNvPr id="163" name="Straight Connector 162">
            <a:extLst>
              <a:ext uri="{FF2B5EF4-FFF2-40B4-BE49-F238E27FC236}">
                <a16:creationId xmlns:a16="http://schemas.microsoft.com/office/drawing/2014/main" id="{4A69C541-1B7B-A1B5-2501-EE1C5228D651}"/>
              </a:ext>
            </a:extLst>
          </p:cNvPr>
          <p:cNvCxnSpPr>
            <a:cxnSpLocks/>
          </p:cNvCxnSpPr>
          <p:nvPr/>
        </p:nvCxnSpPr>
        <p:spPr>
          <a:xfrm>
            <a:off x="1418500" y="5018524"/>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64" name="Oval 163">
            <a:extLst>
              <a:ext uri="{FF2B5EF4-FFF2-40B4-BE49-F238E27FC236}">
                <a16:creationId xmlns:a16="http://schemas.microsoft.com/office/drawing/2014/main" id="{D33134CC-E1A2-3AFA-0858-570FDB5B8EAD}"/>
              </a:ext>
            </a:extLst>
          </p:cNvPr>
          <p:cNvSpPr/>
          <p:nvPr/>
        </p:nvSpPr>
        <p:spPr>
          <a:xfrm>
            <a:off x="2018794" y="61297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65" name="Oval 164">
            <a:extLst>
              <a:ext uri="{FF2B5EF4-FFF2-40B4-BE49-F238E27FC236}">
                <a16:creationId xmlns:a16="http://schemas.microsoft.com/office/drawing/2014/main" id="{5B3DE22C-5235-608D-74DD-D3DB01A8CD88}"/>
              </a:ext>
            </a:extLst>
          </p:cNvPr>
          <p:cNvSpPr/>
          <p:nvPr/>
        </p:nvSpPr>
        <p:spPr>
          <a:xfrm>
            <a:off x="2382937"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66" name="Oval 165">
            <a:extLst>
              <a:ext uri="{FF2B5EF4-FFF2-40B4-BE49-F238E27FC236}">
                <a16:creationId xmlns:a16="http://schemas.microsoft.com/office/drawing/2014/main" id="{676555FE-11BB-91BB-9126-BA5C9AD293AC}"/>
              </a:ext>
            </a:extLst>
          </p:cNvPr>
          <p:cNvSpPr/>
          <p:nvPr/>
        </p:nvSpPr>
        <p:spPr>
          <a:xfrm>
            <a:off x="2747080"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67" name="Oval 166">
            <a:extLst>
              <a:ext uri="{FF2B5EF4-FFF2-40B4-BE49-F238E27FC236}">
                <a16:creationId xmlns:a16="http://schemas.microsoft.com/office/drawing/2014/main" id="{7ECEBF81-76B5-A2B6-1C4E-C038B641D452}"/>
              </a:ext>
            </a:extLst>
          </p:cNvPr>
          <p:cNvSpPr/>
          <p:nvPr/>
        </p:nvSpPr>
        <p:spPr>
          <a:xfrm>
            <a:off x="3111223"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72" name="Title 2">
            <a:extLst>
              <a:ext uri="{FF2B5EF4-FFF2-40B4-BE49-F238E27FC236}">
                <a16:creationId xmlns:a16="http://schemas.microsoft.com/office/drawing/2014/main" id="{270C17C3-7110-139E-497D-0F15D810DD21}"/>
              </a:ext>
            </a:extLst>
          </p:cNvPr>
          <p:cNvSpPr txBox="1"/>
          <p:nvPr/>
        </p:nvSpPr>
        <p:spPr>
          <a:xfrm>
            <a:off x="1920762"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Arial" panose="020B0604020202020204" pitchFamily="34" charset="0"/>
                <a:cs typeface="Arial" panose="020B0604020202020204" pitchFamily="34" charset="0"/>
              </a:rPr>
              <a:t>8%</a:t>
            </a:r>
          </a:p>
        </p:txBody>
      </p:sp>
      <p:sp>
        <p:nvSpPr>
          <p:cNvPr id="173" name="Title 2">
            <a:extLst>
              <a:ext uri="{FF2B5EF4-FFF2-40B4-BE49-F238E27FC236}">
                <a16:creationId xmlns:a16="http://schemas.microsoft.com/office/drawing/2014/main" id="{19CEF876-E7BB-64CB-4F86-BB8530282E1B}"/>
              </a:ext>
            </a:extLst>
          </p:cNvPr>
          <p:cNvSpPr txBox="1"/>
          <p:nvPr/>
        </p:nvSpPr>
        <p:spPr>
          <a:xfrm>
            <a:off x="3678258" y="5780416"/>
            <a:ext cx="127206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Arial" panose="020B0604020202020204" pitchFamily="34" charset="0"/>
                <a:cs typeface="Arial" panose="020B0604020202020204" pitchFamily="34" charset="0"/>
              </a:rPr>
              <a:t>13.5% – 15.5%</a:t>
            </a:r>
          </a:p>
        </p:txBody>
      </p:sp>
      <p:sp>
        <p:nvSpPr>
          <p:cNvPr id="174" name="Title 2">
            <a:extLst>
              <a:ext uri="{FF2B5EF4-FFF2-40B4-BE49-F238E27FC236}">
                <a16:creationId xmlns:a16="http://schemas.microsoft.com/office/drawing/2014/main" id="{B513C6C9-D892-E3F3-4000-917AD96781F4}"/>
              </a:ext>
            </a:extLst>
          </p:cNvPr>
          <p:cNvSpPr txBox="1"/>
          <p:nvPr/>
        </p:nvSpPr>
        <p:spPr>
          <a:xfrm>
            <a:off x="4483644"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Arial" panose="020B0604020202020204" pitchFamily="34" charset="0"/>
                <a:cs typeface="Arial" panose="020B0604020202020204" pitchFamily="34" charset="0"/>
              </a:rPr>
              <a:t>17%</a:t>
            </a:r>
          </a:p>
        </p:txBody>
      </p:sp>
      <p:sp>
        <p:nvSpPr>
          <p:cNvPr id="175" name="Title 2">
            <a:extLst>
              <a:ext uri="{FF2B5EF4-FFF2-40B4-BE49-F238E27FC236}">
                <a16:creationId xmlns:a16="http://schemas.microsoft.com/office/drawing/2014/main" id="{D1098D9B-5673-CE40-808B-FCE7735F9F77}"/>
              </a:ext>
            </a:extLst>
          </p:cNvPr>
          <p:cNvSpPr txBox="1"/>
          <p:nvPr/>
        </p:nvSpPr>
        <p:spPr>
          <a:xfrm>
            <a:off x="538347" y="6138525"/>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NỒNG ĐỘ CỒN</a:t>
            </a:r>
          </a:p>
        </p:txBody>
      </p:sp>
      <p:cxnSp>
        <p:nvCxnSpPr>
          <p:cNvPr id="176" name="Straight Connector 175">
            <a:extLst>
              <a:ext uri="{FF2B5EF4-FFF2-40B4-BE49-F238E27FC236}">
                <a16:creationId xmlns:a16="http://schemas.microsoft.com/office/drawing/2014/main" id="{4354EFC3-607D-22C0-2527-CDD53909BE6A}"/>
              </a:ext>
            </a:extLst>
          </p:cNvPr>
          <p:cNvCxnSpPr>
            <a:cxnSpLocks/>
          </p:cNvCxnSpPr>
          <p:nvPr/>
        </p:nvCxnSpPr>
        <p:spPr>
          <a:xfrm>
            <a:off x="1810512" y="6269820"/>
            <a:ext cx="15658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97B910BE-98B0-4F4B-367C-75B3477F925C}"/>
              </a:ext>
            </a:extLst>
          </p:cNvPr>
          <p:cNvCxnSpPr>
            <a:cxnSpLocks/>
          </p:cNvCxnSpPr>
          <p:nvPr/>
        </p:nvCxnSpPr>
        <p:spPr>
          <a:xfrm>
            <a:off x="3973248" y="200181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80" name="Oval 179">
            <a:extLst>
              <a:ext uri="{FF2B5EF4-FFF2-40B4-BE49-F238E27FC236}">
                <a16:creationId xmlns:a16="http://schemas.microsoft.com/office/drawing/2014/main" id="{9D854474-005A-1ECA-5249-CB4243C0836B}"/>
              </a:ext>
            </a:extLst>
          </p:cNvPr>
          <p:cNvSpPr/>
          <p:nvPr/>
        </p:nvSpPr>
        <p:spPr>
          <a:xfrm>
            <a:off x="2018794" y="524841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81" name="Oval 180">
            <a:extLst>
              <a:ext uri="{FF2B5EF4-FFF2-40B4-BE49-F238E27FC236}">
                <a16:creationId xmlns:a16="http://schemas.microsoft.com/office/drawing/2014/main" id="{2F62E334-5ECD-9F2E-B1F0-32718010AC80}"/>
              </a:ext>
            </a:extLst>
          </p:cNvPr>
          <p:cNvSpPr/>
          <p:nvPr/>
        </p:nvSpPr>
        <p:spPr>
          <a:xfrm>
            <a:off x="2382937"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82" name="Oval 181">
            <a:extLst>
              <a:ext uri="{FF2B5EF4-FFF2-40B4-BE49-F238E27FC236}">
                <a16:creationId xmlns:a16="http://schemas.microsoft.com/office/drawing/2014/main" id="{384372AF-9A29-C932-BCB0-A1812DC482F9}"/>
              </a:ext>
            </a:extLst>
          </p:cNvPr>
          <p:cNvSpPr/>
          <p:nvPr/>
        </p:nvSpPr>
        <p:spPr>
          <a:xfrm>
            <a:off x="2747080"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83" name="Oval 182">
            <a:extLst>
              <a:ext uri="{FF2B5EF4-FFF2-40B4-BE49-F238E27FC236}">
                <a16:creationId xmlns:a16="http://schemas.microsoft.com/office/drawing/2014/main" id="{05355E29-187C-397B-0A19-9849AD816253}"/>
              </a:ext>
            </a:extLst>
          </p:cNvPr>
          <p:cNvSpPr/>
          <p:nvPr/>
        </p:nvSpPr>
        <p:spPr>
          <a:xfrm>
            <a:off x="3111223" y="5245517"/>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84" name="Oval 183">
            <a:extLst>
              <a:ext uri="{FF2B5EF4-FFF2-40B4-BE49-F238E27FC236}">
                <a16:creationId xmlns:a16="http://schemas.microsoft.com/office/drawing/2014/main" id="{16E7019C-10AE-F612-C434-EA2EF6208360}"/>
              </a:ext>
            </a:extLst>
          </p:cNvPr>
          <p:cNvSpPr/>
          <p:nvPr/>
        </p:nvSpPr>
        <p:spPr>
          <a:xfrm>
            <a:off x="3475747" y="5245517"/>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85" name="Oval 184">
            <a:extLst>
              <a:ext uri="{FF2B5EF4-FFF2-40B4-BE49-F238E27FC236}">
                <a16:creationId xmlns:a16="http://schemas.microsoft.com/office/drawing/2014/main" id="{62FC5C3F-1382-A327-726F-355039D1CC5F}"/>
              </a:ext>
            </a:extLst>
          </p:cNvPr>
          <p:cNvSpPr/>
          <p:nvPr/>
        </p:nvSpPr>
        <p:spPr>
          <a:xfrm>
            <a:off x="3840271" y="5245517"/>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86" name="Oval 185">
            <a:extLst>
              <a:ext uri="{FF2B5EF4-FFF2-40B4-BE49-F238E27FC236}">
                <a16:creationId xmlns:a16="http://schemas.microsoft.com/office/drawing/2014/main" id="{2529CC3E-49CC-BE5A-929D-20B404F12647}"/>
              </a:ext>
            </a:extLst>
          </p:cNvPr>
          <p:cNvSpPr/>
          <p:nvPr/>
        </p:nvSpPr>
        <p:spPr>
          <a:xfrm>
            <a:off x="4198616"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87" name="Oval 186">
            <a:extLst>
              <a:ext uri="{FF2B5EF4-FFF2-40B4-BE49-F238E27FC236}">
                <a16:creationId xmlns:a16="http://schemas.microsoft.com/office/drawing/2014/main" id="{36097C5B-9266-ABEA-B0A2-18E72AA676E2}"/>
              </a:ext>
            </a:extLst>
          </p:cNvPr>
          <p:cNvSpPr/>
          <p:nvPr/>
        </p:nvSpPr>
        <p:spPr>
          <a:xfrm>
            <a:off x="4569318"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88" name="Oval 187">
            <a:extLst>
              <a:ext uri="{FF2B5EF4-FFF2-40B4-BE49-F238E27FC236}">
                <a16:creationId xmlns:a16="http://schemas.microsoft.com/office/drawing/2014/main" id="{B8772AFE-1B13-E816-37E5-5E6F8AF6679F}"/>
              </a:ext>
            </a:extLst>
          </p:cNvPr>
          <p:cNvSpPr/>
          <p:nvPr/>
        </p:nvSpPr>
        <p:spPr>
          <a:xfrm>
            <a:off x="4933842"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89" name="Title 2">
            <a:extLst>
              <a:ext uri="{FF2B5EF4-FFF2-40B4-BE49-F238E27FC236}">
                <a16:creationId xmlns:a16="http://schemas.microsoft.com/office/drawing/2014/main" id="{0CC3F06E-03BA-9896-B14C-DC902D52AC25}"/>
              </a:ext>
            </a:extLst>
          </p:cNvPr>
          <p:cNvSpPr txBox="1"/>
          <p:nvPr/>
        </p:nvSpPr>
        <p:spPr>
          <a:xfrm>
            <a:off x="538347" y="525722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a:t>
            </a:r>
            <a:r>
              <a:rPr lang="en-US" altLang="zh-CN" sz="1200" dirty="0" err="1">
                <a:solidFill>
                  <a:schemeClr val="tx1"/>
                </a:solidFill>
                <a:latin typeface="Arial" panose="020B0604020202020204" pitchFamily="34" charset="0"/>
                <a:cs typeface="Arial" panose="020B0604020202020204" pitchFamily="34" charset="0"/>
              </a:rPr>
              <a:t>chua</a:t>
            </a:r>
            <a:endParaRPr lang="en-US" altLang="zh-CN" sz="1200" dirty="0">
              <a:solidFill>
                <a:schemeClr val="tx1"/>
              </a:solidFill>
              <a:latin typeface="Arial" panose="020B0604020202020204" pitchFamily="34" charset="0"/>
              <a:cs typeface="Arial" panose="020B0604020202020204" pitchFamily="34" charset="0"/>
            </a:endParaRPr>
          </a:p>
        </p:txBody>
      </p:sp>
      <p:cxnSp>
        <p:nvCxnSpPr>
          <p:cNvPr id="190" name="Straight Connector 189">
            <a:extLst>
              <a:ext uri="{FF2B5EF4-FFF2-40B4-BE49-F238E27FC236}">
                <a16:creationId xmlns:a16="http://schemas.microsoft.com/office/drawing/2014/main" id="{84ACA7A4-E57C-8B73-FB27-DAD5C6D4E051}"/>
              </a:ext>
            </a:extLst>
          </p:cNvPr>
          <p:cNvCxnSpPr>
            <a:cxnSpLocks/>
          </p:cNvCxnSpPr>
          <p:nvPr/>
        </p:nvCxnSpPr>
        <p:spPr>
          <a:xfrm>
            <a:off x="1418500" y="5397667"/>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 name="Oval 2">
            <a:extLst>
              <a:ext uri="{FF2B5EF4-FFF2-40B4-BE49-F238E27FC236}">
                <a16:creationId xmlns:a16="http://schemas.microsoft.com/office/drawing/2014/main" id="{F497D147-889A-EACA-947A-F96E4A4DE5F2}"/>
              </a:ext>
            </a:extLst>
          </p:cNvPr>
          <p:cNvSpPr/>
          <p:nvPr/>
        </p:nvSpPr>
        <p:spPr>
          <a:xfrm>
            <a:off x="3467793"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4" name="Oval 3">
            <a:extLst>
              <a:ext uri="{FF2B5EF4-FFF2-40B4-BE49-F238E27FC236}">
                <a16:creationId xmlns:a16="http://schemas.microsoft.com/office/drawing/2014/main" id="{C47B3B60-5594-E9C5-71E8-E6AF57309F8F}"/>
              </a:ext>
            </a:extLst>
          </p:cNvPr>
          <p:cNvSpPr/>
          <p:nvPr/>
        </p:nvSpPr>
        <p:spPr>
          <a:xfrm>
            <a:off x="4190662" y="6126814"/>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6" name="Oval 5">
            <a:extLst>
              <a:ext uri="{FF2B5EF4-FFF2-40B4-BE49-F238E27FC236}">
                <a16:creationId xmlns:a16="http://schemas.microsoft.com/office/drawing/2014/main" id="{443435B0-62A3-420B-A5B2-C12F2AAB6ACB}"/>
              </a:ext>
            </a:extLst>
          </p:cNvPr>
          <p:cNvSpPr/>
          <p:nvPr/>
        </p:nvSpPr>
        <p:spPr>
          <a:xfrm>
            <a:off x="4925888"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grpSp>
        <p:nvGrpSpPr>
          <p:cNvPr id="7" name="Group 6">
            <a:extLst>
              <a:ext uri="{FF2B5EF4-FFF2-40B4-BE49-F238E27FC236}">
                <a16:creationId xmlns:a16="http://schemas.microsoft.com/office/drawing/2014/main" id="{1A021795-733D-4CE8-C58E-B81378236AD5}"/>
              </a:ext>
            </a:extLst>
          </p:cNvPr>
          <p:cNvGrpSpPr/>
          <p:nvPr/>
        </p:nvGrpSpPr>
        <p:grpSpPr>
          <a:xfrm>
            <a:off x="4555398" y="6127332"/>
            <a:ext cx="278634" cy="272668"/>
            <a:chOff x="8032638" y="5926610"/>
            <a:chExt cx="278634" cy="272668"/>
          </a:xfrm>
          <a:solidFill>
            <a:schemeClr val="bg1">
              <a:lumMod val="75000"/>
            </a:schemeClr>
          </a:solidFill>
        </p:grpSpPr>
        <p:sp>
          <p:nvSpPr>
            <p:cNvPr id="8" name="Freeform 7">
              <a:extLst>
                <a:ext uri="{FF2B5EF4-FFF2-40B4-BE49-F238E27FC236}">
                  <a16:creationId xmlns:a16="http://schemas.microsoft.com/office/drawing/2014/main" id="{E94B3550-940E-DB21-070F-F2878A3BD924}"/>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cs typeface="Arial" panose="020B0604020202020204" pitchFamily="34" charset="0"/>
              </a:endParaRPr>
            </a:p>
          </p:txBody>
        </p:sp>
        <p:sp>
          <p:nvSpPr>
            <p:cNvPr id="9" name="Freeform 8">
              <a:extLst>
                <a:ext uri="{FF2B5EF4-FFF2-40B4-BE49-F238E27FC236}">
                  <a16:creationId xmlns:a16="http://schemas.microsoft.com/office/drawing/2014/main" id="{73EC32F1-5A1B-613D-5BF2-CE131BC348DC}"/>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cs typeface="Arial" panose="020B0604020202020204" pitchFamily="34" charset="0"/>
              </a:endParaRPr>
            </a:p>
          </p:txBody>
        </p:sp>
      </p:grpSp>
      <p:grpSp>
        <p:nvGrpSpPr>
          <p:cNvPr id="10" name="Group 9">
            <a:extLst>
              <a:ext uri="{FF2B5EF4-FFF2-40B4-BE49-F238E27FC236}">
                <a16:creationId xmlns:a16="http://schemas.microsoft.com/office/drawing/2014/main" id="{12A4A4C6-68B4-F8C7-F27A-7D386D4854A7}"/>
              </a:ext>
            </a:extLst>
          </p:cNvPr>
          <p:cNvGrpSpPr/>
          <p:nvPr/>
        </p:nvGrpSpPr>
        <p:grpSpPr>
          <a:xfrm rot="10800000">
            <a:off x="3834286" y="6127332"/>
            <a:ext cx="278634" cy="272668"/>
            <a:chOff x="8032638" y="5926610"/>
            <a:chExt cx="278634" cy="272668"/>
          </a:xfrm>
          <a:solidFill>
            <a:schemeClr val="accent5"/>
          </a:solidFill>
        </p:grpSpPr>
        <p:sp>
          <p:nvSpPr>
            <p:cNvPr id="11" name="Freeform 10">
              <a:extLst>
                <a:ext uri="{FF2B5EF4-FFF2-40B4-BE49-F238E27FC236}">
                  <a16:creationId xmlns:a16="http://schemas.microsoft.com/office/drawing/2014/main" id="{410B088F-3835-687B-407B-68F7801252C4}"/>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cs typeface="Arial" panose="020B0604020202020204" pitchFamily="34" charset="0"/>
              </a:endParaRPr>
            </a:p>
          </p:txBody>
        </p:sp>
        <p:sp>
          <p:nvSpPr>
            <p:cNvPr id="13" name="Freeform 12">
              <a:extLst>
                <a:ext uri="{FF2B5EF4-FFF2-40B4-BE49-F238E27FC236}">
                  <a16:creationId xmlns:a16="http://schemas.microsoft.com/office/drawing/2014/main" id="{4F4FC0EA-8BED-A493-3F8E-112ED6E4692B}"/>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86735389"/>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val 10">
            <a:extLst>
              <a:ext uri="{FF2B5EF4-FFF2-40B4-BE49-F238E27FC236}">
                <a16:creationId xmlns:a16="http://schemas.microsoft.com/office/drawing/2014/main" id="{3E277156-951D-7E77-9C66-1E65FDB7D5FD}"/>
              </a:ext>
            </a:extLst>
          </p:cNvPr>
          <p:cNvSpPr/>
          <p:nvPr/>
        </p:nvSpPr>
        <p:spPr>
          <a:xfrm>
            <a:off x="944210" y="4102115"/>
            <a:ext cx="2583929" cy="2583929"/>
          </a:xfrm>
          <a:prstGeom prst="ellipse">
            <a:avLst/>
          </a:prstGeom>
          <a:solidFill>
            <a:srgbClr val="60132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Arial" panose="020B0604020202020204" pitchFamily="34" charset="0"/>
            </a:endParaRPr>
          </a:p>
        </p:txBody>
      </p:sp>
      <p:sp>
        <p:nvSpPr>
          <p:cNvPr id="4" name="TextBox 3">
            <a:extLst>
              <a:ext uri="{FF2B5EF4-FFF2-40B4-BE49-F238E27FC236}">
                <a16:creationId xmlns:a16="http://schemas.microsoft.com/office/drawing/2014/main" id="{6A53CAD1-41AE-603C-A2AC-6F78511DB248}"/>
              </a:ext>
            </a:extLst>
          </p:cNvPr>
          <p:cNvSpPr txBox="1"/>
          <p:nvPr/>
        </p:nvSpPr>
        <p:spPr>
          <a:xfrm>
            <a:off x="507544" y="535797"/>
            <a:ext cx="5541444" cy="798937"/>
          </a:xfrm>
          <a:prstGeom prst="rect">
            <a:avLst/>
          </a:prstGeom>
          <a:noFill/>
        </p:spPr>
        <p:txBody>
          <a:bodyPr wrap="square">
            <a:spAutoFit/>
          </a:bodyPr>
          <a:lstStyle/>
          <a:p>
            <a:pPr>
              <a:lnSpc>
                <a:spcPct val="82000"/>
              </a:lnSpc>
            </a:pPr>
            <a:r>
              <a:rPr lang="en-US" altLang="zh-CN" sz="2800" b="1" dirty="0">
                <a:solidFill>
                  <a:srgbClr val="601329"/>
                </a:solidFill>
                <a:latin typeface="Arial" panose="020B0604020202020204" pitchFamily="34" charset="0"/>
                <a:cs typeface="Arial" panose="020B0604020202020204" pitchFamily="34" charset="0"/>
              </a:rPr>
              <a:t>THUNG LŨNG EDEN
SHIRAZ</a:t>
            </a:r>
          </a:p>
        </p:txBody>
      </p:sp>
      <p:sp>
        <p:nvSpPr>
          <p:cNvPr id="6" name="TextBox 5">
            <a:extLst>
              <a:ext uri="{FF2B5EF4-FFF2-40B4-BE49-F238E27FC236}">
                <a16:creationId xmlns:a16="http://schemas.microsoft.com/office/drawing/2014/main" id="{3937CC6C-038C-22C6-5A1B-F274BB411F78}"/>
              </a:ext>
            </a:extLst>
          </p:cNvPr>
          <p:cNvSpPr txBox="1"/>
          <p:nvPr/>
        </p:nvSpPr>
        <p:spPr>
          <a:xfrm>
            <a:off x="393244" y="1898142"/>
            <a:ext cx="3651732" cy="1387559"/>
          </a:xfrm>
          <a:prstGeom prst="rect">
            <a:avLst/>
          </a:prstGeom>
          <a:noFill/>
        </p:spPr>
        <p:txBody>
          <a:bodyPr wrap="square" anchor="b">
            <a:spAutoFit/>
          </a:bodyPr>
          <a:lstStyle/>
          <a:p>
            <a:pPr algn="ctr">
              <a:spcBef>
                <a:spcPts val="217"/>
              </a:spcBef>
              <a:spcAft>
                <a:spcPts val="315"/>
              </a:spcAft>
            </a:pPr>
            <a:r>
              <a:rPr lang="en-US" altLang="zh-CN" sz="1600" dirty="0">
                <a:effectLst/>
                <a:latin typeface="Arial" panose="020B0604020202020204" pitchFamily="34" charset="0"/>
              </a:rPr>
              <a:t>TỪ VỪA ĐẾN ĐẬM ĐÀ</a:t>
            </a:r>
          </a:p>
          <a:p>
            <a:pPr algn="ctr">
              <a:spcBef>
                <a:spcPts val="217"/>
              </a:spcBef>
              <a:spcAft>
                <a:spcPts val="315"/>
              </a:spcAft>
            </a:pPr>
            <a:r>
              <a:rPr lang="en-US" altLang="zh-CN" sz="1600" dirty="0">
                <a:effectLst/>
                <a:latin typeface="Arial" panose="020B0604020202020204" pitchFamily="34" charset="0"/>
              </a:rPr>
              <a:t>PHONG CÁCH RẤT MƯỢT MÀ VÀ SỐNG ĐỘNG VỚI TANNIN CHÍN MUỒI ĐƯỢC TÍCH HỢP VÀ CÂN BẰNG TỐT</a:t>
            </a:r>
          </a:p>
        </p:txBody>
      </p:sp>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665119" y="2549421"/>
            <a:ext cx="1127166"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1B638749-00FB-780E-CC25-0154A0ECA7AD}"/>
              </a:ext>
            </a:extLst>
          </p:cNvPr>
          <p:cNvCxnSpPr>
            <a:cxnSpLocks/>
          </p:cNvCxnSpPr>
          <p:nvPr/>
        </p:nvCxnSpPr>
        <p:spPr>
          <a:xfrm>
            <a:off x="2219110" y="3326350"/>
            <a:ext cx="0" cy="39133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CB2C604B-08E1-D968-D2A2-6A9E8712F43E}"/>
              </a:ext>
            </a:extLst>
          </p:cNvPr>
          <p:cNvCxnSpPr>
            <a:cxnSpLocks/>
          </p:cNvCxnSpPr>
          <p:nvPr/>
        </p:nvCxnSpPr>
        <p:spPr>
          <a:xfrm>
            <a:off x="2219110" y="3710069"/>
            <a:ext cx="373621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6" name="Oval 25">
            <a:extLst>
              <a:ext uri="{FF2B5EF4-FFF2-40B4-BE49-F238E27FC236}">
                <a16:creationId xmlns:a16="http://schemas.microsoft.com/office/drawing/2014/main" id="{EA6BCBDD-680C-58C3-153A-39C29DAC56F3}"/>
              </a:ext>
            </a:extLst>
          </p:cNvPr>
          <p:cNvSpPr/>
          <p:nvPr/>
        </p:nvSpPr>
        <p:spPr>
          <a:xfrm>
            <a:off x="7790487" y="1328869"/>
            <a:ext cx="2583929" cy="2583929"/>
          </a:xfrm>
          <a:prstGeom prst="ellipse">
            <a:avLst/>
          </a:prstGeom>
          <a:solidFill>
            <a:srgbClr val="60132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Arial" panose="020B0604020202020204" pitchFamily="34" charset="0"/>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8009869" y="1954820"/>
            <a:ext cx="2146963" cy="1248419"/>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100000"/>
              </a:lnSpc>
              <a:spcBef>
                <a:spcPts val="217"/>
              </a:spcBef>
            </a:pPr>
            <a:r>
              <a:rPr lang="en-US" altLang="zh-CN" sz="1600" dirty="0">
                <a:latin typeface="Arial" panose="020B0604020202020204" pitchFamily="34" charset="0"/>
                <a:cs typeface="Arial" panose="020B0604020202020204" pitchFamily="34" charset="0"/>
              </a:rPr>
              <a:t>ĐIỀU KIỆN MÁT MẺ HƠN THUNG LŨNG BAROSSA TẠO RA RƯỢU VANG THANH LỊCH VÀ THƠM</a:t>
            </a:r>
          </a:p>
        </p:txBody>
      </p:sp>
      <p:sp>
        <p:nvSpPr>
          <p:cNvPr id="29" name="TextBox 28">
            <a:extLst>
              <a:ext uri="{FF2B5EF4-FFF2-40B4-BE49-F238E27FC236}">
                <a16:creationId xmlns:a16="http://schemas.microsoft.com/office/drawing/2014/main" id="{9EE6620A-6DE8-9F2C-93D7-EA689D1394C6}"/>
              </a:ext>
            </a:extLst>
          </p:cNvPr>
          <p:cNvSpPr txBox="1"/>
          <p:nvPr/>
        </p:nvSpPr>
        <p:spPr>
          <a:xfrm>
            <a:off x="8471580" y="5040927"/>
            <a:ext cx="2805709" cy="1713611"/>
          </a:xfrm>
          <a:prstGeom prst="rect">
            <a:avLst/>
          </a:prstGeom>
          <a:noFill/>
        </p:spPr>
        <p:txBody>
          <a:bodyPr wrap="square" anchor="t">
            <a:spAutoFit/>
          </a:bodyPr>
          <a:lstStyle/>
          <a:p>
            <a:pPr marL="285750" indent="-285750">
              <a:lnSpc>
                <a:spcPct val="82000"/>
              </a:lnSpc>
              <a:spcBef>
                <a:spcPts val="150"/>
              </a:spcBef>
              <a:spcAft>
                <a:spcPts val="315"/>
              </a:spcAft>
              <a:buClr>
                <a:schemeClr val="accent5"/>
              </a:buClr>
              <a:buFont typeface="Arial" panose="020B0604020202020204" pitchFamily="34" charset="0"/>
              <a:buChar char="•"/>
            </a:pPr>
            <a:r>
              <a:rPr lang="en-US" altLang="zh-CN" sz="1400" dirty="0" err="1">
                <a:effectLst/>
                <a:latin typeface="Arial" panose="020B0604020202020204" pitchFamily="34" charset="0"/>
              </a:rPr>
              <a:t>Mâm</a:t>
            </a:r>
            <a:r>
              <a:rPr lang="en-US" altLang="zh-CN" sz="1400" dirty="0">
                <a:effectLst/>
                <a:latin typeface="Arial" panose="020B0604020202020204" pitchFamily="34" charset="0"/>
              </a:rPr>
              <a:t> </a:t>
            </a:r>
            <a:r>
              <a:rPr lang="en-US" altLang="zh-CN" sz="1400" dirty="0" err="1">
                <a:effectLst/>
                <a:latin typeface="Arial" panose="020B0604020202020204" pitchFamily="34" charset="0"/>
              </a:rPr>
              <a:t>xôi</a:t>
            </a:r>
            <a:endParaRPr lang="en-US" altLang="zh-CN" sz="1400" dirty="0">
              <a:effectLst/>
              <a:latin typeface="Arial" panose="020B0604020202020204" pitchFamily="34" charset="0"/>
            </a:endParaRPr>
          </a:p>
          <a:p>
            <a:pPr marL="285750" indent="-285750">
              <a:lnSpc>
                <a:spcPct val="82000"/>
              </a:lnSpc>
              <a:spcBef>
                <a:spcPts val="150"/>
              </a:spcBef>
              <a:spcAft>
                <a:spcPts val="315"/>
              </a:spcAft>
              <a:buClr>
                <a:schemeClr val="accent5"/>
              </a:buClr>
              <a:buFont typeface="Arial" panose="020B0604020202020204" pitchFamily="34" charset="0"/>
              <a:buChar char="•"/>
            </a:pPr>
            <a:r>
              <a:rPr lang="en-US" altLang="zh-CN" sz="1400" dirty="0" err="1">
                <a:effectLst/>
                <a:latin typeface="Arial" panose="020B0604020202020204" pitchFamily="34" charset="0"/>
              </a:rPr>
              <a:t>Tiêu</a:t>
            </a:r>
            <a:r>
              <a:rPr lang="en-US" altLang="zh-CN" sz="1400" dirty="0">
                <a:effectLst/>
                <a:latin typeface="Arial" panose="020B0604020202020204" pitchFamily="34" charset="0"/>
              </a:rPr>
              <a:t> </a:t>
            </a:r>
            <a:r>
              <a:rPr lang="en-US" altLang="zh-CN" sz="1400" dirty="0" err="1">
                <a:effectLst/>
                <a:latin typeface="Arial" panose="020B0604020202020204" pitchFamily="34" charset="0"/>
              </a:rPr>
              <a:t>đen</a:t>
            </a:r>
            <a:endParaRPr lang="en-US" altLang="zh-CN" sz="1400" dirty="0">
              <a:effectLst/>
              <a:latin typeface="Arial" panose="020B0604020202020204" pitchFamily="34" charset="0"/>
            </a:endParaRPr>
          </a:p>
          <a:p>
            <a:pPr marL="285750" indent="-285750">
              <a:lnSpc>
                <a:spcPct val="82000"/>
              </a:lnSpc>
              <a:spcBef>
                <a:spcPts val="150"/>
              </a:spcBef>
              <a:spcAft>
                <a:spcPts val="315"/>
              </a:spcAft>
              <a:buClr>
                <a:schemeClr val="accent5"/>
              </a:buClr>
              <a:buFont typeface="Arial" panose="020B0604020202020204" pitchFamily="34" charset="0"/>
              <a:buChar char="•"/>
            </a:pPr>
            <a:r>
              <a:rPr lang="en-US" altLang="zh-CN" sz="1400" dirty="0" err="1">
                <a:effectLst/>
                <a:latin typeface="Arial" panose="020B0604020202020204" pitchFamily="34" charset="0"/>
              </a:rPr>
              <a:t>Dâu</a:t>
            </a:r>
            <a:r>
              <a:rPr lang="en-US" altLang="zh-CN" sz="1400" dirty="0">
                <a:effectLst/>
                <a:latin typeface="Arial" panose="020B0604020202020204" pitchFamily="34" charset="0"/>
              </a:rPr>
              <a:t> </a:t>
            </a:r>
            <a:r>
              <a:rPr lang="en-US" altLang="zh-CN" sz="1400" dirty="0" err="1">
                <a:effectLst/>
                <a:latin typeface="Arial" panose="020B0604020202020204" pitchFamily="34" charset="0"/>
              </a:rPr>
              <a:t>tằm</a:t>
            </a:r>
            <a:endParaRPr lang="en-US" altLang="zh-CN" sz="1400" dirty="0">
              <a:effectLst/>
              <a:latin typeface="Arial" panose="020B0604020202020204" pitchFamily="34" charset="0"/>
            </a:endParaRPr>
          </a:p>
          <a:p>
            <a:pPr marL="285750" indent="-285750">
              <a:lnSpc>
                <a:spcPct val="82000"/>
              </a:lnSpc>
              <a:spcBef>
                <a:spcPts val="150"/>
              </a:spcBef>
              <a:spcAft>
                <a:spcPts val="315"/>
              </a:spcAft>
              <a:buClr>
                <a:schemeClr val="accent5"/>
              </a:buClr>
              <a:buFont typeface="Arial" panose="020B0604020202020204" pitchFamily="34" charset="0"/>
              <a:buChar char="•"/>
            </a:pPr>
            <a:r>
              <a:rPr lang="en-US" altLang="zh-CN" sz="1400" dirty="0" err="1">
                <a:effectLst/>
                <a:latin typeface="Arial" panose="020B0604020202020204" pitchFamily="34" charset="0"/>
              </a:rPr>
              <a:t>Mâm</a:t>
            </a:r>
            <a:r>
              <a:rPr lang="en-US" altLang="zh-CN" sz="1400" dirty="0">
                <a:effectLst/>
                <a:latin typeface="Arial" panose="020B0604020202020204" pitchFamily="34" charset="0"/>
              </a:rPr>
              <a:t> </a:t>
            </a:r>
            <a:r>
              <a:rPr lang="en-US" altLang="zh-CN" sz="1400" dirty="0" err="1">
                <a:effectLst/>
                <a:latin typeface="Arial" panose="020B0604020202020204" pitchFamily="34" charset="0"/>
              </a:rPr>
              <a:t>xôi</a:t>
            </a:r>
            <a:r>
              <a:rPr lang="en-US" altLang="zh-CN" sz="1400" dirty="0">
                <a:effectLst/>
                <a:latin typeface="Arial" panose="020B0604020202020204" pitchFamily="34" charset="0"/>
              </a:rPr>
              <a:t> </a:t>
            </a:r>
            <a:r>
              <a:rPr lang="en-US" altLang="zh-CN" sz="1400" dirty="0" err="1">
                <a:effectLst/>
                <a:latin typeface="Arial" panose="020B0604020202020204" pitchFamily="34" charset="0"/>
              </a:rPr>
              <a:t>đen</a:t>
            </a:r>
            <a:endParaRPr lang="en-US" altLang="zh-CN" sz="1400" dirty="0">
              <a:effectLst/>
              <a:latin typeface="Arial" panose="020B0604020202020204" pitchFamily="34" charset="0"/>
            </a:endParaRPr>
          </a:p>
          <a:p>
            <a:pPr marL="285750" indent="-285750">
              <a:lnSpc>
                <a:spcPct val="82000"/>
              </a:lnSpc>
              <a:spcBef>
                <a:spcPts val="150"/>
              </a:spcBef>
              <a:spcAft>
                <a:spcPts val="315"/>
              </a:spcAft>
              <a:buClr>
                <a:schemeClr val="accent5"/>
              </a:buClr>
              <a:buFont typeface="Arial" panose="020B0604020202020204" pitchFamily="34" charset="0"/>
              <a:buChar char="•"/>
            </a:pPr>
            <a:r>
              <a:rPr lang="en-US" altLang="zh-CN" sz="1400" dirty="0" err="1">
                <a:latin typeface="Arial" panose="020B0604020202020204" pitchFamily="34" charset="0"/>
              </a:rPr>
              <a:t>Cây</a:t>
            </a:r>
            <a:r>
              <a:rPr lang="en-US" altLang="zh-CN" sz="1400" dirty="0">
                <a:latin typeface="Arial" panose="020B0604020202020204" pitchFamily="34" charset="0"/>
              </a:rPr>
              <a:t> </a:t>
            </a:r>
            <a:r>
              <a:rPr lang="en-US" altLang="zh-CN" sz="1400" dirty="0" err="1">
                <a:latin typeface="Arial" panose="020B0604020202020204" pitchFamily="34" charset="0"/>
              </a:rPr>
              <a:t>xô</a:t>
            </a:r>
            <a:r>
              <a:rPr lang="en-US" altLang="zh-CN" sz="1400" dirty="0">
                <a:latin typeface="Arial" panose="020B0604020202020204" pitchFamily="34" charset="0"/>
              </a:rPr>
              <a:t> </a:t>
            </a:r>
            <a:r>
              <a:rPr lang="en-US" altLang="zh-CN" sz="1400" dirty="0" err="1">
                <a:latin typeface="Arial" panose="020B0604020202020204" pitchFamily="34" charset="0"/>
              </a:rPr>
              <a:t>thơm</a:t>
            </a:r>
            <a:endParaRPr lang="en-US" altLang="zh-CN" sz="1400" dirty="0">
              <a:latin typeface="Arial" panose="020B0604020202020204" pitchFamily="34" charset="0"/>
            </a:endParaRPr>
          </a:p>
          <a:p>
            <a:pPr marL="285750" indent="-285750">
              <a:lnSpc>
                <a:spcPct val="82000"/>
              </a:lnSpc>
              <a:spcBef>
                <a:spcPts val="150"/>
              </a:spcBef>
              <a:spcAft>
                <a:spcPts val="315"/>
              </a:spcAft>
              <a:buClr>
                <a:schemeClr val="accent5"/>
              </a:buClr>
              <a:buFont typeface="Arial" panose="020B0604020202020204" pitchFamily="34" charset="0"/>
              <a:buChar char="•"/>
            </a:pPr>
            <a:r>
              <a:rPr lang="en-US" altLang="zh-CN" sz="1400" dirty="0" err="1">
                <a:effectLst/>
                <a:latin typeface="Arial" panose="020B0604020202020204" pitchFamily="34" charset="0"/>
              </a:rPr>
              <a:t>Ô</a:t>
            </a:r>
            <a:r>
              <a:rPr lang="en-US" altLang="zh-CN" sz="1400" dirty="0">
                <a:effectLst/>
                <a:latin typeface="Arial" panose="020B0604020202020204" pitchFamily="34" charset="0"/>
              </a:rPr>
              <a:t> </a:t>
            </a:r>
            <a:r>
              <a:rPr lang="en-US" altLang="zh-CN" sz="1400" dirty="0" err="1">
                <a:effectLst/>
                <a:latin typeface="Arial" panose="020B0604020202020204" pitchFamily="34" charset="0"/>
              </a:rPr>
              <a:t>liu</a:t>
            </a:r>
            <a:r>
              <a:rPr lang="en-US" altLang="zh-CN" sz="1400" dirty="0">
                <a:effectLst/>
                <a:latin typeface="Arial" panose="020B0604020202020204" pitchFamily="34" charset="0"/>
              </a:rPr>
              <a:t> </a:t>
            </a:r>
            <a:r>
              <a:rPr lang="en-US" altLang="zh-CN" sz="1400" dirty="0" err="1">
                <a:effectLst/>
                <a:latin typeface="Arial" panose="020B0604020202020204" pitchFamily="34" charset="0"/>
              </a:rPr>
              <a:t>đen</a:t>
            </a:r>
            <a:endParaRPr lang="en-US" altLang="zh-CN" sz="1400" dirty="0">
              <a:effectLst/>
              <a:latin typeface="Arial" panose="020B0604020202020204" pitchFamily="34" charset="0"/>
            </a:endParaRPr>
          </a:p>
          <a:p>
            <a:pPr marL="285750" indent="-285750">
              <a:lnSpc>
                <a:spcPct val="82000"/>
              </a:lnSpc>
              <a:spcBef>
                <a:spcPts val="150"/>
              </a:spcBef>
              <a:spcAft>
                <a:spcPts val="315"/>
              </a:spcAft>
              <a:buClr>
                <a:schemeClr val="accent5"/>
              </a:buClr>
              <a:buFont typeface="Arial" panose="020B0604020202020204" pitchFamily="34" charset="0"/>
              <a:buChar char="•"/>
            </a:pPr>
            <a:r>
              <a:rPr lang="en-US" altLang="zh-CN" sz="1400" dirty="0">
                <a:latin typeface="Arial" panose="020B0604020202020204" pitchFamily="34" charset="0"/>
              </a:rPr>
              <a:t>Gia </a:t>
            </a:r>
            <a:r>
              <a:rPr lang="en-US" altLang="zh-CN" sz="1400" dirty="0" err="1">
                <a:latin typeface="Arial" panose="020B0604020202020204" pitchFamily="34" charset="0"/>
              </a:rPr>
              <a:t>vị</a:t>
            </a:r>
            <a:endParaRPr lang="en-AU" sz="1400" dirty="0">
              <a:effectLst/>
              <a:latin typeface="Arial" panose="020B0604020202020204" pitchFamily="34" charset="0"/>
            </a:endParaRP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6992983" y="4744244"/>
            <a:ext cx="227457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9267553" y="4736624"/>
            <a:ext cx="0" cy="30430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7" name="object 58">
            <a:extLst>
              <a:ext uri="{FF2B5EF4-FFF2-40B4-BE49-F238E27FC236}">
                <a16:creationId xmlns:a16="http://schemas.microsoft.com/office/drawing/2014/main" id="{00741D9C-736E-BFC3-5595-96F07CA6F071}"/>
              </a:ext>
            </a:extLst>
          </p:cNvPr>
          <p:cNvSpPr txBox="1"/>
          <p:nvPr/>
        </p:nvSpPr>
        <p:spPr>
          <a:xfrm>
            <a:off x="1162693" y="4708991"/>
            <a:ext cx="2146963" cy="1384033"/>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82000"/>
              </a:lnSpc>
              <a:spcBef>
                <a:spcPts val="217"/>
              </a:spcBef>
            </a:pPr>
            <a:r>
              <a:rPr lang="en-US" altLang="zh-CN" sz="2800" dirty="0">
                <a:effectLst/>
                <a:latin typeface="Arial" panose="020B0604020202020204" pitchFamily="34" charset="0"/>
                <a:cs typeface="Arial" panose="020B0604020202020204" pitchFamily="34" charset="0"/>
              </a:rPr>
              <a:t>KHOẢNG</a:t>
            </a:r>
          </a:p>
          <a:p>
            <a:pPr algn="ctr">
              <a:lnSpc>
                <a:spcPct val="82000"/>
              </a:lnSpc>
              <a:spcBef>
                <a:spcPts val="217"/>
              </a:spcBef>
            </a:pPr>
            <a:r>
              <a:rPr lang="zh-CN" altLang="en-US" sz="6000" dirty="0">
                <a:effectLst/>
                <a:latin typeface="Arial" panose="020B0604020202020204" pitchFamily="34" charset="0"/>
                <a:cs typeface="Arial" panose="020B0604020202020204" pitchFamily="34" charset="0"/>
              </a:rPr>
              <a:t>1/3</a:t>
            </a:r>
          </a:p>
          <a:p>
            <a:pPr algn="ctr">
              <a:lnSpc>
                <a:spcPct val="82000"/>
              </a:lnSpc>
              <a:spcBef>
                <a:spcPts val="217"/>
              </a:spcBef>
            </a:pPr>
            <a:r>
              <a:rPr lang="en-US" altLang="zh-CN" sz="1600" dirty="0">
                <a:latin typeface="Arial" panose="020B0604020202020204" pitchFamily="34" charset="0"/>
                <a:cs typeface="Arial" panose="020B0604020202020204" pitchFamily="34" charset="0"/>
              </a:rPr>
              <a:t>SẢN LƯỢNG NHẰM</a:t>
            </a:r>
            <a:endParaRPr lang="en-AU" sz="1600" dirty="0">
              <a:effectLst/>
              <a:latin typeface="Arial" panose="020B0604020202020204" pitchFamily="34" charset="0"/>
              <a:cs typeface="Arial" panose="020B0604020202020204" pitchFamily="34" charset="0"/>
            </a:endParaRPr>
          </a:p>
        </p:txBody>
      </p:sp>
      <p:cxnSp>
        <p:nvCxnSpPr>
          <p:cNvPr id="8" name="Straight Connector 7">
            <a:extLst>
              <a:ext uri="{FF2B5EF4-FFF2-40B4-BE49-F238E27FC236}">
                <a16:creationId xmlns:a16="http://schemas.microsoft.com/office/drawing/2014/main" id="{A330DCFC-A637-6AC1-D3CE-2A9A23FCE94A}"/>
              </a:ext>
            </a:extLst>
          </p:cNvPr>
          <p:cNvCxnSpPr>
            <a:cxnSpLocks/>
          </p:cNvCxnSpPr>
          <p:nvPr/>
        </p:nvCxnSpPr>
        <p:spPr>
          <a:xfrm>
            <a:off x="3528139" y="5455439"/>
            <a:ext cx="2331906"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3" name="Picture Placeholder 8">
            <a:extLst>
              <a:ext uri="{FF2B5EF4-FFF2-40B4-BE49-F238E27FC236}">
                <a16:creationId xmlns:a16="http://schemas.microsoft.com/office/drawing/2014/main" id="{EBABE266-D3DF-9A6E-9658-A4E1670EDC3E}"/>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5340682" y="368300"/>
            <a:ext cx="2114328" cy="6400800"/>
          </a:xfrm>
          <a:prstGeom prst="rect">
            <a:avLst/>
          </a:prstGeom>
        </p:spPr>
      </p:pic>
      <p:sp>
        <p:nvSpPr>
          <p:cNvPr id="5" name="object 10">
            <a:extLst>
              <a:ext uri="{FF2B5EF4-FFF2-40B4-BE49-F238E27FC236}">
                <a16:creationId xmlns:a16="http://schemas.microsoft.com/office/drawing/2014/main" id="{3D440528-5349-33D1-2012-A17230A15136}"/>
              </a:ext>
            </a:extLst>
          </p:cNvPr>
          <p:cNvSpPr txBox="1"/>
          <p:nvPr/>
        </p:nvSpPr>
        <p:spPr>
          <a:xfrm rot="16200000">
            <a:off x="4214078"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US" altLang="zh-CN" sz="4400" b="1" dirty="0">
                <a:solidFill>
                  <a:schemeClr val="bg1"/>
                </a:solidFill>
                <a:latin typeface="Arial" panose="020B0604020202020204" pitchFamily="34" charset="0"/>
                <a:ea typeface="Inter Display" panose="02000503000000020004" pitchFamily="2" charset="0"/>
                <a:cs typeface="Arial" panose="020B0604020202020204" pitchFamily="34" charset="0"/>
              </a:rPr>
              <a:t>SHIRAZ</a:t>
            </a:r>
            <a:endParaRPr lang="en-AU" sz="44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Tree>
    <p:extLst>
      <p:ext uri="{BB962C8B-B14F-4D97-AF65-F5344CB8AC3E}">
        <p14:creationId xmlns:p14="http://schemas.microsoft.com/office/powerpoint/2010/main" val="22880435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A7B58-7FE5-9CFB-75CB-23678C6728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A7B6AD-843F-1C34-2DF4-9132C6369F60}"/>
              </a:ext>
            </a:extLst>
          </p:cNvPr>
          <p:cNvSpPr>
            <a:spLocks noGrp="1"/>
          </p:cNvSpPr>
          <p:nvPr>
            <p:ph type="title" idx="4294967295"/>
          </p:nvPr>
        </p:nvSpPr>
        <p:spPr>
          <a:xfrm>
            <a:off x="619066" y="603482"/>
            <a:ext cx="11283754" cy="1325562"/>
          </a:xfrm>
        </p:spPr>
        <p:txBody>
          <a:bodyPr/>
          <a:lstStyle/>
          <a:p>
            <a:r>
              <a:rPr lang="en-US" altLang="zh-CN" sz="3200" b="1" dirty="0" err="1">
                <a:solidFill>
                  <a:schemeClr val="accent1"/>
                </a:solidFill>
              </a:rPr>
              <a:t>Đặc</a:t>
            </a:r>
            <a:r>
              <a:rPr lang="en-US" altLang="zh-CN" sz="3200" b="1" dirty="0">
                <a:solidFill>
                  <a:schemeClr val="accent1"/>
                </a:solidFill>
              </a:rPr>
              <a:t> </a:t>
            </a:r>
            <a:r>
              <a:rPr lang="en-US" altLang="zh-CN" sz="3200" b="1" dirty="0" err="1">
                <a:solidFill>
                  <a:schemeClr val="accent1"/>
                </a:solidFill>
              </a:rPr>
              <a:t>điểm</a:t>
            </a:r>
            <a:r>
              <a:rPr lang="en-US" altLang="zh-CN" sz="3200" b="1" dirty="0">
                <a:solidFill>
                  <a:schemeClr val="accent1"/>
                </a:solidFill>
              </a:rPr>
              <a:t> </a:t>
            </a:r>
            <a:r>
              <a:rPr lang="en-US" altLang="zh-CN" sz="3200" b="1" dirty="0" err="1">
                <a:solidFill>
                  <a:schemeClr val="accent1"/>
                </a:solidFill>
              </a:rPr>
              <a:t>của</a:t>
            </a:r>
            <a:r>
              <a:rPr lang="en-US" altLang="zh-CN" sz="3200" b="1" dirty="0">
                <a:solidFill>
                  <a:schemeClr val="accent1"/>
                </a:solidFill>
              </a:rPr>
              <a:t> EDEN VALLEY SHIRAZ</a:t>
            </a:r>
          </a:p>
        </p:txBody>
      </p:sp>
      <p:pic>
        <p:nvPicPr>
          <p:cNvPr id="20" name="Picture Placeholder 8">
            <a:extLst>
              <a:ext uri="{FF2B5EF4-FFF2-40B4-BE49-F238E27FC236}">
                <a16:creationId xmlns:a16="http://schemas.microsoft.com/office/drawing/2014/main" id="{C64F49F4-C7C2-382F-8134-F77222E4B50F}"/>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8143864" y="368300"/>
            <a:ext cx="2114328" cy="6400800"/>
          </a:xfrm>
          <a:prstGeom prst="rect">
            <a:avLst/>
          </a:prstGeom>
        </p:spPr>
      </p:pic>
      <p:sp>
        <p:nvSpPr>
          <p:cNvPr id="21" name="object 10">
            <a:extLst>
              <a:ext uri="{FF2B5EF4-FFF2-40B4-BE49-F238E27FC236}">
                <a16:creationId xmlns:a16="http://schemas.microsoft.com/office/drawing/2014/main" id="{A9FED8F2-D222-2658-7496-A52278E2F5B7}"/>
              </a:ext>
            </a:extLst>
          </p:cNvPr>
          <p:cNvSpPr txBox="1"/>
          <p:nvPr/>
        </p:nvSpPr>
        <p:spPr>
          <a:xfrm rot="16200000">
            <a:off x="7017260"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US" altLang="zh-CN" sz="4400" b="1" dirty="0">
                <a:solidFill>
                  <a:schemeClr val="bg1"/>
                </a:solidFill>
                <a:latin typeface="Arial" panose="020B0604020202020204" pitchFamily="34" charset="0"/>
                <a:ea typeface="Inter Display" panose="02000503000000020004" pitchFamily="2" charset="0"/>
                <a:cs typeface="Arial" panose="020B0604020202020204" pitchFamily="34" charset="0"/>
              </a:rPr>
              <a:t>SHIRAZ</a:t>
            </a:r>
            <a:endParaRPr lang="en-AU" sz="44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
        <p:nvSpPr>
          <p:cNvPr id="5" name="Oval 4">
            <a:extLst>
              <a:ext uri="{FF2B5EF4-FFF2-40B4-BE49-F238E27FC236}">
                <a16:creationId xmlns:a16="http://schemas.microsoft.com/office/drawing/2014/main" id="{B07D034B-FA81-447C-79D9-BD8BFC3849DB}"/>
              </a:ext>
            </a:extLst>
          </p:cNvPr>
          <p:cNvSpPr/>
          <p:nvPr/>
        </p:nvSpPr>
        <p:spPr>
          <a:xfrm>
            <a:off x="2010840" y="1693590"/>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2" name="Oval 11">
            <a:extLst>
              <a:ext uri="{FF2B5EF4-FFF2-40B4-BE49-F238E27FC236}">
                <a16:creationId xmlns:a16="http://schemas.microsoft.com/office/drawing/2014/main" id="{ECE51254-419D-29CF-E4C7-E8063642813C}"/>
              </a:ext>
            </a:extLst>
          </p:cNvPr>
          <p:cNvSpPr/>
          <p:nvPr/>
        </p:nvSpPr>
        <p:spPr>
          <a:xfrm>
            <a:off x="2374983" y="1690688"/>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8" name="Oval 17">
            <a:extLst>
              <a:ext uri="{FF2B5EF4-FFF2-40B4-BE49-F238E27FC236}">
                <a16:creationId xmlns:a16="http://schemas.microsoft.com/office/drawing/2014/main" id="{8F9442EB-F8DB-AA97-5543-6832E2FA2144}"/>
              </a:ext>
            </a:extLst>
          </p:cNvPr>
          <p:cNvSpPr/>
          <p:nvPr/>
        </p:nvSpPr>
        <p:spPr>
          <a:xfrm>
            <a:off x="2739126" y="1690688"/>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9" name="Oval 18">
            <a:extLst>
              <a:ext uri="{FF2B5EF4-FFF2-40B4-BE49-F238E27FC236}">
                <a16:creationId xmlns:a16="http://schemas.microsoft.com/office/drawing/2014/main" id="{468D29E8-9680-54FB-ADF6-1FC18021F427}"/>
              </a:ext>
            </a:extLst>
          </p:cNvPr>
          <p:cNvSpPr/>
          <p:nvPr/>
        </p:nvSpPr>
        <p:spPr>
          <a:xfrm>
            <a:off x="3103269" y="1690688"/>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22" name="Title 2">
            <a:extLst>
              <a:ext uri="{FF2B5EF4-FFF2-40B4-BE49-F238E27FC236}">
                <a16:creationId xmlns:a16="http://schemas.microsoft.com/office/drawing/2014/main" id="{B283C7EC-898C-AD95-22EA-C77E4AED5B94}"/>
              </a:ext>
            </a:extLst>
          </p:cNvPr>
          <p:cNvSpPr txBox="1"/>
          <p:nvPr/>
        </p:nvSpPr>
        <p:spPr>
          <a:xfrm>
            <a:off x="548682" y="1700368"/>
            <a:ext cx="1104374" cy="282528"/>
          </a:xfrm>
          <a:prstGeom prst="rect">
            <a:avLst/>
          </a:prstGeom>
        </p:spPr>
        <p:txBody>
          <a:bodyPr anchor="t">
            <a:norm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MÀU SẮC</a:t>
            </a:r>
          </a:p>
        </p:txBody>
      </p:sp>
      <p:sp>
        <p:nvSpPr>
          <p:cNvPr id="23" name="Oval 22">
            <a:extLst>
              <a:ext uri="{FF2B5EF4-FFF2-40B4-BE49-F238E27FC236}">
                <a16:creationId xmlns:a16="http://schemas.microsoft.com/office/drawing/2014/main" id="{984C8C4D-8F79-3F95-64F0-3F8DF32F7E86}"/>
              </a:ext>
            </a:extLst>
          </p:cNvPr>
          <p:cNvSpPr/>
          <p:nvPr/>
        </p:nvSpPr>
        <p:spPr>
          <a:xfrm>
            <a:off x="3467793" y="1690688"/>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25" name="Oval 24">
            <a:extLst>
              <a:ext uri="{FF2B5EF4-FFF2-40B4-BE49-F238E27FC236}">
                <a16:creationId xmlns:a16="http://schemas.microsoft.com/office/drawing/2014/main" id="{B44A9AAF-3CA0-F26C-52DB-452F9F1631C6}"/>
              </a:ext>
            </a:extLst>
          </p:cNvPr>
          <p:cNvSpPr/>
          <p:nvPr/>
        </p:nvSpPr>
        <p:spPr>
          <a:xfrm>
            <a:off x="3832317" y="1690688"/>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26" name="Oval 25">
            <a:extLst>
              <a:ext uri="{FF2B5EF4-FFF2-40B4-BE49-F238E27FC236}">
                <a16:creationId xmlns:a16="http://schemas.microsoft.com/office/drawing/2014/main" id="{0BDD849F-B1C2-C0FD-0305-6965BC931548}"/>
              </a:ext>
            </a:extLst>
          </p:cNvPr>
          <p:cNvSpPr/>
          <p:nvPr/>
        </p:nvSpPr>
        <p:spPr>
          <a:xfrm>
            <a:off x="4190662" y="1690688"/>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27" name="Oval 26">
            <a:extLst>
              <a:ext uri="{FF2B5EF4-FFF2-40B4-BE49-F238E27FC236}">
                <a16:creationId xmlns:a16="http://schemas.microsoft.com/office/drawing/2014/main" id="{E480CDAA-7258-4034-77AF-B93ACCC317A4}"/>
              </a:ext>
            </a:extLst>
          </p:cNvPr>
          <p:cNvSpPr/>
          <p:nvPr/>
        </p:nvSpPr>
        <p:spPr>
          <a:xfrm>
            <a:off x="4561364" y="1690688"/>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28" name="Oval 27">
            <a:extLst>
              <a:ext uri="{FF2B5EF4-FFF2-40B4-BE49-F238E27FC236}">
                <a16:creationId xmlns:a16="http://schemas.microsoft.com/office/drawing/2014/main" id="{FB717671-4407-4D98-7C0A-DF654166562E}"/>
              </a:ext>
            </a:extLst>
          </p:cNvPr>
          <p:cNvSpPr/>
          <p:nvPr/>
        </p:nvSpPr>
        <p:spPr>
          <a:xfrm>
            <a:off x="4925888" y="1690688"/>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29" name="Title 2">
            <a:extLst>
              <a:ext uri="{FF2B5EF4-FFF2-40B4-BE49-F238E27FC236}">
                <a16:creationId xmlns:a16="http://schemas.microsoft.com/office/drawing/2014/main" id="{1833B393-308B-0E4A-176E-35875238740B}"/>
              </a:ext>
            </a:extLst>
          </p:cNvPr>
          <p:cNvSpPr txBox="1"/>
          <p:nvPr/>
        </p:nvSpPr>
        <p:spPr>
          <a:xfrm>
            <a:off x="3357646" y="2137881"/>
            <a:ext cx="165297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Shiraz</a:t>
            </a:r>
          </a:p>
        </p:txBody>
      </p:sp>
      <p:cxnSp>
        <p:nvCxnSpPr>
          <p:cNvPr id="31" name="Straight Connector 30">
            <a:extLst>
              <a:ext uri="{FF2B5EF4-FFF2-40B4-BE49-F238E27FC236}">
                <a16:creationId xmlns:a16="http://schemas.microsoft.com/office/drawing/2014/main" id="{A245A703-6501-56F0-F0BC-9DD08749BE50}"/>
              </a:ext>
            </a:extLst>
          </p:cNvPr>
          <p:cNvCxnSpPr>
            <a:cxnSpLocks/>
          </p:cNvCxnSpPr>
          <p:nvPr/>
        </p:nvCxnSpPr>
        <p:spPr>
          <a:xfrm>
            <a:off x="1410546" y="1827022"/>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3" name="Oval 32">
            <a:extLst>
              <a:ext uri="{FF2B5EF4-FFF2-40B4-BE49-F238E27FC236}">
                <a16:creationId xmlns:a16="http://schemas.microsoft.com/office/drawing/2014/main" id="{01E16359-1627-2920-00FD-6FBE917ED7D7}"/>
              </a:ext>
            </a:extLst>
          </p:cNvPr>
          <p:cNvSpPr/>
          <p:nvPr/>
        </p:nvSpPr>
        <p:spPr>
          <a:xfrm>
            <a:off x="2010840" y="284276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34" name="Oval 33">
            <a:extLst>
              <a:ext uri="{FF2B5EF4-FFF2-40B4-BE49-F238E27FC236}">
                <a16:creationId xmlns:a16="http://schemas.microsoft.com/office/drawing/2014/main" id="{50B36DD8-882F-6FDA-508E-8EF70308D1B1}"/>
              </a:ext>
            </a:extLst>
          </p:cNvPr>
          <p:cNvSpPr/>
          <p:nvPr/>
        </p:nvSpPr>
        <p:spPr>
          <a:xfrm>
            <a:off x="2374983"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35" name="Oval 34">
            <a:extLst>
              <a:ext uri="{FF2B5EF4-FFF2-40B4-BE49-F238E27FC236}">
                <a16:creationId xmlns:a16="http://schemas.microsoft.com/office/drawing/2014/main" id="{449A331C-3C34-B5D3-9F68-36A4BAB9E1E4}"/>
              </a:ext>
            </a:extLst>
          </p:cNvPr>
          <p:cNvSpPr/>
          <p:nvPr/>
        </p:nvSpPr>
        <p:spPr>
          <a:xfrm>
            <a:off x="2739126"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36" name="Oval 35">
            <a:extLst>
              <a:ext uri="{FF2B5EF4-FFF2-40B4-BE49-F238E27FC236}">
                <a16:creationId xmlns:a16="http://schemas.microsoft.com/office/drawing/2014/main" id="{89D495A7-4C2F-C7E5-D281-5895A964F108}"/>
              </a:ext>
            </a:extLst>
          </p:cNvPr>
          <p:cNvSpPr/>
          <p:nvPr/>
        </p:nvSpPr>
        <p:spPr>
          <a:xfrm>
            <a:off x="3103269"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38" name="Title 2">
            <a:extLst>
              <a:ext uri="{FF2B5EF4-FFF2-40B4-BE49-F238E27FC236}">
                <a16:creationId xmlns:a16="http://schemas.microsoft.com/office/drawing/2014/main" id="{D0ED5DEE-5877-4EA6-88CA-60A69208737E}"/>
              </a:ext>
            </a:extLst>
          </p:cNvPr>
          <p:cNvSpPr txBox="1"/>
          <p:nvPr/>
        </p:nvSpPr>
        <p:spPr>
          <a:xfrm>
            <a:off x="530393" y="2838974"/>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ĐẬM</a:t>
            </a:r>
          </a:p>
        </p:txBody>
      </p:sp>
      <p:sp>
        <p:nvSpPr>
          <p:cNvPr id="39" name="Oval 38">
            <a:extLst>
              <a:ext uri="{FF2B5EF4-FFF2-40B4-BE49-F238E27FC236}">
                <a16:creationId xmlns:a16="http://schemas.microsoft.com/office/drawing/2014/main" id="{782FFC8C-30DA-0414-3434-62A7C3F3D806}"/>
              </a:ext>
            </a:extLst>
          </p:cNvPr>
          <p:cNvSpPr/>
          <p:nvPr/>
        </p:nvSpPr>
        <p:spPr>
          <a:xfrm>
            <a:off x="3467793" y="2839866"/>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40" name="Oval 39">
            <a:extLst>
              <a:ext uri="{FF2B5EF4-FFF2-40B4-BE49-F238E27FC236}">
                <a16:creationId xmlns:a16="http://schemas.microsoft.com/office/drawing/2014/main" id="{A8B49305-1D74-BF86-EEAA-4E7A1126B0CF}"/>
              </a:ext>
            </a:extLst>
          </p:cNvPr>
          <p:cNvSpPr/>
          <p:nvPr/>
        </p:nvSpPr>
        <p:spPr>
          <a:xfrm>
            <a:off x="3832317" y="2839866"/>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47" name="Oval 46">
            <a:extLst>
              <a:ext uri="{FF2B5EF4-FFF2-40B4-BE49-F238E27FC236}">
                <a16:creationId xmlns:a16="http://schemas.microsoft.com/office/drawing/2014/main" id="{E733220F-8285-B13A-9EBB-2139D51004FE}"/>
              </a:ext>
            </a:extLst>
          </p:cNvPr>
          <p:cNvSpPr/>
          <p:nvPr/>
        </p:nvSpPr>
        <p:spPr>
          <a:xfrm>
            <a:off x="4190662" y="2839866"/>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49" name="Oval 48">
            <a:extLst>
              <a:ext uri="{FF2B5EF4-FFF2-40B4-BE49-F238E27FC236}">
                <a16:creationId xmlns:a16="http://schemas.microsoft.com/office/drawing/2014/main" id="{3BF14DF1-3B62-C9FB-6F50-91ACA4D0A5EB}"/>
              </a:ext>
            </a:extLst>
          </p:cNvPr>
          <p:cNvSpPr/>
          <p:nvPr/>
        </p:nvSpPr>
        <p:spPr>
          <a:xfrm>
            <a:off x="4561364" y="2839866"/>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50" name="Oval 49">
            <a:extLst>
              <a:ext uri="{FF2B5EF4-FFF2-40B4-BE49-F238E27FC236}">
                <a16:creationId xmlns:a16="http://schemas.microsoft.com/office/drawing/2014/main" id="{14C47C49-46A0-3351-F040-BC7F20C9902B}"/>
              </a:ext>
            </a:extLst>
          </p:cNvPr>
          <p:cNvSpPr/>
          <p:nvPr/>
        </p:nvSpPr>
        <p:spPr>
          <a:xfrm>
            <a:off x="4925888" y="2839866"/>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51" name="Title 2">
            <a:extLst>
              <a:ext uri="{FF2B5EF4-FFF2-40B4-BE49-F238E27FC236}">
                <a16:creationId xmlns:a16="http://schemas.microsoft.com/office/drawing/2014/main" id="{AE4339BB-85D9-ECF1-3FE7-D21AFB8BD0CC}"/>
              </a:ext>
            </a:extLst>
          </p:cNvPr>
          <p:cNvSpPr txBox="1"/>
          <p:nvPr/>
        </p:nvSpPr>
        <p:spPr>
          <a:xfrm>
            <a:off x="1912808"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Nhẹ</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52" name="Title 2">
            <a:extLst>
              <a:ext uri="{FF2B5EF4-FFF2-40B4-BE49-F238E27FC236}">
                <a16:creationId xmlns:a16="http://schemas.microsoft.com/office/drawing/2014/main" id="{88D89F4E-CECF-6C5F-173D-51A4744F4BC0}"/>
              </a:ext>
            </a:extLst>
          </p:cNvPr>
          <p:cNvSpPr txBox="1"/>
          <p:nvPr/>
        </p:nvSpPr>
        <p:spPr>
          <a:xfrm>
            <a:off x="3182559" y="25176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Vừa</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53" name="Title 2">
            <a:extLst>
              <a:ext uri="{FF2B5EF4-FFF2-40B4-BE49-F238E27FC236}">
                <a16:creationId xmlns:a16="http://schemas.microsoft.com/office/drawing/2014/main" id="{9E9DC995-A507-3152-C821-DA76E64866EB}"/>
              </a:ext>
            </a:extLst>
          </p:cNvPr>
          <p:cNvSpPr txBox="1"/>
          <p:nvPr/>
        </p:nvSpPr>
        <p:spPr>
          <a:xfrm>
            <a:off x="4475690"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8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Đầy</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đặn</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64" name="Oval 63">
            <a:extLst>
              <a:ext uri="{FF2B5EF4-FFF2-40B4-BE49-F238E27FC236}">
                <a16:creationId xmlns:a16="http://schemas.microsoft.com/office/drawing/2014/main" id="{3E8FC32D-8C9A-564C-F98B-B3AAE41E9B4C}"/>
              </a:ext>
            </a:extLst>
          </p:cNvPr>
          <p:cNvSpPr/>
          <p:nvPr/>
        </p:nvSpPr>
        <p:spPr>
          <a:xfrm>
            <a:off x="2010840" y="3683028"/>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65" name="Oval 64">
            <a:extLst>
              <a:ext uri="{FF2B5EF4-FFF2-40B4-BE49-F238E27FC236}">
                <a16:creationId xmlns:a16="http://schemas.microsoft.com/office/drawing/2014/main" id="{625D08E0-E61D-212F-DC8D-210D88ED5F05}"/>
              </a:ext>
            </a:extLst>
          </p:cNvPr>
          <p:cNvSpPr/>
          <p:nvPr/>
        </p:nvSpPr>
        <p:spPr>
          <a:xfrm>
            <a:off x="2374983"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73" name="Oval 72">
            <a:extLst>
              <a:ext uri="{FF2B5EF4-FFF2-40B4-BE49-F238E27FC236}">
                <a16:creationId xmlns:a16="http://schemas.microsoft.com/office/drawing/2014/main" id="{BF209D93-A92D-6C67-6E0F-37788D6C5AA8}"/>
              </a:ext>
            </a:extLst>
          </p:cNvPr>
          <p:cNvSpPr/>
          <p:nvPr/>
        </p:nvSpPr>
        <p:spPr>
          <a:xfrm>
            <a:off x="2739126"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83" name="Oval 82">
            <a:extLst>
              <a:ext uri="{FF2B5EF4-FFF2-40B4-BE49-F238E27FC236}">
                <a16:creationId xmlns:a16="http://schemas.microsoft.com/office/drawing/2014/main" id="{6D466FAD-93A0-FDC9-6BCF-063E8D1C2C2C}"/>
              </a:ext>
            </a:extLst>
          </p:cNvPr>
          <p:cNvSpPr/>
          <p:nvPr/>
        </p:nvSpPr>
        <p:spPr>
          <a:xfrm>
            <a:off x="3103269"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84" name="Oval 83">
            <a:extLst>
              <a:ext uri="{FF2B5EF4-FFF2-40B4-BE49-F238E27FC236}">
                <a16:creationId xmlns:a16="http://schemas.microsoft.com/office/drawing/2014/main" id="{73CD6084-5755-9465-04E8-8F7D0E3A4492}"/>
              </a:ext>
            </a:extLst>
          </p:cNvPr>
          <p:cNvSpPr/>
          <p:nvPr/>
        </p:nvSpPr>
        <p:spPr>
          <a:xfrm>
            <a:off x="3467793"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85" name="Oval 84">
            <a:extLst>
              <a:ext uri="{FF2B5EF4-FFF2-40B4-BE49-F238E27FC236}">
                <a16:creationId xmlns:a16="http://schemas.microsoft.com/office/drawing/2014/main" id="{6D1800F4-B959-4248-CF67-B6654C3D06E8}"/>
              </a:ext>
            </a:extLst>
          </p:cNvPr>
          <p:cNvSpPr/>
          <p:nvPr/>
        </p:nvSpPr>
        <p:spPr>
          <a:xfrm>
            <a:off x="3832317"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86" name="Oval 85">
            <a:extLst>
              <a:ext uri="{FF2B5EF4-FFF2-40B4-BE49-F238E27FC236}">
                <a16:creationId xmlns:a16="http://schemas.microsoft.com/office/drawing/2014/main" id="{F2EA93D6-D2BB-B18F-2EBE-7A2376318C87}"/>
              </a:ext>
            </a:extLst>
          </p:cNvPr>
          <p:cNvSpPr/>
          <p:nvPr/>
        </p:nvSpPr>
        <p:spPr>
          <a:xfrm>
            <a:off x="4190662"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89" name="Oval 88">
            <a:extLst>
              <a:ext uri="{FF2B5EF4-FFF2-40B4-BE49-F238E27FC236}">
                <a16:creationId xmlns:a16="http://schemas.microsoft.com/office/drawing/2014/main" id="{1A159CF4-88D4-BF5C-2067-BCF7FAB4BD65}"/>
              </a:ext>
            </a:extLst>
          </p:cNvPr>
          <p:cNvSpPr/>
          <p:nvPr/>
        </p:nvSpPr>
        <p:spPr>
          <a:xfrm>
            <a:off x="4561364"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04" name="Oval 103">
            <a:extLst>
              <a:ext uri="{FF2B5EF4-FFF2-40B4-BE49-F238E27FC236}">
                <a16:creationId xmlns:a16="http://schemas.microsoft.com/office/drawing/2014/main" id="{D16EB22C-D582-EDE2-0E6F-B50F467A534F}"/>
              </a:ext>
            </a:extLst>
          </p:cNvPr>
          <p:cNvSpPr/>
          <p:nvPr/>
        </p:nvSpPr>
        <p:spPr>
          <a:xfrm>
            <a:off x="4925888"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22" name="Title 2">
            <a:extLst>
              <a:ext uri="{FF2B5EF4-FFF2-40B4-BE49-F238E27FC236}">
                <a16:creationId xmlns:a16="http://schemas.microsoft.com/office/drawing/2014/main" id="{24C080F8-990E-6947-AD4B-9EA431D03945}"/>
              </a:ext>
            </a:extLst>
          </p:cNvPr>
          <p:cNvSpPr txBox="1"/>
          <p:nvPr/>
        </p:nvSpPr>
        <p:spPr>
          <a:xfrm>
            <a:off x="1912808" y="3329053"/>
            <a:ext cx="1087283" cy="308132"/>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Không</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130" name="Title 2">
            <a:extLst>
              <a:ext uri="{FF2B5EF4-FFF2-40B4-BE49-F238E27FC236}">
                <a16:creationId xmlns:a16="http://schemas.microsoft.com/office/drawing/2014/main" id="{6C84E901-6665-1CAB-0CCB-9B30009F5578}"/>
              </a:ext>
            </a:extLst>
          </p:cNvPr>
          <p:cNvSpPr txBox="1"/>
          <p:nvPr/>
        </p:nvSpPr>
        <p:spPr>
          <a:xfrm>
            <a:off x="3033376" y="335792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Hơi</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131" name="Title 2">
            <a:extLst>
              <a:ext uri="{FF2B5EF4-FFF2-40B4-BE49-F238E27FC236}">
                <a16:creationId xmlns:a16="http://schemas.microsoft.com/office/drawing/2014/main" id="{A647868B-BCF5-1E40-885C-502A3E455F10}"/>
              </a:ext>
            </a:extLst>
          </p:cNvPr>
          <p:cNvSpPr txBox="1"/>
          <p:nvPr/>
        </p:nvSpPr>
        <p:spPr>
          <a:xfrm>
            <a:off x="4475690" y="3329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cxnSp>
        <p:nvCxnSpPr>
          <p:cNvPr id="133" name="Straight Connector 132">
            <a:extLst>
              <a:ext uri="{FF2B5EF4-FFF2-40B4-BE49-F238E27FC236}">
                <a16:creationId xmlns:a16="http://schemas.microsoft.com/office/drawing/2014/main" id="{DC6A5AFA-CA10-B262-723E-F9BE11833214}"/>
              </a:ext>
            </a:extLst>
          </p:cNvPr>
          <p:cNvCxnSpPr>
            <a:cxnSpLocks/>
          </p:cNvCxnSpPr>
          <p:nvPr/>
        </p:nvCxnSpPr>
        <p:spPr>
          <a:xfrm>
            <a:off x="1410546" y="2979413"/>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4" name="Title 2">
            <a:extLst>
              <a:ext uri="{FF2B5EF4-FFF2-40B4-BE49-F238E27FC236}">
                <a16:creationId xmlns:a16="http://schemas.microsoft.com/office/drawing/2014/main" id="{41B56E25-7642-059F-0150-2EB80F26DFC6}"/>
              </a:ext>
            </a:extLst>
          </p:cNvPr>
          <p:cNvSpPr txBox="1"/>
          <p:nvPr/>
        </p:nvSpPr>
        <p:spPr>
          <a:xfrm>
            <a:off x="530393" y="369183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NGỌT</a:t>
            </a:r>
          </a:p>
        </p:txBody>
      </p:sp>
      <p:cxnSp>
        <p:nvCxnSpPr>
          <p:cNvPr id="135" name="Straight Connector 134">
            <a:extLst>
              <a:ext uri="{FF2B5EF4-FFF2-40B4-BE49-F238E27FC236}">
                <a16:creationId xmlns:a16="http://schemas.microsoft.com/office/drawing/2014/main" id="{1DC88701-2625-8AFC-8D49-524BA3D9AF6C}"/>
              </a:ext>
            </a:extLst>
          </p:cNvPr>
          <p:cNvCxnSpPr>
            <a:cxnSpLocks/>
          </p:cNvCxnSpPr>
          <p:nvPr/>
        </p:nvCxnSpPr>
        <p:spPr>
          <a:xfrm>
            <a:off x="1410546" y="3832276"/>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9" name="Oval 138">
            <a:extLst>
              <a:ext uri="{FF2B5EF4-FFF2-40B4-BE49-F238E27FC236}">
                <a16:creationId xmlns:a16="http://schemas.microsoft.com/office/drawing/2014/main" id="{CBD79589-22FC-6131-28CE-9C70E1FEF947}"/>
              </a:ext>
            </a:extLst>
          </p:cNvPr>
          <p:cNvSpPr/>
          <p:nvPr/>
        </p:nvSpPr>
        <p:spPr>
          <a:xfrm>
            <a:off x="2010840" y="45232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40" name="Oval 139">
            <a:extLst>
              <a:ext uri="{FF2B5EF4-FFF2-40B4-BE49-F238E27FC236}">
                <a16:creationId xmlns:a16="http://schemas.microsoft.com/office/drawing/2014/main" id="{7221C681-4C2F-5C9F-5DFA-AB463CFB63F9}"/>
              </a:ext>
            </a:extLst>
          </p:cNvPr>
          <p:cNvSpPr/>
          <p:nvPr/>
        </p:nvSpPr>
        <p:spPr>
          <a:xfrm>
            <a:off x="2374983"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41" name="Oval 140">
            <a:extLst>
              <a:ext uri="{FF2B5EF4-FFF2-40B4-BE49-F238E27FC236}">
                <a16:creationId xmlns:a16="http://schemas.microsoft.com/office/drawing/2014/main" id="{09E693A9-5E22-C689-DDC9-21A129E96410}"/>
              </a:ext>
            </a:extLst>
          </p:cNvPr>
          <p:cNvSpPr/>
          <p:nvPr/>
        </p:nvSpPr>
        <p:spPr>
          <a:xfrm>
            <a:off x="2739126"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42" name="Oval 141">
            <a:extLst>
              <a:ext uri="{FF2B5EF4-FFF2-40B4-BE49-F238E27FC236}">
                <a16:creationId xmlns:a16="http://schemas.microsoft.com/office/drawing/2014/main" id="{DBD9B218-3DA1-18BB-5417-20E6756C1BEB}"/>
              </a:ext>
            </a:extLst>
          </p:cNvPr>
          <p:cNvSpPr/>
          <p:nvPr/>
        </p:nvSpPr>
        <p:spPr>
          <a:xfrm>
            <a:off x="3103269"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43" name="Oval 142">
            <a:extLst>
              <a:ext uri="{FF2B5EF4-FFF2-40B4-BE49-F238E27FC236}">
                <a16:creationId xmlns:a16="http://schemas.microsoft.com/office/drawing/2014/main" id="{9AE9A6A4-1208-523F-EB3D-4745D83EAA69}"/>
              </a:ext>
            </a:extLst>
          </p:cNvPr>
          <p:cNvSpPr/>
          <p:nvPr/>
        </p:nvSpPr>
        <p:spPr>
          <a:xfrm>
            <a:off x="3467793" y="4520385"/>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44" name="Oval 143">
            <a:extLst>
              <a:ext uri="{FF2B5EF4-FFF2-40B4-BE49-F238E27FC236}">
                <a16:creationId xmlns:a16="http://schemas.microsoft.com/office/drawing/2014/main" id="{3F5B7FB9-60E7-C6C2-BC54-0A8D1174A8B3}"/>
              </a:ext>
            </a:extLst>
          </p:cNvPr>
          <p:cNvSpPr/>
          <p:nvPr/>
        </p:nvSpPr>
        <p:spPr>
          <a:xfrm>
            <a:off x="3832317" y="4520385"/>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45" name="Oval 144">
            <a:extLst>
              <a:ext uri="{FF2B5EF4-FFF2-40B4-BE49-F238E27FC236}">
                <a16:creationId xmlns:a16="http://schemas.microsoft.com/office/drawing/2014/main" id="{576556F0-BD75-73DF-55B0-BA83A9E117EC}"/>
              </a:ext>
            </a:extLst>
          </p:cNvPr>
          <p:cNvSpPr/>
          <p:nvPr/>
        </p:nvSpPr>
        <p:spPr>
          <a:xfrm>
            <a:off x="4190662" y="4520385"/>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46" name="Oval 145">
            <a:extLst>
              <a:ext uri="{FF2B5EF4-FFF2-40B4-BE49-F238E27FC236}">
                <a16:creationId xmlns:a16="http://schemas.microsoft.com/office/drawing/2014/main" id="{E1013DA0-CFF8-D0E2-BDB4-48E8C6CE5AB8}"/>
              </a:ext>
            </a:extLst>
          </p:cNvPr>
          <p:cNvSpPr/>
          <p:nvPr/>
        </p:nvSpPr>
        <p:spPr>
          <a:xfrm>
            <a:off x="4561364" y="4520385"/>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47" name="Oval 146">
            <a:extLst>
              <a:ext uri="{FF2B5EF4-FFF2-40B4-BE49-F238E27FC236}">
                <a16:creationId xmlns:a16="http://schemas.microsoft.com/office/drawing/2014/main" id="{9B1798DC-02C1-1D56-F358-13E51528E335}"/>
              </a:ext>
            </a:extLst>
          </p:cNvPr>
          <p:cNvSpPr/>
          <p:nvPr/>
        </p:nvSpPr>
        <p:spPr>
          <a:xfrm>
            <a:off x="4925888" y="4520385"/>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48" name="Title 2">
            <a:extLst>
              <a:ext uri="{FF2B5EF4-FFF2-40B4-BE49-F238E27FC236}">
                <a16:creationId xmlns:a16="http://schemas.microsoft.com/office/drawing/2014/main" id="{EDFFE394-94B4-2EB4-A6E8-97B7CE7991F0}"/>
              </a:ext>
            </a:extLst>
          </p:cNvPr>
          <p:cNvSpPr txBox="1"/>
          <p:nvPr/>
        </p:nvSpPr>
        <p:spPr>
          <a:xfrm>
            <a:off x="1912808" y="416931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Thấp</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149" name="Title 2">
            <a:extLst>
              <a:ext uri="{FF2B5EF4-FFF2-40B4-BE49-F238E27FC236}">
                <a16:creationId xmlns:a16="http://schemas.microsoft.com/office/drawing/2014/main" id="{BD101432-B58A-D22F-33DD-83395CD07196}"/>
              </a:ext>
            </a:extLst>
          </p:cNvPr>
          <p:cNvSpPr txBox="1"/>
          <p:nvPr/>
        </p:nvSpPr>
        <p:spPr>
          <a:xfrm>
            <a:off x="3033376" y="419818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Vừa</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150" name="Title 2">
            <a:extLst>
              <a:ext uri="{FF2B5EF4-FFF2-40B4-BE49-F238E27FC236}">
                <a16:creationId xmlns:a16="http://schemas.microsoft.com/office/drawing/2014/main" id="{BC0235A1-B969-BEAA-8BC4-2F05808FD686}"/>
              </a:ext>
            </a:extLst>
          </p:cNvPr>
          <p:cNvSpPr txBox="1"/>
          <p:nvPr/>
        </p:nvSpPr>
        <p:spPr>
          <a:xfrm>
            <a:off x="4475690" y="416931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Cao</a:t>
            </a:r>
          </a:p>
        </p:txBody>
      </p:sp>
      <p:sp>
        <p:nvSpPr>
          <p:cNvPr id="151" name="Title 2">
            <a:extLst>
              <a:ext uri="{FF2B5EF4-FFF2-40B4-BE49-F238E27FC236}">
                <a16:creationId xmlns:a16="http://schemas.microsoft.com/office/drawing/2014/main" id="{0519CC78-E188-BE2B-85C0-E0FE7FCF4745}"/>
              </a:ext>
            </a:extLst>
          </p:cNvPr>
          <p:cNvSpPr txBox="1"/>
          <p:nvPr/>
        </p:nvSpPr>
        <p:spPr>
          <a:xfrm>
            <a:off x="530393" y="4532096"/>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GỖ SỒI</a:t>
            </a:r>
          </a:p>
        </p:txBody>
      </p:sp>
      <p:cxnSp>
        <p:nvCxnSpPr>
          <p:cNvPr id="152" name="Straight Connector 151">
            <a:extLst>
              <a:ext uri="{FF2B5EF4-FFF2-40B4-BE49-F238E27FC236}">
                <a16:creationId xmlns:a16="http://schemas.microsoft.com/office/drawing/2014/main" id="{58C35F7B-40A4-CC38-26CF-B2FAD978F37A}"/>
              </a:ext>
            </a:extLst>
          </p:cNvPr>
          <p:cNvCxnSpPr>
            <a:cxnSpLocks/>
          </p:cNvCxnSpPr>
          <p:nvPr/>
        </p:nvCxnSpPr>
        <p:spPr>
          <a:xfrm>
            <a:off x="1243584" y="4672535"/>
            <a:ext cx="71556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53" name="Oval 152">
            <a:extLst>
              <a:ext uri="{FF2B5EF4-FFF2-40B4-BE49-F238E27FC236}">
                <a16:creationId xmlns:a16="http://schemas.microsoft.com/office/drawing/2014/main" id="{BB001D52-6ACE-43A7-54C7-624FDA7455B3}"/>
              </a:ext>
            </a:extLst>
          </p:cNvPr>
          <p:cNvSpPr/>
          <p:nvPr/>
        </p:nvSpPr>
        <p:spPr>
          <a:xfrm>
            <a:off x="2010840" y="48692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54" name="Oval 153">
            <a:extLst>
              <a:ext uri="{FF2B5EF4-FFF2-40B4-BE49-F238E27FC236}">
                <a16:creationId xmlns:a16="http://schemas.microsoft.com/office/drawing/2014/main" id="{8E1180F9-E652-9B86-2F08-2604BC731EE4}"/>
              </a:ext>
            </a:extLst>
          </p:cNvPr>
          <p:cNvSpPr/>
          <p:nvPr/>
        </p:nvSpPr>
        <p:spPr>
          <a:xfrm>
            <a:off x="2374983"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55" name="Oval 154">
            <a:extLst>
              <a:ext uri="{FF2B5EF4-FFF2-40B4-BE49-F238E27FC236}">
                <a16:creationId xmlns:a16="http://schemas.microsoft.com/office/drawing/2014/main" id="{3B38CAB6-C4FE-AE8F-BD48-A435FB60DD47}"/>
              </a:ext>
            </a:extLst>
          </p:cNvPr>
          <p:cNvSpPr/>
          <p:nvPr/>
        </p:nvSpPr>
        <p:spPr>
          <a:xfrm>
            <a:off x="2739126"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56" name="Oval 155">
            <a:extLst>
              <a:ext uri="{FF2B5EF4-FFF2-40B4-BE49-F238E27FC236}">
                <a16:creationId xmlns:a16="http://schemas.microsoft.com/office/drawing/2014/main" id="{A7F182EE-6253-B095-B9F8-376D75AA522A}"/>
              </a:ext>
            </a:extLst>
          </p:cNvPr>
          <p:cNvSpPr/>
          <p:nvPr/>
        </p:nvSpPr>
        <p:spPr>
          <a:xfrm>
            <a:off x="3103269"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57" name="Oval 156">
            <a:extLst>
              <a:ext uri="{FF2B5EF4-FFF2-40B4-BE49-F238E27FC236}">
                <a16:creationId xmlns:a16="http://schemas.microsoft.com/office/drawing/2014/main" id="{71A1F2B7-2DCE-78B6-A92D-371C5048502D}"/>
              </a:ext>
            </a:extLst>
          </p:cNvPr>
          <p:cNvSpPr/>
          <p:nvPr/>
        </p:nvSpPr>
        <p:spPr>
          <a:xfrm>
            <a:off x="3467793" y="4866374"/>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58" name="Oval 157">
            <a:extLst>
              <a:ext uri="{FF2B5EF4-FFF2-40B4-BE49-F238E27FC236}">
                <a16:creationId xmlns:a16="http://schemas.microsoft.com/office/drawing/2014/main" id="{69A7F32A-D5CC-F70C-49D7-4F4490345A46}"/>
              </a:ext>
            </a:extLst>
          </p:cNvPr>
          <p:cNvSpPr/>
          <p:nvPr/>
        </p:nvSpPr>
        <p:spPr>
          <a:xfrm>
            <a:off x="3832317" y="4866374"/>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59" name="Oval 158">
            <a:extLst>
              <a:ext uri="{FF2B5EF4-FFF2-40B4-BE49-F238E27FC236}">
                <a16:creationId xmlns:a16="http://schemas.microsoft.com/office/drawing/2014/main" id="{054664EB-A97A-E728-685F-8C32614CD1C7}"/>
              </a:ext>
            </a:extLst>
          </p:cNvPr>
          <p:cNvSpPr/>
          <p:nvPr/>
        </p:nvSpPr>
        <p:spPr>
          <a:xfrm>
            <a:off x="4190662" y="4866374"/>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60" name="Oval 159">
            <a:extLst>
              <a:ext uri="{FF2B5EF4-FFF2-40B4-BE49-F238E27FC236}">
                <a16:creationId xmlns:a16="http://schemas.microsoft.com/office/drawing/2014/main" id="{3698B22B-F886-2975-DB68-919D59AD7F55}"/>
              </a:ext>
            </a:extLst>
          </p:cNvPr>
          <p:cNvSpPr/>
          <p:nvPr/>
        </p:nvSpPr>
        <p:spPr>
          <a:xfrm>
            <a:off x="4561364" y="4866374"/>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61" name="Oval 160">
            <a:extLst>
              <a:ext uri="{FF2B5EF4-FFF2-40B4-BE49-F238E27FC236}">
                <a16:creationId xmlns:a16="http://schemas.microsoft.com/office/drawing/2014/main" id="{93A6FF03-F1A2-9FAE-D858-E6535FB4AC55}"/>
              </a:ext>
            </a:extLst>
          </p:cNvPr>
          <p:cNvSpPr/>
          <p:nvPr/>
        </p:nvSpPr>
        <p:spPr>
          <a:xfrm>
            <a:off x="4925888"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62" name="Title 2">
            <a:extLst>
              <a:ext uri="{FF2B5EF4-FFF2-40B4-BE49-F238E27FC236}">
                <a16:creationId xmlns:a16="http://schemas.microsoft.com/office/drawing/2014/main" id="{27FCFC5C-BEF0-FF80-49BC-203A095CD341}"/>
              </a:ext>
            </a:extLst>
          </p:cNvPr>
          <p:cNvSpPr txBox="1"/>
          <p:nvPr/>
        </p:nvSpPr>
        <p:spPr>
          <a:xfrm>
            <a:off x="530393" y="487808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err="1">
                <a:solidFill>
                  <a:schemeClr val="tx1"/>
                </a:solidFill>
                <a:latin typeface="Arial" panose="020B0604020202020204" pitchFamily="34" charset="0"/>
                <a:cs typeface="Arial" panose="020B0604020202020204" pitchFamily="34" charset="0"/>
              </a:rPr>
              <a:t>Độ</a:t>
            </a:r>
            <a:r>
              <a:rPr lang="en-US" altLang="zh-CN" sz="1200" dirty="0">
                <a:solidFill>
                  <a:schemeClr val="tx1"/>
                </a:solidFill>
                <a:latin typeface="Arial" panose="020B0604020202020204" pitchFamily="34" charset="0"/>
                <a:cs typeface="Arial" panose="020B0604020202020204" pitchFamily="34" charset="0"/>
              </a:rPr>
              <a:t> </a:t>
            </a:r>
            <a:r>
              <a:rPr lang="en-US" altLang="zh-CN" sz="1200" dirty="0" err="1">
                <a:solidFill>
                  <a:schemeClr val="tx1"/>
                </a:solidFill>
                <a:latin typeface="Arial" panose="020B0604020202020204" pitchFamily="34" charset="0"/>
                <a:cs typeface="Arial" panose="020B0604020202020204" pitchFamily="34" charset="0"/>
              </a:rPr>
              <a:t>chát</a:t>
            </a:r>
            <a:endParaRPr lang="en-US" altLang="zh-CN" sz="1200" dirty="0">
              <a:solidFill>
                <a:schemeClr val="tx1"/>
              </a:solidFill>
              <a:latin typeface="Arial" panose="020B0604020202020204" pitchFamily="34" charset="0"/>
              <a:cs typeface="Arial" panose="020B0604020202020204" pitchFamily="34" charset="0"/>
            </a:endParaRPr>
          </a:p>
        </p:txBody>
      </p:sp>
      <p:cxnSp>
        <p:nvCxnSpPr>
          <p:cNvPr id="163" name="Straight Connector 162">
            <a:extLst>
              <a:ext uri="{FF2B5EF4-FFF2-40B4-BE49-F238E27FC236}">
                <a16:creationId xmlns:a16="http://schemas.microsoft.com/office/drawing/2014/main" id="{4A69C541-1B7B-A1B5-2501-EE1C5228D651}"/>
              </a:ext>
            </a:extLst>
          </p:cNvPr>
          <p:cNvCxnSpPr>
            <a:cxnSpLocks/>
          </p:cNvCxnSpPr>
          <p:nvPr/>
        </p:nvCxnSpPr>
        <p:spPr>
          <a:xfrm>
            <a:off x="1410546" y="5018524"/>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64" name="Oval 163">
            <a:extLst>
              <a:ext uri="{FF2B5EF4-FFF2-40B4-BE49-F238E27FC236}">
                <a16:creationId xmlns:a16="http://schemas.microsoft.com/office/drawing/2014/main" id="{D33134CC-E1A2-3AFA-0858-570FDB5B8EAD}"/>
              </a:ext>
            </a:extLst>
          </p:cNvPr>
          <p:cNvSpPr/>
          <p:nvPr/>
        </p:nvSpPr>
        <p:spPr>
          <a:xfrm>
            <a:off x="2010840" y="61297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65" name="Oval 164">
            <a:extLst>
              <a:ext uri="{FF2B5EF4-FFF2-40B4-BE49-F238E27FC236}">
                <a16:creationId xmlns:a16="http://schemas.microsoft.com/office/drawing/2014/main" id="{5B3DE22C-5235-608D-74DD-D3DB01A8CD88}"/>
              </a:ext>
            </a:extLst>
          </p:cNvPr>
          <p:cNvSpPr/>
          <p:nvPr/>
        </p:nvSpPr>
        <p:spPr>
          <a:xfrm>
            <a:off x="2374983"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66" name="Oval 165">
            <a:extLst>
              <a:ext uri="{FF2B5EF4-FFF2-40B4-BE49-F238E27FC236}">
                <a16:creationId xmlns:a16="http://schemas.microsoft.com/office/drawing/2014/main" id="{676555FE-11BB-91BB-9126-BA5C9AD293AC}"/>
              </a:ext>
            </a:extLst>
          </p:cNvPr>
          <p:cNvSpPr/>
          <p:nvPr/>
        </p:nvSpPr>
        <p:spPr>
          <a:xfrm>
            <a:off x="2739126"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67" name="Oval 166">
            <a:extLst>
              <a:ext uri="{FF2B5EF4-FFF2-40B4-BE49-F238E27FC236}">
                <a16:creationId xmlns:a16="http://schemas.microsoft.com/office/drawing/2014/main" id="{7ECEBF81-76B5-A2B6-1C4E-C038B641D452}"/>
              </a:ext>
            </a:extLst>
          </p:cNvPr>
          <p:cNvSpPr/>
          <p:nvPr/>
        </p:nvSpPr>
        <p:spPr>
          <a:xfrm>
            <a:off x="3103269"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68" name="Oval 167">
            <a:extLst>
              <a:ext uri="{FF2B5EF4-FFF2-40B4-BE49-F238E27FC236}">
                <a16:creationId xmlns:a16="http://schemas.microsoft.com/office/drawing/2014/main" id="{DB4B4ABB-9FA8-B87C-73BC-FDDC7FF1CBDD}"/>
              </a:ext>
            </a:extLst>
          </p:cNvPr>
          <p:cNvSpPr/>
          <p:nvPr/>
        </p:nvSpPr>
        <p:spPr>
          <a:xfrm>
            <a:off x="3467793"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69" name="Oval 168">
            <a:extLst>
              <a:ext uri="{FF2B5EF4-FFF2-40B4-BE49-F238E27FC236}">
                <a16:creationId xmlns:a16="http://schemas.microsoft.com/office/drawing/2014/main" id="{C28B8766-8D70-DE4B-4648-7E9551E0CF54}"/>
              </a:ext>
            </a:extLst>
          </p:cNvPr>
          <p:cNvSpPr/>
          <p:nvPr/>
        </p:nvSpPr>
        <p:spPr>
          <a:xfrm>
            <a:off x="4190662" y="6126814"/>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71" name="Oval 170">
            <a:extLst>
              <a:ext uri="{FF2B5EF4-FFF2-40B4-BE49-F238E27FC236}">
                <a16:creationId xmlns:a16="http://schemas.microsoft.com/office/drawing/2014/main" id="{8C3C39FC-A54B-CF26-6770-AB3679F42E43}"/>
              </a:ext>
            </a:extLst>
          </p:cNvPr>
          <p:cNvSpPr/>
          <p:nvPr/>
        </p:nvSpPr>
        <p:spPr>
          <a:xfrm>
            <a:off x="4925888"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72" name="Title 2">
            <a:extLst>
              <a:ext uri="{FF2B5EF4-FFF2-40B4-BE49-F238E27FC236}">
                <a16:creationId xmlns:a16="http://schemas.microsoft.com/office/drawing/2014/main" id="{270C17C3-7110-139E-497D-0F15D810DD21}"/>
              </a:ext>
            </a:extLst>
          </p:cNvPr>
          <p:cNvSpPr txBox="1"/>
          <p:nvPr/>
        </p:nvSpPr>
        <p:spPr>
          <a:xfrm>
            <a:off x="1912808"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Arial" panose="020B0604020202020204" pitchFamily="34" charset="0"/>
                <a:cs typeface="Arial" panose="020B0604020202020204" pitchFamily="34" charset="0"/>
              </a:rPr>
              <a:t>8%</a:t>
            </a:r>
          </a:p>
        </p:txBody>
      </p:sp>
      <p:sp>
        <p:nvSpPr>
          <p:cNvPr id="173" name="Title 2">
            <a:extLst>
              <a:ext uri="{FF2B5EF4-FFF2-40B4-BE49-F238E27FC236}">
                <a16:creationId xmlns:a16="http://schemas.microsoft.com/office/drawing/2014/main" id="{19CEF876-E7BB-64CB-4F86-BB8530282E1B}"/>
              </a:ext>
            </a:extLst>
          </p:cNvPr>
          <p:cNvSpPr txBox="1"/>
          <p:nvPr/>
        </p:nvSpPr>
        <p:spPr>
          <a:xfrm>
            <a:off x="3670304" y="5780416"/>
            <a:ext cx="127206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Arial" panose="020B0604020202020204" pitchFamily="34" charset="0"/>
                <a:cs typeface="Arial" panose="020B0604020202020204" pitchFamily="34" charset="0"/>
              </a:rPr>
              <a:t>13,5% – 15,5%</a:t>
            </a:r>
          </a:p>
        </p:txBody>
      </p:sp>
      <p:sp>
        <p:nvSpPr>
          <p:cNvPr id="174" name="Title 2">
            <a:extLst>
              <a:ext uri="{FF2B5EF4-FFF2-40B4-BE49-F238E27FC236}">
                <a16:creationId xmlns:a16="http://schemas.microsoft.com/office/drawing/2014/main" id="{B513C6C9-D892-E3F3-4000-917AD96781F4}"/>
              </a:ext>
            </a:extLst>
          </p:cNvPr>
          <p:cNvSpPr txBox="1"/>
          <p:nvPr/>
        </p:nvSpPr>
        <p:spPr>
          <a:xfrm>
            <a:off x="4475690"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Arial" panose="020B0604020202020204" pitchFamily="34" charset="0"/>
                <a:cs typeface="Arial" panose="020B0604020202020204" pitchFamily="34" charset="0"/>
              </a:rPr>
              <a:t>17%</a:t>
            </a:r>
          </a:p>
        </p:txBody>
      </p:sp>
      <p:sp>
        <p:nvSpPr>
          <p:cNvPr id="175" name="Title 2">
            <a:extLst>
              <a:ext uri="{FF2B5EF4-FFF2-40B4-BE49-F238E27FC236}">
                <a16:creationId xmlns:a16="http://schemas.microsoft.com/office/drawing/2014/main" id="{D1098D9B-5673-CE40-808B-FCE7735F9F77}"/>
              </a:ext>
            </a:extLst>
          </p:cNvPr>
          <p:cNvSpPr txBox="1"/>
          <p:nvPr/>
        </p:nvSpPr>
        <p:spPr>
          <a:xfrm>
            <a:off x="530393" y="6138525"/>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NỒNG ĐỘ CỒN</a:t>
            </a:r>
          </a:p>
        </p:txBody>
      </p:sp>
      <p:cxnSp>
        <p:nvCxnSpPr>
          <p:cNvPr id="176" name="Straight Connector 175">
            <a:extLst>
              <a:ext uri="{FF2B5EF4-FFF2-40B4-BE49-F238E27FC236}">
                <a16:creationId xmlns:a16="http://schemas.microsoft.com/office/drawing/2014/main" id="{4354EFC3-607D-22C0-2527-CDD53909BE6A}"/>
              </a:ext>
            </a:extLst>
          </p:cNvPr>
          <p:cNvCxnSpPr>
            <a:cxnSpLocks/>
          </p:cNvCxnSpPr>
          <p:nvPr/>
        </p:nvCxnSpPr>
        <p:spPr>
          <a:xfrm>
            <a:off x="1783080" y="6269820"/>
            <a:ext cx="17606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97B910BE-98B0-4F4B-367C-75B3477F925C}"/>
              </a:ext>
            </a:extLst>
          </p:cNvPr>
          <p:cNvCxnSpPr>
            <a:cxnSpLocks/>
          </p:cNvCxnSpPr>
          <p:nvPr/>
        </p:nvCxnSpPr>
        <p:spPr>
          <a:xfrm>
            <a:off x="3965294" y="200181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80" name="Oval 179">
            <a:extLst>
              <a:ext uri="{FF2B5EF4-FFF2-40B4-BE49-F238E27FC236}">
                <a16:creationId xmlns:a16="http://schemas.microsoft.com/office/drawing/2014/main" id="{9D854474-005A-1ECA-5249-CB4243C0836B}"/>
              </a:ext>
            </a:extLst>
          </p:cNvPr>
          <p:cNvSpPr/>
          <p:nvPr/>
        </p:nvSpPr>
        <p:spPr>
          <a:xfrm>
            <a:off x="2010840" y="524841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81" name="Oval 180">
            <a:extLst>
              <a:ext uri="{FF2B5EF4-FFF2-40B4-BE49-F238E27FC236}">
                <a16:creationId xmlns:a16="http://schemas.microsoft.com/office/drawing/2014/main" id="{2F62E334-5ECD-9F2E-B1F0-32718010AC80}"/>
              </a:ext>
            </a:extLst>
          </p:cNvPr>
          <p:cNvSpPr/>
          <p:nvPr/>
        </p:nvSpPr>
        <p:spPr>
          <a:xfrm>
            <a:off x="2374983"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82" name="Oval 181">
            <a:extLst>
              <a:ext uri="{FF2B5EF4-FFF2-40B4-BE49-F238E27FC236}">
                <a16:creationId xmlns:a16="http://schemas.microsoft.com/office/drawing/2014/main" id="{384372AF-9A29-C932-BCB0-A1812DC482F9}"/>
              </a:ext>
            </a:extLst>
          </p:cNvPr>
          <p:cNvSpPr/>
          <p:nvPr/>
        </p:nvSpPr>
        <p:spPr>
          <a:xfrm>
            <a:off x="2739126"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83" name="Oval 182">
            <a:extLst>
              <a:ext uri="{FF2B5EF4-FFF2-40B4-BE49-F238E27FC236}">
                <a16:creationId xmlns:a16="http://schemas.microsoft.com/office/drawing/2014/main" id="{05355E29-187C-397B-0A19-9849AD816253}"/>
              </a:ext>
            </a:extLst>
          </p:cNvPr>
          <p:cNvSpPr/>
          <p:nvPr/>
        </p:nvSpPr>
        <p:spPr>
          <a:xfrm>
            <a:off x="3103269"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84" name="Oval 183">
            <a:extLst>
              <a:ext uri="{FF2B5EF4-FFF2-40B4-BE49-F238E27FC236}">
                <a16:creationId xmlns:a16="http://schemas.microsoft.com/office/drawing/2014/main" id="{16E7019C-10AE-F612-C434-EA2EF6208360}"/>
              </a:ext>
            </a:extLst>
          </p:cNvPr>
          <p:cNvSpPr/>
          <p:nvPr/>
        </p:nvSpPr>
        <p:spPr>
          <a:xfrm>
            <a:off x="3467793" y="5245517"/>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85" name="Oval 184">
            <a:extLst>
              <a:ext uri="{FF2B5EF4-FFF2-40B4-BE49-F238E27FC236}">
                <a16:creationId xmlns:a16="http://schemas.microsoft.com/office/drawing/2014/main" id="{62FC5C3F-1382-A327-726F-355039D1CC5F}"/>
              </a:ext>
            </a:extLst>
          </p:cNvPr>
          <p:cNvSpPr/>
          <p:nvPr/>
        </p:nvSpPr>
        <p:spPr>
          <a:xfrm>
            <a:off x="3832317" y="5245517"/>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86" name="Oval 185">
            <a:extLst>
              <a:ext uri="{FF2B5EF4-FFF2-40B4-BE49-F238E27FC236}">
                <a16:creationId xmlns:a16="http://schemas.microsoft.com/office/drawing/2014/main" id="{2529CC3E-49CC-BE5A-929D-20B404F12647}"/>
              </a:ext>
            </a:extLst>
          </p:cNvPr>
          <p:cNvSpPr/>
          <p:nvPr/>
        </p:nvSpPr>
        <p:spPr>
          <a:xfrm>
            <a:off x="4190662" y="5245517"/>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87" name="Oval 186">
            <a:extLst>
              <a:ext uri="{FF2B5EF4-FFF2-40B4-BE49-F238E27FC236}">
                <a16:creationId xmlns:a16="http://schemas.microsoft.com/office/drawing/2014/main" id="{36097C5B-9266-ABEA-B0A2-18E72AA676E2}"/>
              </a:ext>
            </a:extLst>
          </p:cNvPr>
          <p:cNvSpPr/>
          <p:nvPr/>
        </p:nvSpPr>
        <p:spPr>
          <a:xfrm>
            <a:off x="4561364" y="5245517"/>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88" name="Oval 187">
            <a:extLst>
              <a:ext uri="{FF2B5EF4-FFF2-40B4-BE49-F238E27FC236}">
                <a16:creationId xmlns:a16="http://schemas.microsoft.com/office/drawing/2014/main" id="{B8772AFE-1B13-E816-37E5-5E6F8AF6679F}"/>
              </a:ext>
            </a:extLst>
          </p:cNvPr>
          <p:cNvSpPr/>
          <p:nvPr/>
        </p:nvSpPr>
        <p:spPr>
          <a:xfrm>
            <a:off x="4925888"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89" name="Title 2">
            <a:extLst>
              <a:ext uri="{FF2B5EF4-FFF2-40B4-BE49-F238E27FC236}">
                <a16:creationId xmlns:a16="http://schemas.microsoft.com/office/drawing/2014/main" id="{0CC3F06E-03BA-9896-B14C-DC902D52AC25}"/>
              </a:ext>
            </a:extLst>
          </p:cNvPr>
          <p:cNvSpPr txBox="1"/>
          <p:nvPr/>
        </p:nvSpPr>
        <p:spPr>
          <a:xfrm>
            <a:off x="530393" y="525722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a:t>
            </a:r>
            <a:r>
              <a:rPr lang="en-US" altLang="zh-CN" sz="1200" dirty="0" err="1">
                <a:solidFill>
                  <a:schemeClr val="tx1"/>
                </a:solidFill>
                <a:latin typeface="Arial" panose="020B0604020202020204" pitchFamily="34" charset="0"/>
                <a:cs typeface="Arial" panose="020B0604020202020204" pitchFamily="34" charset="0"/>
              </a:rPr>
              <a:t>chua</a:t>
            </a:r>
            <a:endParaRPr lang="en-US" altLang="zh-CN" sz="1200" dirty="0">
              <a:solidFill>
                <a:schemeClr val="tx1"/>
              </a:solidFill>
              <a:latin typeface="Arial" panose="020B0604020202020204" pitchFamily="34" charset="0"/>
              <a:cs typeface="Arial" panose="020B0604020202020204" pitchFamily="34" charset="0"/>
            </a:endParaRPr>
          </a:p>
        </p:txBody>
      </p:sp>
      <p:cxnSp>
        <p:nvCxnSpPr>
          <p:cNvPr id="190" name="Straight Connector 189">
            <a:extLst>
              <a:ext uri="{FF2B5EF4-FFF2-40B4-BE49-F238E27FC236}">
                <a16:creationId xmlns:a16="http://schemas.microsoft.com/office/drawing/2014/main" id="{84ACA7A4-E57C-8B73-FB27-DAD5C6D4E051}"/>
              </a:ext>
            </a:extLst>
          </p:cNvPr>
          <p:cNvCxnSpPr>
            <a:cxnSpLocks/>
          </p:cNvCxnSpPr>
          <p:nvPr/>
        </p:nvCxnSpPr>
        <p:spPr>
          <a:xfrm>
            <a:off x="1410546" y="5397667"/>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95" name="Group 194">
            <a:extLst>
              <a:ext uri="{FF2B5EF4-FFF2-40B4-BE49-F238E27FC236}">
                <a16:creationId xmlns:a16="http://schemas.microsoft.com/office/drawing/2014/main" id="{5AC20B1C-4B4E-AE5A-8D9F-8DF910C63D99}"/>
              </a:ext>
            </a:extLst>
          </p:cNvPr>
          <p:cNvGrpSpPr/>
          <p:nvPr/>
        </p:nvGrpSpPr>
        <p:grpSpPr>
          <a:xfrm>
            <a:off x="4555398" y="6127332"/>
            <a:ext cx="278634" cy="272668"/>
            <a:chOff x="8032638" y="5926610"/>
            <a:chExt cx="278634" cy="272668"/>
          </a:xfrm>
          <a:solidFill>
            <a:schemeClr val="bg1">
              <a:lumMod val="75000"/>
            </a:schemeClr>
          </a:solidFill>
        </p:grpSpPr>
        <p:sp>
          <p:nvSpPr>
            <p:cNvPr id="196" name="Freeform 195">
              <a:extLst>
                <a:ext uri="{FF2B5EF4-FFF2-40B4-BE49-F238E27FC236}">
                  <a16:creationId xmlns:a16="http://schemas.microsoft.com/office/drawing/2014/main" id="{5F241F64-F7DD-2E28-7CFF-EF475E7F686E}"/>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cs typeface="Arial" panose="020B0604020202020204" pitchFamily="34" charset="0"/>
              </a:endParaRPr>
            </a:p>
          </p:txBody>
        </p:sp>
        <p:sp>
          <p:nvSpPr>
            <p:cNvPr id="197" name="Freeform 196">
              <a:extLst>
                <a:ext uri="{FF2B5EF4-FFF2-40B4-BE49-F238E27FC236}">
                  <a16:creationId xmlns:a16="http://schemas.microsoft.com/office/drawing/2014/main" id="{5B67458C-AEFC-63DB-3A02-1258A092B494}"/>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cs typeface="Arial" panose="020B0604020202020204" pitchFamily="34" charset="0"/>
              </a:endParaRPr>
            </a:p>
          </p:txBody>
        </p:sp>
      </p:grpSp>
      <p:grpSp>
        <p:nvGrpSpPr>
          <p:cNvPr id="198" name="Group 197">
            <a:extLst>
              <a:ext uri="{FF2B5EF4-FFF2-40B4-BE49-F238E27FC236}">
                <a16:creationId xmlns:a16="http://schemas.microsoft.com/office/drawing/2014/main" id="{428F2805-5190-4A07-A002-0D6ADD1E12CF}"/>
              </a:ext>
            </a:extLst>
          </p:cNvPr>
          <p:cNvGrpSpPr/>
          <p:nvPr/>
        </p:nvGrpSpPr>
        <p:grpSpPr>
          <a:xfrm rot="10800000">
            <a:off x="3834286" y="6127332"/>
            <a:ext cx="278634" cy="272668"/>
            <a:chOff x="8032638" y="5926610"/>
            <a:chExt cx="278634" cy="272668"/>
          </a:xfrm>
          <a:solidFill>
            <a:schemeClr val="accent5"/>
          </a:solidFill>
        </p:grpSpPr>
        <p:sp>
          <p:nvSpPr>
            <p:cNvPr id="199" name="Freeform 198">
              <a:extLst>
                <a:ext uri="{FF2B5EF4-FFF2-40B4-BE49-F238E27FC236}">
                  <a16:creationId xmlns:a16="http://schemas.microsoft.com/office/drawing/2014/main" id="{609D5A3D-EBE7-FD35-FF95-0EC4BF79FD6F}"/>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cs typeface="Arial" panose="020B0604020202020204" pitchFamily="34" charset="0"/>
              </a:endParaRPr>
            </a:p>
          </p:txBody>
        </p:sp>
        <p:sp>
          <p:nvSpPr>
            <p:cNvPr id="200" name="Freeform 199">
              <a:extLst>
                <a:ext uri="{FF2B5EF4-FFF2-40B4-BE49-F238E27FC236}">
                  <a16:creationId xmlns:a16="http://schemas.microsoft.com/office/drawing/2014/main" id="{A56402CE-C693-42AD-D881-1C10A5979ACC}"/>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cs typeface="Arial" panose="020B0604020202020204" pitchFamily="34" charset="0"/>
              </a:endParaRPr>
            </a:p>
          </p:txBody>
        </p:sp>
      </p:grpSp>
      <p:cxnSp>
        <p:nvCxnSpPr>
          <p:cNvPr id="3" name="Straight Connector 2">
            <a:extLst>
              <a:ext uri="{FF2B5EF4-FFF2-40B4-BE49-F238E27FC236}">
                <a16:creationId xmlns:a16="http://schemas.microsoft.com/office/drawing/2014/main" id="{AF0E3A6F-BF8C-DA2E-C28C-415DBA71302A}"/>
              </a:ext>
            </a:extLst>
          </p:cNvPr>
          <p:cNvCxnSpPr>
            <a:cxnSpLocks/>
          </p:cNvCxnSpPr>
          <p:nvPr/>
        </p:nvCxnSpPr>
        <p:spPr>
          <a:xfrm>
            <a:off x="4342882" y="200181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545B428B-BCD7-1DFB-2EA8-E5D8382FA099}"/>
              </a:ext>
            </a:extLst>
          </p:cNvPr>
          <p:cNvCxnSpPr>
            <a:cxnSpLocks/>
          </p:cNvCxnSpPr>
          <p:nvPr/>
        </p:nvCxnSpPr>
        <p:spPr>
          <a:xfrm>
            <a:off x="3961070" y="2133332"/>
            <a:ext cx="40264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47746463"/>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val 10">
            <a:extLst>
              <a:ext uri="{FF2B5EF4-FFF2-40B4-BE49-F238E27FC236}">
                <a16:creationId xmlns:a16="http://schemas.microsoft.com/office/drawing/2014/main" id="{3E277156-951D-7E77-9C66-1E65FDB7D5FD}"/>
              </a:ext>
            </a:extLst>
          </p:cNvPr>
          <p:cNvSpPr/>
          <p:nvPr/>
        </p:nvSpPr>
        <p:spPr>
          <a:xfrm>
            <a:off x="420454" y="4102115"/>
            <a:ext cx="2583929" cy="2583929"/>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4"/>
              </a:solidFill>
              <a:latin typeface="Arial" panose="020B0604020202020204" pitchFamily="34" charset="0"/>
            </a:endParaRPr>
          </a:p>
        </p:txBody>
      </p:sp>
      <p:sp>
        <p:nvSpPr>
          <p:cNvPr id="4" name="TextBox 3">
            <a:extLst>
              <a:ext uri="{FF2B5EF4-FFF2-40B4-BE49-F238E27FC236}">
                <a16:creationId xmlns:a16="http://schemas.microsoft.com/office/drawing/2014/main" id="{6A53CAD1-41AE-603C-A2AC-6F78511DB248}"/>
              </a:ext>
            </a:extLst>
          </p:cNvPr>
          <p:cNvSpPr txBox="1"/>
          <p:nvPr/>
        </p:nvSpPr>
        <p:spPr>
          <a:xfrm>
            <a:off x="500789" y="541685"/>
            <a:ext cx="9511081" cy="899990"/>
          </a:xfrm>
          <a:prstGeom prst="rect">
            <a:avLst/>
          </a:prstGeom>
          <a:noFill/>
        </p:spPr>
        <p:txBody>
          <a:bodyPr wrap="square">
            <a:spAutoFit/>
          </a:bodyPr>
          <a:lstStyle/>
          <a:p>
            <a:pPr>
              <a:lnSpc>
                <a:spcPct val="82000"/>
              </a:lnSpc>
            </a:pPr>
            <a:r>
              <a:rPr lang="en-US" altLang="zh-CN" sz="3200" b="1" dirty="0">
                <a:solidFill>
                  <a:srgbClr val="601329"/>
                </a:solidFill>
                <a:latin typeface="Arial" panose="020B0604020202020204" pitchFamily="34" charset="0"/>
                <a:cs typeface="Arial" panose="020B0604020202020204" pitchFamily="34" charset="0"/>
              </a:rPr>
              <a:t>CABERNET SAUVIGNON </a:t>
            </a:r>
            <a:br>
              <a:rPr lang="en-US" altLang="zh-CN" sz="3200" b="1" dirty="0">
                <a:solidFill>
                  <a:srgbClr val="601329"/>
                </a:solidFill>
                <a:latin typeface="Arial" panose="020B0604020202020204" pitchFamily="34" charset="0"/>
                <a:cs typeface="Arial" panose="020B0604020202020204" pitchFamily="34" charset="0"/>
              </a:rPr>
            </a:br>
            <a:r>
              <a:rPr lang="en-US" altLang="zh-CN" sz="3200" b="1" dirty="0">
                <a:solidFill>
                  <a:srgbClr val="601329"/>
                </a:solidFill>
                <a:latin typeface="Arial" panose="020B0604020202020204" pitchFamily="34" charset="0"/>
                <a:cs typeface="Arial" panose="020B0604020202020204" pitchFamily="34" charset="0"/>
              </a:rPr>
              <a:t>THUNG LŨNG BAROSSA</a:t>
            </a:r>
          </a:p>
        </p:txBody>
      </p:sp>
      <p:sp>
        <p:nvSpPr>
          <p:cNvPr id="6" name="TextBox 5">
            <a:extLst>
              <a:ext uri="{FF2B5EF4-FFF2-40B4-BE49-F238E27FC236}">
                <a16:creationId xmlns:a16="http://schemas.microsoft.com/office/drawing/2014/main" id="{3937CC6C-038C-22C6-5A1B-F274BB411F78}"/>
              </a:ext>
            </a:extLst>
          </p:cNvPr>
          <p:cNvSpPr txBox="1"/>
          <p:nvPr/>
        </p:nvSpPr>
        <p:spPr>
          <a:xfrm>
            <a:off x="638014" y="1810726"/>
            <a:ext cx="3345804" cy="1323439"/>
          </a:xfrm>
          <a:prstGeom prst="rect">
            <a:avLst/>
          </a:prstGeom>
          <a:noFill/>
        </p:spPr>
        <p:txBody>
          <a:bodyPr wrap="square" anchor="b">
            <a:spAutoFit/>
          </a:bodyPr>
          <a:lstStyle/>
          <a:p>
            <a:pPr algn="ctr">
              <a:spcBef>
                <a:spcPts val="217"/>
              </a:spcBef>
              <a:spcAft>
                <a:spcPts val="315"/>
              </a:spcAft>
            </a:pPr>
            <a:r>
              <a:rPr lang="en-US" altLang="zh-CN" sz="1600" dirty="0">
                <a:effectLst/>
                <a:latin typeface="Arial" panose="020B0604020202020204" pitchFamily="34" charset="0"/>
              </a:rPr>
              <a:t>LOẠI ĐẬM ĐÀ, SANG TRỌNG VỚI HƯƠNG VỊ TRÁI CÂY CHÍN MƯỢT VÀ TANNIN MỀM HƠN SO VỚI COONAWARRA VÀ MARGARET RIVER</a:t>
            </a:r>
          </a:p>
        </p:txBody>
      </p:sp>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721231" y="3673621"/>
            <a:ext cx="107105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1B638749-00FB-780E-CC25-0154A0ECA7AD}"/>
              </a:ext>
            </a:extLst>
          </p:cNvPr>
          <p:cNvCxnSpPr>
            <a:cxnSpLocks/>
          </p:cNvCxnSpPr>
          <p:nvPr/>
        </p:nvCxnSpPr>
        <p:spPr>
          <a:xfrm>
            <a:off x="2219110" y="3148717"/>
            <a:ext cx="0" cy="356754"/>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CB2C604B-08E1-D968-D2A2-6A9E8712F43E}"/>
              </a:ext>
            </a:extLst>
          </p:cNvPr>
          <p:cNvCxnSpPr>
            <a:cxnSpLocks/>
          </p:cNvCxnSpPr>
          <p:nvPr/>
        </p:nvCxnSpPr>
        <p:spPr>
          <a:xfrm>
            <a:off x="2219110" y="3497851"/>
            <a:ext cx="373621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6" name="Oval 25">
            <a:extLst>
              <a:ext uri="{FF2B5EF4-FFF2-40B4-BE49-F238E27FC236}">
                <a16:creationId xmlns:a16="http://schemas.microsoft.com/office/drawing/2014/main" id="{EA6BCBDD-680C-58C3-153A-39C29DAC56F3}"/>
              </a:ext>
            </a:extLst>
          </p:cNvPr>
          <p:cNvSpPr/>
          <p:nvPr/>
        </p:nvSpPr>
        <p:spPr>
          <a:xfrm>
            <a:off x="7790487" y="2628322"/>
            <a:ext cx="2090597" cy="2090597"/>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Arial" panose="020B0604020202020204" pitchFamily="34" charset="0"/>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7878768" y="3172523"/>
            <a:ext cx="1963021" cy="1002197"/>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100000"/>
              </a:lnSpc>
              <a:spcBef>
                <a:spcPts val="217"/>
              </a:spcBef>
            </a:pPr>
            <a:r>
              <a:rPr lang="en-US" altLang="zh-CN" sz="1600" dirty="0">
                <a:solidFill>
                  <a:schemeClr val="tx1"/>
                </a:solidFill>
                <a:latin typeface="Arial" panose="020B0604020202020204" pitchFamily="34" charset="0"/>
                <a:cs typeface="Arial" panose="020B0604020202020204" pitchFamily="34" charset="0"/>
              </a:rPr>
              <a:t>ĐÔI KHI ĐƯỢC PHA TRỘN VỚI CÁC GIỐNG KHÁC BAO GỒM SHIRAZ</a:t>
            </a:r>
            <a:endParaRPr lang="en-AU" sz="1600" dirty="0">
              <a:solidFill>
                <a:schemeClr val="tx1"/>
              </a:solidFill>
              <a:effectLst/>
              <a:latin typeface="Arial" panose="020B0604020202020204" pitchFamily="34" charset="0"/>
              <a:cs typeface="Arial" panose="020B0604020202020204" pitchFamily="34" charset="0"/>
            </a:endParaRPr>
          </a:p>
        </p:txBody>
      </p:sp>
      <p:sp>
        <p:nvSpPr>
          <p:cNvPr id="29" name="TextBox 28">
            <a:extLst>
              <a:ext uri="{FF2B5EF4-FFF2-40B4-BE49-F238E27FC236}">
                <a16:creationId xmlns:a16="http://schemas.microsoft.com/office/drawing/2014/main" id="{9EE6620A-6DE8-9F2C-93D7-EA689D1394C6}"/>
              </a:ext>
            </a:extLst>
          </p:cNvPr>
          <p:cNvSpPr txBox="1"/>
          <p:nvPr/>
        </p:nvSpPr>
        <p:spPr>
          <a:xfrm>
            <a:off x="8471580" y="5429019"/>
            <a:ext cx="2805709" cy="1232069"/>
          </a:xfrm>
          <a:prstGeom prst="rect">
            <a:avLst/>
          </a:prstGeom>
          <a:noFill/>
        </p:spPr>
        <p:txBody>
          <a:bodyPr wrap="square" anchor="t">
            <a:spAutoFit/>
          </a:bodyPr>
          <a:lstStyle/>
          <a:p>
            <a:pPr marL="285750" indent="-285750">
              <a:lnSpc>
                <a:spcPct val="82000"/>
              </a:lnSpc>
              <a:spcBef>
                <a:spcPts val="150"/>
              </a:spcBef>
              <a:spcAft>
                <a:spcPts val="315"/>
              </a:spcAft>
              <a:buClr>
                <a:schemeClr val="accent4"/>
              </a:buClr>
              <a:buFont typeface="Arial" panose="020B0604020202020204" pitchFamily="34" charset="0"/>
              <a:buChar char="•"/>
            </a:pPr>
            <a:r>
              <a:rPr lang="en-US" altLang="zh-CN" sz="1400" dirty="0">
                <a:effectLst/>
                <a:latin typeface="Arial" panose="020B0604020202020204" pitchFamily="34" charset="0"/>
              </a:rPr>
              <a:t>Lý </a:t>
            </a:r>
            <a:r>
              <a:rPr lang="en-US" altLang="zh-CN" sz="1400" dirty="0" err="1">
                <a:effectLst/>
                <a:latin typeface="Arial" panose="020B0604020202020204" pitchFamily="34" charset="0"/>
              </a:rPr>
              <a:t>chua</a:t>
            </a:r>
            <a:r>
              <a:rPr lang="en-US" altLang="zh-CN" sz="1400" dirty="0">
                <a:effectLst/>
                <a:latin typeface="Arial" panose="020B0604020202020204" pitchFamily="34" charset="0"/>
              </a:rPr>
              <a:t> </a:t>
            </a:r>
            <a:r>
              <a:rPr lang="en-US" altLang="zh-CN" sz="1400" dirty="0" err="1">
                <a:effectLst/>
                <a:latin typeface="Arial" panose="020B0604020202020204" pitchFamily="34" charset="0"/>
              </a:rPr>
              <a:t>đen</a:t>
            </a:r>
            <a:endParaRPr lang="en-US" altLang="zh-CN" sz="1400" dirty="0">
              <a:effectLst/>
              <a:latin typeface="Arial" panose="020B0604020202020204" pitchFamily="34" charset="0"/>
            </a:endParaRPr>
          </a:p>
          <a:p>
            <a:pPr marL="285750" indent="-285750">
              <a:lnSpc>
                <a:spcPct val="82000"/>
              </a:lnSpc>
              <a:spcBef>
                <a:spcPts val="150"/>
              </a:spcBef>
              <a:spcAft>
                <a:spcPts val="315"/>
              </a:spcAft>
              <a:buClr>
                <a:schemeClr val="accent4"/>
              </a:buClr>
              <a:buFont typeface="Arial" panose="020B0604020202020204" pitchFamily="34" charset="0"/>
              <a:buChar char="•"/>
            </a:pPr>
            <a:r>
              <a:rPr lang="en-US" altLang="zh-CN" sz="1400" dirty="0" err="1">
                <a:effectLst/>
                <a:latin typeface="Arial" panose="020B0604020202020204" pitchFamily="34" charset="0"/>
              </a:rPr>
              <a:t>Mâm</a:t>
            </a:r>
            <a:r>
              <a:rPr lang="en-US" altLang="zh-CN" sz="1400" dirty="0">
                <a:effectLst/>
                <a:latin typeface="Arial" panose="020B0604020202020204" pitchFamily="34" charset="0"/>
              </a:rPr>
              <a:t> </a:t>
            </a:r>
            <a:r>
              <a:rPr lang="en-US" altLang="zh-CN" sz="1400" dirty="0" err="1">
                <a:effectLst/>
                <a:latin typeface="Arial" panose="020B0604020202020204" pitchFamily="34" charset="0"/>
              </a:rPr>
              <a:t>xôi</a:t>
            </a:r>
            <a:r>
              <a:rPr lang="en-US" altLang="zh-CN" sz="1400" dirty="0">
                <a:effectLst/>
                <a:latin typeface="Arial" panose="020B0604020202020204" pitchFamily="34" charset="0"/>
              </a:rPr>
              <a:t> </a:t>
            </a:r>
            <a:r>
              <a:rPr lang="en-US" altLang="zh-CN" sz="1400" dirty="0" err="1">
                <a:effectLst/>
                <a:latin typeface="Arial" panose="020B0604020202020204" pitchFamily="34" charset="0"/>
              </a:rPr>
              <a:t>đen</a:t>
            </a:r>
            <a:endParaRPr lang="en-US" altLang="zh-CN" sz="1400" dirty="0">
              <a:effectLst/>
              <a:latin typeface="Arial" panose="020B0604020202020204" pitchFamily="34" charset="0"/>
            </a:endParaRPr>
          </a:p>
          <a:p>
            <a:pPr marL="285750" indent="-285750">
              <a:lnSpc>
                <a:spcPct val="82000"/>
              </a:lnSpc>
              <a:spcBef>
                <a:spcPts val="150"/>
              </a:spcBef>
              <a:spcAft>
                <a:spcPts val="315"/>
              </a:spcAft>
              <a:buClr>
                <a:schemeClr val="accent4"/>
              </a:buClr>
              <a:buFont typeface="Arial" panose="020B0604020202020204" pitchFamily="34" charset="0"/>
              <a:buChar char="•"/>
            </a:pPr>
            <a:r>
              <a:rPr lang="en-US" altLang="zh-CN" sz="1400" dirty="0" err="1">
                <a:latin typeface="Arial" panose="020B0604020202020204" pitchFamily="34" charset="0"/>
              </a:rPr>
              <a:t>Mận</a:t>
            </a:r>
            <a:r>
              <a:rPr lang="en-US" altLang="zh-CN" sz="1400" dirty="0">
                <a:latin typeface="Arial" panose="020B0604020202020204" pitchFamily="34" charset="0"/>
              </a:rPr>
              <a:t> </a:t>
            </a:r>
            <a:r>
              <a:rPr lang="en-US" altLang="zh-CN" sz="1400" dirty="0" err="1">
                <a:latin typeface="Arial" panose="020B0604020202020204" pitchFamily="34" charset="0"/>
              </a:rPr>
              <a:t>khô</a:t>
            </a:r>
            <a:endParaRPr lang="en-US" altLang="zh-CN" sz="1400" dirty="0">
              <a:latin typeface="Arial" panose="020B0604020202020204" pitchFamily="34" charset="0"/>
            </a:endParaRPr>
          </a:p>
          <a:p>
            <a:pPr marL="285750" indent="-285750">
              <a:lnSpc>
                <a:spcPct val="82000"/>
              </a:lnSpc>
              <a:spcBef>
                <a:spcPts val="150"/>
              </a:spcBef>
              <a:spcAft>
                <a:spcPts val="315"/>
              </a:spcAft>
              <a:buClr>
                <a:schemeClr val="accent4"/>
              </a:buClr>
              <a:buFont typeface="Arial" panose="020B0604020202020204" pitchFamily="34" charset="0"/>
              <a:buChar char="•"/>
            </a:pPr>
            <a:r>
              <a:rPr lang="en-US" altLang="zh-CN" sz="1400" dirty="0" err="1">
                <a:effectLst/>
                <a:latin typeface="Arial" panose="020B0604020202020204" pitchFamily="34" charset="0"/>
              </a:rPr>
              <a:t>Ô</a:t>
            </a:r>
            <a:r>
              <a:rPr lang="en-US" altLang="zh-CN" sz="1400" dirty="0">
                <a:effectLst/>
                <a:latin typeface="Arial" panose="020B0604020202020204" pitchFamily="34" charset="0"/>
              </a:rPr>
              <a:t> </a:t>
            </a:r>
            <a:r>
              <a:rPr lang="en-US" altLang="zh-CN" sz="1400" dirty="0" err="1">
                <a:effectLst/>
                <a:latin typeface="Arial" panose="020B0604020202020204" pitchFamily="34" charset="0"/>
              </a:rPr>
              <a:t>liu</a:t>
            </a:r>
            <a:r>
              <a:rPr lang="en-US" altLang="zh-CN" sz="1400" dirty="0">
                <a:effectLst/>
                <a:latin typeface="Arial" panose="020B0604020202020204" pitchFamily="34" charset="0"/>
              </a:rPr>
              <a:t> </a:t>
            </a:r>
            <a:r>
              <a:rPr lang="en-US" altLang="zh-CN" sz="1400" dirty="0" err="1">
                <a:effectLst/>
                <a:latin typeface="Arial" panose="020B0604020202020204" pitchFamily="34" charset="0"/>
              </a:rPr>
              <a:t>đen</a:t>
            </a:r>
            <a:endParaRPr lang="en-US" altLang="zh-CN" sz="1400" dirty="0">
              <a:effectLst/>
              <a:latin typeface="Arial" panose="020B0604020202020204" pitchFamily="34" charset="0"/>
            </a:endParaRPr>
          </a:p>
          <a:p>
            <a:pPr marL="285750" indent="-285750">
              <a:lnSpc>
                <a:spcPct val="82000"/>
              </a:lnSpc>
              <a:spcBef>
                <a:spcPts val="150"/>
              </a:spcBef>
              <a:spcAft>
                <a:spcPts val="315"/>
              </a:spcAft>
              <a:buClr>
                <a:schemeClr val="accent4"/>
              </a:buClr>
              <a:buFont typeface="Arial" panose="020B0604020202020204" pitchFamily="34" charset="0"/>
              <a:buChar char="•"/>
            </a:pPr>
            <a:r>
              <a:rPr lang="en-US" altLang="zh-CN" sz="1400" dirty="0" err="1">
                <a:latin typeface="Arial" panose="020B0604020202020204" pitchFamily="34" charset="0"/>
              </a:rPr>
              <a:t>Bạch</a:t>
            </a:r>
            <a:r>
              <a:rPr lang="en-US" altLang="zh-CN" sz="1400" dirty="0">
                <a:latin typeface="Arial" panose="020B0604020202020204" pitchFamily="34" charset="0"/>
              </a:rPr>
              <a:t> </a:t>
            </a:r>
            <a:r>
              <a:rPr lang="en-US" altLang="zh-CN" sz="1400" dirty="0" err="1">
                <a:latin typeface="Arial" panose="020B0604020202020204" pitchFamily="34" charset="0"/>
              </a:rPr>
              <a:t>đàn</a:t>
            </a:r>
            <a:endParaRPr lang="en-AU" sz="1400" dirty="0">
              <a:effectLst/>
              <a:latin typeface="Arial" panose="020B0604020202020204" pitchFamily="34" charset="0"/>
            </a:endParaRP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6992983" y="5132336"/>
            <a:ext cx="227457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9267553" y="5124716"/>
            <a:ext cx="0" cy="30430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7" name="object 58">
            <a:extLst>
              <a:ext uri="{FF2B5EF4-FFF2-40B4-BE49-F238E27FC236}">
                <a16:creationId xmlns:a16="http://schemas.microsoft.com/office/drawing/2014/main" id="{00741D9C-736E-BFC3-5595-96F07CA6F071}"/>
              </a:ext>
            </a:extLst>
          </p:cNvPr>
          <p:cNvSpPr txBox="1"/>
          <p:nvPr/>
        </p:nvSpPr>
        <p:spPr>
          <a:xfrm>
            <a:off x="631908" y="4648452"/>
            <a:ext cx="2146963" cy="1561133"/>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82000"/>
              </a:lnSpc>
              <a:spcBef>
                <a:spcPts val="217"/>
              </a:spcBef>
            </a:pPr>
            <a:r>
              <a:rPr lang="en-US" altLang="zh-CN" sz="2400" dirty="0">
                <a:solidFill>
                  <a:schemeClr val="tx1"/>
                </a:solidFill>
                <a:effectLst/>
                <a:latin typeface="Arial" panose="020B0604020202020204" pitchFamily="34" charset="0"/>
                <a:cs typeface="Arial" panose="020B0604020202020204" pitchFamily="34" charset="0"/>
              </a:rPr>
              <a:t>HƠN</a:t>
            </a:r>
          </a:p>
          <a:p>
            <a:pPr algn="ctr">
              <a:lnSpc>
                <a:spcPct val="82000"/>
              </a:lnSpc>
              <a:spcBef>
                <a:spcPts val="217"/>
              </a:spcBef>
            </a:pPr>
            <a:r>
              <a:rPr lang="zh-CN" altLang="en-US" sz="6000" dirty="0">
                <a:solidFill>
                  <a:schemeClr val="tx1"/>
                </a:solidFill>
                <a:effectLst/>
                <a:latin typeface="Arial" panose="020B0604020202020204" pitchFamily="34" charset="0"/>
                <a:cs typeface="Arial" panose="020B0604020202020204" pitchFamily="34" charset="0"/>
              </a:rPr>
              <a:t>10%</a:t>
            </a:r>
          </a:p>
          <a:p>
            <a:pPr algn="ctr">
              <a:lnSpc>
                <a:spcPct val="82000"/>
              </a:lnSpc>
              <a:spcBef>
                <a:spcPts val="217"/>
              </a:spcBef>
            </a:pPr>
            <a:r>
              <a:rPr lang="en-US" altLang="zh-CN" sz="1600" dirty="0">
                <a:solidFill>
                  <a:schemeClr val="tx1"/>
                </a:solidFill>
                <a:latin typeface="Arial" panose="020B0604020202020204" pitchFamily="34" charset="0"/>
                <a:cs typeface="Arial" panose="020B0604020202020204" pitchFamily="34" charset="0"/>
              </a:rPr>
              <a:t>SẢN LƯỢNG 
HẰNG NĂM</a:t>
            </a:r>
            <a:endParaRPr lang="en-AU" sz="1600" dirty="0">
              <a:solidFill>
                <a:schemeClr val="tx1"/>
              </a:solidFill>
              <a:effectLst/>
              <a:latin typeface="Arial" panose="020B0604020202020204" pitchFamily="34" charset="0"/>
              <a:cs typeface="Arial" panose="020B0604020202020204" pitchFamily="34" charset="0"/>
            </a:endParaRPr>
          </a:p>
        </p:txBody>
      </p:sp>
      <p:cxnSp>
        <p:nvCxnSpPr>
          <p:cNvPr id="8" name="Straight Connector 7">
            <a:extLst>
              <a:ext uri="{FF2B5EF4-FFF2-40B4-BE49-F238E27FC236}">
                <a16:creationId xmlns:a16="http://schemas.microsoft.com/office/drawing/2014/main" id="{A330DCFC-A637-6AC1-D3CE-2A9A23FCE94A}"/>
              </a:ext>
            </a:extLst>
          </p:cNvPr>
          <p:cNvCxnSpPr>
            <a:cxnSpLocks/>
          </p:cNvCxnSpPr>
          <p:nvPr/>
        </p:nvCxnSpPr>
        <p:spPr>
          <a:xfrm>
            <a:off x="3004383" y="5455439"/>
            <a:ext cx="2855662"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3" name="object 58">
            <a:extLst>
              <a:ext uri="{FF2B5EF4-FFF2-40B4-BE49-F238E27FC236}">
                <a16:creationId xmlns:a16="http://schemas.microsoft.com/office/drawing/2014/main" id="{41D93F8A-81E6-1CDA-D72D-731502B0E1F5}"/>
              </a:ext>
            </a:extLst>
          </p:cNvPr>
          <p:cNvSpPr txBox="1"/>
          <p:nvPr/>
        </p:nvSpPr>
        <p:spPr>
          <a:xfrm>
            <a:off x="2817172" y="3755863"/>
            <a:ext cx="1963021" cy="1002197"/>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100000"/>
              </a:lnSpc>
              <a:spcBef>
                <a:spcPts val="217"/>
              </a:spcBef>
            </a:pPr>
            <a:r>
              <a:rPr lang="en-US" altLang="zh-CN" sz="1600" b="0" dirty="0">
                <a:solidFill>
                  <a:schemeClr val="tx1"/>
                </a:solidFill>
                <a:latin typeface="Arial" panose="020B0604020202020204" pitchFamily="34" charset="0"/>
              </a:rPr>
              <a:t>PHÁT TRIỂN TỐT NHẤT </a:t>
            </a:r>
            <a:r>
              <a:rPr lang="en-US" altLang="zh-CN" sz="1600" b="0" dirty="0" err="1">
                <a:solidFill>
                  <a:schemeClr val="tx1"/>
                </a:solidFill>
                <a:latin typeface="Arial" panose="020B0604020202020204" pitchFamily="34" charset="0"/>
              </a:rPr>
              <a:t>Ở</a:t>
            </a:r>
            <a:r>
              <a:rPr lang="en-US" altLang="zh-CN" sz="1600" b="0" dirty="0">
                <a:solidFill>
                  <a:schemeClr val="tx1"/>
                </a:solidFill>
                <a:latin typeface="Arial" panose="020B0604020202020204" pitchFamily="34" charset="0"/>
              </a:rPr>
              <a:t> CÁC VÙNG MÁT MẺ HƠN VÀ VINTAGES</a:t>
            </a:r>
            <a:endParaRPr lang="en-AU" sz="1600" b="0" dirty="0">
              <a:solidFill>
                <a:schemeClr val="tx1"/>
              </a:solidFill>
              <a:effectLst/>
              <a:latin typeface="Arial" panose="020B0604020202020204" pitchFamily="34" charset="0"/>
            </a:endParaRPr>
          </a:p>
        </p:txBody>
      </p:sp>
      <p:cxnSp>
        <p:nvCxnSpPr>
          <p:cNvPr id="10" name="Straight Connector 9">
            <a:extLst>
              <a:ext uri="{FF2B5EF4-FFF2-40B4-BE49-F238E27FC236}">
                <a16:creationId xmlns:a16="http://schemas.microsoft.com/office/drawing/2014/main" id="{ADF085AA-2D6C-20DD-A889-A5D11F271243}"/>
              </a:ext>
            </a:extLst>
          </p:cNvPr>
          <p:cNvCxnSpPr>
            <a:cxnSpLocks/>
          </p:cNvCxnSpPr>
          <p:nvPr/>
        </p:nvCxnSpPr>
        <p:spPr>
          <a:xfrm>
            <a:off x="4700322" y="4244054"/>
            <a:ext cx="115972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5" name="Picture Placeholder 8">
            <a:extLst>
              <a:ext uri="{FF2B5EF4-FFF2-40B4-BE49-F238E27FC236}">
                <a16:creationId xmlns:a16="http://schemas.microsoft.com/office/drawing/2014/main" id="{50E109CE-82C9-644F-DA1A-03EAC11BF1CB}"/>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5376486" y="757100"/>
            <a:ext cx="2114328" cy="6400800"/>
          </a:xfrm>
          <a:prstGeom prst="rect">
            <a:avLst/>
          </a:prstGeom>
        </p:spPr>
      </p:pic>
      <p:sp>
        <p:nvSpPr>
          <p:cNvPr id="9" name="object 10">
            <a:extLst>
              <a:ext uri="{FF2B5EF4-FFF2-40B4-BE49-F238E27FC236}">
                <a16:creationId xmlns:a16="http://schemas.microsoft.com/office/drawing/2014/main" id="{C1C60270-6F00-912C-722B-CBA31350908A}"/>
              </a:ext>
            </a:extLst>
          </p:cNvPr>
          <p:cNvSpPr txBox="1"/>
          <p:nvPr/>
        </p:nvSpPr>
        <p:spPr>
          <a:xfrm rot="16200000">
            <a:off x="4249882" y="4460781"/>
            <a:ext cx="4652237" cy="804387"/>
          </a:xfrm>
          <a:prstGeom prst="rect">
            <a:avLst/>
          </a:prstGeom>
        </p:spPr>
        <p:txBody>
          <a:bodyPr vert="horz" wrap="square" lIns="0" tIns="12065" rIns="0" bIns="0" rtlCol="0">
            <a:spAutoFit/>
          </a:bodyPr>
          <a:lstStyle/>
          <a:p>
            <a:pPr algn="ctr" defTabSz="914453">
              <a:lnSpc>
                <a:spcPct val="80000"/>
              </a:lnSpc>
              <a:spcBef>
                <a:spcPct val="0"/>
              </a:spcBef>
            </a:pPr>
            <a:r>
              <a:rPr lang="en-US" altLang="zh-CN" sz="3200" dirty="0">
                <a:solidFill>
                  <a:schemeClr val="bg1"/>
                </a:solidFill>
                <a:latin typeface="Arial" panose="020B0604020202020204" pitchFamily="34" charset="0"/>
                <a:ea typeface="Inter Display" panose="02000503000000020004" pitchFamily="2" charset="0"/>
                <a:cs typeface="Arial" panose="020B0604020202020204" pitchFamily="34" charset="0"/>
              </a:rPr>
              <a:t>CABERNET SAUVIGNON</a:t>
            </a:r>
            <a:endParaRPr lang="en-AU" sz="3200"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Tree>
    <p:extLst>
      <p:ext uri="{BB962C8B-B14F-4D97-AF65-F5344CB8AC3E}">
        <p14:creationId xmlns:p14="http://schemas.microsoft.com/office/powerpoint/2010/main" val="29648615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map of australia with red and white colors  AI-generated content may be incorrect.">
            <a:extLst>
              <a:ext uri="{FF2B5EF4-FFF2-40B4-BE49-F238E27FC236}">
                <a16:creationId xmlns:a16="http://schemas.microsoft.com/office/drawing/2014/main" id="{EA33395E-4D0B-D1CD-89FA-723252E9277D}"/>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1912" r="-221"/>
          <a:stretch/>
        </p:blipFill>
        <p:spPr>
          <a:xfrm>
            <a:off x="2739512" y="1"/>
            <a:ext cx="9547928" cy="6858000"/>
          </a:xfrm>
        </p:spPr>
      </p:pic>
      <p:sp>
        <p:nvSpPr>
          <p:cNvPr id="3" name="Title 2">
            <a:extLst>
              <a:ext uri="{FF2B5EF4-FFF2-40B4-BE49-F238E27FC236}">
                <a16:creationId xmlns:a16="http://schemas.microsoft.com/office/drawing/2014/main" id="{2E8299DC-0241-3CE8-904B-330EA39384FE}"/>
              </a:ext>
            </a:extLst>
          </p:cNvPr>
          <p:cNvSpPr>
            <a:spLocks noGrp="1"/>
          </p:cNvSpPr>
          <p:nvPr>
            <p:ph type="title"/>
          </p:nvPr>
        </p:nvSpPr>
        <p:spPr>
          <a:xfrm>
            <a:off x="623888" y="587955"/>
            <a:ext cx="6158452" cy="1325562"/>
          </a:xfrm>
        </p:spPr>
        <p:txBody>
          <a:bodyPr/>
          <a:lstStyle/>
          <a:p>
            <a:r>
              <a:rPr lang="en-US" altLang="zh-CN" b="1" dirty="0">
                <a:solidFill>
                  <a:schemeClr val="accent1"/>
                </a:solidFill>
              </a:rPr>
              <a:t>ÚC</a:t>
            </a:r>
          </a:p>
        </p:txBody>
      </p:sp>
      <p:sp>
        <p:nvSpPr>
          <p:cNvPr id="6" name="TextBox 5">
            <a:extLst>
              <a:ext uri="{FF2B5EF4-FFF2-40B4-BE49-F238E27FC236}">
                <a16:creationId xmlns:a16="http://schemas.microsoft.com/office/drawing/2014/main" id="{E086698A-3700-9AE2-247A-06483592D166}"/>
              </a:ext>
            </a:extLst>
          </p:cNvPr>
          <p:cNvSpPr txBox="1"/>
          <p:nvPr/>
        </p:nvSpPr>
        <p:spPr>
          <a:xfrm>
            <a:off x="6199632" y="5655302"/>
            <a:ext cx="1561617" cy="369332"/>
          </a:xfrm>
          <a:prstGeom prst="rect">
            <a:avLst/>
          </a:prstGeom>
          <a:noFill/>
        </p:spPr>
        <p:txBody>
          <a:bodyPr wrap="square">
            <a:spAutoFit/>
          </a:bodyPr>
          <a:lstStyle/>
          <a:p>
            <a:r>
              <a:rPr lang="en-US" altLang="zh-CN" b="1" dirty="0">
                <a:solidFill>
                  <a:schemeClr val="accent4"/>
                </a:solidFill>
                <a:latin typeface="Arial" panose="020B0604020202020204" pitchFamily="34" charset="0"/>
              </a:rPr>
              <a:t>BAROSSA</a:t>
            </a:r>
            <a:endParaRPr lang="en-US" b="1" dirty="0">
              <a:solidFill>
                <a:schemeClr val="accent4"/>
              </a:solidFill>
              <a:latin typeface="Arial" panose="020B0604020202020204" pitchFamily="34" charset="0"/>
            </a:endParaRPr>
          </a:p>
        </p:txBody>
      </p:sp>
      <p:cxnSp>
        <p:nvCxnSpPr>
          <p:cNvPr id="7" name="Straight Connector 6">
            <a:extLst>
              <a:ext uri="{FF2B5EF4-FFF2-40B4-BE49-F238E27FC236}">
                <a16:creationId xmlns:a16="http://schemas.microsoft.com/office/drawing/2014/main" id="{81264671-DFD3-CE97-2C3C-1AB7F2B469AB}"/>
              </a:ext>
            </a:extLst>
          </p:cNvPr>
          <p:cNvCxnSpPr>
            <a:cxnSpLocks/>
          </p:cNvCxnSpPr>
          <p:nvPr/>
        </p:nvCxnSpPr>
        <p:spPr>
          <a:xfrm flipV="1">
            <a:off x="7485888" y="4718304"/>
            <a:ext cx="950976" cy="1121664"/>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54621381"/>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EC09D7-BE0F-7637-32DA-635D52C137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0A22D0-7F18-64FC-D4F3-59FB5689D3E4}"/>
              </a:ext>
            </a:extLst>
          </p:cNvPr>
          <p:cNvSpPr>
            <a:spLocks noGrp="1"/>
          </p:cNvSpPr>
          <p:nvPr>
            <p:ph type="title" idx="4294967295"/>
          </p:nvPr>
        </p:nvSpPr>
        <p:spPr>
          <a:xfrm>
            <a:off x="592084" y="587116"/>
            <a:ext cx="11283754" cy="1006314"/>
          </a:xfrm>
        </p:spPr>
        <p:txBody>
          <a:bodyPr/>
          <a:lstStyle/>
          <a:p>
            <a:r>
              <a:rPr lang="en-US" altLang="zh-CN" sz="3200" b="1" dirty="0" err="1">
                <a:solidFill>
                  <a:schemeClr val="accent1"/>
                </a:solidFill>
              </a:rPr>
              <a:t>Đặc</a:t>
            </a:r>
            <a:r>
              <a:rPr lang="en-US" altLang="zh-CN" sz="3200" b="1" dirty="0">
                <a:solidFill>
                  <a:schemeClr val="accent1"/>
                </a:solidFill>
              </a:rPr>
              <a:t> </a:t>
            </a:r>
            <a:r>
              <a:rPr lang="en-US" altLang="zh-CN" sz="3200" b="1" dirty="0" err="1">
                <a:solidFill>
                  <a:schemeClr val="accent1"/>
                </a:solidFill>
              </a:rPr>
              <a:t>điểm</a:t>
            </a:r>
            <a:r>
              <a:rPr lang="en-US" altLang="zh-CN" sz="3200" b="1" dirty="0">
                <a:solidFill>
                  <a:schemeClr val="accent1"/>
                </a:solidFill>
              </a:rPr>
              <a:t> </a:t>
            </a:r>
            <a:r>
              <a:rPr lang="en-US" altLang="zh-CN" sz="3200" b="1" dirty="0" err="1">
                <a:solidFill>
                  <a:schemeClr val="accent1"/>
                </a:solidFill>
              </a:rPr>
              <a:t>của</a:t>
            </a:r>
            <a:r>
              <a:rPr lang="en-US" altLang="zh-CN" sz="3200" b="1" dirty="0">
                <a:solidFill>
                  <a:schemeClr val="accent1"/>
                </a:solidFill>
              </a:rPr>
              <a:t> CABERNET SAUVIGNON </a:t>
            </a:r>
            <a:br>
              <a:rPr lang="en-US" altLang="zh-CN" sz="3200" b="1" dirty="0">
                <a:solidFill>
                  <a:schemeClr val="accent1"/>
                </a:solidFill>
              </a:rPr>
            </a:br>
            <a:r>
              <a:rPr lang="en-US" altLang="zh-CN" sz="3200" b="1" dirty="0">
                <a:solidFill>
                  <a:schemeClr val="accent1"/>
                </a:solidFill>
              </a:rPr>
              <a:t>THUNG LŨNG BAROSSA</a:t>
            </a:r>
          </a:p>
        </p:txBody>
      </p:sp>
      <p:sp>
        <p:nvSpPr>
          <p:cNvPr id="10" name="Oval 9">
            <a:extLst>
              <a:ext uri="{FF2B5EF4-FFF2-40B4-BE49-F238E27FC236}">
                <a16:creationId xmlns:a16="http://schemas.microsoft.com/office/drawing/2014/main" id="{5E9E726C-4D13-C985-23C4-41962972AEC9}"/>
              </a:ext>
            </a:extLst>
          </p:cNvPr>
          <p:cNvSpPr/>
          <p:nvPr/>
        </p:nvSpPr>
        <p:spPr>
          <a:xfrm>
            <a:off x="1994938" y="1693590"/>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4" name="Oval 13">
            <a:extLst>
              <a:ext uri="{FF2B5EF4-FFF2-40B4-BE49-F238E27FC236}">
                <a16:creationId xmlns:a16="http://schemas.microsoft.com/office/drawing/2014/main" id="{771307A9-E657-7B93-C606-E56C9CC56144}"/>
              </a:ext>
            </a:extLst>
          </p:cNvPr>
          <p:cNvSpPr/>
          <p:nvPr/>
        </p:nvSpPr>
        <p:spPr>
          <a:xfrm>
            <a:off x="2359081" y="1690688"/>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5" name="Oval 14">
            <a:extLst>
              <a:ext uri="{FF2B5EF4-FFF2-40B4-BE49-F238E27FC236}">
                <a16:creationId xmlns:a16="http://schemas.microsoft.com/office/drawing/2014/main" id="{BB07819D-D2FE-B083-3339-A8E88A45DDA6}"/>
              </a:ext>
            </a:extLst>
          </p:cNvPr>
          <p:cNvSpPr/>
          <p:nvPr/>
        </p:nvSpPr>
        <p:spPr>
          <a:xfrm>
            <a:off x="2723224" y="1690688"/>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6" name="Oval 15">
            <a:extLst>
              <a:ext uri="{FF2B5EF4-FFF2-40B4-BE49-F238E27FC236}">
                <a16:creationId xmlns:a16="http://schemas.microsoft.com/office/drawing/2014/main" id="{E5E205D0-C411-38B0-4D9A-80B38795D0BF}"/>
              </a:ext>
            </a:extLst>
          </p:cNvPr>
          <p:cNvSpPr/>
          <p:nvPr/>
        </p:nvSpPr>
        <p:spPr>
          <a:xfrm>
            <a:off x="3087367" y="1690688"/>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37" name="Title 2">
            <a:extLst>
              <a:ext uri="{FF2B5EF4-FFF2-40B4-BE49-F238E27FC236}">
                <a16:creationId xmlns:a16="http://schemas.microsoft.com/office/drawing/2014/main" id="{EA60979E-6B19-2DD7-E677-86C2BA4BC3F6}"/>
              </a:ext>
            </a:extLst>
          </p:cNvPr>
          <p:cNvSpPr txBox="1"/>
          <p:nvPr/>
        </p:nvSpPr>
        <p:spPr>
          <a:xfrm>
            <a:off x="514492" y="1700368"/>
            <a:ext cx="1104374" cy="282528"/>
          </a:xfrm>
          <a:prstGeom prst="rect">
            <a:avLst/>
          </a:prstGeom>
        </p:spPr>
        <p:txBody>
          <a:bodyPr anchor="t">
            <a:norm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MÀU SẮC</a:t>
            </a:r>
          </a:p>
        </p:txBody>
      </p:sp>
      <p:sp>
        <p:nvSpPr>
          <p:cNvPr id="41" name="Oval 40">
            <a:extLst>
              <a:ext uri="{FF2B5EF4-FFF2-40B4-BE49-F238E27FC236}">
                <a16:creationId xmlns:a16="http://schemas.microsoft.com/office/drawing/2014/main" id="{F70FE6CA-4CF6-7CB6-8C56-0690F7009B9A}"/>
              </a:ext>
            </a:extLst>
          </p:cNvPr>
          <p:cNvSpPr/>
          <p:nvPr/>
        </p:nvSpPr>
        <p:spPr>
          <a:xfrm>
            <a:off x="3451891" y="1690688"/>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42" name="Oval 41">
            <a:extLst>
              <a:ext uri="{FF2B5EF4-FFF2-40B4-BE49-F238E27FC236}">
                <a16:creationId xmlns:a16="http://schemas.microsoft.com/office/drawing/2014/main" id="{4B8C71F0-2CF6-CBD1-8314-29E4968C9B0D}"/>
              </a:ext>
            </a:extLst>
          </p:cNvPr>
          <p:cNvSpPr/>
          <p:nvPr/>
        </p:nvSpPr>
        <p:spPr>
          <a:xfrm>
            <a:off x="3816415" y="1690688"/>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43" name="Oval 42">
            <a:extLst>
              <a:ext uri="{FF2B5EF4-FFF2-40B4-BE49-F238E27FC236}">
                <a16:creationId xmlns:a16="http://schemas.microsoft.com/office/drawing/2014/main" id="{F0918A7E-8435-E625-F670-759EC5083F3C}"/>
              </a:ext>
            </a:extLst>
          </p:cNvPr>
          <p:cNvSpPr/>
          <p:nvPr/>
        </p:nvSpPr>
        <p:spPr>
          <a:xfrm>
            <a:off x="4174760" y="1690688"/>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44" name="Oval 43">
            <a:extLst>
              <a:ext uri="{FF2B5EF4-FFF2-40B4-BE49-F238E27FC236}">
                <a16:creationId xmlns:a16="http://schemas.microsoft.com/office/drawing/2014/main" id="{EA358267-FF4F-A528-01D9-3198E2F926C6}"/>
              </a:ext>
            </a:extLst>
          </p:cNvPr>
          <p:cNvSpPr/>
          <p:nvPr/>
        </p:nvSpPr>
        <p:spPr>
          <a:xfrm>
            <a:off x="4545462" y="1690688"/>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45" name="Oval 44">
            <a:extLst>
              <a:ext uri="{FF2B5EF4-FFF2-40B4-BE49-F238E27FC236}">
                <a16:creationId xmlns:a16="http://schemas.microsoft.com/office/drawing/2014/main" id="{8C4AFAE9-F897-C007-2BE9-FDD7125ABF7E}"/>
              </a:ext>
            </a:extLst>
          </p:cNvPr>
          <p:cNvSpPr/>
          <p:nvPr/>
        </p:nvSpPr>
        <p:spPr>
          <a:xfrm>
            <a:off x="4909986" y="1690688"/>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46" name="Title 2">
            <a:extLst>
              <a:ext uri="{FF2B5EF4-FFF2-40B4-BE49-F238E27FC236}">
                <a16:creationId xmlns:a16="http://schemas.microsoft.com/office/drawing/2014/main" id="{E162DE04-1B37-450A-8612-D926B31C5AB7}"/>
              </a:ext>
            </a:extLst>
          </p:cNvPr>
          <p:cNvSpPr txBox="1"/>
          <p:nvPr/>
        </p:nvSpPr>
        <p:spPr>
          <a:xfrm>
            <a:off x="2899126" y="2137881"/>
            <a:ext cx="241126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Cabernet (</a:t>
            </a:r>
            <a:r>
              <a:rPr lang="en-US" altLang="zh-CN" sz="1200" cap="none" dirty="0" err="1">
                <a:solidFill>
                  <a:schemeClr val="tx1"/>
                </a:solidFill>
                <a:latin typeface="Arial" panose="020B0604020202020204" pitchFamily="34" charset="0"/>
                <a:cs typeface="Arial" panose="020B0604020202020204" pitchFamily="34" charset="0"/>
              </a:rPr>
              <a:t>trẻ</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trung</a:t>
            </a:r>
            <a:r>
              <a:rPr lang="en-US" altLang="zh-CN" sz="1200" cap="none" dirty="0">
                <a:solidFill>
                  <a:schemeClr val="tx1"/>
                </a:solidFill>
                <a:latin typeface="Arial" panose="020B0604020202020204" pitchFamily="34" charset="0"/>
                <a:cs typeface="Arial" panose="020B0604020202020204" pitchFamily="34" charset="0"/>
              </a:rPr>
              <a:t>)</a:t>
            </a:r>
          </a:p>
        </p:txBody>
      </p:sp>
      <p:cxnSp>
        <p:nvCxnSpPr>
          <p:cNvPr id="48" name="Straight Connector 47">
            <a:extLst>
              <a:ext uri="{FF2B5EF4-FFF2-40B4-BE49-F238E27FC236}">
                <a16:creationId xmlns:a16="http://schemas.microsoft.com/office/drawing/2014/main" id="{43DA3CEB-458A-D314-263A-CA3C2D509FD5}"/>
              </a:ext>
            </a:extLst>
          </p:cNvPr>
          <p:cNvCxnSpPr>
            <a:cxnSpLocks/>
          </p:cNvCxnSpPr>
          <p:nvPr/>
        </p:nvCxnSpPr>
        <p:spPr>
          <a:xfrm>
            <a:off x="1394644" y="1827022"/>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56B324C1-B532-6319-4E42-3A30F641C9BA}"/>
              </a:ext>
            </a:extLst>
          </p:cNvPr>
          <p:cNvSpPr/>
          <p:nvPr/>
        </p:nvSpPr>
        <p:spPr>
          <a:xfrm>
            <a:off x="1994938" y="284276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55" name="Oval 54">
            <a:extLst>
              <a:ext uri="{FF2B5EF4-FFF2-40B4-BE49-F238E27FC236}">
                <a16:creationId xmlns:a16="http://schemas.microsoft.com/office/drawing/2014/main" id="{CAD22B74-9270-96D6-E0F1-243A26D60B39}"/>
              </a:ext>
            </a:extLst>
          </p:cNvPr>
          <p:cNvSpPr/>
          <p:nvPr/>
        </p:nvSpPr>
        <p:spPr>
          <a:xfrm>
            <a:off x="2359081"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56" name="Oval 55">
            <a:extLst>
              <a:ext uri="{FF2B5EF4-FFF2-40B4-BE49-F238E27FC236}">
                <a16:creationId xmlns:a16="http://schemas.microsoft.com/office/drawing/2014/main" id="{4EA501BB-C7F5-7FA5-7FF8-DB7E0DD2D454}"/>
              </a:ext>
            </a:extLst>
          </p:cNvPr>
          <p:cNvSpPr/>
          <p:nvPr/>
        </p:nvSpPr>
        <p:spPr>
          <a:xfrm>
            <a:off x="2723224"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57" name="Oval 56">
            <a:extLst>
              <a:ext uri="{FF2B5EF4-FFF2-40B4-BE49-F238E27FC236}">
                <a16:creationId xmlns:a16="http://schemas.microsoft.com/office/drawing/2014/main" id="{F9D5A2BC-1C21-488D-EA01-242C24BAE29B}"/>
              </a:ext>
            </a:extLst>
          </p:cNvPr>
          <p:cNvSpPr/>
          <p:nvPr/>
        </p:nvSpPr>
        <p:spPr>
          <a:xfrm>
            <a:off x="3087367"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58" name="Title 2">
            <a:extLst>
              <a:ext uri="{FF2B5EF4-FFF2-40B4-BE49-F238E27FC236}">
                <a16:creationId xmlns:a16="http://schemas.microsoft.com/office/drawing/2014/main" id="{2A138B4E-691E-C104-0EE7-DF68C7C8EABA}"/>
              </a:ext>
            </a:extLst>
          </p:cNvPr>
          <p:cNvSpPr txBox="1"/>
          <p:nvPr/>
        </p:nvSpPr>
        <p:spPr>
          <a:xfrm>
            <a:off x="514491" y="2838974"/>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ĐẬM</a:t>
            </a:r>
          </a:p>
        </p:txBody>
      </p:sp>
      <p:sp>
        <p:nvSpPr>
          <p:cNvPr id="59" name="Oval 58">
            <a:extLst>
              <a:ext uri="{FF2B5EF4-FFF2-40B4-BE49-F238E27FC236}">
                <a16:creationId xmlns:a16="http://schemas.microsoft.com/office/drawing/2014/main" id="{0EAE25DB-3CA0-4A42-2597-A8EBE9BC4A06}"/>
              </a:ext>
            </a:extLst>
          </p:cNvPr>
          <p:cNvSpPr/>
          <p:nvPr/>
        </p:nvSpPr>
        <p:spPr>
          <a:xfrm>
            <a:off x="3451891" y="2839866"/>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60" name="Oval 59">
            <a:extLst>
              <a:ext uri="{FF2B5EF4-FFF2-40B4-BE49-F238E27FC236}">
                <a16:creationId xmlns:a16="http://schemas.microsoft.com/office/drawing/2014/main" id="{A88E41DB-CE57-215D-8C17-D6096052A961}"/>
              </a:ext>
            </a:extLst>
          </p:cNvPr>
          <p:cNvSpPr/>
          <p:nvPr/>
        </p:nvSpPr>
        <p:spPr>
          <a:xfrm>
            <a:off x="3816415" y="2839866"/>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61" name="Oval 60">
            <a:extLst>
              <a:ext uri="{FF2B5EF4-FFF2-40B4-BE49-F238E27FC236}">
                <a16:creationId xmlns:a16="http://schemas.microsoft.com/office/drawing/2014/main" id="{56D48F85-BF09-A31E-0105-6F828E6A2A80}"/>
              </a:ext>
            </a:extLst>
          </p:cNvPr>
          <p:cNvSpPr/>
          <p:nvPr/>
        </p:nvSpPr>
        <p:spPr>
          <a:xfrm>
            <a:off x="4174760" y="2839866"/>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62" name="Oval 61">
            <a:extLst>
              <a:ext uri="{FF2B5EF4-FFF2-40B4-BE49-F238E27FC236}">
                <a16:creationId xmlns:a16="http://schemas.microsoft.com/office/drawing/2014/main" id="{949540E5-39F1-062B-784A-CF803311CF36}"/>
              </a:ext>
            </a:extLst>
          </p:cNvPr>
          <p:cNvSpPr/>
          <p:nvPr/>
        </p:nvSpPr>
        <p:spPr>
          <a:xfrm>
            <a:off x="4545462" y="2839866"/>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63" name="Oval 62">
            <a:extLst>
              <a:ext uri="{FF2B5EF4-FFF2-40B4-BE49-F238E27FC236}">
                <a16:creationId xmlns:a16="http://schemas.microsoft.com/office/drawing/2014/main" id="{BD3B6A83-9E9B-AACC-6479-E9F5C79121C0}"/>
              </a:ext>
            </a:extLst>
          </p:cNvPr>
          <p:cNvSpPr/>
          <p:nvPr/>
        </p:nvSpPr>
        <p:spPr>
          <a:xfrm>
            <a:off x="4909986" y="2839866"/>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66" name="Title 2">
            <a:extLst>
              <a:ext uri="{FF2B5EF4-FFF2-40B4-BE49-F238E27FC236}">
                <a16:creationId xmlns:a16="http://schemas.microsoft.com/office/drawing/2014/main" id="{2B065DC4-F1F3-5B67-068B-118B01794EE3}"/>
              </a:ext>
            </a:extLst>
          </p:cNvPr>
          <p:cNvSpPr txBox="1"/>
          <p:nvPr/>
        </p:nvSpPr>
        <p:spPr>
          <a:xfrm>
            <a:off x="1896906"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Nhẹ</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67" name="Title 2">
            <a:extLst>
              <a:ext uri="{FF2B5EF4-FFF2-40B4-BE49-F238E27FC236}">
                <a16:creationId xmlns:a16="http://schemas.microsoft.com/office/drawing/2014/main" id="{B7C01906-5D40-F5EB-AC78-3E04BD6F69BB}"/>
              </a:ext>
            </a:extLst>
          </p:cNvPr>
          <p:cNvSpPr txBox="1"/>
          <p:nvPr/>
        </p:nvSpPr>
        <p:spPr>
          <a:xfrm>
            <a:off x="3166657" y="25176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Vừa</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68" name="Title 2">
            <a:extLst>
              <a:ext uri="{FF2B5EF4-FFF2-40B4-BE49-F238E27FC236}">
                <a16:creationId xmlns:a16="http://schemas.microsoft.com/office/drawing/2014/main" id="{3B6A3A30-1873-A6BA-2798-63AF8B67FB55}"/>
              </a:ext>
            </a:extLst>
          </p:cNvPr>
          <p:cNvSpPr txBox="1"/>
          <p:nvPr/>
        </p:nvSpPr>
        <p:spPr>
          <a:xfrm>
            <a:off x="4459788"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8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Đầy</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đặn</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69" name="Oval 68">
            <a:extLst>
              <a:ext uri="{FF2B5EF4-FFF2-40B4-BE49-F238E27FC236}">
                <a16:creationId xmlns:a16="http://schemas.microsoft.com/office/drawing/2014/main" id="{5C46DC12-0E83-EB3D-4A80-988616D8C11A}"/>
              </a:ext>
            </a:extLst>
          </p:cNvPr>
          <p:cNvSpPr/>
          <p:nvPr/>
        </p:nvSpPr>
        <p:spPr>
          <a:xfrm>
            <a:off x="1994938" y="3683028"/>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70" name="Oval 69">
            <a:extLst>
              <a:ext uri="{FF2B5EF4-FFF2-40B4-BE49-F238E27FC236}">
                <a16:creationId xmlns:a16="http://schemas.microsoft.com/office/drawing/2014/main" id="{5D833F3F-FCE3-9CEC-C76A-79762F233562}"/>
              </a:ext>
            </a:extLst>
          </p:cNvPr>
          <p:cNvSpPr/>
          <p:nvPr/>
        </p:nvSpPr>
        <p:spPr>
          <a:xfrm>
            <a:off x="2359081"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71" name="Oval 70">
            <a:extLst>
              <a:ext uri="{FF2B5EF4-FFF2-40B4-BE49-F238E27FC236}">
                <a16:creationId xmlns:a16="http://schemas.microsoft.com/office/drawing/2014/main" id="{6B996D25-CA96-006C-392C-55D421287582}"/>
              </a:ext>
            </a:extLst>
          </p:cNvPr>
          <p:cNvSpPr/>
          <p:nvPr/>
        </p:nvSpPr>
        <p:spPr>
          <a:xfrm>
            <a:off x="2723224"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72" name="Oval 71">
            <a:extLst>
              <a:ext uri="{FF2B5EF4-FFF2-40B4-BE49-F238E27FC236}">
                <a16:creationId xmlns:a16="http://schemas.microsoft.com/office/drawing/2014/main" id="{45C2B84D-7036-CDB8-58F3-3D1E2A9C3AAB}"/>
              </a:ext>
            </a:extLst>
          </p:cNvPr>
          <p:cNvSpPr/>
          <p:nvPr/>
        </p:nvSpPr>
        <p:spPr>
          <a:xfrm>
            <a:off x="3087367"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74" name="Oval 73">
            <a:extLst>
              <a:ext uri="{FF2B5EF4-FFF2-40B4-BE49-F238E27FC236}">
                <a16:creationId xmlns:a16="http://schemas.microsoft.com/office/drawing/2014/main" id="{F479E814-06E5-BCE8-2BAF-50946C45F8FB}"/>
              </a:ext>
            </a:extLst>
          </p:cNvPr>
          <p:cNvSpPr/>
          <p:nvPr/>
        </p:nvSpPr>
        <p:spPr>
          <a:xfrm>
            <a:off x="3451891"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75" name="Oval 74">
            <a:extLst>
              <a:ext uri="{FF2B5EF4-FFF2-40B4-BE49-F238E27FC236}">
                <a16:creationId xmlns:a16="http://schemas.microsoft.com/office/drawing/2014/main" id="{414CCDD2-F11D-0279-A36F-D4A37A2878FE}"/>
              </a:ext>
            </a:extLst>
          </p:cNvPr>
          <p:cNvSpPr/>
          <p:nvPr/>
        </p:nvSpPr>
        <p:spPr>
          <a:xfrm>
            <a:off x="3816415"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76" name="Oval 75">
            <a:extLst>
              <a:ext uri="{FF2B5EF4-FFF2-40B4-BE49-F238E27FC236}">
                <a16:creationId xmlns:a16="http://schemas.microsoft.com/office/drawing/2014/main" id="{CB52F33A-8F27-87AE-F35A-B6404F58AB15}"/>
              </a:ext>
            </a:extLst>
          </p:cNvPr>
          <p:cNvSpPr/>
          <p:nvPr/>
        </p:nvSpPr>
        <p:spPr>
          <a:xfrm>
            <a:off x="4174760"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77" name="Oval 76">
            <a:extLst>
              <a:ext uri="{FF2B5EF4-FFF2-40B4-BE49-F238E27FC236}">
                <a16:creationId xmlns:a16="http://schemas.microsoft.com/office/drawing/2014/main" id="{04C17CF5-823A-331C-DBD5-9922CD6CE349}"/>
              </a:ext>
            </a:extLst>
          </p:cNvPr>
          <p:cNvSpPr/>
          <p:nvPr/>
        </p:nvSpPr>
        <p:spPr>
          <a:xfrm>
            <a:off x="4545462"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78" name="Oval 77">
            <a:extLst>
              <a:ext uri="{FF2B5EF4-FFF2-40B4-BE49-F238E27FC236}">
                <a16:creationId xmlns:a16="http://schemas.microsoft.com/office/drawing/2014/main" id="{74B43055-8982-5378-E7DD-E548C1389335}"/>
              </a:ext>
            </a:extLst>
          </p:cNvPr>
          <p:cNvSpPr/>
          <p:nvPr/>
        </p:nvSpPr>
        <p:spPr>
          <a:xfrm>
            <a:off x="4909986"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79" name="Title 2">
            <a:extLst>
              <a:ext uri="{FF2B5EF4-FFF2-40B4-BE49-F238E27FC236}">
                <a16:creationId xmlns:a16="http://schemas.microsoft.com/office/drawing/2014/main" id="{4463A1FB-193C-93A5-86B8-C0EAB6798F81}"/>
              </a:ext>
            </a:extLst>
          </p:cNvPr>
          <p:cNvSpPr txBox="1"/>
          <p:nvPr/>
        </p:nvSpPr>
        <p:spPr>
          <a:xfrm>
            <a:off x="1896906" y="3329053"/>
            <a:ext cx="1087283" cy="332404"/>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Không</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80" name="Title 2">
            <a:extLst>
              <a:ext uri="{FF2B5EF4-FFF2-40B4-BE49-F238E27FC236}">
                <a16:creationId xmlns:a16="http://schemas.microsoft.com/office/drawing/2014/main" id="{9F9B86EA-9659-F793-8402-61AC31B812F2}"/>
              </a:ext>
            </a:extLst>
          </p:cNvPr>
          <p:cNvSpPr txBox="1"/>
          <p:nvPr/>
        </p:nvSpPr>
        <p:spPr>
          <a:xfrm>
            <a:off x="3017474" y="335792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Hơi</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81" name="Title 2">
            <a:extLst>
              <a:ext uri="{FF2B5EF4-FFF2-40B4-BE49-F238E27FC236}">
                <a16:creationId xmlns:a16="http://schemas.microsoft.com/office/drawing/2014/main" id="{1B0AB2D9-1B5B-00AA-32E4-0CE16334D9C2}"/>
              </a:ext>
            </a:extLst>
          </p:cNvPr>
          <p:cNvSpPr txBox="1"/>
          <p:nvPr/>
        </p:nvSpPr>
        <p:spPr>
          <a:xfrm>
            <a:off x="4459788" y="3329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cxnSp>
        <p:nvCxnSpPr>
          <p:cNvPr id="82" name="Straight Connector 81">
            <a:extLst>
              <a:ext uri="{FF2B5EF4-FFF2-40B4-BE49-F238E27FC236}">
                <a16:creationId xmlns:a16="http://schemas.microsoft.com/office/drawing/2014/main" id="{706A801E-3C03-1AC6-239B-36C7D7AC13CA}"/>
              </a:ext>
            </a:extLst>
          </p:cNvPr>
          <p:cNvCxnSpPr>
            <a:cxnSpLocks/>
          </p:cNvCxnSpPr>
          <p:nvPr/>
        </p:nvCxnSpPr>
        <p:spPr>
          <a:xfrm>
            <a:off x="1298448" y="2988557"/>
            <a:ext cx="64479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F0A67287-34B3-3006-D404-17F8D8C5AF4A}"/>
              </a:ext>
            </a:extLst>
          </p:cNvPr>
          <p:cNvSpPr txBox="1"/>
          <p:nvPr/>
        </p:nvSpPr>
        <p:spPr>
          <a:xfrm>
            <a:off x="514491" y="369183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NGỌT</a:t>
            </a:r>
          </a:p>
        </p:txBody>
      </p:sp>
      <p:cxnSp>
        <p:nvCxnSpPr>
          <p:cNvPr id="88" name="Straight Connector 87">
            <a:extLst>
              <a:ext uri="{FF2B5EF4-FFF2-40B4-BE49-F238E27FC236}">
                <a16:creationId xmlns:a16="http://schemas.microsoft.com/office/drawing/2014/main" id="{A648DC1B-D921-B490-B534-ECB1854E3DDC}"/>
              </a:ext>
            </a:extLst>
          </p:cNvPr>
          <p:cNvCxnSpPr>
            <a:cxnSpLocks/>
          </p:cNvCxnSpPr>
          <p:nvPr/>
        </p:nvCxnSpPr>
        <p:spPr>
          <a:xfrm>
            <a:off x="1394644" y="3832276"/>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462C42BA-0EE7-3F6B-1624-E391FE3E22F9}"/>
              </a:ext>
            </a:extLst>
          </p:cNvPr>
          <p:cNvSpPr/>
          <p:nvPr/>
        </p:nvSpPr>
        <p:spPr>
          <a:xfrm>
            <a:off x="1994938" y="45232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91" name="Oval 90">
            <a:extLst>
              <a:ext uri="{FF2B5EF4-FFF2-40B4-BE49-F238E27FC236}">
                <a16:creationId xmlns:a16="http://schemas.microsoft.com/office/drawing/2014/main" id="{CD63B3C4-F4F1-0729-1759-3BB985B1548E}"/>
              </a:ext>
            </a:extLst>
          </p:cNvPr>
          <p:cNvSpPr/>
          <p:nvPr/>
        </p:nvSpPr>
        <p:spPr>
          <a:xfrm>
            <a:off x="2359081"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92" name="Oval 91">
            <a:extLst>
              <a:ext uri="{FF2B5EF4-FFF2-40B4-BE49-F238E27FC236}">
                <a16:creationId xmlns:a16="http://schemas.microsoft.com/office/drawing/2014/main" id="{ACA437DD-7BA9-A58E-2AB0-2D850C10A8B6}"/>
              </a:ext>
            </a:extLst>
          </p:cNvPr>
          <p:cNvSpPr/>
          <p:nvPr/>
        </p:nvSpPr>
        <p:spPr>
          <a:xfrm>
            <a:off x="2723224"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93" name="Oval 92">
            <a:extLst>
              <a:ext uri="{FF2B5EF4-FFF2-40B4-BE49-F238E27FC236}">
                <a16:creationId xmlns:a16="http://schemas.microsoft.com/office/drawing/2014/main" id="{1F493C54-3679-D3F7-A7E8-0ABF20187A46}"/>
              </a:ext>
            </a:extLst>
          </p:cNvPr>
          <p:cNvSpPr/>
          <p:nvPr/>
        </p:nvSpPr>
        <p:spPr>
          <a:xfrm>
            <a:off x="3087367" y="4520385"/>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94" name="Oval 93">
            <a:extLst>
              <a:ext uri="{FF2B5EF4-FFF2-40B4-BE49-F238E27FC236}">
                <a16:creationId xmlns:a16="http://schemas.microsoft.com/office/drawing/2014/main" id="{61BAA34C-2760-A896-49EA-D9A7CF51EA94}"/>
              </a:ext>
            </a:extLst>
          </p:cNvPr>
          <p:cNvSpPr/>
          <p:nvPr/>
        </p:nvSpPr>
        <p:spPr>
          <a:xfrm>
            <a:off x="3451891" y="4520385"/>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95" name="Oval 94">
            <a:extLst>
              <a:ext uri="{FF2B5EF4-FFF2-40B4-BE49-F238E27FC236}">
                <a16:creationId xmlns:a16="http://schemas.microsoft.com/office/drawing/2014/main" id="{22480E4D-6B5D-2780-534D-BB2A3CFAAFB7}"/>
              </a:ext>
            </a:extLst>
          </p:cNvPr>
          <p:cNvSpPr/>
          <p:nvPr/>
        </p:nvSpPr>
        <p:spPr>
          <a:xfrm>
            <a:off x="3816415" y="4520385"/>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96" name="Oval 95">
            <a:extLst>
              <a:ext uri="{FF2B5EF4-FFF2-40B4-BE49-F238E27FC236}">
                <a16:creationId xmlns:a16="http://schemas.microsoft.com/office/drawing/2014/main" id="{F7A4D9B0-AB4E-0296-800B-432EF3928597}"/>
              </a:ext>
            </a:extLst>
          </p:cNvPr>
          <p:cNvSpPr/>
          <p:nvPr/>
        </p:nvSpPr>
        <p:spPr>
          <a:xfrm>
            <a:off x="4174760" y="4520385"/>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97" name="Oval 96">
            <a:extLst>
              <a:ext uri="{FF2B5EF4-FFF2-40B4-BE49-F238E27FC236}">
                <a16:creationId xmlns:a16="http://schemas.microsoft.com/office/drawing/2014/main" id="{45F340C9-765F-A155-4C63-97B14B45C9B8}"/>
              </a:ext>
            </a:extLst>
          </p:cNvPr>
          <p:cNvSpPr/>
          <p:nvPr/>
        </p:nvSpPr>
        <p:spPr>
          <a:xfrm>
            <a:off x="4545462"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98" name="Oval 97">
            <a:extLst>
              <a:ext uri="{FF2B5EF4-FFF2-40B4-BE49-F238E27FC236}">
                <a16:creationId xmlns:a16="http://schemas.microsoft.com/office/drawing/2014/main" id="{40A0356B-DB74-E944-961E-F62D8D53A02A}"/>
              </a:ext>
            </a:extLst>
          </p:cNvPr>
          <p:cNvSpPr/>
          <p:nvPr/>
        </p:nvSpPr>
        <p:spPr>
          <a:xfrm>
            <a:off x="4909986"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99" name="Title 2">
            <a:extLst>
              <a:ext uri="{FF2B5EF4-FFF2-40B4-BE49-F238E27FC236}">
                <a16:creationId xmlns:a16="http://schemas.microsoft.com/office/drawing/2014/main" id="{0D81679B-6E29-669E-4B63-837869662BCB}"/>
              </a:ext>
            </a:extLst>
          </p:cNvPr>
          <p:cNvSpPr txBox="1"/>
          <p:nvPr/>
        </p:nvSpPr>
        <p:spPr>
          <a:xfrm>
            <a:off x="1896906" y="416931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Thấp</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100" name="Title 2">
            <a:extLst>
              <a:ext uri="{FF2B5EF4-FFF2-40B4-BE49-F238E27FC236}">
                <a16:creationId xmlns:a16="http://schemas.microsoft.com/office/drawing/2014/main" id="{BEE4C8CF-5794-9B64-DB9C-D7CE9FAE4AB3}"/>
              </a:ext>
            </a:extLst>
          </p:cNvPr>
          <p:cNvSpPr txBox="1"/>
          <p:nvPr/>
        </p:nvSpPr>
        <p:spPr>
          <a:xfrm>
            <a:off x="3017474" y="419818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Vừa</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101" name="Title 2">
            <a:extLst>
              <a:ext uri="{FF2B5EF4-FFF2-40B4-BE49-F238E27FC236}">
                <a16:creationId xmlns:a16="http://schemas.microsoft.com/office/drawing/2014/main" id="{FE3EBE4E-EB98-83A3-75A2-18C830DF307D}"/>
              </a:ext>
            </a:extLst>
          </p:cNvPr>
          <p:cNvSpPr txBox="1"/>
          <p:nvPr/>
        </p:nvSpPr>
        <p:spPr>
          <a:xfrm>
            <a:off x="4459788" y="416931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Cao</a:t>
            </a:r>
          </a:p>
        </p:txBody>
      </p:sp>
      <p:sp>
        <p:nvSpPr>
          <p:cNvPr id="102" name="Title 2">
            <a:extLst>
              <a:ext uri="{FF2B5EF4-FFF2-40B4-BE49-F238E27FC236}">
                <a16:creationId xmlns:a16="http://schemas.microsoft.com/office/drawing/2014/main" id="{1B25F2BD-9424-0257-A803-9516DAAC1307}"/>
              </a:ext>
            </a:extLst>
          </p:cNvPr>
          <p:cNvSpPr txBox="1"/>
          <p:nvPr/>
        </p:nvSpPr>
        <p:spPr>
          <a:xfrm>
            <a:off x="514491" y="4532096"/>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GỖ SỒI</a:t>
            </a:r>
          </a:p>
        </p:txBody>
      </p:sp>
      <p:cxnSp>
        <p:nvCxnSpPr>
          <p:cNvPr id="103" name="Straight Connector 102">
            <a:extLst>
              <a:ext uri="{FF2B5EF4-FFF2-40B4-BE49-F238E27FC236}">
                <a16:creationId xmlns:a16="http://schemas.microsoft.com/office/drawing/2014/main" id="{143BECEC-4306-6B0A-1B62-892176C385A1}"/>
              </a:ext>
            </a:extLst>
          </p:cNvPr>
          <p:cNvCxnSpPr>
            <a:cxnSpLocks/>
          </p:cNvCxnSpPr>
          <p:nvPr/>
        </p:nvCxnSpPr>
        <p:spPr>
          <a:xfrm>
            <a:off x="1298448" y="4672535"/>
            <a:ext cx="64479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63A90E32-85F4-531C-DEDB-E7EBAB510C5A}"/>
              </a:ext>
            </a:extLst>
          </p:cNvPr>
          <p:cNvSpPr/>
          <p:nvPr/>
        </p:nvSpPr>
        <p:spPr>
          <a:xfrm>
            <a:off x="1994938" y="48692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06" name="Oval 105">
            <a:extLst>
              <a:ext uri="{FF2B5EF4-FFF2-40B4-BE49-F238E27FC236}">
                <a16:creationId xmlns:a16="http://schemas.microsoft.com/office/drawing/2014/main" id="{19D0AB0B-64C7-0CCD-48CC-27D938711BEA}"/>
              </a:ext>
            </a:extLst>
          </p:cNvPr>
          <p:cNvSpPr/>
          <p:nvPr/>
        </p:nvSpPr>
        <p:spPr>
          <a:xfrm>
            <a:off x="2359081"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07" name="Oval 106">
            <a:extLst>
              <a:ext uri="{FF2B5EF4-FFF2-40B4-BE49-F238E27FC236}">
                <a16:creationId xmlns:a16="http://schemas.microsoft.com/office/drawing/2014/main" id="{6DF9DB65-C7C7-F323-D0B4-C0877CFCC86C}"/>
              </a:ext>
            </a:extLst>
          </p:cNvPr>
          <p:cNvSpPr/>
          <p:nvPr/>
        </p:nvSpPr>
        <p:spPr>
          <a:xfrm>
            <a:off x="2723224"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08" name="Oval 107">
            <a:extLst>
              <a:ext uri="{FF2B5EF4-FFF2-40B4-BE49-F238E27FC236}">
                <a16:creationId xmlns:a16="http://schemas.microsoft.com/office/drawing/2014/main" id="{85F98601-EA11-F3BB-94FA-146B4BB1119D}"/>
              </a:ext>
            </a:extLst>
          </p:cNvPr>
          <p:cNvSpPr/>
          <p:nvPr/>
        </p:nvSpPr>
        <p:spPr>
          <a:xfrm>
            <a:off x="3087367"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09" name="Oval 108">
            <a:extLst>
              <a:ext uri="{FF2B5EF4-FFF2-40B4-BE49-F238E27FC236}">
                <a16:creationId xmlns:a16="http://schemas.microsoft.com/office/drawing/2014/main" id="{D805F586-0454-F760-CA62-3A9FB1E870B3}"/>
              </a:ext>
            </a:extLst>
          </p:cNvPr>
          <p:cNvSpPr/>
          <p:nvPr/>
        </p:nvSpPr>
        <p:spPr>
          <a:xfrm>
            <a:off x="3451891" y="4866374"/>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10" name="Oval 109">
            <a:extLst>
              <a:ext uri="{FF2B5EF4-FFF2-40B4-BE49-F238E27FC236}">
                <a16:creationId xmlns:a16="http://schemas.microsoft.com/office/drawing/2014/main" id="{050295CE-1D57-2339-84CB-D8EFA9E837D5}"/>
              </a:ext>
            </a:extLst>
          </p:cNvPr>
          <p:cNvSpPr/>
          <p:nvPr/>
        </p:nvSpPr>
        <p:spPr>
          <a:xfrm>
            <a:off x="3816415" y="4866374"/>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11" name="Oval 110">
            <a:extLst>
              <a:ext uri="{FF2B5EF4-FFF2-40B4-BE49-F238E27FC236}">
                <a16:creationId xmlns:a16="http://schemas.microsoft.com/office/drawing/2014/main" id="{E740F1B9-912A-65A7-F689-7207A5D6B6BF}"/>
              </a:ext>
            </a:extLst>
          </p:cNvPr>
          <p:cNvSpPr/>
          <p:nvPr/>
        </p:nvSpPr>
        <p:spPr>
          <a:xfrm>
            <a:off x="4174760" y="4866374"/>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12" name="Oval 111">
            <a:extLst>
              <a:ext uri="{FF2B5EF4-FFF2-40B4-BE49-F238E27FC236}">
                <a16:creationId xmlns:a16="http://schemas.microsoft.com/office/drawing/2014/main" id="{FB1028F6-2216-9C59-BB15-7FE3FE78E6AA}"/>
              </a:ext>
            </a:extLst>
          </p:cNvPr>
          <p:cNvSpPr/>
          <p:nvPr/>
        </p:nvSpPr>
        <p:spPr>
          <a:xfrm>
            <a:off x="4545462" y="4866374"/>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13" name="Oval 112">
            <a:extLst>
              <a:ext uri="{FF2B5EF4-FFF2-40B4-BE49-F238E27FC236}">
                <a16:creationId xmlns:a16="http://schemas.microsoft.com/office/drawing/2014/main" id="{90FC1ABE-5575-8D05-603D-3CCEA20815E8}"/>
              </a:ext>
            </a:extLst>
          </p:cNvPr>
          <p:cNvSpPr/>
          <p:nvPr/>
        </p:nvSpPr>
        <p:spPr>
          <a:xfrm>
            <a:off x="4909986" y="4866374"/>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14" name="Title 2">
            <a:extLst>
              <a:ext uri="{FF2B5EF4-FFF2-40B4-BE49-F238E27FC236}">
                <a16:creationId xmlns:a16="http://schemas.microsoft.com/office/drawing/2014/main" id="{8156B5FA-0F93-9B84-4A7C-D9514D3553A2}"/>
              </a:ext>
            </a:extLst>
          </p:cNvPr>
          <p:cNvSpPr txBox="1"/>
          <p:nvPr/>
        </p:nvSpPr>
        <p:spPr>
          <a:xfrm>
            <a:off x="514491" y="487808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err="1">
                <a:solidFill>
                  <a:schemeClr val="tx1"/>
                </a:solidFill>
                <a:latin typeface="Arial" panose="020B0604020202020204" pitchFamily="34" charset="0"/>
                <a:cs typeface="Arial" panose="020B0604020202020204" pitchFamily="34" charset="0"/>
              </a:rPr>
              <a:t>Độ</a:t>
            </a:r>
            <a:r>
              <a:rPr lang="en-US" altLang="zh-CN" sz="1200" dirty="0">
                <a:solidFill>
                  <a:schemeClr val="tx1"/>
                </a:solidFill>
                <a:latin typeface="Arial" panose="020B0604020202020204" pitchFamily="34" charset="0"/>
                <a:cs typeface="Arial" panose="020B0604020202020204" pitchFamily="34" charset="0"/>
              </a:rPr>
              <a:t> </a:t>
            </a:r>
            <a:r>
              <a:rPr lang="en-US" altLang="zh-CN" sz="1200" dirty="0" err="1">
                <a:solidFill>
                  <a:schemeClr val="tx1"/>
                </a:solidFill>
                <a:latin typeface="Arial" panose="020B0604020202020204" pitchFamily="34" charset="0"/>
                <a:cs typeface="Arial" panose="020B0604020202020204" pitchFamily="34" charset="0"/>
              </a:rPr>
              <a:t>chát</a:t>
            </a:r>
            <a:endParaRPr lang="en-US" altLang="zh-CN" sz="1200" dirty="0">
              <a:solidFill>
                <a:schemeClr val="tx1"/>
              </a:solidFill>
              <a:latin typeface="Arial" panose="020B0604020202020204" pitchFamily="34" charset="0"/>
              <a:cs typeface="Arial" panose="020B0604020202020204" pitchFamily="34" charset="0"/>
            </a:endParaRPr>
          </a:p>
        </p:txBody>
      </p:sp>
      <p:cxnSp>
        <p:nvCxnSpPr>
          <p:cNvPr id="115" name="Straight Connector 114">
            <a:extLst>
              <a:ext uri="{FF2B5EF4-FFF2-40B4-BE49-F238E27FC236}">
                <a16:creationId xmlns:a16="http://schemas.microsoft.com/office/drawing/2014/main" id="{78A4892F-8D27-F00E-A05A-7014B5A2A0AE}"/>
              </a:ext>
            </a:extLst>
          </p:cNvPr>
          <p:cNvCxnSpPr>
            <a:cxnSpLocks/>
          </p:cNvCxnSpPr>
          <p:nvPr/>
        </p:nvCxnSpPr>
        <p:spPr>
          <a:xfrm>
            <a:off x="1298448" y="5018524"/>
            <a:ext cx="64479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B09DF459-3CE1-EF37-72B4-339D5FDE1624}"/>
              </a:ext>
            </a:extLst>
          </p:cNvPr>
          <p:cNvSpPr/>
          <p:nvPr/>
        </p:nvSpPr>
        <p:spPr>
          <a:xfrm>
            <a:off x="1994938" y="61297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17" name="Oval 116">
            <a:extLst>
              <a:ext uri="{FF2B5EF4-FFF2-40B4-BE49-F238E27FC236}">
                <a16:creationId xmlns:a16="http://schemas.microsoft.com/office/drawing/2014/main" id="{2B1DA8F0-A61D-4914-6759-634A335F4002}"/>
              </a:ext>
            </a:extLst>
          </p:cNvPr>
          <p:cNvSpPr/>
          <p:nvPr/>
        </p:nvSpPr>
        <p:spPr>
          <a:xfrm>
            <a:off x="2359081"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18" name="Oval 117">
            <a:extLst>
              <a:ext uri="{FF2B5EF4-FFF2-40B4-BE49-F238E27FC236}">
                <a16:creationId xmlns:a16="http://schemas.microsoft.com/office/drawing/2014/main" id="{64B8F3E6-0C3B-4E6B-56EE-3C616F9AEA3C}"/>
              </a:ext>
            </a:extLst>
          </p:cNvPr>
          <p:cNvSpPr/>
          <p:nvPr/>
        </p:nvSpPr>
        <p:spPr>
          <a:xfrm>
            <a:off x="2723224"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19" name="Oval 118">
            <a:extLst>
              <a:ext uri="{FF2B5EF4-FFF2-40B4-BE49-F238E27FC236}">
                <a16:creationId xmlns:a16="http://schemas.microsoft.com/office/drawing/2014/main" id="{8E601920-BBD7-E7CA-A137-997EB47E2CB2}"/>
              </a:ext>
            </a:extLst>
          </p:cNvPr>
          <p:cNvSpPr/>
          <p:nvPr/>
        </p:nvSpPr>
        <p:spPr>
          <a:xfrm>
            <a:off x="3087367"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20" name="Oval 119">
            <a:extLst>
              <a:ext uri="{FF2B5EF4-FFF2-40B4-BE49-F238E27FC236}">
                <a16:creationId xmlns:a16="http://schemas.microsoft.com/office/drawing/2014/main" id="{9629ECA6-F6E6-5724-A952-F07EBE9ABFBC}"/>
              </a:ext>
            </a:extLst>
          </p:cNvPr>
          <p:cNvSpPr/>
          <p:nvPr/>
        </p:nvSpPr>
        <p:spPr>
          <a:xfrm>
            <a:off x="3451891"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22" name="Oval 121">
            <a:extLst>
              <a:ext uri="{FF2B5EF4-FFF2-40B4-BE49-F238E27FC236}">
                <a16:creationId xmlns:a16="http://schemas.microsoft.com/office/drawing/2014/main" id="{C13D3584-8F86-FEED-950B-9D870826B16B}"/>
              </a:ext>
            </a:extLst>
          </p:cNvPr>
          <p:cNvSpPr/>
          <p:nvPr/>
        </p:nvSpPr>
        <p:spPr>
          <a:xfrm>
            <a:off x="4174760" y="6126814"/>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24" name="Oval 123">
            <a:extLst>
              <a:ext uri="{FF2B5EF4-FFF2-40B4-BE49-F238E27FC236}">
                <a16:creationId xmlns:a16="http://schemas.microsoft.com/office/drawing/2014/main" id="{A1CFDD7B-AE30-1FB9-987F-797E1E1A77AE}"/>
              </a:ext>
            </a:extLst>
          </p:cNvPr>
          <p:cNvSpPr/>
          <p:nvPr/>
        </p:nvSpPr>
        <p:spPr>
          <a:xfrm>
            <a:off x="4909986"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25" name="Title 2">
            <a:extLst>
              <a:ext uri="{FF2B5EF4-FFF2-40B4-BE49-F238E27FC236}">
                <a16:creationId xmlns:a16="http://schemas.microsoft.com/office/drawing/2014/main" id="{737FDD2E-D9CA-CE75-18CB-5B94C6B0BB14}"/>
              </a:ext>
            </a:extLst>
          </p:cNvPr>
          <p:cNvSpPr txBox="1"/>
          <p:nvPr/>
        </p:nvSpPr>
        <p:spPr>
          <a:xfrm>
            <a:off x="1896906"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Arial" panose="020B0604020202020204" pitchFamily="34" charset="0"/>
                <a:cs typeface="Arial" panose="020B0604020202020204" pitchFamily="34" charset="0"/>
              </a:rPr>
              <a:t>8%</a:t>
            </a:r>
          </a:p>
        </p:txBody>
      </p:sp>
      <p:sp>
        <p:nvSpPr>
          <p:cNvPr id="126" name="Title 2">
            <a:extLst>
              <a:ext uri="{FF2B5EF4-FFF2-40B4-BE49-F238E27FC236}">
                <a16:creationId xmlns:a16="http://schemas.microsoft.com/office/drawing/2014/main" id="{DA15325D-239D-D761-2BE2-BE3822CB1226}"/>
              </a:ext>
            </a:extLst>
          </p:cNvPr>
          <p:cNvSpPr txBox="1"/>
          <p:nvPr/>
        </p:nvSpPr>
        <p:spPr>
          <a:xfrm>
            <a:off x="3648516" y="5775741"/>
            <a:ext cx="132515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Arial" panose="020B0604020202020204" pitchFamily="34" charset="0"/>
                <a:cs typeface="Arial" panose="020B0604020202020204" pitchFamily="34" charset="0"/>
              </a:rPr>
              <a:t>13,5% – 15,5%</a:t>
            </a:r>
          </a:p>
        </p:txBody>
      </p:sp>
      <p:sp>
        <p:nvSpPr>
          <p:cNvPr id="127" name="Title 2">
            <a:extLst>
              <a:ext uri="{FF2B5EF4-FFF2-40B4-BE49-F238E27FC236}">
                <a16:creationId xmlns:a16="http://schemas.microsoft.com/office/drawing/2014/main" id="{B41CB062-B3CF-9FDE-1311-FEE1B1FAA3CD}"/>
              </a:ext>
            </a:extLst>
          </p:cNvPr>
          <p:cNvSpPr txBox="1"/>
          <p:nvPr/>
        </p:nvSpPr>
        <p:spPr>
          <a:xfrm>
            <a:off x="4459788"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Arial" panose="020B0604020202020204" pitchFamily="34" charset="0"/>
                <a:cs typeface="Arial" panose="020B0604020202020204" pitchFamily="34" charset="0"/>
              </a:rPr>
              <a:t>17%</a:t>
            </a:r>
          </a:p>
        </p:txBody>
      </p:sp>
      <p:sp>
        <p:nvSpPr>
          <p:cNvPr id="128" name="Title 2">
            <a:extLst>
              <a:ext uri="{FF2B5EF4-FFF2-40B4-BE49-F238E27FC236}">
                <a16:creationId xmlns:a16="http://schemas.microsoft.com/office/drawing/2014/main" id="{6D30BEC4-2683-ED22-6AEA-4863616B5599}"/>
              </a:ext>
            </a:extLst>
          </p:cNvPr>
          <p:cNvSpPr txBox="1"/>
          <p:nvPr/>
        </p:nvSpPr>
        <p:spPr>
          <a:xfrm>
            <a:off x="514491" y="6138525"/>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NỒNG ĐỘ CỒN</a:t>
            </a:r>
          </a:p>
        </p:txBody>
      </p:sp>
      <p:cxnSp>
        <p:nvCxnSpPr>
          <p:cNvPr id="129" name="Straight Connector 128">
            <a:extLst>
              <a:ext uri="{FF2B5EF4-FFF2-40B4-BE49-F238E27FC236}">
                <a16:creationId xmlns:a16="http://schemas.microsoft.com/office/drawing/2014/main" id="{C10BC331-4C23-9BBC-D438-A15EE4762DB9}"/>
              </a:ext>
            </a:extLst>
          </p:cNvPr>
          <p:cNvCxnSpPr>
            <a:cxnSpLocks/>
          </p:cNvCxnSpPr>
          <p:nvPr/>
        </p:nvCxnSpPr>
        <p:spPr>
          <a:xfrm>
            <a:off x="1783080" y="6278964"/>
            <a:ext cx="160164"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7A46D4A-3123-70DD-1402-4D56075E90E9}"/>
              </a:ext>
            </a:extLst>
          </p:cNvPr>
          <p:cNvCxnSpPr>
            <a:cxnSpLocks/>
          </p:cNvCxnSpPr>
          <p:nvPr/>
        </p:nvCxnSpPr>
        <p:spPr>
          <a:xfrm>
            <a:off x="3588225" y="200181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1CC04685-1E9A-78AD-B521-BD97BEB9537F}"/>
              </a:ext>
            </a:extLst>
          </p:cNvPr>
          <p:cNvSpPr/>
          <p:nvPr/>
        </p:nvSpPr>
        <p:spPr>
          <a:xfrm>
            <a:off x="1994938" y="524841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9" name="Oval 8">
            <a:extLst>
              <a:ext uri="{FF2B5EF4-FFF2-40B4-BE49-F238E27FC236}">
                <a16:creationId xmlns:a16="http://schemas.microsoft.com/office/drawing/2014/main" id="{98B11090-0F1E-9130-E036-1F70E02E2B14}"/>
              </a:ext>
            </a:extLst>
          </p:cNvPr>
          <p:cNvSpPr/>
          <p:nvPr/>
        </p:nvSpPr>
        <p:spPr>
          <a:xfrm>
            <a:off x="2359081"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20" name="Oval 19">
            <a:extLst>
              <a:ext uri="{FF2B5EF4-FFF2-40B4-BE49-F238E27FC236}">
                <a16:creationId xmlns:a16="http://schemas.microsoft.com/office/drawing/2014/main" id="{E6F4703E-38C4-66B6-0AAA-A7577FF86048}"/>
              </a:ext>
            </a:extLst>
          </p:cNvPr>
          <p:cNvSpPr/>
          <p:nvPr/>
        </p:nvSpPr>
        <p:spPr>
          <a:xfrm>
            <a:off x="2723224"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22" name="Oval 21">
            <a:extLst>
              <a:ext uri="{FF2B5EF4-FFF2-40B4-BE49-F238E27FC236}">
                <a16:creationId xmlns:a16="http://schemas.microsoft.com/office/drawing/2014/main" id="{6AD0BF80-B769-9BAA-B585-4C4951E651CC}"/>
              </a:ext>
            </a:extLst>
          </p:cNvPr>
          <p:cNvSpPr/>
          <p:nvPr/>
        </p:nvSpPr>
        <p:spPr>
          <a:xfrm>
            <a:off x="3087367"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23" name="Oval 22">
            <a:extLst>
              <a:ext uri="{FF2B5EF4-FFF2-40B4-BE49-F238E27FC236}">
                <a16:creationId xmlns:a16="http://schemas.microsoft.com/office/drawing/2014/main" id="{0973BC90-B33A-B751-5BDD-28E157D5E2BC}"/>
              </a:ext>
            </a:extLst>
          </p:cNvPr>
          <p:cNvSpPr/>
          <p:nvPr/>
        </p:nvSpPr>
        <p:spPr>
          <a:xfrm>
            <a:off x="3451891" y="5245517"/>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24" name="Oval 23">
            <a:extLst>
              <a:ext uri="{FF2B5EF4-FFF2-40B4-BE49-F238E27FC236}">
                <a16:creationId xmlns:a16="http://schemas.microsoft.com/office/drawing/2014/main" id="{A34C17CA-F787-56E9-F2EB-5F92BCC49ACE}"/>
              </a:ext>
            </a:extLst>
          </p:cNvPr>
          <p:cNvSpPr/>
          <p:nvPr/>
        </p:nvSpPr>
        <p:spPr>
          <a:xfrm>
            <a:off x="3816415" y="5245517"/>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25" name="Oval 24">
            <a:extLst>
              <a:ext uri="{FF2B5EF4-FFF2-40B4-BE49-F238E27FC236}">
                <a16:creationId xmlns:a16="http://schemas.microsoft.com/office/drawing/2014/main" id="{92FF9485-CFA9-1A63-0EE5-BF96D5D967CE}"/>
              </a:ext>
            </a:extLst>
          </p:cNvPr>
          <p:cNvSpPr/>
          <p:nvPr/>
        </p:nvSpPr>
        <p:spPr>
          <a:xfrm>
            <a:off x="4174760" y="5245517"/>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26" name="Oval 25">
            <a:extLst>
              <a:ext uri="{FF2B5EF4-FFF2-40B4-BE49-F238E27FC236}">
                <a16:creationId xmlns:a16="http://schemas.microsoft.com/office/drawing/2014/main" id="{4D6277A3-30D7-6C5F-8DCF-E8F91CCDA879}"/>
              </a:ext>
            </a:extLst>
          </p:cNvPr>
          <p:cNvSpPr/>
          <p:nvPr/>
        </p:nvSpPr>
        <p:spPr>
          <a:xfrm>
            <a:off x="4545462"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27" name="Oval 26">
            <a:extLst>
              <a:ext uri="{FF2B5EF4-FFF2-40B4-BE49-F238E27FC236}">
                <a16:creationId xmlns:a16="http://schemas.microsoft.com/office/drawing/2014/main" id="{EA777FD4-CCEB-5E8E-E8C0-E0C952B590DC}"/>
              </a:ext>
            </a:extLst>
          </p:cNvPr>
          <p:cNvSpPr/>
          <p:nvPr/>
        </p:nvSpPr>
        <p:spPr>
          <a:xfrm>
            <a:off x="4909986"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28" name="Title 2">
            <a:extLst>
              <a:ext uri="{FF2B5EF4-FFF2-40B4-BE49-F238E27FC236}">
                <a16:creationId xmlns:a16="http://schemas.microsoft.com/office/drawing/2014/main" id="{AEAF842E-EC57-A5A6-DA5B-536F10E44B5E}"/>
              </a:ext>
            </a:extLst>
          </p:cNvPr>
          <p:cNvSpPr txBox="1"/>
          <p:nvPr/>
        </p:nvSpPr>
        <p:spPr>
          <a:xfrm>
            <a:off x="514491" y="525722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a:t>
            </a:r>
            <a:r>
              <a:rPr lang="en-US" altLang="zh-CN" sz="1200" dirty="0" err="1">
                <a:solidFill>
                  <a:schemeClr val="tx1"/>
                </a:solidFill>
                <a:latin typeface="Arial" panose="020B0604020202020204" pitchFamily="34" charset="0"/>
                <a:cs typeface="Arial" panose="020B0604020202020204" pitchFamily="34" charset="0"/>
              </a:rPr>
              <a:t>chua</a:t>
            </a:r>
            <a:endParaRPr lang="en-US" altLang="zh-CN" sz="1200" dirty="0">
              <a:solidFill>
                <a:schemeClr val="tx1"/>
              </a:solidFill>
              <a:latin typeface="Arial" panose="020B0604020202020204" pitchFamily="34" charset="0"/>
              <a:cs typeface="Arial" panose="020B0604020202020204" pitchFamily="34" charset="0"/>
            </a:endParaRPr>
          </a:p>
        </p:txBody>
      </p:sp>
      <p:cxnSp>
        <p:nvCxnSpPr>
          <p:cNvPr id="29" name="Straight Connector 28">
            <a:extLst>
              <a:ext uri="{FF2B5EF4-FFF2-40B4-BE49-F238E27FC236}">
                <a16:creationId xmlns:a16="http://schemas.microsoft.com/office/drawing/2014/main" id="{11FDC852-B66F-E309-2C7D-854DA34DBFAE}"/>
              </a:ext>
            </a:extLst>
          </p:cNvPr>
          <p:cNvCxnSpPr>
            <a:cxnSpLocks/>
          </p:cNvCxnSpPr>
          <p:nvPr/>
        </p:nvCxnSpPr>
        <p:spPr>
          <a:xfrm>
            <a:off x="1394644" y="5397667"/>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33" name="Picture Placeholder 8">
            <a:extLst>
              <a:ext uri="{FF2B5EF4-FFF2-40B4-BE49-F238E27FC236}">
                <a16:creationId xmlns:a16="http://schemas.microsoft.com/office/drawing/2014/main" id="{54D2414D-213F-C0D6-DF10-A7D019FB78D7}"/>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8411612" y="479726"/>
            <a:ext cx="2114328" cy="6400800"/>
          </a:xfrm>
          <a:prstGeom prst="rect">
            <a:avLst/>
          </a:prstGeom>
        </p:spPr>
      </p:pic>
      <p:sp>
        <p:nvSpPr>
          <p:cNvPr id="34" name="object 10">
            <a:extLst>
              <a:ext uri="{FF2B5EF4-FFF2-40B4-BE49-F238E27FC236}">
                <a16:creationId xmlns:a16="http://schemas.microsoft.com/office/drawing/2014/main" id="{C253552D-575F-5CDC-9429-090B7D8D4751}"/>
              </a:ext>
            </a:extLst>
          </p:cNvPr>
          <p:cNvSpPr txBox="1"/>
          <p:nvPr/>
        </p:nvSpPr>
        <p:spPr>
          <a:xfrm rot="16200000">
            <a:off x="7285008" y="4183407"/>
            <a:ext cx="4652237" cy="804387"/>
          </a:xfrm>
          <a:prstGeom prst="rect">
            <a:avLst/>
          </a:prstGeom>
        </p:spPr>
        <p:txBody>
          <a:bodyPr vert="horz" wrap="square" lIns="0" tIns="12065" rIns="0" bIns="0" rtlCol="0">
            <a:spAutoFit/>
          </a:bodyPr>
          <a:lstStyle/>
          <a:p>
            <a:pPr algn="ctr" defTabSz="914453">
              <a:lnSpc>
                <a:spcPct val="80000"/>
              </a:lnSpc>
              <a:spcBef>
                <a:spcPct val="0"/>
              </a:spcBef>
            </a:pPr>
            <a:r>
              <a:rPr lang="en-US" altLang="zh-CN" sz="3200" b="1" dirty="0">
                <a:solidFill>
                  <a:schemeClr val="bg1"/>
                </a:solidFill>
                <a:latin typeface="Arial" panose="020B0604020202020204" pitchFamily="34" charset="0"/>
                <a:ea typeface="Inter Display" panose="02000503000000020004" pitchFamily="2" charset="0"/>
                <a:cs typeface="Arial" panose="020B0604020202020204" pitchFamily="34" charset="0"/>
              </a:rPr>
              <a:t>CABERNET SAUVIGNON</a:t>
            </a:r>
            <a:endParaRPr lang="en-AU" sz="32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grpSp>
        <p:nvGrpSpPr>
          <p:cNvPr id="65" name="Group 64">
            <a:extLst>
              <a:ext uri="{FF2B5EF4-FFF2-40B4-BE49-F238E27FC236}">
                <a16:creationId xmlns:a16="http://schemas.microsoft.com/office/drawing/2014/main" id="{0831E313-6F93-6D9C-9DCE-2989A6E45ED5}"/>
              </a:ext>
            </a:extLst>
          </p:cNvPr>
          <p:cNvGrpSpPr/>
          <p:nvPr/>
        </p:nvGrpSpPr>
        <p:grpSpPr>
          <a:xfrm>
            <a:off x="4539496" y="6127332"/>
            <a:ext cx="278634" cy="272668"/>
            <a:chOff x="8032638" y="5926610"/>
            <a:chExt cx="278634" cy="272668"/>
          </a:xfrm>
        </p:grpSpPr>
        <p:sp>
          <p:nvSpPr>
            <p:cNvPr id="73" name="Freeform 72">
              <a:extLst>
                <a:ext uri="{FF2B5EF4-FFF2-40B4-BE49-F238E27FC236}">
                  <a16:creationId xmlns:a16="http://schemas.microsoft.com/office/drawing/2014/main" id="{D807B756-B303-4739-12FE-3A09C6D7B50A}"/>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cs typeface="Arial" panose="020B0604020202020204" pitchFamily="34" charset="0"/>
              </a:endParaRPr>
            </a:p>
          </p:txBody>
        </p:sp>
        <p:sp>
          <p:nvSpPr>
            <p:cNvPr id="83" name="Freeform 82">
              <a:extLst>
                <a:ext uri="{FF2B5EF4-FFF2-40B4-BE49-F238E27FC236}">
                  <a16:creationId xmlns:a16="http://schemas.microsoft.com/office/drawing/2014/main" id="{BE26B239-969B-E781-D1AE-050D22008691}"/>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cs typeface="Arial" panose="020B0604020202020204" pitchFamily="34" charset="0"/>
              </a:endParaRPr>
            </a:p>
          </p:txBody>
        </p:sp>
      </p:grpSp>
      <p:grpSp>
        <p:nvGrpSpPr>
          <p:cNvPr id="84" name="Group 83">
            <a:extLst>
              <a:ext uri="{FF2B5EF4-FFF2-40B4-BE49-F238E27FC236}">
                <a16:creationId xmlns:a16="http://schemas.microsoft.com/office/drawing/2014/main" id="{70D7F804-62FC-4690-1443-3BE4AD0DEB7F}"/>
              </a:ext>
            </a:extLst>
          </p:cNvPr>
          <p:cNvGrpSpPr/>
          <p:nvPr/>
        </p:nvGrpSpPr>
        <p:grpSpPr>
          <a:xfrm rot="10800000">
            <a:off x="3818384" y="6127332"/>
            <a:ext cx="278634" cy="272668"/>
            <a:chOff x="8032638" y="5926610"/>
            <a:chExt cx="278634" cy="272668"/>
          </a:xfrm>
        </p:grpSpPr>
        <p:sp>
          <p:nvSpPr>
            <p:cNvPr id="85" name="Freeform 84">
              <a:extLst>
                <a:ext uri="{FF2B5EF4-FFF2-40B4-BE49-F238E27FC236}">
                  <a16:creationId xmlns:a16="http://schemas.microsoft.com/office/drawing/2014/main" id="{F008065B-6CCF-A4D6-2B86-601D64DF8348}"/>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cs typeface="Arial" panose="020B0604020202020204" pitchFamily="34" charset="0"/>
              </a:endParaRPr>
            </a:p>
          </p:txBody>
        </p:sp>
        <p:sp>
          <p:nvSpPr>
            <p:cNvPr id="86" name="Freeform 85">
              <a:extLst>
                <a:ext uri="{FF2B5EF4-FFF2-40B4-BE49-F238E27FC236}">
                  <a16:creationId xmlns:a16="http://schemas.microsoft.com/office/drawing/2014/main" id="{2436DF54-837E-E5C4-8C59-A62DE72CD3E0}"/>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143889855"/>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val 10">
            <a:extLst>
              <a:ext uri="{FF2B5EF4-FFF2-40B4-BE49-F238E27FC236}">
                <a16:creationId xmlns:a16="http://schemas.microsoft.com/office/drawing/2014/main" id="{3E277156-951D-7E77-9C66-1E65FDB7D5FD}"/>
              </a:ext>
            </a:extLst>
          </p:cNvPr>
          <p:cNvSpPr/>
          <p:nvPr/>
        </p:nvSpPr>
        <p:spPr>
          <a:xfrm>
            <a:off x="420454" y="3959150"/>
            <a:ext cx="2583929" cy="2583929"/>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Arial" panose="020B0604020202020204" pitchFamily="34" charset="0"/>
            </a:endParaRPr>
          </a:p>
        </p:txBody>
      </p:sp>
      <p:sp>
        <p:nvSpPr>
          <p:cNvPr id="4" name="TextBox 3">
            <a:extLst>
              <a:ext uri="{FF2B5EF4-FFF2-40B4-BE49-F238E27FC236}">
                <a16:creationId xmlns:a16="http://schemas.microsoft.com/office/drawing/2014/main" id="{6A53CAD1-41AE-603C-A2AC-6F78511DB248}"/>
              </a:ext>
            </a:extLst>
          </p:cNvPr>
          <p:cNvSpPr txBox="1"/>
          <p:nvPr/>
        </p:nvSpPr>
        <p:spPr>
          <a:xfrm>
            <a:off x="499072" y="536165"/>
            <a:ext cx="12503847" cy="899990"/>
          </a:xfrm>
          <a:prstGeom prst="rect">
            <a:avLst/>
          </a:prstGeom>
          <a:noFill/>
        </p:spPr>
        <p:txBody>
          <a:bodyPr wrap="square">
            <a:spAutoFit/>
          </a:bodyPr>
          <a:lstStyle/>
          <a:p>
            <a:pPr>
              <a:lnSpc>
                <a:spcPct val="82000"/>
              </a:lnSpc>
            </a:pPr>
            <a:r>
              <a:rPr lang="en-US" altLang="zh-CN" sz="3200" b="1" dirty="0">
                <a:solidFill>
                  <a:srgbClr val="601329"/>
                </a:solidFill>
                <a:latin typeface="Arial" panose="020B0604020202020204" pitchFamily="34" charset="0"/>
                <a:cs typeface="Arial" panose="020B0604020202020204" pitchFamily="34" charset="0"/>
              </a:rPr>
              <a:t>CABERNET SAUVIGNON </a:t>
            </a:r>
            <a:br>
              <a:rPr lang="en-US" altLang="zh-CN" sz="3200" b="1" dirty="0">
                <a:solidFill>
                  <a:srgbClr val="601329"/>
                </a:solidFill>
                <a:latin typeface="Arial" panose="020B0604020202020204" pitchFamily="34" charset="0"/>
                <a:cs typeface="Arial" panose="020B0604020202020204" pitchFamily="34" charset="0"/>
              </a:rPr>
            </a:br>
            <a:r>
              <a:rPr lang="en-US" altLang="zh-CN" sz="3200" b="1" dirty="0">
                <a:solidFill>
                  <a:srgbClr val="601329"/>
                </a:solidFill>
                <a:latin typeface="Arial" panose="020B0604020202020204" pitchFamily="34" charset="0"/>
                <a:cs typeface="Arial" panose="020B0604020202020204" pitchFamily="34" charset="0"/>
              </a:rPr>
              <a:t>THUNG LŨNG EDEN</a:t>
            </a:r>
          </a:p>
        </p:txBody>
      </p:sp>
      <p:sp>
        <p:nvSpPr>
          <p:cNvPr id="6" name="TextBox 5">
            <a:extLst>
              <a:ext uri="{FF2B5EF4-FFF2-40B4-BE49-F238E27FC236}">
                <a16:creationId xmlns:a16="http://schemas.microsoft.com/office/drawing/2014/main" id="{3937CC6C-038C-22C6-5A1B-F274BB411F78}"/>
              </a:ext>
            </a:extLst>
          </p:cNvPr>
          <p:cNvSpPr txBox="1"/>
          <p:nvPr/>
        </p:nvSpPr>
        <p:spPr>
          <a:xfrm>
            <a:off x="7805381" y="942903"/>
            <a:ext cx="3563279" cy="1323439"/>
          </a:xfrm>
          <a:prstGeom prst="rect">
            <a:avLst/>
          </a:prstGeom>
          <a:noFill/>
        </p:spPr>
        <p:txBody>
          <a:bodyPr wrap="square" anchor="b">
            <a:spAutoFit/>
          </a:bodyPr>
          <a:lstStyle/>
          <a:p>
            <a:pPr algn="ctr">
              <a:spcBef>
                <a:spcPts val="255"/>
              </a:spcBef>
              <a:spcAft>
                <a:spcPts val="375"/>
              </a:spcAft>
            </a:pPr>
            <a:r>
              <a:rPr lang="en-US" altLang="zh-CN" sz="1600" dirty="0">
                <a:effectLst/>
                <a:latin typeface="Arial" panose="020B0604020202020204" pitchFamily="34" charset="0"/>
              </a:rPr>
              <a:t>CÁC VƯỜN NHO </a:t>
            </a:r>
            <a:r>
              <a:rPr lang="en-US" altLang="zh-CN" sz="1600" dirty="0" err="1">
                <a:effectLst/>
                <a:latin typeface="Arial" panose="020B0604020202020204" pitchFamily="34" charset="0"/>
              </a:rPr>
              <a:t>Ở</a:t>
            </a:r>
            <a:r>
              <a:rPr lang="en-US" altLang="zh-CN" sz="1600" dirty="0">
                <a:effectLst/>
                <a:latin typeface="Arial" panose="020B0604020202020204" pitchFamily="34" charset="0"/>
              </a:rPr>
              <a:t> CÁC VÙNG CAO HƠN, MÁT MẺ HƠN TẠO RA CÁC PHONG CÁCH KHÁC NHAU SO VỚI CÁC VÙNG XUNG QUANH LÀNG EDEN VALLEY</a:t>
            </a:r>
          </a:p>
        </p:txBody>
      </p:sp>
      <p:cxnSp>
        <p:nvCxnSpPr>
          <p:cNvPr id="23" name="Straight Connector 22">
            <a:extLst>
              <a:ext uri="{FF2B5EF4-FFF2-40B4-BE49-F238E27FC236}">
                <a16:creationId xmlns:a16="http://schemas.microsoft.com/office/drawing/2014/main" id="{1B638749-00FB-780E-CC25-0154A0ECA7AD}"/>
              </a:ext>
            </a:extLst>
          </p:cNvPr>
          <p:cNvCxnSpPr/>
          <p:nvPr/>
        </p:nvCxnSpPr>
        <p:spPr>
          <a:xfrm>
            <a:off x="9765688" y="2330004"/>
            <a:ext cx="0" cy="62484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CB2C604B-08E1-D968-D2A2-6A9E8712F43E}"/>
              </a:ext>
            </a:extLst>
          </p:cNvPr>
          <p:cNvCxnSpPr>
            <a:cxnSpLocks/>
          </p:cNvCxnSpPr>
          <p:nvPr/>
        </p:nvCxnSpPr>
        <p:spPr>
          <a:xfrm>
            <a:off x="6893781" y="2954844"/>
            <a:ext cx="2871907"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9" name="TextBox 28">
            <a:extLst>
              <a:ext uri="{FF2B5EF4-FFF2-40B4-BE49-F238E27FC236}">
                <a16:creationId xmlns:a16="http://schemas.microsoft.com/office/drawing/2014/main" id="{9EE6620A-6DE8-9F2C-93D7-EA689D1394C6}"/>
              </a:ext>
            </a:extLst>
          </p:cNvPr>
          <p:cNvSpPr txBox="1"/>
          <p:nvPr/>
        </p:nvSpPr>
        <p:spPr>
          <a:xfrm>
            <a:off x="8471580" y="4771554"/>
            <a:ext cx="2805709" cy="1472839"/>
          </a:xfrm>
          <a:prstGeom prst="rect">
            <a:avLst/>
          </a:prstGeom>
          <a:noFill/>
        </p:spPr>
        <p:txBody>
          <a:bodyPr wrap="square" anchor="t">
            <a:spAutoFit/>
          </a:bodyPr>
          <a:lstStyle/>
          <a:p>
            <a:pPr marL="285750" indent="-285750">
              <a:lnSpc>
                <a:spcPct val="82000"/>
              </a:lnSpc>
              <a:spcBef>
                <a:spcPts val="150"/>
              </a:spcBef>
              <a:spcAft>
                <a:spcPts val="315"/>
              </a:spcAft>
              <a:buClr>
                <a:schemeClr val="accent4"/>
              </a:buClr>
              <a:buFont typeface="Arial" panose="020B0604020202020204" pitchFamily="34" charset="0"/>
              <a:buChar char="•"/>
            </a:pPr>
            <a:r>
              <a:rPr lang="en-US" altLang="zh-CN" sz="1400" dirty="0" err="1">
                <a:effectLst/>
                <a:latin typeface="Arial" panose="020B0604020202020204" pitchFamily="34" charset="0"/>
              </a:rPr>
              <a:t>Việt</a:t>
            </a:r>
            <a:r>
              <a:rPr lang="en-US" altLang="zh-CN" sz="1400" dirty="0">
                <a:effectLst/>
                <a:latin typeface="Arial" panose="020B0604020202020204" pitchFamily="34" charset="0"/>
              </a:rPr>
              <a:t> </a:t>
            </a:r>
            <a:r>
              <a:rPr lang="en-US" altLang="zh-CN" sz="1400" dirty="0" err="1">
                <a:effectLst/>
                <a:latin typeface="Arial" panose="020B0604020202020204" pitchFamily="34" charset="0"/>
              </a:rPr>
              <a:t>quất</a:t>
            </a:r>
            <a:endParaRPr lang="en-US" altLang="zh-CN" sz="1400" dirty="0">
              <a:effectLst/>
              <a:latin typeface="Arial" panose="020B0604020202020204" pitchFamily="34" charset="0"/>
            </a:endParaRPr>
          </a:p>
          <a:p>
            <a:pPr marL="285750" indent="-285750">
              <a:lnSpc>
                <a:spcPct val="82000"/>
              </a:lnSpc>
              <a:spcBef>
                <a:spcPts val="150"/>
              </a:spcBef>
              <a:spcAft>
                <a:spcPts val="315"/>
              </a:spcAft>
              <a:buClr>
                <a:schemeClr val="accent4"/>
              </a:buClr>
              <a:buFont typeface="Arial" panose="020B0604020202020204" pitchFamily="34" charset="0"/>
              <a:buChar char="•"/>
            </a:pPr>
            <a:r>
              <a:rPr lang="en-US" altLang="zh-CN" sz="1400" dirty="0">
                <a:effectLst/>
                <a:latin typeface="Arial" panose="020B0604020202020204" pitchFamily="34" charset="0"/>
              </a:rPr>
              <a:t>Lý </a:t>
            </a:r>
            <a:r>
              <a:rPr lang="en-US" altLang="zh-CN" sz="1400" dirty="0" err="1">
                <a:effectLst/>
                <a:latin typeface="Arial" panose="020B0604020202020204" pitchFamily="34" charset="0"/>
              </a:rPr>
              <a:t>chua</a:t>
            </a:r>
            <a:r>
              <a:rPr lang="en-US" altLang="zh-CN" sz="1400" dirty="0">
                <a:effectLst/>
                <a:latin typeface="Arial" panose="020B0604020202020204" pitchFamily="34" charset="0"/>
              </a:rPr>
              <a:t> </a:t>
            </a:r>
            <a:r>
              <a:rPr lang="en-US" altLang="zh-CN" sz="1400" dirty="0" err="1">
                <a:effectLst/>
                <a:latin typeface="Arial" panose="020B0604020202020204" pitchFamily="34" charset="0"/>
              </a:rPr>
              <a:t>đen</a:t>
            </a:r>
            <a:endParaRPr lang="en-US" altLang="zh-CN" sz="1400" dirty="0">
              <a:effectLst/>
              <a:latin typeface="Arial" panose="020B0604020202020204" pitchFamily="34" charset="0"/>
            </a:endParaRPr>
          </a:p>
          <a:p>
            <a:pPr marL="285750" indent="-285750">
              <a:lnSpc>
                <a:spcPct val="82000"/>
              </a:lnSpc>
              <a:spcBef>
                <a:spcPts val="150"/>
              </a:spcBef>
              <a:spcAft>
                <a:spcPts val="315"/>
              </a:spcAft>
              <a:buClr>
                <a:schemeClr val="accent4"/>
              </a:buClr>
              <a:buFont typeface="Arial" panose="020B0604020202020204" pitchFamily="34" charset="0"/>
              <a:buChar char="•"/>
            </a:pPr>
            <a:r>
              <a:rPr lang="en-US" altLang="zh-CN" sz="1400" dirty="0" err="1">
                <a:latin typeface="Arial" panose="020B0604020202020204" pitchFamily="34" charset="0"/>
              </a:rPr>
              <a:t>Mận</a:t>
            </a:r>
            <a:endParaRPr lang="en-US" altLang="zh-CN" sz="1400" dirty="0">
              <a:latin typeface="Arial" panose="020B0604020202020204" pitchFamily="34" charset="0"/>
            </a:endParaRPr>
          </a:p>
          <a:p>
            <a:pPr marL="285750" indent="-285750">
              <a:lnSpc>
                <a:spcPct val="82000"/>
              </a:lnSpc>
              <a:spcBef>
                <a:spcPts val="150"/>
              </a:spcBef>
              <a:spcAft>
                <a:spcPts val="315"/>
              </a:spcAft>
              <a:buClr>
                <a:schemeClr val="accent4"/>
              </a:buClr>
              <a:buFont typeface="Arial" panose="020B0604020202020204" pitchFamily="34" charset="0"/>
              <a:buChar char="•"/>
            </a:pPr>
            <a:r>
              <a:rPr lang="en-US" altLang="zh-CN" sz="1400" dirty="0">
                <a:effectLst/>
                <a:latin typeface="Arial" panose="020B0604020202020204" pitchFamily="34" charset="0"/>
              </a:rPr>
              <a:t>Lá </a:t>
            </a:r>
            <a:r>
              <a:rPr lang="en-US" altLang="zh-CN" sz="1400" dirty="0" err="1">
                <a:effectLst/>
                <a:latin typeface="Arial" panose="020B0604020202020204" pitchFamily="34" charset="0"/>
              </a:rPr>
              <a:t>cà</a:t>
            </a:r>
            <a:r>
              <a:rPr lang="en-US" altLang="zh-CN" sz="1400" dirty="0">
                <a:effectLst/>
                <a:latin typeface="Arial" panose="020B0604020202020204" pitchFamily="34" charset="0"/>
              </a:rPr>
              <a:t> </a:t>
            </a:r>
            <a:r>
              <a:rPr lang="en-US" altLang="zh-CN" sz="1400" dirty="0" err="1">
                <a:effectLst/>
                <a:latin typeface="Arial" panose="020B0604020202020204" pitchFamily="34" charset="0"/>
              </a:rPr>
              <a:t>chua</a:t>
            </a:r>
            <a:endParaRPr lang="en-US" altLang="zh-CN" sz="1400" dirty="0">
              <a:effectLst/>
              <a:latin typeface="Arial" panose="020B0604020202020204" pitchFamily="34" charset="0"/>
            </a:endParaRPr>
          </a:p>
          <a:p>
            <a:pPr marL="285750" indent="-285750">
              <a:lnSpc>
                <a:spcPct val="82000"/>
              </a:lnSpc>
              <a:spcBef>
                <a:spcPts val="150"/>
              </a:spcBef>
              <a:spcAft>
                <a:spcPts val="315"/>
              </a:spcAft>
              <a:buClr>
                <a:schemeClr val="accent4"/>
              </a:buClr>
              <a:buFont typeface="Arial" panose="020B0604020202020204" pitchFamily="34" charset="0"/>
              <a:buChar char="•"/>
            </a:pPr>
            <a:r>
              <a:rPr lang="en-US" altLang="zh-CN" sz="1400" dirty="0">
                <a:latin typeface="Arial" panose="020B0604020202020204" pitchFamily="34" charset="0"/>
              </a:rPr>
              <a:t>Hoa violet</a:t>
            </a:r>
          </a:p>
          <a:p>
            <a:pPr marL="285750" indent="-285750">
              <a:lnSpc>
                <a:spcPct val="82000"/>
              </a:lnSpc>
              <a:spcBef>
                <a:spcPts val="150"/>
              </a:spcBef>
              <a:spcAft>
                <a:spcPts val="315"/>
              </a:spcAft>
              <a:buClr>
                <a:schemeClr val="accent4"/>
              </a:buClr>
              <a:buFont typeface="Arial" panose="020B0604020202020204" pitchFamily="34" charset="0"/>
              <a:buChar char="•"/>
            </a:pPr>
            <a:r>
              <a:rPr lang="en-US" altLang="zh-CN" sz="1400" dirty="0">
                <a:effectLst/>
                <a:latin typeface="Arial" panose="020B0604020202020204" pitchFamily="34" charset="0"/>
              </a:rPr>
              <a:t>Menthol</a:t>
            </a: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6992983" y="4474871"/>
            <a:ext cx="227457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9267553" y="4467251"/>
            <a:ext cx="0" cy="30430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7" name="object 58">
            <a:extLst>
              <a:ext uri="{FF2B5EF4-FFF2-40B4-BE49-F238E27FC236}">
                <a16:creationId xmlns:a16="http://schemas.microsoft.com/office/drawing/2014/main" id="{00741D9C-736E-BFC3-5595-96F07CA6F071}"/>
              </a:ext>
            </a:extLst>
          </p:cNvPr>
          <p:cNvSpPr txBox="1"/>
          <p:nvPr/>
        </p:nvSpPr>
        <p:spPr>
          <a:xfrm>
            <a:off x="638936" y="4614707"/>
            <a:ext cx="2146963" cy="1561133"/>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82000"/>
              </a:lnSpc>
              <a:spcBef>
                <a:spcPts val="217"/>
              </a:spcBef>
            </a:pPr>
            <a:r>
              <a:rPr lang="en-US" altLang="zh-CN" sz="2400" dirty="0">
                <a:solidFill>
                  <a:schemeClr val="tx1"/>
                </a:solidFill>
                <a:effectLst/>
                <a:latin typeface="Arial" panose="020B0604020202020204" pitchFamily="34" charset="0"/>
                <a:cs typeface="Arial" panose="020B0604020202020204" pitchFamily="34" charset="0"/>
              </a:rPr>
              <a:t>HƠN</a:t>
            </a:r>
          </a:p>
          <a:p>
            <a:pPr algn="ctr">
              <a:lnSpc>
                <a:spcPct val="82000"/>
              </a:lnSpc>
              <a:spcBef>
                <a:spcPts val="217"/>
              </a:spcBef>
            </a:pPr>
            <a:r>
              <a:rPr lang="zh-CN" altLang="en-US" sz="6000" dirty="0">
                <a:solidFill>
                  <a:schemeClr val="tx1"/>
                </a:solidFill>
                <a:effectLst/>
                <a:latin typeface="Arial" panose="020B0604020202020204" pitchFamily="34" charset="0"/>
                <a:cs typeface="Arial" panose="020B0604020202020204" pitchFamily="34" charset="0"/>
              </a:rPr>
              <a:t>10%</a:t>
            </a:r>
          </a:p>
          <a:p>
            <a:pPr algn="ctr">
              <a:lnSpc>
                <a:spcPct val="82000"/>
              </a:lnSpc>
              <a:spcBef>
                <a:spcPts val="217"/>
              </a:spcBef>
            </a:pPr>
            <a:r>
              <a:rPr lang="en-US" altLang="zh-CN" sz="1600" dirty="0">
                <a:solidFill>
                  <a:schemeClr val="tx1"/>
                </a:solidFill>
                <a:latin typeface="Arial" panose="020B0604020202020204" pitchFamily="34" charset="0"/>
                <a:cs typeface="Arial" panose="020B0604020202020204" pitchFamily="34" charset="0"/>
              </a:rPr>
              <a:t>SẢN LƯỢNG 
HẰNG NĂM</a:t>
            </a:r>
            <a:endParaRPr lang="en-AU" sz="1600" dirty="0">
              <a:solidFill>
                <a:schemeClr val="tx1"/>
              </a:solidFill>
              <a:effectLst/>
              <a:latin typeface="Arial" panose="020B0604020202020204" pitchFamily="34" charset="0"/>
              <a:cs typeface="Arial" panose="020B0604020202020204" pitchFamily="34" charset="0"/>
            </a:endParaRPr>
          </a:p>
        </p:txBody>
      </p:sp>
      <p:cxnSp>
        <p:nvCxnSpPr>
          <p:cNvPr id="8" name="Straight Connector 7">
            <a:extLst>
              <a:ext uri="{FF2B5EF4-FFF2-40B4-BE49-F238E27FC236}">
                <a16:creationId xmlns:a16="http://schemas.microsoft.com/office/drawing/2014/main" id="{A330DCFC-A637-6AC1-D3CE-2A9A23FCE94A}"/>
              </a:ext>
            </a:extLst>
          </p:cNvPr>
          <p:cNvCxnSpPr>
            <a:cxnSpLocks/>
          </p:cNvCxnSpPr>
          <p:nvPr/>
        </p:nvCxnSpPr>
        <p:spPr>
          <a:xfrm>
            <a:off x="3004383" y="5312474"/>
            <a:ext cx="2855662"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3" name="Picture Placeholder 8">
            <a:extLst>
              <a:ext uri="{FF2B5EF4-FFF2-40B4-BE49-F238E27FC236}">
                <a16:creationId xmlns:a16="http://schemas.microsoft.com/office/drawing/2014/main" id="{DBC44F8E-8D33-3D72-2F4A-C39655F1C520}"/>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5376486" y="757100"/>
            <a:ext cx="2114328" cy="6400800"/>
          </a:xfrm>
          <a:prstGeom prst="rect">
            <a:avLst/>
          </a:prstGeom>
        </p:spPr>
      </p:pic>
      <p:sp>
        <p:nvSpPr>
          <p:cNvPr id="5" name="object 10">
            <a:extLst>
              <a:ext uri="{FF2B5EF4-FFF2-40B4-BE49-F238E27FC236}">
                <a16:creationId xmlns:a16="http://schemas.microsoft.com/office/drawing/2014/main" id="{A469140A-E12F-EE4D-337F-F08C2C5BF37C}"/>
              </a:ext>
            </a:extLst>
          </p:cNvPr>
          <p:cNvSpPr txBox="1"/>
          <p:nvPr/>
        </p:nvSpPr>
        <p:spPr>
          <a:xfrm rot="16200000">
            <a:off x="4249882" y="4460781"/>
            <a:ext cx="4652237" cy="804387"/>
          </a:xfrm>
          <a:prstGeom prst="rect">
            <a:avLst/>
          </a:prstGeom>
        </p:spPr>
        <p:txBody>
          <a:bodyPr vert="horz" wrap="square" lIns="0" tIns="12065" rIns="0" bIns="0" rtlCol="0">
            <a:spAutoFit/>
          </a:bodyPr>
          <a:lstStyle/>
          <a:p>
            <a:pPr algn="ctr" defTabSz="914453">
              <a:lnSpc>
                <a:spcPct val="80000"/>
              </a:lnSpc>
              <a:spcBef>
                <a:spcPct val="0"/>
              </a:spcBef>
            </a:pPr>
            <a:r>
              <a:rPr lang="en-US" altLang="zh-CN" sz="3200" b="1" dirty="0">
                <a:solidFill>
                  <a:schemeClr val="bg1"/>
                </a:solidFill>
                <a:latin typeface="Arial" panose="020B0604020202020204" pitchFamily="34" charset="0"/>
                <a:ea typeface="Inter Display" panose="02000503000000020004" pitchFamily="2" charset="0"/>
                <a:cs typeface="Arial" panose="020B0604020202020204" pitchFamily="34" charset="0"/>
              </a:rPr>
              <a:t>CABERNET SAUVIGNON</a:t>
            </a:r>
            <a:endParaRPr lang="en-AU" sz="32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Tree>
    <p:extLst>
      <p:ext uri="{BB962C8B-B14F-4D97-AF65-F5344CB8AC3E}">
        <p14:creationId xmlns:p14="http://schemas.microsoft.com/office/powerpoint/2010/main" val="17810625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369F29-781B-90AA-B012-F6A979DEBAD4}"/>
            </a:ext>
          </a:extLst>
        </p:cNvPr>
        <p:cNvGrpSpPr/>
        <p:nvPr/>
      </p:nvGrpSpPr>
      <p:grpSpPr>
        <a:xfrm>
          <a:off x="0" y="0"/>
          <a:ext cx="0" cy="0"/>
          <a:chOff x="0" y="0"/>
          <a:chExt cx="0" cy="0"/>
        </a:xfrm>
      </p:grpSpPr>
      <p:sp>
        <p:nvSpPr>
          <p:cNvPr id="10" name="Oval 9">
            <a:extLst>
              <a:ext uri="{FF2B5EF4-FFF2-40B4-BE49-F238E27FC236}">
                <a16:creationId xmlns:a16="http://schemas.microsoft.com/office/drawing/2014/main" id="{AEDFA218-24FF-75B3-1928-3744FEE3A760}"/>
              </a:ext>
            </a:extLst>
          </p:cNvPr>
          <p:cNvSpPr/>
          <p:nvPr/>
        </p:nvSpPr>
        <p:spPr>
          <a:xfrm>
            <a:off x="2010842" y="1693590"/>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4" name="Oval 13">
            <a:extLst>
              <a:ext uri="{FF2B5EF4-FFF2-40B4-BE49-F238E27FC236}">
                <a16:creationId xmlns:a16="http://schemas.microsoft.com/office/drawing/2014/main" id="{C29FE89A-392A-6A7E-DF45-D35B3F8E641E}"/>
              </a:ext>
            </a:extLst>
          </p:cNvPr>
          <p:cNvSpPr/>
          <p:nvPr/>
        </p:nvSpPr>
        <p:spPr>
          <a:xfrm>
            <a:off x="2374985" y="1690688"/>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5" name="Oval 14">
            <a:extLst>
              <a:ext uri="{FF2B5EF4-FFF2-40B4-BE49-F238E27FC236}">
                <a16:creationId xmlns:a16="http://schemas.microsoft.com/office/drawing/2014/main" id="{95532F3C-48C1-1D30-03CE-A596F3F65046}"/>
              </a:ext>
            </a:extLst>
          </p:cNvPr>
          <p:cNvSpPr/>
          <p:nvPr/>
        </p:nvSpPr>
        <p:spPr>
          <a:xfrm>
            <a:off x="2739128" y="1690688"/>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6" name="Oval 15">
            <a:extLst>
              <a:ext uri="{FF2B5EF4-FFF2-40B4-BE49-F238E27FC236}">
                <a16:creationId xmlns:a16="http://schemas.microsoft.com/office/drawing/2014/main" id="{858FF29C-ECE1-16CA-7308-73E46327BB9A}"/>
              </a:ext>
            </a:extLst>
          </p:cNvPr>
          <p:cNvSpPr/>
          <p:nvPr/>
        </p:nvSpPr>
        <p:spPr>
          <a:xfrm>
            <a:off x="3103271" y="1690688"/>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37" name="Title 2">
            <a:extLst>
              <a:ext uri="{FF2B5EF4-FFF2-40B4-BE49-F238E27FC236}">
                <a16:creationId xmlns:a16="http://schemas.microsoft.com/office/drawing/2014/main" id="{928D1193-C0F2-945D-380C-DA83C93206F5}"/>
              </a:ext>
            </a:extLst>
          </p:cNvPr>
          <p:cNvSpPr txBox="1"/>
          <p:nvPr/>
        </p:nvSpPr>
        <p:spPr>
          <a:xfrm>
            <a:off x="530396" y="1691224"/>
            <a:ext cx="1104374" cy="282528"/>
          </a:xfrm>
          <a:prstGeom prst="rect">
            <a:avLst/>
          </a:prstGeom>
        </p:spPr>
        <p:txBody>
          <a:bodyPr anchor="t">
            <a:norm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MÀU SẮC</a:t>
            </a:r>
          </a:p>
        </p:txBody>
      </p:sp>
      <p:sp>
        <p:nvSpPr>
          <p:cNvPr id="41" name="Oval 40">
            <a:extLst>
              <a:ext uri="{FF2B5EF4-FFF2-40B4-BE49-F238E27FC236}">
                <a16:creationId xmlns:a16="http://schemas.microsoft.com/office/drawing/2014/main" id="{66E0E75F-A65E-9D00-2B8B-30D3F0E3A8A0}"/>
              </a:ext>
            </a:extLst>
          </p:cNvPr>
          <p:cNvSpPr/>
          <p:nvPr/>
        </p:nvSpPr>
        <p:spPr>
          <a:xfrm>
            <a:off x="3467795" y="1690688"/>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42" name="Oval 41">
            <a:extLst>
              <a:ext uri="{FF2B5EF4-FFF2-40B4-BE49-F238E27FC236}">
                <a16:creationId xmlns:a16="http://schemas.microsoft.com/office/drawing/2014/main" id="{CF06C3B7-C6CC-86EE-DE5B-A7535C41DE7F}"/>
              </a:ext>
            </a:extLst>
          </p:cNvPr>
          <p:cNvSpPr/>
          <p:nvPr/>
        </p:nvSpPr>
        <p:spPr>
          <a:xfrm>
            <a:off x="3832319" y="1690688"/>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43" name="Oval 42">
            <a:extLst>
              <a:ext uri="{FF2B5EF4-FFF2-40B4-BE49-F238E27FC236}">
                <a16:creationId xmlns:a16="http://schemas.microsoft.com/office/drawing/2014/main" id="{EEC6B65E-9A45-6B6F-2977-12DA3921B407}"/>
              </a:ext>
            </a:extLst>
          </p:cNvPr>
          <p:cNvSpPr/>
          <p:nvPr/>
        </p:nvSpPr>
        <p:spPr>
          <a:xfrm>
            <a:off x="4190664" y="1690688"/>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44" name="Oval 43">
            <a:extLst>
              <a:ext uri="{FF2B5EF4-FFF2-40B4-BE49-F238E27FC236}">
                <a16:creationId xmlns:a16="http://schemas.microsoft.com/office/drawing/2014/main" id="{EB044907-73EB-AAB6-4BEF-26856782526A}"/>
              </a:ext>
            </a:extLst>
          </p:cNvPr>
          <p:cNvSpPr/>
          <p:nvPr/>
        </p:nvSpPr>
        <p:spPr>
          <a:xfrm>
            <a:off x="4561366" y="1690688"/>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45" name="Oval 44">
            <a:extLst>
              <a:ext uri="{FF2B5EF4-FFF2-40B4-BE49-F238E27FC236}">
                <a16:creationId xmlns:a16="http://schemas.microsoft.com/office/drawing/2014/main" id="{52FC7DD3-6FCC-17DB-5024-BCB5873044FE}"/>
              </a:ext>
            </a:extLst>
          </p:cNvPr>
          <p:cNvSpPr/>
          <p:nvPr/>
        </p:nvSpPr>
        <p:spPr>
          <a:xfrm>
            <a:off x="4925890" y="1690688"/>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46" name="Title 2">
            <a:extLst>
              <a:ext uri="{FF2B5EF4-FFF2-40B4-BE49-F238E27FC236}">
                <a16:creationId xmlns:a16="http://schemas.microsoft.com/office/drawing/2014/main" id="{D2D39FED-D41B-DF7E-4400-1C4EE6288C04}"/>
              </a:ext>
            </a:extLst>
          </p:cNvPr>
          <p:cNvSpPr txBox="1"/>
          <p:nvPr/>
        </p:nvSpPr>
        <p:spPr>
          <a:xfrm>
            <a:off x="2915030" y="2137881"/>
            <a:ext cx="1325151"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Cabernet</a:t>
            </a:r>
          </a:p>
        </p:txBody>
      </p:sp>
      <p:cxnSp>
        <p:nvCxnSpPr>
          <p:cNvPr id="48" name="Straight Connector 47">
            <a:extLst>
              <a:ext uri="{FF2B5EF4-FFF2-40B4-BE49-F238E27FC236}">
                <a16:creationId xmlns:a16="http://schemas.microsoft.com/office/drawing/2014/main" id="{0115EC61-0395-D034-EC2E-68D6B69F8EDF}"/>
              </a:ext>
            </a:extLst>
          </p:cNvPr>
          <p:cNvCxnSpPr>
            <a:cxnSpLocks/>
          </p:cNvCxnSpPr>
          <p:nvPr/>
        </p:nvCxnSpPr>
        <p:spPr>
          <a:xfrm>
            <a:off x="1410548" y="1827022"/>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E385DC47-A151-E29C-4CEF-A02144CE5374}"/>
              </a:ext>
            </a:extLst>
          </p:cNvPr>
          <p:cNvSpPr/>
          <p:nvPr/>
        </p:nvSpPr>
        <p:spPr>
          <a:xfrm>
            <a:off x="2010842" y="284276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55" name="Oval 54">
            <a:extLst>
              <a:ext uri="{FF2B5EF4-FFF2-40B4-BE49-F238E27FC236}">
                <a16:creationId xmlns:a16="http://schemas.microsoft.com/office/drawing/2014/main" id="{34301F93-FCBC-CE5F-8DE9-B5EBCA24EA26}"/>
              </a:ext>
            </a:extLst>
          </p:cNvPr>
          <p:cNvSpPr/>
          <p:nvPr/>
        </p:nvSpPr>
        <p:spPr>
          <a:xfrm>
            <a:off x="2374985"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56" name="Oval 55">
            <a:extLst>
              <a:ext uri="{FF2B5EF4-FFF2-40B4-BE49-F238E27FC236}">
                <a16:creationId xmlns:a16="http://schemas.microsoft.com/office/drawing/2014/main" id="{28F65DBE-1378-6D2D-10B3-5A9655C83D7C}"/>
              </a:ext>
            </a:extLst>
          </p:cNvPr>
          <p:cNvSpPr/>
          <p:nvPr/>
        </p:nvSpPr>
        <p:spPr>
          <a:xfrm>
            <a:off x="2739128"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57" name="Oval 56">
            <a:extLst>
              <a:ext uri="{FF2B5EF4-FFF2-40B4-BE49-F238E27FC236}">
                <a16:creationId xmlns:a16="http://schemas.microsoft.com/office/drawing/2014/main" id="{5283A47D-81E9-96DB-6BD8-D02368D9F187}"/>
              </a:ext>
            </a:extLst>
          </p:cNvPr>
          <p:cNvSpPr/>
          <p:nvPr/>
        </p:nvSpPr>
        <p:spPr>
          <a:xfrm>
            <a:off x="3103271"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58" name="Title 2">
            <a:extLst>
              <a:ext uri="{FF2B5EF4-FFF2-40B4-BE49-F238E27FC236}">
                <a16:creationId xmlns:a16="http://schemas.microsoft.com/office/drawing/2014/main" id="{D0E4A737-E9C0-F9F2-E97F-5A0E057DAE71}"/>
              </a:ext>
            </a:extLst>
          </p:cNvPr>
          <p:cNvSpPr txBox="1"/>
          <p:nvPr/>
        </p:nvSpPr>
        <p:spPr>
          <a:xfrm>
            <a:off x="530395" y="2848118"/>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ĐẬM</a:t>
            </a:r>
          </a:p>
        </p:txBody>
      </p:sp>
      <p:sp>
        <p:nvSpPr>
          <p:cNvPr id="59" name="Oval 58">
            <a:extLst>
              <a:ext uri="{FF2B5EF4-FFF2-40B4-BE49-F238E27FC236}">
                <a16:creationId xmlns:a16="http://schemas.microsoft.com/office/drawing/2014/main" id="{5E94939F-3872-2392-2D5F-2610981F355E}"/>
              </a:ext>
            </a:extLst>
          </p:cNvPr>
          <p:cNvSpPr/>
          <p:nvPr/>
        </p:nvSpPr>
        <p:spPr>
          <a:xfrm>
            <a:off x="3467795" y="2839866"/>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60" name="Oval 59">
            <a:extLst>
              <a:ext uri="{FF2B5EF4-FFF2-40B4-BE49-F238E27FC236}">
                <a16:creationId xmlns:a16="http://schemas.microsoft.com/office/drawing/2014/main" id="{0AA0BBDE-5F47-E974-D433-602E0E177CC1}"/>
              </a:ext>
            </a:extLst>
          </p:cNvPr>
          <p:cNvSpPr/>
          <p:nvPr/>
        </p:nvSpPr>
        <p:spPr>
          <a:xfrm>
            <a:off x="3832319" y="2839866"/>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61" name="Oval 60">
            <a:extLst>
              <a:ext uri="{FF2B5EF4-FFF2-40B4-BE49-F238E27FC236}">
                <a16:creationId xmlns:a16="http://schemas.microsoft.com/office/drawing/2014/main" id="{D984DD16-30DD-026F-BBD9-85F9899BEBA3}"/>
              </a:ext>
            </a:extLst>
          </p:cNvPr>
          <p:cNvSpPr/>
          <p:nvPr/>
        </p:nvSpPr>
        <p:spPr>
          <a:xfrm>
            <a:off x="4190664" y="2839866"/>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62" name="Oval 61">
            <a:extLst>
              <a:ext uri="{FF2B5EF4-FFF2-40B4-BE49-F238E27FC236}">
                <a16:creationId xmlns:a16="http://schemas.microsoft.com/office/drawing/2014/main" id="{A929D5FB-D78E-6A88-F474-FF67AB1D7AA1}"/>
              </a:ext>
            </a:extLst>
          </p:cNvPr>
          <p:cNvSpPr/>
          <p:nvPr/>
        </p:nvSpPr>
        <p:spPr>
          <a:xfrm>
            <a:off x="4561366" y="2839866"/>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63" name="Oval 62">
            <a:extLst>
              <a:ext uri="{FF2B5EF4-FFF2-40B4-BE49-F238E27FC236}">
                <a16:creationId xmlns:a16="http://schemas.microsoft.com/office/drawing/2014/main" id="{D84F0375-A1DE-2A41-F3D4-FF8AC8835E71}"/>
              </a:ext>
            </a:extLst>
          </p:cNvPr>
          <p:cNvSpPr/>
          <p:nvPr/>
        </p:nvSpPr>
        <p:spPr>
          <a:xfrm>
            <a:off x="4925890" y="2839866"/>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66" name="Title 2">
            <a:extLst>
              <a:ext uri="{FF2B5EF4-FFF2-40B4-BE49-F238E27FC236}">
                <a16:creationId xmlns:a16="http://schemas.microsoft.com/office/drawing/2014/main" id="{D24CBE19-1CF5-2ABD-471E-50FD4A6E95D7}"/>
              </a:ext>
            </a:extLst>
          </p:cNvPr>
          <p:cNvSpPr txBox="1"/>
          <p:nvPr/>
        </p:nvSpPr>
        <p:spPr>
          <a:xfrm>
            <a:off x="1912810"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Nhẹ</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67" name="Title 2">
            <a:extLst>
              <a:ext uri="{FF2B5EF4-FFF2-40B4-BE49-F238E27FC236}">
                <a16:creationId xmlns:a16="http://schemas.microsoft.com/office/drawing/2014/main" id="{6748ACCA-76D7-CD2A-2F79-69E93E7829EC}"/>
              </a:ext>
            </a:extLst>
          </p:cNvPr>
          <p:cNvSpPr txBox="1"/>
          <p:nvPr/>
        </p:nvSpPr>
        <p:spPr>
          <a:xfrm>
            <a:off x="3182561" y="25176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Vừa</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68" name="Title 2">
            <a:extLst>
              <a:ext uri="{FF2B5EF4-FFF2-40B4-BE49-F238E27FC236}">
                <a16:creationId xmlns:a16="http://schemas.microsoft.com/office/drawing/2014/main" id="{9690AAD1-AD45-3E04-3AC1-7448F0D40C4C}"/>
              </a:ext>
            </a:extLst>
          </p:cNvPr>
          <p:cNvSpPr txBox="1"/>
          <p:nvPr/>
        </p:nvSpPr>
        <p:spPr>
          <a:xfrm>
            <a:off x="4475692"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8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Đầy</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đặn</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69" name="Oval 68">
            <a:extLst>
              <a:ext uri="{FF2B5EF4-FFF2-40B4-BE49-F238E27FC236}">
                <a16:creationId xmlns:a16="http://schemas.microsoft.com/office/drawing/2014/main" id="{926549A4-2726-3E04-C9EA-4ED091199156}"/>
              </a:ext>
            </a:extLst>
          </p:cNvPr>
          <p:cNvSpPr/>
          <p:nvPr/>
        </p:nvSpPr>
        <p:spPr>
          <a:xfrm>
            <a:off x="2010842" y="3683028"/>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70" name="Oval 69">
            <a:extLst>
              <a:ext uri="{FF2B5EF4-FFF2-40B4-BE49-F238E27FC236}">
                <a16:creationId xmlns:a16="http://schemas.microsoft.com/office/drawing/2014/main" id="{18803979-3F2C-6E08-C0F3-79FEA6A09B67}"/>
              </a:ext>
            </a:extLst>
          </p:cNvPr>
          <p:cNvSpPr/>
          <p:nvPr/>
        </p:nvSpPr>
        <p:spPr>
          <a:xfrm>
            <a:off x="2374985"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71" name="Oval 70">
            <a:extLst>
              <a:ext uri="{FF2B5EF4-FFF2-40B4-BE49-F238E27FC236}">
                <a16:creationId xmlns:a16="http://schemas.microsoft.com/office/drawing/2014/main" id="{0E9D924E-F130-A609-C9CF-BE6D1B73F5AE}"/>
              </a:ext>
            </a:extLst>
          </p:cNvPr>
          <p:cNvSpPr/>
          <p:nvPr/>
        </p:nvSpPr>
        <p:spPr>
          <a:xfrm>
            <a:off x="2739128"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72" name="Oval 71">
            <a:extLst>
              <a:ext uri="{FF2B5EF4-FFF2-40B4-BE49-F238E27FC236}">
                <a16:creationId xmlns:a16="http://schemas.microsoft.com/office/drawing/2014/main" id="{C7DF8D6C-51B0-EA90-7826-7CED2C7A0F41}"/>
              </a:ext>
            </a:extLst>
          </p:cNvPr>
          <p:cNvSpPr/>
          <p:nvPr/>
        </p:nvSpPr>
        <p:spPr>
          <a:xfrm>
            <a:off x="3103271"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74" name="Oval 73">
            <a:extLst>
              <a:ext uri="{FF2B5EF4-FFF2-40B4-BE49-F238E27FC236}">
                <a16:creationId xmlns:a16="http://schemas.microsoft.com/office/drawing/2014/main" id="{370FAA93-3726-9BE4-0285-9A9D78CCB4B7}"/>
              </a:ext>
            </a:extLst>
          </p:cNvPr>
          <p:cNvSpPr/>
          <p:nvPr/>
        </p:nvSpPr>
        <p:spPr>
          <a:xfrm>
            <a:off x="3467795"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75" name="Oval 74">
            <a:extLst>
              <a:ext uri="{FF2B5EF4-FFF2-40B4-BE49-F238E27FC236}">
                <a16:creationId xmlns:a16="http://schemas.microsoft.com/office/drawing/2014/main" id="{7E3B6A6F-F671-F403-A1BF-286F91BD804D}"/>
              </a:ext>
            </a:extLst>
          </p:cNvPr>
          <p:cNvSpPr/>
          <p:nvPr/>
        </p:nvSpPr>
        <p:spPr>
          <a:xfrm>
            <a:off x="3832319"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76" name="Oval 75">
            <a:extLst>
              <a:ext uri="{FF2B5EF4-FFF2-40B4-BE49-F238E27FC236}">
                <a16:creationId xmlns:a16="http://schemas.microsoft.com/office/drawing/2014/main" id="{4FA1A159-9587-D692-97BF-38F6B3B265E9}"/>
              </a:ext>
            </a:extLst>
          </p:cNvPr>
          <p:cNvSpPr/>
          <p:nvPr/>
        </p:nvSpPr>
        <p:spPr>
          <a:xfrm>
            <a:off x="4190664"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77" name="Oval 76">
            <a:extLst>
              <a:ext uri="{FF2B5EF4-FFF2-40B4-BE49-F238E27FC236}">
                <a16:creationId xmlns:a16="http://schemas.microsoft.com/office/drawing/2014/main" id="{0140FC57-F8FE-60F5-7183-690AFC30FF42}"/>
              </a:ext>
            </a:extLst>
          </p:cNvPr>
          <p:cNvSpPr/>
          <p:nvPr/>
        </p:nvSpPr>
        <p:spPr>
          <a:xfrm>
            <a:off x="4561366"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78" name="Oval 77">
            <a:extLst>
              <a:ext uri="{FF2B5EF4-FFF2-40B4-BE49-F238E27FC236}">
                <a16:creationId xmlns:a16="http://schemas.microsoft.com/office/drawing/2014/main" id="{801A95D9-ABA6-A9B1-C8F0-670E19268F57}"/>
              </a:ext>
            </a:extLst>
          </p:cNvPr>
          <p:cNvSpPr/>
          <p:nvPr/>
        </p:nvSpPr>
        <p:spPr>
          <a:xfrm>
            <a:off x="4925890"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79" name="Title 2">
            <a:extLst>
              <a:ext uri="{FF2B5EF4-FFF2-40B4-BE49-F238E27FC236}">
                <a16:creationId xmlns:a16="http://schemas.microsoft.com/office/drawing/2014/main" id="{A4348C04-1D5A-D709-B55B-E1E24A684FD3}"/>
              </a:ext>
            </a:extLst>
          </p:cNvPr>
          <p:cNvSpPr txBox="1"/>
          <p:nvPr/>
        </p:nvSpPr>
        <p:spPr>
          <a:xfrm>
            <a:off x="1912810" y="3329053"/>
            <a:ext cx="982142" cy="285430"/>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Không</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80" name="Title 2">
            <a:extLst>
              <a:ext uri="{FF2B5EF4-FFF2-40B4-BE49-F238E27FC236}">
                <a16:creationId xmlns:a16="http://schemas.microsoft.com/office/drawing/2014/main" id="{7B1105A2-3007-7D4F-7671-6C60EABC3709}"/>
              </a:ext>
            </a:extLst>
          </p:cNvPr>
          <p:cNvSpPr txBox="1"/>
          <p:nvPr/>
        </p:nvSpPr>
        <p:spPr>
          <a:xfrm>
            <a:off x="3033378" y="335792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Hơi</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81" name="Title 2">
            <a:extLst>
              <a:ext uri="{FF2B5EF4-FFF2-40B4-BE49-F238E27FC236}">
                <a16:creationId xmlns:a16="http://schemas.microsoft.com/office/drawing/2014/main" id="{93D30A2A-F9A4-F574-7C4D-2E4D0EB8538C}"/>
              </a:ext>
            </a:extLst>
          </p:cNvPr>
          <p:cNvSpPr txBox="1"/>
          <p:nvPr/>
        </p:nvSpPr>
        <p:spPr>
          <a:xfrm>
            <a:off x="4475692" y="3329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cxnSp>
        <p:nvCxnSpPr>
          <p:cNvPr id="82" name="Straight Connector 81">
            <a:extLst>
              <a:ext uri="{FF2B5EF4-FFF2-40B4-BE49-F238E27FC236}">
                <a16:creationId xmlns:a16="http://schemas.microsoft.com/office/drawing/2014/main" id="{6188C252-8127-3BE1-B859-0DA951BA8176}"/>
              </a:ext>
            </a:extLst>
          </p:cNvPr>
          <p:cNvCxnSpPr>
            <a:cxnSpLocks/>
          </p:cNvCxnSpPr>
          <p:nvPr/>
        </p:nvCxnSpPr>
        <p:spPr>
          <a:xfrm>
            <a:off x="1307592" y="2988557"/>
            <a:ext cx="65155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47B4077D-E742-D4A7-2E03-43FEB306D642}"/>
              </a:ext>
            </a:extLst>
          </p:cNvPr>
          <p:cNvSpPr txBox="1"/>
          <p:nvPr/>
        </p:nvSpPr>
        <p:spPr>
          <a:xfrm>
            <a:off x="530395" y="369183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NGỌT</a:t>
            </a:r>
          </a:p>
        </p:txBody>
      </p:sp>
      <p:cxnSp>
        <p:nvCxnSpPr>
          <p:cNvPr id="88" name="Straight Connector 87">
            <a:extLst>
              <a:ext uri="{FF2B5EF4-FFF2-40B4-BE49-F238E27FC236}">
                <a16:creationId xmlns:a16="http://schemas.microsoft.com/office/drawing/2014/main" id="{2E71AF33-B2AA-4448-C7D5-530910721AE0}"/>
              </a:ext>
            </a:extLst>
          </p:cNvPr>
          <p:cNvCxnSpPr>
            <a:cxnSpLocks/>
          </p:cNvCxnSpPr>
          <p:nvPr/>
        </p:nvCxnSpPr>
        <p:spPr>
          <a:xfrm>
            <a:off x="1410548" y="3832276"/>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55E05F2B-8B53-9602-358E-F107F5E23412}"/>
              </a:ext>
            </a:extLst>
          </p:cNvPr>
          <p:cNvSpPr/>
          <p:nvPr/>
        </p:nvSpPr>
        <p:spPr>
          <a:xfrm>
            <a:off x="2010842" y="45232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91" name="Oval 90">
            <a:extLst>
              <a:ext uri="{FF2B5EF4-FFF2-40B4-BE49-F238E27FC236}">
                <a16:creationId xmlns:a16="http://schemas.microsoft.com/office/drawing/2014/main" id="{DAA76506-42C0-7FA1-DB22-08EF37C5100A}"/>
              </a:ext>
            </a:extLst>
          </p:cNvPr>
          <p:cNvSpPr/>
          <p:nvPr/>
        </p:nvSpPr>
        <p:spPr>
          <a:xfrm>
            <a:off x="2374985"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92" name="Oval 91">
            <a:extLst>
              <a:ext uri="{FF2B5EF4-FFF2-40B4-BE49-F238E27FC236}">
                <a16:creationId xmlns:a16="http://schemas.microsoft.com/office/drawing/2014/main" id="{D9374B2B-C9B1-E663-24C9-A51AEEF993BB}"/>
              </a:ext>
            </a:extLst>
          </p:cNvPr>
          <p:cNvSpPr/>
          <p:nvPr/>
        </p:nvSpPr>
        <p:spPr>
          <a:xfrm>
            <a:off x="2739128"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93" name="Oval 92">
            <a:extLst>
              <a:ext uri="{FF2B5EF4-FFF2-40B4-BE49-F238E27FC236}">
                <a16:creationId xmlns:a16="http://schemas.microsoft.com/office/drawing/2014/main" id="{0459DEAC-DAC4-AEC0-C5E6-45310E1EA8CB}"/>
              </a:ext>
            </a:extLst>
          </p:cNvPr>
          <p:cNvSpPr/>
          <p:nvPr/>
        </p:nvSpPr>
        <p:spPr>
          <a:xfrm>
            <a:off x="3103271" y="4520385"/>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94" name="Oval 93">
            <a:extLst>
              <a:ext uri="{FF2B5EF4-FFF2-40B4-BE49-F238E27FC236}">
                <a16:creationId xmlns:a16="http://schemas.microsoft.com/office/drawing/2014/main" id="{01CE3559-91D5-15C6-D6EB-B24108EB859E}"/>
              </a:ext>
            </a:extLst>
          </p:cNvPr>
          <p:cNvSpPr/>
          <p:nvPr/>
        </p:nvSpPr>
        <p:spPr>
          <a:xfrm>
            <a:off x="3467795" y="4520385"/>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95" name="Oval 94">
            <a:extLst>
              <a:ext uri="{FF2B5EF4-FFF2-40B4-BE49-F238E27FC236}">
                <a16:creationId xmlns:a16="http://schemas.microsoft.com/office/drawing/2014/main" id="{7249D47F-8BE6-0C00-8E47-4D57FF7B1FC4}"/>
              </a:ext>
            </a:extLst>
          </p:cNvPr>
          <p:cNvSpPr/>
          <p:nvPr/>
        </p:nvSpPr>
        <p:spPr>
          <a:xfrm>
            <a:off x="3832319" y="4520385"/>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96" name="Oval 95">
            <a:extLst>
              <a:ext uri="{FF2B5EF4-FFF2-40B4-BE49-F238E27FC236}">
                <a16:creationId xmlns:a16="http://schemas.microsoft.com/office/drawing/2014/main" id="{39B43C0C-7873-1751-7E63-FA9A0E1B27C3}"/>
              </a:ext>
            </a:extLst>
          </p:cNvPr>
          <p:cNvSpPr/>
          <p:nvPr/>
        </p:nvSpPr>
        <p:spPr>
          <a:xfrm>
            <a:off x="4190664"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97" name="Oval 96">
            <a:extLst>
              <a:ext uri="{FF2B5EF4-FFF2-40B4-BE49-F238E27FC236}">
                <a16:creationId xmlns:a16="http://schemas.microsoft.com/office/drawing/2014/main" id="{ED21ED05-FA9D-1C65-8B66-4F32F7B60ABC}"/>
              </a:ext>
            </a:extLst>
          </p:cNvPr>
          <p:cNvSpPr/>
          <p:nvPr/>
        </p:nvSpPr>
        <p:spPr>
          <a:xfrm>
            <a:off x="4561366"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98" name="Oval 97">
            <a:extLst>
              <a:ext uri="{FF2B5EF4-FFF2-40B4-BE49-F238E27FC236}">
                <a16:creationId xmlns:a16="http://schemas.microsoft.com/office/drawing/2014/main" id="{DBED5B97-0AF1-84DE-5402-4FB9FA84C7F5}"/>
              </a:ext>
            </a:extLst>
          </p:cNvPr>
          <p:cNvSpPr/>
          <p:nvPr/>
        </p:nvSpPr>
        <p:spPr>
          <a:xfrm>
            <a:off x="4925890"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99" name="Title 2">
            <a:extLst>
              <a:ext uri="{FF2B5EF4-FFF2-40B4-BE49-F238E27FC236}">
                <a16:creationId xmlns:a16="http://schemas.microsoft.com/office/drawing/2014/main" id="{1ADC7634-0D16-FC49-8036-D3AE07F9AC97}"/>
              </a:ext>
            </a:extLst>
          </p:cNvPr>
          <p:cNvSpPr txBox="1"/>
          <p:nvPr/>
        </p:nvSpPr>
        <p:spPr>
          <a:xfrm>
            <a:off x="1912810" y="416931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Thấp</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100" name="Title 2">
            <a:extLst>
              <a:ext uri="{FF2B5EF4-FFF2-40B4-BE49-F238E27FC236}">
                <a16:creationId xmlns:a16="http://schemas.microsoft.com/office/drawing/2014/main" id="{3E33FC8D-65CB-067F-0635-3548413816F2}"/>
              </a:ext>
            </a:extLst>
          </p:cNvPr>
          <p:cNvSpPr txBox="1"/>
          <p:nvPr/>
        </p:nvSpPr>
        <p:spPr>
          <a:xfrm>
            <a:off x="3033378" y="419818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Vừa</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101" name="Title 2">
            <a:extLst>
              <a:ext uri="{FF2B5EF4-FFF2-40B4-BE49-F238E27FC236}">
                <a16:creationId xmlns:a16="http://schemas.microsoft.com/office/drawing/2014/main" id="{9E2A2CDC-11AD-7BAA-5EF1-E5EDD9C77E90}"/>
              </a:ext>
            </a:extLst>
          </p:cNvPr>
          <p:cNvSpPr txBox="1"/>
          <p:nvPr/>
        </p:nvSpPr>
        <p:spPr>
          <a:xfrm>
            <a:off x="4475692" y="416931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Cao</a:t>
            </a:r>
          </a:p>
        </p:txBody>
      </p:sp>
      <p:sp>
        <p:nvSpPr>
          <p:cNvPr id="102" name="Title 2">
            <a:extLst>
              <a:ext uri="{FF2B5EF4-FFF2-40B4-BE49-F238E27FC236}">
                <a16:creationId xmlns:a16="http://schemas.microsoft.com/office/drawing/2014/main" id="{5B198E0D-EBA7-E3AF-B60C-ED1C837C5352}"/>
              </a:ext>
            </a:extLst>
          </p:cNvPr>
          <p:cNvSpPr txBox="1"/>
          <p:nvPr/>
        </p:nvSpPr>
        <p:spPr>
          <a:xfrm>
            <a:off x="530395" y="4532096"/>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GỖ SỒI</a:t>
            </a:r>
          </a:p>
        </p:txBody>
      </p:sp>
      <p:cxnSp>
        <p:nvCxnSpPr>
          <p:cNvPr id="103" name="Straight Connector 102">
            <a:extLst>
              <a:ext uri="{FF2B5EF4-FFF2-40B4-BE49-F238E27FC236}">
                <a16:creationId xmlns:a16="http://schemas.microsoft.com/office/drawing/2014/main" id="{C236D29C-D71D-153F-CDBB-D07AC7DBCE53}"/>
              </a:ext>
            </a:extLst>
          </p:cNvPr>
          <p:cNvCxnSpPr>
            <a:cxnSpLocks/>
          </p:cNvCxnSpPr>
          <p:nvPr/>
        </p:nvCxnSpPr>
        <p:spPr>
          <a:xfrm>
            <a:off x="1307592" y="4681679"/>
            <a:ext cx="65155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B94DB774-1E0F-CC2C-7E17-CBA2AC61FD5F}"/>
              </a:ext>
            </a:extLst>
          </p:cNvPr>
          <p:cNvSpPr/>
          <p:nvPr/>
        </p:nvSpPr>
        <p:spPr>
          <a:xfrm>
            <a:off x="2010842" y="48692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06" name="Oval 105">
            <a:extLst>
              <a:ext uri="{FF2B5EF4-FFF2-40B4-BE49-F238E27FC236}">
                <a16:creationId xmlns:a16="http://schemas.microsoft.com/office/drawing/2014/main" id="{D5776D46-EC3E-262F-15AB-C14D48758395}"/>
              </a:ext>
            </a:extLst>
          </p:cNvPr>
          <p:cNvSpPr/>
          <p:nvPr/>
        </p:nvSpPr>
        <p:spPr>
          <a:xfrm>
            <a:off x="2374985"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07" name="Oval 106">
            <a:extLst>
              <a:ext uri="{FF2B5EF4-FFF2-40B4-BE49-F238E27FC236}">
                <a16:creationId xmlns:a16="http://schemas.microsoft.com/office/drawing/2014/main" id="{A6D62994-2594-CD8C-2A3B-1ABC0ED8D41A}"/>
              </a:ext>
            </a:extLst>
          </p:cNvPr>
          <p:cNvSpPr/>
          <p:nvPr/>
        </p:nvSpPr>
        <p:spPr>
          <a:xfrm>
            <a:off x="2739128"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08" name="Oval 107">
            <a:extLst>
              <a:ext uri="{FF2B5EF4-FFF2-40B4-BE49-F238E27FC236}">
                <a16:creationId xmlns:a16="http://schemas.microsoft.com/office/drawing/2014/main" id="{F4D6313C-C3B7-45AE-D0E5-4BC0447BF584}"/>
              </a:ext>
            </a:extLst>
          </p:cNvPr>
          <p:cNvSpPr/>
          <p:nvPr/>
        </p:nvSpPr>
        <p:spPr>
          <a:xfrm>
            <a:off x="3103271"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09" name="Oval 108">
            <a:extLst>
              <a:ext uri="{FF2B5EF4-FFF2-40B4-BE49-F238E27FC236}">
                <a16:creationId xmlns:a16="http://schemas.microsoft.com/office/drawing/2014/main" id="{4E35C5F1-9E69-8AA0-F0E7-6E77EE60B155}"/>
              </a:ext>
            </a:extLst>
          </p:cNvPr>
          <p:cNvSpPr/>
          <p:nvPr/>
        </p:nvSpPr>
        <p:spPr>
          <a:xfrm>
            <a:off x="3467795" y="4866374"/>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10" name="Oval 109">
            <a:extLst>
              <a:ext uri="{FF2B5EF4-FFF2-40B4-BE49-F238E27FC236}">
                <a16:creationId xmlns:a16="http://schemas.microsoft.com/office/drawing/2014/main" id="{421FB482-051E-30B8-14D9-2AC68E933DA7}"/>
              </a:ext>
            </a:extLst>
          </p:cNvPr>
          <p:cNvSpPr/>
          <p:nvPr/>
        </p:nvSpPr>
        <p:spPr>
          <a:xfrm>
            <a:off x="3832319" y="4866374"/>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11" name="Oval 110">
            <a:extLst>
              <a:ext uri="{FF2B5EF4-FFF2-40B4-BE49-F238E27FC236}">
                <a16:creationId xmlns:a16="http://schemas.microsoft.com/office/drawing/2014/main" id="{A028388A-66A9-69BD-A063-36B9CE583C93}"/>
              </a:ext>
            </a:extLst>
          </p:cNvPr>
          <p:cNvSpPr/>
          <p:nvPr/>
        </p:nvSpPr>
        <p:spPr>
          <a:xfrm>
            <a:off x="4190664" y="4866374"/>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12" name="Oval 111">
            <a:extLst>
              <a:ext uri="{FF2B5EF4-FFF2-40B4-BE49-F238E27FC236}">
                <a16:creationId xmlns:a16="http://schemas.microsoft.com/office/drawing/2014/main" id="{355EF6F4-5578-07DC-6C2D-DE3EFAF7A27E}"/>
              </a:ext>
            </a:extLst>
          </p:cNvPr>
          <p:cNvSpPr/>
          <p:nvPr/>
        </p:nvSpPr>
        <p:spPr>
          <a:xfrm>
            <a:off x="4561366" y="4866374"/>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13" name="Oval 112">
            <a:extLst>
              <a:ext uri="{FF2B5EF4-FFF2-40B4-BE49-F238E27FC236}">
                <a16:creationId xmlns:a16="http://schemas.microsoft.com/office/drawing/2014/main" id="{05DAE59E-951E-ED47-2296-63EE2E06D192}"/>
              </a:ext>
            </a:extLst>
          </p:cNvPr>
          <p:cNvSpPr/>
          <p:nvPr/>
        </p:nvSpPr>
        <p:spPr>
          <a:xfrm>
            <a:off x="4925890" y="4866374"/>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14" name="Title 2">
            <a:extLst>
              <a:ext uri="{FF2B5EF4-FFF2-40B4-BE49-F238E27FC236}">
                <a16:creationId xmlns:a16="http://schemas.microsoft.com/office/drawing/2014/main" id="{6F622136-6703-053B-3B18-AD94A2F0DB65}"/>
              </a:ext>
            </a:extLst>
          </p:cNvPr>
          <p:cNvSpPr txBox="1"/>
          <p:nvPr/>
        </p:nvSpPr>
        <p:spPr>
          <a:xfrm>
            <a:off x="530395" y="487808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err="1">
                <a:solidFill>
                  <a:schemeClr val="tx1"/>
                </a:solidFill>
                <a:latin typeface="Arial" panose="020B0604020202020204" pitchFamily="34" charset="0"/>
                <a:cs typeface="Arial" panose="020B0604020202020204" pitchFamily="34" charset="0"/>
              </a:rPr>
              <a:t>Độ</a:t>
            </a:r>
            <a:r>
              <a:rPr lang="en-US" altLang="zh-CN" sz="1200" dirty="0">
                <a:solidFill>
                  <a:schemeClr val="tx1"/>
                </a:solidFill>
                <a:latin typeface="Arial" panose="020B0604020202020204" pitchFamily="34" charset="0"/>
                <a:cs typeface="Arial" panose="020B0604020202020204" pitchFamily="34" charset="0"/>
              </a:rPr>
              <a:t> </a:t>
            </a:r>
            <a:r>
              <a:rPr lang="en-US" altLang="zh-CN" sz="1200" dirty="0" err="1">
                <a:solidFill>
                  <a:schemeClr val="tx1"/>
                </a:solidFill>
                <a:latin typeface="Arial" panose="020B0604020202020204" pitchFamily="34" charset="0"/>
                <a:cs typeface="Arial" panose="020B0604020202020204" pitchFamily="34" charset="0"/>
              </a:rPr>
              <a:t>chát</a:t>
            </a:r>
            <a:endParaRPr lang="en-US" altLang="zh-CN" sz="1200" dirty="0">
              <a:solidFill>
                <a:schemeClr val="tx1"/>
              </a:solidFill>
              <a:latin typeface="Arial" panose="020B0604020202020204" pitchFamily="34" charset="0"/>
              <a:cs typeface="Arial" panose="020B0604020202020204" pitchFamily="34" charset="0"/>
            </a:endParaRPr>
          </a:p>
        </p:txBody>
      </p:sp>
      <p:cxnSp>
        <p:nvCxnSpPr>
          <p:cNvPr id="115" name="Straight Connector 114">
            <a:extLst>
              <a:ext uri="{FF2B5EF4-FFF2-40B4-BE49-F238E27FC236}">
                <a16:creationId xmlns:a16="http://schemas.microsoft.com/office/drawing/2014/main" id="{EC31119A-C94A-02FB-1A82-593C25189F0A}"/>
              </a:ext>
            </a:extLst>
          </p:cNvPr>
          <p:cNvCxnSpPr>
            <a:cxnSpLocks/>
          </p:cNvCxnSpPr>
          <p:nvPr/>
        </p:nvCxnSpPr>
        <p:spPr>
          <a:xfrm>
            <a:off x="1307592" y="5027668"/>
            <a:ext cx="65155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A06B4ED7-B353-DAD9-D17B-A2F977CD8598}"/>
              </a:ext>
            </a:extLst>
          </p:cNvPr>
          <p:cNvSpPr/>
          <p:nvPr/>
        </p:nvSpPr>
        <p:spPr>
          <a:xfrm>
            <a:off x="2010842" y="61297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17" name="Oval 116">
            <a:extLst>
              <a:ext uri="{FF2B5EF4-FFF2-40B4-BE49-F238E27FC236}">
                <a16:creationId xmlns:a16="http://schemas.microsoft.com/office/drawing/2014/main" id="{6E725A20-43CE-FEC6-F0DF-D5CF0A4577C6}"/>
              </a:ext>
            </a:extLst>
          </p:cNvPr>
          <p:cNvSpPr/>
          <p:nvPr/>
        </p:nvSpPr>
        <p:spPr>
          <a:xfrm>
            <a:off x="2374985"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18" name="Oval 117">
            <a:extLst>
              <a:ext uri="{FF2B5EF4-FFF2-40B4-BE49-F238E27FC236}">
                <a16:creationId xmlns:a16="http://schemas.microsoft.com/office/drawing/2014/main" id="{98608613-ED01-7448-9EB4-98D043DE7F2C}"/>
              </a:ext>
            </a:extLst>
          </p:cNvPr>
          <p:cNvSpPr/>
          <p:nvPr/>
        </p:nvSpPr>
        <p:spPr>
          <a:xfrm>
            <a:off x="2739128"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19" name="Oval 118">
            <a:extLst>
              <a:ext uri="{FF2B5EF4-FFF2-40B4-BE49-F238E27FC236}">
                <a16:creationId xmlns:a16="http://schemas.microsoft.com/office/drawing/2014/main" id="{F432A7B0-DF45-27A5-7F3E-AB40B28D06A8}"/>
              </a:ext>
            </a:extLst>
          </p:cNvPr>
          <p:cNvSpPr/>
          <p:nvPr/>
        </p:nvSpPr>
        <p:spPr>
          <a:xfrm>
            <a:off x="3103271"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20" name="Oval 119">
            <a:extLst>
              <a:ext uri="{FF2B5EF4-FFF2-40B4-BE49-F238E27FC236}">
                <a16:creationId xmlns:a16="http://schemas.microsoft.com/office/drawing/2014/main" id="{075F2B89-C916-3768-15AB-63F27AD8BF39}"/>
              </a:ext>
            </a:extLst>
          </p:cNvPr>
          <p:cNvSpPr/>
          <p:nvPr/>
        </p:nvSpPr>
        <p:spPr>
          <a:xfrm>
            <a:off x="3467795"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22" name="Oval 121">
            <a:extLst>
              <a:ext uri="{FF2B5EF4-FFF2-40B4-BE49-F238E27FC236}">
                <a16:creationId xmlns:a16="http://schemas.microsoft.com/office/drawing/2014/main" id="{FDBE5638-DDC9-6C24-1DAF-A31E3C01CB78}"/>
              </a:ext>
            </a:extLst>
          </p:cNvPr>
          <p:cNvSpPr/>
          <p:nvPr/>
        </p:nvSpPr>
        <p:spPr>
          <a:xfrm>
            <a:off x="4190664" y="6126814"/>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24" name="Oval 123">
            <a:extLst>
              <a:ext uri="{FF2B5EF4-FFF2-40B4-BE49-F238E27FC236}">
                <a16:creationId xmlns:a16="http://schemas.microsoft.com/office/drawing/2014/main" id="{4D63ED19-2C66-A353-F122-663FED00561E}"/>
              </a:ext>
            </a:extLst>
          </p:cNvPr>
          <p:cNvSpPr/>
          <p:nvPr/>
        </p:nvSpPr>
        <p:spPr>
          <a:xfrm>
            <a:off x="4925890"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25" name="Title 2">
            <a:extLst>
              <a:ext uri="{FF2B5EF4-FFF2-40B4-BE49-F238E27FC236}">
                <a16:creationId xmlns:a16="http://schemas.microsoft.com/office/drawing/2014/main" id="{D069B179-9A3E-DE07-DA70-4B3DDA2EFE69}"/>
              </a:ext>
            </a:extLst>
          </p:cNvPr>
          <p:cNvSpPr txBox="1"/>
          <p:nvPr/>
        </p:nvSpPr>
        <p:spPr>
          <a:xfrm>
            <a:off x="1912810"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Arial" panose="020B0604020202020204" pitchFamily="34" charset="0"/>
                <a:cs typeface="Arial" panose="020B0604020202020204" pitchFamily="34" charset="0"/>
              </a:rPr>
              <a:t>8%</a:t>
            </a:r>
          </a:p>
        </p:txBody>
      </p:sp>
      <p:sp>
        <p:nvSpPr>
          <p:cNvPr id="126" name="Title 2">
            <a:extLst>
              <a:ext uri="{FF2B5EF4-FFF2-40B4-BE49-F238E27FC236}">
                <a16:creationId xmlns:a16="http://schemas.microsoft.com/office/drawing/2014/main" id="{9BC360AC-BEAA-1A36-D5C3-7E2F595CD4EC}"/>
              </a:ext>
            </a:extLst>
          </p:cNvPr>
          <p:cNvSpPr txBox="1"/>
          <p:nvPr/>
        </p:nvSpPr>
        <p:spPr>
          <a:xfrm>
            <a:off x="3664420" y="5775741"/>
            <a:ext cx="132515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Arial" panose="020B0604020202020204" pitchFamily="34" charset="0"/>
                <a:cs typeface="Arial" panose="020B0604020202020204" pitchFamily="34" charset="0"/>
              </a:rPr>
              <a:t>13,5% – 15,5%</a:t>
            </a:r>
          </a:p>
        </p:txBody>
      </p:sp>
      <p:sp>
        <p:nvSpPr>
          <p:cNvPr id="127" name="Title 2">
            <a:extLst>
              <a:ext uri="{FF2B5EF4-FFF2-40B4-BE49-F238E27FC236}">
                <a16:creationId xmlns:a16="http://schemas.microsoft.com/office/drawing/2014/main" id="{BB982B4F-ADF1-83CD-4BC3-302A5D4A7889}"/>
              </a:ext>
            </a:extLst>
          </p:cNvPr>
          <p:cNvSpPr txBox="1"/>
          <p:nvPr/>
        </p:nvSpPr>
        <p:spPr>
          <a:xfrm>
            <a:off x="4475692"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Arial" panose="020B0604020202020204" pitchFamily="34" charset="0"/>
                <a:cs typeface="Arial" panose="020B0604020202020204" pitchFamily="34" charset="0"/>
              </a:rPr>
              <a:t>17%</a:t>
            </a:r>
          </a:p>
        </p:txBody>
      </p:sp>
      <p:sp>
        <p:nvSpPr>
          <p:cNvPr id="128" name="Title 2">
            <a:extLst>
              <a:ext uri="{FF2B5EF4-FFF2-40B4-BE49-F238E27FC236}">
                <a16:creationId xmlns:a16="http://schemas.microsoft.com/office/drawing/2014/main" id="{2C9EED60-93ED-66AC-3E4D-EDB4CFC021E0}"/>
              </a:ext>
            </a:extLst>
          </p:cNvPr>
          <p:cNvSpPr txBox="1"/>
          <p:nvPr/>
        </p:nvSpPr>
        <p:spPr>
          <a:xfrm>
            <a:off x="530395" y="6138525"/>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NỒNG ĐỘ CỒN</a:t>
            </a:r>
          </a:p>
        </p:txBody>
      </p:sp>
      <p:cxnSp>
        <p:nvCxnSpPr>
          <p:cNvPr id="129" name="Straight Connector 128">
            <a:extLst>
              <a:ext uri="{FF2B5EF4-FFF2-40B4-BE49-F238E27FC236}">
                <a16:creationId xmlns:a16="http://schemas.microsoft.com/office/drawing/2014/main" id="{585BA44B-1730-F3CA-EF57-FB2AAF0E4842}"/>
              </a:ext>
            </a:extLst>
          </p:cNvPr>
          <p:cNvCxnSpPr>
            <a:cxnSpLocks/>
          </p:cNvCxnSpPr>
          <p:nvPr/>
        </p:nvCxnSpPr>
        <p:spPr>
          <a:xfrm>
            <a:off x="1801368" y="6278964"/>
            <a:ext cx="15778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1E60FB52-C3B3-5D3B-E7B3-0D92E2F3F591}"/>
              </a:ext>
            </a:extLst>
          </p:cNvPr>
          <p:cNvCxnSpPr>
            <a:cxnSpLocks/>
          </p:cNvCxnSpPr>
          <p:nvPr/>
        </p:nvCxnSpPr>
        <p:spPr>
          <a:xfrm>
            <a:off x="3604129" y="200181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943EE564-9F08-7828-22D1-67DA88A32556}"/>
              </a:ext>
            </a:extLst>
          </p:cNvPr>
          <p:cNvSpPr/>
          <p:nvPr/>
        </p:nvSpPr>
        <p:spPr>
          <a:xfrm>
            <a:off x="2010842" y="524841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9" name="Oval 8">
            <a:extLst>
              <a:ext uri="{FF2B5EF4-FFF2-40B4-BE49-F238E27FC236}">
                <a16:creationId xmlns:a16="http://schemas.microsoft.com/office/drawing/2014/main" id="{FC3BAB99-C1F8-099C-BE7D-12E6E13A5ADE}"/>
              </a:ext>
            </a:extLst>
          </p:cNvPr>
          <p:cNvSpPr/>
          <p:nvPr/>
        </p:nvSpPr>
        <p:spPr>
          <a:xfrm>
            <a:off x="2374985"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20" name="Oval 19">
            <a:extLst>
              <a:ext uri="{FF2B5EF4-FFF2-40B4-BE49-F238E27FC236}">
                <a16:creationId xmlns:a16="http://schemas.microsoft.com/office/drawing/2014/main" id="{8C3115C7-5333-06A5-4E9D-60B589F0EB7E}"/>
              </a:ext>
            </a:extLst>
          </p:cNvPr>
          <p:cNvSpPr/>
          <p:nvPr/>
        </p:nvSpPr>
        <p:spPr>
          <a:xfrm>
            <a:off x="2739128"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22" name="Oval 21">
            <a:extLst>
              <a:ext uri="{FF2B5EF4-FFF2-40B4-BE49-F238E27FC236}">
                <a16:creationId xmlns:a16="http://schemas.microsoft.com/office/drawing/2014/main" id="{F0E29D6C-A340-3CCA-F0F1-450EDBE5EB1C}"/>
              </a:ext>
            </a:extLst>
          </p:cNvPr>
          <p:cNvSpPr/>
          <p:nvPr/>
        </p:nvSpPr>
        <p:spPr>
          <a:xfrm>
            <a:off x="3103271"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23" name="Oval 22">
            <a:extLst>
              <a:ext uri="{FF2B5EF4-FFF2-40B4-BE49-F238E27FC236}">
                <a16:creationId xmlns:a16="http://schemas.microsoft.com/office/drawing/2014/main" id="{0270ED87-A6DC-A934-AE0D-915C9520C93C}"/>
              </a:ext>
            </a:extLst>
          </p:cNvPr>
          <p:cNvSpPr/>
          <p:nvPr/>
        </p:nvSpPr>
        <p:spPr>
          <a:xfrm>
            <a:off x="3467795" y="5245517"/>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24" name="Oval 23">
            <a:extLst>
              <a:ext uri="{FF2B5EF4-FFF2-40B4-BE49-F238E27FC236}">
                <a16:creationId xmlns:a16="http://schemas.microsoft.com/office/drawing/2014/main" id="{27D529B1-9382-54F9-0D4D-62070E35559C}"/>
              </a:ext>
            </a:extLst>
          </p:cNvPr>
          <p:cNvSpPr/>
          <p:nvPr/>
        </p:nvSpPr>
        <p:spPr>
          <a:xfrm>
            <a:off x="3832319" y="5245517"/>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25" name="Oval 24">
            <a:extLst>
              <a:ext uri="{FF2B5EF4-FFF2-40B4-BE49-F238E27FC236}">
                <a16:creationId xmlns:a16="http://schemas.microsoft.com/office/drawing/2014/main" id="{7C335483-86A0-C3E2-3E33-2EBDE48405DE}"/>
              </a:ext>
            </a:extLst>
          </p:cNvPr>
          <p:cNvSpPr/>
          <p:nvPr/>
        </p:nvSpPr>
        <p:spPr>
          <a:xfrm>
            <a:off x="4190664" y="5245517"/>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26" name="Oval 25">
            <a:extLst>
              <a:ext uri="{FF2B5EF4-FFF2-40B4-BE49-F238E27FC236}">
                <a16:creationId xmlns:a16="http://schemas.microsoft.com/office/drawing/2014/main" id="{F76F038A-4411-52D7-65B4-3FE894584F73}"/>
              </a:ext>
            </a:extLst>
          </p:cNvPr>
          <p:cNvSpPr/>
          <p:nvPr/>
        </p:nvSpPr>
        <p:spPr>
          <a:xfrm>
            <a:off x="4561366" y="5245517"/>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27" name="Oval 26">
            <a:extLst>
              <a:ext uri="{FF2B5EF4-FFF2-40B4-BE49-F238E27FC236}">
                <a16:creationId xmlns:a16="http://schemas.microsoft.com/office/drawing/2014/main" id="{67599626-2702-FD0B-158E-964D7AFEA9D2}"/>
              </a:ext>
            </a:extLst>
          </p:cNvPr>
          <p:cNvSpPr/>
          <p:nvPr/>
        </p:nvSpPr>
        <p:spPr>
          <a:xfrm>
            <a:off x="4925890" y="5245517"/>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28" name="Title 2">
            <a:extLst>
              <a:ext uri="{FF2B5EF4-FFF2-40B4-BE49-F238E27FC236}">
                <a16:creationId xmlns:a16="http://schemas.microsoft.com/office/drawing/2014/main" id="{650597AB-5076-D709-4567-6CA6DD8AF958}"/>
              </a:ext>
            </a:extLst>
          </p:cNvPr>
          <p:cNvSpPr txBox="1"/>
          <p:nvPr/>
        </p:nvSpPr>
        <p:spPr>
          <a:xfrm>
            <a:off x="530395" y="525722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a:t>
            </a:r>
            <a:r>
              <a:rPr lang="en-US" altLang="zh-CN" sz="1200" dirty="0" err="1">
                <a:solidFill>
                  <a:schemeClr val="tx1"/>
                </a:solidFill>
                <a:latin typeface="Arial" panose="020B0604020202020204" pitchFamily="34" charset="0"/>
                <a:cs typeface="Arial" panose="020B0604020202020204" pitchFamily="34" charset="0"/>
              </a:rPr>
              <a:t>chua</a:t>
            </a:r>
            <a:endParaRPr lang="en-US" altLang="zh-CN" sz="1200" dirty="0">
              <a:solidFill>
                <a:schemeClr val="tx1"/>
              </a:solidFill>
              <a:latin typeface="Arial" panose="020B0604020202020204" pitchFamily="34" charset="0"/>
              <a:cs typeface="Arial" panose="020B0604020202020204" pitchFamily="34" charset="0"/>
            </a:endParaRPr>
          </a:p>
        </p:txBody>
      </p:sp>
      <p:cxnSp>
        <p:nvCxnSpPr>
          <p:cNvPr id="29" name="Straight Connector 28">
            <a:extLst>
              <a:ext uri="{FF2B5EF4-FFF2-40B4-BE49-F238E27FC236}">
                <a16:creationId xmlns:a16="http://schemas.microsoft.com/office/drawing/2014/main" id="{79F5737E-E321-A2CE-E0D5-57FED68027E4}"/>
              </a:ext>
            </a:extLst>
          </p:cNvPr>
          <p:cNvCxnSpPr>
            <a:cxnSpLocks/>
          </p:cNvCxnSpPr>
          <p:nvPr/>
        </p:nvCxnSpPr>
        <p:spPr>
          <a:xfrm>
            <a:off x="1410548" y="5406811"/>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33" name="Picture Placeholder 8">
            <a:extLst>
              <a:ext uri="{FF2B5EF4-FFF2-40B4-BE49-F238E27FC236}">
                <a16:creationId xmlns:a16="http://schemas.microsoft.com/office/drawing/2014/main" id="{25DAB889-2A40-686A-78E5-6DAE6B1D3C5B}"/>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8190608" y="368300"/>
            <a:ext cx="2114328" cy="6400800"/>
          </a:xfrm>
          <a:prstGeom prst="rect">
            <a:avLst/>
          </a:prstGeom>
        </p:spPr>
      </p:pic>
      <p:sp>
        <p:nvSpPr>
          <p:cNvPr id="34" name="object 10">
            <a:extLst>
              <a:ext uri="{FF2B5EF4-FFF2-40B4-BE49-F238E27FC236}">
                <a16:creationId xmlns:a16="http://schemas.microsoft.com/office/drawing/2014/main" id="{A8317286-59F8-7817-5EC0-CB93FDC0A4F5}"/>
              </a:ext>
            </a:extLst>
          </p:cNvPr>
          <p:cNvSpPr txBox="1"/>
          <p:nvPr/>
        </p:nvSpPr>
        <p:spPr>
          <a:xfrm rot="16200000">
            <a:off x="7064004" y="4071981"/>
            <a:ext cx="4652237" cy="804387"/>
          </a:xfrm>
          <a:prstGeom prst="rect">
            <a:avLst/>
          </a:prstGeom>
        </p:spPr>
        <p:txBody>
          <a:bodyPr vert="horz" wrap="square" lIns="0" tIns="12065" rIns="0" bIns="0" rtlCol="0">
            <a:spAutoFit/>
          </a:bodyPr>
          <a:lstStyle/>
          <a:p>
            <a:pPr algn="ctr" defTabSz="914453">
              <a:lnSpc>
                <a:spcPct val="80000"/>
              </a:lnSpc>
              <a:spcBef>
                <a:spcPct val="0"/>
              </a:spcBef>
            </a:pPr>
            <a:r>
              <a:rPr lang="en-US" altLang="zh-CN" sz="3200" b="1" dirty="0">
                <a:solidFill>
                  <a:schemeClr val="bg1"/>
                </a:solidFill>
                <a:latin typeface="Arial" panose="020B0604020202020204" pitchFamily="34" charset="0"/>
                <a:ea typeface="Inter Display" panose="02000503000000020004" pitchFamily="2" charset="0"/>
                <a:cs typeface="Arial" panose="020B0604020202020204" pitchFamily="34" charset="0"/>
              </a:rPr>
              <a:t>CABERNET SAUVIGNON</a:t>
            </a:r>
            <a:endParaRPr lang="en-AU" sz="32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grpSp>
        <p:nvGrpSpPr>
          <p:cNvPr id="65" name="Group 64">
            <a:extLst>
              <a:ext uri="{FF2B5EF4-FFF2-40B4-BE49-F238E27FC236}">
                <a16:creationId xmlns:a16="http://schemas.microsoft.com/office/drawing/2014/main" id="{718DF42A-50CD-965D-D87E-B33936ADE292}"/>
              </a:ext>
            </a:extLst>
          </p:cNvPr>
          <p:cNvGrpSpPr/>
          <p:nvPr/>
        </p:nvGrpSpPr>
        <p:grpSpPr>
          <a:xfrm>
            <a:off x="4555400" y="6127332"/>
            <a:ext cx="278634" cy="272668"/>
            <a:chOff x="8032638" y="5926610"/>
            <a:chExt cx="278634" cy="272668"/>
          </a:xfrm>
        </p:grpSpPr>
        <p:sp>
          <p:nvSpPr>
            <p:cNvPr id="73" name="Freeform 72">
              <a:extLst>
                <a:ext uri="{FF2B5EF4-FFF2-40B4-BE49-F238E27FC236}">
                  <a16:creationId xmlns:a16="http://schemas.microsoft.com/office/drawing/2014/main" id="{348ADF31-1713-AAF1-C390-779A8A9AD70E}"/>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cs typeface="Arial" panose="020B0604020202020204" pitchFamily="34" charset="0"/>
              </a:endParaRPr>
            </a:p>
          </p:txBody>
        </p:sp>
        <p:sp>
          <p:nvSpPr>
            <p:cNvPr id="83" name="Freeform 82">
              <a:extLst>
                <a:ext uri="{FF2B5EF4-FFF2-40B4-BE49-F238E27FC236}">
                  <a16:creationId xmlns:a16="http://schemas.microsoft.com/office/drawing/2014/main" id="{D3255F50-72B7-98DC-5D2E-8937591CD5A3}"/>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cs typeface="Arial" panose="020B0604020202020204" pitchFamily="34" charset="0"/>
              </a:endParaRPr>
            </a:p>
          </p:txBody>
        </p:sp>
      </p:grpSp>
      <p:grpSp>
        <p:nvGrpSpPr>
          <p:cNvPr id="84" name="Group 83">
            <a:extLst>
              <a:ext uri="{FF2B5EF4-FFF2-40B4-BE49-F238E27FC236}">
                <a16:creationId xmlns:a16="http://schemas.microsoft.com/office/drawing/2014/main" id="{7DF01720-B5A3-F4EF-3CB5-3B00E50F71A0}"/>
              </a:ext>
            </a:extLst>
          </p:cNvPr>
          <p:cNvGrpSpPr/>
          <p:nvPr/>
        </p:nvGrpSpPr>
        <p:grpSpPr>
          <a:xfrm rot="10800000">
            <a:off x="3834288" y="6127332"/>
            <a:ext cx="278634" cy="272668"/>
            <a:chOff x="8032638" y="5926610"/>
            <a:chExt cx="278634" cy="272668"/>
          </a:xfrm>
        </p:grpSpPr>
        <p:sp>
          <p:nvSpPr>
            <p:cNvPr id="85" name="Freeform 84">
              <a:extLst>
                <a:ext uri="{FF2B5EF4-FFF2-40B4-BE49-F238E27FC236}">
                  <a16:creationId xmlns:a16="http://schemas.microsoft.com/office/drawing/2014/main" id="{570C3C73-79CB-994B-72CD-8DFEDC58CBB3}"/>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cs typeface="Arial" panose="020B0604020202020204" pitchFamily="34" charset="0"/>
              </a:endParaRPr>
            </a:p>
          </p:txBody>
        </p:sp>
        <p:sp>
          <p:nvSpPr>
            <p:cNvPr id="86" name="Freeform 85">
              <a:extLst>
                <a:ext uri="{FF2B5EF4-FFF2-40B4-BE49-F238E27FC236}">
                  <a16:creationId xmlns:a16="http://schemas.microsoft.com/office/drawing/2014/main" id="{D285C969-1099-526B-10C4-FD46F3ED3192}"/>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cs typeface="Arial" panose="020B0604020202020204" pitchFamily="34" charset="0"/>
              </a:endParaRPr>
            </a:p>
          </p:txBody>
        </p:sp>
      </p:grpSp>
      <p:sp>
        <p:nvSpPr>
          <p:cNvPr id="3" name="Title 1">
            <a:extLst>
              <a:ext uri="{FF2B5EF4-FFF2-40B4-BE49-F238E27FC236}">
                <a16:creationId xmlns:a16="http://schemas.microsoft.com/office/drawing/2014/main" id="{91F7F2A9-4C67-F5D0-C850-DC29876A0689}"/>
              </a:ext>
            </a:extLst>
          </p:cNvPr>
          <p:cNvSpPr txBox="1">
            <a:spLocks/>
          </p:cNvSpPr>
          <p:nvPr/>
        </p:nvSpPr>
        <p:spPr>
          <a:xfrm>
            <a:off x="601922" y="587116"/>
            <a:ext cx="11283754" cy="931751"/>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altLang="zh-CN" sz="3200" b="1" dirty="0" err="1">
                <a:solidFill>
                  <a:schemeClr val="accent1"/>
                </a:solidFill>
                <a:latin typeface="Arial" panose="020B0604020202020204" pitchFamily="34" charset="0"/>
                <a:cs typeface="Arial" panose="020B0604020202020204" pitchFamily="34" charset="0"/>
              </a:rPr>
              <a:t>Đặc</a:t>
            </a:r>
            <a:r>
              <a:rPr lang="en-US" altLang="zh-CN" sz="3200" b="1" dirty="0">
                <a:solidFill>
                  <a:schemeClr val="accent1"/>
                </a:solidFill>
                <a:latin typeface="Arial" panose="020B0604020202020204" pitchFamily="34" charset="0"/>
                <a:cs typeface="Arial" panose="020B0604020202020204" pitchFamily="34" charset="0"/>
              </a:rPr>
              <a:t> </a:t>
            </a:r>
            <a:r>
              <a:rPr lang="en-US" altLang="zh-CN" sz="3200" b="1" dirty="0" err="1">
                <a:solidFill>
                  <a:schemeClr val="accent1"/>
                </a:solidFill>
                <a:latin typeface="Arial" panose="020B0604020202020204" pitchFamily="34" charset="0"/>
                <a:cs typeface="Arial" panose="020B0604020202020204" pitchFamily="34" charset="0"/>
              </a:rPr>
              <a:t>điểm</a:t>
            </a:r>
            <a:r>
              <a:rPr lang="en-US" altLang="zh-CN" sz="3200" b="1" dirty="0">
                <a:solidFill>
                  <a:schemeClr val="accent1"/>
                </a:solidFill>
                <a:latin typeface="Arial" panose="020B0604020202020204" pitchFamily="34" charset="0"/>
                <a:cs typeface="Arial" panose="020B0604020202020204" pitchFamily="34" charset="0"/>
              </a:rPr>
              <a:t> </a:t>
            </a:r>
            <a:r>
              <a:rPr lang="en-US" altLang="zh-CN" sz="3200" b="1" dirty="0" err="1">
                <a:solidFill>
                  <a:schemeClr val="accent1"/>
                </a:solidFill>
                <a:latin typeface="Arial" panose="020B0604020202020204" pitchFamily="34" charset="0"/>
                <a:cs typeface="Arial" panose="020B0604020202020204" pitchFamily="34" charset="0"/>
              </a:rPr>
              <a:t>của</a:t>
            </a:r>
            <a:r>
              <a:rPr lang="en-US" altLang="zh-CN" sz="3200" b="1" dirty="0">
                <a:solidFill>
                  <a:schemeClr val="accent1"/>
                </a:solidFill>
                <a:latin typeface="Arial" panose="020B0604020202020204" pitchFamily="34" charset="0"/>
                <a:cs typeface="Arial" panose="020B0604020202020204" pitchFamily="34" charset="0"/>
              </a:rPr>
              <a:t> CABERNET </a:t>
            </a:r>
            <a:br>
              <a:rPr lang="en-US" altLang="zh-CN" sz="3200" b="1" dirty="0">
                <a:solidFill>
                  <a:schemeClr val="accent1"/>
                </a:solidFill>
                <a:latin typeface="Arial" panose="020B0604020202020204" pitchFamily="34" charset="0"/>
                <a:cs typeface="Arial" panose="020B0604020202020204" pitchFamily="34" charset="0"/>
              </a:rPr>
            </a:br>
            <a:r>
              <a:rPr lang="en-US" altLang="zh-CN" sz="3200" b="1" dirty="0">
                <a:solidFill>
                  <a:schemeClr val="accent1"/>
                </a:solidFill>
                <a:latin typeface="Arial" panose="020B0604020202020204" pitchFamily="34" charset="0"/>
                <a:cs typeface="Arial" panose="020B0604020202020204" pitchFamily="34" charset="0"/>
              </a:rPr>
              <a:t>SAUVIGNON THUNG LŨNG EDEN</a:t>
            </a:r>
          </a:p>
        </p:txBody>
      </p:sp>
    </p:spTree>
    <p:extLst>
      <p:ext uri="{BB962C8B-B14F-4D97-AF65-F5344CB8AC3E}">
        <p14:creationId xmlns:p14="http://schemas.microsoft.com/office/powerpoint/2010/main" val="1918879645"/>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field of vines in a valley  AI-generated content may be incorrect.">
            <a:extLst>
              <a:ext uri="{FF2B5EF4-FFF2-40B4-BE49-F238E27FC236}">
                <a16:creationId xmlns:a16="http://schemas.microsoft.com/office/drawing/2014/main" id="{8CFF3D14-3ED0-9F8B-6D63-F9CD14253DA6}"/>
              </a:ext>
            </a:extLst>
          </p:cNvPr>
          <p:cNvPicPr>
            <a:picLocks noGrp="1" noChangeAspect="1"/>
          </p:cNvPicPr>
          <p:nvPr>
            <p:ph type="pic" sz="quarter" idx="10"/>
          </p:nvPr>
        </p:nvPicPr>
        <p:blipFill>
          <a:blip r:embed="rId2" cstate="print">
            <a:extLst>
              <a:ext uri="{28A0092B-C50C-407E-A947-70E740481C1C}">
                <a14:useLocalDpi xmlns:a14="http://schemas.microsoft.com/office/drawing/2010/main"/>
              </a:ext>
            </a:extLst>
          </a:blip>
          <a:srcRect/>
          <a:stretch>
            <a:fillRect/>
          </a:stretch>
        </p:blipFill>
        <p:spPr/>
      </p:pic>
      <p:sp>
        <p:nvSpPr>
          <p:cNvPr id="3" name="Title 2">
            <a:extLst>
              <a:ext uri="{FF2B5EF4-FFF2-40B4-BE49-F238E27FC236}">
                <a16:creationId xmlns:a16="http://schemas.microsoft.com/office/drawing/2014/main" id="{FBAB26BC-FA18-D897-C3C6-61D2172924AC}"/>
              </a:ext>
            </a:extLst>
          </p:cNvPr>
          <p:cNvSpPr>
            <a:spLocks noGrp="1"/>
          </p:cNvSpPr>
          <p:nvPr>
            <p:ph type="title"/>
          </p:nvPr>
        </p:nvSpPr>
        <p:spPr>
          <a:xfrm>
            <a:off x="618756" y="368300"/>
            <a:ext cx="5290253" cy="1325562"/>
          </a:xfrm>
        </p:spPr>
        <p:txBody>
          <a:bodyPr/>
          <a:lstStyle>
            <a:lvl1pPr>
              <a:defRPr sz="5243"/>
            </a:lvl1pPr>
          </a:lstStyle>
          <a:p>
            <a:r>
              <a:rPr lang="en-US" altLang="zh-CN" sz="4800" b="1" dirty="0">
                <a:solidFill>
                  <a:schemeClr val="bg2"/>
                </a:solidFill>
              </a:rPr>
              <a:t>BAROSSA
NHỮNG LOẠI RƯỢU NGON NHẤT CÒN LẠI</a:t>
            </a:r>
          </a:p>
        </p:txBody>
      </p:sp>
      <p:sp>
        <p:nvSpPr>
          <p:cNvPr id="4" name="Text Placeholder 3">
            <a:extLst>
              <a:ext uri="{FF2B5EF4-FFF2-40B4-BE49-F238E27FC236}">
                <a16:creationId xmlns:a16="http://schemas.microsoft.com/office/drawing/2014/main" id="{8FC3FEEC-687E-AB57-7921-67596F7C1713}"/>
              </a:ext>
            </a:extLst>
          </p:cNvPr>
          <p:cNvSpPr>
            <a:spLocks noGrp="1"/>
          </p:cNvSpPr>
          <p:nvPr>
            <p:ph type="body" sz="quarter" idx="11"/>
          </p:nvPr>
        </p:nvSpPr>
        <p:spPr>
          <a:xfrm>
            <a:off x="618757" y="2838629"/>
            <a:ext cx="5290253" cy="1610114"/>
          </a:xfrm>
        </p:spPr>
        <p:txBody>
          <a:bodyPr/>
          <a:lstStyle/>
          <a:p>
            <a:pPr>
              <a:lnSpc>
                <a:spcPct val="82000"/>
              </a:lnSpc>
              <a:spcAft>
                <a:spcPts val="638"/>
              </a:spcAft>
            </a:pPr>
            <a:r>
              <a:rPr lang="en-US" altLang="zh-CN" sz="2400" b="1" dirty="0">
                <a:solidFill>
                  <a:srgbClr val="B2D8BE"/>
                </a:solidFill>
                <a:effectLst/>
              </a:rPr>
              <a:t>CHARDONNAY</a:t>
            </a:r>
          </a:p>
          <a:p>
            <a:pPr marL="285750" indent="-285750">
              <a:spcBef>
                <a:spcPts val="217"/>
              </a:spcBef>
              <a:spcAft>
                <a:spcPts val="315"/>
              </a:spcAft>
              <a:buClr>
                <a:srgbClr val="83CFC5"/>
              </a:buClr>
              <a:buFont typeface="Arial" panose="020B0604020202020204" pitchFamily="34" charset="0"/>
              <a:buChar char="•"/>
            </a:pPr>
            <a:r>
              <a:rPr lang="en-US" altLang="zh-CN" sz="1600" dirty="0" err="1">
                <a:effectLst/>
              </a:rPr>
              <a:t>Giống</a:t>
            </a:r>
            <a:r>
              <a:rPr lang="en-US" altLang="zh-CN" sz="1600" dirty="0">
                <a:effectLst/>
              </a:rPr>
              <a:t> </a:t>
            </a:r>
            <a:r>
              <a:rPr lang="en-US" altLang="zh-CN" sz="1600" dirty="0" err="1">
                <a:effectLst/>
              </a:rPr>
              <a:t>nho</a:t>
            </a:r>
            <a:r>
              <a:rPr lang="en-US" altLang="zh-CN" sz="1600" dirty="0">
                <a:effectLst/>
              </a:rPr>
              <a:t> </a:t>
            </a:r>
            <a:r>
              <a:rPr lang="en-US" altLang="zh-CN" sz="1600" dirty="0" err="1">
                <a:effectLst/>
              </a:rPr>
              <a:t>trắng</a:t>
            </a:r>
            <a:r>
              <a:rPr lang="en-US" altLang="zh-CN" sz="1600" dirty="0">
                <a:effectLst/>
              </a:rPr>
              <a:t> </a:t>
            </a:r>
            <a:r>
              <a:rPr lang="en-US" altLang="zh-CN" sz="1600" dirty="0" err="1">
                <a:effectLst/>
              </a:rPr>
              <a:t>được</a:t>
            </a:r>
            <a:r>
              <a:rPr lang="en-US" altLang="zh-CN" sz="1600" dirty="0">
                <a:effectLst/>
              </a:rPr>
              <a:t> </a:t>
            </a:r>
            <a:r>
              <a:rPr lang="en-US" altLang="zh-CN" sz="1600" dirty="0" err="1">
                <a:effectLst/>
              </a:rPr>
              <a:t>trồng</a:t>
            </a:r>
            <a:r>
              <a:rPr lang="en-US" altLang="zh-CN" sz="1600" dirty="0">
                <a:effectLst/>
              </a:rPr>
              <a:t> </a:t>
            </a:r>
            <a:r>
              <a:rPr lang="en-US" altLang="zh-CN" sz="1600" dirty="0" err="1">
                <a:effectLst/>
              </a:rPr>
              <a:t>nhiều</a:t>
            </a:r>
            <a:r>
              <a:rPr lang="en-US" altLang="zh-CN" sz="1600" dirty="0">
                <a:effectLst/>
              </a:rPr>
              <a:t> </a:t>
            </a:r>
            <a:r>
              <a:rPr lang="en-US" altLang="zh-CN" sz="1600" dirty="0" err="1">
                <a:effectLst/>
              </a:rPr>
              <a:t>thứ</a:t>
            </a:r>
            <a:r>
              <a:rPr lang="en-US" altLang="zh-CN" sz="1600" dirty="0">
                <a:effectLst/>
              </a:rPr>
              <a:t> </a:t>
            </a:r>
            <a:r>
              <a:rPr lang="en-US" altLang="zh-CN" sz="1600" dirty="0" err="1">
                <a:effectLst/>
              </a:rPr>
              <a:t>hai</a:t>
            </a:r>
            <a:r>
              <a:rPr lang="en-US" altLang="zh-CN" sz="1600" dirty="0">
                <a:effectLst/>
              </a:rPr>
              <a:t> </a:t>
            </a:r>
            <a:r>
              <a:rPr lang="en-US" altLang="zh-CN" sz="1600" dirty="0" err="1">
                <a:effectLst/>
              </a:rPr>
              <a:t>ở</a:t>
            </a:r>
            <a:r>
              <a:rPr lang="en-US" altLang="zh-CN" sz="1600" dirty="0">
                <a:effectLst/>
              </a:rPr>
              <a:t> Barossa</a:t>
            </a:r>
          </a:p>
          <a:p>
            <a:pPr marL="285750" indent="-285750">
              <a:spcBef>
                <a:spcPts val="217"/>
              </a:spcBef>
              <a:spcAft>
                <a:spcPts val="315"/>
              </a:spcAft>
              <a:buClr>
                <a:srgbClr val="83CFC5"/>
              </a:buClr>
              <a:buFont typeface="Arial" panose="020B0604020202020204" pitchFamily="34" charset="0"/>
              <a:buChar char="•"/>
            </a:pPr>
            <a:r>
              <a:rPr lang="en-US" altLang="zh-CN" sz="1600" dirty="0" err="1">
                <a:effectLst/>
              </a:rPr>
              <a:t>Các</a:t>
            </a:r>
            <a:r>
              <a:rPr lang="en-US" altLang="zh-CN" sz="1600" dirty="0">
                <a:effectLst/>
              </a:rPr>
              <a:t> </a:t>
            </a:r>
            <a:r>
              <a:rPr lang="en-US" altLang="zh-CN" sz="1600" dirty="0" err="1">
                <a:effectLst/>
              </a:rPr>
              <a:t>vườn</a:t>
            </a:r>
            <a:r>
              <a:rPr lang="en-US" altLang="zh-CN" sz="1600" dirty="0">
                <a:effectLst/>
              </a:rPr>
              <a:t> </a:t>
            </a:r>
            <a:r>
              <a:rPr lang="en-US" altLang="zh-CN" sz="1600" dirty="0" err="1">
                <a:effectLst/>
              </a:rPr>
              <a:t>nho</a:t>
            </a:r>
            <a:r>
              <a:rPr lang="en-US" altLang="zh-CN" sz="1600" dirty="0">
                <a:effectLst/>
              </a:rPr>
              <a:t> Chardonnay </a:t>
            </a:r>
            <a:r>
              <a:rPr lang="en-US" altLang="zh-CN" sz="1600" dirty="0" err="1">
                <a:effectLst/>
              </a:rPr>
              <a:t>thương</a:t>
            </a:r>
            <a:r>
              <a:rPr lang="en-US" altLang="zh-CN" sz="1600" dirty="0">
                <a:effectLst/>
              </a:rPr>
              <a:t> </a:t>
            </a:r>
            <a:r>
              <a:rPr lang="en-US" altLang="zh-CN" sz="1600" dirty="0" err="1">
                <a:effectLst/>
              </a:rPr>
              <a:t>mại</a:t>
            </a:r>
            <a:r>
              <a:rPr lang="en-US" altLang="zh-CN" sz="1600" dirty="0">
                <a:effectLst/>
              </a:rPr>
              <a:t> </a:t>
            </a:r>
            <a:r>
              <a:rPr lang="en-US" altLang="zh-CN" sz="1600" dirty="0" err="1">
                <a:effectLst/>
              </a:rPr>
              <a:t>đầu</a:t>
            </a:r>
            <a:r>
              <a:rPr lang="en-US" altLang="zh-CN" sz="1600" dirty="0">
                <a:effectLst/>
              </a:rPr>
              <a:t> </a:t>
            </a:r>
            <a:r>
              <a:rPr lang="en-US" altLang="zh-CN" sz="1600" dirty="0" err="1">
                <a:effectLst/>
              </a:rPr>
              <a:t>tiên</a:t>
            </a:r>
            <a:r>
              <a:rPr lang="en-US" altLang="zh-CN" sz="1600" dirty="0">
                <a:effectLst/>
              </a:rPr>
              <a:t> </a:t>
            </a:r>
            <a:r>
              <a:rPr lang="en-US" altLang="zh-CN" sz="1600" dirty="0" err="1">
                <a:effectLst/>
              </a:rPr>
              <a:t>của</a:t>
            </a:r>
            <a:r>
              <a:rPr lang="en-US" altLang="zh-CN" sz="1600" dirty="0">
                <a:effectLst/>
              </a:rPr>
              <a:t> Nam </a:t>
            </a:r>
            <a:r>
              <a:rPr lang="en-US" altLang="zh-CN" sz="1600" dirty="0" err="1">
                <a:effectLst/>
              </a:rPr>
              <a:t>Úc</a:t>
            </a:r>
            <a:r>
              <a:rPr lang="en-US" altLang="zh-CN" sz="1600" dirty="0">
                <a:effectLst/>
              </a:rPr>
              <a:t> </a:t>
            </a:r>
            <a:r>
              <a:rPr lang="en-US" altLang="zh-CN" sz="1600" dirty="0" err="1">
                <a:effectLst/>
              </a:rPr>
              <a:t>được</a:t>
            </a:r>
            <a:r>
              <a:rPr lang="en-US" altLang="zh-CN" sz="1600" dirty="0">
                <a:effectLst/>
              </a:rPr>
              <a:t> </a:t>
            </a:r>
            <a:r>
              <a:rPr lang="en-US" altLang="zh-CN" sz="1600" dirty="0" err="1">
                <a:effectLst/>
              </a:rPr>
              <a:t>thành</a:t>
            </a:r>
            <a:r>
              <a:rPr lang="en-US" altLang="zh-CN" sz="1600" dirty="0">
                <a:effectLst/>
              </a:rPr>
              <a:t> </a:t>
            </a:r>
            <a:r>
              <a:rPr lang="en-US" altLang="zh-CN" sz="1600" dirty="0" err="1">
                <a:effectLst/>
              </a:rPr>
              <a:t>lập</a:t>
            </a:r>
            <a:r>
              <a:rPr lang="en-US" altLang="zh-CN" sz="1600" dirty="0">
                <a:effectLst/>
              </a:rPr>
              <a:t> </a:t>
            </a:r>
            <a:r>
              <a:rPr lang="en-US" altLang="zh-CN" sz="1600" dirty="0" err="1">
                <a:effectLst/>
              </a:rPr>
              <a:t>ở</a:t>
            </a:r>
            <a:r>
              <a:rPr lang="en-US" altLang="zh-CN" sz="1600" dirty="0">
                <a:effectLst/>
              </a:rPr>
              <a:t> Eden Valley </a:t>
            </a:r>
            <a:r>
              <a:rPr lang="en-US" altLang="zh-CN" sz="1600" dirty="0" err="1">
                <a:effectLst/>
              </a:rPr>
              <a:t>vào</a:t>
            </a:r>
            <a:r>
              <a:rPr lang="en-US" altLang="zh-CN" sz="1600" dirty="0">
                <a:effectLst/>
              </a:rPr>
              <a:t> </a:t>
            </a:r>
            <a:r>
              <a:rPr lang="en-US" altLang="zh-CN" sz="1600" dirty="0" err="1">
                <a:effectLst/>
              </a:rPr>
              <a:t>năm</a:t>
            </a:r>
            <a:r>
              <a:rPr lang="en-US" altLang="zh-CN" sz="1600" dirty="0">
                <a:effectLst/>
              </a:rPr>
              <a:t> 1973</a:t>
            </a:r>
          </a:p>
          <a:p>
            <a:pPr marL="285750" indent="-285750">
              <a:spcBef>
                <a:spcPts val="217"/>
              </a:spcBef>
              <a:spcAft>
                <a:spcPts val="315"/>
              </a:spcAft>
              <a:buClr>
                <a:srgbClr val="83CFC5"/>
              </a:buClr>
              <a:buFont typeface="Arial" panose="020B0604020202020204" pitchFamily="34" charset="0"/>
              <a:buChar char="•"/>
            </a:pPr>
            <a:r>
              <a:rPr lang="en-US" altLang="zh-CN" sz="1600" dirty="0" err="1">
                <a:effectLst/>
              </a:rPr>
              <a:t>Các</a:t>
            </a:r>
            <a:r>
              <a:rPr lang="en-US" altLang="zh-CN" sz="1600" dirty="0">
                <a:effectLst/>
              </a:rPr>
              <a:t> </a:t>
            </a:r>
            <a:r>
              <a:rPr lang="en-US" altLang="zh-CN" sz="1600" dirty="0" err="1">
                <a:effectLst/>
              </a:rPr>
              <a:t>loại</a:t>
            </a:r>
            <a:r>
              <a:rPr lang="en-US" altLang="zh-CN" sz="1600" dirty="0">
                <a:effectLst/>
              </a:rPr>
              <a:t> </a:t>
            </a:r>
            <a:r>
              <a:rPr lang="en-US" altLang="zh-CN" sz="1600" dirty="0" err="1">
                <a:effectLst/>
              </a:rPr>
              <a:t>rượu</a:t>
            </a:r>
            <a:r>
              <a:rPr lang="en-US" altLang="zh-CN" sz="1600" dirty="0">
                <a:effectLst/>
              </a:rPr>
              <a:t> vang </a:t>
            </a:r>
            <a:r>
              <a:rPr lang="en-US" altLang="zh-CN" sz="1600" dirty="0" err="1">
                <a:effectLst/>
              </a:rPr>
              <a:t>phong</a:t>
            </a:r>
            <a:r>
              <a:rPr lang="en-US" altLang="zh-CN" sz="1600" dirty="0">
                <a:effectLst/>
              </a:rPr>
              <a:t> </a:t>
            </a:r>
            <a:r>
              <a:rPr lang="en-US" altLang="zh-CN" sz="1600" dirty="0" err="1">
                <a:effectLst/>
              </a:rPr>
              <a:t>phú</a:t>
            </a:r>
            <a:r>
              <a:rPr lang="en-US" altLang="zh-CN" sz="1600" dirty="0">
                <a:effectLst/>
              </a:rPr>
              <a:t>, </a:t>
            </a:r>
            <a:r>
              <a:rPr lang="en-US" altLang="zh-CN" sz="1600" dirty="0" err="1">
                <a:effectLst/>
              </a:rPr>
              <a:t>phức</a:t>
            </a:r>
            <a:r>
              <a:rPr lang="en-US" altLang="zh-CN" sz="1600" dirty="0">
                <a:effectLst/>
              </a:rPr>
              <a:t> </a:t>
            </a:r>
            <a:r>
              <a:rPr lang="en-US" altLang="zh-CN" sz="1600" dirty="0" err="1">
                <a:effectLst/>
              </a:rPr>
              <a:t>tạp</a:t>
            </a:r>
            <a:r>
              <a:rPr lang="en-US" altLang="zh-CN" sz="1600" dirty="0">
                <a:effectLst/>
              </a:rPr>
              <a:t> </a:t>
            </a:r>
            <a:r>
              <a:rPr lang="en-US" altLang="zh-CN" sz="1600" dirty="0" err="1">
                <a:effectLst/>
              </a:rPr>
              <a:t>với</a:t>
            </a:r>
            <a:r>
              <a:rPr lang="en-US" altLang="zh-CN" sz="1600" dirty="0">
                <a:effectLst/>
              </a:rPr>
              <a:t> </a:t>
            </a:r>
            <a:r>
              <a:rPr lang="en-US" altLang="zh-CN" sz="1600" dirty="0" err="1">
                <a:effectLst/>
              </a:rPr>
              <a:t>hương</a:t>
            </a:r>
            <a:r>
              <a:rPr lang="en-US" altLang="zh-CN" sz="1600" dirty="0">
                <a:effectLst/>
              </a:rPr>
              <a:t> </a:t>
            </a:r>
            <a:r>
              <a:rPr lang="en-US" altLang="zh-CN" sz="1600" dirty="0" err="1">
                <a:effectLst/>
              </a:rPr>
              <a:t>vị</a:t>
            </a:r>
            <a:r>
              <a:rPr lang="en-US" altLang="zh-CN" sz="1600" dirty="0">
                <a:effectLst/>
              </a:rPr>
              <a:t> </a:t>
            </a:r>
            <a:r>
              <a:rPr lang="en-US" altLang="zh-CN" sz="1600" dirty="0" err="1">
                <a:effectLst/>
              </a:rPr>
              <a:t>cổ</a:t>
            </a:r>
            <a:r>
              <a:rPr lang="en-US" altLang="zh-CN" sz="1600" dirty="0">
                <a:effectLst/>
              </a:rPr>
              <a:t> </a:t>
            </a:r>
            <a:r>
              <a:rPr lang="en-US" altLang="zh-CN" sz="1600" dirty="0" err="1">
                <a:effectLst/>
              </a:rPr>
              <a:t>điển</a:t>
            </a:r>
            <a:r>
              <a:rPr lang="en-US" altLang="zh-CN" sz="1600" dirty="0">
                <a:effectLst/>
              </a:rPr>
              <a:t> </a:t>
            </a:r>
            <a:r>
              <a:rPr lang="en-US" altLang="zh-CN" sz="1600" dirty="0" err="1">
                <a:effectLst/>
              </a:rPr>
              <a:t>từ</a:t>
            </a:r>
            <a:r>
              <a:rPr lang="en-US" altLang="zh-CN" sz="1600" dirty="0">
                <a:effectLst/>
              </a:rPr>
              <a:t> </a:t>
            </a:r>
            <a:r>
              <a:rPr lang="en-US" altLang="zh-CN" sz="1600" dirty="0" err="1">
                <a:effectLst/>
              </a:rPr>
              <a:t>dưa</a:t>
            </a:r>
            <a:r>
              <a:rPr lang="en-US" altLang="zh-CN" sz="1600" dirty="0">
                <a:effectLst/>
              </a:rPr>
              <a:t>, sung </a:t>
            </a:r>
            <a:r>
              <a:rPr lang="en-US" altLang="zh-CN" sz="1600" dirty="0" err="1">
                <a:effectLst/>
              </a:rPr>
              <a:t>và</a:t>
            </a:r>
            <a:r>
              <a:rPr lang="en-US" altLang="zh-CN" sz="1600" dirty="0">
                <a:effectLst/>
              </a:rPr>
              <a:t> </a:t>
            </a:r>
            <a:r>
              <a:rPr lang="en-US" altLang="zh-CN" sz="1600" dirty="0" err="1">
                <a:effectLst/>
              </a:rPr>
              <a:t>hạt</a:t>
            </a:r>
            <a:r>
              <a:rPr lang="en-US" altLang="zh-CN" sz="1600" dirty="0">
                <a:effectLst/>
              </a:rPr>
              <a:t> </a:t>
            </a:r>
            <a:r>
              <a:rPr lang="en-US" altLang="zh-CN" sz="1600" dirty="0" err="1">
                <a:effectLst/>
              </a:rPr>
              <a:t>điều</a:t>
            </a:r>
            <a:r>
              <a:rPr lang="en-US" altLang="zh-CN" sz="1600" dirty="0">
                <a:effectLst/>
              </a:rPr>
              <a:t>.</a:t>
            </a:r>
          </a:p>
          <a:p>
            <a:pPr>
              <a:buClr>
                <a:srgbClr val="601329"/>
              </a:buClr>
            </a:pPr>
            <a:endParaRPr lang="en-US" sz="1600" dirty="0">
              <a:solidFill>
                <a:schemeClr val="bg1">
                  <a:lumMod val="95000"/>
                </a:schemeClr>
              </a:solidFill>
            </a:endParaRPr>
          </a:p>
        </p:txBody>
      </p:sp>
      <p:sp>
        <p:nvSpPr>
          <p:cNvPr id="6" name="Text Placeholder 3">
            <a:extLst>
              <a:ext uri="{FF2B5EF4-FFF2-40B4-BE49-F238E27FC236}">
                <a16:creationId xmlns:a16="http://schemas.microsoft.com/office/drawing/2014/main" id="{3C610AFA-9793-7E0A-3B48-97AB6B9C59C7}"/>
              </a:ext>
            </a:extLst>
          </p:cNvPr>
          <p:cNvSpPr txBox="1">
            <a:spLocks/>
          </p:cNvSpPr>
          <p:nvPr/>
        </p:nvSpPr>
        <p:spPr>
          <a:xfrm>
            <a:off x="618756" y="4701701"/>
            <a:ext cx="5370563" cy="1610114"/>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38"/>
              </a:spcAft>
            </a:pPr>
            <a:r>
              <a:rPr lang="en-US" altLang="zh-CN" sz="2400" b="1" dirty="0">
                <a:solidFill>
                  <a:srgbClr val="B2D8BE"/>
                </a:solidFill>
                <a:effectLst/>
                <a:latin typeface="Arial" panose="020B0604020202020204" pitchFamily="34" charset="0"/>
                <a:cs typeface="Arial" panose="020B0604020202020204" pitchFamily="34" charset="0"/>
              </a:rPr>
              <a:t>SEMILLON</a:t>
            </a:r>
          </a:p>
          <a:p>
            <a:pPr marL="285750" indent="-285750">
              <a:spcBef>
                <a:spcPts val="217"/>
              </a:spcBef>
              <a:spcAft>
                <a:spcPts val="315"/>
              </a:spcAft>
              <a:buClr>
                <a:srgbClr val="B2D8BE"/>
              </a:buClr>
              <a:buFont typeface="Arial" panose="020B0604020202020204" pitchFamily="34" charset="0"/>
              <a:buChar char="•"/>
            </a:pPr>
            <a:r>
              <a:rPr lang="en-US" altLang="zh-CN" dirty="0" err="1">
                <a:effectLst/>
                <a:latin typeface="Arial" panose="020B0604020202020204" pitchFamily="34" charset="0"/>
                <a:cs typeface="Arial" panose="020B0604020202020204" pitchFamily="34" charset="0"/>
              </a:rPr>
              <a:t>Một</a:t>
            </a:r>
            <a:r>
              <a:rPr lang="en-US" altLang="zh-CN" dirty="0">
                <a:effectLst/>
                <a:latin typeface="Arial" panose="020B0604020202020204" pitchFamily="34" charset="0"/>
                <a:cs typeface="Arial" panose="020B0604020202020204" pitchFamily="34" charset="0"/>
              </a:rPr>
              <a:t> </a:t>
            </a:r>
            <a:r>
              <a:rPr lang="en-US" altLang="zh-CN" dirty="0" err="1">
                <a:effectLst/>
                <a:latin typeface="Arial" panose="020B0604020202020204" pitchFamily="34" charset="0"/>
                <a:cs typeface="Arial" panose="020B0604020202020204" pitchFamily="34" charset="0"/>
              </a:rPr>
              <a:t>trong</a:t>
            </a:r>
            <a:r>
              <a:rPr lang="en-US" altLang="zh-CN" dirty="0">
                <a:effectLst/>
                <a:latin typeface="Arial" panose="020B0604020202020204" pitchFamily="34" charset="0"/>
                <a:cs typeface="Arial" panose="020B0604020202020204" pitchFamily="34" charset="0"/>
              </a:rPr>
              <a:t> </a:t>
            </a:r>
            <a:r>
              <a:rPr lang="en-US" altLang="zh-CN" dirty="0" err="1">
                <a:effectLst/>
                <a:latin typeface="Arial" panose="020B0604020202020204" pitchFamily="34" charset="0"/>
                <a:cs typeface="Arial" panose="020B0604020202020204" pitchFamily="34" charset="0"/>
              </a:rPr>
              <a:t>ba</a:t>
            </a:r>
            <a:r>
              <a:rPr lang="en-US" altLang="zh-CN" dirty="0">
                <a:effectLst/>
                <a:latin typeface="Arial" panose="020B0604020202020204" pitchFamily="34" charset="0"/>
                <a:cs typeface="Arial" panose="020B0604020202020204" pitchFamily="34" charset="0"/>
              </a:rPr>
              <a:t> </a:t>
            </a:r>
            <a:r>
              <a:rPr lang="en-US" altLang="zh-CN" dirty="0" err="1">
                <a:effectLst/>
                <a:latin typeface="Arial" panose="020B0604020202020204" pitchFamily="34" charset="0"/>
                <a:cs typeface="Arial" panose="020B0604020202020204" pitchFamily="34" charset="0"/>
              </a:rPr>
              <a:t>giống</a:t>
            </a:r>
            <a:r>
              <a:rPr lang="en-US" altLang="zh-CN" dirty="0">
                <a:effectLst/>
                <a:latin typeface="Arial" panose="020B0604020202020204" pitchFamily="34" charset="0"/>
                <a:cs typeface="Arial" panose="020B0604020202020204" pitchFamily="34" charset="0"/>
              </a:rPr>
              <a:t> </a:t>
            </a:r>
            <a:r>
              <a:rPr lang="en-US" altLang="zh-CN" dirty="0" err="1">
                <a:effectLst/>
                <a:latin typeface="Arial" panose="020B0604020202020204" pitchFamily="34" charset="0"/>
                <a:cs typeface="Arial" panose="020B0604020202020204" pitchFamily="34" charset="0"/>
              </a:rPr>
              <a:t>nho</a:t>
            </a:r>
            <a:r>
              <a:rPr lang="en-US" altLang="zh-CN" dirty="0">
                <a:effectLst/>
                <a:latin typeface="Arial" panose="020B0604020202020204" pitchFamily="34" charset="0"/>
                <a:cs typeface="Arial" panose="020B0604020202020204" pitchFamily="34" charset="0"/>
              </a:rPr>
              <a:t> </a:t>
            </a:r>
            <a:r>
              <a:rPr lang="en-US" altLang="zh-CN" dirty="0" err="1">
                <a:effectLst/>
                <a:latin typeface="Arial" panose="020B0604020202020204" pitchFamily="34" charset="0"/>
                <a:cs typeface="Arial" panose="020B0604020202020204" pitchFamily="34" charset="0"/>
              </a:rPr>
              <a:t>trắng</a:t>
            </a:r>
            <a:r>
              <a:rPr lang="en-US" altLang="zh-CN" dirty="0">
                <a:effectLst/>
                <a:latin typeface="Arial" panose="020B0604020202020204" pitchFamily="34" charset="0"/>
                <a:cs typeface="Arial" panose="020B0604020202020204" pitchFamily="34" charset="0"/>
              </a:rPr>
              <a:t> </a:t>
            </a:r>
            <a:r>
              <a:rPr lang="en-US" altLang="zh-CN" dirty="0" err="1">
                <a:effectLst/>
                <a:latin typeface="Arial" panose="020B0604020202020204" pitchFamily="34" charset="0"/>
                <a:cs typeface="Arial" panose="020B0604020202020204" pitchFamily="34" charset="0"/>
              </a:rPr>
              <a:t>nổi</a:t>
            </a:r>
            <a:r>
              <a:rPr lang="en-US" altLang="zh-CN" dirty="0">
                <a:effectLst/>
                <a:latin typeface="Arial" panose="020B0604020202020204" pitchFamily="34" charset="0"/>
                <a:cs typeface="Arial" panose="020B0604020202020204" pitchFamily="34" charset="0"/>
              </a:rPr>
              <a:t> </a:t>
            </a:r>
            <a:r>
              <a:rPr lang="en-US" altLang="zh-CN" dirty="0" err="1">
                <a:effectLst/>
                <a:latin typeface="Arial" panose="020B0604020202020204" pitchFamily="34" charset="0"/>
                <a:cs typeface="Arial" panose="020B0604020202020204" pitchFamily="34" charset="0"/>
              </a:rPr>
              <a:t>bật</a:t>
            </a:r>
            <a:r>
              <a:rPr lang="en-US" altLang="zh-CN" dirty="0">
                <a:effectLst/>
                <a:latin typeface="Arial" panose="020B0604020202020204" pitchFamily="34" charset="0"/>
                <a:cs typeface="Arial" panose="020B0604020202020204" pitchFamily="34" charset="0"/>
              </a:rPr>
              <a:t> </a:t>
            </a:r>
            <a:r>
              <a:rPr lang="en-US" altLang="zh-CN" dirty="0" err="1">
                <a:effectLst/>
                <a:latin typeface="Arial" panose="020B0604020202020204" pitchFamily="34" charset="0"/>
                <a:cs typeface="Arial" panose="020B0604020202020204" pitchFamily="34" charset="0"/>
              </a:rPr>
              <a:t>nhất</a:t>
            </a:r>
            <a:r>
              <a:rPr lang="en-US" altLang="zh-CN" dirty="0">
                <a:effectLst/>
                <a:latin typeface="Arial" panose="020B0604020202020204" pitchFamily="34" charset="0"/>
                <a:cs typeface="Arial" panose="020B0604020202020204" pitchFamily="34" charset="0"/>
              </a:rPr>
              <a:t> </a:t>
            </a:r>
            <a:r>
              <a:rPr lang="en-US" altLang="zh-CN" dirty="0" err="1">
                <a:effectLst/>
                <a:latin typeface="Arial" panose="020B0604020202020204" pitchFamily="34" charset="0"/>
                <a:cs typeface="Arial" panose="020B0604020202020204" pitchFamily="34" charset="0"/>
              </a:rPr>
              <a:t>của</a:t>
            </a:r>
            <a:r>
              <a:rPr lang="en-US" altLang="zh-CN" dirty="0">
                <a:effectLst/>
                <a:latin typeface="Arial" panose="020B0604020202020204" pitchFamily="34" charset="0"/>
                <a:cs typeface="Arial" panose="020B0604020202020204" pitchFamily="34" charset="0"/>
              </a:rPr>
              <a:t> Thung </a:t>
            </a:r>
            <a:r>
              <a:rPr lang="en-US" altLang="zh-CN" dirty="0" err="1">
                <a:effectLst/>
                <a:latin typeface="Arial" panose="020B0604020202020204" pitchFamily="34" charset="0"/>
                <a:cs typeface="Arial" panose="020B0604020202020204" pitchFamily="34" charset="0"/>
              </a:rPr>
              <a:t>lũng</a:t>
            </a:r>
            <a:r>
              <a:rPr lang="en-US" altLang="zh-CN" dirty="0">
                <a:effectLst/>
                <a:latin typeface="Arial" panose="020B0604020202020204" pitchFamily="34" charset="0"/>
                <a:cs typeface="Arial" panose="020B0604020202020204" pitchFamily="34" charset="0"/>
              </a:rPr>
              <a:t> Barossa</a:t>
            </a:r>
          </a:p>
          <a:p>
            <a:pPr marL="285750" indent="-285750">
              <a:spcBef>
                <a:spcPts val="217"/>
              </a:spcBef>
              <a:spcAft>
                <a:spcPts val="315"/>
              </a:spcAft>
              <a:buClr>
                <a:srgbClr val="B2D8BE"/>
              </a:buClr>
              <a:buFont typeface="Arial" panose="020B0604020202020204" pitchFamily="34" charset="0"/>
              <a:buChar char="•"/>
            </a:pPr>
            <a:r>
              <a:rPr lang="en-US" altLang="zh-CN" dirty="0">
                <a:effectLst/>
                <a:latin typeface="Arial" panose="020B0604020202020204" pitchFamily="34" charset="0"/>
                <a:cs typeface="Arial" panose="020B0604020202020204" pitchFamily="34" charset="0"/>
              </a:rPr>
              <a:t>Phong </a:t>
            </a:r>
            <a:r>
              <a:rPr lang="en-US" altLang="zh-CN" dirty="0" err="1">
                <a:effectLst/>
                <a:latin typeface="Arial" panose="020B0604020202020204" pitchFamily="34" charset="0"/>
                <a:cs typeface="Arial" panose="020B0604020202020204" pitchFamily="34" charset="0"/>
              </a:rPr>
              <a:t>cách</a:t>
            </a:r>
            <a:r>
              <a:rPr lang="en-US" altLang="zh-CN" dirty="0">
                <a:effectLst/>
                <a:latin typeface="Arial" panose="020B0604020202020204" pitchFamily="34" charset="0"/>
                <a:cs typeface="Arial" panose="020B0604020202020204" pitchFamily="34" charset="0"/>
              </a:rPr>
              <a:t> </a:t>
            </a:r>
            <a:r>
              <a:rPr lang="en-US" altLang="zh-CN" dirty="0" err="1">
                <a:effectLst/>
                <a:latin typeface="Arial" panose="020B0604020202020204" pitchFamily="34" charset="0"/>
                <a:cs typeface="Arial" panose="020B0604020202020204" pitchFamily="34" charset="0"/>
              </a:rPr>
              <a:t>truyền</a:t>
            </a:r>
            <a:r>
              <a:rPr lang="en-US" altLang="zh-CN" dirty="0">
                <a:effectLst/>
                <a:latin typeface="Arial" panose="020B0604020202020204" pitchFamily="34" charset="0"/>
                <a:cs typeface="Arial" panose="020B0604020202020204" pitchFamily="34" charset="0"/>
              </a:rPr>
              <a:t> </a:t>
            </a:r>
            <a:r>
              <a:rPr lang="en-US" altLang="zh-CN" dirty="0" err="1">
                <a:effectLst/>
                <a:latin typeface="Arial" panose="020B0604020202020204" pitchFamily="34" charset="0"/>
                <a:cs typeface="Arial" panose="020B0604020202020204" pitchFamily="34" charset="0"/>
              </a:rPr>
              <a:t>thống</a:t>
            </a:r>
            <a:r>
              <a:rPr lang="en-US" altLang="zh-CN" dirty="0">
                <a:effectLst/>
                <a:latin typeface="Arial" panose="020B0604020202020204" pitchFamily="34" charset="0"/>
                <a:cs typeface="Arial" panose="020B0604020202020204" pitchFamily="34" charset="0"/>
              </a:rPr>
              <a:t> </a:t>
            </a:r>
            <a:r>
              <a:rPr lang="en-US" altLang="zh-CN" dirty="0" err="1">
                <a:effectLst/>
                <a:latin typeface="Arial" panose="020B0604020202020204" pitchFamily="34" charset="0"/>
                <a:cs typeface="Arial" panose="020B0604020202020204" pitchFamily="34" charset="0"/>
              </a:rPr>
              <a:t>là</a:t>
            </a:r>
            <a:r>
              <a:rPr lang="en-US" altLang="zh-CN" dirty="0">
                <a:effectLst/>
                <a:latin typeface="Arial" panose="020B0604020202020204" pitchFamily="34" charset="0"/>
                <a:cs typeface="Arial" panose="020B0604020202020204" pitchFamily="34" charset="0"/>
              </a:rPr>
              <a:t> </a:t>
            </a:r>
            <a:r>
              <a:rPr lang="en-US" altLang="zh-CN" dirty="0" err="1">
                <a:effectLst/>
                <a:latin typeface="Arial" panose="020B0604020202020204" pitchFamily="34" charset="0"/>
                <a:cs typeface="Arial" panose="020B0604020202020204" pitchFamily="34" charset="0"/>
              </a:rPr>
              <a:t>ủ</a:t>
            </a:r>
            <a:r>
              <a:rPr lang="en-US" altLang="zh-CN" dirty="0">
                <a:effectLst/>
                <a:latin typeface="Arial" panose="020B0604020202020204" pitchFamily="34" charset="0"/>
                <a:cs typeface="Arial" panose="020B0604020202020204" pitchFamily="34" charset="0"/>
              </a:rPr>
              <a:t> </a:t>
            </a:r>
            <a:r>
              <a:rPr lang="en-US" altLang="zh-CN" dirty="0" err="1">
                <a:effectLst/>
                <a:latin typeface="Arial" panose="020B0604020202020204" pitchFamily="34" charset="0"/>
                <a:cs typeface="Arial" panose="020B0604020202020204" pitchFamily="34" charset="0"/>
              </a:rPr>
              <a:t>trong</a:t>
            </a:r>
            <a:r>
              <a:rPr lang="en-US" altLang="zh-CN" dirty="0">
                <a:effectLst/>
                <a:latin typeface="Arial" panose="020B0604020202020204" pitchFamily="34" charset="0"/>
                <a:cs typeface="Arial" panose="020B0604020202020204" pitchFamily="34" charset="0"/>
              </a:rPr>
              <a:t> </a:t>
            </a:r>
            <a:r>
              <a:rPr lang="en-US" altLang="zh-CN" dirty="0" err="1">
                <a:effectLst/>
                <a:latin typeface="Arial" panose="020B0604020202020204" pitchFamily="34" charset="0"/>
                <a:cs typeface="Arial" panose="020B0604020202020204" pitchFamily="34" charset="0"/>
              </a:rPr>
              <a:t>thùng</a:t>
            </a:r>
            <a:r>
              <a:rPr lang="en-US" altLang="zh-CN" dirty="0">
                <a:effectLst/>
                <a:latin typeface="Arial" panose="020B0604020202020204" pitchFamily="34" charset="0"/>
                <a:cs typeface="Arial" panose="020B0604020202020204" pitchFamily="34" charset="0"/>
              </a:rPr>
              <a:t> </a:t>
            </a:r>
            <a:r>
              <a:rPr lang="en-US" altLang="zh-CN" dirty="0" err="1">
                <a:effectLst/>
                <a:latin typeface="Arial" panose="020B0604020202020204" pitchFamily="34" charset="0"/>
                <a:cs typeface="Arial" panose="020B0604020202020204" pitchFamily="34" charset="0"/>
              </a:rPr>
              <a:t>gỗ</a:t>
            </a:r>
            <a:r>
              <a:rPr lang="en-US" altLang="zh-CN" dirty="0">
                <a:effectLst/>
                <a:latin typeface="Arial" panose="020B0604020202020204" pitchFamily="34" charset="0"/>
                <a:cs typeface="Arial" panose="020B0604020202020204" pitchFamily="34" charset="0"/>
              </a:rPr>
              <a:t> </a:t>
            </a:r>
            <a:r>
              <a:rPr lang="en-US" altLang="zh-CN" dirty="0" err="1">
                <a:effectLst/>
                <a:latin typeface="Arial" panose="020B0604020202020204" pitchFamily="34" charset="0"/>
                <a:cs typeface="Arial" panose="020B0604020202020204" pitchFamily="34" charset="0"/>
              </a:rPr>
              <a:t>sồi</a:t>
            </a:r>
            <a:r>
              <a:rPr lang="en-US" altLang="zh-CN" dirty="0">
                <a:effectLst/>
                <a:latin typeface="Arial" panose="020B0604020202020204" pitchFamily="34" charset="0"/>
                <a:cs typeface="Arial" panose="020B0604020202020204" pitchFamily="34" charset="0"/>
              </a:rPr>
              <a:t> </a:t>
            </a:r>
            <a:r>
              <a:rPr lang="en-US" altLang="zh-CN" dirty="0" err="1">
                <a:effectLst/>
                <a:latin typeface="Arial" panose="020B0604020202020204" pitchFamily="34" charset="0"/>
                <a:cs typeface="Arial" panose="020B0604020202020204" pitchFamily="34" charset="0"/>
              </a:rPr>
              <a:t>và</a:t>
            </a:r>
            <a:r>
              <a:rPr lang="en-US" altLang="zh-CN" dirty="0">
                <a:effectLst/>
                <a:latin typeface="Arial" panose="020B0604020202020204" pitchFamily="34" charset="0"/>
                <a:cs typeface="Arial" panose="020B0604020202020204" pitchFamily="34" charset="0"/>
              </a:rPr>
              <a:t> </a:t>
            </a:r>
            <a:r>
              <a:rPr lang="en-US" altLang="zh-CN" dirty="0" err="1">
                <a:effectLst/>
                <a:latin typeface="Arial" panose="020B0604020202020204" pitchFamily="34" charset="0"/>
                <a:cs typeface="Arial" panose="020B0604020202020204" pitchFamily="34" charset="0"/>
              </a:rPr>
              <a:t>đậm</a:t>
            </a:r>
            <a:r>
              <a:rPr lang="en-US" altLang="zh-CN" dirty="0">
                <a:effectLst/>
                <a:latin typeface="Arial" panose="020B0604020202020204" pitchFamily="34" charset="0"/>
                <a:cs typeface="Arial" panose="020B0604020202020204" pitchFamily="34" charset="0"/>
              </a:rPr>
              <a:t> </a:t>
            </a:r>
            <a:r>
              <a:rPr lang="en-US" altLang="zh-CN" dirty="0" err="1">
                <a:effectLst/>
                <a:latin typeface="Arial" panose="020B0604020202020204" pitchFamily="34" charset="0"/>
                <a:cs typeface="Arial" panose="020B0604020202020204" pitchFamily="34" charset="0"/>
              </a:rPr>
              <a:t>đà</a:t>
            </a:r>
            <a:r>
              <a:rPr lang="en-US" altLang="zh-CN" dirty="0">
                <a:effectLst/>
                <a:latin typeface="Arial" panose="020B0604020202020204" pitchFamily="34" charset="0"/>
                <a:cs typeface="Arial" panose="020B0604020202020204" pitchFamily="34" charset="0"/>
              </a:rPr>
              <a:t>, </a:t>
            </a:r>
            <a:r>
              <a:rPr lang="en-US" altLang="zh-CN" dirty="0" err="1">
                <a:effectLst/>
                <a:latin typeface="Arial" panose="020B0604020202020204" pitchFamily="34" charset="0"/>
                <a:cs typeface="Arial" panose="020B0604020202020204" pitchFamily="34" charset="0"/>
              </a:rPr>
              <a:t>trong</a:t>
            </a:r>
            <a:r>
              <a:rPr lang="en-US" altLang="zh-CN" dirty="0">
                <a:effectLst/>
                <a:latin typeface="Arial" panose="020B0604020202020204" pitchFamily="34" charset="0"/>
                <a:cs typeface="Arial" panose="020B0604020202020204" pitchFamily="34" charset="0"/>
              </a:rPr>
              <a:t> </a:t>
            </a:r>
            <a:r>
              <a:rPr lang="en-US" altLang="zh-CN" dirty="0" err="1">
                <a:effectLst/>
                <a:latin typeface="Arial" panose="020B0604020202020204" pitchFamily="34" charset="0"/>
                <a:cs typeface="Arial" panose="020B0604020202020204" pitchFamily="34" charset="0"/>
              </a:rPr>
              <a:t>khi</a:t>
            </a:r>
            <a:r>
              <a:rPr lang="en-US" altLang="zh-CN" dirty="0">
                <a:effectLst/>
                <a:latin typeface="Arial" panose="020B0604020202020204" pitchFamily="34" charset="0"/>
                <a:cs typeface="Arial" panose="020B0604020202020204" pitchFamily="34" charset="0"/>
              </a:rPr>
              <a:t> </a:t>
            </a:r>
            <a:r>
              <a:rPr lang="en-US" altLang="zh-CN" dirty="0" err="1">
                <a:effectLst/>
                <a:latin typeface="Arial" panose="020B0604020202020204" pitchFamily="34" charset="0"/>
                <a:cs typeface="Arial" panose="020B0604020202020204" pitchFamily="34" charset="0"/>
              </a:rPr>
              <a:t>các</a:t>
            </a:r>
            <a:r>
              <a:rPr lang="en-US" altLang="zh-CN" dirty="0">
                <a:effectLst/>
                <a:latin typeface="Arial" panose="020B0604020202020204" pitchFamily="34" charset="0"/>
                <a:cs typeface="Arial" panose="020B0604020202020204" pitchFamily="34" charset="0"/>
              </a:rPr>
              <a:t> </a:t>
            </a:r>
            <a:r>
              <a:rPr lang="en-US" altLang="zh-CN" dirty="0" err="1">
                <a:effectLst/>
                <a:latin typeface="Arial" panose="020B0604020202020204" pitchFamily="34" charset="0"/>
                <a:cs typeface="Arial" panose="020B0604020202020204" pitchFamily="34" charset="0"/>
              </a:rPr>
              <a:t>phong</a:t>
            </a:r>
            <a:r>
              <a:rPr lang="en-US" altLang="zh-CN" dirty="0">
                <a:effectLst/>
                <a:latin typeface="Arial" panose="020B0604020202020204" pitchFamily="34" charset="0"/>
                <a:cs typeface="Arial" panose="020B0604020202020204" pitchFamily="34" charset="0"/>
              </a:rPr>
              <a:t> </a:t>
            </a:r>
            <a:r>
              <a:rPr lang="en-US" altLang="zh-CN" dirty="0" err="1">
                <a:effectLst/>
                <a:latin typeface="Arial" panose="020B0604020202020204" pitchFamily="34" charset="0"/>
                <a:cs typeface="Arial" panose="020B0604020202020204" pitchFamily="34" charset="0"/>
              </a:rPr>
              <a:t>cách</a:t>
            </a:r>
            <a:r>
              <a:rPr lang="en-US" altLang="zh-CN" dirty="0">
                <a:effectLst/>
                <a:latin typeface="Arial" panose="020B0604020202020204" pitchFamily="34" charset="0"/>
                <a:cs typeface="Arial" panose="020B0604020202020204" pitchFamily="34" charset="0"/>
              </a:rPr>
              <a:t> </a:t>
            </a:r>
            <a:r>
              <a:rPr lang="en-US" altLang="zh-CN" dirty="0" err="1">
                <a:effectLst/>
                <a:latin typeface="Arial" panose="020B0604020202020204" pitchFamily="34" charset="0"/>
                <a:cs typeface="Arial" panose="020B0604020202020204" pitchFamily="34" charset="0"/>
              </a:rPr>
              <a:t>hiện</a:t>
            </a:r>
            <a:r>
              <a:rPr lang="en-US" altLang="zh-CN" dirty="0">
                <a:effectLst/>
                <a:latin typeface="Arial" panose="020B0604020202020204" pitchFamily="34" charset="0"/>
                <a:cs typeface="Arial" panose="020B0604020202020204" pitchFamily="34" charset="0"/>
              </a:rPr>
              <a:t> </a:t>
            </a:r>
            <a:r>
              <a:rPr lang="en-US" altLang="zh-CN" dirty="0" err="1">
                <a:effectLst/>
                <a:latin typeface="Arial" panose="020B0604020202020204" pitchFamily="34" charset="0"/>
                <a:cs typeface="Arial" panose="020B0604020202020204" pitchFamily="34" charset="0"/>
              </a:rPr>
              <a:t>đại</a:t>
            </a:r>
            <a:r>
              <a:rPr lang="en-US" altLang="zh-CN" dirty="0">
                <a:effectLst/>
                <a:latin typeface="Arial" panose="020B0604020202020204" pitchFamily="34" charset="0"/>
                <a:cs typeface="Arial" panose="020B0604020202020204" pitchFamily="34" charset="0"/>
              </a:rPr>
              <a:t> </a:t>
            </a:r>
            <a:r>
              <a:rPr lang="en-US" altLang="zh-CN" dirty="0" err="1">
                <a:effectLst/>
                <a:latin typeface="Arial" panose="020B0604020202020204" pitchFamily="34" charset="0"/>
                <a:cs typeface="Arial" panose="020B0604020202020204" pitchFamily="34" charset="0"/>
              </a:rPr>
              <a:t>hơn</a:t>
            </a:r>
            <a:r>
              <a:rPr lang="en-US" altLang="zh-CN" dirty="0">
                <a:effectLst/>
                <a:latin typeface="Arial" panose="020B0604020202020204" pitchFamily="34" charset="0"/>
                <a:cs typeface="Arial" panose="020B0604020202020204" pitchFamily="34" charset="0"/>
              </a:rPr>
              <a:t> </a:t>
            </a:r>
            <a:r>
              <a:rPr lang="en-US" altLang="zh-CN" dirty="0" err="1">
                <a:effectLst/>
                <a:latin typeface="Arial" panose="020B0604020202020204" pitchFamily="34" charset="0"/>
                <a:cs typeface="Arial" panose="020B0604020202020204" pitchFamily="34" charset="0"/>
              </a:rPr>
              <a:t>thì</a:t>
            </a:r>
            <a:r>
              <a:rPr lang="en-US" altLang="zh-CN" dirty="0">
                <a:effectLst/>
                <a:latin typeface="Arial" panose="020B0604020202020204" pitchFamily="34" charset="0"/>
                <a:cs typeface="Arial" panose="020B0604020202020204" pitchFamily="34" charset="0"/>
              </a:rPr>
              <a:t> </a:t>
            </a:r>
            <a:r>
              <a:rPr lang="en-US" altLang="zh-CN" dirty="0" err="1">
                <a:effectLst/>
                <a:latin typeface="Arial" panose="020B0604020202020204" pitchFamily="34" charset="0"/>
                <a:cs typeface="Arial" panose="020B0604020202020204" pitchFamily="34" charset="0"/>
              </a:rPr>
              <a:t>nhẹ</a:t>
            </a:r>
            <a:r>
              <a:rPr lang="en-US" altLang="zh-CN" dirty="0">
                <a:effectLst/>
                <a:latin typeface="Arial" panose="020B0604020202020204" pitchFamily="34" charset="0"/>
                <a:cs typeface="Arial" panose="020B0604020202020204" pitchFamily="34" charset="0"/>
              </a:rPr>
              <a:t> </a:t>
            </a:r>
            <a:r>
              <a:rPr lang="en-US" altLang="zh-CN" dirty="0" err="1">
                <a:effectLst/>
                <a:latin typeface="Arial" panose="020B0604020202020204" pitchFamily="34" charset="0"/>
                <a:cs typeface="Arial" panose="020B0604020202020204" pitchFamily="34" charset="0"/>
              </a:rPr>
              <a:t>hơn</a:t>
            </a:r>
            <a:r>
              <a:rPr lang="en-US" altLang="zh-CN" dirty="0">
                <a:effectLst/>
                <a:latin typeface="Arial" panose="020B0604020202020204" pitchFamily="34" charset="0"/>
                <a:cs typeface="Arial" panose="020B0604020202020204" pitchFamily="34" charset="0"/>
              </a:rPr>
              <a:t> </a:t>
            </a:r>
            <a:r>
              <a:rPr lang="en-US" altLang="zh-CN" dirty="0" err="1">
                <a:effectLst/>
                <a:latin typeface="Arial" panose="020B0604020202020204" pitchFamily="34" charset="0"/>
                <a:cs typeface="Arial" panose="020B0604020202020204" pitchFamily="34" charset="0"/>
              </a:rPr>
              <a:t>và</a:t>
            </a:r>
            <a:r>
              <a:rPr lang="en-US" altLang="zh-CN" dirty="0">
                <a:effectLst/>
                <a:latin typeface="Arial" panose="020B0604020202020204" pitchFamily="34" charset="0"/>
                <a:cs typeface="Arial" panose="020B0604020202020204" pitchFamily="34" charset="0"/>
              </a:rPr>
              <a:t> </a:t>
            </a:r>
            <a:r>
              <a:rPr lang="en-US" altLang="zh-CN" dirty="0" err="1">
                <a:effectLst/>
                <a:latin typeface="Arial" panose="020B0604020202020204" pitchFamily="34" charset="0"/>
                <a:cs typeface="Arial" panose="020B0604020202020204" pitchFamily="34" charset="0"/>
              </a:rPr>
              <a:t>tươi</a:t>
            </a:r>
            <a:r>
              <a:rPr lang="en-US" altLang="zh-CN" dirty="0">
                <a:effectLst/>
                <a:latin typeface="Arial" panose="020B0604020202020204" pitchFamily="34" charset="0"/>
                <a:cs typeface="Arial" panose="020B0604020202020204" pitchFamily="34" charset="0"/>
              </a:rPr>
              <a:t> </a:t>
            </a:r>
            <a:r>
              <a:rPr lang="en-US" altLang="zh-CN" dirty="0" err="1">
                <a:effectLst/>
                <a:latin typeface="Arial" panose="020B0604020202020204" pitchFamily="34" charset="0"/>
                <a:cs typeface="Arial" panose="020B0604020202020204" pitchFamily="34" charset="0"/>
              </a:rPr>
              <a:t>mát</a:t>
            </a:r>
            <a:r>
              <a:rPr lang="en-US" altLang="zh-CN" dirty="0">
                <a:effectLst/>
                <a:latin typeface="Arial" panose="020B0604020202020204" pitchFamily="34" charset="0"/>
                <a:cs typeface="Arial" panose="020B0604020202020204" pitchFamily="34" charset="0"/>
              </a:rPr>
              <a:t> </a:t>
            </a:r>
            <a:r>
              <a:rPr lang="en-US" altLang="zh-CN" dirty="0" err="1">
                <a:effectLst/>
                <a:latin typeface="Arial" panose="020B0604020202020204" pitchFamily="34" charset="0"/>
                <a:cs typeface="Arial" panose="020B0604020202020204" pitchFamily="34" charset="0"/>
              </a:rPr>
              <a:t>hơn</a:t>
            </a:r>
            <a:endParaRPr lang="en-US" altLang="zh-CN" dirty="0">
              <a:effectLst/>
              <a:latin typeface="Arial" panose="020B0604020202020204" pitchFamily="34" charset="0"/>
              <a:cs typeface="Arial" panose="020B0604020202020204" pitchFamily="34" charset="0"/>
            </a:endParaRPr>
          </a:p>
          <a:p>
            <a:pPr marL="285750" indent="-285750">
              <a:spcBef>
                <a:spcPts val="217"/>
              </a:spcBef>
              <a:spcAft>
                <a:spcPts val="315"/>
              </a:spcAft>
              <a:buClr>
                <a:srgbClr val="B2D8BE"/>
              </a:buClr>
              <a:buFont typeface="Arial" panose="020B0604020202020204" pitchFamily="34" charset="0"/>
              <a:buChar char="•"/>
            </a:pPr>
            <a:r>
              <a:rPr lang="en-US" altLang="zh-CN" dirty="0" err="1">
                <a:effectLst/>
                <a:latin typeface="Arial" panose="020B0604020202020204" pitchFamily="34" charset="0"/>
                <a:cs typeface="Arial" panose="020B0604020202020204" pitchFamily="34" charset="0"/>
              </a:rPr>
              <a:t>Có</a:t>
            </a:r>
            <a:r>
              <a:rPr lang="en-US" altLang="zh-CN" dirty="0">
                <a:effectLst/>
                <a:latin typeface="Arial" panose="020B0604020202020204" pitchFamily="34" charset="0"/>
                <a:cs typeface="Arial" panose="020B0604020202020204" pitchFamily="34" charset="0"/>
              </a:rPr>
              <a:t> </a:t>
            </a:r>
            <a:r>
              <a:rPr lang="en-US" altLang="zh-CN" dirty="0" err="1">
                <a:effectLst/>
                <a:latin typeface="Arial" panose="020B0604020202020204" pitchFamily="34" charset="0"/>
                <a:cs typeface="Arial" panose="020B0604020202020204" pitchFamily="34" charset="0"/>
              </a:rPr>
              <a:t>thể</a:t>
            </a:r>
            <a:r>
              <a:rPr lang="en-US" altLang="zh-CN" dirty="0">
                <a:effectLst/>
                <a:latin typeface="Arial" panose="020B0604020202020204" pitchFamily="34" charset="0"/>
                <a:cs typeface="Arial" panose="020B0604020202020204" pitchFamily="34" charset="0"/>
              </a:rPr>
              <a:t> </a:t>
            </a:r>
            <a:r>
              <a:rPr lang="en-US" altLang="zh-CN" dirty="0" err="1">
                <a:effectLst/>
                <a:latin typeface="Arial" panose="020B0604020202020204" pitchFamily="34" charset="0"/>
                <a:cs typeface="Arial" panose="020B0604020202020204" pitchFamily="34" charset="0"/>
              </a:rPr>
              <a:t>được</a:t>
            </a:r>
            <a:r>
              <a:rPr lang="en-US" altLang="zh-CN" dirty="0">
                <a:effectLst/>
                <a:latin typeface="Arial" panose="020B0604020202020204" pitchFamily="34" charset="0"/>
                <a:cs typeface="Arial" panose="020B0604020202020204" pitchFamily="34" charset="0"/>
              </a:rPr>
              <a:t> </a:t>
            </a:r>
            <a:r>
              <a:rPr lang="en-US" altLang="zh-CN" dirty="0" err="1">
                <a:effectLst/>
                <a:latin typeface="Arial" panose="020B0604020202020204" pitchFamily="34" charset="0"/>
                <a:cs typeface="Arial" panose="020B0604020202020204" pitchFamily="34" charset="0"/>
              </a:rPr>
              <a:t>pha</a:t>
            </a:r>
            <a:r>
              <a:rPr lang="en-US" altLang="zh-CN" dirty="0">
                <a:effectLst/>
                <a:latin typeface="Arial" panose="020B0604020202020204" pitchFamily="34" charset="0"/>
                <a:cs typeface="Arial" panose="020B0604020202020204" pitchFamily="34" charset="0"/>
              </a:rPr>
              <a:t> </a:t>
            </a:r>
            <a:r>
              <a:rPr lang="en-US" altLang="zh-CN" dirty="0" err="1">
                <a:effectLst/>
                <a:latin typeface="Arial" panose="020B0604020202020204" pitchFamily="34" charset="0"/>
                <a:cs typeface="Arial" panose="020B0604020202020204" pitchFamily="34" charset="0"/>
              </a:rPr>
              <a:t>trộn</a:t>
            </a:r>
            <a:r>
              <a:rPr lang="en-US" altLang="zh-CN" dirty="0">
                <a:effectLst/>
                <a:latin typeface="Arial" panose="020B0604020202020204" pitchFamily="34" charset="0"/>
                <a:cs typeface="Arial" panose="020B0604020202020204" pitchFamily="34" charset="0"/>
              </a:rPr>
              <a:t> </a:t>
            </a:r>
            <a:r>
              <a:rPr lang="en-US" altLang="zh-CN" dirty="0" err="1">
                <a:effectLst/>
                <a:latin typeface="Arial" panose="020B0604020202020204" pitchFamily="34" charset="0"/>
                <a:cs typeface="Arial" panose="020B0604020202020204" pitchFamily="34" charset="0"/>
              </a:rPr>
              <a:t>với</a:t>
            </a:r>
            <a:r>
              <a:rPr lang="en-US" altLang="zh-CN" dirty="0">
                <a:effectLst/>
                <a:latin typeface="Arial" panose="020B0604020202020204" pitchFamily="34" charset="0"/>
                <a:cs typeface="Arial" panose="020B0604020202020204" pitchFamily="34" charset="0"/>
              </a:rPr>
              <a:t> Sauvignon Blanc.</a:t>
            </a:r>
          </a:p>
        </p:txBody>
      </p:sp>
    </p:spTree>
    <p:extLst>
      <p:ext uri="{BB962C8B-B14F-4D97-AF65-F5344CB8AC3E}">
        <p14:creationId xmlns:p14="http://schemas.microsoft.com/office/powerpoint/2010/main" val="4013520519"/>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bunch of grapes on a vine  AI-generated content may be incorrect.">
            <a:extLst>
              <a:ext uri="{FF2B5EF4-FFF2-40B4-BE49-F238E27FC236}">
                <a16:creationId xmlns:a16="http://schemas.microsoft.com/office/drawing/2014/main" id="{C781FE5B-921D-77C6-347E-4514E553DC0E}"/>
              </a:ext>
            </a:extLst>
          </p:cNvPr>
          <p:cNvPicPr>
            <a:picLocks noGrp="1" noChangeAspect="1"/>
          </p:cNvPicPr>
          <p:nvPr>
            <p:ph type="pic" sz="quarter" idx="10"/>
          </p:nvPr>
        </p:nvPicPr>
        <p:blipFill>
          <a:blip r:embed="rId2" cstate="print">
            <a:extLst>
              <a:ext uri="{28A0092B-C50C-407E-A947-70E740481C1C}">
                <a14:useLocalDpi xmlns:a14="http://schemas.microsoft.com/office/drawing/2010/main"/>
              </a:ext>
            </a:extLst>
          </a:blip>
          <a:srcRect/>
          <a:stretch>
            <a:fillRect/>
          </a:stretch>
        </p:blipFill>
        <p:spPr/>
      </p:pic>
      <p:sp>
        <p:nvSpPr>
          <p:cNvPr id="4" name="Text Placeholder 3">
            <a:extLst>
              <a:ext uri="{FF2B5EF4-FFF2-40B4-BE49-F238E27FC236}">
                <a16:creationId xmlns:a16="http://schemas.microsoft.com/office/drawing/2014/main" id="{C3D05FC6-3771-9C29-3E96-323893AEED09}"/>
              </a:ext>
            </a:extLst>
          </p:cNvPr>
          <p:cNvSpPr>
            <a:spLocks noGrp="1"/>
          </p:cNvSpPr>
          <p:nvPr>
            <p:ph type="body" sz="quarter" idx="11"/>
          </p:nvPr>
        </p:nvSpPr>
        <p:spPr>
          <a:xfrm>
            <a:off x="6461718" y="920240"/>
            <a:ext cx="4777299" cy="2386814"/>
          </a:xfrm>
        </p:spPr>
        <p:txBody>
          <a:bodyPr/>
          <a:lstStyle/>
          <a:p>
            <a:pPr>
              <a:spcAft>
                <a:spcPts val="638"/>
              </a:spcAft>
              <a:buClr>
                <a:srgbClr val="B2D8BE"/>
              </a:buClr>
            </a:pPr>
            <a:r>
              <a:rPr lang="en-US" altLang="zh-CN" sz="2400" b="1" dirty="0">
                <a:solidFill>
                  <a:schemeClr val="accent1"/>
                </a:solidFill>
                <a:effectLst/>
              </a:rPr>
              <a:t>MATARO/MOURVÉDRE</a:t>
            </a:r>
            <a:endParaRPr lang="en-AU" sz="2400" b="1" dirty="0">
              <a:solidFill>
                <a:schemeClr val="accent1"/>
              </a:solidFill>
            </a:endParaRPr>
          </a:p>
          <a:p>
            <a:pPr marL="342900" indent="-342900">
              <a:spcAft>
                <a:spcPts val="638"/>
              </a:spcAft>
              <a:buClr>
                <a:srgbClr val="B2D8BE"/>
              </a:buClr>
              <a:buFont typeface="Arial" panose="020B0604020202020204" pitchFamily="34" charset="0"/>
              <a:buChar char="•"/>
            </a:pPr>
            <a:r>
              <a:rPr lang="en-US" altLang="zh-CN" sz="1600" dirty="0">
                <a:effectLst/>
              </a:rPr>
              <a:t>Thung </a:t>
            </a:r>
            <a:r>
              <a:rPr lang="en-US" altLang="zh-CN" sz="1600" dirty="0" err="1">
                <a:effectLst/>
              </a:rPr>
              <a:t>lũng</a:t>
            </a:r>
            <a:r>
              <a:rPr lang="en-US" altLang="zh-CN" sz="1600" dirty="0">
                <a:effectLst/>
              </a:rPr>
              <a:t> Barossa </a:t>
            </a:r>
            <a:r>
              <a:rPr lang="en-US" altLang="zh-CN" sz="1600" dirty="0" err="1">
                <a:effectLst/>
              </a:rPr>
              <a:t>chiếm</a:t>
            </a:r>
            <a:r>
              <a:rPr lang="en-US" altLang="zh-CN" sz="1600" dirty="0">
                <a:effectLst/>
              </a:rPr>
              <a:t> </a:t>
            </a:r>
            <a:r>
              <a:rPr lang="en-US" altLang="zh-CN" sz="1600" dirty="0" err="1">
                <a:effectLst/>
              </a:rPr>
              <a:t>khoảng</a:t>
            </a:r>
            <a:r>
              <a:rPr lang="en-US" altLang="zh-CN" sz="1600" dirty="0">
                <a:effectLst/>
              </a:rPr>
              <a:t> 1/5 </a:t>
            </a:r>
            <a:r>
              <a:rPr lang="en-US" altLang="zh-CN" sz="1600" dirty="0" err="1">
                <a:effectLst/>
              </a:rPr>
              <a:t>sản</a:t>
            </a:r>
            <a:r>
              <a:rPr lang="en-US" altLang="zh-CN" sz="1600" dirty="0">
                <a:effectLst/>
              </a:rPr>
              <a:t> </a:t>
            </a:r>
            <a:r>
              <a:rPr lang="en-US" altLang="zh-CN" sz="1600" dirty="0" err="1">
                <a:effectLst/>
              </a:rPr>
              <a:t>lượng</a:t>
            </a:r>
            <a:r>
              <a:rPr lang="en-US" altLang="zh-CN" sz="1600" dirty="0">
                <a:effectLst/>
              </a:rPr>
              <a:t> </a:t>
            </a:r>
            <a:r>
              <a:rPr lang="en-US" altLang="zh-CN" sz="1600" dirty="0" err="1">
                <a:effectLst/>
              </a:rPr>
              <a:t>nghiền</a:t>
            </a:r>
            <a:r>
              <a:rPr lang="en-US" altLang="zh-CN" sz="1600" dirty="0">
                <a:effectLst/>
              </a:rPr>
              <a:t> </a:t>
            </a:r>
            <a:r>
              <a:rPr lang="en-US" altLang="zh-CN" sz="1600" dirty="0" err="1">
                <a:effectLst/>
              </a:rPr>
              <a:t>hàng</a:t>
            </a:r>
            <a:r>
              <a:rPr lang="en-US" altLang="zh-CN" sz="1600" dirty="0">
                <a:effectLst/>
              </a:rPr>
              <a:t> </a:t>
            </a:r>
            <a:r>
              <a:rPr lang="en-US" altLang="zh-CN" sz="1600" dirty="0" err="1">
                <a:effectLst/>
              </a:rPr>
              <a:t>năm</a:t>
            </a:r>
            <a:r>
              <a:rPr lang="en-US" altLang="zh-CN" sz="1600" dirty="0">
                <a:effectLst/>
              </a:rPr>
              <a:t> </a:t>
            </a:r>
            <a:r>
              <a:rPr lang="en-US" altLang="zh-CN" sz="1600" dirty="0" err="1">
                <a:effectLst/>
              </a:rPr>
              <a:t>ở</a:t>
            </a:r>
            <a:r>
              <a:rPr lang="en-US" altLang="zh-CN" sz="1600" dirty="0">
                <a:effectLst/>
              </a:rPr>
              <a:t> </a:t>
            </a:r>
            <a:r>
              <a:rPr lang="en-US" altLang="zh-CN" sz="1600" dirty="0" err="1">
                <a:effectLst/>
              </a:rPr>
              <a:t>Úc</a:t>
            </a:r>
            <a:endParaRPr lang="en-US" altLang="zh-CN" sz="1600" dirty="0">
              <a:effectLst/>
            </a:endParaRPr>
          </a:p>
          <a:p>
            <a:pPr marL="342900" indent="-342900">
              <a:spcAft>
                <a:spcPts val="638"/>
              </a:spcAft>
              <a:buClr>
                <a:srgbClr val="B2D8BE"/>
              </a:buClr>
              <a:buFont typeface="Arial" panose="020B0604020202020204" pitchFamily="34" charset="0"/>
              <a:buChar char="•"/>
            </a:pPr>
            <a:r>
              <a:rPr lang="en-US" altLang="zh-CN" sz="1600" dirty="0" err="1">
                <a:effectLst/>
              </a:rPr>
              <a:t>Nơi</a:t>
            </a:r>
            <a:r>
              <a:rPr lang="en-US" altLang="zh-CN" sz="1600" dirty="0">
                <a:effectLst/>
              </a:rPr>
              <a:t> </a:t>
            </a:r>
            <a:r>
              <a:rPr lang="en-US" altLang="zh-CN" sz="1600" dirty="0" err="1">
                <a:effectLst/>
              </a:rPr>
              <a:t>đây</a:t>
            </a:r>
            <a:r>
              <a:rPr lang="en-US" altLang="zh-CN" sz="1600" dirty="0">
                <a:effectLst/>
              </a:rPr>
              <a:t> </a:t>
            </a:r>
            <a:r>
              <a:rPr lang="en-US" altLang="zh-CN" sz="1600" dirty="0" err="1">
                <a:effectLst/>
              </a:rPr>
              <a:t>có</a:t>
            </a:r>
            <a:r>
              <a:rPr lang="en-US" altLang="zh-CN" sz="1600" dirty="0">
                <a:effectLst/>
              </a:rPr>
              <a:t> </a:t>
            </a:r>
            <a:r>
              <a:rPr lang="en-US" altLang="zh-CN" sz="1600" dirty="0" err="1">
                <a:effectLst/>
              </a:rPr>
              <a:t>vườn</a:t>
            </a:r>
            <a:r>
              <a:rPr lang="en-US" altLang="zh-CN" sz="1600" dirty="0">
                <a:effectLst/>
              </a:rPr>
              <a:t> </a:t>
            </a:r>
            <a:r>
              <a:rPr lang="en-US" altLang="zh-CN" sz="1600" dirty="0" err="1">
                <a:effectLst/>
              </a:rPr>
              <a:t>nho</a:t>
            </a:r>
            <a:r>
              <a:rPr lang="en-US" altLang="zh-CN" sz="1600" dirty="0">
                <a:effectLst/>
              </a:rPr>
              <a:t> Mataro </a:t>
            </a:r>
            <a:r>
              <a:rPr lang="en-US" altLang="zh-CN" sz="1600" dirty="0" err="1">
                <a:effectLst/>
              </a:rPr>
              <a:t>lâu</a:t>
            </a:r>
            <a:r>
              <a:rPr lang="en-US" altLang="zh-CN" sz="1600" dirty="0">
                <a:effectLst/>
              </a:rPr>
              <a:t> </a:t>
            </a:r>
            <a:r>
              <a:rPr lang="en-US" altLang="zh-CN" sz="1600" dirty="0" err="1">
                <a:effectLst/>
              </a:rPr>
              <a:t>đời</a:t>
            </a:r>
            <a:r>
              <a:rPr lang="en-US" altLang="zh-CN" sz="1600" dirty="0">
                <a:effectLst/>
              </a:rPr>
              <a:t> </a:t>
            </a:r>
            <a:r>
              <a:rPr lang="en-US" altLang="zh-CN" sz="1600" dirty="0" err="1">
                <a:effectLst/>
              </a:rPr>
              <a:t>nhất</a:t>
            </a:r>
            <a:r>
              <a:rPr lang="en-US" altLang="zh-CN" sz="1600" dirty="0">
                <a:effectLst/>
              </a:rPr>
              <a:t>
</a:t>
            </a:r>
            <a:r>
              <a:rPr lang="en-US" altLang="zh-CN" sz="1600" dirty="0" err="1">
                <a:effectLst/>
              </a:rPr>
              <a:t>trên</a:t>
            </a:r>
            <a:r>
              <a:rPr lang="en-US" altLang="zh-CN" sz="1600" dirty="0">
                <a:effectLst/>
              </a:rPr>
              <a:t> </a:t>
            </a:r>
            <a:r>
              <a:rPr lang="en-US" altLang="zh-CN" sz="1600" dirty="0" err="1">
                <a:effectLst/>
              </a:rPr>
              <a:t>thế</a:t>
            </a:r>
            <a:r>
              <a:rPr lang="en-US" altLang="zh-CN" sz="1600" dirty="0">
                <a:effectLst/>
              </a:rPr>
              <a:t> </a:t>
            </a:r>
            <a:r>
              <a:rPr lang="en-US" altLang="zh-CN" sz="1600" dirty="0" err="1">
                <a:effectLst/>
              </a:rPr>
              <a:t>giới</a:t>
            </a:r>
            <a:r>
              <a:rPr lang="en-US" altLang="zh-CN" sz="1600" dirty="0">
                <a:effectLst/>
              </a:rPr>
              <a:t>, </a:t>
            </a:r>
            <a:r>
              <a:rPr lang="en-US" altLang="zh-CN" sz="1600" dirty="0" err="1">
                <a:effectLst/>
              </a:rPr>
              <a:t>được</a:t>
            </a:r>
            <a:r>
              <a:rPr lang="en-US" altLang="zh-CN" sz="1600" dirty="0">
                <a:effectLst/>
              </a:rPr>
              <a:t> </a:t>
            </a:r>
            <a:r>
              <a:rPr lang="en-US" altLang="zh-CN" sz="1600" dirty="0" err="1">
                <a:effectLst/>
              </a:rPr>
              <a:t>trồng</a:t>
            </a:r>
            <a:r>
              <a:rPr lang="en-US" altLang="zh-CN" sz="1600" dirty="0">
                <a:effectLst/>
              </a:rPr>
              <a:t> </a:t>
            </a:r>
            <a:r>
              <a:rPr lang="en-US" altLang="zh-CN" sz="1600" dirty="0" err="1">
                <a:effectLst/>
              </a:rPr>
              <a:t>vào</a:t>
            </a:r>
            <a:r>
              <a:rPr lang="en-US" altLang="zh-CN" sz="1600" dirty="0">
                <a:effectLst/>
              </a:rPr>
              <a:t> </a:t>
            </a:r>
            <a:r>
              <a:rPr lang="en-US" altLang="zh-CN" sz="1600" dirty="0" err="1">
                <a:effectLst/>
              </a:rPr>
              <a:t>năm</a:t>
            </a:r>
            <a:r>
              <a:rPr lang="en-US" altLang="zh-CN" sz="1600" dirty="0">
                <a:effectLst/>
              </a:rPr>
              <a:t> 1853</a:t>
            </a:r>
          </a:p>
          <a:p>
            <a:pPr marL="342900" indent="-342900">
              <a:spcAft>
                <a:spcPts val="638"/>
              </a:spcAft>
              <a:buClr>
                <a:srgbClr val="B2D8BE"/>
              </a:buClr>
              <a:buFont typeface="Arial" panose="020B0604020202020204" pitchFamily="34" charset="0"/>
              <a:buChar char="•"/>
            </a:pPr>
            <a:r>
              <a:rPr lang="en-US" altLang="zh-CN" sz="1600" dirty="0">
                <a:effectLst/>
              </a:rPr>
              <a:t>Mataro </a:t>
            </a:r>
            <a:r>
              <a:rPr lang="en-US" altLang="zh-CN" sz="1600" dirty="0" err="1">
                <a:effectLst/>
              </a:rPr>
              <a:t>thường</a:t>
            </a:r>
            <a:r>
              <a:rPr lang="en-US" altLang="zh-CN" sz="1600" dirty="0">
                <a:effectLst/>
              </a:rPr>
              <a:t> </a:t>
            </a:r>
            <a:r>
              <a:rPr lang="en-US" altLang="zh-CN" sz="1600" dirty="0" err="1">
                <a:effectLst/>
              </a:rPr>
              <a:t>được</a:t>
            </a:r>
            <a:r>
              <a:rPr lang="en-US" altLang="zh-CN" sz="1600" dirty="0">
                <a:effectLst/>
              </a:rPr>
              <a:t> </a:t>
            </a:r>
            <a:r>
              <a:rPr lang="en-US" altLang="zh-CN" sz="1600" dirty="0" err="1">
                <a:effectLst/>
              </a:rPr>
              <a:t>sử</a:t>
            </a:r>
            <a:r>
              <a:rPr lang="en-US" altLang="zh-CN" sz="1600" dirty="0">
                <a:effectLst/>
              </a:rPr>
              <a:t> </a:t>
            </a:r>
            <a:r>
              <a:rPr lang="en-US" altLang="zh-CN" sz="1600" dirty="0" err="1">
                <a:effectLst/>
              </a:rPr>
              <a:t>dụng</a:t>
            </a:r>
            <a:r>
              <a:rPr lang="en-US" altLang="zh-CN" sz="1600" dirty="0">
                <a:effectLst/>
              </a:rPr>
              <a:t> </a:t>
            </a:r>
            <a:r>
              <a:rPr lang="en-US" altLang="zh-CN" sz="1600" dirty="0" err="1">
                <a:effectLst/>
              </a:rPr>
              <a:t>trong</a:t>
            </a:r>
            <a:r>
              <a:rPr lang="en-US" altLang="zh-CN" sz="1600" dirty="0">
                <a:effectLst/>
              </a:rPr>
              <a:t> </a:t>
            </a:r>
            <a:r>
              <a:rPr lang="en-US" altLang="zh-CN" sz="1600" dirty="0" err="1">
                <a:effectLst/>
              </a:rPr>
              <a:t>hỗn</a:t>
            </a:r>
            <a:r>
              <a:rPr lang="en-US" altLang="zh-CN" sz="1600" dirty="0">
                <a:effectLst/>
              </a:rPr>
              <a:t> </a:t>
            </a:r>
            <a:r>
              <a:rPr lang="en-US" altLang="zh-CN" sz="1600" dirty="0" err="1">
                <a:effectLst/>
              </a:rPr>
              <a:t>hợp</a:t>
            </a:r>
            <a:r>
              <a:rPr lang="en-US" altLang="zh-CN" sz="1600" dirty="0">
                <a:effectLst/>
              </a:rPr>
              <a:t>, </a:t>
            </a:r>
            <a:r>
              <a:rPr lang="en-US" altLang="zh-CN" sz="1600" dirty="0" err="1">
                <a:effectLst/>
              </a:rPr>
              <a:t>mang</a:t>
            </a:r>
            <a:r>
              <a:rPr lang="en-US" altLang="zh-CN" sz="1600" dirty="0">
                <a:effectLst/>
              </a:rPr>
              <a:t> </a:t>
            </a:r>
            <a:r>
              <a:rPr lang="en-US" altLang="zh-CN" sz="1600" dirty="0" err="1">
                <a:effectLst/>
              </a:rPr>
              <a:t>lại</a:t>
            </a:r>
            <a:r>
              <a:rPr lang="en-US" altLang="zh-CN" sz="1600" dirty="0">
                <a:effectLst/>
              </a:rPr>
              <a:t> </a:t>
            </a:r>
            <a:r>
              <a:rPr lang="en-US" altLang="zh-CN" sz="1600" dirty="0" err="1">
                <a:effectLst/>
              </a:rPr>
              <a:t>màu</a:t>
            </a:r>
            <a:r>
              <a:rPr lang="en-US" altLang="zh-CN" sz="1600" dirty="0">
                <a:effectLst/>
              </a:rPr>
              <a:t> </a:t>
            </a:r>
            <a:r>
              <a:rPr lang="en-US" altLang="zh-CN" sz="1600" dirty="0" err="1">
                <a:effectLst/>
              </a:rPr>
              <a:t>sắc</a:t>
            </a:r>
            <a:r>
              <a:rPr lang="en-US" altLang="zh-CN" sz="1600" dirty="0">
                <a:effectLst/>
              </a:rPr>
              <a:t>, </a:t>
            </a:r>
            <a:r>
              <a:rPr lang="en-US" altLang="zh-CN" sz="1600" dirty="0" err="1">
                <a:effectLst/>
              </a:rPr>
              <a:t>độ</a:t>
            </a:r>
            <a:r>
              <a:rPr lang="en-US" altLang="zh-CN" sz="1600" dirty="0">
                <a:effectLst/>
              </a:rPr>
              <a:t> </a:t>
            </a:r>
            <a:r>
              <a:rPr lang="en-US" altLang="zh-CN" sz="1600" dirty="0" err="1">
                <a:effectLst/>
              </a:rPr>
              <a:t>đậm</a:t>
            </a:r>
            <a:r>
              <a:rPr lang="en-US" altLang="zh-CN" sz="1600" dirty="0">
                <a:effectLst/>
              </a:rPr>
              <a:t> </a:t>
            </a:r>
            <a:r>
              <a:rPr lang="en-US" altLang="zh-CN" sz="1600" dirty="0" err="1">
                <a:effectLst/>
              </a:rPr>
              <a:t>và</a:t>
            </a:r>
            <a:r>
              <a:rPr lang="en-US" altLang="zh-CN" sz="1600" dirty="0">
                <a:effectLst/>
              </a:rPr>
              <a:t> </a:t>
            </a:r>
            <a:r>
              <a:rPr lang="en-US" altLang="zh-CN" sz="1600" dirty="0" err="1">
                <a:effectLst/>
              </a:rPr>
              <a:t>hương</a:t>
            </a:r>
            <a:r>
              <a:rPr lang="en-US" altLang="zh-CN" sz="1600" dirty="0">
                <a:effectLst/>
              </a:rPr>
              <a:t> </a:t>
            </a:r>
            <a:r>
              <a:rPr lang="en-US" altLang="zh-CN" sz="1600" dirty="0" err="1">
                <a:effectLst/>
              </a:rPr>
              <a:t>vị</a:t>
            </a:r>
            <a:r>
              <a:rPr lang="en-US" altLang="zh-CN" sz="1600" dirty="0">
                <a:effectLst/>
              </a:rPr>
              <a:t> </a:t>
            </a:r>
            <a:r>
              <a:rPr lang="en-US" altLang="zh-CN" sz="1600" dirty="0" err="1">
                <a:effectLst/>
              </a:rPr>
              <a:t>đậm</a:t>
            </a:r>
            <a:r>
              <a:rPr lang="en-US" altLang="zh-CN" sz="1600" dirty="0">
                <a:effectLst/>
              </a:rPr>
              <a:t> </a:t>
            </a:r>
            <a:r>
              <a:rPr lang="en-US" altLang="zh-CN" sz="1600" dirty="0" err="1">
                <a:effectLst/>
              </a:rPr>
              <a:t>đà</a:t>
            </a:r>
            <a:r>
              <a:rPr lang="en-US" altLang="zh-CN" sz="1600" dirty="0">
                <a:effectLst/>
              </a:rPr>
              <a:t>.</a:t>
            </a:r>
          </a:p>
        </p:txBody>
      </p:sp>
      <p:sp>
        <p:nvSpPr>
          <p:cNvPr id="8" name="Text Placeholder 3">
            <a:extLst>
              <a:ext uri="{FF2B5EF4-FFF2-40B4-BE49-F238E27FC236}">
                <a16:creationId xmlns:a16="http://schemas.microsoft.com/office/drawing/2014/main" id="{D5E5EC79-F79A-A6F3-F20B-9CA0E7389E55}"/>
              </a:ext>
            </a:extLst>
          </p:cNvPr>
          <p:cNvSpPr txBox="1">
            <a:spLocks/>
          </p:cNvSpPr>
          <p:nvPr/>
        </p:nvSpPr>
        <p:spPr>
          <a:xfrm>
            <a:off x="6461718" y="3958640"/>
            <a:ext cx="4160666" cy="2386814"/>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38"/>
              </a:spcAft>
              <a:buClr>
                <a:srgbClr val="B2D8BE"/>
              </a:buClr>
            </a:pPr>
            <a:r>
              <a:rPr lang="en-US" altLang="zh-CN" sz="2400" b="1" dirty="0">
                <a:solidFill>
                  <a:schemeClr val="accent1"/>
                </a:solidFill>
                <a:latin typeface="Arial" panose="020B0604020202020204" pitchFamily="34" charset="0"/>
                <a:cs typeface="Arial" panose="020B0604020202020204" pitchFamily="34" charset="0"/>
              </a:rPr>
              <a:t>RƯỢU VANG CƯỜNG HÓA</a:t>
            </a:r>
          </a:p>
          <a:p>
            <a:pPr marL="285750" indent="-285750">
              <a:spcBef>
                <a:spcPts val="217"/>
              </a:spcBef>
              <a:spcAft>
                <a:spcPts val="315"/>
              </a:spcAft>
              <a:buClr>
                <a:srgbClr val="B2D8BE"/>
              </a:buClr>
              <a:buFont typeface="Arial" panose="020B0604020202020204" pitchFamily="34" charset="0"/>
              <a:buChar char="•"/>
            </a:pPr>
            <a:r>
              <a:rPr lang="en-US" altLang="zh-CN" sz="1600" dirty="0">
                <a:effectLst/>
                <a:latin typeface="Arial" panose="020B0604020202020204" pitchFamily="34" charset="0"/>
                <a:cs typeface="Arial" panose="020B0604020202020204" pitchFamily="34" charset="0"/>
              </a:rPr>
              <a:t>Thung </a:t>
            </a:r>
            <a:r>
              <a:rPr lang="en-US" altLang="zh-CN" sz="1600" dirty="0" err="1">
                <a:effectLst/>
                <a:latin typeface="Arial" panose="020B0604020202020204" pitchFamily="34" charset="0"/>
                <a:cs typeface="Arial" panose="020B0604020202020204" pitchFamily="34" charset="0"/>
              </a:rPr>
              <a:t>lũng</a:t>
            </a:r>
            <a:r>
              <a:rPr lang="en-US" altLang="zh-CN" sz="1600" dirty="0">
                <a:effectLst/>
                <a:latin typeface="Arial" panose="020B0604020202020204" pitchFamily="34" charset="0"/>
                <a:cs typeface="Arial" panose="020B0604020202020204" pitchFamily="34" charset="0"/>
              </a:rPr>
              <a:t> Barossa </a:t>
            </a:r>
            <a:r>
              <a:rPr lang="en-US" altLang="zh-CN" sz="1600" dirty="0" err="1">
                <a:effectLst/>
                <a:latin typeface="Arial" panose="020B0604020202020204" pitchFamily="34" charset="0"/>
                <a:cs typeface="Arial" panose="020B0604020202020204" pitchFamily="34" charset="0"/>
              </a:rPr>
              <a:t>có</a:t>
            </a:r>
            <a:r>
              <a:rPr lang="en-US" altLang="zh-CN" sz="1600" dirty="0">
                <a:effectLst/>
                <a:latin typeface="Arial" panose="020B0604020202020204" pitchFamily="34" charset="0"/>
                <a:cs typeface="Arial" panose="020B0604020202020204" pitchFamily="34" charset="0"/>
              </a:rPr>
              <a:t> </a:t>
            </a:r>
            <a:r>
              <a:rPr lang="en-US" altLang="zh-CN" sz="1600" dirty="0" err="1">
                <a:effectLst/>
                <a:latin typeface="Arial" panose="020B0604020202020204" pitchFamily="34" charset="0"/>
                <a:cs typeface="Arial" panose="020B0604020202020204" pitchFamily="34" charset="0"/>
              </a:rPr>
              <a:t>một</a:t>
            </a:r>
            <a:r>
              <a:rPr lang="en-US" altLang="zh-CN" sz="1600" dirty="0">
                <a:effectLst/>
                <a:latin typeface="Arial" panose="020B0604020202020204" pitchFamily="34" charset="0"/>
                <a:cs typeface="Arial" panose="020B0604020202020204" pitchFamily="34" charset="0"/>
              </a:rPr>
              <a:t> </a:t>
            </a:r>
            <a:r>
              <a:rPr lang="en-US" altLang="zh-CN" sz="1600" dirty="0" err="1">
                <a:effectLst/>
                <a:latin typeface="Arial" panose="020B0604020202020204" pitchFamily="34" charset="0"/>
                <a:cs typeface="Arial" panose="020B0604020202020204" pitchFamily="34" charset="0"/>
              </a:rPr>
              <a:t>lịch</a:t>
            </a:r>
            <a:r>
              <a:rPr lang="en-US" altLang="zh-CN" sz="1600" dirty="0">
                <a:effectLst/>
                <a:latin typeface="Arial" panose="020B0604020202020204" pitchFamily="34" charset="0"/>
                <a:cs typeface="Arial" panose="020B0604020202020204" pitchFamily="34" charset="0"/>
              </a:rPr>
              <a:t> </a:t>
            </a:r>
            <a:r>
              <a:rPr lang="en-US" altLang="zh-CN" sz="1600" dirty="0" err="1">
                <a:effectLst/>
                <a:latin typeface="Arial" panose="020B0604020202020204" pitchFamily="34" charset="0"/>
                <a:cs typeface="Arial" panose="020B0604020202020204" pitchFamily="34" charset="0"/>
              </a:rPr>
              <a:t>sử</a:t>
            </a:r>
            <a:r>
              <a:rPr lang="en-US" altLang="zh-CN" sz="1600" dirty="0">
                <a:effectLst/>
                <a:latin typeface="Arial" panose="020B0604020202020204" pitchFamily="34" charset="0"/>
                <a:cs typeface="Arial" panose="020B0604020202020204" pitchFamily="34" charset="0"/>
              </a:rPr>
              <a:t> </a:t>
            </a:r>
            <a:r>
              <a:rPr lang="en-US" altLang="zh-CN" sz="1600" dirty="0" err="1">
                <a:effectLst/>
                <a:latin typeface="Arial" panose="020B0604020202020204" pitchFamily="34" charset="0"/>
                <a:cs typeface="Arial" panose="020B0604020202020204" pitchFamily="34" charset="0"/>
              </a:rPr>
              <a:t>lâu</a:t>
            </a:r>
            <a:r>
              <a:rPr lang="en-US" altLang="zh-CN" sz="1600" dirty="0">
                <a:effectLst/>
                <a:latin typeface="Arial" panose="020B0604020202020204" pitchFamily="34" charset="0"/>
                <a:cs typeface="Arial" panose="020B0604020202020204" pitchFamily="34" charset="0"/>
              </a:rPr>
              <a:t> </a:t>
            </a:r>
            <a:r>
              <a:rPr lang="en-US" altLang="zh-CN" sz="1600" dirty="0" err="1">
                <a:effectLst/>
                <a:latin typeface="Arial" panose="020B0604020202020204" pitchFamily="34" charset="0"/>
                <a:cs typeface="Arial" panose="020B0604020202020204" pitchFamily="34" charset="0"/>
              </a:rPr>
              <a:t>đời</a:t>
            </a:r>
            <a:r>
              <a:rPr lang="en-US" altLang="zh-CN" dirty="0">
                <a:latin typeface="Arial" panose="020B0604020202020204" pitchFamily="34" charset="0"/>
                <a:cs typeface="Arial" panose="020B0604020202020204" pitchFamily="34" charset="0"/>
              </a:rPr>
              <a:t> </a:t>
            </a:r>
            <a:r>
              <a:rPr lang="en-US" altLang="zh-CN" sz="1600" dirty="0" err="1">
                <a:effectLst/>
                <a:latin typeface="Arial" panose="020B0604020202020204" pitchFamily="34" charset="0"/>
                <a:cs typeface="Arial" panose="020B0604020202020204" pitchFamily="34" charset="0"/>
              </a:rPr>
              <a:t>sản</a:t>
            </a:r>
            <a:r>
              <a:rPr lang="en-US" altLang="zh-CN" sz="1600" dirty="0">
                <a:effectLst/>
                <a:latin typeface="Arial" panose="020B0604020202020204" pitchFamily="34" charset="0"/>
                <a:cs typeface="Arial" panose="020B0604020202020204" pitchFamily="34" charset="0"/>
              </a:rPr>
              <a:t> </a:t>
            </a:r>
            <a:r>
              <a:rPr lang="en-US" altLang="zh-CN" sz="1600" dirty="0" err="1">
                <a:effectLst/>
                <a:latin typeface="Arial" panose="020B0604020202020204" pitchFamily="34" charset="0"/>
                <a:cs typeface="Arial" panose="020B0604020202020204" pitchFamily="34" charset="0"/>
              </a:rPr>
              <a:t>xuất</a:t>
            </a:r>
            <a:r>
              <a:rPr lang="en-US" altLang="zh-CN" sz="1600" dirty="0">
                <a:effectLst/>
                <a:latin typeface="Arial" panose="020B0604020202020204" pitchFamily="34" charset="0"/>
                <a:cs typeface="Arial" panose="020B0604020202020204" pitchFamily="34" charset="0"/>
              </a:rPr>
              <a:t> </a:t>
            </a:r>
            <a:r>
              <a:rPr lang="en-US" altLang="zh-CN" sz="1600" dirty="0" err="1">
                <a:effectLst/>
                <a:latin typeface="Arial" panose="020B0604020202020204" pitchFamily="34" charset="0"/>
                <a:cs typeface="Arial" panose="020B0604020202020204" pitchFamily="34" charset="0"/>
              </a:rPr>
              <a:t>rượu</a:t>
            </a:r>
            <a:r>
              <a:rPr lang="en-US" altLang="zh-CN" sz="1600" dirty="0">
                <a:effectLst/>
                <a:latin typeface="Arial" panose="020B0604020202020204" pitchFamily="34" charset="0"/>
                <a:cs typeface="Arial" panose="020B0604020202020204" pitchFamily="34" charset="0"/>
              </a:rPr>
              <a:t> vang </a:t>
            </a:r>
            <a:r>
              <a:rPr lang="en-US" altLang="zh-CN" sz="1600" dirty="0" err="1">
                <a:effectLst/>
                <a:latin typeface="Arial" panose="020B0604020202020204" pitchFamily="34" charset="0"/>
                <a:cs typeface="Arial" panose="020B0604020202020204" pitchFamily="34" charset="0"/>
              </a:rPr>
              <a:t>cường</a:t>
            </a:r>
            <a:r>
              <a:rPr lang="en-US" altLang="zh-CN" sz="1600" dirty="0">
                <a:effectLst/>
                <a:latin typeface="Arial" panose="020B0604020202020204" pitchFamily="34" charset="0"/>
                <a:cs typeface="Arial" panose="020B0604020202020204" pitchFamily="34" charset="0"/>
              </a:rPr>
              <a:t> </a:t>
            </a:r>
            <a:r>
              <a:rPr lang="en-US" altLang="zh-CN" sz="1600" dirty="0" err="1">
                <a:effectLst/>
                <a:latin typeface="Arial" panose="020B0604020202020204" pitchFamily="34" charset="0"/>
                <a:cs typeface="Arial" panose="020B0604020202020204" pitchFamily="34" charset="0"/>
              </a:rPr>
              <a:t>hóa</a:t>
            </a:r>
            <a:endParaRPr lang="en-AU" sz="1600" dirty="0">
              <a:latin typeface="Arial" panose="020B0604020202020204" pitchFamily="34" charset="0"/>
              <a:cs typeface="Arial" panose="020B0604020202020204" pitchFamily="34" charset="0"/>
            </a:endParaRPr>
          </a:p>
          <a:p>
            <a:pPr marL="285750" indent="-285750">
              <a:spcBef>
                <a:spcPts val="217"/>
              </a:spcBef>
              <a:spcAft>
                <a:spcPts val="315"/>
              </a:spcAft>
              <a:buClr>
                <a:srgbClr val="B2D8BE"/>
              </a:buClr>
              <a:buFont typeface="Arial" panose="020B0604020202020204" pitchFamily="34" charset="0"/>
              <a:buChar char="•"/>
            </a:pPr>
            <a:r>
              <a:rPr lang="en-US" altLang="zh-CN" sz="1600" dirty="0" err="1">
                <a:effectLst/>
                <a:latin typeface="Arial" panose="020B0604020202020204" pitchFamily="34" charset="0"/>
                <a:cs typeface="Arial" panose="020B0604020202020204" pitchFamily="34" charset="0"/>
              </a:rPr>
              <a:t>Ít</a:t>
            </a:r>
            <a:r>
              <a:rPr lang="en-US" altLang="zh-CN" sz="1600" dirty="0">
                <a:effectLst/>
                <a:latin typeface="Arial" panose="020B0604020202020204" pitchFamily="34" charset="0"/>
                <a:cs typeface="Arial" panose="020B0604020202020204" pitchFamily="34" charset="0"/>
              </a:rPr>
              <a:t> </a:t>
            </a:r>
            <a:r>
              <a:rPr lang="en-US" altLang="zh-CN" sz="1600" dirty="0" err="1">
                <a:effectLst/>
                <a:latin typeface="Arial" panose="020B0604020202020204" pitchFamily="34" charset="0"/>
                <a:cs typeface="Arial" panose="020B0604020202020204" pitchFamily="34" charset="0"/>
              </a:rPr>
              <a:t>phổ</a:t>
            </a:r>
            <a:r>
              <a:rPr lang="en-US" altLang="zh-CN" sz="1600" dirty="0">
                <a:effectLst/>
                <a:latin typeface="Arial" panose="020B0604020202020204" pitchFamily="34" charset="0"/>
                <a:cs typeface="Arial" panose="020B0604020202020204" pitchFamily="34" charset="0"/>
              </a:rPr>
              <a:t> </a:t>
            </a:r>
            <a:r>
              <a:rPr lang="en-US" altLang="zh-CN" sz="1600" dirty="0" err="1">
                <a:effectLst/>
                <a:latin typeface="Arial" panose="020B0604020202020204" pitchFamily="34" charset="0"/>
                <a:cs typeface="Arial" panose="020B0604020202020204" pitchFamily="34" charset="0"/>
              </a:rPr>
              <a:t>biến</a:t>
            </a:r>
            <a:r>
              <a:rPr lang="en-US" altLang="zh-CN" sz="1600" dirty="0">
                <a:effectLst/>
                <a:latin typeface="Arial" panose="020B0604020202020204" pitchFamily="34" charset="0"/>
                <a:cs typeface="Arial" panose="020B0604020202020204" pitchFamily="34" charset="0"/>
              </a:rPr>
              <a:t> </a:t>
            </a:r>
            <a:r>
              <a:rPr lang="en-US" altLang="zh-CN" sz="1600" dirty="0" err="1">
                <a:effectLst/>
                <a:latin typeface="Arial" panose="020B0604020202020204" pitchFamily="34" charset="0"/>
                <a:cs typeface="Arial" panose="020B0604020202020204" pitchFamily="34" charset="0"/>
              </a:rPr>
              <a:t>hơn</a:t>
            </a:r>
            <a:r>
              <a:rPr lang="en-US" altLang="zh-CN" sz="1600" dirty="0">
                <a:effectLst/>
                <a:latin typeface="Arial" panose="020B0604020202020204" pitchFamily="34" charset="0"/>
                <a:cs typeface="Arial" panose="020B0604020202020204" pitchFamily="34" charset="0"/>
              </a:rPr>
              <a:t> </a:t>
            </a:r>
            <a:r>
              <a:rPr lang="en-US" altLang="zh-CN" sz="1600" dirty="0" err="1">
                <a:effectLst/>
                <a:latin typeface="Arial" panose="020B0604020202020204" pitchFamily="34" charset="0"/>
                <a:cs typeface="Arial" panose="020B0604020202020204" pitchFamily="34" charset="0"/>
              </a:rPr>
              <a:t>ngày</a:t>
            </a:r>
            <a:r>
              <a:rPr lang="en-US" altLang="zh-CN" sz="1600" dirty="0">
                <a:effectLst/>
                <a:latin typeface="Arial" panose="020B0604020202020204" pitchFamily="34" charset="0"/>
                <a:cs typeface="Arial" panose="020B0604020202020204" pitchFamily="34" charset="0"/>
              </a:rPr>
              <a:t> nay </a:t>
            </a:r>
            <a:r>
              <a:rPr lang="en-US" altLang="zh-CN" sz="1600" dirty="0" err="1">
                <a:effectLst/>
                <a:latin typeface="Arial" panose="020B0604020202020204" pitchFamily="34" charset="0"/>
                <a:cs typeface="Arial" panose="020B0604020202020204" pitchFamily="34" charset="0"/>
              </a:rPr>
              <a:t>nhưng</a:t>
            </a:r>
            <a:r>
              <a:rPr lang="en-US" altLang="zh-CN" sz="1600" dirty="0">
                <a:effectLst/>
                <a:latin typeface="Arial" panose="020B0604020202020204" pitchFamily="34" charset="0"/>
                <a:cs typeface="Arial" panose="020B0604020202020204" pitchFamily="34" charset="0"/>
              </a:rPr>
              <a:t> </a:t>
            </a:r>
            <a:r>
              <a:rPr lang="en-US" altLang="zh-CN" sz="1600" dirty="0" err="1">
                <a:effectLst/>
                <a:latin typeface="Arial" panose="020B0604020202020204" pitchFamily="34" charset="0"/>
                <a:cs typeface="Arial" panose="020B0604020202020204" pitchFamily="34" charset="0"/>
              </a:rPr>
              <a:t>vẫn</a:t>
            </a:r>
            <a:r>
              <a:rPr lang="en-US" altLang="zh-CN" sz="1600" dirty="0">
                <a:effectLst/>
                <a:latin typeface="Arial" panose="020B0604020202020204" pitchFamily="34" charset="0"/>
                <a:cs typeface="Arial" panose="020B0604020202020204" pitchFamily="34" charset="0"/>
              </a:rPr>
              <a:t> </a:t>
            </a:r>
            <a:r>
              <a:rPr lang="en-US" altLang="zh-CN" sz="1600" dirty="0" err="1">
                <a:effectLst/>
                <a:latin typeface="Arial" panose="020B0604020202020204" pitchFamily="34" charset="0"/>
                <a:cs typeface="Arial" panose="020B0604020202020204" pitchFamily="34" charset="0"/>
              </a:rPr>
              <a:t>đẳng</a:t>
            </a:r>
            <a:r>
              <a:rPr lang="en-US" altLang="zh-CN" sz="1600" dirty="0">
                <a:effectLst/>
                <a:latin typeface="Arial" panose="020B0604020202020204" pitchFamily="34" charset="0"/>
                <a:cs typeface="Arial" panose="020B0604020202020204" pitchFamily="34" charset="0"/>
              </a:rPr>
              <a:t> </a:t>
            </a:r>
            <a:r>
              <a:rPr lang="en-US" altLang="zh-CN" sz="1600" dirty="0" err="1">
                <a:effectLst/>
                <a:latin typeface="Arial" panose="020B0604020202020204" pitchFamily="34" charset="0"/>
                <a:cs typeface="Arial" panose="020B0604020202020204" pitchFamily="34" charset="0"/>
              </a:rPr>
              <a:t>cấp</a:t>
            </a:r>
            <a:r>
              <a:rPr lang="en-US" altLang="zh-CN" sz="1600" dirty="0">
                <a:effectLst/>
                <a:latin typeface="Arial" panose="020B0604020202020204" pitchFamily="34" charset="0"/>
                <a:cs typeface="Arial" panose="020B0604020202020204" pitchFamily="34" charset="0"/>
              </a:rPr>
              <a:t> </a:t>
            </a:r>
            <a:r>
              <a:rPr lang="en-US" altLang="zh-CN" sz="1600" dirty="0" err="1">
                <a:effectLst/>
                <a:latin typeface="Arial" panose="020B0604020202020204" pitchFamily="34" charset="0"/>
                <a:cs typeface="Arial" panose="020B0604020202020204" pitchFamily="34" charset="0"/>
              </a:rPr>
              <a:t>thế</a:t>
            </a:r>
            <a:r>
              <a:rPr lang="en-US" altLang="zh-CN" sz="1600" dirty="0">
                <a:effectLst/>
                <a:latin typeface="Arial" panose="020B0604020202020204" pitchFamily="34" charset="0"/>
                <a:cs typeface="Arial" panose="020B0604020202020204" pitchFamily="34" charset="0"/>
              </a:rPr>
              <a:t> </a:t>
            </a:r>
            <a:r>
              <a:rPr lang="en-US" altLang="zh-CN" sz="1600" dirty="0" err="1">
                <a:effectLst/>
                <a:latin typeface="Arial" panose="020B0604020202020204" pitchFamily="34" charset="0"/>
                <a:cs typeface="Arial" panose="020B0604020202020204" pitchFamily="34" charset="0"/>
              </a:rPr>
              <a:t>giới</a:t>
            </a:r>
            <a:endParaRPr lang="en-US" altLang="zh-CN" sz="1600" dirty="0">
              <a:effectLst/>
              <a:latin typeface="Arial" panose="020B0604020202020204" pitchFamily="34" charset="0"/>
              <a:cs typeface="Arial" panose="020B0604020202020204" pitchFamily="34" charset="0"/>
            </a:endParaRPr>
          </a:p>
          <a:p>
            <a:pPr marL="285750" indent="-285750">
              <a:spcBef>
                <a:spcPts val="217"/>
              </a:spcBef>
              <a:spcAft>
                <a:spcPts val="315"/>
              </a:spcAft>
              <a:buClr>
                <a:srgbClr val="B2D8BE"/>
              </a:buClr>
              <a:buFont typeface="Arial" panose="020B0604020202020204" pitchFamily="34" charset="0"/>
              <a:buChar char="•"/>
            </a:pPr>
            <a:r>
              <a:rPr lang="en-US" altLang="zh-CN" sz="1600" dirty="0" err="1">
                <a:effectLst/>
                <a:latin typeface="Arial" panose="020B0604020202020204" pitchFamily="34" charset="0"/>
                <a:cs typeface="Arial" panose="020B0604020202020204" pitchFamily="34" charset="0"/>
              </a:rPr>
              <a:t>Một</a:t>
            </a:r>
            <a:r>
              <a:rPr lang="en-US" altLang="zh-CN" sz="1600" dirty="0">
                <a:effectLst/>
                <a:latin typeface="Arial" panose="020B0604020202020204" pitchFamily="34" charset="0"/>
                <a:cs typeface="Arial" panose="020B0604020202020204" pitchFamily="34" charset="0"/>
              </a:rPr>
              <a:t> </a:t>
            </a:r>
            <a:r>
              <a:rPr lang="en-US" altLang="zh-CN" sz="1600" dirty="0" err="1">
                <a:effectLst/>
                <a:latin typeface="Arial" panose="020B0604020202020204" pitchFamily="34" charset="0"/>
                <a:cs typeface="Arial" panose="020B0604020202020204" pitchFamily="34" charset="0"/>
              </a:rPr>
              <a:t>trong</a:t>
            </a:r>
            <a:r>
              <a:rPr lang="en-US" altLang="zh-CN" sz="1600" dirty="0">
                <a:effectLst/>
                <a:latin typeface="Arial" panose="020B0604020202020204" pitchFamily="34" charset="0"/>
                <a:cs typeface="Arial" panose="020B0604020202020204" pitchFamily="34" charset="0"/>
              </a:rPr>
              <a:t> </a:t>
            </a:r>
            <a:r>
              <a:rPr lang="en-US" altLang="zh-CN" sz="1600" dirty="0" err="1">
                <a:effectLst/>
                <a:latin typeface="Arial" panose="020B0604020202020204" pitchFamily="34" charset="0"/>
                <a:cs typeface="Arial" panose="020B0604020202020204" pitchFamily="34" charset="0"/>
              </a:rPr>
              <a:t>những</a:t>
            </a:r>
            <a:r>
              <a:rPr lang="en-US" altLang="zh-CN" sz="1600" dirty="0">
                <a:effectLst/>
                <a:latin typeface="Arial" panose="020B0604020202020204" pitchFamily="34" charset="0"/>
                <a:cs typeface="Arial" panose="020B0604020202020204" pitchFamily="34" charset="0"/>
              </a:rPr>
              <a:t> </a:t>
            </a:r>
            <a:r>
              <a:rPr lang="en-US" altLang="zh-CN" sz="1600" dirty="0" err="1">
                <a:effectLst/>
                <a:latin typeface="Arial" panose="020B0604020202020204" pitchFamily="34" charset="0"/>
                <a:cs typeface="Arial" panose="020B0604020202020204" pitchFamily="34" charset="0"/>
              </a:rPr>
              <a:t>loại</a:t>
            </a:r>
            <a:r>
              <a:rPr lang="en-US" altLang="zh-CN" sz="1600" dirty="0">
                <a:effectLst/>
                <a:latin typeface="Arial" panose="020B0604020202020204" pitchFamily="34" charset="0"/>
                <a:cs typeface="Arial" panose="020B0604020202020204" pitchFamily="34" charset="0"/>
              </a:rPr>
              <a:t> </a:t>
            </a:r>
            <a:r>
              <a:rPr lang="en-US" altLang="zh-CN" sz="1600" dirty="0" err="1">
                <a:effectLst/>
                <a:latin typeface="Arial" panose="020B0604020202020204" pitchFamily="34" charset="0"/>
                <a:cs typeface="Arial" panose="020B0604020202020204" pitchFamily="34" charset="0"/>
              </a:rPr>
              <a:t>rượu</a:t>
            </a:r>
            <a:r>
              <a:rPr lang="en-US" altLang="zh-CN" sz="1600" dirty="0">
                <a:effectLst/>
                <a:latin typeface="Arial" panose="020B0604020202020204" pitchFamily="34" charset="0"/>
                <a:cs typeface="Arial" panose="020B0604020202020204" pitchFamily="34" charset="0"/>
              </a:rPr>
              <a:t> vang </a:t>
            </a:r>
            <a:r>
              <a:rPr lang="en-US" altLang="zh-CN" sz="1600" dirty="0" err="1">
                <a:effectLst/>
                <a:latin typeface="Arial" panose="020B0604020202020204" pitchFamily="34" charset="0"/>
                <a:cs typeface="Arial" panose="020B0604020202020204" pitchFamily="34" charset="0"/>
              </a:rPr>
              <a:t>đắt</a:t>
            </a:r>
            <a:r>
              <a:rPr lang="en-US" altLang="zh-CN" sz="1600" dirty="0">
                <a:effectLst/>
                <a:latin typeface="Arial" panose="020B0604020202020204" pitchFamily="34" charset="0"/>
                <a:cs typeface="Arial" panose="020B0604020202020204" pitchFamily="34" charset="0"/>
              </a:rPr>
              <a:t> </a:t>
            </a:r>
            <a:r>
              <a:rPr lang="en-US" altLang="zh-CN" sz="1600" dirty="0" err="1">
                <a:effectLst/>
                <a:latin typeface="Arial" panose="020B0604020202020204" pitchFamily="34" charset="0"/>
                <a:cs typeface="Arial" panose="020B0604020202020204" pitchFamily="34" charset="0"/>
              </a:rPr>
              <a:t>nhất</a:t>
            </a:r>
            <a:r>
              <a:rPr lang="en-US" altLang="zh-CN" sz="1600" dirty="0">
                <a:effectLst/>
                <a:latin typeface="Arial" panose="020B0604020202020204" pitchFamily="34" charset="0"/>
                <a:cs typeface="Arial" panose="020B0604020202020204" pitchFamily="34" charset="0"/>
              </a:rPr>
              <a:t> </a:t>
            </a:r>
            <a:r>
              <a:rPr lang="en-US" altLang="zh-CN" sz="1600" dirty="0" err="1">
                <a:effectLst/>
                <a:latin typeface="Arial" panose="020B0604020202020204" pitchFamily="34" charset="0"/>
                <a:cs typeface="Arial" panose="020B0604020202020204" pitchFamily="34" charset="0"/>
              </a:rPr>
              <a:t>của</a:t>
            </a:r>
            <a:r>
              <a:rPr lang="en-US" altLang="zh-CN" sz="1600" dirty="0">
                <a:effectLst/>
                <a:latin typeface="Arial" panose="020B0604020202020204" pitchFamily="34" charset="0"/>
                <a:cs typeface="Arial" panose="020B0604020202020204" pitchFamily="34" charset="0"/>
              </a:rPr>
              <a:t> </a:t>
            </a:r>
            <a:r>
              <a:rPr lang="en-US" altLang="zh-CN" sz="1600" dirty="0" err="1">
                <a:effectLst/>
                <a:latin typeface="Arial" panose="020B0604020202020204" pitchFamily="34" charset="0"/>
                <a:cs typeface="Arial" panose="020B0604020202020204" pitchFamily="34" charset="0"/>
              </a:rPr>
              <a:t>Úc</a:t>
            </a:r>
            <a:r>
              <a:rPr lang="en-US" altLang="zh-CN" sz="1600" dirty="0">
                <a:effectLst/>
                <a:latin typeface="Arial" panose="020B0604020202020204" pitchFamily="34" charset="0"/>
                <a:cs typeface="Arial" panose="020B0604020202020204" pitchFamily="34" charset="0"/>
              </a:rPr>
              <a:t> </a:t>
            </a:r>
            <a:r>
              <a:rPr lang="en-US" altLang="zh-CN" sz="1600" dirty="0" err="1">
                <a:effectLst/>
                <a:latin typeface="Arial" panose="020B0604020202020204" pitchFamily="34" charset="0"/>
                <a:cs typeface="Arial" panose="020B0604020202020204" pitchFamily="34" charset="0"/>
              </a:rPr>
              <a:t>là</a:t>
            </a:r>
            <a:r>
              <a:rPr lang="en-US" altLang="zh-CN" sz="1600" dirty="0">
                <a:effectLst/>
                <a:latin typeface="Arial" panose="020B0604020202020204" pitchFamily="34" charset="0"/>
                <a:cs typeface="Arial" panose="020B0604020202020204" pitchFamily="34" charset="0"/>
              </a:rPr>
              <a:t> </a:t>
            </a:r>
            <a:r>
              <a:rPr lang="en-US" altLang="zh-CN" sz="1600" dirty="0" err="1">
                <a:effectLst/>
                <a:latin typeface="Arial" panose="020B0604020202020204" pitchFamily="34" charset="0"/>
                <a:cs typeface="Arial" panose="020B0604020202020204" pitchFamily="34" charset="0"/>
              </a:rPr>
              <a:t>loại</a:t>
            </a:r>
            <a:r>
              <a:rPr lang="en-US" altLang="zh-CN" sz="1600" dirty="0">
                <a:effectLst/>
                <a:latin typeface="Arial" panose="020B0604020202020204" pitchFamily="34" charset="0"/>
                <a:cs typeface="Arial" panose="020B0604020202020204" pitchFamily="34" charset="0"/>
              </a:rPr>
              <a:t> </a:t>
            </a:r>
            <a:r>
              <a:rPr lang="en-US" altLang="zh-CN" sz="1600" dirty="0" err="1">
                <a:effectLst/>
                <a:latin typeface="Arial" panose="020B0604020202020204" pitchFamily="34" charset="0"/>
                <a:cs typeface="Arial" panose="020B0604020202020204" pitchFamily="34" charset="0"/>
              </a:rPr>
              <a:t>rượu</a:t>
            </a:r>
            <a:r>
              <a:rPr lang="en-US" altLang="zh-CN" sz="1600" dirty="0">
                <a:effectLst/>
                <a:latin typeface="Arial" panose="020B0604020202020204" pitchFamily="34" charset="0"/>
                <a:cs typeface="Arial" panose="020B0604020202020204" pitchFamily="34" charset="0"/>
              </a:rPr>
              <a:t> </a:t>
            </a:r>
            <a:r>
              <a:rPr lang="en-US" altLang="zh-CN" sz="1600" dirty="0" err="1">
                <a:effectLst/>
                <a:latin typeface="Arial" panose="020B0604020202020204" pitchFamily="34" charset="0"/>
                <a:cs typeface="Arial" panose="020B0604020202020204" pitchFamily="34" charset="0"/>
              </a:rPr>
              <a:t>cường</a:t>
            </a:r>
            <a:r>
              <a:rPr lang="en-US" altLang="zh-CN" sz="1600" dirty="0">
                <a:effectLst/>
                <a:latin typeface="Arial" panose="020B0604020202020204" pitchFamily="34" charset="0"/>
                <a:cs typeface="Arial" panose="020B0604020202020204" pitchFamily="34" charset="0"/>
              </a:rPr>
              <a:t> </a:t>
            </a:r>
            <a:r>
              <a:rPr lang="en-US" altLang="zh-CN" sz="1600" dirty="0" err="1">
                <a:effectLst/>
                <a:latin typeface="Arial" panose="020B0604020202020204" pitchFamily="34" charset="0"/>
                <a:cs typeface="Arial" panose="020B0604020202020204" pitchFamily="34" charset="0"/>
              </a:rPr>
              <a:t>hóa</a:t>
            </a:r>
            <a:r>
              <a:rPr lang="en-US" altLang="zh-CN" sz="1600" dirty="0">
                <a:effectLst/>
                <a:latin typeface="Arial" panose="020B0604020202020204" pitchFamily="34" charset="0"/>
                <a:cs typeface="Arial" panose="020B0604020202020204" pitchFamily="34" charset="0"/>
              </a:rPr>
              <a:t> Barossa – Seppeltsfield 1879 Para Tawny.</a:t>
            </a:r>
          </a:p>
        </p:txBody>
      </p:sp>
    </p:spTree>
    <p:extLst>
      <p:ext uri="{BB962C8B-B14F-4D97-AF65-F5344CB8AC3E}">
        <p14:creationId xmlns:p14="http://schemas.microsoft.com/office/powerpoint/2010/main" val="2219755671"/>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BCA5FB5-619E-F241-49AB-FCFEDF1FA356}"/>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0" y="0"/>
            <a:ext cx="12192000" cy="6857999"/>
          </a:xfrm>
          <a:prstGeom prst="rect">
            <a:avLst/>
          </a:prstGeom>
        </p:spPr>
      </p:pic>
      <p:sp>
        <p:nvSpPr>
          <p:cNvPr id="3" name="TextBox 2">
            <a:extLst>
              <a:ext uri="{FF2B5EF4-FFF2-40B4-BE49-F238E27FC236}">
                <a16:creationId xmlns:a16="http://schemas.microsoft.com/office/drawing/2014/main" id="{285A6543-A271-79A9-1FE7-93F07192F102}"/>
              </a:ext>
            </a:extLst>
          </p:cNvPr>
          <p:cNvSpPr txBox="1"/>
          <p:nvPr/>
        </p:nvSpPr>
        <p:spPr>
          <a:xfrm>
            <a:off x="792628" y="3372271"/>
            <a:ext cx="10905849" cy="1846659"/>
          </a:xfrm>
          <a:prstGeom prst="rect">
            <a:avLst/>
          </a:prstGeom>
          <a:noFill/>
        </p:spPr>
        <p:txBody>
          <a:bodyPr wrap="square">
            <a:spAutoFit/>
          </a:bodyPr>
          <a:lstStyle/>
          <a:p>
            <a:pPr>
              <a:spcBef>
                <a:spcPts val="315"/>
              </a:spcBef>
              <a:spcAft>
                <a:spcPts val="1245"/>
              </a:spcAft>
            </a:pPr>
            <a:r>
              <a:rPr lang="en-US" altLang="zh-CN" sz="3800" b="1" dirty="0">
                <a:solidFill>
                  <a:schemeClr val="bg1"/>
                </a:solidFill>
                <a:effectLst/>
                <a:latin typeface="Arial" panose="020B0604020202020204" pitchFamily="34" charset="0"/>
              </a:rPr>
              <a:t>MỘT DI SẢN GIÀU CÓ VÀ MỘT TƯƠNG LAI THÚ VỊ CHO VÙNG RƯỢU VANG HÀNG ĐẦU THẾ GIỚI NÀY</a:t>
            </a:r>
          </a:p>
        </p:txBody>
      </p:sp>
      <p:sp>
        <p:nvSpPr>
          <p:cNvPr id="4" name="TextBox 3">
            <a:extLst>
              <a:ext uri="{FF2B5EF4-FFF2-40B4-BE49-F238E27FC236}">
                <a16:creationId xmlns:a16="http://schemas.microsoft.com/office/drawing/2014/main" id="{68114072-01D6-2F2A-FC0C-3CD38388391D}"/>
              </a:ext>
            </a:extLst>
          </p:cNvPr>
          <p:cNvSpPr txBox="1"/>
          <p:nvPr/>
        </p:nvSpPr>
        <p:spPr>
          <a:xfrm>
            <a:off x="943828" y="744588"/>
            <a:ext cx="5541444" cy="849463"/>
          </a:xfrm>
          <a:prstGeom prst="rect">
            <a:avLst/>
          </a:prstGeom>
          <a:noFill/>
        </p:spPr>
        <p:txBody>
          <a:bodyPr wrap="square">
            <a:spAutoFit/>
          </a:bodyPr>
          <a:lstStyle/>
          <a:p>
            <a:pPr>
              <a:lnSpc>
                <a:spcPct val="82000"/>
              </a:lnSpc>
            </a:pPr>
            <a:r>
              <a:rPr lang="en-US" altLang="zh-CN" sz="6000" b="1" dirty="0">
                <a:solidFill>
                  <a:schemeClr val="accent4"/>
                </a:solidFill>
                <a:latin typeface="Arial" panose="020B0604020202020204" pitchFamily="34" charset="0"/>
              </a:rPr>
              <a:t>BAROSSA</a:t>
            </a:r>
          </a:p>
        </p:txBody>
      </p:sp>
    </p:spTree>
    <p:extLst>
      <p:ext uri="{BB962C8B-B14F-4D97-AF65-F5344CB8AC3E}">
        <p14:creationId xmlns:p14="http://schemas.microsoft.com/office/powerpoint/2010/main" val="555942012"/>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33A3AF-83CE-B069-EFE2-FCE7A63BA3CD}"/>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0" y="-1"/>
            <a:ext cx="12252960" cy="6858001"/>
          </a:xfrm>
          <a:prstGeom prst="rect">
            <a:avLst/>
          </a:prstGeom>
        </p:spPr>
      </p:pic>
      <p:sp>
        <p:nvSpPr>
          <p:cNvPr id="3" name="object 2">
            <a:extLst>
              <a:ext uri="{FF2B5EF4-FFF2-40B4-BE49-F238E27FC236}">
                <a16:creationId xmlns:a16="http://schemas.microsoft.com/office/drawing/2014/main" id="{C831AF3A-D889-4ECF-BE88-EAD01527B5A4}"/>
              </a:ext>
            </a:extLst>
          </p:cNvPr>
          <p:cNvSpPr txBox="1"/>
          <p:nvPr/>
        </p:nvSpPr>
        <p:spPr>
          <a:xfrm>
            <a:off x="0" y="2864765"/>
            <a:ext cx="12252959" cy="1128471"/>
          </a:xfrm>
          <a:prstGeom prst="rect">
            <a:avLst/>
          </a:prstGeom>
        </p:spPr>
        <p:txBody>
          <a:bodyPr vert="horz" wrap="none" lIns="0" tIns="11521" rIns="0" bIns="0" rtlCol="0">
            <a:no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marL="11522" algn="ctr">
              <a:spcBef>
                <a:spcPts val="91"/>
              </a:spcBef>
              <a:tabLst>
                <a:tab pos="1162574" algn="l"/>
                <a:tab pos="2432878" algn="l"/>
                <a:tab pos="3690509" algn="l"/>
                <a:tab pos="4919334" algn="l"/>
                <a:tab pos="6532419" algn="l"/>
                <a:tab pos="9045952" algn="l"/>
              </a:tabLst>
            </a:pPr>
            <a:r>
              <a:rPr lang="en-US" altLang="zh-CN" sz="5443" dirty="0">
                <a:solidFill>
                  <a:schemeClr val="bg1"/>
                </a:solidFill>
                <a:latin typeface="Arial" panose="020B0604020202020204" pitchFamily="34" charset="0"/>
                <a:ea typeface="Inter Display" panose="02000503000000020004" pitchFamily="2" charset="0"/>
                <a:cs typeface="Arial" panose="020B0604020202020204" pitchFamily="34" charset="0"/>
              </a:rPr>
              <a:t>CẢM ƠN</a:t>
            </a:r>
            <a:endParaRPr lang="ja-JP" altLang="en-US" sz="5443">
              <a:solidFill>
                <a:schemeClr val="bg1"/>
              </a:solidFill>
              <a:latin typeface="Arial" panose="020B0604020202020204" pitchFamily="34" charset="0"/>
              <a:cs typeface="Arial" panose="020B0604020202020204" pitchFamily="34" charset="0"/>
            </a:endParaRPr>
          </a:p>
          <a:p>
            <a:pPr marL="11522" algn="ctr">
              <a:spcBef>
                <a:spcPts val="91"/>
              </a:spcBef>
              <a:tabLst>
                <a:tab pos="1162574" algn="l"/>
                <a:tab pos="2432878" algn="l"/>
                <a:tab pos="3690509" algn="l"/>
                <a:tab pos="4919334" algn="l"/>
                <a:tab pos="6532419" algn="l"/>
                <a:tab pos="9045952" algn="l"/>
              </a:tabLst>
            </a:pPr>
            <a:endParaRPr lang="pt-BR" sz="9073" b="0" spc="272"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
        <p:nvSpPr>
          <p:cNvPr id="5" name="Freeform 4">
            <a:extLst>
              <a:ext uri="{FF2B5EF4-FFF2-40B4-BE49-F238E27FC236}">
                <a16:creationId xmlns:a16="http://schemas.microsoft.com/office/drawing/2014/main" id="{B872944F-7255-B49A-CC0E-EFD238254BDE}"/>
              </a:ext>
            </a:extLst>
          </p:cNvPr>
          <p:cNvSpPr/>
          <p:nvPr/>
        </p:nvSpPr>
        <p:spPr>
          <a:xfrm>
            <a:off x="-18288"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Arial" panose="020B0604020202020204" pitchFamily="34" charset="0"/>
            </a:endParaRPr>
          </a:p>
        </p:txBody>
      </p:sp>
      <p:pic>
        <p:nvPicPr>
          <p:cNvPr id="6" name="Graphic 5">
            <a:extLst>
              <a:ext uri="{FF2B5EF4-FFF2-40B4-BE49-F238E27FC236}">
                <a16:creationId xmlns:a16="http://schemas.microsoft.com/office/drawing/2014/main" id="{45BAA86D-E94D-49BB-69D4-28ADEC87ED12}"/>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40080" y="6301153"/>
            <a:ext cx="2822695" cy="123397"/>
          </a:xfrm>
          <a:prstGeom prst="rect">
            <a:avLst/>
          </a:prstGeom>
        </p:spPr>
      </p:pic>
    </p:spTree>
    <p:extLst>
      <p:ext uri="{BB962C8B-B14F-4D97-AF65-F5344CB8AC3E}">
        <p14:creationId xmlns:p14="http://schemas.microsoft.com/office/powerpoint/2010/main" val="2579349937"/>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02060-6406-AB27-6694-E3764DF684F3}"/>
              </a:ext>
            </a:extLst>
          </p:cNvPr>
          <p:cNvSpPr>
            <a:spLocks noGrp="1"/>
          </p:cNvSpPr>
          <p:nvPr>
            <p:ph type="title"/>
          </p:nvPr>
        </p:nvSpPr>
        <p:spPr/>
        <p:txBody>
          <a:bodyPr/>
          <a:lstStyle/>
          <a:p>
            <a:endParaRPr lang="en-US" dirty="0"/>
          </a:p>
        </p:txBody>
      </p:sp>
      <p:sp>
        <p:nvSpPr>
          <p:cNvPr id="3" name="Text Placeholder 2">
            <a:extLst>
              <a:ext uri="{FF2B5EF4-FFF2-40B4-BE49-F238E27FC236}">
                <a16:creationId xmlns:a16="http://schemas.microsoft.com/office/drawing/2014/main" id="{8A843157-A822-FB71-38FE-A6015ED99D66}"/>
              </a:ext>
            </a:extLst>
          </p:cNvPr>
          <p:cNvSpPr>
            <a:spLocks noGrp="1"/>
          </p:cNvSpPr>
          <p:nvPr>
            <p:ph type="body" idx="10"/>
          </p:nvPr>
        </p:nvSpPr>
        <p:spPr/>
        <p:txBody>
          <a:bodyPr/>
          <a:lstStyle/>
          <a:p>
            <a:endParaRPr lang="en-US" dirty="0"/>
          </a:p>
        </p:txBody>
      </p:sp>
      <p:sp>
        <p:nvSpPr>
          <p:cNvPr id="4" name="Text Placeholder 3">
            <a:extLst>
              <a:ext uri="{FF2B5EF4-FFF2-40B4-BE49-F238E27FC236}">
                <a16:creationId xmlns:a16="http://schemas.microsoft.com/office/drawing/2014/main" id="{A6DB16AB-91C0-31D2-5D44-2B08AF94506C}"/>
              </a:ext>
            </a:extLst>
          </p:cNvPr>
          <p:cNvSpPr>
            <a:spLocks noGrp="1"/>
          </p:cNvSpPr>
          <p:nvPr>
            <p:ph type="body" idx="11"/>
          </p:nvPr>
        </p:nvSpPr>
        <p:spPr/>
        <p:txBody>
          <a:bodyPr/>
          <a:lstStyle/>
          <a:p>
            <a:endParaRPr lang="en-US" dirty="0"/>
          </a:p>
        </p:txBody>
      </p:sp>
    </p:spTree>
    <p:extLst>
      <p:ext uri="{BB962C8B-B14F-4D97-AF65-F5344CB8AC3E}">
        <p14:creationId xmlns:p14="http://schemas.microsoft.com/office/powerpoint/2010/main" val="1916465269"/>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map of the north and south america  AI-generated content may be incorrect.">
            <a:extLst>
              <a:ext uri="{FF2B5EF4-FFF2-40B4-BE49-F238E27FC236}">
                <a16:creationId xmlns:a16="http://schemas.microsoft.com/office/drawing/2014/main" id="{1291058D-87DB-8A38-7808-402F83410E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9297" y="-44240"/>
            <a:ext cx="12265572" cy="6946480"/>
          </a:xfrm>
          <a:prstGeom prst="rect">
            <a:avLst/>
          </a:prstGeom>
        </p:spPr>
      </p:pic>
      <p:sp>
        <p:nvSpPr>
          <p:cNvPr id="3" name="Title 2">
            <a:extLst>
              <a:ext uri="{FF2B5EF4-FFF2-40B4-BE49-F238E27FC236}">
                <a16:creationId xmlns:a16="http://schemas.microsoft.com/office/drawing/2014/main" id="{BEECEE92-FDCE-E773-A43D-DD59895A05E4}"/>
              </a:ext>
            </a:extLst>
          </p:cNvPr>
          <p:cNvSpPr>
            <a:spLocks noGrp="1"/>
          </p:cNvSpPr>
          <p:nvPr>
            <p:ph type="title"/>
          </p:nvPr>
        </p:nvSpPr>
        <p:spPr>
          <a:xfrm>
            <a:off x="623888" y="584200"/>
            <a:ext cx="6158452" cy="1325562"/>
          </a:xfrm>
        </p:spPr>
        <p:txBody>
          <a:bodyPr/>
          <a:lstStyle/>
          <a:p>
            <a:r>
              <a:rPr lang="en-US" altLang="zh-CN" b="1" dirty="0">
                <a:solidFill>
                  <a:schemeClr val="accent1"/>
                </a:solidFill>
              </a:rPr>
              <a:t>NAM
ÚC</a:t>
            </a:r>
          </a:p>
        </p:txBody>
      </p:sp>
      <p:sp>
        <p:nvSpPr>
          <p:cNvPr id="6" name="TextBox 5">
            <a:extLst>
              <a:ext uri="{FF2B5EF4-FFF2-40B4-BE49-F238E27FC236}">
                <a16:creationId xmlns:a16="http://schemas.microsoft.com/office/drawing/2014/main" id="{EBB94022-8C26-08A2-5479-C36B0B13CF5D}"/>
              </a:ext>
            </a:extLst>
          </p:cNvPr>
          <p:cNvSpPr txBox="1"/>
          <p:nvPr/>
        </p:nvSpPr>
        <p:spPr>
          <a:xfrm>
            <a:off x="4663440" y="4763573"/>
            <a:ext cx="2962515" cy="369332"/>
          </a:xfrm>
          <a:prstGeom prst="rect">
            <a:avLst/>
          </a:prstGeom>
          <a:noFill/>
        </p:spPr>
        <p:txBody>
          <a:bodyPr wrap="square">
            <a:spAutoFit/>
          </a:bodyPr>
          <a:lstStyle/>
          <a:p>
            <a:r>
              <a:rPr lang="en-US" altLang="zh-CN" b="1" dirty="0">
                <a:solidFill>
                  <a:schemeClr val="accent4"/>
                </a:solidFill>
                <a:latin typeface="Arial" panose="020B0604020202020204" pitchFamily="34" charset="0"/>
              </a:rPr>
              <a:t>THUNG LŨNG BAROSSA</a:t>
            </a:r>
            <a:endParaRPr lang="en-US" b="1" dirty="0">
              <a:solidFill>
                <a:schemeClr val="accent4"/>
              </a:solidFill>
              <a:latin typeface="Arial" panose="020B0604020202020204" pitchFamily="34" charset="0"/>
            </a:endParaRPr>
          </a:p>
        </p:txBody>
      </p:sp>
      <p:sp>
        <p:nvSpPr>
          <p:cNvPr id="10" name="TextBox 9">
            <a:extLst>
              <a:ext uri="{FF2B5EF4-FFF2-40B4-BE49-F238E27FC236}">
                <a16:creationId xmlns:a16="http://schemas.microsoft.com/office/drawing/2014/main" id="{AB1DCE3E-3FC1-82CD-4312-5C40B38C89B2}"/>
              </a:ext>
            </a:extLst>
          </p:cNvPr>
          <p:cNvSpPr txBox="1"/>
          <p:nvPr/>
        </p:nvSpPr>
        <p:spPr>
          <a:xfrm>
            <a:off x="5252019" y="5124781"/>
            <a:ext cx="2962515" cy="369332"/>
          </a:xfrm>
          <a:prstGeom prst="rect">
            <a:avLst/>
          </a:prstGeom>
          <a:noFill/>
        </p:spPr>
        <p:txBody>
          <a:bodyPr wrap="square">
            <a:spAutoFit/>
          </a:bodyPr>
          <a:lstStyle/>
          <a:p>
            <a:r>
              <a:rPr lang="en-US" altLang="zh-CN" b="1" dirty="0">
                <a:solidFill>
                  <a:schemeClr val="accent4"/>
                </a:solidFill>
                <a:latin typeface="Arial" panose="020B0604020202020204" pitchFamily="34" charset="0"/>
              </a:rPr>
              <a:t>THUNG LŨNG EDEN</a:t>
            </a:r>
            <a:endParaRPr lang="en-US" b="1" dirty="0">
              <a:solidFill>
                <a:schemeClr val="accent4"/>
              </a:solidFill>
              <a:latin typeface="Arial" panose="020B0604020202020204" pitchFamily="34" charset="0"/>
            </a:endParaRPr>
          </a:p>
        </p:txBody>
      </p:sp>
      <p:cxnSp>
        <p:nvCxnSpPr>
          <p:cNvPr id="11" name="Straight Connector 10">
            <a:extLst>
              <a:ext uri="{FF2B5EF4-FFF2-40B4-BE49-F238E27FC236}">
                <a16:creationId xmlns:a16="http://schemas.microsoft.com/office/drawing/2014/main" id="{732BB83B-A7EB-E83B-9C62-DC03DEBA4FB1}"/>
              </a:ext>
            </a:extLst>
          </p:cNvPr>
          <p:cNvCxnSpPr>
            <a:cxnSpLocks/>
          </p:cNvCxnSpPr>
          <p:nvPr/>
        </p:nvCxnSpPr>
        <p:spPr>
          <a:xfrm flipV="1">
            <a:off x="7704083" y="3650632"/>
            <a:ext cx="3336052" cy="1658815"/>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CB17C27E-55D7-9866-7F5C-38502C8B715E}"/>
              </a:ext>
            </a:extLst>
          </p:cNvPr>
          <p:cNvCxnSpPr>
            <a:cxnSpLocks/>
          </p:cNvCxnSpPr>
          <p:nvPr/>
        </p:nvCxnSpPr>
        <p:spPr>
          <a:xfrm flipV="1">
            <a:off x="7651531" y="3342290"/>
            <a:ext cx="3131802" cy="1557254"/>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49477231"/>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person pouring wine into a glass  AI-generated content may be incorrect.">
            <a:extLst>
              <a:ext uri="{FF2B5EF4-FFF2-40B4-BE49-F238E27FC236}">
                <a16:creationId xmlns:a16="http://schemas.microsoft.com/office/drawing/2014/main" id="{E074BADF-07CD-2B27-08AE-DF38B7EBA5D8}"/>
              </a:ext>
            </a:extLst>
          </p:cNvPr>
          <p:cNvPicPr>
            <a:picLocks noGrp="1" noChangeAspect="1"/>
          </p:cNvPicPr>
          <p:nvPr>
            <p:ph type="pic" sz="quarter" idx="10"/>
          </p:nvPr>
        </p:nvPicPr>
        <p:blipFill>
          <a:blip r:embed="rId2" cstate="print">
            <a:extLst>
              <a:ext uri="{28A0092B-C50C-407E-A947-70E740481C1C}">
                <a14:useLocalDpi xmlns:a14="http://schemas.microsoft.com/office/drawing/2010/main"/>
              </a:ext>
            </a:extLst>
          </a:blip>
          <a:srcRect/>
          <a:stretch/>
        </p:blipFill>
        <p:spPr>
          <a:xfrm>
            <a:off x="6096000" y="388842"/>
            <a:ext cx="6096000" cy="6083199"/>
          </a:xfrm>
        </p:spPr>
      </p:pic>
      <p:sp>
        <p:nvSpPr>
          <p:cNvPr id="3" name="Title 2">
            <a:extLst>
              <a:ext uri="{FF2B5EF4-FFF2-40B4-BE49-F238E27FC236}">
                <a16:creationId xmlns:a16="http://schemas.microsoft.com/office/drawing/2014/main" id="{9CBCDC0B-F635-F360-B8FF-6CF32D070324}"/>
              </a:ext>
            </a:extLst>
          </p:cNvPr>
          <p:cNvSpPr>
            <a:spLocks noGrp="1"/>
          </p:cNvSpPr>
          <p:nvPr>
            <p:ph type="title"/>
          </p:nvPr>
        </p:nvSpPr>
        <p:spPr>
          <a:xfrm>
            <a:off x="623888" y="584200"/>
            <a:ext cx="5036248" cy="1325562"/>
          </a:xfrm>
        </p:spPr>
        <p:txBody>
          <a:bodyPr/>
          <a:lstStyle>
            <a:lvl1pPr>
              <a:defRPr sz="5243"/>
            </a:lvl1pPr>
          </a:lstStyle>
          <a:p>
            <a:r>
              <a:rPr lang="en-US" altLang="zh-CN" sz="5243" b="1" dirty="0">
                <a:solidFill>
                  <a:schemeClr val="accent1"/>
                </a:solidFill>
              </a:rPr>
              <a:t>HÔM NAY CHÚNG TA SẼ ĐỀ CẬP ĐẾN</a:t>
            </a:r>
          </a:p>
        </p:txBody>
      </p:sp>
      <p:sp>
        <p:nvSpPr>
          <p:cNvPr id="5" name="Text Placeholder 4">
            <a:extLst>
              <a:ext uri="{FF2B5EF4-FFF2-40B4-BE49-F238E27FC236}">
                <a16:creationId xmlns:a16="http://schemas.microsoft.com/office/drawing/2014/main" id="{D84A6FBD-A36B-526C-BC1F-FA8C1FBADFD0}"/>
              </a:ext>
            </a:extLst>
          </p:cNvPr>
          <p:cNvSpPr>
            <a:spLocks noGrp="1"/>
          </p:cNvSpPr>
          <p:nvPr>
            <p:ph type="body" sz="quarter" idx="12"/>
          </p:nvPr>
        </p:nvSpPr>
        <p:spPr>
          <a:xfrm>
            <a:off x="623888" y="3618651"/>
            <a:ext cx="4829691" cy="1530521"/>
          </a:xfrm>
        </p:spPr>
        <p:txBody>
          <a:bodyPr/>
          <a:lstStyle/>
          <a:p>
            <a:pPr marL="285750" indent="-285750">
              <a:spcBef>
                <a:spcPts val="217"/>
              </a:spcBef>
              <a:spcAft>
                <a:spcPts val="315"/>
              </a:spcAft>
              <a:buFont typeface="Arial" panose="020B0604020202020204" pitchFamily="34" charset="0"/>
              <a:buChar char="•"/>
            </a:pPr>
            <a:r>
              <a:rPr lang="en-US" altLang="zh-CN" sz="1600" dirty="0" err="1">
                <a:effectLst/>
              </a:rPr>
              <a:t>Lịch</a:t>
            </a:r>
            <a:r>
              <a:rPr lang="en-US" altLang="zh-CN" sz="1600" dirty="0">
                <a:effectLst/>
              </a:rPr>
              <a:t> </a:t>
            </a:r>
            <a:r>
              <a:rPr lang="en-US" altLang="zh-CN" sz="1600" dirty="0" err="1">
                <a:effectLst/>
              </a:rPr>
              <a:t>sử</a:t>
            </a:r>
            <a:r>
              <a:rPr lang="en-US" altLang="zh-CN" sz="1600" dirty="0">
                <a:effectLst/>
              </a:rPr>
              <a:t> </a:t>
            </a:r>
            <a:r>
              <a:rPr lang="en-US" altLang="zh-CN" sz="1600" dirty="0" err="1">
                <a:effectLst/>
              </a:rPr>
              <a:t>của</a:t>
            </a:r>
            <a:r>
              <a:rPr lang="en-US" altLang="zh-CN" sz="1600" dirty="0">
                <a:effectLst/>
              </a:rPr>
              <a:t> Barossa</a:t>
            </a:r>
          </a:p>
          <a:p>
            <a:pPr marL="285750" indent="-285750">
              <a:spcBef>
                <a:spcPts val="217"/>
              </a:spcBef>
              <a:spcAft>
                <a:spcPts val="315"/>
              </a:spcAft>
              <a:buFont typeface="Arial" panose="020B0604020202020204" pitchFamily="34" charset="0"/>
              <a:buChar char="•"/>
            </a:pPr>
            <a:r>
              <a:rPr lang="en-US" altLang="zh-CN" sz="1600" dirty="0" err="1">
                <a:effectLst/>
              </a:rPr>
              <a:t>Địa</a:t>
            </a:r>
            <a:r>
              <a:rPr lang="en-US" altLang="zh-CN" sz="1600" dirty="0">
                <a:effectLst/>
              </a:rPr>
              <a:t> </a:t>
            </a:r>
            <a:r>
              <a:rPr lang="en-US" altLang="zh-CN" sz="1600" dirty="0" err="1">
                <a:effectLst/>
              </a:rPr>
              <a:t>lý</a:t>
            </a:r>
            <a:r>
              <a:rPr lang="en-US" altLang="zh-CN" sz="1600" dirty="0">
                <a:effectLst/>
              </a:rPr>
              <a:t>, </a:t>
            </a:r>
            <a:r>
              <a:rPr lang="en-US" altLang="zh-CN" sz="1600" dirty="0" err="1">
                <a:effectLst/>
              </a:rPr>
              <a:t>khí</a:t>
            </a:r>
            <a:r>
              <a:rPr lang="en-US" altLang="zh-CN" sz="1600" dirty="0">
                <a:effectLst/>
              </a:rPr>
              <a:t> </a:t>
            </a:r>
            <a:r>
              <a:rPr lang="en-US" altLang="zh-CN" sz="1600" dirty="0" err="1">
                <a:effectLst/>
              </a:rPr>
              <a:t>hậu</a:t>
            </a:r>
            <a:r>
              <a:rPr lang="en-US" altLang="zh-CN" sz="1600" dirty="0">
                <a:effectLst/>
              </a:rPr>
              <a:t> </a:t>
            </a:r>
            <a:r>
              <a:rPr lang="en-US" altLang="zh-CN" sz="1600" dirty="0" err="1">
                <a:effectLst/>
              </a:rPr>
              <a:t>và</a:t>
            </a:r>
            <a:r>
              <a:rPr lang="en-US" altLang="zh-CN" sz="1600" dirty="0">
                <a:effectLst/>
              </a:rPr>
              <a:t> </a:t>
            </a:r>
            <a:r>
              <a:rPr lang="en-US" altLang="zh-CN" sz="1600" dirty="0" err="1">
                <a:effectLst/>
              </a:rPr>
              <a:t>đất</a:t>
            </a:r>
            <a:r>
              <a:rPr lang="en-US" altLang="zh-CN" sz="1600" dirty="0">
                <a:effectLst/>
              </a:rPr>
              <a:t> </a:t>
            </a:r>
            <a:r>
              <a:rPr lang="en-US" altLang="zh-CN" sz="1600" dirty="0" err="1">
                <a:effectLst/>
              </a:rPr>
              <a:t>đai</a:t>
            </a:r>
            <a:endParaRPr lang="en-AU" sz="1600" dirty="0"/>
          </a:p>
          <a:p>
            <a:pPr marL="285750" indent="-285750">
              <a:spcBef>
                <a:spcPts val="217"/>
              </a:spcBef>
              <a:spcAft>
                <a:spcPts val="315"/>
              </a:spcAft>
              <a:buFont typeface="Arial" panose="020B0604020202020204" pitchFamily="34" charset="0"/>
              <a:buChar char="•"/>
            </a:pPr>
            <a:r>
              <a:rPr lang="en-US" altLang="zh-CN" sz="1600" dirty="0" err="1">
                <a:effectLst/>
              </a:rPr>
              <a:t>Nghề</a:t>
            </a:r>
            <a:r>
              <a:rPr lang="en-US" altLang="zh-CN" sz="1600" dirty="0">
                <a:effectLst/>
              </a:rPr>
              <a:t> </a:t>
            </a:r>
            <a:r>
              <a:rPr lang="en-US" altLang="zh-CN" sz="1600" dirty="0" err="1">
                <a:effectLst/>
              </a:rPr>
              <a:t>trồng</a:t>
            </a:r>
            <a:r>
              <a:rPr lang="en-US" altLang="zh-CN" sz="1600" dirty="0">
                <a:effectLst/>
              </a:rPr>
              <a:t> </a:t>
            </a:r>
            <a:r>
              <a:rPr lang="en-US" altLang="zh-CN" sz="1600" dirty="0" err="1">
                <a:effectLst/>
              </a:rPr>
              <a:t>nho</a:t>
            </a:r>
            <a:r>
              <a:rPr lang="en-US" altLang="zh-CN" sz="1600" dirty="0">
                <a:effectLst/>
              </a:rPr>
              <a:t> </a:t>
            </a:r>
            <a:r>
              <a:rPr lang="en-US" altLang="zh-CN" sz="1600" dirty="0" err="1">
                <a:effectLst/>
              </a:rPr>
              <a:t>và</a:t>
            </a:r>
            <a:r>
              <a:rPr lang="en-US" altLang="zh-CN" sz="1600" dirty="0">
                <a:effectLst/>
              </a:rPr>
              <a:t> </a:t>
            </a:r>
            <a:r>
              <a:rPr lang="en-US" altLang="zh-CN" sz="1600" dirty="0" err="1">
                <a:effectLst/>
              </a:rPr>
              <a:t>sản</a:t>
            </a:r>
            <a:r>
              <a:rPr lang="en-US" altLang="zh-CN" sz="1600" dirty="0">
                <a:effectLst/>
              </a:rPr>
              <a:t> </a:t>
            </a:r>
            <a:r>
              <a:rPr lang="en-US" altLang="zh-CN" sz="1600" dirty="0" err="1">
                <a:effectLst/>
              </a:rPr>
              <a:t>xuất</a:t>
            </a:r>
            <a:r>
              <a:rPr lang="en-US" altLang="zh-CN" sz="1600" dirty="0">
                <a:effectLst/>
              </a:rPr>
              <a:t> </a:t>
            </a:r>
            <a:r>
              <a:rPr lang="en-US" altLang="zh-CN" sz="1600" dirty="0" err="1">
                <a:effectLst/>
              </a:rPr>
              <a:t>rượu</a:t>
            </a:r>
            <a:r>
              <a:rPr lang="en-US" altLang="zh-CN" sz="1600" dirty="0">
                <a:effectLst/>
              </a:rPr>
              <a:t> vang</a:t>
            </a:r>
            <a:endParaRPr lang="en-AU" sz="1600" dirty="0"/>
          </a:p>
          <a:p>
            <a:pPr marL="285750" indent="-285750">
              <a:spcBef>
                <a:spcPts val="217"/>
              </a:spcBef>
              <a:spcAft>
                <a:spcPts val="315"/>
              </a:spcAft>
              <a:buFont typeface="Arial" panose="020B0604020202020204" pitchFamily="34" charset="0"/>
              <a:buChar char="•"/>
            </a:pPr>
            <a:r>
              <a:rPr lang="en-US" altLang="zh-CN" sz="1600" dirty="0" err="1">
                <a:effectLst/>
              </a:rPr>
              <a:t>Những</a:t>
            </a:r>
            <a:r>
              <a:rPr lang="en-US" altLang="zh-CN" sz="1600" dirty="0">
                <a:effectLst/>
              </a:rPr>
              <a:t> </a:t>
            </a:r>
            <a:r>
              <a:rPr lang="en-US" altLang="zh-CN" sz="1600" dirty="0" err="1">
                <a:effectLst/>
              </a:rPr>
              <a:t>cây</a:t>
            </a:r>
            <a:r>
              <a:rPr lang="en-US" altLang="zh-CN" sz="1600" dirty="0">
                <a:effectLst/>
              </a:rPr>
              <a:t> </a:t>
            </a:r>
            <a:r>
              <a:rPr lang="en-US" altLang="zh-CN" sz="1600" dirty="0" err="1">
                <a:effectLst/>
              </a:rPr>
              <a:t>nho</a:t>
            </a:r>
            <a:r>
              <a:rPr lang="en-US" altLang="zh-CN" sz="1600" dirty="0">
                <a:effectLst/>
              </a:rPr>
              <a:t> </a:t>
            </a:r>
            <a:r>
              <a:rPr lang="en-US" altLang="zh-CN" sz="1600" dirty="0" err="1">
                <a:effectLst/>
              </a:rPr>
              <a:t>lâu</a:t>
            </a:r>
            <a:r>
              <a:rPr lang="en-US" altLang="zh-CN" sz="1600" dirty="0">
                <a:effectLst/>
              </a:rPr>
              <a:t> </a:t>
            </a:r>
            <a:r>
              <a:rPr lang="en-US" altLang="zh-CN" sz="1600" dirty="0" err="1">
                <a:effectLst/>
              </a:rPr>
              <a:t>năm</a:t>
            </a:r>
            <a:endParaRPr lang="en-US" altLang="zh-CN" sz="1600" dirty="0">
              <a:effectLst/>
            </a:endParaRPr>
          </a:p>
          <a:p>
            <a:pPr marL="285750" indent="-285750">
              <a:spcBef>
                <a:spcPts val="217"/>
              </a:spcBef>
              <a:spcAft>
                <a:spcPts val="315"/>
              </a:spcAft>
              <a:buFont typeface="Arial" panose="020B0604020202020204" pitchFamily="34" charset="0"/>
              <a:buChar char="•"/>
            </a:pPr>
            <a:r>
              <a:rPr lang="en-US" altLang="zh-CN" sz="1600" dirty="0" err="1"/>
              <a:t>Các</a:t>
            </a:r>
            <a:r>
              <a:rPr lang="en-US" altLang="zh-CN" sz="1600" dirty="0"/>
              <a:t> </a:t>
            </a:r>
            <a:r>
              <a:rPr lang="en-US" altLang="zh-CN" sz="1600" dirty="0" err="1"/>
              <a:t>giống</a:t>
            </a:r>
            <a:r>
              <a:rPr lang="en-US" altLang="zh-CN" sz="1600" dirty="0"/>
              <a:t> </a:t>
            </a:r>
            <a:r>
              <a:rPr lang="en-US" altLang="zh-CN" sz="1600" dirty="0" err="1"/>
              <a:t>nổi</a:t>
            </a:r>
            <a:r>
              <a:rPr lang="en-US" altLang="zh-CN" sz="1600" dirty="0"/>
              <a:t> </a:t>
            </a:r>
            <a:r>
              <a:rPr lang="en-US" altLang="zh-CN" sz="1600" dirty="0" err="1"/>
              <a:t>bật</a:t>
            </a:r>
            <a:endParaRPr lang="en-AU" sz="1600" dirty="0">
              <a:effectLst/>
            </a:endParaRPr>
          </a:p>
        </p:txBody>
      </p:sp>
    </p:spTree>
    <p:extLst>
      <p:ext uri="{BB962C8B-B14F-4D97-AF65-F5344CB8AC3E}">
        <p14:creationId xmlns:p14="http://schemas.microsoft.com/office/powerpoint/2010/main" val="4188933285"/>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close-up of a vine  AI-generated content may be incorrect.">
            <a:extLst>
              <a:ext uri="{FF2B5EF4-FFF2-40B4-BE49-F238E27FC236}">
                <a16:creationId xmlns:a16="http://schemas.microsoft.com/office/drawing/2014/main" id="{7AE73B62-C330-87F0-AAC3-77382BA758C9}"/>
              </a:ext>
            </a:extLst>
          </p:cNvPr>
          <p:cNvPicPr>
            <a:picLocks noGrp="1" noChangeAspect="1"/>
          </p:cNvPicPr>
          <p:nvPr>
            <p:ph type="pic" sz="quarter" idx="10"/>
          </p:nvPr>
        </p:nvPicPr>
        <p:blipFill>
          <a:blip r:embed="rId3" cstate="print">
            <a:extLst>
              <a:ext uri="{28A0092B-C50C-407E-A947-70E740481C1C}">
                <a14:useLocalDpi xmlns:a14="http://schemas.microsoft.com/office/drawing/2010/main"/>
              </a:ext>
            </a:extLst>
          </a:blip>
          <a:srcRect/>
          <a:stretch/>
        </p:blipFill>
        <p:spPr>
          <a:xfrm>
            <a:off x="6096000" y="388842"/>
            <a:ext cx="6096000" cy="6083199"/>
          </a:xfrm>
        </p:spPr>
      </p:pic>
      <p:sp>
        <p:nvSpPr>
          <p:cNvPr id="3" name="Title 2">
            <a:extLst>
              <a:ext uri="{FF2B5EF4-FFF2-40B4-BE49-F238E27FC236}">
                <a16:creationId xmlns:a16="http://schemas.microsoft.com/office/drawing/2014/main" id="{E2A9D65B-5B36-AFB9-93D0-5D6045A61389}"/>
              </a:ext>
            </a:extLst>
          </p:cNvPr>
          <p:cNvSpPr>
            <a:spLocks noGrp="1"/>
          </p:cNvSpPr>
          <p:nvPr>
            <p:ph type="title"/>
          </p:nvPr>
        </p:nvSpPr>
        <p:spPr>
          <a:xfrm>
            <a:off x="630419" y="191334"/>
            <a:ext cx="4829691" cy="785732"/>
          </a:xfrm>
        </p:spPr>
        <p:txBody>
          <a:bodyPr/>
          <a:lstStyle/>
          <a:p>
            <a:r>
              <a:rPr lang="en-US" altLang="zh-CN" b="1" dirty="0"/>
              <a:t>BAROSSA</a:t>
            </a:r>
          </a:p>
        </p:txBody>
      </p:sp>
      <p:sp>
        <p:nvSpPr>
          <p:cNvPr id="5" name="Text Placeholder 4">
            <a:extLst>
              <a:ext uri="{FF2B5EF4-FFF2-40B4-BE49-F238E27FC236}">
                <a16:creationId xmlns:a16="http://schemas.microsoft.com/office/drawing/2014/main" id="{68B50A5C-507C-FE80-E049-707D0B1887CB}"/>
              </a:ext>
            </a:extLst>
          </p:cNvPr>
          <p:cNvSpPr>
            <a:spLocks noGrp="1"/>
          </p:cNvSpPr>
          <p:nvPr>
            <p:ph type="body" sz="quarter" idx="13"/>
          </p:nvPr>
        </p:nvSpPr>
        <p:spPr>
          <a:xfrm>
            <a:off x="623888" y="1059198"/>
            <a:ext cx="5340350" cy="1325563"/>
          </a:xfrm>
        </p:spPr>
        <p:txBody>
          <a:bodyPr/>
          <a:lstStyle/>
          <a:p>
            <a:r>
              <a:rPr lang="en-US" altLang="zh-CN" b="1" dirty="0">
                <a:solidFill>
                  <a:schemeClr val="accent5"/>
                </a:solidFill>
              </a:rPr>
              <a:t>LỊCH SỬ VÀ SỰ PHÁT TRIỂN</a:t>
            </a:r>
          </a:p>
        </p:txBody>
      </p:sp>
      <p:sp>
        <p:nvSpPr>
          <p:cNvPr id="2" name="Text Placeholder 3">
            <a:extLst>
              <a:ext uri="{FF2B5EF4-FFF2-40B4-BE49-F238E27FC236}">
                <a16:creationId xmlns:a16="http://schemas.microsoft.com/office/drawing/2014/main" id="{FE9502F2-832B-45EE-83EE-62E9EED3227D}"/>
              </a:ext>
            </a:extLst>
          </p:cNvPr>
          <p:cNvSpPr txBox="1">
            <a:spLocks/>
          </p:cNvSpPr>
          <p:nvPr/>
        </p:nvSpPr>
        <p:spPr>
          <a:xfrm>
            <a:off x="630419" y="2877216"/>
            <a:ext cx="4829691" cy="3192048"/>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217"/>
              </a:spcBef>
              <a:spcAft>
                <a:spcPts val="315"/>
              </a:spcAft>
              <a:buClr>
                <a:srgbClr val="B2D8BE"/>
              </a:buClr>
            </a:pPr>
            <a:r>
              <a:rPr lang="en-US" altLang="zh-CN" dirty="0">
                <a:solidFill>
                  <a:schemeClr val="bg1">
                    <a:lumMod val="95000"/>
                  </a:schemeClr>
                </a:solidFill>
                <a:latin typeface="Arial" panose="020B0604020202020204" pitchFamily="34" charset="0"/>
                <a:cs typeface="Arial" panose="020B0604020202020204" pitchFamily="34" charset="0"/>
              </a:rPr>
              <a:t>Bao </a:t>
            </a:r>
            <a:r>
              <a:rPr lang="en-US" altLang="zh-CN" dirty="0" err="1">
                <a:solidFill>
                  <a:schemeClr val="bg1">
                    <a:lumMod val="95000"/>
                  </a:schemeClr>
                </a:solidFill>
                <a:latin typeface="Arial" panose="020B0604020202020204" pitchFamily="34" charset="0"/>
                <a:cs typeface="Arial" panose="020B0604020202020204" pitchFamily="34" charset="0"/>
              </a:rPr>
              <a:t>gồm</a:t>
            </a:r>
            <a:r>
              <a:rPr lang="en-US" altLang="zh-CN" dirty="0">
                <a:solidFill>
                  <a:schemeClr val="bg1">
                    <a:lumMod val="95000"/>
                  </a:schemeClr>
                </a:solidFill>
                <a:latin typeface="Arial" panose="020B0604020202020204" pitchFamily="34" charset="0"/>
                <a:cs typeface="Arial" panose="020B0604020202020204" pitchFamily="34" charset="0"/>
              </a:rPr>
              <a:t> Thung </a:t>
            </a:r>
            <a:r>
              <a:rPr lang="en-US" altLang="zh-CN" dirty="0" err="1">
                <a:solidFill>
                  <a:schemeClr val="bg1">
                    <a:lumMod val="95000"/>
                  </a:schemeClr>
                </a:solidFill>
                <a:latin typeface="Arial" panose="020B0604020202020204" pitchFamily="34" charset="0"/>
                <a:cs typeface="Arial" panose="020B0604020202020204" pitchFamily="34" charset="0"/>
              </a:rPr>
              <a:t>lũng</a:t>
            </a:r>
            <a:r>
              <a:rPr lang="en-US" altLang="zh-CN" dirty="0">
                <a:solidFill>
                  <a:schemeClr val="bg1">
                    <a:lumMod val="95000"/>
                  </a:schemeClr>
                </a:solidFill>
                <a:latin typeface="Arial" panose="020B0604020202020204" pitchFamily="34" charset="0"/>
                <a:cs typeface="Arial" panose="020B0604020202020204" pitchFamily="34" charset="0"/>
              </a:rPr>
              <a:t> Barossa </a:t>
            </a:r>
            <a:r>
              <a:rPr lang="en-US" altLang="zh-CN" dirty="0" err="1">
                <a:solidFill>
                  <a:schemeClr val="bg1">
                    <a:lumMod val="95000"/>
                  </a:schemeClr>
                </a:solidFill>
                <a:latin typeface="Arial" panose="020B0604020202020204" pitchFamily="34" charset="0"/>
                <a:cs typeface="Arial" panose="020B0604020202020204" pitchFamily="34" charset="0"/>
              </a:rPr>
              <a:t>và</a:t>
            </a:r>
            <a:r>
              <a:rPr lang="en-US" altLang="zh-CN" dirty="0">
                <a:solidFill>
                  <a:schemeClr val="bg1">
                    <a:lumMod val="95000"/>
                  </a:schemeClr>
                </a:solidFill>
                <a:latin typeface="Arial" panose="020B0604020202020204" pitchFamily="34" charset="0"/>
                <a:cs typeface="Arial" panose="020B0604020202020204" pitchFamily="34" charset="0"/>
              </a:rPr>
              <a:t> Thung </a:t>
            </a:r>
            <a:r>
              <a:rPr lang="en-US" altLang="zh-CN" dirty="0" err="1">
                <a:solidFill>
                  <a:schemeClr val="bg1">
                    <a:lumMod val="95000"/>
                  </a:schemeClr>
                </a:solidFill>
                <a:latin typeface="Arial" panose="020B0604020202020204" pitchFamily="34" charset="0"/>
                <a:cs typeface="Arial" panose="020B0604020202020204" pitchFamily="34" charset="0"/>
              </a:rPr>
              <a:t>lũng</a:t>
            </a:r>
            <a:r>
              <a:rPr lang="en-US" altLang="zh-CN" dirty="0">
                <a:solidFill>
                  <a:schemeClr val="bg1">
                    <a:lumMod val="95000"/>
                  </a:schemeClr>
                </a:solidFill>
                <a:latin typeface="Arial" panose="020B0604020202020204" pitchFamily="34" charset="0"/>
                <a:cs typeface="Arial" panose="020B0604020202020204" pitchFamily="34" charset="0"/>
              </a:rPr>
              <a:t> Eden, Barossa </a:t>
            </a:r>
            <a:r>
              <a:rPr lang="en-US" altLang="zh-CN" dirty="0" err="1">
                <a:solidFill>
                  <a:schemeClr val="bg1">
                    <a:lumMod val="95000"/>
                  </a:schemeClr>
                </a:solidFill>
                <a:latin typeface="Arial" panose="020B0604020202020204" pitchFamily="34" charset="0"/>
                <a:cs typeface="Arial" panose="020B0604020202020204" pitchFamily="34" charset="0"/>
              </a:rPr>
              <a:t>là</a:t>
            </a:r>
            <a:r>
              <a:rPr lang="en-US" altLang="zh-CN" dirty="0">
                <a:solidFill>
                  <a:schemeClr val="bg1">
                    <a:lumMod val="95000"/>
                  </a:schemeClr>
                </a:solidFill>
                <a:latin typeface="Arial" panose="020B0604020202020204" pitchFamily="34" charset="0"/>
                <a:cs typeface="Arial" panose="020B0604020202020204" pitchFamily="34" charset="0"/>
              </a:rPr>
              <a:t> </a:t>
            </a:r>
            <a:r>
              <a:rPr lang="en-US" altLang="zh-CN" dirty="0" err="1">
                <a:solidFill>
                  <a:schemeClr val="bg1">
                    <a:lumMod val="95000"/>
                  </a:schemeClr>
                </a:solidFill>
                <a:latin typeface="Arial" panose="020B0604020202020204" pitchFamily="34" charset="0"/>
                <a:cs typeface="Arial" panose="020B0604020202020204" pitchFamily="34" charset="0"/>
              </a:rPr>
              <a:t>một</a:t>
            </a:r>
            <a:r>
              <a:rPr lang="en-US" altLang="zh-CN" dirty="0">
                <a:solidFill>
                  <a:schemeClr val="bg1">
                    <a:lumMod val="95000"/>
                  </a:schemeClr>
                </a:solidFill>
                <a:latin typeface="Arial" panose="020B0604020202020204" pitchFamily="34" charset="0"/>
                <a:cs typeface="Arial" panose="020B0604020202020204" pitchFamily="34" charset="0"/>
              </a:rPr>
              <a:t> </a:t>
            </a:r>
            <a:r>
              <a:rPr lang="en-US" altLang="zh-CN" dirty="0" err="1">
                <a:solidFill>
                  <a:schemeClr val="bg1">
                    <a:lumMod val="95000"/>
                  </a:schemeClr>
                </a:solidFill>
                <a:latin typeface="Arial" panose="020B0604020202020204" pitchFamily="34" charset="0"/>
                <a:cs typeface="Arial" panose="020B0604020202020204" pitchFamily="34" charset="0"/>
              </a:rPr>
              <a:t>trong</a:t>
            </a:r>
            <a:r>
              <a:rPr lang="en-US" altLang="zh-CN" dirty="0">
                <a:solidFill>
                  <a:schemeClr val="bg1">
                    <a:lumMod val="95000"/>
                  </a:schemeClr>
                </a:solidFill>
                <a:latin typeface="Arial" panose="020B0604020202020204" pitchFamily="34" charset="0"/>
                <a:cs typeface="Arial" panose="020B0604020202020204" pitchFamily="34" charset="0"/>
              </a:rPr>
              <a:t> </a:t>
            </a:r>
            <a:r>
              <a:rPr lang="en-US" altLang="zh-CN" dirty="0" err="1">
                <a:solidFill>
                  <a:schemeClr val="bg1">
                    <a:lumMod val="95000"/>
                  </a:schemeClr>
                </a:solidFill>
                <a:latin typeface="Arial" panose="020B0604020202020204" pitchFamily="34" charset="0"/>
                <a:cs typeface="Arial" panose="020B0604020202020204" pitchFamily="34" charset="0"/>
              </a:rPr>
              <a:t>những</a:t>
            </a:r>
            <a:r>
              <a:rPr lang="en-US" altLang="zh-CN" dirty="0">
                <a:solidFill>
                  <a:schemeClr val="bg1">
                    <a:lumMod val="95000"/>
                  </a:schemeClr>
                </a:solidFill>
                <a:latin typeface="Arial" panose="020B0604020202020204" pitchFamily="34" charset="0"/>
                <a:cs typeface="Arial" panose="020B0604020202020204" pitchFamily="34" charset="0"/>
              </a:rPr>
              <a:t> </a:t>
            </a:r>
            <a:r>
              <a:rPr lang="en-US" altLang="zh-CN" dirty="0" err="1">
                <a:solidFill>
                  <a:schemeClr val="bg1">
                    <a:lumMod val="95000"/>
                  </a:schemeClr>
                </a:solidFill>
                <a:latin typeface="Arial" panose="020B0604020202020204" pitchFamily="34" charset="0"/>
                <a:cs typeface="Arial" panose="020B0604020202020204" pitchFamily="34" charset="0"/>
              </a:rPr>
              <a:t>vùng</a:t>
            </a:r>
            <a:r>
              <a:rPr lang="en-US" altLang="zh-CN" dirty="0">
                <a:solidFill>
                  <a:schemeClr val="bg1">
                    <a:lumMod val="95000"/>
                  </a:schemeClr>
                </a:solidFill>
                <a:latin typeface="Arial" panose="020B0604020202020204" pitchFamily="34" charset="0"/>
                <a:cs typeface="Arial" panose="020B0604020202020204" pitchFamily="34" charset="0"/>
              </a:rPr>
              <a:t> </a:t>
            </a:r>
            <a:r>
              <a:rPr lang="en-US" altLang="zh-CN" dirty="0" err="1">
                <a:solidFill>
                  <a:schemeClr val="bg1">
                    <a:lumMod val="95000"/>
                  </a:schemeClr>
                </a:solidFill>
                <a:latin typeface="Arial" panose="020B0604020202020204" pitchFamily="34" charset="0"/>
                <a:cs typeface="Arial" panose="020B0604020202020204" pitchFamily="34" charset="0"/>
              </a:rPr>
              <a:t>rượu</a:t>
            </a:r>
            <a:r>
              <a:rPr lang="en-US" altLang="zh-CN" dirty="0">
                <a:solidFill>
                  <a:schemeClr val="bg1">
                    <a:lumMod val="95000"/>
                  </a:schemeClr>
                </a:solidFill>
                <a:latin typeface="Arial" panose="020B0604020202020204" pitchFamily="34" charset="0"/>
                <a:cs typeface="Arial" panose="020B0604020202020204" pitchFamily="34" charset="0"/>
              </a:rPr>
              <a:t> vang </a:t>
            </a:r>
            <a:r>
              <a:rPr lang="en-US" altLang="zh-CN" dirty="0" err="1">
                <a:solidFill>
                  <a:schemeClr val="bg1">
                    <a:lumMod val="95000"/>
                  </a:schemeClr>
                </a:solidFill>
                <a:latin typeface="Arial" panose="020B0604020202020204" pitchFamily="34" charset="0"/>
                <a:cs typeface="Arial" panose="020B0604020202020204" pitchFamily="34" charset="0"/>
              </a:rPr>
              <a:t>lịch</a:t>
            </a:r>
            <a:r>
              <a:rPr lang="en-US" altLang="zh-CN" dirty="0">
                <a:solidFill>
                  <a:schemeClr val="bg1">
                    <a:lumMod val="95000"/>
                  </a:schemeClr>
                </a:solidFill>
                <a:latin typeface="Arial" panose="020B0604020202020204" pitchFamily="34" charset="0"/>
                <a:cs typeface="Arial" panose="020B0604020202020204" pitchFamily="34" charset="0"/>
              </a:rPr>
              <a:t> </a:t>
            </a:r>
            <a:r>
              <a:rPr lang="en-US" altLang="zh-CN" dirty="0" err="1">
                <a:solidFill>
                  <a:schemeClr val="bg1">
                    <a:lumMod val="95000"/>
                  </a:schemeClr>
                </a:solidFill>
                <a:latin typeface="Arial" panose="020B0604020202020204" pitchFamily="34" charset="0"/>
                <a:cs typeface="Arial" panose="020B0604020202020204" pitchFamily="34" charset="0"/>
              </a:rPr>
              <a:t>sử</a:t>
            </a:r>
            <a:r>
              <a:rPr lang="en-US" altLang="zh-CN" dirty="0">
                <a:solidFill>
                  <a:schemeClr val="bg1">
                    <a:lumMod val="95000"/>
                  </a:schemeClr>
                </a:solidFill>
                <a:latin typeface="Arial" panose="020B0604020202020204" pitchFamily="34" charset="0"/>
                <a:cs typeface="Arial" panose="020B0604020202020204" pitchFamily="34" charset="0"/>
              </a:rPr>
              <a:t> </a:t>
            </a:r>
            <a:r>
              <a:rPr lang="en-US" altLang="zh-CN" dirty="0" err="1">
                <a:solidFill>
                  <a:schemeClr val="bg1">
                    <a:lumMod val="95000"/>
                  </a:schemeClr>
                </a:solidFill>
                <a:latin typeface="Arial" panose="020B0604020202020204" pitchFamily="34" charset="0"/>
                <a:cs typeface="Arial" panose="020B0604020202020204" pitchFamily="34" charset="0"/>
              </a:rPr>
              <a:t>và</a:t>
            </a:r>
            <a:r>
              <a:rPr lang="en-US" altLang="zh-CN" dirty="0">
                <a:solidFill>
                  <a:schemeClr val="bg1">
                    <a:lumMod val="95000"/>
                  </a:schemeClr>
                </a:solidFill>
                <a:latin typeface="Arial" panose="020B0604020202020204" pitchFamily="34" charset="0"/>
                <a:cs typeface="Arial" panose="020B0604020202020204" pitchFamily="34" charset="0"/>
              </a:rPr>
              <a:t> </a:t>
            </a:r>
            <a:r>
              <a:rPr lang="en-US" altLang="zh-CN" dirty="0" err="1">
                <a:solidFill>
                  <a:schemeClr val="bg1">
                    <a:lumMod val="95000"/>
                  </a:schemeClr>
                </a:solidFill>
                <a:latin typeface="Arial" panose="020B0604020202020204" pitchFamily="34" charset="0"/>
                <a:cs typeface="Arial" panose="020B0604020202020204" pitchFamily="34" charset="0"/>
              </a:rPr>
              <a:t>nổi</a:t>
            </a:r>
            <a:r>
              <a:rPr lang="en-US" altLang="zh-CN" dirty="0">
                <a:solidFill>
                  <a:schemeClr val="bg1">
                    <a:lumMod val="95000"/>
                  </a:schemeClr>
                </a:solidFill>
                <a:latin typeface="Arial" panose="020B0604020202020204" pitchFamily="34" charset="0"/>
                <a:cs typeface="Arial" panose="020B0604020202020204" pitchFamily="34" charset="0"/>
              </a:rPr>
              <a:t> </a:t>
            </a:r>
            <a:r>
              <a:rPr lang="en-US" altLang="zh-CN" dirty="0" err="1">
                <a:solidFill>
                  <a:schemeClr val="bg1">
                    <a:lumMod val="95000"/>
                  </a:schemeClr>
                </a:solidFill>
                <a:latin typeface="Arial" panose="020B0604020202020204" pitchFamily="34" charset="0"/>
                <a:cs typeface="Arial" panose="020B0604020202020204" pitchFamily="34" charset="0"/>
              </a:rPr>
              <a:t>bật</a:t>
            </a:r>
            <a:r>
              <a:rPr lang="en-US" altLang="zh-CN" dirty="0">
                <a:solidFill>
                  <a:schemeClr val="bg1">
                    <a:lumMod val="95000"/>
                  </a:schemeClr>
                </a:solidFill>
                <a:latin typeface="Arial" panose="020B0604020202020204" pitchFamily="34" charset="0"/>
                <a:cs typeface="Arial" panose="020B0604020202020204" pitchFamily="34" charset="0"/>
              </a:rPr>
              <a:t> </a:t>
            </a:r>
            <a:r>
              <a:rPr lang="en-US" altLang="zh-CN" dirty="0" err="1">
                <a:solidFill>
                  <a:schemeClr val="bg1">
                    <a:lumMod val="95000"/>
                  </a:schemeClr>
                </a:solidFill>
                <a:latin typeface="Arial" panose="020B0604020202020204" pitchFamily="34" charset="0"/>
                <a:cs typeface="Arial" panose="020B0604020202020204" pitchFamily="34" charset="0"/>
              </a:rPr>
              <a:t>nhất</a:t>
            </a:r>
            <a:r>
              <a:rPr lang="en-US" altLang="zh-CN" dirty="0">
                <a:solidFill>
                  <a:schemeClr val="bg1">
                    <a:lumMod val="95000"/>
                  </a:schemeClr>
                </a:solidFill>
                <a:latin typeface="Arial" panose="020B0604020202020204" pitchFamily="34" charset="0"/>
                <a:cs typeface="Arial" panose="020B0604020202020204" pitchFamily="34" charset="0"/>
              </a:rPr>
              <a:t> </a:t>
            </a:r>
            <a:r>
              <a:rPr lang="en-US" altLang="zh-CN" dirty="0" err="1">
                <a:solidFill>
                  <a:schemeClr val="bg1">
                    <a:lumMod val="95000"/>
                  </a:schemeClr>
                </a:solidFill>
                <a:latin typeface="Arial" panose="020B0604020202020204" pitchFamily="34" charset="0"/>
                <a:cs typeface="Arial" panose="020B0604020202020204" pitchFamily="34" charset="0"/>
              </a:rPr>
              <a:t>của</a:t>
            </a:r>
            <a:r>
              <a:rPr lang="en-US" altLang="zh-CN" dirty="0">
                <a:solidFill>
                  <a:schemeClr val="bg1">
                    <a:lumMod val="95000"/>
                  </a:schemeClr>
                </a:solidFill>
                <a:latin typeface="Arial" panose="020B0604020202020204" pitchFamily="34" charset="0"/>
                <a:cs typeface="Arial" panose="020B0604020202020204" pitchFamily="34" charset="0"/>
              </a:rPr>
              <a:t> </a:t>
            </a:r>
            <a:r>
              <a:rPr lang="en-US" altLang="zh-CN" dirty="0" err="1">
                <a:solidFill>
                  <a:schemeClr val="bg1">
                    <a:lumMod val="95000"/>
                  </a:schemeClr>
                </a:solidFill>
                <a:latin typeface="Arial" panose="020B0604020202020204" pitchFamily="34" charset="0"/>
                <a:cs typeface="Arial" panose="020B0604020202020204" pitchFamily="34" charset="0"/>
              </a:rPr>
              <a:t>Úc</a:t>
            </a:r>
            <a:r>
              <a:rPr lang="en-US" altLang="zh-CN" dirty="0">
                <a:solidFill>
                  <a:schemeClr val="bg1">
                    <a:lumMod val="95000"/>
                  </a:schemeClr>
                </a:solidFill>
                <a:latin typeface="Arial" panose="020B0604020202020204" pitchFamily="34" charset="0"/>
                <a:cs typeface="Arial" panose="020B0604020202020204" pitchFamily="34" charset="0"/>
              </a:rPr>
              <a:t>.</a:t>
            </a:r>
          </a:p>
          <a:p>
            <a:pPr marL="285750" indent="-285750">
              <a:spcBef>
                <a:spcPts val="217"/>
              </a:spcBef>
              <a:spcAft>
                <a:spcPts val="315"/>
              </a:spcAft>
              <a:buFont typeface="Arial" panose="020B0604020202020204" pitchFamily="34" charset="0"/>
              <a:buChar char="•"/>
            </a:pPr>
            <a:r>
              <a:rPr lang="en-US" altLang="zh-CN" dirty="0" err="1">
                <a:solidFill>
                  <a:schemeClr val="bg1">
                    <a:lumMod val="95000"/>
                  </a:schemeClr>
                </a:solidFill>
                <a:latin typeface="Arial" panose="020B0604020202020204" pitchFamily="34" charset="0"/>
                <a:cs typeface="Arial" panose="020B0604020202020204" pitchFamily="34" charset="0"/>
              </a:rPr>
              <a:t>Lịch</a:t>
            </a:r>
            <a:r>
              <a:rPr lang="en-US" altLang="zh-CN" dirty="0">
                <a:solidFill>
                  <a:schemeClr val="bg1">
                    <a:lumMod val="95000"/>
                  </a:schemeClr>
                </a:solidFill>
                <a:latin typeface="Arial" panose="020B0604020202020204" pitchFamily="34" charset="0"/>
                <a:cs typeface="Arial" panose="020B0604020202020204" pitchFamily="34" charset="0"/>
              </a:rPr>
              <a:t> </a:t>
            </a:r>
            <a:r>
              <a:rPr lang="en-US" altLang="zh-CN" dirty="0" err="1">
                <a:solidFill>
                  <a:schemeClr val="bg1">
                    <a:lumMod val="95000"/>
                  </a:schemeClr>
                </a:solidFill>
                <a:latin typeface="Arial" panose="020B0604020202020204" pitchFamily="34" charset="0"/>
                <a:cs typeface="Arial" panose="020B0604020202020204" pitchFamily="34" charset="0"/>
              </a:rPr>
              <a:t>sử</a:t>
            </a:r>
            <a:r>
              <a:rPr lang="en-US" altLang="zh-CN" dirty="0">
                <a:solidFill>
                  <a:schemeClr val="bg1">
                    <a:lumMod val="95000"/>
                  </a:schemeClr>
                </a:solidFill>
                <a:latin typeface="Arial" panose="020B0604020202020204" pitchFamily="34" charset="0"/>
                <a:cs typeface="Arial" panose="020B0604020202020204" pitchFamily="34" charset="0"/>
              </a:rPr>
              <a:t> </a:t>
            </a:r>
            <a:r>
              <a:rPr lang="en-US" altLang="zh-CN" dirty="0" err="1">
                <a:solidFill>
                  <a:schemeClr val="bg1">
                    <a:lumMod val="95000"/>
                  </a:schemeClr>
                </a:solidFill>
                <a:latin typeface="Arial" panose="020B0604020202020204" pitchFamily="34" charset="0"/>
                <a:cs typeface="Arial" panose="020B0604020202020204" pitchFamily="34" charset="0"/>
              </a:rPr>
              <a:t>phong</a:t>
            </a:r>
            <a:r>
              <a:rPr lang="en-US" altLang="zh-CN" dirty="0">
                <a:solidFill>
                  <a:schemeClr val="bg1">
                    <a:lumMod val="95000"/>
                  </a:schemeClr>
                </a:solidFill>
                <a:latin typeface="Arial" panose="020B0604020202020204" pitchFamily="34" charset="0"/>
                <a:cs typeface="Arial" panose="020B0604020202020204" pitchFamily="34" charset="0"/>
              </a:rPr>
              <a:t> </a:t>
            </a:r>
            <a:r>
              <a:rPr lang="en-US" altLang="zh-CN" dirty="0" err="1">
                <a:solidFill>
                  <a:schemeClr val="bg1">
                    <a:lumMod val="95000"/>
                  </a:schemeClr>
                </a:solidFill>
                <a:latin typeface="Arial" panose="020B0604020202020204" pitchFamily="34" charset="0"/>
                <a:cs typeface="Arial" panose="020B0604020202020204" pitchFamily="34" charset="0"/>
              </a:rPr>
              <a:t>phú</a:t>
            </a:r>
            <a:r>
              <a:rPr lang="en-US" altLang="zh-CN" dirty="0">
                <a:solidFill>
                  <a:schemeClr val="bg1">
                    <a:lumMod val="95000"/>
                  </a:schemeClr>
                </a:solidFill>
                <a:latin typeface="Arial" panose="020B0604020202020204" pitchFamily="34" charset="0"/>
                <a:cs typeface="Arial" panose="020B0604020202020204" pitchFamily="34" charset="0"/>
              </a:rPr>
              <a:t> </a:t>
            </a:r>
            <a:r>
              <a:rPr lang="en-US" altLang="zh-CN" dirty="0" err="1">
                <a:solidFill>
                  <a:schemeClr val="bg1">
                    <a:lumMod val="95000"/>
                  </a:schemeClr>
                </a:solidFill>
                <a:latin typeface="Arial" panose="020B0604020202020204" pitchFamily="34" charset="0"/>
                <a:cs typeface="Arial" panose="020B0604020202020204" pitchFamily="34" charset="0"/>
              </a:rPr>
              <a:t>có</a:t>
            </a:r>
            <a:r>
              <a:rPr lang="en-US" altLang="zh-CN" dirty="0">
                <a:solidFill>
                  <a:schemeClr val="bg1">
                    <a:lumMod val="95000"/>
                  </a:schemeClr>
                </a:solidFill>
                <a:latin typeface="Arial" panose="020B0604020202020204" pitchFamily="34" charset="0"/>
                <a:cs typeface="Arial" panose="020B0604020202020204" pitchFamily="34" charset="0"/>
              </a:rPr>
              <a:t> </a:t>
            </a:r>
            <a:r>
              <a:rPr lang="en-US" altLang="zh-CN" dirty="0" err="1">
                <a:solidFill>
                  <a:schemeClr val="bg1">
                    <a:lumMod val="95000"/>
                  </a:schemeClr>
                </a:solidFill>
                <a:latin typeface="Arial" panose="020B0604020202020204" pitchFamily="34" charset="0"/>
                <a:cs typeface="Arial" panose="020B0604020202020204" pitchFamily="34" charset="0"/>
              </a:rPr>
              <a:t>từ</a:t>
            </a:r>
            <a:r>
              <a:rPr lang="en-US" altLang="zh-CN" dirty="0">
                <a:solidFill>
                  <a:schemeClr val="bg1">
                    <a:lumMod val="95000"/>
                  </a:schemeClr>
                </a:solidFill>
                <a:latin typeface="Arial" panose="020B0604020202020204" pitchFamily="34" charset="0"/>
                <a:cs typeface="Arial" panose="020B0604020202020204" pitchFamily="34" charset="0"/>
              </a:rPr>
              <a:t> </a:t>
            </a:r>
            <a:r>
              <a:rPr lang="en-US" altLang="zh-CN" dirty="0" err="1">
                <a:solidFill>
                  <a:schemeClr val="bg1">
                    <a:lumMod val="95000"/>
                  </a:schemeClr>
                </a:solidFill>
                <a:latin typeface="Arial" panose="020B0604020202020204" pitchFamily="34" charset="0"/>
                <a:cs typeface="Arial" panose="020B0604020202020204" pitchFamily="34" charset="0"/>
              </a:rPr>
              <a:t>những</a:t>
            </a:r>
            <a:r>
              <a:rPr lang="en-US" altLang="zh-CN" dirty="0">
                <a:solidFill>
                  <a:schemeClr val="bg1">
                    <a:lumMod val="95000"/>
                  </a:schemeClr>
                </a:solidFill>
                <a:latin typeface="Arial" panose="020B0604020202020204" pitchFamily="34" charset="0"/>
                <a:cs typeface="Arial" panose="020B0604020202020204" pitchFamily="34" charset="0"/>
              </a:rPr>
              <a:t> </a:t>
            </a:r>
            <a:r>
              <a:rPr lang="en-US" altLang="zh-CN" dirty="0" err="1">
                <a:solidFill>
                  <a:schemeClr val="bg1">
                    <a:lumMod val="95000"/>
                  </a:schemeClr>
                </a:solidFill>
                <a:latin typeface="Arial" panose="020B0604020202020204" pitchFamily="34" charset="0"/>
                <a:cs typeface="Arial" panose="020B0604020202020204" pitchFamily="34" charset="0"/>
              </a:rPr>
              <a:t>năm</a:t>
            </a:r>
            <a:r>
              <a:rPr lang="en-US" altLang="zh-CN" dirty="0">
                <a:solidFill>
                  <a:schemeClr val="bg1">
                    <a:lumMod val="95000"/>
                  </a:schemeClr>
                </a:solidFill>
                <a:latin typeface="Arial" panose="020B0604020202020204" pitchFamily="34" charset="0"/>
                <a:cs typeface="Arial" panose="020B0604020202020204" pitchFamily="34" charset="0"/>
              </a:rPr>
              <a:t> 1840</a:t>
            </a:r>
          </a:p>
          <a:p>
            <a:pPr marL="285750" indent="-285750">
              <a:spcBef>
                <a:spcPts val="217"/>
              </a:spcBef>
              <a:spcAft>
                <a:spcPts val="315"/>
              </a:spcAft>
              <a:buFont typeface="Arial" panose="020B0604020202020204" pitchFamily="34" charset="0"/>
              <a:buChar char="•"/>
            </a:pPr>
            <a:r>
              <a:rPr lang="en-US" altLang="zh-CN" dirty="0" err="1">
                <a:solidFill>
                  <a:schemeClr val="bg1">
                    <a:lumMod val="95000"/>
                  </a:schemeClr>
                </a:solidFill>
                <a:latin typeface="Arial" panose="020B0604020202020204" pitchFamily="34" charset="0"/>
                <a:cs typeface="Arial" panose="020B0604020202020204" pitchFamily="34" charset="0"/>
              </a:rPr>
              <a:t>Cộng</a:t>
            </a:r>
            <a:r>
              <a:rPr lang="en-US" altLang="zh-CN" dirty="0">
                <a:solidFill>
                  <a:schemeClr val="bg1">
                    <a:lumMod val="95000"/>
                  </a:schemeClr>
                </a:solidFill>
                <a:latin typeface="Arial" panose="020B0604020202020204" pitchFamily="34" charset="0"/>
                <a:cs typeface="Arial" panose="020B0604020202020204" pitchFamily="34" charset="0"/>
              </a:rPr>
              <a:t> </a:t>
            </a:r>
            <a:r>
              <a:rPr lang="en-US" altLang="zh-CN" dirty="0" err="1">
                <a:solidFill>
                  <a:schemeClr val="bg1">
                    <a:lumMod val="95000"/>
                  </a:schemeClr>
                </a:solidFill>
                <a:latin typeface="Arial" panose="020B0604020202020204" pitchFamily="34" charset="0"/>
                <a:cs typeface="Arial" panose="020B0604020202020204" pitchFamily="34" charset="0"/>
              </a:rPr>
              <a:t>đồng</a:t>
            </a:r>
            <a:r>
              <a:rPr lang="en-US" altLang="zh-CN" dirty="0">
                <a:solidFill>
                  <a:schemeClr val="bg1">
                    <a:lumMod val="95000"/>
                  </a:schemeClr>
                </a:solidFill>
                <a:latin typeface="Arial" panose="020B0604020202020204" pitchFamily="34" charset="0"/>
                <a:cs typeface="Arial" panose="020B0604020202020204" pitchFamily="34" charset="0"/>
              </a:rPr>
              <a:t> bao </a:t>
            </a:r>
            <a:r>
              <a:rPr lang="en-US" altLang="zh-CN" dirty="0" err="1">
                <a:solidFill>
                  <a:schemeClr val="bg1">
                    <a:lumMod val="95000"/>
                  </a:schemeClr>
                </a:solidFill>
                <a:latin typeface="Arial" panose="020B0604020202020204" pitchFamily="34" charset="0"/>
                <a:cs typeface="Arial" panose="020B0604020202020204" pitchFamily="34" charset="0"/>
              </a:rPr>
              <a:t>gồm</a:t>
            </a:r>
            <a:r>
              <a:rPr lang="en-US" altLang="zh-CN" dirty="0">
                <a:solidFill>
                  <a:schemeClr val="bg1">
                    <a:lumMod val="95000"/>
                  </a:schemeClr>
                </a:solidFill>
                <a:latin typeface="Arial" panose="020B0604020202020204" pitchFamily="34" charset="0"/>
                <a:cs typeface="Arial" panose="020B0604020202020204" pitchFamily="34" charset="0"/>
              </a:rPr>
              <a:t> </a:t>
            </a:r>
            <a:r>
              <a:rPr lang="en-US" altLang="zh-CN" dirty="0" err="1">
                <a:solidFill>
                  <a:schemeClr val="bg1">
                    <a:lumMod val="95000"/>
                  </a:schemeClr>
                </a:solidFill>
                <a:latin typeface="Arial" panose="020B0604020202020204" pitchFamily="34" charset="0"/>
                <a:cs typeface="Arial" panose="020B0604020202020204" pitchFamily="34" charset="0"/>
              </a:rPr>
              <a:t>các</a:t>
            </a:r>
            <a:r>
              <a:rPr lang="en-US" altLang="zh-CN" dirty="0">
                <a:solidFill>
                  <a:schemeClr val="bg1">
                    <a:lumMod val="95000"/>
                  </a:schemeClr>
                </a:solidFill>
                <a:latin typeface="Arial" panose="020B0604020202020204" pitchFamily="34" charset="0"/>
                <a:cs typeface="Arial" panose="020B0604020202020204" pitchFamily="34" charset="0"/>
              </a:rPr>
              <a:t> </a:t>
            </a:r>
            <a:r>
              <a:rPr lang="en-US" altLang="zh-CN" dirty="0" err="1">
                <a:solidFill>
                  <a:schemeClr val="bg1">
                    <a:lumMod val="95000"/>
                  </a:schemeClr>
                </a:solidFill>
                <a:latin typeface="Arial" panose="020B0604020202020204" pitchFamily="34" charset="0"/>
                <a:cs typeface="Arial" panose="020B0604020202020204" pitchFamily="34" charset="0"/>
              </a:rPr>
              <a:t>gia</a:t>
            </a:r>
            <a:r>
              <a:rPr lang="en-US" altLang="zh-CN" dirty="0">
                <a:solidFill>
                  <a:schemeClr val="bg1">
                    <a:lumMod val="95000"/>
                  </a:schemeClr>
                </a:solidFill>
                <a:latin typeface="Arial" panose="020B0604020202020204" pitchFamily="34" charset="0"/>
                <a:cs typeface="Arial" panose="020B0604020202020204" pitchFamily="34" charset="0"/>
              </a:rPr>
              <a:t> </a:t>
            </a:r>
            <a:r>
              <a:rPr lang="en-US" altLang="zh-CN" dirty="0" err="1">
                <a:solidFill>
                  <a:schemeClr val="bg1">
                    <a:lumMod val="95000"/>
                  </a:schemeClr>
                </a:solidFill>
                <a:latin typeface="Arial" panose="020B0604020202020204" pitchFamily="34" charset="0"/>
                <a:cs typeface="Arial" panose="020B0604020202020204" pitchFamily="34" charset="0"/>
              </a:rPr>
              <a:t>đình</a:t>
            </a:r>
            <a:r>
              <a:rPr lang="en-US" altLang="zh-CN" dirty="0">
                <a:solidFill>
                  <a:schemeClr val="bg1">
                    <a:lumMod val="95000"/>
                  </a:schemeClr>
                </a:solidFill>
                <a:latin typeface="Arial" panose="020B0604020202020204" pitchFamily="34" charset="0"/>
                <a:cs typeface="Arial" panose="020B0604020202020204" pitchFamily="34" charset="0"/>
              </a:rPr>
              <a:t> </a:t>
            </a:r>
            <a:r>
              <a:rPr lang="en-US" altLang="zh-CN" dirty="0" err="1">
                <a:solidFill>
                  <a:schemeClr val="bg1">
                    <a:lumMod val="95000"/>
                  </a:schemeClr>
                </a:solidFill>
                <a:latin typeface="Arial" panose="020B0604020202020204" pitchFamily="34" charset="0"/>
                <a:cs typeface="Arial" panose="020B0604020202020204" pitchFamily="34" charset="0"/>
              </a:rPr>
              <a:t>làm</a:t>
            </a:r>
            <a:r>
              <a:rPr lang="en-US" altLang="zh-CN" dirty="0">
                <a:solidFill>
                  <a:schemeClr val="bg1">
                    <a:lumMod val="95000"/>
                  </a:schemeClr>
                </a:solidFill>
                <a:latin typeface="Arial" panose="020B0604020202020204" pitchFamily="34" charset="0"/>
                <a:cs typeface="Arial" panose="020B0604020202020204" pitchFamily="34" charset="0"/>
              </a:rPr>
              <a:t> </a:t>
            </a:r>
            <a:r>
              <a:rPr lang="en-US" altLang="zh-CN" dirty="0" err="1">
                <a:solidFill>
                  <a:schemeClr val="bg1">
                    <a:lumMod val="95000"/>
                  </a:schemeClr>
                </a:solidFill>
                <a:latin typeface="Arial" panose="020B0604020202020204" pitchFamily="34" charset="0"/>
                <a:cs typeface="Arial" panose="020B0604020202020204" pitchFamily="34" charset="0"/>
              </a:rPr>
              <a:t>rượu</a:t>
            </a:r>
            <a:r>
              <a:rPr lang="en-US" altLang="zh-CN" dirty="0">
                <a:solidFill>
                  <a:schemeClr val="bg1">
                    <a:lumMod val="95000"/>
                  </a:schemeClr>
                </a:solidFill>
                <a:latin typeface="Arial" panose="020B0604020202020204" pitchFamily="34" charset="0"/>
                <a:cs typeface="Arial" panose="020B0604020202020204" pitchFamily="34" charset="0"/>
              </a:rPr>
              <a:t> vang </a:t>
            </a:r>
            <a:r>
              <a:rPr lang="en-US" altLang="zh-CN" dirty="0" err="1">
                <a:solidFill>
                  <a:schemeClr val="bg1">
                    <a:lumMod val="95000"/>
                  </a:schemeClr>
                </a:solidFill>
                <a:latin typeface="Arial" panose="020B0604020202020204" pitchFamily="34" charset="0"/>
                <a:cs typeface="Arial" panose="020B0604020202020204" pitchFamily="34" charset="0"/>
              </a:rPr>
              <a:t>lâu</a:t>
            </a:r>
            <a:r>
              <a:rPr lang="en-US" altLang="zh-CN" dirty="0">
                <a:solidFill>
                  <a:schemeClr val="bg1">
                    <a:lumMod val="95000"/>
                  </a:schemeClr>
                </a:solidFill>
                <a:latin typeface="Arial" panose="020B0604020202020204" pitchFamily="34" charset="0"/>
                <a:cs typeface="Arial" panose="020B0604020202020204" pitchFamily="34" charset="0"/>
              </a:rPr>
              <a:t> </a:t>
            </a:r>
            <a:r>
              <a:rPr lang="en-US" altLang="zh-CN" dirty="0" err="1">
                <a:solidFill>
                  <a:schemeClr val="bg1">
                    <a:lumMod val="95000"/>
                  </a:schemeClr>
                </a:solidFill>
                <a:latin typeface="Arial" panose="020B0604020202020204" pitchFamily="34" charset="0"/>
                <a:cs typeface="Arial" panose="020B0604020202020204" pitchFamily="34" charset="0"/>
              </a:rPr>
              <a:t>đời</a:t>
            </a:r>
            <a:r>
              <a:rPr lang="en-US" altLang="zh-CN" dirty="0">
                <a:solidFill>
                  <a:schemeClr val="bg1">
                    <a:lumMod val="95000"/>
                  </a:schemeClr>
                </a:solidFill>
                <a:latin typeface="Arial" panose="020B0604020202020204" pitchFamily="34" charset="0"/>
                <a:cs typeface="Arial" panose="020B0604020202020204" pitchFamily="34" charset="0"/>
              </a:rPr>
              <a:t> </a:t>
            </a:r>
            <a:r>
              <a:rPr lang="en-US" altLang="zh-CN" dirty="0" err="1">
                <a:solidFill>
                  <a:schemeClr val="bg1">
                    <a:lumMod val="95000"/>
                  </a:schemeClr>
                </a:solidFill>
                <a:latin typeface="Arial" panose="020B0604020202020204" pitchFamily="34" charset="0"/>
                <a:cs typeface="Arial" panose="020B0604020202020204" pitchFamily="34" charset="0"/>
              </a:rPr>
              <a:t>và</a:t>
            </a:r>
            <a:r>
              <a:rPr lang="en-US" altLang="zh-CN" dirty="0">
                <a:solidFill>
                  <a:schemeClr val="bg1">
                    <a:lumMod val="95000"/>
                  </a:schemeClr>
                </a:solidFill>
                <a:latin typeface="Arial" panose="020B0604020202020204" pitchFamily="34" charset="0"/>
                <a:cs typeface="Arial" panose="020B0604020202020204" pitchFamily="34" charset="0"/>
              </a:rPr>
              <a:t> </a:t>
            </a:r>
            <a:r>
              <a:rPr lang="en-US" altLang="zh-CN" dirty="0" err="1">
                <a:solidFill>
                  <a:schemeClr val="bg1">
                    <a:lumMod val="95000"/>
                  </a:schemeClr>
                </a:solidFill>
                <a:latin typeface="Arial" panose="020B0604020202020204" pitchFamily="34" charset="0"/>
                <a:cs typeface="Arial" panose="020B0604020202020204" pitchFamily="34" charset="0"/>
              </a:rPr>
              <a:t>các</a:t>
            </a:r>
            <a:r>
              <a:rPr lang="en-US" altLang="zh-CN" dirty="0">
                <a:solidFill>
                  <a:schemeClr val="bg1">
                    <a:lumMod val="95000"/>
                  </a:schemeClr>
                </a:solidFill>
                <a:latin typeface="Arial" panose="020B0604020202020204" pitchFamily="34" charset="0"/>
                <a:cs typeface="Arial" panose="020B0604020202020204" pitchFamily="34" charset="0"/>
              </a:rPr>
              <a:t> </a:t>
            </a:r>
            <a:r>
              <a:rPr lang="en-US" altLang="zh-CN" dirty="0" err="1">
                <a:solidFill>
                  <a:schemeClr val="bg1">
                    <a:lumMod val="95000"/>
                  </a:schemeClr>
                </a:solidFill>
                <a:latin typeface="Arial" panose="020B0604020202020204" pitchFamily="34" charset="0"/>
                <a:cs typeface="Arial" panose="020B0604020202020204" pitchFamily="34" charset="0"/>
              </a:rPr>
              <a:t>nhà</a:t>
            </a:r>
            <a:r>
              <a:rPr lang="en-US" altLang="zh-CN" dirty="0">
                <a:solidFill>
                  <a:schemeClr val="bg1">
                    <a:lumMod val="95000"/>
                  </a:schemeClr>
                </a:solidFill>
                <a:latin typeface="Arial" panose="020B0604020202020204" pitchFamily="34" charset="0"/>
                <a:cs typeface="Arial" panose="020B0604020202020204" pitchFamily="34" charset="0"/>
              </a:rPr>
              <a:t> </a:t>
            </a:r>
            <a:r>
              <a:rPr lang="en-US" altLang="zh-CN" dirty="0" err="1">
                <a:solidFill>
                  <a:schemeClr val="bg1">
                    <a:lumMod val="95000"/>
                  </a:schemeClr>
                </a:solidFill>
                <a:latin typeface="Arial" panose="020B0604020202020204" pitchFamily="34" charset="0"/>
                <a:cs typeface="Arial" panose="020B0604020202020204" pitchFamily="34" charset="0"/>
              </a:rPr>
              <a:t>sản</a:t>
            </a:r>
            <a:r>
              <a:rPr lang="en-US" altLang="zh-CN" dirty="0">
                <a:solidFill>
                  <a:schemeClr val="bg1">
                    <a:lumMod val="95000"/>
                  </a:schemeClr>
                </a:solidFill>
                <a:latin typeface="Arial" panose="020B0604020202020204" pitchFamily="34" charset="0"/>
                <a:cs typeface="Arial" panose="020B0604020202020204" pitchFamily="34" charset="0"/>
              </a:rPr>
              <a:t> </a:t>
            </a:r>
            <a:r>
              <a:rPr lang="en-US" altLang="zh-CN" dirty="0" err="1">
                <a:solidFill>
                  <a:schemeClr val="bg1">
                    <a:lumMod val="95000"/>
                  </a:schemeClr>
                </a:solidFill>
                <a:latin typeface="Arial" panose="020B0604020202020204" pitchFamily="34" charset="0"/>
                <a:cs typeface="Arial" panose="020B0604020202020204" pitchFamily="34" charset="0"/>
              </a:rPr>
              <a:t>xuất</a:t>
            </a:r>
            <a:r>
              <a:rPr lang="en-US" altLang="zh-CN" dirty="0">
                <a:solidFill>
                  <a:schemeClr val="bg1">
                    <a:lumMod val="95000"/>
                  </a:schemeClr>
                </a:solidFill>
                <a:latin typeface="Arial" panose="020B0604020202020204" pitchFamily="34" charset="0"/>
                <a:cs typeface="Arial" panose="020B0604020202020204" pitchFamily="34" charset="0"/>
              </a:rPr>
              <a:t> </a:t>
            </a:r>
            <a:r>
              <a:rPr lang="en-US" altLang="zh-CN" dirty="0" err="1">
                <a:solidFill>
                  <a:schemeClr val="bg1">
                    <a:lumMod val="95000"/>
                  </a:schemeClr>
                </a:solidFill>
                <a:latin typeface="Arial" panose="020B0604020202020204" pitchFamily="34" charset="0"/>
                <a:cs typeface="Arial" panose="020B0604020202020204" pitchFamily="34" charset="0"/>
              </a:rPr>
              <a:t>thủ</a:t>
            </a:r>
            <a:r>
              <a:rPr lang="en-US" altLang="zh-CN" dirty="0">
                <a:solidFill>
                  <a:schemeClr val="bg1">
                    <a:lumMod val="95000"/>
                  </a:schemeClr>
                </a:solidFill>
                <a:latin typeface="Arial" panose="020B0604020202020204" pitchFamily="34" charset="0"/>
                <a:cs typeface="Arial" panose="020B0604020202020204" pitchFamily="34" charset="0"/>
              </a:rPr>
              <a:t> </a:t>
            </a:r>
            <a:r>
              <a:rPr lang="en-US" altLang="zh-CN" dirty="0" err="1">
                <a:solidFill>
                  <a:schemeClr val="bg1">
                    <a:lumMod val="95000"/>
                  </a:schemeClr>
                </a:solidFill>
                <a:latin typeface="Arial" panose="020B0604020202020204" pitchFamily="34" charset="0"/>
                <a:cs typeface="Arial" panose="020B0604020202020204" pitchFamily="34" charset="0"/>
              </a:rPr>
              <a:t>công</a:t>
            </a:r>
            <a:r>
              <a:rPr lang="en-US" altLang="zh-CN" dirty="0">
                <a:solidFill>
                  <a:schemeClr val="bg1">
                    <a:lumMod val="95000"/>
                  </a:schemeClr>
                </a:solidFill>
                <a:latin typeface="Arial" panose="020B0604020202020204" pitchFamily="34" charset="0"/>
                <a:cs typeface="Arial" panose="020B0604020202020204" pitchFamily="34" charset="0"/>
              </a:rPr>
              <a:t> </a:t>
            </a:r>
            <a:r>
              <a:rPr lang="en-US" altLang="zh-CN" dirty="0" err="1">
                <a:solidFill>
                  <a:schemeClr val="bg1">
                    <a:lumMod val="95000"/>
                  </a:schemeClr>
                </a:solidFill>
                <a:latin typeface="Arial" panose="020B0604020202020204" pitchFamily="34" charset="0"/>
                <a:cs typeface="Arial" panose="020B0604020202020204" pitchFamily="34" charset="0"/>
              </a:rPr>
              <a:t>và</a:t>
            </a:r>
            <a:r>
              <a:rPr lang="en-US" altLang="zh-CN" dirty="0">
                <a:solidFill>
                  <a:schemeClr val="bg1">
                    <a:lumMod val="95000"/>
                  </a:schemeClr>
                </a:solidFill>
                <a:latin typeface="Arial" panose="020B0604020202020204" pitchFamily="34" charset="0"/>
                <a:cs typeface="Arial" panose="020B0604020202020204" pitchFamily="34" charset="0"/>
              </a:rPr>
              <a:t> </a:t>
            </a:r>
            <a:r>
              <a:rPr lang="en-US" altLang="zh-CN" dirty="0" err="1">
                <a:solidFill>
                  <a:schemeClr val="bg1">
                    <a:lumMod val="95000"/>
                  </a:schemeClr>
                </a:solidFill>
                <a:latin typeface="Arial" panose="020B0604020202020204" pitchFamily="34" charset="0"/>
                <a:cs typeface="Arial" panose="020B0604020202020204" pitchFamily="34" charset="0"/>
              </a:rPr>
              <a:t>nhỏ</a:t>
            </a:r>
            <a:r>
              <a:rPr lang="en-US" altLang="zh-CN" dirty="0">
                <a:solidFill>
                  <a:schemeClr val="bg1">
                    <a:lumMod val="95000"/>
                  </a:schemeClr>
                </a:solidFill>
                <a:latin typeface="Arial" panose="020B0604020202020204" pitchFamily="34" charset="0"/>
                <a:cs typeface="Arial" panose="020B0604020202020204" pitchFamily="34" charset="0"/>
              </a:rPr>
              <a:t> </a:t>
            </a:r>
            <a:r>
              <a:rPr lang="en-US" altLang="zh-CN" dirty="0" err="1">
                <a:solidFill>
                  <a:schemeClr val="bg1">
                    <a:lumMod val="95000"/>
                  </a:schemeClr>
                </a:solidFill>
                <a:latin typeface="Arial" panose="020B0604020202020204" pitchFamily="34" charset="0"/>
                <a:cs typeface="Arial" panose="020B0604020202020204" pitchFamily="34" charset="0"/>
              </a:rPr>
              <a:t>lẻ</a:t>
            </a:r>
            <a:r>
              <a:rPr lang="en-US" altLang="zh-CN" dirty="0">
                <a:solidFill>
                  <a:schemeClr val="bg1">
                    <a:lumMod val="95000"/>
                  </a:schemeClr>
                </a:solidFill>
                <a:latin typeface="Arial" panose="020B0604020202020204" pitchFamily="34" charset="0"/>
                <a:cs typeface="Arial" panose="020B0604020202020204" pitchFamily="34" charset="0"/>
              </a:rPr>
              <a:t> </a:t>
            </a:r>
            <a:r>
              <a:rPr lang="en-US" altLang="zh-CN" dirty="0" err="1">
                <a:solidFill>
                  <a:schemeClr val="bg1">
                    <a:lumMod val="95000"/>
                  </a:schemeClr>
                </a:solidFill>
                <a:latin typeface="Arial" panose="020B0604020202020204" pitchFamily="34" charset="0"/>
                <a:cs typeface="Arial" panose="020B0604020202020204" pitchFamily="34" charset="0"/>
              </a:rPr>
              <a:t>trẻ</a:t>
            </a:r>
            <a:r>
              <a:rPr lang="en-US" altLang="zh-CN" dirty="0">
                <a:solidFill>
                  <a:schemeClr val="bg1">
                    <a:lumMod val="95000"/>
                  </a:schemeClr>
                </a:solidFill>
                <a:latin typeface="Arial" panose="020B0604020202020204" pitchFamily="34" charset="0"/>
                <a:cs typeface="Arial" panose="020B0604020202020204" pitchFamily="34" charset="0"/>
              </a:rPr>
              <a:t> </a:t>
            </a:r>
            <a:r>
              <a:rPr lang="en-US" altLang="zh-CN" dirty="0" err="1">
                <a:solidFill>
                  <a:schemeClr val="bg1">
                    <a:lumMod val="95000"/>
                  </a:schemeClr>
                </a:solidFill>
                <a:latin typeface="Arial" panose="020B0604020202020204" pitchFamily="34" charset="0"/>
                <a:cs typeface="Arial" panose="020B0604020202020204" pitchFamily="34" charset="0"/>
              </a:rPr>
              <a:t>tuổi</a:t>
            </a:r>
            <a:r>
              <a:rPr lang="en-US" altLang="zh-CN" dirty="0">
                <a:solidFill>
                  <a:schemeClr val="bg1">
                    <a:lumMod val="95000"/>
                  </a:schemeClr>
                </a:solidFill>
                <a:latin typeface="Arial" panose="020B0604020202020204" pitchFamily="34" charset="0"/>
                <a:cs typeface="Arial" panose="020B0604020202020204" pitchFamily="34" charset="0"/>
              </a:rPr>
              <a:t> </a:t>
            </a:r>
            <a:r>
              <a:rPr lang="en-US" altLang="zh-CN" dirty="0" err="1">
                <a:solidFill>
                  <a:schemeClr val="bg1">
                    <a:lumMod val="95000"/>
                  </a:schemeClr>
                </a:solidFill>
                <a:latin typeface="Arial" panose="020B0604020202020204" pitchFamily="34" charset="0"/>
                <a:cs typeface="Arial" panose="020B0604020202020204" pitchFamily="34" charset="0"/>
              </a:rPr>
              <a:t>hơn</a:t>
            </a:r>
            <a:endParaRPr lang="en-AU" dirty="0">
              <a:solidFill>
                <a:schemeClr val="bg1">
                  <a:lumMod val="95000"/>
                </a:schemeClr>
              </a:solidFill>
              <a:latin typeface="Arial" panose="020B0604020202020204" pitchFamily="34" charset="0"/>
              <a:cs typeface="Arial" panose="020B0604020202020204" pitchFamily="34" charset="0"/>
            </a:endParaRPr>
          </a:p>
          <a:p>
            <a:pPr marL="285750" indent="-285750">
              <a:spcBef>
                <a:spcPts val="217"/>
              </a:spcBef>
              <a:spcAft>
                <a:spcPts val="315"/>
              </a:spcAft>
              <a:buFont typeface="Arial" panose="020B0604020202020204" pitchFamily="34" charset="0"/>
              <a:buChar char="•"/>
            </a:pPr>
            <a:r>
              <a:rPr lang="en-US" altLang="zh-CN" dirty="0" err="1">
                <a:solidFill>
                  <a:schemeClr val="bg1">
                    <a:lumMod val="95000"/>
                  </a:schemeClr>
                </a:solidFill>
                <a:latin typeface="Arial" panose="020B0604020202020204" pitchFamily="34" charset="0"/>
                <a:cs typeface="Arial" panose="020B0604020202020204" pitchFamily="34" charset="0"/>
              </a:rPr>
              <a:t>Sự</a:t>
            </a:r>
            <a:r>
              <a:rPr lang="en-US" altLang="zh-CN" dirty="0">
                <a:solidFill>
                  <a:schemeClr val="bg1">
                    <a:lumMod val="95000"/>
                  </a:schemeClr>
                </a:solidFill>
                <a:latin typeface="Arial" panose="020B0604020202020204" pitchFamily="34" charset="0"/>
                <a:cs typeface="Arial" panose="020B0604020202020204" pitchFamily="34" charset="0"/>
              </a:rPr>
              <a:t> </a:t>
            </a:r>
            <a:r>
              <a:rPr lang="en-US" altLang="zh-CN" dirty="0" err="1">
                <a:solidFill>
                  <a:schemeClr val="bg1">
                    <a:lumMod val="95000"/>
                  </a:schemeClr>
                </a:solidFill>
                <a:latin typeface="Arial" panose="020B0604020202020204" pitchFamily="34" charset="0"/>
                <a:cs typeface="Arial" panose="020B0604020202020204" pitchFamily="34" charset="0"/>
              </a:rPr>
              <a:t>đa</a:t>
            </a:r>
            <a:r>
              <a:rPr lang="en-US" altLang="zh-CN" dirty="0">
                <a:solidFill>
                  <a:schemeClr val="bg1">
                    <a:lumMod val="95000"/>
                  </a:schemeClr>
                </a:solidFill>
                <a:latin typeface="Arial" panose="020B0604020202020204" pitchFamily="34" charset="0"/>
                <a:cs typeface="Arial" panose="020B0604020202020204" pitchFamily="34" charset="0"/>
              </a:rPr>
              <a:t> </a:t>
            </a:r>
            <a:r>
              <a:rPr lang="en-US" altLang="zh-CN" dirty="0" err="1">
                <a:solidFill>
                  <a:schemeClr val="bg1">
                    <a:lumMod val="95000"/>
                  </a:schemeClr>
                </a:solidFill>
                <a:latin typeface="Arial" panose="020B0604020202020204" pitchFamily="34" charset="0"/>
                <a:cs typeface="Arial" panose="020B0604020202020204" pitchFamily="34" charset="0"/>
              </a:rPr>
              <a:t>dạng</a:t>
            </a:r>
            <a:r>
              <a:rPr lang="en-US" altLang="zh-CN" dirty="0">
                <a:solidFill>
                  <a:schemeClr val="bg1">
                    <a:lumMod val="95000"/>
                  </a:schemeClr>
                </a:solidFill>
                <a:latin typeface="Arial" panose="020B0604020202020204" pitchFamily="34" charset="0"/>
                <a:cs typeface="Arial" panose="020B0604020202020204" pitchFamily="34" charset="0"/>
              </a:rPr>
              <a:t> </a:t>
            </a:r>
            <a:r>
              <a:rPr lang="en-US" altLang="zh-CN" dirty="0" err="1">
                <a:solidFill>
                  <a:schemeClr val="bg1">
                    <a:lumMod val="95000"/>
                  </a:schemeClr>
                </a:solidFill>
                <a:latin typeface="Arial" panose="020B0604020202020204" pitchFamily="34" charset="0"/>
                <a:cs typeface="Arial" panose="020B0604020202020204" pitchFamily="34" charset="0"/>
              </a:rPr>
              <a:t>của</a:t>
            </a:r>
            <a:r>
              <a:rPr lang="en-US" altLang="zh-CN" dirty="0">
                <a:solidFill>
                  <a:schemeClr val="bg1">
                    <a:lumMod val="95000"/>
                  </a:schemeClr>
                </a:solidFill>
                <a:latin typeface="Arial" panose="020B0604020202020204" pitchFamily="34" charset="0"/>
                <a:cs typeface="Arial" panose="020B0604020202020204" pitchFamily="34" charset="0"/>
              </a:rPr>
              <a:t> </a:t>
            </a:r>
            <a:r>
              <a:rPr lang="en-US" altLang="zh-CN" dirty="0" err="1">
                <a:solidFill>
                  <a:schemeClr val="bg1">
                    <a:lumMod val="95000"/>
                  </a:schemeClr>
                </a:solidFill>
                <a:latin typeface="Arial" panose="020B0604020202020204" pitchFamily="34" charset="0"/>
                <a:cs typeface="Arial" panose="020B0604020202020204" pitchFamily="34" charset="0"/>
              </a:rPr>
              <a:t>đất</a:t>
            </a:r>
            <a:r>
              <a:rPr lang="en-US" altLang="zh-CN" dirty="0">
                <a:solidFill>
                  <a:schemeClr val="bg1">
                    <a:lumMod val="95000"/>
                  </a:schemeClr>
                </a:solidFill>
                <a:latin typeface="Arial" panose="020B0604020202020204" pitchFamily="34" charset="0"/>
                <a:cs typeface="Arial" panose="020B0604020202020204" pitchFamily="34" charset="0"/>
              </a:rPr>
              <a:t>, </a:t>
            </a:r>
            <a:r>
              <a:rPr lang="en-US" altLang="zh-CN" dirty="0" err="1">
                <a:solidFill>
                  <a:schemeClr val="bg1">
                    <a:lumMod val="95000"/>
                  </a:schemeClr>
                </a:solidFill>
                <a:latin typeface="Arial" panose="020B0604020202020204" pitchFamily="34" charset="0"/>
                <a:cs typeface="Arial" panose="020B0604020202020204" pitchFamily="34" charset="0"/>
              </a:rPr>
              <a:t>khí</a:t>
            </a:r>
            <a:r>
              <a:rPr lang="en-US" altLang="zh-CN" dirty="0">
                <a:solidFill>
                  <a:schemeClr val="bg1">
                    <a:lumMod val="95000"/>
                  </a:schemeClr>
                </a:solidFill>
                <a:latin typeface="Arial" panose="020B0604020202020204" pitchFamily="34" charset="0"/>
                <a:cs typeface="Arial" panose="020B0604020202020204" pitchFamily="34" charset="0"/>
              </a:rPr>
              <a:t> </a:t>
            </a:r>
            <a:r>
              <a:rPr lang="en-US" altLang="zh-CN" dirty="0" err="1">
                <a:solidFill>
                  <a:schemeClr val="bg1">
                    <a:lumMod val="95000"/>
                  </a:schemeClr>
                </a:solidFill>
                <a:latin typeface="Arial" panose="020B0604020202020204" pitchFamily="34" charset="0"/>
                <a:cs typeface="Arial" panose="020B0604020202020204" pitchFamily="34" charset="0"/>
              </a:rPr>
              <a:t>hậu</a:t>
            </a:r>
            <a:r>
              <a:rPr lang="en-US" altLang="zh-CN" dirty="0">
                <a:solidFill>
                  <a:schemeClr val="bg1">
                    <a:lumMod val="95000"/>
                  </a:schemeClr>
                </a:solidFill>
                <a:latin typeface="Arial" panose="020B0604020202020204" pitchFamily="34" charset="0"/>
                <a:cs typeface="Arial" panose="020B0604020202020204" pitchFamily="34" charset="0"/>
              </a:rPr>
              <a:t> </a:t>
            </a:r>
            <a:r>
              <a:rPr lang="en-US" altLang="zh-CN" dirty="0" err="1">
                <a:solidFill>
                  <a:schemeClr val="bg1">
                    <a:lumMod val="95000"/>
                  </a:schemeClr>
                </a:solidFill>
                <a:latin typeface="Arial" panose="020B0604020202020204" pitchFamily="34" charset="0"/>
                <a:cs typeface="Arial" panose="020B0604020202020204" pitchFamily="34" charset="0"/>
              </a:rPr>
              <a:t>và</a:t>
            </a:r>
            <a:r>
              <a:rPr lang="en-US" altLang="zh-CN" dirty="0">
                <a:solidFill>
                  <a:schemeClr val="bg1">
                    <a:lumMod val="95000"/>
                  </a:schemeClr>
                </a:solidFill>
                <a:latin typeface="Arial" panose="020B0604020202020204" pitchFamily="34" charset="0"/>
                <a:cs typeface="Arial" panose="020B0604020202020204" pitchFamily="34" charset="0"/>
              </a:rPr>
              <a:t> </a:t>
            </a:r>
            <a:r>
              <a:rPr lang="en-US" altLang="zh-CN" dirty="0" err="1">
                <a:solidFill>
                  <a:schemeClr val="bg1">
                    <a:lumMod val="95000"/>
                  </a:schemeClr>
                </a:solidFill>
                <a:latin typeface="Arial" panose="020B0604020202020204" pitchFamily="34" charset="0"/>
                <a:cs typeface="Arial" panose="020B0604020202020204" pitchFamily="34" charset="0"/>
              </a:rPr>
              <a:t>địa</a:t>
            </a:r>
            <a:r>
              <a:rPr lang="en-US" altLang="zh-CN" dirty="0">
                <a:solidFill>
                  <a:schemeClr val="bg1">
                    <a:lumMod val="95000"/>
                  </a:schemeClr>
                </a:solidFill>
                <a:latin typeface="Arial" panose="020B0604020202020204" pitchFamily="34" charset="0"/>
                <a:cs typeface="Arial" panose="020B0604020202020204" pitchFamily="34" charset="0"/>
              </a:rPr>
              <a:t> </a:t>
            </a:r>
            <a:r>
              <a:rPr lang="en-US" altLang="zh-CN" dirty="0" err="1">
                <a:solidFill>
                  <a:schemeClr val="bg1">
                    <a:lumMod val="95000"/>
                  </a:schemeClr>
                </a:solidFill>
                <a:latin typeface="Arial" panose="020B0604020202020204" pitchFamily="34" charset="0"/>
                <a:cs typeface="Arial" panose="020B0604020202020204" pitchFamily="34" charset="0"/>
              </a:rPr>
              <a:t>hình</a:t>
            </a:r>
            <a:endParaRPr lang="en-AU" dirty="0">
              <a:solidFill>
                <a:schemeClr val="bg1">
                  <a:lumMod val="95000"/>
                </a:schemeClr>
              </a:solidFill>
              <a:latin typeface="Arial" panose="020B0604020202020204" pitchFamily="34" charset="0"/>
              <a:cs typeface="Arial" panose="020B0604020202020204" pitchFamily="34" charset="0"/>
            </a:endParaRPr>
          </a:p>
          <a:p>
            <a:pPr marL="285750" indent="-285750">
              <a:spcBef>
                <a:spcPts val="217"/>
              </a:spcBef>
              <a:spcAft>
                <a:spcPts val="315"/>
              </a:spcAft>
              <a:buFont typeface="Arial" panose="020B0604020202020204" pitchFamily="34" charset="0"/>
              <a:buChar char="•"/>
            </a:pPr>
            <a:r>
              <a:rPr lang="en-US" altLang="zh-CN" dirty="0" err="1">
                <a:solidFill>
                  <a:schemeClr val="bg1">
                    <a:lumMod val="95000"/>
                  </a:schemeClr>
                </a:solidFill>
                <a:latin typeface="Arial" panose="020B0604020202020204" pitchFamily="34" charset="0"/>
                <a:cs typeface="Arial" panose="020B0604020202020204" pitchFamily="34" charset="0"/>
              </a:rPr>
              <a:t>Một</a:t>
            </a:r>
            <a:r>
              <a:rPr lang="en-US" altLang="zh-CN" dirty="0">
                <a:solidFill>
                  <a:schemeClr val="bg1">
                    <a:lumMod val="95000"/>
                  </a:schemeClr>
                </a:solidFill>
                <a:latin typeface="Arial" panose="020B0604020202020204" pitchFamily="34" charset="0"/>
                <a:cs typeface="Arial" panose="020B0604020202020204" pitchFamily="34" charset="0"/>
              </a:rPr>
              <a:t> </a:t>
            </a:r>
            <a:r>
              <a:rPr lang="en-US" altLang="zh-CN" dirty="0" err="1">
                <a:solidFill>
                  <a:schemeClr val="bg1">
                    <a:lumMod val="95000"/>
                  </a:schemeClr>
                </a:solidFill>
                <a:latin typeface="Arial" panose="020B0604020202020204" pitchFamily="34" charset="0"/>
                <a:cs typeface="Arial" panose="020B0604020202020204" pitchFamily="34" charset="0"/>
              </a:rPr>
              <a:t>số</a:t>
            </a:r>
            <a:r>
              <a:rPr lang="en-US" altLang="zh-CN" dirty="0">
                <a:solidFill>
                  <a:schemeClr val="bg1">
                    <a:lumMod val="95000"/>
                  </a:schemeClr>
                </a:solidFill>
                <a:latin typeface="Arial" panose="020B0604020202020204" pitchFamily="34" charset="0"/>
                <a:cs typeface="Arial" panose="020B0604020202020204" pitchFamily="34" charset="0"/>
              </a:rPr>
              <a:t> </a:t>
            </a:r>
            <a:r>
              <a:rPr lang="en-US" altLang="zh-CN" dirty="0" err="1">
                <a:solidFill>
                  <a:schemeClr val="bg1">
                    <a:lumMod val="95000"/>
                  </a:schemeClr>
                </a:solidFill>
                <a:latin typeface="Arial" panose="020B0604020202020204" pitchFamily="34" charset="0"/>
                <a:cs typeface="Arial" panose="020B0604020202020204" pitchFamily="34" charset="0"/>
              </a:rPr>
              <a:t>cây</a:t>
            </a:r>
            <a:r>
              <a:rPr lang="en-US" altLang="zh-CN" dirty="0">
                <a:solidFill>
                  <a:schemeClr val="bg1">
                    <a:lumMod val="95000"/>
                  </a:schemeClr>
                </a:solidFill>
                <a:latin typeface="Arial" panose="020B0604020202020204" pitchFamily="34" charset="0"/>
                <a:cs typeface="Arial" panose="020B0604020202020204" pitchFamily="34" charset="0"/>
              </a:rPr>
              <a:t> </a:t>
            </a:r>
            <a:r>
              <a:rPr lang="en-US" altLang="zh-CN" dirty="0" err="1">
                <a:solidFill>
                  <a:schemeClr val="bg1">
                    <a:lumMod val="95000"/>
                  </a:schemeClr>
                </a:solidFill>
                <a:latin typeface="Arial" panose="020B0604020202020204" pitchFamily="34" charset="0"/>
                <a:cs typeface="Arial" panose="020B0604020202020204" pitchFamily="34" charset="0"/>
              </a:rPr>
              <a:t>nho</a:t>
            </a:r>
            <a:r>
              <a:rPr lang="en-US" altLang="zh-CN" dirty="0">
                <a:solidFill>
                  <a:schemeClr val="bg1">
                    <a:lumMod val="95000"/>
                  </a:schemeClr>
                </a:solidFill>
                <a:latin typeface="Arial" panose="020B0604020202020204" pitchFamily="34" charset="0"/>
                <a:cs typeface="Arial" panose="020B0604020202020204" pitchFamily="34" charset="0"/>
              </a:rPr>
              <a:t> </a:t>
            </a:r>
            <a:r>
              <a:rPr lang="en-US" altLang="zh-CN" dirty="0" err="1">
                <a:solidFill>
                  <a:schemeClr val="bg1">
                    <a:lumMod val="95000"/>
                  </a:schemeClr>
                </a:solidFill>
                <a:latin typeface="Arial" panose="020B0604020202020204" pitchFamily="34" charset="0"/>
                <a:cs typeface="Arial" panose="020B0604020202020204" pitchFamily="34" charset="0"/>
              </a:rPr>
              <a:t>lâu</a:t>
            </a:r>
            <a:r>
              <a:rPr lang="en-US" altLang="zh-CN" dirty="0">
                <a:solidFill>
                  <a:schemeClr val="bg1">
                    <a:lumMod val="95000"/>
                  </a:schemeClr>
                </a:solidFill>
                <a:latin typeface="Arial" panose="020B0604020202020204" pitchFamily="34" charset="0"/>
                <a:cs typeface="Arial" panose="020B0604020202020204" pitchFamily="34" charset="0"/>
              </a:rPr>
              <a:t> </a:t>
            </a:r>
            <a:r>
              <a:rPr lang="en-US" altLang="zh-CN" dirty="0" err="1">
                <a:solidFill>
                  <a:schemeClr val="bg1">
                    <a:lumMod val="95000"/>
                  </a:schemeClr>
                </a:solidFill>
                <a:latin typeface="Arial" panose="020B0604020202020204" pitchFamily="34" charset="0"/>
                <a:cs typeface="Arial" panose="020B0604020202020204" pitchFamily="34" charset="0"/>
              </a:rPr>
              <a:t>đời</a:t>
            </a:r>
            <a:r>
              <a:rPr lang="en-US" altLang="zh-CN" dirty="0">
                <a:solidFill>
                  <a:schemeClr val="bg1">
                    <a:lumMod val="95000"/>
                  </a:schemeClr>
                </a:solidFill>
                <a:latin typeface="Arial" panose="020B0604020202020204" pitchFamily="34" charset="0"/>
                <a:cs typeface="Arial" panose="020B0604020202020204" pitchFamily="34" charset="0"/>
              </a:rPr>
              <a:t> </a:t>
            </a:r>
            <a:r>
              <a:rPr lang="en-US" altLang="zh-CN" dirty="0" err="1">
                <a:solidFill>
                  <a:schemeClr val="bg1">
                    <a:lumMod val="95000"/>
                  </a:schemeClr>
                </a:solidFill>
                <a:latin typeface="Arial" panose="020B0604020202020204" pitchFamily="34" charset="0"/>
                <a:cs typeface="Arial" panose="020B0604020202020204" pitchFamily="34" charset="0"/>
              </a:rPr>
              <a:t>nhất</a:t>
            </a:r>
            <a:r>
              <a:rPr lang="en-US" altLang="zh-CN" dirty="0">
                <a:solidFill>
                  <a:schemeClr val="bg1">
                    <a:lumMod val="95000"/>
                  </a:schemeClr>
                </a:solidFill>
                <a:latin typeface="Arial" panose="020B0604020202020204" pitchFamily="34" charset="0"/>
                <a:cs typeface="Arial" panose="020B0604020202020204" pitchFamily="34" charset="0"/>
              </a:rPr>
              <a:t> </a:t>
            </a:r>
            <a:r>
              <a:rPr lang="en-US" altLang="zh-CN" dirty="0" err="1">
                <a:solidFill>
                  <a:schemeClr val="bg1">
                    <a:lumMod val="95000"/>
                  </a:schemeClr>
                </a:solidFill>
                <a:latin typeface="Arial" panose="020B0604020202020204" pitchFamily="34" charset="0"/>
                <a:cs typeface="Arial" panose="020B0604020202020204" pitchFamily="34" charset="0"/>
              </a:rPr>
              <a:t>thế</a:t>
            </a:r>
            <a:r>
              <a:rPr lang="en-US" altLang="zh-CN" dirty="0">
                <a:solidFill>
                  <a:schemeClr val="bg1">
                    <a:lumMod val="95000"/>
                  </a:schemeClr>
                </a:solidFill>
                <a:latin typeface="Arial" panose="020B0604020202020204" pitchFamily="34" charset="0"/>
                <a:cs typeface="Arial" panose="020B0604020202020204" pitchFamily="34" charset="0"/>
              </a:rPr>
              <a:t> </a:t>
            </a:r>
            <a:r>
              <a:rPr lang="en-US" altLang="zh-CN" dirty="0" err="1">
                <a:solidFill>
                  <a:schemeClr val="bg1">
                    <a:lumMod val="95000"/>
                  </a:schemeClr>
                </a:solidFill>
                <a:latin typeface="Arial" panose="020B0604020202020204" pitchFamily="34" charset="0"/>
                <a:cs typeface="Arial" panose="020B0604020202020204" pitchFamily="34" charset="0"/>
              </a:rPr>
              <a:t>giới</a:t>
            </a:r>
            <a:endParaRPr lang="en-US" altLang="zh-CN" dirty="0">
              <a:solidFill>
                <a:schemeClr val="bg1">
                  <a:lumMod val="95000"/>
                </a:schemeClr>
              </a:solidFill>
              <a:latin typeface="Arial" panose="020B0604020202020204" pitchFamily="34" charset="0"/>
              <a:cs typeface="Arial" panose="020B0604020202020204" pitchFamily="34" charset="0"/>
            </a:endParaRPr>
          </a:p>
          <a:p>
            <a:pPr marL="285750" indent="-285750">
              <a:spcBef>
                <a:spcPts val="217"/>
              </a:spcBef>
              <a:spcAft>
                <a:spcPts val="315"/>
              </a:spcAft>
              <a:buFont typeface="Arial" panose="020B0604020202020204" pitchFamily="34" charset="0"/>
              <a:buChar char="•"/>
            </a:pPr>
            <a:r>
              <a:rPr lang="en-US" altLang="zh-CN" dirty="0">
                <a:solidFill>
                  <a:schemeClr val="bg1">
                    <a:lumMod val="95000"/>
                  </a:schemeClr>
                </a:solidFill>
                <a:latin typeface="Arial" panose="020B0604020202020204" pitchFamily="34" charset="0"/>
                <a:cs typeface="Arial" panose="020B0604020202020204" pitchFamily="34" charset="0"/>
              </a:rPr>
              <a:t>Văn </a:t>
            </a:r>
            <a:r>
              <a:rPr lang="en-US" altLang="zh-CN" dirty="0" err="1">
                <a:solidFill>
                  <a:schemeClr val="bg1">
                    <a:lumMod val="95000"/>
                  </a:schemeClr>
                </a:solidFill>
                <a:latin typeface="Arial" panose="020B0604020202020204" pitchFamily="34" charset="0"/>
                <a:cs typeface="Arial" panose="020B0604020202020204" pitchFamily="34" charset="0"/>
              </a:rPr>
              <a:t>hóa</a:t>
            </a:r>
            <a:r>
              <a:rPr lang="en-US" altLang="zh-CN" dirty="0">
                <a:solidFill>
                  <a:schemeClr val="bg1">
                    <a:lumMod val="95000"/>
                  </a:schemeClr>
                </a:solidFill>
                <a:latin typeface="Arial" panose="020B0604020202020204" pitchFamily="34" charset="0"/>
                <a:cs typeface="Arial" panose="020B0604020202020204" pitchFamily="34" charset="0"/>
              </a:rPr>
              <a:t> </a:t>
            </a:r>
            <a:r>
              <a:rPr lang="en-US" altLang="zh-CN" dirty="0" err="1">
                <a:solidFill>
                  <a:schemeClr val="bg1">
                    <a:lumMod val="95000"/>
                  </a:schemeClr>
                </a:solidFill>
                <a:latin typeface="Arial" panose="020B0604020202020204" pitchFamily="34" charset="0"/>
                <a:cs typeface="Arial" panose="020B0604020202020204" pitchFamily="34" charset="0"/>
              </a:rPr>
              <a:t>ẩm</a:t>
            </a:r>
            <a:r>
              <a:rPr lang="en-US" altLang="zh-CN" dirty="0">
                <a:solidFill>
                  <a:schemeClr val="bg1">
                    <a:lumMod val="95000"/>
                  </a:schemeClr>
                </a:solidFill>
                <a:latin typeface="Arial" panose="020B0604020202020204" pitchFamily="34" charset="0"/>
                <a:cs typeface="Arial" panose="020B0604020202020204" pitchFamily="34" charset="0"/>
              </a:rPr>
              <a:t> </a:t>
            </a:r>
            <a:r>
              <a:rPr lang="en-US" altLang="zh-CN" dirty="0" err="1">
                <a:solidFill>
                  <a:schemeClr val="bg1">
                    <a:lumMod val="95000"/>
                  </a:schemeClr>
                </a:solidFill>
                <a:latin typeface="Arial" panose="020B0604020202020204" pitchFamily="34" charset="0"/>
                <a:cs typeface="Arial" panose="020B0604020202020204" pitchFamily="34" charset="0"/>
              </a:rPr>
              <a:t>thực</a:t>
            </a:r>
            <a:r>
              <a:rPr lang="en-US" altLang="zh-CN" dirty="0">
                <a:solidFill>
                  <a:schemeClr val="bg1">
                    <a:lumMod val="95000"/>
                  </a:schemeClr>
                </a:solidFill>
                <a:latin typeface="Arial" panose="020B0604020202020204" pitchFamily="34" charset="0"/>
                <a:cs typeface="Arial" panose="020B0604020202020204" pitchFamily="34" charset="0"/>
              </a:rPr>
              <a:t> </a:t>
            </a:r>
            <a:r>
              <a:rPr lang="en-US" altLang="zh-CN" dirty="0" err="1">
                <a:solidFill>
                  <a:schemeClr val="bg1">
                    <a:lumMod val="95000"/>
                  </a:schemeClr>
                </a:solidFill>
                <a:latin typeface="Arial" panose="020B0604020202020204" pitchFamily="34" charset="0"/>
                <a:cs typeface="Arial" panose="020B0604020202020204" pitchFamily="34" charset="0"/>
              </a:rPr>
              <a:t>mạnh</a:t>
            </a:r>
            <a:r>
              <a:rPr lang="en-US" altLang="zh-CN" dirty="0">
                <a:solidFill>
                  <a:schemeClr val="bg1">
                    <a:lumMod val="95000"/>
                  </a:schemeClr>
                </a:solidFill>
                <a:latin typeface="Arial" panose="020B0604020202020204" pitchFamily="34" charset="0"/>
                <a:cs typeface="Arial" panose="020B0604020202020204" pitchFamily="34" charset="0"/>
              </a:rPr>
              <a:t> </a:t>
            </a:r>
            <a:r>
              <a:rPr lang="en-US" altLang="zh-CN" dirty="0" err="1">
                <a:solidFill>
                  <a:schemeClr val="bg1">
                    <a:lumMod val="95000"/>
                  </a:schemeClr>
                </a:solidFill>
                <a:latin typeface="Arial" panose="020B0604020202020204" pitchFamily="34" charset="0"/>
                <a:cs typeface="Arial" panose="020B0604020202020204" pitchFamily="34" charset="0"/>
              </a:rPr>
              <a:t>mẽ</a:t>
            </a:r>
            <a:r>
              <a:rPr lang="en-US" altLang="zh-CN" dirty="0">
                <a:solidFill>
                  <a:schemeClr val="bg1">
                    <a:lumMod val="95000"/>
                  </a:schemeClr>
                </a:solidFill>
                <a:latin typeface="Arial" panose="020B0604020202020204" pitchFamily="34" charset="0"/>
                <a:cs typeface="Arial" panose="020B0604020202020204" pitchFamily="34" charset="0"/>
              </a:rPr>
              <a:t> </a:t>
            </a:r>
            <a:r>
              <a:rPr lang="en-US" altLang="zh-CN" dirty="0" err="1">
                <a:solidFill>
                  <a:schemeClr val="bg1">
                    <a:lumMod val="95000"/>
                  </a:schemeClr>
                </a:solidFill>
                <a:latin typeface="Arial" panose="020B0604020202020204" pitchFamily="34" charset="0"/>
                <a:cs typeface="Arial" panose="020B0604020202020204" pitchFamily="34" charset="0"/>
              </a:rPr>
              <a:t>và</a:t>
            </a:r>
            <a:r>
              <a:rPr lang="en-US" altLang="zh-CN" dirty="0">
                <a:solidFill>
                  <a:schemeClr val="bg1">
                    <a:lumMod val="95000"/>
                  </a:schemeClr>
                </a:solidFill>
                <a:latin typeface="Arial" panose="020B0604020202020204" pitchFamily="34" charset="0"/>
                <a:cs typeface="Arial" panose="020B0604020202020204" pitchFamily="34" charset="0"/>
              </a:rPr>
              <a:t> </a:t>
            </a:r>
            <a:r>
              <a:rPr lang="en-US" altLang="zh-CN" dirty="0" err="1">
                <a:solidFill>
                  <a:schemeClr val="bg1">
                    <a:lumMod val="95000"/>
                  </a:schemeClr>
                </a:solidFill>
                <a:latin typeface="Arial" panose="020B0604020202020204" pitchFamily="34" charset="0"/>
                <a:cs typeface="Arial" panose="020B0604020202020204" pitchFamily="34" charset="0"/>
              </a:rPr>
              <a:t>đặc</a:t>
            </a:r>
            <a:r>
              <a:rPr lang="en-US" altLang="zh-CN" dirty="0">
                <a:solidFill>
                  <a:schemeClr val="bg1">
                    <a:lumMod val="95000"/>
                  </a:schemeClr>
                </a:solidFill>
                <a:latin typeface="Arial" panose="020B0604020202020204" pitchFamily="34" charset="0"/>
                <a:cs typeface="Arial" panose="020B0604020202020204" pitchFamily="34" charset="0"/>
              </a:rPr>
              <a:t> </a:t>
            </a:r>
            <a:r>
              <a:rPr lang="en-US" altLang="zh-CN" dirty="0" err="1">
                <a:solidFill>
                  <a:schemeClr val="bg1">
                    <a:lumMod val="95000"/>
                  </a:schemeClr>
                </a:solidFill>
                <a:latin typeface="Arial" panose="020B0604020202020204" pitchFamily="34" charset="0"/>
                <a:cs typeface="Arial" panose="020B0604020202020204" pitchFamily="34" charset="0"/>
              </a:rPr>
              <a:t>sản</a:t>
            </a:r>
            <a:r>
              <a:rPr lang="en-US" altLang="zh-CN" dirty="0">
                <a:solidFill>
                  <a:schemeClr val="bg1">
                    <a:lumMod val="95000"/>
                  </a:schemeClr>
                </a:solidFill>
                <a:latin typeface="Arial" panose="020B0604020202020204" pitchFamily="34" charset="0"/>
                <a:cs typeface="Arial" panose="020B0604020202020204" pitchFamily="34" charset="0"/>
              </a:rPr>
              <a:t> </a:t>
            </a:r>
            <a:r>
              <a:rPr lang="en-US" altLang="zh-CN" dirty="0" err="1">
                <a:solidFill>
                  <a:schemeClr val="bg1">
                    <a:lumMod val="95000"/>
                  </a:schemeClr>
                </a:solidFill>
                <a:latin typeface="Arial" panose="020B0604020202020204" pitchFamily="34" charset="0"/>
                <a:cs typeface="Arial" panose="020B0604020202020204" pitchFamily="34" charset="0"/>
              </a:rPr>
              <a:t>địa</a:t>
            </a:r>
            <a:r>
              <a:rPr lang="en-US" altLang="zh-CN" dirty="0">
                <a:solidFill>
                  <a:schemeClr val="bg1">
                    <a:lumMod val="95000"/>
                  </a:schemeClr>
                </a:solidFill>
                <a:latin typeface="Arial" panose="020B0604020202020204" pitchFamily="34" charset="0"/>
                <a:cs typeface="Arial" panose="020B0604020202020204" pitchFamily="34" charset="0"/>
              </a:rPr>
              <a:t> </a:t>
            </a:r>
            <a:r>
              <a:rPr lang="en-US" altLang="zh-CN" dirty="0" err="1">
                <a:solidFill>
                  <a:schemeClr val="bg1">
                    <a:lumMod val="95000"/>
                  </a:schemeClr>
                </a:solidFill>
                <a:latin typeface="Arial" panose="020B0604020202020204" pitchFamily="34" charset="0"/>
                <a:cs typeface="Arial" panose="020B0604020202020204" pitchFamily="34" charset="0"/>
              </a:rPr>
              <a:t>phương</a:t>
            </a:r>
            <a:r>
              <a:rPr lang="en-US" altLang="zh-CN" dirty="0">
                <a:solidFill>
                  <a:schemeClr val="bg1">
                    <a:lumMod val="95000"/>
                  </a:schemeClr>
                </a:solidFill>
                <a:latin typeface="Arial" panose="020B0604020202020204" pitchFamily="34" charset="0"/>
                <a:cs typeface="Arial" panose="020B0604020202020204" pitchFamily="34" charset="0"/>
              </a:rPr>
              <a:t> </a:t>
            </a:r>
            <a:r>
              <a:rPr lang="en-US" altLang="zh-CN" dirty="0" err="1">
                <a:solidFill>
                  <a:schemeClr val="bg1">
                    <a:lumMod val="95000"/>
                  </a:schemeClr>
                </a:solidFill>
                <a:latin typeface="Arial" panose="020B0604020202020204" pitchFamily="34" charset="0"/>
                <a:cs typeface="Arial" panose="020B0604020202020204" pitchFamily="34" charset="0"/>
              </a:rPr>
              <a:t>dành</a:t>
            </a:r>
            <a:r>
              <a:rPr lang="en-US" altLang="zh-CN" dirty="0">
                <a:solidFill>
                  <a:schemeClr val="bg1">
                    <a:lumMod val="95000"/>
                  </a:schemeClr>
                </a:solidFill>
                <a:latin typeface="Arial" panose="020B0604020202020204" pitchFamily="34" charset="0"/>
                <a:cs typeface="Arial" panose="020B0604020202020204" pitchFamily="34" charset="0"/>
              </a:rPr>
              <a:t> </a:t>
            </a:r>
            <a:r>
              <a:rPr lang="en-US" altLang="zh-CN" dirty="0" err="1">
                <a:solidFill>
                  <a:schemeClr val="bg1">
                    <a:lumMod val="95000"/>
                  </a:schemeClr>
                </a:solidFill>
                <a:latin typeface="Arial" panose="020B0604020202020204" pitchFamily="34" charset="0"/>
                <a:cs typeface="Arial" panose="020B0604020202020204" pitchFamily="34" charset="0"/>
              </a:rPr>
              <a:t>cho</a:t>
            </a:r>
            <a:r>
              <a:rPr lang="en-US" altLang="zh-CN" dirty="0">
                <a:solidFill>
                  <a:schemeClr val="bg1">
                    <a:lumMod val="95000"/>
                  </a:schemeClr>
                </a:solidFill>
                <a:latin typeface="Arial" panose="020B0604020202020204" pitchFamily="34" charset="0"/>
                <a:cs typeface="Arial" panose="020B0604020202020204" pitchFamily="34" charset="0"/>
              </a:rPr>
              <a:t> </a:t>
            </a:r>
            <a:r>
              <a:rPr lang="en-US" altLang="zh-CN" dirty="0" err="1">
                <a:solidFill>
                  <a:schemeClr val="bg1">
                    <a:lumMod val="95000"/>
                  </a:schemeClr>
                </a:solidFill>
                <a:latin typeface="Arial" panose="020B0604020202020204" pitchFamily="34" charset="0"/>
                <a:cs typeface="Arial" panose="020B0604020202020204" pitchFamily="34" charset="0"/>
              </a:rPr>
              <a:t>người</a:t>
            </a:r>
            <a:r>
              <a:rPr lang="en-US" altLang="zh-CN" dirty="0">
                <a:solidFill>
                  <a:schemeClr val="bg1">
                    <a:lumMod val="95000"/>
                  </a:schemeClr>
                </a:solidFill>
                <a:latin typeface="Arial" panose="020B0604020202020204" pitchFamily="34" charset="0"/>
                <a:cs typeface="Arial" panose="020B0604020202020204" pitchFamily="34" charset="0"/>
              </a:rPr>
              <a:t> </a:t>
            </a:r>
            <a:r>
              <a:rPr lang="en-US" altLang="zh-CN" dirty="0" err="1">
                <a:solidFill>
                  <a:schemeClr val="bg1">
                    <a:lumMod val="95000"/>
                  </a:schemeClr>
                </a:solidFill>
                <a:latin typeface="Arial" panose="020B0604020202020204" pitchFamily="34" charset="0"/>
                <a:cs typeface="Arial" panose="020B0604020202020204" pitchFamily="34" charset="0"/>
              </a:rPr>
              <a:t>sành</a:t>
            </a:r>
            <a:r>
              <a:rPr lang="en-US" altLang="zh-CN" dirty="0">
                <a:solidFill>
                  <a:schemeClr val="bg1">
                    <a:lumMod val="95000"/>
                  </a:schemeClr>
                </a:solidFill>
                <a:latin typeface="Arial" panose="020B0604020202020204" pitchFamily="34" charset="0"/>
                <a:cs typeface="Arial" panose="020B0604020202020204" pitchFamily="34" charset="0"/>
              </a:rPr>
              <a:t> </a:t>
            </a:r>
            <a:r>
              <a:rPr lang="en-US" altLang="zh-CN" dirty="0" err="1">
                <a:solidFill>
                  <a:schemeClr val="bg1">
                    <a:lumMod val="95000"/>
                  </a:schemeClr>
                </a:solidFill>
                <a:latin typeface="Arial" panose="020B0604020202020204" pitchFamily="34" charset="0"/>
                <a:cs typeface="Arial" panose="020B0604020202020204" pitchFamily="34" charset="0"/>
              </a:rPr>
              <a:t>ăn</a:t>
            </a:r>
            <a:endParaRPr lang="en-US" altLang="zh-CN" dirty="0">
              <a:solidFill>
                <a:schemeClr val="bg1">
                  <a:lumMod val="95000"/>
                </a:schemeClr>
              </a:solidFill>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37541145"/>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3B655-5384-C88F-11B0-673E77C51C71}"/>
              </a:ext>
            </a:extLst>
          </p:cNvPr>
          <p:cNvSpPr>
            <a:spLocks noGrp="1"/>
          </p:cNvSpPr>
          <p:nvPr>
            <p:ph type="title"/>
          </p:nvPr>
        </p:nvSpPr>
        <p:spPr>
          <a:xfrm>
            <a:off x="1114392" y="3808638"/>
            <a:ext cx="2954688" cy="298141"/>
          </a:xfrm>
        </p:spPr>
        <p:txBody>
          <a:bodyPr/>
          <a:lstStyle>
            <a:lvl1pPr>
              <a:defRPr sz="5043"/>
            </a:lvl1pPr>
          </a:lstStyle>
          <a:p>
            <a:r>
              <a:rPr lang="en-US" altLang="zh-CN" sz="2400" b="1" dirty="0" err="1"/>
              <a:t>Những</a:t>
            </a:r>
            <a:r>
              <a:rPr lang="en-US" altLang="zh-CN" sz="2400" b="1" dirty="0"/>
              <a:t> </a:t>
            </a:r>
            <a:r>
              <a:rPr lang="en-US" altLang="zh-CN" sz="2400" b="1" dirty="0" err="1"/>
              <a:t>năm</a:t>
            </a:r>
            <a:r>
              <a:rPr lang="en-US" altLang="zh-CN" sz="2400" b="1" dirty="0"/>
              <a:t> 1830</a:t>
            </a:r>
          </a:p>
        </p:txBody>
      </p:sp>
      <p:sp>
        <p:nvSpPr>
          <p:cNvPr id="3" name="Text Placeholder 2">
            <a:extLst>
              <a:ext uri="{FF2B5EF4-FFF2-40B4-BE49-F238E27FC236}">
                <a16:creationId xmlns:a16="http://schemas.microsoft.com/office/drawing/2014/main" id="{227EA5DF-D32F-BFE1-2FDA-52DE66F06FDD}"/>
              </a:ext>
            </a:extLst>
          </p:cNvPr>
          <p:cNvSpPr>
            <a:spLocks noGrp="1"/>
          </p:cNvSpPr>
          <p:nvPr>
            <p:ph type="body" sz="quarter" idx="10"/>
          </p:nvPr>
        </p:nvSpPr>
        <p:spPr>
          <a:xfrm>
            <a:off x="1114392" y="4142876"/>
            <a:ext cx="2110071" cy="1461301"/>
          </a:xfrm>
        </p:spPr>
        <p:txBody>
          <a:bodyPr/>
          <a:lstStyle/>
          <a:p>
            <a:r>
              <a:rPr lang="en-US" altLang="zh-CN" sz="1600" dirty="0" err="1">
                <a:effectLst/>
              </a:rPr>
              <a:t>Ngay</a:t>
            </a:r>
            <a:r>
              <a:rPr lang="en-US" altLang="zh-CN" sz="1600" dirty="0">
                <a:effectLst/>
              </a:rPr>
              <a:t> </a:t>
            </a:r>
            <a:r>
              <a:rPr lang="en-US" altLang="zh-CN" sz="1600" dirty="0" err="1">
                <a:effectLst/>
              </a:rPr>
              <a:t>sau</a:t>
            </a:r>
            <a:r>
              <a:rPr lang="en-US" altLang="zh-CN" sz="1600" dirty="0">
                <a:effectLst/>
              </a:rPr>
              <a:t> </a:t>
            </a:r>
            <a:r>
              <a:rPr lang="en-US" altLang="zh-CN" sz="1600" dirty="0" err="1">
                <a:effectLst/>
              </a:rPr>
              <a:t>khi</a:t>
            </a:r>
            <a:r>
              <a:rPr lang="en-US" altLang="zh-CN" sz="1600" dirty="0">
                <a:effectLst/>
              </a:rPr>
              <a:t> </a:t>
            </a:r>
            <a:r>
              <a:rPr lang="en-US" altLang="zh-CN" sz="1600" dirty="0" err="1">
                <a:effectLst/>
              </a:rPr>
              <a:t>thành</a:t>
            </a:r>
            <a:r>
              <a:rPr lang="en-US" altLang="zh-CN" sz="1600" dirty="0">
                <a:effectLst/>
              </a:rPr>
              <a:t> </a:t>
            </a:r>
            <a:r>
              <a:rPr lang="en-US" altLang="zh-CN" sz="1600" dirty="0" err="1">
                <a:effectLst/>
              </a:rPr>
              <a:t>lập</a:t>
            </a:r>
            <a:r>
              <a:rPr lang="en-US" altLang="zh-CN" sz="1600" dirty="0">
                <a:effectLst/>
              </a:rPr>
              <a:t> Nam </a:t>
            </a:r>
            <a:r>
              <a:rPr lang="en-US" altLang="zh-CN" sz="1600" dirty="0" err="1">
                <a:effectLst/>
              </a:rPr>
              <a:t>Úc</a:t>
            </a:r>
            <a:r>
              <a:rPr lang="en-US" altLang="zh-CN" sz="1600" dirty="0">
                <a:effectLst/>
              </a:rPr>
              <a:t>, Barossa </a:t>
            </a:r>
            <a:r>
              <a:rPr lang="en-US" altLang="zh-CN" sz="1600" dirty="0" err="1">
                <a:effectLst/>
              </a:rPr>
              <a:t>được</a:t>
            </a:r>
            <a:r>
              <a:rPr lang="en-US" altLang="zh-CN" sz="1600" dirty="0">
                <a:effectLst/>
              </a:rPr>
              <a:t> </a:t>
            </a:r>
            <a:r>
              <a:rPr lang="en-US" altLang="zh-CN" sz="1600" dirty="0" err="1">
                <a:effectLst/>
              </a:rPr>
              <a:t>xác</a:t>
            </a:r>
            <a:r>
              <a:rPr lang="en-US" altLang="zh-CN" sz="1600" dirty="0">
                <a:effectLst/>
              </a:rPr>
              <a:t> </a:t>
            </a:r>
            <a:r>
              <a:rPr lang="en-US" altLang="zh-CN" sz="1600" dirty="0" err="1">
                <a:effectLst/>
              </a:rPr>
              <a:t>định</a:t>
            </a:r>
            <a:r>
              <a:rPr lang="en-US" altLang="zh-CN" sz="1600" dirty="0">
                <a:effectLst/>
              </a:rPr>
              <a:t> </a:t>
            </a:r>
            <a:r>
              <a:rPr lang="en-US" altLang="zh-CN" sz="1600" dirty="0" err="1">
                <a:effectLst/>
              </a:rPr>
              <a:t>là</a:t>
            </a:r>
            <a:r>
              <a:rPr lang="en-US" altLang="zh-CN" sz="1600" dirty="0">
                <a:effectLst/>
              </a:rPr>
              <a:t> </a:t>
            </a:r>
            <a:r>
              <a:rPr lang="en-US" altLang="zh-CN" sz="1600" dirty="0" err="1">
                <a:effectLst/>
              </a:rPr>
              <a:t>một</a:t>
            </a:r>
            <a:r>
              <a:rPr lang="en-US" altLang="zh-CN" sz="1600" dirty="0">
                <a:effectLst/>
              </a:rPr>
              <a:t> </a:t>
            </a:r>
            <a:r>
              <a:rPr lang="en-US" altLang="zh-CN" sz="1600" dirty="0" err="1">
                <a:effectLst/>
              </a:rPr>
              <a:t>khu</a:t>
            </a:r>
            <a:r>
              <a:rPr lang="en-US" altLang="zh-CN" sz="1600" dirty="0">
                <a:effectLst/>
              </a:rPr>
              <a:t> </a:t>
            </a:r>
            <a:r>
              <a:rPr lang="en-US" altLang="zh-CN" sz="1600" dirty="0" err="1">
                <a:effectLst/>
              </a:rPr>
              <a:t>vực</a:t>
            </a:r>
            <a:r>
              <a:rPr lang="en-US" altLang="zh-CN" sz="1600" dirty="0">
                <a:effectLst/>
              </a:rPr>
              <a:t> </a:t>
            </a:r>
            <a:r>
              <a:rPr lang="en-US" altLang="zh-CN" sz="1600" dirty="0" err="1">
                <a:effectLst/>
              </a:rPr>
              <a:t>màu</a:t>
            </a:r>
            <a:r>
              <a:rPr lang="en-US" altLang="zh-CN" sz="1600" dirty="0">
                <a:effectLst/>
              </a:rPr>
              <a:t> </a:t>
            </a:r>
            <a:r>
              <a:rPr lang="en-US" altLang="zh-CN" sz="1600" dirty="0" err="1">
                <a:effectLst/>
              </a:rPr>
              <a:t>mỡ</a:t>
            </a:r>
            <a:r>
              <a:rPr lang="en-US" altLang="zh-CN" sz="1600" dirty="0">
                <a:effectLst/>
              </a:rPr>
              <a:t> </a:t>
            </a:r>
            <a:r>
              <a:rPr lang="en-US" altLang="zh-CN" sz="1600" dirty="0" err="1">
                <a:effectLst/>
              </a:rPr>
              <a:t>rất</a:t>
            </a:r>
            <a:r>
              <a:rPr lang="en-US" altLang="zh-CN" sz="1600" dirty="0">
                <a:effectLst/>
              </a:rPr>
              <a:t> </a:t>
            </a:r>
            <a:r>
              <a:rPr lang="en-US" altLang="zh-CN" sz="1600" dirty="0" err="1">
                <a:effectLst/>
              </a:rPr>
              <a:t>phù</a:t>
            </a:r>
            <a:r>
              <a:rPr lang="en-US" altLang="zh-CN" sz="1600" dirty="0">
                <a:effectLst/>
              </a:rPr>
              <a:t> </a:t>
            </a:r>
            <a:r>
              <a:rPr lang="en-US" altLang="zh-CN" sz="1600" dirty="0" err="1">
                <a:effectLst/>
              </a:rPr>
              <a:t>hợp</a:t>
            </a:r>
            <a:r>
              <a:rPr lang="en-US" altLang="zh-CN" sz="1600" dirty="0">
                <a:effectLst/>
              </a:rPr>
              <a:t> </a:t>
            </a:r>
            <a:r>
              <a:rPr lang="en-US" altLang="zh-CN" sz="1600" dirty="0" err="1">
                <a:effectLst/>
              </a:rPr>
              <a:t>cho</a:t>
            </a:r>
            <a:r>
              <a:rPr lang="en-US" altLang="zh-CN" sz="1600" dirty="0">
                <a:effectLst/>
              </a:rPr>
              <a:t> </a:t>
            </a:r>
            <a:r>
              <a:rPr lang="en-US" altLang="zh-CN" sz="1600" dirty="0" err="1">
                <a:effectLst/>
              </a:rPr>
              <a:t>nông</a:t>
            </a:r>
            <a:r>
              <a:rPr lang="en-US" altLang="zh-CN" sz="1600" dirty="0">
                <a:effectLst/>
              </a:rPr>
              <a:t> </a:t>
            </a:r>
            <a:r>
              <a:rPr lang="en-US" altLang="zh-CN" sz="1600" dirty="0" err="1">
                <a:effectLst/>
              </a:rPr>
              <a:t>nghiệp</a:t>
            </a:r>
            <a:r>
              <a:rPr lang="en-US" altLang="zh-CN" sz="1600" dirty="0">
                <a:effectLst/>
              </a:rPr>
              <a:t> </a:t>
            </a:r>
            <a:r>
              <a:rPr lang="en-US" altLang="zh-CN" sz="1600" dirty="0" err="1">
                <a:effectLst/>
              </a:rPr>
              <a:t>và</a:t>
            </a:r>
            <a:r>
              <a:rPr lang="en-US" altLang="zh-CN" sz="1600" dirty="0">
                <a:effectLst/>
              </a:rPr>
              <a:t> </a:t>
            </a:r>
            <a:r>
              <a:rPr lang="en-US" altLang="zh-CN" sz="1600" dirty="0" err="1">
                <a:effectLst/>
              </a:rPr>
              <a:t>trồng</a:t>
            </a:r>
            <a:r>
              <a:rPr lang="en-US" altLang="zh-CN" sz="1600" dirty="0">
                <a:effectLst/>
              </a:rPr>
              <a:t> </a:t>
            </a:r>
            <a:r>
              <a:rPr lang="en-US" altLang="zh-CN" sz="1600" dirty="0" err="1">
                <a:effectLst/>
              </a:rPr>
              <a:t>nho</a:t>
            </a:r>
            <a:r>
              <a:rPr lang="en-US" altLang="zh-CN" sz="1600" dirty="0">
                <a:effectLst/>
              </a:rPr>
              <a:t>.</a:t>
            </a:r>
          </a:p>
          <a:p>
            <a:endParaRPr lang="en-US" dirty="0"/>
          </a:p>
        </p:txBody>
      </p:sp>
      <p:sp>
        <p:nvSpPr>
          <p:cNvPr id="4" name="Text Placeholder 3">
            <a:extLst>
              <a:ext uri="{FF2B5EF4-FFF2-40B4-BE49-F238E27FC236}">
                <a16:creationId xmlns:a16="http://schemas.microsoft.com/office/drawing/2014/main" id="{30359491-78CD-80EC-0860-4ABE5A97F377}"/>
              </a:ext>
            </a:extLst>
          </p:cNvPr>
          <p:cNvSpPr>
            <a:spLocks noGrp="1"/>
          </p:cNvSpPr>
          <p:nvPr>
            <p:ph type="body" sz="quarter" idx="15"/>
          </p:nvPr>
        </p:nvSpPr>
        <p:spPr>
          <a:xfrm>
            <a:off x="4646046" y="4390739"/>
            <a:ext cx="3181217" cy="1461301"/>
          </a:xfrm>
        </p:spPr>
        <p:txBody>
          <a:bodyPr/>
          <a:lstStyle/>
          <a:p>
            <a:r>
              <a:rPr lang="en-US" altLang="zh-CN" sz="1600" dirty="0">
                <a:effectLst/>
              </a:rPr>
              <a:t>Barossa </a:t>
            </a:r>
            <a:r>
              <a:rPr lang="en-US" altLang="zh-CN" sz="1600" dirty="0" err="1">
                <a:effectLst/>
              </a:rPr>
              <a:t>lần</a:t>
            </a:r>
            <a:r>
              <a:rPr lang="en-US" altLang="zh-CN" sz="1600" dirty="0">
                <a:effectLst/>
              </a:rPr>
              <a:t> </a:t>
            </a:r>
            <a:r>
              <a:rPr lang="en-US" altLang="zh-CN" sz="1600" dirty="0" err="1">
                <a:effectLst/>
              </a:rPr>
              <a:t>đầu</a:t>
            </a:r>
            <a:r>
              <a:rPr lang="en-US" altLang="zh-CN" sz="1600" dirty="0">
                <a:effectLst/>
              </a:rPr>
              <a:t> </a:t>
            </a:r>
            <a:r>
              <a:rPr lang="en-US" altLang="zh-CN" sz="1600" dirty="0" err="1">
                <a:effectLst/>
              </a:rPr>
              <a:t>tiên</a:t>
            </a:r>
            <a:r>
              <a:rPr lang="en-US" altLang="zh-CN" sz="1600" dirty="0">
                <a:effectLst/>
              </a:rPr>
              <a:t> </a:t>
            </a:r>
            <a:r>
              <a:rPr lang="en-US" altLang="zh-CN" sz="1600" dirty="0" err="1">
                <a:effectLst/>
              </a:rPr>
              <a:t>được</a:t>
            </a:r>
            <a:r>
              <a:rPr lang="en-US" altLang="zh-CN" sz="1600" dirty="0">
                <a:effectLst/>
              </a:rPr>
              <a:t> </a:t>
            </a:r>
            <a:r>
              <a:rPr lang="en-US" altLang="zh-CN" sz="1600" dirty="0" err="1">
                <a:effectLst/>
              </a:rPr>
              <a:t>phát</a:t>
            </a:r>
            <a:r>
              <a:rPr lang="en-US" altLang="zh-CN" sz="1600" dirty="0">
                <a:effectLst/>
              </a:rPr>
              <a:t> </a:t>
            </a:r>
            <a:r>
              <a:rPr lang="en-US" altLang="zh-CN" sz="1600" dirty="0" err="1">
                <a:effectLst/>
              </a:rPr>
              <a:t>triển</a:t>
            </a:r>
            <a:r>
              <a:rPr lang="en-US" altLang="zh-CN" sz="1600" dirty="0">
                <a:effectLst/>
              </a:rPr>
              <a:t> </a:t>
            </a:r>
            <a:r>
              <a:rPr lang="en-US" altLang="zh-CN" sz="1600" dirty="0" err="1">
                <a:effectLst/>
              </a:rPr>
              <a:t>bởi</a:t>
            </a:r>
            <a:r>
              <a:rPr lang="en-US" altLang="zh-CN" sz="1600" dirty="0">
                <a:effectLst/>
              </a:rPr>
              <a:t> </a:t>
            </a:r>
            <a:r>
              <a:rPr lang="en-US" altLang="zh-CN" sz="1600" dirty="0" err="1">
                <a:effectLst/>
              </a:rPr>
              <a:t>người</a:t>
            </a:r>
            <a:r>
              <a:rPr lang="en-US" altLang="zh-CN" sz="1600" dirty="0">
                <a:effectLst/>
              </a:rPr>
              <a:t> Anh. </a:t>
            </a:r>
            <a:r>
              <a:rPr lang="en-US" altLang="zh-CN" sz="1600" dirty="0" err="1">
                <a:effectLst/>
              </a:rPr>
              <a:t>Ngay</a:t>
            </a:r>
            <a:r>
              <a:rPr lang="en-US" altLang="zh-CN" sz="1600" dirty="0">
                <a:effectLst/>
              </a:rPr>
              <a:t> </a:t>
            </a:r>
            <a:r>
              <a:rPr lang="en-US" altLang="zh-CN" sz="1600" dirty="0" err="1">
                <a:effectLst/>
              </a:rPr>
              <a:t>sau</a:t>
            </a:r>
            <a:r>
              <a:rPr lang="en-US" altLang="zh-CN" sz="1600" dirty="0">
                <a:effectLst/>
              </a:rPr>
              <a:t> </a:t>
            </a:r>
            <a:r>
              <a:rPr lang="en-US" altLang="zh-CN" sz="1600" dirty="0" err="1">
                <a:effectLst/>
              </a:rPr>
              <a:t>đó</a:t>
            </a:r>
            <a:r>
              <a:rPr lang="en-US" altLang="zh-CN" sz="1600" dirty="0">
                <a:effectLst/>
              </a:rPr>
              <a:t>, </a:t>
            </a:r>
            <a:r>
              <a:rPr lang="en-US" altLang="zh-CN" sz="1600" dirty="0" err="1">
                <a:effectLst/>
              </a:rPr>
              <a:t>những</a:t>
            </a:r>
            <a:r>
              <a:rPr lang="en-US" altLang="zh-CN" sz="1600" dirty="0">
                <a:effectLst/>
              </a:rPr>
              <a:t> </a:t>
            </a:r>
            <a:r>
              <a:rPr lang="en-US" altLang="zh-CN" sz="1600" dirty="0" err="1">
                <a:effectLst/>
              </a:rPr>
              <a:t>người</a:t>
            </a:r>
            <a:r>
              <a:rPr lang="en-US" altLang="zh-CN" sz="1600" dirty="0">
                <a:effectLst/>
              </a:rPr>
              <a:t> </a:t>
            </a:r>
            <a:r>
              <a:rPr lang="en-US" altLang="zh-CN" sz="1600" dirty="0" err="1">
                <a:effectLst/>
              </a:rPr>
              <a:t>nhập</a:t>
            </a:r>
            <a:r>
              <a:rPr lang="en-US" altLang="zh-CN" sz="1600" dirty="0">
                <a:effectLst/>
              </a:rPr>
              <a:t> </a:t>
            </a:r>
            <a:r>
              <a:rPr lang="en-US" altLang="zh-CN" sz="1600" dirty="0" err="1">
                <a:effectLst/>
              </a:rPr>
              <a:t>cư</a:t>
            </a:r>
            <a:r>
              <a:rPr lang="en-US" altLang="zh-CN" sz="1600" dirty="0">
                <a:effectLst/>
              </a:rPr>
              <a:t> </a:t>
            </a:r>
            <a:r>
              <a:rPr lang="en-US" altLang="zh-CN" sz="1600" dirty="0" err="1">
                <a:effectLst/>
              </a:rPr>
              <a:t>theo</a:t>
            </a:r>
            <a:r>
              <a:rPr lang="en-US" altLang="zh-CN" sz="1600" dirty="0">
                <a:effectLst/>
              </a:rPr>
              <a:t> </a:t>
            </a:r>
            <a:r>
              <a:rPr lang="en-US" altLang="zh-CN" sz="1600" dirty="0" err="1">
                <a:effectLst/>
              </a:rPr>
              <a:t>đạo</a:t>
            </a:r>
            <a:r>
              <a:rPr lang="en-US" altLang="zh-CN" sz="1600" dirty="0">
                <a:effectLst/>
              </a:rPr>
              <a:t> Luther Silesian </a:t>
            </a:r>
            <a:r>
              <a:rPr lang="en-US" altLang="zh-CN" sz="1600" dirty="0" err="1">
                <a:effectLst/>
              </a:rPr>
              <a:t>đến</a:t>
            </a:r>
            <a:r>
              <a:rPr lang="en-US" altLang="zh-CN" sz="1600" dirty="0">
                <a:effectLst/>
              </a:rPr>
              <a:t> </a:t>
            </a:r>
            <a:r>
              <a:rPr lang="en-US" altLang="zh-CN" sz="1600" dirty="0" err="1">
                <a:effectLst/>
              </a:rPr>
              <a:t>và</a:t>
            </a:r>
            <a:r>
              <a:rPr lang="en-US" altLang="zh-CN" sz="1600" dirty="0">
                <a:effectLst/>
              </a:rPr>
              <a:t> </a:t>
            </a:r>
            <a:r>
              <a:rPr lang="en-US" altLang="zh-CN" sz="1600" dirty="0" err="1">
                <a:effectLst/>
              </a:rPr>
              <a:t>mang</a:t>
            </a:r>
            <a:r>
              <a:rPr lang="en-US" altLang="zh-CN" sz="1600" dirty="0">
                <a:effectLst/>
              </a:rPr>
              <a:t> </a:t>
            </a:r>
            <a:r>
              <a:rPr lang="en-US" altLang="zh-CN" sz="1600" dirty="0" err="1">
                <a:effectLst/>
              </a:rPr>
              <a:t>đến</a:t>
            </a:r>
            <a:r>
              <a:rPr lang="en-US" altLang="zh-CN" sz="1600" dirty="0">
                <a:effectLst/>
              </a:rPr>
              <a:t> </a:t>
            </a:r>
            <a:r>
              <a:rPr lang="en-US" altLang="zh-CN" sz="1600" dirty="0" err="1">
                <a:effectLst/>
              </a:rPr>
              <a:t>cho</a:t>
            </a:r>
            <a:r>
              <a:rPr lang="en-US" altLang="zh-CN" sz="1600" dirty="0">
                <a:effectLst/>
              </a:rPr>
              <a:t> </a:t>
            </a:r>
            <a:r>
              <a:rPr lang="en-US" altLang="zh-CN" sz="1600" dirty="0" err="1">
                <a:effectLst/>
              </a:rPr>
              <a:t>khu</a:t>
            </a:r>
            <a:r>
              <a:rPr lang="en-US" altLang="zh-CN" sz="1600" dirty="0">
                <a:effectLst/>
              </a:rPr>
              <a:t> </a:t>
            </a:r>
            <a:r>
              <a:rPr lang="en-US" altLang="zh-CN" sz="1600" dirty="0" err="1">
                <a:effectLst/>
              </a:rPr>
              <a:t>vực</a:t>
            </a:r>
            <a:r>
              <a:rPr lang="en-US" altLang="zh-CN" sz="1600" dirty="0">
                <a:effectLst/>
              </a:rPr>
              <a:t> </a:t>
            </a:r>
            <a:r>
              <a:rPr lang="en-US" altLang="zh-CN" sz="1600" dirty="0" err="1">
                <a:effectLst/>
              </a:rPr>
              <a:t>một</a:t>
            </a:r>
            <a:r>
              <a:rPr lang="en-US" altLang="zh-CN" sz="1600" dirty="0">
                <a:effectLst/>
              </a:rPr>
              <a:t> </a:t>
            </a:r>
            <a:r>
              <a:rPr lang="en-US" altLang="zh-CN" sz="1600" dirty="0" err="1">
                <a:effectLst/>
              </a:rPr>
              <a:t>hương</a:t>
            </a:r>
            <a:r>
              <a:rPr lang="en-US" altLang="zh-CN" sz="1600" dirty="0">
                <a:effectLst/>
              </a:rPr>
              <a:t> </a:t>
            </a:r>
            <a:r>
              <a:rPr lang="en-US" altLang="zh-CN" sz="1600" dirty="0" err="1">
                <a:effectLst/>
              </a:rPr>
              <a:t>vị</a:t>
            </a:r>
            <a:r>
              <a:rPr lang="en-US" altLang="zh-CN" sz="1600" dirty="0">
                <a:effectLst/>
              </a:rPr>
              <a:t> </a:t>
            </a:r>
            <a:r>
              <a:rPr lang="en-US" altLang="zh-CN" sz="1600" dirty="0" err="1">
                <a:effectLst/>
              </a:rPr>
              <a:t>Đức</a:t>
            </a:r>
            <a:r>
              <a:rPr lang="en-US" altLang="zh-CN" sz="1600" dirty="0">
                <a:effectLst/>
              </a:rPr>
              <a:t>. </a:t>
            </a:r>
            <a:r>
              <a:rPr lang="en-US" altLang="zh-CN" sz="1600" dirty="0" err="1">
                <a:effectLst/>
              </a:rPr>
              <a:t>Các</a:t>
            </a:r>
            <a:r>
              <a:rPr lang="en-US" altLang="zh-CN" sz="1600" dirty="0">
                <a:effectLst/>
              </a:rPr>
              <a:t> </a:t>
            </a:r>
            <a:r>
              <a:rPr lang="en-US" altLang="zh-CN" sz="1600" dirty="0" err="1">
                <a:effectLst/>
              </a:rPr>
              <a:t>cây</a:t>
            </a:r>
            <a:r>
              <a:rPr lang="en-US" altLang="zh-CN" sz="1600" dirty="0">
                <a:effectLst/>
              </a:rPr>
              <a:t> </a:t>
            </a:r>
            <a:r>
              <a:rPr lang="en-US" altLang="zh-CN" sz="1600" dirty="0" err="1">
                <a:effectLst/>
              </a:rPr>
              <a:t>nho</a:t>
            </a:r>
            <a:r>
              <a:rPr lang="en-US" altLang="zh-CN" sz="1600" dirty="0">
                <a:effectLst/>
              </a:rPr>
              <a:t> Shiraz, Cabernet Sauvignon, Grenache, Mataro, Semillon </a:t>
            </a:r>
            <a:r>
              <a:rPr lang="en-US" altLang="zh-CN" sz="1600" dirty="0" err="1">
                <a:effectLst/>
              </a:rPr>
              <a:t>và</a:t>
            </a:r>
            <a:r>
              <a:rPr lang="en-US" altLang="zh-CN" sz="1600" dirty="0">
                <a:effectLst/>
              </a:rPr>
              <a:t> Riesling </a:t>
            </a:r>
            <a:r>
              <a:rPr lang="en-US" altLang="zh-CN" sz="1600" dirty="0" err="1">
                <a:effectLst/>
              </a:rPr>
              <a:t>được</a:t>
            </a:r>
            <a:r>
              <a:rPr lang="en-US" altLang="zh-CN" sz="1600" dirty="0">
                <a:effectLst/>
              </a:rPr>
              <a:t> </a:t>
            </a:r>
            <a:r>
              <a:rPr lang="en-US" altLang="zh-CN" sz="1600" dirty="0" err="1">
                <a:effectLst/>
              </a:rPr>
              <a:t>trồng</a:t>
            </a:r>
            <a:r>
              <a:rPr lang="en-US" altLang="zh-CN" sz="1600" dirty="0">
                <a:effectLst/>
              </a:rPr>
              <a:t>.</a:t>
            </a:r>
          </a:p>
          <a:p>
            <a:endParaRPr lang="en-US" dirty="0"/>
          </a:p>
        </p:txBody>
      </p:sp>
      <p:sp>
        <p:nvSpPr>
          <p:cNvPr id="5" name="Text Placeholder 4">
            <a:extLst>
              <a:ext uri="{FF2B5EF4-FFF2-40B4-BE49-F238E27FC236}">
                <a16:creationId xmlns:a16="http://schemas.microsoft.com/office/drawing/2014/main" id="{F2A0D724-51AF-9278-641E-D4C87DC57529}"/>
              </a:ext>
            </a:extLst>
          </p:cNvPr>
          <p:cNvSpPr>
            <a:spLocks noGrp="1"/>
          </p:cNvSpPr>
          <p:nvPr>
            <p:ph type="body" sz="quarter" idx="16"/>
          </p:nvPr>
        </p:nvSpPr>
        <p:spPr>
          <a:xfrm>
            <a:off x="4646047" y="3727965"/>
            <a:ext cx="2266817" cy="662774"/>
          </a:xfrm>
        </p:spPr>
        <p:txBody>
          <a:bodyPr/>
          <a:lstStyle>
            <a:lvl1pPr>
              <a:defRPr sz="1434"/>
            </a:lvl1pPr>
          </a:lstStyle>
          <a:p>
            <a:r>
              <a:rPr lang="en-US" altLang="zh-CN" sz="2400" b="1" dirty="0" err="1"/>
              <a:t>Những</a:t>
            </a:r>
            <a:r>
              <a:rPr lang="en-US" altLang="zh-CN" sz="2400" b="1" dirty="0"/>
              <a:t> </a:t>
            </a:r>
            <a:r>
              <a:rPr lang="en-US" altLang="zh-CN" sz="2400" b="1" dirty="0" err="1"/>
              <a:t>năm</a:t>
            </a:r>
            <a:r>
              <a:rPr lang="en-US" altLang="zh-CN" sz="2400" b="1" dirty="0"/>
              <a:t> 1840 – 1850</a:t>
            </a:r>
          </a:p>
        </p:txBody>
      </p:sp>
      <p:sp>
        <p:nvSpPr>
          <p:cNvPr id="6" name="Text Placeholder 5">
            <a:extLst>
              <a:ext uri="{FF2B5EF4-FFF2-40B4-BE49-F238E27FC236}">
                <a16:creationId xmlns:a16="http://schemas.microsoft.com/office/drawing/2014/main" id="{EBBA1A2A-DA89-D145-D1A4-0A1F8F8DBABA}"/>
              </a:ext>
            </a:extLst>
          </p:cNvPr>
          <p:cNvSpPr>
            <a:spLocks noGrp="1"/>
          </p:cNvSpPr>
          <p:nvPr>
            <p:ph type="body" sz="quarter" idx="17"/>
          </p:nvPr>
        </p:nvSpPr>
        <p:spPr>
          <a:xfrm>
            <a:off x="8681338" y="4432958"/>
            <a:ext cx="2976345" cy="1461301"/>
          </a:xfrm>
        </p:spPr>
        <p:txBody>
          <a:bodyPr/>
          <a:lstStyle/>
          <a:p>
            <a:r>
              <a:rPr lang="en-US" altLang="zh-CN" sz="1600" dirty="0">
                <a:effectLst/>
              </a:rPr>
              <a:t>Barossa </a:t>
            </a:r>
            <a:r>
              <a:rPr lang="en-US" altLang="zh-CN" sz="1600" dirty="0" err="1">
                <a:effectLst/>
              </a:rPr>
              <a:t>phát</a:t>
            </a:r>
            <a:r>
              <a:rPr lang="en-US" altLang="zh-CN" sz="1600" dirty="0">
                <a:effectLst/>
              </a:rPr>
              <a:t> </a:t>
            </a:r>
            <a:r>
              <a:rPr lang="en-US" altLang="zh-CN" sz="1600" dirty="0" err="1">
                <a:effectLst/>
              </a:rPr>
              <a:t>triển</a:t>
            </a:r>
            <a:r>
              <a:rPr lang="en-US" altLang="zh-CN" sz="1600" dirty="0">
                <a:effectLst/>
              </a:rPr>
              <a:t> </a:t>
            </a:r>
            <a:r>
              <a:rPr lang="en-US" altLang="zh-CN" sz="1600" dirty="0" err="1">
                <a:effectLst/>
              </a:rPr>
              <a:t>ổn</a:t>
            </a:r>
            <a:r>
              <a:rPr lang="en-US" altLang="zh-CN" sz="1600" dirty="0">
                <a:effectLst/>
              </a:rPr>
              <a:t> </a:t>
            </a:r>
            <a:r>
              <a:rPr lang="en-US" altLang="zh-CN" sz="1600" dirty="0" err="1">
                <a:effectLst/>
              </a:rPr>
              <a:t>định</a:t>
            </a:r>
            <a:r>
              <a:rPr lang="en-US" altLang="zh-CN" sz="1600" dirty="0">
                <a:effectLst/>
              </a:rPr>
              <a:t>, </a:t>
            </a:r>
            <a:r>
              <a:rPr lang="en-US" altLang="zh-CN" sz="1600" dirty="0" err="1">
                <a:effectLst/>
              </a:rPr>
              <a:t>trở</a:t>
            </a:r>
            <a:r>
              <a:rPr lang="en-US" altLang="zh-CN" sz="1600" dirty="0">
                <a:effectLst/>
              </a:rPr>
              <a:t> </a:t>
            </a:r>
            <a:r>
              <a:rPr lang="en-US" altLang="zh-CN" sz="1600" dirty="0" err="1">
                <a:effectLst/>
              </a:rPr>
              <a:t>thành</a:t>
            </a:r>
            <a:r>
              <a:rPr lang="en-US" altLang="zh-CN" sz="1600" dirty="0">
                <a:effectLst/>
              </a:rPr>
              <a:t> </a:t>
            </a:r>
            <a:r>
              <a:rPr lang="en-US" altLang="zh-CN" sz="1600" dirty="0" err="1">
                <a:effectLst/>
              </a:rPr>
              <a:t>một</a:t>
            </a:r>
            <a:r>
              <a:rPr lang="en-US" altLang="zh-CN" sz="1600" dirty="0">
                <a:effectLst/>
              </a:rPr>
              <a:t> </a:t>
            </a:r>
            <a:r>
              <a:rPr lang="en-US" altLang="zh-CN" sz="1600" dirty="0" err="1">
                <a:effectLst/>
              </a:rPr>
              <a:t>chuyên</a:t>
            </a:r>
            <a:r>
              <a:rPr lang="en-US" altLang="zh-CN" sz="1600" dirty="0">
                <a:effectLst/>
              </a:rPr>
              <a:t> </a:t>
            </a:r>
            <a:r>
              <a:rPr lang="en-US" altLang="zh-CN" sz="1600" dirty="0" err="1">
                <a:effectLst/>
              </a:rPr>
              <a:t>gia</a:t>
            </a:r>
            <a:r>
              <a:rPr lang="en-US" altLang="zh-CN" sz="1600" dirty="0">
                <a:effectLst/>
              </a:rPr>
              <a:t> </a:t>
            </a:r>
            <a:r>
              <a:rPr lang="en-US" altLang="zh-CN" sz="1600" dirty="0" err="1">
                <a:effectLst/>
              </a:rPr>
              <a:t>về</a:t>
            </a:r>
            <a:r>
              <a:rPr lang="en-US" altLang="zh-CN" sz="1600" dirty="0">
                <a:effectLst/>
              </a:rPr>
              <a:t> </a:t>
            </a:r>
            <a:r>
              <a:rPr lang="en-US" altLang="zh-CN" sz="1600" dirty="0" err="1">
                <a:effectLst/>
              </a:rPr>
              <a:t>rượu</a:t>
            </a:r>
            <a:r>
              <a:rPr lang="en-US" altLang="zh-CN" sz="1600" dirty="0">
                <a:effectLst/>
              </a:rPr>
              <a:t> vang </a:t>
            </a:r>
            <a:r>
              <a:rPr lang="en-US" altLang="zh-CN" sz="1600" dirty="0" err="1">
                <a:effectLst/>
              </a:rPr>
              <a:t>cường</a:t>
            </a:r>
            <a:r>
              <a:rPr lang="en-US" altLang="zh-CN" sz="1600" dirty="0">
                <a:effectLst/>
              </a:rPr>
              <a:t> </a:t>
            </a:r>
            <a:r>
              <a:rPr lang="en-US" altLang="zh-CN" sz="1600" dirty="0" err="1">
                <a:effectLst/>
              </a:rPr>
              <a:t>hóa</a:t>
            </a:r>
            <a:r>
              <a:rPr lang="en-US" altLang="zh-CN" sz="1600" dirty="0">
                <a:effectLst/>
              </a:rPr>
              <a:t> </a:t>
            </a:r>
            <a:r>
              <a:rPr lang="en-US" altLang="zh-CN" sz="1600" dirty="0" err="1">
                <a:effectLst/>
              </a:rPr>
              <a:t>để</a:t>
            </a:r>
            <a:r>
              <a:rPr lang="en-US" altLang="zh-CN" sz="1600" dirty="0">
                <a:effectLst/>
              </a:rPr>
              <a:t> </a:t>
            </a:r>
            <a:r>
              <a:rPr lang="en-US" altLang="zh-CN" sz="1600" dirty="0" err="1">
                <a:effectLst/>
              </a:rPr>
              <a:t>đáp</a:t>
            </a:r>
            <a:r>
              <a:rPr lang="en-US" altLang="zh-CN" sz="1600" dirty="0">
                <a:effectLst/>
              </a:rPr>
              <a:t> </a:t>
            </a:r>
            <a:r>
              <a:rPr lang="en-US" altLang="zh-CN" sz="1600" dirty="0" err="1">
                <a:effectLst/>
              </a:rPr>
              <a:t>ứng</a:t>
            </a:r>
            <a:r>
              <a:rPr lang="en-US" altLang="zh-CN" sz="1600" dirty="0">
                <a:effectLst/>
              </a:rPr>
              <a:t> </a:t>
            </a:r>
            <a:r>
              <a:rPr lang="en-US" altLang="zh-CN" sz="1600" dirty="0" err="1">
                <a:effectLst/>
              </a:rPr>
              <a:t>thị</a:t>
            </a:r>
            <a:r>
              <a:rPr lang="en-US" altLang="zh-CN" sz="1600" dirty="0">
                <a:effectLst/>
              </a:rPr>
              <a:t> </a:t>
            </a:r>
            <a:r>
              <a:rPr lang="en-US" altLang="zh-CN" sz="1600" dirty="0" err="1">
                <a:effectLst/>
              </a:rPr>
              <a:t>hiếu</a:t>
            </a:r>
            <a:r>
              <a:rPr lang="en-US" altLang="zh-CN" sz="1600" dirty="0">
                <a:effectLst/>
              </a:rPr>
              <a:t> </a:t>
            </a:r>
            <a:r>
              <a:rPr lang="en-US" altLang="zh-CN" sz="1600" dirty="0" err="1">
                <a:effectLst/>
              </a:rPr>
              <a:t>của</a:t>
            </a:r>
            <a:r>
              <a:rPr lang="en-US" altLang="zh-CN" sz="1600" dirty="0">
                <a:effectLst/>
              </a:rPr>
              <a:t> </a:t>
            </a:r>
            <a:r>
              <a:rPr lang="en-US" altLang="zh-CN" sz="1600" dirty="0" err="1">
                <a:effectLst/>
              </a:rPr>
              <a:t>người</a:t>
            </a:r>
            <a:r>
              <a:rPr lang="en-US" altLang="zh-CN" sz="1600" dirty="0">
                <a:effectLst/>
              </a:rPr>
              <a:t> </a:t>
            </a:r>
            <a:r>
              <a:rPr lang="en-US" altLang="zh-CN" sz="1600" dirty="0" err="1">
                <a:effectLst/>
              </a:rPr>
              <a:t>tiêu</a:t>
            </a:r>
            <a:r>
              <a:rPr lang="en-US" altLang="zh-CN" sz="1600" dirty="0">
                <a:effectLst/>
              </a:rPr>
              <a:t> </a:t>
            </a:r>
            <a:r>
              <a:rPr lang="en-US" altLang="zh-CN" sz="1600" dirty="0" err="1">
                <a:effectLst/>
              </a:rPr>
              <a:t>dùng</a:t>
            </a:r>
            <a:r>
              <a:rPr lang="en-US" altLang="zh-CN" sz="1600" dirty="0">
                <a:effectLst/>
              </a:rPr>
              <a:t>.</a:t>
            </a:r>
          </a:p>
        </p:txBody>
      </p:sp>
      <p:sp>
        <p:nvSpPr>
          <p:cNvPr id="7" name="Text Placeholder 6">
            <a:extLst>
              <a:ext uri="{FF2B5EF4-FFF2-40B4-BE49-F238E27FC236}">
                <a16:creationId xmlns:a16="http://schemas.microsoft.com/office/drawing/2014/main" id="{51F75101-1591-99F7-D488-E209F2FA1C84}"/>
              </a:ext>
            </a:extLst>
          </p:cNvPr>
          <p:cNvSpPr>
            <a:spLocks noGrp="1"/>
          </p:cNvSpPr>
          <p:nvPr>
            <p:ph type="body" sz="quarter" idx="18"/>
          </p:nvPr>
        </p:nvSpPr>
        <p:spPr>
          <a:xfrm>
            <a:off x="8681338" y="3727965"/>
            <a:ext cx="3313000" cy="662774"/>
          </a:xfrm>
        </p:spPr>
        <p:txBody>
          <a:bodyPr/>
          <a:lstStyle>
            <a:lvl1pPr>
              <a:defRPr sz="1234"/>
            </a:lvl1pPr>
          </a:lstStyle>
          <a:p>
            <a:r>
              <a:rPr lang="en-US" altLang="zh-CN" sz="2400" b="1" dirty="0" err="1"/>
              <a:t>Cuối</a:t>
            </a:r>
            <a:r>
              <a:rPr lang="en-US" altLang="zh-CN" sz="2400" b="1" dirty="0"/>
              <a:t> </a:t>
            </a:r>
            <a:r>
              <a:rPr lang="en-US" altLang="zh-CN" sz="2400" b="1" dirty="0" err="1"/>
              <a:t>những</a:t>
            </a:r>
            <a:r>
              <a:rPr lang="en-US" altLang="zh-CN" sz="2400" b="1" dirty="0"/>
              <a:t> </a:t>
            </a:r>
            <a:r>
              <a:rPr lang="en-US" altLang="zh-CN" sz="2400" b="1" dirty="0" err="1"/>
              <a:t>năm</a:t>
            </a:r>
            <a:r>
              <a:rPr lang="en-US" altLang="zh-CN" sz="2400" b="1" dirty="0"/>
              <a:t> 1800 – </a:t>
            </a:r>
            <a:r>
              <a:rPr lang="en-US" altLang="zh-CN" sz="2400" b="1" dirty="0" err="1"/>
              <a:t>Những</a:t>
            </a:r>
            <a:r>
              <a:rPr lang="en-US" altLang="zh-CN" sz="2400" b="1" dirty="0"/>
              <a:t> năm1960</a:t>
            </a:r>
          </a:p>
        </p:txBody>
      </p:sp>
      <p:pic>
        <p:nvPicPr>
          <p:cNvPr id="12" name="Picture Placeholder 11" descr="A vineyard with trees in the background  AI-generated content may be incorrect.">
            <a:extLst>
              <a:ext uri="{FF2B5EF4-FFF2-40B4-BE49-F238E27FC236}">
                <a16:creationId xmlns:a16="http://schemas.microsoft.com/office/drawing/2014/main" id="{EC2AE3F3-5335-015C-F95A-34237B84B47F}"/>
              </a:ext>
            </a:extLst>
          </p:cNvPr>
          <p:cNvPicPr>
            <a:picLocks noGrp="1" noChangeAspect="1"/>
          </p:cNvPicPr>
          <p:nvPr>
            <p:ph type="pic" sz="quarter" idx="12"/>
          </p:nvPr>
        </p:nvPicPr>
        <p:blipFill>
          <a:blip r:embed="rId3" cstate="print">
            <a:extLst>
              <a:ext uri="{28A0092B-C50C-407E-A947-70E740481C1C}">
                <a14:useLocalDpi xmlns:a14="http://schemas.microsoft.com/office/drawing/2010/main"/>
              </a:ext>
            </a:extLst>
          </a:blip>
          <a:srcRect/>
          <a:stretch/>
        </p:blipFill>
        <p:spPr>
          <a:xfrm>
            <a:off x="5694947" y="260350"/>
            <a:ext cx="6497053" cy="2800350"/>
          </a:xfrm>
        </p:spPr>
      </p:pic>
      <p:sp>
        <p:nvSpPr>
          <p:cNvPr id="9" name="Text Placeholder 8">
            <a:extLst>
              <a:ext uri="{FF2B5EF4-FFF2-40B4-BE49-F238E27FC236}">
                <a16:creationId xmlns:a16="http://schemas.microsoft.com/office/drawing/2014/main" id="{BAB61895-4747-01E6-2B93-52956DC8484E}"/>
              </a:ext>
            </a:extLst>
          </p:cNvPr>
          <p:cNvSpPr>
            <a:spLocks noGrp="1"/>
          </p:cNvSpPr>
          <p:nvPr>
            <p:ph type="body" sz="quarter" idx="13"/>
          </p:nvPr>
        </p:nvSpPr>
        <p:spPr>
          <a:xfrm>
            <a:off x="623888" y="1473086"/>
            <a:ext cx="4657498" cy="1325563"/>
          </a:xfrm>
        </p:spPr>
        <p:txBody>
          <a:bodyPr/>
          <a:lstStyle>
            <a:lvl1pPr>
              <a:defRPr sz="1434"/>
            </a:lvl1pPr>
          </a:lstStyle>
          <a:p>
            <a:r>
              <a:rPr lang="en-US" altLang="zh-CN" sz="2800" b="1" dirty="0">
                <a:solidFill>
                  <a:schemeClr val="accent1"/>
                </a:solidFill>
              </a:rPr>
              <a:t>MỘT QUÁ KHỨ SỐNG ĐỘNG VÀ MỘT TƯƠNG LAI TƯƠI SÁNG</a:t>
            </a:r>
          </a:p>
        </p:txBody>
      </p:sp>
      <p:sp>
        <p:nvSpPr>
          <p:cNvPr id="10" name="Text Placeholder 9">
            <a:extLst>
              <a:ext uri="{FF2B5EF4-FFF2-40B4-BE49-F238E27FC236}">
                <a16:creationId xmlns:a16="http://schemas.microsoft.com/office/drawing/2014/main" id="{5A985C99-EE3E-F3F9-38C1-722FCB631731}"/>
              </a:ext>
            </a:extLst>
          </p:cNvPr>
          <p:cNvSpPr>
            <a:spLocks noGrp="1"/>
          </p:cNvSpPr>
          <p:nvPr>
            <p:ph type="body" sz="quarter" idx="19"/>
          </p:nvPr>
        </p:nvSpPr>
        <p:spPr>
          <a:xfrm>
            <a:off x="623344" y="471676"/>
            <a:ext cx="4298950" cy="903287"/>
          </a:xfrm>
        </p:spPr>
        <p:txBody>
          <a:bodyPr/>
          <a:lstStyle/>
          <a:p>
            <a:r>
              <a:rPr lang="en-US" altLang="zh-CN" b="1" dirty="0">
                <a:solidFill>
                  <a:schemeClr val="bg2"/>
                </a:solidFill>
              </a:rPr>
              <a:t>LỊCH SỬ CỦA BAROSSA</a:t>
            </a:r>
          </a:p>
        </p:txBody>
      </p:sp>
    </p:spTree>
    <p:extLst>
      <p:ext uri="{BB962C8B-B14F-4D97-AF65-F5344CB8AC3E}">
        <p14:creationId xmlns:p14="http://schemas.microsoft.com/office/powerpoint/2010/main" val="3104801452"/>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descr="A person picking grapes from a vine  AI-generated content may be incorrect.">
            <a:extLst>
              <a:ext uri="{FF2B5EF4-FFF2-40B4-BE49-F238E27FC236}">
                <a16:creationId xmlns:a16="http://schemas.microsoft.com/office/drawing/2014/main" id="{AB0D599A-C93D-3C86-8645-BCE450242AE0}"/>
              </a:ext>
            </a:extLst>
          </p:cNvPr>
          <p:cNvPicPr>
            <a:picLocks noGrp="1" noChangeAspect="1"/>
          </p:cNvPicPr>
          <p:nvPr>
            <p:ph type="pic" sz="quarter" idx="12"/>
          </p:nvPr>
        </p:nvPicPr>
        <p:blipFill>
          <a:blip r:embed="rId3" cstate="print">
            <a:extLst>
              <a:ext uri="{28A0092B-C50C-407E-A947-70E740481C1C}">
                <a14:useLocalDpi xmlns:a14="http://schemas.microsoft.com/office/drawing/2010/main"/>
              </a:ext>
            </a:extLst>
          </a:blip>
          <a:srcRect/>
          <a:stretch>
            <a:fillRect/>
          </a:stretch>
        </p:blipFill>
        <p:spPr>
          <a:xfrm>
            <a:off x="7869238" y="3808413"/>
            <a:ext cx="4322762" cy="2800350"/>
          </a:xfrm>
        </p:spPr>
      </p:pic>
      <p:sp>
        <p:nvSpPr>
          <p:cNvPr id="3" name="Text Placeholder 2">
            <a:extLst>
              <a:ext uri="{FF2B5EF4-FFF2-40B4-BE49-F238E27FC236}">
                <a16:creationId xmlns:a16="http://schemas.microsoft.com/office/drawing/2014/main" id="{5256D255-7AFF-1176-EF03-66AC0D3B641B}"/>
              </a:ext>
            </a:extLst>
          </p:cNvPr>
          <p:cNvSpPr>
            <a:spLocks noGrp="1"/>
          </p:cNvSpPr>
          <p:nvPr>
            <p:ph type="body" sz="quarter" idx="17"/>
          </p:nvPr>
        </p:nvSpPr>
        <p:spPr>
          <a:xfrm>
            <a:off x="418829" y="4484186"/>
            <a:ext cx="2740183" cy="1461301"/>
          </a:xfrm>
        </p:spPr>
        <p:txBody>
          <a:bodyPr/>
          <a:lstStyle/>
          <a:p>
            <a:r>
              <a:rPr lang="en-US" altLang="zh-CN" sz="1600" dirty="0" err="1">
                <a:effectLst/>
              </a:rPr>
              <a:t>Rượu</a:t>
            </a:r>
            <a:r>
              <a:rPr lang="en-US" altLang="zh-CN" sz="1600" dirty="0">
                <a:effectLst/>
              </a:rPr>
              <a:t> vang Barossa </a:t>
            </a:r>
            <a:r>
              <a:rPr lang="en-US" altLang="zh-CN" sz="1600" dirty="0" err="1">
                <a:effectLst/>
              </a:rPr>
              <a:t>đa</a:t>
            </a:r>
            <a:r>
              <a:rPr lang="en-US" altLang="zh-CN" sz="1600" dirty="0">
                <a:effectLst/>
              </a:rPr>
              <a:t> </a:t>
            </a:r>
            <a:r>
              <a:rPr lang="en-US" altLang="zh-CN" sz="1600" dirty="0" err="1">
                <a:effectLst/>
              </a:rPr>
              <a:t>dạng</a:t>
            </a:r>
            <a:r>
              <a:rPr lang="en-US" altLang="zh-CN" sz="1600" dirty="0">
                <a:effectLst/>
              </a:rPr>
              <a:t> </a:t>
            </a:r>
            <a:r>
              <a:rPr lang="en-US" altLang="zh-CN" sz="1600" dirty="0" err="1">
                <a:effectLst/>
              </a:rPr>
              <a:t>hóa</a:t>
            </a:r>
            <a:r>
              <a:rPr lang="en-US" altLang="zh-CN" sz="1600" dirty="0">
                <a:effectLst/>
              </a:rPr>
              <a:t> </a:t>
            </a:r>
            <a:r>
              <a:rPr lang="en-US" altLang="zh-CN" sz="1600" dirty="0" err="1">
                <a:effectLst/>
              </a:rPr>
              <a:t>khi</a:t>
            </a:r>
            <a:r>
              <a:rPr lang="en-US" altLang="zh-CN" sz="1600" dirty="0">
                <a:effectLst/>
              </a:rPr>
              <a:t> </a:t>
            </a:r>
            <a:r>
              <a:rPr lang="en-US" altLang="zh-CN" sz="1600" dirty="0" err="1">
                <a:effectLst/>
              </a:rPr>
              <a:t>thị</a:t>
            </a:r>
            <a:r>
              <a:rPr lang="en-US" altLang="zh-CN" sz="1600" dirty="0">
                <a:effectLst/>
              </a:rPr>
              <a:t> </a:t>
            </a:r>
            <a:r>
              <a:rPr lang="en-US" altLang="zh-CN" sz="1600" dirty="0" err="1">
                <a:effectLst/>
              </a:rPr>
              <a:t>hiếu</a:t>
            </a:r>
            <a:r>
              <a:rPr lang="en-US" altLang="zh-CN" sz="1600" dirty="0">
                <a:effectLst/>
              </a:rPr>
              <a:t> </a:t>
            </a:r>
            <a:r>
              <a:rPr lang="en-US" altLang="zh-CN" sz="1600" dirty="0" err="1">
                <a:effectLst/>
              </a:rPr>
              <a:t>của</a:t>
            </a:r>
            <a:r>
              <a:rPr lang="en-US" altLang="zh-CN" sz="1600" dirty="0">
                <a:effectLst/>
              </a:rPr>
              <a:t> </a:t>
            </a:r>
            <a:r>
              <a:rPr lang="en-US" altLang="zh-CN" sz="1600" dirty="0" err="1">
                <a:effectLst/>
              </a:rPr>
              <a:t>người</a:t>
            </a:r>
            <a:r>
              <a:rPr lang="en-US" altLang="zh-CN" sz="1600" dirty="0">
                <a:effectLst/>
              </a:rPr>
              <a:t> </a:t>
            </a:r>
            <a:r>
              <a:rPr lang="en-US" altLang="zh-CN" sz="1600" dirty="0" err="1">
                <a:effectLst/>
              </a:rPr>
              <a:t>tiêu</a:t>
            </a:r>
            <a:r>
              <a:rPr lang="en-US" altLang="zh-CN" sz="1600" dirty="0">
                <a:effectLst/>
              </a:rPr>
              <a:t> </a:t>
            </a:r>
            <a:r>
              <a:rPr lang="en-US" altLang="zh-CN" sz="1600" dirty="0" err="1">
                <a:effectLst/>
              </a:rPr>
              <a:t>dùng</a:t>
            </a:r>
            <a:r>
              <a:rPr lang="en-US" altLang="zh-CN" sz="1600" dirty="0">
                <a:effectLst/>
              </a:rPr>
              <a:t> </a:t>
            </a:r>
            <a:r>
              <a:rPr lang="en-US" altLang="zh-CN" sz="1600" dirty="0" err="1">
                <a:effectLst/>
              </a:rPr>
              <a:t>phát</a:t>
            </a:r>
            <a:r>
              <a:rPr lang="en-US" altLang="zh-CN" sz="1600" dirty="0">
                <a:effectLst/>
              </a:rPr>
              <a:t> </a:t>
            </a:r>
            <a:r>
              <a:rPr lang="en-US" altLang="zh-CN" sz="1600" dirty="0" err="1">
                <a:effectLst/>
              </a:rPr>
              <a:t>triển</a:t>
            </a:r>
            <a:r>
              <a:rPr lang="en-US" altLang="zh-CN" sz="1600" dirty="0">
                <a:effectLst/>
              </a:rPr>
              <a:t>. </a:t>
            </a:r>
            <a:r>
              <a:rPr lang="en-US" altLang="zh-CN" sz="1600" dirty="0" err="1">
                <a:effectLst/>
              </a:rPr>
              <a:t>Chúng</a:t>
            </a:r>
            <a:r>
              <a:rPr lang="en-US" altLang="zh-CN" sz="1600" dirty="0">
                <a:effectLst/>
              </a:rPr>
              <a:t> </a:t>
            </a:r>
            <a:r>
              <a:rPr lang="en-US" altLang="zh-CN" sz="1600" dirty="0" err="1">
                <a:effectLst/>
              </a:rPr>
              <a:t>sớm</a:t>
            </a:r>
            <a:r>
              <a:rPr lang="en-US" altLang="zh-CN" sz="1600" dirty="0">
                <a:effectLst/>
              </a:rPr>
              <a:t> </a:t>
            </a:r>
            <a:r>
              <a:rPr lang="en-US" altLang="zh-CN" sz="1600" dirty="0" err="1">
                <a:effectLst/>
              </a:rPr>
              <a:t>có</a:t>
            </a:r>
            <a:r>
              <a:rPr lang="en-US" altLang="zh-CN" sz="1600" dirty="0">
                <a:effectLst/>
              </a:rPr>
              <a:t> </a:t>
            </a:r>
            <a:r>
              <a:rPr lang="en-US" altLang="zh-CN" sz="1600" dirty="0" err="1">
                <a:effectLst/>
              </a:rPr>
              <a:t>được</a:t>
            </a:r>
            <a:r>
              <a:rPr lang="en-US" altLang="zh-CN" sz="1600" dirty="0">
                <a:effectLst/>
              </a:rPr>
              <a:t> </a:t>
            </a:r>
            <a:r>
              <a:rPr lang="en-US" altLang="zh-CN" sz="1600" dirty="0" err="1">
                <a:effectLst/>
              </a:rPr>
              <a:t>danh</a:t>
            </a:r>
            <a:r>
              <a:rPr lang="en-US" altLang="zh-CN" sz="1600" dirty="0">
                <a:effectLst/>
              </a:rPr>
              <a:t> </a:t>
            </a:r>
            <a:r>
              <a:rPr lang="en-US" altLang="zh-CN" sz="1600" dirty="0" err="1">
                <a:effectLst/>
              </a:rPr>
              <a:t>tiếng</a:t>
            </a:r>
            <a:r>
              <a:rPr lang="en-US" altLang="zh-CN" sz="1600" dirty="0">
                <a:effectLst/>
              </a:rPr>
              <a:t> </a:t>
            </a:r>
            <a:r>
              <a:rPr lang="en-US" altLang="zh-CN" sz="1600" dirty="0" err="1">
                <a:effectLst/>
              </a:rPr>
              <a:t>toàn</a:t>
            </a:r>
            <a:r>
              <a:rPr lang="en-US" altLang="zh-CN" sz="1600" dirty="0">
                <a:effectLst/>
              </a:rPr>
              <a:t> </a:t>
            </a:r>
            <a:r>
              <a:rPr lang="en-US" altLang="zh-CN" sz="1600" dirty="0" err="1">
                <a:effectLst/>
              </a:rPr>
              <a:t>cầu</a:t>
            </a:r>
            <a:r>
              <a:rPr lang="en-US" altLang="zh-CN" sz="1600" dirty="0">
                <a:effectLst/>
              </a:rPr>
              <a:t>, </a:t>
            </a:r>
            <a:r>
              <a:rPr lang="en-US" altLang="zh-CN" sz="1600" dirty="0" err="1">
                <a:effectLst/>
              </a:rPr>
              <a:t>báo</a:t>
            </a:r>
            <a:r>
              <a:rPr lang="en-US" altLang="zh-CN" sz="1600" dirty="0">
                <a:effectLst/>
              </a:rPr>
              <a:t> </a:t>
            </a:r>
            <a:r>
              <a:rPr lang="en-US" altLang="zh-CN" sz="1600" dirty="0" err="1">
                <a:effectLst/>
              </a:rPr>
              <a:t>trước</a:t>
            </a:r>
            <a:r>
              <a:rPr lang="en-US" altLang="zh-CN" sz="1600" dirty="0">
                <a:effectLst/>
              </a:rPr>
              <a:t> </a:t>
            </a:r>
            <a:r>
              <a:rPr lang="en-US" altLang="zh-CN" sz="1600" dirty="0" err="1">
                <a:effectLst/>
              </a:rPr>
              <a:t>một</a:t>
            </a:r>
            <a:r>
              <a:rPr lang="en-US" altLang="zh-CN" sz="1600" dirty="0">
                <a:effectLst/>
              </a:rPr>
              <a:t> </a:t>
            </a:r>
            <a:r>
              <a:rPr lang="en-US" altLang="zh-CN" sz="1600" dirty="0" err="1">
                <a:effectLst/>
              </a:rPr>
              <a:t>kỷ</a:t>
            </a:r>
            <a:r>
              <a:rPr lang="en-US" altLang="zh-CN" sz="1600" dirty="0">
                <a:effectLst/>
              </a:rPr>
              <a:t> </a:t>
            </a:r>
            <a:r>
              <a:rPr lang="en-US" altLang="zh-CN" sz="1600" dirty="0" err="1">
                <a:effectLst/>
              </a:rPr>
              <a:t>nguyên</a:t>
            </a:r>
            <a:r>
              <a:rPr lang="en-US" altLang="zh-CN" sz="1600" dirty="0">
                <a:effectLst/>
              </a:rPr>
              <a:t> </a:t>
            </a:r>
            <a:r>
              <a:rPr lang="en-US" altLang="zh-CN" sz="1600" dirty="0" err="1">
                <a:effectLst/>
              </a:rPr>
              <a:t>vàng</a:t>
            </a:r>
            <a:r>
              <a:rPr lang="en-US" altLang="zh-CN" sz="1600" dirty="0">
                <a:effectLst/>
              </a:rPr>
              <a:t> </a:t>
            </a:r>
            <a:r>
              <a:rPr lang="en-US" altLang="zh-CN" sz="1600" dirty="0" err="1">
                <a:effectLst/>
              </a:rPr>
              <a:t>cho</a:t>
            </a:r>
            <a:r>
              <a:rPr lang="en-US" altLang="zh-CN" sz="1600" dirty="0">
                <a:effectLst/>
              </a:rPr>
              <a:t> </a:t>
            </a:r>
            <a:r>
              <a:rPr lang="en-US" altLang="zh-CN" sz="1600" dirty="0" err="1">
                <a:effectLst/>
              </a:rPr>
              <a:t>khu</a:t>
            </a:r>
            <a:r>
              <a:rPr lang="en-US" altLang="zh-CN" sz="1600" dirty="0">
                <a:effectLst/>
              </a:rPr>
              <a:t> </a:t>
            </a:r>
            <a:r>
              <a:rPr lang="en-US" altLang="zh-CN" sz="1600" dirty="0" err="1">
                <a:effectLst/>
              </a:rPr>
              <a:t>vực</a:t>
            </a:r>
            <a:r>
              <a:rPr lang="en-US" altLang="zh-CN" sz="1600" dirty="0">
                <a:effectLst/>
              </a:rPr>
              <a:t>.</a:t>
            </a:r>
          </a:p>
        </p:txBody>
      </p:sp>
      <p:sp>
        <p:nvSpPr>
          <p:cNvPr id="4" name="Text Placeholder 3">
            <a:extLst>
              <a:ext uri="{FF2B5EF4-FFF2-40B4-BE49-F238E27FC236}">
                <a16:creationId xmlns:a16="http://schemas.microsoft.com/office/drawing/2014/main" id="{7ABCB6D4-9233-3A79-387C-59D3A7705282}"/>
              </a:ext>
            </a:extLst>
          </p:cNvPr>
          <p:cNvSpPr>
            <a:spLocks noGrp="1"/>
          </p:cNvSpPr>
          <p:nvPr>
            <p:ph type="body" sz="quarter" idx="18"/>
          </p:nvPr>
        </p:nvSpPr>
        <p:spPr>
          <a:xfrm>
            <a:off x="407943" y="3800335"/>
            <a:ext cx="2454289" cy="662774"/>
          </a:xfrm>
        </p:spPr>
        <p:txBody>
          <a:bodyPr/>
          <a:lstStyle>
            <a:lvl1pPr>
              <a:defRPr sz="1434"/>
            </a:lvl1pPr>
          </a:lstStyle>
          <a:p>
            <a:r>
              <a:rPr lang="en-US" altLang="zh-CN" sz="2400" b="1" dirty="0" err="1"/>
              <a:t>Những</a:t>
            </a:r>
            <a:r>
              <a:rPr lang="en-US" altLang="zh-CN" sz="2400" b="1" dirty="0"/>
              <a:t> </a:t>
            </a:r>
            <a:r>
              <a:rPr lang="en-US" altLang="zh-CN" sz="2400" b="1" dirty="0" err="1"/>
              <a:t>năm</a:t>
            </a:r>
            <a:r>
              <a:rPr lang="en-US" altLang="zh-CN" sz="2400" b="1" dirty="0"/>
              <a:t> 1970 – 1980</a:t>
            </a:r>
          </a:p>
        </p:txBody>
      </p:sp>
      <p:sp>
        <p:nvSpPr>
          <p:cNvPr id="5" name="Text Placeholder 4">
            <a:extLst>
              <a:ext uri="{FF2B5EF4-FFF2-40B4-BE49-F238E27FC236}">
                <a16:creationId xmlns:a16="http://schemas.microsoft.com/office/drawing/2014/main" id="{5939C9E9-9A3A-3103-30A5-9D4F9F30651E}"/>
              </a:ext>
            </a:extLst>
          </p:cNvPr>
          <p:cNvSpPr>
            <a:spLocks noGrp="1"/>
          </p:cNvSpPr>
          <p:nvPr>
            <p:ph type="body" sz="quarter" idx="19"/>
          </p:nvPr>
        </p:nvSpPr>
        <p:spPr>
          <a:xfrm>
            <a:off x="5376882" y="4182663"/>
            <a:ext cx="2291347" cy="1461301"/>
          </a:xfrm>
        </p:spPr>
        <p:txBody>
          <a:bodyPr/>
          <a:lstStyle/>
          <a:p>
            <a:r>
              <a:rPr lang="en-US" altLang="zh-CN" sz="1600" dirty="0" err="1">
                <a:effectLst/>
              </a:rPr>
              <a:t>Hiến</a:t>
            </a:r>
            <a:r>
              <a:rPr lang="en-US" altLang="zh-CN" sz="1600" dirty="0">
                <a:effectLst/>
              </a:rPr>
              <a:t> </a:t>
            </a:r>
            <a:r>
              <a:rPr lang="en-US" altLang="zh-CN" sz="1600" dirty="0" err="1">
                <a:effectLst/>
              </a:rPr>
              <a:t>chương</a:t>
            </a:r>
            <a:r>
              <a:rPr lang="en-US" altLang="zh-CN" sz="1600" dirty="0">
                <a:effectLst/>
              </a:rPr>
              <a:t> </a:t>
            </a:r>
            <a:r>
              <a:rPr lang="en-US" altLang="zh-CN" sz="1600" dirty="0" err="1">
                <a:effectLst/>
              </a:rPr>
              <a:t>Nho</a:t>
            </a:r>
            <a:r>
              <a:rPr lang="en-US" altLang="zh-CN" sz="1600" dirty="0">
                <a:effectLst/>
              </a:rPr>
              <a:t> </a:t>
            </a:r>
            <a:r>
              <a:rPr lang="en-US" altLang="zh-CN" sz="1600" dirty="0" err="1">
                <a:effectLst/>
              </a:rPr>
              <a:t>già</a:t>
            </a:r>
            <a:r>
              <a:rPr lang="en-US" altLang="zh-CN" sz="1600" dirty="0">
                <a:effectLst/>
              </a:rPr>
              <a:t> Barossa, </a:t>
            </a:r>
            <a:r>
              <a:rPr lang="en-US" altLang="zh-CN" sz="1600" dirty="0" err="1">
                <a:effectLst/>
              </a:rPr>
              <a:t>nhằm</a:t>
            </a:r>
            <a:r>
              <a:rPr lang="en-US" altLang="zh-CN" sz="1600" dirty="0">
                <a:effectLst/>
              </a:rPr>
              <a:t> </a:t>
            </a:r>
            <a:r>
              <a:rPr lang="en-US" altLang="zh-CN" sz="1600" dirty="0" err="1">
                <a:effectLst/>
              </a:rPr>
              <a:t>mục</a:t>
            </a:r>
            <a:r>
              <a:rPr lang="en-US" altLang="zh-CN" sz="1600" dirty="0">
                <a:effectLst/>
              </a:rPr>
              <a:t> </a:t>
            </a:r>
            <a:r>
              <a:rPr lang="en-US" altLang="zh-CN" sz="1600" dirty="0" err="1">
                <a:effectLst/>
              </a:rPr>
              <a:t>đích</a:t>
            </a:r>
            <a:r>
              <a:rPr lang="en-US" altLang="zh-CN" sz="1600" dirty="0">
                <a:effectLst/>
              </a:rPr>
              <a:t> </a:t>
            </a:r>
            <a:r>
              <a:rPr lang="en-US" altLang="zh-CN" sz="1600" dirty="0" err="1">
                <a:effectLst/>
              </a:rPr>
              <a:t>công</a:t>
            </a:r>
            <a:r>
              <a:rPr lang="en-US" altLang="zh-CN" sz="1600" dirty="0">
                <a:effectLst/>
              </a:rPr>
              <a:t> </a:t>
            </a:r>
            <a:r>
              <a:rPr lang="en-US" altLang="zh-CN" sz="1600" dirty="0" err="1">
                <a:effectLst/>
              </a:rPr>
              <a:t>nhận</a:t>
            </a:r>
            <a:r>
              <a:rPr lang="en-US" altLang="zh-CN" sz="1600" dirty="0">
                <a:effectLst/>
              </a:rPr>
              <a:t> </a:t>
            </a:r>
            <a:r>
              <a:rPr lang="en-US" altLang="zh-CN" sz="1600" dirty="0" err="1">
                <a:effectLst/>
              </a:rPr>
              <a:t>và</a:t>
            </a:r>
            <a:r>
              <a:rPr lang="en-US" altLang="zh-CN" sz="1600" dirty="0">
                <a:effectLst/>
              </a:rPr>
              <a:t> </a:t>
            </a:r>
            <a:r>
              <a:rPr lang="en-US" altLang="zh-CN" sz="1600" dirty="0" err="1">
                <a:effectLst/>
              </a:rPr>
              <a:t>bảo</a:t>
            </a:r>
            <a:r>
              <a:rPr lang="en-US" altLang="zh-CN" sz="1600" dirty="0">
                <a:effectLst/>
              </a:rPr>
              <a:t> </a:t>
            </a:r>
            <a:r>
              <a:rPr lang="en-US" altLang="zh-CN" sz="1600" dirty="0" err="1">
                <a:effectLst/>
              </a:rPr>
              <a:t>tồn</a:t>
            </a:r>
            <a:r>
              <a:rPr lang="en-US" altLang="zh-CN" sz="1600" dirty="0">
                <a:effectLst/>
              </a:rPr>
              <a:t> </a:t>
            </a:r>
            <a:r>
              <a:rPr lang="en-US" altLang="zh-CN" sz="1600" dirty="0" err="1">
                <a:effectLst/>
              </a:rPr>
              <a:t>những</a:t>
            </a:r>
            <a:r>
              <a:rPr lang="en-US" altLang="zh-CN" sz="1600" dirty="0">
                <a:effectLst/>
              </a:rPr>
              <a:t> </a:t>
            </a:r>
            <a:r>
              <a:rPr lang="en-US" altLang="zh-CN" sz="1600" dirty="0" err="1">
                <a:effectLst/>
              </a:rPr>
              <a:t>cây</a:t>
            </a:r>
            <a:r>
              <a:rPr lang="en-US" altLang="zh-CN" sz="1600" dirty="0">
                <a:effectLst/>
              </a:rPr>
              <a:t> </a:t>
            </a:r>
            <a:r>
              <a:rPr lang="en-US" altLang="zh-CN" sz="1600" dirty="0" err="1">
                <a:effectLst/>
              </a:rPr>
              <a:t>nho</a:t>
            </a:r>
            <a:r>
              <a:rPr lang="en-US" altLang="zh-CN" sz="1600" dirty="0">
                <a:effectLst/>
              </a:rPr>
              <a:t> </a:t>
            </a:r>
            <a:r>
              <a:rPr lang="en-US" altLang="zh-CN" sz="1600" dirty="0" err="1">
                <a:effectLst/>
              </a:rPr>
              <a:t>lâu</a:t>
            </a:r>
            <a:r>
              <a:rPr lang="en-US" altLang="zh-CN" sz="1600" dirty="0">
                <a:effectLst/>
              </a:rPr>
              <a:t> </a:t>
            </a:r>
            <a:r>
              <a:rPr lang="en-US" altLang="zh-CN" sz="1600" dirty="0" err="1">
                <a:effectLst/>
              </a:rPr>
              <a:t>năm</a:t>
            </a:r>
            <a:r>
              <a:rPr lang="en-US" altLang="zh-CN" sz="1600" dirty="0">
                <a:effectLst/>
              </a:rPr>
              <a:t>, </a:t>
            </a:r>
            <a:r>
              <a:rPr lang="en-US" altLang="zh-CN" sz="1600" dirty="0" err="1">
                <a:effectLst/>
              </a:rPr>
              <a:t>được</a:t>
            </a:r>
            <a:r>
              <a:rPr lang="en-US" altLang="zh-CN" sz="1600" dirty="0">
                <a:effectLst/>
              </a:rPr>
              <a:t> </a:t>
            </a:r>
            <a:r>
              <a:rPr lang="en-US" altLang="zh-CN" sz="1600" dirty="0" err="1">
                <a:effectLst/>
              </a:rPr>
              <a:t>ra</a:t>
            </a:r>
            <a:r>
              <a:rPr lang="en-US" altLang="zh-CN" sz="1600" dirty="0">
                <a:effectLst/>
              </a:rPr>
              <a:t> </a:t>
            </a:r>
            <a:r>
              <a:rPr lang="en-US" altLang="zh-CN" sz="1600" dirty="0" err="1">
                <a:effectLst/>
              </a:rPr>
              <a:t>mắt</a:t>
            </a:r>
            <a:r>
              <a:rPr lang="en-US" altLang="zh-CN" sz="1600" dirty="0">
                <a:effectLst/>
              </a:rPr>
              <a:t>.</a:t>
            </a:r>
          </a:p>
          <a:p>
            <a:endParaRPr lang="en-US" dirty="0"/>
          </a:p>
        </p:txBody>
      </p:sp>
      <p:sp>
        <p:nvSpPr>
          <p:cNvPr id="6" name="Text Placeholder 5">
            <a:extLst>
              <a:ext uri="{FF2B5EF4-FFF2-40B4-BE49-F238E27FC236}">
                <a16:creationId xmlns:a16="http://schemas.microsoft.com/office/drawing/2014/main" id="{B4F648E8-2579-5D58-9377-364D1965636C}"/>
              </a:ext>
            </a:extLst>
          </p:cNvPr>
          <p:cNvSpPr>
            <a:spLocks noGrp="1"/>
          </p:cNvSpPr>
          <p:nvPr>
            <p:ph type="body" sz="quarter" idx="20"/>
          </p:nvPr>
        </p:nvSpPr>
        <p:spPr>
          <a:xfrm>
            <a:off x="5365997" y="3498812"/>
            <a:ext cx="2120040" cy="662774"/>
          </a:xfrm>
        </p:spPr>
        <p:txBody>
          <a:bodyPr/>
          <a:lstStyle>
            <a:lvl1pPr>
              <a:defRPr sz="1234"/>
            </a:lvl1pPr>
          </a:lstStyle>
          <a:p>
            <a:r>
              <a:rPr lang="en-US" altLang="zh-CN" sz="2400" b="1" dirty="0" err="1"/>
              <a:t>Năm</a:t>
            </a:r>
            <a:r>
              <a:rPr lang="en-US" altLang="zh-CN" sz="2400" b="1" dirty="0"/>
              <a:t> 2009</a:t>
            </a:r>
          </a:p>
        </p:txBody>
      </p:sp>
      <p:sp>
        <p:nvSpPr>
          <p:cNvPr id="7" name="Text Placeholder 6">
            <a:extLst>
              <a:ext uri="{FF2B5EF4-FFF2-40B4-BE49-F238E27FC236}">
                <a16:creationId xmlns:a16="http://schemas.microsoft.com/office/drawing/2014/main" id="{60DE2983-571D-0FDD-6D7F-395AFF60B6EE}"/>
              </a:ext>
            </a:extLst>
          </p:cNvPr>
          <p:cNvSpPr>
            <a:spLocks noGrp="1"/>
          </p:cNvSpPr>
          <p:nvPr>
            <p:ph type="body" sz="quarter" idx="21"/>
          </p:nvPr>
        </p:nvSpPr>
        <p:spPr/>
        <p:txBody>
          <a:bodyPr/>
          <a:lstStyle/>
          <a:p>
            <a:r>
              <a:rPr lang="en-US" altLang="zh-CN" sz="1600" dirty="0" err="1">
                <a:effectLst/>
              </a:rPr>
              <a:t>Các</a:t>
            </a:r>
            <a:r>
              <a:rPr lang="en-US" altLang="zh-CN" sz="1600" dirty="0">
                <a:effectLst/>
              </a:rPr>
              <a:t> </a:t>
            </a:r>
            <a:r>
              <a:rPr lang="en-US" altLang="zh-CN" sz="1600" dirty="0" err="1">
                <a:effectLst/>
              </a:rPr>
              <a:t>loại</a:t>
            </a:r>
            <a:r>
              <a:rPr lang="en-US" altLang="zh-CN" sz="1600" dirty="0">
                <a:effectLst/>
              </a:rPr>
              <a:t> </a:t>
            </a:r>
            <a:r>
              <a:rPr lang="en-US" altLang="zh-CN" sz="1600" dirty="0" err="1">
                <a:effectLst/>
              </a:rPr>
              <a:t>rượu</a:t>
            </a:r>
            <a:r>
              <a:rPr lang="en-US" altLang="zh-CN" sz="1600" dirty="0">
                <a:effectLst/>
              </a:rPr>
              <a:t> vang </a:t>
            </a:r>
            <a:r>
              <a:rPr lang="en-US" altLang="zh-CN" sz="1600" dirty="0" err="1">
                <a:effectLst/>
              </a:rPr>
              <a:t>đậm</a:t>
            </a:r>
            <a:r>
              <a:rPr lang="en-US" altLang="zh-CN" sz="1600" dirty="0">
                <a:effectLst/>
              </a:rPr>
              <a:t> </a:t>
            </a:r>
            <a:r>
              <a:rPr lang="en-US" altLang="zh-CN" sz="1600" dirty="0" err="1">
                <a:effectLst/>
              </a:rPr>
              <a:t>đà</a:t>
            </a:r>
            <a:r>
              <a:rPr lang="en-US" altLang="zh-CN" sz="1600" dirty="0">
                <a:effectLst/>
              </a:rPr>
              <a:t>, </a:t>
            </a:r>
            <a:r>
              <a:rPr lang="en-US" altLang="zh-CN" sz="1600" dirty="0" err="1">
                <a:effectLst/>
              </a:rPr>
              <a:t>cô</a:t>
            </a:r>
            <a:r>
              <a:rPr lang="en-US" altLang="zh-CN" sz="1600" dirty="0">
                <a:effectLst/>
              </a:rPr>
              <a:t> </a:t>
            </a:r>
            <a:r>
              <a:rPr lang="en-US" altLang="zh-CN" sz="1600" dirty="0" err="1">
                <a:effectLst/>
              </a:rPr>
              <a:t>đặc</a:t>
            </a:r>
            <a:r>
              <a:rPr lang="en-US" altLang="zh-CN" sz="1600" dirty="0">
                <a:effectLst/>
              </a:rPr>
              <a:t> </a:t>
            </a:r>
            <a:r>
              <a:rPr lang="en-US" altLang="zh-CN" sz="1600" dirty="0" err="1">
                <a:effectLst/>
              </a:rPr>
              <a:t>và</a:t>
            </a:r>
            <a:r>
              <a:rPr lang="en-US" altLang="zh-CN" sz="1600" dirty="0">
                <a:effectLst/>
              </a:rPr>
              <a:t> </a:t>
            </a:r>
            <a:r>
              <a:rPr lang="en-US" altLang="zh-CN" sz="1600" dirty="0" err="1">
                <a:effectLst/>
              </a:rPr>
              <a:t>ủ</a:t>
            </a:r>
            <a:r>
              <a:rPr lang="en-US" altLang="zh-CN" sz="1600" dirty="0">
                <a:effectLst/>
              </a:rPr>
              <a:t> </a:t>
            </a:r>
            <a:r>
              <a:rPr lang="en-US" altLang="zh-CN" sz="1600" dirty="0" err="1">
                <a:effectLst/>
              </a:rPr>
              <a:t>gỗ</a:t>
            </a:r>
            <a:r>
              <a:rPr lang="en-US" altLang="zh-CN" sz="1600" dirty="0">
                <a:effectLst/>
              </a:rPr>
              <a:t> </a:t>
            </a:r>
            <a:r>
              <a:rPr lang="en-US" altLang="zh-CN" sz="1600" dirty="0" err="1">
                <a:effectLst/>
              </a:rPr>
              <a:t>nặng</a:t>
            </a:r>
            <a:r>
              <a:rPr lang="en-US" altLang="zh-CN" sz="1600" dirty="0">
                <a:effectLst/>
              </a:rPr>
              <a:t> </a:t>
            </a:r>
            <a:r>
              <a:rPr lang="en-US" altLang="zh-CN" sz="1600" dirty="0" err="1">
                <a:effectLst/>
              </a:rPr>
              <a:t>trở</a:t>
            </a:r>
            <a:r>
              <a:rPr lang="en-US" altLang="zh-CN" sz="1600" dirty="0">
                <a:effectLst/>
              </a:rPr>
              <a:t> </a:t>
            </a:r>
            <a:r>
              <a:rPr lang="en-US" altLang="zh-CN" sz="1600" dirty="0" err="1">
                <a:effectLst/>
              </a:rPr>
              <a:t>thành</a:t>
            </a:r>
            <a:r>
              <a:rPr lang="en-US" altLang="zh-CN" sz="1600" dirty="0">
                <a:effectLst/>
              </a:rPr>
              <a:t> xu </a:t>
            </a:r>
            <a:r>
              <a:rPr lang="en-US" altLang="zh-CN" sz="1600" dirty="0" err="1">
                <a:effectLst/>
              </a:rPr>
              <a:t>hướng</a:t>
            </a:r>
            <a:r>
              <a:rPr lang="en-US" altLang="zh-CN" sz="1600" dirty="0">
                <a:effectLst/>
              </a:rPr>
              <a:t> </a:t>
            </a:r>
            <a:r>
              <a:rPr lang="en-US" altLang="zh-CN" sz="1600" dirty="0" err="1">
                <a:effectLst/>
              </a:rPr>
              <a:t>thời</a:t>
            </a:r>
            <a:r>
              <a:rPr lang="en-US" altLang="zh-CN" sz="1600" dirty="0">
                <a:effectLst/>
              </a:rPr>
              <a:t> </a:t>
            </a:r>
            <a:r>
              <a:rPr lang="en-US" altLang="zh-CN" sz="1600" dirty="0" err="1">
                <a:effectLst/>
              </a:rPr>
              <a:t>trang</a:t>
            </a:r>
            <a:r>
              <a:rPr lang="en-US" altLang="zh-CN" sz="1600" dirty="0">
                <a:effectLst/>
              </a:rPr>
              <a:t>, </a:t>
            </a:r>
            <a:r>
              <a:rPr lang="en-US" altLang="zh-CN" sz="1600" dirty="0" err="1">
                <a:effectLst/>
              </a:rPr>
              <a:t>và</a:t>
            </a:r>
            <a:r>
              <a:rPr lang="en-US" altLang="zh-CN" sz="1600" dirty="0">
                <a:effectLst/>
              </a:rPr>
              <a:t> Barossa Shiraz, Grenache </a:t>
            </a:r>
            <a:r>
              <a:rPr lang="en-US" altLang="zh-CN" sz="1600" dirty="0" err="1">
                <a:effectLst/>
              </a:rPr>
              <a:t>và</a:t>
            </a:r>
            <a:r>
              <a:rPr lang="en-US" altLang="zh-CN" sz="1600" dirty="0">
                <a:effectLst/>
              </a:rPr>
              <a:t> </a:t>
            </a:r>
            <a:r>
              <a:rPr lang="en-US" altLang="zh-CN" sz="1600" dirty="0" err="1">
                <a:effectLst/>
              </a:rPr>
              <a:t>các</a:t>
            </a:r>
            <a:r>
              <a:rPr lang="en-US" altLang="zh-CN" sz="1600" dirty="0">
                <a:effectLst/>
              </a:rPr>
              <a:t> </a:t>
            </a:r>
            <a:r>
              <a:rPr lang="en-US" altLang="zh-CN" sz="1600" dirty="0" err="1">
                <a:effectLst/>
              </a:rPr>
              <a:t>loại</a:t>
            </a:r>
            <a:r>
              <a:rPr lang="en-US" altLang="zh-CN" sz="1600" dirty="0">
                <a:effectLst/>
              </a:rPr>
              <a:t> </a:t>
            </a:r>
            <a:r>
              <a:rPr lang="en-US" altLang="zh-CN" sz="1600" dirty="0" err="1">
                <a:effectLst/>
              </a:rPr>
              <a:t>rượu</a:t>
            </a:r>
            <a:r>
              <a:rPr lang="en-US" altLang="zh-CN" sz="1600" dirty="0">
                <a:effectLst/>
              </a:rPr>
              <a:t> </a:t>
            </a:r>
            <a:r>
              <a:rPr lang="en-US" altLang="zh-CN" sz="1600" dirty="0" err="1">
                <a:effectLst/>
              </a:rPr>
              <a:t>pha</a:t>
            </a:r>
            <a:r>
              <a:rPr lang="en-US" altLang="zh-CN" sz="1600" dirty="0">
                <a:effectLst/>
              </a:rPr>
              <a:t> </a:t>
            </a:r>
            <a:r>
              <a:rPr lang="en-US" altLang="zh-CN" sz="1600" dirty="0" err="1">
                <a:effectLst/>
              </a:rPr>
              <a:t>trộn</a:t>
            </a:r>
            <a:r>
              <a:rPr lang="en-US" altLang="zh-CN" sz="1600" dirty="0">
                <a:effectLst/>
              </a:rPr>
              <a:t> </a:t>
            </a:r>
            <a:r>
              <a:rPr lang="en-US" altLang="zh-CN" sz="1600" dirty="0" err="1">
                <a:effectLst/>
              </a:rPr>
              <a:t>đỏ</a:t>
            </a:r>
            <a:r>
              <a:rPr lang="en-US" altLang="zh-CN" sz="1600" dirty="0">
                <a:effectLst/>
              </a:rPr>
              <a:t> </a:t>
            </a:r>
            <a:r>
              <a:rPr lang="en-US" altLang="zh-CN" sz="1600" dirty="0" err="1">
                <a:effectLst/>
              </a:rPr>
              <a:t>được</a:t>
            </a:r>
            <a:r>
              <a:rPr lang="en-US" altLang="zh-CN" sz="1600" dirty="0">
                <a:effectLst/>
              </a:rPr>
              <a:t> </a:t>
            </a:r>
            <a:r>
              <a:rPr lang="en-US" altLang="zh-CN" sz="1600" dirty="0" err="1">
                <a:effectLst/>
              </a:rPr>
              <a:t>ưa</a:t>
            </a:r>
            <a:r>
              <a:rPr lang="en-US" altLang="zh-CN" sz="1600" dirty="0">
                <a:effectLst/>
              </a:rPr>
              <a:t> </a:t>
            </a:r>
            <a:r>
              <a:rPr lang="en-US" altLang="zh-CN" sz="1600" dirty="0" err="1">
                <a:effectLst/>
              </a:rPr>
              <a:t>chuộng</a:t>
            </a:r>
            <a:r>
              <a:rPr lang="en-US" altLang="zh-CN" sz="1600" dirty="0">
                <a:effectLst/>
              </a:rPr>
              <a:t>.</a:t>
            </a:r>
          </a:p>
          <a:p>
            <a:endParaRPr lang="en-US" dirty="0"/>
          </a:p>
        </p:txBody>
      </p:sp>
      <p:sp>
        <p:nvSpPr>
          <p:cNvPr id="8" name="Text Placeholder 7">
            <a:extLst>
              <a:ext uri="{FF2B5EF4-FFF2-40B4-BE49-F238E27FC236}">
                <a16:creationId xmlns:a16="http://schemas.microsoft.com/office/drawing/2014/main" id="{C0021E86-05FB-E010-0702-D6FC3F863117}"/>
              </a:ext>
            </a:extLst>
          </p:cNvPr>
          <p:cNvSpPr>
            <a:spLocks noGrp="1"/>
          </p:cNvSpPr>
          <p:nvPr>
            <p:ph type="body" sz="quarter" idx="22"/>
          </p:nvPr>
        </p:nvSpPr>
        <p:spPr>
          <a:xfrm>
            <a:off x="2389652" y="1031305"/>
            <a:ext cx="3706348" cy="662774"/>
          </a:xfrm>
        </p:spPr>
        <p:txBody>
          <a:bodyPr/>
          <a:lstStyle>
            <a:lvl1pPr>
              <a:defRPr sz="1434"/>
            </a:lvl1pPr>
          </a:lstStyle>
          <a:p>
            <a:r>
              <a:rPr lang="en-US" altLang="zh-CN" sz="2400" b="1" dirty="0" err="1"/>
              <a:t>Cuối</a:t>
            </a:r>
            <a:r>
              <a:rPr lang="en-US" altLang="zh-CN" sz="2400" b="1" dirty="0"/>
              <a:t> </a:t>
            </a:r>
            <a:r>
              <a:rPr lang="en-US" altLang="zh-CN" sz="2400" b="1" dirty="0" err="1"/>
              <a:t>những</a:t>
            </a:r>
            <a:r>
              <a:rPr lang="en-US" altLang="zh-CN" sz="2400" b="1" dirty="0"/>
              <a:t> </a:t>
            </a:r>
            <a:r>
              <a:rPr lang="en-US" altLang="zh-CN" sz="2400" b="1" dirty="0" err="1"/>
              <a:t>năm</a:t>
            </a:r>
            <a:r>
              <a:rPr lang="en-US" altLang="zh-CN" sz="2400" b="1" dirty="0"/>
              <a:t> 1990 – </a:t>
            </a:r>
            <a:r>
              <a:rPr lang="en-US" altLang="zh-CN" sz="2400" b="1" dirty="0" err="1"/>
              <a:t>Đầu</a:t>
            </a:r>
            <a:r>
              <a:rPr lang="en-US" altLang="zh-CN" sz="2400" b="1" dirty="0"/>
              <a:t> </a:t>
            </a:r>
            <a:r>
              <a:rPr lang="en-US" altLang="zh-CN" sz="2400" b="1" dirty="0" err="1"/>
              <a:t>những</a:t>
            </a:r>
            <a:r>
              <a:rPr lang="en-US" altLang="zh-CN" sz="2400" b="1" dirty="0"/>
              <a:t> </a:t>
            </a:r>
            <a:r>
              <a:rPr lang="en-US" altLang="zh-CN" sz="2400" b="1" dirty="0" err="1"/>
              <a:t>năm</a:t>
            </a:r>
            <a:r>
              <a:rPr lang="en-US" altLang="zh-CN" sz="2400" b="1" dirty="0"/>
              <a:t> 2000</a:t>
            </a:r>
          </a:p>
        </p:txBody>
      </p:sp>
      <p:sp>
        <p:nvSpPr>
          <p:cNvPr id="9" name="Text Placeholder 8">
            <a:extLst>
              <a:ext uri="{FF2B5EF4-FFF2-40B4-BE49-F238E27FC236}">
                <a16:creationId xmlns:a16="http://schemas.microsoft.com/office/drawing/2014/main" id="{F3E0B256-455B-AD0B-952D-5250A56C76F6}"/>
              </a:ext>
            </a:extLst>
          </p:cNvPr>
          <p:cNvSpPr>
            <a:spLocks noGrp="1"/>
          </p:cNvSpPr>
          <p:nvPr>
            <p:ph type="body" sz="quarter" idx="23"/>
          </p:nvPr>
        </p:nvSpPr>
        <p:spPr>
          <a:xfrm>
            <a:off x="8413462" y="1241914"/>
            <a:ext cx="2976345" cy="1461301"/>
          </a:xfrm>
        </p:spPr>
        <p:txBody>
          <a:bodyPr/>
          <a:lstStyle/>
          <a:p>
            <a:r>
              <a:rPr lang="en-US" altLang="zh-CN" sz="1600" dirty="0" err="1">
                <a:effectLst/>
              </a:rPr>
              <a:t>Các</a:t>
            </a:r>
            <a:r>
              <a:rPr lang="en-US" altLang="zh-CN" sz="1600" dirty="0">
                <a:effectLst/>
              </a:rPr>
              <a:t> </a:t>
            </a:r>
            <a:r>
              <a:rPr lang="en-US" altLang="zh-CN" sz="1600" dirty="0" err="1">
                <a:effectLst/>
              </a:rPr>
              <a:t>giống</a:t>
            </a:r>
            <a:r>
              <a:rPr lang="en-US" altLang="zh-CN" sz="1600" dirty="0">
                <a:effectLst/>
              </a:rPr>
              <a:t> Barossa </a:t>
            </a:r>
            <a:r>
              <a:rPr lang="en-US" altLang="zh-CN" sz="1600" dirty="0" err="1">
                <a:effectLst/>
              </a:rPr>
              <a:t>truyền</a:t>
            </a:r>
            <a:r>
              <a:rPr lang="en-US" altLang="zh-CN" sz="1600" dirty="0">
                <a:effectLst/>
              </a:rPr>
              <a:t> </a:t>
            </a:r>
            <a:r>
              <a:rPr lang="en-US" altLang="zh-CN" sz="1600" dirty="0" err="1">
                <a:effectLst/>
              </a:rPr>
              <a:t>thống</a:t>
            </a:r>
            <a:r>
              <a:rPr lang="en-US" altLang="zh-CN" sz="1600" dirty="0">
                <a:effectLst/>
              </a:rPr>
              <a:t> </a:t>
            </a:r>
            <a:r>
              <a:rPr lang="en-US" altLang="zh-CN" sz="1600" dirty="0" err="1">
                <a:effectLst/>
              </a:rPr>
              <a:t>đã</a:t>
            </a:r>
            <a:r>
              <a:rPr lang="en-US" altLang="zh-CN" sz="1600" dirty="0">
                <a:effectLst/>
              </a:rPr>
              <a:t> </a:t>
            </a:r>
            <a:r>
              <a:rPr lang="en-US" altLang="zh-CN" sz="1600" dirty="0" err="1">
                <a:effectLst/>
              </a:rPr>
              <a:t>được</a:t>
            </a:r>
            <a:r>
              <a:rPr lang="en-US" altLang="zh-CN" sz="1600" dirty="0">
                <a:effectLst/>
              </a:rPr>
              <a:t> </a:t>
            </a:r>
            <a:r>
              <a:rPr lang="en-US" altLang="zh-CN" sz="1600" dirty="0" err="1">
                <a:effectLst/>
              </a:rPr>
              <a:t>tham</a:t>
            </a:r>
            <a:r>
              <a:rPr lang="en-US" altLang="zh-CN" sz="1600" dirty="0">
                <a:effectLst/>
              </a:rPr>
              <a:t> </a:t>
            </a:r>
            <a:r>
              <a:rPr lang="en-US" altLang="zh-CN" sz="1600" dirty="0" err="1">
                <a:effectLst/>
              </a:rPr>
              <a:t>gia</a:t>
            </a:r>
            <a:r>
              <a:rPr lang="en-US" altLang="zh-CN" sz="1600" dirty="0">
                <a:effectLst/>
              </a:rPr>
              <a:t> </a:t>
            </a:r>
            <a:r>
              <a:rPr lang="en-US" altLang="zh-CN" sz="1600" dirty="0" err="1">
                <a:effectLst/>
              </a:rPr>
              <a:t>bởi</a:t>
            </a:r>
            <a:r>
              <a:rPr lang="en-US" altLang="zh-CN" sz="1600" dirty="0">
                <a:effectLst/>
              </a:rPr>
              <a:t> </a:t>
            </a:r>
            <a:r>
              <a:rPr lang="en-US" altLang="zh-CN" sz="1600" dirty="0" err="1">
                <a:effectLst/>
              </a:rPr>
              <a:t>một</a:t>
            </a:r>
            <a:r>
              <a:rPr lang="en-US" altLang="zh-CN" sz="1600" dirty="0">
                <a:effectLst/>
              </a:rPr>
              <a:t> </a:t>
            </a:r>
            <a:r>
              <a:rPr lang="en-US" altLang="zh-CN" sz="1600" dirty="0" err="1">
                <a:effectLst/>
              </a:rPr>
              <a:t>làn</a:t>
            </a:r>
            <a:r>
              <a:rPr lang="en-US" altLang="zh-CN" sz="1600" dirty="0">
                <a:effectLst/>
              </a:rPr>
              <a:t> </a:t>
            </a:r>
            <a:r>
              <a:rPr lang="en-US" altLang="zh-CN" sz="1600" dirty="0" err="1">
                <a:effectLst/>
              </a:rPr>
              <a:t>sóng</a:t>
            </a:r>
            <a:r>
              <a:rPr lang="en-US" altLang="zh-CN" sz="1600" dirty="0">
                <a:effectLst/>
              </a:rPr>
              <a:t> </a:t>
            </a:r>
            <a:r>
              <a:rPr lang="en-US" altLang="zh-CN" sz="1600" dirty="0" err="1">
                <a:effectLst/>
              </a:rPr>
              <a:t>các</a:t>
            </a:r>
            <a:r>
              <a:rPr lang="en-US" altLang="zh-CN" sz="1600" dirty="0">
                <a:effectLst/>
              </a:rPr>
              <a:t> </a:t>
            </a:r>
            <a:r>
              <a:rPr lang="en-US" altLang="zh-CN" sz="1600" dirty="0" err="1">
                <a:effectLst/>
              </a:rPr>
              <a:t>giống</a:t>
            </a:r>
            <a:r>
              <a:rPr lang="en-US" altLang="zh-CN" sz="1600" dirty="0">
                <a:effectLst/>
              </a:rPr>
              <a:t> </a:t>
            </a:r>
            <a:r>
              <a:rPr lang="en-US" altLang="zh-CN" sz="1600" dirty="0" err="1">
                <a:effectLst/>
              </a:rPr>
              <a:t>Địa</a:t>
            </a:r>
            <a:r>
              <a:rPr lang="en-US" altLang="zh-CN" sz="1600" dirty="0">
                <a:effectLst/>
              </a:rPr>
              <a:t> Trung </a:t>
            </a:r>
            <a:r>
              <a:rPr lang="en-US" altLang="zh-CN" sz="1600" dirty="0" err="1">
                <a:effectLst/>
              </a:rPr>
              <a:t>Hải</a:t>
            </a:r>
            <a:r>
              <a:rPr lang="en-US" altLang="zh-CN" sz="1600" dirty="0">
                <a:effectLst/>
              </a:rPr>
              <a:t> </a:t>
            </a:r>
            <a:r>
              <a:rPr lang="en-US" altLang="zh-CN" sz="1600" dirty="0" err="1">
                <a:effectLst/>
              </a:rPr>
              <a:t>mới</a:t>
            </a:r>
            <a:r>
              <a:rPr lang="en-US" altLang="zh-CN" sz="1600" dirty="0">
                <a:effectLst/>
              </a:rPr>
              <a:t>, </a:t>
            </a:r>
            <a:r>
              <a:rPr lang="en-US" altLang="zh-CN" sz="1600" dirty="0" err="1">
                <a:effectLst/>
              </a:rPr>
              <a:t>cũng</a:t>
            </a:r>
            <a:r>
              <a:rPr lang="en-US" altLang="zh-CN" sz="1600" dirty="0">
                <a:effectLst/>
              </a:rPr>
              <a:t> </a:t>
            </a:r>
            <a:r>
              <a:rPr lang="en-US" altLang="zh-CN" sz="1600" dirty="0" err="1">
                <a:effectLst/>
              </a:rPr>
              <a:t>như</a:t>
            </a:r>
            <a:r>
              <a:rPr lang="en-US" altLang="zh-CN" sz="1600" dirty="0">
                <a:effectLst/>
              </a:rPr>
              <a:t> </a:t>
            </a:r>
            <a:r>
              <a:rPr lang="en-US" altLang="zh-CN" sz="1600" dirty="0" err="1">
                <a:effectLst/>
              </a:rPr>
              <a:t>một</a:t>
            </a:r>
            <a:r>
              <a:rPr lang="en-US" altLang="zh-CN" sz="1600" dirty="0">
                <a:effectLst/>
              </a:rPr>
              <a:t> </a:t>
            </a:r>
            <a:r>
              <a:rPr lang="en-US" altLang="zh-CN" sz="1600" dirty="0" err="1">
                <a:effectLst/>
              </a:rPr>
              <a:t>thế</a:t>
            </a:r>
            <a:r>
              <a:rPr lang="en-US" altLang="zh-CN" sz="1600" dirty="0">
                <a:effectLst/>
              </a:rPr>
              <a:t> </a:t>
            </a:r>
            <a:r>
              <a:rPr lang="en-US" altLang="zh-CN" sz="1600" dirty="0" err="1">
                <a:effectLst/>
              </a:rPr>
              <a:t>hệ</a:t>
            </a:r>
            <a:r>
              <a:rPr lang="en-US" altLang="zh-CN" sz="1600" dirty="0">
                <a:effectLst/>
              </a:rPr>
              <a:t> </a:t>
            </a:r>
            <a:r>
              <a:rPr lang="en-US" altLang="zh-CN" sz="1600" dirty="0" err="1">
                <a:effectLst/>
              </a:rPr>
              <a:t>người</a:t>
            </a:r>
            <a:r>
              <a:rPr lang="en-US" altLang="zh-CN" sz="1600" dirty="0">
                <a:effectLst/>
              </a:rPr>
              <a:t> </a:t>
            </a:r>
            <a:r>
              <a:rPr lang="en-US" altLang="zh-CN" sz="1600" dirty="0" err="1">
                <a:effectLst/>
              </a:rPr>
              <a:t>trồng</a:t>
            </a:r>
            <a:r>
              <a:rPr lang="en-US" altLang="zh-CN" sz="1600" dirty="0">
                <a:effectLst/>
              </a:rPr>
              <a:t> </a:t>
            </a:r>
            <a:r>
              <a:rPr lang="en-US" altLang="zh-CN" sz="1600" dirty="0" err="1">
                <a:effectLst/>
              </a:rPr>
              <a:t>nho</a:t>
            </a:r>
            <a:r>
              <a:rPr lang="en-US" altLang="zh-CN" sz="1600" dirty="0">
                <a:effectLst/>
              </a:rPr>
              <a:t> </a:t>
            </a:r>
            <a:r>
              <a:rPr lang="en-US" altLang="zh-CN" sz="1600" dirty="0" err="1">
                <a:effectLst/>
              </a:rPr>
              <a:t>và</a:t>
            </a:r>
            <a:r>
              <a:rPr lang="en-US" altLang="zh-CN" sz="1600" dirty="0">
                <a:effectLst/>
              </a:rPr>
              <a:t> </a:t>
            </a:r>
            <a:r>
              <a:rPr lang="en-US" altLang="zh-CN" sz="1600" dirty="0" err="1">
                <a:effectLst/>
              </a:rPr>
              <a:t>nhà</a:t>
            </a:r>
            <a:r>
              <a:rPr lang="en-US" altLang="zh-CN" sz="1600" dirty="0">
                <a:effectLst/>
              </a:rPr>
              <a:t> </a:t>
            </a:r>
            <a:r>
              <a:rPr lang="en-US" altLang="zh-CN" sz="1600" dirty="0" err="1">
                <a:effectLst/>
              </a:rPr>
              <a:t>sản</a:t>
            </a:r>
            <a:r>
              <a:rPr lang="en-US" altLang="zh-CN" sz="1600" dirty="0">
                <a:effectLst/>
              </a:rPr>
              <a:t> </a:t>
            </a:r>
            <a:r>
              <a:rPr lang="en-US" altLang="zh-CN" sz="1600" dirty="0" err="1">
                <a:effectLst/>
              </a:rPr>
              <a:t>xuất</a:t>
            </a:r>
            <a:r>
              <a:rPr lang="en-US" altLang="zh-CN" sz="1600" dirty="0">
                <a:effectLst/>
              </a:rPr>
              <a:t> </a:t>
            </a:r>
            <a:r>
              <a:rPr lang="en-US" altLang="zh-CN" sz="1600" dirty="0" err="1">
                <a:effectLst/>
              </a:rPr>
              <a:t>rượu</a:t>
            </a:r>
            <a:r>
              <a:rPr lang="en-US" altLang="zh-CN" sz="1600" dirty="0">
                <a:effectLst/>
              </a:rPr>
              <a:t> </a:t>
            </a:r>
            <a:r>
              <a:rPr lang="en-US" altLang="zh-CN" sz="1600" dirty="0" err="1">
                <a:effectLst/>
              </a:rPr>
              <a:t>mới</a:t>
            </a:r>
            <a:r>
              <a:rPr lang="en-US" altLang="zh-CN" sz="1600" dirty="0">
                <a:effectLst/>
              </a:rPr>
              <a:t> </a:t>
            </a:r>
            <a:r>
              <a:rPr lang="en-US" altLang="zh-CN" sz="1600" dirty="0" err="1">
                <a:effectLst/>
              </a:rPr>
              <a:t>khám</a:t>
            </a:r>
            <a:r>
              <a:rPr lang="en-US" altLang="zh-CN" sz="1600" dirty="0">
                <a:effectLst/>
              </a:rPr>
              <a:t> </a:t>
            </a:r>
            <a:r>
              <a:rPr lang="en-US" altLang="zh-CN" sz="1600" dirty="0" err="1">
                <a:effectLst/>
              </a:rPr>
              <a:t>phá</a:t>
            </a:r>
            <a:r>
              <a:rPr lang="en-US" altLang="zh-CN" sz="1600" dirty="0">
                <a:effectLst/>
              </a:rPr>
              <a:t> </a:t>
            </a:r>
            <a:r>
              <a:rPr lang="en-US" altLang="zh-CN" sz="1600" dirty="0" err="1">
                <a:effectLst/>
              </a:rPr>
              <a:t>các</a:t>
            </a:r>
            <a:r>
              <a:rPr lang="en-US" altLang="zh-CN" sz="1600" dirty="0">
                <a:effectLst/>
              </a:rPr>
              <a:t> </a:t>
            </a:r>
            <a:r>
              <a:rPr lang="en-US" altLang="zh-CN" sz="1600" dirty="0" err="1">
                <a:effectLst/>
              </a:rPr>
              <a:t>kỹ</a:t>
            </a:r>
            <a:r>
              <a:rPr lang="en-US" altLang="zh-CN" sz="1600" dirty="0">
                <a:effectLst/>
              </a:rPr>
              <a:t> </a:t>
            </a:r>
            <a:r>
              <a:rPr lang="en-US" altLang="zh-CN" sz="1600" dirty="0" err="1">
                <a:effectLst/>
              </a:rPr>
              <a:t>thuật</a:t>
            </a:r>
            <a:r>
              <a:rPr lang="en-US" altLang="zh-CN" sz="1600" dirty="0">
                <a:effectLst/>
              </a:rPr>
              <a:t> </a:t>
            </a:r>
            <a:r>
              <a:rPr lang="en-US" altLang="zh-CN" sz="1600" dirty="0" err="1">
                <a:effectLst/>
              </a:rPr>
              <a:t>sáng</a:t>
            </a:r>
            <a:r>
              <a:rPr lang="en-US" altLang="zh-CN" sz="1600" dirty="0">
                <a:effectLst/>
              </a:rPr>
              <a:t> </a:t>
            </a:r>
            <a:r>
              <a:rPr lang="en-US" altLang="zh-CN" sz="1600" dirty="0" err="1">
                <a:effectLst/>
              </a:rPr>
              <a:t>tạo</a:t>
            </a:r>
            <a:r>
              <a:rPr lang="en-US" altLang="zh-CN" sz="1600" dirty="0">
                <a:effectLst/>
              </a:rPr>
              <a:t>.</a:t>
            </a:r>
          </a:p>
          <a:p>
            <a:endParaRPr lang="en-US" dirty="0"/>
          </a:p>
        </p:txBody>
      </p:sp>
      <p:sp>
        <p:nvSpPr>
          <p:cNvPr id="10" name="Text Placeholder 9">
            <a:extLst>
              <a:ext uri="{FF2B5EF4-FFF2-40B4-BE49-F238E27FC236}">
                <a16:creationId xmlns:a16="http://schemas.microsoft.com/office/drawing/2014/main" id="{DFE5FF2A-FB8F-C485-F6F5-B9DAFFE83076}"/>
              </a:ext>
            </a:extLst>
          </p:cNvPr>
          <p:cNvSpPr>
            <a:spLocks noGrp="1"/>
          </p:cNvSpPr>
          <p:nvPr>
            <p:ph type="body" sz="quarter" idx="24"/>
          </p:nvPr>
        </p:nvSpPr>
        <p:spPr>
          <a:xfrm>
            <a:off x="8402577" y="558063"/>
            <a:ext cx="2837312" cy="662774"/>
          </a:xfrm>
        </p:spPr>
        <p:txBody>
          <a:bodyPr/>
          <a:lstStyle>
            <a:lvl1pPr>
              <a:defRPr sz="1434"/>
            </a:lvl1pPr>
          </a:lstStyle>
          <a:p>
            <a:r>
              <a:rPr lang="en-US" altLang="zh-CN" sz="2400" b="1" dirty="0" err="1"/>
              <a:t>Những</a:t>
            </a:r>
            <a:r>
              <a:rPr lang="en-US" altLang="zh-CN" sz="2400" b="1" dirty="0"/>
              <a:t> </a:t>
            </a:r>
            <a:r>
              <a:rPr lang="en-US" altLang="zh-CN" sz="2400" b="1" dirty="0" err="1"/>
              <a:t>năm</a:t>
            </a:r>
            <a:r>
              <a:rPr lang="en-US" altLang="zh-CN" sz="2400" b="1" dirty="0"/>
              <a:t> 2010 – </a:t>
            </a:r>
            <a:r>
              <a:rPr lang="en-US" altLang="zh-CN" sz="2400" b="1" dirty="0" err="1"/>
              <a:t>Ngày</a:t>
            </a:r>
            <a:r>
              <a:rPr lang="en-US" altLang="zh-CN" sz="2400" b="1" dirty="0"/>
              <a:t> nay</a:t>
            </a:r>
          </a:p>
        </p:txBody>
      </p:sp>
      <p:sp>
        <p:nvSpPr>
          <p:cNvPr id="13" name="Right Arrow 12">
            <a:extLst>
              <a:ext uri="{FF2B5EF4-FFF2-40B4-BE49-F238E27FC236}">
                <a16:creationId xmlns:a16="http://schemas.microsoft.com/office/drawing/2014/main" id="{88C39EE9-D47C-1842-E4F8-E71A42C26584}"/>
              </a:ext>
            </a:extLst>
          </p:cNvPr>
          <p:cNvSpPr/>
          <p:nvPr/>
        </p:nvSpPr>
        <p:spPr>
          <a:xfrm>
            <a:off x="10595810" y="3302728"/>
            <a:ext cx="644079" cy="252543"/>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Tree>
    <p:extLst>
      <p:ext uri="{BB962C8B-B14F-4D97-AF65-F5344CB8AC3E}">
        <p14:creationId xmlns:p14="http://schemas.microsoft.com/office/powerpoint/2010/main" val="750083859"/>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dirt road with palm trees  AI-generated content may be incorrect.">
            <a:extLst>
              <a:ext uri="{FF2B5EF4-FFF2-40B4-BE49-F238E27FC236}">
                <a16:creationId xmlns:a16="http://schemas.microsoft.com/office/drawing/2014/main" id="{C23D45FD-E3A2-DD1B-A0C8-428B19C75041}"/>
              </a:ext>
            </a:extLst>
          </p:cNvPr>
          <p:cNvPicPr>
            <a:picLocks noGrp="1" noChangeAspect="1"/>
          </p:cNvPicPr>
          <p:nvPr>
            <p:ph type="pic" sz="quarter" idx="10"/>
          </p:nvPr>
        </p:nvPicPr>
        <p:blipFill>
          <a:blip r:embed="rId3" cstate="print">
            <a:extLst>
              <a:ext uri="{28A0092B-C50C-407E-A947-70E740481C1C}">
                <a14:useLocalDpi xmlns:a14="http://schemas.microsoft.com/office/drawing/2010/main"/>
              </a:ext>
            </a:extLst>
          </a:blip>
          <a:srcRect/>
          <a:stretch>
            <a:fillRect/>
          </a:stretch>
        </p:blipFill>
        <p:spPr>
          <a:xfrm>
            <a:off x="0" y="368300"/>
            <a:ext cx="6096000" cy="6103741"/>
          </a:xfrm>
        </p:spPr>
      </p:pic>
      <p:sp>
        <p:nvSpPr>
          <p:cNvPr id="3" name="Title 2">
            <a:extLst>
              <a:ext uri="{FF2B5EF4-FFF2-40B4-BE49-F238E27FC236}">
                <a16:creationId xmlns:a16="http://schemas.microsoft.com/office/drawing/2014/main" id="{3A6E41B1-0D03-B675-1213-752E97638708}"/>
              </a:ext>
            </a:extLst>
          </p:cNvPr>
          <p:cNvSpPr>
            <a:spLocks noGrp="1"/>
          </p:cNvSpPr>
          <p:nvPr>
            <p:ph type="title"/>
          </p:nvPr>
        </p:nvSpPr>
        <p:spPr>
          <a:xfrm>
            <a:off x="6456362" y="600102"/>
            <a:ext cx="4829691" cy="785732"/>
          </a:xfrm>
        </p:spPr>
        <p:txBody>
          <a:bodyPr/>
          <a:lstStyle/>
          <a:p>
            <a:r>
              <a:rPr lang="en-US" altLang="zh-CN" b="1" dirty="0">
                <a:solidFill>
                  <a:schemeClr val="bg2"/>
                </a:solidFill>
              </a:rPr>
              <a:t>ĐỊA LÝ, KHÍ HẬU VÀ ĐẤT ĐAI</a:t>
            </a:r>
          </a:p>
        </p:txBody>
      </p:sp>
      <p:sp>
        <p:nvSpPr>
          <p:cNvPr id="5" name="Text Placeholder 4">
            <a:extLst>
              <a:ext uri="{FF2B5EF4-FFF2-40B4-BE49-F238E27FC236}">
                <a16:creationId xmlns:a16="http://schemas.microsoft.com/office/drawing/2014/main" id="{2F622F35-E55D-E736-78A0-42B0EBBB252A}"/>
              </a:ext>
            </a:extLst>
          </p:cNvPr>
          <p:cNvSpPr>
            <a:spLocks noGrp="1"/>
          </p:cNvSpPr>
          <p:nvPr>
            <p:ph type="body" sz="quarter" idx="13"/>
          </p:nvPr>
        </p:nvSpPr>
        <p:spPr>
          <a:xfrm>
            <a:off x="6456362" y="1467966"/>
            <a:ext cx="5340350" cy="1325563"/>
          </a:xfrm>
        </p:spPr>
        <p:txBody>
          <a:bodyPr/>
          <a:lstStyle>
            <a:lvl1pPr>
              <a:defRPr sz="1434"/>
            </a:lvl1pPr>
          </a:lstStyle>
          <a:p>
            <a:r>
              <a:rPr lang="en-US" altLang="zh-CN" sz="5400" b="1" dirty="0"/>
              <a:t>ĐƯỢC THÚC ĐẨY BỞI SỰ ĐA DẠNG</a:t>
            </a:r>
          </a:p>
        </p:txBody>
      </p:sp>
      <p:sp>
        <p:nvSpPr>
          <p:cNvPr id="2" name="Text Placeholder 3">
            <a:extLst>
              <a:ext uri="{FF2B5EF4-FFF2-40B4-BE49-F238E27FC236}">
                <a16:creationId xmlns:a16="http://schemas.microsoft.com/office/drawing/2014/main" id="{0B66A773-7B6B-570A-F40C-0ECF7E5F1FA2}"/>
              </a:ext>
            </a:extLst>
          </p:cNvPr>
          <p:cNvSpPr txBox="1">
            <a:spLocks/>
          </p:cNvSpPr>
          <p:nvPr/>
        </p:nvSpPr>
        <p:spPr>
          <a:xfrm>
            <a:off x="6537233" y="4064472"/>
            <a:ext cx="3426574" cy="3192048"/>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217"/>
              </a:spcBef>
              <a:spcAft>
                <a:spcPts val="315"/>
              </a:spcAft>
              <a:buClr>
                <a:srgbClr val="B2D8BE"/>
              </a:buClr>
            </a:pPr>
            <a:r>
              <a:rPr lang="en-US" altLang="zh-CN" dirty="0">
                <a:solidFill>
                  <a:schemeClr val="bg1">
                    <a:lumMod val="95000"/>
                  </a:schemeClr>
                </a:solidFill>
                <a:latin typeface="Arial" panose="020B0604020202020204" pitchFamily="34" charset="0"/>
                <a:cs typeface="Arial" panose="020B0604020202020204" pitchFamily="34" charset="0"/>
              </a:rPr>
              <a:t>Barossa </a:t>
            </a:r>
            <a:r>
              <a:rPr lang="en-US" altLang="zh-CN" dirty="0" err="1">
                <a:solidFill>
                  <a:schemeClr val="bg1">
                    <a:lumMod val="95000"/>
                  </a:schemeClr>
                </a:solidFill>
                <a:latin typeface="Arial" panose="020B0604020202020204" pitchFamily="34" charset="0"/>
                <a:cs typeface="Arial" panose="020B0604020202020204" pitchFamily="34" charset="0"/>
              </a:rPr>
              <a:t>được</a:t>
            </a:r>
            <a:r>
              <a:rPr lang="en-US" altLang="zh-CN" dirty="0">
                <a:solidFill>
                  <a:schemeClr val="bg1">
                    <a:lumMod val="95000"/>
                  </a:schemeClr>
                </a:solidFill>
                <a:latin typeface="Arial" panose="020B0604020202020204" pitchFamily="34" charset="0"/>
                <a:cs typeface="Arial" panose="020B0604020202020204" pitchFamily="34" charset="0"/>
              </a:rPr>
              <a:t> </a:t>
            </a:r>
            <a:r>
              <a:rPr lang="en-US" altLang="zh-CN" dirty="0" err="1">
                <a:solidFill>
                  <a:schemeClr val="bg1">
                    <a:lumMod val="95000"/>
                  </a:schemeClr>
                </a:solidFill>
                <a:latin typeface="Arial" panose="020B0604020202020204" pitchFamily="34" charset="0"/>
                <a:cs typeface="Arial" panose="020B0604020202020204" pitchFamily="34" charset="0"/>
              </a:rPr>
              <a:t>phân</a:t>
            </a:r>
            <a:r>
              <a:rPr lang="en-US" altLang="zh-CN" dirty="0">
                <a:solidFill>
                  <a:schemeClr val="bg1">
                    <a:lumMod val="95000"/>
                  </a:schemeClr>
                </a:solidFill>
                <a:latin typeface="Arial" panose="020B0604020202020204" pitchFamily="34" charset="0"/>
                <a:cs typeface="Arial" panose="020B0604020202020204" pitchFamily="34" charset="0"/>
              </a:rPr>
              <a:t> </a:t>
            </a:r>
            <a:r>
              <a:rPr lang="en-US" altLang="zh-CN" dirty="0" err="1">
                <a:solidFill>
                  <a:schemeClr val="bg1">
                    <a:lumMod val="95000"/>
                  </a:schemeClr>
                </a:solidFill>
                <a:latin typeface="Arial" panose="020B0604020202020204" pitchFamily="34" charset="0"/>
                <a:cs typeface="Arial" panose="020B0604020202020204" pitchFamily="34" charset="0"/>
              </a:rPr>
              <a:t>loại</a:t>
            </a:r>
            <a:r>
              <a:rPr lang="en-US" altLang="zh-CN" dirty="0">
                <a:solidFill>
                  <a:schemeClr val="bg1">
                    <a:lumMod val="95000"/>
                  </a:schemeClr>
                </a:solidFill>
                <a:latin typeface="Arial" panose="020B0604020202020204" pitchFamily="34" charset="0"/>
                <a:cs typeface="Arial" panose="020B0604020202020204" pitchFamily="34" charset="0"/>
              </a:rPr>
              <a:t> </a:t>
            </a:r>
            <a:r>
              <a:rPr lang="en-US" altLang="zh-CN" dirty="0" err="1">
                <a:solidFill>
                  <a:schemeClr val="bg1">
                    <a:lumMod val="95000"/>
                  </a:schemeClr>
                </a:solidFill>
                <a:latin typeface="Arial" panose="020B0604020202020204" pitchFamily="34" charset="0"/>
                <a:cs typeface="Arial" panose="020B0604020202020204" pitchFamily="34" charset="0"/>
              </a:rPr>
              <a:t>về</a:t>
            </a:r>
            <a:r>
              <a:rPr lang="en-US" altLang="zh-CN" dirty="0">
                <a:solidFill>
                  <a:schemeClr val="bg1">
                    <a:lumMod val="95000"/>
                  </a:schemeClr>
                </a:solidFill>
                <a:latin typeface="Arial" panose="020B0604020202020204" pitchFamily="34" charset="0"/>
                <a:cs typeface="Arial" panose="020B0604020202020204" pitchFamily="34" charset="0"/>
              </a:rPr>
              <a:t> </a:t>
            </a:r>
            <a:r>
              <a:rPr lang="en-US" altLang="zh-CN" dirty="0" err="1">
                <a:solidFill>
                  <a:schemeClr val="bg1">
                    <a:lumMod val="95000"/>
                  </a:schemeClr>
                </a:solidFill>
                <a:latin typeface="Arial" panose="020B0604020202020204" pitchFamily="34" charset="0"/>
                <a:cs typeface="Arial" panose="020B0604020202020204" pitchFamily="34" charset="0"/>
              </a:rPr>
              <a:t>mặt</a:t>
            </a:r>
            <a:r>
              <a:rPr lang="en-US" altLang="zh-CN" dirty="0">
                <a:solidFill>
                  <a:schemeClr val="bg1">
                    <a:lumMod val="95000"/>
                  </a:schemeClr>
                </a:solidFill>
                <a:latin typeface="Arial" panose="020B0604020202020204" pitchFamily="34" charset="0"/>
                <a:cs typeface="Arial" panose="020B0604020202020204" pitchFamily="34" charset="0"/>
              </a:rPr>
              <a:t> </a:t>
            </a:r>
            <a:r>
              <a:rPr lang="en-US" altLang="zh-CN" dirty="0" err="1">
                <a:solidFill>
                  <a:schemeClr val="bg1">
                    <a:lumMod val="95000"/>
                  </a:schemeClr>
                </a:solidFill>
                <a:latin typeface="Arial" panose="020B0604020202020204" pitchFamily="34" charset="0"/>
                <a:cs typeface="Arial" panose="020B0604020202020204" pitchFamily="34" charset="0"/>
              </a:rPr>
              <a:t>địa</a:t>
            </a:r>
            <a:r>
              <a:rPr lang="en-US" altLang="zh-CN" dirty="0">
                <a:solidFill>
                  <a:schemeClr val="bg1">
                    <a:lumMod val="95000"/>
                  </a:schemeClr>
                </a:solidFill>
                <a:latin typeface="Arial" panose="020B0604020202020204" pitchFamily="34" charset="0"/>
                <a:cs typeface="Arial" panose="020B0604020202020204" pitchFamily="34" charset="0"/>
              </a:rPr>
              <a:t> </a:t>
            </a:r>
            <a:r>
              <a:rPr lang="en-US" altLang="zh-CN" dirty="0" err="1">
                <a:solidFill>
                  <a:schemeClr val="bg1">
                    <a:lumMod val="95000"/>
                  </a:schemeClr>
                </a:solidFill>
                <a:latin typeface="Arial" panose="020B0604020202020204" pitchFamily="34" charset="0"/>
                <a:cs typeface="Arial" panose="020B0604020202020204" pitchFamily="34" charset="0"/>
              </a:rPr>
              <a:t>lý</a:t>
            </a:r>
            <a:r>
              <a:rPr lang="en-US" altLang="zh-CN" dirty="0">
                <a:solidFill>
                  <a:schemeClr val="bg1">
                    <a:lumMod val="95000"/>
                  </a:schemeClr>
                </a:solidFill>
                <a:latin typeface="Arial" panose="020B0604020202020204" pitchFamily="34" charset="0"/>
                <a:cs typeface="Arial" panose="020B0604020202020204" pitchFamily="34" charset="0"/>
              </a:rPr>
              <a:t> </a:t>
            </a:r>
            <a:r>
              <a:rPr lang="en-US" altLang="zh-CN" dirty="0" err="1">
                <a:solidFill>
                  <a:schemeClr val="bg1">
                    <a:lumMod val="95000"/>
                  </a:schemeClr>
                </a:solidFill>
                <a:latin typeface="Arial" panose="020B0604020202020204" pitchFamily="34" charset="0"/>
                <a:cs typeface="Arial" panose="020B0604020202020204" pitchFamily="34" charset="0"/>
              </a:rPr>
              <a:t>là</a:t>
            </a:r>
            <a:r>
              <a:rPr lang="en-US" altLang="zh-CN" dirty="0">
                <a:solidFill>
                  <a:schemeClr val="bg1">
                    <a:lumMod val="95000"/>
                  </a:schemeClr>
                </a:solidFill>
                <a:latin typeface="Arial" panose="020B0604020202020204" pitchFamily="34" charset="0"/>
                <a:cs typeface="Arial" panose="020B0604020202020204" pitchFamily="34" charset="0"/>
              </a:rPr>
              <a:t> </a:t>
            </a:r>
            <a:r>
              <a:rPr lang="en-US" altLang="zh-CN" dirty="0" err="1">
                <a:solidFill>
                  <a:schemeClr val="bg1">
                    <a:lumMod val="95000"/>
                  </a:schemeClr>
                </a:solidFill>
                <a:latin typeface="Arial" panose="020B0604020202020204" pitchFamily="34" charset="0"/>
                <a:cs typeface="Arial" panose="020B0604020202020204" pitchFamily="34" charset="0"/>
              </a:rPr>
              <a:t>một</a:t>
            </a:r>
            <a:r>
              <a:rPr lang="en-US" altLang="zh-CN" dirty="0">
                <a:solidFill>
                  <a:schemeClr val="bg1">
                    <a:lumMod val="95000"/>
                  </a:schemeClr>
                </a:solidFill>
                <a:latin typeface="Arial" panose="020B0604020202020204" pitchFamily="34" charset="0"/>
                <a:cs typeface="Arial" panose="020B0604020202020204" pitchFamily="34" charset="0"/>
              </a:rPr>
              <a:t> </a:t>
            </a:r>
            <a:r>
              <a:rPr lang="en-US" altLang="zh-CN" dirty="0" err="1">
                <a:solidFill>
                  <a:schemeClr val="bg1">
                    <a:lumMod val="95000"/>
                  </a:schemeClr>
                </a:solidFill>
                <a:latin typeface="Arial" panose="020B0604020202020204" pitchFamily="34" charset="0"/>
                <a:cs typeface="Arial" panose="020B0604020202020204" pitchFamily="34" charset="0"/>
              </a:rPr>
              <a:t>khu</a:t>
            </a:r>
            <a:r>
              <a:rPr lang="en-US" altLang="zh-CN" dirty="0">
                <a:solidFill>
                  <a:schemeClr val="bg1">
                    <a:lumMod val="95000"/>
                  </a:schemeClr>
                </a:solidFill>
                <a:latin typeface="Arial" panose="020B0604020202020204" pitchFamily="34" charset="0"/>
                <a:cs typeface="Arial" panose="020B0604020202020204" pitchFamily="34" charset="0"/>
              </a:rPr>
              <a:t> </a:t>
            </a:r>
            <a:r>
              <a:rPr lang="en-US" altLang="zh-CN" dirty="0" err="1">
                <a:solidFill>
                  <a:schemeClr val="bg1">
                    <a:lumMod val="95000"/>
                  </a:schemeClr>
                </a:solidFill>
                <a:latin typeface="Arial" panose="020B0604020202020204" pitchFamily="34" charset="0"/>
                <a:cs typeface="Arial" panose="020B0604020202020204" pitchFamily="34" charset="0"/>
              </a:rPr>
              <a:t>vực</a:t>
            </a:r>
            <a:r>
              <a:rPr lang="en-US" altLang="zh-CN" dirty="0">
                <a:solidFill>
                  <a:schemeClr val="bg1">
                    <a:lumMod val="95000"/>
                  </a:schemeClr>
                </a:solidFill>
                <a:latin typeface="Arial" panose="020B0604020202020204" pitchFamily="34" charset="0"/>
                <a:cs typeface="Arial" panose="020B0604020202020204" pitchFamily="34" charset="0"/>
              </a:rPr>
              <a:t>, bao </a:t>
            </a:r>
            <a:r>
              <a:rPr lang="en-US" altLang="zh-CN" dirty="0" err="1">
                <a:solidFill>
                  <a:schemeClr val="bg1">
                    <a:lumMod val="95000"/>
                  </a:schemeClr>
                </a:solidFill>
                <a:latin typeface="Arial" panose="020B0604020202020204" pitchFamily="34" charset="0"/>
                <a:cs typeface="Arial" panose="020B0604020202020204" pitchFamily="34" charset="0"/>
              </a:rPr>
              <a:t>gồm</a:t>
            </a:r>
            <a:r>
              <a:rPr lang="en-US" altLang="zh-CN" dirty="0">
                <a:solidFill>
                  <a:schemeClr val="bg1">
                    <a:lumMod val="95000"/>
                  </a:schemeClr>
                </a:solidFill>
                <a:latin typeface="Arial" panose="020B0604020202020204" pitchFamily="34" charset="0"/>
                <a:cs typeface="Arial" panose="020B0604020202020204" pitchFamily="34" charset="0"/>
              </a:rPr>
              <a:t>:</a:t>
            </a:r>
          </a:p>
          <a:p>
            <a:pPr marL="285750" indent="-285750">
              <a:spcBef>
                <a:spcPts val="217"/>
              </a:spcBef>
              <a:spcAft>
                <a:spcPts val="315"/>
              </a:spcAft>
              <a:buFont typeface="Arial" panose="020B0604020202020204" pitchFamily="34" charset="0"/>
              <a:buChar char="•"/>
            </a:pPr>
            <a:r>
              <a:rPr lang="en-US" altLang="zh-CN" dirty="0" err="1">
                <a:solidFill>
                  <a:schemeClr val="bg1">
                    <a:lumMod val="95000"/>
                  </a:schemeClr>
                </a:solidFill>
                <a:latin typeface="Arial" panose="020B0604020202020204" pitchFamily="34" charset="0"/>
                <a:cs typeface="Arial" panose="020B0604020202020204" pitchFamily="34" charset="0"/>
              </a:rPr>
              <a:t>Vùng</a:t>
            </a:r>
            <a:r>
              <a:rPr lang="en-US" altLang="zh-CN" dirty="0">
                <a:solidFill>
                  <a:schemeClr val="bg1">
                    <a:lumMod val="95000"/>
                  </a:schemeClr>
                </a:solidFill>
                <a:latin typeface="Arial" panose="020B0604020202020204" pitchFamily="34" charset="0"/>
                <a:cs typeface="Arial" panose="020B0604020202020204" pitchFamily="34" charset="0"/>
              </a:rPr>
              <a:t> Thung </a:t>
            </a:r>
            <a:r>
              <a:rPr lang="en-US" altLang="zh-CN" dirty="0" err="1">
                <a:solidFill>
                  <a:schemeClr val="bg1">
                    <a:lumMod val="95000"/>
                  </a:schemeClr>
                </a:solidFill>
                <a:latin typeface="Arial" panose="020B0604020202020204" pitchFamily="34" charset="0"/>
                <a:cs typeface="Arial" panose="020B0604020202020204" pitchFamily="34" charset="0"/>
              </a:rPr>
              <a:t>lũng</a:t>
            </a:r>
            <a:r>
              <a:rPr lang="en-US" altLang="zh-CN" dirty="0">
                <a:solidFill>
                  <a:schemeClr val="bg1">
                    <a:lumMod val="95000"/>
                  </a:schemeClr>
                </a:solidFill>
                <a:latin typeface="Arial" panose="020B0604020202020204" pitchFamily="34" charset="0"/>
                <a:cs typeface="Arial" panose="020B0604020202020204" pitchFamily="34" charset="0"/>
              </a:rPr>
              <a:t> Barossa</a:t>
            </a:r>
          </a:p>
          <a:p>
            <a:pPr marL="285750" indent="-285750">
              <a:spcBef>
                <a:spcPts val="217"/>
              </a:spcBef>
              <a:spcAft>
                <a:spcPts val="315"/>
              </a:spcAft>
              <a:buFont typeface="Arial" panose="020B0604020202020204" pitchFamily="34" charset="0"/>
              <a:buChar char="•"/>
            </a:pPr>
            <a:r>
              <a:rPr lang="en-US" altLang="zh-CN" dirty="0" err="1">
                <a:solidFill>
                  <a:schemeClr val="bg1">
                    <a:lumMod val="95000"/>
                  </a:schemeClr>
                </a:solidFill>
                <a:latin typeface="Arial" panose="020B0604020202020204" pitchFamily="34" charset="0"/>
                <a:cs typeface="Arial" panose="020B0604020202020204" pitchFamily="34" charset="0"/>
              </a:rPr>
              <a:t>Vùng</a:t>
            </a:r>
            <a:r>
              <a:rPr lang="en-US" altLang="zh-CN" dirty="0">
                <a:solidFill>
                  <a:schemeClr val="bg1">
                    <a:lumMod val="95000"/>
                  </a:schemeClr>
                </a:solidFill>
                <a:latin typeface="Arial" panose="020B0604020202020204" pitchFamily="34" charset="0"/>
                <a:cs typeface="Arial" panose="020B0604020202020204" pitchFamily="34" charset="0"/>
              </a:rPr>
              <a:t> Thung </a:t>
            </a:r>
            <a:r>
              <a:rPr lang="en-US" altLang="zh-CN" dirty="0" err="1">
                <a:solidFill>
                  <a:schemeClr val="bg1">
                    <a:lumMod val="95000"/>
                  </a:schemeClr>
                </a:solidFill>
                <a:latin typeface="Arial" panose="020B0604020202020204" pitchFamily="34" charset="0"/>
                <a:cs typeface="Arial" panose="020B0604020202020204" pitchFamily="34" charset="0"/>
              </a:rPr>
              <a:t>lũng</a:t>
            </a:r>
            <a:r>
              <a:rPr lang="en-US" altLang="zh-CN" dirty="0">
                <a:solidFill>
                  <a:schemeClr val="bg1">
                    <a:lumMod val="95000"/>
                  </a:schemeClr>
                </a:solidFill>
                <a:latin typeface="Arial" panose="020B0604020202020204" pitchFamily="34" charset="0"/>
                <a:cs typeface="Arial" panose="020B0604020202020204" pitchFamily="34" charset="0"/>
              </a:rPr>
              <a:t> Eden</a:t>
            </a:r>
          </a:p>
          <a:p>
            <a:pPr marL="285750" indent="-285750">
              <a:spcBef>
                <a:spcPts val="217"/>
              </a:spcBef>
              <a:spcAft>
                <a:spcPts val="315"/>
              </a:spcAft>
              <a:buFont typeface="Arial" panose="020B0604020202020204" pitchFamily="34" charset="0"/>
              <a:buChar char="•"/>
            </a:pPr>
            <a:r>
              <a:rPr lang="en-US" altLang="zh-CN" dirty="0" err="1">
                <a:solidFill>
                  <a:schemeClr val="bg1">
                    <a:lumMod val="95000"/>
                  </a:schemeClr>
                </a:solidFill>
                <a:latin typeface="Arial" panose="020B0604020202020204" pitchFamily="34" charset="0"/>
                <a:cs typeface="Arial" panose="020B0604020202020204" pitchFamily="34" charset="0"/>
              </a:rPr>
              <a:t>Tiểu</a:t>
            </a:r>
            <a:r>
              <a:rPr lang="en-US" altLang="zh-CN" dirty="0">
                <a:solidFill>
                  <a:schemeClr val="bg1">
                    <a:lumMod val="95000"/>
                  </a:schemeClr>
                </a:solidFill>
                <a:latin typeface="Arial" panose="020B0604020202020204" pitchFamily="34" charset="0"/>
                <a:cs typeface="Arial" panose="020B0604020202020204" pitchFamily="34" charset="0"/>
              </a:rPr>
              <a:t> </a:t>
            </a:r>
            <a:r>
              <a:rPr lang="en-US" altLang="zh-CN" dirty="0" err="1">
                <a:solidFill>
                  <a:schemeClr val="bg1">
                    <a:lumMod val="95000"/>
                  </a:schemeClr>
                </a:solidFill>
                <a:latin typeface="Arial" panose="020B0604020202020204" pitchFamily="34" charset="0"/>
                <a:cs typeface="Arial" panose="020B0604020202020204" pitchFamily="34" charset="0"/>
              </a:rPr>
              <a:t>vùng</a:t>
            </a:r>
            <a:r>
              <a:rPr lang="en-US" altLang="zh-CN" dirty="0">
                <a:solidFill>
                  <a:schemeClr val="bg1">
                    <a:lumMod val="95000"/>
                  </a:schemeClr>
                </a:solidFill>
                <a:latin typeface="Arial" panose="020B0604020202020204" pitchFamily="34" charset="0"/>
                <a:cs typeface="Arial" panose="020B0604020202020204" pitchFamily="34" charset="0"/>
              </a:rPr>
              <a:t> High Eden</a:t>
            </a:r>
          </a:p>
          <a:p>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05062414"/>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20348.0"/>
  <p:tag name="AS_RELEASE_DATE" val="2022.02.14"/>
  <p:tag name="AS_TITLE" val="Aspose.Slides for .NET 4.0"/>
  <p:tag name="AS_VERSION" val="22.2"/>
</p:tagLst>
</file>

<file path=ppt/theme/theme1.xml><?xml version="1.0" encoding="utf-8"?>
<a:theme xmlns:a="http://schemas.openxmlformats.org/drawingml/2006/main" name="Slide layouts">
  <a:themeElements>
    <a:clrScheme name="Australian Wine">
      <a:dk1>
        <a:srgbClr val="000000"/>
      </a:dk1>
      <a:lt1>
        <a:srgbClr val="FFFFFF"/>
      </a:lt1>
      <a:dk2>
        <a:srgbClr val="191B0E"/>
      </a:dk2>
      <a:lt2>
        <a:srgbClr val="B2D8BE"/>
      </a:lt2>
      <a:accent1>
        <a:srgbClr val="601328"/>
      </a:accent1>
      <a:accent2>
        <a:srgbClr val="173F34"/>
      </a:accent2>
      <a:accent3>
        <a:srgbClr val="55D8BF"/>
      </a:accent3>
      <a:accent4>
        <a:srgbClr val="F28F2A"/>
      </a:accent4>
      <a:accent5>
        <a:srgbClr val="FDBCA0"/>
      </a:accent5>
      <a:accent6>
        <a:srgbClr val="FFFFFF"/>
      </a:accent6>
      <a:hlink>
        <a:srgbClr val="000000"/>
      </a:hlink>
      <a:folHlink>
        <a:srgbClr val="000000"/>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dirty="0" smtClean="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defRPr>
        </a:defPPr>
      </a:lstStyle>
    </a:txDef>
  </a:objectDefaults>
  <a:extraClrSchemeLst/>
  <a:extLst>
    <a:ext uri="{05A4C25C-085E-4340-85A3-A5531E510DB2}">
      <thm15:themeFamily xmlns:thm15="http://schemas.microsoft.com/office/thememl/2012/main" name="Blank PPT 2016 Template_16x9.potx" id="{90B4C5AB-49DD-4CE7-B257-1CE91E709E62}" vid="{EB9991EE-BA41-474A-A519-EAA7DE5E9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1884AF779FE574C89E62754B4999D9C" ma:contentTypeVersion="14" ma:contentTypeDescription="Create a new document." ma:contentTypeScope="" ma:versionID="97b889dec420758f9ecd188adb65a0a0">
  <xsd:schema xmlns:xsd="http://www.w3.org/2001/XMLSchema" xmlns:xs="http://www.w3.org/2001/XMLSchema" xmlns:p="http://schemas.microsoft.com/office/2006/metadata/properties" xmlns:ns2="02256494-4976-4001-aedb-96463ae0d92e" xmlns:ns3="4e8dd08d-258d-47a9-9875-37f1ffd19f33" targetNamespace="http://schemas.microsoft.com/office/2006/metadata/properties" ma:root="true" ma:fieldsID="49682c3f37869f877c832c0415357639" ns2:_="" ns3:_="">
    <xsd:import namespace="02256494-4976-4001-aedb-96463ae0d92e"/>
    <xsd:import namespace="4e8dd08d-258d-47a9-9875-37f1ffd19f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256494-4976-4001-aedb-96463ae0d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34aa98b-8686-466b-b341-741970af6e1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8dd08d-258d-47a9-9875-37f1ffd19f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eace09f-8b56-4708-9a8b-1c6f80023f39}" ma:internalName="TaxCatchAll" ma:showField="CatchAllData" ma:web="4e8dd08d-258d-47a9-9875-37f1ffd19f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2256494-4976-4001-aedb-96463ae0d92e">
      <Terms xmlns="http://schemas.microsoft.com/office/infopath/2007/PartnerControls"/>
    </lcf76f155ced4ddcb4097134ff3c332f>
    <TaxCatchAll xmlns="4e8dd08d-258d-47a9-9875-37f1ffd19f33" xsi:nil="true"/>
  </documentManagement>
</p:properties>
</file>

<file path=customXml/itemProps1.xml><?xml version="1.0" encoding="utf-8"?>
<ds:datastoreItem xmlns:ds="http://schemas.openxmlformats.org/officeDocument/2006/customXml" ds:itemID="{5F3411F7-6578-4C91-A0C1-9B6439FCAB8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2256494-4976-4001-aedb-96463ae0d92e"/>
    <ds:schemaRef ds:uri="4e8dd08d-258d-47a9-9875-37f1ffd19f3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67DE229-D415-4F5C-8950-CD8A52522570}">
  <ds:schemaRefs>
    <ds:schemaRef ds:uri="http://schemas.microsoft.com/sharepoint/v3/contenttype/forms"/>
  </ds:schemaRefs>
</ds:datastoreItem>
</file>

<file path=customXml/itemProps3.xml><?xml version="1.0" encoding="utf-8"?>
<ds:datastoreItem xmlns:ds="http://schemas.openxmlformats.org/officeDocument/2006/customXml" ds:itemID="{B681AFA2-2007-4DB3-B288-0820BC985189}">
  <ds:schemaRefs>
    <ds:schemaRef ds:uri="02256494-4976-4001-aedb-96463ae0d92e"/>
    <ds:schemaRef ds:uri="4e8dd08d-258d-47a9-9875-37f1ffd19f33"/>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0</TotalTime>
  <Words>4442</Words>
  <Application>Microsoft Macintosh PowerPoint</Application>
  <PresentationFormat>Widescreen</PresentationFormat>
  <Paragraphs>490</Paragraphs>
  <Slides>37</Slides>
  <Notes>26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37</vt:i4>
      </vt:variant>
    </vt:vector>
  </HeadingPairs>
  <TitlesOfParts>
    <vt:vector size="42" baseType="lpstr">
      <vt:lpstr>Arial</vt:lpstr>
      <vt:lpstr>Neue Haas Grotesk Text Pro</vt:lpstr>
      <vt:lpstr>Calibri</vt:lpstr>
      <vt:lpstr>Inter Display</vt:lpstr>
      <vt:lpstr>Slide layouts</vt:lpstr>
      <vt:lpstr>PowerPoint Presentation</vt:lpstr>
      <vt:lpstr>PowerPoint Presentation</vt:lpstr>
      <vt:lpstr>ÚC</vt:lpstr>
      <vt:lpstr>NAM
ÚC</vt:lpstr>
      <vt:lpstr>HÔM NAY CHÚNG TA SẼ ĐỀ CẬP ĐẾN</vt:lpstr>
      <vt:lpstr>BAROSSA</vt:lpstr>
      <vt:lpstr>Những năm 1830</vt:lpstr>
      <vt:lpstr>PowerPoint Presentation</vt:lpstr>
      <vt:lpstr>ĐỊA LÝ, KHÍ HẬU VÀ ĐẤT ĐAI</vt:lpstr>
      <vt:lpstr>KHÍ HẬU</vt:lpstr>
      <vt:lpstr>ĐẤT</vt:lpstr>
      <vt:lpstr>PowerPoint Presentation</vt:lpstr>
      <vt:lpstr>ĐẤT</vt:lpstr>
      <vt:lpstr>TRỒNG NHO VÀ SẢN XUẤT RƯỢU VANG</vt:lpstr>
      <vt:lpstr>SẢN XUẤT RƯỢU VANG</vt:lpstr>
      <vt:lpstr>SẢN XUẤT RƯỢU VANG</vt:lpstr>
      <vt:lpstr>LỊCH SỬ PHÁT TRIỂN</vt:lpstr>
      <vt:lpstr>PowerPoint Presentation</vt:lpstr>
      <vt:lpstr>PowerPoint Presentation</vt:lpstr>
      <vt:lpstr>PowerPoint Presentation</vt:lpstr>
      <vt:lpstr>PowerPoint Presentation</vt:lpstr>
      <vt:lpstr>PowerPoint Presentation</vt:lpstr>
      <vt:lpstr>PowerPoint Presentation</vt:lpstr>
      <vt:lpstr>ĐẶC ĐIỂM
GRENACHE BAROSSA</vt:lpstr>
      <vt:lpstr>PowerPoint Presentation</vt:lpstr>
      <vt:lpstr>ĐẶC ĐIỂM
SHIRAZ THUNG LŨNG BAROSSA</vt:lpstr>
      <vt:lpstr>PowerPoint Presentation</vt:lpstr>
      <vt:lpstr>Đặc điểm của EDEN VALLEY SHIRAZ</vt:lpstr>
      <vt:lpstr>PowerPoint Presentation</vt:lpstr>
      <vt:lpstr>Đặc điểm của CABERNET SAUVIGNON  THUNG LŨNG BAROSSA</vt:lpstr>
      <vt:lpstr>PowerPoint Presentation</vt:lpstr>
      <vt:lpstr>PowerPoint Presentation</vt:lpstr>
      <vt:lpstr>BAROSSA
NHỮNG LOẠI RƯỢU NGON NHẤT CÒN LẠI</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revision>1</cp:revision>
  <dcterms:created xsi:type="dcterms:W3CDTF">2018-07-25T07:02:59Z</dcterms:created>
  <dcterms:modified xsi:type="dcterms:W3CDTF">2026-03-25T11:00:39Z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INKTEK-CHUNK-1">
    <vt:lpwstr>010021{"F":2,"I":"6981-60FE-E215-5441"}</vt:lpwstr>
  </property>
  <property fmtid="{D5CDD505-2E9C-101B-9397-08002B2CF9AE}" pid="3" name="ContentTypeId">
    <vt:lpwstr>0x01010011884AF779FE574C89E62754B4999D9C</vt:lpwstr>
  </property>
  <property fmtid="{D5CDD505-2E9C-101B-9397-08002B2CF9AE}" pid="4" name="MediaServiceImageTags">
    <vt:lpwstr/>
  </property>
</Properties>
</file>