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media/image5.svg" ContentType="image/svg+xml"/>
  <Override PartName="/ppt/media/image7.svg" ContentType="image/svg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>
  <p:sldMasterIdLst>
    <p:sldMasterId id="2147483648" r:id="rId4"/>
  </p:sldMasterIdLst>
  <p:notesMasterIdLst>
    <p:notesMasterId r:id="rId30"/>
  </p:notesMasterIdLst>
  <p:sldIdLst>
    <p:sldId id="256" r:id="rId5"/>
    <p:sldId id="478" r:id="rId6"/>
    <p:sldId id="645" r:id="rId7"/>
    <p:sldId id="637" r:id="rId8"/>
    <p:sldId id="646" r:id="rId9"/>
    <p:sldId id="647" r:id="rId10"/>
    <p:sldId id="636" r:id="rId11"/>
    <p:sldId id="669" r:id="rId12"/>
    <p:sldId id="641" r:id="rId13"/>
    <p:sldId id="642" r:id="rId14"/>
    <p:sldId id="643" r:id="rId15"/>
    <p:sldId id="648" r:id="rId16"/>
    <p:sldId id="671" r:id="rId17"/>
    <p:sldId id="652" r:id="rId18"/>
    <p:sldId id="280" r:id="rId19"/>
    <p:sldId id="617" r:id="rId20"/>
    <p:sldId id="657" r:id="rId21"/>
    <p:sldId id="626" r:id="rId22"/>
    <p:sldId id="720" r:id="rId23"/>
    <p:sldId id="721" r:id="rId24"/>
    <p:sldId id="722" r:id="rId25"/>
    <p:sldId id="723" r:id="rId26"/>
    <p:sldId id="659" r:id="rId27"/>
    <p:sldId id="340" r:id="rId28"/>
    <p:sldId id="724" r:id="rId29"/>
  </p:sldIdLst>
  <p:sldSz cx="12192000" cy="6858000"/>
  <p:notesSz cx="6858000" cy="9144000"/>
  <p:embeddedFontLst>
    <p:embeddedFont>
      <p:font typeface="Inter Display" panose="02000503000000020004" pitchFamily="2" charset="0"/>
      <p:regular r:id="rId31"/>
      <p:bold r:id="rId32"/>
      <p:italic r:id="rId33"/>
      <p:boldItalic r:id="rId34"/>
    </p:embeddedFont>
    <p:embeddedFont>
      <p:font typeface="Neue Haas Grotesk Text Pro" panose="020B0504020202020204" pitchFamily="34" charset="77"/>
      <p:regular r:id="rId35"/>
      <p:bold r:id="rId36"/>
      <p:italic r:id="rId37"/>
      <p:boldItalic r:id="rId38"/>
    </p:embeddedFont>
    <p:embeddedFont>
      <p:font typeface="Segoe UI" panose="020B0502040204020203" pitchFamily="34" charset="0"/>
      <p:regular r:id="rId39"/>
      <p:bold r:id="rId40"/>
      <p:italic r:id="rId41"/>
      <p:boldItalic r:id="rId42"/>
    </p:embeddedFont>
  </p:embeddedFontLst>
  <p:custDataLst>
    <p:tags r:id="rId43"/>
  </p:custDataLst>
  <p:defaultTextStyle>
    <a:defPPr>
      <a:defRPr lang="en-US"/>
    </a:defPPr>
    <a:lvl1pPr marL="0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7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5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2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702" userDrawn="1">
          <p15:clr>
            <a:srgbClr val="A4A3A4"/>
          </p15:clr>
        </p15:guide>
        <p15:guide id="2" pos="211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68" autoAdjust="0"/>
    <p:restoredTop sz="77619" autoAdjust="0"/>
  </p:normalViewPr>
  <p:slideViewPr>
    <p:cSldViewPr snapToGrid="0">
      <p:cViewPr varScale="1">
        <p:scale>
          <a:sx n="93" d="100"/>
          <a:sy n="93" d="100"/>
        </p:scale>
        <p:origin x="760" y="192"/>
      </p:cViewPr>
      <p:guideLst>
        <p:guide orient="horz" pos="3702"/>
        <p:guide pos="211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9.fntdata"/><Relationship Id="rId21" Type="http://schemas.openxmlformats.org/officeDocument/2006/relationships/slide" Target="slides/slide17.xml"/><Relationship Id="rId34" Type="http://schemas.openxmlformats.org/officeDocument/2006/relationships/font" Target="fonts/font4.fntdata"/><Relationship Id="rId42" Type="http://schemas.openxmlformats.org/officeDocument/2006/relationships/font" Target="fonts/font12.fntdata"/><Relationship Id="rId47" Type="http://schemas.openxmlformats.org/officeDocument/2006/relationships/theme" Target="theme/theme1.xml"/><Relationship Id="rId50" Type="http://schemas.microsoft.com/office/2018/10/relationships/authors" Target="author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font" Target="fonts/font10.fntdata"/><Relationship Id="rId45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6.fntdata"/><Relationship Id="rId49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1.fntdata"/><Relationship Id="rId44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Relationship Id="rId43" Type="http://schemas.openxmlformats.org/officeDocument/2006/relationships/tags" Target="tags/tag1.xml"/><Relationship Id="rId48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3.fntdata"/><Relationship Id="rId38" Type="http://schemas.openxmlformats.org/officeDocument/2006/relationships/font" Target="fonts/font8.fntdata"/><Relationship Id="rId46" Type="http://schemas.openxmlformats.org/officeDocument/2006/relationships/viewProps" Target="viewProps.xml"/><Relationship Id="rId20" Type="http://schemas.openxmlformats.org/officeDocument/2006/relationships/slide" Target="slides/slide16.xml"/><Relationship Id="rId41" Type="http://schemas.openxmlformats.org/officeDocument/2006/relationships/font" Target="fonts/font11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meron Midson" userId="510fe36d-201b-4d30-8c49-491c55367456" providerId="ADAL" clId="{93217E07-8A0E-5D7D-A37A-49773A2FEA36}"/>
    <pc:docChg chg="modSld">
      <pc:chgData name="Cameron Midson" userId="510fe36d-201b-4d30-8c49-491c55367456" providerId="ADAL" clId="{93217E07-8A0E-5D7D-A37A-49773A2FEA36}" dt="2026-03-23T05:32:36.381" v="1" actId="6549"/>
      <pc:docMkLst>
        <pc:docMk/>
      </pc:docMkLst>
      <pc:sldChg chg="modSp mod">
        <pc:chgData name="Cameron Midson" userId="510fe36d-201b-4d30-8c49-491c55367456" providerId="ADAL" clId="{93217E07-8A0E-5D7D-A37A-49773A2FEA36}" dt="2026-03-23T05:32:20.117" v="0" actId="1076"/>
        <pc:sldMkLst>
          <pc:docMk/>
          <pc:sldMk cId="3456273403" sldId="647"/>
        </pc:sldMkLst>
        <pc:spChg chg="mod">
          <ac:chgData name="Cameron Midson" userId="510fe36d-201b-4d30-8c49-491c55367456" providerId="ADAL" clId="{93217E07-8A0E-5D7D-A37A-49773A2FEA36}" dt="2026-03-23T05:32:20.117" v="0" actId="1076"/>
          <ac:spMkLst>
            <pc:docMk/>
            <pc:sldMk cId="3456273403" sldId="647"/>
            <ac:spMk id="2" creationId="{4E909759-623E-3D21-8E11-D6B95618762D}"/>
          </ac:spMkLst>
        </pc:spChg>
        <pc:spChg chg="mod">
          <ac:chgData name="Cameron Midson" userId="510fe36d-201b-4d30-8c49-491c55367456" providerId="ADAL" clId="{93217E07-8A0E-5D7D-A37A-49773A2FEA36}" dt="2026-03-23T05:32:20.117" v="0" actId="1076"/>
          <ac:spMkLst>
            <pc:docMk/>
            <pc:sldMk cId="3456273403" sldId="647"/>
            <ac:spMk id="5" creationId="{E01C81A7-84D7-54D9-701B-46AD3E22731E}"/>
          </ac:spMkLst>
        </pc:spChg>
      </pc:sldChg>
      <pc:sldChg chg="modSp mod">
        <pc:chgData name="Cameron Midson" userId="510fe36d-201b-4d30-8c49-491c55367456" providerId="ADAL" clId="{93217E07-8A0E-5D7D-A37A-49773A2FEA36}" dt="2026-03-23T05:32:36.381" v="1" actId="6549"/>
        <pc:sldMkLst>
          <pc:docMk/>
          <pc:sldMk cId="4035883660" sldId="648"/>
        </pc:sldMkLst>
        <pc:spChg chg="mod">
          <ac:chgData name="Cameron Midson" userId="510fe36d-201b-4d30-8c49-491c55367456" providerId="ADAL" clId="{93217E07-8A0E-5D7D-A37A-49773A2FEA36}" dt="2026-03-23T05:32:36.381" v="1" actId="6549"/>
          <ac:spMkLst>
            <pc:docMk/>
            <pc:sldMk cId="4035883660" sldId="648"/>
            <ac:spMk id="5" creationId="{2CDCD0B9-24C7-5F10-AB48-88B3EFE01A9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fld id="{A644BF32-4CA8-4343-91C5-94D89E008D3B}" type="datetimeFigureOut">
              <a:rPr lang="en-US" smtClean="0"/>
              <a:pPr/>
              <a:t>3/23/26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fld id="{C8CAF07B-88B1-40ED-9A21-D99161D5F8F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6324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1pPr>
    <a:lvl2pPr marL="457176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2pPr>
    <a:lvl3pPr marL="914353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3pPr>
    <a:lvl4pPr marL="1371529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4pPr>
    <a:lvl5pPr marL="1828707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5pPr>
    <a:lvl6pPr marL="2285883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6pPr>
    <a:lvl7pPr marL="2743059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8pPr>
    <a:lvl9pPr marL="3657412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 Peninsula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Fleurieu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indah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pemandangannya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Australia Selatan, Langhorne Creek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kekuatan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dibalik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beberapa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red wine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terbaik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Australia.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Catatan-catatan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memberikan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informasi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salindia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tambahan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usulan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poin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diskusi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mengunduh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banyak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topik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sumber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daya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termasuk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presentasi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seperti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kunjungi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www.australianwinediscovered.com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5623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USULAN POIN UNTUK DISKUSI : </a:t>
            </a:r>
            <a:endParaRPr lang="en-AU" b="0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Bagaimana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terkenalnya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varietas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en-AU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red wine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membentuk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praktik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budidaya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pembuatan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  <a:endParaRPr lang="en-AU" b="0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Mengapa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Langhorne Creek Cabernet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begitu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sukses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sebagai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varietas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tunggal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sebagai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campuran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juga? </a:t>
            </a:r>
            <a:endParaRPr lang="en-AU" b="0" dirty="0">
              <a:effectLst/>
            </a:endParaRPr>
          </a:p>
          <a:p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Apa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dampak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jenis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usia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ukuran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barel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bagaimana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pembuat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membuat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keputusan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61118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dirty="0"/>
              <a:t>- SEKARANG ADALAH WAKTU YANG TEPAT UNTUK MENCOBA DAN MENDISKUSIKAN CAMPURAN ANGGUR PILIHAN ANDA. </a:t>
            </a:r>
          </a:p>
          <a:p>
            <a:endParaRPr lang="en-US" dirty="0"/>
          </a:p>
          <a:p>
            <a:pPr rtl="0"/>
            <a:r>
              <a:rPr lang="id-ID" sz="1200" dirty="0" err="1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Langhorne</a:t>
            </a:r>
            <a:r>
              <a:rPr lang="id-ID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id-ID" sz="1200" dirty="0" err="1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Creek</a:t>
            </a:r>
            <a:r>
              <a:rPr lang="id-ID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 adalah negara</a:t>
            </a:r>
            <a:r>
              <a:rPr lang="en-US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200" i="1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red wine</a:t>
            </a:r>
            <a:r>
              <a:rPr lang="id-ID" sz="1200" i="1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, </a:t>
            </a:r>
            <a:r>
              <a:rPr lang="id-ID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yang dikenal karena memproduksi </a:t>
            </a:r>
            <a:r>
              <a:rPr lang="en-US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200" i="1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wine</a:t>
            </a:r>
            <a:r>
              <a:rPr lang="en-US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id-ID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yang memiliki tekstur yang baik </a:t>
            </a:r>
            <a:r>
              <a:rPr lang="en-US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yang </a:t>
            </a:r>
            <a:r>
              <a:rPr lang="id-ID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sekaligus lembut </a:t>
            </a:r>
            <a:r>
              <a:rPr lang="id-ID" sz="12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Segoe UI" panose="020B0502040204020203" pitchFamily="34" charset="0"/>
                <a:ea typeface="Times New Roman" panose="02020603050405020304" pitchFamily="18" charset="0"/>
              </a:rPr>
              <a:t>dan </a:t>
            </a:r>
            <a:r>
              <a:rPr lang="en-US" sz="12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Segoe UI" panose="020B0502040204020203" pitchFamily="34" charset="0"/>
                <a:ea typeface="Times New Roman" panose="02020603050405020304" pitchFamily="18" charset="0"/>
              </a:rPr>
              <a:t>mudah</a:t>
            </a:r>
            <a:r>
              <a:rPr lang="en-US" sz="12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Segoe UI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2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Segoe UI" panose="020B0502040204020203" pitchFamily="34" charset="0"/>
                <a:ea typeface="Times New Roman" panose="02020603050405020304" pitchFamily="18" charset="0"/>
              </a:rPr>
              <a:t>digemari</a:t>
            </a:r>
            <a:r>
              <a:rPr lang="en-US" sz="1200" b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Segoe UI" panose="020B0502040204020203" pitchFamily="34" charset="0"/>
                <a:ea typeface="Times New Roman" panose="02020603050405020304" pitchFamily="18" charset="0"/>
              </a:rPr>
              <a:t>.  </a:t>
            </a:r>
            <a:r>
              <a:rPr lang="id-ID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Ini adalah hasil dari </a:t>
            </a:r>
            <a:r>
              <a:rPr lang="en-US" sz="1200" dirty="0" err="1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jangka</a:t>
            </a:r>
            <a:r>
              <a:rPr lang="en-US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waktu</a:t>
            </a:r>
            <a:r>
              <a:rPr lang="en-US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id-ID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pematangan yang lebih lama, karena angin sore yang </a:t>
            </a:r>
            <a:r>
              <a:rPr lang="en-US" sz="1200" dirty="0" err="1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menyejukkan</a:t>
            </a:r>
            <a:r>
              <a:rPr lang="en-US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,  </a:t>
            </a:r>
            <a:r>
              <a:rPr lang="id-ID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yang menghasilkan tanin</a:t>
            </a:r>
            <a:r>
              <a:rPr lang="en-US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khas</a:t>
            </a:r>
            <a:r>
              <a:rPr lang="en-US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buah</a:t>
            </a:r>
            <a:r>
              <a:rPr lang="en-US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 yang </a:t>
            </a:r>
            <a:r>
              <a:rPr lang="id-ID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mewah dan matang </a:t>
            </a:r>
            <a:r>
              <a:rPr lang="en-US" sz="1200" dirty="0" err="1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serta</a:t>
            </a:r>
            <a:r>
              <a:rPr lang="en-US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buah</a:t>
            </a:r>
            <a:r>
              <a:rPr lang="en-US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berjus</a:t>
            </a:r>
            <a:r>
              <a:rPr lang="en-US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. </a:t>
            </a:r>
            <a:endParaRPr lang="en-AU" b="0" dirty="0">
              <a:effectLst/>
            </a:endParaRPr>
          </a:p>
          <a:p>
            <a:endParaRPr lang="en-AU" sz="10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AU" sz="1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PANDUAN KOMPLEMENTER : Anda </a:t>
            </a:r>
            <a:r>
              <a:rPr lang="en-AU" sz="10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akan</a:t>
            </a:r>
            <a:r>
              <a:rPr lang="en-AU" sz="1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0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menemukan</a:t>
            </a:r>
            <a:r>
              <a:rPr lang="en-AU" sz="1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0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materi</a:t>
            </a:r>
            <a:r>
              <a:rPr lang="en-AU" sz="1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0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tentang</a:t>
            </a:r>
            <a:r>
              <a:rPr lang="en-AU" sz="1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0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varietas</a:t>
            </a:r>
            <a:r>
              <a:rPr lang="en-AU" sz="1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0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0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0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banyak</a:t>
            </a:r>
            <a:r>
              <a:rPr lang="en-AU" sz="1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0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lagi</a:t>
            </a:r>
            <a:r>
              <a:rPr lang="en-AU" sz="1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 </a:t>
            </a:r>
            <a:r>
              <a:rPr lang="en-AU" sz="10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www.australianwinediscovered.com</a:t>
            </a:r>
            <a:endParaRPr lang="en-AU" sz="10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94767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Langhorne Creek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memiliki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sejarah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panjang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memproduksi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Shiraz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memiliki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cita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rasa dan aroma yang kaya.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memperlihatkan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karakter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berwarna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gelap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elemen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rempah-rempah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halus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kadang-kadang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sentuhan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rasa </a:t>
            </a:r>
            <a:r>
              <a:rPr lang="en-AU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mint. </a:t>
            </a:r>
            <a:endParaRPr lang="en-US" i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01643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0118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Pada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umumnya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lembut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mudah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digemari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dibandingkan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Cabernet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lainnya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Cabernet Sauvignon Langhorne Creek ideal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diminum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langsung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Namun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wine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juga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mampu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menua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secara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selama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beberapa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tahun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240642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9875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Dapat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dikatakan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campuran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terkenal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diproduksi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oleh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sebagian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besar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winemaker.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en-AU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wine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mewah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kaya rasa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palate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seimbang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profil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kaya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berwarna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gelap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sentuhan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mineral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lembut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Komponen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Cabernet Sauvignon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cenderung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lembut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seperti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sutra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spektrum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hitam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</a:t>
            </a:r>
            <a:r>
              <a:rPr lang="en-AU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blackcurrant d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sedikit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rasa mint,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eukaliptus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herbal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hijau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Tambahan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Shiraz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menciptakan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sari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banyak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gurih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 savoury juiciness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memberikan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rasa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rempah-rempah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hangat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rtl="0"/>
            <a:endParaRPr lang="en-AU" b="0" dirty="0">
              <a:effectLst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950311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66355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d-ID" sz="1200" dirty="0"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Meskipun </a:t>
            </a:r>
            <a:r>
              <a:rPr lang="id-ID" sz="1200" dirty="0" err="1"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Malbec</a:t>
            </a:r>
            <a:r>
              <a:rPr lang="id-ID" sz="1200" dirty="0"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 tidak sering dilihat sebagai anggur varietas di Australia, di </a:t>
            </a:r>
            <a:r>
              <a:rPr lang="id-ID" sz="1200" dirty="0" err="1"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Langhorne</a:t>
            </a:r>
            <a:r>
              <a:rPr lang="id-ID" sz="1200" dirty="0"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id-ID" sz="1200" dirty="0" err="1"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Creek</a:t>
            </a:r>
            <a:r>
              <a:rPr lang="id-ID" sz="1200" dirty="0"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 ia</a:t>
            </a:r>
            <a:r>
              <a:rPr lang="en-US" sz="1200" dirty="0"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bersinar</a:t>
            </a:r>
            <a:r>
              <a:rPr lang="id-ID" sz="1200" dirty="0"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. Ini adalah </a:t>
            </a:r>
            <a:r>
              <a:rPr lang="en-US" sz="1200" dirty="0"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200" i="1" dirty="0"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wine  yang  medium-full bodied </a:t>
            </a:r>
            <a:r>
              <a:rPr lang="id-ID" sz="1200" dirty="0"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terstruktur halus dengan tanin halus beludru, rasa </a:t>
            </a:r>
            <a:r>
              <a:rPr lang="id-ID" sz="1200" dirty="0" err="1"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ber</a:t>
            </a:r>
            <a:r>
              <a:rPr lang="en-US" sz="1200" dirty="0"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sari </a:t>
            </a:r>
            <a:r>
              <a:rPr lang="en-US" sz="1200" dirty="0" err="1"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dari</a:t>
            </a:r>
            <a:r>
              <a:rPr lang="en-US" sz="1200" dirty="0"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id-ID" sz="1200" dirty="0"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buah, dan </a:t>
            </a:r>
            <a:r>
              <a:rPr lang="en-US" sz="1200" dirty="0" err="1">
                <a:effectLst/>
                <a:highlight>
                  <a:srgbClr val="FFFF00"/>
                </a:highlight>
                <a:latin typeface="Segoe UI" panose="020B0502040204020203" pitchFamily="34" charset="0"/>
                <a:ea typeface="Times New Roman" panose="02020603050405020304" pitchFamily="18" charset="0"/>
              </a:rPr>
              <a:t>sentuhan</a:t>
            </a:r>
            <a:r>
              <a:rPr lang="en-US" sz="1200" dirty="0">
                <a:effectLst/>
                <a:highlight>
                  <a:srgbClr val="FFFF00"/>
                </a:highlight>
                <a:latin typeface="Segoe UI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effectLst/>
                <a:highlight>
                  <a:srgbClr val="FFFF00"/>
                </a:highlight>
                <a:latin typeface="Segoe UI" panose="020B0502040204020203" pitchFamily="34" charset="0"/>
                <a:ea typeface="Times New Roman" panose="02020603050405020304" pitchFamily="18" charset="0"/>
              </a:rPr>
              <a:t>tanah</a:t>
            </a:r>
            <a:r>
              <a:rPr lang="id-ID" sz="1200" dirty="0">
                <a:effectLst/>
                <a:highlight>
                  <a:srgbClr val="FFFF00"/>
                </a:highlight>
                <a:latin typeface="Segoe UI" panose="020B0502040204020203" pitchFamily="34" charset="0"/>
                <a:ea typeface="Times New Roman" panose="02020603050405020304" pitchFamily="18" charset="0"/>
              </a:rPr>
              <a:t>.</a:t>
            </a:r>
            <a:r>
              <a:rPr lang="id-ID" sz="1200" dirty="0"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 Ini sangat wangi dengan aroma khas violet. Ini memiliki potensi penuaan yang baik selama 10 tahun </a:t>
            </a:r>
            <a:r>
              <a:rPr lang="en-US" sz="1200" dirty="0"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dan </a:t>
            </a:r>
            <a:r>
              <a:rPr lang="en-US" sz="1200" dirty="0" err="1"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lebi</a:t>
            </a:r>
            <a:r>
              <a:rPr lang="en-US" sz="1200" dirty="0"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047004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30201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dapat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menjadi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kesempatan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baik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memberikan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semuanya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kesempatan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mencoba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Langhorne Creek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klasik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Mencicipi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secara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menyeluruh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dilakukan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AU" sz="1200" b="0" i="0" u="none" strike="noStrike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akhir</a:t>
            </a:r>
            <a:r>
              <a:rPr lang="en-AU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program.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dirty="0"/>
          </a:p>
          <a:p>
            <a:endParaRPr lang="en-US" dirty="0"/>
          </a:p>
          <a:p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Sementara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nama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Langhorne Creek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terdengar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baru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bagi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beberapa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orang,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banyak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tanpa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mengetahui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menikmati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en-AU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wine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Selama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puluhan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tahun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Langhorne Creek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memproduksi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berkualitas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dalam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volume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tinggi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perusahaan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besar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merek-merek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ternama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Hari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berasal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Langhorne Creek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semakin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mendapat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perhatian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karena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produsen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butik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jumlahnya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semaking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banyak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menciptakan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en-AU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wine 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brilian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perkebunan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varietas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klasik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inovatif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760915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banyak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program,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perangkat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pendukung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sumber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kunjungi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www.australianwinediscovered.com</a:t>
            </a:r>
            <a:endParaRPr lang="en-AU" b="0" dirty="0">
              <a:effectLst/>
            </a:endParaRPr>
          </a:p>
          <a:p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pertanyaan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kirimkan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surel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discovered@wineaustralia.com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7293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–Langhorne Creek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merupakan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rumah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bagi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beberapa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kebun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tertua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dunia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terus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berproduksi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mencakup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Shiraz dan Verdelho di 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pabrik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Bleasdale dan Cabernet Sauvignon dan Shiraz di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Metala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rtl="0"/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+ PROGRAM KOMPLEMENTER.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Temukan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banyak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kebun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Australia di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www.australianwinediscovered.com</a:t>
            </a:r>
            <a:endParaRPr lang="en-AU" b="0" dirty="0">
              <a:effectLst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47133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USULAN POIN UNTUK DISKUSI : : </a:t>
            </a:r>
            <a:endParaRPr lang="en-AU" b="0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–Apa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makna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sejarah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Panjang Langhorne Creek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bagi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pembudidayaan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pembuatan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Bagaimana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jika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dibandingkan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muda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endParaRPr lang="en-AU" b="0" dirty="0">
              <a:effectLst/>
            </a:endParaRPr>
          </a:p>
          <a:p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Langhorne Creek was historically an engine room for big-name wine brands outside of the region. How has this shaped the wine community? What benefits might this history have? Langhorne Creek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menurut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sejarah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suatu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+mn-lt"/>
                <a:ea typeface="+mn-ea"/>
                <a:cs typeface="+mn-cs"/>
              </a:rPr>
              <a:t>ruang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+mn-lt"/>
                <a:ea typeface="+mn-ea"/>
                <a:cs typeface="+mn-cs"/>
              </a:rPr>
              <a:t>mesin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bagi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merek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nama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besar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luar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Bagaimana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membentuk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komunitas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Apa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manfaat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sejarah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42855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 area Peninsula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Fleurieu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 Australia Selatan, Langhorne Creek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adalah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perkebunan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rapi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pada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datar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indah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perkebunan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dijalankan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oleh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keluarga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old river red gums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Terletak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sekitar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70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kilometer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tenggara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Adelaide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berada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dataran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banjir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alami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kuno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antara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Sungai Bremer dan Angas di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pantai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Danau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Alexandrina di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bagian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tenggaranya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rtl="0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04834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Iklim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sedang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sangat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dipengaruhi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oleh Danau Alexandrina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besar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seluas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600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kilometer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persegi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(232mi²) (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tiga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kali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ukuran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Sydney Harbour).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Angin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pantai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menuju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selatan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dikenal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sebagai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‘Lake Doctor’ –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bertiup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langsung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Samudra Selatan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dingin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seluruh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danah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Angin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dapat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menyebabkan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suhu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menjadi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lebih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10°C (50°F) di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siang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musim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panas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dan juga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membantu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menjaga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area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relatif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bebas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penyakit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embun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beku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b="0" dirty="0">
              <a:effectLst/>
            </a:endParaRPr>
          </a:p>
          <a:p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–Di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bagian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utara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barat wilayah,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Perbukitan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Adelaide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berbatasan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menciptakan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bayangan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hujan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tetapi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juga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memberikan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air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bagi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sungai-sungai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digunakan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untuk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irigasi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banjir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wilayah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tersebut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musim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dingin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93695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Rata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rata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suhu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Januari : 21.5°C (70.7°F). </a:t>
            </a:r>
            <a:endParaRPr lang="en-AU" b="0" dirty="0">
              <a:effectLst/>
            </a:endParaRPr>
          </a:p>
          <a:p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Curah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hujan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musim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tanam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: 169mm (6.6in).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55572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Walaupun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datar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dataran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alluvial Langhorne Creek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memiliki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beberapa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jenis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tanah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menonjol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yang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menciptakan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keberagaman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kepentingan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wilayah. </a:t>
            </a:r>
          </a:p>
          <a:p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USULAN POIN UNTUK DISKUSI : </a:t>
            </a:r>
            <a:endParaRPr lang="en-AU" b="0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Mengapa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badan air di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sekitarnya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begitu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penting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Bagaimana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dapat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berdampak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pada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endParaRPr lang="en-AU" b="0" dirty="0">
              <a:effectLst/>
            </a:endParaRPr>
          </a:p>
          <a:p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–Apa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makna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lanskap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datar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wilayah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bagi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pembudidayaan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dan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gaya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anggur</a:t>
            </a:r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94337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  </a:t>
            </a:r>
            <a:r>
              <a:rPr lang="id-ID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Tekanan penyakit </a:t>
            </a:r>
            <a:r>
              <a:rPr lang="en-US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yang </a:t>
            </a:r>
            <a:r>
              <a:rPr lang="id-ID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rendah, lahan datar yang dapat dikelola, iklim sedang, dan pasokan air yang </a:t>
            </a:r>
            <a:r>
              <a:rPr lang="en-US" sz="1200" dirty="0" err="1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cukup</a:t>
            </a:r>
            <a:r>
              <a:rPr lang="en-US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,  </a:t>
            </a:r>
            <a:r>
              <a:rPr lang="en-US" sz="1200" dirty="0" err="1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menjadikan</a:t>
            </a:r>
            <a:r>
              <a:rPr lang="en-US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id-ID" sz="1200" dirty="0" err="1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Langhorne</a:t>
            </a:r>
            <a:r>
              <a:rPr lang="id-ID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id-ID" sz="1200" dirty="0" err="1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Creek</a:t>
            </a:r>
            <a:r>
              <a:rPr lang="id-ID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id-ID" sz="1200" dirty="0" err="1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s</a:t>
            </a:r>
            <a:r>
              <a:rPr lang="en-US" sz="1200" dirty="0" err="1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uatu</a:t>
            </a:r>
            <a:r>
              <a:rPr lang="en-US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id-ID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 wilayah penanaman anggur yang ideal, dan pengelolaan kebun anggur lebih mudah daripada di banyak wilayah lain. Angin sore yang </a:t>
            </a:r>
            <a:r>
              <a:rPr lang="en-US" sz="1200" dirty="0" err="1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membuatnya</a:t>
            </a:r>
            <a:r>
              <a:rPr lang="en-US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lebih</a:t>
            </a:r>
            <a:r>
              <a:rPr lang="en-US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dingin</a:t>
            </a:r>
            <a:r>
              <a:rPr lang="en-US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, </a:t>
            </a:r>
            <a:r>
              <a:rPr lang="id-ID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membantu mengurangi kelembaban relatif di kanopi, menurunkan </a:t>
            </a:r>
            <a:r>
              <a:rPr lang="en-US" sz="1200" dirty="0" err="1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insiden</a:t>
            </a:r>
            <a:r>
              <a:rPr lang="en-US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terjadinya</a:t>
            </a:r>
            <a:r>
              <a:rPr lang="en-US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id-ID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penyakit dan mengurangi kebutuhan akan semprotan fungisida. Tanah subur di wilayah ini kaya </a:t>
            </a:r>
            <a:r>
              <a:rPr lang="en-US" sz="1200" dirty="0" err="1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akan</a:t>
            </a:r>
            <a:r>
              <a:rPr lang="en-US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id-ID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nutrisi</a:t>
            </a:r>
            <a:r>
              <a:rPr lang="en-US" sz="1200" b="1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, </a:t>
            </a:r>
            <a:r>
              <a:rPr lang="en-US" sz="1200" b="0" dirty="0" err="1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meningkatkan</a:t>
            </a:r>
            <a:r>
              <a:rPr lang="id-ID" sz="12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Segoe UI" panose="020B0502040204020203" pitchFamily="34" charset="0"/>
                <a:ea typeface="Times New Roman" panose="02020603050405020304" pitchFamily="18" charset="0"/>
              </a:rPr>
              <a:t> kekuatan anggur dan </a:t>
            </a:r>
            <a:r>
              <a:rPr lang="en-US" sz="12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Segoe UI" panose="020B0502040204020203" pitchFamily="34" charset="0"/>
                <a:ea typeface="Times New Roman" panose="02020603050405020304" pitchFamily="18" charset="0"/>
              </a:rPr>
              <a:t>menciptakan</a:t>
            </a:r>
            <a:r>
              <a:rPr lang="en-US" sz="12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Segoe UI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id-ID" sz="12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Segoe UI" panose="020B0502040204020203" pitchFamily="34" charset="0"/>
                <a:ea typeface="Times New Roman" panose="02020603050405020304" pitchFamily="18" charset="0"/>
              </a:rPr>
              <a:t>kanopi </a:t>
            </a:r>
            <a:r>
              <a:rPr lang="en-US" sz="12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Segoe UI" panose="020B0502040204020203" pitchFamily="34" charset="0"/>
                <a:ea typeface="Times New Roman" panose="02020603050405020304" pitchFamily="18" charset="0"/>
              </a:rPr>
              <a:t>yang </a:t>
            </a:r>
            <a:r>
              <a:rPr lang="en-US" sz="12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Segoe UI" panose="020B0502040204020203" pitchFamily="34" charset="0"/>
                <a:ea typeface="Times New Roman" panose="02020603050405020304" pitchFamily="18" charset="0"/>
              </a:rPr>
              <a:t>luas</a:t>
            </a:r>
            <a:r>
              <a:rPr lang="en-US" sz="12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Segoe UI" panose="020B0502040204020203" pitchFamily="34" charset="0"/>
                <a:ea typeface="Times New Roman" panose="02020603050405020304" pitchFamily="18" charset="0"/>
              </a:rPr>
              <a:t> dan </a:t>
            </a:r>
            <a:r>
              <a:rPr lang="en-US" sz="12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Segoe UI" panose="020B0502040204020203" pitchFamily="34" charset="0"/>
                <a:ea typeface="Times New Roman" panose="02020603050405020304" pitchFamily="18" charset="0"/>
              </a:rPr>
              <a:t>hasil</a:t>
            </a:r>
            <a:r>
              <a:rPr lang="en-US" sz="12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Segoe UI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2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Segoe UI" panose="020B0502040204020203" pitchFamily="34" charset="0"/>
                <a:ea typeface="Times New Roman" panose="02020603050405020304" pitchFamily="18" charset="0"/>
              </a:rPr>
              <a:t>panen</a:t>
            </a:r>
            <a:r>
              <a:rPr lang="en-US" sz="12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Segoe UI" panose="020B0502040204020203" pitchFamily="34" charset="0"/>
                <a:ea typeface="Times New Roman" panose="02020603050405020304" pitchFamily="18" charset="0"/>
              </a:rPr>
              <a:t> yang </a:t>
            </a:r>
            <a:r>
              <a:rPr lang="en-US" sz="12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Segoe UI" panose="020B0502040204020203" pitchFamily="34" charset="0"/>
                <a:ea typeface="Times New Roman" panose="02020603050405020304" pitchFamily="18" charset="0"/>
              </a:rPr>
              <a:t>banyak</a:t>
            </a:r>
            <a:r>
              <a:rPr lang="en-US" sz="12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Segoe UI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id-ID" sz="12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Segoe UI" panose="020B0502040204020203" pitchFamily="34" charset="0"/>
                <a:ea typeface="Times New Roman" panose="02020603050405020304" pitchFamily="18" charset="0"/>
              </a:rPr>
              <a:t>.</a:t>
            </a:r>
            <a:r>
              <a:rPr lang="id-ID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Pohon</a:t>
            </a:r>
            <a:r>
              <a:rPr lang="en-US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anggur</a:t>
            </a:r>
            <a:r>
              <a:rPr lang="en-US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id-ID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dikendalikan melalui berbagai teknik pengelolaan kanopi termasuk desain </a:t>
            </a:r>
            <a:r>
              <a:rPr lang="id-ID" sz="1200" dirty="0" err="1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teralis</a:t>
            </a:r>
            <a:r>
              <a:rPr lang="id-ID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, pemangkasan dan pengelolaan irigasi. </a:t>
            </a:r>
            <a:endParaRPr lang="en-US" sz="1200" dirty="0">
              <a:solidFill>
                <a:srgbClr val="000000"/>
              </a:solidFill>
              <a:effectLst/>
              <a:latin typeface="Segoe UI" panose="020B0502040204020203" pitchFamily="34" charset="0"/>
              <a:ea typeface="Times New Roman" panose="02020603050405020304" pitchFamily="18" charset="0"/>
            </a:endParaRPr>
          </a:p>
          <a:p>
            <a:pPr rtl="0"/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id-ID" sz="1200" dirty="0" err="1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Langhorne</a:t>
            </a:r>
            <a:r>
              <a:rPr lang="id-ID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id-ID" sz="1200" dirty="0" err="1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Creek</a:t>
            </a:r>
            <a:r>
              <a:rPr lang="id-ID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 adalah satu-satunya wilayah di Australia yang menggunakan air banjir alami untuk irigasi. Karena sebagian besar datar, wilayah ini menerima banjir musim dingin. </a:t>
            </a:r>
            <a:r>
              <a:rPr lang="id-ID" sz="12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Segoe UI" panose="020B0502040204020203" pitchFamily="34" charset="0"/>
                <a:ea typeface="Times New Roman" panose="02020603050405020304" pitchFamily="18" charset="0"/>
              </a:rPr>
              <a:t>Sistem </a:t>
            </a:r>
            <a:r>
              <a:rPr lang="en-US" sz="12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Segoe UI" panose="020B0502040204020203" pitchFamily="34" charset="0"/>
                <a:ea typeface="Times New Roman" panose="02020603050405020304" pitchFamily="18" charset="0"/>
              </a:rPr>
              <a:t>tanggul</a:t>
            </a:r>
            <a:r>
              <a:rPr lang="en-US" sz="12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Segoe UI" panose="020B0502040204020203" pitchFamily="34" charset="0"/>
                <a:ea typeface="Times New Roman" panose="02020603050405020304" pitchFamily="18" charset="0"/>
              </a:rPr>
              <a:t> d</a:t>
            </a:r>
            <a:r>
              <a:rPr lang="id-ID" sz="1200" b="0" dirty="0" err="1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a</a:t>
            </a:r>
            <a:r>
              <a:rPr lang="id-ID" sz="1200" dirty="0" err="1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n</a:t>
            </a:r>
            <a:r>
              <a:rPr lang="id-ID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 saluran </a:t>
            </a:r>
            <a:r>
              <a:rPr lang="en-US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air yang </a:t>
            </a:r>
            <a:r>
              <a:rPr lang="id-ID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menahan air sampai memenuhi tanah. Air kemudian dilepaskan untuk memungkinkan </a:t>
            </a:r>
            <a:r>
              <a:rPr lang="en-US" sz="1200" dirty="0" err="1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daerah</a:t>
            </a:r>
            <a:r>
              <a:rPr lang="en-US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id-ID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hilir</a:t>
            </a:r>
            <a:r>
              <a:rPr lang="en-US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 di </a:t>
            </a:r>
            <a:r>
              <a:rPr lang="en-US" sz="1200" dirty="0" err="1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sekitarnya</a:t>
            </a:r>
            <a:r>
              <a:rPr lang="en-US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id-ID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mendapatkan manfaat darinya. Ini mengurangi kebutuhan irigasi di akhir musim tanam. Air banjir juga menyediakan sumber nutrisi yang kaya untuk </a:t>
            </a:r>
            <a:r>
              <a:rPr lang="en-US" sz="1200" dirty="0" err="1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pohon</a:t>
            </a:r>
            <a:r>
              <a:rPr lang="en-US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anggur</a:t>
            </a:r>
            <a:r>
              <a:rPr lang="en-US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id-ID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dan membawa </a:t>
            </a:r>
            <a:r>
              <a:rPr lang="en-US" sz="12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Segoe UI" panose="020B0502040204020203" pitchFamily="34" charset="0"/>
                <a:ea typeface="Times New Roman" panose="02020603050405020304" pitchFamily="18" charset="0"/>
              </a:rPr>
              <a:t>runtuhan</a:t>
            </a:r>
            <a:r>
              <a:rPr lang="en-US" sz="12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Segoe UI" panose="020B0502040204020203" pitchFamily="34" charset="0"/>
                <a:ea typeface="Times New Roman" panose="02020603050405020304" pitchFamily="18" charset="0"/>
              </a:rPr>
              <a:t>/</a:t>
            </a:r>
            <a:r>
              <a:rPr lang="en-US" sz="12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Segoe UI" panose="020B0502040204020203" pitchFamily="34" charset="0"/>
                <a:ea typeface="Times New Roman" panose="02020603050405020304" pitchFamily="18" charset="0"/>
              </a:rPr>
              <a:t>puing</a:t>
            </a:r>
            <a:r>
              <a:rPr lang="en-US" sz="12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Segoe UI" panose="020B0502040204020203" pitchFamily="34" charset="0"/>
                <a:ea typeface="Times New Roman" panose="02020603050405020304" pitchFamily="18" charset="0"/>
              </a:rPr>
              <a:t>/</a:t>
            </a:r>
            <a:r>
              <a:rPr lang="en-US" sz="12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Segoe UI" panose="020B0502040204020203" pitchFamily="34" charset="0"/>
                <a:ea typeface="Times New Roman" panose="02020603050405020304" pitchFamily="18" charset="0"/>
              </a:rPr>
              <a:t>kotoran</a:t>
            </a:r>
            <a:r>
              <a:rPr lang="en-US" sz="12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Segoe UI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id-ID" sz="1200" b="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dari </a:t>
            </a:r>
            <a:r>
              <a:rPr lang="id-ID" sz="12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Segoe UI" panose="020B0502040204020203" pitchFamily="34" charset="0"/>
                <a:ea typeface="Times New Roman" panose="02020603050405020304" pitchFamily="18" charset="0"/>
              </a:rPr>
              <a:t>banyak pohon</a:t>
            </a:r>
            <a:r>
              <a:rPr lang="en-US" sz="12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Segoe UI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2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Segoe UI" panose="020B0502040204020203" pitchFamily="34" charset="0"/>
                <a:ea typeface="Times New Roman" panose="02020603050405020304" pitchFamily="18" charset="0"/>
              </a:rPr>
              <a:t>eukaliptus</a:t>
            </a:r>
            <a:r>
              <a:rPr lang="id-ID" sz="1200" b="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id-ID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di sepanjang perjalanan mereka, menyimpan lumpur yang kaya akan minyak </a:t>
            </a:r>
            <a:r>
              <a:rPr lang="en-US" sz="1200" dirty="0" err="1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eukaliptus</a:t>
            </a:r>
            <a:r>
              <a:rPr lang="id-ID" sz="12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. Mayoritas kebun anggur, terutama yang jauh dari dataran banjir, juga menggunakan irigasi tetes bila diperlukan.</a:t>
            </a:r>
            <a:endParaRPr lang="en-US" sz="1200" dirty="0">
              <a:solidFill>
                <a:srgbClr val="000000"/>
              </a:solidFill>
              <a:effectLst/>
              <a:latin typeface="Segoe UI" panose="020B0502040204020203" pitchFamily="34" charset="0"/>
              <a:ea typeface="Times New Roman" panose="02020603050405020304" pitchFamily="18" charset="0"/>
            </a:endParaRPr>
          </a:p>
          <a:p>
            <a:r>
              <a:rPr lang="en-ID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id-ID" sz="1200" dirty="0"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Manajemen lingkungan adalah fokus yang berkembang, dengan investasi dan inisiatif yang terkait dengan pengelolaan air dan tanah, pengurangan penggunaan bahan kimia, peningkatan keanekaragaman hayati, dan peningkatan serta pemeliharaan kesehatan </a:t>
            </a:r>
            <a:r>
              <a:rPr lang="en-US" sz="1200" b="0" dirty="0" err="1">
                <a:effectLst/>
                <a:highlight>
                  <a:srgbClr val="FFFF00"/>
                </a:highlight>
                <a:latin typeface="Segoe UI" panose="020B0502040204020203" pitchFamily="34" charset="0"/>
                <a:ea typeface="Times New Roman" panose="02020603050405020304" pitchFamily="18" charset="0"/>
              </a:rPr>
              <a:t>rawa</a:t>
            </a:r>
            <a:r>
              <a:rPr lang="en-US" sz="1200" b="0" dirty="0">
                <a:effectLst/>
                <a:highlight>
                  <a:srgbClr val="FFFF00"/>
                </a:highlight>
                <a:latin typeface="Segoe UI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id-ID" sz="1200" b="0" dirty="0">
                <a:effectLst/>
                <a:highlight>
                  <a:srgbClr val="FFFF00"/>
                </a:highlight>
                <a:latin typeface="Segoe UI" panose="020B0502040204020203" pitchFamily="34" charset="0"/>
                <a:ea typeface="Times New Roman" panose="02020603050405020304" pitchFamily="18" charset="0"/>
              </a:rPr>
              <a:t>getah </a:t>
            </a:r>
            <a:r>
              <a:rPr lang="en-US" sz="1200" b="0" dirty="0" err="1">
                <a:effectLst/>
                <a:highlight>
                  <a:srgbClr val="FFFF00"/>
                </a:highlight>
                <a:latin typeface="Segoe UI" panose="020B0502040204020203" pitchFamily="34" charset="0"/>
                <a:ea typeface="Times New Roman" panose="02020603050405020304" pitchFamily="18" charset="0"/>
              </a:rPr>
              <a:t>pohon</a:t>
            </a:r>
            <a:r>
              <a:rPr lang="en-US" sz="1200" b="0" dirty="0">
                <a:effectLst/>
                <a:highlight>
                  <a:srgbClr val="FFFF00"/>
                </a:highlight>
                <a:latin typeface="Segoe UI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200" b="0" dirty="0" err="1">
                <a:effectLst/>
                <a:highlight>
                  <a:srgbClr val="FFFF00"/>
                </a:highlight>
                <a:latin typeface="Segoe UI" panose="020B0502040204020203" pitchFamily="34" charset="0"/>
                <a:ea typeface="Times New Roman" panose="02020603050405020304" pitchFamily="18" charset="0"/>
              </a:rPr>
              <a:t>eukaliptus</a:t>
            </a:r>
            <a:r>
              <a:rPr lang="en-US" sz="1200" b="0" dirty="0">
                <a:effectLst/>
                <a:highlight>
                  <a:srgbClr val="FFFF00"/>
                </a:highlight>
                <a:latin typeface="Segoe UI" panose="020B0502040204020203" pitchFamily="34" charset="0"/>
                <a:ea typeface="Times New Roman" panose="02020603050405020304" pitchFamily="18" charset="0"/>
              </a:rPr>
              <a:t>.</a:t>
            </a:r>
            <a:r>
              <a:rPr lang="en-US" sz="1200" b="1" dirty="0">
                <a:effectLst/>
                <a:highlight>
                  <a:srgbClr val="FFFF00"/>
                </a:highlight>
                <a:latin typeface="Segoe UI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id-ID" sz="1200" dirty="0"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Semakin banyak kebun anggur yang beralih ke praktik organik.</a:t>
            </a:r>
            <a:endParaRPr lang="en-ID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br>
              <a:rPr lang="en-AU" dirty="0"/>
            </a:b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97697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260254201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Right - Small title on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363" y="611991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3491218"/>
            <a:ext cx="4829691" cy="2846525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172740F4-95EE-1A0E-2830-7BA7F7EA406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1479855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2219899511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Lef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419" y="584200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0419" y="3463427"/>
            <a:ext cx="4829691" cy="2846525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A75A5A85-FFD2-4B7C-2E12-0B47EB9412F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452064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54382663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Righ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363" y="592898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3472125"/>
            <a:ext cx="4829691" cy="2846525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A07CDF38-66FC-83A8-05FA-27AB6E20AFA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1460762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3092765699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DCCE697-4019-BB04-2E3D-B591954C0E92}"/>
              </a:ext>
            </a:extLst>
          </p:cNvPr>
          <p:cNvCxnSpPr/>
          <p:nvPr userDrawn="1"/>
        </p:nvCxnSpPr>
        <p:spPr>
          <a:xfrm>
            <a:off x="1635760" y="3429000"/>
            <a:ext cx="1055624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D87C4ADD-0043-2691-F0F9-61E2A9C9E55B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B4AC40A-15C3-618A-87BF-95DE760CCE3E}"/>
              </a:ext>
            </a:extLst>
          </p:cNvPr>
          <p:cNvSpPr/>
          <p:nvPr userDrawn="1"/>
        </p:nvSpPr>
        <p:spPr>
          <a:xfrm>
            <a:off x="4637591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A8945C62-1796-2F24-FF4B-EE658021C83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456363" y="3808638"/>
            <a:ext cx="5735637" cy="2713065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8C56E1-4F7A-0A2A-BC11-63617FE632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234" y="3808638"/>
            <a:ext cx="2382787" cy="662774"/>
          </a:xfrm>
        </p:spPr>
        <p:txBody>
          <a:bodyPr anchor="b"/>
          <a:lstStyle>
            <a:lvl1pPr>
              <a:defRPr sz="2400" b="1" cap="none">
                <a:solidFill>
                  <a:schemeClr val="accent1"/>
                </a:solidFill>
                <a:latin typeface="Neue Haas Grotesk Text Pro" panose="020B0504020202020204" pitchFamily="34" charset="77"/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B6B924D-09BD-C049-692A-382067D57BF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73234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0476778D-80A8-6E67-51B8-8202C91D733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71951" y="1720205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1F3B1517-037A-CABC-600A-81C65362989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1951" y="1057431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EFC2E36E-1B11-BBAF-0888-5579301BA8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513497"/>
            <a:ext cx="4657498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400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4DFE537-DE09-1E8E-465D-07F0751EACE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3344" y="512087"/>
            <a:ext cx="4298950" cy="903287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3200"/>
            </a:lvl1pPr>
            <a:lvl2pPr>
              <a:defRPr sz="3200"/>
            </a:lvl2pPr>
            <a:lvl3pPr>
              <a:defRPr sz="3200"/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4A8A14A-D1CA-D9F8-306F-F692F60C4618}"/>
              </a:ext>
            </a:extLst>
          </p:cNvPr>
          <p:cNvSpPr/>
          <p:nvPr userDrawn="1"/>
        </p:nvSpPr>
        <p:spPr>
          <a:xfrm>
            <a:off x="9703949" y="3227753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7579E85-735B-80E7-69B6-1FED6AD601C7}"/>
              </a:ext>
            </a:extLst>
          </p:cNvPr>
          <p:cNvSpPr/>
          <p:nvPr userDrawn="1"/>
        </p:nvSpPr>
        <p:spPr>
          <a:xfrm>
            <a:off x="7395898" y="3257733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400445684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ond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0" y="3429000"/>
            <a:ext cx="1219200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3976197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B9587D6-9686-9FBB-0765-D619A1CBCFB4}"/>
              </a:ext>
            </a:extLst>
          </p:cNvPr>
          <p:cNvSpPr/>
          <p:nvPr userDrawn="1"/>
        </p:nvSpPr>
        <p:spPr>
          <a:xfrm>
            <a:off x="9500166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055768" y="3808638"/>
            <a:ext cx="3136232" cy="280035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11D5CE-BFFC-40BB-DD44-37BC844B666B}"/>
              </a:ext>
            </a:extLst>
          </p:cNvPr>
          <p:cNvSpPr/>
          <p:nvPr userDrawn="1"/>
        </p:nvSpPr>
        <p:spPr>
          <a:xfrm>
            <a:off x="6587661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1D01EE4A-6707-AC5C-282A-6CAD0444217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93874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56AACFBB-ADA6-52A8-6760-35A7AA5BD4A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782989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2F8AC8E5-6849-85F5-13DE-6C2E5A5537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4134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582CF7E7-143F-3302-1448-523D8DD719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4025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2057050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Future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-38401" y="3434316"/>
            <a:ext cx="6885768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789453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2621983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790121" y="374556"/>
            <a:ext cx="4401879" cy="6118393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11D5CE-BFFC-40BB-DD44-37BC844B666B}"/>
              </a:ext>
            </a:extLst>
          </p:cNvPr>
          <p:cNvSpPr/>
          <p:nvPr userDrawn="1"/>
        </p:nvSpPr>
        <p:spPr>
          <a:xfrm>
            <a:off x="4673792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2F8AC8E5-6849-85F5-13DE-6C2E5A5537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14292" y="4632860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582CF7E7-143F-3302-1448-523D8DD719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03407" y="3949009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FF7ECA34-306B-07D0-C7CA-C6E17551922E}"/>
              </a:ext>
            </a:extLst>
          </p:cNvPr>
          <p:cNvSpPr/>
          <p:nvPr userDrawn="1"/>
        </p:nvSpPr>
        <p:spPr>
          <a:xfrm>
            <a:off x="6590744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>
            <a:extLst>
              <a:ext uri="{FF2B5EF4-FFF2-40B4-BE49-F238E27FC236}">
                <a16:creationId xmlns:a16="http://schemas.microsoft.com/office/drawing/2014/main" id="{5C262C2F-2C85-5DD4-F8C6-C2BBC66C8CC1}"/>
              </a:ext>
            </a:extLst>
          </p:cNvPr>
          <p:cNvSpPr/>
          <p:nvPr userDrawn="1"/>
        </p:nvSpPr>
        <p:spPr>
          <a:xfrm>
            <a:off x="6590744" y="3310522"/>
            <a:ext cx="1625776" cy="254094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911708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Future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-76802" y="3429000"/>
            <a:ext cx="11220083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3489173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456363" y="374557"/>
            <a:ext cx="5735637" cy="280035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11D5CE-BFFC-40BB-DD44-37BC844B666B}"/>
              </a:ext>
            </a:extLst>
          </p:cNvPr>
          <p:cNvSpPr/>
          <p:nvPr userDrawn="1"/>
        </p:nvSpPr>
        <p:spPr>
          <a:xfrm>
            <a:off x="6587661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2F8AC8E5-6849-85F5-13DE-6C2E5A5537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14292" y="4632860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582CF7E7-143F-3302-1448-523D8DD719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03407" y="3949009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3" name="Right Arrow 2">
            <a:extLst>
              <a:ext uri="{FF2B5EF4-FFF2-40B4-BE49-F238E27FC236}">
                <a16:creationId xmlns:a16="http://schemas.microsoft.com/office/drawing/2014/main" id="{D2A29356-8631-1532-1ED5-5F3A9C6EB4C0}"/>
              </a:ext>
            </a:extLst>
          </p:cNvPr>
          <p:cNvSpPr/>
          <p:nvPr userDrawn="1"/>
        </p:nvSpPr>
        <p:spPr>
          <a:xfrm>
            <a:off x="9923352" y="3302000"/>
            <a:ext cx="1625776" cy="254094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69450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5073EE5-3428-4180-EEFF-EE47B2B4D96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3609474"/>
            <a:ext cx="6096000" cy="2919663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F9CD240-89C9-6F67-0293-E4735C332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88694"/>
            <a:ext cx="5334275" cy="820910"/>
          </a:xfrm>
        </p:spPr>
        <p:txBody>
          <a:bodyPr anchor="b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07C108B5-9EC0-EFB0-13AA-E0F24A78D4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609604"/>
            <a:ext cx="4929297" cy="1225103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B580F0EA-12DF-314A-0AA0-1614ABC7E64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87979" y="328863"/>
            <a:ext cx="6096000" cy="2919663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9D512458-DB29-70F7-7134-052611D2B9E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20492" y="5543717"/>
            <a:ext cx="4929297" cy="1225103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AF3D2BF-5EA6-8B0E-C22D-C744A6F347C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20492" y="3429000"/>
            <a:ext cx="5473058" cy="2038350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02641830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ank you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58000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595462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17694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hank You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7988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0ECCE387-4173-9E0F-F2C4-6028F58AF03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608525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5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35598292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333BC92-FCDE-8462-6F85-43C9CCB909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5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722644859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hank You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58000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solidFill>
                <a:schemeClr val="accent5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6136049-EFA7-F405-74C6-72FC07DC2CE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0243" y="6317194"/>
            <a:ext cx="2822695" cy="123397"/>
          </a:xfrm>
          <a:prstGeom prst="rect">
            <a:avLst/>
          </a:prstGeom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876E5A77-F048-FCB3-F187-B09143BE4E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615057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918598596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ting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bg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23936349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ting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>
                <a:solidFill>
                  <a:schemeClr val="bg1"/>
                </a:solidFill>
                <a:latin typeface="Inter Display" panose="02000503000000020004" pitchFamily="2" charset="0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accent5"/>
                </a:solidFill>
                <a:latin typeface="+mj-lt"/>
                <a:ea typeface="Inter Display" panose="02000503000000020004" pitchFamily="2" charset="0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1"/>
                </a:solidFill>
                <a:latin typeface="+mj-lt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062881173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1904595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804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4"/>
            <a:ext cx="4829691" cy="1610114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C4DE910F-F974-EC17-D99F-7CF8E351F2C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09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</p:spTree>
    <p:extLst>
      <p:ext uri="{BB962C8B-B14F-4D97-AF65-F5344CB8AC3E}">
        <p14:creationId xmlns:p14="http://schemas.microsoft.com/office/powerpoint/2010/main" val="3292788543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2" pos="393">
          <p15:clr>
            <a:srgbClr val="000000"/>
          </p15:clr>
        </p15:guide>
        <p15:guide id="3" orient="horz" pos="368">
          <p15:clr>
            <a:srgbClr val="00000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3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2518443"/>
            <a:ext cx="4829691" cy="1530521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EE31E3C0-4540-7C4D-8378-FEAE6073CA6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4737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</p:spTree>
    <p:extLst>
      <p:ext uri="{BB962C8B-B14F-4D97-AF65-F5344CB8AC3E}">
        <p14:creationId xmlns:p14="http://schemas.microsoft.com/office/powerpoint/2010/main" val="3259131561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pos="393">
          <p15:clr>
            <a:srgbClr val="000000"/>
          </p15:clr>
        </p15:guide>
        <p15:guide id="2" orient="horz" pos="368">
          <p15:clr>
            <a:srgbClr val="000000"/>
          </p15:clr>
        </p15:guide>
        <p15:guide id="4" pos="4067">
          <p15:clr>
            <a:srgbClr val="00000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Variety bottle sh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1919424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DD8FB6-8ACF-DF6D-EB79-207CCA014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BCFD86-18E3-510D-7574-B45CCD538A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9DDADE-588C-E389-9C56-AA1FC5948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5D0F3-5617-4E4B-B49A-CF8CB71EDC27}" type="datetimeFigureOut">
              <a:rPr lang="en-US" smtClean="0"/>
              <a:t>3/23/26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76191D-47B6-A1DD-B585-B9877068E1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B81B3F-E4E1-8FCB-1AD0-7E72A11F4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106B9-48F5-894C-8B00-7C26AA0507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2396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solidFill>
                <a:schemeClr val="accent5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333BC92-FCDE-8462-6F85-43C9CCB909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6136049-EFA7-F405-74C6-72FC07DC2CE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0243" y="6317194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027443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2518774"/>
            <a:ext cx="4829691" cy="1530521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EE31E3C0-4540-7C4D-8378-FEAE6073CA6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5068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FB207-1E2B-1D84-3D5E-C8ED9CCCB6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1272715795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5"/>
            <a:ext cx="4829691" cy="1610114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C4DE910F-F974-EC17-D99F-7CF8E351F2C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10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C0819214-B615-AB05-F590-69F5C5D2773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105257101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Righ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5"/>
            <a:ext cx="4829691" cy="1626156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868B181F-AB89-33FD-8820-F942275C6B2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10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918BF252-60CC-0EC4-2AF1-4A2F4E353D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2111591520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lef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4" y="2450086"/>
            <a:ext cx="4829691" cy="1615252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3FB9D6AF-41E9-ACB1-35D7-87CE3683CB5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5068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0229488E-C66F-CE00-D846-4F75FB33336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4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4248233940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" y="0"/>
            <a:ext cx="12191998" cy="6858000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style. Title can be moved to suit background Image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00390875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eft - Sml Title on - White Text Let - Small Title on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419" y="584200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192" y="3494249"/>
            <a:ext cx="4829691" cy="2846525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86C60342-0DCC-EC48-C3AF-9A9F4E1F294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452064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630166862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10B58A3-E193-4684-ABCE-DF0A8B6CD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4200"/>
            <a:ext cx="11371189" cy="13255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F38D3A-1279-4066-93F5-53800A7962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2044699"/>
            <a:ext cx="11371189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EA2CD7-A72C-495B-9228-0E077D24D9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10405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fld id="{42169B3B-8761-4204-AA5A-11BC84B55C93}" type="datetimeFigureOut">
              <a:rPr lang="en-AU" smtClean="0"/>
              <a:pPr/>
              <a:t>23/3/2026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D43B1A-E254-4E8E-8D77-9053126860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66D85B-9034-49C5-A86E-714985BCC2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38394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fld id="{E6316B6A-336A-44FF-82DA-A4D1594FA055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01075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9" r:id="rId3"/>
    <p:sldLayoutId id="2147483656" r:id="rId4"/>
    <p:sldLayoutId id="2147483666" r:id="rId5"/>
    <p:sldLayoutId id="2147483667" r:id="rId6"/>
    <p:sldLayoutId id="2147483668" r:id="rId7"/>
    <p:sldLayoutId id="2147483664" r:id="rId8"/>
    <p:sldLayoutId id="2147483657" r:id="rId9"/>
    <p:sldLayoutId id="2147483670" r:id="rId10"/>
    <p:sldLayoutId id="2147483671" r:id="rId11"/>
    <p:sldLayoutId id="2147483672" r:id="rId12"/>
    <p:sldLayoutId id="2147483655" r:id="rId13"/>
    <p:sldLayoutId id="2147483678" r:id="rId14"/>
    <p:sldLayoutId id="2147483679" r:id="rId15"/>
    <p:sldLayoutId id="2147483683" r:id="rId16"/>
    <p:sldLayoutId id="2147483660" r:id="rId17"/>
    <p:sldLayoutId id="2147483673" r:id="rId18"/>
    <p:sldLayoutId id="2147483674" r:id="rId19"/>
    <p:sldLayoutId id="2147483675" r:id="rId20"/>
    <p:sldLayoutId id="2147483659" r:id="rId21"/>
    <p:sldLayoutId id="2147483687" r:id="rId22"/>
    <p:sldLayoutId id="2147483677" r:id="rId23"/>
    <p:sldLayoutId id="2147483680" r:id="rId24"/>
    <p:sldLayoutId id="2147483681" r:id="rId25"/>
    <p:sldLayoutId id="2147483684" r:id="rId26"/>
    <p:sldLayoutId id="2147483686" r:id="rId27"/>
  </p:sldLayoutIdLst>
  <p:transition/>
  <p:txStyles>
    <p:titleStyle>
      <a:lvl1pPr algn="l" defTabSz="914453" rtl="0" eaLnBrk="1" latinLnBrk="0" hangingPunct="1">
        <a:lnSpc>
          <a:spcPct val="80000"/>
        </a:lnSpc>
        <a:spcBef>
          <a:spcPct val="0"/>
        </a:spcBef>
        <a:buNone/>
        <a:defRPr sz="5443" b="0" i="0" kern="1200" cap="all" baseline="0">
          <a:solidFill>
            <a:schemeClr val="accent4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1pPr>
    </p:titleStyle>
    <p:bodyStyle>
      <a:lvl1pPr marL="259245" indent="-259245" algn="l" defTabSz="914453" rtl="0" eaLnBrk="1" latinLnBrk="0" hangingPunct="1">
        <a:lnSpc>
          <a:spcPct val="100000"/>
        </a:lnSpc>
        <a:spcBef>
          <a:spcPts val="544"/>
        </a:spcBef>
        <a:buClr>
          <a:schemeClr val="accent4"/>
        </a:buClr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1pPr>
      <a:lvl2pPr marL="422550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2pPr>
      <a:lvl3pPr marL="58585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3pPr>
      <a:lvl4pPr marL="749159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4pPr>
      <a:lvl5pPr marL="91246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5pPr>
      <a:lvl6pPr marL="2514748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74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201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427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8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5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81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90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3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6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8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814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2" userDrawn="1">
          <p15:clr>
            <a:srgbClr val="F26B43"/>
          </p15:clr>
        </p15:guide>
        <p15:guide id="2" pos="257" userDrawn="1">
          <p15:clr>
            <a:srgbClr val="F26B43"/>
          </p15:clr>
        </p15:guide>
        <p15:guide id="3" pos="3840" userDrawn="1">
          <p15:clr>
            <a:srgbClr val="F26B43"/>
          </p15:clr>
        </p15:guide>
        <p15:guide id="4" pos="4067" userDrawn="1">
          <p15:clr>
            <a:srgbClr val="000000"/>
          </p15:clr>
        </p15:guide>
        <p15:guide id="5" orient="horz" pos="368" userDrawn="1">
          <p15:clr>
            <a:srgbClr val="000000"/>
          </p15:clr>
        </p15:guide>
        <p15:guide id="6" pos="393" userDrawn="1">
          <p15:clr>
            <a:srgbClr val="00000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sv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5A5FA91E-AD8B-0AEA-99A8-33696E71ED09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3888" y="2595563"/>
            <a:ext cx="11010900" cy="4284662"/>
          </a:xfr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B1D4A70-6CA2-23A1-1A5A-497FD63075D8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93733" y="1582597"/>
            <a:ext cx="11041110" cy="990300"/>
          </a:xfrm>
        </p:spPr>
        <p:txBody>
          <a:bodyPr/>
          <a:lstStyle/>
          <a:p>
            <a:pPr marL="0" indent="0">
              <a:buNone/>
            </a:pPr>
            <a:r>
              <a:rPr lang="en-US" sz="6000" dirty="0">
                <a:solidFill>
                  <a:schemeClr val="accent1"/>
                </a:solidFill>
              </a:rPr>
              <a:t>LANGHORNE CREEK</a:t>
            </a: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9197825A-32B7-42D4-B689-D7C33765AE97}"/>
              </a:ext>
            </a:extLst>
          </p:cNvPr>
          <p:cNvSpPr txBox="1"/>
          <p:nvPr/>
        </p:nvSpPr>
        <p:spPr>
          <a:xfrm>
            <a:off x="1225818" y="2385046"/>
            <a:ext cx="9198790" cy="647913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>
              <a:lnSpc>
                <a:spcPct val="90000"/>
              </a:lnSpc>
              <a:tabLst>
                <a:tab pos="1657444" algn="l"/>
                <a:tab pos="2477814" algn="l"/>
                <a:tab pos="3004948" algn="l"/>
                <a:tab pos="3746966" algn="l"/>
                <a:tab pos="5342193" algn="l"/>
                <a:tab pos="6106104" algn="l"/>
              </a:tabLst>
            </a:pPr>
            <a:endParaRPr lang="en-US" sz="5534" spc="181" dirty="0">
              <a:latin typeface="Neue Haas Grotesk Text Pro" panose="020B0504020202020204" pitchFamily="34" charset="77"/>
              <a:cs typeface="Hellix"/>
            </a:endParaRP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7A05B93F-9F39-A34D-5709-D939A123967A}"/>
              </a:ext>
            </a:extLst>
          </p:cNvPr>
          <p:cNvSpPr/>
          <p:nvPr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dirty="0">
              <a:latin typeface="Neue Haas Grotesk Text Pro" panose="020B0504020202020204" pitchFamily="34" charset="77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1FE4F190-255E-C201-942E-D630F646E9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970845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5D4685A7-3E6D-65F1-31A0-3B15F6A0940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7938"/>
            <a:ext cx="6096000" cy="6850062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02330F5-AA6E-D44A-DE7C-F0AE1B15F21C}"/>
              </a:ext>
            </a:extLst>
          </p:cNvPr>
          <p:cNvSpPr txBox="1"/>
          <p:nvPr/>
        </p:nvSpPr>
        <p:spPr>
          <a:xfrm>
            <a:off x="527854" y="1111817"/>
            <a:ext cx="51833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MARITIM SEDANG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6F05948-33DB-055B-AE2C-CEF9374E5478}"/>
              </a:ext>
            </a:extLst>
          </p:cNvPr>
          <p:cNvSpPr txBox="1"/>
          <p:nvPr/>
        </p:nvSpPr>
        <p:spPr>
          <a:xfrm>
            <a:off x="535474" y="3942491"/>
            <a:ext cx="3891746" cy="4863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AU" sz="1600" dirty="0">
                <a:solidFill>
                  <a:schemeClr val="bg1"/>
                </a:solidFill>
              </a:rPr>
              <a:t>DENGAN PENGARUH </a:t>
            </a:r>
            <a:br>
              <a:rPr lang="en-AU" sz="1600" dirty="0">
                <a:solidFill>
                  <a:schemeClr val="bg1"/>
                </a:solidFill>
              </a:rPr>
            </a:br>
            <a:r>
              <a:rPr lang="en-AU" sz="1600" dirty="0">
                <a:solidFill>
                  <a:schemeClr val="bg1"/>
                </a:solidFill>
              </a:rPr>
              <a:t>MEDITERANIA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8654A53-FAD2-3CB2-B3F3-CFAAFA3C2B79}"/>
              </a:ext>
            </a:extLst>
          </p:cNvPr>
          <p:cNvCxnSpPr>
            <a:cxnSpLocks/>
          </p:cNvCxnSpPr>
          <p:nvPr/>
        </p:nvCxnSpPr>
        <p:spPr>
          <a:xfrm flipH="1">
            <a:off x="8610168" y="-119548"/>
            <a:ext cx="2162815" cy="7199078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C1CCBD8F-0DC9-88C0-6ADD-A2A977E72B33}"/>
              </a:ext>
            </a:extLst>
          </p:cNvPr>
          <p:cNvSpPr txBox="1">
            <a:spLocks/>
          </p:cNvSpPr>
          <p:nvPr/>
        </p:nvSpPr>
        <p:spPr>
          <a:xfrm>
            <a:off x="6456363" y="3942491"/>
            <a:ext cx="2965327" cy="139620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800" b="0" i="0" kern="120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chemeClr val="accent3"/>
                </a:solidFill>
              </a:rPr>
              <a:t>LANGHORNE CREEK</a:t>
            </a:r>
          </a:p>
          <a:p>
            <a:r>
              <a:rPr lang="en-US" sz="18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10–50M (33–164KAKI)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B12D7AB-458E-CAFF-68E3-6AF325ADB88E}"/>
              </a:ext>
            </a:extLst>
          </p:cNvPr>
          <p:cNvCxnSpPr>
            <a:cxnSpLocks/>
          </p:cNvCxnSpPr>
          <p:nvPr/>
        </p:nvCxnSpPr>
        <p:spPr>
          <a:xfrm>
            <a:off x="7501572" y="6543706"/>
            <a:ext cx="9654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7860353-F16C-AD73-0B5F-1DF1FE84E1F5}"/>
              </a:ext>
            </a:extLst>
          </p:cNvPr>
          <p:cNvCxnSpPr>
            <a:cxnSpLocks/>
          </p:cNvCxnSpPr>
          <p:nvPr/>
        </p:nvCxnSpPr>
        <p:spPr>
          <a:xfrm flipV="1">
            <a:off x="7501572" y="5420705"/>
            <a:ext cx="0" cy="112300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Oval 26">
            <a:extLst>
              <a:ext uri="{FF2B5EF4-FFF2-40B4-BE49-F238E27FC236}">
                <a16:creationId xmlns:a16="http://schemas.microsoft.com/office/drawing/2014/main" id="{24CA5F6B-CDD9-62AA-AFC4-F17E16AE5BCF}"/>
              </a:ext>
            </a:extLst>
          </p:cNvPr>
          <p:cNvSpPr/>
          <p:nvPr/>
        </p:nvSpPr>
        <p:spPr>
          <a:xfrm>
            <a:off x="10133262" y="1254309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365DF810-81D4-7D28-2B48-6BBEF47F1BC5}"/>
              </a:ext>
            </a:extLst>
          </p:cNvPr>
          <p:cNvSpPr/>
          <p:nvPr/>
        </p:nvSpPr>
        <p:spPr>
          <a:xfrm>
            <a:off x="9675515" y="2748202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A8103E12-447D-C41A-CF2F-C82CAE224FFC}"/>
              </a:ext>
            </a:extLst>
          </p:cNvPr>
          <p:cNvSpPr/>
          <p:nvPr/>
        </p:nvSpPr>
        <p:spPr>
          <a:xfrm>
            <a:off x="9227360" y="4316851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CD972870-5332-5955-7788-74011D874874}"/>
              </a:ext>
            </a:extLst>
          </p:cNvPr>
          <p:cNvSpPr/>
          <p:nvPr/>
        </p:nvSpPr>
        <p:spPr>
          <a:xfrm>
            <a:off x="8739260" y="5874868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9F6D3D17-F1EE-B541-B0FA-0B5416EFD923}"/>
              </a:ext>
            </a:extLst>
          </p:cNvPr>
          <p:cNvSpPr/>
          <p:nvPr/>
        </p:nvSpPr>
        <p:spPr>
          <a:xfrm>
            <a:off x="8563475" y="6371037"/>
            <a:ext cx="392081" cy="392081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chemeClr val="accent3"/>
              </a:solidFill>
            </a:endParaRP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7AA319CC-C480-9AFB-6A8B-1936B65F0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8165" y="453633"/>
            <a:ext cx="5334275" cy="820910"/>
          </a:xfrm>
        </p:spPr>
        <p:txBody>
          <a:bodyPr/>
          <a:lstStyle/>
          <a:p>
            <a:r>
              <a:rPr lang="en-US" dirty="0">
                <a:solidFill>
                  <a:schemeClr val="accent3"/>
                </a:solidFill>
              </a:rPr>
              <a:t>IKLIM</a:t>
            </a:r>
          </a:p>
        </p:txBody>
      </p:sp>
      <p:sp>
        <p:nvSpPr>
          <p:cNvPr id="13" name="Title 7">
            <a:extLst>
              <a:ext uri="{FF2B5EF4-FFF2-40B4-BE49-F238E27FC236}">
                <a16:creationId xmlns:a16="http://schemas.microsoft.com/office/drawing/2014/main" id="{50D96D51-8FCB-FFEF-9781-15691A5C07CD}"/>
              </a:ext>
            </a:extLst>
          </p:cNvPr>
          <p:cNvSpPr txBox="1">
            <a:spLocks/>
          </p:cNvSpPr>
          <p:nvPr/>
        </p:nvSpPr>
        <p:spPr>
          <a:xfrm>
            <a:off x="6410639" y="626428"/>
            <a:ext cx="4540713" cy="554254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US" sz="4500" dirty="0">
                <a:solidFill>
                  <a:schemeClr val="accent3"/>
                </a:solidFill>
              </a:rPr>
              <a:t>KETINGGIAN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5E50F3A-0D80-74E0-1FE3-A9B5BEA8293C}"/>
              </a:ext>
            </a:extLst>
          </p:cNvPr>
          <p:cNvSpPr txBox="1"/>
          <p:nvPr/>
        </p:nvSpPr>
        <p:spPr>
          <a:xfrm>
            <a:off x="9228352" y="5836182"/>
            <a:ext cx="2092341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RENDAH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0–499m</a:t>
            </a:r>
            <a:b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</a:b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(0–1,639kaki)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88E48E2-DA26-F182-3826-75E086646089}"/>
              </a:ext>
            </a:extLst>
          </p:cNvPr>
          <p:cNvSpPr txBox="1"/>
          <p:nvPr/>
        </p:nvSpPr>
        <p:spPr>
          <a:xfrm>
            <a:off x="9633083" y="4316851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SEDANG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500–749m 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(1,640–2,459kaki)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5D8B1B1-C11D-26FC-2D5B-6910DCD83A9C}"/>
              </a:ext>
            </a:extLst>
          </p:cNvPr>
          <p:cNvSpPr txBox="1"/>
          <p:nvPr/>
        </p:nvSpPr>
        <p:spPr>
          <a:xfrm>
            <a:off x="10120736" y="2628781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TINGGI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750–999m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(2,460–3,279kaki)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248BA6A-AB19-DB96-B8BE-F1F5623C131F}"/>
              </a:ext>
            </a:extLst>
          </p:cNvPr>
          <p:cNvSpPr txBox="1"/>
          <p:nvPr/>
        </p:nvSpPr>
        <p:spPr>
          <a:xfrm>
            <a:off x="10493262" y="1031426"/>
            <a:ext cx="264344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SANGAT </a:t>
            </a:r>
            <a:b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</a:br>
            <a:r>
              <a:rPr lang="en-US" b="1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TINGGI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1000m +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(&gt;3,280kaki +)</a:t>
            </a:r>
          </a:p>
        </p:txBody>
      </p:sp>
    </p:spTree>
    <p:extLst>
      <p:ext uri="{BB962C8B-B14F-4D97-AF65-F5344CB8AC3E}">
        <p14:creationId xmlns:p14="http://schemas.microsoft.com/office/powerpoint/2010/main" val="500136252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6EA52D08-94B3-7F30-DC40-AB2D208750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368300"/>
            <a:ext cx="6095999" cy="610362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0EE536F-4524-A39F-F388-FAC174BAE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4"/>
                </a:solidFill>
              </a:rPr>
              <a:t>TANAH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A76B02-4AEC-2172-B359-91D3A36EDA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4" y="2391774"/>
            <a:ext cx="3580266" cy="1530521"/>
          </a:xfrm>
        </p:spPr>
        <p:txBody>
          <a:bodyPr/>
          <a:lstStyle/>
          <a:p>
            <a:r>
              <a:rPr lang="en-AU" sz="1600" dirty="0"/>
              <a:t>Tanah alluvial di </a:t>
            </a:r>
            <a:r>
              <a:rPr lang="en-AU" sz="1600" dirty="0" err="1"/>
              <a:t>sepanjang</a:t>
            </a:r>
            <a:r>
              <a:rPr lang="en-AU" sz="1600" dirty="0"/>
              <a:t> </a:t>
            </a:r>
            <a:r>
              <a:rPr lang="en-AU" sz="1600" dirty="0" err="1"/>
              <a:t>sungai-sungai</a:t>
            </a:r>
            <a:r>
              <a:rPr lang="en-AU" sz="1600" dirty="0"/>
              <a:t> </a:t>
            </a:r>
            <a:r>
              <a:rPr lang="en-AU" sz="1600" dirty="0" err="1"/>
              <a:t>adalah</a:t>
            </a:r>
            <a:r>
              <a:rPr lang="en-AU" sz="1600" dirty="0"/>
              <a:t> </a:t>
            </a:r>
            <a:r>
              <a:rPr lang="en-AU" sz="1600" dirty="0" err="1"/>
              <a:t>dalam</a:t>
            </a:r>
            <a:r>
              <a:rPr lang="en-AU" sz="1600" dirty="0"/>
              <a:t>, </a:t>
            </a:r>
            <a:r>
              <a:rPr lang="en-AU" sz="1600" dirty="0" err="1"/>
              <a:t>gembur</a:t>
            </a:r>
            <a:r>
              <a:rPr lang="en-AU" sz="1600" dirty="0"/>
              <a:t>, </a:t>
            </a:r>
            <a:r>
              <a:rPr lang="en-AU" sz="1600" dirty="0" err="1"/>
              <a:t>coklat</a:t>
            </a:r>
            <a:r>
              <a:rPr lang="en-AU" sz="1600" dirty="0"/>
              <a:t>, </a:t>
            </a:r>
            <a:r>
              <a:rPr lang="en-AU" sz="1600" dirty="0" err="1"/>
              <a:t>tanah</a:t>
            </a:r>
            <a:r>
              <a:rPr lang="en-AU" sz="1600" dirty="0"/>
              <a:t> </a:t>
            </a:r>
            <a:r>
              <a:rPr lang="en-AU" sz="1600" dirty="0" err="1"/>
              <a:t>berwarna</a:t>
            </a:r>
            <a:r>
              <a:rPr lang="en-AU" sz="1600" dirty="0"/>
              <a:t> </a:t>
            </a:r>
            <a:r>
              <a:rPr lang="en-AU" sz="1600" dirty="0" err="1"/>
              <a:t>gelap</a:t>
            </a:r>
            <a:r>
              <a:rPr lang="en-AU" sz="1600" dirty="0"/>
              <a:t> </a:t>
            </a:r>
            <a:r>
              <a:rPr lang="en-AU" sz="1600" dirty="0" err="1"/>
              <a:t>atau</a:t>
            </a:r>
            <a:r>
              <a:rPr lang="en-AU" sz="1600" dirty="0"/>
              <a:t> </a:t>
            </a:r>
            <a:r>
              <a:rPr lang="en-AU" sz="1600" dirty="0" err="1"/>
              <a:t>merah</a:t>
            </a:r>
            <a:r>
              <a:rPr lang="en-AU" sz="1600" dirty="0"/>
              <a:t>, dan </a:t>
            </a:r>
            <a:r>
              <a:rPr lang="en-AU" sz="1600" dirty="0" err="1"/>
              <a:t>menghasilkan</a:t>
            </a:r>
            <a:r>
              <a:rPr lang="en-AU" sz="1600" dirty="0"/>
              <a:t> </a:t>
            </a:r>
            <a:r>
              <a:rPr lang="en-AU" sz="1600" i="1" dirty="0"/>
              <a:t>wine </a:t>
            </a:r>
            <a:r>
              <a:rPr lang="en-AU" sz="1600" dirty="0"/>
              <a:t>yang </a:t>
            </a:r>
            <a:r>
              <a:rPr lang="en-AU" sz="1600" i="1" dirty="0"/>
              <a:t>full bodied </a:t>
            </a:r>
            <a:r>
              <a:rPr lang="en-AU" sz="1600" dirty="0" err="1"/>
              <a:t>namun</a:t>
            </a:r>
            <a:r>
              <a:rPr lang="en-AU" sz="1600" dirty="0"/>
              <a:t> </a:t>
            </a:r>
            <a:r>
              <a:rPr lang="en-AU" sz="1600" dirty="0" err="1"/>
              <a:t>dengan</a:t>
            </a:r>
            <a:r>
              <a:rPr lang="en-AU" sz="1600" dirty="0"/>
              <a:t> </a:t>
            </a:r>
            <a:r>
              <a:rPr lang="en-AU" sz="1600" dirty="0" err="1"/>
              <a:t>tekstur</a:t>
            </a:r>
            <a:r>
              <a:rPr lang="en-AU" sz="1600" dirty="0"/>
              <a:t> dan rasa </a:t>
            </a:r>
            <a:r>
              <a:rPr lang="en-AU" sz="1600" dirty="0" err="1"/>
              <a:t>akhir</a:t>
            </a:r>
            <a:r>
              <a:rPr lang="en-AU" sz="1600" dirty="0"/>
              <a:t> yang </a:t>
            </a:r>
            <a:r>
              <a:rPr lang="en-AU" sz="1600" dirty="0" err="1"/>
              <a:t>lebih</a:t>
            </a:r>
            <a:r>
              <a:rPr lang="en-AU" sz="1600" dirty="0"/>
              <a:t> </a:t>
            </a:r>
            <a:r>
              <a:rPr lang="en-AU" sz="1600" dirty="0" err="1"/>
              <a:t>lembut</a:t>
            </a:r>
            <a:r>
              <a:rPr lang="en-AU" sz="1600" dirty="0"/>
              <a:t>. </a:t>
            </a:r>
            <a:r>
              <a:rPr lang="en-AU" sz="1600" dirty="0" err="1"/>
              <a:t>Tempat</a:t>
            </a:r>
            <a:r>
              <a:rPr lang="en-AU" sz="1600" dirty="0"/>
              <a:t> yang </a:t>
            </a:r>
            <a:r>
              <a:rPr lang="en-AU" sz="1600" dirty="0" err="1"/>
              <a:t>jauh</a:t>
            </a:r>
            <a:r>
              <a:rPr lang="en-AU" sz="1600" dirty="0"/>
              <a:t> </a:t>
            </a:r>
            <a:r>
              <a:rPr lang="en-AU" sz="1600" dirty="0" err="1"/>
              <a:t>dari</a:t>
            </a:r>
            <a:r>
              <a:rPr lang="en-AU" sz="1600" dirty="0"/>
              <a:t> </a:t>
            </a:r>
            <a:r>
              <a:rPr lang="en-AU" sz="1600" dirty="0" err="1"/>
              <a:t>daerah</a:t>
            </a:r>
            <a:r>
              <a:rPr lang="en-AU" sz="1600" dirty="0"/>
              <a:t> </a:t>
            </a:r>
            <a:r>
              <a:rPr lang="en-AU" sz="1600" dirty="0" err="1"/>
              <a:t>sungai</a:t>
            </a:r>
            <a:r>
              <a:rPr lang="en-AU" sz="1600" dirty="0"/>
              <a:t>, </a:t>
            </a:r>
            <a:r>
              <a:rPr lang="en-AU" sz="1600" dirty="0" err="1"/>
              <a:t>tanahnya</a:t>
            </a:r>
            <a:r>
              <a:rPr lang="en-AU" sz="1600" dirty="0"/>
              <a:t> </a:t>
            </a:r>
            <a:r>
              <a:rPr lang="en-AU" sz="1600" dirty="0" err="1"/>
              <a:t>kebanyakan</a:t>
            </a:r>
            <a:r>
              <a:rPr lang="en-AU" sz="1600" dirty="0"/>
              <a:t> </a:t>
            </a:r>
            <a:r>
              <a:rPr lang="en-AU" sz="1600" dirty="0" err="1"/>
              <a:t>pasir</a:t>
            </a:r>
            <a:r>
              <a:rPr lang="en-AU" sz="1600" dirty="0"/>
              <a:t> di </a:t>
            </a:r>
            <a:r>
              <a:rPr lang="en-AU" sz="1600" dirty="0" err="1"/>
              <a:t>atas</a:t>
            </a:r>
            <a:r>
              <a:rPr lang="en-AU" sz="1600" dirty="0"/>
              <a:t> </a:t>
            </a:r>
            <a:r>
              <a:rPr lang="en-AU" sz="1600" dirty="0" err="1"/>
              <a:t>tanah</a:t>
            </a:r>
            <a:r>
              <a:rPr lang="en-AU" sz="1600" dirty="0"/>
              <a:t> </a:t>
            </a:r>
            <a:r>
              <a:rPr lang="en-AU" sz="1600" dirty="0" err="1"/>
              <a:t>liat</a:t>
            </a:r>
            <a:r>
              <a:rPr lang="en-AU" sz="1600" dirty="0"/>
              <a:t>, yang </a:t>
            </a:r>
            <a:r>
              <a:rPr lang="en-AU" sz="1600" dirty="0" err="1"/>
              <a:t>menghasilkan</a:t>
            </a:r>
            <a:r>
              <a:rPr lang="en-AU" sz="1600" dirty="0"/>
              <a:t> </a:t>
            </a:r>
            <a:r>
              <a:rPr lang="en-AU" sz="1600" dirty="0" err="1"/>
              <a:t>anggur</a:t>
            </a:r>
            <a:r>
              <a:rPr lang="en-AU" sz="1600" dirty="0"/>
              <a:t> yang </a:t>
            </a:r>
            <a:r>
              <a:rPr lang="en-AU" sz="1600" dirty="0" err="1"/>
              <a:t>lebih</a:t>
            </a:r>
            <a:r>
              <a:rPr lang="en-AU" sz="1600" dirty="0"/>
              <a:t> </a:t>
            </a:r>
            <a:r>
              <a:rPr lang="en-AU" sz="1600" dirty="0" err="1"/>
              <a:t>intens</a:t>
            </a:r>
            <a:r>
              <a:rPr lang="en-AU" sz="1600" dirty="0"/>
              <a:t> dan </a:t>
            </a:r>
            <a:r>
              <a:rPr lang="en-AU" sz="1600" dirty="0" err="1"/>
              <a:t>terstruktur</a:t>
            </a:r>
            <a:r>
              <a:rPr lang="en-AU" sz="16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249917559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025C1A4-CB48-37E7-5004-B5B7EE410F8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368300"/>
            <a:ext cx="6096000" cy="6112859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C42DB02-A4D5-C1F6-B253-8314459C4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419" y="368300"/>
            <a:ext cx="4829691" cy="785732"/>
          </a:xfrm>
        </p:spPr>
        <p:txBody>
          <a:bodyPr/>
          <a:lstStyle/>
          <a:p>
            <a:r>
              <a:rPr lang="en-US" dirty="0"/>
              <a:t>PEMBUDIDAYAAN DAN PEMBUATAN ANGGUR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DCD0B9-24C7-5F10-AB48-88B3EFE01A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888" y="1197576"/>
            <a:ext cx="5340350" cy="579936"/>
          </a:xfrm>
        </p:spPr>
        <p:txBody>
          <a:bodyPr/>
          <a:lstStyle/>
          <a:p>
            <a:r>
              <a:rPr lang="en-US" sz="5000" dirty="0">
                <a:solidFill>
                  <a:schemeClr val="accent4"/>
                </a:solidFill>
              </a:rPr>
              <a:t>PENANAMAN BUAH ANGGUR DI LANGHORNE CREEK</a:t>
            </a: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AC7DDBF7-95BA-FE7D-62B5-E88F8F533D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0418" y="3741652"/>
            <a:ext cx="5133299" cy="2846525"/>
          </a:xfrm>
        </p:spPr>
        <p:txBody>
          <a:bodyPr/>
          <a:lstStyle/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AU" dirty="0" err="1">
                <a:solidFill>
                  <a:schemeClr val="bg1"/>
                </a:solidFill>
              </a:rPr>
              <a:t>Sebelumnya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mengirim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buah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ke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perusahaan-perusahaan</a:t>
            </a:r>
            <a:r>
              <a:rPr lang="en-AU" dirty="0">
                <a:solidFill>
                  <a:schemeClr val="bg1"/>
                </a:solidFill>
              </a:rPr>
              <a:t> di </a:t>
            </a:r>
            <a:r>
              <a:rPr lang="en-AU" dirty="0" err="1">
                <a:solidFill>
                  <a:schemeClr val="bg1"/>
                </a:solidFill>
              </a:rPr>
              <a:t>luar</a:t>
            </a:r>
            <a:r>
              <a:rPr lang="en-AU" dirty="0">
                <a:solidFill>
                  <a:schemeClr val="bg1"/>
                </a:solidFill>
              </a:rPr>
              <a:t> wilayah; </a:t>
            </a:r>
            <a:r>
              <a:rPr lang="en-AU" dirty="0" err="1">
                <a:solidFill>
                  <a:schemeClr val="bg1"/>
                </a:solidFill>
              </a:rPr>
              <a:t>tren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saat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ini</a:t>
            </a:r>
            <a:r>
              <a:rPr lang="en-AU" dirty="0">
                <a:solidFill>
                  <a:schemeClr val="bg1"/>
                </a:solidFill>
              </a:rPr>
              <a:t>  </a:t>
            </a:r>
            <a:r>
              <a:rPr lang="en-AU" dirty="0" err="1">
                <a:solidFill>
                  <a:schemeClr val="bg1"/>
                </a:solidFill>
              </a:rPr>
              <a:t>mempertahankan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anggur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untuk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keperluan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sendiri</a:t>
            </a:r>
            <a:endParaRPr lang="en-AU" dirty="0">
              <a:solidFill>
                <a:schemeClr val="bg1"/>
              </a:solidFill>
            </a:endParaRP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AU" dirty="0" err="1">
                <a:solidFill>
                  <a:schemeClr val="bg1"/>
                </a:solidFill>
              </a:rPr>
              <a:t>Generasi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keenam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dari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keluarga</a:t>
            </a:r>
            <a:br>
              <a:rPr lang="en-AU" dirty="0">
                <a:solidFill>
                  <a:schemeClr val="bg1"/>
                </a:solidFill>
              </a:rPr>
            </a:br>
            <a:r>
              <a:rPr lang="en-AU" dirty="0" err="1">
                <a:solidFill>
                  <a:schemeClr val="bg1"/>
                </a:solidFill>
              </a:rPr>
              <a:t>penanam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buah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anggur</a:t>
            </a:r>
            <a:endParaRPr lang="en-AU" dirty="0">
              <a:solidFill>
                <a:schemeClr val="bg1"/>
              </a:solidFill>
            </a:endParaRP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AU" dirty="0" err="1">
                <a:solidFill>
                  <a:schemeClr val="bg1"/>
                </a:solidFill>
              </a:rPr>
              <a:t>Manajemen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perkebunan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anggur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lebih</a:t>
            </a:r>
            <a:r>
              <a:rPr lang="en-AU" dirty="0">
                <a:solidFill>
                  <a:schemeClr val="bg1"/>
                </a:solidFill>
              </a:rPr>
              <a:t>  </a:t>
            </a:r>
            <a:r>
              <a:rPr lang="en-AU" dirty="0" err="1">
                <a:solidFill>
                  <a:schemeClr val="bg1"/>
                </a:solidFill>
              </a:rPr>
              <a:t>simpel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daripada</a:t>
            </a:r>
            <a:r>
              <a:rPr lang="en-AU" dirty="0">
                <a:solidFill>
                  <a:schemeClr val="bg1"/>
                </a:solidFill>
              </a:rPr>
              <a:t> wilayah </a:t>
            </a:r>
            <a:r>
              <a:rPr lang="en-AU" dirty="0" err="1">
                <a:solidFill>
                  <a:schemeClr val="bg1"/>
                </a:solidFill>
              </a:rPr>
              <a:t>lainnya</a:t>
            </a:r>
            <a:endParaRPr lang="en-AU" dirty="0">
              <a:solidFill>
                <a:schemeClr val="bg1"/>
              </a:solidFill>
            </a:endParaRP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AU" dirty="0" err="1">
                <a:solidFill>
                  <a:schemeClr val="bg1"/>
                </a:solidFill>
              </a:rPr>
              <a:t>Beberapa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kebun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anggur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menggunakan</a:t>
            </a:r>
            <a:r>
              <a:rPr lang="en-AU" dirty="0">
                <a:solidFill>
                  <a:schemeClr val="bg1"/>
                </a:solidFill>
              </a:rPr>
              <a:t> air </a:t>
            </a:r>
            <a:r>
              <a:rPr lang="en-AU" dirty="0" err="1">
                <a:solidFill>
                  <a:schemeClr val="bg1"/>
                </a:solidFill>
              </a:rPr>
              <a:t>banjir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alami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untuk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irigasi</a:t>
            </a:r>
            <a:endParaRPr lang="en-AU" dirty="0">
              <a:solidFill>
                <a:schemeClr val="bg1"/>
              </a:solidFill>
            </a:endParaRP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AU" b="1" dirty="0" err="1">
                <a:solidFill>
                  <a:schemeClr val="bg1"/>
                </a:solidFill>
              </a:rPr>
              <a:t>Panen</a:t>
            </a:r>
            <a:r>
              <a:rPr lang="en-AU" b="1" dirty="0">
                <a:solidFill>
                  <a:schemeClr val="bg1"/>
                </a:solidFill>
              </a:rPr>
              <a:t>: </a:t>
            </a:r>
            <a:r>
              <a:rPr lang="en-AU" dirty="0" err="1">
                <a:solidFill>
                  <a:schemeClr val="bg1"/>
                </a:solidFill>
              </a:rPr>
              <a:t>awal</a:t>
            </a:r>
            <a:r>
              <a:rPr lang="en-AU" dirty="0">
                <a:solidFill>
                  <a:schemeClr val="bg1"/>
                </a:solidFill>
              </a:rPr>
              <a:t>  </a:t>
            </a:r>
            <a:r>
              <a:rPr lang="en-AU" dirty="0" err="1">
                <a:solidFill>
                  <a:schemeClr val="bg1"/>
                </a:solidFill>
              </a:rPr>
              <a:t>Februari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sampai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akhir</a:t>
            </a:r>
            <a:r>
              <a:rPr lang="en-AU" dirty="0">
                <a:solidFill>
                  <a:schemeClr val="bg1"/>
                </a:solidFill>
              </a:rPr>
              <a:t>  April</a:t>
            </a:r>
          </a:p>
        </p:txBody>
      </p:sp>
    </p:spTree>
    <p:extLst>
      <p:ext uri="{BB962C8B-B14F-4D97-AF65-F5344CB8AC3E}">
        <p14:creationId xmlns:p14="http://schemas.microsoft.com/office/powerpoint/2010/main" val="4035883660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DEC40966-12C1-C8B6-3BD3-CAAB5B274E0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368300"/>
            <a:ext cx="6096000" cy="6103741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58A547-E314-546B-744D-BDCB5D9E348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56364" y="3149584"/>
            <a:ext cx="4081722" cy="1530521"/>
          </a:xfrm>
        </p:spPr>
        <p:txBody>
          <a:bodyPr/>
          <a:lstStyle/>
          <a:p>
            <a:pPr>
              <a:spcBef>
                <a:spcPts val="800"/>
              </a:spcBef>
            </a:pPr>
            <a:r>
              <a:rPr lang="en-AU" dirty="0" err="1"/>
              <a:t>Umumnya</a:t>
            </a:r>
            <a:r>
              <a:rPr lang="en-AU" dirty="0"/>
              <a:t> </a:t>
            </a:r>
            <a:r>
              <a:rPr lang="en-AU" dirty="0" err="1"/>
              <a:t>memproduksi</a:t>
            </a:r>
            <a:r>
              <a:rPr lang="en-AU" dirty="0"/>
              <a:t> </a:t>
            </a:r>
            <a:r>
              <a:rPr lang="en-AU" dirty="0" err="1"/>
              <a:t>lebih</a:t>
            </a:r>
            <a:r>
              <a:rPr lang="en-AU" dirty="0"/>
              <a:t> </a:t>
            </a:r>
            <a:r>
              <a:rPr lang="en-AU" dirty="0" err="1"/>
              <a:t>banyak</a:t>
            </a:r>
            <a:r>
              <a:rPr lang="en-AU" dirty="0"/>
              <a:t> </a:t>
            </a:r>
            <a:r>
              <a:rPr lang="en-AU" dirty="0" err="1"/>
              <a:t>anggur</a:t>
            </a:r>
            <a:r>
              <a:rPr lang="en-AU" dirty="0"/>
              <a:t> </a:t>
            </a:r>
            <a:r>
              <a:rPr lang="en-AU" dirty="0" err="1"/>
              <a:t>dibandingkan</a:t>
            </a:r>
            <a:r>
              <a:rPr lang="en-AU" dirty="0"/>
              <a:t> </a:t>
            </a:r>
            <a:r>
              <a:rPr lang="en-AU" dirty="0" err="1"/>
              <a:t>dengan</a:t>
            </a:r>
            <a:r>
              <a:rPr lang="en-AU" dirty="0"/>
              <a:t> McLaren Vale dan </a:t>
            </a:r>
            <a:r>
              <a:rPr lang="en-AU" dirty="0" err="1"/>
              <a:t>hampir</a:t>
            </a:r>
            <a:r>
              <a:rPr lang="en-AU" dirty="0"/>
              <a:t> </a:t>
            </a:r>
            <a:r>
              <a:rPr lang="en-AU" dirty="0" err="1"/>
              <a:t>sama</a:t>
            </a:r>
            <a:r>
              <a:rPr lang="en-AU" dirty="0"/>
              <a:t> </a:t>
            </a:r>
            <a:r>
              <a:rPr lang="en-AU" dirty="0" err="1"/>
              <a:t>banyak</a:t>
            </a:r>
            <a:r>
              <a:rPr lang="en-AU" dirty="0"/>
              <a:t> </a:t>
            </a:r>
            <a:r>
              <a:rPr lang="en-AU" dirty="0" err="1"/>
              <a:t>dengan</a:t>
            </a:r>
            <a:r>
              <a:rPr lang="en-AU" dirty="0"/>
              <a:t> Barossa</a:t>
            </a:r>
          </a:p>
          <a:p>
            <a:pPr>
              <a:spcBef>
                <a:spcPts val="800"/>
              </a:spcBef>
            </a:pPr>
            <a:r>
              <a:rPr lang="en-AU" dirty="0"/>
              <a:t>Kebanyakan </a:t>
            </a:r>
            <a:r>
              <a:rPr lang="en-AU" dirty="0" err="1"/>
              <a:t>dari</a:t>
            </a:r>
            <a:r>
              <a:rPr lang="en-AU" dirty="0"/>
              <a:t> </a:t>
            </a:r>
            <a:r>
              <a:rPr lang="en-AU" dirty="0" err="1"/>
              <a:t>anggur</a:t>
            </a:r>
            <a:r>
              <a:rPr lang="en-AU" dirty="0"/>
              <a:t> di </a:t>
            </a:r>
            <a:r>
              <a:rPr lang="en-AU" dirty="0" err="1"/>
              <a:t>sini</a:t>
            </a:r>
            <a:r>
              <a:rPr lang="en-AU" dirty="0"/>
              <a:t> </a:t>
            </a:r>
            <a:r>
              <a:rPr lang="en-AU" dirty="0" err="1"/>
              <a:t>adalah</a:t>
            </a:r>
            <a:r>
              <a:rPr lang="en-AU" dirty="0"/>
              <a:t> red wine ; </a:t>
            </a:r>
            <a:r>
              <a:rPr lang="en-AU" dirty="0" err="1"/>
              <a:t>umumnya</a:t>
            </a:r>
            <a:r>
              <a:rPr lang="en-AU" dirty="0"/>
              <a:t> </a:t>
            </a:r>
            <a:r>
              <a:rPr lang="en-AU" dirty="0" err="1"/>
              <a:t>fermentasi</a:t>
            </a:r>
            <a:r>
              <a:rPr lang="en-AU" dirty="0"/>
              <a:t> </a:t>
            </a:r>
            <a:r>
              <a:rPr lang="en-AU" dirty="0" err="1"/>
              <a:t>terbuka</a:t>
            </a:r>
            <a:r>
              <a:rPr lang="en-AU" dirty="0"/>
              <a:t> dan </a:t>
            </a:r>
            <a:r>
              <a:rPr lang="en-AU" dirty="0" err="1"/>
              <a:t>penuaan</a:t>
            </a:r>
            <a:r>
              <a:rPr lang="en-AU" dirty="0"/>
              <a:t> </a:t>
            </a:r>
            <a:r>
              <a:rPr lang="en-AU" dirty="0" err="1"/>
              <a:t>dalam</a:t>
            </a:r>
            <a:r>
              <a:rPr lang="en-AU" dirty="0"/>
              <a:t>  Oak barrel</a:t>
            </a:r>
          </a:p>
          <a:p>
            <a:pPr>
              <a:spcBef>
                <a:spcPts val="800"/>
              </a:spcBef>
            </a:pPr>
            <a:r>
              <a:rPr lang="en-AU" dirty="0" err="1"/>
              <a:t>Pencampuran</a:t>
            </a:r>
            <a:r>
              <a:rPr lang="en-AU" dirty="0"/>
              <a:t> </a:t>
            </a:r>
            <a:r>
              <a:rPr lang="en-AU" dirty="0" err="1"/>
              <a:t>adalan</a:t>
            </a:r>
            <a:r>
              <a:rPr lang="en-AU" dirty="0"/>
              <a:t> Teknik yang </a:t>
            </a:r>
            <a:r>
              <a:rPr lang="en-AU" dirty="0" err="1"/>
              <a:t>biasa</a:t>
            </a:r>
            <a:r>
              <a:rPr lang="en-AU" dirty="0"/>
              <a:t> </a:t>
            </a:r>
            <a:r>
              <a:rPr lang="en-AU" dirty="0" err="1"/>
              <a:t>dilakukan</a:t>
            </a:r>
            <a:endParaRPr lang="en-AU" dirty="0"/>
          </a:p>
          <a:p>
            <a:pPr>
              <a:spcBef>
                <a:spcPts val="800"/>
              </a:spcBef>
            </a:pPr>
            <a:r>
              <a:rPr lang="en-AU" dirty="0" err="1"/>
              <a:t>Lebih</a:t>
            </a:r>
            <a:r>
              <a:rPr lang="en-AU" dirty="0"/>
              <a:t> </a:t>
            </a:r>
            <a:r>
              <a:rPr lang="en-AU" dirty="0" err="1"/>
              <a:t>banyak</a:t>
            </a:r>
            <a:r>
              <a:rPr lang="en-AU" dirty="0"/>
              <a:t> </a:t>
            </a:r>
            <a:r>
              <a:rPr lang="en-AU" dirty="0" err="1"/>
              <a:t>fokus</a:t>
            </a:r>
            <a:r>
              <a:rPr lang="en-AU" dirty="0"/>
              <a:t> pada </a:t>
            </a:r>
            <a:r>
              <a:rPr lang="en-AU" dirty="0" err="1"/>
              <a:t>perkebunan</a:t>
            </a:r>
            <a:r>
              <a:rPr lang="en-AU" dirty="0"/>
              <a:t> </a:t>
            </a:r>
            <a:r>
              <a:rPr lang="en-AU" dirty="0" err="1"/>
              <a:t>anggur</a:t>
            </a:r>
            <a:r>
              <a:rPr lang="en-AU" dirty="0"/>
              <a:t> </a:t>
            </a:r>
            <a:r>
              <a:rPr lang="en-AU" dirty="0" err="1"/>
              <a:t>untuk</a:t>
            </a:r>
            <a:r>
              <a:rPr lang="en-AU" dirty="0"/>
              <a:t> </a:t>
            </a:r>
            <a:r>
              <a:rPr lang="en-AU" dirty="0" err="1"/>
              <a:t>meminimalkan</a:t>
            </a:r>
            <a:r>
              <a:rPr lang="en-AU" dirty="0"/>
              <a:t> </a:t>
            </a:r>
            <a:r>
              <a:rPr lang="en-AU" dirty="0" err="1"/>
              <a:t>intervensi</a:t>
            </a:r>
            <a:r>
              <a:rPr lang="en-AU" dirty="0"/>
              <a:t>  pada </a:t>
            </a:r>
            <a:r>
              <a:rPr lang="en-AU" dirty="0" err="1"/>
              <a:t>pabrik</a:t>
            </a:r>
            <a:r>
              <a:rPr lang="en-AU" dirty="0"/>
              <a:t> </a:t>
            </a:r>
            <a:r>
              <a:rPr lang="en-AU" dirty="0" err="1"/>
              <a:t>anggur</a:t>
            </a:r>
            <a:r>
              <a:rPr lang="en-AU" dirty="0"/>
              <a:t>. 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BEF17699-996E-80A1-5516-9CFCFB8A3DCE}"/>
              </a:ext>
            </a:extLst>
          </p:cNvPr>
          <p:cNvSpPr txBox="1">
            <a:spLocks/>
          </p:cNvSpPr>
          <p:nvPr/>
        </p:nvSpPr>
        <p:spPr>
          <a:xfrm>
            <a:off x="6403897" y="1019332"/>
            <a:ext cx="5678176" cy="153052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2000"/>
              </a:lnSpc>
              <a:spcBef>
                <a:spcPct val="0"/>
              </a:spcBef>
              <a:buNone/>
              <a:defRPr sz="3200" b="0" i="0" kern="1200" cap="all" baseline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US" sz="5440" dirty="0">
                <a:solidFill>
                  <a:schemeClr val="accent4"/>
                </a:solidFill>
              </a:rPr>
              <a:t>LANGHORNE CREEK</a:t>
            </a:r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1783F2ED-5CE5-8444-E0AB-A96145E88533}"/>
              </a:ext>
            </a:extLst>
          </p:cNvPr>
          <p:cNvSpPr txBox="1">
            <a:spLocks/>
          </p:cNvSpPr>
          <p:nvPr/>
        </p:nvSpPr>
        <p:spPr>
          <a:xfrm>
            <a:off x="6336442" y="554220"/>
            <a:ext cx="5258450" cy="465111"/>
          </a:xfrm>
          <a:prstGeom prst="rect">
            <a:avLst/>
          </a:prstGeom>
        </p:spPr>
        <p:txBody>
          <a:bodyPr/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US" sz="3200" dirty="0">
                <a:solidFill>
                  <a:schemeClr val="accent5"/>
                </a:solidFill>
              </a:rPr>
              <a:t>PEMBUATAN ANGGUR DI </a:t>
            </a:r>
          </a:p>
        </p:txBody>
      </p:sp>
    </p:spTree>
    <p:extLst>
      <p:ext uri="{BB962C8B-B14F-4D97-AF65-F5344CB8AC3E}">
        <p14:creationId xmlns:p14="http://schemas.microsoft.com/office/powerpoint/2010/main" val="3829767617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Placeholder 8">
            <a:extLst>
              <a:ext uri="{FF2B5EF4-FFF2-40B4-BE49-F238E27FC236}">
                <a16:creationId xmlns:a16="http://schemas.microsoft.com/office/drawing/2014/main" id="{28F67CD5-87BD-5A22-42BB-CC18C0204A0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33888" y="1933074"/>
            <a:ext cx="1182507" cy="3579859"/>
          </a:xfrm>
          <a:prstGeom prst="rect">
            <a:avLst/>
          </a:prstGeom>
        </p:spPr>
      </p:pic>
      <p:pic>
        <p:nvPicPr>
          <p:cNvPr id="6" name="Picture Placeholder 8">
            <a:extLst>
              <a:ext uri="{FF2B5EF4-FFF2-40B4-BE49-F238E27FC236}">
                <a16:creationId xmlns:a16="http://schemas.microsoft.com/office/drawing/2014/main" id="{9A95BAAB-F4D4-23A4-2145-07B5170E586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07009" y="1778557"/>
            <a:ext cx="1270924" cy="3847526"/>
          </a:xfrm>
          <a:prstGeom prst="rect">
            <a:avLst/>
          </a:prstGeom>
        </p:spPr>
      </p:pic>
      <p:pic>
        <p:nvPicPr>
          <p:cNvPr id="26" name="Picture Placeholder 8">
            <a:extLst>
              <a:ext uri="{FF2B5EF4-FFF2-40B4-BE49-F238E27FC236}">
                <a16:creationId xmlns:a16="http://schemas.microsoft.com/office/drawing/2014/main" id="{AEF2B853-164C-CC75-6705-D523ED50E40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1918" y="1778557"/>
            <a:ext cx="1270924" cy="384752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A3914EA-580A-BF24-C9FA-CC20FB8C22DC}"/>
              </a:ext>
            </a:extLst>
          </p:cNvPr>
          <p:cNvSpPr/>
          <p:nvPr/>
        </p:nvSpPr>
        <p:spPr>
          <a:xfrm>
            <a:off x="4995982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A354253-B11A-27F2-1427-C5B71D1394AC}"/>
              </a:ext>
            </a:extLst>
          </p:cNvPr>
          <p:cNvSpPr/>
          <p:nvPr/>
        </p:nvSpPr>
        <p:spPr>
          <a:xfrm>
            <a:off x="2951917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84A1D50-0DCF-3399-F8BF-6AAEC1AC9DB3}"/>
              </a:ext>
            </a:extLst>
          </p:cNvPr>
          <p:cNvSpPr/>
          <p:nvPr/>
        </p:nvSpPr>
        <p:spPr>
          <a:xfrm>
            <a:off x="907852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C0EE2A0-7F59-C590-4D0E-B9C490164825}"/>
              </a:ext>
            </a:extLst>
          </p:cNvPr>
          <p:cNvSpPr txBox="1"/>
          <p:nvPr/>
        </p:nvSpPr>
        <p:spPr>
          <a:xfrm>
            <a:off x="433787" y="542225"/>
            <a:ext cx="9303629" cy="1465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en-US" sz="544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LANGHORNE CREEK</a:t>
            </a:r>
            <a:br>
              <a:rPr lang="en-US" sz="5440" dirty="0">
                <a:solidFill>
                  <a:srgbClr val="B2D8BE"/>
                </a:solidFill>
                <a:latin typeface="Neue Haas Grotesk Text Pro" panose="020B0504020202020204" pitchFamily="34" charset="77"/>
              </a:rPr>
            </a:br>
            <a:r>
              <a:rPr lang="en-US" sz="544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5 VARIAN TERBAIK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362786D-61EA-1185-5300-C0661836E15B}"/>
              </a:ext>
            </a:extLst>
          </p:cNvPr>
          <p:cNvSpPr txBox="1"/>
          <p:nvPr/>
        </p:nvSpPr>
        <p:spPr>
          <a:xfrm>
            <a:off x="907852" y="5470367"/>
            <a:ext cx="1842968" cy="1231106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/>
            <a:r>
              <a:rPr lang="en-US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SHIRAZ</a:t>
            </a: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38%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0AFC8C5-8832-386B-807E-9CAD33AAED43}"/>
              </a:ext>
            </a:extLst>
          </p:cNvPr>
          <p:cNvSpPr txBox="1"/>
          <p:nvPr/>
        </p:nvSpPr>
        <p:spPr>
          <a:xfrm>
            <a:off x="2951916" y="5470367"/>
            <a:ext cx="1842968" cy="123110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en-US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CABERNET SAUVIGNON</a:t>
            </a: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29%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FDF6DC2-3F08-10CC-5370-2A6C33755B9A}"/>
              </a:ext>
            </a:extLst>
          </p:cNvPr>
          <p:cNvSpPr txBox="1"/>
          <p:nvPr/>
        </p:nvSpPr>
        <p:spPr>
          <a:xfrm>
            <a:off x="4794885" y="5470367"/>
            <a:ext cx="2245152" cy="1508105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/>
            <a:r>
              <a:rPr lang="en-US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CHARDONNAY</a:t>
            </a: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10%</a:t>
            </a: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6ED60F5-0CF6-4B5C-7591-2CAD19179AD7}"/>
              </a:ext>
            </a:extLst>
          </p:cNvPr>
          <p:cNvSpPr/>
          <p:nvPr/>
        </p:nvSpPr>
        <p:spPr>
          <a:xfrm>
            <a:off x="7040047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0DCDE85-F7E4-B9A3-C622-CC1CA8AD422B}"/>
              </a:ext>
            </a:extLst>
          </p:cNvPr>
          <p:cNvSpPr txBox="1"/>
          <p:nvPr/>
        </p:nvSpPr>
        <p:spPr>
          <a:xfrm>
            <a:off x="7040042" y="5470367"/>
            <a:ext cx="1842968" cy="123110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en-US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MERLOT</a:t>
            </a: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9%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7BC2C0F-87D8-8C2E-B5D0-B8EDED573367}"/>
              </a:ext>
            </a:extLst>
          </p:cNvPr>
          <p:cNvSpPr/>
          <p:nvPr/>
        </p:nvSpPr>
        <p:spPr>
          <a:xfrm>
            <a:off x="9084112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CFD39E3-6F4B-7BE4-2851-E934DEDFE7BC}"/>
              </a:ext>
            </a:extLst>
          </p:cNvPr>
          <p:cNvSpPr txBox="1"/>
          <p:nvPr/>
        </p:nvSpPr>
        <p:spPr>
          <a:xfrm>
            <a:off x="9084112" y="5470367"/>
            <a:ext cx="1842968" cy="123110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en-US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RIESLING</a:t>
            </a: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3%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11F2450-4DCC-60B4-81D6-0AB4FD651E94}"/>
              </a:ext>
            </a:extLst>
          </p:cNvPr>
          <p:cNvSpPr txBox="1"/>
          <p:nvPr/>
        </p:nvSpPr>
        <p:spPr>
          <a:xfrm rot="16200000">
            <a:off x="1267112" y="4084438"/>
            <a:ext cx="1278876" cy="3712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SHIRAZ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B4F8097-F893-7FB6-405F-C762EF6F4314}"/>
              </a:ext>
            </a:extLst>
          </p:cNvPr>
          <p:cNvSpPr txBox="1"/>
          <p:nvPr/>
        </p:nvSpPr>
        <p:spPr>
          <a:xfrm rot="16200000">
            <a:off x="7246525" y="4049268"/>
            <a:ext cx="1395126" cy="3712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MERLOT</a:t>
            </a:r>
          </a:p>
        </p:txBody>
      </p:sp>
      <p:sp>
        <p:nvSpPr>
          <p:cNvPr id="5" name="object 10">
            <a:extLst>
              <a:ext uri="{FF2B5EF4-FFF2-40B4-BE49-F238E27FC236}">
                <a16:creationId xmlns:a16="http://schemas.microsoft.com/office/drawing/2014/main" id="{D65BE8BA-7DE3-5EFC-2CA1-DB4A6E7991DA}"/>
              </a:ext>
            </a:extLst>
          </p:cNvPr>
          <p:cNvSpPr txBox="1"/>
          <p:nvPr/>
        </p:nvSpPr>
        <p:spPr>
          <a:xfrm rot="16200000">
            <a:off x="4750782" y="4069993"/>
            <a:ext cx="2348718" cy="28597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2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CHARDONNAY</a:t>
            </a:r>
            <a:endParaRPr lang="en-AU" sz="2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pic>
        <p:nvPicPr>
          <p:cNvPr id="23" name="Picture Placeholder 8">
            <a:extLst>
              <a:ext uri="{FF2B5EF4-FFF2-40B4-BE49-F238E27FC236}">
                <a16:creationId xmlns:a16="http://schemas.microsoft.com/office/drawing/2014/main" id="{8E00A90B-6718-2CEE-8548-FB00EB1F513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60619" y="1778557"/>
            <a:ext cx="1270924" cy="3847526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F649A10C-C3BC-8AD0-98B3-96B9B4417DDE}"/>
              </a:ext>
            </a:extLst>
          </p:cNvPr>
          <p:cNvSpPr txBox="1"/>
          <p:nvPr/>
        </p:nvSpPr>
        <p:spPr>
          <a:xfrm rot="16200000">
            <a:off x="2920409" y="3945618"/>
            <a:ext cx="1929695" cy="6488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CABERNET </a:t>
            </a:r>
            <a:b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</a:b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SAUVIGNON</a:t>
            </a:r>
          </a:p>
        </p:txBody>
      </p:sp>
      <p:pic>
        <p:nvPicPr>
          <p:cNvPr id="28" name="Picture Placeholder 8" descr="A close up of a bottle&#10;&#10;Description automatically generated">
            <a:extLst>
              <a:ext uri="{FF2B5EF4-FFF2-40B4-BE49-F238E27FC236}">
                <a16:creationId xmlns:a16="http://schemas.microsoft.com/office/drawing/2014/main" id="{4ADCBE89-5DCD-083A-C2A1-58D42F37452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357762" y="2007498"/>
            <a:ext cx="1157924" cy="3505435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31E4E801-EB89-D17B-AAF1-1BFAD33B0F38}"/>
              </a:ext>
            </a:extLst>
          </p:cNvPr>
          <p:cNvSpPr txBox="1"/>
          <p:nvPr/>
        </p:nvSpPr>
        <p:spPr>
          <a:xfrm rot="16200000">
            <a:off x="9172601" y="4019454"/>
            <a:ext cx="154055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RIESLING</a:t>
            </a:r>
          </a:p>
        </p:txBody>
      </p:sp>
    </p:spTree>
    <p:extLst>
      <p:ext uri="{BB962C8B-B14F-4D97-AF65-F5344CB8AC3E}">
        <p14:creationId xmlns:p14="http://schemas.microsoft.com/office/powerpoint/2010/main" val="3859178516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12573" y="523183"/>
            <a:ext cx="5541444" cy="1182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en-US" sz="32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LANGHORNE CREEK</a:t>
            </a:r>
            <a:br>
              <a:rPr lang="en-US" sz="60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</a:br>
            <a:r>
              <a:rPr lang="en-US" sz="5440" dirty="0">
                <a:solidFill>
                  <a:schemeClr val="bg2"/>
                </a:solidFill>
                <a:latin typeface="Neue Haas Grotesk Text Pro" panose="020B0504020202020204" pitchFamily="34" charset="77"/>
              </a:rPr>
              <a:t>SHIRAZ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37CC6C-038C-22C6-5A1B-F274BB411F78}"/>
              </a:ext>
            </a:extLst>
          </p:cNvPr>
          <p:cNvSpPr txBox="1"/>
          <p:nvPr/>
        </p:nvSpPr>
        <p:spPr>
          <a:xfrm>
            <a:off x="739246" y="2410698"/>
            <a:ext cx="2884239" cy="830997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en-AU" sz="1600" dirty="0">
                <a:effectLst/>
                <a:latin typeface="Neue Haas Grotesk Text Pro" panose="020B0504020202020204" pitchFamily="34" charset="77"/>
              </a:rPr>
              <a:t>LAZIMNYA</a:t>
            </a:r>
            <a:br>
              <a:rPr lang="en-AU" sz="1600" dirty="0">
                <a:effectLst/>
                <a:latin typeface="Neue Haas Grotesk Text Pro" panose="020B0504020202020204" pitchFamily="34" charset="77"/>
              </a:rPr>
            </a:br>
            <a:r>
              <a:rPr lang="en-AU" sz="1600" dirty="0">
                <a:effectLst/>
                <a:latin typeface="Neue Haas Grotesk Text Pro" panose="020B0504020202020204" pitchFamily="34" charset="77"/>
              </a:rPr>
              <a:t>DICAMPURKAN DENGAN</a:t>
            </a:r>
            <a:br>
              <a:rPr lang="en-AU" sz="1600" dirty="0">
                <a:effectLst/>
                <a:latin typeface="Neue Haas Grotesk Text Pro" panose="020B0504020202020204" pitchFamily="34" charset="77"/>
              </a:rPr>
            </a:br>
            <a:r>
              <a:rPr lang="en-AU" sz="1600" dirty="0">
                <a:effectLst/>
                <a:latin typeface="Neue Haas Grotesk Text Pro" panose="020B0504020202020204" pitchFamily="34" charset="77"/>
              </a:rPr>
              <a:t>CABERNET SAUVIGNON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54D054-7B9D-D4AC-4445-35BFD05D1739}"/>
              </a:ext>
            </a:extLst>
          </p:cNvPr>
          <p:cNvCxnSpPr>
            <a:cxnSpLocks/>
          </p:cNvCxnSpPr>
          <p:nvPr/>
        </p:nvCxnSpPr>
        <p:spPr>
          <a:xfrm>
            <a:off x="6721231" y="3032760"/>
            <a:ext cx="107105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B638749-00FB-780E-CC25-0154A0ECA7AD}"/>
              </a:ext>
            </a:extLst>
          </p:cNvPr>
          <p:cNvCxnSpPr>
            <a:cxnSpLocks/>
          </p:cNvCxnSpPr>
          <p:nvPr/>
        </p:nvCxnSpPr>
        <p:spPr>
          <a:xfrm>
            <a:off x="2219110" y="3278431"/>
            <a:ext cx="0" cy="342029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B2C604B-08E1-D968-D2A2-6A9E8712F43E}"/>
              </a:ext>
            </a:extLst>
          </p:cNvPr>
          <p:cNvCxnSpPr>
            <a:cxnSpLocks/>
          </p:cNvCxnSpPr>
          <p:nvPr/>
        </p:nvCxnSpPr>
        <p:spPr>
          <a:xfrm>
            <a:off x="2219110" y="3612840"/>
            <a:ext cx="373621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Oval 25">
            <a:extLst>
              <a:ext uri="{FF2B5EF4-FFF2-40B4-BE49-F238E27FC236}">
                <a16:creationId xmlns:a16="http://schemas.microsoft.com/office/drawing/2014/main" id="{EA6BCBDD-680C-58C3-153A-39C29DAC56F3}"/>
              </a:ext>
            </a:extLst>
          </p:cNvPr>
          <p:cNvSpPr/>
          <p:nvPr/>
        </p:nvSpPr>
        <p:spPr>
          <a:xfrm>
            <a:off x="7790488" y="1812209"/>
            <a:ext cx="2220146" cy="2220146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7" name="object 58">
            <a:extLst>
              <a:ext uri="{FF2B5EF4-FFF2-40B4-BE49-F238E27FC236}">
                <a16:creationId xmlns:a16="http://schemas.microsoft.com/office/drawing/2014/main" id="{78AE6EC6-A66B-DA1E-D63F-D79E7AD819BE}"/>
              </a:ext>
            </a:extLst>
          </p:cNvPr>
          <p:cNvSpPr txBox="1"/>
          <p:nvPr/>
        </p:nvSpPr>
        <p:spPr>
          <a:xfrm>
            <a:off x="8049581" y="2556894"/>
            <a:ext cx="1703757" cy="801245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en-AU" sz="2000" b="1" dirty="0">
                <a:solidFill>
                  <a:schemeClr val="tx1"/>
                </a:solidFill>
                <a:effectLst/>
                <a:latin typeface="Neue Haas Grotesk Text Pro" panose="020B0504020202020204" pitchFamily="34" charset="77"/>
              </a:rPr>
              <a:t>CITA RASA DAN AROMA</a:t>
            </a: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en-AU" sz="2000" b="1" dirty="0">
                <a:solidFill>
                  <a:schemeClr val="tx1"/>
                </a:solidFill>
                <a:effectLst/>
                <a:latin typeface="Neue Haas Grotesk Text Pro" panose="020B0504020202020204" pitchFamily="34" charset="77"/>
              </a:rPr>
              <a:t>YANG KAYA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EE6620A-6DE8-9F2C-93D7-EA689D1394C6}"/>
              </a:ext>
            </a:extLst>
          </p:cNvPr>
          <p:cNvSpPr txBox="1"/>
          <p:nvPr/>
        </p:nvSpPr>
        <p:spPr>
          <a:xfrm>
            <a:off x="8534885" y="5139195"/>
            <a:ext cx="2805709" cy="1472839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RASA TIPIKAL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Beri </a:t>
            </a: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berwarna</a:t>
            </a:r>
            <a:r>
              <a:rPr lang="en-AU" sz="1400" dirty="0">
                <a:effectLst/>
                <a:latin typeface="Neue Haas Grotesk Text Pro" panose="020B0504020202020204" pitchFamily="34" charset="77"/>
              </a:rPr>
              <a:t> </a:t>
            </a: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gelap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Plum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Liquorice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Lada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Rempah-rempah</a:t>
            </a:r>
            <a:endParaRPr lang="en-AU" sz="1400" dirty="0">
              <a:latin typeface="Neue Haas Grotesk Text Pro" panose="020B0504020202020204" pitchFamily="34" charset="77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E7C21EF-D9C4-4832-84EE-5205ED202FE8}"/>
              </a:ext>
            </a:extLst>
          </p:cNvPr>
          <p:cNvCxnSpPr>
            <a:cxnSpLocks/>
          </p:cNvCxnSpPr>
          <p:nvPr/>
        </p:nvCxnSpPr>
        <p:spPr>
          <a:xfrm>
            <a:off x="6992983" y="4707878"/>
            <a:ext cx="227457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42884D4-1987-62FE-AF27-1EA78A0186FA}"/>
              </a:ext>
            </a:extLst>
          </p:cNvPr>
          <p:cNvCxnSpPr>
            <a:cxnSpLocks/>
          </p:cNvCxnSpPr>
          <p:nvPr/>
        </p:nvCxnSpPr>
        <p:spPr>
          <a:xfrm>
            <a:off x="9267553" y="4700258"/>
            <a:ext cx="0" cy="35901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Placeholder 8">
            <a:extLst>
              <a:ext uri="{FF2B5EF4-FFF2-40B4-BE49-F238E27FC236}">
                <a16:creationId xmlns:a16="http://schemas.microsoft.com/office/drawing/2014/main" id="{00E01808-059B-3E38-E255-56D2BA1A6CF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40682" y="368300"/>
            <a:ext cx="2114328" cy="6400800"/>
          </a:xfrm>
          <a:prstGeom prst="rect">
            <a:avLst/>
          </a:prstGeom>
        </p:spPr>
      </p:pic>
      <p:sp>
        <p:nvSpPr>
          <p:cNvPr id="5" name="object 10">
            <a:extLst>
              <a:ext uri="{FF2B5EF4-FFF2-40B4-BE49-F238E27FC236}">
                <a16:creationId xmlns:a16="http://schemas.microsoft.com/office/drawing/2014/main" id="{CDA192C4-498D-4B53-51F1-82D359B009E4}"/>
              </a:ext>
            </a:extLst>
          </p:cNvPr>
          <p:cNvSpPr txBox="1"/>
          <p:nvPr/>
        </p:nvSpPr>
        <p:spPr>
          <a:xfrm rot="16200000">
            <a:off x="4214078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SHIRAZ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342A1A4F-05C7-791A-B423-D402B8673F14}"/>
              </a:ext>
            </a:extLst>
          </p:cNvPr>
          <p:cNvCxnSpPr>
            <a:cxnSpLocks/>
          </p:cNvCxnSpPr>
          <p:nvPr/>
        </p:nvCxnSpPr>
        <p:spPr>
          <a:xfrm>
            <a:off x="3283295" y="3912433"/>
            <a:ext cx="248791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38EB90E-05BF-A81C-E736-B3A4F470F552}"/>
              </a:ext>
            </a:extLst>
          </p:cNvPr>
          <p:cNvCxnSpPr>
            <a:cxnSpLocks/>
          </p:cNvCxnSpPr>
          <p:nvPr/>
        </p:nvCxnSpPr>
        <p:spPr>
          <a:xfrm>
            <a:off x="3283295" y="3904813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BC9911B9-B720-D715-5640-769710C06EC4}"/>
              </a:ext>
            </a:extLst>
          </p:cNvPr>
          <p:cNvSpPr/>
          <p:nvPr/>
        </p:nvSpPr>
        <p:spPr>
          <a:xfrm>
            <a:off x="2046628" y="4212026"/>
            <a:ext cx="2435455" cy="243365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10" name="object 58">
            <a:extLst>
              <a:ext uri="{FF2B5EF4-FFF2-40B4-BE49-F238E27FC236}">
                <a16:creationId xmlns:a16="http://schemas.microsoft.com/office/drawing/2014/main" id="{DE7AE682-E944-16CC-4A4F-1EB95256841C}"/>
              </a:ext>
            </a:extLst>
          </p:cNvPr>
          <p:cNvSpPr txBox="1"/>
          <p:nvPr/>
        </p:nvSpPr>
        <p:spPr>
          <a:xfrm>
            <a:off x="2155742" y="4517896"/>
            <a:ext cx="2146963" cy="1761316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en-AU" sz="2400" dirty="0">
                <a:effectLst/>
                <a:latin typeface="Neue Haas Grotesk Text Pro" panose="020B0504020202020204" pitchFamily="34" charset="77"/>
              </a:rPr>
              <a:t>LEBIH</a:t>
            </a: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en-AU" sz="6000" dirty="0">
                <a:effectLst/>
                <a:latin typeface="Neue Haas Grotesk Text Pro" panose="020B0504020202020204" pitchFamily="34" charset="77"/>
              </a:rPr>
              <a:t>1/3</a:t>
            </a: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en-AU" sz="2400" dirty="0">
                <a:latin typeface="Neue Haas Grotesk Text Pro" panose="020B0504020202020204" pitchFamily="34" charset="77"/>
              </a:rPr>
              <a:t>PRODUKSI</a:t>
            </a: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en-AU" sz="2400" dirty="0">
                <a:latin typeface="Neue Haas Grotesk Text Pro" panose="020B0504020202020204" pitchFamily="34" charset="77"/>
              </a:rPr>
              <a:t>TAHUNAN</a:t>
            </a:r>
            <a:endParaRPr lang="en-AU" sz="2400" dirty="0">
              <a:effectLst/>
              <a:latin typeface="Neue Haas Grotesk Tex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5214494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A7B58-7FE5-9CFB-75CB-23678C6728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A7B6AD-843F-1C34-2DF4-9132C6369F6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92084" y="586508"/>
            <a:ext cx="11283754" cy="1325562"/>
          </a:xfrm>
        </p:spPr>
        <p:txBody>
          <a:bodyPr/>
          <a:lstStyle/>
          <a:p>
            <a:r>
              <a:rPr lang="en-US" sz="3200" dirty="0">
                <a:solidFill>
                  <a:schemeClr val="bg2"/>
                </a:solidFill>
                <a:latin typeface="Neue Haas Grotesk Text Pro" panose="020B0504020202020204" pitchFamily="34" charset="77"/>
              </a:rPr>
              <a:t>SHIRAZ</a:t>
            </a:r>
            <a:br>
              <a:rPr lang="en-US" sz="4000" dirty="0">
                <a:solidFill>
                  <a:schemeClr val="accent3"/>
                </a:solidFill>
                <a:latin typeface="Neue Haas Grotesk Text Pro" panose="020B0504020202020204" pitchFamily="34" charset="77"/>
              </a:rPr>
            </a:br>
            <a:r>
              <a:rPr lang="en-US" sz="4000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  <a:t>KARAKTERISTIK</a:t>
            </a:r>
          </a:p>
        </p:txBody>
      </p:sp>
      <p:pic>
        <p:nvPicPr>
          <p:cNvPr id="20" name="Picture Placeholder 8">
            <a:extLst>
              <a:ext uri="{FF2B5EF4-FFF2-40B4-BE49-F238E27FC236}">
                <a16:creationId xmlns:a16="http://schemas.microsoft.com/office/drawing/2014/main" id="{C64F49F4-C7C2-382F-8134-F77222E4B5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84129" y="368300"/>
            <a:ext cx="2114328" cy="6400800"/>
          </a:xfrm>
          <a:prstGeom prst="rect">
            <a:avLst/>
          </a:prstGeom>
        </p:spPr>
      </p:pic>
      <p:sp>
        <p:nvSpPr>
          <p:cNvPr id="21" name="object 10">
            <a:extLst>
              <a:ext uri="{FF2B5EF4-FFF2-40B4-BE49-F238E27FC236}">
                <a16:creationId xmlns:a16="http://schemas.microsoft.com/office/drawing/2014/main" id="{A9FED8F2-D222-2658-7496-A52278E2F5B7}"/>
              </a:ext>
            </a:extLst>
          </p:cNvPr>
          <p:cNvSpPr txBox="1"/>
          <p:nvPr/>
        </p:nvSpPr>
        <p:spPr>
          <a:xfrm rot="16200000">
            <a:off x="7157525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SHIRAZ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07D034B-FA81-447C-79D9-BD8BFC3849DB}"/>
              </a:ext>
            </a:extLst>
          </p:cNvPr>
          <p:cNvSpPr/>
          <p:nvPr/>
        </p:nvSpPr>
        <p:spPr>
          <a:xfrm>
            <a:off x="2018794" y="1888524"/>
            <a:ext cx="272668" cy="272668"/>
          </a:xfrm>
          <a:prstGeom prst="ellipse">
            <a:avLst/>
          </a:prstGeom>
          <a:solidFill>
            <a:srgbClr val="CD53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CE51254-419D-29CF-E4C7-E8063642813C}"/>
              </a:ext>
            </a:extLst>
          </p:cNvPr>
          <p:cNvSpPr/>
          <p:nvPr/>
        </p:nvSpPr>
        <p:spPr>
          <a:xfrm>
            <a:off x="2382937" y="1885622"/>
            <a:ext cx="272668" cy="272668"/>
          </a:xfrm>
          <a:prstGeom prst="ellipse">
            <a:avLst/>
          </a:prstGeom>
          <a:solidFill>
            <a:srgbClr val="C72E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8F9442EB-F8DB-AA97-5543-6832E2FA2144}"/>
              </a:ext>
            </a:extLst>
          </p:cNvPr>
          <p:cNvSpPr/>
          <p:nvPr/>
        </p:nvSpPr>
        <p:spPr>
          <a:xfrm>
            <a:off x="2747080" y="1885622"/>
            <a:ext cx="272668" cy="272668"/>
          </a:xfrm>
          <a:prstGeom prst="ellipse">
            <a:avLst/>
          </a:prstGeom>
          <a:solidFill>
            <a:srgbClr val="C421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468D29E8-9680-54FB-ADF6-1FC18021F427}"/>
              </a:ext>
            </a:extLst>
          </p:cNvPr>
          <p:cNvSpPr/>
          <p:nvPr/>
        </p:nvSpPr>
        <p:spPr>
          <a:xfrm>
            <a:off x="3111223" y="1885622"/>
            <a:ext cx="272668" cy="272668"/>
          </a:xfrm>
          <a:prstGeom prst="ellipse">
            <a:avLst/>
          </a:prstGeom>
          <a:solidFill>
            <a:srgbClr val="BD21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984C8C4D-8F79-3F95-64F0-3F8DF32F7E86}"/>
              </a:ext>
            </a:extLst>
          </p:cNvPr>
          <p:cNvSpPr/>
          <p:nvPr/>
        </p:nvSpPr>
        <p:spPr>
          <a:xfrm>
            <a:off x="3475747" y="1885622"/>
            <a:ext cx="272668" cy="272668"/>
          </a:xfrm>
          <a:prstGeom prst="ellipse">
            <a:avLst/>
          </a:prstGeom>
          <a:solidFill>
            <a:srgbClr val="A32B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B44A9AAF-3CA0-F26C-52DB-452F9F1631C6}"/>
              </a:ext>
            </a:extLst>
          </p:cNvPr>
          <p:cNvSpPr/>
          <p:nvPr/>
        </p:nvSpPr>
        <p:spPr>
          <a:xfrm>
            <a:off x="3840271" y="1885622"/>
            <a:ext cx="272668" cy="272668"/>
          </a:xfrm>
          <a:prstGeom prst="ellipse">
            <a:avLst/>
          </a:prstGeom>
          <a:solidFill>
            <a:srgbClr val="981C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0BDD849F-B1C2-C0FD-0305-6965BC931548}"/>
              </a:ext>
            </a:extLst>
          </p:cNvPr>
          <p:cNvSpPr/>
          <p:nvPr/>
        </p:nvSpPr>
        <p:spPr>
          <a:xfrm>
            <a:off x="4198616" y="1885622"/>
            <a:ext cx="272668" cy="272668"/>
          </a:xfrm>
          <a:prstGeom prst="ellipse">
            <a:avLst/>
          </a:prstGeom>
          <a:solidFill>
            <a:srgbClr val="8713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480CDAA-7258-4034-77AF-B93ACCC317A4}"/>
              </a:ext>
            </a:extLst>
          </p:cNvPr>
          <p:cNvSpPr/>
          <p:nvPr/>
        </p:nvSpPr>
        <p:spPr>
          <a:xfrm>
            <a:off x="4569318" y="1885622"/>
            <a:ext cx="272668" cy="272668"/>
          </a:xfrm>
          <a:prstGeom prst="ellipse">
            <a:avLst/>
          </a:prstGeom>
          <a:solidFill>
            <a:srgbClr val="7816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FB717671-4407-4D98-7C0A-DF654166562E}"/>
              </a:ext>
            </a:extLst>
          </p:cNvPr>
          <p:cNvSpPr/>
          <p:nvPr/>
        </p:nvSpPr>
        <p:spPr>
          <a:xfrm>
            <a:off x="4933842" y="1885622"/>
            <a:ext cx="272668" cy="272668"/>
          </a:xfrm>
          <a:prstGeom prst="ellipse">
            <a:avLst/>
          </a:prstGeom>
          <a:solidFill>
            <a:srgbClr val="491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9" name="Title 2">
            <a:extLst>
              <a:ext uri="{FF2B5EF4-FFF2-40B4-BE49-F238E27FC236}">
                <a16:creationId xmlns:a16="http://schemas.microsoft.com/office/drawing/2014/main" id="{1833B393-308B-0E4A-176E-35875238740B}"/>
              </a:ext>
            </a:extLst>
          </p:cNvPr>
          <p:cNvSpPr txBox="1"/>
          <p:nvPr/>
        </p:nvSpPr>
        <p:spPr>
          <a:xfrm>
            <a:off x="3310446" y="2332815"/>
            <a:ext cx="165297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Shiraz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01E16359-1627-2920-00FD-6FBE917ED7D7}"/>
              </a:ext>
            </a:extLst>
          </p:cNvPr>
          <p:cNvSpPr/>
          <p:nvPr/>
        </p:nvSpPr>
        <p:spPr>
          <a:xfrm>
            <a:off x="2018794" y="298546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50B36DD8-882F-6FDA-508E-8EF70308D1B1}"/>
              </a:ext>
            </a:extLst>
          </p:cNvPr>
          <p:cNvSpPr/>
          <p:nvPr/>
        </p:nvSpPr>
        <p:spPr>
          <a:xfrm>
            <a:off x="2382937" y="29825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449A331C-3C34-B5D3-9F68-36A4BAB9E1E4}"/>
              </a:ext>
            </a:extLst>
          </p:cNvPr>
          <p:cNvSpPr/>
          <p:nvPr/>
        </p:nvSpPr>
        <p:spPr>
          <a:xfrm>
            <a:off x="2747080" y="29825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89D495A7-4C2F-C7E5-D281-5895A964F108}"/>
              </a:ext>
            </a:extLst>
          </p:cNvPr>
          <p:cNvSpPr/>
          <p:nvPr/>
        </p:nvSpPr>
        <p:spPr>
          <a:xfrm>
            <a:off x="3111223" y="29825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782FFC8C-30DA-0414-3434-62A7C3F3D806}"/>
              </a:ext>
            </a:extLst>
          </p:cNvPr>
          <p:cNvSpPr/>
          <p:nvPr/>
        </p:nvSpPr>
        <p:spPr>
          <a:xfrm>
            <a:off x="3475747" y="29825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A8B49305-1D74-BF86-EEAA-4E7A1126B0CF}"/>
              </a:ext>
            </a:extLst>
          </p:cNvPr>
          <p:cNvSpPr/>
          <p:nvPr/>
        </p:nvSpPr>
        <p:spPr>
          <a:xfrm>
            <a:off x="3840271" y="29825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E733220F-8285-B13A-9EBB-2139D51004FE}"/>
              </a:ext>
            </a:extLst>
          </p:cNvPr>
          <p:cNvSpPr/>
          <p:nvPr/>
        </p:nvSpPr>
        <p:spPr>
          <a:xfrm>
            <a:off x="4198616" y="29825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3BF14DF1-3B62-C9FB-6F50-91ACA4D0A5EB}"/>
              </a:ext>
            </a:extLst>
          </p:cNvPr>
          <p:cNvSpPr/>
          <p:nvPr/>
        </p:nvSpPr>
        <p:spPr>
          <a:xfrm>
            <a:off x="4569318" y="29825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14C47C49-46A0-3351-F040-BC7F20C9902B}"/>
              </a:ext>
            </a:extLst>
          </p:cNvPr>
          <p:cNvSpPr/>
          <p:nvPr/>
        </p:nvSpPr>
        <p:spPr>
          <a:xfrm>
            <a:off x="4933842" y="29825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3E8FC32D-8C9A-564C-F98B-B3AAE41E9B4C}"/>
              </a:ext>
            </a:extLst>
          </p:cNvPr>
          <p:cNvSpPr/>
          <p:nvPr/>
        </p:nvSpPr>
        <p:spPr>
          <a:xfrm>
            <a:off x="2018794" y="382472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625D08E0-E61D-212F-DC8D-210D88ED5F05}"/>
              </a:ext>
            </a:extLst>
          </p:cNvPr>
          <p:cNvSpPr/>
          <p:nvPr/>
        </p:nvSpPr>
        <p:spPr>
          <a:xfrm>
            <a:off x="2382937" y="382181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BF209D93-A92D-6C67-6E0F-37788D6C5AA8}"/>
              </a:ext>
            </a:extLst>
          </p:cNvPr>
          <p:cNvSpPr/>
          <p:nvPr/>
        </p:nvSpPr>
        <p:spPr>
          <a:xfrm>
            <a:off x="2747080" y="382181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6D466FAD-93A0-FDC9-6BCF-063E8D1C2C2C}"/>
              </a:ext>
            </a:extLst>
          </p:cNvPr>
          <p:cNvSpPr/>
          <p:nvPr/>
        </p:nvSpPr>
        <p:spPr>
          <a:xfrm>
            <a:off x="3111223" y="382181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73CD6084-5755-9465-04E8-8F7D0E3A4492}"/>
              </a:ext>
            </a:extLst>
          </p:cNvPr>
          <p:cNvSpPr/>
          <p:nvPr/>
        </p:nvSpPr>
        <p:spPr>
          <a:xfrm>
            <a:off x="3475747" y="382181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6D1800F4-B959-4248-CF67-B6654C3D06E8}"/>
              </a:ext>
            </a:extLst>
          </p:cNvPr>
          <p:cNvSpPr/>
          <p:nvPr/>
        </p:nvSpPr>
        <p:spPr>
          <a:xfrm>
            <a:off x="3840271" y="382181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F2EA93D6-D2BB-B18F-2EBE-7A2376318C87}"/>
              </a:ext>
            </a:extLst>
          </p:cNvPr>
          <p:cNvSpPr/>
          <p:nvPr/>
        </p:nvSpPr>
        <p:spPr>
          <a:xfrm>
            <a:off x="4198616" y="382181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1A159CF4-88D4-BF5C-2067-BCF7FAB4BD65}"/>
              </a:ext>
            </a:extLst>
          </p:cNvPr>
          <p:cNvSpPr/>
          <p:nvPr/>
        </p:nvSpPr>
        <p:spPr>
          <a:xfrm>
            <a:off x="4569318" y="382181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4" name="Oval 103">
            <a:extLst>
              <a:ext uri="{FF2B5EF4-FFF2-40B4-BE49-F238E27FC236}">
                <a16:creationId xmlns:a16="http://schemas.microsoft.com/office/drawing/2014/main" id="{D16EB22C-D582-EDE2-0E6F-B50F467A534F}"/>
              </a:ext>
            </a:extLst>
          </p:cNvPr>
          <p:cNvSpPr/>
          <p:nvPr/>
        </p:nvSpPr>
        <p:spPr>
          <a:xfrm>
            <a:off x="4933842" y="382181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39" name="Oval 138">
            <a:extLst>
              <a:ext uri="{FF2B5EF4-FFF2-40B4-BE49-F238E27FC236}">
                <a16:creationId xmlns:a16="http://schemas.microsoft.com/office/drawing/2014/main" id="{CBD79589-22FC-6131-28CE-9C70E1FEF947}"/>
              </a:ext>
            </a:extLst>
          </p:cNvPr>
          <p:cNvSpPr/>
          <p:nvPr/>
        </p:nvSpPr>
        <p:spPr>
          <a:xfrm>
            <a:off x="2018794" y="452328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0" name="Oval 139">
            <a:extLst>
              <a:ext uri="{FF2B5EF4-FFF2-40B4-BE49-F238E27FC236}">
                <a16:creationId xmlns:a16="http://schemas.microsoft.com/office/drawing/2014/main" id="{7221C681-4C2F-5C9F-5DFA-AB463CFB63F9}"/>
              </a:ext>
            </a:extLst>
          </p:cNvPr>
          <p:cNvSpPr/>
          <p:nvPr/>
        </p:nvSpPr>
        <p:spPr>
          <a:xfrm>
            <a:off x="2382937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1" name="Oval 140">
            <a:extLst>
              <a:ext uri="{FF2B5EF4-FFF2-40B4-BE49-F238E27FC236}">
                <a16:creationId xmlns:a16="http://schemas.microsoft.com/office/drawing/2014/main" id="{09E693A9-5E22-C689-DDC9-21A129E96410}"/>
              </a:ext>
            </a:extLst>
          </p:cNvPr>
          <p:cNvSpPr/>
          <p:nvPr/>
        </p:nvSpPr>
        <p:spPr>
          <a:xfrm>
            <a:off x="2747080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2" name="Oval 141">
            <a:extLst>
              <a:ext uri="{FF2B5EF4-FFF2-40B4-BE49-F238E27FC236}">
                <a16:creationId xmlns:a16="http://schemas.microsoft.com/office/drawing/2014/main" id="{DBD9B218-3DA1-18BB-5417-20E6756C1BEB}"/>
              </a:ext>
            </a:extLst>
          </p:cNvPr>
          <p:cNvSpPr/>
          <p:nvPr/>
        </p:nvSpPr>
        <p:spPr>
          <a:xfrm>
            <a:off x="3111223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3" name="Oval 142">
            <a:extLst>
              <a:ext uri="{FF2B5EF4-FFF2-40B4-BE49-F238E27FC236}">
                <a16:creationId xmlns:a16="http://schemas.microsoft.com/office/drawing/2014/main" id="{9AE9A6A4-1208-523F-EB3D-4745D83EAA69}"/>
              </a:ext>
            </a:extLst>
          </p:cNvPr>
          <p:cNvSpPr/>
          <p:nvPr/>
        </p:nvSpPr>
        <p:spPr>
          <a:xfrm>
            <a:off x="3475747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4" name="Oval 143">
            <a:extLst>
              <a:ext uri="{FF2B5EF4-FFF2-40B4-BE49-F238E27FC236}">
                <a16:creationId xmlns:a16="http://schemas.microsoft.com/office/drawing/2014/main" id="{3F5B7FB9-60E7-C6C2-BC54-0A8D1174A8B3}"/>
              </a:ext>
            </a:extLst>
          </p:cNvPr>
          <p:cNvSpPr/>
          <p:nvPr/>
        </p:nvSpPr>
        <p:spPr>
          <a:xfrm>
            <a:off x="3840271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5" name="Oval 144">
            <a:extLst>
              <a:ext uri="{FF2B5EF4-FFF2-40B4-BE49-F238E27FC236}">
                <a16:creationId xmlns:a16="http://schemas.microsoft.com/office/drawing/2014/main" id="{576556F0-BD75-73DF-55B0-BA83A9E117EC}"/>
              </a:ext>
            </a:extLst>
          </p:cNvPr>
          <p:cNvSpPr/>
          <p:nvPr/>
        </p:nvSpPr>
        <p:spPr>
          <a:xfrm>
            <a:off x="4198616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6" name="Oval 145">
            <a:extLst>
              <a:ext uri="{FF2B5EF4-FFF2-40B4-BE49-F238E27FC236}">
                <a16:creationId xmlns:a16="http://schemas.microsoft.com/office/drawing/2014/main" id="{E1013DA0-CFF8-D0E2-BDB4-48E8C6CE5AB8}"/>
              </a:ext>
            </a:extLst>
          </p:cNvPr>
          <p:cNvSpPr/>
          <p:nvPr/>
        </p:nvSpPr>
        <p:spPr>
          <a:xfrm>
            <a:off x="4569318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7" name="Oval 146">
            <a:extLst>
              <a:ext uri="{FF2B5EF4-FFF2-40B4-BE49-F238E27FC236}">
                <a16:creationId xmlns:a16="http://schemas.microsoft.com/office/drawing/2014/main" id="{9B1798DC-02C1-1D56-F358-13E51528E335}"/>
              </a:ext>
            </a:extLst>
          </p:cNvPr>
          <p:cNvSpPr/>
          <p:nvPr/>
        </p:nvSpPr>
        <p:spPr>
          <a:xfrm>
            <a:off x="4933842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3" name="Oval 152">
            <a:extLst>
              <a:ext uri="{FF2B5EF4-FFF2-40B4-BE49-F238E27FC236}">
                <a16:creationId xmlns:a16="http://schemas.microsoft.com/office/drawing/2014/main" id="{BB001D52-6ACE-43A7-54C7-624FDA7455B3}"/>
              </a:ext>
            </a:extLst>
          </p:cNvPr>
          <p:cNvSpPr/>
          <p:nvPr/>
        </p:nvSpPr>
        <p:spPr>
          <a:xfrm>
            <a:off x="2018794" y="486927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4" name="Oval 153">
            <a:extLst>
              <a:ext uri="{FF2B5EF4-FFF2-40B4-BE49-F238E27FC236}">
                <a16:creationId xmlns:a16="http://schemas.microsoft.com/office/drawing/2014/main" id="{8E1180F9-E652-9B86-2F08-2604BC731EE4}"/>
              </a:ext>
            </a:extLst>
          </p:cNvPr>
          <p:cNvSpPr/>
          <p:nvPr/>
        </p:nvSpPr>
        <p:spPr>
          <a:xfrm>
            <a:off x="2382937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5" name="Oval 154">
            <a:extLst>
              <a:ext uri="{FF2B5EF4-FFF2-40B4-BE49-F238E27FC236}">
                <a16:creationId xmlns:a16="http://schemas.microsoft.com/office/drawing/2014/main" id="{3B38CAB6-C4FE-AE8F-BD48-A435FB60DD47}"/>
              </a:ext>
            </a:extLst>
          </p:cNvPr>
          <p:cNvSpPr/>
          <p:nvPr/>
        </p:nvSpPr>
        <p:spPr>
          <a:xfrm>
            <a:off x="2747080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6" name="Oval 155">
            <a:extLst>
              <a:ext uri="{FF2B5EF4-FFF2-40B4-BE49-F238E27FC236}">
                <a16:creationId xmlns:a16="http://schemas.microsoft.com/office/drawing/2014/main" id="{A7F182EE-6253-B095-B9F8-376D75AA522A}"/>
              </a:ext>
            </a:extLst>
          </p:cNvPr>
          <p:cNvSpPr/>
          <p:nvPr/>
        </p:nvSpPr>
        <p:spPr>
          <a:xfrm>
            <a:off x="3111223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7" name="Oval 156">
            <a:extLst>
              <a:ext uri="{FF2B5EF4-FFF2-40B4-BE49-F238E27FC236}">
                <a16:creationId xmlns:a16="http://schemas.microsoft.com/office/drawing/2014/main" id="{71A1F2B7-2DCE-78B6-A92D-371C5048502D}"/>
              </a:ext>
            </a:extLst>
          </p:cNvPr>
          <p:cNvSpPr/>
          <p:nvPr/>
        </p:nvSpPr>
        <p:spPr>
          <a:xfrm>
            <a:off x="3475747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8" name="Oval 157">
            <a:extLst>
              <a:ext uri="{FF2B5EF4-FFF2-40B4-BE49-F238E27FC236}">
                <a16:creationId xmlns:a16="http://schemas.microsoft.com/office/drawing/2014/main" id="{69A7F32A-D5CC-F70C-49D7-4F4490345A46}"/>
              </a:ext>
            </a:extLst>
          </p:cNvPr>
          <p:cNvSpPr/>
          <p:nvPr/>
        </p:nvSpPr>
        <p:spPr>
          <a:xfrm>
            <a:off x="3840271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9" name="Oval 158">
            <a:extLst>
              <a:ext uri="{FF2B5EF4-FFF2-40B4-BE49-F238E27FC236}">
                <a16:creationId xmlns:a16="http://schemas.microsoft.com/office/drawing/2014/main" id="{054664EB-A97A-E728-685F-8C32614CD1C7}"/>
              </a:ext>
            </a:extLst>
          </p:cNvPr>
          <p:cNvSpPr/>
          <p:nvPr/>
        </p:nvSpPr>
        <p:spPr>
          <a:xfrm>
            <a:off x="4198616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0" name="Oval 159">
            <a:extLst>
              <a:ext uri="{FF2B5EF4-FFF2-40B4-BE49-F238E27FC236}">
                <a16:creationId xmlns:a16="http://schemas.microsoft.com/office/drawing/2014/main" id="{3698B22B-F886-2975-DB68-919D59AD7F55}"/>
              </a:ext>
            </a:extLst>
          </p:cNvPr>
          <p:cNvSpPr/>
          <p:nvPr/>
        </p:nvSpPr>
        <p:spPr>
          <a:xfrm>
            <a:off x="4569318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1" name="Oval 160">
            <a:extLst>
              <a:ext uri="{FF2B5EF4-FFF2-40B4-BE49-F238E27FC236}">
                <a16:creationId xmlns:a16="http://schemas.microsoft.com/office/drawing/2014/main" id="{93A6FF03-F1A2-9FAE-D858-E6535FB4AC55}"/>
              </a:ext>
            </a:extLst>
          </p:cNvPr>
          <p:cNvSpPr/>
          <p:nvPr/>
        </p:nvSpPr>
        <p:spPr>
          <a:xfrm>
            <a:off x="4933842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4" name="Oval 163">
            <a:extLst>
              <a:ext uri="{FF2B5EF4-FFF2-40B4-BE49-F238E27FC236}">
                <a16:creationId xmlns:a16="http://schemas.microsoft.com/office/drawing/2014/main" id="{D33134CC-E1A2-3AFA-0858-570FDB5B8EAD}"/>
              </a:ext>
            </a:extLst>
          </p:cNvPr>
          <p:cNvSpPr/>
          <p:nvPr/>
        </p:nvSpPr>
        <p:spPr>
          <a:xfrm>
            <a:off x="2018794" y="599882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5" name="Oval 164">
            <a:extLst>
              <a:ext uri="{FF2B5EF4-FFF2-40B4-BE49-F238E27FC236}">
                <a16:creationId xmlns:a16="http://schemas.microsoft.com/office/drawing/2014/main" id="{5B3DE22C-5235-608D-74DD-D3DB01A8CD88}"/>
              </a:ext>
            </a:extLst>
          </p:cNvPr>
          <p:cNvSpPr/>
          <p:nvPr/>
        </p:nvSpPr>
        <p:spPr>
          <a:xfrm>
            <a:off x="2382937" y="599592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6" name="Oval 165">
            <a:extLst>
              <a:ext uri="{FF2B5EF4-FFF2-40B4-BE49-F238E27FC236}">
                <a16:creationId xmlns:a16="http://schemas.microsoft.com/office/drawing/2014/main" id="{676555FE-11BB-91BB-9126-BA5C9AD293AC}"/>
              </a:ext>
            </a:extLst>
          </p:cNvPr>
          <p:cNvSpPr/>
          <p:nvPr/>
        </p:nvSpPr>
        <p:spPr>
          <a:xfrm>
            <a:off x="2747080" y="599592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7" name="Oval 166">
            <a:extLst>
              <a:ext uri="{FF2B5EF4-FFF2-40B4-BE49-F238E27FC236}">
                <a16:creationId xmlns:a16="http://schemas.microsoft.com/office/drawing/2014/main" id="{7ECEBF81-76B5-A2B6-1C4E-C038B641D452}"/>
              </a:ext>
            </a:extLst>
          </p:cNvPr>
          <p:cNvSpPr/>
          <p:nvPr/>
        </p:nvSpPr>
        <p:spPr>
          <a:xfrm>
            <a:off x="3111223" y="599592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72" name="Title 2">
            <a:extLst>
              <a:ext uri="{FF2B5EF4-FFF2-40B4-BE49-F238E27FC236}">
                <a16:creationId xmlns:a16="http://schemas.microsoft.com/office/drawing/2014/main" id="{270C17C3-7110-139E-497D-0F15D810DD21}"/>
              </a:ext>
            </a:extLst>
          </p:cNvPr>
          <p:cNvSpPr txBox="1"/>
          <p:nvPr/>
        </p:nvSpPr>
        <p:spPr>
          <a:xfrm>
            <a:off x="1920762" y="564484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73" name="Title 2">
            <a:extLst>
              <a:ext uri="{FF2B5EF4-FFF2-40B4-BE49-F238E27FC236}">
                <a16:creationId xmlns:a16="http://schemas.microsoft.com/office/drawing/2014/main" id="{19CEF876-E7BB-64CB-4F86-BB8530282E1B}"/>
              </a:ext>
            </a:extLst>
          </p:cNvPr>
          <p:cNvSpPr txBox="1"/>
          <p:nvPr/>
        </p:nvSpPr>
        <p:spPr>
          <a:xfrm>
            <a:off x="3678258" y="5649524"/>
            <a:ext cx="127206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14% – 15%</a:t>
            </a:r>
          </a:p>
        </p:txBody>
      </p:sp>
      <p:sp>
        <p:nvSpPr>
          <p:cNvPr id="174" name="Title 2">
            <a:extLst>
              <a:ext uri="{FF2B5EF4-FFF2-40B4-BE49-F238E27FC236}">
                <a16:creationId xmlns:a16="http://schemas.microsoft.com/office/drawing/2014/main" id="{B513C6C9-D892-E3F3-4000-917AD96781F4}"/>
              </a:ext>
            </a:extLst>
          </p:cNvPr>
          <p:cNvSpPr txBox="1"/>
          <p:nvPr/>
        </p:nvSpPr>
        <p:spPr>
          <a:xfrm>
            <a:off x="4483644" y="564484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77" name="Straight Connector 176">
            <a:extLst>
              <a:ext uri="{FF2B5EF4-FFF2-40B4-BE49-F238E27FC236}">
                <a16:creationId xmlns:a16="http://schemas.microsoft.com/office/drawing/2014/main" id="{97B910BE-98B0-4F4B-367C-75B3477F925C}"/>
              </a:ext>
            </a:extLst>
          </p:cNvPr>
          <p:cNvCxnSpPr>
            <a:cxnSpLocks/>
          </p:cNvCxnSpPr>
          <p:nvPr/>
        </p:nvCxnSpPr>
        <p:spPr>
          <a:xfrm>
            <a:off x="4331974" y="2196751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0" name="Oval 179">
            <a:extLst>
              <a:ext uri="{FF2B5EF4-FFF2-40B4-BE49-F238E27FC236}">
                <a16:creationId xmlns:a16="http://schemas.microsoft.com/office/drawing/2014/main" id="{9D854474-005A-1ECA-5249-CB4243C0836B}"/>
              </a:ext>
            </a:extLst>
          </p:cNvPr>
          <p:cNvSpPr/>
          <p:nvPr/>
        </p:nvSpPr>
        <p:spPr>
          <a:xfrm>
            <a:off x="2018794" y="524841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1" name="Oval 180">
            <a:extLst>
              <a:ext uri="{FF2B5EF4-FFF2-40B4-BE49-F238E27FC236}">
                <a16:creationId xmlns:a16="http://schemas.microsoft.com/office/drawing/2014/main" id="{2F62E334-5ECD-9F2E-B1F0-32718010AC80}"/>
              </a:ext>
            </a:extLst>
          </p:cNvPr>
          <p:cNvSpPr/>
          <p:nvPr/>
        </p:nvSpPr>
        <p:spPr>
          <a:xfrm>
            <a:off x="2382937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2" name="Oval 181">
            <a:extLst>
              <a:ext uri="{FF2B5EF4-FFF2-40B4-BE49-F238E27FC236}">
                <a16:creationId xmlns:a16="http://schemas.microsoft.com/office/drawing/2014/main" id="{384372AF-9A29-C932-BCB0-A1812DC482F9}"/>
              </a:ext>
            </a:extLst>
          </p:cNvPr>
          <p:cNvSpPr/>
          <p:nvPr/>
        </p:nvSpPr>
        <p:spPr>
          <a:xfrm>
            <a:off x="2747080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3" name="Oval 182">
            <a:extLst>
              <a:ext uri="{FF2B5EF4-FFF2-40B4-BE49-F238E27FC236}">
                <a16:creationId xmlns:a16="http://schemas.microsoft.com/office/drawing/2014/main" id="{05355E29-187C-397B-0A19-9849AD816253}"/>
              </a:ext>
            </a:extLst>
          </p:cNvPr>
          <p:cNvSpPr/>
          <p:nvPr/>
        </p:nvSpPr>
        <p:spPr>
          <a:xfrm>
            <a:off x="3111223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4" name="Oval 183">
            <a:extLst>
              <a:ext uri="{FF2B5EF4-FFF2-40B4-BE49-F238E27FC236}">
                <a16:creationId xmlns:a16="http://schemas.microsoft.com/office/drawing/2014/main" id="{16E7019C-10AE-F612-C434-EA2EF6208360}"/>
              </a:ext>
            </a:extLst>
          </p:cNvPr>
          <p:cNvSpPr/>
          <p:nvPr/>
        </p:nvSpPr>
        <p:spPr>
          <a:xfrm>
            <a:off x="3475747" y="52455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2FC5C3F-1382-A327-726F-355039D1CC5F}"/>
              </a:ext>
            </a:extLst>
          </p:cNvPr>
          <p:cNvSpPr/>
          <p:nvPr/>
        </p:nvSpPr>
        <p:spPr>
          <a:xfrm>
            <a:off x="3840271" y="52455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6" name="Oval 185">
            <a:extLst>
              <a:ext uri="{FF2B5EF4-FFF2-40B4-BE49-F238E27FC236}">
                <a16:creationId xmlns:a16="http://schemas.microsoft.com/office/drawing/2014/main" id="{2529CC3E-49CC-BE5A-929D-20B404F12647}"/>
              </a:ext>
            </a:extLst>
          </p:cNvPr>
          <p:cNvSpPr/>
          <p:nvPr/>
        </p:nvSpPr>
        <p:spPr>
          <a:xfrm>
            <a:off x="4198616" y="52455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7" name="Oval 186">
            <a:extLst>
              <a:ext uri="{FF2B5EF4-FFF2-40B4-BE49-F238E27FC236}">
                <a16:creationId xmlns:a16="http://schemas.microsoft.com/office/drawing/2014/main" id="{36097C5B-9266-ABEA-B0A2-18E72AA676E2}"/>
              </a:ext>
            </a:extLst>
          </p:cNvPr>
          <p:cNvSpPr/>
          <p:nvPr/>
        </p:nvSpPr>
        <p:spPr>
          <a:xfrm>
            <a:off x="4569318" y="52455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8" name="Oval 187">
            <a:extLst>
              <a:ext uri="{FF2B5EF4-FFF2-40B4-BE49-F238E27FC236}">
                <a16:creationId xmlns:a16="http://schemas.microsoft.com/office/drawing/2014/main" id="{B8772AFE-1B13-E816-37E5-5E6F8AF6679F}"/>
              </a:ext>
            </a:extLst>
          </p:cNvPr>
          <p:cNvSpPr/>
          <p:nvPr/>
        </p:nvSpPr>
        <p:spPr>
          <a:xfrm>
            <a:off x="4933842" y="52455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F497D147-889A-EACA-947A-F96E4A4DE5F2}"/>
              </a:ext>
            </a:extLst>
          </p:cNvPr>
          <p:cNvSpPr/>
          <p:nvPr/>
        </p:nvSpPr>
        <p:spPr>
          <a:xfrm>
            <a:off x="3467793" y="599592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C47B3B60-5594-E9C5-71E8-E6AF57309F8F}"/>
              </a:ext>
            </a:extLst>
          </p:cNvPr>
          <p:cNvSpPr/>
          <p:nvPr/>
        </p:nvSpPr>
        <p:spPr>
          <a:xfrm>
            <a:off x="4190662" y="599592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43435B0-62A3-420B-A5B2-C12F2AAB6ACB}"/>
              </a:ext>
            </a:extLst>
          </p:cNvPr>
          <p:cNvSpPr/>
          <p:nvPr/>
        </p:nvSpPr>
        <p:spPr>
          <a:xfrm>
            <a:off x="4925888" y="599592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2D89A92-2EC0-4A21-319E-87AB71380F56}"/>
              </a:ext>
            </a:extLst>
          </p:cNvPr>
          <p:cNvCxnSpPr>
            <a:cxnSpLocks/>
          </p:cNvCxnSpPr>
          <p:nvPr/>
        </p:nvCxnSpPr>
        <p:spPr>
          <a:xfrm>
            <a:off x="3973248" y="2196751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59C317E-F00A-81AC-9C61-483D98B69000}"/>
              </a:ext>
            </a:extLst>
          </p:cNvPr>
          <p:cNvCxnSpPr>
            <a:cxnSpLocks/>
          </p:cNvCxnSpPr>
          <p:nvPr/>
        </p:nvCxnSpPr>
        <p:spPr>
          <a:xfrm>
            <a:off x="3971882" y="2318328"/>
            <a:ext cx="36009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Oval 29">
            <a:extLst>
              <a:ext uri="{FF2B5EF4-FFF2-40B4-BE49-F238E27FC236}">
                <a16:creationId xmlns:a16="http://schemas.microsoft.com/office/drawing/2014/main" id="{F6D3D548-79D8-8CF8-E564-95DF746BFF83}"/>
              </a:ext>
            </a:extLst>
          </p:cNvPr>
          <p:cNvSpPr/>
          <p:nvPr/>
        </p:nvSpPr>
        <p:spPr>
          <a:xfrm>
            <a:off x="4553094" y="599592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AD99DF4E-52E5-67E7-5EF2-4BAC2FC58D76}"/>
              </a:ext>
            </a:extLst>
          </p:cNvPr>
          <p:cNvSpPr/>
          <p:nvPr/>
        </p:nvSpPr>
        <p:spPr>
          <a:xfrm>
            <a:off x="3842676" y="599592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33E456EC-7D85-513F-6CA9-B569DE619913}"/>
              </a:ext>
            </a:extLst>
          </p:cNvPr>
          <p:cNvSpPr txBox="1"/>
          <p:nvPr/>
        </p:nvSpPr>
        <p:spPr>
          <a:xfrm>
            <a:off x="501346" y="4866438"/>
            <a:ext cx="1666540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TANIN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8CED934-0D24-5C05-5C71-8CF83AC46A08}"/>
              </a:ext>
            </a:extLst>
          </p:cNvPr>
          <p:cNvCxnSpPr>
            <a:cxnSpLocks/>
          </p:cNvCxnSpPr>
          <p:nvPr/>
        </p:nvCxnSpPr>
        <p:spPr>
          <a:xfrm>
            <a:off x="1236037" y="5034309"/>
            <a:ext cx="69406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2">
            <a:extLst>
              <a:ext uri="{FF2B5EF4-FFF2-40B4-BE49-F238E27FC236}">
                <a16:creationId xmlns:a16="http://schemas.microsoft.com/office/drawing/2014/main" id="{EBDC323C-5212-4B85-C11A-D725DB29B2AA}"/>
              </a:ext>
            </a:extLst>
          </p:cNvPr>
          <p:cNvSpPr txBox="1"/>
          <p:nvPr/>
        </p:nvSpPr>
        <p:spPr>
          <a:xfrm>
            <a:off x="501347" y="1912190"/>
            <a:ext cx="1104374" cy="282528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6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WARNA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F301CDB-E1C6-9D88-1C53-308EFECBB83B}"/>
              </a:ext>
            </a:extLst>
          </p:cNvPr>
          <p:cNvCxnSpPr>
            <a:cxnSpLocks/>
          </p:cNvCxnSpPr>
          <p:nvPr/>
        </p:nvCxnSpPr>
        <p:spPr>
          <a:xfrm>
            <a:off x="1480353" y="2020556"/>
            <a:ext cx="44974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2">
            <a:extLst>
              <a:ext uri="{FF2B5EF4-FFF2-40B4-BE49-F238E27FC236}">
                <a16:creationId xmlns:a16="http://schemas.microsoft.com/office/drawing/2014/main" id="{AE48966A-EC4F-55DC-B3D4-7AD265924812}"/>
              </a:ext>
            </a:extLst>
          </p:cNvPr>
          <p:cNvSpPr txBox="1"/>
          <p:nvPr/>
        </p:nvSpPr>
        <p:spPr>
          <a:xfrm>
            <a:off x="501346" y="2954492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BODY</a:t>
            </a:r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id="{5B61CFCE-E3D2-0A41-8FE3-73FC8A950A04}"/>
              </a:ext>
            </a:extLst>
          </p:cNvPr>
          <p:cNvSpPr txBox="1"/>
          <p:nvPr/>
        </p:nvSpPr>
        <p:spPr>
          <a:xfrm>
            <a:off x="1810609" y="262259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Ringan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15" name="Title 2">
            <a:extLst>
              <a:ext uri="{FF2B5EF4-FFF2-40B4-BE49-F238E27FC236}">
                <a16:creationId xmlns:a16="http://schemas.microsoft.com/office/drawing/2014/main" id="{7574E40C-D112-4FF6-7321-ED835984A405}"/>
              </a:ext>
            </a:extLst>
          </p:cNvPr>
          <p:cNvSpPr txBox="1"/>
          <p:nvPr/>
        </p:nvSpPr>
        <p:spPr>
          <a:xfrm>
            <a:off x="3080360" y="262259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24" name="Title 2">
            <a:extLst>
              <a:ext uri="{FF2B5EF4-FFF2-40B4-BE49-F238E27FC236}">
                <a16:creationId xmlns:a16="http://schemas.microsoft.com/office/drawing/2014/main" id="{9E6DAD59-43B2-DAA0-66A2-33A86ECF4FB4}"/>
              </a:ext>
            </a:extLst>
          </p:cNvPr>
          <p:cNvSpPr txBox="1"/>
          <p:nvPr/>
        </p:nvSpPr>
        <p:spPr>
          <a:xfrm>
            <a:off x="4373491" y="262259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Pekat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37" name="Title 2">
            <a:extLst>
              <a:ext uri="{FF2B5EF4-FFF2-40B4-BE49-F238E27FC236}">
                <a16:creationId xmlns:a16="http://schemas.microsoft.com/office/drawing/2014/main" id="{63EBA225-20EF-3EC9-F84E-E21F3606131E}"/>
              </a:ext>
            </a:extLst>
          </p:cNvPr>
          <p:cNvSpPr txBox="1"/>
          <p:nvPr/>
        </p:nvSpPr>
        <p:spPr>
          <a:xfrm>
            <a:off x="1605722" y="3530303"/>
            <a:ext cx="1067418" cy="192062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Tidak Manis</a:t>
            </a:r>
          </a:p>
        </p:txBody>
      </p:sp>
      <p:sp>
        <p:nvSpPr>
          <p:cNvPr id="41" name="Title 2">
            <a:extLst>
              <a:ext uri="{FF2B5EF4-FFF2-40B4-BE49-F238E27FC236}">
                <a16:creationId xmlns:a16="http://schemas.microsoft.com/office/drawing/2014/main" id="{84EEC84A-8C33-E96B-ADD2-4C7F9A8362F8}"/>
              </a:ext>
            </a:extLst>
          </p:cNvPr>
          <p:cNvSpPr txBox="1"/>
          <p:nvPr/>
        </p:nvSpPr>
        <p:spPr>
          <a:xfrm>
            <a:off x="2931177" y="3533805"/>
            <a:ext cx="132061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42" name="Title 2">
            <a:extLst>
              <a:ext uri="{FF2B5EF4-FFF2-40B4-BE49-F238E27FC236}">
                <a16:creationId xmlns:a16="http://schemas.microsoft.com/office/drawing/2014/main" id="{63BEB9A7-9F27-937E-E6E4-F51A6FB33165}"/>
              </a:ext>
            </a:extLst>
          </p:cNvPr>
          <p:cNvSpPr txBox="1"/>
          <p:nvPr/>
        </p:nvSpPr>
        <p:spPr>
          <a:xfrm>
            <a:off x="4373491" y="353380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Manis</a:t>
            </a:r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16D1DF80-09D4-8077-296B-C6034B92836D}"/>
              </a:ext>
            </a:extLst>
          </p:cNvPr>
          <p:cNvCxnSpPr>
            <a:cxnSpLocks/>
          </p:cNvCxnSpPr>
          <p:nvPr/>
        </p:nvCxnSpPr>
        <p:spPr>
          <a:xfrm>
            <a:off x="1177613" y="3122363"/>
            <a:ext cx="75248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itle 2">
            <a:extLst>
              <a:ext uri="{FF2B5EF4-FFF2-40B4-BE49-F238E27FC236}">
                <a16:creationId xmlns:a16="http://schemas.microsoft.com/office/drawing/2014/main" id="{ADE24CD2-37EC-DED1-76D0-F27718BE3B07}"/>
              </a:ext>
            </a:extLst>
          </p:cNvPr>
          <p:cNvSpPr txBox="1"/>
          <p:nvPr/>
        </p:nvSpPr>
        <p:spPr>
          <a:xfrm>
            <a:off x="501346" y="3791261"/>
            <a:ext cx="1236131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MANISNYA</a:t>
            </a:r>
          </a:p>
        </p:txBody>
      </p:sp>
      <p:sp>
        <p:nvSpPr>
          <p:cNvPr id="45" name="Title 2">
            <a:extLst>
              <a:ext uri="{FF2B5EF4-FFF2-40B4-BE49-F238E27FC236}">
                <a16:creationId xmlns:a16="http://schemas.microsoft.com/office/drawing/2014/main" id="{C30F47DF-6A72-C010-93B3-3E556947D24C}"/>
              </a:ext>
            </a:extLst>
          </p:cNvPr>
          <p:cNvSpPr txBox="1"/>
          <p:nvPr/>
        </p:nvSpPr>
        <p:spPr>
          <a:xfrm>
            <a:off x="1808377" y="4205623"/>
            <a:ext cx="140608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Rendah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46" name="Title 2">
            <a:extLst>
              <a:ext uri="{FF2B5EF4-FFF2-40B4-BE49-F238E27FC236}">
                <a16:creationId xmlns:a16="http://schemas.microsoft.com/office/drawing/2014/main" id="{7C02C81E-EE86-B844-C026-FC8DF0BC5FCA}"/>
              </a:ext>
            </a:extLst>
          </p:cNvPr>
          <p:cNvSpPr txBox="1"/>
          <p:nvPr/>
        </p:nvSpPr>
        <p:spPr>
          <a:xfrm>
            <a:off x="2931177" y="4213752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48" name="Title 2">
            <a:extLst>
              <a:ext uri="{FF2B5EF4-FFF2-40B4-BE49-F238E27FC236}">
                <a16:creationId xmlns:a16="http://schemas.microsoft.com/office/drawing/2014/main" id="{133E5380-3A9C-3680-C87F-2A82F239CAAF}"/>
              </a:ext>
            </a:extLst>
          </p:cNvPr>
          <p:cNvSpPr txBox="1"/>
          <p:nvPr/>
        </p:nvSpPr>
        <p:spPr>
          <a:xfrm>
            <a:off x="4373491" y="4184878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Tinggi</a:t>
            </a:r>
          </a:p>
        </p:txBody>
      </p:sp>
      <p:sp>
        <p:nvSpPr>
          <p:cNvPr id="54" name="Title 2">
            <a:extLst>
              <a:ext uri="{FF2B5EF4-FFF2-40B4-BE49-F238E27FC236}">
                <a16:creationId xmlns:a16="http://schemas.microsoft.com/office/drawing/2014/main" id="{5800BF70-F721-E1CB-A116-E7E91803E61B}"/>
              </a:ext>
            </a:extLst>
          </p:cNvPr>
          <p:cNvSpPr txBox="1"/>
          <p:nvPr/>
        </p:nvSpPr>
        <p:spPr>
          <a:xfrm>
            <a:off x="501346" y="4492481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Oak</a:t>
            </a: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DAF8D2ED-C6FA-ED11-1784-98954A646130}"/>
              </a:ext>
            </a:extLst>
          </p:cNvPr>
          <p:cNvCxnSpPr>
            <a:cxnSpLocks/>
          </p:cNvCxnSpPr>
          <p:nvPr/>
        </p:nvCxnSpPr>
        <p:spPr>
          <a:xfrm>
            <a:off x="906853" y="4660352"/>
            <a:ext cx="102324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itle 2">
            <a:extLst>
              <a:ext uri="{FF2B5EF4-FFF2-40B4-BE49-F238E27FC236}">
                <a16:creationId xmlns:a16="http://schemas.microsoft.com/office/drawing/2014/main" id="{23B40D9E-3C50-0D41-256A-1095846D9763}"/>
              </a:ext>
            </a:extLst>
          </p:cNvPr>
          <p:cNvSpPr txBox="1"/>
          <p:nvPr/>
        </p:nvSpPr>
        <p:spPr>
          <a:xfrm>
            <a:off x="501346" y="523109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KEASAMAN</a:t>
            </a:r>
          </a:p>
        </p:txBody>
      </p: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8431D1AC-48E6-E6EE-E3D7-1D81C3624241}"/>
              </a:ext>
            </a:extLst>
          </p:cNvPr>
          <p:cNvCxnSpPr>
            <a:cxnSpLocks/>
          </p:cNvCxnSpPr>
          <p:nvPr/>
        </p:nvCxnSpPr>
        <p:spPr>
          <a:xfrm>
            <a:off x="1766389" y="5377280"/>
            <a:ext cx="16371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itle 2">
            <a:extLst>
              <a:ext uri="{FF2B5EF4-FFF2-40B4-BE49-F238E27FC236}">
                <a16:creationId xmlns:a16="http://schemas.microsoft.com/office/drawing/2014/main" id="{008240CE-A315-890C-5634-7982AF1703C9}"/>
              </a:ext>
            </a:extLst>
          </p:cNvPr>
          <p:cNvSpPr txBox="1"/>
          <p:nvPr/>
        </p:nvSpPr>
        <p:spPr>
          <a:xfrm>
            <a:off x="501346" y="5988964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ALKOHOL</a:t>
            </a:r>
          </a:p>
        </p:txBody>
      </p: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A687C09D-B7AC-310F-6B2F-C995447BB931}"/>
              </a:ext>
            </a:extLst>
          </p:cNvPr>
          <p:cNvCxnSpPr>
            <a:cxnSpLocks/>
          </p:cNvCxnSpPr>
          <p:nvPr/>
        </p:nvCxnSpPr>
        <p:spPr>
          <a:xfrm>
            <a:off x="1605721" y="6156835"/>
            <a:ext cx="32437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BB49141C-769F-34BE-7B3B-29E49C4DEF40}"/>
              </a:ext>
            </a:extLst>
          </p:cNvPr>
          <p:cNvCxnSpPr>
            <a:cxnSpLocks/>
          </p:cNvCxnSpPr>
          <p:nvPr/>
        </p:nvCxnSpPr>
        <p:spPr>
          <a:xfrm>
            <a:off x="1669970" y="3957936"/>
            <a:ext cx="26012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735389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54D054-7B9D-D4AC-4445-35BFD05D1739}"/>
              </a:ext>
            </a:extLst>
          </p:cNvPr>
          <p:cNvCxnSpPr>
            <a:cxnSpLocks/>
          </p:cNvCxnSpPr>
          <p:nvPr/>
        </p:nvCxnSpPr>
        <p:spPr>
          <a:xfrm>
            <a:off x="6886350" y="3032760"/>
            <a:ext cx="9059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E878F98B-01BF-6B56-7409-320854286E1E}"/>
              </a:ext>
            </a:extLst>
          </p:cNvPr>
          <p:cNvCxnSpPr>
            <a:cxnSpLocks/>
          </p:cNvCxnSpPr>
          <p:nvPr/>
        </p:nvCxnSpPr>
        <p:spPr>
          <a:xfrm flipV="1">
            <a:off x="2503580" y="3566534"/>
            <a:ext cx="0" cy="253707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17081" y="552615"/>
            <a:ext cx="5541444" cy="18691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en-US" sz="32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LANGHORNE CREEK</a:t>
            </a:r>
            <a:br>
              <a:rPr lang="en-US" sz="60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</a:br>
            <a:r>
              <a:rPr lang="en-US" sz="544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CABERNET SAUVIGNON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EA6BCBDD-680C-58C3-153A-39C29DAC56F3}"/>
              </a:ext>
            </a:extLst>
          </p:cNvPr>
          <p:cNvSpPr/>
          <p:nvPr/>
        </p:nvSpPr>
        <p:spPr>
          <a:xfrm>
            <a:off x="7790487" y="1812208"/>
            <a:ext cx="2100225" cy="2100225"/>
          </a:xfrm>
          <a:prstGeom prst="ellipse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7" name="object 58">
            <a:extLst>
              <a:ext uri="{FF2B5EF4-FFF2-40B4-BE49-F238E27FC236}">
                <a16:creationId xmlns:a16="http://schemas.microsoft.com/office/drawing/2014/main" id="{78AE6EC6-A66B-DA1E-D63F-D79E7AD819BE}"/>
              </a:ext>
            </a:extLst>
          </p:cNvPr>
          <p:cNvSpPr txBox="1"/>
          <p:nvPr/>
        </p:nvSpPr>
        <p:spPr>
          <a:xfrm>
            <a:off x="7962900" y="2214163"/>
            <a:ext cx="1832762" cy="1402307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/>
            <a:r>
              <a:rPr lang="en-AU" sz="2000" dirty="0">
                <a:solidFill>
                  <a:schemeClr val="tx1"/>
                </a:solidFill>
                <a:effectLst/>
                <a:latin typeface="Neue Haas Grotesk Text Pro" panose="020B0504020202020204" pitchFamily="34" charset="77"/>
              </a:rPr>
              <a:t>UNGGUL DI IKLIM MARITIM YANG MODERAT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EE6620A-6DE8-9F2C-93D7-EA689D1394C6}"/>
              </a:ext>
            </a:extLst>
          </p:cNvPr>
          <p:cNvSpPr txBox="1"/>
          <p:nvPr/>
        </p:nvSpPr>
        <p:spPr>
          <a:xfrm>
            <a:off x="9386291" y="4644856"/>
            <a:ext cx="2805709" cy="1232069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RASA TIPIKAL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latin typeface="Neue Haas Grotesk Text Pro" panose="020B0504020202020204" pitchFamily="34" charset="77"/>
              </a:rPr>
              <a:t>Blackcurrant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latin typeface="Neue Haas Grotesk Text Pro" panose="020B0504020202020204" pitchFamily="34" charset="77"/>
              </a:rPr>
              <a:t>Plum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latin typeface="Neue Haas Grotesk Text Pro" panose="020B0504020202020204" pitchFamily="34" charset="77"/>
              </a:rPr>
              <a:t>Choc-mint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 err="1">
                <a:latin typeface="Neue Haas Grotesk Text Pro" panose="020B0504020202020204" pitchFamily="34" charset="77"/>
              </a:rPr>
              <a:t>Eukaliptus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E7C21EF-D9C4-4832-84EE-5205ED202FE8}"/>
              </a:ext>
            </a:extLst>
          </p:cNvPr>
          <p:cNvCxnSpPr>
            <a:cxnSpLocks/>
          </p:cNvCxnSpPr>
          <p:nvPr/>
        </p:nvCxnSpPr>
        <p:spPr>
          <a:xfrm>
            <a:off x="6886350" y="4227226"/>
            <a:ext cx="328447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42884D4-1987-62FE-AF27-1EA78A0186FA}"/>
              </a:ext>
            </a:extLst>
          </p:cNvPr>
          <p:cNvCxnSpPr>
            <a:cxnSpLocks/>
          </p:cNvCxnSpPr>
          <p:nvPr/>
        </p:nvCxnSpPr>
        <p:spPr>
          <a:xfrm>
            <a:off x="10170826" y="4227226"/>
            <a:ext cx="0" cy="336459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96FF515D-9515-ECD3-82BA-2FF7E96E67D0}"/>
              </a:ext>
            </a:extLst>
          </p:cNvPr>
          <p:cNvSpPr txBox="1"/>
          <p:nvPr/>
        </p:nvSpPr>
        <p:spPr>
          <a:xfrm>
            <a:off x="938655" y="2282204"/>
            <a:ext cx="3101188" cy="1323439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03"/>
              </a:spcBef>
            </a:pPr>
            <a:r>
              <a:rPr lang="en-AU" sz="1600" b="1" dirty="0">
                <a:effectLst/>
                <a:latin typeface="Neue Haas Grotesk Text Pro" panose="020B0504020202020204" pitchFamily="34" charset="77"/>
              </a:rPr>
              <a:t>LEMBUT DAN MUDAH DIGEMARI TETAPI JUGA DAPAT DISIMPAN LAMA ; </a:t>
            </a:r>
            <a:r>
              <a:rPr lang="en-AU" sz="1600" dirty="0">
                <a:effectLst/>
                <a:latin typeface="Neue Haas Grotesk Text Pro" panose="020B0504020202020204" pitchFamily="34" charset="77"/>
              </a:rPr>
              <a:t>TERUTAMA DICAMPUR DENGAN SHIRAZ</a:t>
            </a:r>
          </a:p>
        </p:txBody>
      </p:sp>
      <p:pic>
        <p:nvPicPr>
          <p:cNvPr id="2" name="Picture Placeholder 8">
            <a:extLst>
              <a:ext uri="{FF2B5EF4-FFF2-40B4-BE49-F238E27FC236}">
                <a16:creationId xmlns:a16="http://schemas.microsoft.com/office/drawing/2014/main" id="{90E09BFC-E357-D865-0707-71842C342A7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46321" y="593768"/>
            <a:ext cx="2114328" cy="6400800"/>
          </a:xfrm>
          <a:prstGeom prst="rect">
            <a:avLst/>
          </a:prstGeom>
        </p:spPr>
      </p:pic>
      <p:sp>
        <p:nvSpPr>
          <p:cNvPr id="3" name="object 10">
            <a:extLst>
              <a:ext uri="{FF2B5EF4-FFF2-40B4-BE49-F238E27FC236}">
                <a16:creationId xmlns:a16="http://schemas.microsoft.com/office/drawing/2014/main" id="{9AC0C647-6CB2-0276-491C-341682536EA2}"/>
              </a:ext>
            </a:extLst>
          </p:cNvPr>
          <p:cNvSpPr txBox="1"/>
          <p:nvPr/>
        </p:nvSpPr>
        <p:spPr>
          <a:xfrm rot="16200000">
            <a:off x="4019717" y="4297449"/>
            <a:ext cx="4652237" cy="80438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CABERNET SAUVIGNON</a:t>
            </a:r>
            <a:endParaRPr lang="en-AU" sz="3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20B2589-4F00-EEB1-CCDF-0ACEAD4713DA}"/>
              </a:ext>
            </a:extLst>
          </p:cNvPr>
          <p:cNvCxnSpPr>
            <a:cxnSpLocks/>
          </p:cNvCxnSpPr>
          <p:nvPr/>
        </p:nvCxnSpPr>
        <p:spPr>
          <a:xfrm>
            <a:off x="2503580" y="3807501"/>
            <a:ext cx="324514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F06E7F8-FF64-08EA-08F7-60377703DF28}"/>
              </a:ext>
            </a:extLst>
          </p:cNvPr>
          <p:cNvCxnSpPr>
            <a:cxnSpLocks/>
          </p:cNvCxnSpPr>
          <p:nvPr/>
        </p:nvCxnSpPr>
        <p:spPr>
          <a:xfrm>
            <a:off x="3283295" y="4092315"/>
            <a:ext cx="248791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997F009-79C7-803A-9D3E-14DCF2BD3EDF}"/>
              </a:ext>
            </a:extLst>
          </p:cNvPr>
          <p:cNvCxnSpPr>
            <a:cxnSpLocks/>
          </p:cNvCxnSpPr>
          <p:nvPr/>
        </p:nvCxnSpPr>
        <p:spPr>
          <a:xfrm>
            <a:off x="3283295" y="4084695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Oval 14">
            <a:extLst>
              <a:ext uri="{FF2B5EF4-FFF2-40B4-BE49-F238E27FC236}">
                <a16:creationId xmlns:a16="http://schemas.microsoft.com/office/drawing/2014/main" id="{A6935AF2-4221-4AE7-4668-1AA7B31385C7}"/>
              </a:ext>
            </a:extLst>
          </p:cNvPr>
          <p:cNvSpPr/>
          <p:nvPr/>
        </p:nvSpPr>
        <p:spPr>
          <a:xfrm>
            <a:off x="2129265" y="4464417"/>
            <a:ext cx="2199918" cy="222803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16" name="object 58">
            <a:extLst>
              <a:ext uri="{FF2B5EF4-FFF2-40B4-BE49-F238E27FC236}">
                <a16:creationId xmlns:a16="http://schemas.microsoft.com/office/drawing/2014/main" id="{8C3DCCD9-9BF0-C426-2930-3A44C9660855}"/>
              </a:ext>
            </a:extLst>
          </p:cNvPr>
          <p:cNvSpPr txBox="1"/>
          <p:nvPr/>
        </p:nvSpPr>
        <p:spPr>
          <a:xfrm>
            <a:off x="2130618" y="4969305"/>
            <a:ext cx="2146963" cy="1432443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en-AU" sz="1600" dirty="0">
                <a:effectLst/>
                <a:latin typeface="Neue Haas Grotesk Text Pro" panose="020B0504020202020204" pitchFamily="34" charset="77"/>
              </a:rPr>
              <a:t>APPROACHING</a:t>
            </a: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en-AU" sz="6000" dirty="0">
                <a:effectLst/>
                <a:latin typeface="Neue Haas Grotesk Text Pro" panose="020B0504020202020204" pitchFamily="34" charset="77"/>
              </a:rPr>
              <a:t>1/3</a:t>
            </a: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en-AU" sz="1600" dirty="0">
                <a:latin typeface="Neue Haas Grotesk Text Pro" panose="020B0504020202020204" pitchFamily="34" charset="77"/>
              </a:rPr>
              <a:t>Total </a:t>
            </a:r>
            <a:r>
              <a:rPr lang="en-AU" sz="1600" dirty="0" err="1">
                <a:latin typeface="Neue Haas Grotesk Text Pro" panose="020B0504020202020204" pitchFamily="34" charset="77"/>
              </a:rPr>
              <a:t>Produksi</a:t>
            </a:r>
            <a:r>
              <a:rPr lang="en-AU" sz="1600" dirty="0">
                <a:latin typeface="Neue Haas Grotesk Text Pro" panose="020B0504020202020204" pitchFamily="34" charset="77"/>
              </a:rPr>
              <a:t> </a:t>
            </a:r>
            <a:r>
              <a:rPr lang="en-AU" sz="1600" dirty="0" err="1">
                <a:latin typeface="Neue Haas Grotesk Text Pro" panose="020B0504020202020204" pitchFamily="34" charset="77"/>
              </a:rPr>
              <a:t>Tahunan</a:t>
            </a:r>
            <a:r>
              <a:rPr lang="en-AU" sz="1600" dirty="0">
                <a:latin typeface="Neue Haas Grotesk Text Pro" panose="020B0504020202020204" pitchFamily="34" charset="77"/>
              </a:rPr>
              <a:t>  </a:t>
            </a:r>
            <a:endParaRPr lang="en-AU" sz="1600" dirty="0">
              <a:effectLst/>
              <a:latin typeface="Neue Haas Grotesk Tex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001931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EC09D7-BE0F-7637-32DA-635D52C13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0A22D0-7F18-64FC-D4F3-59FB5689D3E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3349" y="590594"/>
            <a:ext cx="11283754" cy="1325562"/>
          </a:xfrm>
        </p:spPr>
        <p:txBody>
          <a:bodyPr/>
          <a:lstStyle/>
          <a:p>
            <a:r>
              <a:rPr lang="en-US" sz="4000" dirty="0">
                <a:solidFill>
                  <a:schemeClr val="bg2"/>
                </a:solidFill>
                <a:latin typeface="Neue Haas Grotesk Text Pro" panose="020B0504020202020204" pitchFamily="34" charset="77"/>
              </a:rPr>
              <a:t>CABERNET SAUVIGNON</a:t>
            </a:r>
            <a:br>
              <a:rPr lang="en-US" sz="4000" dirty="0">
                <a:solidFill>
                  <a:schemeClr val="accent3"/>
                </a:solidFill>
                <a:latin typeface="Neue Haas Grotesk Text Pro" panose="020B0504020202020204" pitchFamily="34" charset="77"/>
              </a:rPr>
            </a:br>
            <a:r>
              <a:rPr lang="en-US" sz="4000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  <a:t>KARAKTERISTIK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E9E726C-4D13-C985-23C4-41962972AEC9}"/>
              </a:ext>
            </a:extLst>
          </p:cNvPr>
          <p:cNvSpPr/>
          <p:nvPr/>
        </p:nvSpPr>
        <p:spPr>
          <a:xfrm>
            <a:off x="2104517" y="2136413"/>
            <a:ext cx="272668" cy="272668"/>
          </a:xfrm>
          <a:prstGeom prst="ellipse">
            <a:avLst/>
          </a:prstGeom>
          <a:solidFill>
            <a:srgbClr val="CD53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71307A9-E657-7B93-C606-E56C9CC56144}"/>
              </a:ext>
            </a:extLst>
          </p:cNvPr>
          <p:cNvSpPr/>
          <p:nvPr/>
        </p:nvSpPr>
        <p:spPr>
          <a:xfrm>
            <a:off x="2468660" y="2133511"/>
            <a:ext cx="272668" cy="272668"/>
          </a:xfrm>
          <a:prstGeom prst="ellipse">
            <a:avLst/>
          </a:prstGeom>
          <a:solidFill>
            <a:srgbClr val="C72E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B07819D-D2FE-B083-3339-A8E88A45DDA6}"/>
              </a:ext>
            </a:extLst>
          </p:cNvPr>
          <p:cNvSpPr/>
          <p:nvPr/>
        </p:nvSpPr>
        <p:spPr>
          <a:xfrm>
            <a:off x="2832803" y="2133511"/>
            <a:ext cx="272668" cy="272668"/>
          </a:xfrm>
          <a:prstGeom prst="ellipse">
            <a:avLst/>
          </a:prstGeom>
          <a:solidFill>
            <a:srgbClr val="C421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E5E205D0-C411-38B0-4D9A-80B38795D0BF}"/>
              </a:ext>
            </a:extLst>
          </p:cNvPr>
          <p:cNvSpPr/>
          <p:nvPr/>
        </p:nvSpPr>
        <p:spPr>
          <a:xfrm>
            <a:off x="3196946" y="2133511"/>
            <a:ext cx="272668" cy="272668"/>
          </a:xfrm>
          <a:prstGeom prst="ellipse">
            <a:avLst/>
          </a:prstGeom>
          <a:solidFill>
            <a:srgbClr val="BD21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F70FE6CA-4CF6-7CB6-8C56-0690F7009B9A}"/>
              </a:ext>
            </a:extLst>
          </p:cNvPr>
          <p:cNvSpPr/>
          <p:nvPr/>
        </p:nvSpPr>
        <p:spPr>
          <a:xfrm>
            <a:off x="3561470" y="2133511"/>
            <a:ext cx="272668" cy="272668"/>
          </a:xfrm>
          <a:prstGeom prst="ellipse">
            <a:avLst/>
          </a:prstGeom>
          <a:solidFill>
            <a:srgbClr val="A32B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4B8C71F0-2CF6-CBD1-8314-29E4968C9B0D}"/>
              </a:ext>
            </a:extLst>
          </p:cNvPr>
          <p:cNvSpPr/>
          <p:nvPr/>
        </p:nvSpPr>
        <p:spPr>
          <a:xfrm>
            <a:off x="3925994" y="2133511"/>
            <a:ext cx="272668" cy="272668"/>
          </a:xfrm>
          <a:prstGeom prst="ellipse">
            <a:avLst/>
          </a:prstGeom>
          <a:solidFill>
            <a:srgbClr val="981C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F0918A7E-8435-E625-F670-759EC5083F3C}"/>
              </a:ext>
            </a:extLst>
          </p:cNvPr>
          <p:cNvSpPr/>
          <p:nvPr/>
        </p:nvSpPr>
        <p:spPr>
          <a:xfrm>
            <a:off x="4284339" y="2133511"/>
            <a:ext cx="272668" cy="272668"/>
          </a:xfrm>
          <a:prstGeom prst="ellipse">
            <a:avLst/>
          </a:prstGeom>
          <a:solidFill>
            <a:srgbClr val="8713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EA358267-FF4F-A528-01D9-3198E2F926C6}"/>
              </a:ext>
            </a:extLst>
          </p:cNvPr>
          <p:cNvSpPr/>
          <p:nvPr/>
        </p:nvSpPr>
        <p:spPr>
          <a:xfrm>
            <a:off x="4655041" y="2133511"/>
            <a:ext cx="272668" cy="272668"/>
          </a:xfrm>
          <a:prstGeom prst="ellipse">
            <a:avLst/>
          </a:prstGeom>
          <a:solidFill>
            <a:srgbClr val="7816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8C4AFAE9-F897-C007-2BE9-FDD7125ABF7E}"/>
              </a:ext>
            </a:extLst>
          </p:cNvPr>
          <p:cNvSpPr/>
          <p:nvPr/>
        </p:nvSpPr>
        <p:spPr>
          <a:xfrm>
            <a:off x="5019565" y="2133511"/>
            <a:ext cx="272668" cy="272668"/>
          </a:xfrm>
          <a:prstGeom prst="ellipse">
            <a:avLst/>
          </a:prstGeom>
          <a:solidFill>
            <a:srgbClr val="491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6" name="Title 2">
            <a:extLst>
              <a:ext uri="{FF2B5EF4-FFF2-40B4-BE49-F238E27FC236}">
                <a16:creationId xmlns:a16="http://schemas.microsoft.com/office/drawing/2014/main" id="{E162DE04-1B37-450A-8612-D926B31C5AB7}"/>
              </a:ext>
            </a:extLst>
          </p:cNvPr>
          <p:cNvSpPr txBox="1"/>
          <p:nvPr/>
        </p:nvSpPr>
        <p:spPr>
          <a:xfrm>
            <a:off x="3950268" y="2580704"/>
            <a:ext cx="241126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Cabernet Sauvignon</a:t>
            </a: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56B324C1-B532-6319-4E42-3A30F641C9BA}"/>
              </a:ext>
            </a:extLst>
          </p:cNvPr>
          <p:cNvSpPr/>
          <p:nvPr/>
        </p:nvSpPr>
        <p:spPr>
          <a:xfrm>
            <a:off x="2104517" y="3233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CAD22B74-9270-96D6-E0F1-243A26D60B39}"/>
              </a:ext>
            </a:extLst>
          </p:cNvPr>
          <p:cNvSpPr/>
          <p:nvPr/>
        </p:nvSpPr>
        <p:spPr>
          <a:xfrm>
            <a:off x="2468660" y="323022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4EA501BB-C7F5-7FA5-7FF8-DB7E0DD2D454}"/>
              </a:ext>
            </a:extLst>
          </p:cNvPr>
          <p:cNvSpPr/>
          <p:nvPr/>
        </p:nvSpPr>
        <p:spPr>
          <a:xfrm>
            <a:off x="2832803" y="323022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F9D5A2BC-1C21-488D-EA01-242C24BAE29B}"/>
              </a:ext>
            </a:extLst>
          </p:cNvPr>
          <p:cNvSpPr/>
          <p:nvPr/>
        </p:nvSpPr>
        <p:spPr>
          <a:xfrm>
            <a:off x="3196946" y="32302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0EAE25DB-3CA0-4A42-2597-A8EBE9BC4A06}"/>
              </a:ext>
            </a:extLst>
          </p:cNvPr>
          <p:cNvSpPr/>
          <p:nvPr/>
        </p:nvSpPr>
        <p:spPr>
          <a:xfrm>
            <a:off x="3561470" y="32302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A88E41DB-CE57-215D-8C17-D6096052A961}"/>
              </a:ext>
            </a:extLst>
          </p:cNvPr>
          <p:cNvSpPr/>
          <p:nvPr/>
        </p:nvSpPr>
        <p:spPr>
          <a:xfrm>
            <a:off x="3925994" y="32302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56D48F85-BF09-A31E-0105-6F828E6A2A80}"/>
              </a:ext>
            </a:extLst>
          </p:cNvPr>
          <p:cNvSpPr/>
          <p:nvPr/>
        </p:nvSpPr>
        <p:spPr>
          <a:xfrm>
            <a:off x="4284339" y="323022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949540E5-39F1-062B-784A-CF803311CF36}"/>
              </a:ext>
            </a:extLst>
          </p:cNvPr>
          <p:cNvSpPr/>
          <p:nvPr/>
        </p:nvSpPr>
        <p:spPr>
          <a:xfrm>
            <a:off x="4655041" y="323022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BD3B6A83-9E9B-AACC-6479-E9F5C79121C0}"/>
              </a:ext>
            </a:extLst>
          </p:cNvPr>
          <p:cNvSpPr/>
          <p:nvPr/>
        </p:nvSpPr>
        <p:spPr>
          <a:xfrm>
            <a:off x="5019565" y="323022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5C46DC12-0E83-EB3D-4A80-988616D8C11A}"/>
              </a:ext>
            </a:extLst>
          </p:cNvPr>
          <p:cNvSpPr/>
          <p:nvPr/>
        </p:nvSpPr>
        <p:spPr>
          <a:xfrm>
            <a:off x="2104517" y="407338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5D833F3F-FCE3-9CEC-C76A-79762F233562}"/>
              </a:ext>
            </a:extLst>
          </p:cNvPr>
          <p:cNvSpPr/>
          <p:nvPr/>
        </p:nvSpPr>
        <p:spPr>
          <a:xfrm>
            <a:off x="2468660" y="407048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6B996D25-CA96-006C-392C-55D421287582}"/>
              </a:ext>
            </a:extLst>
          </p:cNvPr>
          <p:cNvSpPr/>
          <p:nvPr/>
        </p:nvSpPr>
        <p:spPr>
          <a:xfrm>
            <a:off x="2832803" y="407048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45C2B84D-7036-CDB8-58F3-3D1E2A9C3AAB}"/>
              </a:ext>
            </a:extLst>
          </p:cNvPr>
          <p:cNvSpPr/>
          <p:nvPr/>
        </p:nvSpPr>
        <p:spPr>
          <a:xfrm>
            <a:off x="3196946" y="407048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F479E814-06E5-BCE8-2BAF-50946C45F8FB}"/>
              </a:ext>
            </a:extLst>
          </p:cNvPr>
          <p:cNvSpPr/>
          <p:nvPr/>
        </p:nvSpPr>
        <p:spPr>
          <a:xfrm>
            <a:off x="3561470" y="407048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414CCDD2-F11D-0279-A36F-D4A37A2878FE}"/>
              </a:ext>
            </a:extLst>
          </p:cNvPr>
          <p:cNvSpPr/>
          <p:nvPr/>
        </p:nvSpPr>
        <p:spPr>
          <a:xfrm>
            <a:off x="3925994" y="407048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CB52F33A-8F27-87AE-F35A-B6404F58AB15}"/>
              </a:ext>
            </a:extLst>
          </p:cNvPr>
          <p:cNvSpPr/>
          <p:nvPr/>
        </p:nvSpPr>
        <p:spPr>
          <a:xfrm>
            <a:off x="4284339" y="407048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04C17CF5-823A-331C-DBD5-9922CD6CE349}"/>
              </a:ext>
            </a:extLst>
          </p:cNvPr>
          <p:cNvSpPr/>
          <p:nvPr/>
        </p:nvSpPr>
        <p:spPr>
          <a:xfrm>
            <a:off x="4655041" y="407048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74B43055-8982-5378-E7DD-E548C1389335}"/>
              </a:ext>
            </a:extLst>
          </p:cNvPr>
          <p:cNvSpPr/>
          <p:nvPr/>
        </p:nvSpPr>
        <p:spPr>
          <a:xfrm>
            <a:off x="5019565" y="407048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462C42BA-0EE7-3F6B-1624-E391FE3E22F9}"/>
              </a:ext>
            </a:extLst>
          </p:cNvPr>
          <p:cNvSpPr/>
          <p:nvPr/>
        </p:nvSpPr>
        <p:spPr>
          <a:xfrm>
            <a:off x="2104517" y="480122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CD63B3C4-F4F1-0729-1759-3BB985B1548E}"/>
              </a:ext>
            </a:extLst>
          </p:cNvPr>
          <p:cNvSpPr/>
          <p:nvPr/>
        </p:nvSpPr>
        <p:spPr>
          <a:xfrm>
            <a:off x="2468660" y="479831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ACA437DD-7BA9-A58E-2AB0-2D850C10A8B6}"/>
              </a:ext>
            </a:extLst>
          </p:cNvPr>
          <p:cNvSpPr/>
          <p:nvPr/>
        </p:nvSpPr>
        <p:spPr>
          <a:xfrm>
            <a:off x="2832803" y="479831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1F493C54-3679-D3F7-A7E8-0ABF20187A46}"/>
              </a:ext>
            </a:extLst>
          </p:cNvPr>
          <p:cNvSpPr/>
          <p:nvPr/>
        </p:nvSpPr>
        <p:spPr>
          <a:xfrm>
            <a:off x="3196946" y="479831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61BAA34C-2760-A896-49EA-D9A7CF51EA94}"/>
              </a:ext>
            </a:extLst>
          </p:cNvPr>
          <p:cNvSpPr/>
          <p:nvPr/>
        </p:nvSpPr>
        <p:spPr>
          <a:xfrm>
            <a:off x="3561470" y="479831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22480E4D-6B5D-2780-534D-BB2A3CFAAFB7}"/>
              </a:ext>
            </a:extLst>
          </p:cNvPr>
          <p:cNvSpPr/>
          <p:nvPr/>
        </p:nvSpPr>
        <p:spPr>
          <a:xfrm>
            <a:off x="3925994" y="479831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F7A4D9B0-AB4E-0296-800B-432EF3928597}"/>
              </a:ext>
            </a:extLst>
          </p:cNvPr>
          <p:cNvSpPr/>
          <p:nvPr/>
        </p:nvSpPr>
        <p:spPr>
          <a:xfrm>
            <a:off x="4284339" y="479831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45F340C9-765F-A155-4C63-97B14B45C9B8}"/>
              </a:ext>
            </a:extLst>
          </p:cNvPr>
          <p:cNvSpPr/>
          <p:nvPr/>
        </p:nvSpPr>
        <p:spPr>
          <a:xfrm>
            <a:off x="4655041" y="479831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40A0356B-DB74-E944-961E-F62D8D53A02A}"/>
              </a:ext>
            </a:extLst>
          </p:cNvPr>
          <p:cNvSpPr/>
          <p:nvPr/>
        </p:nvSpPr>
        <p:spPr>
          <a:xfrm>
            <a:off x="5019565" y="479831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63A90E32-85F4-531C-DEDB-E7EBAB510C5A}"/>
              </a:ext>
            </a:extLst>
          </p:cNvPr>
          <p:cNvSpPr/>
          <p:nvPr/>
        </p:nvSpPr>
        <p:spPr>
          <a:xfrm>
            <a:off x="2104517" y="514720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19D0AB0B-64C7-0CCD-48CC-27D938711BEA}"/>
              </a:ext>
            </a:extLst>
          </p:cNvPr>
          <p:cNvSpPr/>
          <p:nvPr/>
        </p:nvSpPr>
        <p:spPr>
          <a:xfrm>
            <a:off x="2468660" y="514430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6DF9DB65-C7C7-F323-D0B4-C0877CFCC86C}"/>
              </a:ext>
            </a:extLst>
          </p:cNvPr>
          <p:cNvSpPr/>
          <p:nvPr/>
        </p:nvSpPr>
        <p:spPr>
          <a:xfrm>
            <a:off x="2832803" y="514430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85F98601-EA11-F3BB-94FA-146B4BB1119D}"/>
              </a:ext>
            </a:extLst>
          </p:cNvPr>
          <p:cNvSpPr/>
          <p:nvPr/>
        </p:nvSpPr>
        <p:spPr>
          <a:xfrm>
            <a:off x="3196946" y="514430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D805F586-0454-F760-CA62-3A9FB1E870B3}"/>
              </a:ext>
            </a:extLst>
          </p:cNvPr>
          <p:cNvSpPr/>
          <p:nvPr/>
        </p:nvSpPr>
        <p:spPr>
          <a:xfrm>
            <a:off x="3561470" y="514430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050295CE-1D57-2339-84CB-D8EFA9E837D5}"/>
              </a:ext>
            </a:extLst>
          </p:cNvPr>
          <p:cNvSpPr/>
          <p:nvPr/>
        </p:nvSpPr>
        <p:spPr>
          <a:xfrm>
            <a:off x="3925994" y="514430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E740F1B9-912A-65A7-F689-7207A5D6B6BF}"/>
              </a:ext>
            </a:extLst>
          </p:cNvPr>
          <p:cNvSpPr/>
          <p:nvPr/>
        </p:nvSpPr>
        <p:spPr>
          <a:xfrm>
            <a:off x="4284339" y="514430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FB1028F6-2216-9C59-BB15-7FE3FE78E6AA}"/>
              </a:ext>
            </a:extLst>
          </p:cNvPr>
          <p:cNvSpPr/>
          <p:nvPr/>
        </p:nvSpPr>
        <p:spPr>
          <a:xfrm>
            <a:off x="4655041" y="514430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90FC1ABE-5575-8D05-603D-3CCEA20815E8}"/>
              </a:ext>
            </a:extLst>
          </p:cNvPr>
          <p:cNvSpPr/>
          <p:nvPr/>
        </p:nvSpPr>
        <p:spPr>
          <a:xfrm>
            <a:off x="5019565" y="514430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B09DF459-3CE1-EF37-72B4-339D5FDE1624}"/>
              </a:ext>
            </a:extLst>
          </p:cNvPr>
          <p:cNvSpPr/>
          <p:nvPr/>
        </p:nvSpPr>
        <p:spPr>
          <a:xfrm>
            <a:off x="2104517" y="628023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2B1DA8F0-A61D-4914-6759-634A335F4002}"/>
              </a:ext>
            </a:extLst>
          </p:cNvPr>
          <p:cNvSpPr/>
          <p:nvPr/>
        </p:nvSpPr>
        <p:spPr>
          <a:xfrm>
            <a:off x="2468660" y="627733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64B8F3E6-0C3B-4E6B-56EE-3C616F9AEA3C}"/>
              </a:ext>
            </a:extLst>
          </p:cNvPr>
          <p:cNvSpPr/>
          <p:nvPr/>
        </p:nvSpPr>
        <p:spPr>
          <a:xfrm>
            <a:off x="2832803" y="627733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8E601920-BBD7-E7CA-A137-997EB47E2CB2}"/>
              </a:ext>
            </a:extLst>
          </p:cNvPr>
          <p:cNvSpPr/>
          <p:nvPr/>
        </p:nvSpPr>
        <p:spPr>
          <a:xfrm>
            <a:off x="3196946" y="627733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9629ECA6-F6E6-5724-A952-F07EBE9ABFBC}"/>
              </a:ext>
            </a:extLst>
          </p:cNvPr>
          <p:cNvSpPr/>
          <p:nvPr/>
        </p:nvSpPr>
        <p:spPr>
          <a:xfrm>
            <a:off x="3561470" y="627733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A1CFDD7B-AE30-1FB9-987F-797E1E1A77AE}"/>
              </a:ext>
            </a:extLst>
          </p:cNvPr>
          <p:cNvSpPr/>
          <p:nvPr/>
        </p:nvSpPr>
        <p:spPr>
          <a:xfrm>
            <a:off x="5019565" y="627733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5" name="Title 2">
            <a:extLst>
              <a:ext uri="{FF2B5EF4-FFF2-40B4-BE49-F238E27FC236}">
                <a16:creationId xmlns:a16="http://schemas.microsoft.com/office/drawing/2014/main" id="{737FDD2E-D9CA-CE75-18CB-5B94C6B0BB14}"/>
              </a:ext>
            </a:extLst>
          </p:cNvPr>
          <p:cNvSpPr txBox="1"/>
          <p:nvPr/>
        </p:nvSpPr>
        <p:spPr>
          <a:xfrm>
            <a:off x="2006485" y="599882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26" name="Title 2">
            <a:extLst>
              <a:ext uri="{FF2B5EF4-FFF2-40B4-BE49-F238E27FC236}">
                <a16:creationId xmlns:a16="http://schemas.microsoft.com/office/drawing/2014/main" id="{DA15325D-239D-D761-2BE2-BE3822CB1226}"/>
              </a:ext>
            </a:extLst>
          </p:cNvPr>
          <p:cNvSpPr txBox="1"/>
          <p:nvPr/>
        </p:nvSpPr>
        <p:spPr>
          <a:xfrm>
            <a:off x="3697804" y="5998675"/>
            <a:ext cx="132515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14% – 14.5%</a:t>
            </a:r>
          </a:p>
        </p:txBody>
      </p:sp>
      <p:sp>
        <p:nvSpPr>
          <p:cNvPr id="127" name="Title 2">
            <a:extLst>
              <a:ext uri="{FF2B5EF4-FFF2-40B4-BE49-F238E27FC236}">
                <a16:creationId xmlns:a16="http://schemas.microsoft.com/office/drawing/2014/main" id="{B41CB062-B3CF-9FDE-1311-FEE1B1FAA3CD}"/>
              </a:ext>
            </a:extLst>
          </p:cNvPr>
          <p:cNvSpPr txBox="1"/>
          <p:nvPr/>
        </p:nvSpPr>
        <p:spPr>
          <a:xfrm>
            <a:off x="4569367" y="599882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7A46D4A-3123-70DD-1402-4D56075E90E9}"/>
              </a:ext>
            </a:extLst>
          </p:cNvPr>
          <p:cNvCxnSpPr>
            <a:cxnSpLocks/>
          </p:cNvCxnSpPr>
          <p:nvPr/>
        </p:nvCxnSpPr>
        <p:spPr>
          <a:xfrm>
            <a:off x="4438672" y="2444640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1CC04685-1E9A-78AD-B521-BD97BEB9537F}"/>
              </a:ext>
            </a:extLst>
          </p:cNvPr>
          <p:cNvSpPr/>
          <p:nvPr/>
        </p:nvSpPr>
        <p:spPr>
          <a:xfrm>
            <a:off x="2104517" y="552635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8B11090-0F1E-9130-E036-1F70E02E2B14}"/>
              </a:ext>
            </a:extLst>
          </p:cNvPr>
          <p:cNvSpPr/>
          <p:nvPr/>
        </p:nvSpPr>
        <p:spPr>
          <a:xfrm>
            <a:off x="2468660" y="552345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6F4703E-38C4-66B6-0AAA-A7577FF86048}"/>
              </a:ext>
            </a:extLst>
          </p:cNvPr>
          <p:cNvSpPr/>
          <p:nvPr/>
        </p:nvSpPr>
        <p:spPr>
          <a:xfrm>
            <a:off x="2832803" y="552345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6AD0BF80-B769-9BAA-B585-4C4951E651CC}"/>
              </a:ext>
            </a:extLst>
          </p:cNvPr>
          <p:cNvSpPr/>
          <p:nvPr/>
        </p:nvSpPr>
        <p:spPr>
          <a:xfrm>
            <a:off x="3196946" y="552345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0973BC90-B33A-B751-5BDD-28E157D5E2BC}"/>
              </a:ext>
            </a:extLst>
          </p:cNvPr>
          <p:cNvSpPr/>
          <p:nvPr/>
        </p:nvSpPr>
        <p:spPr>
          <a:xfrm>
            <a:off x="3561470" y="552345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A34C17CA-F787-56E9-F2EB-5F92BCC49ACE}"/>
              </a:ext>
            </a:extLst>
          </p:cNvPr>
          <p:cNvSpPr/>
          <p:nvPr/>
        </p:nvSpPr>
        <p:spPr>
          <a:xfrm>
            <a:off x="3925994" y="552345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92FF9485-CFA9-1A63-0EE5-BF96D5D967CE}"/>
              </a:ext>
            </a:extLst>
          </p:cNvPr>
          <p:cNvSpPr/>
          <p:nvPr/>
        </p:nvSpPr>
        <p:spPr>
          <a:xfrm>
            <a:off x="4284339" y="552345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4D6277A3-30D7-6C5F-8DCF-E8F91CCDA879}"/>
              </a:ext>
            </a:extLst>
          </p:cNvPr>
          <p:cNvSpPr/>
          <p:nvPr/>
        </p:nvSpPr>
        <p:spPr>
          <a:xfrm>
            <a:off x="4655041" y="552345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A777FD4-CCEB-5E8E-E8C0-E0C952B590DC}"/>
              </a:ext>
            </a:extLst>
          </p:cNvPr>
          <p:cNvSpPr/>
          <p:nvPr/>
        </p:nvSpPr>
        <p:spPr>
          <a:xfrm>
            <a:off x="5019565" y="552345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pic>
        <p:nvPicPr>
          <p:cNvPr id="33" name="Picture Placeholder 8">
            <a:extLst>
              <a:ext uri="{FF2B5EF4-FFF2-40B4-BE49-F238E27FC236}">
                <a16:creationId xmlns:a16="http://schemas.microsoft.com/office/drawing/2014/main" id="{54D2414D-213F-C0D6-DF10-A7D019FB78D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09684" y="593768"/>
            <a:ext cx="2114328" cy="6400800"/>
          </a:xfrm>
          <a:prstGeom prst="rect">
            <a:avLst/>
          </a:prstGeom>
        </p:spPr>
      </p:pic>
      <p:sp>
        <p:nvSpPr>
          <p:cNvPr id="34" name="object 10">
            <a:extLst>
              <a:ext uri="{FF2B5EF4-FFF2-40B4-BE49-F238E27FC236}">
                <a16:creationId xmlns:a16="http://schemas.microsoft.com/office/drawing/2014/main" id="{C253552D-575F-5CDC-9429-090B7D8D4751}"/>
              </a:ext>
            </a:extLst>
          </p:cNvPr>
          <p:cNvSpPr txBox="1"/>
          <p:nvPr/>
        </p:nvSpPr>
        <p:spPr>
          <a:xfrm rot="16200000">
            <a:off x="7683080" y="4297449"/>
            <a:ext cx="4652237" cy="80438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CABERNET SAUVIGNON</a:t>
            </a:r>
            <a:endParaRPr lang="en-AU" sz="3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852DC9A-758D-3210-EE4C-E2586C586504}"/>
              </a:ext>
            </a:extLst>
          </p:cNvPr>
          <p:cNvCxnSpPr>
            <a:cxnSpLocks/>
          </p:cNvCxnSpPr>
          <p:nvPr/>
        </p:nvCxnSpPr>
        <p:spPr>
          <a:xfrm>
            <a:off x="5150704" y="2444640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1849E29-E159-7C8C-AAA9-5499D77A33DB}"/>
              </a:ext>
            </a:extLst>
          </p:cNvPr>
          <p:cNvCxnSpPr>
            <a:cxnSpLocks/>
          </p:cNvCxnSpPr>
          <p:nvPr/>
        </p:nvCxnSpPr>
        <p:spPr>
          <a:xfrm>
            <a:off x="4423288" y="2569446"/>
            <a:ext cx="75248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EAE203C-6098-7ED6-D32E-4165167E5C57}"/>
              </a:ext>
            </a:extLst>
          </p:cNvPr>
          <p:cNvGrpSpPr/>
          <p:nvPr/>
        </p:nvGrpSpPr>
        <p:grpSpPr>
          <a:xfrm>
            <a:off x="4299355" y="6287100"/>
            <a:ext cx="278634" cy="272668"/>
            <a:chOff x="8032638" y="5926610"/>
            <a:chExt cx="278634" cy="272668"/>
          </a:xfrm>
        </p:grpSpPr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4F470C75-4317-D66B-73E1-626D2CC6783E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4D56EBAB-BC6B-9EA6-8F7D-5692A38AB8D9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sp>
        <p:nvSpPr>
          <p:cNvPr id="6" name="Oval 5">
            <a:extLst>
              <a:ext uri="{FF2B5EF4-FFF2-40B4-BE49-F238E27FC236}">
                <a16:creationId xmlns:a16="http://schemas.microsoft.com/office/drawing/2014/main" id="{5274B4A0-F588-2F65-5739-57927B338646}"/>
              </a:ext>
            </a:extLst>
          </p:cNvPr>
          <p:cNvSpPr/>
          <p:nvPr/>
        </p:nvSpPr>
        <p:spPr>
          <a:xfrm>
            <a:off x="4667297" y="627733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7B81008-7F3E-B868-DD1B-50C017204474}"/>
              </a:ext>
            </a:extLst>
          </p:cNvPr>
          <p:cNvSpPr/>
          <p:nvPr/>
        </p:nvSpPr>
        <p:spPr>
          <a:xfrm>
            <a:off x="3928729" y="627733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7" name="Title 2">
            <a:extLst>
              <a:ext uri="{FF2B5EF4-FFF2-40B4-BE49-F238E27FC236}">
                <a16:creationId xmlns:a16="http://schemas.microsoft.com/office/drawing/2014/main" id="{9E3893AF-9A9E-754A-27C8-E24B23972A49}"/>
              </a:ext>
            </a:extLst>
          </p:cNvPr>
          <p:cNvSpPr txBox="1"/>
          <p:nvPr/>
        </p:nvSpPr>
        <p:spPr>
          <a:xfrm>
            <a:off x="601119" y="5129948"/>
            <a:ext cx="1666540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TANIN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AA76094A-3896-9290-92F3-9F5422DA50CC}"/>
              </a:ext>
            </a:extLst>
          </p:cNvPr>
          <p:cNvCxnSpPr>
            <a:cxnSpLocks/>
          </p:cNvCxnSpPr>
          <p:nvPr/>
        </p:nvCxnSpPr>
        <p:spPr>
          <a:xfrm>
            <a:off x="1335810" y="5297819"/>
            <a:ext cx="69406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itle 2">
            <a:extLst>
              <a:ext uri="{FF2B5EF4-FFF2-40B4-BE49-F238E27FC236}">
                <a16:creationId xmlns:a16="http://schemas.microsoft.com/office/drawing/2014/main" id="{7F75CEFB-3171-FDBB-633E-B81C569C74CA}"/>
              </a:ext>
            </a:extLst>
          </p:cNvPr>
          <p:cNvSpPr txBox="1"/>
          <p:nvPr/>
        </p:nvSpPr>
        <p:spPr>
          <a:xfrm>
            <a:off x="601120" y="2175700"/>
            <a:ext cx="1104374" cy="282528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6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WARNA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8893C703-50E5-715F-21FE-913D9DD41ED6}"/>
              </a:ext>
            </a:extLst>
          </p:cNvPr>
          <p:cNvCxnSpPr>
            <a:cxnSpLocks/>
          </p:cNvCxnSpPr>
          <p:nvPr/>
        </p:nvCxnSpPr>
        <p:spPr>
          <a:xfrm>
            <a:off x="1580126" y="2284066"/>
            <a:ext cx="44974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itle 2">
            <a:extLst>
              <a:ext uri="{FF2B5EF4-FFF2-40B4-BE49-F238E27FC236}">
                <a16:creationId xmlns:a16="http://schemas.microsoft.com/office/drawing/2014/main" id="{01C78307-1FC3-552F-3D14-B51E3600CB71}"/>
              </a:ext>
            </a:extLst>
          </p:cNvPr>
          <p:cNvSpPr txBox="1"/>
          <p:nvPr/>
        </p:nvSpPr>
        <p:spPr>
          <a:xfrm>
            <a:off x="601119" y="3218002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BODY</a:t>
            </a:r>
          </a:p>
        </p:txBody>
      </p:sp>
      <p:sp>
        <p:nvSpPr>
          <p:cNvPr id="32" name="Title 2">
            <a:extLst>
              <a:ext uri="{FF2B5EF4-FFF2-40B4-BE49-F238E27FC236}">
                <a16:creationId xmlns:a16="http://schemas.microsoft.com/office/drawing/2014/main" id="{167358BD-32C2-7633-2D88-A49BFFE36969}"/>
              </a:ext>
            </a:extLst>
          </p:cNvPr>
          <p:cNvSpPr txBox="1"/>
          <p:nvPr/>
        </p:nvSpPr>
        <p:spPr>
          <a:xfrm>
            <a:off x="1910382" y="288610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Ringan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35" name="Title 2">
            <a:extLst>
              <a:ext uri="{FF2B5EF4-FFF2-40B4-BE49-F238E27FC236}">
                <a16:creationId xmlns:a16="http://schemas.microsoft.com/office/drawing/2014/main" id="{24B39BA8-CB59-5754-960E-50A738533BF4}"/>
              </a:ext>
            </a:extLst>
          </p:cNvPr>
          <p:cNvSpPr txBox="1"/>
          <p:nvPr/>
        </p:nvSpPr>
        <p:spPr>
          <a:xfrm>
            <a:off x="3180133" y="288610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40" name="Title 2">
            <a:extLst>
              <a:ext uri="{FF2B5EF4-FFF2-40B4-BE49-F238E27FC236}">
                <a16:creationId xmlns:a16="http://schemas.microsoft.com/office/drawing/2014/main" id="{0A041001-28D3-2759-4581-A4EA0C63A9C6}"/>
              </a:ext>
            </a:extLst>
          </p:cNvPr>
          <p:cNvSpPr txBox="1"/>
          <p:nvPr/>
        </p:nvSpPr>
        <p:spPr>
          <a:xfrm>
            <a:off x="4473264" y="379731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Manis</a:t>
            </a:r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70B95A54-2A9E-4CE7-7DC5-B1317A0D5359}"/>
              </a:ext>
            </a:extLst>
          </p:cNvPr>
          <p:cNvCxnSpPr>
            <a:cxnSpLocks/>
          </p:cNvCxnSpPr>
          <p:nvPr/>
        </p:nvCxnSpPr>
        <p:spPr>
          <a:xfrm>
            <a:off x="1277386" y="3385873"/>
            <a:ext cx="75248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itle 2">
            <a:extLst>
              <a:ext uri="{FF2B5EF4-FFF2-40B4-BE49-F238E27FC236}">
                <a16:creationId xmlns:a16="http://schemas.microsoft.com/office/drawing/2014/main" id="{57FB3EB7-2B86-00C8-0A9E-2280F1B7C919}"/>
              </a:ext>
            </a:extLst>
          </p:cNvPr>
          <p:cNvSpPr txBox="1"/>
          <p:nvPr/>
        </p:nvSpPr>
        <p:spPr>
          <a:xfrm>
            <a:off x="601119" y="4054771"/>
            <a:ext cx="1236131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MANISNYA</a:t>
            </a:r>
          </a:p>
        </p:txBody>
      </p:sp>
      <p:sp>
        <p:nvSpPr>
          <p:cNvPr id="50" name="Title 2">
            <a:extLst>
              <a:ext uri="{FF2B5EF4-FFF2-40B4-BE49-F238E27FC236}">
                <a16:creationId xmlns:a16="http://schemas.microsoft.com/office/drawing/2014/main" id="{862B5CDB-B177-A946-0376-3FB54C04A8B6}"/>
              </a:ext>
            </a:extLst>
          </p:cNvPr>
          <p:cNvSpPr txBox="1"/>
          <p:nvPr/>
        </p:nvSpPr>
        <p:spPr>
          <a:xfrm>
            <a:off x="1908150" y="4469133"/>
            <a:ext cx="140608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Rendah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51" name="Title 2">
            <a:extLst>
              <a:ext uri="{FF2B5EF4-FFF2-40B4-BE49-F238E27FC236}">
                <a16:creationId xmlns:a16="http://schemas.microsoft.com/office/drawing/2014/main" id="{44B6CAD6-86D9-8A25-82A5-893E7CD00B5A}"/>
              </a:ext>
            </a:extLst>
          </p:cNvPr>
          <p:cNvSpPr txBox="1"/>
          <p:nvPr/>
        </p:nvSpPr>
        <p:spPr>
          <a:xfrm>
            <a:off x="3030950" y="4477262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52" name="Title 2">
            <a:extLst>
              <a:ext uri="{FF2B5EF4-FFF2-40B4-BE49-F238E27FC236}">
                <a16:creationId xmlns:a16="http://schemas.microsoft.com/office/drawing/2014/main" id="{538617B1-6F79-E40D-742B-0265905395BE}"/>
              </a:ext>
            </a:extLst>
          </p:cNvPr>
          <p:cNvSpPr txBox="1"/>
          <p:nvPr/>
        </p:nvSpPr>
        <p:spPr>
          <a:xfrm>
            <a:off x="4473264" y="4448388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Tinggi</a:t>
            </a:r>
          </a:p>
        </p:txBody>
      </p: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247B261E-E943-B440-4271-DC7C5BFFE80F}"/>
              </a:ext>
            </a:extLst>
          </p:cNvPr>
          <p:cNvCxnSpPr>
            <a:cxnSpLocks/>
          </p:cNvCxnSpPr>
          <p:nvPr/>
        </p:nvCxnSpPr>
        <p:spPr>
          <a:xfrm>
            <a:off x="1006626" y="4923862"/>
            <a:ext cx="102324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itle 2">
            <a:extLst>
              <a:ext uri="{FF2B5EF4-FFF2-40B4-BE49-F238E27FC236}">
                <a16:creationId xmlns:a16="http://schemas.microsoft.com/office/drawing/2014/main" id="{EC03DC00-BCAF-AFB8-D715-4951CA0F2171}"/>
              </a:ext>
            </a:extLst>
          </p:cNvPr>
          <p:cNvSpPr txBox="1"/>
          <p:nvPr/>
        </p:nvSpPr>
        <p:spPr>
          <a:xfrm>
            <a:off x="601119" y="549460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KEASAMAN</a:t>
            </a:r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78651A82-7D97-555E-D2BB-67D03EBCDC94}"/>
              </a:ext>
            </a:extLst>
          </p:cNvPr>
          <p:cNvCxnSpPr>
            <a:cxnSpLocks/>
          </p:cNvCxnSpPr>
          <p:nvPr/>
        </p:nvCxnSpPr>
        <p:spPr>
          <a:xfrm>
            <a:off x="1866162" y="5640790"/>
            <a:ext cx="16371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itle 2">
            <a:extLst>
              <a:ext uri="{FF2B5EF4-FFF2-40B4-BE49-F238E27FC236}">
                <a16:creationId xmlns:a16="http://schemas.microsoft.com/office/drawing/2014/main" id="{5B03AF35-DF29-0C80-FBFC-EA2F573969C5}"/>
              </a:ext>
            </a:extLst>
          </p:cNvPr>
          <p:cNvSpPr txBox="1"/>
          <p:nvPr/>
        </p:nvSpPr>
        <p:spPr>
          <a:xfrm>
            <a:off x="601119" y="6252474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ALKOHOL</a:t>
            </a:r>
          </a:p>
        </p:txBody>
      </p: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10DA8324-B938-23DB-E055-682D8CE2ADDF}"/>
              </a:ext>
            </a:extLst>
          </p:cNvPr>
          <p:cNvCxnSpPr>
            <a:cxnSpLocks/>
          </p:cNvCxnSpPr>
          <p:nvPr/>
        </p:nvCxnSpPr>
        <p:spPr>
          <a:xfrm>
            <a:off x="1705494" y="6420345"/>
            <a:ext cx="32437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8F89F978-69D6-39AA-B34E-22CD7AE60C03}"/>
              </a:ext>
            </a:extLst>
          </p:cNvPr>
          <p:cNvCxnSpPr>
            <a:cxnSpLocks/>
          </p:cNvCxnSpPr>
          <p:nvPr/>
        </p:nvCxnSpPr>
        <p:spPr>
          <a:xfrm>
            <a:off x="1769743" y="4221446"/>
            <a:ext cx="26012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2">
            <a:extLst>
              <a:ext uri="{FF2B5EF4-FFF2-40B4-BE49-F238E27FC236}">
                <a16:creationId xmlns:a16="http://schemas.microsoft.com/office/drawing/2014/main" id="{DD4D721D-6C64-867C-64C7-80077698435F}"/>
              </a:ext>
            </a:extLst>
          </p:cNvPr>
          <p:cNvSpPr txBox="1"/>
          <p:nvPr/>
        </p:nvSpPr>
        <p:spPr>
          <a:xfrm>
            <a:off x="4455180" y="2968286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Pekat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8" name="Title 2">
            <a:extLst>
              <a:ext uri="{FF2B5EF4-FFF2-40B4-BE49-F238E27FC236}">
                <a16:creationId xmlns:a16="http://schemas.microsoft.com/office/drawing/2014/main" id="{B1830439-816F-B7B1-8F6A-AEBD82E7CD67}"/>
              </a:ext>
            </a:extLst>
          </p:cNvPr>
          <p:cNvSpPr txBox="1"/>
          <p:nvPr/>
        </p:nvSpPr>
        <p:spPr>
          <a:xfrm>
            <a:off x="1784142" y="3820235"/>
            <a:ext cx="1067418" cy="192062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Tidak Manis</a:t>
            </a:r>
          </a:p>
        </p:txBody>
      </p:sp>
      <p:sp>
        <p:nvSpPr>
          <p:cNvPr id="29" name="Title 2">
            <a:extLst>
              <a:ext uri="{FF2B5EF4-FFF2-40B4-BE49-F238E27FC236}">
                <a16:creationId xmlns:a16="http://schemas.microsoft.com/office/drawing/2014/main" id="{53077EBC-D497-9D71-9453-71194B3DA749}"/>
              </a:ext>
            </a:extLst>
          </p:cNvPr>
          <p:cNvSpPr txBox="1"/>
          <p:nvPr/>
        </p:nvSpPr>
        <p:spPr>
          <a:xfrm>
            <a:off x="3068621" y="3823737"/>
            <a:ext cx="132061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37" name="Title 2">
            <a:extLst>
              <a:ext uri="{FF2B5EF4-FFF2-40B4-BE49-F238E27FC236}">
                <a16:creationId xmlns:a16="http://schemas.microsoft.com/office/drawing/2014/main" id="{B58FCE65-4B73-5D74-8290-C12C758FB1AA}"/>
              </a:ext>
            </a:extLst>
          </p:cNvPr>
          <p:cNvSpPr txBox="1"/>
          <p:nvPr/>
        </p:nvSpPr>
        <p:spPr>
          <a:xfrm>
            <a:off x="624011" y="4838168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Oak</a:t>
            </a:r>
          </a:p>
        </p:txBody>
      </p:sp>
    </p:spTree>
    <p:extLst>
      <p:ext uri="{BB962C8B-B14F-4D97-AF65-F5344CB8AC3E}">
        <p14:creationId xmlns:p14="http://schemas.microsoft.com/office/powerpoint/2010/main" val="2143889855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54D054-7B9D-D4AC-4445-35BFD05D1739}"/>
              </a:ext>
            </a:extLst>
          </p:cNvPr>
          <p:cNvCxnSpPr>
            <a:cxnSpLocks/>
          </p:cNvCxnSpPr>
          <p:nvPr/>
        </p:nvCxnSpPr>
        <p:spPr>
          <a:xfrm>
            <a:off x="6513226" y="3032760"/>
            <a:ext cx="127905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E878F98B-01BF-6B56-7409-320854286E1E}"/>
              </a:ext>
            </a:extLst>
          </p:cNvPr>
          <p:cNvCxnSpPr>
            <a:cxnSpLocks/>
          </p:cNvCxnSpPr>
          <p:nvPr/>
        </p:nvCxnSpPr>
        <p:spPr>
          <a:xfrm flipV="1">
            <a:off x="2503580" y="3566534"/>
            <a:ext cx="0" cy="253707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17080" y="552615"/>
            <a:ext cx="9653739" cy="18691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en-US" sz="32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LANGHORNE CREEK</a:t>
            </a:r>
            <a:br>
              <a:rPr lang="en-US" sz="60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</a:br>
            <a:r>
              <a:rPr lang="en-US" sz="544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CABERNET SAUVIGNON SHIRAZ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EA6BCBDD-680C-58C3-153A-39C29DAC56F3}"/>
              </a:ext>
            </a:extLst>
          </p:cNvPr>
          <p:cNvSpPr/>
          <p:nvPr/>
        </p:nvSpPr>
        <p:spPr>
          <a:xfrm>
            <a:off x="7790487" y="1812208"/>
            <a:ext cx="2100225" cy="2100225"/>
          </a:xfrm>
          <a:prstGeom prst="ellipse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7" name="object 58">
            <a:extLst>
              <a:ext uri="{FF2B5EF4-FFF2-40B4-BE49-F238E27FC236}">
                <a16:creationId xmlns:a16="http://schemas.microsoft.com/office/drawing/2014/main" id="{78AE6EC6-A66B-DA1E-D63F-D79E7AD819BE}"/>
              </a:ext>
            </a:extLst>
          </p:cNvPr>
          <p:cNvSpPr txBox="1"/>
          <p:nvPr/>
        </p:nvSpPr>
        <p:spPr>
          <a:xfrm>
            <a:off x="7925117" y="2421716"/>
            <a:ext cx="1832762" cy="848309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/>
            <a:r>
              <a:rPr lang="en-AU" sz="2000" dirty="0">
                <a:solidFill>
                  <a:schemeClr val="tx1"/>
                </a:solidFill>
                <a:effectLst/>
                <a:latin typeface="Neue Haas Grotesk Text Pro" panose="020B0504020202020204" pitchFamily="34" charset="77"/>
              </a:rPr>
              <a:t>CAMPURAN IKONIK</a:t>
            </a:r>
          </a:p>
          <a:p>
            <a:pPr algn="ctr"/>
            <a:r>
              <a:rPr lang="en-AU" sz="2000" dirty="0">
                <a:solidFill>
                  <a:schemeClr val="tx1"/>
                </a:solidFill>
                <a:effectLst/>
                <a:latin typeface="Neue Haas Grotesk Text Pro" panose="020B0504020202020204" pitchFamily="34" charset="77"/>
              </a:rPr>
              <a:t>WILAYAH INI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EE6620A-6DE8-9F2C-93D7-EA689D1394C6}"/>
              </a:ext>
            </a:extLst>
          </p:cNvPr>
          <p:cNvSpPr txBox="1"/>
          <p:nvPr/>
        </p:nvSpPr>
        <p:spPr>
          <a:xfrm>
            <a:off x="9386291" y="4633706"/>
            <a:ext cx="2805709" cy="1954381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RASA TIPIKAL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latin typeface="Neue Haas Grotesk Text Pro" panose="020B0504020202020204" pitchFamily="34" charset="77"/>
              </a:rPr>
              <a:t>Blackcurrant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latin typeface="Neue Haas Grotesk Text Pro" panose="020B0504020202020204" pitchFamily="34" charset="77"/>
              </a:rPr>
              <a:t>Beri </a:t>
            </a:r>
            <a:r>
              <a:rPr lang="en-AU" sz="1400" dirty="0" err="1">
                <a:latin typeface="Neue Haas Grotesk Text Pro" panose="020B0504020202020204" pitchFamily="34" charset="77"/>
              </a:rPr>
              <a:t>hitam</a:t>
            </a:r>
            <a:endParaRPr lang="en-AU" sz="1400" dirty="0">
              <a:latin typeface="Neue Haas Grotesk Text Pro" panose="020B0504020202020204" pitchFamily="34" charset="7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latin typeface="Neue Haas Grotesk Text Pro" panose="020B0504020202020204" pitchFamily="34" charset="77"/>
              </a:rPr>
              <a:t>Ceri </a:t>
            </a:r>
            <a:r>
              <a:rPr lang="en-AU" sz="1400" dirty="0" err="1">
                <a:latin typeface="Neue Haas Grotesk Text Pro" panose="020B0504020202020204" pitchFamily="34" charset="77"/>
              </a:rPr>
              <a:t>hitam</a:t>
            </a:r>
            <a:endParaRPr lang="en-AU" sz="1400" dirty="0">
              <a:latin typeface="Neue Haas Grotesk Text Pro" panose="020B0504020202020204" pitchFamily="34" charset="7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latin typeface="Neue Haas Grotesk Text Pro" panose="020B0504020202020204" pitchFamily="34" charset="77"/>
              </a:rPr>
              <a:t>Cassis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latin typeface="Neue Haas Grotesk Text Pro" panose="020B0504020202020204" pitchFamily="34" charset="77"/>
              </a:rPr>
              <a:t>Mint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 err="1">
                <a:latin typeface="Neue Haas Grotesk Text Pro" panose="020B0504020202020204" pitchFamily="34" charset="77"/>
              </a:rPr>
              <a:t>Eukaliptus</a:t>
            </a:r>
            <a:endParaRPr lang="en-AU" sz="1400" dirty="0">
              <a:latin typeface="Neue Haas Grotesk Text Pro" panose="020B0504020202020204" pitchFamily="34" charset="7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 err="1">
                <a:latin typeface="Neue Haas Grotesk Text Pro" panose="020B0504020202020204" pitchFamily="34" charset="77"/>
              </a:rPr>
              <a:t>Rempah-rempah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E7C21EF-D9C4-4832-84EE-5205ED202FE8}"/>
              </a:ext>
            </a:extLst>
          </p:cNvPr>
          <p:cNvCxnSpPr>
            <a:cxnSpLocks/>
          </p:cNvCxnSpPr>
          <p:nvPr/>
        </p:nvCxnSpPr>
        <p:spPr>
          <a:xfrm>
            <a:off x="6886350" y="4227226"/>
            <a:ext cx="328447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42884D4-1987-62FE-AF27-1EA78A0186FA}"/>
              </a:ext>
            </a:extLst>
          </p:cNvPr>
          <p:cNvCxnSpPr>
            <a:cxnSpLocks/>
          </p:cNvCxnSpPr>
          <p:nvPr/>
        </p:nvCxnSpPr>
        <p:spPr>
          <a:xfrm>
            <a:off x="10170826" y="4227226"/>
            <a:ext cx="0" cy="336459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96FF515D-9515-ECD3-82BA-2FF7E96E67D0}"/>
              </a:ext>
            </a:extLst>
          </p:cNvPr>
          <p:cNvSpPr txBox="1"/>
          <p:nvPr/>
        </p:nvSpPr>
        <p:spPr>
          <a:xfrm>
            <a:off x="938655" y="3020868"/>
            <a:ext cx="3101188" cy="584775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03"/>
              </a:spcBef>
            </a:pPr>
            <a:r>
              <a:rPr lang="en-AU" sz="1600" dirty="0">
                <a:effectLst/>
                <a:latin typeface="Neue Haas Grotesk Text Pro" panose="020B0504020202020204" pitchFamily="34" charset="77"/>
              </a:rPr>
              <a:t>MEWAH, KAYA RASA DAN SEIMBANG</a:t>
            </a:r>
          </a:p>
        </p:txBody>
      </p:sp>
      <p:pic>
        <p:nvPicPr>
          <p:cNvPr id="2" name="Picture Placeholder 8">
            <a:extLst>
              <a:ext uri="{FF2B5EF4-FFF2-40B4-BE49-F238E27FC236}">
                <a16:creationId xmlns:a16="http://schemas.microsoft.com/office/drawing/2014/main" id="{90E09BFC-E357-D865-0707-71842C342A7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05651" y="1431160"/>
            <a:ext cx="1837718" cy="5563407"/>
          </a:xfrm>
          <a:prstGeom prst="rect">
            <a:avLst/>
          </a:prstGeom>
        </p:spPr>
      </p:pic>
      <p:sp>
        <p:nvSpPr>
          <p:cNvPr id="3" name="object 10">
            <a:extLst>
              <a:ext uri="{FF2B5EF4-FFF2-40B4-BE49-F238E27FC236}">
                <a16:creationId xmlns:a16="http://schemas.microsoft.com/office/drawing/2014/main" id="{9AC0C647-6CB2-0276-491C-341682536EA2}"/>
              </a:ext>
            </a:extLst>
          </p:cNvPr>
          <p:cNvSpPr txBox="1"/>
          <p:nvPr/>
        </p:nvSpPr>
        <p:spPr>
          <a:xfrm rot="16200000">
            <a:off x="4075879" y="4503554"/>
            <a:ext cx="4652237" cy="55681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2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CABERNET SAUVIGNON </a:t>
            </a:r>
            <a:br>
              <a:rPr lang="en-AU" sz="2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</a:br>
            <a:r>
              <a:rPr lang="en-AU" sz="2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SHIRAZ</a:t>
            </a:r>
            <a:endParaRPr lang="en-AU" sz="2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20B2589-4F00-EEB1-CCDF-0ACEAD4713DA}"/>
              </a:ext>
            </a:extLst>
          </p:cNvPr>
          <p:cNvCxnSpPr>
            <a:cxnSpLocks/>
          </p:cNvCxnSpPr>
          <p:nvPr/>
        </p:nvCxnSpPr>
        <p:spPr>
          <a:xfrm>
            <a:off x="2503580" y="3807501"/>
            <a:ext cx="324514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F06E7F8-FF64-08EA-08F7-60377703DF28}"/>
              </a:ext>
            </a:extLst>
          </p:cNvPr>
          <p:cNvCxnSpPr>
            <a:cxnSpLocks/>
          </p:cNvCxnSpPr>
          <p:nvPr/>
        </p:nvCxnSpPr>
        <p:spPr>
          <a:xfrm>
            <a:off x="3283295" y="4789584"/>
            <a:ext cx="248791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997F009-79C7-803A-9D3E-14DCF2BD3EDF}"/>
              </a:ext>
            </a:extLst>
          </p:cNvPr>
          <p:cNvCxnSpPr>
            <a:cxnSpLocks/>
          </p:cNvCxnSpPr>
          <p:nvPr/>
        </p:nvCxnSpPr>
        <p:spPr>
          <a:xfrm>
            <a:off x="3283295" y="4781964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1053F6E5-D668-72CA-03EC-5415ECB66592}"/>
              </a:ext>
            </a:extLst>
          </p:cNvPr>
          <p:cNvSpPr txBox="1"/>
          <p:nvPr/>
        </p:nvSpPr>
        <p:spPr>
          <a:xfrm>
            <a:off x="1552511" y="5220157"/>
            <a:ext cx="3487245" cy="1400383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03"/>
              </a:spcBef>
            </a:pPr>
            <a:r>
              <a:rPr lang="en-AU" sz="1600" b="1" dirty="0">
                <a:effectLst/>
                <a:latin typeface="Neue Haas Grotesk Text Pro" panose="020B0504020202020204" pitchFamily="34" charset="77"/>
              </a:rPr>
              <a:t>CABERNET  MEMBAWA</a:t>
            </a:r>
          </a:p>
          <a:p>
            <a:pPr algn="ctr">
              <a:spcBef>
                <a:spcPts val="203"/>
              </a:spcBef>
            </a:pPr>
            <a:r>
              <a:rPr lang="en-AU" sz="1600" dirty="0">
                <a:effectLst/>
                <a:latin typeface="Neue Haas Grotesk Text Pro" panose="020B0504020202020204" pitchFamily="34" charset="77"/>
              </a:rPr>
              <a:t>KEHALUSAN DAN KELEMBUTAN SEPERTI SUTRA </a:t>
            </a:r>
          </a:p>
          <a:p>
            <a:pPr algn="ctr">
              <a:spcBef>
                <a:spcPts val="203"/>
              </a:spcBef>
            </a:pPr>
            <a:r>
              <a:rPr lang="en-AU" sz="1600" b="1" dirty="0">
                <a:latin typeface="Neue Haas Grotesk Text Pro" panose="020B0504020202020204" pitchFamily="34" charset="77"/>
              </a:rPr>
              <a:t>SHIRAZ</a:t>
            </a:r>
            <a:r>
              <a:rPr lang="en-AU" sz="1600" dirty="0">
                <a:latin typeface="Neue Haas Grotesk Text Pro" panose="020B0504020202020204" pitchFamily="34" charset="77"/>
              </a:rPr>
              <a:t> MENAMBAH</a:t>
            </a:r>
          </a:p>
          <a:p>
            <a:pPr algn="ctr">
              <a:spcBef>
                <a:spcPts val="203"/>
              </a:spcBef>
            </a:pPr>
            <a:r>
              <a:rPr lang="en-AU" sz="1600" dirty="0">
                <a:latin typeface="Neue Haas Grotesk Text Pro" panose="020B0504020202020204" pitchFamily="34" charset="77"/>
              </a:rPr>
              <a:t>RASA GURIH/REMPAH-REMPAH</a:t>
            </a:r>
            <a:endParaRPr lang="en-AU" sz="1600" dirty="0">
              <a:effectLst/>
              <a:latin typeface="Neue Haas Grotesk Tex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950026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green field with rows of plants&#10;&#10;Description automatically generated with medium confidence">
            <a:extLst>
              <a:ext uri="{FF2B5EF4-FFF2-40B4-BE49-F238E27FC236}">
                <a16:creationId xmlns:a16="http://schemas.microsoft.com/office/drawing/2014/main" id="{34A24D5C-A3C7-A6FB-3E71-0468B79C69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69"/>
          <a:stretch>
            <a:fillRect/>
          </a:stretch>
        </p:blipFill>
        <p:spPr>
          <a:xfrm>
            <a:off x="-24296" y="-39030"/>
            <a:ext cx="6120296" cy="6897030"/>
          </a:xfrm>
          <a:prstGeom prst="rect">
            <a:avLst/>
          </a:prstGeom>
        </p:spPr>
      </p:pic>
      <p:pic>
        <p:nvPicPr>
          <p:cNvPr id="16" name="Picture 15" descr="A logo with text on it&#10;&#10;Description automatically generated">
            <a:extLst>
              <a:ext uri="{FF2B5EF4-FFF2-40B4-BE49-F238E27FC236}">
                <a16:creationId xmlns:a16="http://schemas.microsoft.com/office/drawing/2014/main" id="{F1DDA9DF-FF59-04BF-7B9E-8D9F0E782C9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787" y="256477"/>
            <a:ext cx="2845554" cy="113822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E397B92-9A3B-6D13-2C0C-7E4FC39E7616}"/>
              </a:ext>
            </a:extLst>
          </p:cNvPr>
          <p:cNvSpPr txBox="1"/>
          <p:nvPr/>
        </p:nvSpPr>
        <p:spPr>
          <a:xfrm>
            <a:off x="6545766" y="568712"/>
            <a:ext cx="5096107" cy="46166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Dibuat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dari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yang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ditanam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pada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variasi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iklim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yang sangat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beragam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melintasi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lanskap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jutaan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tahun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dalam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pembuatannya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setiap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gelas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Australia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menceritakan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sebuah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kisah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.</a:t>
            </a:r>
          </a:p>
          <a:p>
            <a:endParaRPr lang="en-AU" sz="1400" dirty="0">
              <a:solidFill>
                <a:srgbClr val="190000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  <a:p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Seperti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pendahulu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kita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petani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dan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pembuat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modern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kita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terus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bersemangat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tangguh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dan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kreatif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; Terus-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menerus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didorong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untuk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menjajaki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cara-cara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baru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untuk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menyempurnakan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teknik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lama.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Komunitas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kami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terhubung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oleh rasa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saling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menghormati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dan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kecintaan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bersama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untuk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membuat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yang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luar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biasa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sambil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melindungi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keajaiban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alam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untuk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dinikmati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generasi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mendatang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.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Menerapkan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pemikiran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modern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ke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tanah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kuno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kami,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dengan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bersungguh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sungguh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melakukan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terobosan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baru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.</a:t>
            </a:r>
          </a:p>
          <a:p>
            <a:endParaRPr lang="en-AU" sz="1400" dirty="0">
              <a:solidFill>
                <a:srgbClr val="190000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  <a:p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Jadi,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jika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Anda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mencari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cita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rasa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petualangan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,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biarkan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Australia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menjadi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kompas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Anda. Karena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dalam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setiap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botol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anggur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Australia, Anda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akan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merasakan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keajaiban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Australia –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pengingat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akan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petualangan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dan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keragaman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yang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mendefinisikan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budaya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dan </a:t>
            </a:r>
            <a:r>
              <a:rPr lang="en-AU" sz="1400" dirty="0" err="1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tanah</a:t>
            </a:r>
            <a:r>
              <a:rPr lang="en-AU" sz="1400" dirty="0">
                <a:solidFill>
                  <a:srgbClr val="190000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kami.</a:t>
            </a:r>
          </a:p>
          <a:p>
            <a:endParaRPr lang="en-AU" sz="1400" dirty="0">
              <a:solidFill>
                <a:srgbClr val="190000"/>
              </a:solidFill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9888299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EC09D7-BE0F-7637-32DA-635D52C13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0A22D0-7F18-64FC-D4F3-59FB5689D3E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3349" y="590594"/>
            <a:ext cx="11283754" cy="1325562"/>
          </a:xfrm>
        </p:spPr>
        <p:txBody>
          <a:bodyPr/>
          <a:lstStyle/>
          <a:p>
            <a:r>
              <a:rPr lang="en-US" sz="4000" dirty="0">
                <a:solidFill>
                  <a:schemeClr val="bg2"/>
                </a:solidFill>
                <a:latin typeface="Neue Haas Grotesk Text Pro" panose="020B0504020202020204" pitchFamily="34" charset="77"/>
              </a:rPr>
              <a:t>CABERNET SAUVIGNON SHIRAZ</a:t>
            </a:r>
            <a:br>
              <a:rPr lang="en-US" sz="4000" dirty="0">
                <a:solidFill>
                  <a:schemeClr val="accent3"/>
                </a:solidFill>
                <a:latin typeface="Neue Haas Grotesk Text Pro" panose="020B0504020202020204" pitchFamily="34" charset="77"/>
              </a:rPr>
            </a:br>
            <a:r>
              <a:rPr lang="en-US" sz="4000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  <a:t>KARAKTERISTIK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E9E726C-4D13-C985-23C4-41962972AEC9}"/>
              </a:ext>
            </a:extLst>
          </p:cNvPr>
          <p:cNvSpPr/>
          <p:nvPr/>
        </p:nvSpPr>
        <p:spPr>
          <a:xfrm>
            <a:off x="2104517" y="2136413"/>
            <a:ext cx="272668" cy="272668"/>
          </a:xfrm>
          <a:prstGeom prst="ellipse">
            <a:avLst/>
          </a:prstGeom>
          <a:solidFill>
            <a:srgbClr val="CD53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71307A9-E657-7B93-C606-E56C9CC56144}"/>
              </a:ext>
            </a:extLst>
          </p:cNvPr>
          <p:cNvSpPr/>
          <p:nvPr/>
        </p:nvSpPr>
        <p:spPr>
          <a:xfrm>
            <a:off x="2468660" y="2133511"/>
            <a:ext cx="272668" cy="272668"/>
          </a:xfrm>
          <a:prstGeom prst="ellipse">
            <a:avLst/>
          </a:prstGeom>
          <a:solidFill>
            <a:srgbClr val="C72E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B07819D-D2FE-B083-3339-A8E88A45DDA6}"/>
              </a:ext>
            </a:extLst>
          </p:cNvPr>
          <p:cNvSpPr/>
          <p:nvPr/>
        </p:nvSpPr>
        <p:spPr>
          <a:xfrm>
            <a:off x="2832803" y="2133511"/>
            <a:ext cx="272668" cy="272668"/>
          </a:xfrm>
          <a:prstGeom prst="ellipse">
            <a:avLst/>
          </a:prstGeom>
          <a:solidFill>
            <a:srgbClr val="C421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E5E205D0-C411-38B0-4D9A-80B38795D0BF}"/>
              </a:ext>
            </a:extLst>
          </p:cNvPr>
          <p:cNvSpPr/>
          <p:nvPr/>
        </p:nvSpPr>
        <p:spPr>
          <a:xfrm>
            <a:off x="3196946" y="2133511"/>
            <a:ext cx="272668" cy="272668"/>
          </a:xfrm>
          <a:prstGeom prst="ellipse">
            <a:avLst/>
          </a:prstGeom>
          <a:solidFill>
            <a:srgbClr val="BD21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F70FE6CA-4CF6-7CB6-8C56-0690F7009B9A}"/>
              </a:ext>
            </a:extLst>
          </p:cNvPr>
          <p:cNvSpPr/>
          <p:nvPr/>
        </p:nvSpPr>
        <p:spPr>
          <a:xfrm>
            <a:off x="3561470" y="2133511"/>
            <a:ext cx="272668" cy="272668"/>
          </a:xfrm>
          <a:prstGeom prst="ellipse">
            <a:avLst/>
          </a:prstGeom>
          <a:solidFill>
            <a:srgbClr val="A32B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4B8C71F0-2CF6-CBD1-8314-29E4968C9B0D}"/>
              </a:ext>
            </a:extLst>
          </p:cNvPr>
          <p:cNvSpPr/>
          <p:nvPr/>
        </p:nvSpPr>
        <p:spPr>
          <a:xfrm>
            <a:off x="3925994" y="2133511"/>
            <a:ext cx="272668" cy="272668"/>
          </a:xfrm>
          <a:prstGeom prst="ellipse">
            <a:avLst/>
          </a:prstGeom>
          <a:solidFill>
            <a:srgbClr val="981C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F0918A7E-8435-E625-F670-759EC5083F3C}"/>
              </a:ext>
            </a:extLst>
          </p:cNvPr>
          <p:cNvSpPr/>
          <p:nvPr/>
        </p:nvSpPr>
        <p:spPr>
          <a:xfrm>
            <a:off x="4284339" y="2133511"/>
            <a:ext cx="272668" cy="272668"/>
          </a:xfrm>
          <a:prstGeom prst="ellipse">
            <a:avLst/>
          </a:prstGeom>
          <a:solidFill>
            <a:srgbClr val="8713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EA358267-FF4F-A528-01D9-3198E2F926C6}"/>
              </a:ext>
            </a:extLst>
          </p:cNvPr>
          <p:cNvSpPr/>
          <p:nvPr/>
        </p:nvSpPr>
        <p:spPr>
          <a:xfrm>
            <a:off x="4655041" y="2133511"/>
            <a:ext cx="272668" cy="272668"/>
          </a:xfrm>
          <a:prstGeom prst="ellipse">
            <a:avLst/>
          </a:prstGeom>
          <a:solidFill>
            <a:srgbClr val="7816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8C4AFAE9-F897-C007-2BE9-FDD7125ABF7E}"/>
              </a:ext>
            </a:extLst>
          </p:cNvPr>
          <p:cNvSpPr/>
          <p:nvPr/>
        </p:nvSpPr>
        <p:spPr>
          <a:xfrm>
            <a:off x="5019565" y="2133511"/>
            <a:ext cx="272668" cy="272668"/>
          </a:xfrm>
          <a:prstGeom prst="ellipse">
            <a:avLst/>
          </a:prstGeom>
          <a:solidFill>
            <a:srgbClr val="491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6" name="Title 2">
            <a:extLst>
              <a:ext uri="{FF2B5EF4-FFF2-40B4-BE49-F238E27FC236}">
                <a16:creationId xmlns:a16="http://schemas.microsoft.com/office/drawing/2014/main" id="{E162DE04-1B37-450A-8612-D926B31C5AB7}"/>
              </a:ext>
            </a:extLst>
          </p:cNvPr>
          <p:cNvSpPr txBox="1"/>
          <p:nvPr/>
        </p:nvSpPr>
        <p:spPr>
          <a:xfrm>
            <a:off x="3853964" y="2580704"/>
            <a:ext cx="241126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Cabernet Sauvignon Shiraz</a:t>
            </a: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56B324C1-B532-6319-4E42-3A30F641C9BA}"/>
              </a:ext>
            </a:extLst>
          </p:cNvPr>
          <p:cNvSpPr/>
          <p:nvPr/>
        </p:nvSpPr>
        <p:spPr>
          <a:xfrm>
            <a:off x="2104517" y="3233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CAD22B74-9270-96D6-E0F1-243A26D60B39}"/>
              </a:ext>
            </a:extLst>
          </p:cNvPr>
          <p:cNvSpPr/>
          <p:nvPr/>
        </p:nvSpPr>
        <p:spPr>
          <a:xfrm>
            <a:off x="2468660" y="323022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4EA501BB-C7F5-7FA5-7FF8-DB7E0DD2D454}"/>
              </a:ext>
            </a:extLst>
          </p:cNvPr>
          <p:cNvSpPr/>
          <p:nvPr/>
        </p:nvSpPr>
        <p:spPr>
          <a:xfrm>
            <a:off x="2832803" y="323022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F9D5A2BC-1C21-488D-EA01-242C24BAE29B}"/>
              </a:ext>
            </a:extLst>
          </p:cNvPr>
          <p:cNvSpPr/>
          <p:nvPr/>
        </p:nvSpPr>
        <p:spPr>
          <a:xfrm>
            <a:off x="3196946" y="32302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0EAE25DB-3CA0-4A42-2597-A8EBE9BC4A06}"/>
              </a:ext>
            </a:extLst>
          </p:cNvPr>
          <p:cNvSpPr/>
          <p:nvPr/>
        </p:nvSpPr>
        <p:spPr>
          <a:xfrm>
            <a:off x="3561470" y="32302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A88E41DB-CE57-215D-8C17-D6096052A961}"/>
              </a:ext>
            </a:extLst>
          </p:cNvPr>
          <p:cNvSpPr/>
          <p:nvPr/>
        </p:nvSpPr>
        <p:spPr>
          <a:xfrm>
            <a:off x="3925994" y="32302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56D48F85-BF09-A31E-0105-6F828E6A2A80}"/>
              </a:ext>
            </a:extLst>
          </p:cNvPr>
          <p:cNvSpPr/>
          <p:nvPr/>
        </p:nvSpPr>
        <p:spPr>
          <a:xfrm>
            <a:off x="4284339" y="323022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949540E5-39F1-062B-784A-CF803311CF36}"/>
              </a:ext>
            </a:extLst>
          </p:cNvPr>
          <p:cNvSpPr/>
          <p:nvPr/>
        </p:nvSpPr>
        <p:spPr>
          <a:xfrm>
            <a:off x="4655041" y="323022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BD3B6A83-9E9B-AACC-6479-E9F5C79121C0}"/>
              </a:ext>
            </a:extLst>
          </p:cNvPr>
          <p:cNvSpPr/>
          <p:nvPr/>
        </p:nvSpPr>
        <p:spPr>
          <a:xfrm>
            <a:off x="5019565" y="323022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5C46DC12-0E83-EB3D-4A80-988616D8C11A}"/>
              </a:ext>
            </a:extLst>
          </p:cNvPr>
          <p:cNvSpPr/>
          <p:nvPr/>
        </p:nvSpPr>
        <p:spPr>
          <a:xfrm>
            <a:off x="2104517" y="407338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5D833F3F-FCE3-9CEC-C76A-79762F233562}"/>
              </a:ext>
            </a:extLst>
          </p:cNvPr>
          <p:cNvSpPr/>
          <p:nvPr/>
        </p:nvSpPr>
        <p:spPr>
          <a:xfrm>
            <a:off x="2468660" y="407048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6B996D25-CA96-006C-392C-55D421287582}"/>
              </a:ext>
            </a:extLst>
          </p:cNvPr>
          <p:cNvSpPr/>
          <p:nvPr/>
        </p:nvSpPr>
        <p:spPr>
          <a:xfrm>
            <a:off x="2832803" y="407048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45C2B84D-7036-CDB8-58F3-3D1E2A9C3AAB}"/>
              </a:ext>
            </a:extLst>
          </p:cNvPr>
          <p:cNvSpPr/>
          <p:nvPr/>
        </p:nvSpPr>
        <p:spPr>
          <a:xfrm>
            <a:off x="3196946" y="407048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F479E814-06E5-BCE8-2BAF-50946C45F8FB}"/>
              </a:ext>
            </a:extLst>
          </p:cNvPr>
          <p:cNvSpPr/>
          <p:nvPr/>
        </p:nvSpPr>
        <p:spPr>
          <a:xfrm>
            <a:off x="3561470" y="407048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414CCDD2-F11D-0279-A36F-D4A37A2878FE}"/>
              </a:ext>
            </a:extLst>
          </p:cNvPr>
          <p:cNvSpPr/>
          <p:nvPr/>
        </p:nvSpPr>
        <p:spPr>
          <a:xfrm>
            <a:off x="3925994" y="407048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CB52F33A-8F27-87AE-F35A-B6404F58AB15}"/>
              </a:ext>
            </a:extLst>
          </p:cNvPr>
          <p:cNvSpPr/>
          <p:nvPr/>
        </p:nvSpPr>
        <p:spPr>
          <a:xfrm>
            <a:off x="4284339" y="407048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04C17CF5-823A-331C-DBD5-9922CD6CE349}"/>
              </a:ext>
            </a:extLst>
          </p:cNvPr>
          <p:cNvSpPr/>
          <p:nvPr/>
        </p:nvSpPr>
        <p:spPr>
          <a:xfrm>
            <a:off x="4655041" y="407048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74B43055-8982-5378-E7DD-E548C1389335}"/>
              </a:ext>
            </a:extLst>
          </p:cNvPr>
          <p:cNvSpPr/>
          <p:nvPr/>
        </p:nvSpPr>
        <p:spPr>
          <a:xfrm>
            <a:off x="5019565" y="407048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462C42BA-0EE7-3F6B-1624-E391FE3E22F9}"/>
              </a:ext>
            </a:extLst>
          </p:cNvPr>
          <p:cNvSpPr/>
          <p:nvPr/>
        </p:nvSpPr>
        <p:spPr>
          <a:xfrm>
            <a:off x="2104517" y="480122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CD63B3C4-F4F1-0729-1759-3BB985B1548E}"/>
              </a:ext>
            </a:extLst>
          </p:cNvPr>
          <p:cNvSpPr/>
          <p:nvPr/>
        </p:nvSpPr>
        <p:spPr>
          <a:xfrm>
            <a:off x="2468660" y="479831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ACA437DD-7BA9-A58E-2AB0-2D850C10A8B6}"/>
              </a:ext>
            </a:extLst>
          </p:cNvPr>
          <p:cNvSpPr/>
          <p:nvPr/>
        </p:nvSpPr>
        <p:spPr>
          <a:xfrm>
            <a:off x="2832803" y="479831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1F493C54-3679-D3F7-A7E8-0ABF20187A46}"/>
              </a:ext>
            </a:extLst>
          </p:cNvPr>
          <p:cNvSpPr/>
          <p:nvPr/>
        </p:nvSpPr>
        <p:spPr>
          <a:xfrm>
            <a:off x="3196946" y="479831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61BAA34C-2760-A896-49EA-D9A7CF51EA94}"/>
              </a:ext>
            </a:extLst>
          </p:cNvPr>
          <p:cNvSpPr/>
          <p:nvPr/>
        </p:nvSpPr>
        <p:spPr>
          <a:xfrm>
            <a:off x="3561470" y="479831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22480E4D-6B5D-2780-534D-BB2A3CFAAFB7}"/>
              </a:ext>
            </a:extLst>
          </p:cNvPr>
          <p:cNvSpPr/>
          <p:nvPr/>
        </p:nvSpPr>
        <p:spPr>
          <a:xfrm>
            <a:off x="3925994" y="479831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F7A4D9B0-AB4E-0296-800B-432EF3928597}"/>
              </a:ext>
            </a:extLst>
          </p:cNvPr>
          <p:cNvSpPr/>
          <p:nvPr/>
        </p:nvSpPr>
        <p:spPr>
          <a:xfrm>
            <a:off x="4284339" y="479831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45F340C9-765F-A155-4C63-97B14B45C9B8}"/>
              </a:ext>
            </a:extLst>
          </p:cNvPr>
          <p:cNvSpPr/>
          <p:nvPr/>
        </p:nvSpPr>
        <p:spPr>
          <a:xfrm>
            <a:off x="4655041" y="479831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40A0356B-DB74-E944-961E-F62D8D53A02A}"/>
              </a:ext>
            </a:extLst>
          </p:cNvPr>
          <p:cNvSpPr/>
          <p:nvPr/>
        </p:nvSpPr>
        <p:spPr>
          <a:xfrm>
            <a:off x="5019565" y="479831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63A90E32-85F4-531C-DEDB-E7EBAB510C5A}"/>
              </a:ext>
            </a:extLst>
          </p:cNvPr>
          <p:cNvSpPr/>
          <p:nvPr/>
        </p:nvSpPr>
        <p:spPr>
          <a:xfrm>
            <a:off x="2104517" y="514720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19D0AB0B-64C7-0CCD-48CC-27D938711BEA}"/>
              </a:ext>
            </a:extLst>
          </p:cNvPr>
          <p:cNvSpPr/>
          <p:nvPr/>
        </p:nvSpPr>
        <p:spPr>
          <a:xfrm>
            <a:off x="2468660" y="514430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6DF9DB65-C7C7-F323-D0B4-C0877CFCC86C}"/>
              </a:ext>
            </a:extLst>
          </p:cNvPr>
          <p:cNvSpPr/>
          <p:nvPr/>
        </p:nvSpPr>
        <p:spPr>
          <a:xfrm>
            <a:off x="2832803" y="514430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85F98601-EA11-F3BB-94FA-146B4BB1119D}"/>
              </a:ext>
            </a:extLst>
          </p:cNvPr>
          <p:cNvSpPr/>
          <p:nvPr/>
        </p:nvSpPr>
        <p:spPr>
          <a:xfrm>
            <a:off x="3196946" y="514430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D805F586-0454-F760-CA62-3A9FB1E870B3}"/>
              </a:ext>
            </a:extLst>
          </p:cNvPr>
          <p:cNvSpPr/>
          <p:nvPr/>
        </p:nvSpPr>
        <p:spPr>
          <a:xfrm>
            <a:off x="3561470" y="514430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050295CE-1D57-2339-84CB-D8EFA9E837D5}"/>
              </a:ext>
            </a:extLst>
          </p:cNvPr>
          <p:cNvSpPr/>
          <p:nvPr/>
        </p:nvSpPr>
        <p:spPr>
          <a:xfrm>
            <a:off x="3925994" y="514430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E740F1B9-912A-65A7-F689-7207A5D6B6BF}"/>
              </a:ext>
            </a:extLst>
          </p:cNvPr>
          <p:cNvSpPr/>
          <p:nvPr/>
        </p:nvSpPr>
        <p:spPr>
          <a:xfrm>
            <a:off x="4284339" y="514430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FB1028F6-2216-9C59-BB15-7FE3FE78E6AA}"/>
              </a:ext>
            </a:extLst>
          </p:cNvPr>
          <p:cNvSpPr/>
          <p:nvPr/>
        </p:nvSpPr>
        <p:spPr>
          <a:xfrm>
            <a:off x="4655041" y="514430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90FC1ABE-5575-8D05-603D-3CCEA20815E8}"/>
              </a:ext>
            </a:extLst>
          </p:cNvPr>
          <p:cNvSpPr/>
          <p:nvPr/>
        </p:nvSpPr>
        <p:spPr>
          <a:xfrm>
            <a:off x="5019565" y="514430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B09DF459-3CE1-EF37-72B4-339D5FDE1624}"/>
              </a:ext>
            </a:extLst>
          </p:cNvPr>
          <p:cNvSpPr/>
          <p:nvPr/>
        </p:nvSpPr>
        <p:spPr>
          <a:xfrm>
            <a:off x="2104517" y="628023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2B1DA8F0-A61D-4914-6759-634A335F4002}"/>
              </a:ext>
            </a:extLst>
          </p:cNvPr>
          <p:cNvSpPr/>
          <p:nvPr/>
        </p:nvSpPr>
        <p:spPr>
          <a:xfrm>
            <a:off x="2468660" y="627733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64B8F3E6-0C3B-4E6B-56EE-3C616F9AEA3C}"/>
              </a:ext>
            </a:extLst>
          </p:cNvPr>
          <p:cNvSpPr/>
          <p:nvPr/>
        </p:nvSpPr>
        <p:spPr>
          <a:xfrm>
            <a:off x="2832803" y="627733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8E601920-BBD7-E7CA-A137-997EB47E2CB2}"/>
              </a:ext>
            </a:extLst>
          </p:cNvPr>
          <p:cNvSpPr/>
          <p:nvPr/>
        </p:nvSpPr>
        <p:spPr>
          <a:xfrm>
            <a:off x="3196946" y="627733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9629ECA6-F6E6-5724-A952-F07EBE9ABFBC}"/>
              </a:ext>
            </a:extLst>
          </p:cNvPr>
          <p:cNvSpPr/>
          <p:nvPr/>
        </p:nvSpPr>
        <p:spPr>
          <a:xfrm>
            <a:off x="3561470" y="627733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A1CFDD7B-AE30-1FB9-987F-797E1E1A77AE}"/>
              </a:ext>
            </a:extLst>
          </p:cNvPr>
          <p:cNvSpPr/>
          <p:nvPr/>
        </p:nvSpPr>
        <p:spPr>
          <a:xfrm>
            <a:off x="5019565" y="627733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5" name="Title 2">
            <a:extLst>
              <a:ext uri="{FF2B5EF4-FFF2-40B4-BE49-F238E27FC236}">
                <a16:creationId xmlns:a16="http://schemas.microsoft.com/office/drawing/2014/main" id="{737FDD2E-D9CA-CE75-18CB-5B94C6B0BB14}"/>
              </a:ext>
            </a:extLst>
          </p:cNvPr>
          <p:cNvSpPr txBox="1"/>
          <p:nvPr/>
        </p:nvSpPr>
        <p:spPr>
          <a:xfrm>
            <a:off x="2006485" y="599882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26" name="Title 2">
            <a:extLst>
              <a:ext uri="{FF2B5EF4-FFF2-40B4-BE49-F238E27FC236}">
                <a16:creationId xmlns:a16="http://schemas.microsoft.com/office/drawing/2014/main" id="{DA15325D-239D-D761-2BE2-BE3822CB1226}"/>
              </a:ext>
            </a:extLst>
          </p:cNvPr>
          <p:cNvSpPr txBox="1"/>
          <p:nvPr/>
        </p:nvSpPr>
        <p:spPr>
          <a:xfrm>
            <a:off x="3697804" y="5998675"/>
            <a:ext cx="132515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14% – 14.5%</a:t>
            </a:r>
          </a:p>
        </p:txBody>
      </p:sp>
      <p:sp>
        <p:nvSpPr>
          <p:cNvPr id="127" name="Title 2">
            <a:extLst>
              <a:ext uri="{FF2B5EF4-FFF2-40B4-BE49-F238E27FC236}">
                <a16:creationId xmlns:a16="http://schemas.microsoft.com/office/drawing/2014/main" id="{B41CB062-B3CF-9FDE-1311-FEE1B1FAA3CD}"/>
              </a:ext>
            </a:extLst>
          </p:cNvPr>
          <p:cNvSpPr txBox="1"/>
          <p:nvPr/>
        </p:nvSpPr>
        <p:spPr>
          <a:xfrm>
            <a:off x="4569367" y="599882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7A46D4A-3123-70DD-1402-4D56075E90E9}"/>
              </a:ext>
            </a:extLst>
          </p:cNvPr>
          <p:cNvCxnSpPr>
            <a:cxnSpLocks/>
          </p:cNvCxnSpPr>
          <p:nvPr/>
        </p:nvCxnSpPr>
        <p:spPr>
          <a:xfrm>
            <a:off x="4438672" y="2444640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1CC04685-1E9A-78AD-B521-BD97BEB9537F}"/>
              </a:ext>
            </a:extLst>
          </p:cNvPr>
          <p:cNvSpPr/>
          <p:nvPr/>
        </p:nvSpPr>
        <p:spPr>
          <a:xfrm>
            <a:off x="2104517" y="552635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8B11090-0F1E-9130-E036-1F70E02E2B14}"/>
              </a:ext>
            </a:extLst>
          </p:cNvPr>
          <p:cNvSpPr/>
          <p:nvPr/>
        </p:nvSpPr>
        <p:spPr>
          <a:xfrm>
            <a:off x="2468660" y="552345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6F4703E-38C4-66B6-0AAA-A7577FF86048}"/>
              </a:ext>
            </a:extLst>
          </p:cNvPr>
          <p:cNvSpPr/>
          <p:nvPr/>
        </p:nvSpPr>
        <p:spPr>
          <a:xfrm>
            <a:off x="2832803" y="552345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6AD0BF80-B769-9BAA-B585-4C4951E651CC}"/>
              </a:ext>
            </a:extLst>
          </p:cNvPr>
          <p:cNvSpPr/>
          <p:nvPr/>
        </p:nvSpPr>
        <p:spPr>
          <a:xfrm>
            <a:off x="3196946" y="552345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0973BC90-B33A-B751-5BDD-28E157D5E2BC}"/>
              </a:ext>
            </a:extLst>
          </p:cNvPr>
          <p:cNvSpPr/>
          <p:nvPr/>
        </p:nvSpPr>
        <p:spPr>
          <a:xfrm>
            <a:off x="3561470" y="552345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A34C17CA-F787-56E9-F2EB-5F92BCC49ACE}"/>
              </a:ext>
            </a:extLst>
          </p:cNvPr>
          <p:cNvSpPr/>
          <p:nvPr/>
        </p:nvSpPr>
        <p:spPr>
          <a:xfrm>
            <a:off x="3925994" y="552345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92FF9485-CFA9-1A63-0EE5-BF96D5D967CE}"/>
              </a:ext>
            </a:extLst>
          </p:cNvPr>
          <p:cNvSpPr/>
          <p:nvPr/>
        </p:nvSpPr>
        <p:spPr>
          <a:xfrm>
            <a:off x="4284339" y="552345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4D6277A3-30D7-6C5F-8DCF-E8F91CCDA879}"/>
              </a:ext>
            </a:extLst>
          </p:cNvPr>
          <p:cNvSpPr/>
          <p:nvPr/>
        </p:nvSpPr>
        <p:spPr>
          <a:xfrm>
            <a:off x="4655041" y="552345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A777FD4-CCEB-5E8E-E8C0-E0C952B590DC}"/>
              </a:ext>
            </a:extLst>
          </p:cNvPr>
          <p:cNvSpPr/>
          <p:nvPr/>
        </p:nvSpPr>
        <p:spPr>
          <a:xfrm>
            <a:off x="5019565" y="552345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pic>
        <p:nvPicPr>
          <p:cNvPr id="33" name="Picture Placeholder 8">
            <a:extLst>
              <a:ext uri="{FF2B5EF4-FFF2-40B4-BE49-F238E27FC236}">
                <a16:creationId xmlns:a16="http://schemas.microsoft.com/office/drawing/2014/main" id="{54D2414D-213F-C0D6-DF10-A7D019FB78D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09684" y="593768"/>
            <a:ext cx="2114328" cy="6400800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852DC9A-758D-3210-EE4C-E2586C586504}"/>
              </a:ext>
            </a:extLst>
          </p:cNvPr>
          <p:cNvCxnSpPr>
            <a:cxnSpLocks/>
          </p:cNvCxnSpPr>
          <p:nvPr/>
        </p:nvCxnSpPr>
        <p:spPr>
          <a:xfrm>
            <a:off x="5150704" y="2444640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1849E29-E159-7C8C-AAA9-5499D77A33DB}"/>
              </a:ext>
            </a:extLst>
          </p:cNvPr>
          <p:cNvCxnSpPr>
            <a:cxnSpLocks/>
          </p:cNvCxnSpPr>
          <p:nvPr/>
        </p:nvCxnSpPr>
        <p:spPr>
          <a:xfrm>
            <a:off x="4423288" y="2569446"/>
            <a:ext cx="75248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EAE203C-6098-7ED6-D32E-4165167E5C57}"/>
              </a:ext>
            </a:extLst>
          </p:cNvPr>
          <p:cNvGrpSpPr/>
          <p:nvPr/>
        </p:nvGrpSpPr>
        <p:grpSpPr>
          <a:xfrm>
            <a:off x="4299355" y="6287100"/>
            <a:ext cx="278634" cy="272668"/>
            <a:chOff x="8032638" y="5926610"/>
            <a:chExt cx="278634" cy="272668"/>
          </a:xfrm>
        </p:grpSpPr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4F470C75-4317-D66B-73E1-626D2CC6783E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4D56EBAB-BC6B-9EA6-8F7D-5692A38AB8D9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sp>
        <p:nvSpPr>
          <p:cNvPr id="6" name="Oval 5">
            <a:extLst>
              <a:ext uri="{FF2B5EF4-FFF2-40B4-BE49-F238E27FC236}">
                <a16:creationId xmlns:a16="http://schemas.microsoft.com/office/drawing/2014/main" id="{5274B4A0-F588-2F65-5739-57927B338646}"/>
              </a:ext>
            </a:extLst>
          </p:cNvPr>
          <p:cNvSpPr/>
          <p:nvPr/>
        </p:nvSpPr>
        <p:spPr>
          <a:xfrm>
            <a:off x="4667297" y="627733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7B81008-7F3E-B868-DD1B-50C017204474}"/>
              </a:ext>
            </a:extLst>
          </p:cNvPr>
          <p:cNvSpPr/>
          <p:nvPr/>
        </p:nvSpPr>
        <p:spPr>
          <a:xfrm>
            <a:off x="3928729" y="627733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7" name="object 10">
            <a:extLst>
              <a:ext uri="{FF2B5EF4-FFF2-40B4-BE49-F238E27FC236}">
                <a16:creationId xmlns:a16="http://schemas.microsoft.com/office/drawing/2014/main" id="{A33FEA31-A1C0-16BB-7F27-09544753DA11}"/>
              </a:ext>
            </a:extLst>
          </p:cNvPr>
          <p:cNvSpPr txBox="1"/>
          <p:nvPr/>
        </p:nvSpPr>
        <p:spPr>
          <a:xfrm rot="16200000">
            <a:off x="7761365" y="4228721"/>
            <a:ext cx="4652237" cy="6063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2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CABERNET SAUVIGNON </a:t>
            </a:r>
            <a:br>
              <a:rPr lang="en-AU" sz="2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</a:br>
            <a:r>
              <a:rPr lang="en-AU" sz="2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SHIRAZ</a:t>
            </a:r>
            <a:endParaRPr lang="en-AU" sz="2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19" name="Title 2">
            <a:extLst>
              <a:ext uri="{FF2B5EF4-FFF2-40B4-BE49-F238E27FC236}">
                <a16:creationId xmlns:a16="http://schemas.microsoft.com/office/drawing/2014/main" id="{DBD3ABEC-A75B-F550-C1A1-6DCA39DAFBC2}"/>
              </a:ext>
            </a:extLst>
          </p:cNvPr>
          <p:cNvSpPr txBox="1"/>
          <p:nvPr/>
        </p:nvSpPr>
        <p:spPr>
          <a:xfrm>
            <a:off x="623604" y="5129948"/>
            <a:ext cx="1666540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TANIN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C0D4D7A7-5555-1315-588A-5159483A38E8}"/>
              </a:ext>
            </a:extLst>
          </p:cNvPr>
          <p:cNvCxnSpPr>
            <a:cxnSpLocks/>
          </p:cNvCxnSpPr>
          <p:nvPr/>
        </p:nvCxnSpPr>
        <p:spPr>
          <a:xfrm>
            <a:off x="1358295" y="5297819"/>
            <a:ext cx="69406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itle 2">
            <a:extLst>
              <a:ext uri="{FF2B5EF4-FFF2-40B4-BE49-F238E27FC236}">
                <a16:creationId xmlns:a16="http://schemas.microsoft.com/office/drawing/2014/main" id="{361D277E-EE25-B31A-DC52-C09C585B2681}"/>
              </a:ext>
            </a:extLst>
          </p:cNvPr>
          <p:cNvSpPr txBox="1"/>
          <p:nvPr/>
        </p:nvSpPr>
        <p:spPr>
          <a:xfrm>
            <a:off x="623605" y="2175700"/>
            <a:ext cx="1104374" cy="282528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6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WARNA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753DBB8-B1B1-7778-1095-96072BABBB11}"/>
              </a:ext>
            </a:extLst>
          </p:cNvPr>
          <p:cNvCxnSpPr>
            <a:cxnSpLocks/>
          </p:cNvCxnSpPr>
          <p:nvPr/>
        </p:nvCxnSpPr>
        <p:spPr>
          <a:xfrm>
            <a:off x="1602611" y="2284066"/>
            <a:ext cx="44974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2">
            <a:extLst>
              <a:ext uri="{FF2B5EF4-FFF2-40B4-BE49-F238E27FC236}">
                <a16:creationId xmlns:a16="http://schemas.microsoft.com/office/drawing/2014/main" id="{E970178B-FB88-9808-D871-00647D2068F6}"/>
              </a:ext>
            </a:extLst>
          </p:cNvPr>
          <p:cNvSpPr txBox="1"/>
          <p:nvPr/>
        </p:nvSpPr>
        <p:spPr>
          <a:xfrm>
            <a:off x="618473" y="3218002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BODY</a:t>
            </a:r>
          </a:p>
        </p:txBody>
      </p:sp>
      <p:sp>
        <p:nvSpPr>
          <p:cNvPr id="34" name="Title 2">
            <a:extLst>
              <a:ext uri="{FF2B5EF4-FFF2-40B4-BE49-F238E27FC236}">
                <a16:creationId xmlns:a16="http://schemas.microsoft.com/office/drawing/2014/main" id="{269CF643-88B0-7154-29AF-6CB0185AFBE4}"/>
              </a:ext>
            </a:extLst>
          </p:cNvPr>
          <p:cNvSpPr txBox="1"/>
          <p:nvPr/>
        </p:nvSpPr>
        <p:spPr>
          <a:xfrm>
            <a:off x="1932867" y="288610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Ringan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35" name="Title 2">
            <a:extLst>
              <a:ext uri="{FF2B5EF4-FFF2-40B4-BE49-F238E27FC236}">
                <a16:creationId xmlns:a16="http://schemas.microsoft.com/office/drawing/2014/main" id="{F420BB33-BE55-E5ED-D600-521419A36AAA}"/>
              </a:ext>
            </a:extLst>
          </p:cNvPr>
          <p:cNvSpPr txBox="1"/>
          <p:nvPr/>
        </p:nvSpPr>
        <p:spPr>
          <a:xfrm>
            <a:off x="3202618" y="288610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40" name="Title 2">
            <a:extLst>
              <a:ext uri="{FF2B5EF4-FFF2-40B4-BE49-F238E27FC236}">
                <a16:creationId xmlns:a16="http://schemas.microsoft.com/office/drawing/2014/main" id="{42614C68-66FC-F16F-3EE0-46CBC3C95186}"/>
              </a:ext>
            </a:extLst>
          </p:cNvPr>
          <p:cNvSpPr txBox="1"/>
          <p:nvPr/>
        </p:nvSpPr>
        <p:spPr>
          <a:xfrm>
            <a:off x="4495749" y="379731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Manis</a:t>
            </a:r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D9D4FBC3-A402-0E72-E676-49C7F6780D35}"/>
              </a:ext>
            </a:extLst>
          </p:cNvPr>
          <p:cNvCxnSpPr>
            <a:cxnSpLocks/>
          </p:cNvCxnSpPr>
          <p:nvPr/>
        </p:nvCxnSpPr>
        <p:spPr>
          <a:xfrm>
            <a:off x="1299871" y="3385873"/>
            <a:ext cx="75248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itle 2">
            <a:extLst>
              <a:ext uri="{FF2B5EF4-FFF2-40B4-BE49-F238E27FC236}">
                <a16:creationId xmlns:a16="http://schemas.microsoft.com/office/drawing/2014/main" id="{EF3096FC-118F-07B4-18C5-5F9FB5D4EB7E}"/>
              </a:ext>
            </a:extLst>
          </p:cNvPr>
          <p:cNvSpPr txBox="1"/>
          <p:nvPr/>
        </p:nvSpPr>
        <p:spPr>
          <a:xfrm>
            <a:off x="623604" y="4054771"/>
            <a:ext cx="1236131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MANISNYA</a:t>
            </a:r>
          </a:p>
        </p:txBody>
      </p:sp>
      <p:sp>
        <p:nvSpPr>
          <p:cNvPr id="50" name="Title 2">
            <a:extLst>
              <a:ext uri="{FF2B5EF4-FFF2-40B4-BE49-F238E27FC236}">
                <a16:creationId xmlns:a16="http://schemas.microsoft.com/office/drawing/2014/main" id="{0238E798-BF4E-1818-0E79-ADFB8303D026}"/>
              </a:ext>
            </a:extLst>
          </p:cNvPr>
          <p:cNvSpPr txBox="1"/>
          <p:nvPr/>
        </p:nvSpPr>
        <p:spPr>
          <a:xfrm>
            <a:off x="1930635" y="4469133"/>
            <a:ext cx="140608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Rendah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51" name="Title 2">
            <a:extLst>
              <a:ext uri="{FF2B5EF4-FFF2-40B4-BE49-F238E27FC236}">
                <a16:creationId xmlns:a16="http://schemas.microsoft.com/office/drawing/2014/main" id="{B3B82816-7A9D-5068-0790-E2B5DC4C9495}"/>
              </a:ext>
            </a:extLst>
          </p:cNvPr>
          <p:cNvSpPr txBox="1"/>
          <p:nvPr/>
        </p:nvSpPr>
        <p:spPr>
          <a:xfrm>
            <a:off x="3053435" y="4477262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52" name="Title 2">
            <a:extLst>
              <a:ext uri="{FF2B5EF4-FFF2-40B4-BE49-F238E27FC236}">
                <a16:creationId xmlns:a16="http://schemas.microsoft.com/office/drawing/2014/main" id="{65F472A2-68CC-91D3-DDCC-4D924367E7AD}"/>
              </a:ext>
            </a:extLst>
          </p:cNvPr>
          <p:cNvSpPr txBox="1"/>
          <p:nvPr/>
        </p:nvSpPr>
        <p:spPr>
          <a:xfrm>
            <a:off x="4495749" y="4448388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Tinggi</a:t>
            </a:r>
          </a:p>
        </p:txBody>
      </p: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B8914539-DA57-6A33-20E8-47C51B3ABEDD}"/>
              </a:ext>
            </a:extLst>
          </p:cNvPr>
          <p:cNvCxnSpPr>
            <a:cxnSpLocks/>
          </p:cNvCxnSpPr>
          <p:nvPr/>
        </p:nvCxnSpPr>
        <p:spPr>
          <a:xfrm>
            <a:off x="1029111" y="4923862"/>
            <a:ext cx="102324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itle 2">
            <a:extLst>
              <a:ext uri="{FF2B5EF4-FFF2-40B4-BE49-F238E27FC236}">
                <a16:creationId xmlns:a16="http://schemas.microsoft.com/office/drawing/2014/main" id="{AC087445-5072-94A5-1129-4FF59436B4FF}"/>
              </a:ext>
            </a:extLst>
          </p:cNvPr>
          <p:cNvSpPr txBox="1"/>
          <p:nvPr/>
        </p:nvSpPr>
        <p:spPr>
          <a:xfrm>
            <a:off x="623604" y="549460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KEASAMAN</a:t>
            </a:r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95B9BE74-74B5-9441-F458-AA02E1CE8ED9}"/>
              </a:ext>
            </a:extLst>
          </p:cNvPr>
          <p:cNvCxnSpPr>
            <a:cxnSpLocks/>
          </p:cNvCxnSpPr>
          <p:nvPr/>
        </p:nvCxnSpPr>
        <p:spPr>
          <a:xfrm>
            <a:off x="1888647" y="5640790"/>
            <a:ext cx="16371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itle 2">
            <a:extLst>
              <a:ext uri="{FF2B5EF4-FFF2-40B4-BE49-F238E27FC236}">
                <a16:creationId xmlns:a16="http://schemas.microsoft.com/office/drawing/2014/main" id="{9109F29C-A833-683F-5993-BC4717939152}"/>
              </a:ext>
            </a:extLst>
          </p:cNvPr>
          <p:cNvSpPr txBox="1"/>
          <p:nvPr/>
        </p:nvSpPr>
        <p:spPr>
          <a:xfrm>
            <a:off x="623604" y="6252474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ALKOHOL</a:t>
            </a:r>
          </a:p>
        </p:txBody>
      </p: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57DEFEB3-901F-4E22-14E6-656955F927FE}"/>
              </a:ext>
            </a:extLst>
          </p:cNvPr>
          <p:cNvCxnSpPr>
            <a:cxnSpLocks/>
          </p:cNvCxnSpPr>
          <p:nvPr/>
        </p:nvCxnSpPr>
        <p:spPr>
          <a:xfrm>
            <a:off x="1727979" y="6420345"/>
            <a:ext cx="32437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AB084D37-12FC-60A7-039E-DB847D1637FA}"/>
              </a:ext>
            </a:extLst>
          </p:cNvPr>
          <p:cNvCxnSpPr>
            <a:cxnSpLocks/>
          </p:cNvCxnSpPr>
          <p:nvPr/>
        </p:nvCxnSpPr>
        <p:spPr>
          <a:xfrm>
            <a:off x="1792228" y="4221446"/>
            <a:ext cx="26012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2">
            <a:extLst>
              <a:ext uri="{FF2B5EF4-FFF2-40B4-BE49-F238E27FC236}">
                <a16:creationId xmlns:a16="http://schemas.microsoft.com/office/drawing/2014/main" id="{BF05995B-618A-FF78-6D27-1552C38DBCB3}"/>
              </a:ext>
            </a:extLst>
          </p:cNvPr>
          <p:cNvSpPr txBox="1"/>
          <p:nvPr/>
        </p:nvSpPr>
        <p:spPr>
          <a:xfrm>
            <a:off x="4503641" y="2845622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Pekat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8" name="Title 2">
            <a:extLst>
              <a:ext uri="{FF2B5EF4-FFF2-40B4-BE49-F238E27FC236}">
                <a16:creationId xmlns:a16="http://schemas.microsoft.com/office/drawing/2014/main" id="{6370B728-F12F-920A-C83A-623EA63D671F}"/>
              </a:ext>
            </a:extLst>
          </p:cNvPr>
          <p:cNvSpPr txBox="1"/>
          <p:nvPr/>
        </p:nvSpPr>
        <p:spPr>
          <a:xfrm>
            <a:off x="1735872" y="3753326"/>
            <a:ext cx="1067418" cy="192062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Tidak Manis</a:t>
            </a:r>
          </a:p>
        </p:txBody>
      </p:sp>
      <p:sp>
        <p:nvSpPr>
          <p:cNvPr id="29" name="Title 2">
            <a:extLst>
              <a:ext uri="{FF2B5EF4-FFF2-40B4-BE49-F238E27FC236}">
                <a16:creationId xmlns:a16="http://schemas.microsoft.com/office/drawing/2014/main" id="{0184C9F4-0738-E0DC-3110-8DF31A0D6101}"/>
              </a:ext>
            </a:extLst>
          </p:cNvPr>
          <p:cNvSpPr txBox="1"/>
          <p:nvPr/>
        </p:nvSpPr>
        <p:spPr>
          <a:xfrm>
            <a:off x="3061327" y="3756828"/>
            <a:ext cx="132061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37" name="Title 2">
            <a:extLst>
              <a:ext uri="{FF2B5EF4-FFF2-40B4-BE49-F238E27FC236}">
                <a16:creationId xmlns:a16="http://schemas.microsoft.com/office/drawing/2014/main" id="{DDAF1168-46CC-73E5-E2AA-9657850BCBC9}"/>
              </a:ext>
            </a:extLst>
          </p:cNvPr>
          <p:cNvSpPr txBox="1"/>
          <p:nvPr/>
        </p:nvSpPr>
        <p:spPr>
          <a:xfrm>
            <a:off x="668608" y="4715504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Oak</a:t>
            </a:r>
          </a:p>
        </p:txBody>
      </p:sp>
    </p:spTree>
    <p:extLst>
      <p:ext uri="{BB962C8B-B14F-4D97-AF65-F5344CB8AC3E}">
        <p14:creationId xmlns:p14="http://schemas.microsoft.com/office/powerpoint/2010/main" val="3151481078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54D054-7B9D-D4AC-4445-35BFD05D1739}"/>
              </a:ext>
            </a:extLst>
          </p:cNvPr>
          <p:cNvCxnSpPr>
            <a:cxnSpLocks/>
          </p:cNvCxnSpPr>
          <p:nvPr/>
        </p:nvCxnSpPr>
        <p:spPr>
          <a:xfrm>
            <a:off x="6886350" y="3032760"/>
            <a:ext cx="9059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E878F98B-01BF-6B56-7409-320854286E1E}"/>
              </a:ext>
            </a:extLst>
          </p:cNvPr>
          <p:cNvCxnSpPr>
            <a:cxnSpLocks/>
          </p:cNvCxnSpPr>
          <p:nvPr/>
        </p:nvCxnSpPr>
        <p:spPr>
          <a:xfrm flipV="1">
            <a:off x="2503580" y="3566534"/>
            <a:ext cx="0" cy="253707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17081" y="552615"/>
            <a:ext cx="5541444" cy="1182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en-US" sz="32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LANGHORNE CREEK</a:t>
            </a:r>
            <a:br>
              <a:rPr lang="en-US" sz="60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</a:br>
            <a:r>
              <a:rPr lang="en-US" sz="544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MALBEC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EA6BCBDD-680C-58C3-153A-39C29DAC56F3}"/>
              </a:ext>
            </a:extLst>
          </p:cNvPr>
          <p:cNvSpPr/>
          <p:nvPr/>
        </p:nvSpPr>
        <p:spPr>
          <a:xfrm>
            <a:off x="7829938" y="1558583"/>
            <a:ext cx="2587472" cy="2587472"/>
          </a:xfrm>
          <a:prstGeom prst="ellipse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7" name="object 58">
            <a:extLst>
              <a:ext uri="{FF2B5EF4-FFF2-40B4-BE49-F238E27FC236}">
                <a16:creationId xmlns:a16="http://schemas.microsoft.com/office/drawing/2014/main" id="{78AE6EC6-A66B-DA1E-D63F-D79E7AD819BE}"/>
              </a:ext>
            </a:extLst>
          </p:cNvPr>
          <p:cNvSpPr txBox="1"/>
          <p:nvPr/>
        </p:nvSpPr>
        <p:spPr>
          <a:xfrm>
            <a:off x="8077786" y="2083180"/>
            <a:ext cx="2093039" cy="1402307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/>
            <a:r>
              <a:rPr lang="en-AU" sz="2000" dirty="0">
                <a:solidFill>
                  <a:schemeClr val="tx1"/>
                </a:solidFill>
                <a:effectLst/>
                <a:latin typeface="Neue Haas Grotesk Text Pro" panose="020B0504020202020204" pitchFamily="34" charset="77"/>
              </a:rPr>
              <a:t>SALAH SATU WILAYAH YANG </a:t>
            </a:r>
          </a:p>
          <a:p>
            <a:pPr algn="ctr"/>
            <a:r>
              <a:rPr lang="en-AU" sz="2000" dirty="0">
                <a:solidFill>
                  <a:schemeClr val="tx1"/>
                </a:solidFill>
                <a:effectLst/>
                <a:latin typeface="Neue Haas Grotesk Text Pro" panose="020B0504020202020204" pitchFamily="34" charset="77"/>
              </a:rPr>
              <a:t>PALING PENTING </a:t>
            </a:r>
          </a:p>
          <a:p>
            <a:pPr algn="ctr"/>
            <a:r>
              <a:rPr lang="en-AU" sz="2000" dirty="0">
                <a:solidFill>
                  <a:schemeClr val="tx1"/>
                </a:solidFill>
                <a:effectLst/>
                <a:latin typeface="Neue Haas Grotesk Text Pro" panose="020B0504020202020204" pitchFamily="34" charset="77"/>
              </a:rPr>
              <a:t>UNTUK MALBEC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EE6620A-6DE8-9F2C-93D7-EA689D1394C6}"/>
              </a:ext>
            </a:extLst>
          </p:cNvPr>
          <p:cNvSpPr txBox="1"/>
          <p:nvPr/>
        </p:nvSpPr>
        <p:spPr>
          <a:xfrm>
            <a:off x="9386291" y="4644856"/>
            <a:ext cx="2805709" cy="1232069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RASA TIPIKAL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Plum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Beri </a:t>
            </a: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merah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>
                <a:effectLst/>
                <a:latin typeface="Neue Haas Grotesk Text Pro" panose="020B0504020202020204" pitchFamily="34" charset="77"/>
              </a:rPr>
              <a:t>Lada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en-AU" sz="1400" dirty="0" err="1">
                <a:effectLst/>
                <a:latin typeface="Neue Haas Grotesk Text Pro" panose="020B0504020202020204" pitchFamily="34" charset="77"/>
              </a:rPr>
              <a:t>Rempah-rempah</a:t>
            </a:r>
            <a:endParaRPr lang="en-AU" sz="1400" dirty="0">
              <a:effectLst/>
              <a:latin typeface="Neue Haas Grotesk Text Pro" panose="020B0504020202020204" pitchFamily="34" charset="77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E7C21EF-D9C4-4832-84EE-5205ED202FE8}"/>
              </a:ext>
            </a:extLst>
          </p:cNvPr>
          <p:cNvCxnSpPr>
            <a:cxnSpLocks/>
          </p:cNvCxnSpPr>
          <p:nvPr/>
        </p:nvCxnSpPr>
        <p:spPr>
          <a:xfrm>
            <a:off x="6886350" y="4227226"/>
            <a:ext cx="328447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42884D4-1987-62FE-AF27-1EA78A0186FA}"/>
              </a:ext>
            </a:extLst>
          </p:cNvPr>
          <p:cNvCxnSpPr>
            <a:cxnSpLocks/>
          </p:cNvCxnSpPr>
          <p:nvPr/>
        </p:nvCxnSpPr>
        <p:spPr>
          <a:xfrm>
            <a:off x="10170826" y="4227226"/>
            <a:ext cx="0" cy="336459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96FF515D-9515-ECD3-82BA-2FF7E96E67D0}"/>
              </a:ext>
            </a:extLst>
          </p:cNvPr>
          <p:cNvSpPr txBox="1"/>
          <p:nvPr/>
        </p:nvSpPr>
        <p:spPr>
          <a:xfrm>
            <a:off x="1166369" y="2637172"/>
            <a:ext cx="2791033" cy="882293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03"/>
              </a:spcBef>
            </a:pPr>
            <a:r>
              <a:rPr lang="en-AU" sz="1600" b="1" dirty="0">
                <a:effectLst/>
                <a:latin typeface="Neue Haas Grotesk Text Pro" panose="020B0504020202020204" pitchFamily="34" charset="77"/>
              </a:rPr>
              <a:t>TANIN HALUS BELUDRU</a:t>
            </a:r>
          </a:p>
          <a:p>
            <a:pPr algn="ctr">
              <a:spcBef>
                <a:spcPts val="203"/>
              </a:spcBef>
            </a:pPr>
            <a:r>
              <a:rPr lang="en-AU" sz="1600" dirty="0">
                <a:latin typeface="Neue Haas Grotesk Text Pro" panose="020B0504020202020204" pitchFamily="34" charset="77"/>
              </a:rPr>
              <a:t>SANGAT WANGI</a:t>
            </a:r>
          </a:p>
          <a:p>
            <a:pPr algn="ctr">
              <a:spcBef>
                <a:spcPts val="203"/>
              </a:spcBef>
            </a:pPr>
            <a:r>
              <a:rPr lang="en-AU" sz="1600" dirty="0">
                <a:latin typeface="Neue Haas Grotesk Text Pro" panose="020B0504020202020204" pitchFamily="34" charset="77"/>
              </a:rPr>
              <a:t>LAYAK DISIMPAN LAMA</a:t>
            </a:r>
            <a:endParaRPr lang="en-AU" sz="1600" dirty="0">
              <a:effectLst/>
              <a:latin typeface="Neue Haas Grotesk Text Pro" panose="020B0504020202020204" pitchFamily="34" charset="77"/>
            </a:endParaRPr>
          </a:p>
        </p:txBody>
      </p:sp>
      <p:pic>
        <p:nvPicPr>
          <p:cNvPr id="2" name="Picture Placeholder 8">
            <a:extLst>
              <a:ext uri="{FF2B5EF4-FFF2-40B4-BE49-F238E27FC236}">
                <a16:creationId xmlns:a16="http://schemas.microsoft.com/office/drawing/2014/main" id="{90E09BFC-E357-D865-0707-71842C342A7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46321" y="593768"/>
            <a:ext cx="2114328" cy="6400800"/>
          </a:xfrm>
          <a:prstGeom prst="rect">
            <a:avLst/>
          </a:prstGeom>
        </p:spPr>
      </p:pic>
      <p:sp>
        <p:nvSpPr>
          <p:cNvPr id="3" name="object 10">
            <a:extLst>
              <a:ext uri="{FF2B5EF4-FFF2-40B4-BE49-F238E27FC236}">
                <a16:creationId xmlns:a16="http://schemas.microsoft.com/office/drawing/2014/main" id="{9AC0C647-6CB2-0276-491C-341682536EA2}"/>
              </a:ext>
            </a:extLst>
          </p:cNvPr>
          <p:cNvSpPr txBox="1"/>
          <p:nvPr/>
        </p:nvSpPr>
        <p:spPr>
          <a:xfrm rot="16200000">
            <a:off x="4019717" y="4494426"/>
            <a:ext cx="4652237" cy="41043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MALBEC</a:t>
            </a:r>
            <a:endParaRPr lang="en-AU" sz="3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20B2589-4F00-EEB1-CCDF-0ACEAD4713DA}"/>
              </a:ext>
            </a:extLst>
          </p:cNvPr>
          <p:cNvCxnSpPr>
            <a:cxnSpLocks/>
          </p:cNvCxnSpPr>
          <p:nvPr/>
        </p:nvCxnSpPr>
        <p:spPr>
          <a:xfrm>
            <a:off x="2503580" y="3807501"/>
            <a:ext cx="324514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F06E7F8-FF64-08EA-08F7-60377703DF28}"/>
              </a:ext>
            </a:extLst>
          </p:cNvPr>
          <p:cNvCxnSpPr>
            <a:cxnSpLocks/>
          </p:cNvCxnSpPr>
          <p:nvPr/>
        </p:nvCxnSpPr>
        <p:spPr>
          <a:xfrm>
            <a:off x="3283295" y="4652476"/>
            <a:ext cx="248791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997F009-79C7-803A-9D3E-14DCF2BD3EDF}"/>
              </a:ext>
            </a:extLst>
          </p:cNvPr>
          <p:cNvCxnSpPr>
            <a:cxnSpLocks/>
          </p:cNvCxnSpPr>
          <p:nvPr/>
        </p:nvCxnSpPr>
        <p:spPr>
          <a:xfrm>
            <a:off x="3283295" y="4644856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BA160C29-9551-2AD4-D3CC-01B5E6957F83}"/>
              </a:ext>
            </a:extLst>
          </p:cNvPr>
          <p:cNvSpPr txBox="1"/>
          <p:nvPr/>
        </p:nvSpPr>
        <p:spPr>
          <a:xfrm>
            <a:off x="2035799" y="5356170"/>
            <a:ext cx="2344637" cy="610424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03"/>
              </a:spcBef>
            </a:pPr>
            <a:r>
              <a:rPr lang="en-AU" sz="1600" dirty="0">
                <a:effectLst/>
                <a:latin typeface="Neue Haas Grotesk Text Pro" panose="020B0504020202020204" pitchFamily="34" charset="77"/>
              </a:rPr>
              <a:t>SESUAI </a:t>
            </a:r>
          </a:p>
          <a:p>
            <a:pPr algn="ctr">
              <a:spcBef>
                <a:spcPts val="203"/>
              </a:spcBef>
            </a:pPr>
            <a:r>
              <a:rPr lang="en-AU" sz="1600" dirty="0">
                <a:effectLst/>
                <a:latin typeface="Neue Haas Grotesk Text Pro" panose="020B0504020202020204" pitchFamily="34" charset="77"/>
              </a:rPr>
              <a:t>DENGAN  IKLIM</a:t>
            </a:r>
          </a:p>
        </p:txBody>
      </p:sp>
    </p:spTree>
    <p:extLst>
      <p:ext uri="{BB962C8B-B14F-4D97-AF65-F5344CB8AC3E}">
        <p14:creationId xmlns:p14="http://schemas.microsoft.com/office/powerpoint/2010/main" val="28875756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EC09D7-BE0F-7637-32DA-635D52C13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0A22D0-7F18-64FC-D4F3-59FB5689D3E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3349" y="590594"/>
            <a:ext cx="11283754" cy="1325562"/>
          </a:xfrm>
        </p:spPr>
        <p:txBody>
          <a:bodyPr/>
          <a:lstStyle/>
          <a:p>
            <a:r>
              <a:rPr lang="en-US" sz="4000" dirty="0">
                <a:solidFill>
                  <a:schemeClr val="bg2"/>
                </a:solidFill>
                <a:latin typeface="Neue Haas Grotesk Text Pro" panose="020B0504020202020204" pitchFamily="34" charset="77"/>
              </a:rPr>
              <a:t>MALBEC</a:t>
            </a:r>
            <a:br>
              <a:rPr lang="en-US" sz="4000" dirty="0">
                <a:solidFill>
                  <a:schemeClr val="accent3"/>
                </a:solidFill>
                <a:latin typeface="Neue Haas Grotesk Text Pro" panose="020B0504020202020204" pitchFamily="34" charset="77"/>
              </a:rPr>
            </a:br>
            <a:r>
              <a:rPr lang="en-US" sz="4000" dirty="0">
                <a:solidFill>
                  <a:schemeClr val="accent2"/>
                </a:solidFill>
                <a:latin typeface="Neue Haas Grotesk Text Pro" panose="020B0504020202020204" pitchFamily="34" charset="77"/>
              </a:rPr>
              <a:t>KARAKTERISTIK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E9E726C-4D13-C985-23C4-41962972AEC9}"/>
              </a:ext>
            </a:extLst>
          </p:cNvPr>
          <p:cNvSpPr/>
          <p:nvPr/>
        </p:nvSpPr>
        <p:spPr>
          <a:xfrm>
            <a:off x="2104517" y="2136413"/>
            <a:ext cx="272668" cy="272668"/>
          </a:xfrm>
          <a:prstGeom prst="ellipse">
            <a:avLst/>
          </a:prstGeom>
          <a:solidFill>
            <a:srgbClr val="CD53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71307A9-E657-7B93-C606-E56C9CC56144}"/>
              </a:ext>
            </a:extLst>
          </p:cNvPr>
          <p:cNvSpPr/>
          <p:nvPr/>
        </p:nvSpPr>
        <p:spPr>
          <a:xfrm>
            <a:off x="2468660" y="2133511"/>
            <a:ext cx="272668" cy="272668"/>
          </a:xfrm>
          <a:prstGeom prst="ellipse">
            <a:avLst/>
          </a:prstGeom>
          <a:solidFill>
            <a:srgbClr val="C72E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B07819D-D2FE-B083-3339-A8E88A45DDA6}"/>
              </a:ext>
            </a:extLst>
          </p:cNvPr>
          <p:cNvSpPr/>
          <p:nvPr/>
        </p:nvSpPr>
        <p:spPr>
          <a:xfrm>
            <a:off x="2832803" y="2133511"/>
            <a:ext cx="272668" cy="272668"/>
          </a:xfrm>
          <a:prstGeom prst="ellipse">
            <a:avLst/>
          </a:prstGeom>
          <a:solidFill>
            <a:srgbClr val="C421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E5E205D0-C411-38B0-4D9A-80B38795D0BF}"/>
              </a:ext>
            </a:extLst>
          </p:cNvPr>
          <p:cNvSpPr/>
          <p:nvPr/>
        </p:nvSpPr>
        <p:spPr>
          <a:xfrm>
            <a:off x="3196946" y="2133511"/>
            <a:ext cx="272668" cy="272668"/>
          </a:xfrm>
          <a:prstGeom prst="ellipse">
            <a:avLst/>
          </a:prstGeom>
          <a:solidFill>
            <a:srgbClr val="BD21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F70FE6CA-4CF6-7CB6-8C56-0690F7009B9A}"/>
              </a:ext>
            </a:extLst>
          </p:cNvPr>
          <p:cNvSpPr/>
          <p:nvPr/>
        </p:nvSpPr>
        <p:spPr>
          <a:xfrm>
            <a:off x="3561470" y="2133511"/>
            <a:ext cx="272668" cy="272668"/>
          </a:xfrm>
          <a:prstGeom prst="ellipse">
            <a:avLst/>
          </a:prstGeom>
          <a:solidFill>
            <a:srgbClr val="A32B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4B8C71F0-2CF6-CBD1-8314-29E4968C9B0D}"/>
              </a:ext>
            </a:extLst>
          </p:cNvPr>
          <p:cNvSpPr/>
          <p:nvPr/>
        </p:nvSpPr>
        <p:spPr>
          <a:xfrm>
            <a:off x="3925994" y="2133511"/>
            <a:ext cx="272668" cy="272668"/>
          </a:xfrm>
          <a:prstGeom prst="ellipse">
            <a:avLst/>
          </a:prstGeom>
          <a:solidFill>
            <a:srgbClr val="981C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F0918A7E-8435-E625-F670-759EC5083F3C}"/>
              </a:ext>
            </a:extLst>
          </p:cNvPr>
          <p:cNvSpPr/>
          <p:nvPr/>
        </p:nvSpPr>
        <p:spPr>
          <a:xfrm>
            <a:off x="4284339" y="2133511"/>
            <a:ext cx="272668" cy="272668"/>
          </a:xfrm>
          <a:prstGeom prst="ellipse">
            <a:avLst/>
          </a:prstGeom>
          <a:solidFill>
            <a:srgbClr val="8713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EA358267-FF4F-A528-01D9-3198E2F926C6}"/>
              </a:ext>
            </a:extLst>
          </p:cNvPr>
          <p:cNvSpPr/>
          <p:nvPr/>
        </p:nvSpPr>
        <p:spPr>
          <a:xfrm>
            <a:off x="4655041" y="2133511"/>
            <a:ext cx="272668" cy="272668"/>
          </a:xfrm>
          <a:prstGeom prst="ellipse">
            <a:avLst/>
          </a:prstGeom>
          <a:solidFill>
            <a:srgbClr val="7816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8C4AFAE9-F897-C007-2BE9-FDD7125ABF7E}"/>
              </a:ext>
            </a:extLst>
          </p:cNvPr>
          <p:cNvSpPr/>
          <p:nvPr/>
        </p:nvSpPr>
        <p:spPr>
          <a:xfrm>
            <a:off x="5019565" y="2133511"/>
            <a:ext cx="272668" cy="272668"/>
          </a:xfrm>
          <a:prstGeom prst="ellipse">
            <a:avLst/>
          </a:prstGeom>
          <a:solidFill>
            <a:srgbClr val="491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6" name="Title 2">
            <a:extLst>
              <a:ext uri="{FF2B5EF4-FFF2-40B4-BE49-F238E27FC236}">
                <a16:creationId xmlns:a16="http://schemas.microsoft.com/office/drawing/2014/main" id="{E162DE04-1B37-450A-8612-D926B31C5AB7}"/>
              </a:ext>
            </a:extLst>
          </p:cNvPr>
          <p:cNvSpPr txBox="1"/>
          <p:nvPr/>
        </p:nvSpPr>
        <p:spPr>
          <a:xfrm>
            <a:off x="4655041" y="2580704"/>
            <a:ext cx="241126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Malbec</a:t>
            </a: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56B324C1-B532-6319-4E42-3A30F641C9BA}"/>
              </a:ext>
            </a:extLst>
          </p:cNvPr>
          <p:cNvSpPr/>
          <p:nvPr/>
        </p:nvSpPr>
        <p:spPr>
          <a:xfrm>
            <a:off x="2104517" y="3233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CAD22B74-9270-96D6-E0F1-243A26D60B39}"/>
              </a:ext>
            </a:extLst>
          </p:cNvPr>
          <p:cNvSpPr/>
          <p:nvPr/>
        </p:nvSpPr>
        <p:spPr>
          <a:xfrm>
            <a:off x="2468660" y="323022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4EA501BB-C7F5-7FA5-7FF8-DB7E0DD2D454}"/>
              </a:ext>
            </a:extLst>
          </p:cNvPr>
          <p:cNvSpPr/>
          <p:nvPr/>
        </p:nvSpPr>
        <p:spPr>
          <a:xfrm>
            <a:off x="2832803" y="323022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F9D5A2BC-1C21-488D-EA01-242C24BAE29B}"/>
              </a:ext>
            </a:extLst>
          </p:cNvPr>
          <p:cNvSpPr/>
          <p:nvPr/>
        </p:nvSpPr>
        <p:spPr>
          <a:xfrm>
            <a:off x="3196946" y="32302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0EAE25DB-3CA0-4A42-2597-A8EBE9BC4A06}"/>
              </a:ext>
            </a:extLst>
          </p:cNvPr>
          <p:cNvSpPr/>
          <p:nvPr/>
        </p:nvSpPr>
        <p:spPr>
          <a:xfrm>
            <a:off x="3561470" y="32302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A88E41DB-CE57-215D-8C17-D6096052A961}"/>
              </a:ext>
            </a:extLst>
          </p:cNvPr>
          <p:cNvSpPr/>
          <p:nvPr/>
        </p:nvSpPr>
        <p:spPr>
          <a:xfrm>
            <a:off x="3925994" y="32302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56D48F85-BF09-A31E-0105-6F828E6A2A80}"/>
              </a:ext>
            </a:extLst>
          </p:cNvPr>
          <p:cNvSpPr/>
          <p:nvPr/>
        </p:nvSpPr>
        <p:spPr>
          <a:xfrm>
            <a:off x="4284339" y="32302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949540E5-39F1-062B-784A-CF803311CF36}"/>
              </a:ext>
            </a:extLst>
          </p:cNvPr>
          <p:cNvSpPr/>
          <p:nvPr/>
        </p:nvSpPr>
        <p:spPr>
          <a:xfrm>
            <a:off x="4655041" y="32302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BD3B6A83-9E9B-AACC-6479-E9F5C79121C0}"/>
              </a:ext>
            </a:extLst>
          </p:cNvPr>
          <p:cNvSpPr/>
          <p:nvPr/>
        </p:nvSpPr>
        <p:spPr>
          <a:xfrm>
            <a:off x="5019565" y="32302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5C46DC12-0E83-EB3D-4A80-988616D8C11A}"/>
              </a:ext>
            </a:extLst>
          </p:cNvPr>
          <p:cNvSpPr/>
          <p:nvPr/>
        </p:nvSpPr>
        <p:spPr>
          <a:xfrm>
            <a:off x="2104517" y="407338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5D833F3F-FCE3-9CEC-C76A-79762F233562}"/>
              </a:ext>
            </a:extLst>
          </p:cNvPr>
          <p:cNvSpPr/>
          <p:nvPr/>
        </p:nvSpPr>
        <p:spPr>
          <a:xfrm>
            <a:off x="2468660" y="407048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6B996D25-CA96-006C-392C-55D421287582}"/>
              </a:ext>
            </a:extLst>
          </p:cNvPr>
          <p:cNvSpPr/>
          <p:nvPr/>
        </p:nvSpPr>
        <p:spPr>
          <a:xfrm>
            <a:off x="2832803" y="407048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45C2B84D-7036-CDB8-58F3-3D1E2A9C3AAB}"/>
              </a:ext>
            </a:extLst>
          </p:cNvPr>
          <p:cNvSpPr/>
          <p:nvPr/>
        </p:nvSpPr>
        <p:spPr>
          <a:xfrm>
            <a:off x="3196946" y="407048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F479E814-06E5-BCE8-2BAF-50946C45F8FB}"/>
              </a:ext>
            </a:extLst>
          </p:cNvPr>
          <p:cNvSpPr/>
          <p:nvPr/>
        </p:nvSpPr>
        <p:spPr>
          <a:xfrm>
            <a:off x="3561470" y="407048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414CCDD2-F11D-0279-A36F-D4A37A2878FE}"/>
              </a:ext>
            </a:extLst>
          </p:cNvPr>
          <p:cNvSpPr/>
          <p:nvPr/>
        </p:nvSpPr>
        <p:spPr>
          <a:xfrm>
            <a:off x="3925994" y="407048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CB52F33A-8F27-87AE-F35A-B6404F58AB15}"/>
              </a:ext>
            </a:extLst>
          </p:cNvPr>
          <p:cNvSpPr/>
          <p:nvPr/>
        </p:nvSpPr>
        <p:spPr>
          <a:xfrm>
            <a:off x="4284339" y="407048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04C17CF5-823A-331C-DBD5-9922CD6CE349}"/>
              </a:ext>
            </a:extLst>
          </p:cNvPr>
          <p:cNvSpPr/>
          <p:nvPr/>
        </p:nvSpPr>
        <p:spPr>
          <a:xfrm>
            <a:off x="4655041" y="407048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74B43055-8982-5378-E7DD-E548C1389335}"/>
              </a:ext>
            </a:extLst>
          </p:cNvPr>
          <p:cNvSpPr/>
          <p:nvPr/>
        </p:nvSpPr>
        <p:spPr>
          <a:xfrm>
            <a:off x="5019565" y="407048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462C42BA-0EE7-3F6B-1624-E391FE3E22F9}"/>
              </a:ext>
            </a:extLst>
          </p:cNvPr>
          <p:cNvSpPr/>
          <p:nvPr/>
        </p:nvSpPr>
        <p:spPr>
          <a:xfrm>
            <a:off x="2104517" y="480122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CD63B3C4-F4F1-0729-1759-3BB985B1548E}"/>
              </a:ext>
            </a:extLst>
          </p:cNvPr>
          <p:cNvSpPr/>
          <p:nvPr/>
        </p:nvSpPr>
        <p:spPr>
          <a:xfrm>
            <a:off x="2468660" y="479831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ACA437DD-7BA9-A58E-2AB0-2D850C10A8B6}"/>
              </a:ext>
            </a:extLst>
          </p:cNvPr>
          <p:cNvSpPr/>
          <p:nvPr/>
        </p:nvSpPr>
        <p:spPr>
          <a:xfrm>
            <a:off x="2832803" y="479831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1F493C54-3679-D3F7-A7E8-0ABF20187A46}"/>
              </a:ext>
            </a:extLst>
          </p:cNvPr>
          <p:cNvSpPr/>
          <p:nvPr/>
        </p:nvSpPr>
        <p:spPr>
          <a:xfrm>
            <a:off x="3196946" y="479831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61BAA34C-2760-A896-49EA-D9A7CF51EA94}"/>
              </a:ext>
            </a:extLst>
          </p:cNvPr>
          <p:cNvSpPr/>
          <p:nvPr/>
        </p:nvSpPr>
        <p:spPr>
          <a:xfrm>
            <a:off x="3561470" y="479831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22480E4D-6B5D-2780-534D-BB2A3CFAAFB7}"/>
              </a:ext>
            </a:extLst>
          </p:cNvPr>
          <p:cNvSpPr/>
          <p:nvPr/>
        </p:nvSpPr>
        <p:spPr>
          <a:xfrm>
            <a:off x="3925994" y="479831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F7A4D9B0-AB4E-0296-800B-432EF3928597}"/>
              </a:ext>
            </a:extLst>
          </p:cNvPr>
          <p:cNvSpPr/>
          <p:nvPr/>
        </p:nvSpPr>
        <p:spPr>
          <a:xfrm>
            <a:off x="4284339" y="479831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45F340C9-765F-A155-4C63-97B14B45C9B8}"/>
              </a:ext>
            </a:extLst>
          </p:cNvPr>
          <p:cNvSpPr/>
          <p:nvPr/>
        </p:nvSpPr>
        <p:spPr>
          <a:xfrm>
            <a:off x="4655041" y="479831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40A0356B-DB74-E944-961E-F62D8D53A02A}"/>
              </a:ext>
            </a:extLst>
          </p:cNvPr>
          <p:cNvSpPr/>
          <p:nvPr/>
        </p:nvSpPr>
        <p:spPr>
          <a:xfrm>
            <a:off x="5019565" y="479831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63A90E32-85F4-531C-DEDB-E7EBAB510C5A}"/>
              </a:ext>
            </a:extLst>
          </p:cNvPr>
          <p:cNvSpPr/>
          <p:nvPr/>
        </p:nvSpPr>
        <p:spPr>
          <a:xfrm>
            <a:off x="2104517" y="514720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19D0AB0B-64C7-0CCD-48CC-27D938711BEA}"/>
              </a:ext>
            </a:extLst>
          </p:cNvPr>
          <p:cNvSpPr/>
          <p:nvPr/>
        </p:nvSpPr>
        <p:spPr>
          <a:xfrm>
            <a:off x="2468660" y="514430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6DF9DB65-C7C7-F323-D0B4-C0877CFCC86C}"/>
              </a:ext>
            </a:extLst>
          </p:cNvPr>
          <p:cNvSpPr/>
          <p:nvPr/>
        </p:nvSpPr>
        <p:spPr>
          <a:xfrm>
            <a:off x="2832803" y="514430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85F98601-EA11-F3BB-94FA-146B4BB1119D}"/>
              </a:ext>
            </a:extLst>
          </p:cNvPr>
          <p:cNvSpPr/>
          <p:nvPr/>
        </p:nvSpPr>
        <p:spPr>
          <a:xfrm>
            <a:off x="3196946" y="514430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D805F586-0454-F760-CA62-3A9FB1E870B3}"/>
              </a:ext>
            </a:extLst>
          </p:cNvPr>
          <p:cNvSpPr/>
          <p:nvPr/>
        </p:nvSpPr>
        <p:spPr>
          <a:xfrm>
            <a:off x="3561470" y="514430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050295CE-1D57-2339-84CB-D8EFA9E837D5}"/>
              </a:ext>
            </a:extLst>
          </p:cNvPr>
          <p:cNvSpPr/>
          <p:nvPr/>
        </p:nvSpPr>
        <p:spPr>
          <a:xfrm>
            <a:off x="3925994" y="514430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E740F1B9-912A-65A7-F689-7207A5D6B6BF}"/>
              </a:ext>
            </a:extLst>
          </p:cNvPr>
          <p:cNvSpPr/>
          <p:nvPr/>
        </p:nvSpPr>
        <p:spPr>
          <a:xfrm>
            <a:off x="4284339" y="514430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FB1028F6-2216-9C59-BB15-7FE3FE78E6AA}"/>
              </a:ext>
            </a:extLst>
          </p:cNvPr>
          <p:cNvSpPr/>
          <p:nvPr/>
        </p:nvSpPr>
        <p:spPr>
          <a:xfrm>
            <a:off x="4655041" y="514430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90FC1ABE-5575-8D05-603D-3CCEA20815E8}"/>
              </a:ext>
            </a:extLst>
          </p:cNvPr>
          <p:cNvSpPr/>
          <p:nvPr/>
        </p:nvSpPr>
        <p:spPr>
          <a:xfrm>
            <a:off x="5019565" y="514430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B09DF459-3CE1-EF37-72B4-339D5FDE1624}"/>
              </a:ext>
            </a:extLst>
          </p:cNvPr>
          <p:cNvSpPr/>
          <p:nvPr/>
        </p:nvSpPr>
        <p:spPr>
          <a:xfrm>
            <a:off x="2104517" y="628023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2B1DA8F0-A61D-4914-6759-634A335F4002}"/>
              </a:ext>
            </a:extLst>
          </p:cNvPr>
          <p:cNvSpPr/>
          <p:nvPr/>
        </p:nvSpPr>
        <p:spPr>
          <a:xfrm>
            <a:off x="2468660" y="627733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64B8F3E6-0C3B-4E6B-56EE-3C616F9AEA3C}"/>
              </a:ext>
            </a:extLst>
          </p:cNvPr>
          <p:cNvSpPr/>
          <p:nvPr/>
        </p:nvSpPr>
        <p:spPr>
          <a:xfrm>
            <a:off x="2832803" y="627733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8E601920-BBD7-E7CA-A137-997EB47E2CB2}"/>
              </a:ext>
            </a:extLst>
          </p:cNvPr>
          <p:cNvSpPr/>
          <p:nvPr/>
        </p:nvSpPr>
        <p:spPr>
          <a:xfrm>
            <a:off x="3196946" y="627733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9629ECA6-F6E6-5724-A952-F07EBE9ABFBC}"/>
              </a:ext>
            </a:extLst>
          </p:cNvPr>
          <p:cNvSpPr/>
          <p:nvPr/>
        </p:nvSpPr>
        <p:spPr>
          <a:xfrm>
            <a:off x="3561470" y="627733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A1CFDD7B-AE30-1FB9-987F-797E1E1A77AE}"/>
              </a:ext>
            </a:extLst>
          </p:cNvPr>
          <p:cNvSpPr/>
          <p:nvPr/>
        </p:nvSpPr>
        <p:spPr>
          <a:xfrm>
            <a:off x="5019565" y="627733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5" name="Title 2">
            <a:extLst>
              <a:ext uri="{FF2B5EF4-FFF2-40B4-BE49-F238E27FC236}">
                <a16:creationId xmlns:a16="http://schemas.microsoft.com/office/drawing/2014/main" id="{737FDD2E-D9CA-CE75-18CB-5B94C6B0BB14}"/>
              </a:ext>
            </a:extLst>
          </p:cNvPr>
          <p:cNvSpPr txBox="1"/>
          <p:nvPr/>
        </p:nvSpPr>
        <p:spPr>
          <a:xfrm>
            <a:off x="2006485" y="599882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26" name="Title 2">
            <a:extLst>
              <a:ext uri="{FF2B5EF4-FFF2-40B4-BE49-F238E27FC236}">
                <a16:creationId xmlns:a16="http://schemas.microsoft.com/office/drawing/2014/main" id="{DA15325D-239D-D761-2BE2-BE3822CB1226}"/>
              </a:ext>
            </a:extLst>
          </p:cNvPr>
          <p:cNvSpPr txBox="1"/>
          <p:nvPr/>
        </p:nvSpPr>
        <p:spPr>
          <a:xfrm>
            <a:off x="3697804" y="5998675"/>
            <a:ext cx="132515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13.5% – 14.5%</a:t>
            </a:r>
          </a:p>
        </p:txBody>
      </p:sp>
      <p:sp>
        <p:nvSpPr>
          <p:cNvPr id="127" name="Title 2">
            <a:extLst>
              <a:ext uri="{FF2B5EF4-FFF2-40B4-BE49-F238E27FC236}">
                <a16:creationId xmlns:a16="http://schemas.microsoft.com/office/drawing/2014/main" id="{B41CB062-B3CF-9FDE-1311-FEE1B1FAA3CD}"/>
              </a:ext>
            </a:extLst>
          </p:cNvPr>
          <p:cNvSpPr txBox="1"/>
          <p:nvPr/>
        </p:nvSpPr>
        <p:spPr>
          <a:xfrm>
            <a:off x="4569367" y="599882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7A46D4A-3123-70DD-1402-4D56075E90E9}"/>
              </a:ext>
            </a:extLst>
          </p:cNvPr>
          <p:cNvCxnSpPr>
            <a:cxnSpLocks/>
          </p:cNvCxnSpPr>
          <p:nvPr/>
        </p:nvCxnSpPr>
        <p:spPr>
          <a:xfrm>
            <a:off x="4790941" y="2444640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1CC04685-1E9A-78AD-B521-BD97BEB9537F}"/>
              </a:ext>
            </a:extLst>
          </p:cNvPr>
          <p:cNvSpPr/>
          <p:nvPr/>
        </p:nvSpPr>
        <p:spPr>
          <a:xfrm>
            <a:off x="2104517" y="552635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8B11090-0F1E-9130-E036-1F70E02E2B14}"/>
              </a:ext>
            </a:extLst>
          </p:cNvPr>
          <p:cNvSpPr/>
          <p:nvPr/>
        </p:nvSpPr>
        <p:spPr>
          <a:xfrm>
            <a:off x="2468660" y="552345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6F4703E-38C4-66B6-0AAA-A7577FF86048}"/>
              </a:ext>
            </a:extLst>
          </p:cNvPr>
          <p:cNvSpPr/>
          <p:nvPr/>
        </p:nvSpPr>
        <p:spPr>
          <a:xfrm>
            <a:off x="2832803" y="552345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6AD0BF80-B769-9BAA-B585-4C4951E651CC}"/>
              </a:ext>
            </a:extLst>
          </p:cNvPr>
          <p:cNvSpPr/>
          <p:nvPr/>
        </p:nvSpPr>
        <p:spPr>
          <a:xfrm>
            <a:off x="3196946" y="552345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0973BC90-B33A-B751-5BDD-28E157D5E2BC}"/>
              </a:ext>
            </a:extLst>
          </p:cNvPr>
          <p:cNvSpPr/>
          <p:nvPr/>
        </p:nvSpPr>
        <p:spPr>
          <a:xfrm>
            <a:off x="3561470" y="552345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A34C17CA-F787-56E9-F2EB-5F92BCC49ACE}"/>
              </a:ext>
            </a:extLst>
          </p:cNvPr>
          <p:cNvSpPr/>
          <p:nvPr/>
        </p:nvSpPr>
        <p:spPr>
          <a:xfrm>
            <a:off x="3925994" y="552345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92FF9485-CFA9-1A63-0EE5-BF96D5D967CE}"/>
              </a:ext>
            </a:extLst>
          </p:cNvPr>
          <p:cNvSpPr/>
          <p:nvPr/>
        </p:nvSpPr>
        <p:spPr>
          <a:xfrm>
            <a:off x="4284339" y="552345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4D6277A3-30D7-6C5F-8DCF-E8F91CCDA879}"/>
              </a:ext>
            </a:extLst>
          </p:cNvPr>
          <p:cNvSpPr/>
          <p:nvPr/>
        </p:nvSpPr>
        <p:spPr>
          <a:xfrm>
            <a:off x="4655041" y="552345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A777FD4-CCEB-5E8E-E8C0-E0C952B590DC}"/>
              </a:ext>
            </a:extLst>
          </p:cNvPr>
          <p:cNvSpPr/>
          <p:nvPr/>
        </p:nvSpPr>
        <p:spPr>
          <a:xfrm>
            <a:off x="5019565" y="552345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pic>
        <p:nvPicPr>
          <p:cNvPr id="33" name="Picture Placeholder 8">
            <a:extLst>
              <a:ext uri="{FF2B5EF4-FFF2-40B4-BE49-F238E27FC236}">
                <a16:creationId xmlns:a16="http://schemas.microsoft.com/office/drawing/2014/main" id="{54D2414D-213F-C0D6-DF10-A7D019FB78D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09684" y="593768"/>
            <a:ext cx="2114328" cy="6400800"/>
          </a:xfrm>
          <a:prstGeom prst="rect">
            <a:avLst/>
          </a:prstGeom>
        </p:spPr>
      </p:pic>
      <p:sp>
        <p:nvSpPr>
          <p:cNvPr id="34" name="object 10">
            <a:extLst>
              <a:ext uri="{FF2B5EF4-FFF2-40B4-BE49-F238E27FC236}">
                <a16:creationId xmlns:a16="http://schemas.microsoft.com/office/drawing/2014/main" id="{C253552D-575F-5CDC-9429-090B7D8D4751}"/>
              </a:ext>
            </a:extLst>
          </p:cNvPr>
          <p:cNvSpPr txBox="1"/>
          <p:nvPr/>
        </p:nvSpPr>
        <p:spPr>
          <a:xfrm rot="16200000">
            <a:off x="7683080" y="4494426"/>
            <a:ext cx="4652237" cy="41043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MALBEC</a:t>
            </a:r>
            <a:endParaRPr lang="en-AU" sz="3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852DC9A-758D-3210-EE4C-E2586C586504}"/>
              </a:ext>
            </a:extLst>
          </p:cNvPr>
          <p:cNvCxnSpPr>
            <a:cxnSpLocks/>
          </p:cNvCxnSpPr>
          <p:nvPr/>
        </p:nvCxnSpPr>
        <p:spPr>
          <a:xfrm>
            <a:off x="5150704" y="2444640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1849E29-E159-7C8C-AAA9-5499D77A33DB}"/>
              </a:ext>
            </a:extLst>
          </p:cNvPr>
          <p:cNvCxnSpPr>
            <a:cxnSpLocks/>
          </p:cNvCxnSpPr>
          <p:nvPr/>
        </p:nvCxnSpPr>
        <p:spPr>
          <a:xfrm>
            <a:off x="4790941" y="2569446"/>
            <a:ext cx="38483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EAE203C-6098-7ED6-D32E-4165167E5C57}"/>
              </a:ext>
            </a:extLst>
          </p:cNvPr>
          <p:cNvGrpSpPr/>
          <p:nvPr/>
        </p:nvGrpSpPr>
        <p:grpSpPr>
          <a:xfrm>
            <a:off x="4299355" y="6287100"/>
            <a:ext cx="278634" cy="272668"/>
            <a:chOff x="8032638" y="5926610"/>
            <a:chExt cx="278634" cy="272668"/>
          </a:xfrm>
        </p:grpSpPr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4F470C75-4317-D66B-73E1-626D2CC6783E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4D56EBAB-BC6B-9EA6-8F7D-5692A38AB8D9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sp>
        <p:nvSpPr>
          <p:cNvPr id="6" name="Oval 5">
            <a:extLst>
              <a:ext uri="{FF2B5EF4-FFF2-40B4-BE49-F238E27FC236}">
                <a16:creationId xmlns:a16="http://schemas.microsoft.com/office/drawing/2014/main" id="{5274B4A0-F588-2F65-5739-57927B338646}"/>
              </a:ext>
            </a:extLst>
          </p:cNvPr>
          <p:cNvSpPr/>
          <p:nvPr/>
        </p:nvSpPr>
        <p:spPr>
          <a:xfrm>
            <a:off x="4667297" y="627733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37F11F9-6EDB-88B4-5CB9-068AC0E4640C}"/>
              </a:ext>
            </a:extLst>
          </p:cNvPr>
          <p:cNvGrpSpPr/>
          <p:nvPr/>
        </p:nvGrpSpPr>
        <p:grpSpPr>
          <a:xfrm rot="10800000">
            <a:off x="3932096" y="6287100"/>
            <a:ext cx="278634" cy="272668"/>
            <a:chOff x="8032638" y="5926610"/>
            <a:chExt cx="278634" cy="272668"/>
          </a:xfrm>
        </p:grpSpPr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9945878E-E50A-51F7-7B10-49CD1867DA0C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B36AEBEB-EEDF-0F50-EC0D-2A7848051FCA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sp>
        <p:nvSpPr>
          <p:cNvPr id="7" name="Title 2">
            <a:extLst>
              <a:ext uri="{FF2B5EF4-FFF2-40B4-BE49-F238E27FC236}">
                <a16:creationId xmlns:a16="http://schemas.microsoft.com/office/drawing/2014/main" id="{02112B14-F389-1A3E-2D6B-E12F87D2617C}"/>
              </a:ext>
            </a:extLst>
          </p:cNvPr>
          <p:cNvSpPr txBox="1"/>
          <p:nvPr/>
        </p:nvSpPr>
        <p:spPr>
          <a:xfrm>
            <a:off x="616109" y="5129948"/>
            <a:ext cx="1666540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TANIN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CCC25FC-2FFE-9A72-DAEE-889A19043AF5}"/>
              </a:ext>
            </a:extLst>
          </p:cNvPr>
          <p:cNvCxnSpPr>
            <a:cxnSpLocks/>
          </p:cNvCxnSpPr>
          <p:nvPr/>
        </p:nvCxnSpPr>
        <p:spPr>
          <a:xfrm>
            <a:off x="1350800" y="5297819"/>
            <a:ext cx="69406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itle 2">
            <a:extLst>
              <a:ext uri="{FF2B5EF4-FFF2-40B4-BE49-F238E27FC236}">
                <a16:creationId xmlns:a16="http://schemas.microsoft.com/office/drawing/2014/main" id="{EB27B9FA-B6E4-7206-48B2-9CA0EE5C1494}"/>
              </a:ext>
            </a:extLst>
          </p:cNvPr>
          <p:cNvSpPr txBox="1"/>
          <p:nvPr/>
        </p:nvSpPr>
        <p:spPr>
          <a:xfrm>
            <a:off x="616110" y="2175700"/>
            <a:ext cx="1104374" cy="282528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6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WARNA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A89C7E35-F15A-72E0-7819-FACD718218A5}"/>
              </a:ext>
            </a:extLst>
          </p:cNvPr>
          <p:cNvCxnSpPr>
            <a:cxnSpLocks/>
          </p:cNvCxnSpPr>
          <p:nvPr/>
        </p:nvCxnSpPr>
        <p:spPr>
          <a:xfrm>
            <a:off x="1595116" y="2284066"/>
            <a:ext cx="44974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itle 2">
            <a:extLst>
              <a:ext uri="{FF2B5EF4-FFF2-40B4-BE49-F238E27FC236}">
                <a16:creationId xmlns:a16="http://schemas.microsoft.com/office/drawing/2014/main" id="{415F7C3C-36BE-DF2B-FB84-055A65E33372}"/>
              </a:ext>
            </a:extLst>
          </p:cNvPr>
          <p:cNvSpPr txBox="1"/>
          <p:nvPr/>
        </p:nvSpPr>
        <p:spPr>
          <a:xfrm>
            <a:off x="616109" y="3218002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BODY</a:t>
            </a:r>
          </a:p>
        </p:txBody>
      </p:sp>
      <p:sp>
        <p:nvSpPr>
          <p:cNvPr id="36" name="Title 2">
            <a:extLst>
              <a:ext uri="{FF2B5EF4-FFF2-40B4-BE49-F238E27FC236}">
                <a16:creationId xmlns:a16="http://schemas.microsoft.com/office/drawing/2014/main" id="{7B5696B0-4AC0-C9F0-7609-8B608C890F71}"/>
              </a:ext>
            </a:extLst>
          </p:cNvPr>
          <p:cNvSpPr txBox="1"/>
          <p:nvPr/>
        </p:nvSpPr>
        <p:spPr>
          <a:xfrm>
            <a:off x="1925372" y="288610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Ringan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38" name="Title 2">
            <a:extLst>
              <a:ext uri="{FF2B5EF4-FFF2-40B4-BE49-F238E27FC236}">
                <a16:creationId xmlns:a16="http://schemas.microsoft.com/office/drawing/2014/main" id="{F7749CF7-1883-1375-E247-8C7D3EF3DBAB}"/>
              </a:ext>
            </a:extLst>
          </p:cNvPr>
          <p:cNvSpPr txBox="1"/>
          <p:nvPr/>
        </p:nvSpPr>
        <p:spPr>
          <a:xfrm>
            <a:off x="3195123" y="288610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49" name="Title 2">
            <a:extLst>
              <a:ext uri="{FF2B5EF4-FFF2-40B4-BE49-F238E27FC236}">
                <a16:creationId xmlns:a16="http://schemas.microsoft.com/office/drawing/2014/main" id="{FB5A0F98-F120-26F0-F513-84E7C428CD43}"/>
              </a:ext>
            </a:extLst>
          </p:cNvPr>
          <p:cNvSpPr txBox="1"/>
          <p:nvPr/>
        </p:nvSpPr>
        <p:spPr>
          <a:xfrm>
            <a:off x="4488254" y="379731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Manis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B444E700-AF63-A3F6-B8AE-67C2444A6844}"/>
              </a:ext>
            </a:extLst>
          </p:cNvPr>
          <p:cNvCxnSpPr>
            <a:cxnSpLocks/>
          </p:cNvCxnSpPr>
          <p:nvPr/>
        </p:nvCxnSpPr>
        <p:spPr>
          <a:xfrm>
            <a:off x="1292376" y="3385873"/>
            <a:ext cx="75248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itle 2">
            <a:extLst>
              <a:ext uri="{FF2B5EF4-FFF2-40B4-BE49-F238E27FC236}">
                <a16:creationId xmlns:a16="http://schemas.microsoft.com/office/drawing/2014/main" id="{79B98B9F-2287-C079-AB1A-D29D3F01B0E0}"/>
              </a:ext>
            </a:extLst>
          </p:cNvPr>
          <p:cNvSpPr txBox="1"/>
          <p:nvPr/>
        </p:nvSpPr>
        <p:spPr>
          <a:xfrm>
            <a:off x="616109" y="4054771"/>
            <a:ext cx="1236131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MANISNYA</a:t>
            </a:r>
          </a:p>
        </p:txBody>
      </p:sp>
      <p:sp>
        <p:nvSpPr>
          <p:cNvPr id="52" name="Title 2">
            <a:extLst>
              <a:ext uri="{FF2B5EF4-FFF2-40B4-BE49-F238E27FC236}">
                <a16:creationId xmlns:a16="http://schemas.microsoft.com/office/drawing/2014/main" id="{DA0D2AE7-F880-9821-78D0-E0A57A06C7C5}"/>
              </a:ext>
            </a:extLst>
          </p:cNvPr>
          <p:cNvSpPr txBox="1"/>
          <p:nvPr/>
        </p:nvSpPr>
        <p:spPr>
          <a:xfrm>
            <a:off x="1923140" y="4469133"/>
            <a:ext cx="140608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Rendah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53" name="Title 2">
            <a:extLst>
              <a:ext uri="{FF2B5EF4-FFF2-40B4-BE49-F238E27FC236}">
                <a16:creationId xmlns:a16="http://schemas.microsoft.com/office/drawing/2014/main" id="{8F9FBB54-A534-2A8D-82B4-106437CBA4F5}"/>
              </a:ext>
            </a:extLst>
          </p:cNvPr>
          <p:cNvSpPr txBox="1"/>
          <p:nvPr/>
        </p:nvSpPr>
        <p:spPr>
          <a:xfrm>
            <a:off x="3045940" y="4477262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64" name="Title 2">
            <a:extLst>
              <a:ext uri="{FF2B5EF4-FFF2-40B4-BE49-F238E27FC236}">
                <a16:creationId xmlns:a16="http://schemas.microsoft.com/office/drawing/2014/main" id="{405D0448-D3ED-CC67-F8F4-4243E0126F5D}"/>
              </a:ext>
            </a:extLst>
          </p:cNvPr>
          <p:cNvSpPr txBox="1"/>
          <p:nvPr/>
        </p:nvSpPr>
        <p:spPr>
          <a:xfrm>
            <a:off x="4488254" y="4448388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Tinggi</a:t>
            </a:r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FEE629C4-72DB-077F-92AF-2EBE748471FD}"/>
              </a:ext>
            </a:extLst>
          </p:cNvPr>
          <p:cNvCxnSpPr>
            <a:cxnSpLocks/>
          </p:cNvCxnSpPr>
          <p:nvPr/>
        </p:nvCxnSpPr>
        <p:spPr>
          <a:xfrm>
            <a:off x="1021616" y="4923862"/>
            <a:ext cx="102324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itle 2">
            <a:extLst>
              <a:ext uri="{FF2B5EF4-FFF2-40B4-BE49-F238E27FC236}">
                <a16:creationId xmlns:a16="http://schemas.microsoft.com/office/drawing/2014/main" id="{29568CF7-0888-C958-EB93-8C58A45D0ECA}"/>
              </a:ext>
            </a:extLst>
          </p:cNvPr>
          <p:cNvSpPr txBox="1"/>
          <p:nvPr/>
        </p:nvSpPr>
        <p:spPr>
          <a:xfrm>
            <a:off x="616109" y="549460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KEASAMAN</a:t>
            </a:r>
          </a:p>
        </p:txBody>
      </p: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C346E1B7-AB65-ED00-CBDF-92DA3D840677}"/>
              </a:ext>
            </a:extLst>
          </p:cNvPr>
          <p:cNvCxnSpPr>
            <a:cxnSpLocks/>
          </p:cNvCxnSpPr>
          <p:nvPr/>
        </p:nvCxnSpPr>
        <p:spPr>
          <a:xfrm>
            <a:off x="1881152" y="5640790"/>
            <a:ext cx="16371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Title 2">
            <a:extLst>
              <a:ext uri="{FF2B5EF4-FFF2-40B4-BE49-F238E27FC236}">
                <a16:creationId xmlns:a16="http://schemas.microsoft.com/office/drawing/2014/main" id="{2ACC086C-269D-55CD-2109-9FD663DC4BD9}"/>
              </a:ext>
            </a:extLst>
          </p:cNvPr>
          <p:cNvSpPr txBox="1"/>
          <p:nvPr/>
        </p:nvSpPr>
        <p:spPr>
          <a:xfrm>
            <a:off x="616109" y="6252474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ALKOHOL</a:t>
            </a:r>
          </a:p>
        </p:txBody>
      </p: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49C2263C-630E-07C6-36B5-B562DC2451FF}"/>
              </a:ext>
            </a:extLst>
          </p:cNvPr>
          <p:cNvCxnSpPr>
            <a:cxnSpLocks/>
          </p:cNvCxnSpPr>
          <p:nvPr/>
        </p:nvCxnSpPr>
        <p:spPr>
          <a:xfrm>
            <a:off x="1720484" y="6420345"/>
            <a:ext cx="32437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086C9C2D-405E-5573-89E6-E9318EEC8CA9}"/>
              </a:ext>
            </a:extLst>
          </p:cNvPr>
          <p:cNvCxnSpPr>
            <a:cxnSpLocks/>
          </p:cNvCxnSpPr>
          <p:nvPr/>
        </p:nvCxnSpPr>
        <p:spPr>
          <a:xfrm>
            <a:off x="1784733" y="4221446"/>
            <a:ext cx="26012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2">
            <a:extLst>
              <a:ext uri="{FF2B5EF4-FFF2-40B4-BE49-F238E27FC236}">
                <a16:creationId xmlns:a16="http://schemas.microsoft.com/office/drawing/2014/main" id="{BAB3CA4D-E95B-5091-BAA3-B36BB24EFEEB}"/>
              </a:ext>
            </a:extLst>
          </p:cNvPr>
          <p:cNvSpPr txBox="1"/>
          <p:nvPr/>
        </p:nvSpPr>
        <p:spPr>
          <a:xfrm>
            <a:off x="4540753" y="2901380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 err="1">
                <a:solidFill>
                  <a:schemeClr val="tx1"/>
                </a:solidFill>
                <a:latin typeface="Neue Haas Grotesk Text Pro" panose="020B0504020202020204" pitchFamily="34" charset="77"/>
              </a:rPr>
              <a:t>Pekat</a:t>
            </a:r>
            <a:endParaRPr lang="en-US" sz="1200" cap="none" dirty="0">
              <a:solidFill>
                <a:schemeClr val="tx1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8" name="Title 2">
            <a:extLst>
              <a:ext uri="{FF2B5EF4-FFF2-40B4-BE49-F238E27FC236}">
                <a16:creationId xmlns:a16="http://schemas.microsoft.com/office/drawing/2014/main" id="{2914DE1A-ECAE-C00D-C00A-4CC2518E9B19}"/>
              </a:ext>
            </a:extLst>
          </p:cNvPr>
          <p:cNvSpPr txBox="1"/>
          <p:nvPr/>
        </p:nvSpPr>
        <p:spPr>
          <a:xfrm>
            <a:off x="1772984" y="3809084"/>
            <a:ext cx="1067418" cy="192062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Tidak Manis</a:t>
            </a:r>
          </a:p>
        </p:txBody>
      </p:sp>
      <p:sp>
        <p:nvSpPr>
          <p:cNvPr id="29" name="Title 2">
            <a:extLst>
              <a:ext uri="{FF2B5EF4-FFF2-40B4-BE49-F238E27FC236}">
                <a16:creationId xmlns:a16="http://schemas.microsoft.com/office/drawing/2014/main" id="{62ED6DEE-42FA-906E-BE8D-F06E0087A81C}"/>
              </a:ext>
            </a:extLst>
          </p:cNvPr>
          <p:cNvSpPr txBox="1"/>
          <p:nvPr/>
        </p:nvSpPr>
        <p:spPr>
          <a:xfrm>
            <a:off x="3098439" y="3812586"/>
            <a:ext cx="132061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Sedang</a:t>
            </a:r>
          </a:p>
        </p:txBody>
      </p:sp>
      <p:sp>
        <p:nvSpPr>
          <p:cNvPr id="37" name="Title 2">
            <a:extLst>
              <a:ext uri="{FF2B5EF4-FFF2-40B4-BE49-F238E27FC236}">
                <a16:creationId xmlns:a16="http://schemas.microsoft.com/office/drawing/2014/main" id="{0C1EF0BA-6B06-633C-5396-51C1FDD49225}"/>
              </a:ext>
            </a:extLst>
          </p:cNvPr>
          <p:cNvSpPr txBox="1"/>
          <p:nvPr/>
        </p:nvSpPr>
        <p:spPr>
          <a:xfrm>
            <a:off x="668608" y="4771262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500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Oak</a:t>
            </a:r>
          </a:p>
        </p:txBody>
      </p:sp>
    </p:spTree>
    <p:extLst>
      <p:ext uri="{BB962C8B-B14F-4D97-AF65-F5344CB8AC3E}">
        <p14:creationId xmlns:p14="http://schemas.microsoft.com/office/powerpoint/2010/main" val="3616994939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025C1A4-CB48-37E7-5004-B5B7EE410F8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388842"/>
            <a:ext cx="6096000" cy="6092317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C42DB02-A4D5-C1F6-B253-8314459C4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419" y="231935"/>
            <a:ext cx="4829691" cy="785732"/>
          </a:xfrm>
        </p:spPr>
        <p:txBody>
          <a:bodyPr/>
          <a:lstStyle/>
          <a:p>
            <a:r>
              <a:rPr lang="en-US" dirty="0"/>
              <a:t>LANGHORNE CREEK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DCD0B9-24C7-5F10-AB48-88B3EFE01A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888" y="1126524"/>
            <a:ext cx="5340350" cy="1325563"/>
          </a:xfrm>
        </p:spPr>
        <p:txBody>
          <a:bodyPr/>
          <a:lstStyle/>
          <a:p>
            <a:r>
              <a:rPr lang="en-US" dirty="0">
                <a:solidFill>
                  <a:schemeClr val="accent5"/>
                </a:solidFill>
              </a:rPr>
              <a:t>BANGKIT </a:t>
            </a:r>
          </a:p>
          <a:p>
            <a:r>
              <a:rPr lang="en-US" dirty="0">
                <a:solidFill>
                  <a:schemeClr val="accent5"/>
                </a:solidFill>
              </a:rPr>
              <a:t>MENJADI</a:t>
            </a:r>
          </a:p>
          <a:p>
            <a:r>
              <a:rPr lang="en-US" dirty="0">
                <a:solidFill>
                  <a:schemeClr val="accent5"/>
                </a:solidFill>
              </a:rPr>
              <a:t>TERKENAL</a:t>
            </a: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EC4F9B9F-9F41-D51D-0669-FD32332342F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82885" y="4077325"/>
            <a:ext cx="3686747" cy="3133240"/>
          </a:xfrm>
        </p:spPr>
        <p:txBody>
          <a:bodyPr/>
          <a:lstStyle/>
          <a:p>
            <a:r>
              <a:rPr lang="en-A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Wilayah </a:t>
            </a:r>
            <a:r>
              <a:rPr lang="en-AU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anggur</a:t>
            </a:r>
            <a:r>
              <a:rPr lang="en-A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bersejarah</a:t>
            </a:r>
            <a:r>
              <a:rPr lang="en-A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A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peningkatan</a:t>
            </a:r>
            <a:r>
              <a:rPr lang="en-A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reputasi</a:t>
            </a:r>
            <a:r>
              <a:rPr lang="en-A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A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anggur</a:t>
            </a:r>
            <a:r>
              <a:rPr lang="en-A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AU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merahnya</a:t>
            </a:r>
            <a:r>
              <a:rPr lang="en-A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AU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dinamis</a:t>
            </a:r>
            <a:r>
              <a:rPr lang="en-A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AU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komunitas</a:t>
            </a:r>
            <a:r>
              <a:rPr lang="en-A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AU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bersemangat</a:t>
            </a:r>
            <a:r>
              <a:rPr lang="en-A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AU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bersahabat</a:t>
            </a:r>
            <a:r>
              <a:rPr lang="en-A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35418610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933A3AF-83CE-B069-EFE2-FCE7A63BA3C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252960" cy="6858000"/>
          </a:xfrm>
          <a:prstGeom prst="rect">
            <a:avLst/>
          </a:prstGeom>
        </p:spPr>
      </p:pic>
      <p:sp>
        <p:nvSpPr>
          <p:cNvPr id="5" name="Freeform 4">
            <a:extLst>
              <a:ext uri="{FF2B5EF4-FFF2-40B4-BE49-F238E27FC236}">
                <a16:creationId xmlns:a16="http://schemas.microsoft.com/office/drawing/2014/main" id="{B872944F-7255-B49A-CC0E-EFD238254BDE}"/>
              </a:ext>
            </a:extLst>
          </p:cNvPr>
          <p:cNvSpPr/>
          <p:nvPr/>
        </p:nvSpPr>
        <p:spPr>
          <a:xfrm>
            <a:off x="-18288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dirty="0">
              <a:latin typeface="Neue Haas Grotesk Text Pro" panose="020B0504020202020204" pitchFamily="34" charset="77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45BAA86D-E94D-49BB-69D4-28ADEC87ED1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0080" y="6301153"/>
            <a:ext cx="2822695" cy="123397"/>
          </a:xfrm>
          <a:prstGeom prst="rect">
            <a:avLst/>
          </a:prstGeom>
        </p:spPr>
      </p:pic>
      <p:sp>
        <p:nvSpPr>
          <p:cNvPr id="2" name="object 2">
            <a:extLst>
              <a:ext uri="{FF2B5EF4-FFF2-40B4-BE49-F238E27FC236}">
                <a16:creationId xmlns:a16="http://schemas.microsoft.com/office/drawing/2014/main" id="{7F8650B0-D7B0-176F-03B0-27231688B8F3}"/>
              </a:ext>
            </a:extLst>
          </p:cNvPr>
          <p:cNvSpPr txBox="1"/>
          <p:nvPr/>
        </p:nvSpPr>
        <p:spPr>
          <a:xfrm>
            <a:off x="2100995" y="3017165"/>
            <a:ext cx="8105975" cy="1128471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522" algn="ctr">
              <a:spcBef>
                <a:spcPts val="91"/>
              </a:spcBef>
              <a:tabLst>
                <a:tab pos="1162574" algn="l"/>
                <a:tab pos="2432878" algn="l"/>
                <a:tab pos="3690509" algn="l"/>
                <a:tab pos="4919334" algn="l"/>
                <a:tab pos="6532419" algn="l"/>
                <a:tab pos="9045952" algn="l"/>
              </a:tabLst>
            </a:pPr>
            <a:r>
              <a:rPr lang="en-AU" altLang="ja-JP" sz="5400" b="0" dirty="0" err="1">
                <a:solidFill>
                  <a:schemeClr val="accent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Terima</a:t>
            </a:r>
            <a:r>
              <a:rPr lang="en-AU" altLang="ja-JP" sz="5400" b="0" dirty="0">
                <a:solidFill>
                  <a:schemeClr val="accent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 </a:t>
            </a:r>
            <a:r>
              <a:rPr lang="en-AU" altLang="ja-JP" sz="5400" b="0" dirty="0" err="1">
                <a:solidFill>
                  <a:schemeClr val="accent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kasih</a:t>
            </a:r>
            <a:endParaRPr lang="pt-BR" sz="5400" b="0" spc="272" dirty="0">
              <a:solidFill>
                <a:schemeClr val="accent2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9349937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CEA4DA-CACF-6365-0AF7-2AA42CC1BB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02162F-A0CA-065F-FE6B-C795BFB951E1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000AF9-C5D2-D5EA-EF41-8E68A829E41B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09948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07A9F4B9-C793-E942-3C79-DA2F2C2BC40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45"/>
          <a:stretch/>
        </p:blipFill>
        <p:spPr>
          <a:xfrm>
            <a:off x="0" y="368300"/>
            <a:ext cx="6096000" cy="610374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4762CF8-1C9D-0CA1-735C-9E3757B608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3" y="203158"/>
            <a:ext cx="4829691" cy="785732"/>
          </a:xfrm>
        </p:spPr>
        <p:txBody>
          <a:bodyPr/>
          <a:lstStyle/>
          <a:p>
            <a:r>
              <a:rPr lang="en-US" dirty="0"/>
              <a:t>LANGHORNE CREEK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91661C-849C-778D-4496-D3C22486232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3" y="2988888"/>
            <a:ext cx="4591388" cy="3133240"/>
          </a:xfrm>
        </p:spPr>
        <p:txBody>
          <a:bodyPr/>
          <a:lstStyle/>
          <a:p>
            <a:pPr marL="0" indent="0">
              <a:spcBef>
                <a:spcPts val="800"/>
              </a:spcBef>
              <a:buNone/>
            </a:pP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Langhorne Creek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merupakan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wilayah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anggur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bekerja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keras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sejarah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panjang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memproduksi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buah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anggur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berkualitas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anggur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merah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premium.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/>
                </a:solidFill>
              </a:rPr>
              <a:t>Rumah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bagi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penanam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Anggur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generasi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ke-enam</a:t>
            </a:r>
            <a:r>
              <a:rPr lang="en-US" dirty="0">
                <a:solidFill>
                  <a:schemeClr val="bg1"/>
                </a:solidFill>
              </a:rPr>
              <a:t> dan </a:t>
            </a:r>
            <a:r>
              <a:rPr lang="en-US" dirty="0" err="1">
                <a:solidFill>
                  <a:schemeClr val="bg1"/>
                </a:solidFill>
              </a:rPr>
              <a:t>perkebunan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tua</a:t>
            </a:r>
            <a:r>
              <a:rPr lang="en-US" dirty="0">
                <a:solidFill>
                  <a:schemeClr val="bg1"/>
                </a:solidFill>
              </a:rPr>
              <a:t>. 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/>
                </a:solidFill>
              </a:rPr>
              <a:t>Iklim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sedang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maritim</a:t>
            </a:r>
            <a:r>
              <a:rPr lang="en-US" dirty="0">
                <a:solidFill>
                  <a:schemeClr val="bg1"/>
                </a:solidFill>
              </a:rPr>
              <a:t> dan </a:t>
            </a:r>
            <a:r>
              <a:rPr lang="en-US" dirty="0" err="1">
                <a:solidFill>
                  <a:schemeClr val="bg1"/>
                </a:solidFill>
              </a:rPr>
              <a:t>tanah</a:t>
            </a:r>
            <a:r>
              <a:rPr lang="en-US" dirty="0">
                <a:solidFill>
                  <a:schemeClr val="bg1"/>
                </a:solidFill>
              </a:rPr>
              <a:t>  yang </a:t>
            </a:r>
            <a:r>
              <a:rPr lang="en-US" dirty="0" err="1">
                <a:solidFill>
                  <a:schemeClr val="bg1"/>
                </a:solidFill>
              </a:rPr>
              <a:t>subur</a:t>
            </a:r>
            <a:endParaRPr lang="en-US" dirty="0">
              <a:solidFill>
                <a:schemeClr val="bg1"/>
              </a:solidFill>
            </a:endParaRP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/>
                </a:solidFill>
              </a:rPr>
              <a:t>Fokus</a:t>
            </a:r>
            <a:r>
              <a:rPr lang="en-US" dirty="0">
                <a:solidFill>
                  <a:schemeClr val="bg1"/>
                </a:solidFill>
              </a:rPr>
              <a:t> pada Shiraz, Cabernet Sauvignon dan Malbec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/>
                </a:solidFill>
              </a:rPr>
              <a:t>Meningkatnya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jumlah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produsen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butik</a:t>
            </a:r>
            <a:r>
              <a:rPr lang="en-US" dirty="0">
                <a:solidFill>
                  <a:schemeClr val="bg1"/>
                </a:solidFill>
              </a:rPr>
              <a:t> yang </a:t>
            </a:r>
            <a:r>
              <a:rPr lang="en-US" dirty="0" err="1">
                <a:solidFill>
                  <a:schemeClr val="bg1"/>
                </a:solidFill>
              </a:rPr>
              <a:t>menciptakan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gaya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tradisional</a:t>
            </a:r>
            <a:r>
              <a:rPr lang="en-US" dirty="0">
                <a:solidFill>
                  <a:schemeClr val="bg1"/>
                </a:solidFill>
              </a:rPr>
              <a:t> dan </a:t>
            </a:r>
            <a:r>
              <a:rPr lang="en-US" dirty="0" err="1">
                <a:solidFill>
                  <a:schemeClr val="bg1"/>
                </a:solidFill>
              </a:rPr>
              <a:t>inovatif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DE3DB73-2185-EB6B-CCCA-C32695F3740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56363" y="1071022"/>
            <a:ext cx="5565748" cy="1325563"/>
          </a:xfrm>
        </p:spPr>
        <p:txBody>
          <a:bodyPr/>
          <a:lstStyle/>
          <a:p>
            <a:r>
              <a:rPr lang="en-US" sz="5000" dirty="0">
                <a:solidFill>
                  <a:schemeClr val="accent4"/>
                </a:solidFill>
              </a:rPr>
              <a:t>PAHLAWAN ANGGUR YANG </a:t>
            </a:r>
          </a:p>
          <a:p>
            <a:r>
              <a:rPr lang="en-US" sz="5000" dirty="0">
                <a:solidFill>
                  <a:schemeClr val="accent4"/>
                </a:solidFill>
              </a:rPr>
              <a:t>MURAH  HATI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A8E7ED6-9E93-DEBA-220D-392B5542ACF8}"/>
              </a:ext>
            </a:extLst>
          </p:cNvPr>
          <p:cNvSpPr/>
          <p:nvPr/>
        </p:nvSpPr>
        <p:spPr>
          <a:xfrm>
            <a:off x="0" y="6489700"/>
            <a:ext cx="1527982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8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Credit: FPT/Adam Bruzzone</a:t>
            </a:r>
          </a:p>
        </p:txBody>
      </p:sp>
    </p:spTree>
    <p:extLst>
      <p:ext uri="{BB962C8B-B14F-4D97-AF65-F5344CB8AC3E}">
        <p14:creationId xmlns:p14="http://schemas.microsoft.com/office/powerpoint/2010/main" val="602433484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074BADF-07CD-2B27-08AE-DF38B7EBA5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368300"/>
            <a:ext cx="6096000" cy="610362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CBCDC0B-F635-F360-B8FF-6CF32D070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4200"/>
            <a:ext cx="6158452" cy="1325562"/>
          </a:xfrm>
        </p:spPr>
        <p:txBody>
          <a:bodyPr/>
          <a:lstStyle/>
          <a:p>
            <a:r>
              <a:rPr lang="en-US" sz="6000" dirty="0">
                <a:solidFill>
                  <a:schemeClr val="accent1"/>
                </a:solidFill>
                <a:latin typeface="+mj-lt"/>
              </a:rPr>
              <a:t>HARI INI KITA AKAN MEMBAHAS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4A6FBD-A36B-526C-BC1F-FA8C1FBADFD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3888" y="3924151"/>
            <a:ext cx="4829691" cy="1530521"/>
          </a:xfrm>
        </p:spPr>
        <p:txBody>
          <a:bodyPr/>
          <a:lstStyle/>
          <a:p>
            <a:pPr>
              <a:lnSpc>
                <a:spcPct val="99000"/>
              </a:lnSpc>
              <a:spcBef>
                <a:spcPts val="800"/>
              </a:spcBef>
            </a:pPr>
            <a:r>
              <a:rPr lang="en-US" dirty="0"/>
              <a:t>Sejarah Langhorne Creek</a:t>
            </a:r>
          </a:p>
          <a:p>
            <a:pPr>
              <a:lnSpc>
                <a:spcPct val="99000"/>
              </a:lnSpc>
              <a:spcBef>
                <a:spcPts val="800"/>
              </a:spcBef>
            </a:pPr>
            <a:r>
              <a:rPr lang="en-US" dirty="0" err="1"/>
              <a:t>Geografi</a:t>
            </a:r>
            <a:r>
              <a:rPr lang="en-US" dirty="0"/>
              <a:t>, </a:t>
            </a:r>
            <a:r>
              <a:rPr lang="en-US" dirty="0" err="1"/>
              <a:t>iklim</a:t>
            </a:r>
            <a:r>
              <a:rPr lang="en-US" dirty="0"/>
              <a:t> dan </a:t>
            </a:r>
            <a:r>
              <a:rPr lang="en-US" dirty="0" err="1"/>
              <a:t>tanah</a:t>
            </a:r>
            <a:endParaRPr lang="en-US" dirty="0"/>
          </a:p>
          <a:p>
            <a:pPr>
              <a:lnSpc>
                <a:spcPct val="99000"/>
              </a:lnSpc>
              <a:spcBef>
                <a:spcPts val="800"/>
              </a:spcBef>
            </a:pPr>
            <a:r>
              <a:rPr lang="en-US" dirty="0" err="1"/>
              <a:t>Pembudidayaan</a:t>
            </a:r>
            <a:r>
              <a:rPr lang="en-US" dirty="0"/>
              <a:t> </a:t>
            </a:r>
            <a:r>
              <a:rPr lang="en-US" dirty="0" err="1"/>
              <a:t>anggur</a:t>
            </a:r>
            <a:endParaRPr lang="en-US" dirty="0"/>
          </a:p>
          <a:p>
            <a:pPr>
              <a:lnSpc>
                <a:spcPct val="99000"/>
              </a:lnSpc>
              <a:spcBef>
                <a:spcPts val="800"/>
              </a:spcBef>
            </a:pPr>
            <a:r>
              <a:rPr lang="en-US" dirty="0" err="1"/>
              <a:t>Pembuatan</a:t>
            </a:r>
            <a:r>
              <a:rPr lang="en-US" dirty="0"/>
              <a:t> </a:t>
            </a:r>
            <a:r>
              <a:rPr lang="en-US" dirty="0" err="1"/>
              <a:t>anggur</a:t>
            </a:r>
            <a:r>
              <a:rPr lang="en-US" dirty="0"/>
              <a:t> </a:t>
            </a:r>
          </a:p>
          <a:p>
            <a:pPr>
              <a:lnSpc>
                <a:spcPct val="99000"/>
              </a:lnSpc>
              <a:spcBef>
                <a:spcPts val="800"/>
              </a:spcBef>
            </a:pPr>
            <a:r>
              <a:rPr lang="en-US" dirty="0" err="1"/>
              <a:t>Varietas</a:t>
            </a:r>
            <a:r>
              <a:rPr lang="en-US" dirty="0"/>
              <a:t> yang </a:t>
            </a:r>
            <a:r>
              <a:rPr lang="en-US" dirty="0" err="1"/>
              <a:t>terkemuka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8933285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4953748A-19FA-65E8-827E-4EB8E509E76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07205" y="368300"/>
            <a:ext cx="4684796" cy="2713065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B5B51B5-DA05-CE25-CD97-B952DAC601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2276" y="3477251"/>
            <a:ext cx="2382787" cy="662774"/>
          </a:xfrm>
        </p:spPr>
        <p:txBody>
          <a:bodyPr/>
          <a:lstStyle/>
          <a:p>
            <a:r>
              <a:rPr lang="en-US" dirty="0"/>
              <a:t>1860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C74B72-A378-F166-EE3C-5A671D83C8B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12276" y="4140032"/>
            <a:ext cx="2382787" cy="1461301"/>
          </a:xfrm>
        </p:spPr>
        <p:txBody>
          <a:bodyPr/>
          <a:lstStyle/>
          <a:p>
            <a:pPr>
              <a:lnSpc>
                <a:spcPct val="95000"/>
              </a:lnSpc>
            </a:pPr>
            <a:r>
              <a:rPr lang="en-AU" sz="1600" dirty="0"/>
              <a:t>Frank Potts </a:t>
            </a:r>
            <a:r>
              <a:rPr lang="en-AU" sz="1600" dirty="0" err="1"/>
              <a:t>menanam</a:t>
            </a:r>
            <a:r>
              <a:rPr lang="en-AU" sz="1600" dirty="0"/>
              <a:t> di </a:t>
            </a:r>
            <a:r>
              <a:rPr lang="en-AU" sz="1600" dirty="0" err="1"/>
              <a:t>kebun</a:t>
            </a:r>
            <a:r>
              <a:rPr lang="en-AU" sz="1600" dirty="0"/>
              <a:t> </a:t>
            </a:r>
            <a:r>
              <a:rPr lang="en-AU" sz="1600" dirty="0" err="1"/>
              <a:t>anggur</a:t>
            </a:r>
            <a:r>
              <a:rPr lang="en-AU" sz="1600" dirty="0"/>
              <a:t> </a:t>
            </a:r>
            <a:r>
              <a:rPr lang="en-AU" sz="1600" dirty="0" err="1"/>
              <a:t>pertama</a:t>
            </a:r>
            <a:r>
              <a:rPr lang="en-AU" sz="1600" dirty="0"/>
              <a:t>, yang </a:t>
            </a:r>
            <a:r>
              <a:rPr lang="en-AU" sz="1600" dirty="0" err="1"/>
              <a:t>terdiri</a:t>
            </a:r>
            <a:r>
              <a:rPr lang="en-AU" sz="1600" dirty="0"/>
              <a:t> </a:t>
            </a:r>
            <a:r>
              <a:rPr lang="en-AU" sz="1600" dirty="0" err="1"/>
              <a:t>dari</a:t>
            </a:r>
            <a:r>
              <a:rPr lang="en-AU" sz="1600" dirty="0"/>
              <a:t> Shiraz dan Verdelho, dan </a:t>
            </a:r>
            <a:r>
              <a:rPr lang="en-AU" sz="1600" dirty="0" err="1"/>
              <a:t>membangun</a:t>
            </a:r>
            <a:r>
              <a:rPr lang="en-AU" sz="1600" dirty="0"/>
              <a:t> Bleasdale winery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9A53C4-1F84-2B78-9D7D-51A0BC3D92F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51964" y="4158583"/>
            <a:ext cx="2004400" cy="1461301"/>
          </a:xfrm>
        </p:spPr>
        <p:txBody>
          <a:bodyPr/>
          <a:lstStyle/>
          <a:p>
            <a:pPr>
              <a:lnSpc>
                <a:spcPct val="95000"/>
              </a:lnSpc>
            </a:pPr>
            <a:r>
              <a:rPr lang="en-AU" sz="1600" dirty="0"/>
              <a:t>Arthur Formby </a:t>
            </a:r>
            <a:r>
              <a:rPr lang="en-AU" sz="1600" dirty="0" err="1"/>
              <a:t>mendirikan</a:t>
            </a:r>
            <a:r>
              <a:rPr lang="en-AU" sz="1600" dirty="0"/>
              <a:t> </a:t>
            </a:r>
            <a:r>
              <a:rPr lang="en-AU" sz="1600" dirty="0" err="1"/>
              <a:t>kebun</a:t>
            </a:r>
            <a:r>
              <a:rPr lang="en-AU" sz="1600" dirty="0"/>
              <a:t> </a:t>
            </a:r>
            <a:r>
              <a:rPr lang="en-AU" sz="1600" dirty="0" err="1"/>
              <a:t>anggur</a:t>
            </a:r>
            <a:r>
              <a:rPr lang="en-AU" sz="1600" dirty="0"/>
              <a:t> </a:t>
            </a:r>
            <a:r>
              <a:rPr lang="en-AU" sz="1600" dirty="0" err="1"/>
              <a:t>Metala</a:t>
            </a:r>
            <a:r>
              <a:rPr lang="en-AU" sz="1600" dirty="0"/>
              <a:t> </a:t>
            </a:r>
            <a:r>
              <a:rPr lang="en-AU" sz="1600" dirty="0" err="1"/>
              <a:t>menaman</a:t>
            </a:r>
            <a:r>
              <a:rPr lang="en-AU" sz="1600" dirty="0"/>
              <a:t> Shiraz dan Cabernet Sauvignon.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3227501-B1AB-4F15-B0AE-C6D75E846BD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451963" y="3495809"/>
            <a:ext cx="2120040" cy="662774"/>
          </a:xfrm>
        </p:spPr>
        <p:txBody>
          <a:bodyPr/>
          <a:lstStyle/>
          <a:p>
            <a:r>
              <a:rPr lang="en-US" dirty="0"/>
              <a:t>1891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CBDA4B4-8791-D067-94E5-39C7A7A95AB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91600" y="434855"/>
            <a:ext cx="6968303" cy="473196"/>
          </a:xfrm>
        </p:spPr>
        <p:txBody>
          <a:bodyPr/>
          <a:lstStyle/>
          <a:p>
            <a:r>
              <a:rPr lang="en-US" dirty="0">
                <a:solidFill>
                  <a:schemeClr val="accent5"/>
                </a:solidFill>
              </a:rPr>
              <a:t>SEJARAH LANGHORNE CREEK</a:t>
            </a:r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8B2B6792-1E47-E7D1-5C88-F3755D22476B}"/>
              </a:ext>
            </a:extLst>
          </p:cNvPr>
          <p:cNvSpPr txBox="1">
            <a:spLocks/>
          </p:cNvSpPr>
          <p:nvPr/>
        </p:nvSpPr>
        <p:spPr>
          <a:xfrm>
            <a:off x="591600" y="1002840"/>
            <a:ext cx="6736827" cy="1350868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440" dirty="0">
                <a:solidFill>
                  <a:schemeClr val="accent1"/>
                </a:solidFill>
              </a:rPr>
              <a:t>WARISAN, TRADISI</a:t>
            </a:r>
          </a:p>
          <a:p>
            <a:r>
              <a:rPr lang="en-US" sz="5440" dirty="0">
                <a:solidFill>
                  <a:schemeClr val="accent1"/>
                </a:solidFill>
              </a:rPr>
              <a:t>DAN SENTUHAN MODERN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BC14C2E2-545E-A06D-73DB-61CA21892867}"/>
              </a:ext>
            </a:extLst>
          </p:cNvPr>
          <p:cNvSpPr txBox="1">
            <a:spLocks/>
          </p:cNvSpPr>
          <p:nvPr/>
        </p:nvSpPr>
        <p:spPr>
          <a:xfrm>
            <a:off x="7279245" y="4180805"/>
            <a:ext cx="2004401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5000"/>
              </a:lnSpc>
            </a:pPr>
            <a:r>
              <a:rPr lang="en-AU" sz="1600" dirty="0"/>
              <a:t>Bleasdale </a:t>
            </a:r>
            <a:r>
              <a:rPr lang="en-AU" sz="1600" dirty="0" err="1"/>
              <a:t>memproduksi</a:t>
            </a:r>
            <a:r>
              <a:rPr lang="en-AU" sz="1600" dirty="0"/>
              <a:t>  </a:t>
            </a:r>
            <a:r>
              <a:rPr lang="en-AU" sz="1600" i="1" dirty="0"/>
              <a:t>table wine </a:t>
            </a:r>
            <a:r>
              <a:rPr lang="en-AU" sz="1600" dirty="0" err="1"/>
              <a:t>pertama</a:t>
            </a:r>
            <a:r>
              <a:rPr lang="en-AU" sz="1600" dirty="0"/>
              <a:t> </a:t>
            </a:r>
            <a:r>
              <a:rPr lang="en-AU" sz="1600" dirty="0" err="1"/>
              <a:t>menggunakan</a:t>
            </a:r>
            <a:br>
              <a:rPr lang="en-AU" sz="1600" dirty="0"/>
            </a:br>
            <a:r>
              <a:rPr lang="en-AU" sz="1600" dirty="0"/>
              <a:t>Malbec.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0DE94745-0024-A08D-3AE1-76B601581297}"/>
              </a:ext>
            </a:extLst>
          </p:cNvPr>
          <p:cNvSpPr txBox="1">
            <a:spLocks/>
          </p:cNvSpPr>
          <p:nvPr/>
        </p:nvSpPr>
        <p:spPr>
          <a:xfrm>
            <a:off x="7279245" y="3518031"/>
            <a:ext cx="2120040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1961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9AAE8B0E-925E-F822-9846-27F82033A83E}"/>
              </a:ext>
            </a:extLst>
          </p:cNvPr>
          <p:cNvSpPr txBox="1">
            <a:spLocks/>
          </p:cNvSpPr>
          <p:nvPr/>
        </p:nvSpPr>
        <p:spPr>
          <a:xfrm>
            <a:off x="9539172" y="4180805"/>
            <a:ext cx="2363018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5000"/>
              </a:lnSpc>
            </a:pPr>
            <a:r>
              <a:rPr lang="en-AU" sz="1600" dirty="0"/>
              <a:t>Stonyfell ‘</a:t>
            </a:r>
            <a:r>
              <a:rPr lang="en-AU" sz="1600" dirty="0" err="1"/>
              <a:t>Metala</a:t>
            </a:r>
            <a:r>
              <a:rPr lang="en-AU" sz="1600" dirty="0"/>
              <a:t>’ Cabernet Shiraz 1961 </a:t>
            </a:r>
            <a:r>
              <a:rPr lang="en-AU" sz="1600" dirty="0" err="1"/>
              <a:t>memenangkan</a:t>
            </a:r>
            <a:r>
              <a:rPr lang="en-AU" sz="1600" dirty="0"/>
              <a:t> </a:t>
            </a:r>
            <a:r>
              <a:rPr lang="en-AU" sz="1600" dirty="0" err="1"/>
              <a:t>Trofi</a:t>
            </a:r>
            <a:r>
              <a:rPr lang="en-AU" sz="1600" dirty="0"/>
              <a:t> </a:t>
            </a:r>
            <a:r>
              <a:rPr lang="en-AU" sz="1600" dirty="0" err="1"/>
              <a:t>pertama</a:t>
            </a:r>
            <a:r>
              <a:rPr lang="en-AU" sz="1600" dirty="0"/>
              <a:t> Jimmy Watson</a:t>
            </a: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467053A5-1649-A3C5-2D2D-5F5320AD7155}"/>
              </a:ext>
            </a:extLst>
          </p:cNvPr>
          <p:cNvSpPr txBox="1">
            <a:spLocks/>
          </p:cNvSpPr>
          <p:nvPr/>
        </p:nvSpPr>
        <p:spPr>
          <a:xfrm>
            <a:off x="9539172" y="3518031"/>
            <a:ext cx="2120040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1962</a:t>
            </a:r>
          </a:p>
        </p:txBody>
      </p:sp>
    </p:spTree>
    <p:extLst>
      <p:ext uri="{BB962C8B-B14F-4D97-AF65-F5344CB8AC3E}">
        <p14:creationId xmlns:p14="http://schemas.microsoft.com/office/powerpoint/2010/main" val="4013035397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C8F1E15B-5B28-00B8-2D40-F31416CF503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31967" y="584200"/>
            <a:ext cx="3760033" cy="5878192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A33B8B-6E2A-F7A6-80B4-DE5FFAB81A2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34774" y="4167580"/>
            <a:ext cx="3052806" cy="1461301"/>
          </a:xfrm>
        </p:spPr>
        <p:txBody>
          <a:bodyPr/>
          <a:lstStyle/>
          <a:p>
            <a:pPr marL="0" indent="0">
              <a:lnSpc>
                <a:spcPct val="95000"/>
              </a:lnSpc>
              <a:spcBef>
                <a:spcPts val="800"/>
              </a:spcBef>
              <a:buNone/>
            </a:pPr>
            <a:r>
              <a:rPr lang="en-AU" sz="1600" dirty="0"/>
              <a:t>Wolf Blass </a:t>
            </a:r>
            <a:r>
              <a:rPr lang="en-AU" sz="1600" dirty="0" err="1"/>
              <a:t>membuat</a:t>
            </a:r>
            <a:r>
              <a:rPr lang="en-AU" sz="1600" dirty="0"/>
              <a:t>  </a:t>
            </a:r>
            <a:r>
              <a:rPr lang="en-AU" sz="1600" i="1" dirty="0"/>
              <a:t>wine</a:t>
            </a:r>
            <a:r>
              <a:rPr lang="en-AU" sz="1600" dirty="0"/>
              <a:t> </a:t>
            </a:r>
            <a:r>
              <a:rPr lang="en-AU" sz="1600" dirty="0" err="1"/>
              <a:t>nya</a:t>
            </a:r>
            <a:r>
              <a:rPr lang="en-AU" sz="1600" dirty="0"/>
              <a:t> </a:t>
            </a:r>
            <a:r>
              <a:rPr lang="en-AU" sz="1600" dirty="0" err="1"/>
              <a:t>pertama</a:t>
            </a:r>
            <a:r>
              <a:rPr lang="en-AU" sz="1600" dirty="0"/>
              <a:t> </a:t>
            </a:r>
            <a:r>
              <a:rPr lang="en-AU" sz="1600" dirty="0" err="1"/>
              <a:t>dengan</a:t>
            </a:r>
            <a:r>
              <a:rPr lang="en-AU" sz="1600" dirty="0"/>
              <a:t> </a:t>
            </a:r>
            <a:r>
              <a:rPr lang="en-AU" sz="1600" dirty="0" err="1"/>
              <a:t>buah</a:t>
            </a:r>
            <a:r>
              <a:rPr lang="en-AU" sz="1600" dirty="0"/>
              <a:t> </a:t>
            </a:r>
            <a:r>
              <a:rPr lang="en-AU" sz="1600" dirty="0" err="1"/>
              <a:t>dari</a:t>
            </a:r>
            <a:br>
              <a:rPr lang="en-AU" sz="1600" dirty="0"/>
            </a:br>
            <a:r>
              <a:rPr lang="en-AU" sz="1600" dirty="0"/>
              <a:t>Langhorne Creek. Pada  </a:t>
            </a:r>
            <a:r>
              <a:rPr lang="en-AU" sz="1600" dirty="0" err="1"/>
              <a:t>tahun</a:t>
            </a:r>
            <a:r>
              <a:rPr lang="en-AU" sz="1600" dirty="0"/>
              <a:t> 1970an, </a:t>
            </a:r>
            <a:r>
              <a:rPr lang="en-AU" sz="1600" dirty="0" err="1"/>
              <a:t>ia</a:t>
            </a:r>
            <a:r>
              <a:rPr lang="en-AU" sz="1600" dirty="0"/>
              <a:t> </a:t>
            </a:r>
            <a:r>
              <a:rPr lang="en-AU" sz="1600" dirty="0" err="1"/>
              <a:t>memenangkan</a:t>
            </a:r>
            <a:r>
              <a:rPr lang="en-AU" sz="1600" dirty="0"/>
              <a:t> </a:t>
            </a:r>
            <a:r>
              <a:rPr lang="en-AU" sz="1600" dirty="0" err="1"/>
              <a:t>tiga</a:t>
            </a:r>
            <a:r>
              <a:rPr lang="en-AU" sz="1600" dirty="0"/>
              <a:t> </a:t>
            </a:r>
            <a:r>
              <a:rPr lang="en-AU" sz="1600" dirty="0" err="1"/>
              <a:t>Trofi</a:t>
            </a:r>
            <a:r>
              <a:rPr lang="en-AU" sz="1600" dirty="0"/>
              <a:t> Jimmy Watson </a:t>
            </a:r>
            <a:r>
              <a:rPr lang="en-AU" sz="1600" dirty="0" err="1"/>
              <a:t>secara</a:t>
            </a:r>
            <a:r>
              <a:rPr lang="en-AU" sz="1600" dirty="0"/>
              <a:t> </a:t>
            </a:r>
            <a:r>
              <a:rPr lang="en-AU" sz="1600" dirty="0" err="1"/>
              <a:t>berturut-turut</a:t>
            </a:r>
            <a:endParaRPr lang="en-AU" sz="16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3E3E3B-F934-9FCE-0D39-5BDAC375B8A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3888" y="3483729"/>
            <a:ext cx="2120040" cy="662774"/>
          </a:xfrm>
        </p:spPr>
        <p:txBody>
          <a:bodyPr/>
          <a:lstStyle/>
          <a:p>
            <a:r>
              <a:rPr lang="en-US" dirty="0"/>
              <a:t>1967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47C57A6-79A9-7F9F-5002-85511A40BA3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694794" y="920967"/>
            <a:ext cx="3229475" cy="1461301"/>
          </a:xfrm>
        </p:spPr>
        <p:txBody>
          <a:bodyPr/>
          <a:lstStyle/>
          <a:p>
            <a:pPr marL="0" indent="0">
              <a:lnSpc>
                <a:spcPct val="95000"/>
              </a:lnSpc>
              <a:spcBef>
                <a:spcPts val="800"/>
              </a:spcBef>
              <a:buNone/>
            </a:pPr>
            <a:r>
              <a:rPr lang="en-AU" sz="1600" dirty="0"/>
              <a:t>Para </a:t>
            </a:r>
            <a:r>
              <a:rPr lang="en-AU" sz="1600" dirty="0" err="1"/>
              <a:t>penanam</a:t>
            </a:r>
            <a:r>
              <a:rPr lang="en-AU" sz="1600" dirty="0"/>
              <a:t>  </a:t>
            </a:r>
            <a:r>
              <a:rPr lang="en-AU" sz="1600" i="1" dirty="0" err="1"/>
              <a:t>anggur</a:t>
            </a:r>
            <a:r>
              <a:rPr lang="en-AU" sz="1600" dirty="0"/>
              <a:t> </a:t>
            </a:r>
            <a:r>
              <a:rPr lang="en-AU" sz="1600" dirty="0" err="1"/>
              <a:t>membentuk</a:t>
            </a:r>
            <a:r>
              <a:rPr lang="en-AU" sz="1600" dirty="0"/>
              <a:t>  Langhorne Creek Water Company and develop a community pipeline scheme. </a:t>
            </a:r>
          </a:p>
          <a:p>
            <a:pPr marL="0" indent="0">
              <a:lnSpc>
                <a:spcPct val="95000"/>
              </a:lnSpc>
              <a:spcBef>
                <a:spcPts val="800"/>
              </a:spcBef>
              <a:buNone/>
            </a:pPr>
            <a:r>
              <a:rPr lang="en-AU" sz="1600" dirty="0"/>
              <a:t>Orlando Wyndham Group </a:t>
            </a:r>
            <a:r>
              <a:rPr lang="en-AU" sz="1600" dirty="0" err="1"/>
              <a:t>berinvestasi</a:t>
            </a:r>
            <a:r>
              <a:rPr lang="en-AU" sz="1600" dirty="0"/>
              <a:t> </a:t>
            </a:r>
            <a:r>
              <a:rPr lang="en-AU" sz="1600" dirty="0" err="1"/>
              <a:t>dalam</a:t>
            </a:r>
            <a:r>
              <a:rPr lang="en-AU" sz="1600" dirty="0"/>
              <a:t> </a:t>
            </a:r>
            <a:r>
              <a:rPr lang="en-AU" sz="1600" dirty="0" err="1"/>
              <a:t>jumlah</a:t>
            </a:r>
            <a:r>
              <a:rPr lang="en-AU" sz="1600" dirty="0"/>
              <a:t> </a:t>
            </a:r>
            <a:r>
              <a:rPr lang="en-AU" sz="1600" dirty="0" err="1"/>
              <a:t>besar</a:t>
            </a:r>
            <a:r>
              <a:rPr lang="en-AU" sz="1600" dirty="0"/>
              <a:t> </a:t>
            </a:r>
            <a:r>
              <a:rPr lang="en-AU" sz="1600" dirty="0" err="1"/>
              <a:t>untuk</a:t>
            </a:r>
            <a:r>
              <a:rPr lang="en-AU" sz="1600" dirty="0"/>
              <a:t> Vineyard </a:t>
            </a:r>
            <a:r>
              <a:rPr lang="en-AU" sz="1600" dirty="0" err="1"/>
              <a:t>dari</a:t>
            </a:r>
            <a:r>
              <a:rPr lang="en-AU" sz="1600" dirty="0"/>
              <a:t> Brand Jacob’s Creek. </a:t>
            </a:r>
            <a:r>
              <a:rPr lang="en-AU" sz="1600" dirty="0" err="1"/>
              <a:t>Setelah</a:t>
            </a:r>
            <a:r>
              <a:rPr lang="en-AU" sz="1600" dirty="0"/>
              <a:t> </a:t>
            </a:r>
            <a:r>
              <a:rPr lang="en-AU" sz="1600" dirty="0" err="1"/>
              <a:t>itu</a:t>
            </a:r>
            <a:r>
              <a:rPr lang="en-AU" sz="1600" dirty="0"/>
              <a:t> </a:t>
            </a:r>
            <a:r>
              <a:rPr lang="en-AU" sz="1600" dirty="0" err="1"/>
              <a:t>terjadi</a:t>
            </a:r>
            <a:r>
              <a:rPr lang="en-AU" sz="1600" dirty="0"/>
              <a:t> </a:t>
            </a:r>
            <a:r>
              <a:rPr lang="en-AU" sz="1600" dirty="0" err="1"/>
              <a:t>pertumbuhan</a:t>
            </a:r>
            <a:r>
              <a:rPr lang="en-AU" sz="1600" dirty="0"/>
              <a:t> </a:t>
            </a:r>
            <a:r>
              <a:rPr lang="en-AU" dirty="0" err="1"/>
              <a:t>p</a:t>
            </a:r>
            <a:r>
              <a:rPr lang="en-AU" sz="1600" dirty="0" err="1"/>
              <a:t>esat</a:t>
            </a:r>
            <a:r>
              <a:rPr lang="en-AU" sz="1600" dirty="0"/>
              <a:t> di </a:t>
            </a:r>
            <a:r>
              <a:rPr lang="en-AU" sz="1600" dirty="0" err="1"/>
              <a:t>areanya</a:t>
            </a:r>
            <a:r>
              <a:rPr lang="en-AU" sz="1600" dirty="0"/>
              <a:t>. 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750453E-C66F-1E81-2269-01796EEEBC5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683908" y="237116"/>
            <a:ext cx="2120040" cy="662774"/>
          </a:xfrm>
        </p:spPr>
        <p:txBody>
          <a:bodyPr/>
          <a:lstStyle/>
          <a:p>
            <a:r>
              <a:rPr lang="en-US" dirty="0"/>
              <a:t>1995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A5EA62E-0245-44DC-4FE9-D45398AE705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332917" y="4207147"/>
            <a:ext cx="2622519" cy="1461301"/>
          </a:xfrm>
        </p:spPr>
        <p:txBody>
          <a:bodyPr/>
          <a:lstStyle/>
          <a:p>
            <a:pPr marL="0" indent="0">
              <a:lnSpc>
                <a:spcPct val="95000"/>
              </a:lnSpc>
              <a:spcBef>
                <a:spcPts val="800"/>
              </a:spcBef>
              <a:buNone/>
            </a:pPr>
            <a:r>
              <a:rPr lang="en-AU" sz="1600" dirty="0" err="1"/>
              <a:t>Edisi</a:t>
            </a:r>
            <a:r>
              <a:rPr lang="en-AU" sz="1600" dirty="0"/>
              <a:t> ke-7 </a:t>
            </a:r>
            <a:r>
              <a:rPr lang="en-AU" sz="1600" dirty="0" err="1"/>
              <a:t>dari</a:t>
            </a:r>
            <a:r>
              <a:rPr lang="en-AU" sz="1600" dirty="0"/>
              <a:t> </a:t>
            </a:r>
            <a:r>
              <a:rPr lang="en-AU" sz="1600" b="1" i="1" dirty="0"/>
              <a:t>The World Atlas of Wine</a:t>
            </a:r>
            <a:r>
              <a:rPr lang="en-AU" sz="1600" b="1" dirty="0"/>
              <a:t> </a:t>
            </a:r>
            <a:r>
              <a:rPr lang="en-AU" sz="1600" dirty="0" err="1"/>
              <a:t>menyatakan</a:t>
            </a:r>
            <a:r>
              <a:rPr lang="en-AU" sz="1600" dirty="0"/>
              <a:t> “Langhorne Creek, </a:t>
            </a:r>
            <a:r>
              <a:rPr lang="en-AU" sz="1600" dirty="0" err="1"/>
              <a:t>dapat</a:t>
            </a:r>
            <a:r>
              <a:rPr lang="en-AU" sz="1600" dirty="0"/>
              <a:t> </a:t>
            </a:r>
            <a:r>
              <a:rPr lang="en-AU" sz="1600" dirty="0" err="1"/>
              <a:t>dikatakan</a:t>
            </a:r>
            <a:r>
              <a:rPr lang="en-AU" sz="1600" dirty="0"/>
              <a:t>,</a:t>
            </a:r>
            <a:r>
              <a:rPr lang="en-AU" sz="1600" b="1" dirty="0"/>
              <a:t> </a:t>
            </a:r>
            <a:r>
              <a:rPr lang="en-AU" sz="1600" dirty="0" err="1"/>
              <a:t>adalah</a:t>
            </a:r>
            <a:r>
              <a:rPr lang="en-AU" sz="1600" dirty="0"/>
              <a:t> </a:t>
            </a:r>
            <a:r>
              <a:rPr lang="en-AU" sz="1600" dirty="0" err="1"/>
              <a:t>rahasia</a:t>
            </a:r>
            <a:r>
              <a:rPr lang="en-AU" sz="1600" dirty="0"/>
              <a:t> </a:t>
            </a:r>
            <a:r>
              <a:rPr lang="en-AU" sz="1600" dirty="0" err="1"/>
              <a:t>besar</a:t>
            </a:r>
            <a:r>
              <a:rPr lang="en-AU" sz="1600" dirty="0"/>
              <a:t>  </a:t>
            </a:r>
            <a:r>
              <a:rPr lang="en-AU" sz="1600" i="1" dirty="0"/>
              <a:t>wine </a:t>
            </a:r>
            <a:r>
              <a:rPr lang="en-AU" sz="1600" dirty="0"/>
              <a:t>Australia Selatan.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4186AC6-4654-6C3B-9EBD-72667FD6674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322032" y="3523296"/>
            <a:ext cx="2120040" cy="662774"/>
          </a:xfrm>
        </p:spPr>
        <p:txBody>
          <a:bodyPr/>
          <a:lstStyle/>
          <a:p>
            <a:r>
              <a:rPr lang="en-US" dirty="0"/>
              <a:t>2013</a:t>
            </a:r>
          </a:p>
        </p:txBody>
      </p:sp>
      <p:sp>
        <p:nvSpPr>
          <p:cNvPr id="2" name="Text Placeholder 6">
            <a:extLst>
              <a:ext uri="{FF2B5EF4-FFF2-40B4-BE49-F238E27FC236}">
                <a16:creationId xmlns:a16="http://schemas.microsoft.com/office/drawing/2014/main" id="{4E909759-623E-3D21-8E11-D6B95618762D}"/>
              </a:ext>
            </a:extLst>
          </p:cNvPr>
          <p:cNvSpPr txBox="1">
            <a:spLocks/>
          </p:cNvSpPr>
          <p:nvPr/>
        </p:nvSpPr>
        <p:spPr>
          <a:xfrm>
            <a:off x="5602905" y="1036600"/>
            <a:ext cx="2622518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5000"/>
              </a:lnSpc>
              <a:spcBef>
                <a:spcPts val="800"/>
              </a:spcBef>
              <a:buNone/>
            </a:pPr>
            <a:r>
              <a:rPr lang="en-AU" sz="1600" dirty="0"/>
              <a:t>Langhorne Creek </a:t>
            </a:r>
            <a:r>
              <a:rPr lang="en-AU" sz="1600" dirty="0" err="1"/>
              <a:t>adalah</a:t>
            </a:r>
            <a:r>
              <a:rPr lang="en-AU" sz="1600" dirty="0"/>
              <a:t> salah </a:t>
            </a:r>
            <a:r>
              <a:rPr lang="en-AU" sz="1600" dirty="0" err="1"/>
              <a:t>satu</a:t>
            </a:r>
            <a:r>
              <a:rPr lang="en-AU" sz="1600" dirty="0"/>
              <a:t> wilayah </a:t>
            </a:r>
            <a:r>
              <a:rPr lang="en-AU" sz="1600" dirty="0" err="1"/>
              <a:t>anggur</a:t>
            </a:r>
            <a:r>
              <a:rPr lang="en-AU" sz="1600" dirty="0"/>
              <a:t> Australia yang paling </a:t>
            </a:r>
            <a:r>
              <a:rPr lang="en-AU" sz="1600" dirty="0" err="1"/>
              <a:t>penting</a:t>
            </a:r>
            <a:r>
              <a:rPr lang="en-AU" sz="1600" dirty="0"/>
              <a:t>. </a:t>
            </a:r>
            <a:r>
              <a:rPr lang="en-AU" sz="1600" dirty="0" err="1"/>
              <a:t>Semakin</a:t>
            </a:r>
            <a:r>
              <a:rPr lang="en-AU" sz="1600" dirty="0"/>
              <a:t> </a:t>
            </a:r>
            <a:r>
              <a:rPr lang="en-AU" sz="1600" dirty="0" err="1"/>
              <a:t>menjurus</a:t>
            </a:r>
            <a:r>
              <a:rPr lang="en-AU" sz="1600" dirty="0"/>
              <a:t> </a:t>
            </a:r>
            <a:r>
              <a:rPr lang="en-AU" sz="1600" dirty="0" err="1"/>
              <a:t>ke</a:t>
            </a:r>
            <a:r>
              <a:rPr lang="en-AU" sz="1600" dirty="0"/>
              <a:t> </a:t>
            </a:r>
            <a:r>
              <a:rPr lang="en-AU" sz="1600" dirty="0" err="1"/>
              <a:t>produksi</a:t>
            </a:r>
            <a:r>
              <a:rPr lang="en-AU" sz="1600" dirty="0"/>
              <a:t> </a:t>
            </a:r>
            <a:r>
              <a:rPr lang="en-AU" sz="1600" dirty="0" err="1"/>
              <a:t>secara</a:t>
            </a:r>
            <a:r>
              <a:rPr lang="en-AU" sz="1600" dirty="0"/>
              <a:t> </a:t>
            </a:r>
            <a:r>
              <a:rPr lang="en-AU" sz="1600" dirty="0" err="1"/>
              <a:t>butik</a:t>
            </a:r>
            <a:r>
              <a:rPr lang="en-AU" sz="1600" dirty="0"/>
              <a:t>, </a:t>
            </a:r>
            <a:r>
              <a:rPr lang="en-AU" sz="1600" dirty="0" err="1"/>
              <a:t>dengan</a:t>
            </a:r>
            <a:r>
              <a:rPr lang="en-AU" sz="1600" dirty="0"/>
              <a:t> para </a:t>
            </a:r>
            <a:r>
              <a:rPr lang="en-AU" sz="1600" dirty="0" err="1"/>
              <a:t>pembuat</a:t>
            </a:r>
            <a:r>
              <a:rPr lang="en-AU" sz="1600" dirty="0"/>
              <a:t> </a:t>
            </a:r>
            <a:r>
              <a:rPr lang="en-AU" sz="1600" dirty="0" err="1"/>
              <a:t>anggur</a:t>
            </a:r>
            <a:r>
              <a:rPr lang="en-AU" sz="1600" dirty="0"/>
              <a:t> </a:t>
            </a:r>
            <a:r>
              <a:rPr lang="en-AU" sz="1600" dirty="0" err="1"/>
              <a:t>menciptakan</a:t>
            </a:r>
            <a:r>
              <a:rPr lang="en-AU" sz="1600" dirty="0"/>
              <a:t> </a:t>
            </a:r>
            <a:r>
              <a:rPr lang="en-AU" sz="1600" dirty="0" err="1"/>
              <a:t>berbagai</a:t>
            </a:r>
            <a:r>
              <a:rPr lang="en-AU" sz="1600" dirty="0"/>
              <a:t> </a:t>
            </a:r>
            <a:r>
              <a:rPr lang="en-AU" sz="1600" dirty="0" err="1"/>
              <a:t>macam</a:t>
            </a:r>
            <a:r>
              <a:rPr lang="en-AU" sz="1600" dirty="0"/>
              <a:t> </a:t>
            </a:r>
            <a:r>
              <a:rPr lang="en-AU" sz="1600" dirty="0" err="1"/>
              <a:t>anggur</a:t>
            </a:r>
            <a:r>
              <a:rPr lang="en-AU" sz="1600" dirty="0"/>
              <a:t> dan </a:t>
            </a:r>
            <a:r>
              <a:rPr lang="en-AU" sz="1600" dirty="0" err="1"/>
              <a:t>gaya</a:t>
            </a:r>
            <a:r>
              <a:rPr lang="en-AU" sz="1600" dirty="0"/>
              <a:t>. </a:t>
            </a:r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E01C81A7-84D7-54D9-701B-46AD3E22731E}"/>
              </a:ext>
            </a:extLst>
          </p:cNvPr>
          <p:cNvSpPr txBox="1">
            <a:spLocks/>
          </p:cNvSpPr>
          <p:nvPr/>
        </p:nvSpPr>
        <p:spPr>
          <a:xfrm>
            <a:off x="5592019" y="352749"/>
            <a:ext cx="2120040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HARI INI</a:t>
            </a:r>
          </a:p>
        </p:txBody>
      </p:sp>
    </p:spTree>
    <p:extLst>
      <p:ext uri="{BB962C8B-B14F-4D97-AF65-F5344CB8AC3E}">
        <p14:creationId xmlns:p14="http://schemas.microsoft.com/office/powerpoint/2010/main" val="3456273403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EA33395E-4D0B-D1CD-89FA-723252E9277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15" r="-2570"/>
          <a:stretch/>
        </p:blipFill>
        <p:spPr>
          <a:xfrm>
            <a:off x="2129911" y="-1"/>
            <a:ext cx="10826068" cy="6858001"/>
          </a:xfrm>
          <a:noFill/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E8299DC-0241-3CE8-904B-330EA39384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7955"/>
            <a:ext cx="6158452" cy="1325562"/>
          </a:xfrm>
        </p:spPr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AUSTRALIA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086698A-3700-9AE2-247A-06483592D166}"/>
              </a:ext>
            </a:extLst>
          </p:cNvPr>
          <p:cNvSpPr txBox="1"/>
          <p:nvPr/>
        </p:nvSpPr>
        <p:spPr>
          <a:xfrm>
            <a:off x="5376035" y="5511571"/>
            <a:ext cx="25729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accent4"/>
                </a:solidFill>
                <a:latin typeface="Neue Haas Grotesk Text Pro" panose="020B0504020202020204" pitchFamily="34" charset="77"/>
              </a:rPr>
              <a:t>LANGHORNE CREEK</a:t>
            </a:r>
            <a:endParaRPr lang="en-US" dirty="0">
              <a:solidFill>
                <a:schemeClr val="accent4"/>
              </a:solidFill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1264671-DFD3-CE97-2C3C-1AB7F2B469AB}"/>
              </a:ext>
            </a:extLst>
          </p:cNvPr>
          <p:cNvCxnSpPr>
            <a:cxnSpLocks/>
          </p:cNvCxnSpPr>
          <p:nvPr/>
        </p:nvCxnSpPr>
        <p:spPr>
          <a:xfrm flipV="1">
            <a:off x="7949026" y="4837948"/>
            <a:ext cx="874341" cy="85431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4621381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8765DC3-AD02-704C-51C4-FC98B5C3F8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8689" r="18689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EECEE92-FDCE-E773-A43D-DD59895A0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254"/>
            <a:ext cx="6158452" cy="1325562"/>
          </a:xfrm>
        </p:spPr>
        <p:txBody>
          <a:bodyPr/>
          <a:lstStyle/>
          <a:p>
            <a:r>
              <a:rPr lang="en-US" dirty="0">
                <a:solidFill>
                  <a:schemeClr val="accent4"/>
                </a:solidFill>
              </a:rPr>
              <a:t>SELATANA AUSTRALIA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CE07064-3E61-2269-6345-5A423939049F}"/>
              </a:ext>
            </a:extLst>
          </p:cNvPr>
          <p:cNvSpPr txBox="1"/>
          <p:nvPr/>
        </p:nvSpPr>
        <p:spPr>
          <a:xfrm>
            <a:off x="3520789" y="4811345"/>
            <a:ext cx="29355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accent4"/>
                </a:solidFill>
                <a:latin typeface="Neue Haas Grotesk Text Pro" panose="020B0504020202020204" pitchFamily="34" charset="77"/>
              </a:rPr>
              <a:t>LANGHORNE CREEK</a:t>
            </a:r>
            <a:endParaRPr lang="en-US" dirty="0">
              <a:solidFill>
                <a:schemeClr val="accent4"/>
              </a:solidFill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F0681AC-E9DE-8EA2-5DE3-E5D9018648AE}"/>
              </a:ext>
            </a:extLst>
          </p:cNvPr>
          <p:cNvCxnSpPr>
            <a:cxnSpLocks/>
          </p:cNvCxnSpPr>
          <p:nvPr/>
        </p:nvCxnSpPr>
        <p:spPr>
          <a:xfrm flipH="1">
            <a:off x="6063521" y="4811345"/>
            <a:ext cx="4444584" cy="18038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5518472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C23D45FD-E3A2-DD1B-A0C8-428B19C7504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68300"/>
            <a:ext cx="6096000" cy="610374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A6E41B1-0D03-B675-1213-752E97638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2" y="585134"/>
            <a:ext cx="5009924" cy="792601"/>
          </a:xfrm>
        </p:spPr>
        <p:txBody>
          <a:bodyPr/>
          <a:lstStyle/>
          <a:p>
            <a:r>
              <a:rPr lang="en-US" dirty="0"/>
              <a:t>GEOGRAFI, IKLIM DAN TANAH</a:t>
            </a:r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128C975B-7767-626E-0DDC-C0024354C4F1}"/>
              </a:ext>
            </a:extLst>
          </p:cNvPr>
          <p:cNvSpPr txBox="1">
            <a:spLocks/>
          </p:cNvSpPr>
          <p:nvPr/>
        </p:nvSpPr>
        <p:spPr>
          <a:xfrm>
            <a:off x="6456362" y="1457330"/>
            <a:ext cx="5595730" cy="203816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2000"/>
              </a:lnSpc>
              <a:spcBef>
                <a:spcPct val="0"/>
              </a:spcBef>
              <a:buNone/>
              <a:defRPr sz="3200" b="0" i="0" kern="1200" cap="all" baseline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US" sz="5440" dirty="0">
                <a:solidFill>
                  <a:schemeClr val="accent4"/>
                </a:solidFill>
              </a:rPr>
              <a:t>DATARAN KUNO</a:t>
            </a:r>
          </a:p>
          <a:p>
            <a:r>
              <a:rPr lang="en-US" sz="5440" dirty="0">
                <a:solidFill>
                  <a:schemeClr val="accent4"/>
                </a:solidFill>
              </a:rPr>
              <a:t>DI UJUNG PERAIRAN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7136C88-49FF-EE33-DB6F-8A97AA8E615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2" y="4226204"/>
            <a:ext cx="5363381" cy="2245838"/>
          </a:xfrm>
        </p:spPr>
        <p:txBody>
          <a:bodyPr/>
          <a:lstStyle/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AU" dirty="0">
                <a:solidFill>
                  <a:schemeClr val="bg1"/>
                </a:solidFill>
              </a:rPr>
              <a:t>Di </a:t>
            </a:r>
            <a:r>
              <a:rPr lang="en-AU" dirty="0" err="1">
                <a:solidFill>
                  <a:schemeClr val="bg1"/>
                </a:solidFill>
              </a:rPr>
              <a:t>Semenanjung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Fleurieu</a:t>
            </a:r>
            <a:r>
              <a:rPr lang="en-AU" dirty="0">
                <a:solidFill>
                  <a:schemeClr val="bg1"/>
                </a:solidFill>
              </a:rPr>
              <a:t>, </a:t>
            </a:r>
            <a:r>
              <a:rPr lang="en-AU" dirty="0" err="1">
                <a:solidFill>
                  <a:schemeClr val="bg1"/>
                </a:solidFill>
              </a:rPr>
              <a:t>sekitar</a:t>
            </a:r>
            <a:r>
              <a:rPr lang="en-AU" dirty="0">
                <a:solidFill>
                  <a:schemeClr val="bg1"/>
                </a:solidFill>
              </a:rPr>
              <a:t> 70km </a:t>
            </a:r>
            <a:r>
              <a:rPr lang="en-AU" dirty="0" err="1">
                <a:solidFill>
                  <a:schemeClr val="bg1"/>
                </a:solidFill>
              </a:rPr>
              <a:t>dari</a:t>
            </a:r>
            <a:r>
              <a:rPr lang="en-AU" dirty="0">
                <a:solidFill>
                  <a:schemeClr val="bg1"/>
                </a:solidFill>
              </a:rPr>
              <a:t> Adelaide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AU" dirty="0">
                <a:solidFill>
                  <a:schemeClr val="bg1"/>
                </a:solidFill>
              </a:rPr>
              <a:t>Wilayah yang </a:t>
            </a:r>
            <a:r>
              <a:rPr lang="en-AU" dirty="0" err="1">
                <a:solidFill>
                  <a:schemeClr val="bg1"/>
                </a:solidFill>
              </a:rPr>
              <a:t>datar</a:t>
            </a:r>
            <a:r>
              <a:rPr lang="en-AU" dirty="0">
                <a:solidFill>
                  <a:schemeClr val="bg1"/>
                </a:solidFill>
              </a:rPr>
              <a:t>, </a:t>
            </a:r>
            <a:r>
              <a:rPr lang="en-AU" dirty="0" err="1">
                <a:solidFill>
                  <a:schemeClr val="bg1"/>
                </a:solidFill>
              </a:rPr>
              <a:t>indah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dari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perkebunan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anggur</a:t>
            </a:r>
            <a:r>
              <a:rPr lang="en-AU" dirty="0">
                <a:solidFill>
                  <a:schemeClr val="bg1"/>
                </a:solidFill>
              </a:rPr>
              <a:t> yang </a:t>
            </a:r>
            <a:r>
              <a:rPr lang="en-AU" dirty="0" err="1">
                <a:solidFill>
                  <a:schemeClr val="bg1"/>
                </a:solidFill>
              </a:rPr>
              <a:t>tertata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rapi</a:t>
            </a:r>
            <a:r>
              <a:rPr lang="en-AU" dirty="0">
                <a:solidFill>
                  <a:schemeClr val="bg1"/>
                </a:solidFill>
              </a:rPr>
              <a:t> dan river red gums (Eucalyptus camaldulensis) yang </a:t>
            </a:r>
            <a:r>
              <a:rPr lang="en-AU" dirty="0" err="1">
                <a:solidFill>
                  <a:schemeClr val="bg1"/>
                </a:solidFill>
              </a:rPr>
              <a:t>tua</a:t>
            </a:r>
            <a:r>
              <a:rPr lang="en-AU" dirty="0">
                <a:solidFill>
                  <a:schemeClr val="bg1"/>
                </a:solidFill>
              </a:rPr>
              <a:t>. 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AU" dirty="0" err="1">
                <a:solidFill>
                  <a:schemeClr val="bg1"/>
                </a:solidFill>
              </a:rPr>
              <a:t>Terletak</a:t>
            </a:r>
            <a:r>
              <a:rPr lang="en-AU" dirty="0">
                <a:solidFill>
                  <a:schemeClr val="bg1"/>
                </a:solidFill>
              </a:rPr>
              <a:t> pada </a:t>
            </a:r>
            <a:r>
              <a:rPr lang="en-AU" dirty="0" err="1">
                <a:solidFill>
                  <a:schemeClr val="bg1"/>
                </a:solidFill>
              </a:rPr>
              <a:t>dataran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banjir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alami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kuno</a:t>
            </a:r>
            <a:endParaRPr lang="en-AU" dirty="0">
              <a:solidFill>
                <a:schemeClr val="bg1"/>
              </a:solidFill>
            </a:endParaRP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AU" dirty="0" err="1">
                <a:solidFill>
                  <a:schemeClr val="bg1"/>
                </a:solidFill>
              </a:rPr>
              <a:t>Iklim</a:t>
            </a:r>
            <a:r>
              <a:rPr lang="en-AU" dirty="0">
                <a:solidFill>
                  <a:schemeClr val="bg1"/>
                </a:solidFill>
              </a:rPr>
              <a:t> </a:t>
            </a:r>
            <a:r>
              <a:rPr lang="en-AU" dirty="0" err="1">
                <a:solidFill>
                  <a:schemeClr val="bg1"/>
                </a:solidFill>
              </a:rPr>
              <a:t>sedang</a:t>
            </a:r>
            <a:r>
              <a:rPr lang="en-AU" dirty="0">
                <a:solidFill>
                  <a:schemeClr val="bg1"/>
                </a:solidFill>
              </a:rPr>
              <a:t> yang </a:t>
            </a:r>
            <a:r>
              <a:rPr lang="en-AU" dirty="0" err="1">
                <a:solidFill>
                  <a:schemeClr val="bg1"/>
                </a:solidFill>
              </a:rPr>
              <a:t>dipengaruhi</a:t>
            </a:r>
            <a:r>
              <a:rPr lang="en-AU" dirty="0">
                <a:solidFill>
                  <a:schemeClr val="bg1"/>
                </a:solidFill>
              </a:rPr>
              <a:t> oleh </a:t>
            </a:r>
            <a:r>
              <a:rPr lang="en-AU" dirty="0" err="1">
                <a:solidFill>
                  <a:schemeClr val="bg1"/>
                </a:solidFill>
              </a:rPr>
              <a:t>Danau</a:t>
            </a:r>
            <a:r>
              <a:rPr lang="en-AU" dirty="0">
                <a:solidFill>
                  <a:schemeClr val="bg1"/>
                </a:solidFill>
              </a:rPr>
              <a:t> Alexandrina dan Samudra Selatan</a:t>
            </a:r>
          </a:p>
        </p:txBody>
      </p:sp>
    </p:spTree>
    <p:extLst>
      <p:ext uri="{BB962C8B-B14F-4D97-AF65-F5344CB8AC3E}">
        <p14:creationId xmlns:p14="http://schemas.microsoft.com/office/powerpoint/2010/main" val="1405062414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20348.0"/>
  <p:tag name="AS_RELEASE_DATE" val="2022.02.14"/>
  <p:tag name="AS_TITLE" val="Aspose.Slides for .NET 4.0"/>
  <p:tag name="AS_VERSION" val="22.2"/>
</p:tagLst>
</file>

<file path=ppt/theme/theme1.xml><?xml version="1.0" encoding="utf-8"?>
<a:theme xmlns:a="http://schemas.openxmlformats.org/drawingml/2006/main" name="Slide layouts">
  <a:themeElements>
    <a:clrScheme name="Australian Wine">
      <a:dk1>
        <a:srgbClr val="000000"/>
      </a:dk1>
      <a:lt1>
        <a:srgbClr val="FFFFFF"/>
      </a:lt1>
      <a:dk2>
        <a:srgbClr val="191B0E"/>
      </a:dk2>
      <a:lt2>
        <a:srgbClr val="B2D8BE"/>
      </a:lt2>
      <a:accent1>
        <a:srgbClr val="601328"/>
      </a:accent1>
      <a:accent2>
        <a:srgbClr val="173F34"/>
      </a:accent2>
      <a:accent3>
        <a:srgbClr val="55D8BF"/>
      </a:accent3>
      <a:accent4>
        <a:srgbClr val="F28F2A"/>
      </a:accent4>
      <a:accent5>
        <a:srgbClr val="FDBCA0"/>
      </a:accent5>
      <a:accent6>
        <a:srgbClr val="FFFFFF"/>
      </a:accent6>
      <a:hlink>
        <a:srgbClr val="000000"/>
      </a:hlink>
      <a:folHlink>
        <a:srgbClr val="000000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>
        <a:spAutoFit/>
      </a:bodyPr>
      <a:lstStyle>
        <a:defPPr algn="l">
          <a:defRPr sz="1600" dirty="0" smtClean="0">
            <a:solidFill>
              <a:srgbClr val="190000"/>
            </a:solidFill>
            <a:effectLst/>
            <a:latin typeface="Inter Display" panose="02000503000000020004" pitchFamily="2" charset="0"/>
            <a:ea typeface="Inter Display" panose="02000503000000020004" pitchFamily="2" charset="0"/>
            <a:cs typeface="Inter Display" panose="02000503000000020004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 PPT 2016 Template_16x9.potx" id="{90B4C5AB-49DD-4CE7-B257-1CE91E709E62}" vid="{EB9991EE-BA41-474A-A519-EAA7DE5E9A7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1884AF779FE574C89E62754B4999D9C" ma:contentTypeVersion="14" ma:contentTypeDescription="Create a new document." ma:contentTypeScope="" ma:versionID="97b889dec420758f9ecd188adb65a0a0">
  <xsd:schema xmlns:xsd="http://www.w3.org/2001/XMLSchema" xmlns:xs="http://www.w3.org/2001/XMLSchema" xmlns:p="http://schemas.microsoft.com/office/2006/metadata/properties" xmlns:ns2="02256494-4976-4001-aedb-96463ae0d92e" xmlns:ns3="4e8dd08d-258d-47a9-9875-37f1ffd19f33" targetNamespace="http://schemas.microsoft.com/office/2006/metadata/properties" ma:root="true" ma:fieldsID="49682c3f37869f877c832c0415357639" ns2:_="" ns3:_="">
    <xsd:import namespace="02256494-4976-4001-aedb-96463ae0d92e"/>
    <xsd:import namespace="4e8dd08d-258d-47a9-9875-37f1ffd19f3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256494-4976-4001-aedb-96463ae0d92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934aa98b-8686-466b-b341-741970af6e1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8dd08d-258d-47a9-9875-37f1ffd19f33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aeace09f-8b56-4708-9a8b-1c6f80023f39}" ma:internalName="TaxCatchAll" ma:showField="CatchAllData" ma:web="4e8dd08d-258d-47a9-9875-37f1ffd19f3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2256494-4976-4001-aedb-96463ae0d92e">
      <Terms xmlns="http://schemas.microsoft.com/office/infopath/2007/PartnerControls"/>
    </lcf76f155ced4ddcb4097134ff3c332f>
    <TaxCatchAll xmlns="4e8dd08d-258d-47a9-9875-37f1ffd19f33" xsi:nil="true"/>
  </documentManagement>
</p:properties>
</file>

<file path=customXml/itemProps1.xml><?xml version="1.0" encoding="utf-8"?>
<ds:datastoreItem xmlns:ds="http://schemas.openxmlformats.org/officeDocument/2006/customXml" ds:itemID="{177B82F9-8295-4EEA-BF3A-3DC0C5DEE37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2256494-4976-4001-aedb-96463ae0d92e"/>
    <ds:schemaRef ds:uri="4e8dd08d-258d-47a9-9875-37f1ffd19f3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67DE229-D415-4F5C-8950-CD8A5252257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0CCF1F8-6D9E-4631-9BC7-E65B426755A9}">
  <ds:schemaRefs>
    <ds:schemaRef ds:uri="02256494-4976-4001-aedb-96463ae0d92e"/>
    <ds:schemaRef ds:uri="http://purl.org/dc/elements/1.1/"/>
    <ds:schemaRef ds:uri="http://purl.org/dc/terms/"/>
    <ds:schemaRef ds:uri="4e8dd08d-258d-47a9-9875-37f1ffd19f33"/>
    <ds:schemaRef ds:uri="http://schemas.openxmlformats.org/package/2006/metadata/core-properties"/>
    <ds:schemaRef ds:uri="http://schemas.microsoft.com/office/2006/documentManagement/types"/>
    <ds:schemaRef ds:uri="http://www.w3.org/XML/1998/namespace"/>
    <ds:schemaRef ds:uri="http://schemas.microsoft.com/office/2006/metadata/properties"/>
    <ds:schemaRef ds:uri="http://purl.org/dc/dcmitype/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2280</Words>
  <Application>Microsoft Macintosh PowerPoint</Application>
  <PresentationFormat>Widescreen</PresentationFormat>
  <Paragraphs>322</Paragraphs>
  <Slides>25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1" baseType="lpstr">
      <vt:lpstr>Arial</vt:lpstr>
      <vt:lpstr>Neue Haas Grotesk Text Pro</vt:lpstr>
      <vt:lpstr>Times New Roman</vt:lpstr>
      <vt:lpstr>Segoe UI</vt:lpstr>
      <vt:lpstr>Inter Display</vt:lpstr>
      <vt:lpstr>Slide layouts</vt:lpstr>
      <vt:lpstr>PowerPoint Presentation</vt:lpstr>
      <vt:lpstr>PowerPoint Presentation</vt:lpstr>
      <vt:lpstr>LANGHORNE CREEK</vt:lpstr>
      <vt:lpstr>HARI INI KITA AKAN MEMBAHAS</vt:lpstr>
      <vt:lpstr>1860</vt:lpstr>
      <vt:lpstr>PowerPoint Presentation</vt:lpstr>
      <vt:lpstr>AUSTRALIA</vt:lpstr>
      <vt:lpstr>SELATANA AUSTRALIA</vt:lpstr>
      <vt:lpstr>GEOGRAFI, IKLIM DAN TANAH</vt:lpstr>
      <vt:lpstr>IKLIM</vt:lpstr>
      <vt:lpstr>TANAH</vt:lpstr>
      <vt:lpstr>PEMBUDIDAYAAN DAN PEMBUATAN ANGGUR</vt:lpstr>
      <vt:lpstr>PowerPoint Presentation</vt:lpstr>
      <vt:lpstr>PowerPoint Presentation</vt:lpstr>
      <vt:lpstr>PowerPoint Presentation</vt:lpstr>
      <vt:lpstr>SHIRAZ KARAKTERISTIK</vt:lpstr>
      <vt:lpstr>PowerPoint Presentation</vt:lpstr>
      <vt:lpstr>CABERNET SAUVIGNON KARAKTERISTIK</vt:lpstr>
      <vt:lpstr>PowerPoint Presentation</vt:lpstr>
      <vt:lpstr>CABERNET SAUVIGNON SHIRAZ KARAKTERISTIK</vt:lpstr>
      <vt:lpstr>PowerPoint Presentation</vt:lpstr>
      <vt:lpstr>MALBEC KARAKTERISTIK</vt:lpstr>
      <vt:lpstr>LANGHORNE CREEK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2018-07-25T07:02:59Z</dcterms:created>
  <dcterms:modified xsi:type="dcterms:W3CDTF">2026-03-23T05:33:08Z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INKTEK-CHUNK-1">
    <vt:lpwstr>010021{"F":2,"I":"6981-60FE-E215-5441"}</vt:lpwstr>
  </property>
  <property fmtid="{D5CDD505-2E9C-101B-9397-08002B2CF9AE}" pid="3" name="ContentTypeId">
    <vt:lpwstr>0x01010011884AF779FE574C89E62754B4999D9C</vt:lpwstr>
  </property>
  <property fmtid="{D5CDD505-2E9C-101B-9397-08002B2CF9AE}" pid="4" name="MediaServiceImageTags">
    <vt:lpwstr/>
  </property>
  <property fmtid="{D5CDD505-2E9C-101B-9397-08002B2CF9AE}" pid="5" name="MSIP_Label_8cf57b4f-1801-441a-a240-098885f2bcbe_Enabled">
    <vt:lpwstr>true</vt:lpwstr>
  </property>
  <property fmtid="{D5CDD505-2E9C-101B-9397-08002B2CF9AE}" pid="6" name="MSIP_Label_8cf57b4f-1801-441a-a240-098885f2bcbe_SetDate">
    <vt:lpwstr>2025-11-24T04:38:10Z</vt:lpwstr>
  </property>
  <property fmtid="{D5CDD505-2E9C-101B-9397-08002B2CF9AE}" pid="7" name="MSIP_Label_8cf57b4f-1801-441a-a240-098885f2bcbe_Method">
    <vt:lpwstr>Standard</vt:lpwstr>
  </property>
  <property fmtid="{D5CDD505-2E9C-101B-9397-08002B2CF9AE}" pid="8" name="MSIP_Label_8cf57b4f-1801-441a-a240-098885f2bcbe_Name">
    <vt:lpwstr>General</vt:lpwstr>
  </property>
  <property fmtid="{D5CDD505-2E9C-101B-9397-08002B2CF9AE}" pid="9" name="MSIP_Label_8cf57b4f-1801-441a-a240-098885f2bcbe_SiteId">
    <vt:lpwstr>76107ada-99f4-412e-b164-5464438b49a0</vt:lpwstr>
  </property>
  <property fmtid="{D5CDD505-2E9C-101B-9397-08002B2CF9AE}" pid="10" name="MSIP_Label_8cf57b4f-1801-441a-a240-098885f2bcbe_ActionId">
    <vt:lpwstr>4ab63d61-c6de-402b-b5c3-238dc4ec8ca5</vt:lpwstr>
  </property>
  <property fmtid="{D5CDD505-2E9C-101B-9397-08002B2CF9AE}" pid="11" name="MSIP_Label_8cf57b4f-1801-441a-a240-098885f2bcbe_ContentBits">
    <vt:lpwstr>0</vt:lpwstr>
  </property>
  <property fmtid="{D5CDD505-2E9C-101B-9397-08002B2CF9AE}" pid="12" name="MSIP_Label_8cf57b4f-1801-441a-a240-098885f2bcbe_Tag">
    <vt:lpwstr>50, 3, 0, 1</vt:lpwstr>
  </property>
</Properties>
</file>