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47"/>
  </p:notesMasterIdLst>
  <p:sldIdLst>
    <p:sldId id="256" r:id="rId5"/>
    <p:sldId id="478" r:id="rId6"/>
    <p:sldId id="625" r:id="rId7"/>
    <p:sldId id="626" r:id="rId8"/>
    <p:sldId id="714" r:id="rId9"/>
    <p:sldId id="627" r:id="rId10"/>
    <p:sldId id="629" r:id="rId11"/>
    <p:sldId id="715" r:id="rId12"/>
    <p:sldId id="676" r:id="rId13"/>
    <p:sldId id="703" r:id="rId14"/>
    <p:sldId id="642" r:id="rId15"/>
    <p:sldId id="678" r:id="rId16"/>
    <p:sldId id="716" r:id="rId17"/>
    <p:sldId id="639" r:id="rId18"/>
    <p:sldId id="515" r:id="rId19"/>
    <p:sldId id="717" r:id="rId20"/>
    <p:sldId id="718" r:id="rId21"/>
    <p:sldId id="705" r:id="rId22"/>
    <p:sldId id="704" r:id="rId23"/>
    <p:sldId id="719" r:id="rId24"/>
    <p:sldId id="707" r:id="rId25"/>
    <p:sldId id="720" r:id="rId26"/>
    <p:sldId id="721" r:id="rId27"/>
    <p:sldId id="722" r:id="rId28"/>
    <p:sldId id="724" r:id="rId29"/>
    <p:sldId id="725" r:id="rId30"/>
    <p:sldId id="647" r:id="rId31"/>
    <p:sldId id="644" r:id="rId32"/>
    <p:sldId id="728" r:id="rId33"/>
    <p:sldId id="729" r:id="rId34"/>
    <p:sldId id="730" r:id="rId35"/>
    <p:sldId id="731" r:id="rId36"/>
    <p:sldId id="732" r:id="rId37"/>
    <p:sldId id="733" r:id="rId38"/>
    <p:sldId id="734" r:id="rId39"/>
    <p:sldId id="737" r:id="rId40"/>
    <p:sldId id="738" r:id="rId41"/>
    <p:sldId id="739" r:id="rId42"/>
    <p:sldId id="740" r:id="rId43"/>
    <p:sldId id="670" r:id="rId44"/>
    <p:sldId id="340" r:id="rId45"/>
    <p:sldId id="741" r:id="rId46"/>
  </p:sldIdLst>
  <p:sldSz cx="12192000" cy="6858000"/>
  <p:notesSz cx="6858000" cy="9144000"/>
  <p:embeddedFontLst>
    <p:embeddedFont>
      <p:font typeface="Hellix SemiBold" pitchFamily="2" charset="77"/>
      <p:regular r:id="rId48"/>
      <p:bold r:id="rId49"/>
    </p:embeddedFont>
    <p:embeddedFont>
      <p:font typeface="Inter Display" panose="02000503000000020004" pitchFamily="2" charset="0"/>
      <p:regular r:id="rId50"/>
      <p:bold r:id="rId51"/>
      <p:italic r:id="rId52"/>
      <p:boldItalic r:id="rId53"/>
    </p:embeddedFont>
    <p:embeddedFont>
      <p:font typeface="Neue Haas Grotesk Text Pro" panose="020B0504020202020204" pitchFamily="34" charset="77"/>
      <p:regular r:id="rId54"/>
      <p:bold r:id="rId55"/>
      <p:italic r:id="rId56"/>
      <p:boldItalic r:id="rId57"/>
    </p:embeddedFont>
  </p:embeddedFontLst>
  <p:custDataLst>
    <p:tags r:id="rId5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6FFEA0-E17B-8C07-77D1-6FBCC0B0D181}" v="46" dt="2025-03-20T22:50:30.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61" autoAdjust="0"/>
    <p:restoredTop sz="94762"/>
  </p:normalViewPr>
  <p:slideViewPr>
    <p:cSldViewPr snapToGrid="0">
      <p:cViewPr varScale="1">
        <p:scale>
          <a:sx n="96" d="100"/>
          <a:sy n="96" d="100"/>
        </p:scale>
        <p:origin x="192" y="616"/>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tags" Target="tags/tag1.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font" Target="fonts/font9.fntdata"/><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ymington" userId="a85d5d76-701e-415b-a297-15fcc699ee67" providerId="ADAL" clId="{D47D9329-1198-4742-850C-27DDD2AAADEA}"/>
    <pc:docChg chg="modSld">
      <pc:chgData name="Emma Symington" userId="a85d5d76-701e-415b-a297-15fcc699ee67" providerId="ADAL" clId="{D47D9329-1198-4742-850C-27DDD2AAADEA}" dt="2025-03-20T14:59:34.601" v="39" actId="1076"/>
      <pc:docMkLst>
        <pc:docMk/>
      </pc:docMkLst>
      <pc:sldChg chg="modSp mod">
        <pc:chgData name="Emma Symington" userId="a85d5d76-701e-415b-a297-15fcc699ee67" providerId="ADAL" clId="{D47D9329-1198-4742-850C-27DDD2AAADEA}" dt="2025-03-20T14:56:49.394" v="16" actId="1076"/>
        <pc:sldMkLst>
          <pc:docMk/>
          <pc:sldMk cId="3680036605" sldId="642"/>
        </pc:sldMkLst>
        <pc:spChg chg="mod">
          <ac:chgData name="Emma Symington" userId="a85d5d76-701e-415b-a297-15fcc699ee67" providerId="ADAL" clId="{D47D9329-1198-4742-850C-27DDD2AAADEA}" dt="2025-03-20T14:56:49.394" v="16" actId="1076"/>
          <ac:spMkLst>
            <pc:docMk/>
            <pc:sldMk cId="3680036605" sldId="642"/>
            <ac:spMk id="4" creationId="{F6F05948-33DB-055B-AE2C-CEF9374E5478}"/>
          </ac:spMkLst>
        </pc:spChg>
      </pc:sldChg>
      <pc:sldChg chg="modSp mod">
        <pc:chgData name="Emma Symington" userId="a85d5d76-701e-415b-a297-15fcc699ee67" providerId="ADAL" clId="{D47D9329-1198-4742-850C-27DDD2AAADEA}" dt="2025-03-20T14:59:34.601" v="39" actId="1076"/>
        <pc:sldMkLst>
          <pc:docMk/>
          <pc:sldMk cId="3807551082" sldId="670"/>
        </pc:sldMkLst>
        <pc:spChg chg="mod">
          <ac:chgData name="Emma Symington" userId="a85d5d76-701e-415b-a297-15fcc699ee67" providerId="ADAL" clId="{D47D9329-1198-4742-850C-27DDD2AAADEA}" dt="2025-03-20T14:59:34.601" v="39" actId="1076"/>
          <ac:spMkLst>
            <pc:docMk/>
            <pc:sldMk cId="3807551082" sldId="670"/>
            <ac:spMk id="3" creationId="{4B6D487F-D3F2-1C84-E589-DFFA706A0E09}"/>
          </ac:spMkLst>
        </pc:spChg>
        <pc:spChg chg="mod">
          <ac:chgData name="Emma Symington" userId="a85d5d76-701e-415b-a297-15fcc699ee67" providerId="ADAL" clId="{D47D9329-1198-4742-850C-27DDD2AAADEA}" dt="2025-03-20T14:59:32.094" v="38" actId="1076"/>
          <ac:spMkLst>
            <pc:docMk/>
            <pc:sldMk cId="3807551082" sldId="670"/>
            <ac:spMk id="5" creationId="{A6C77098-743A-5BC6-66DE-DCCCD7B26DDB}"/>
          </ac:spMkLst>
        </pc:spChg>
      </pc:sldChg>
      <pc:sldChg chg="modSp mod">
        <pc:chgData name="Emma Symington" userId="a85d5d76-701e-415b-a297-15fcc699ee67" providerId="ADAL" clId="{D47D9329-1198-4742-850C-27DDD2AAADEA}" dt="2025-03-20T14:56:23.243" v="15" actId="404"/>
        <pc:sldMkLst>
          <pc:docMk/>
          <pc:sldMk cId="3938108307" sldId="676"/>
        </pc:sldMkLst>
        <pc:spChg chg="mod">
          <ac:chgData name="Emma Symington" userId="a85d5d76-701e-415b-a297-15fcc699ee67" providerId="ADAL" clId="{D47D9329-1198-4742-850C-27DDD2AAADEA}" dt="2025-03-20T14:56:23.243" v="15" actId="404"/>
          <ac:spMkLst>
            <pc:docMk/>
            <pc:sldMk cId="3938108307" sldId="676"/>
            <ac:spMk id="3" creationId="{21B319E3-2CEC-7561-16CC-9406B320E448}"/>
          </ac:spMkLst>
        </pc:spChg>
        <pc:spChg chg="mod">
          <ac:chgData name="Emma Symington" userId="a85d5d76-701e-415b-a297-15fcc699ee67" providerId="ADAL" clId="{D47D9329-1198-4742-850C-27DDD2AAADEA}" dt="2025-03-20T14:56:19.439" v="14" actId="20577"/>
          <ac:spMkLst>
            <pc:docMk/>
            <pc:sldMk cId="3938108307" sldId="676"/>
            <ac:spMk id="5" creationId="{19C3A12B-310C-87C5-933B-3A4543C5D38A}"/>
          </ac:spMkLst>
        </pc:spChg>
      </pc:sldChg>
      <pc:sldChg chg="modSp mod">
        <pc:chgData name="Emma Symington" userId="a85d5d76-701e-415b-a297-15fcc699ee67" providerId="ADAL" clId="{D47D9329-1198-4742-850C-27DDD2AAADEA}" dt="2025-03-20T14:56:06.773" v="9" actId="20577"/>
        <pc:sldMkLst>
          <pc:docMk/>
          <pc:sldMk cId="1356579128" sldId="715"/>
        </pc:sldMkLst>
        <pc:spChg chg="mod">
          <ac:chgData name="Emma Symington" userId="a85d5d76-701e-415b-a297-15fcc699ee67" providerId="ADAL" clId="{D47D9329-1198-4742-850C-27DDD2AAADEA}" dt="2025-03-20T14:56:06.773" v="9" actId="20577"/>
          <ac:spMkLst>
            <pc:docMk/>
            <pc:sldMk cId="1356579128" sldId="715"/>
            <ac:spMk id="6" creationId="{FBDDDE8B-2789-FEDA-C765-199588400292}"/>
          </ac:spMkLst>
        </pc:spChg>
        <pc:spChg chg="mod">
          <ac:chgData name="Emma Symington" userId="a85d5d76-701e-415b-a297-15fcc699ee67" providerId="ADAL" clId="{D47D9329-1198-4742-850C-27DDD2AAADEA}" dt="2025-03-20T14:55:57.536" v="4" actId="1076"/>
          <ac:spMkLst>
            <pc:docMk/>
            <pc:sldMk cId="1356579128" sldId="715"/>
            <ac:spMk id="7" creationId="{DF7077BD-D789-45D0-7EE7-1D54DC3CB774}"/>
          </ac:spMkLst>
        </pc:spChg>
        <pc:spChg chg="mod">
          <ac:chgData name="Emma Symington" userId="a85d5d76-701e-415b-a297-15fcc699ee67" providerId="ADAL" clId="{D47D9329-1198-4742-850C-27DDD2AAADEA}" dt="2025-03-20T14:55:52.304" v="3" actId="20577"/>
          <ac:spMkLst>
            <pc:docMk/>
            <pc:sldMk cId="1356579128" sldId="715"/>
            <ac:spMk id="13" creationId="{5B322061-145C-CBBF-7A16-3E479EFF0CFC}"/>
          </ac:spMkLst>
        </pc:spChg>
      </pc:sldChg>
      <pc:sldChg chg="modSp mod">
        <pc:chgData name="Emma Symington" userId="a85d5d76-701e-415b-a297-15fcc699ee67" providerId="ADAL" clId="{D47D9329-1198-4742-850C-27DDD2AAADEA}" dt="2025-03-20T14:57:32.636" v="17" actId="1076"/>
        <pc:sldMkLst>
          <pc:docMk/>
          <pc:sldMk cId="2846884353" sldId="719"/>
        </pc:sldMkLst>
        <pc:spChg chg="mod">
          <ac:chgData name="Emma Symington" userId="a85d5d76-701e-415b-a297-15fcc699ee67" providerId="ADAL" clId="{D47D9329-1198-4742-850C-27DDD2AAADEA}" dt="2025-03-20T14:57:32.636" v="17" actId="1076"/>
          <ac:spMkLst>
            <pc:docMk/>
            <pc:sldMk cId="2846884353" sldId="719"/>
            <ac:spMk id="4" creationId="{F6F05948-33DB-055B-AE2C-CEF9374E5478}"/>
          </ac:spMkLst>
        </pc:spChg>
      </pc:sldChg>
    </pc:docChg>
  </pc:docChgLst>
  <pc:docChgLst>
    <pc:chgData name="Cameron Midson" userId="S::cameron.midson@wineaustralia.com::510fe36d-201b-4d30-8c49-491c55367456" providerId="AD" clId="Web-{696FFEA0-E17B-8C07-77D1-6FBCC0B0D181}"/>
    <pc:docChg chg="modSld">
      <pc:chgData name="Cameron Midson" userId="S::cameron.midson@wineaustralia.com::510fe36d-201b-4d30-8c49-491c55367456" providerId="AD" clId="Web-{696FFEA0-E17B-8C07-77D1-6FBCC0B0D181}" dt="2025-03-20T22:50:29.441" v="33" actId="20577"/>
      <pc:docMkLst>
        <pc:docMk/>
      </pc:docMkLst>
      <pc:sldChg chg="addSp modSp">
        <pc:chgData name="Cameron Midson" userId="S::cameron.midson@wineaustralia.com::510fe36d-201b-4d30-8c49-491c55367456" providerId="AD" clId="Web-{696FFEA0-E17B-8C07-77D1-6FBCC0B0D181}" dt="2025-03-20T22:50:29.441" v="33" actId="20577"/>
        <pc:sldMkLst>
          <pc:docMk/>
          <pc:sldMk cId="2613276096" sldId="703"/>
        </pc:sldMkLst>
        <pc:spChg chg="add mod">
          <ac:chgData name="Cameron Midson" userId="S::cameron.midson@wineaustralia.com::510fe36d-201b-4d30-8c49-491c55367456" providerId="AD" clId="Web-{696FFEA0-E17B-8C07-77D1-6FBCC0B0D181}" dt="2025-03-20T22:50:29.441" v="33" actId="20577"/>
          <ac:spMkLst>
            <pc:docMk/>
            <pc:sldMk cId="2613276096" sldId="703"/>
            <ac:spMk id="3" creationId="{3DC5C7FF-E2BA-A319-8731-59CDF53FDB3B}"/>
          </ac:spMkLst>
        </pc:spChg>
        <pc:spChg chg="mod">
          <ac:chgData name="Cameron Midson" userId="S::cameron.midson@wineaustralia.com::510fe36d-201b-4d30-8c49-491c55367456" providerId="AD" clId="Web-{696FFEA0-E17B-8C07-77D1-6FBCC0B0D181}" dt="2025-03-20T22:50:11.644" v="24" actId="1076"/>
          <ac:spMkLst>
            <pc:docMk/>
            <pc:sldMk cId="2613276096" sldId="703"/>
            <ac:spMk id="6" creationId="{6F4D0E5D-E6C3-3DDC-C741-67673E657577}"/>
          </ac:spMkLst>
        </pc:spChg>
        <pc:picChg chg="mod">
          <ac:chgData name="Cameron Midson" userId="S::cameron.midson@wineaustralia.com::510fe36d-201b-4d30-8c49-491c55367456" providerId="AD" clId="Web-{696FFEA0-E17B-8C07-77D1-6FBCC0B0D181}" dt="2025-03-20T22:49:02.626" v="8" actId="1076"/>
          <ac:picMkLst>
            <pc:docMk/>
            <pc:sldMk cId="2613276096" sldId="703"/>
            <ac:picMk id="4" creationId="{CDBCC1B2-95F4-F323-25A8-35896F3C3902}"/>
          </ac:picMkLst>
        </pc:picChg>
        <pc:cxnChg chg="mod">
          <ac:chgData name="Cameron Midson" userId="S::cameron.midson@wineaustralia.com::510fe36d-201b-4d30-8c49-491c55367456" providerId="AD" clId="Web-{696FFEA0-E17B-8C07-77D1-6FBCC0B0D181}" dt="2025-03-20T22:48:57.766" v="3" actId="1076"/>
          <ac:cxnSpMkLst>
            <pc:docMk/>
            <pc:sldMk cId="2613276096" sldId="703"/>
            <ac:cxnSpMk id="9" creationId="{C34023D4-E122-970F-0EF1-84924B2DA1C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10/31/25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1054961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119867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871932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548905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74010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4184645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1557862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34719191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90278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5259015" y="4469004"/>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5248130" y="3785153"/>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404901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ADAB7D66-099A-64EA-6AB8-8C804AE17C44}"/>
              </a:ext>
            </a:extLst>
          </p:cNvPr>
          <p:cNvSpPr/>
          <p:nvPr userDrawn="1"/>
        </p:nvSpPr>
        <p:spPr>
          <a:xfrm>
            <a:off x="602640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61614BD9-FB6C-1613-660E-0C78BD30549B}"/>
              </a:ext>
            </a:extLst>
          </p:cNvPr>
          <p:cNvSpPr/>
          <p:nvPr userDrawn="1"/>
        </p:nvSpPr>
        <p:spPr>
          <a:xfrm>
            <a:off x="76437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9447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344722" y="368300"/>
            <a:ext cx="2847278" cy="270041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92826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8DE7B81B-CF49-3483-49EA-CDF6898DAF55}"/>
              </a:ext>
            </a:extLst>
          </p:cNvPr>
          <p:cNvSpPr/>
          <p:nvPr userDrawn="1"/>
        </p:nvSpPr>
        <p:spPr>
          <a:xfrm>
            <a:off x="371116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F4CC37A-E90F-1A85-B940-59A360AC9150}"/>
              </a:ext>
            </a:extLst>
          </p:cNvPr>
          <p:cNvSpPr/>
          <p:nvPr userDrawn="1"/>
        </p:nvSpPr>
        <p:spPr>
          <a:xfrm>
            <a:off x="59160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22883C5F-96D3-EF66-B874-F9D1285B9C38}"/>
              </a:ext>
            </a:extLst>
          </p:cNvPr>
          <p:cNvSpPr>
            <a:spLocks noGrp="1"/>
          </p:cNvSpPr>
          <p:nvPr>
            <p:ph type="body" sz="quarter" idx="23" hasCustomPrompt="1"/>
          </p:nvPr>
        </p:nvSpPr>
        <p:spPr>
          <a:xfrm>
            <a:off x="398708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1" name="Text Placeholder 16">
            <a:extLst>
              <a:ext uri="{FF2B5EF4-FFF2-40B4-BE49-F238E27FC236}">
                <a16:creationId xmlns:a16="http://schemas.microsoft.com/office/drawing/2014/main" id="{E08AD09E-EDAE-D4A8-0BC5-E3EBB24F6612}"/>
              </a:ext>
            </a:extLst>
          </p:cNvPr>
          <p:cNvSpPr>
            <a:spLocks noGrp="1"/>
          </p:cNvSpPr>
          <p:nvPr>
            <p:ph type="body" sz="quarter" idx="24" hasCustomPrompt="1"/>
          </p:nvPr>
        </p:nvSpPr>
        <p:spPr>
          <a:xfrm>
            <a:off x="397619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2" name="Text Placeholder 4">
            <a:extLst>
              <a:ext uri="{FF2B5EF4-FFF2-40B4-BE49-F238E27FC236}">
                <a16:creationId xmlns:a16="http://schemas.microsoft.com/office/drawing/2014/main" id="{B81A7090-DCBD-96A6-B4AE-DCC9EFEF11AE}"/>
              </a:ext>
            </a:extLst>
          </p:cNvPr>
          <p:cNvSpPr>
            <a:spLocks noGrp="1"/>
          </p:cNvSpPr>
          <p:nvPr>
            <p:ph type="body" sz="quarter" idx="25" hasCustomPrompt="1"/>
          </p:nvPr>
        </p:nvSpPr>
        <p:spPr>
          <a:xfrm>
            <a:off x="9215655"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3" name="Text Placeholder 16">
            <a:extLst>
              <a:ext uri="{FF2B5EF4-FFF2-40B4-BE49-F238E27FC236}">
                <a16:creationId xmlns:a16="http://schemas.microsoft.com/office/drawing/2014/main" id="{F43BAC52-F948-954A-E614-0ECC331BA934}"/>
              </a:ext>
            </a:extLst>
          </p:cNvPr>
          <p:cNvSpPr>
            <a:spLocks noGrp="1"/>
          </p:cNvSpPr>
          <p:nvPr>
            <p:ph type="body" sz="quarter" idx="26" hasCustomPrompt="1"/>
          </p:nvPr>
        </p:nvSpPr>
        <p:spPr>
          <a:xfrm>
            <a:off x="9204770"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4" name="Text Placeholder 4">
            <a:extLst>
              <a:ext uri="{FF2B5EF4-FFF2-40B4-BE49-F238E27FC236}">
                <a16:creationId xmlns:a16="http://schemas.microsoft.com/office/drawing/2014/main" id="{8725E049-883C-B59F-0FCC-DF7D01EEE8EF}"/>
              </a:ext>
            </a:extLst>
          </p:cNvPr>
          <p:cNvSpPr>
            <a:spLocks noGrp="1"/>
          </p:cNvSpPr>
          <p:nvPr>
            <p:ph type="body" sz="quarter" idx="27" hasCustomPrompt="1"/>
          </p:nvPr>
        </p:nvSpPr>
        <p:spPr>
          <a:xfrm>
            <a:off x="6427850" y="1832297"/>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16">
            <a:extLst>
              <a:ext uri="{FF2B5EF4-FFF2-40B4-BE49-F238E27FC236}">
                <a16:creationId xmlns:a16="http://schemas.microsoft.com/office/drawing/2014/main" id="{C1391E88-DF14-2852-BAD1-C3084C90ED79}"/>
              </a:ext>
            </a:extLst>
          </p:cNvPr>
          <p:cNvSpPr>
            <a:spLocks noGrp="1"/>
          </p:cNvSpPr>
          <p:nvPr>
            <p:ph type="body" sz="quarter" idx="28" hasCustomPrompt="1"/>
          </p:nvPr>
        </p:nvSpPr>
        <p:spPr>
          <a:xfrm>
            <a:off x="6416965" y="1148446"/>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67948173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590151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31/10/2025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2" r:id="rId21"/>
    <p:sldLayoutId id="2147483677" r:id="rId22"/>
    <p:sldLayoutId id="2147483679" r:id="rId23"/>
    <p:sldLayoutId id="2147483681"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33.emf"/><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image" Target="../media/image35.emf"/><Relationship Id="rId7" Type="http://schemas.openxmlformats.org/officeDocument/2006/relationships/image" Target="../media/image39.emf"/><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38.emf"/><Relationship Id="rId5" Type="http://schemas.openxmlformats.org/officeDocument/2006/relationships/image" Target="../media/image37.emf"/><Relationship Id="rId10" Type="http://schemas.openxmlformats.org/officeDocument/2006/relationships/image" Target="../media/image42.emf"/><Relationship Id="rId4" Type="http://schemas.openxmlformats.org/officeDocument/2006/relationships/image" Target="../media/image36.emf"/><Relationship Id="rId9" Type="http://schemas.openxmlformats.org/officeDocument/2006/relationships/image" Target="../media/image41.png"/></Relationships>
</file>

<file path=ppt/slides/_rels/slide1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33.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image" Target="../media/image35.emf"/><Relationship Id="rId7" Type="http://schemas.openxmlformats.org/officeDocument/2006/relationships/image" Target="../media/image48.emf"/><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38.emf"/><Relationship Id="rId4" Type="http://schemas.openxmlformats.org/officeDocument/2006/relationships/image" Target="../media/image37.emf"/></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56.emf"/><Relationship Id="rId5" Type="http://schemas.openxmlformats.org/officeDocument/2006/relationships/image" Target="../media/image32.emf"/><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58.e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57.emf"/><Relationship Id="rId5" Type="http://schemas.openxmlformats.org/officeDocument/2006/relationships/image" Target="../media/image41.png"/><Relationship Id="rId4" Type="http://schemas.openxmlformats.org/officeDocument/2006/relationships/image" Target="../media/image38.emf"/></Relationships>
</file>

<file path=ppt/slides/_rels/slide3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22.xml"/><Relationship Id="rId5" Type="http://schemas.openxmlformats.org/officeDocument/2006/relationships/image" Target="../media/image62.emf"/><Relationship Id="rId4" Type="http://schemas.openxmlformats.org/officeDocument/2006/relationships/image" Target="../media/image32.emf"/></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66.emf"/><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63.emf"/></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8.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417" b="14480"/>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729440"/>
            <a:ext cx="11598267" cy="990300"/>
          </a:xfrm>
        </p:spPr>
        <p:txBody>
          <a:bodyPr/>
          <a:lstStyle/>
          <a:p>
            <a:pPr marL="0" indent="0">
              <a:lnSpc>
                <a:spcPct val="70000"/>
              </a:lnSpc>
              <a:buNone/>
              <a:tabLst>
                <a:tab pos="1373188" algn="l"/>
              </a:tabLst>
            </a:pPr>
            <a:r>
              <a:rPr lang="en-US" sz="4800" dirty="0">
                <a:solidFill>
                  <a:schemeClr val="accent1"/>
                </a:solidFill>
              </a:rPr>
              <a:t>SEMILLON AND SAUVIGNON BLANC</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r="-11393" b="-1"/>
          <a:stretch/>
        </p:blipFill>
        <p:spPr>
          <a:xfrm>
            <a:off x="0" y="0"/>
            <a:ext cx="11308226" cy="6858000"/>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482642" y="554464"/>
            <a:ext cx="5330863"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NSW</a:t>
            </a:r>
          </a:p>
        </p:txBody>
      </p:sp>
      <p:sp>
        <p:nvSpPr>
          <p:cNvPr id="6" name="object 58">
            <a:extLst>
              <a:ext uri="{FF2B5EF4-FFF2-40B4-BE49-F238E27FC236}">
                <a16:creationId xmlns:a16="http://schemas.microsoft.com/office/drawing/2014/main" id="{6F4D0E5D-E6C3-3DDC-C741-67673E657577}"/>
              </a:ext>
            </a:extLst>
          </p:cNvPr>
          <p:cNvSpPr txBox="1"/>
          <p:nvPr/>
        </p:nvSpPr>
        <p:spPr>
          <a:xfrm>
            <a:off x="8082295" y="2384114"/>
            <a:ext cx="2830870" cy="294311"/>
          </a:xfrm>
          <a:prstGeom prst="rect">
            <a:avLst/>
          </a:prstGeom>
        </p:spPr>
        <p:txBody>
          <a:bodyPr vert="horz" wrap="square" lIns="0" tIns="17145" rIns="0" bIns="0" rtlCol="0" anchor="t" anchorCtr="0">
            <a:spAutoFit/>
          </a:bodyPr>
          <a:lstStyle/>
          <a:p>
            <a:pPr>
              <a:buClr>
                <a:srgbClr val="F40000"/>
              </a:buClr>
            </a:pPr>
            <a:r>
              <a:rPr lang="en-AU" b="1" dirty="0">
                <a:solidFill>
                  <a:schemeClr val="accent2"/>
                </a:solidFill>
                <a:latin typeface="Neue Haas Grotesk Text Pro"/>
                <a:cs typeface="Hellix SemiBold"/>
              </a:rPr>
              <a:t>HUNTER VALLEY</a:t>
            </a:r>
            <a:endParaRPr lang="en-US" dirty="0">
              <a:solidFill>
                <a:schemeClr val="accent2"/>
              </a:solidFill>
              <a:latin typeface="Neue Haas Grotesk Text Pro"/>
              <a:cs typeface="Hellix SemiBold"/>
            </a:endParaRPr>
          </a:p>
        </p:txBody>
      </p:sp>
      <p:cxnSp>
        <p:nvCxnSpPr>
          <p:cNvPr id="9" name="Straight Connector 8">
            <a:extLst>
              <a:ext uri="{FF2B5EF4-FFF2-40B4-BE49-F238E27FC236}">
                <a16:creationId xmlns:a16="http://schemas.microsoft.com/office/drawing/2014/main" id="{C34023D4-E122-970F-0EF1-84924B2DA1C5}"/>
              </a:ext>
            </a:extLst>
          </p:cNvPr>
          <p:cNvCxnSpPr>
            <a:cxnSpLocks/>
          </p:cNvCxnSpPr>
          <p:nvPr/>
        </p:nvCxnSpPr>
        <p:spPr>
          <a:xfrm>
            <a:off x="5354426" y="1610036"/>
            <a:ext cx="2549913" cy="85451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58">
            <a:extLst>
              <a:ext uri="{FF2B5EF4-FFF2-40B4-BE49-F238E27FC236}">
                <a16:creationId xmlns:a16="http://schemas.microsoft.com/office/drawing/2014/main" id="{3DC5C7FF-E2BA-A319-8731-59CDF53FDB3B}"/>
              </a:ext>
            </a:extLst>
          </p:cNvPr>
          <p:cNvSpPr txBox="1"/>
          <p:nvPr/>
        </p:nvSpPr>
        <p:spPr>
          <a:xfrm>
            <a:off x="5519530" y="3537896"/>
            <a:ext cx="2830870" cy="232756"/>
          </a:xfrm>
          <a:prstGeom prst="rect">
            <a:avLst/>
          </a:prstGeom>
        </p:spPr>
        <p:txBody>
          <a:bodyPr vert="horz" wrap="square" lIns="0" tIns="17145" rIns="0" bIns="0" rtlCol="0" anchor="t" anchorCtr="0">
            <a:spAutoFit/>
          </a:bodyPr>
          <a:lstStyle/>
          <a:p>
            <a:r>
              <a:rPr lang="en-AU" sz="1400">
                <a:latin typeface="Neue Haas Grotesk Text Pro"/>
              </a:rPr>
              <a:t>Sydney</a:t>
            </a:r>
            <a:endParaRPr lang="en-US" sz="1400"/>
          </a:p>
        </p:txBody>
      </p:sp>
    </p:spTree>
    <p:extLst>
      <p:ext uri="{BB962C8B-B14F-4D97-AF65-F5344CB8AC3E}">
        <p14:creationId xmlns:p14="http://schemas.microsoft.com/office/powerpoint/2010/main" val="26132760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87515"/>
            <a:ext cx="5334275" cy="820910"/>
          </a:xfrm>
        </p:spPr>
        <p:txBody>
          <a:bodyPr/>
          <a:lstStyle/>
          <a:p>
            <a:r>
              <a:rPr lang="en-US" dirty="0">
                <a:solidFill>
                  <a:schemeClr val="accent2"/>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23759"/>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SUBTROPICAL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708534"/>
            <a:ext cx="3849274" cy="313932"/>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MARITIME INFLUENCES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898309"/>
            <a:ext cx="2954961"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HUNTER VALLEY</a:t>
            </a:r>
          </a:p>
          <a:p>
            <a:r>
              <a:rPr lang="en-US" sz="1800" dirty="0">
                <a:solidFill>
                  <a:srgbClr val="B2D8BE"/>
                </a:solidFill>
                <a:latin typeface="Neue Haas Grotesk Text Pro" panose="020B0504020202020204" pitchFamily="34" charset="77"/>
              </a:rPr>
              <a:t>22–254M (72–833FT)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2798" y="649952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2798" y="537652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64701" y="632685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368003660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282368" cy="1530521"/>
          </a:xfrm>
        </p:spPr>
        <p:txBody>
          <a:bodyPr/>
          <a:lstStyle/>
          <a:p>
            <a:pPr marL="0" indent="0">
              <a:lnSpc>
                <a:spcPct val="98000"/>
              </a:lnSpc>
              <a:spcBef>
                <a:spcPct val="0"/>
              </a:spcBef>
              <a:buNone/>
            </a:pPr>
            <a:r>
              <a:rPr lang="en-AU" dirty="0"/>
              <a:t>Soils vary across the region from sandy alluvial flats to deep loam and friable red duplex soils. Semillon typically does best on sandy alluvial flats.</a:t>
            </a: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VITICULTURE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981177" cy="1530521"/>
          </a:xfrm>
        </p:spPr>
        <p:txBody>
          <a:bodyPr/>
          <a:lstStyle/>
          <a:p>
            <a:pPr marL="285750" indent="-285750">
              <a:buFont typeface="Arial" panose="020B0604020202020204" pitchFamily="34" charset="0"/>
              <a:buChar char="•"/>
            </a:pPr>
            <a:r>
              <a:rPr lang="en-AU" dirty="0"/>
              <a:t>The Hunter Valley’s warm climate, humidity, heavy rains and storms present a challenge </a:t>
            </a:r>
          </a:p>
          <a:p>
            <a:pPr marL="285750" indent="-285750">
              <a:buFont typeface="Arial" panose="020B0604020202020204" pitchFamily="34" charset="0"/>
              <a:buChar char="•"/>
            </a:pPr>
            <a:r>
              <a:rPr lang="en-AU" dirty="0"/>
              <a:t>Skilful growers have adapted </a:t>
            </a:r>
            <a:br>
              <a:rPr lang="en-AU" dirty="0"/>
            </a:br>
            <a:r>
              <a:rPr lang="en-AU" dirty="0"/>
              <a:t>and established the region as the </a:t>
            </a:r>
            <a:br>
              <a:rPr lang="en-AU" dirty="0"/>
            </a:br>
            <a:r>
              <a:rPr lang="en-AU" dirty="0"/>
              <a:t>top producer of quality Semillon</a:t>
            </a:r>
          </a:p>
          <a:p>
            <a:pPr marL="285750" indent="-285750">
              <a:buFont typeface="Arial" panose="020B0604020202020204" pitchFamily="34" charset="0"/>
              <a:buChar char="•"/>
            </a:pPr>
            <a:r>
              <a:rPr lang="en-AU" b="1" dirty="0"/>
              <a:t>Harvest: </a:t>
            </a:r>
            <a:r>
              <a:rPr lang="en-AU" dirty="0"/>
              <a:t>January to mid-February; Semillon one of the first to be picked</a:t>
            </a:r>
          </a:p>
        </p:txBody>
      </p:sp>
    </p:spTree>
    <p:extLst>
      <p:ext uri="{BB962C8B-B14F-4D97-AF65-F5344CB8AC3E}">
        <p14:creationId xmlns:p14="http://schemas.microsoft.com/office/powerpoint/2010/main" val="248351691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WINEMAKING:</a:t>
            </a:r>
          </a:p>
        </p:txBody>
      </p:sp>
      <p:sp>
        <p:nvSpPr>
          <p:cNvPr id="10" name="TextBox 9">
            <a:extLst>
              <a:ext uri="{FF2B5EF4-FFF2-40B4-BE49-F238E27FC236}">
                <a16:creationId xmlns:a16="http://schemas.microsoft.com/office/drawing/2014/main" id="{FD4C0A40-C784-6C98-6DB1-6AB956F004FC}"/>
              </a:ext>
            </a:extLst>
          </p:cNvPr>
          <p:cNvSpPr txBox="1"/>
          <p:nvPr/>
        </p:nvSpPr>
        <p:spPr>
          <a:xfrm>
            <a:off x="4338927" y="5361339"/>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SOME BARREL FERMENTATION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955922" y="536133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BARREL MATURATION</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1657759" y="2589743"/>
            <a:ext cx="1608097" cy="2653920"/>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1322520" y="5374408"/>
            <a:ext cx="2223568" cy="523220"/>
          </a:xfrm>
          <a:prstGeom prst="rect">
            <a:avLst/>
          </a:prstGeom>
          <a:noFill/>
        </p:spPr>
        <p:txBody>
          <a:bodyPr wrap="square" rtlCol="0">
            <a:noAutofit/>
          </a:bodyPr>
          <a:lstStyle/>
          <a:p>
            <a:pPr algn="ctr"/>
            <a:r>
              <a:rPr lang="en-AU" sz="1400" dirty="0">
                <a:latin typeface="Neue Haas Grotesk Text Pro" panose="020B0504020202020204" pitchFamily="34" charset="77"/>
              </a:rPr>
              <a:t>COLD FERMENTATION IN STAINLESS STEEL</a:t>
            </a:r>
          </a:p>
        </p:txBody>
      </p:sp>
      <p:sp>
        <p:nvSpPr>
          <p:cNvPr id="18" name="TextBox 17">
            <a:extLst>
              <a:ext uri="{FF2B5EF4-FFF2-40B4-BE49-F238E27FC236}">
                <a16:creationId xmlns:a16="http://schemas.microsoft.com/office/drawing/2014/main" id="{25924203-8544-A246-E5EA-6954E5CA8DBF}"/>
              </a:ext>
            </a:extLst>
          </p:cNvPr>
          <p:cNvSpPr txBox="1"/>
          <p:nvPr/>
        </p:nvSpPr>
        <p:spPr>
          <a:xfrm>
            <a:off x="9590050" y="5374408"/>
            <a:ext cx="2396665" cy="523220"/>
          </a:xfrm>
          <a:prstGeom prst="rect">
            <a:avLst/>
          </a:prstGeom>
          <a:noFill/>
        </p:spPr>
        <p:txBody>
          <a:bodyPr wrap="square" rtlCol="0">
            <a:noAutofit/>
          </a:bodyPr>
          <a:lstStyle/>
          <a:p>
            <a:pPr algn="ctr"/>
            <a:r>
              <a:rPr lang="en-AU" sz="1400" dirty="0">
                <a:latin typeface="Neue Haas Grotesk Text Pro" panose="020B0504020202020204" pitchFamily="34" charset="77"/>
              </a:rPr>
              <a:t>MINIMAL INTERVENTION APPROACH</a:t>
            </a:r>
          </a:p>
        </p:txBody>
      </p:sp>
      <p:pic>
        <p:nvPicPr>
          <p:cNvPr id="23" name="Picture 22">
            <a:extLst>
              <a:ext uri="{FF2B5EF4-FFF2-40B4-BE49-F238E27FC236}">
                <a16:creationId xmlns:a16="http://schemas.microsoft.com/office/drawing/2014/main" id="{BEE7AB7B-7DEF-7215-DCA2-D6093E43D6C1}"/>
              </a:ext>
            </a:extLst>
          </p:cNvPr>
          <p:cNvPicPr>
            <a:picLocks noChangeAspect="1"/>
          </p:cNvPicPr>
          <p:nvPr/>
        </p:nvPicPr>
        <p:blipFill>
          <a:blip r:embed="rId4"/>
          <a:stretch>
            <a:fillRect/>
          </a:stretch>
        </p:blipFill>
        <p:spPr>
          <a:xfrm>
            <a:off x="2562717" y="2227511"/>
            <a:ext cx="929772" cy="823746"/>
          </a:xfrm>
          <a:prstGeom prst="rect">
            <a:avLst/>
          </a:prstGeom>
        </p:spPr>
      </p:pic>
      <p:pic>
        <p:nvPicPr>
          <p:cNvPr id="5" name="Picture 4">
            <a:extLst>
              <a:ext uri="{FF2B5EF4-FFF2-40B4-BE49-F238E27FC236}">
                <a16:creationId xmlns:a16="http://schemas.microsoft.com/office/drawing/2014/main" id="{6A507822-AB24-E2AD-8D7A-70E282DAE0BD}"/>
              </a:ext>
            </a:extLst>
          </p:cNvPr>
          <p:cNvPicPr>
            <a:picLocks noChangeAspect="1"/>
          </p:cNvPicPr>
          <p:nvPr/>
        </p:nvPicPr>
        <p:blipFill>
          <a:blip r:embed="rId5"/>
          <a:stretch>
            <a:fillRect/>
          </a:stretch>
        </p:blipFill>
        <p:spPr>
          <a:xfrm>
            <a:off x="4397447" y="2705944"/>
            <a:ext cx="1585388" cy="2421518"/>
          </a:xfrm>
          <a:prstGeom prst="rect">
            <a:avLst/>
          </a:prstGeom>
        </p:spPr>
      </p:pic>
      <p:pic>
        <p:nvPicPr>
          <p:cNvPr id="8" name="Picture 7">
            <a:extLst>
              <a:ext uri="{FF2B5EF4-FFF2-40B4-BE49-F238E27FC236}">
                <a16:creationId xmlns:a16="http://schemas.microsoft.com/office/drawing/2014/main" id="{86B17BB9-27FB-8CB3-41DC-7400F6C708FD}"/>
              </a:ext>
            </a:extLst>
          </p:cNvPr>
          <p:cNvPicPr>
            <a:picLocks noChangeAspect="1"/>
          </p:cNvPicPr>
          <p:nvPr/>
        </p:nvPicPr>
        <p:blipFill>
          <a:blip r:embed="rId6"/>
          <a:stretch>
            <a:fillRect/>
          </a:stretch>
        </p:blipFill>
        <p:spPr>
          <a:xfrm>
            <a:off x="6809059" y="2705944"/>
            <a:ext cx="2137993" cy="2188417"/>
          </a:xfrm>
          <a:prstGeom prst="rect">
            <a:avLst/>
          </a:prstGeom>
        </p:spPr>
      </p:pic>
      <p:pic>
        <p:nvPicPr>
          <p:cNvPr id="14" name="Picture 13">
            <a:extLst>
              <a:ext uri="{FF2B5EF4-FFF2-40B4-BE49-F238E27FC236}">
                <a16:creationId xmlns:a16="http://schemas.microsoft.com/office/drawing/2014/main" id="{F2007105-B7BA-D530-7394-E2EE5CF26692}"/>
              </a:ext>
            </a:extLst>
          </p:cNvPr>
          <p:cNvPicPr>
            <a:picLocks noChangeAspect="1"/>
          </p:cNvPicPr>
          <p:nvPr/>
        </p:nvPicPr>
        <p:blipFill>
          <a:blip r:embed="rId7"/>
          <a:stretch>
            <a:fillRect/>
          </a:stretch>
        </p:blipFill>
        <p:spPr>
          <a:xfrm>
            <a:off x="9773276" y="2452326"/>
            <a:ext cx="1586874" cy="2695652"/>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7753968" y="3123015"/>
            <a:ext cx="0" cy="18712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sz="4000" dirty="0">
                <a:solidFill>
                  <a:schemeClr val="accent2"/>
                </a:solidFill>
                <a:latin typeface="Neue Haas Grotesk Text Pro" panose="020B0504020202020204" pitchFamily="34" charset="77"/>
              </a:rPr>
              <a:t>HUNTER VALLEY SEMILLON</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95497"/>
            <a:ext cx="2200103"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Lemon</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Green apple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Quince</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FRUIT FLAVOURS</a:t>
            </a: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234415"/>
            <a:ext cx="2200103" cy="512704"/>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Herbs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Grassiness</a:t>
            </a: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SECONDARY FLAVOURS</a:t>
            </a: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253377" y="2632659"/>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Semillon</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665830"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object 58">
            <a:extLst>
              <a:ext uri="{FF2B5EF4-FFF2-40B4-BE49-F238E27FC236}">
                <a16:creationId xmlns:a16="http://schemas.microsoft.com/office/drawing/2014/main" id="{8EA38861-2173-753B-1E2D-601D23EACB3C}"/>
              </a:ext>
            </a:extLst>
          </p:cNvPr>
          <p:cNvSpPr txBox="1"/>
          <p:nvPr/>
        </p:nvSpPr>
        <p:spPr>
          <a:xfrm>
            <a:off x="7187284" y="2835030"/>
            <a:ext cx="1257143"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FLAVOURS</a:t>
            </a:r>
          </a:p>
        </p:txBody>
      </p: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a:cxnSpLocks/>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617520"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906107" y="1048215"/>
            <a:ext cx="1880839" cy="188083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58">
            <a:extLst>
              <a:ext uri="{FF2B5EF4-FFF2-40B4-BE49-F238E27FC236}">
                <a16:creationId xmlns:a16="http://schemas.microsoft.com/office/drawing/2014/main" id="{A3531916-BA0F-B8F7-7E60-1A3921BFCBE0}"/>
              </a:ext>
            </a:extLst>
          </p:cNvPr>
          <p:cNvSpPr txBox="1"/>
          <p:nvPr/>
        </p:nvSpPr>
        <p:spPr>
          <a:xfrm>
            <a:off x="8829526" y="1470770"/>
            <a:ext cx="2088628" cy="1077218"/>
          </a:xfrm>
          <a:prstGeom prst="rect">
            <a:avLst/>
          </a:prstGeom>
        </p:spPr>
        <p:txBody>
          <a:bodyPr vert="horz" wrap="square" lIns="0" tIns="17145" rIns="0" bIns="0" rtlCol="0" anchor="b" anchorCtr="0">
            <a:spAutoFit/>
          </a:bodyPr>
          <a:lstStyle/>
          <a:p>
            <a:pPr algn="ctr">
              <a:lnSpc>
                <a:spcPct val="82000"/>
              </a:lnSpc>
              <a:spcBef>
                <a:spcPts val="158"/>
              </a:spcBef>
              <a:spcAft>
                <a:spcPts val="638"/>
              </a:spcAft>
            </a:pPr>
            <a:r>
              <a:rPr lang="en-AU" sz="28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 Youthful, unoaked style</a:t>
            </a:r>
          </a:p>
        </p:txBody>
      </p:sp>
      <p:cxnSp>
        <p:nvCxnSpPr>
          <p:cNvPr id="8" name="Straight Connector 7">
            <a:extLst>
              <a:ext uri="{FF2B5EF4-FFF2-40B4-BE49-F238E27FC236}">
                <a16:creationId xmlns:a16="http://schemas.microsoft.com/office/drawing/2014/main" id="{E00E7478-58E5-E54A-4286-F688173100B3}"/>
              </a:ext>
            </a:extLst>
          </p:cNvPr>
          <p:cNvCxnSpPr>
            <a:cxnSpLocks/>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209472"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78801241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7753968" y="3123015"/>
            <a:ext cx="0" cy="18712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sz="4000" dirty="0">
                <a:solidFill>
                  <a:schemeClr val="accent2"/>
                </a:solidFill>
                <a:latin typeface="Neue Haas Grotesk Text Pro" panose="020B0504020202020204" pitchFamily="34" charset="77"/>
              </a:rPr>
              <a:t>HUNTER VALLEY SEMILLON</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83241"/>
            <a:ext cx="2200103"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Lemon</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Apple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Quince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Fig</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FRUIT FLAVOURS</a:t>
            </a: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130098"/>
            <a:ext cx="2200103" cy="1275029"/>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Toast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Straw</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Honey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Honeysuckle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Vanilla</a:t>
            </a: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spAutoFit/>
          </a:bodyPr>
          <a:lstStyle/>
          <a:p>
            <a:pPr>
              <a:buClr>
                <a:srgbClr val="F40000"/>
              </a:buClr>
            </a:pPr>
            <a:r>
              <a:rPr lang="en-US" sz="1600" dirty="0">
                <a:latin typeface="Neue Haas Grotesk Text Pro" panose="020B0504020202020204" pitchFamily="34" charset="77"/>
                <a:cs typeface="Hellix SemiBold"/>
              </a:rPr>
              <a:t>TYPICAL SECONDARY FLAVOURS</a:t>
            </a: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526749" y="2632659"/>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Semillon</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665830"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object 58">
            <a:extLst>
              <a:ext uri="{FF2B5EF4-FFF2-40B4-BE49-F238E27FC236}">
                <a16:creationId xmlns:a16="http://schemas.microsoft.com/office/drawing/2014/main" id="{8EA38861-2173-753B-1E2D-601D23EACB3C}"/>
              </a:ext>
            </a:extLst>
          </p:cNvPr>
          <p:cNvSpPr txBox="1"/>
          <p:nvPr/>
        </p:nvSpPr>
        <p:spPr>
          <a:xfrm>
            <a:off x="7187284" y="2835030"/>
            <a:ext cx="1257143"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FLAVOURS</a:t>
            </a:r>
          </a:p>
        </p:txBody>
      </p: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a:cxnSpLocks/>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3345806" y="25147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906107" y="1048215"/>
            <a:ext cx="1880839" cy="188083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58">
            <a:extLst>
              <a:ext uri="{FF2B5EF4-FFF2-40B4-BE49-F238E27FC236}">
                <a16:creationId xmlns:a16="http://schemas.microsoft.com/office/drawing/2014/main" id="{A3531916-BA0F-B8F7-7E60-1A3921BFCBE0}"/>
              </a:ext>
            </a:extLst>
          </p:cNvPr>
          <p:cNvSpPr txBox="1"/>
          <p:nvPr/>
        </p:nvSpPr>
        <p:spPr>
          <a:xfrm>
            <a:off x="8808057" y="1289878"/>
            <a:ext cx="2088628" cy="1430520"/>
          </a:xfrm>
          <a:prstGeom prst="rect">
            <a:avLst/>
          </a:prstGeom>
        </p:spPr>
        <p:txBody>
          <a:bodyPr vert="horz" wrap="square" lIns="0" tIns="17145" rIns="0" bIns="0" rtlCol="0" anchor="b" anchorCtr="0">
            <a:spAutoFit/>
          </a:bodyPr>
          <a:lstStyle/>
          <a:p>
            <a:pPr algn="ctr">
              <a:lnSpc>
                <a:spcPct val="82000"/>
              </a:lnSpc>
              <a:spcBef>
                <a:spcPts val="158"/>
              </a:spcBef>
              <a:spcAft>
                <a:spcPts val="638"/>
              </a:spcAft>
            </a:pPr>
            <a:r>
              <a:rPr lang="en-AU" sz="28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Bottle </a:t>
            </a:r>
            <a:br>
              <a:rPr lang="en-AU" sz="28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28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aged, unoaked style</a:t>
            </a:r>
          </a:p>
        </p:txBody>
      </p:sp>
      <p:cxnSp>
        <p:nvCxnSpPr>
          <p:cNvPr id="8" name="Straight Connector 7">
            <a:extLst>
              <a:ext uri="{FF2B5EF4-FFF2-40B4-BE49-F238E27FC236}">
                <a16:creationId xmlns:a16="http://schemas.microsoft.com/office/drawing/2014/main" id="{E00E7478-58E5-E54A-4286-F688173100B3}"/>
              </a:ext>
            </a:extLst>
          </p:cNvPr>
          <p:cNvCxnSpPr>
            <a:cxnSpLocks/>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209472"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9" name="Straight Connector 8">
            <a:extLst>
              <a:ext uri="{FF2B5EF4-FFF2-40B4-BE49-F238E27FC236}">
                <a16:creationId xmlns:a16="http://schemas.microsoft.com/office/drawing/2014/main" id="{D18A2BF2-62F3-D344-C8DB-4D0FBB544520}"/>
              </a:ext>
            </a:extLst>
          </p:cNvPr>
          <p:cNvCxnSpPr>
            <a:cxnSpLocks/>
          </p:cNvCxnSpPr>
          <p:nvPr/>
        </p:nvCxnSpPr>
        <p:spPr>
          <a:xfrm>
            <a:off x="4446060" y="25147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00DB408-40C3-9220-573F-5C137A9D219A}"/>
              </a:ext>
            </a:extLst>
          </p:cNvPr>
          <p:cNvCxnSpPr>
            <a:cxnSpLocks/>
          </p:cNvCxnSpPr>
          <p:nvPr/>
        </p:nvCxnSpPr>
        <p:spPr>
          <a:xfrm>
            <a:off x="3345806" y="2647106"/>
            <a:ext cx="11140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00529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3575247" y="3284125"/>
            <a:ext cx="1516650" cy="270862"/>
          </a:xfrm>
        </p:spPr>
        <p:txBody>
          <a:bodyPr/>
          <a:lstStyle/>
          <a:p>
            <a:pPr algn="ctr"/>
            <a:r>
              <a:rPr lang="en-AU" sz="1400" b="1" dirty="0">
                <a:solidFill>
                  <a:prstClr val="black"/>
                </a:solidFill>
                <a:cs typeface="Hellix SemiBold"/>
              </a:rPr>
              <a:t>OYSTERS</a:t>
            </a:r>
            <a:endParaRPr lang="en-AU" sz="1400"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714183"/>
          </a:xfrm>
        </p:spPr>
        <p:txBody>
          <a:bodyPr/>
          <a:lstStyle/>
          <a:p>
            <a:r>
              <a:rPr lang="en-US" dirty="0">
                <a:solidFill>
                  <a:schemeClr val="accent2"/>
                </a:solidFill>
              </a:rPr>
              <a:t>FOOD PAIRINGS</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014266" y="3284125"/>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PRAWNS/SHRIMPS</a:t>
            </a:r>
            <a:endParaRPr lang="en-AU" sz="1400" dirty="0">
              <a:solidFill>
                <a:prstClr val="black"/>
              </a:solidFill>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5809998" y="5864342"/>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CHICKEN</a:t>
            </a:r>
            <a:endParaRPr lang="en-AU" sz="1400" dirty="0">
              <a:solidFill>
                <a:prstClr val="black"/>
              </a:solidFill>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8333333" y="3284125"/>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WHITE FISH</a:t>
            </a:r>
            <a:endParaRPr lang="en-AU" sz="1400" dirty="0">
              <a:solidFill>
                <a:prstClr val="black"/>
              </a:solidFill>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10069761" y="5864342"/>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SOFT CHEESE</a:t>
            </a:r>
            <a:endParaRPr lang="en-AU" sz="1400" dirty="0">
              <a:solidFill>
                <a:prstClr val="black"/>
              </a:solidFill>
              <a:cs typeface="Hellix SemiBold"/>
            </a:endParaRPr>
          </a:p>
        </p:txBody>
      </p:sp>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8047466" y="5864342"/>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PORK</a:t>
            </a:r>
            <a:endParaRPr lang="en-AU" sz="1400" dirty="0">
              <a:solidFill>
                <a:prstClr val="black"/>
              </a:solidFill>
              <a:cs typeface="Hellix SemiBold"/>
            </a:endParaRPr>
          </a:p>
        </p:txBody>
      </p:sp>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3"/>
          <a:stretch>
            <a:fillRect/>
          </a:stretch>
        </p:blipFill>
        <p:spPr>
          <a:xfrm>
            <a:off x="5809998" y="4748030"/>
            <a:ext cx="1375641" cy="1028257"/>
          </a:xfrm>
          <a:prstGeom prst="rect">
            <a:avLst/>
          </a:prstGeom>
        </p:spPr>
      </p:pic>
      <p:pic>
        <p:nvPicPr>
          <p:cNvPr id="19" name="Picture 18">
            <a:extLst>
              <a:ext uri="{FF2B5EF4-FFF2-40B4-BE49-F238E27FC236}">
                <a16:creationId xmlns:a16="http://schemas.microsoft.com/office/drawing/2014/main" id="{B45E1CDF-FD35-4973-63CD-59DF559AD667}"/>
              </a:ext>
            </a:extLst>
          </p:cNvPr>
          <p:cNvPicPr>
            <a:picLocks noChangeAspect="1"/>
          </p:cNvPicPr>
          <p:nvPr/>
        </p:nvPicPr>
        <p:blipFill>
          <a:blip r:embed="rId4"/>
          <a:stretch>
            <a:fillRect/>
          </a:stretch>
        </p:blipFill>
        <p:spPr>
          <a:xfrm>
            <a:off x="7862783" y="4797395"/>
            <a:ext cx="1758326" cy="912339"/>
          </a:xfrm>
          <a:prstGeom prst="rect">
            <a:avLst/>
          </a:prstGeom>
        </p:spPr>
      </p:pic>
      <p:pic>
        <p:nvPicPr>
          <p:cNvPr id="16" name="Picture 15">
            <a:extLst>
              <a:ext uri="{FF2B5EF4-FFF2-40B4-BE49-F238E27FC236}">
                <a16:creationId xmlns:a16="http://schemas.microsoft.com/office/drawing/2014/main" id="{A85DD15B-D8E5-D6F4-4B6A-42EB07763A82}"/>
              </a:ext>
            </a:extLst>
          </p:cNvPr>
          <p:cNvPicPr>
            <a:picLocks noChangeAspect="1"/>
          </p:cNvPicPr>
          <p:nvPr/>
        </p:nvPicPr>
        <p:blipFill>
          <a:blip r:embed="rId5"/>
          <a:stretch>
            <a:fillRect/>
          </a:stretch>
        </p:blipFill>
        <p:spPr>
          <a:xfrm>
            <a:off x="3506786" y="2003631"/>
            <a:ext cx="1944494" cy="1086922"/>
          </a:xfrm>
          <a:prstGeom prst="rect">
            <a:avLst/>
          </a:prstGeom>
        </p:spPr>
      </p:pic>
      <p:pic>
        <p:nvPicPr>
          <p:cNvPr id="18" name="Picture 17">
            <a:extLst>
              <a:ext uri="{FF2B5EF4-FFF2-40B4-BE49-F238E27FC236}">
                <a16:creationId xmlns:a16="http://schemas.microsoft.com/office/drawing/2014/main" id="{8E7D0F8C-F731-B0F4-A90D-05C0CD884831}"/>
              </a:ext>
            </a:extLst>
          </p:cNvPr>
          <p:cNvPicPr>
            <a:picLocks noChangeAspect="1"/>
          </p:cNvPicPr>
          <p:nvPr/>
        </p:nvPicPr>
        <p:blipFill>
          <a:blip r:embed="rId6"/>
          <a:stretch>
            <a:fillRect/>
          </a:stretch>
        </p:blipFill>
        <p:spPr>
          <a:xfrm>
            <a:off x="5912197" y="1960965"/>
            <a:ext cx="1516650" cy="1129588"/>
          </a:xfrm>
          <a:prstGeom prst="rect">
            <a:avLst/>
          </a:prstGeom>
        </p:spPr>
      </p:pic>
      <p:pic>
        <p:nvPicPr>
          <p:cNvPr id="22" name="Picture 21">
            <a:extLst>
              <a:ext uri="{FF2B5EF4-FFF2-40B4-BE49-F238E27FC236}">
                <a16:creationId xmlns:a16="http://schemas.microsoft.com/office/drawing/2014/main" id="{454B1081-F632-94EF-7138-E2905E525B6C}"/>
              </a:ext>
            </a:extLst>
          </p:cNvPr>
          <p:cNvPicPr>
            <a:picLocks noChangeAspect="1"/>
          </p:cNvPicPr>
          <p:nvPr/>
        </p:nvPicPr>
        <p:blipFill>
          <a:blip r:embed="rId7"/>
          <a:stretch>
            <a:fillRect/>
          </a:stretch>
        </p:blipFill>
        <p:spPr>
          <a:xfrm>
            <a:off x="8040137" y="2192290"/>
            <a:ext cx="2003106" cy="942172"/>
          </a:xfrm>
          <a:prstGeom prst="rect">
            <a:avLst/>
          </a:prstGeom>
        </p:spPr>
      </p:pic>
      <p:pic>
        <p:nvPicPr>
          <p:cNvPr id="25" name="Picture 24">
            <a:extLst>
              <a:ext uri="{FF2B5EF4-FFF2-40B4-BE49-F238E27FC236}">
                <a16:creationId xmlns:a16="http://schemas.microsoft.com/office/drawing/2014/main" id="{C1EE62E9-663E-7F3E-5466-1CB1A97AB50C}"/>
              </a:ext>
            </a:extLst>
          </p:cNvPr>
          <p:cNvPicPr>
            <a:picLocks noChangeAspect="1"/>
          </p:cNvPicPr>
          <p:nvPr/>
        </p:nvPicPr>
        <p:blipFill>
          <a:blip r:embed="rId8"/>
          <a:stretch>
            <a:fillRect/>
          </a:stretch>
        </p:blipFill>
        <p:spPr>
          <a:xfrm>
            <a:off x="10298253" y="4713249"/>
            <a:ext cx="1381593" cy="926480"/>
          </a:xfrm>
          <a:prstGeom prst="rect">
            <a:avLst/>
          </a:prstGeom>
        </p:spPr>
      </p:pic>
      <p:pic>
        <p:nvPicPr>
          <p:cNvPr id="9" name="Picture Placeholder 8">
            <a:extLst>
              <a:ext uri="{FF2B5EF4-FFF2-40B4-BE49-F238E27FC236}">
                <a16:creationId xmlns:a16="http://schemas.microsoft.com/office/drawing/2014/main" id="{7FEED05C-E0A2-207F-A12D-6125D586B26A}"/>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54842" y="1100254"/>
            <a:ext cx="1911000" cy="5785256"/>
          </a:xfrm>
          <a:prstGeom prst="rect">
            <a:avLst/>
          </a:prstGeom>
        </p:spPr>
      </p:pic>
      <p:sp>
        <p:nvSpPr>
          <p:cNvPr id="11" name="object 10">
            <a:extLst>
              <a:ext uri="{FF2B5EF4-FFF2-40B4-BE49-F238E27FC236}">
                <a16:creationId xmlns:a16="http://schemas.microsoft.com/office/drawing/2014/main" id="{031DC4BA-9B39-5C8E-AFCB-718565CA3298}"/>
              </a:ext>
            </a:extLst>
          </p:cNvPr>
          <p:cNvSpPr txBox="1"/>
          <p:nvPr/>
        </p:nvSpPr>
        <p:spPr>
          <a:xfrm rot="16200000">
            <a:off x="-549452"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4" name="Text Placeholder 4">
            <a:extLst>
              <a:ext uri="{FF2B5EF4-FFF2-40B4-BE49-F238E27FC236}">
                <a16:creationId xmlns:a16="http://schemas.microsoft.com/office/drawing/2014/main" id="{70806610-E25A-5AA9-8AC3-F9C35C603E4B}"/>
              </a:ext>
            </a:extLst>
          </p:cNvPr>
          <p:cNvSpPr txBox="1">
            <a:spLocks/>
          </p:cNvSpPr>
          <p:nvPr/>
        </p:nvSpPr>
        <p:spPr>
          <a:xfrm>
            <a:off x="3294848" y="1631598"/>
            <a:ext cx="3574137" cy="71418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solidFill>
                  <a:schemeClr val="bg2"/>
                </a:solidFill>
              </a:rPr>
              <a:t>YOUNG SEMILLON</a:t>
            </a:r>
          </a:p>
        </p:txBody>
      </p:sp>
      <p:sp>
        <p:nvSpPr>
          <p:cNvPr id="20" name="Text Placeholder 4">
            <a:extLst>
              <a:ext uri="{FF2B5EF4-FFF2-40B4-BE49-F238E27FC236}">
                <a16:creationId xmlns:a16="http://schemas.microsoft.com/office/drawing/2014/main" id="{242FD555-9C3B-F025-DF3E-A8F3A18A8983}"/>
              </a:ext>
            </a:extLst>
          </p:cNvPr>
          <p:cNvSpPr txBox="1">
            <a:spLocks/>
          </p:cNvSpPr>
          <p:nvPr/>
        </p:nvSpPr>
        <p:spPr>
          <a:xfrm>
            <a:off x="3294848" y="4195931"/>
            <a:ext cx="5202381" cy="71418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solidFill>
                  <a:schemeClr val="bg2"/>
                </a:solidFill>
              </a:rPr>
              <a:t>BOTTLE - AGED SEMILLON</a:t>
            </a:r>
          </a:p>
        </p:txBody>
      </p:sp>
      <p:sp>
        <p:nvSpPr>
          <p:cNvPr id="21" name="Text Placeholder 3">
            <a:extLst>
              <a:ext uri="{FF2B5EF4-FFF2-40B4-BE49-F238E27FC236}">
                <a16:creationId xmlns:a16="http://schemas.microsoft.com/office/drawing/2014/main" id="{27F6B659-D4C0-66A6-FF8A-6A29201A288D}"/>
              </a:ext>
            </a:extLst>
          </p:cNvPr>
          <p:cNvSpPr txBox="1">
            <a:spLocks/>
          </p:cNvSpPr>
          <p:nvPr/>
        </p:nvSpPr>
        <p:spPr>
          <a:xfrm>
            <a:off x="3404058" y="5864342"/>
            <a:ext cx="1869923"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SMOKED CHICKEN</a:t>
            </a:r>
            <a:endParaRPr lang="en-AU" sz="1400" dirty="0">
              <a:solidFill>
                <a:prstClr val="black"/>
              </a:solidFill>
              <a:cs typeface="Hellix SemiBold"/>
            </a:endParaRPr>
          </a:p>
        </p:txBody>
      </p:sp>
      <p:pic>
        <p:nvPicPr>
          <p:cNvPr id="24" name="Picture 23">
            <a:extLst>
              <a:ext uri="{FF2B5EF4-FFF2-40B4-BE49-F238E27FC236}">
                <a16:creationId xmlns:a16="http://schemas.microsoft.com/office/drawing/2014/main" id="{DF288A74-0EFB-2606-6699-13B39292442C}"/>
              </a:ext>
            </a:extLst>
          </p:cNvPr>
          <p:cNvPicPr>
            <a:picLocks noChangeAspect="1"/>
          </p:cNvPicPr>
          <p:nvPr/>
        </p:nvPicPr>
        <p:blipFill>
          <a:blip r:embed="rId10"/>
          <a:stretch>
            <a:fillRect/>
          </a:stretch>
        </p:blipFill>
        <p:spPr>
          <a:xfrm>
            <a:off x="3439369" y="4795531"/>
            <a:ext cx="1769647" cy="861741"/>
          </a:xfrm>
          <a:prstGeom prst="rect">
            <a:avLst/>
          </a:prstGeom>
        </p:spPr>
      </p:pic>
    </p:spTree>
    <p:extLst>
      <p:ext uri="{BB962C8B-B14F-4D97-AF65-F5344CB8AC3E}">
        <p14:creationId xmlns:p14="http://schemas.microsoft.com/office/powerpoint/2010/main" val="177437968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4408286"/>
            <a:ext cx="4829691" cy="1530521"/>
          </a:xfrm>
        </p:spPr>
        <p:txBody>
          <a:bodyPr/>
          <a:lstStyle/>
          <a:p>
            <a:pPr>
              <a:spcBef>
                <a:spcPts val="400"/>
              </a:spcBef>
            </a:pPr>
            <a:r>
              <a:rPr lang="en-AU" dirty="0"/>
              <a:t>Well suited to cool climate </a:t>
            </a:r>
          </a:p>
          <a:p>
            <a:pPr>
              <a:spcBef>
                <a:spcPts val="400"/>
              </a:spcBef>
            </a:pPr>
            <a:r>
              <a:rPr lang="en-AU" dirty="0"/>
              <a:t>Produces vibrant, aromatic wines </a:t>
            </a:r>
            <a:br>
              <a:rPr lang="en-AU" dirty="0"/>
            </a:br>
            <a:r>
              <a:rPr lang="en-AU" dirty="0"/>
              <a:t>bursting with natural acidity</a:t>
            </a:r>
          </a:p>
          <a:p>
            <a:pPr>
              <a:spcBef>
                <a:spcPts val="400"/>
              </a:spcBef>
            </a:pPr>
            <a:r>
              <a:rPr lang="en-AU" dirty="0"/>
              <a:t>Benchmark style from Adelaide Hills</a:t>
            </a:r>
          </a:p>
        </p:txBody>
      </p:sp>
      <p:sp>
        <p:nvSpPr>
          <p:cNvPr id="8" name="Text Placeholder 4">
            <a:extLst>
              <a:ext uri="{FF2B5EF4-FFF2-40B4-BE49-F238E27FC236}">
                <a16:creationId xmlns:a16="http://schemas.microsoft.com/office/drawing/2014/main" id="{37E2CBDA-14F2-3D95-4E91-17BDDF4F14F1}"/>
              </a:ext>
            </a:extLst>
          </p:cNvPr>
          <p:cNvSpPr txBox="1">
            <a:spLocks/>
          </p:cNvSpPr>
          <p:nvPr/>
        </p:nvSpPr>
        <p:spPr>
          <a:xfrm>
            <a:off x="6456363" y="584200"/>
            <a:ext cx="5185510" cy="1014141"/>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chemeClr val="bg2"/>
                </a:solidFill>
              </a:rPr>
              <a:t>ADELAIDE HILLS SAVIGNON BLANC</a:t>
            </a:r>
          </a:p>
        </p:txBody>
      </p:sp>
      <p:sp>
        <p:nvSpPr>
          <p:cNvPr id="9" name="Text Placeholder 4">
            <a:extLst>
              <a:ext uri="{FF2B5EF4-FFF2-40B4-BE49-F238E27FC236}">
                <a16:creationId xmlns:a16="http://schemas.microsoft.com/office/drawing/2014/main" id="{20DCD566-4B03-83F0-BC8B-45B3968F6033}"/>
              </a:ext>
            </a:extLst>
          </p:cNvPr>
          <p:cNvSpPr txBox="1">
            <a:spLocks/>
          </p:cNvSpPr>
          <p:nvPr/>
        </p:nvSpPr>
        <p:spPr>
          <a:xfrm>
            <a:off x="6456362" y="1684453"/>
            <a:ext cx="6095999" cy="1014141"/>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rPr>
              <a:t>A FRUITY </a:t>
            </a:r>
            <a:br>
              <a:rPr lang="en-US" dirty="0">
                <a:solidFill>
                  <a:schemeClr val="accent2"/>
                </a:solidFill>
              </a:rPr>
            </a:br>
            <a:r>
              <a:rPr lang="en-US" dirty="0">
                <a:solidFill>
                  <a:schemeClr val="accent2"/>
                </a:solidFill>
              </a:rPr>
              <a:t>CROWD PLEASER</a:t>
            </a:r>
          </a:p>
        </p:txBody>
      </p:sp>
    </p:spTree>
    <p:extLst>
      <p:ext uri="{BB962C8B-B14F-4D97-AF65-F5344CB8AC3E}">
        <p14:creationId xmlns:p14="http://schemas.microsoft.com/office/powerpoint/2010/main" val="161334992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5280" r="5280"/>
          <a:stretch/>
        </p:blipFill>
        <p:spPr>
          <a:xfrm>
            <a:off x="2921619" y="0"/>
            <a:ext cx="10854743" cy="6858000"/>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5330863"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SOUTH AUSTRALIA</a:t>
            </a:r>
          </a:p>
        </p:txBody>
      </p:sp>
      <p:sp>
        <p:nvSpPr>
          <p:cNvPr id="6" name="object 58">
            <a:extLst>
              <a:ext uri="{FF2B5EF4-FFF2-40B4-BE49-F238E27FC236}">
                <a16:creationId xmlns:a16="http://schemas.microsoft.com/office/drawing/2014/main" id="{6F4D0E5D-E6C3-3DDC-C741-67673E657577}"/>
              </a:ext>
            </a:extLst>
          </p:cNvPr>
          <p:cNvSpPr txBox="1"/>
          <p:nvPr/>
        </p:nvSpPr>
        <p:spPr>
          <a:xfrm>
            <a:off x="6319024" y="4411122"/>
            <a:ext cx="1911279"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ADELAIDE HILLS</a:t>
            </a:r>
            <a:endParaRPr lang="en-US" sz="1400" dirty="0">
              <a:solidFill>
                <a:schemeClr val="accent2"/>
              </a:solidFill>
              <a:latin typeface="Neue Haas Grotesk Text Pro" panose="020B0504020202020204" pitchFamily="34" charset="77"/>
              <a:cs typeface="Hellix SemiBold"/>
            </a:endParaRPr>
          </a:p>
        </p:txBody>
      </p:sp>
      <p:cxnSp>
        <p:nvCxnSpPr>
          <p:cNvPr id="9" name="Straight Connector 8">
            <a:extLst>
              <a:ext uri="{FF2B5EF4-FFF2-40B4-BE49-F238E27FC236}">
                <a16:creationId xmlns:a16="http://schemas.microsoft.com/office/drawing/2014/main" id="{C34023D4-E122-970F-0EF1-84924B2DA1C5}"/>
              </a:ext>
            </a:extLst>
          </p:cNvPr>
          <p:cNvCxnSpPr>
            <a:cxnSpLocks/>
          </p:cNvCxnSpPr>
          <p:nvPr/>
        </p:nvCxnSpPr>
        <p:spPr>
          <a:xfrm flipV="1">
            <a:off x="7865771" y="3873190"/>
            <a:ext cx="2051380" cy="65431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576560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81629"/>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MODERATE MARITIME</a:t>
            </a:r>
          </a:p>
        </p:txBody>
      </p:sp>
      <p:sp>
        <p:nvSpPr>
          <p:cNvPr id="4" name="TextBox 3">
            <a:extLst>
              <a:ext uri="{FF2B5EF4-FFF2-40B4-BE49-F238E27FC236}">
                <a16:creationId xmlns:a16="http://schemas.microsoft.com/office/drawing/2014/main" id="{F6F05948-33DB-055B-AE2C-CEF9374E5478}"/>
              </a:ext>
            </a:extLst>
          </p:cNvPr>
          <p:cNvSpPr txBox="1"/>
          <p:nvPr/>
        </p:nvSpPr>
        <p:spPr>
          <a:xfrm>
            <a:off x="502271" y="1708534"/>
            <a:ext cx="3849274" cy="535531"/>
          </a:xfrm>
          <a:prstGeom prst="rect">
            <a:avLst/>
          </a:prstGeom>
          <a:noFill/>
        </p:spPr>
        <p:txBody>
          <a:bodyPr wrap="square" rtlCol="0">
            <a:spAutoFit/>
          </a:bodyPr>
          <a:lstStyle/>
          <a:p>
            <a:pPr>
              <a:lnSpc>
                <a:spcPct val="90000"/>
              </a:lnSpc>
            </a:pPr>
            <a:r>
              <a:rPr lang="en-AU" sz="1600" b="1" dirty="0">
                <a:solidFill>
                  <a:schemeClr val="bg1"/>
                </a:solidFill>
              </a:rPr>
              <a:t>WITH COOL-CLIMATE CHARACTERISTICS</a:t>
            </a:r>
            <a:endParaRPr lang="en-AU" sz="1600" dirty="0">
              <a:solidFill>
                <a:schemeClr val="bg1"/>
              </a:solidFill>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660250" y="2643617"/>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ADELAIDE HILLS</a:t>
            </a:r>
          </a:p>
          <a:p>
            <a:r>
              <a:rPr lang="en-US" sz="1800" dirty="0">
                <a:solidFill>
                  <a:srgbClr val="B2D8BE"/>
                </a:solidFill>
                <a:latin typeface="Neue Haas Grotesk Text Pro" panose="020B0504020202020204" pitchFamily="34" charset="77"/>
              </a:rPr>
              <a:t>230–650M (755–2,133FT)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76255" y="416673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284688435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6"/>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37295" cy="1530521"/>
          </a:xfrm>
        </p:spPr>
        <p:txBody>
          <a:bodyPr/>
          <a:lstStyle/>
          <a:p>
            <a:r>
              <a:rPr lang="en-AU" dirty="0"/>
              <a:t>Soils vary with a mixture of grey-brown or brown loamy sands, and patches of sandy </a:t>
            </a:r>
            <a:br>
              <a:rPr lang="en-AU" dirty="0"/>
            </a:br>
            <a:r>
              <a:rPr lang="en-AU" dirty="0"/>
              <a:t>soils over clay subsoils. Low-lying areas with heavy soils provide potential for greater vigour, while higher, well-drained stony soils allow vigour control.</a:t>
            </a:r>
          </a:p>
        </p:txBody>
      </p:sp>
    </p:spTree>
    <p:extLst>
      <p:ext uri="{BB962C8B-B14F-4D97-AF65-F5344CB8AC3E}">
        <p14:creationId xmlns:p14="http://schemas.microsoft.com/office/powerpoint/2010/main" val="183317627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VITICULTURE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981177" cy="1530521"/>
          </a:xfrm>
        </p:spPr>
        <p:txBody>
          <a:bodyPr/>
          <a:lstStyle/>
          <a:p>
            <a:pPr marL="285750" indent="-285750">
              <a:buFont typeface="Arial" panose="020B0604020202020204" pitchFamily="34" charset="0"/>
              <a:buChar char="•"/>
            </a:pPr>
            <a:r>
              <a:rPr lang="en-AU" dirty="0"/>
              <a:t>Relatively early-ripening variety</a:t>
            </a:r>
          </a:p>
          <a:p>
            <a:pPr marL="285750" indent="-285750">
              <a:buFont typeface="Arial" panose="020B0604020202020204" pitchFamily="34" charset="0"/>
              <a:buChar char="•"/>
            </a:pPr>
            <a:r>
              <a:rPr lang="en-AU" dirty="0"/>
              <a:t>Canopy management is vital</a:t>
            </a:r>
          </a:p>
          <a:p>
            <a:pPr marL="285750" indent="-285750">
              <a:buFont typeface="Arial" panose="020B0604020202020204" pitchFamily="34" charset="0"/>
              <a:buChar char="•"/>
            </a:pPr>
            <a:r>
              <a:rPr lang="en-AU" dirty="0"/>
              <a:t>Integrated management </a:t>
            </a:r>
            <a:br>
              <a:rPr lang="en-AU" dirty="0"/>
            </a:br>
            <a:r>
              <a:rPr lang="en-AU" dirty="0"/>
              <a:t>regimes to reduce chemical use</a:t>
            </a:r>
          </a:p>
          <a:p>
            <a:pPr marL="285750" indent="-285750">
              <a:buFont typeface="Arial" panose="020B0604020202020204" pitchFamily="34" charset="0"/>
              <a:buChar char="•"/>
            </a:pPr>
            <a:r>
              <a:rPr lang="en-AU" dirty="0"/>
              <a:t>Hand-pruning and harvesting</a:t>
            </a:r>
          </a:p>
          <a:p>
            <a:pPr marL="285750" indent="-285750">
              <a:buFont typeface="Arial" panose="020B0604020202020204" pitchFamily="34" charset="0"/>
              <a:buChar char="•"/>
            </a:pPr>
            <a:r>
              <a:rPr lang="en-AU" dirty="0"/>
              <a:t>Harvest: early February to March</a:t>
            </a:r>
          </a:p>
        </p:txBody>
      </p:sp>
    </p:spTree>
    <p:extLst>
      <p:ext uri="{BB962C8B-B14F-4D97-AF65-F5344CB8AC3E}">
        <p14:creationId xmlns:p14="http://schemas.microsoft.com/office/powerpoint/2010/main" val="37740392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WINEMAKING:</a:t>
            </a:r>
          </a:p>
        </p:txBody>
      </p:sp>
      <p:sp>
        <p:nvSpPr>
          <p:cNvPr id="10" name="TextBox 9">
            <a:extLst>
              <a:ext uri="{FF2B5EF4-FFF2-40B4-BE49-F238E27FC236}">
                <a16:creationId xmlns:a16="http://schemas.microsoft.com/office/drawing/2014/main" id="{FD4C0A40-C784-6C98-6DB1-6AB956F004FC}"/>
              </a:ext>
            </a:extLst>
          </p:cNvPr>
          <p:cNvSpPr txBox="1"/>
          <p:nvPr/>
        </p:nvSpPr>
        <p:spPr>
          <a:xfrm>
            <a:off x="4338927" y="5361339"/>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BARREL FERMENTATION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9614326" y="536133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BARREL MATURATION</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1657759" y="2589743"/>
            <a:ext cx="1608097" cy="2653920"/>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1322520" y="5374408"/>
            <a:ext cx="2223568" cy="523220"/>
          </a:xfrm>
          <a:prstGeom prst="rect">
            <a:avLst/>
          </a:prstGeom>
          <a:noFill/>
        </p:spPr>
        <p:txBody>
          <a:bodyPr wrap="square" rtlCol="0">
            <a:noAutofit/>
          </a:bodyPr>
          <a:lstStyle/>
          <a:p>
            <a:pPr algn="ctr"/>
            <a:r>
              <a:rPr lang="en-AU" sz="1400" dirty="0">
                <a:latin typeface="Neue Haas Grotesk Text Pro" panose="020B0504020202020204" pitchFamily="34" charset="77"/>
              </a:rPr>
              <a:t>COLD FERMENTATION IN STAINLESS STEEL</a:t>
            </a:r>
          </a:p>
        </p:txBody>
      </p:sp>
      <p:sp>
        <p:nvSpPr>
          <p:cNvPr id="18" name="TextBox 17">
            <a:extLst>
              <a:ext uri="{FF2B5EF4-FFF2-40B4-BE49-F238E27FC236}">
                <a16:creationId xmlns:a16="http://schemas.microsoft.com/office/drawing/2014/main" id="{25924203-8544-A246-E5EA-6954E5CA8DBF}"/>
              </a:ext>
            </a:extLst>
          </p:cNvPr>
          <p:cNvSpPr txBox="1"/>
          <p:nvPr/>
        </p:nvSpPr>
        <p:spPr>
          <a:xfrm>
            <a:off x="6653562" y="5374408"/>
            <a:ext cx="2396665" cy="523220"/>
          </a:xfrm>
          <a:prstGeom prst="rect">
            <a:avLst/>
          </a:prstGeom>
          <a:noFill/>
        </p:spPr>
        <p:txBody>
          <a:bodyPr wrap="square" rtlCol="0">
            <a:noAutofit/>
          </a:bodyPr>
          <a:lstStyle/>
          <a:p>
            <a:pPr algn="ctr"/>
            <a:r>
              <a:rPr lang="en-AU" sz="1400" dirty="0">
                <a:latin typeface="Neue Haas Grotesk Text Pro" panose="020B0504020202020204" pitchFamily="34" charset="77"/>
              </a:rPr>
              <a:t>EXTENDED SKIN CONTACT</a:t>
            </a:r>
          </a:p>
        </p:txBody>
      </p:sp>
      <p:pic>
        <p:nvPicPr>
          <p:cNvPr id="23" name="Picture 22">
            <a:extLst>
              <a:ext uri="{FF2B5EF4-FFF2-40B4-BE49-F238E27FC236}">
                <a16:creationId xmlns:a16="http://schemas.microsoft.com/office/drawing/2014/main" id="{BEE7AB7B-7DEF-7215-DCA2-D6093E43D6C1}"/>
              </a:ext>
            </a:extLst>
          </p:cNvPr>
          <p:cNvPicPr>
            <a:picLocks noChangeAspect="1"/>
          </p:cNvPicPr>
          <p:nvPr/>
        </p:nvPicPr>
        <p:blipFill>
          <a:blip r:embed="rId4"/>
          <a:stretch>
            <a:fillRect/>
          </a:stretch>
        </p:blipFill>
        <p:spPr>
          <a:xfrm>
            <a:off x="2562717" y="2227511"/>
            <a:ext cx="929772" cy="823746"/>
          </a:xfrm>
          <a:prstGeom prst="rect">
            <a:avLst/>
          </a:prstGeom>
        </p:spPr>
      </p:pic>
      <p:pic>
        <p:nvPicPr>
          <p:cNvPr id="5" name="Picture 4">
            <a:extLst>
              <a:ext uri="{FF2B5EF4-FFF2-40B4-BE49-F238E27FC236}">
                <a16:creationId xmlns:a16="http://schemas.microsoft.com/office/drawing/2014/main" id="{6A507822-AB24-E2AD-8D7A-70E282DAE0BD}"/>
              </a:ext>
            </a:extLst>
          </p:cNvPr>
          <p:cNvPicPr>
            <a:picLocks noChangeAspect="1"/>
          </p:cNvPicPr>
          <p:nvPr/>
        </p:nvPicPr>
        <p:blipFill>
          <a:blip r:embed="rId5"/>
          <a:stretch>
            <a:fillRect/>
          </a:stretch>
        </p:blipFill>
        <p:spPr>
          <a:xfrm>
            <a:off x="4397447" y="2705944"/>
            <a:ext cx="1585388" cy="2421518"/>
          </a:xfrm>
          <a:prstGeom prst="rect">
            <a:avLst/>
          </a:prstGeom>
        </p:spPr>
      </p:pic>
      <p:pic>
        <p:nvPicPr>
          <p:cNvPr id="8" name="Picture 7">
            <a:extLst>
              <a:ext uri="{FF2B5EF4-FFF2-40B4-BE49-F238E27FC236}">
                <a16:creationId xmlns:a16="http://schemas.microsoft.com/office/drawing/2014/main" id="{86B17BB9-27FB-8CB3-41DC-7400F6C708FD}"/>
              </a:ext>
            </a:extLst>
          </p:cNvPr>
          <p:cNvPicPr>
            <a:picLocks noChangeAspect="1"/>
          </p:cNvPicPr>
          <p:nvPr/>
        </p:nvPicPr>
        <p:blipFill>
          <a:blip r:embed="rId6"/>
          <a:stretch>
            <a:fillRect/>
          </a:stretch>
        </p:blipFill>
        <p:spPr>
          <a:xfrm>
            <a:off x="9378139" y="2705944"/>
            <a:ext cx="2137993" cy="2188417"/>
          </a:xfrm>
          <a:prstGeom prst="rect">
            <a:avLst/>
          </a:prstGeom>
        </p:spPr>
      </p:pic>
      <p:pic>
        <p:nvPicPr>
          <p:cNvPr id="14" name="Picture 13">
            <a:extLst>
              <a:ext uri="{FF2B5EF4-FFF2-40B4-BE49-F238E27FC236}">
                <a16:creationId xmlns:a16="http://schemas.microsoft.com/office/drawing/2014/main" id="{F2007105-B7BA-D530-7394-E2EE5CF26692}"/>
              </a:ext>
            </a:extLst>
          </p:cNvPr>
          <p:cNvPicPr>
            <a:picLocks noChangeAspect="1"/>
          </p:cNvPicPr>
          <p:nvPr/>
        </p:nvPicPr>
        <p:blipFill>
          <a:blip r:embed="rId7"/>
          <a:stretch>
            <a:fillRect/>
          </a:stretch>
        </p:blipFill>
        <p:spPr>
          <a:xfrm>
            <a:off x="6887793" y="2452326"/>
            <a:ext cx="1586874" cy="2695652"/>
          </a:xfrm>
          <a:prstGeom prst="rect">
            <a:avLst/>
          </a:prstGeom>
        </p:spPr>
      </p:pic>
      <p:sp>
        <p:nvSpPr>
          <p:cNvPr id="3" name="TextBox 2">
            <a:extLst>
              <a:ext uri="{FF2B5EF4-FFF2-40B4-BE49-F238E27FC236}">
                <a16:creationId xmlns:a16="http://schemas.microsoft.com/office/drawing/2014/main" id="{3C245EA6-6CC8-5D5A-8640-B89945ABDEA2}"/>
              </a:ext>
            </a:extLst>
          </p:cNvPr>
          <p:cNvSpPr txBox="1"/>
          <p:nvPr/>
        </p:nvSpPr>
        <p:spPr>
          <a:xfrm>
            <a:off x="5813504" y="6273800"/>
            <a:ext cx="4418754"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NEW AND EXPERIMENTAL TECHNIQUES</a:t>
            </a:r>
          </a:p>
        </p:txBody>
      </p:sp>
      <p:cxnSp>
        <p:nvCxnSpPr>
          <p:cNvPr id="4" name="Straight Connector 3">
            <a:extLst>
              <a:ext uri="{FF2B5EF4-FFF2-40B4-BE49-F238E27FC236}">
                <a16:creationId xmlns:a16="http://schemas.microsoft.com/office/drawing/2014/main" id="{FF2BD7E9-70DF-191C-50BF-2BFF5373F0A4}"/>
              </a:ext>
            </a:extLst>
          </p:cNvPr>
          <p:cNvCxnSpPr>
            <a:cxnSpLocks/>
          </p:cNvCxnSpPr>
          <p:nvPr/>
        </p:nvCxnSpPr>
        <p:spPr>
          <a:xfrm>
            <a:off x="5205206" y="6126285"/>
            <a:ext cx="54107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5341D08-B8F1-2BD9-F9CB-EE1ABE3D37FA}"/>
              </a:ext>
            </a:extLst>
          </p:cNvPr>
          <p:cNvCxnSpPr>
            <a:cxnSpLocks/>
          </p:cNvCxnSpPr>
          <p:nvPr/>
        </p:nvCxnSpPr>
        <p:spPr>
          <a:xfrm flipV="1">
            <a:off x="5213944" y="5880409"/>
            <a:ext cx="0" cy="24587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CE1C6A-0ADA-97FA-575E-BF2E1526C4A2}"/>
              </a:ext>
            </a:extLst>
          </p:cNvPr>
          <p:cNvCxnSpPr>
            <a:cxnSpLocks/>
          </p:cNvCxnSpPr>
          <p:nvPr/>
        </p:nvCxnSpPr>
        <p:spPr>
          <a:xfrm flipV="1">
            <a:off x="7838197" y="5880409"/>
            <a:ext cx="0" cy="24587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C895DC3-0F83-5BF6-9178-D73505D149E7}"/>
              </a:ext>
            </a:extLst>
          </p:cNvPr>
          <p:cNvCxnSpPr>
            <a:cxnSpLocks/>
          </p:cNvCxnSpPr>
          <p:nvPr/>
        </p:nvCxnSpPr>
        <p:spPr>
          <a:xfrm flipV="1">
            <a:off x="10596265" y="5880409"/>
            <a:ext cx="0" cy="24587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84295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8891392" y="2966797"/>
            <a:ext cx="0" cy="57929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sz="4000" dirty="0">
                <a:solidFill>
                  <a:schemeClr val="accent2"/>
                </a:solidFill>
                <a:latin typeface="Neue Haas Grotesk Text Pro" panose="020B0504020202020204" pitchFamily="34" charset="77"/>
              </a:rPr>
              <a:t>ADELAIDE HILLS SAUVIGNON BLANC</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95497"/>
            <a:ext cx="2200103" cy="1275029"/>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Kiwifruit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Pineapple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Gooseberry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Passionfruit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Herbs</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68608" y="4210942"/>
            <a:ext cx="4652237" cy="1002454"/>
          </a:xfrm>
          <a:prstGeom prst="rect">
            <a:avLst/>
          </a:prstGeom>
        </p:spPr>
        <p:txBody>
          <a:bodyPr vert="horz" wrap="square" lIns="0" tIns="12065" rIns="0" bIns="0" rtlCol="0">
            <a:spAutoFit/>
          </a:bodyPr>
          <a:lstStyle/>
          <a:p>
            <a:pPr algn="ctr" defTabSz="914453">
              <a:lnSpc>
                <a:spcPct val="80000"/>
              </a:lnSpc>
              <a:spcBef>
                <a:spcPct val="0"/>
              </a:spcBef>
            </a:pPr>
            <a:r>
              <a:rPr lang="en-AU" sz="40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0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253377" y="2632659"/>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Sauvignon Blanc</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3590200"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2851888"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225296"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182892"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object 58">
            <a:extLst>
              <a:ext uri="{FF2B5EF4-FFF2-40B4-BE49-F238E27FC236}">
                <a16:creationId xmlns:a16="http://schemas.microsoft.com/office/drawing/2014/main" id="{8EA38861-2173-753B-1E2D-601D23EACB3C}"/>
              </a:ext>
            </a:extLst>
          </p:cNvPr>
          <p:cNvSpPr txBox="1"/>
          <p:nvPr/>
        </p:nvSpPr>
        <p:spPr>
          <a:xfrm>
            <a:off x="7187284" y="2835030"/>
            <a:ext cx="1257143"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FLAVOURS</a:t>
            </a:r>
          </a:p>
        </p:txBody>
      </p: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8451493" y="2967346"/>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617520"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938520"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8" name="Straight Connector 17">
            <a:extLst>
              <a:ext uri="{FF2B5EF4-FFF2-40B4-BE49-F238E27FC236}">
                <a16:creationId xmlns:a16="http://schemas.microsoft.com/office/drawing/2014/main" id="{9C12C6DD-6601-04EF-48B7-A92979468A5F}"/>
              </a:ext>
            </a:extLst>
          </p:cNvPr>
          <p:cNvCxnSpPr>
            <a:cxnSpLocks/>
          </p:cNvCxnSpPr>
          <p:nvPr/>
        </p:nvCxnSpPr>
        <p:spPr>
          <a:xfrm>
            <a:off x="3353500"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36D0E96-A0D3-9E46-9ED6-0E1332E6903F}"/>
              </a:ext>
            </a:extLst>
          </p:cNvPr>
          <p:cNvCxnSpPr>
            <a:cxnSpLocks/>
          </p:cNvCxnSpPr>
          <p:nvPr/>
        </p:nvCxnSpPr>
        <p:spPr>
          <a:xfrm>
            <a:off x="2608254" y="2647677"/>
            <a:ext cx="75089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20456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393003" y="3432808"/>
            <a:ext cx="1516650" cy="270862"/>
          </a:xfrm>
        </p:spPr>
        <p:txBody>
          <a:bodyPr/>
          <a:lstStyle/>
          <a:p>
            <a:pPr algn="ctr"/>
            <a:r>
              <a:rPr lang="en-AU" sz="1400" b="1" dirty="0">
                <a:solidFill>
                  <a:prstClr val="black"/>
                </a:solidFill>
                <a:cs typeface="Hellix SemiBold"/>
              </a:rPr>
              <a:t>GOAT’S CHEESE</a:t>
            </a:r>
            <a:endParaRPr lang="en-AU" sz="1400"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714183"/>
          </a:xfrm>
        </p:spPr>
        <p:txBody>
          <a:bodyPr/>
          <a:lstStyle/>
          <a:p>
            <a:r>
              <a:rPr lang="en-US" dirty="0">
                <a:solidFill>
                  <a:schemeClr val="accent2"/>
                </a:solidFill>
              </a:rPr>
              <a:t>FOOD PAIRINGS</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32022" y="3432808"/>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GREEN VEGETABLES</a:t>
            </a:r>
            <a:endParaRPr lang="en-AU" sz="1400" dirty="0">
              <a:solidFill>
                <a:prstClr val="black"/>
              </a:solidFill>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8106485" y="5739687"/>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CHICKEN</a:t>
            </a:r>
            <a:endParaRPr lang="en-AU" sz="1400" dirty="0">
              <a:solidFill>
                <a:prstClr val="black"/>
              </a:solidFill>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9151089" y="3432808"/>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OYSTERS</a:t>
            </a:r>
            <a:endParaRPr lang="en-AU" sz="1400" dirty="0">
              <a:solidFill>
                <a:prstClr val="black"/>
              </a:solidFill>
              <a:cs typeface="Hellix SemiBold"/>
            </a:endParaRPr>
          </a:p>
        </p:txBody>
      </p:sp>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5683407" y="5739687"/>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SHELLFISH</a:t>
            </a:r>
            <a:endParaRPr lang="en-AU" sz="1400" dirty="0">
              <a:solidFill>
                <a:prstClr val="black"/>
              </a:solidFill>
              <a:cs typeface="Hellix SemiBold"/>
            </a:endParaRPr>
          </a:p>
        </p:txBody>
      </p:sp>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3"/>
          <a:stretch>
            <a:fillRect/>
          </a:stretch>
        </p:blipFill>
        <p:spPr>
          <a:xfrm>
            <a:off x="8106485" y="4623375"/>
            <a:ext cx="1375641" cy="1028257"/>
          </a:xfrm>
          <a:prstGeom prst="rect">
            <a:avLst/>
          </a:prstGeom>
        </p:spPr>
      </p:pic>
      <p:pic>
        <p:nvPicPr>
          <p:cNvPr id="16" name="Picture 15">
            <a:extLst>
              <a:ext uri="{FF2B5EF4-FFF2-40B4-BE49-F238E27FC236}">
                <a16:creationId xmlns:a16="http://schemas.microsoft.com/office/drawing/2014/main" id="{A85DD15B-D8E5-D6F4-4B6A-42EB07763A82}"/>
              </a:ext>
            </a:extLst>
          </p:cNvPr>
          <p:cNvPicPr>
            <a:picLocks noChangeAspect="1"/>
          </p:cNvPicPr>
          <p:nvPr/>
        </p:nvPicPr>
        <p:blipFill>
          <a:blip r:embed="rId4"/>
          <a:stretch>
            <a:fillRect/>
          </a:stretch>
        </p:blipFill>
        <p:spPr>
          <a:xfrm>
            <a:off x="8985752" y="2107036"/>
            <a:ext cx="1944494" cy="1086922"/>
          </a:xfrm>
          <a:prstGeom prst="rect">
            <a:avLst/>
          </a:prstGeom>
        </p:spPr>
      </p:pic>
      <p:pic>
        <p:nvPicPr>
          <p:cNvPr id="18" name="Picture 17">
            <a:extLst>
              <a:ext uri="{FF2B5EF4-FFF2-40B4-BE49-F238E27FC236}">
                <a16:creationId xmlns:a16="http://schemas.microsoft.com/office/drawing/2014/main" id="{8E7D0F8C-F731-B0F4-A90D-05C0CD884831}"/>
              </a:ext>
            </a:extLst>
          </p:cNvPr>
          <p:cNvPicPr>
            <a:picLocks noChangeAspect="1"/>
          </p:cNvPicPr>
          <p:nvPr/>
        </p:nvPicPr>
        <p:blipFill>
          <a:blip r:embed="rId5"/>
          <a:stretch>
            <a:fillRect/>
          </a:stretch>
        </p:blipFill>
        <p:spPr>
          <a:xfrm>
            <a:off x="5443846" y="4522044"/>
            <a:ext cx="1516650" cy="1129588"/>
          </a:xfrm>
          <a:prstGeom prst="rect">
            <a:avLst/>
          </a:prstGeom>
        </p:spPr>
      </p:pic>
      <p:pic>
        <p:nvPicPr>
          <p:cNvPr id="9" name="Picture Placeholder 8">
            <a:extLst>
              <a:ext uri="{FF2B5EF4-FFF2-40B4-BE49-F238E27FC236}">
                <a16:creationId xmlns:a16="http://schemas.microsoft.com/office/drawing/2014/main" id="{7FEED05C-E0A2-207F-A12D-6125D586B26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54842" y="1100254"/>
            <a:ext cx="1911000" cy="5785256"/>
          </a:xfrm>
          <a:prstGeom prst="rect">
            <a:avLst/>
          </a:prstGeom>
        </p:spPr>
      </p:pic>
      <p:sp>
        <p:nvSpPr>
          <p:cNvPr id="11" name="object 10">
            <a:extLst>
              <a:ext uri="{FF2B5EF4-FFF2-40B4-BE49-F238E27FC236}">
                <a16:creationId xmlns:a16="http://schemas.microsoft.com/office/drawing/2014/main" id="{031DC4BA-9B39-5C8E-AFCB-718565CA3298}"/>
              </a:ext>
            </a:extLst>
          </p:cNvPr>
          <p:cNvSpPr txBox="1"/>
          <p:nvPr/>
        </p:nvSpPr>
        <p:spPr>
          <a:xfrm rot="16200000">
            <a:off x="563632" y="4159382"/>
            <a:ext cx="3098191" cy="134767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a:p>
            <a:pPr algn="ctr" defTabSz="914453">
              <a:lnSpc>
                <a:spcPct val="80000"/>
              </a:lnSpc>
              <a:spcBef>
                <a:spcPct val="0"/>
              </a:spcBef>
            </a:pP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7" name="Picture 6">
            <a:extLst>
              <a:ext uri="{FF2B5EF4-FFF2-40B4-BE49-F238E27FC236}">
                <a16:creationId xmlns:a16="http://schemas.microsoft.com/office/drawing/2014/main" id="{8FD75809-7467-E86C-570E-1581FBB55D27}"/>
              </a:ext>
            </a:extLst>
          </p:cNvPr>
          <p:cNvPicPr>
            <a:picLocks noChangeAspect="1"/>
          </p:cNvPicPr>
          <p:nvPr/>
        </p:nvPicPr>
        <p:blipFill>
          <a:blip r:embed="rId7"/>
          <a:stretch>
            <a:fillRect/>
          </a:stretch>
        </p:blipFill>
        <p:spPr>
          <a:xfrm>
            <a:off x="6722519" y="2234625"/>
            <a:ext cx="1867829" cy="1080411"/>
          </a:xfrm>
          <a:prstGeom prst="rect">
            <a:avLst/>
          </a:prstGeom>
        </p:spPr>
      </p:pic>
      <p:pic>
        <p:nvPicPr>
          <p:cNvPr id="13" name="Picture 12">
            <a:extLst>
              <a:ext uri="{FF2B5EF4-FFF2-40B4-BE49-F238E27FC236}">
                <a16:creationId xmlns:a16="http://schemas.microsoft.com/office/drawing/2014/main" id="{04EB4706-9694-516A-F2AD-C791574D3D1A}"/>
              </a:ext>
            </a:extLst>
          </p:cNvPr>
          <p:cNvPicPr>
            <a:picLocks noChangeAspect="1"/>
          </p:cNvPicPr>
          <p:nvPr/>
        </p:nvPicPr>
        <p:blipFill>
          <a:blip r:embed="rId8"/>
          <a:stretch>
            <a:fillRect/>
          </a:stretch>
        </p:blipFill>
        <p:spPr>
          <a:xfrm>
            <a:off x="4170836" y="2333958"/>
            <a:ext cx="2031335" cy="990692"/>
          </a:xfrm>
          <a:prstGeom prst="rect">
            <a:avLst/>
          </a:prstGeom>
        </p:spPr>
      </p:pic>
    </p:spTree>
    <p:extLst>
      <p:ext uri="{BB962C8B-B14F-4D97-AF65-F5344CB8AC3E}">
        <p14:creationId xmlns:p14="http://schemas.microsoft.com/office/powerpoint/2010/main" val="327297292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4408286"/>
            <a:ext cx="4829691" cy="1530521"/>
          </a:xfrm>
        </p:spPr>
        <p:txBody>
          <a:bodyPr/>
          <a:lstStyle/>
          <a:p>
            <a:pPr>
              <a:spcBef>
                <a:spcPts val="300"/>
              </a:spcBef>
            </a:pPr>
            <a:r>
              <a:rPr lang="en-AU" dirty="0"/>
              <a:t>Two varieties that are inherently complementary</a:t>
            </a:r>
          </a:p>
          <a:p>
            <a:pPr>
              <a:spcBef>
                <a:spcPts val="300"/>
              </a:spcBef>
            </a:pPr>
            <a:r>
              <a:rPr lang="en-AU" dirty="0"/>
              <a:t>Benchmark style from Margaret River</a:t>
            </a:r>
          </a:p>
          <a:p>
            <a:pPr>
              <a:spcBef>
                <a:spcPts val="300"/>
              </a:spcBef>
            </a:pPr>
            <a:r>
              <a:rPr lang="en-AU" dirty="0"/>
              <a:t>Crisp, elegant and fruit-driven</a:t>
            </a:r>
          </a:p>
        </p:txBody>
      </p:sp>
      <p:sp>
        <p:nvSpPr>
          <p:cNvPr id="8" name="Text Placeholder 4">
            <a:extLst>
              <a:ext uri="{FF2B5EF4-FFF2-40B4-BE49-F238E27FC236}">
                <a16:creationId xmlns:a16="http://schemas.microsoft.com/office/drawing/2014/main" id="{37E2CBDA-14F2-3D95-4E91-17BDDF4F14F1}"/>
              </a:ext>
            </a:extLst>
          </p:cNvPr>
          <p:cNvSpPr txBox="1">
            <a:spLocks/>
          </p:cNvSpPr>
          <p:nvPr/>
        </p:nvSpPr>
        <p:spPr>
          <a:xfrm>
            <a:off x="6456363" y="584200"/>
            <a:ext cx="5185510" cy="1014141"/>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chemeClr val="bg2"/>
                </a:solidFill>
              </a:rPr>
              <a:t>MARGARET RIVER</a:t>
            </a:r>
          </a:p>
        </p:txBody>
      </p:sp>
      <p:sp>
        <p:nvSpPr>
          <p:cNvPr id="9" name="Text Placeholder 4">
            <a:extLst>
              <a:ext uri="{FF2B5EF4-FFF2-40B4-BE49-F238E27FC236}">
                <a16:creationId xmlns:a16="http://schemas.microsoft.com/office/drawing/2014/main" id="{20DCD566-4B03-83F0-BC8B-45B3968F6033}"/>
              </a:ext>
            </a:extLst>
          </p:cNvPr>
          <p:cNvSpPr txBox="1">
            <a:spLocks/>
          </p:cNvSpPr>
          <p:nvPr/>
        </p:nvSpPr>
        <p:spPr>
          <a:xfrm>
            <a:off x="6456362" y="1149195"/>
            <a:ext cx="6095999" cy="1014141"/>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rPr>
              <a:t>SEMILLON SAUVIGNON BLANC BLENDS</a:t>
            </a:r>
          </a:p>
        </p:txBody>
      </p:sp>
      <p:sp>
        <p:nvSpPr>
          <p:cNvPr id="2" name="Text Placeholder 4">
            <a:extLst>
              <a:ext uri="{FF2B5EF4-FFF2-40B4-BE49-F238E27FC236}">
                <a16:creationId xmlns:a16="http://schemas.microsoft.com/office/drawing/2014/main" id="{04AD2E08-F258-F303-B109-914601CB18A8}"/>
              </a:ext>
            </a:extLst>
          </p:cNvPr>
          <p:cNvSpPr txBox="1">
            <a:spLocks/>
          </p:cNvSpPr>
          <p:nvPr/>
        </p:nvSpPr>
        <p:spPr>
          <a:xfrm>
            <a:off x="6456363" y="3215888"/>
            <a:ext cx="5185510" cy="270728"/>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chemeClr val="bg2"/>
                </a:solidFill>
              </a:rPr>
              <a:t>MORE THAN THE SUM OF ITS PARTS</a:t>
            </a:r>
          </a:p>
        </p:txBody>
      </p:sp>
    </p:spTree>
    <p:extLst>
      <p:ext uri="{BB962C8B-B14F-4D97-AF65-F5344CB8AC3E}">
        <p14:creationId xmlns:p14="http://schemas.microsoft.com/office/powerpoint/2010/main" val="8555389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map of the country&#10;&#10;AI-generated content may be incorrect.">
            <a:extLst>
              <a:ext uri="{FF2B5EF4-FFF2-40B4-BE49-F238E27FC236}">
                <a16:creationId xmlns:a16="http://schemas.microsoft.com/office/drawing/2014/main" id="{F37CEE5E-EFDA-00D7-9F47-CCC459A81E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988" y="0"/>
            <a:ext cx="12189229" cy="6859559"/>
          </a:xfrm>
          <a:prstGeom prst="rect">
            <a:avLst/>
          </a:prstGeom>
        </p:spPr>
      </p:pic>
      <p:sp>
        <p:nvSpPr>
          <p:cNvPr id="2" name="Title 1">
            <a:extLst>
              <a:ext uri="{FF2B5EF4-FFF2-40B4-BE49-F238E27FC236}">
                <a16:creationId xmlns:a16="http://schemas.microsoft.com/office/drawing/2014/main" id="{FA64299F-CF45-DAEF-60D6-1179E061C9ED}"/>
              </a:ext>
            </a:extLst>
          </p:cNvPr>
          <p:cNvSpPr>
            <a:spLocks noGrp="1"/>
          </p:cNvSpPr>
          <p:nvPr>
            <p:ph type="title"/>
          </p:nvPr>
        </p:nvSpPr>
        <p:spPr/>
        <p:txBody>
          <a:bodyPr/>
          <a:lstStyle/>
          <a:p>
            <a:r>
              <a:rPr lang="en-US" dirty="0">
                <a:solidFill>
                  <a:schemeClr val="accent2"/>
                </a:solidFill>
                <a:latin typeface="Neue Haas Grotesk Text Pro" panose="020B0504020202020204" pitchFamily="34" charset="77"/>
              </a:rPr>
              <a:t>WESTERN AUSTRALIA</a:t>
            </a:r>
            <a:br>
              <a:rPr lang="en-US" dirty="0">
                <a:solidFill>
                  <a:schemeClr val="accent2"/>
                </a:solidFill>
                <a:latin typeface="Neue Haas Grotesk Text Pro" panose="020B0504020202020204" pitchFamily="34" charset="77"/>
              </a:rPr>
            </a:br>
            <a:br>
              <a:rPr lang="en-US" dirty="0">
                <a:solidFill>
                  <a:schemeClr val="accent2"/>
                </a:solidFill>
              </a:rPr>
            </a:br>
            <a:endParaRPr lang="en-US" dirty="0">
              <a:solidFill>
                <a:schemeClr val="accent2"/>
              </a:solidFill>
            </a:endParaRPr>
          </a:p>
        </p:txBody>
      </p:sp>
      <p:sp>
        <p:nvSpPr>
          <p:cNvPr id="8" name="TextBox 7">
            <a:extLst>
              <a:ext uri="{FF2B5EF4-FFF2-40B4-BE49-F238E27FC236}">
                <a16:creationId xmlns:a16="http://schemas.microsoft.com/office/drawing/2014/main" id="{2431E68F-71EF-EB06-B250-62C5D71BDDF7}"/>
              </a:ext>
            </a:extLst>
          </p:cNvPr>
          <p:cNvSpPr txBox="1"/>
          <p:nvPr/>
        </p:nvSpPr>
        <p:spPr>
          <a:xfrm>
            <a:off x="1623768" y="3934357"/>
            <a:ext cx="6301818"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MARGARET RIVER</a:t>
            </a:r>
            <a:endParaRPr lang="en-US" dirty="0">
              <a:solidFill>
                <a:schemeClr val="accent2"/>
              </a:solidFill>
            </a:endParaRPr>
          </a:p>
        </p:txBody>
      </p:sp>
      <p:cxnSp>
        <p:nvCxnSpPr>
          <p:cNvPr id="3" name="Straight Connector 2">
            <a:extLst>
              <a:ext uri="{FF2B5EF4-FFF2-40B4-BE49-F238E27FC236}">
                <a16:creationId xmlns:a16="http://schemas.microsoft.com/office/drawing/2014/main" id="{86E91A6F-3967-03C4-A598-842ED4112870}"/>
              </a:ext>
            </a:extLst>
          </p:cNvPr>
          <p:cNvCxnSpPr>
            <a:cxnSpLocks/>
          </p:cNvCxnSpPr>
          <p:nvPr/>
        </p:nvCxnSpPr>
        <p:spPr>
          <a:xfrm>
            <a:off x="3930824" y="4097013"/>
            <a:ext cx="62741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365361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MARGARET RIVER</a:t>
            </a:r>
          </a:p>
          <a:p>
            <a:r>
              <a:rPr lang="en-US" sz="1800" dirty="0">
                <a:solidFill>
                  <a:srgbClr val="B2D8BE"/>
                </a:solidFill>
                <a:latin typeface="Neue Haas Grotesk Text Pro" panose="020B0504020202020204" pitchFamily="34" charset="77"/>
              </a:rPr>
              <a:t>0–231M (0–757FT)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584775"/>
          </a:xfrm>
          <a:prstGeom prst="rect">
            <a:avLst/>
          </a:prstGeom>
          <a:noFill/>
        </p:spPr>
        <p:txBody>
          <a:bodyPr wrap="square">
            <a:spAutoFit/>
          </a:bodyPr>
          <a:lstStyle/>
          <a:p>
            <a:r>
              <a:rPr lang="en-US" sz="1600" dirty="0">
                <a:solidFill>
                  <a:schemeClr val="bg1"/>
                </a:solidFill>
                <a:latin typeface="Neue Haas Grotesk Text Pro" panose="020B0504020202020204" pitchFamily="34" charset="77"/>
              </a:rPr>
              <a:t>STRONG MARITIME INFLUENCES WITH OCEANS ON THREE SIDES</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6079" y="102565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1"/>
                </a:solidFill>
              </a:rPr>
              <a:t>CLIMATE</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465361"/>
            <a:ext cx="4331369"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MEDITERRANEAN</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Tree>
    <p:extLst>
      <p:ext uri="{BB962C8B-B14F-4D97-AF65-F5344CB8AC3E}">
        <p14:creationId xmlns:p14="http://schemas.microsoft.com/office/powerpoint/2010/main" val="182561756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37295" cy="1530521"/>
          </a:xfrm>
        </p:spPr>
        <p:txBody>
          <a:bodyPr/>
          <a:lstStyle/>
          <a:p>
            <a:r>
              <a:rPr lang="en-AU" dirty="0">
                <a:solidFill>
                  <a:schemeClr val="tx2"/>
                </a:solidFill>
              </a:rPr>
              <a:t>Predominantly gravelly or gritty sandy loams on granite and gneiss, with low overall water-holding capacity.</a:t>
            </a:r>
          </a:p>
        </p:txBody>
      </p:sp>
    </p:spTree>
    <p:extLst>
      <p:ext uri="{BB962C8B-B14F-4D97-AF65-F5344CB8AC3E}">
        <p14:creationId xmlns:p14="http://schemas.microsoft.com/office/powerpoint/2010/main" val="406618189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609250"/>
            <a:ext cx="5317708" cy="785732"/>
          </a:xfrm>
        </p:spPr>
        <p:txBody>
          <a:bodyPr/>
          <a:lstStyle/>
          <a:p>
            <a:r>
              <a:rPr lang="en-US" dirty="0">
                <a:solidFill>
                  <a:schemeClr val="bg2"/>
                </a:solidFill>
              </a:rPr>
              <a:t>SEMILLON AND SAVIGNON BLANC</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4104450"/>
            <a:ext cx="3636780" cy="1670704"/>
          </a:xfrm>
        </p:spPr>
        <p:txBody>
          <a:bodyPr/>
          <a:lstStyle/>
          <a:p>
            <a:r>
              <a:rPr lang="en-AU" dirty="0">
                <a:solidFill>
                  <a:schemeClr val="bg1"/>
                </a:solidFill>
              </a:rPr>
              <a:t>Semillon and Sauvignon Blanc are two of Australia’s most prominent white grape varieties, coming together to create one of the country’s best-known blends.</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492685"/>
            <a:ext cx="5047570" cy="1325563"/>
          </a:xfrm>
        </p:spPr>
        <p:txBody>
          <a:bodyPr/>
          <a:lstStyle/>
          <a:p>
            <a:r>
              <a:rPr lang="en-US" sz="4800" kern="1000" spc="-100" dirty="0"/>
              <a:t>VERSATILE VARIETIES THAT SING TOGETHER</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VITICULTURE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981177" cy="1530521"/>
          </a:xfrm>
        </p:spPr>
        <p:txBody>
          <a:bodyPr/>
          <a:lstStyle/>
          <a:p>
            <a:pPr marL="285750" indent="-285750">
              <a:buFont typeface="Arial" panose="020B0604020202020204" pitchFamily="34" charset="0"/>
              <a:buChar char="•"/>
            </a:pPr>
            <a:r>
              <a:rPr lang="en-AU" dirty="0"/>
              <a:t>Region ideally suited to grape growing</a:t>
            </a:r>
          </a:p>
          <a:p>
            <a:pPr marL="285750" indent="-285750">
              <a:buFont typeface="Arial" panose="020B0604020202020204" pitchFamily="34" charset="0"/>
              <a:buChar char="•"/>
            </a:pPr>
            <a:r>
              <a:rPr lang="en-AU" dirty="0"/>
              <a:t>Semillon and Sauvignon Blanc </a:t>
            </a:r>
            <a:br>
              <a:rPr lang="en-AU" dirty="0"/>
            </a:br>
            <a:r>
              <a:rPr lang="en-AU" dirty="0"/>
              <a:t>top two planted varieties</a:t>
            </a:r>
          </a:p>
          <a:p>
            <a:pPr marL="285750" indent="-285750">
              <a:buFont typeface="Arial" panose="020B0604020202020204" pitchFamily="34" charset="0"/>
              <a:buChar char="•"/>
            </a:pPr>
            <a:r>
              <a:rPr lang="en-AU" dirty="0"/>
              <a:t>Minimal-intervention, sustainable, organic and biodynamic practices</a:t>
            </a:r>
          </a:p>
        </p:txBody>
      </p:sp>
    </p:spTree>
    <p:extLst>
      <p:ext uri="{BB962C8B-B14F-4D97-AF65-F5344CB8AC3E}">
        <p14:creationId xmlns:p14="http://schemas.microsoft.com/office/powerpoint/2010/main" val="176385939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B3D981E-9BEB-1523-77B4-AE69C6705088}"/>
              </a:ext>
            </a:extLst>
          </p:cNvPr>
          <p:cNvPicPr>
            <a:picLocks noChangeAspect="1"/>
          </p:cNvPicPr>
          <p:nvPr/>
        </p:nvPicPr>
        <p:blipFill>
          <a:blip r:embed="rId3"/>
          <a:stretch>
            <a:fillRect/>
          </a:stretch>
        </p:blipFill>
        <p:spPr>
          <a:xfrm>
            <a:off x="10137782" y="2471530"/>
            <a:ext cx="1975899" cy="2657243"/>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WINEMAKING:</a:t>
            </a:r>
          </a:p>
        </p:txBody>
      </p:sp>
      <p:sp>
        <p:nvSpPr>
          <p:cNvPr id="10" name="TextBox 9">
            <a:extLst>
              <a:ext uri="{FF2B5EF4-FFF2-40B4-BE49-F238E27FC236}">
                <a16:creationId xmlns:a16="http://schemas.microsoft.com/office/drawing/2014/main" id="{FD4C0A40-C784-6C98-6DB1-6AB956F004FC}"/>
              </a:ext>
            </a:extLst>
          </p:cNvPr>
          <p:cNvSpPr txBox="1"/>
          <p:nvPr/>
        </p:nvSpPr>
        <p:spPr>
          <a:xfrm>
            <a:off x="5172736" y="5361339"/>
            <a:ext cx="3043180" cy="523220"/>
          </a:xfrm>
          <a:prstGeom prst="rect">
            <a:avLst/>
          </a:prstGeom>
          <a:noFill/>
        </p:spPr>
        <p:txBody>
          <a:bodyPr wrap="square" rtlCol="0">
            <a:noAutofit/>
          </a:bodyPr>
          <a:lstStyle/>
          <a:p>
            <a:pPr algn="ctr"/>
            <a:r>
              <a:rPr lang="en-AU" sz="1400" dirty="0">
                <a:latin typeface="Neue Haas Grotesk Text Pro" panose="020B0504020202020204" pitchFamily="34" charset="77"/>
              </a:rPr>
              <a:t>BLENDED SOON AFTER FERMENTATION OR JUST BEFORE BOTTLING</a:t>
            </a:r>
          </a:p>
        </p:txBody>
      </p:sp>
      <p:sp>
        <p:nvSpPr>
          <p:cNvPr id="11" name="TextBox 10">
            <a:extLst>
              <a:ext uri="{FF2B5EF4-FFF2-40B4-BE49-F238E27FC236}">
                <a16:creationId xmlns:a16="http://schemas.microsoft.com/office/drawing/2014/main" id="{045564FB-E21A-BF9F-8015-C18A2392E8AD}"/>
              </a:ext>
            </a:extLst>
          </p:cNvPr>
          <p:cNvSpPr txBox="1"/>
          <p:nvPr/>
        </p:nvSpPr>
        <p:spPr>
          <a:xfrm>
            <a:off x="9614326" y="536133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OAKED OR UNOAKED</a:t>
            </a:r>
          </a:p>
        </p:txBody>
      </p:sp>
      <p:sp>
        <p:nvSpPr>
          <p:cNvPr id="12" name="TextBox 11">
            <a:extLst>
              <a:ext uri="{FF2B5EF4-FFF2-40B4-BE49-F238E27FC236}">
                <a16:creationId xmlns:a16="http://schemas.microsoft.com/office/drawing/2014/main" id="{C18BDE99-8639-7564-405E-6B7B35E6DFF5}"/>
              </a:ext>
            </a:extLst>
          </p:cNvPr>
          <p:cNvSpPr txBox="1"/>
          <p:nvPr/>
        </p:nvSpPr>
        <p:spPr>
          <a:xfrm>
            <a:off x="961648" y="5374408"/>
            <a:ext cx="2812679" cy="523220"/>
          </a:xfrm>
          <a:prstGeom prst="rect">
            <a:avLst/>
          </a:prstGeom>
          <a:noFill/>
        </p:spPr>
        <p:txBody>
          <a:bodyPr wrap="square" rtlCol="0">
            <a:noAutofit/>
          </a:bodyPr>
          <a:lstStyle/>
          <a:p>
            <a:pPr algn="ctr"/>
            <a:r>
              <a:rPr lang="en-AU" sz="1400" dirty="0">
                <a:latin typeface="Neue Haas Grotesk Text Pro" panose="020B0504020202020204" pitchFamily="34" charset="77"/>
              </a:rPr>
              <a:t>VARIETIES CAN BE BLENDED IN DIFFERENT PROPORTIONS</a:t>
            </a:r>
          </a:p>
        </p:txBody>
      </p:sp>
      <p:pic>
        <p:nvPicPr>
          <p:cNvPr id="5" name="Picture 4">
            <a:extLst>
              <a:ext uri="{FF2B5EF4-FFF2-40B4-BE49-F238E27FC236}">
                <a16:creationId xmlns:a16="http://schemas.microsoft.com/office/drawing/2014/main" id="{6A507822-AB24-E2AD-8D7A-70E282DAE0BD}"/>
              </a:ext>
            </a:extLst>
          </p:cNvPr>
          <p:cNvPicPr>
            <a:picLocks noChangeAspect="1"/>
          </p:cNvPicPr>
          <p:nvPr/>
        </p:nvPicPr>
        <p:blipFill>
          <a:blip r:embed="rId4"/>
          <a:stretch>
            <a:fillRect/>
          </a:stretch>
        </p:blipFill>
        <p:spPr>
          <a:xfrm>
            <a:off x="4397447" y="2705944"/>
            <a:ext cx="1585388" cy="2421518"/>
          </a:xfrm>
          <a:prstGeom prst="rect">
            <a:avLst/>
          </a:prstGeom>
        </p:spPr>
      </p:pic>
      <p:pic>
        <p:nvPicPr>
          <p:cNvPr id="8" name="Picture 7">
            <a:extLst>
              <a:ext uri="{FF2B5EF4-FFF2-40B4-BE49-F238E27FC236}">
                <a16:creationId xmlns:a16="http://schemas.microsoft.com/office/drawing/2014/main" id="{86B17BB9-27FB-8CB3-41DC-7400F6C708FD}"/>
              </a:ext>
            </a:extLst>
          </p:cNvPr>
          <p:cNvPicPr>
            <a:picLocks noChangeAspect="1"/>
          </p:cNvPicPr>
          <p:nvPr/>
        </p:nvPicPr>
        <p:blipFill>
          <a:blip r:embed="rId5"/>
          <a:stretch>
            <a:fillRect/>
          </a:stretch>
        </p:blipFill>
        <p:spPr>
          <a:xfrm>
            <a:off x="8965471" y="3621273"/>
            <a:ext cx="1431597" cy="1465361"/>
          </a:xfrm>
          <a:prstGeom prst="rect">
            <a:avLst/>
          </a:prstGeom>
        </p:spPr>
      </p:pic>
      <p:pic>
        <p:nvPicPr>
          <p:cNvPr id="6" name="Picture 5">
            <a:extLst>
              <a:ext uri="{FF2B5EF4-FFF2-40B4-BE49-F238E27FC236}">
                <a16:creationId xmlns:a16="http://schemas.microsoft.com/office/drawing/2014/main" id="{068EBEEA-5B28-3335-2A17-2B2F88714C9E}"/>
              </a:ext>
            </a:extLst>
          </p:cNvPr>
          <p:cNvPicPr>
            <a:picLocks noChangeAspect="1"/>
          </p:cNvPicPr>
          <p:nvPr/>
        </p:nvPicPr>
        <p:blipFill>
          <a:blip r:embed="rId6"/>
          <a:stretch>
            <a:fillRect/>
          </a:stretch>
        </p:blipFill>
        <p:spPr>
          <a:xfrm>
            <a:off x="1002143" y="3832062"/>
            <a:ext cx="2692400" cy="1295400"/>
          </a:xfrm>
          <a:prstGeom prst="rect">
            <a:avLst/>
          </a:prstGeom>
        </p:spPr>
      </p:pic>
      <p:sp>
        <p:nvSpPr>
          <p:cNvPr id="9" name="TextBox 8">
            <a:extLst>
              <a:ext uri="{FF2B5EF4-FFF2-40B4-BE49-F238E27FC236}">
                <a16:creationId xmlns:a16="http://schemas.microsoft.com/office/drawing/2014/main" id="{719A0DC1-F526-38B8-D6F2-E0E6A3096A1A}"/>
              </a:ext>
            </a:extLst>
          </p:cNvPr>
          <p:cNvSpPr txBox="1"/>
          <p:nvPr/>
        </p:nvSpPr>
        <p:spPr>
          <a:xfrm>
            <a:off x="1415130" y="3487437"/>
            <a:ext cx="488011" cy="312715"/>
          </a:xfrm>
          <a:prstGeom prst="rect">
            <a:avLst/>
          </a:prstGeom>
          <a:noFill/>
        </p:spPr>
        <p:txBody>
          <a:bodyPr wrap="square" rtlCol="0">
            <a:noAutofit/>
          </a:bodyPr>
          <a:lstStyle/>
          <a:p>
            <a:pPr algn="ctr"/>
            <a:r>
              <a:rPr lang="en-AU" sz="1400" b="1" dirty="0">
                <a:solidFill>
                  <a:schemeClr val="accent1"/>
                </a:solidFill>
                <a:latin typeface="Neue Haas Grotesk Text Pro" panose="020B0504020202020204" pitchFamily="34" charset="77"/>
              </a:rPr>
              <a:t>A</a:t>
            </a:r>
          </a:p>
        </p:txBody>
      </p:sp>
      <p:sp>
        <p:nvSpPr>
          <p:cNvPr id="13" name="TextBox 12">
            <a:extLst>
              <a:ext uri="{FF2B5EF4-FFF2-40B4-BE49-F238E27FC236}">
                <a16:creationId xmlns:a16="http://schemas.microsoft.com/office/drawing/2014/main" id="{41566732-0B7A-1334-F32B-CE4982AB5A9A}"/>
              </a:ext>
            </a:extLst>
          </p:cNvPr>
          <p:cNvSpPr txBox="1"/>
          <p:nvPr/>
        </p:nvSpPr>
        <p:spPr>
          <a:xfrm>
            <a:off x="2805316" y="3487437"/>
            <a:ext cx="488011" cy="312715"/>
          </a:xfrm>
          <a:prstGeom prst="rect">
            <a:avLst/>
          </a:prstGeom>
          <a:noFill/>
        </p:spPr>
        <p:txBody>
          <a:bodyPr wrap="square" rtlCol="0">
            <a:noAutofit/>
          </a:bodyPr>
          <a:lstStyle/>
          <a:p>
            <a:pPr algn="ctr"/>
            <a:r>
              <a:rPr lang="en-AU" sz="1400" b="1" dirty="0">
                <a:solidFill>
                  <a:schemeClr val="accent1"/>
                </a:solidFill>
                <a:latin typeface="Neue Haas Grotesk Text Pro" panose="020B0504020202020204" pitchFamily="34" charset="77"/>
              </a:rPr>
              <a:t>B</a:t>
            </a:r>
          </a:p>
        </p:txBody>
      </p:sp>
      <p:pic>
        <p:nvPicPr>
          <p:cNvPr id="17" name="Picture 16">
            <a:extLst>
              <a:ext uri="{FF2B5EF4-FFF2-40B4-BE49-F238E27FC236}">
                <a16:creationId xmlns:a16="http://schemas.microsoft.com/office/drawing/2014/main" id="{105225F4-60C9-6579-7557-B2B2D531F3D9}"/>
              </a:ext>
            </a:extLst>
          </p:cNvPr>
          <p:cNvPicPr>
            <a:picLocks noChangeAspect="1"/>
          </p:cNvPicPr>
          <p:nvPr/>
        </p:nvPicPr>
        <p:blipFill>
          <a:blip r:embed="rId6"/>
          <a:stretch>
            <a:fillRect/>
          </a:stretch>
        </p:blipFill>
        <p:spPr>
          <a:xfrm>
            <a:off x="5544407" y="3832062"/>
            <a:ext cx="2692400" cy="1295400"/>
          </a:xfrm>
          <a:prstGeom prst="rect">
            <a:avLst/>
          </a:prstGeom>
        </p:spPr>
      </p:pic>
      <p:sp>
        <p:nvSpPr>
          <p:cNvPr id="19" name="TextBox 18">
            <a:extLst>
              <a:ext uri="{FF2B5EF4-FFF2-40B4-BE49-F238E27FC236}">
                <a16:creationId xmlns:a16="http://schemas.microsoft.com/office/drawing/2014/main" id="{268860DD-9BF1-6375-4EA6-0E658A38491C}"/>
              </a:ext>
            </a:extLst>
          </p:cNvPr>
          <p:cNvSpPr txBox="1"/>
          <p:nvPr/>
        </p:nvSpPr>
        <p:spPr>
          <a:xfrm>
            <a:off x="5957394" y="3487437"/>
            <a:ext cx="488011" cy="312715"/>
          </a:xfrm>
          <a:prstGeom prst="rect">
            <a:avLst/>
          </a:prstGeom>
          <a:noFill/>
        </p:spPr>
        <p:txBody>
          <a:bodyPr wrap="square" rtlCol="0">
            <a:noAutofit/>
          </a:bodyPr>
          <a:lstStyle/>
          <a:p>
            <a:pPr algn="ctr"/>
            <a:r>
              <a:rPr lang="en-AU" sz="1400" b="1" dirty="0">
                <a:solidFill>
                  <a:schemeClr val="accent1"/>
                </a:solidFill>
                <a:latin typeface="Neue Haas Grotesk Text Pro" panose="020B0504020202020204" pitchFamily="34" charset="77"/>
              </a:rPr>
              <a:t>A</a:t>
            </a:r>
          </a:p>
        </p:txBody>
      </p:sp>
      <p:sp>
        <p:nvSpPr>
          <p:cNvPr id="20" name="TextBox 19">
            <a:extLst>
              <a:ext uri="{FF2B5EF4-FFF2-40B4-BE49-F238E27FC236}">
                <a16:creationId xmlns:a16="http://schemas.microsoft.com/office/drawing/2014/main" id="{D83CD699-838A-98FD-EB29-0146A9CFB3E0}"/>
              </a:ext>
            </a:extLst>
          </p:cNvPr>
          <p:cNvSpPr txBox="1"/>
          <p:nvPr/>
        </p:nvSpPr>
        <p:spPr>
          <a:xfrm>
            <a:off x="7347580" y="3487437"/>
            <a:ext cx="488011" cy="312715"/>
          </a:xfrm>
          <a:prstGeom prst="rect">
            <a:avLst/>
          </a:prstGeom>
          <a:noFill/>
        </p:spPr>
        <p:txBody>
          <a:bodyPr wrap="square" rtlCol="0">
            <a:noAutofit/>
          </a:bodyPr>
          <a:lstStyle/>
          <a:p>
            <a:pPr algn="ctr"/>
            <a:r>
              <a:rPr lang="en-AU" sz="1400" b="1" dirty="0">
                <a:solidFill>
                  <a:schemeClr val="accent1"/>
                </a:solidFill>
                <a:latin typeface="Neue Haas Grotesk Text Pro" panose="020B0504020202020204" pitchFamily="34" charset="77"/>
              </a:rPr>
              <a:t>B</a:t>
            </a:r>
          </a:p>
        </p:txBody>
      </p:sp>
      <p:sp>
        <p:nvSpPr>
          <p:cNvPr id="4" name="Arc 3">
            <a:extLst>
              <a:ext uri="{FF2B5EF4-FFF2-40B4-BE49-F238E27FC236}">
                <a16:creationId xmlns:a16="http://schemas.microsoft.com/office/drawing/2014/main" id="{F60DB0B4-A2FB-2A50-5C3B-F75D958D875F}"/>
              </a:ext>
            </a:extLst>
          </p:cNvPr>
          <p:cNvSpPr/>
          <p:nvPr/>
        </p:nvSpPr>
        <p:spPr>
          <a:xfrm>
            <a:off x="1739135" y="3023615"/>
            <a:ext cx="1207222" cy="1123001"/>
          </a:xfrm>
          <a:prstGeom prst="arc">
            <a:avLst>
              <a:gd name="adj1" fmla="val 11821096"/>
              <a:gd name="adj2" fmla="val 20487237"/>
            </a:avLst>
          </a:prstGeom>
          <a:ln w="19050">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Arc 6">
            <a:extLst>
              <a:ext uri="{FF2B5EF4-FFF2-40B4-BE49-F238E27FC236}">
                <a16:creationId xmlns:a16="http://schemas.microsoft.com/office/drawing/2014/main" id="{16287C8F-2F9D-3E40-06AB-CBFCB8B06335}"/>
              </a:ext>
            </a:extLst>
          </p:cNvPr>
          <p:cNvSpPr/>
          <p:nvPr/>
        </p:nvSpPr>
        <p:spPr>
          <a:xfrm>
            <a:off x="6245821" y="3023615"/>
            <a:ext cx="1207222" cy="1123001"/>
          </a:xfrm>
          <a:prstGeom prst="arc">
            <a:avLst>
              <a:gd name="adj1" fmla="val 11821096"/>
              <a:gd name="adj2" fmla="val 20487237"/>
            </a:avLst>
          </a:prstGeom>
          <a:ln w="19050">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8111426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8891392" y="2966797"/>
            <a:ext cx="0" cy="57929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sz="4000" dirty="0">
                <a:solidFill>
                  <a:schemeClr val="accent2"/>
                </a:solidFill>
                <a:latin typeface="Neue Haas Grotesk Text Pro" panose="020B0504020202020204" pitchFamily="34" charset="77"/>
              </a:rPr>
              <a:t>MARGARET RIVER SEMILLON </a:t>
            </a:r>
            <a:br>
              <a:rPr lang="en-US" sz="4000" dirty="0">
                <a:solidFill>
                  <a:schemeClr val="accent2"/>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SAUVIGNON BLANC</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95497"/>
            <a:ext cx="2200103" cy="1275029"/>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Gooseberry</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Passionfruit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Lime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Lemon curd</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Grapefruit</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23584" y="4224981"/>
            <a:ext cx="4652237" cy="1198341"/>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 SAUVIGNON </a:t>
            </a:r>
            <a:b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BLANC</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253377" y="2632659"/>
            <a:ext cx="21402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Semillon Sauvignon Blanc</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3590200"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2851888"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225296"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182892"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object 58">
            <a:extLst>
              <a:ext uri="{FF2B5EF4-FFF2-40B4-BE49-F238E27FC236}">
                <a16:creationId xmlns:a16="http://schemas.microsoft.com/office/drawing/2014/main" id="{8EA38861-2173-753B-1E2D-601D23EACB3C}"/>
              </a:ext>
            </a:extLst>
          </p:cNvPr>
          <p:cNvSpPr txBox="1"/>
          <p:nvPr/>
        </p:nvSpPr>
        <p:spPr>
          <a:xfrm>
            <a:off x="7187284" y="2835030"/>
            <a:ext cx="1257143"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FLAVOURS</a:t>
            </a:r>
          </a:p>
        </p:txBody>
      </p: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8451493" y="2967346"/>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617520"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938520"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8" name="Straight Connector 17">
            <a:extLst>
              <a:ext uri="{FF2B5EF4-FFF2-40B4-BE49-F238E27FC236}">
                <a16:creationId xmlns:a16="http://schemas.microsoft.com/office/drawing/2014/main" id="{9C12C6DD-6601-04EF-48B7-A92979468A5F}"/>
              </a:ext>
            </a:extLst>
          </p:cNvPr>
          <p:cNvCxnSpPr>
            <a:cxnSpLocks/>
          </p:cNvCxnSpPr>
          <p:nvPr/>
        </p:nvCxnSpPr>
        <p:spPr>
          <a:xfrm>
            <a:off x="3353500"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36D0E96-A0D3-9E46-9ED6-0E1332E6903F}"/>
              </a:ext>
            </a:extLst>
          </p:cNvPr>
          <p:cNvCxnSpPr>
            <a:cxnSpLocks/>
          </p:cNvCxnSpPr>
          <p:nvPr/>
        </p:nvCxnSpPr>
        <p:spPr>
          <a:xfrm>
            <a:off x="2608254" y="2647677"/>
            <a:ext cx="75089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84325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7564643" y="3301556"/>
            <a:ext cx="1516650" cy="270862"/>
          </a:xfrm>
        </p:spPr>
        <p:txBody>
          <a:bodyPr/>
          <a:lstStyle/>
          <a:p>
            <a:pPr algn="ctr"/>
            <a:r>
              <a:rPr lang="en-AU" sz="1400" b="1" dirty="0">
                <a:solidFill>
                  <a:prstClr val="black"/>
                </a:solidFill>
                <a:cs typeface="Hellix SemiBold"/>
              </a:rPr>
              <a:t>MILD CURRIES</a:t>
            </a:r>
            <a:endParaRPr lang="en-AU" sz="1400"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714183"/>
          </a:xfrm>
        </p:spPr>
        <p:txBody>
          <a:bodyPr/>
          <a:lstStyle/>
          <a:p>
            <a:r>
              <a:rPr lang="en-US" dirty="0">
                <a:solidFill>
                  <a:schemeClr val="accent2"/>
                </a:solidFill>
              </a:rPr>
              <a:t>FOOD PAIRINGS</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8745094" y="5426194"/>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CITRUSY SAUCES</a:t>
            </a:r>
            <a:endParaRPr lang="en-AU" sz="1400" dirty="0">
              <a:solidFill>
                <a:prstClr val="black"/>
              </a:solidFill>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5821467" y="5426194"/>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CHICKEN</a:t>
            </a:r>
            <a:endParaRPr lang="en-AU" sz="1400" dirty="0">
              <a:solidFill>
                <a:prstClr val="black"/>
              </a:solidFill>
              <a:cs typeface="Hellix SemiBold"/>
            </a:endParaRPr>
          </a:p>
        </p:txBody>
      </p:sp>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4879691" y="3301556"/>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SEAFOOD</a:t>
            </a:r>
            <a:endParaRPr lang="en-AU" sz="1400" dirty="0">
              <a:solidFill>
                <a:prstClr val="black"/>
              </a:solidFill>
              <a:cs typeface="Hellix SemiBold"/>
            </a:endParaRPr>
          </a:p>
        </p:txBody>
      </p:sp>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3"/>
          <a:stretch>
            <a:fillRect/>
          </a:stretch>
        </p:blipFill>
        <p:spPr>
          <a:xfrm>
            <a:off x="5821467" y="4309882"/>
            <a:ext cx="1375641" cy="1028257"/>
          </a:xfrm>
          <a:prstGeom prst="rect">
            <a:avLst/>
          </a:prstGeom>
        </p:spPr>
      </p:pic>
      <p:pic>
        <p:nvPicPr>
          <p:cNvPr id="18" name="Picture 17">
            <a:extLst>
              <a:ext uri="{FF2B5EF4-FFF2-40B4-BE49-F238E27FC236}">
                <a16:creationId xmlns:a16="http://schemas.microsoft.com/office/drawing/2014/main" id="{8E7D0F8C-F731-B0F4-A90D-05C0CD884831}"/>
              </a:ext>
            </a:extLst>
          </p:cNvPr>
          <p:cNvPicPr>
            <a:picLocks noChangeAspect="1"/>
          </p:cNvPicPr>
          <p:nvPr/>
        </p:nvPicPr>
        <p:blipFill>
          <a:blip r:embed="rId4"/>
          <a:stretch>
            <a:fillRect/>
          </a:stretch>
        </p:blipFill>
        <p:spPr>
          <a:xfrm>
            <a:off x="4640130" y="2083913"/>
            <a:ext cx="1516650" cy="1129588"/>
          </a:xfrm>
          <a:prstGeom prst="rect">
            <a:avLst/>
          </a:prstGeom>
        </p:spPr>
      </p:pic>
      <p:pic>
        <p:nvPicPr>
          <p:cNvPr id="9" name="Picture Placeholder 8">
            <a:extLst>
              <a:ext uri="{FF2B5EF4-FFF2-40B4-BE49-F238E27FC236}">
                <a16:creationId xmlns:a16="http://schemas.microsoft.com/office/drawing/2014/main" id="{7FEED05C-E0A2-207F-A12D-6125D586B26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54842" y="1100254"/>
            <a:ext cx="1911000" cy="5785256"/>
          </a:xfrm>
          <a:prstGeom prst="rect">
            <a:avLst/>
          </a:prstGeom>
        </p:spPr>
      </p:pic>
      <p:sp>
        <p:nvSpPr>
          <p:cNvPr id="11" name="object 10">
            <a:extLst>
              <a:ext uri="{FF2B5EF4-FFF2-40B4-BE49-F238E27FC236}">
                <a16:creationId xmlns:a16="http://schemas.microsoft.com/office/drawing/2014/main" id="{031DC4BA-9B39-5C8E-AFCB-718565CA3298}"/>
              </a:ext>
            </a:extLst>
          </p:cNvPr>
          <p:cNvSpPr txBox="1"/>
          <p:nvPr/>
        </p:nvSpPr>
        <p:spPr>
          <a:xfrm rot="16200000">
            <a:off x="529282" y="4107280"/>
            <a:ext cx="3098191" cy="1741631"/>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 SAUVIGNON BLANC</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a:p>
            <a:pPr algn="ctr" defTabSz="914453">
              <a:lnSpc>
                <a:spcPct val="80000"/>
              </a:lnSpc>
              <a:spcBef>
                <a:spcPct val="0"/>
              </a:spcBef>
            </a:pP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8" name="Picture 7">
            <a:extLst>
              <a:ext uri="{FF2B5EF4-FFF2-40B4-BE49-F238E27FC236}">
                <a16:creationId xmlns:a16="http://schemas.microsoft.com/office/drawing/2014/main" id="{BC70B87F-FFC9-A382-71A6-3D6EA6A70205}"/>
              </a:ext>
            </a:extLst>
          </p:cNvPr>
          <p:cNvPicPr>
            <a:picLocks noChangeAspect="1"/>
          </p:cNvPicPr>
          <p:nvPr/>
        </p:nvPicPr>
        <p:blipFill>
          <a:blip r:embed="rId6"/>
          <a:stretch>
            <a:fillRect/>
          </a:stretch>
        </p:blipFill>
        <p:spPr>
          <a:xfrm>
            <a:off x="7309695" y="2093527"/>
            <a:ext cx="1921868" cy="1129588"/>
          </a:xfrm>
          <a:prstGeom prst="rect">
            <a:avLst/>
          </a:prstGeom>
        </p:spPr>
      </p:pic>
      <p:pic>
        <p:nvPicPr>
          <p:cNvPr id="14" name="Picture 13">
            <a:extLst>
              <a:ext uri="{FF2B5EF4-FFF2-40B4-BE49-F238E27FC236}">
                <a16:creationId xmlns:a16="http://schemas.microsoft.com/office/drawing/2014/main" id="{0B03AD82-AACA-CE7E-EC7B-6793FFAADCAB}"/>
              </a:ext>
            </a:extLst>
          </p:cNvPr>
          <p:cNvPicPr>
            <a:picLocks noChangeAspect="1"/>
          </p:cNvPicPr>
          <p:nvPr/>
        </p:nvPicPr>
        <p:blipFill>
          <a:blip r:embed="rId7"/>
          <a:stretch>
            <a:fillRect/>
          </a:stretch>
        </p:blipFill>
        <p:spPr>
          <a:xfrm>
            <a:off x="8779035" y="4208551"/>
            <a:ext cx="1572564" cy="1129588"/>
          </a:xfrm>
          <a:prstGeom prst="rect">
            <a:avLst/>
          </a:prstGeom>
        </p:spPr>
      </p:pic>
    </p:spTree>
    <p:extLst>
      <p:ext uri="{BB962C8B-B14F-4D97-AF65-F5344CB8AC3E}">
        <p14:creationId xmlns:p14="http://schemas.microsoft.com/office/powerpoint/2010/main" val="25261894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4" y="3480258"/>
            <a:ext cx="3557432" cy="1530521"/>
          </a:xfrm>
        </p:spPr>
        <p:txBody>
          <a:bodyPr/>
          <a:lstStyle/>
          <a:p>
            <a:pPr>
              <a:spcBef>
                <a:spcPts val="300"/>
              </a:spcBef>
            </a:pPr>
            <a:r>
              <a:rPr lang="en-AU" dirty="0"/>
              <a:t>Rich, honeyed dessert wine </a:t>
            </a:r>
          </a:p>
          <a:p>
            <a:pPr>
              <a:spcBef>
                <a:spcPts val="300"/>
              </a:spcBef>
            </a:pPr>
            <a:r>
              <a:rPr lang="en-AU" dirty="0"/>
              <a:t>Product of the fungus Botrytis </a:t>
            </a:r>
            <a:br>
              <a:rPr lang="en-AU" dirty="0"/>
            </a:br>
            <a:r>
              <a:rPr lang="en-AU" dirty="0"/>
              <a:t>or ‘noble rot’</a:t>
            </a:r>
          </a:p>
          <a:p>
            <a:pPr>
              <a:spcBef>
                <a:spcPts val="300"/>
              </a:spcBef>
            </a:pPr>
            <a:r>
              <a:rPr lang="en-AU" dirty="0"/>
              <a:t>One of Australia’s most celebrated sweet wine styles</a:t>
            </a:r>
          </a:p>
          <a:p>
            <a:pPr>
              <a:spcBef>
                <a:spcPts val="300"/>
              </a:spcBef>
            </a:pPr>
            <a:r>
              <a:rPr lang="en-AU" dirty="0"/>
              <a:t>Benchmark style from the Riverina</a:t>
            </a:r>
          </a:p>
        </p:txBody>
      </p:sp>
      <p:sp>
        <p:nvSpPr>
          <p:cNvPr id="8" name="Text Placeholder 4">
            <a:extLst>
              <a:ext uri="{FF2B5EF4-FFF2-40B4-BE49-F238E27FC236}">
                <a16:creationId xmlns:a16="http://schemas.microsoft.com/office/drawing/2014/main" id="{37E2CBDA-14F2-3D95-4E91-17BDDF4F14F1}"/>
              </a:ext>
            </a:extLst>
          </p:cNvPr>
          <p:cNvSpPr txBox="1">
            <a:spLocks/>
          </p:cNvSpPr>
          <p:nvPr/>
        </p:nvSpPr>
        <p:spPr>
          <a:xfrm>
            <a:off x="6456363" y="584200"/>
            <a:ext cx="5185510" cy="1014141"/>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chemeClr val="bg2"/>
                </a:solidFill>
              </a:rPr>
              <a:t>RIVERINA BOTRYTIS SEMILLON</a:t>
            </a:r>
          </a:p>
        </p:txBody>
      </p:sp>
      <p:sp>
        <p:nvSpPr>
          <p:cNvPr id="9" name="Text Placeholder 4">
            <a:extLst>
              <a:ext uri="{FF2B5EF4-FFF2-40B4-BE49-F238E27FC236}">
                <a16:creationId xmlns:a16="http://schemas.microsoft.com/office/drawing/2014/main" id="{20DCD566-4B03-83F0-BC8B-45B3968F6033}"/>
              </a:ext>
            </a:extLst>
          </p:cNvPr>
          <p:cNvSpPr txBox="1">
            <a:spLocks/>
          </p:cNvSpPr>
          <p:nvPr/>
        </p:nvSpPr>
        <p:spPr>
          <a:xfrm>
            <a:off x="6456363" y="1598341"/>
            <a:ext cx="6095999" cy="1014141"/>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rPr>
              <a:t>WORLD-CLASS DESSERT WINE</a:t>
            </a:r>
          </a:p>
        </p:txBody>
      </p:sp>
    </p:spTree>
    <p:extLst>
      <p:ext uri="{BB962C8B-B14F-4D97-AF65-F5344CB8AC3E}">
        <p14:creationId xmlns:p14="http://schemas.microsoft.com/office/powerpoint/2010/main" val="74075782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7CEE5E-EFDA-00D7-9F47-CCC459A81EE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7988" y="1559"/>
            <a:ext cx="12189229" cy="6856441"/>
          </a:xfrm>
          <a:prstGeom prst="rect">
            <a:avLst/>
          </a:prstGeom>
        </p:spPr>
      </p:pic>
      <p:sp>
        <p:nvSpPr>
          <p:cNvPr id="2" name="Title 1">
            <a:extLst>
              <a:ext uri="{FF2B5EF4-FFF2-40B4-BE49-F238E27FC236}">
                <a16:creationId xmlns:a16="http://schemas.microsoft.com/office/drawing/2014/main" id="{FA64299F-CF45-DAEF-60D6-1179E061C9ED}"/>
              </a:ext>
            </a:extLst>
          </p:cNvPr>
          <p:cNvSpPr>
            <a:spLocks noGrp="1"/>
          </p:cNvSpPr>
          <p:nvPr>
            <p:ph type="title"/>
          </p:nvPr>
        </p:nvSpPr>
        <p:spPr/>
        <p:txBody>
          <a:bodyPr/>
          <a:lstStyle/>
          <a:p>
            <a:r>
              <a:rPr lang="en-US" dirty="0">
                <a:solidFill>
                  <a:schemeClr val="accent2"/>
                </a:solidFill>
                <a:latin typeface="Neue Haas Grotesk Text Pro" panose="020B0504020202020204" pitchFamily="34" charset="77"/>
              </a:rPr>
              <a:t>NSW</a:t>
            </a:r>
            <a:endParaRPr lang="en-US" dirty="0">
              <a:solidFill>
                <a:schemeClr val="accent2"/>
              </a:solidFill>
            </a:endParaRPr>
          </a:p>
        </p:txBody>
      </p:sp>
      <p:sp>
        <p:nvSpPr>
          <p:cNvPr id="8" name="TextBox 7">
            <a:extLst>
              <a:ext uri="{FF2B5EF4-FFF2-40B4-BE49-F238E27FC236}">
                <a16:creationId xmlns:a16="http://schemas.microsoft.com/office/drawing/2014/main" id="{2431E68F-71EF-EB06-B250-62C5D71BDDF7}"/>
              </a:ext>
            </a:extLst>
          </p:cNvPr>
          <p:cNvSpPr txBox="1"/>
          <p:nvPr/>
        </p:nvSpPr>
        <p:spPr>
          <a:xfrm>
            <a:off x="9456234" y="3934357"/>
            <a:ext cx="1896493"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RIVERINA</a:t>
            </a:r>
            <a:endParaRPr lang="en-US" dirty="0">
              <a:solidFill>
                <a:schemeClr val="accent2"/>
              </a:solidFill>
            </a:endParaRPr>
          </a:p>
        </p:txBody>
      </p:sp>
      <p:cxnSp>
        <p:nvCxnSpPr>
          <p:cNvPr id="3" name="Straight Connector 2">
            <a:extLst>
              <a:ext uri="{FF2B5EF4-FFF2-40B4-BE49-F238E27FC236}">
                <a16:creationId xmlns:a16="http://schemas.microsoft.com/office/drawing/2014/main" id="{86E91A6F-3967-03C4-A598-842ED4112870}"/>
              </a:ext>
            </a:extLst>
          </p:cNvPr>
          <p:cNvCxnSpPr>
            <a:cxnSpLocks/>
            <a:endCxn id="8" idx="1"/>
          </p:cNvCxnSpPr>
          <p:nvPr/>
        </p:nvCxnSpPr>
        <p:spPr>
          <a:xfrm>
            <a:off x="3930824" y="4097013"/>
            <a:ext cx="5525410" cy="2201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358077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6"/>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VITICULTURE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981177" cy="1530521"/>
          </a:xfrm>
        </p:spPr>
        <p:txBody>
          <a:bodyPr/>
          <a:lstStyle/>
          <a:p>
            <a:pPr marL="285750" indent="-285750">
              <a:buFont typeface="Arial" panose="020B0604020202020204" pitchFamily="34" charset="0"/>
              <a:buChar char="•"/>
            </a:pPr>
            <a:r>
              <a:rPr lang="en-AU" dirty="0"/>
              <a:t>Riverina’s humid mornings and </a:t>
            </a:r>
            <a:br>
              <a:rPr lang="en-AU" dirty="0"/>
            </a:br>
            <a:r>
              <a:rPr lang="en-AU" dirty="0"/>
              <a:t>warm, sunny afternoons are ideal </a:t>
            </a:r>
            <a:br>
              <a:rPr lang="en-AU" dirty="0"/>
            </a:br>
            <a:r>
              <a:rPr lang="en-AU" dirty="0"/>
              <a:t>for Botrytis</a:t>
            </a:r>
          </a:p>
          <a:p>
            <a:pPr marL="285750" indent="-285750">
              <a:buFont typeface="Arial" panose="020B0604020202020204" pitchFamily="34" charset="0"/>
              <a:buChar char="•"/>
            </a:pPr>
            <a:r>
              <a:rPr lang="en-AU" dirty="0"/>
              <a:t>Grapes are left on the vine two </a:t>
            </a:r>
            <a:br>
              <a:rPr lang="en-AU" dirty="0"/>
            </a:br>
            <a:r>
              <a:rPr lang="en-AU" dirty="0"/>
              <a:t>months after maturity for Botrytis </a:t>
            </a:r>
            <a:br>
              <a:rPr lang="en-AU" dirty="0"/>
            </a:br>
            <a:r>
              <a:rPr lang="en-AU" dirty="0"/>
              <a:t>to develop</a:t>
            </a:r>
          </a:p>
          <a:p>
            <a:pPr marL="285750" indent="-285750">
              <a:buFont typeface="Arial" panose="020B0604020202020204" pitchFamily="34" charset="0"/>
              <a:buChar char="•"/>
            </a:pPr>
            <a:r>
              <a:rPr lang="en-AU" dirty="0"/>
              <a:t>Hand-picked around May</a:t>
            </a:r>
          </a:p>
        </p:txBody>
      </p:sp>
    </p:spTree>
    <p:extLst>
      <p:ext uri="{BB962C8B-B14F-4D97-AF65-F5344CB8AC3E}">
        <p14:creationId xmlns:p14="http://schemas.microsoft.com/office/powerpoint/2010/main" val="9683379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534680" y="561898"/>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WINEMAKING:</a:t>
            </a:r>
          </a:p>
        </p:txBody>
      </p:sp>
      <p:sp>
        <p:nvSpPr>
          <p:cNvPr id="10" name="TextBox 9">
            <a:extLst>
              <a:ext uri="{FF2B5EF4-FFF2-40B4-BE49-F238E27FC236}">
                <a16:creationId xmlns:a16="http://schemas.microsoft.com/office/drawing/2014/main" id="{FD4C0A40-C784-6C98-6DB1-6AB956F004FC}"/>
              </a:ext>
            </a:extLst>
          </p:cNvPr>
          <p:cNvSpPr txBox="1"/>
          <p:nvPr/>
        </p:nvSpPr>
        <p:spPr>
          <a:xfrm>
            <a:off x="5596500" y="5361339"/>
            <a:ext cx="2349300" cy="523220"/>
          </a:xfrm>
          <a:prstGeom prst="rect">
            <a:avLst/>
          </a:prstGeom>
          <a:noFill/>
        </p:spPr>
        <p:txBody>
          <a:bodyPr wrap="square" rtlCol="0">
            <a:noAutofit/>
          </a:bodyPr>
          <a:lstStyle/>
          <a:p>
            <a:pPr algn="ctr"/>
            <a:r>
              <a:rPr lang="en-AU" sz="1400" dirty="0">
                <a:latin typeface="Neue Haas Grotesk Text Pro" panose="020B0504020202020204" pitchFamily="34" charset="77"/>
              </a:rPr>
              <a:t>MATURED IN OAK FOR UP TO 12 MONTHS</a:t>
            </a:r>
          </a:p>
        </p:txBody>
      </p:sp>
      <p:sp>
        <p:nvSpPr>
          <p:cNvPr id="11" name="TextBox 10">
            <a:extLst>
              <a:ext uri="{FF2B5EF4-FFF2-40B4-BE49-F238E27FC236}">
                <a16:creationId xmlns:a16="http://schemas.microsoft.com/office/drawing/2014/main" id="{045564FB-E21A-BF9F-8015-C18A2392E8AD}"/>
              </a:ext>
            </a:extLst>
          </p:cNvPr>
          <p:cNvSpPr txBox="1"/>
          <p:nvPr/>
        </p:nvSpPr>
        <p:spPr>
          <a:xfrm>
            <a:off x="9023666" y="5361339"/>
            <a:ext cx="2610583" cy="523220"/>
          </a:xfrm>
          <a:prstGeom prst="rect">
            <a:avLst/>
          </a:prstGeom>
          <a:noFill/>
        </p:spPr>
        <p:txBody>
          <a:bodyPr wrap="square" rtlCol="0">
            <a:noAutofit/>
          </a:bodyPr>
          <a:lstStyle/>
          <a:p>
            <a:pPr algn="ctr"/>
            <a:r>
              <a:rPr lang="en-AU" sz="1400" dirty="0">
                <a:latin typeface="Neue Haas Grotesk Text Pro" panose="020B0504020202020204" pitchFamily="34" charset="77"/>
              </a:rPr>
              <a:t>MAY BE BLENDED WITH SOME UNOAKED WINE TO ADD FRESHNESS</a:t>
            </a:r>
          </a:p>
        </p:txBody>
      </p:sp>
      <p:sp>
        <p:nvSpPr>
          <p:cNvPr id="12" name="TextBox 11">
            <a:extLst>
              <a:ext uri="{FF2B5EF4-FFF2-40B4-BE49-F238E27FC236}">
                <a16:creationId xmlns:a16="http://schemas.microsoft.com/office/drawing/2014/main" id="{C18BDE99-8639-7564-405E-6B7B35E6DFF5}"/>
              </a:ext>
            </a:extLst>
          </p:cNvPr>
          <p:cNvSpPr txBox="1"/>
          <p:nvPr/>
        </p:nvSpPr>
        <p:spPr>
          <a:xfrm>
            <a:off x="961648" y="5374408"/>
            <a:ext cx="2812679" cy="523220"/>
          </a:xfrm>
          <a:prstGeom prst="rect">
            <a:avLst/>
          </a:prstGeom>
          <a:noFill/>
        </p:spPr>
        <p:txBody>
          <a:bodyPr wrap="square" rtlCol="0">
            <a:noAutofit/>
          </a:bodyPr>
          <a:lstStyle/>
          <a:p>
            <a:pPr algn="ctr"/>
            <a:r>
              <a:rPr lang="en-AU" sz="1400" dirty="0">
                <a:latin typeface="Neue Haas Grotesk Text Pro" panose="020B0504020202020204" pitchFamily="34" charset="77"/>
              </a:rPr>
              <a:t>FERMENTED IN OAK AND/OR STAINLESS STEEL</a:t>
            </a:r>
          </a:p>
        </p:txBody>
      </p:sp>
      <p:pic>
        <p:nvPicPr>
          <p:cNvPr id="5" name="Picture 4">
            <a:extLst>
              <a:ext uri="{FF2B5EF4-FFF2-40B4-BE49-F238E27FC236}">
                <a16:creationId xmlns:a16="http://schemas.microsoft.com/office/drawing/2014/main" id="{6A507822-AB24-E2AD-8D7A-70E282DAE0BD}"/>
              </a:ext>
            </a:extLst>
          </p:cNvPr>
          <p:cNvPicPr>
            <a:picLocks noChangeAspect="1"/>
          </p:cNvPicPr>
          <p:nvPr/>
        </p:nvPicPr>
        <p:blipFill>
          <a:blip r:embed="rId3"/>
          <a:stretch>
            <a:fillRect/>
          </a:stretch>
        </p:blipFill>
        <p:spPr>
          <a:xfrm>
            <a:off x="2450152" y="3098191"/>
            <a:ext cx="1349148" cy="2060685"/>
          </a:xfrm>
          <a:prstGeom prst="rect">
            <a:avLst/>
          </a:prstGeom>
        </p:spPr>
      </p:pic>
      <p:pic>
        <p:nvPicPr>
          <p:cNvPr id="8" name="Picture 7">
            <a:extLst>
              <a:ext uri="{FF2B5EF4-FFF2-40B4-BE49-F238E27FC236}">
                <a16:creationId xmlns:a16="http://schemas.microsoft.com/office/drawing/2014/main" id="{86B17BB9-27FB-8CB3-41DC-7400F6C708FD}"/>
              </a:ext>
            </a:extLst>
          </p:cNvPr>
          <p:cNvPicPr>
            <a:picLocks noChangeAspect="1"/>
          </p:cNvPicPr>
          <p:nvPr/>
        </p:nvPicPr>
        <p:blipFill>
          <a:blip r:embed="rId4"/>
          <a:stretch>
            <a:fillRect/>
          </a:stretch>
        </p:blipFill>
        <p:spPr>
          <a:xfrm>
            <a:off x="5486291" y="2926179"/>
            <a:ext cx="2349300" cy="2404708"/>
          </a:xfrm>
          <a:prstGeom prst="rect">
            <a:avLst/>
          </a:prstGeom>
        </p:spPr>
      </p:pic>
      <p:sp>
        <p:nvSpPr>
          <p:cNvPr id="19" name="TextBox 18">
            <a:extLst>
              <a:ext uri="{FF2B5EF4-FFF2-40B4-BE49-F238E27FC236}">
                <a16:creationId xmlns:a16="http://schemas.microsoft.com/office/drawing/2014/main" id="{268860DD-9BF1-6375-4EA6-0E658A38491C}"/>
              </a:ext>
            </a:extLst>
          </p:cNvPr>
          <p:cNvSpPr txBox="1"/>
          <p:nvPr/>
        </p:nvSpPr>
        <p:spPr>
          <a:xfrm>
            <a:off x="9278576" y="2729990"/>
            <a:ext cx="488011" cy="312715"/>
          </a:xfrm>
          <a:prstGeom prst="rect">
            <a:avLst/>
          </a:prstGeom>
          <a:noFill/>
        </p:spPr>
        <p:txBody>
          <a:bodyPr wrap="square" rtlCol="0">
            <a:noAutofit/>
          </a:bodyPr>
          <a:lstStyle/>
          <a:p>
            <a:pPr algn="ctr"/>
            <a:r>
              <a:rPr lang="en-AU" sz="1400" b="1" dirty="0">
                <a:solidFill>
                  <a:schemeClr val="accent1"/>
                </a:solidFill>
                <a:latin typeface="Neue Haas Grotesk Text Pro" panose="020B0504020202020204" pitchFamily="34" charset="77"/>
              </a:rPr>
              <a:t>A</a:t>
            </a:r>
          </a:p>
        </p:txBody>
      </p:sp>
      <p:sp>
        <p:nvSpPr>
          <p:cNvPr id="20" name="TextBox 19">
            <a:extLst>
              <a:ext uri="{FF2B5EF4-FFF2-40B4-BE49-F238E27FC236}">
                <a16:creationId xmlns:a16="http://schemas.microsoft.com/office/drawing/2014/main" id="{D83CD699-838A-98FD-EB29-0146A9CFB3E0}"/>
              </a:ext>
            </a:extLst>
          </p:cNvPr>
          <p:cNvSpPr txBox="1"/>
          <p:nvPr/>
        </p:nvSpPr>
        <p:spPr>
          <a:xfrm>
            <a:off x="10681814" y="2748915"/>
            <a:ext cx="488011" cy="312715"/>
          </a:xfrm>
          <a:prstGeom prst="rect">
            <a:avLst/>
          </a:prstGeom>
          <a:noFill/>
        </p:spPr>
        <p:txBody>
          <a:bodyPr wrap="square" rtlCol="0">
            <a:noAutofit/>
          </a:bodyPr>
          <a:lstStyle/>
          <a:p>
            <a:pPr algn="ctr"/>
            <a:r>
              <a:rPr lang="en-AU" sz="1400" b="1" dirty="0">
                <a:solidFill>
                  <a:schemeClr val="accent1"/>
                </a:solidFill>
                <a:latin typeface="Neue Haas Grotesk Text Pro" panose="020B0504020202020204" pitchFamily="34" charset="77"/>
              </a:rPr>
              <a:t>B</a:t>
            </a:r>
          </a:p>
        </p:txBody>
      </p:sp>
      <p:pic>
        <p:nvPicPr>
          <p:cNvPr id="3" name="Picture 2">
            <a:extLst>
              <a:ext uri="{FF2B5EF4-FFF2-40B4-BE49-F238E27FC236}">
                <a16:creationId xmlns:a16="http://schemas.microsoft.com/office/drawing/2014/main" id="{1BE37414-DF37-D3EF-BBD9-9B9B821A81CB}"/>
              </a:ext>
            </a:extLst>
          </p:cNvPr>
          <p:cNvPicPr>
            <a:picLocks noChangeAspect="1"/>
          </p:cNvPicPr>
          <p:nvPr/>
        </p:nvPicPr>
        <p:blipFill>
          <a:blip r:embed="rId5"/>
          <a:stretch>
            <a:fillRect/>
          </a:stretch>
        </p:blipFill>
        <p:spPr>
          <a:xfrm>
            <a:off x="907850" y="2783764"/>
            <a:ext cx="1488212" cy="2456070"/>
          </a:xfrm>
          <a:prstGeom prst="rect">
            <a:avLst/>
          </a:prstGeom>
        </p:spPr>
      </p:pic>
      <p:pic>
        <p:nvPicPr>
          <p:cNvPr id="4" name="Picture 3">
            <a:extLst>
              <a:ext uri="{FF2B5EF4-FFF2-40B4-BE49-F238E27FC236}">
                <a16:creationId xmlns:a16="http://schemas.microsoft.com/office/drawing/2014/main" id="{D29C35D3-820D-A443-78DC-E11332BBD4E2}"/>
              </a:ext>
            </a:extLst>
          </p:cNvPr>
          <p:cNvPicPr>
            <a:picLocks noChangeAspect="1"/>
          </p:cNvPicPr>
          <p:nvPr/>
        </p:nvPicPr>
        <p:blipFill>
          <a:blip r:embed="rId3"/>
          <a:stretch>
            <a:fillRect/>
          </a:stretch>
        </p:blipFill>
        <p:spPr>
          <a:xfrm>
            <a:off x="8848008" y="3098191"/>
            <a:ext cx="1349148" cy="2060685"/>
          </a:xfrm>
          <a:prstGeom prst="rect">
            <a:avLst/>
          </a:prstGeom>
        </p:spPr>
      </p:pic>
      <p:pic>
        <p:nvPicPr>
          <p:cNvPr id="7" name="Picture 6">
            <a:extLst>
              <a:ext uri="{FF2B5EF4-FFF2-40B4-BE49-F238E27FC236}">
                <a16:creationId xmlns:a16="http://schemas.microsoft.com/office/drawing/2014/main" id="{262CA6F8-2858-0DBC-E867-6D390525E69B}"/>
              </a:ext>
            </a:extLst>
          </p:cNvPr>
          <p:cNvPicPr>
            <a:picLocks noChangeAspect="1"/>
          </p:cNvPicPr>
          <p:nvPr/>
        </p:nvPicPr>
        <p:blipFill>
          <a:blip r:embed="rId5"/>
          <a:stretch>
            <a:fillRect/>
          </a:stretch>
        </p:blipFill>
        <p:spPr>
          <a:xfrm>
            <a:off x="10336558" y="3098190"/>
            <a:ext cx="1297691" cy="2141643"/>
          </a:xfrm>
          <a:prstGeom prst="rect">
            <a:avLst/>
          </a:prstGeom>
        </p:spPr>
      </p:pic>
      <p:sp>
        <p:nvSpPr>
          <p:cNvPr id="6" name="Arc 5">
            <a:extLst>
              <a:ext uri="{FF2B5EF4-FFF2-40B4-BE49-F238E27FC236}">
                <a16:creationId xmlns:a16="http://schemas.microsoft.com/office/drawing/2014/main" id="{6EEB3A43-AEAD-BEC7-48F2-AD8E06069CE6}"/>
              </a:ext>
            </a:extLst>
          </p:cNvPr>
          <p:cNvSpPr/>
          <p:nvPr/>
        </p:nvSpPr>
        <p:spPr>
          <a:xfrm>
            <a:off x="9620590" y="2258334"/>
            <a:ext cx="1207222" cy="1123001"/>
          </a:xfrm>
          <a:prstGeom prst="arc">
            <a:avLst>
              <a:gd name="adj1" fmla="val 11821096"/>
              <a:gd name="adj2" fmla="val 20487237"/>
            </a:avLst>
          </a:prstGeom>
          <a:ln w="19050">
            <a:solidFill>
              <a:schemeClr val="tx1"/>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48490384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8891392" y="2966797"/>
            <a:ext cx="0" cy="57929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859219"/>
          </a:xfrm>
        </p:spPr>
        <p:txBody>
          <a:bodyPr/>
          <a:lstStyle/>
          <a:p>
            <a:r>
              <a:rPr lang="en-US" sz="4000" dirty="0">
                <a:solidFill>
                  <a:schemeClr val="accent2"/>
                </a:solidFill>
                <a:latin typeface="Neue Haas Grotesk Text Pro" panose="020B0504020202020204" pitchFamily="34" charset="77"/>
              </a:rPr>
              <a:t>RIVERINA BOTRYTIS </a:t>
            </a:r>
            <a:br>
              <a:rPr lang="en-US" sz="4000" dirty="0">
                <a:solidFill>
                  <a:schemeClr val="accent2"/>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SEMILLON </a:t>
            </a:r>
            <a:br>
              <a:rPr lang="en-US" sz="4000" dirty="0">
                <a:solidFill>
                  <a:schemeClr val="accent3"/>
                </a:solidFill>
                <a:latin typeface="Neue Haas Grotesk Text Pro" panose="020B0504020202020204" pitchFamily="34" charset="77"/>
              </a:rPr>
            </a:br>
            <a:r>
              <a:rPr lang="en-US" sz="4000" dirty="0">
                <a:solidFill>
                  <a:schemeClr val="bg2"/>
                </a:solidFill>
                <a:latin typeface="Neue Haas Grotesk Text Pro" panose="020B0504020202020204" pitchFamily="34" charset="77"/>
              </a:rPr>
              <a:t>characteristics</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95497"/>
            <a:ext cx="2200103" cy="1529137"/>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Dried apricot</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Apricot nectar</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Peach</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Citrus</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Marmalade</a:t>
            </a:r>
          </a:p>
          <a:p>
            <a:pPr marL="285750" indent="-285750">
              <a:lnSpc>
                <a:spcPct val="98000"/>
              </a:lnSpc>
              <a:spcAft>
                <a:spcPts val="100"/>
              </a:spcAft>
              <a:buClr>
                <a:schemeClr val="bg2"/>
              </a:buClr>
              <a:buFont typeface="Arial" panose="020B0604020202020204" pitchFamily="34" charset="0"/>
              <a:buChar char="•"/>
            </a:pPr>
            <a:r>
              <a:rPr lang="en-AU" sz="1600" dirty="0">
                <a:latin typeface="Neue Haas Grotesk Text Pro" panose="020B0504020202020204" pitchFamily="34" charset="77"/>
                <a:cs typeface="Hellix SemiBold"/>
              </a:rPr>
              <a:t>Mango</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23584" y="4421958"/>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BOTRYTIS</a:t>
            </a:r>
            <a:b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405497" y="2632659"/>
            <a:ext cx="21402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Botrytis Semillon</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3954194"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3590200"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2851888"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225296"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457160" y="5842405"/>
            <a:ext cx="115217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9.5% – 11%</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object 58">
            <a:extLst>
              <a:ext uri="{FF2B5EF4-FFF2-40B4-BE49-F238E27FC236}">
                <a16:creationId xmlns:a16="http://schemas.microsoft.com/office/drawing/2014/main" id="{8EA38861-2173-753B-1E2D-601D23EACB3C}"/>
              </a:ext>
            </a:extLst>
          </p:cNvPr>
          <p:cNvSpPr txBox="1"/>
          <p:nvPr/>
        </p:nvSpPr>
        <p:spPr>
          <a:xfrm>
            <a:off x="7187284" y="2835030"/>
            <a:ext cx="1257143"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FLAVOURS</a:t>
            </a:r>
          </a:p>
        </p:txBody>
      </p: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8451493" y="2967346"/>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2490451"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8" name="Straight Connector 17">
            <a:extLst>
              <a:ext uri="{FF2B5EF4-FFF2-40B4-BE49-F238E27FC236}">
                <a16:creationId xmlns:a16="http://schemas.microsoft.com/office/drawing/2014/main" id="{9C12C6DD-6601-04EF-48B7-A92979468A5F}"/>
              </a:ext>
            </a:extLst>
          </p:cNvPr>
          <p:cNvCxnSpPr>
            <a:cxnSpLocks/>
          </p:cNvCxnSpPr>
          <p:nvPr/>
        </p:nvCxnSpPr>
        <p:spPr>
          <a:xfrm>
            <a:off x="407485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278400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6353183" y="5335241"/>
            <a:ext cx="1516650" cy="270862"/>
          </a:xfrm>
        </p:spPr>
        <p:txBody>
          <a:bodyPr/>
          <a:lstStyle/>
          <a:p>
            <a:pPr algn="ctr"/>
            <a:r>
              <a:rPr lang="en-AU" sz="1400" b="1" dirty="0">
                <a:solidFill>
                  <a:prstClr val="black"/>
                </a:solidFill>
                <a:cs typeface="Hellix SemiBold"/>
              </a:rPr>
              <a:t>BLUE CHEESE</a:t>
            </a:r>
            <a:endParaRPr lang="en-AU" sz="1400"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714183"/>
          </a:xfrm>
        </p:spPr>
        <p:txBody>
          <a:bodyPr/>
          <a:lstStyle/>
          <a:p>
            <a:r>
              <a:rPr lang="en-US" dirty="0">
                <a:solidFill>
                  <a:schemeClr val="accent2"/>
                </a:solidFill>
              </a:rPr>
              <a:t>FOOD PAIRINGS</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8726846" y="5260280"/>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AGED CHEDDAR</a:t>
            </a:r>
            <a:endParaRPr lang="en-AU" sz="1400" dirty="0">
              <a:solidFill>
                <a:prstClr val="black"/>
              </a:solidFill>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7697764" y="3322601"/>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CRÉME BRÜLÉE</a:t>
            </a:r>
            <a:endParaRPr lang="en-AU" sz="1400" dirty="0">
              <a:solidFill>
                <a:prstClr val="black"/>
              </a:solidFill>
              <a:cs typeface="Hellix SemiBold"/>
            </a:endParaRPr>
          </a:p>
        </p:txBody>
      </p:sp>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4909776" y="3224111"/>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FRUIT-BASED DESSERTS</a:t>
            </a:r>
            <a:endParaRPr lang="en-AU" sz="1400" dirty="0">
              <a:solidFill>
                <a:prstClr val="black"/>
              </a:solidFill>
              <a:cs typeface="Hellix SemiBold"/>
            </a:endParaRPr>
          </a:p>
        </p:txBody>
      </p:sp>
      <p:pic>
        <p:nvPicPr>
          <p:cNvPr id="9" name="Picture Placeholder 8">
            <a:extLst>
              <a:ext uri="{FF2B5EF4-FFF2-40B4-BE49-F238E27FC236}">
                <a16:creationId xmlns:a16="http://schemas.microsoft.com/office/drawing/2014/main" id="{7FEED05C-E0A2-207F-A12D-6125D586B26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4842" y="1100254"/>
            <a:ext cx="1911000" cy="5785256"/>
          </a:xfrm>
          <a:prstGeom prst="rect">
            <a:avLst/>
          </a:prstGeom>
        </p:spPr>
      </p:pic>
      <p:sp>
        <p:nvSpPr>
          <p:cNvPr id="11" name="object 10">
            <a:extLst>
              <a:ext uri="{FF2B5EF4-FFF2-40B4-BE49-F238E27FC236}">
                <a16:creationId xmlns:a16="http://schemas.microsoft.com/office/drawing/2014/main" id="{031DC4BA-9B39-5C8E-AFCB-718565CA3298}"/>
              </a:ext>
            </a:extLst>
          </p:cNvPr>
          <p:cNvSpPr txBox="1"/>
          <p:nvPr/>
        </p:nvSpPr>
        <p:spPr>
          <a:xfrm rot="16200000">
            <a:off x="529282" y="4107280"/>
            <a:ext cx="3098191" cy="1741631"/>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 SAUVIGNON BLANC</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a:p>
            <a:pPr algn="ctr" defTabSz="914453">
              <a:lnSpc>
                <a:spcPct val="80000"/>
              </a:lnSpc>
              <a:spcBef>
                <a:spcPct val="0"/>
              </a:spcBef>
            </a:pP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6" name="Picture 5">
            <a:extLst>
              <a:ext uri="{FF2B5EF4-FFF2-40B4-BE49-F238E27FC236}">
                <a16:creationId xmlns:a16="http://schemas.microsoft.com/office/drawing/2014/main" id="{1FC9AD28-EF93-D75C-69B9-30455DC7D20F}"/>
              </a:ext>
            </a:extLst>
          </p:cNvPr>
          <p:cNvPicPr>
            <a:picLocks noChangeAspect="1"/>
          </p:cNvPicPr>
          <p:nvPr/>
        </p:nvPicPr>
        <p:blipFill>
          <a:blip r:embed="rId4"/>
          <a:stretch>
            <a:fillRect/>
          </a:stretch>
        </p:blipFill>
        <p:spPr>
          <a:xfrm>
            <a:off x="7758354" y="2057689"/>
            <a:ext cx="1455344" cy="1141296"/>
          </a:xfrm>
          <a:prstGeom prst="rect">
            <a:avLst/>
          </a:prstGeom>
        </p:spPr>
      </p:pic>
      <p:pic>
        <p:nvPicPr>
          <p:cNvPr id="7" name="Picture 6">
            <a:extLst>
              <a:ext uri="{FF2B5EF4-FFF2-40B4-BE49-F238E27FC236}">
                <a16:creationId xmlns:a16="http://schemas.microsoft.com/office/drawing/2014/main" id="{33A60379-38FB-F819-3C3F-163D5DDB6436}"/>
              </a:ext>
            </a:extLst>
          </p:cNvPr>
          <p:cNvPicPr>
            <a:picLocks noChangeAspect="1"/>
          </p:cNvPicPr>
          <p:nvPr/>
        </p:nvPicPr>
        <p:blipFill>
          <a:blip r:embed="rId5"/>
          <a:stretch>
            <a:fillRect/>
          </a:stretch>
        </p:blipFill>
        <p:spPr>
          <a:xfrm>
            <a:off x="4879839" y="2010918"/>
            <a:ext cx="1576524" cy="1094581"/>
          </a:xfrm>
          <a:prstGeom prst="rect">
            <a:avLst/>
          </a:prstGeom>
        </p:spPr>
      </p:pic>
      <p:pic>
        <p:nvPicPr>
          <p:cNvPr id="13" name="Picture 12">
            <a:extLst>
              <a:ext uri="{FF2B5EF4-FFF2-40B4-BE49-F238E27FC236}">
                <a16:creationId xmlns:a16="http://schemas.microsoft.com/office/drawing/2014/main" id="{018322BC-B841-27D2-D751-CBDE9277FFDE}"/>
              </a:ext>
            </a:extLst>
          </p:cNvPr>
          <p:cNvPicPr>
            <a:picLocks noChangeAspect="1"/>
          </p:cNvPicPr>
          <p:nvPr/>
        </p:nvPicPr>
        <p:blipFill>
          <a:blip r:embed="rId6"/>
          <a:stretch>
            <a:fillRect/>
          </a:stretch>
        </p:blipFill>
        <p:spPr>
          <a:xfrm>
            <a:off x="6456363" y="4219013"/>
            <a:ext cx="1310290" cy="1007230"/>
          </a:xfrm>
          <a:prstGeom prst="rect">
            <a:avLst/>
          </a:prstGeom>
        </p:spPr>
      </p:pic>
      <p:pic>
        <p:nvPicPr>
          <p:cNvPr id="15" name="Picture 14">
            <a:extLst>
              <a:ext uri="{FF2B5EF4-FFF2-40B4-BE49-F238E27FC236}">
                <a16:creationId xmlns:a16="http://schemas.microsoft.com/office/drawing/2014/main" id="{1AD9C3F5-669C-01C2-BEB0-CC71ADC369F3}"/>
              </a:ext>
            </a:extLst>
          </p:cNvPr>
          <p:cNvPicPr>
            <a:picLocks noChangeAspect="1"/>
          </p:cNvPicPr>
          <p:nvPr/>
        </p:nvPicPr>
        <p:blipFill>
          <a:blip r:embed="rId7"/>
          <a:stretch>
            <a:fillRect/>
          </a:stretch>
        </p:blipFill>
        <p:spPr>
          <a:xfrm>
            <a:off x="8659282" y="4149054"/>
            <a:ext cx="1715556" cy="995556"/>
          </a:xfrm>
          <a:prstGeom prst="rect">
            <a:avLst/>
          </a:prstGeom>
        </p:spPr>
      </p:pic>
    </p:spTree>
    <p:extLst>
      <p:ext uri="{BB962C8B-B14F-4D97-AF65-F5344CB8AC3E}">
        <p14:creationId xmlns:p14="http://schemas.microsoft.com/office/powerpoint/2010/main" val="11999250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4" y="2575649"/>
            <a:ext cx="4070388" cy="1530521"/>
          </a:xfrm>
        </p:spPr>
        <p:txBody>
          <a:bodyPr/>
          <a:lstStyle/>
          <a:p>
            <a:pPr>
              <a:spcBef>
                <a:spcPts val="400"/>
              </a:spcBef>
            </a:pPr>
            <a:r>
              <a:rPr lang="en-AU" dirty="0"/>
              <a:t>The history and evolution of Australian Semillon and Sauvignon Blanc</a:t>
            </a:r>
          </a:p>
          <a:p>
            <a:pPr>
              <a:spcBef>
                <a:spcPts val="400"/>
              </a:spcBef>
            </a:pPr>
            <a:r>
              <a:rPr lang="en-AU" dirty="0"/>
              <a:t>Hunter Valley Semillon</a:t>
            </a:r>
          </a:p>
          <a:p>
            <a:pPr>
              <a:spcBef>
                <a:spcPts val="400"/>
              </a:spcBef>
            </a:pPr>
            <a:r>
              <a:rPr lang="en-AU" dirty="0"/>
              <a:t>Adelaide Hills Sauvignon Blanc</a:t>
            </a:r>
          </a:p>
          <a:p>
            <a:pPr>
              <a:spcBef>
                <a:spcPts val="400"/>
              </a:spcBef>
            </a:pPr>
            <a:r>
              <a:rPr lang="en-AU" dirty="0"/>
              <a:t>Margaret River Semillon and Sauvignon Blanc blends</a:t>
            </a:r>
          </a:p>
          <a:p>
            <a:pPr>
              <a:spcBef>
                <a:spcPts val="400"/>
              </a:spcBef>
            </a:pPr>
            <a:r>
              <a:rPr lang="en-AU" dirty="0"/>
              <a:t>Riverina Botrytis Semillon</a:t>
            </a:r>
          </a:p>
          <a:p>
            <a:pPr>
              <a:spcBef>
                <a:spcPts val="400"/>
              </a:spcBef>
            </a:pPr>
            <a:r>
              <a:rPr lang="en-AU" dirty="0"/>
              <a:t>Semillon and Sauvignon Blanc </a:t>
            </a:r>
            <a:br>
              <a:rPr lang="en-AU" dirty="0"/>
            </a:br>
            <a:r>
              <a:rPr lang="en-AU" dirty="0"/>
              <a:t>by numbers</a:t>
            </a: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en-US" dirty="0">
                <a:solidFill>
                  <a:schemeClr val="accent2"/>
                </a:solidFill>
              </a:rPr>
              <a:t>TODAY WE’LL COVER</a:t>
            </a:r>
          </a:p>
        </p:txBody>
      </p:sp>
      <p:pic>
        <p:nvPicPr>
          <p:cNvPr id="9" name="Picture Placeholder 8" descr="A room with many barrels&#10;&#10;AI-generated content may be incorrect.">
            <a:extLst>
              <a:ext uri="{FF2B5EF4-FFF2-40B4-BE49-F238E27FC236}">
                <a16:creationId xmlns:a16="http://schemas.microsoft.com/office/drawing/2014/main" id="{F98E8610-F48E-929F-BE34-9DB61DCC09A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1895" y="477774"/>
            <a:ext cx="5307440" cy="785732"/>
          </a:xfrm>
        </p:spPr>
        <p:txBody>
          <a:bodyPr/>
          <a:lstStyle/>
          <a:p>
            <a:r>
              <a:rPr lang="en-US" dirty="0">
                <a:solidFill>
                  <a:schemeClr val="bg2"/>
                </a:solidFill>
              </a:rPr>
              <a:t>AUSTRALIAN SEMILLON and sauvignon </a:t>
            </a:r>
            <a:r>
              <a:rPr lang="en-US" dirty="0" err="1">
                <a:solidFill>
                  <a:schemeClr val="bg2"/>
                </a:solidFill>
              </a:rPr>
              <a:t>blanc</a:t>
            </a:r>
            <a:endParaRPr lang="en-US" dirty="0">
              <a:solidFill>
                <a:schemeClr val="bg2"/>
              </a:solidFill>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372981"/>
            <a:ext cx="5534105" cy="1325563"/>
          </a:xfrm>
        </p:spPr>
        <p:txBody>
          <a:bodyPr/>
          <a:lstStyle/>
          <a:p>
            <a:r>
              <a:rPr lang="en-US" sz="5300" kern="1000" spc="-100" dirty="0"/>
              <a:t>POTENTIAL AND POSSIBILITY</a:t>
            </a:r>
          </a:p>
        </p:txBody>
      </p:sp>
      <p:sp>
        <p:nvSpPr>
          <p:cNvPr id="2" name="TextBox 1">
            <a:extLst>
              <a:ext uri="{FF2B5EF4-FFF2-40B4-BE49-F238E27FC236}">
                <a16:creationId xmlns:a16="http://schemas.microsoft.com/office/drawing/2014/main" id="{686891C1-F60A-8243-2DCF-41BC090A4B2F}"/>
              </a:ext>
            </a:extLst>
          </p:cNvPr>
          <p:cNvSpPr txBox="1"/>
          <p:nvPr/>
        </p:nvSpPr>
        <p:spPr>
          <a:xfrm>
            <a:off x="561895" y="3642732"/>
            <a:ext cx="3831685" cy="1077218"/>
          </a:xfrm>
          <a:prstGeom prst="rect">
            <a:avLst/>
          </a:prstGeom>
          <a:noFill/>
        </p:spPr>
        <p:txBody>
          <a:bodyPr wrap="square" rtlCol="0">
            <a:spAutoFit/>
          </a:bodyPr>
          <a:lstStyle/>
          <a:p>
            <a:r>
              <a:rPr lang="en-AU" sz="1600" dirty="0">
                <a:solidFill>
                  <a:schemeClr val="bg1"/>
                </a:solidFill>
                <a:latin typeface="Neue Haas Grotesk Text Pro" panose="020B0504020202020204" pitchFamily="34" charset="77"/>
              </a:rPr>
              <a:t>The future of these versatile varieties is bright, with great potential and new possibilities ahead. </a:t>
            </a:r>
          </a:p>
          <a:p>
            <a:pPr algn="l"/>
            <a:endParaRPr lang="en-US"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0755108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252762"/>
            <a:ext cx="12192000" cy="6980663"/>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517CE-B545-5321-7568-64BC9F02F39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938B697-9F2C-9C69-C944-D1F895AA47DE}"/>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EB4FA0CF-2A84-6C05-F57A-4A4A85737649}"/>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3981444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trees and a sunset&#10;&#10;AI-generated content may be incorrect.">
            <a:extLst>
              <a:ext uri="{FF2B5EF4-FFF2-40B4-BE49-F238E27FC236}">
                <a16:creationId xmlns:a16="http://schemas.microsoft.com/office/drawing/2014/main" id="{44C5C770-B1CE-3532-A8CC-BFE8A21349B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331741D7-8CA5-522E-AA8D-CCA07ABF1DD9}"/>
              </a:ext>
            </a:extLst>
          </p:cNvPr>
          <p:cNvSpPr>
            <a:spLocks noGrp="1"/>
          </p:cNvSpPr>
          <p:nvPr>
            <p:ph type="title"/>
          </p:nvPr>
        </p:nvSpPr>
        <p:spPr/>
        <p:txBody>
          <a:bodyPr/>
          <a:lstStyle/>
          <a:p>
            <a:r>
              <a:rPr lang="en-US" dirty="0">
                <a:solidFill>
                  <a:schemeClr val="bg2"/>
                </a:solidFill>
              </a:rPr>
              <a:t>SEMILLON AND SAUVIGNON BLANC</a:t>
            </a:r>
          </a:p>
        </p:txBody>
      </p:sp>
      <p:sp>
        <p:nvSpPr>
          <p:cNvPr id="5" name="Text Placeholder 4">
            <a:extLst>
              <a:ext uri="{FF2B5EF4-FFF2-40B4-BE49-F238E27FC236}">
                <a16:creationId xmlns:a16="http://schemas.microsoft.com/office/drawing/2014/main" id="{24361E1A-B448-1417-8431-2A8CDAD7E5A8}"/>
              </a:ext>
            </a:extLst>
          </p:cNvPr>
          <p:cNvSpPr>
            <a:spLocks noGrp="1"/>
          </p:cNvSpPr>
          <p:nvPr>
            <p:ph type="body" sz="quarter" idx="13"/>
          </p:nvPr>
        </p:nvSpPr>
        <p:spPr/>
        <p:txBody>
          <a:bodyPr/>
          <a:lstStyle/>
          <a:p>
            <a:r>
              <a:rPr lang="en-US" dirty="0">
                <a:solidFill>
                  <a:schemeClr val="accent2"/>
                </a:solidFill>
              </a:rPr>
              <a:t>HISTORY AND EVOLUTION</a:t>
            </a:r>
          </a:p>
        </p:txBody>
      </p:sp>
    </p:spTree>
    <p:extLst>
      <p:ext uri="{BB962C8B-B14F-4D97-AF65-F5344CB8AC3E}">
        <p14:creationId xmlns:p14="http://schemas.microsoft.com/office/powerpoint/2010/main" val="203467939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8192429" y="3665033"/>
            <a:ext cx="3999571" cy="2830819"/>
          </a:xfrm>
        </p:spPr>
      </p:pic>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843839" y="3835048"/>
            <a:ext cx="1906115" cy="1461301"/>
          </a:xfrm>
        </p:spPr>
        <p:txBody>
          <a:bodyPr/>
          <a:lstStyle/>
          <a:p>
            <a:pPr>
              <a:lnSpc>
                <a:spcPct val="95000"/>
              </a:lnSpc>
            </a:pPr>
            <a:r>
              <a:rPr lang="en-AU" sz="1600" dirty="0"/>
              <a:t>Arrived in Australia in 1832 as part of James Busby’s collection.</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7170798" y="2346609"/>
            <a:ext cx="1906115" cy="1461301"/>
          </a:xfrm>
        </p:spPr>
        <p:txBody>
          <a:bodyPr/>
          <a:lstStyle/>
          <a:p>
            <a:pPr>
              <a:lnSpc>
                <a:spcPct val="95000"/>
              </a:lnSpc>
            </a:pPr>
            <a:r>
              <a:rPr lang="en-AU" sz="1600" dirty="0"/>
              <a:t>Comparatively low profile among consumers. </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8" y="584200"/>
            <a:ext cx="6329271" cy="1006707"/>
          </a:xfrm>
        </p:spPr>
        <p:txBody>
          <a:bodyPr/>
          <a:lstStyle/>
          <a:p>
            <a:r>
              <a:rPr lang="en-US" dirty="0">
                <a:solidFill>
                  <a:schemeClr val="bg2"/>
                </a:solidFill>
              </a:rPr>
              <a:t>SEMILLON: </a:t>
            </a:r>
            <a:br>
              <a:rPr lang="en-US" dirty="0">
                <a:solidFill>
                  <a:schemeClr val="bg2"/>
                </a:solidFill>
              </a:rPr>
            </a:br>
            <a:r>
              <a:rPr lang="en-US" dirty="0">
                <a:solidFill>
                  <a:schemeClr val="accent2"/>
                </a:solidFill>
              </a:rPr>
              <a:t>AN AUSTRALIAN ICON</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3166552" y="2203732"/>
            <a:ext cx="212003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Found a home in the Hunter Valley, with vines dating back to early 1900s.</a:t>
            </a:r>
          </a:p>
        </p:txBody>
      </p:sp>
      <p:sp>
        <p:nvSpPr>
          <p:cNvPr id="5" name="Text Placeholder 4">
            <a:extLst>
              <a:ext uri="{FF2B5EF4-FFF2-40B4-BE49-F238E27FC236}">
                <a16:creationId xmlns:a16="http://schemas.microsoft.com/office/drawing/2014/main" id="{182321DB-B558-1355-DE52-BF1740E38BE4}"/>
              </a:ext>
            </a:extLst>
          </p:cNvPr>
          <p:cNvSpPr txBox="1">
            <a:spLocks/>
          </p:cNvSpPr>
          <p:nvPr/>
        </p:nvSpPr>
        <p:spPr>
          <a:xfrm>
            <a:off x="5286591" y="3950788"/>
            <a:ext cx="212003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Key variety in the success of the </a:t>
            </a:r>
            <a:br>
              <a:rPr lang="en-AU" sz="1600" dirty="0"/>
            </a:br>
            <a:r>
              <a:rPr lang="en-AU" sz="1600" dirty="0"/>
              <a:t>Hunter Valley.</a:t>
            </a:r>
          </a:p>
        </p:txBody>
      </p:sp>
      <p:sp>
        <p:nvSpPr>
          <p:cNvPr id="11" name="Text Placeholder 6">
            <a:extLst>
              <a:ext uri="{FF2B5EF4-FFF2-40B4-BE49-F238E27FC236}">
                <a16:creationId xmlns:a16="http://schemas.microsoft.com/office/drawing/2014/main" id="{20BA8600-71B0-1178-3A84-3245E3C039AF}"/>
              </a:ext>
            </a:extLst>
          </p:cNvPr>
          <p:cNvSpPr txBox="1">
            <a:spLocks/>
          </p:cNvSpPr>
          <p:nvPr/>
        </p:nvSpPr>
        <p:spPr>
          <a:xfrm>
            <a:off x="9576774" y="2022655"/>
            <a:ext cx="219148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dirty="0"/>
              <a:t>A new wave of winemakers showing the potential of this exciting white variety.</a:t>
            </a:r>
          </a:p>
        </p:txBody>
      </p:sp>
    </p:spTree>
    <p:extLst>
      <p:ext uri="{BB962C8B-B14F-4D97-AF65-F5344CB8AC3E}">
        <p14:creationId xmlns:p14="http://schemas.microsoft.com/office/powerpoint/2010/main" val="32740109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p:blipFill>
        <p:spPr>
          <a:xfrm>
            <a:off x="8349201" y="584201"/>
            <a:ext cx="3842800" cy="2448931"/>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411821" y="3883591"/>
            <a:ext cx="2307738" cy="1461301"/>
          </a:xfrm>
        </p:spPr>
        <p:txBody>
          <a:bodyPr/>
          <a:lstStyle/>
          <a:p>
            <a:pPr>
              <a:lnSpc>
                <a:spcPct val="90000"/>
              </a:lnSpc>
            </a:pPr>
            <a:r>
              <a:rPr lang="en-AU" dirty="0"/>
              <a:t>Ancient grape parent to Cabernet Sauvignon (together with genetic links to </a:t>
            </a:r>
            <a:r>
              <a:rPr lang="en-AU" dirty="0" err="1"/>
              <a:t>Savagnin</a:t>
            </a:r>
            <a:r>
              <a:rPr lang="en-AU" dirty="0"/>
              <a:t> and Chenin Blanc)</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689824" y="2140816"/>
            <a:ext cx="2307738" cy="1081048"/>
          </a:xfrm>
        </p:spPr>
        <p:txBody>
          <a:bodyPr/>
          <a:lstStyle/>
          <a:p>
            <a:pPr>
              <a:lnSpc>
                <a:spcPct val="90000"/>
              </a:lnSpc>
            </a:pPr>
            <a:r>
              <a:rPr lang="en-AU" sz="1600" dirty="0"/>
              <a:t>First planted Australia in the 1800s, then popularity exploded in late 1990s/early 2000s.</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914451" y="3899129"/>
            <a:ext cx="237618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dirty="0"/>
              <a:t>Today a growing number of experimental producers are creating more interesting, complex, textural wines</a:t>
            </a:r>
            <a:endParaRPr lang="en-AU" sz="1600" dirty="0"/>
          </a:p>
        </p:txBody>
      </p:sp>
      <p:sp>
        <p:nvSpPr>
          <p:cNvPr id="2" name="Text Placeholder 6">
            <a:extLst>
              <a:ext uri="{FF2B5EF4-FFF2-40B4-BE49-F238E27FC236}">
                <a16:creationId xmlns:a16="http://schemas.microsoft.com/office/drawing/2014/main" id="{8FFF1F07-1EC1-0C0C-0528-42585C601191}"/>
              </a:ext>
            </a:extLst>
          </p:cNvPr>
          <p:cNvSpPr txBox="1">
            <a:spLocks/>
          </p:cNvSpPr>
          <p:nvPr/>
        </p:nvSpPr>
        <p:spPr>
          <a:xfrm>
            <a:off x="4820470" y="3899129"/>
            <a:ext cx="186449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Overtook Chardonnay as Australia’s highest selling white wine.</a:t>
            </a:r>
          </a:p>
        </p:txBody>
      </p:sp>
      <p:sp>
        <p:nvSpPr>
          <p:cNvPr id="10" name="Text Placeholder 6">
            <a:extLst>
              <a:ext uri="{FF2B5EF4-FFF2-40B4-BE49-F238E27FC236}">
                <a16:creationId xmlns:a16="http://schemas.microsoft.com/office/drawing/2014/main" id="{78109B7F-7F57-7B5A-0B3F-6BF748767BF5}"/>
              </a:ext>
            </a:extLst>
          </p:cNvPr>
          <p:cNvSpPr txBox="1">
            <a:spLocks/>
          </p:cNvSpPr>
          <p:nvPr/>
        </p:nvSpPr>
        <p:spPr>
          <a:xfrm>
            <a:off x="6884021" y="1950689"/>
            <a:ext cx="203043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sz="1600" dirty="0"/>
              <a:t>Wine quality improved as consumer expectations increased</a:t>
            </a:r>
          </a:p>
        </p:txBody>
      </p:sp>
      <p:sp>
        <p:nvSpPr>
          <p:cNvPr id="13" name="Text Placeholder 8">
            <a:extLst>
              <a:ext uri="{FF2B5EF4-FFF2-40B4-BE49-F238E27FC236}">
                <a16:creationId xmlns:a16="http://schemas.microsoft.com/office/drawing/2014/main" id="{5B322061-145C-CBBF-7A16-3E479EFF0CFC}"/>
              </a:ext>
            </a:extLst>
          </p:cNvPr>
          <p:cNvSpPr txBox="1">
            <a:spLocks/>
          </p:cNvSpPr>
          <p:nvPr/>
        </p:nvSpPr>
        <p:spPr>
          <a:xfrm>
            <a:off x="554750" y="535168"/>
            <a:ext cx="6329271" cy="1081048"/>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4000" dirty="0">
                <a:solidFill>
                  <a:schemeClr val="bg2"/>
                </a:solidFill>
              </a:rPr>
              <a:t>SAVIGNON BLANC: </a:t>
            </a:r>
            <a:br>
              <a:rPr lang="en-US" sz="4000" dirty="0">
                <a:solidFill>
                  <a:schemeClr val="bg2"/>
                </a:solidFill>
              </a:rPr>
            </a:br>
            <a:r>
              <a:rPr lang="en-US" sz="4000" dirty="0">
                <a:solidFill>
                  <a:schemeClr val="accent2"/>
                </a:solidFill>
              </a:rPr>
              <a:t>A RAPID RISE</a:t>
            </a:r>
          </a:p>
        </p:txBody>
      </p:sp>
      <p:sp>
        <p:nvSpPr>
          <p:cNvPr id="19" name="Oval 18">
            <a:extLst>
              <a:ext uri="{FF2B5EF4-FFF2-40B4-BE49-F238E27FC236}">
                <a16:creationId xmlns:a16="http://schemas.microsoft.com/office/drawing/2014/main" id="{DE994B2F-6383-8779-F61F-0D2E9CE72778}"/>
              </a:ext>
            </a:extLst>
          </p:cNvPr>
          <p:cNvSpPr/>
          <p:nvPr/>
        </p:nvSpPr>
        <p:spPr>
          <a:xfrm>
            <a:off x="7334393" y="3266011"/>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20700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r="-194"/>
          <a:stretch/>
        </p:blipFill>
        <p:spPr>
          <a:xfrm>
            <a:off x="7738946" y="584201"/>
            <a:ext cx="4453055" cy="2448931"/>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554751" y="3959489"/>
            <a:ext cx="1757824" cy="1461301"/>
          </a:xfrm>
        </p:spPr>
        <p:txBody>
          <a:bodyPr/>
          <a:lstStyle/>
          <a:p>
            <a:pPr>
              <a:lnSpc>
                <a:spcPct val="90000"/>
              </a:lnSpc>
            </a:pPr>
            <a:r>
              <a:rPr lang="en-AU" dirty="0"/>
              <a:t>Margaret River wine region was established in the mid-1960s</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776053" y="2389330"/>
            <a:ext cx="2818325" cy="1461301"/>
          </a:xfrm>
        </p:spPr>
        <p:txBody>
          <a:bodyPr/>
          <a:lstStyle/>
          <a:p>
            <a:pPr>
              <a:lnSpc>
                <a:spcPct val="90000"/>
              </a:lnSpc>
            </a:pPr>
            <a:r>
              <a:rPr lang="en-AU" sz="1600" dirty="0"/>
              <a:t>Winemakers saw an opportunity to blend Semillon and Sauvignon Blanc</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777379" y="3959489"/>
            <a:ext cx="237618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dirty="0"/>
              <a:t>Today it’</a:t>
            </a:r>
            <a:r>
              <a:rPr lang="en-AU" sz="1600" dirty="0"/>
              <a:t>s one of Margaret River’s signature styles</a:t>
            </a:r>
          </a:p>
        </p:txBody>
      </p:sp>
      <p:sp>
        <p:nvSpPr>
          <p:cNvPr id="10" name="Text Placeholder 6">
            <a:extLst>
              <a:ext uri="{FF2B5EF4-FFF2-40B4-BE49-F238E27FC236}">
                <a16:creationId xmlns:a16="http://schemas.microsoft.com/office/drawing/2014/main" id="{78109B7F-7F57-7B5A-0B3F-6BF748767BF5}"/>
              </a:ext>
            </a:extLst>
          </p:cNvPr>
          <p:cNvSpPr txBox="1">
            <a:spLocks/>
          </p:cNvSpPr>
          <p:nvPr/>
        </p:nvSpPr>
        <p:spPr>
          <a:xfrm>
            <a:off x="5224245" y="3959489"/>
            <a:ext cx="246423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sz="1600" dirty="0"/>
              <a:t>The blend was hugely successful and helped put the Margaret River wine region on the map</a:t>
            </a:r>
          </a:p>
        </p:txBody>
      </p:sp>
      <p:sp>
        <p:nvSpPr>
          <p:cNvPr id="13" name="Text Placeholder 8">
            <a:extLst>
              <a:ext uri="{FF2B5EF4-FFF2-40B4-BE49-F238E27FC236}">
                <a16:creationId xmlns:a16="http://schemas.microsoft.com/office/drawing/2014/main" id="{5B322061-145C-CBBF-7A16-3E479EFF0CFC}"/>
              </a:ext>
            </a:extLst>
          </p:cNvPr>
          <p:cNvSpPr txBox="1">
            <a:spLocks/>
          </p:cNvSpPr>
          <p:nvPr/>
        </p:nvSpPr>
        <p:spPr>
          <a:xfrm>
            <a:off x="554751" y="535168"/>
            <a:ext cx="5764428" cy="1081048"/>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4000" dirty="0">
                <a:solidFill>
                  <a:schemeClr val="bg2"/>
                </a:solidFill>
              </a:rPr>
              <a:t>SEMILLON + SAVIGNON BLANC =  </a:t>
            </a:r>
            <a:br>
              <a:rPr lang="en-US" sz="4000" dirty="0">
                <a:solidFill>
                  <a:schemeClr val="bg2"/>
                </a:solidFill>
              </a:rPr>
            </a:br>
            <a:r>
              <a:rPr lang="en-US" sz="4000" dirty="0">
                <a:solidFill>
                  <a:schemeClr val="accent2"/>
                </a:solidFill>
              </a:rPr>
              <a:t>THE PERFECT PAIR</a:t>
            </a:r>
          </a:p>
        </p:txBody>
      </p:sp>
    </p:spTree>
    <p:extLst>
      <p:ext uri="{BB962C8B-B14F-4D97-AF65-F5344CB8AC3E}">
        <p14:creationId xmlns:p14="http://schemas.microsoft.com/office/powerpoint/2010/main" val="135657912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a:off x="1" y="368300"/>
            <a:ext cx="6096000" cy="6091973"/>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3429000"/>
            <a:ext cx="4829691" cy="1530521"/>
          </a:xfrm>
        </p:spPr>
        <p:txBody>
          <a:bodyPr/>
          <a:lstStyle/>
          <a:p>
            <a:pPr>
              <a:spcBef>
                <a:spcPts val="300"/>
              </a:spcBef>
            </a:pPr>
            <a:r>
              <a:rPr lang="en-AU" dirty="0"/>
              <a:t>Benchmark style from the</a:t>
            </a:r>
            <a:br>
              <a:rPr lang="en-AU" dirty="0"/>
            </a:br>
            <a:r>
              <a:rPr lang="en-AU" dirty="0"/>
              <a:t>Hunter Valley</a:t>
            </a:r>
          </a:p>
          <a:p>
            <a:pPr>
              <a:spcBef>
                <a:spcPts val="300"/>
              </a:spcBef>
            </a:pPr>
            <a:r>
              <a:rPr lang="en-AU" dirty="0"/>
              <a:t>Transforms over time from a zesty, crisp youngster into aged wine of deep golden hue, with nutty, honey and straw characters </a:t>
            </a:r>
          </a:p>
          <a:p>
            <a:pPr>
              <a:spcBef>
                <a:spcPts val="300"/>
              </a:spcBef>
            </a:pPr>
            <a:r>
              <a:rPr lang="en-AU" dirty="0"/>
              <a:t>Retains distinctive stamp of primary fruit and acidity even after decades in the cellar</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a:xfrm>
            <a:off x="6456363" y="584200"/>
            <a:ext cx="5226906" cy="1014141"/>
          </a:xfrm>
        </p:spPr>
        <p:txBody>
          <a:bodyPr/>
          <a:lstStyle/>
          <a:p>
            <a:r>
              <a:rPr lang="en-US" sz="4000" dirty="0">
                <a:solidFill>
                  <a:schemeClr val="bg2"/>
                </a:solidFill>
              </a:rPr>
              <a:t>HUNTER VALLEY SEMILLON</a:t>
            </a:r>
          </a:p>
        </p:txBody>
      </p:sp>
      <p:sp>
        <p:nvSpPr>
          <p:cNvPr id="3" name="Text Placeholder 4">
            <a:extLst>
              <a:ext uri="{FF2B5EF4-FFF2-40B4-BE49-F238E27FC236}">
                <a16:creationId xmlns:a16="http://schemas.microsoft.com/office/drawing/2014/main" id="{21B319E3-2CEC-7561-16CC-9406B320E448}"/>
              </a:ext>
            </a:extLst>
          </p:cNvPr>
          <p:cNvSpPr txBox="1">
            <a:spLocks/>
          </p:cNvSpPr>
          <p:nvPr/>
        </p:nvSpPr>
        <p:spPr>
          <a:xfrm>
            <a:off x="6456363" y="1684453"/>
            <a:ext cx="5594388" cy="1014141"/>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00" dirty="0">
                <a:solidFill>
                  <a:schemeClr val="accent2"/>
                </a:solidFill>
              </a:rPr>
              <a:t>AN AUSTRALIAN ORIGINAL</a:t>
            </a:r>
          </a:p>
        </p:txBody>
      </p:sp>
    </p:spTree>
    <p:extLst>
      <p:ext uri="{BB962C8B-B14F-4D97-AF65-F5344CB8AC3E}">
        <p14:creationId xmlns:p14="http://schemas.microsoft.com/office/powerpoint/2010/main" val="393810830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a01bf3c254e66a8ff035a0daa24a837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5f4c17b482eae744918953ebd02d0c74"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624DAA05-3628-4E02-B849-EDF181B976E0}"/>
</file>

<file path=customXml/itemProps3.xml><?xml version="1.0" encoding="utf-8"?>
<ds:datastoreItem xmlns:ds="http://schemas.openxmlformats.org/officeDocument/2006/customXml" ds:itemID="{10CCF1F8-6D9E-4631-9BC7-E65B426755A9}">
  <ds:schemaRefs>
    <ds:schemaRef ds:uri="http://www.w3.org/XML/1998/namespace"/>
    <ds:schemaRef ds:uri="http://purl.org/dc/dcmityp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02256494-4976-4001-aedb-96463ae0d92e"/>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28</TotalTime>
  <Words>1333</Words>
  <Application>Microsoft Macintosh PowerPoint</Application>
  <PresentationFormat>Widescreen</PresentationFormat>
  <Paragraphs>357</Paragraphs>
  <Slides>42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Hellix SemiBold</vt:lpstr>
      <vt:lpstr>Inter Display</vt:lpstr>
      <vt:lpstr>Neue Haas Grotesk Text Pro</vt:lpstr>
      <vt:lpstr>Slide layouts</vt:lpstr>
      <vt:lpstr>PowerPoint Presentation</vt:lpstr>
      <vt:lpstr>PowerPoint Presentation</vt:lpstr>
      <vt:lpstr>SEMILLON AND SAVIGNON BLANC</vt:lpstr>
      <vt:lpstr>PowerPoint Presentation</vt:lpstr>
      <vt:lpstr>SEMILLON AND SAUVIGNON BLANC</vt:lpstr>
      <vt:lpstr>PowerPoint Presentation</vt:lpstr>
      <vt:lpstr>PowerPoint Presentation</vt:lpstr>
      <vt:lpstr>PowerPoint Presentation</vt:lpstr>
      <vt:lpstr>PowerPoint Presentation</vt:lpstr>
      <vt:lpstr>PowerPoint Presentation</vt:lpstr>
      <vt:lpstr>CLIMATE</vt:lpstr>
      <vt:lpstr>SOIL</vt:lpstr>
      <vt:lpstr>VITICULTURE</vt:lpstr>
      <vt:lpstr>PowerPoint Presentation</vt:lpstr>
      <vt:lpstr>HUNTER VALLEY SEMILLON characteristics</vt:lpstr>
      <vt:lpstr>HUNTER VALLEY SEMILLON characteristics</vt:lpstr>
      <vt:lpstr>PowerPoint Presentation</vt:lpstr>
      <vt:lpstr>PowerPoint Presentation</vt:lpstr>
      <vt:lpstr>PowerPoint Presentation</vt:lpstr>
      <vt:lpstr>CLIMATE</vt:lpstr>
      <vt:lpstr>SOIL</vt:lpstr>
      <vt:lpstr>VITICULTURE</vt:lpstr>
      <vt:lpstr>PowerPoint Presentation</vt:lpstr>
      <vt:lpstr>ADELAIDE HILLS SAUVIGNON BLANC characteristics</vt:lpstr>
      <vt:lpstr>PowerPoint Presentation</vt:lpstr>
      <vt:lpstr>PowerPoint Presentation</vt:lpstr>
      <vt:lpstr>WESTERN AUSTRALIA  </vt:lpstr>
      <vt:lpstr>PowerPoint Presentation</vt:lpstr>
      <vt:lpstr>SOIL</vt:lpstr>
      <vt:lpstr>VITICULTURE</vt:lpstr>
      <vt:lpstr>PowerPoint Presentation</vt:lpstr>
      <vt:lpstr>MARGARET RIVER SEMILLON  SAUVIGNON BLANC characteristics</vt:lpstr>
      <vt:lpstr>PowerPoint Presentation</vt:lpstr>
      <vt:lpstr>PowerPoint Presentation</vt:lpstr>
      <vt:lpstr>NSW</vt:lpstr>
      <vt:lpstr>VITICULTURE</vt:lpstr>
      <vt:lpstr>PowerPoint Presentation</vt:lpstr>
      <vt:lpstr>RIVERINA BOTRYTIS  SEMILLON  characteristics</vt:lpstr>
      <vt:lpstr>PowerPoint Presentation</vt:lpstr>
      <vt:lpstr>AUSTRALIAN SEMILLON and sauvignon blanc</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19</cp:revision>
  <dcterms:created xsi:type="dcterms:W3CDTF">2018-07-25T07:02:59Z</dcterms:created>
  <dcterms:modified xsi:type="dcterms:W3CDTF">2025-10-31T05:23:49Z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47266100.0000000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2025-10-31T05:22:47Z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bd310f42-b82b-47cd-a8ec-8177c5844d27</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