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media/image5.svg" ContentType="image/svg+xml"/>
  <Override PartName="/ppt/media/image7.svg" ContentType="image/svg+xml"/>
  <Override PartName="/ppt/theme/theme2.xml" ContentType="application/vnd.openxmlformats-officedocument.theme+xml"/>
  <Override PartName="/ppt/notesSlides/notesSlide1.xml" ContentType="application/vnd.openxmlformats-officedocument.presentationml.notesSlide+xml"/>
  <Override PartName="/ppt/media/image9.svg" ContentType="image/sv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media/image33.svg" ContentType="image/svg+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p:sldMasterIdLst>
    <p:sldMasterId id="2147483648" r:id="rId4"/>
  </p:sldMasterIdLst>
  <p:notesMasterIdLst>
    <p:notesMasterId r:id="rId28"/>
  </p:notesMasterIdLst>
  <p:sldIdLst>
    <p:sldId id="256" r:id="rId5"/>
    <p:sldId id="661" r:id="rId6"/>
    <p:sldId id="724" r:id="rId7"/>
    <p:sldId id="669" r:id="rId8"/>
    <p:sldId id="645" r:id="rId9"/>
    <p:sldId id="637" r:id="rId10"/>
    <p:sldId id="646" r:id="rId11"/>
    <p:sldId id="647" r:id="rId12"/>
    <p:sldId id="641" r:id="rId13"/>
    <p:sldId id="698" r:id="rId14"/>
    <p:sldId id="643" r:id="rId15"/>
    <p:sldId id="648" r:id="rId16"/>
    <p:sldId id="639" r:id="rId17"/>
    <p:sldId id="652" r:id="rId18"/>
    <p:sldId id="656" r:id="rId19"/>
    <p:sldId id="663" r:id="rId20"/>
    <p:sldId id="725" r:id="rId21"/>
    <p:sldId id="726" r:id="rId22"/>
    <p:sldId id="280" r:id="rId23"/>
    <p:sldId id="617" r:id="rId24"/>
    <p:sldId id="659" r:id="rId25"/>
    <p:sldId id="340" r:id="rId26"/>
    <p:sldId id="727" r:id="rId27"/>
  </p:sldIdLst>
  <p:sldSz cx="12192000" cy="6858000"/>
  <p:notesSz cx="6858000" cy="9144000"/>
  <p:embeddedFontLst>
    <p:embeddedFont>
      <p:font typeface="Inter Display" panose="02000503000000020004" pitchFamily="2" charset="0"/>
      <p:regular r:id="rId29"/>
      <p:bold r:id="rId30"/>
      <p:italic r:id="rId31"/>
      <p:boldItalic r:id="rId32"/>
    </p:embeddedFont>
    <p:embeddedFont>
      <p:font typeface="Neue Haas Grotesk Text Pro" panose="020B0504020202020204" pitchFamily="34" charset="77"/>
      <p:regular r:id="rId33"/>
      <p:bold r:id="rId34"/>
      <p:italic r:id="rId35"/>
      <p:boldItalic r:id="rId36"/>
    </p:embeddedFont>
    <p:embeddedFont>
      <p:font typeface="Yu Gothic" panose="020B0400000000000000" pitchFamily="34" charset="-128"/>
      <p:regular r:id="rId37"/>
      <p:bold r:id="rId38"/>
    </p:embeddedFont>
    <p:embeddedFont>
      <p:font typeface="Yu Gothic Medium" panose="020B0400000000000000" pitchFamily="34" charset="-128"/>
      <p:regular r:id="rId39"/>
    </p:embeddedFont>
  </p:embeddedFontLst>
  <p:custDataLst>
    <p:tags r:id="rId40"/>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702"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535943F-CFA9-418A-BAFE-92B27C1BC275}" v="3" dt="2026-07-11T07:53:36.84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971" autoAdjust="0"/>
    <p:restoredTop sz="94648"/>
  </p:normalViewPr>
  <p:slideViewPr>
    <p:cSldViewPr snapToGrid="0">
      <p:cViewPr varScale="1">
        <p:scale>
          <a:sx n="123" d="100"/>
          <a:sy n="123" d="100"/>
        </p:scale>
        <p:origin x="1024" y="184"/>
      </p:cViewPr>
      <p:guideLst>
        <p:guide orient="horz" pos="3702"/>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11.fntdata"/><Relationship Id="rId21" Type="http://schemas.openxmlformats.org/officeDocument/2006/relationships/slide" Target="slides/slide17.xml"/><Relationship Id="rId34" Type="http://schemas.openxmlformats.org/officeDocument/2006/relationships/font" Target="fonts/font6.fntdata"/><Relationship Id="rId42" Type="http://schemas.openxmlformats.org/officeDocument/2006/relationships/presProps" Target="presProps.xml"/><Relationship Id="rId47"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font" Target="fonts/font1.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tags" Target="tags/tag1.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36" Type="http://schemas.openxmlformats.org/officeDocument/2006/relationships/font" Target="fonts/font8.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3.fntdata"/><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5.fntdata"/><Relationship Id="rId38" Type="http://schemas.openxmlformats.org/officeDocument/2006/relationships/font" Target="fonts/font10.fntdata"/><Relationship Id="rId46"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Neue Haas Grotesk Text Pro" panose="020B0504020202020204" pitchFamily="34" charset="77"/>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Neue Haas Grotesk Text Pro" panose="020B0504020202020204" pitchFamily="34" charset="77"/>
              </a:defRPr>
            </a:lvl1pPr>
          </a:lstStyle>
          <a:p>
            <a:fld id="{A644BF32-4CA8-4343-91C5-94D89E008D3B}" type="datetimeFigureOut">
              <a:rPr lang="en-US" smtClean="0"/>
              <a:pPr/>
              <a:t>7/14/26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Neue Haas Grotesk Text Pro" panose="020B0504020202020204" pitchFamily="34" charset="77"/>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Neue Haas Grotesk Text Pro" panose="020B0504020202020204" pitchFamily="34" charset="77"/>
              </a:defRPr>
            </a:lvl1pPr>
          </a:lstStyle>
          <a:p>
            <a:fld id="{C8CAF07B-88B1-40ED-9A21-D99161D5F8F5}" type="slidenum">
              <a:rPr lang="en-US" smtClean="0"/>
              <a:pPr/>
              <a:t>‹#›</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Neue Haas Grotesk Text Pro" panose="020B0504020202020204" pitchFamily="34" charset="77"/>
        <a:ea typeface="+mn-ea"/>
        <a:cs typeface="+mn-cs"/>
      </a:defRPr>
    </a:lvl1pPr>
    <a:lvl2pPr marL="457176" algn="l" defTabSz="914353" rtl="0" eaLnBrk="1" latinLnBrk="0" hangingPunct="1">
      <a:defRPr sz="1199" b="0" i="0" kern="1200">
        <a:solidFill>
          <a:schemeClr val="tx1"/>
        </a:solidFill>
        <a:latin typeface="Neue Haas Grotesk Text Pro" panose="020B0504020202020204" pitchFamily="34" charset="77"/>
        <a:ea typeface="+mn-ea"/>
        <a:cs typeface="+mn-cs"/>
      </a:defRPr>
    </a:lvl2pPr>
    <a:lvl3pPr marL="914353" algn="l" defTabSz="914353" rtl="0" eaLnBrk="1" latinLnBrk="0" hangingPunct="1">
      <a:defRPr sz="1199" b="0" i="0" kern="1200">
        <a:solidFill>
          <a:schemeClr val="tx1"/>
        </a:solidFill>
        <a:latin typeface="Neue Haas Grotesk Text Pro" panose="020B0504020202020204" pitchFamily="34" charset="77"/>
        <a:ea typeface="+mn-ea"/>
        <a:cs typeface="+mn-cs"/>
      </a:defRPr>
    </a:lvl3pPr>
    <a:lvl4pPr marL="1371529" algn="l" defTabSz="914353" rtl="0" eaLnBrk="1" latinLnBrk="0" hangingPunct="1">
      <a:defRPr sz="1199" b="0" i="0" kern="1200">
        <a:solidFill>
          <a:schemeClr val="tx1"/>
        </a:solidFill>
        <a:latin typeface="Neue Haas Grotesk Text Pro" panose="020B0504020202020204" pitchFamily="34" charset="77"/>
        <a:ea typeface="+mn-ea"/>
        <a:cs typeface="+mn-cs"/>
      </a:defRPr>
    </a:lvl4pPr>
    <a:lvl5pPr marL="1828707" algn="l" defTabSz="914353" rtl="0" eaLnBrk="1" latinLnBrk="0" hangingPunct="1">
      <a:defRPr sz="1199" b="0" i="0" kern="1200">
        <a:solidFill>
          <a:schemeClr val="tx1"/>
        </a:solidFill>
        <a:latin typeface="Neue Haas Grotesk Text Pro" panose="020B0504020202020204" pitchFamily="34" charset="77"/>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sz="1000" kern="1200">
                <a:solidFill>
                  <a:schemeClr val="tx1"/>
                </a:solidFill>
                <a:effectLst/>
                <a:ea typeface="MS PGothic" panose="020B0600070205080204" pitchFamily="34" charset="-128"/>
                <a:cs typeface="+mn-cs"/>
              </a:rPr>
              <a:t>エレガントで時に気難しいピノ・ノワールを筆頭に、多様な冷涼気候の品種が揃うモーニントン・ペニンシュラは、エキサイティングな新鋭産地です。</a:t>
            </a:r>
          </a:p>
          <a:p>
            <a:endParaRPr lang="en-AU" sz="1000" kern="1200" dirty="0">
              <a:solidFill>
                <a:schemeClr val="tx1"/>
              </a:solidFill>
              <a:effectLst/>
              <a:ea typeface="+mn-ea"/>
              <a:cs typeface="+mn-cs"/>
            </a:endParaRPr>
          </a:p>
          <a:p>
            <a:r>
              <a:rPr lang="ja-JP" altLang="en-US" sz="1200" u="none" strike="noStrike">
                <a:solidFill>
                  <a:srgbClr val="000000"/>
                </a:solidFill>
                <a:effectLst/>
                <a:latin typeface="MS PGothic" panose="020B0600070205080204" pitchFamily="34" charset="-128"/>
                <a:ea typeface="MS PGothic" panose="020B0600070205080204" pitchFamily="34" charset="-128"/>
              </a:rPr>
              <a:t>このノートには、追加のスライド情報と考察ポイントが記載されています。このようなプレゼンテーションを含む、より多くのトピックやリソースをダウンロードするには、</a:t>
            </a:r>
            <a:r>
              <a:rPr lang="en-US" altLang="ja-JP" sz="1200" u="none" strike="noStrike" dirty="0" err="1">
                <a:solidFill>
                  <a:srgbClr val="000000"/>
                </a:solidFill>
                <a:effectLst/>
                <a:ea typeface="MS PGothic" panose="020B0600070205080204" pitchFamily="34" charset="-128"/>
              </a:rPr>
              <a:t>www.australianwinediscovered.com</a:t>
            </a:r>
            <a:r>
              <a:rPr lang="en-US" altLang="ja-JP" sz="1200" u="none" strike="noStrike" dirty="0">
                <a:solidFill>
                  <a:srgbClr val="000000"/>
                </a:solidFill>
                <a:effectLst/>
                <a:ea typeface="MS PGothic" panose="020B0600070205080204" pitchFamily="34" charset="-128"/>
              </a:rPr>
              <a:t> </a:t>
            </a:r>
            <a:r>
              <a:rPr lang="ja-JP" altLang="en-US" sz="1200" u="none" strike="noStrike">
                <a:solidFill>
                  <a:srgbClr val="000000"/>
                </a:solidFill>
                <a:effectLst/>
                <a:latin typeface="MS PGothic" panose="020B0600070205080204" pitchFamily="34" charset="-128"/>
                <a:ea typeface="MS PGothic" panose="020B0600070205080204" pitchFamily="34" charset="-128"/>
              </a:rPr>
              <a:t>をご覧ください。</a:t>
            </a:r>
            <a:r>
              <a:rPr lang="ja-JP" altLang="en-US">
                <a:ea typeface="MS PGothic" panose="020B0600070205080204" pitchFamily="34" charset="-128"/>
              </a:rPr>
              <a:t> </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a:t>
            </a:fld>
            <a:endParaRPr lang="en-US" dirty="0"/>
          </a:p>
        </p:txBody>
      </p:sp>
    </p:spTree>
    <p:extLst>
      <p:ext uri="{BB962C8B-B14F-4D97-AF65-F5344CB8AC3E}">
        <p14:creationId xmlns:p14="http://schemas.microsoft.com/office/powerpoint/2010/main" val="39587426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rtl="0">
              <a:buFont typeface="Arial" panose="020B0604020202020204" pitchFamily="34" charset="0"/>
              <a:buChar char="•"/>
            </a:pPr>
            <a:r>
              <a:rPr lang="ja-JP" altLang="en-US" sz="1200" u="none" strike="noStrike" kern="1200">
                <a:solidFill>
                  <a:schemeClr val="tx1"/>
                </a:solidFill>
                <a:effectLst/>
                <a:ea typeface="MS PGothic" panose="020B0600070205080204" pitchFamily="34" charset="-128"/>
                <a:cs typeface="+mn-cs"/>
              </a:rPr>
              <a:t>モーニントンのワインメーカーの多くは、機械の介入から離れようとする傾向にあります。例えば、重力を利用し</a:t>
            </a:r>
            <a:r>
              <a:rPr lang="ja-JP" altLang="en-US">
                <a:ea typeface="MS PGothic" panose="020B0600070205080204" pitchFamily="34" charset="-128"/>
              </a:rPr>
              <a:t>た</a:t>
            </a:r>
            <a:r>
              <a:rPr lang="ja-JP" altLang="en-US" sz="1200" u="none" strike="noStrike" kern="1200">
                <a:solidFill>
                  <a:schemeClr val="tx1"/>
                </a:solidFill>
                <a:effectLst/>
                <a:ea typeface="MS PGothic" panose="020B0600070205080204" pitchFamily="34" charset="-128"/>
                <a:cs typeface="+mn-cs"/>
              </a:rPr>
              <a:t>システムを採用している生産者もいます。異なる高さに生産工程を設置することで、重力を利用して高い位置から低い位置へワインを移動させ、ポンプやベルトコンベアーなどの機械を使わずに、ワインをより優しく移動させることができます。</a:t>
            </a:r>
            <a:endParaRPr lang="en-AU" altLang="ja-JP" sz="1200" u="none" strike="noStrike" kern="1200" dirty="0">
              <a:solidFill>
                <a:schemeClr val="tx1"/>
              </a:solidFill>
              <a:effectLst/>
              <a:ea typeface="MS PGothic" panose="020B0600070205080204" pitchFamily="34" charset="-128"/>
              <a:cs typeface="+mn-cs"/>
            </a:endParaRPr>
          </a:p>
          <a:p>
            <a:pPr marL="171450" indent="-171450" rtl="0">
              <a:buFont typeface="Arial" panose="020B0604020202020204" pitchFamily="34" charset="0"/>
              <a:buChar char="•"/>
            </a:pPr>
            <a:r>
              <a:rPr lang="ja-JP" altLang="en-US" sz="1200" u="none" strike="noStrike" kern="1200">
                <a:solidFill>
                  <a:schemeClr val="tx1"/>
                </a:solidFill>
                <a:effectLst/>
                <a:ea typeface="MS PGothic" panose="020B0600070205080204" pitchFamily="34" charset="-128"/>
                <a:cs typeface="+mn-cs"/>
              </a:rPr>
              <a:t>より複雑で表現力のあるワインを作るべく、生産者たちは自然発酵や全房発酵など、様々な発酵テクニックを試みています。</a:t>
            </a:r>
            <a:endParaRPr lang="en-AU" altLang="ja-JP" sz="1200" u="none" strike="noStrike" kern="1200" dirty="0">
              <a:solidFill>
                <a:schemeClr val="tx1"/>
              </a:solidFill>
              <a:effectLst/>
              <a:ea typeface="MS PGothic" panose="020B0600070205080204" pitchFamily="34" charset="-128"/>
              <a:cs typeface="+mn-cs"/>
            </a:endParaRPr>
          </a:p>
          <a:p>
            <a:pPr marL="171450" indent="-171450" rtl="0">
              <a:buFont typeface="Arial" panose="020B0604020202020204" pitchFamily="34" charset="0"/>
              <a:buChar char="•"/>
            </a:pPr>
            <a:r>
              <a:rPr lang="ja-JP" altLang="en-US">
                <a:effectLst/>
                <a:ea typeface="MS PGothic" panose="020B0600070205080204" pitchFamily="34" charset="-128"/>
              </a:rPr>
              <a:t>ワイン造りに影響を与える最大のトレンドの</a:t>
            </a:r>
            <a:r>
              <a:rPr lang="en-US" altLang="ja-JP" dirty="0">
                <a:effectLst/>
                <a:ea typeface="MS PGothic" panose="020B0600070205080204" pitchFamily="34" charset="-128"/>
              </a:rPr>
              <a:t>1</a:t>
            </a:r>
            <a:r>
              <a:rPr lang="ja-JP" altLang="en-US">
                <a:effectLst/>
                <a:ea typeface="MS PGothic" panose="020B0600070205080204" pitchFamily="34" charset="-128"/>
              </a:rPr>
              <a:t>つは、より繊細で複雑なワインを造るために、熟成用のオーク樽を小型から大型のものに移行することです。新旧両方のオーク材が使用され、最も一般的なのはフレンチオークです。また、ワインメーカーによってはアンフォラやコンクリートタンクなど、ワインの発酵や熟成に”オルタナティブ（代替）”な容器を使用することがあります。</a:t>
            </a:r>
            <a:endParaRPr lang="en-AU" altLang="ja-JP" dirty="0">
              <a:effectLst/>
              <a:ea typeface="MS PGothic" panose="020B0600070205080204" pitchFamily="34" charset="-128"/>
            </a:endParaRPr>
          </a:p>
          <a:p>
            <a:pPr rtl="0"/>
            <a:br>
              <a:rPr lang="en-AU" altLang="ja-JP" dirty="0">
                <a:effectLst/>
                <a:ea typeface="MS PGothic" panose="020B0600070205080204" pitchFamily="34" charset="-128"/>
              </a:rPr>
            </a:br>
            <a:r>
              <a:rPr lang="ja-JP" altLang="en-US" sz="1200" u="none" strike="noStrike" kern="1200">
                <a:solidFill>
                  <a:schemeClr val="tx1"/>
                </a:solidFill>
                <a:effectLst/>
                <a:ea typeface="MS PGothic" panose="020B0600070205080204" pitchFamily="34" charset="-128"/>
                <a:cs typeface="+mn-cs"/>
              </a:rPr>
              <a:t>考察ポイント </a:t>
            </a:r>
            <a:endParaRPr lang="ja-JP" altLang="en-US" sz="1200" u="none" strike="noStrike" kern="1200">
              <a:solidFill>
                <a:schemeClr val="tx1"/>
              </a:solidFill>
              <a:effectLst/>
              <a:ea typeface="MS PGothic" panose="020B0600070205080204" pitchFamily="34" charset="-128"/>
              <a:cs typeface="Calibri"/>
            </a:endParaRPr>
          </a:p>
          <a:p>
            <a:pPr marL="171450" indent="-171450" rtl="0">
              <a:buFont typeface="Arial" panose="020B0604020202020204" pitchFamily="34" charset="0"/>
              <a:buChar char="•"/>
            </a:pPr>
            <a:r>
              <a:rPr lang="ja-JP" altLang="en-US" sz="1200" u="none" strike="noStrike" kern="1200">
                <a:solidFill>
                  <a:schemeClr val="tx1"/>
                </a:solidFill>
                <a:effectLst/>
                <a:ea typeface="MS PGothic" panose="020B0600070205080204" pitchFamily="34" charset="-128"/>
                <a:cs typeface="+mn-cs"/>
              </a:rPr>
              <a:t>全房発酵は、ピノ・ノワールのワインにどのような影響を与えると思いますか？ </a:t>
            </a:r>
          </a:p>
          <a:p>
            <a:pPr marL="171450" indent="-171450" rtl="0">
              <a:buFont typeface="Arial" panose="020B0604020202020204" pitchFamily="34" charset="0"/>
              <a:buChar char="•"/>
            </a:pPr>
            <a:r>
              <a:rPr lang="ja-JP" altLang="en-US" sz="1200" u="none" strike="noStrike" kern="1200">
                <a:solidFill>
                  <a:schemeClr val="tx1"/>
                </a:solidFill>
                <a:effectLst/>
                <a:ea typeface="MS PGothic" panose="020B0600070205080204" pitchFamily="34" charset="-128"/>
                <a:cs typeface="+mn-cs"/>
              </a:rPr>
              <a:t>ワインメーカーたちが小樽から大樽に移行しつつあるのはなぜですか？ </a:t>
            </a:r>
          </a:p>
          <a:p>
            <a:pPr marL="171450" indent="-171450" rtl="0">
              <a:buFont typeface="Arial" panose="020B0604020202020204" pitchFamily="34" charset="0"/>
              <a:buChar char="•"/>
            </a:pPr>
            <a:r>
              <a:rPr lang="en-US" altLang="ja-JP" sz="1200" u="none" strike="noStrike" kern="1200" dirty="0">
                <a:solidFill>
                  <a:schemeClr val="tx1"/>
                </a:solidFill>
                <a:effectLst/>
                <a:ea typeface="MS PGothic" panose="020B0600070205080204" pitchFamily="34" charset="-128"/>
                <a:cs typeface="+mn-cs"/>
              </a:rPr>
              <a:t>”</a:t>
            </a:r>
            <a:r>
              <a:rPr lang="ja-JP" altLang="en-US" sz="1200" u="none" strike="noStrike" kern="1200">
                <a:solidFill>
                  <a:schemeClr val="tx1"/>
                </a:solidFill>
                <a:effectLst/>
                <a:ea typeface="MS PGothic" panose="020B0600070205080204" pitchFamily="34" charset="-128"/>
                <a:cs typeface="+mn-cs"/>
              </a:rPr>
              <a:t>オルタナティブ“と言われる</a:t>
            </a:r>
            <a:r>
              <a:rPr lang="ja-JP" altLang="en-AU" sz="1200" u="none" strike="noStrike" kern="1200">
                <a:solidFill>
                  <a:schemeClr val="tx1"/>
                </a:solidFill>
                <a:effectLst/>
                <a:ea typeface="MS PGothic" panose="020B0600070205080204" pitchFamily="34" charset="-128"/>
                <a:cs typeface="+mn-cs"/>
              </a:rPr>
              <a:t>伝統的で</a:t>
            </a:r>
            <a:r>
              <a:rPr lang="ja-JP" altLang="en-US" sz="1200" u="none" strike="noStrike" kern="1200">
                <a:solidFill>
                  <a:schemeClr val="tx1"/>
                </a:solidFill>
                <a:effectLst/>
                <a:ea typeface="MS PGothic" panose="020B0600070205080204" pitchFamily="34" charset="-128"/>
                <a:cs typeface="+mn-cs"/>
              </a:rPr>
              <a:t>はない発酵槽や熟成用の容器がワインに与える影響について、標準的なものとどのような違いがあるのでしょうか？</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13</a:t>
            </a:fld>
            <a:endParaRPr lang="en-US" dirty="0"/>
          </a:p>
        </p:txBody>
      </p:sp>
    </p:spTree>
    <p:extLst>
      <p:ext uri="{BB962C8B-B14F-4D97-AF65-F5344CB8AC3E}">
        <p14:creationId xmlns:p14="http://schemas.microsoft.com/office/powerpoint/2010/main" val="18842366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ja-JP" altLang="en-US" sz="1200" u="none" strike="noStrike">
                <a:solidFill>
                  <a:srgbClr val="000000"/>
                </a:solidFill>
                <a:effectLst/>
                <a:latin typeface="MS PGothic" panose="020B0600070205080204" pitchFamily="34" charset="-128"/>
                <a:ea typeface="MS PGothic" panose="020B0600070205080204" pitchFamily="34" charset="-128"/>
              </a:rPr>
              <a:t>ここから複数のワインのテイスティングを始めましょう</a:t>
            </a:r>
            <a:r>
              <a:rPr lang="ja-JP" altLang="en-US">
                <a:ea typeface="MS PGothic" panose="020B0600070205080204" pitchFamily="34" charset="-128"/>
              </a:rPr>
              <a:t> </a:t>
            </a:r>
            <a:endParaRPr lang="en-US" altLang="ja-JP" dirty="0">
              <a:ea typeface="MS PGothic" panose="020B0600070205080204" pitchFamily="34" charset="-128"/>
            </a:endParaRPr>
          </a:p>
          <a:p>
            <a:pPr marL="0" marR="0" lvl="0" indent="0" algn="l" defTabSz="914400" rtl="0" eaLnBrk="1" fontAlgn="auto" latinLnBrk="0" hangingPunct="1">
              <a:lnSpc>
                <a:spcPct val="100000"/>
              </a:lnSpc>
              <a:spcBef>
                <a:spcPct val="0"/>
              </a:spcBef>
              <a:spcAft>
                <a:spcPct val="0"/>
              </a:spcAft>
              <a:buClrTx/>
              <a:buSzTx/>
              <a:buFontTx/>
              <a:buNone/>
              <a:defRPr/>
            </a:pPr>
            <a:endParaRPr lang="en-US" sz="1000" kern="1200" dirty="0">
              <a:solidFill>
                <a:schemeClr val="tx1"/>
              </a:solidFill>
              <a:effectLs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ja-JP" altLang="en-US" sz="1200" u="none" strike="noStrike">
                <a:solidFill>
                  <a:srgbClr val="000000"/>
                </a:solidFill>
                <a:effectLst/>
                <a:latin typeface="MS PGothic" panose="020B0600070205080204" pitchFamily="34" charset="-128"/>
                <a:ea typeface="MS PGothic" panose="020B0600070205080204" pitchFamily="34" charset="-128"/>
              </a:rPr>
              <a:t>補完プログラム：各品種に関するプログラムや資料は、こちらからご覧いただけます。</a:t>
            </a:r>
            <a:r>
              <a:rPr lang="en-US" altLang="ja-JP" sz="1200" u="none" strike="noStrike" dirty="0" err="1">
                <a:solidFill>
                  <a:srgbClr val="000000"/>
                </a:solidFill>
                <a:effectLst/>
                <a:ea typeface="MS PGothic" panose="020B0600070205080204" pitchFamily="34" charset="-128"/>
              </a:rPr>
              <a:t>www.australianwinediscovered.com</a:t>
            </a:r>
            <a:r>
              <a:rPr lang="en-US" altLang="ja-JP" sz="1200" u="none" strike="noStrike" dirty="0">
                <a:solidFill>
                  <a:srgbClr val="000000"/>
                </a:solidFill>
                <a:effectLst/>
                <a:ea typeface="MS PGothic" panose="020B0600070205080204" pitchFamily="34" charset="-128"/>
              </a:rPr>
              <a:t> </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14</a:t>
            </a:fld>
            <a:endParaRPr lang="en-US" dirty="0"/>
          </a:p>
        </p:txBody>
      </p:sp>
    </p:spTree>
    <p:extLst>
      <p:ext uri="{BB962C8B-B14F-4D97-AF65-F5344CB8AC3E}">
        <p14:creationId xmlns:p14="http://schemas.microsoft.com/office/powerpoint/2010/main" val="35494767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a:ea typeface="MS PGothic" panose="020B0600070205080204" pitchFamily="34" charset="-128"/>
              </a:rPr>
              <a:t>この爽やかで食事に適したワインは、オーストラリアで最も急速に成長している小売ワインカテゴリーの一つです。最高のものはミディアムボディで、石やミネラルの香りと生き生きとした果実味が特徴です。モーニントンで造られるワインはますます複雑になっており、中には樽発酵で個性を出しているものもありま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15</a:t>
            </a:fld>
            <a:endParaRPr lang="en-US" dirty="0"/>
          </a:p>
        </p:txBody>
      </p:sp>
    </p:spTree>
    <p:extLst>
      <p:ext uri="{BB962C8B-B14F-4D97-AF65-F5344CB8AC3E}">
        <p14:creationId xmlns:p14="http://schemas.microsoft.com/office/powerpoint/2010/main" val="29295094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u="none" strike="noStrike" kern="1200">
                <a:solidFill>
                  <a:schemeClr val="tx1"/>
                </a:solidFill>
                <a:effectLst/>
                <a:ea typeface="MS PGothic" panose="020B0600070205080204" pitchFamily="34" charset="-128"/>
                <a:cs typeface="+mn-cs"/>
              </a:rPr>
              <a:t>モーニントンの冷涼な条件と多様なミクロクリマは、ピュアな果実味を備えた高品質のシャルドネを生産するのに理想的です。この地域のシャルドネの特徴は控えめなスタイルと引き締まった骨格です。ワインは一般にミディアムウェイトで、メロン、白桃、柑橘類、イチジクなどの繊細な風味と、土地の個性を表現するミネラルや火打石のような香りが特徴です。ソフトでクリーミーなテクスチャーが加わることが多く、</a:t>
            </a:r>
            <a:r>
              <a:rPr lang="en-US" altLang="ja-JP" sz="1200" u="none" strike="noStrike" kern="1200" dirty="0">
                <a:solidFill>
                  <a:schemeClr val="tx1"/>
                </a:solidFill>
                <a:effectLst/>
                <a:ea typeface="MS PGothic" panose="020B0600070205080204" pitchFamily="34" charset="-128"/>
                <a:cs typeface="+mn-cs"/>
              </a:rPr>
              <a:t>10</a:t>
            </a:r>
            <a:r>
              <a:rPr lang="ja-JP" altLang="en-US" sz="1200" u="none" strike="noStrike" kern="1200">
                <a:solidFill>
                  <a:schemeClr val="tx1"/>
                </a:solidFill>
                <a:effectLst/>
                <a:ea typeface="MS PGothic" panose="020B0600070205080204" pitchFamily="34" charset="-128"/>
                <a:cs typeface="+mn-cs"/>
              </a:rPr>
              <a:t>年以上熟成させることができます。</a:t>
            </a:r>
            <a:endParaRPr lang="en-AU" b="0" dirty="0">
              <a:effectLst/>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17</a:t>
            </a:fld>
            <a:endParaRPr lang="en-US" dirty="0"/>
          </a:p>
        </p:txBody>
      </p:sp>
    </p:spTree>
    <p:extLst>
      <p:ext uri="{BB962C8B-B14F-4D97-AF65-F5344CB8AC3E}">
        <p14:creationId xmlns:p14="http://schemas.microsoft.com/office/powerpoint/2010/main" val="22886995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ja-JP" altLang="en-US" sz="1200" u="none" strike="noStrike" kern="1200">
                <a:solidFill>
                  <a:schemeClr val="tx1"/>
                </a:solidFill>
                <a:effectLst/>
                <a:ea typeface="MS PGothic" panose="020B0600070205080204" pitchFamily="34" charset="-128"/>
                <a:cs typeface="+mn-cs"/>
              </a:rPr>
              <a:t>ピノ・ノワールは栽培が難しいことで知られ、特定の気候条件や立地条件を必要とするブドウ品種です。モーニントン・ペニンシュラは、この高貴な品種の生産に理想的な場所で、生産者はその恩恵を最大限に活かしています。さまざまな立地をまとめてスタイルを一言で表すのは難しいですが、一般的にライトからミディアムボディで、チェリーやイチゴの繊細な香り、生き生きとした酸、柔らかなタンニンが特徴的です。</a:t>
            </a:r>
          </a:p>
          <a:p>
            <a:pPr rtl="0"/>
            <a:endParaRPr lang="ja-JP" altLang="en-US" sz="1200" u="none" strike="noStrike" kern="1200">
              <a:solidFill>
                <a:schemeClr val="tx1"/>
              </a:solidFill>
              <a:effectLst/>
              <a:ea typeface="MS PGothic" panose="020B0600070205080204" pitchFamily="34" charset="-128"/>
              <a:cs typeface="+mn-cs"/>
            </a:endParaRPr>
          </a:p>
          <a:p>
            <a:pPr rtl="0"/>
            <a:r>
              <a:rPr lang="ja-JP" altLang="en-US" sz="1200" u="none" strike="noStrike" kern="1200">
                <a:solidFill>
                  <a:schemeClr val="tx1"/>
                </a:solidFill>
                <a:effectLst/>
                <a:ea typeface="MS PGothic" panose="020B0600070205080204" pitchFamily="34" charset="-128"/>
                <a:cs typeface="+mn-cs"/>
              </a:rPr>
              <a:t>考察ポイント </a:t>
            </a:r>
          </a:p>
          <a:p>
            <a:pPr rtl="0"/>
            <a:r>
              <a:rPr lang="en-US" altLang="ja-JP" sz="1200" u="none" strike="noStrike" kern="1200" dirty="0">
                <a:solidFill>
                  <a:schemeClr val="tx1"/>
                </a:solidFill>
                <a:effectLst/>
                <a:ea typeface="MS PGothic" panose="020B0600070205080204" pitchFamily="34" charset="-128"/>
                <a:cs typeface="+mn-cs"/>
              </a:rPr>
              <a:t>- </a:t>
            </a:r>
            <a:r>
              <a:rPr lang="ja-JP" altLang="en-US" sz="1200" u="none" strike="noStrike" kern="1200">
                <a:solidFill>
                  <a:schemeClr val="tx1"/>
                </a:solidFill>
                <a:effectLst/>
                <a:ea typeface="MS PGothic" panose="020B0600070205080204" pitchFamily="34" charset="-128"/>
                <a:cs typeface="+mn-cs"/>
              </a:rPr>
              <a:t>シャルドネは、オーストラリアの大半のワイン産地で造られています。モーニントン・ペニンシュラのシャルドネの特徴は何でしょうか？ </a:t>
            </a:r>
          </a:p>
          <a:p>
            <a:pPr rtl="0"/>
            <a:r>
              <a:rPr lang="en-US" altLang="ja-JP" sz="1200" u="none" strike="noStrike" kern="1200" dirty="0">
                <a:solidFill>
                  <a:schemeClr val="tx1"/>
                </a:solidFill>
                <a:effectLst/>
                <a:ea typeface="MS PGothic" panose="020B0600070205080204" pitchFamily="34" charset="-128"/>
                <a:cs typeface="+mn-cs"/>
              </a:rPr>
              <a:t>- </a:t>
            </a:r>
            <a:r>
              <a:rPr lang="ja-JP" altLang="en-US" sz="1200" u="none" strike="noStrike" kern="1200">
                <a:solidFill>
                  <a:schemeClr val="tx1"/>
                </a:solidFill>
                <a:effectLst/>
                <a:ea typeface="MS PGothic" panose="020B0600070205080204" pitchFamily="34" charset="-128"/>
                <a:cs typeface="+mn-cs"/>
              </a:rPr>
              <a:t>モーニントン・ペニンシュラがオーストラリアのピノ・グリ</a:t>
            </a:r>
            <a:r>
              <a:rPr lang="en-US" altLang="ja-JP" sz="1200" u="none" strike="noStrike" kern="1200" dirty="0">
                <a:solidFill>
                  <a:schemeClr val="tx1"/>
                </a:solidFill>
                <a:effectLst/>
                <a:ea typeface="MS PGothic" panose="020B0600070205080204" pitchFamily="34" charset="-128"/>
                <a:cs typeface="+mn-cs"/>
              </a:rPr>
              <a:t>/</a:t>
            </a:r>
            <a:r>
              <a:rPr lang="ja-JP" altLang="en-US" sz="1200" u="none" strike="noStrike" kern="1200">
                <a:solidFill>
                  <a:schemeClr val="tx1"/>
                </a:solidFill>
                <a:effectLst/>
                <a:ea typeface="MS PGothic" panose="020B0600070205080204" pitchFamily="34" charset="-128"/>
                <a:cs typeface="+mn-cs"/>
              </a:rPr>
              <a:t>グリージョを牽引することに成功したのはなぜでしょうか？</a:t>
            </a:r>
            <a:endParaRPr lang="en-US" dirty="0">
              <a:ea typeface="MS PGothic" panose="020B0600070205080204" pitchFamily="34" charset="-128"/>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19</a:t>
            </a:fld>
            <a:endParaRPr lang="en-US" dirty="0"/>
          </a:p>
        </p:txBody>
      </p:sp>
    </p:spTree>
    <p:extLst>
      <p:ext uri="{BB962C8B-B14F-4D97-AF65-F5344CB8AC3E}">
        <p14:creationId xmlns:p14="http://schemas.microsoft.com/office/powerpoint/2010/main" val="14027040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20</a:t>
            </a:fld>
            <a:endParaRPr lang="en-US" dirty="0"/>
          </a:p>
        </p:txBody>
      </p:sp>
    </p:spTree>
    <p:extLst>
      <p:ext uri="{BB962C8B-B14F-4D97-AF65-F5344CB8AC3E}">
        <p14:creationId xmlns:p14="http://schemas.microsoft.com/office/powerpoint/2010/main" val="19390118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sz="1200" b="0" i="0" u="none" strike="noStrike" kern="1200" dirty="0" err="1">
                <a:solidFill>
                  <a:schemeClr val="tx1"/>
                </a:solidFill>
                <a:effectLst/>
                <a:latin typeface="+mn-lt"/>
                <a:ea typeface="+mn-ea"/>
                <a:cs typeface="+mn-cs"/>
              </a:rPr>
              <a:t>他のプログラムや資料はこちらwww.australianwinediscovered.com</a:t>
            </a:r>
            <a:endParaRPr lang="en-AU" b="0" dirty="0">
              <a:effectLst/>
            </a:endParaRPr>
          </a:p>
          <a:p>
            <a:r>
              <a:rPr lang="en-AU" sz="1200" kern="1200" dirty="0" err="1">
                <a:solidFill>
                  <a:schemeClr val="tx1"/>
                </a:solidFill>
                <a:effectLst/>
                <a:latin typeface="+mn-lt"/>
                <a:ea typeface="+mn-ea"/>
                <a:cs typeface="+mn-cs"/>
              </a:rPr>
              <a:t>お問合せはこちら（英語のみ）discovered@wineaustralia.com</a:t>
            </a:r>
            <a:endParaRPr lang="en-AU" sz="1200" kern="1200" dirty="0">
              <a:solidFill>
                <a:schemeClr val="tx1"/>
              </a:solidFill>
              <a:effectLst/>
              <a:latin typeface="+mn-lt"/>
              <a:ea typeface="+mn-ea"/>
              <a:cs typeface="+mn-cs"/>
            </a:endParaRPr>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22</a:t>
            </a:fld>
            <a:endParaRPr lang="en-US" dirty="0"/>
          </a:p>
        </p:txBody>
      </p:sp>
    </p:spTree>
    <p:extLst>
      <p:ext uri="{BB962C8B-B14F-4D97-AF65-F5344CB8AC3E}">
        <p14:creationId xmlns:p14="http://schemas.microsoft.com/office/powerpoint/2010/main" val="16547293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a:t>
            </a:fld>
            <a:endParaRPr lang="en-US" dirty="0"/>
          </a:p>
        </p:txBody>
      </p:sp>
    </p:spTree>
    <p:extLst>
      <p:ext uri="{BB962C8B-B14F-4D97-AF65-F5344CB8AC3E}">
        <p14:creationId xmlns:p14="http://schemas.microsoft.com/office/powerpoint/2010/main" val="8669058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en-AU" sz="1200" u="none" strike="noStrike" kern="1200" dirty="0">
                <a:solidFill>
                  <a:schemeClr val="tx1"/>
                </a:solidFill>
                <a:effectLst/>
                <a:ea typeface="+mn-ea"/>
                <a:cs typeface="+mn-cs"/>
              </a:rPr>
              <a:t>メルボルンから７０km南東に位置する</a:t>
            </a:r>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4</a:t>
            </a:fld>
            <a:endParaRPr lang="en-US" dirty="0"/>
          </a:p>
        </p:txBody>
      </p:sp>
    </p:spTree>
    <p:extLst>
      <p:ext uri="{BB962C8B-B14F-4D97-AF65-F5344CB8AC3E}">
        <p14:creationId xmlns:p14="http://schemas.microsoft.com/office/powerpoint/2010/main" val="16304834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ja-JP" altLang="en-US" sz="1800" u="none" strike="noStrike">
                <a:solidFill>
                  <a:srgbClr val="000000"/>
                </a:solidFill>
                <a:effectLst/>
                <a:latin typeface="MS PGothic" panose="020B0600070205080204" pitchFamily="34" charset="-128"/>
                <a:ea typeface="MS PGothic" panose="020B0600070205080204" pitchFamily="34" charset="-128"/>
              </a:rPr>
              <a:t>ここで</a:t>
            </a:r>
            <a:r>
              <a:rPr lang="ja-JP" altLang="en-US" sz="1800" u="none" strike="noStrike" kern="1200">
                <a:solidFill>
                  <a:schemeClr val="tx1"/>
                </a:solidFill>
                <a:effectLst/>
                <a:ea typeface="MS PGothic" panose="020B0600070205080204" pitchFamily="34" charset="-128"/>
                <a:cs typeface="+mn-cs"/>
              </a:rPr>
              <a:t>モーニントン・ペニンシュラ</a:t>
            </a:r>
            <a:r>
              <a:rPr lang="ja-JP" altLang="en-US" sz="1800" u="none" strike="noStrike">
                <a:solidFill>
                  <a:srgbClr val="000000"/>
                </a:solidFill>
                <a:effectLst/>
                <a:latin typeface="MS PGothic" panose="020B0600070205080204" pitchFamily="34" charset="-128"/>
                <a:ea typeface="MS PGothic" panose="020B0600070205080204" pitchFamily="34" charset="-128"/>
              </a:rPr>
              <a:t>のクラシックなワインを</a:t>
            </a:r>
            <a:r>
              <a:rPr lang="en-US" altLang="ja-JP" sz="1800" u="none" strike="noStrike" dirty="0">
                <a:solidFill>
                  <a:srgbClr val="000000"/>
                </a:solidFill>
                <a:effectLst/>
                <a:latin typeface="MS PGothic" panose="020B0600070205080204" pitchFamily="34" charset="-128"/>
                <a:ea typeface="MS PGothic" panose="020B0600070205080204" pitchFamily="34" charset="-128"/>
              </a:rPr>
              <a:t>1</a:t>
            </a:r>
            <a:r>
              <a:rPr lang="ja-JP" altLang="en-US" sz="1800" u="none" strike="noStrike">
                <a:solidFill>
                  <a:srgbClr val="000000"/>
                </a:solidFill>
                <a:effectLst/>
                <a:latin typeface="MS PGothic" panose="020B0600070205080204" pitchFamily="34" charset="-128"/>
                <a:ea typeface="MS PGothic" panose="020B0600070205080204" pitchFamily="34" charset="-128"/>
              </a:rPr>
              <a:t>種類テイスティングしてもらうと良いでしょう。残りのテイスティングは、このプログラムの後半で行います。</a:t>
            </a:r>
            <a:r>
              <a:rPr lang="ja-JP" altLang="en-US">
                <a:ea typeface="MS PGothic" panose="020B0600070205080204" pitchFamily="34" charset="-128"/>
              </a:rPr>
              <a:t> </a:t>
            </a:r>
            <a:endParaRPr lang="ja-JP" altLang="en-US" sz="1200" u="none" strike="noStrike" kern="1200">
              <a:solidFill>
                <a:schemeClr val="tx1"/>
              </a:solidFill>
              <a:effectLst/>
              <a:ea typeface="MS PGothic" panose="020B0600070205080204" pitchFamily="34" charset="-128"/>
              <a:cs typeface="+mn-cs"/>
            </a:endParaRPr>
          </a:p>
          <a:p>
            <a:pPr marL="0" marR="0" lvl="0" indent="0" algn="l" defTabSz="914400" rtl="0" eaLnBrk="1" fontAlgn="auto" latinLnBrk="0" hangingPunct="1">
              <a:lnSpc>
                <a:spcPct val="100000"/>
              </a:lnSpc>
              <a:spcBef>
                <a:spcPct val="0"/>
              </a:spcBef>
              <a:spcAft>
                <a:spcPct val="0"/>
              </a:spcAft>
              <a:buClrTx/>
              <a:buSzTx/>
              <a:buFontTx/>
              <a:buNone/>
              <a:defRPr/>
            </a:pPr>
            <a:endParaRPr lang="ja-JP" altLang="en-US" sz="1200" u="none" strike="noStrike" kern="1200">
              <a:solidFill>
                <a:schemeClr val="tx1"/>
              </a:solidFill>
              <a:effectLst/>
              <a:ea typeface="MS PGothic" panose="020B0600070205080204" pitchFamily="34" charset="-128"/>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ja-JP" altLang="en-US" sz="1200" u="none" strike="noStrike" kern="1200">
                <a:solidFill>
                  <a:schemeClr val="tx1"/>
                </a:solidFill>
                <a:effectLst/>
                <a:ea typeface="MS PGothic" panose="020B0600070205080204" pitchFamily="34" charset="-128"/>
                <a:cs typeface="+mn-cs"/>
              </a:rPr>
              <a:t>オーストラリア本土の南端に位置するモーニントン・ペニンシュラは、週末になると多くの人が訪れる、オーストラリアの食とワインのホットスポットの</a:t>
            </a:r>
            <a:r>
              <a:rPr lang="en-US" altLang="ja-JP" sz="1200" u="none" strike="noStrike" kern="1200" dirty="0">
                <a:solidFill>
                  <a:schemeClr val="tx1"/>
                </a:solidFill>
                <a:effectLst/>
                <a:ea typeface="MS PGothic" panose="020B0600070205080204" pitchFamily="34" charset="-128"/>
                <a:cs typeface="+mn-cs"/>
              </a:rPr>
              <a:t>1</a:t>
            </a:r>
            <a:r>
              <a:rPr lang="ja-JP" altLang="en-US" sz="1200" u="none" strike="noStrike" kern="1200">
                <a:solidFill>
                  <a:schemeClr val="tx1"/>
                </a:solidFill>
                <a:effectLst/>
                <a:ea typeface="MS PGothic" panose="020B0600070205080204" pitchFamily="34" charset="-128"/>
                <a:cs typeface="+mn-cs"/>
              </a:rPr>
              <a:t>つです。海岸沿いの町や内陸部の集落を彩る、素晴らしい海岸の風景、豪華な宿泊施設、受賞歴</a:t>
            </a:r>
            <a:r>
              <a:rPr lang="ja-JP" altLang="en-US">
                <a:ea typeface="MS PGothic" panose="020B0600070205080204" pitchFamily="34" charset="-128"/>
              </a:rPr>
              <a:t>を持つ</a:t>
            </a:r>
            <a:r>
              <a:rPr lang="ja-JP" altLang="en-US" sz="1200" u="none" strike="noStrike" kern="1200">
                <a:solidFill>
                  <a:schemeClr val="tx1"/>
                </a:solidFill>
                <a:effectLst/>
                <a:ea typeface="MS PGothic" panose="020B0600070205080204" pitchFamily="34" charset="-128"/>
                <a:cs typeface="+mn-cs"/>
              </a:rPr>
              <a:t>レストランなどが楽しめます。</a:t>
            </a:r>
            <a:endParaRPr lang="ja-JP" altLang="en-US" sz="1200" u="none" strike="noStrike" kern="1200">
              <a:solidFill>
                <a:schemeClr val="tx1"/>
              </a:solidFill>
              <a:effectLst/>
              <a:ea typeface="MS PGothic" panose="020B0600070205080204" pitchFamily="34" charset="-128"/>
              <a:cs typeface="Calibri"/>
            </a:endParaRPr>
          </a:p>
          <a:p>
            <a:pPr marL="0" marR="0" lvl="0" indent="0" algn="l" defTabSz="914400" rtl="0" eaLnBrk="1" fontAlgn="auto" latinLnBrk="0" hangingPunct="1">
              <a:lnSpc>
                <a:spcPct val="100000"/>
              </a:lnSpc>
              <a:spcBef>
                <a:spcPct val="0"/>
              </a:spcBef>
              <a:spcAft>
                <a:spcPct val="0"/>
              </a:spcAft>
              <a:buClrTx/>
              <a:buSzTx/>
              <a:buFontTx/>
              <a:buNone/>
              <a:defRPr/>
            </a:pPr>
            <a:endParaRPr lang="ja-JP" altLang="en-US" sz="1200" u="none" strike="noStrike" kern="1200">
              <a:solidFill>
                <a:schemeClr val="tx1"/>
              </a:solidFill>
              <a:effectLst/>
              <a:ea typeface="MS PGothic" panose="020B0600070205080204" pitchFamily="34" charset="-128"/>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ja-JP" altLang="en-US" sz="1200" u="none" strike="noStrike" kern="1200">
                <a:solidFill>
                  <a:schemeClr val="tx1"/>
                </a:solidFill>
                <a:effectLst/>
                <a:ea typeface="MS PGothic" panose="020B0600070205080204" pitchFamily="34" charset="-128"/>
                <a:cs typeface="+mn-cs"/>
              </a:rPr>
              <a:t>モーニントン・ペニンシュラは、めざましい発展を遂げている産地で、その印象的な冷涼気候スタイルのワインは、オーストラリア国内はもとより、世界中の消費者の注目を集めています。国内のワイン生産量に占める割合はわずかですが、オーストラリアワイン界では重要な位置を占めています。</a:t>
            </a:r>
            <a:br>
              <a:rPr lang="en-AU" dirty="0"/>
            </a:br>
            <a:endParaRPr lang="en-AU" b="0" dirty="0">
              <a:effectLst/>
            </a:endParaRPr>
          </a:p>
          <a:p>
            <a:br>
              <a:rPr lang="en-AU" dirty="0"/>
            </a:br>
            <a:endParaRPr lang="en-AU" sz="1200" u="none" strike="noStrike" kern="1200" dirty="0">
              <a:solidFill>
                <a:schemeClr val="tx1"/>
              </a:solidFill>
              <a:effectLs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endParaRPr lang="en-AU" sz="1200" u="none" strike="noStrike" kern="1200" dirty="0">
              <a:solidFill>
                <a:schemeClr val="tx1"/>
              </a:solidFill>
              <a:effectLs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endParaRPr lang="en-AU" sz="1200" u="none" strike="noStrike" kern="1200" dirty="0">
              <a:solidFill>
                <a:schemeClr val="tx1"/>
              </a:solidFill>
              <a:effectLst/>
              <a:ea typeface="+mn-ea"/>
              <a:cs typeface="+mn-cs"/>
            </a:endParaRPr>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5</a:t>
            </a:fld>
            <a:endParaRPr lang="en-US" dirty="0"/>
          </a:p>
        </p:txBody>
      </p:sp>
    </p:spTree>
    <p:extLst>
      <p:ext uri="{BB962C8B-B14F-4D97-AF65-F5344CB8AC3E}">
        <p14:creationId xmlns:p14="http://schemas.microsoft.com/office/powerpoint/2010/main" val="14263969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200" u="none" strike="noStrike" kern="1200" dirty="0">
              <a:solidFill>
                <a:schemeClr val="tx1"/>
              </a:solidFill>
              <a:effectLst/>
              <a:ea typeface="+mn-ea"/>
              <a:cs typeface="+mn-cs"/>
            </a:endParaRPr>
          </a:p>
          <a:p>
            <a:r>
              <a:rPr lang="ja-JP" altLang="en-US" sz="1200" u="none" strike="noStrike" kern="1200">
                <a:solidFill>
                  <a:schemeClr val="tx1"/>
                </a:solidFill>
                <a:effectLst/>
                <a:ea typeface="MS PGothic" panose="020B0600070205080204" pitchFamily="34" charset="-128"/>
                <a:cs typeface="+mn-cs"/>
              </a:rPr>
              <a:t>考察ポイント：</a:t>
            </a:r>
          </a:p>
          <a:p>
            <a:r>
              <a:rPr lang="ja-JP" altLang="en-US" sz="1200" u="none" strike="noStrike" kern="1200">
                <a:solidFill>
                  <a:schemeClr val="tx1"/>
                </a:solidFill>
                <a:effectLst/>
                <a:ea typeface="MS PGothic" panose="020B0600070205080204" pitchFamily="34" charset="-128"/>
                <a:cs typeface="+mn-cs"/>
              </a:rPr>
              <a:t>この産地は、ほんの</a:t>
            </a:r>
            <a:r>
              <a:rPr lang="en-US" altLang="ja-JP" sz="1200" u="none" strike="noStrike" kern="1200" dirty="0">
                <a:solidFill>
                  <a:schemeClr val="tx1"/>
                </a:solidFill>
                <a:effectLst/>
                <a:ea typeface="MS PGothic" panose="020B0600070205080204" pitchFamily="34" charset="-128"/>
                <a:cs typeface="+mn-cs"/>
              </a:rPr>
              <a:t>40</a:t>
            </a:r>
            <a:r>
              <a:rPr lang="ja-JP" altLang="en-US" sz="1200" u="none" strike="noStrike" kern="1200">
                <a:solidFill>
                  <a:schemeClr val="tx1"/>
                </a:solidFill>
                <a:effectLst/>
                <a:ea typeface="MS PGothic" panose="020B0600070205080204" pitchFamily="34" charset="-128"/>
                <a:cs typeface="+mn-cs"/>
              </a:rPr>
              <a:t>年余りの間にオーストラリアで、そして次第に国際的にも注目されるようになりました。この急速な台頭の理由は何でしょうか？その短い歴史は、ブドウ栽培とワイン醸造に対するアプローチにどんな意味があるのでしょうか？</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8</a:t>
            </a:fld>
            <a:endParaRPr lang="en-US" dirty="0"/>
          </a:p>
        </p:txBody>
      </p:sp>
    </p:spTree>
    <p:extLst>
      <p:ext uri="{BB962C8B-B14F-4D97-AF65-F5344CB8AC3E}">
        <p14:creationId xmlns:p14="http://schemas.microsoft.com/office/powerpoint/2010/main" val="36979312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u="none" strike="noStrike" kern="1200">
                <a:solidFill>
                  <a:schemeClr val="tx1"/>
                </a:solidFill>
                <a:effectLst/>
                <a:ea typeface="MS PGothic" panose="020B0600070205080204" pitchFamily="34" charset="-128"/>
                <a:cs typeface="+mn-cs"/>
              </a:rPr>
              <a:t>モーニントンは、</a:t>
            </a:r>
            <a:r>
              <a:rPr lang="en-US" altLang="ja-JP" sz="1200" u="none" strike="noStrike" kern="1200" dirty="0">
                <a:solidFill>
                  <a:schemeClr val="tx1"/>
                </a:solidFill>
                <a:effectLst/>
                <a:ea typeface="MS PGothic" panose="020B0600070205080204" pitchFamily="34" charset="-128"/>
                <a:cs typeface="+mn-cs"/>
              </a:rPr>
              <a:t>3</a:t>
            </a:r>
            <a:r>
              <a:rPr lang="ja-JP" altLang="en-US" sz="1200" u="none" strike="noStrike" kern="1200">
                <a:solidFill>
                  <a:schemeClr val="tx1"/>
                </a:solidFill>
                <a:effectLst/>
                <a:ea typeface="MS PGothic" panose="020B0600070205080204" pitchFamily="34" charset="-128"/>
                <a:cs typeface="+mn-cs"/>
              </a:rPr>
              <a:t>つの水域に囲まれています。西側はポートフィリップ湾、東側はウェスタンポート湾、そして南にはバス海峡があり、さわやかな冷たい風と長い生育期間をもたらします。この地域には公式なサブ・リージョンはありませんが、それでも気候、標高、地形、土壌構造には大きな違いがありま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9</a:t>
            </a:fld>
            <a:endParaRPr lang="en-US" dirty="0"/>
          </a:p>
        </p:txBody>
      </p:sp>
    </p:spTree>
    <p:extLst>
      <p:ext uri="{BB962C8B-B14F-4D97-AF65-F5344CB8AC3E}">
        <p14:creationId xmlns:p14="http://schemas.microsoft.com/office/powerpoint/2010/main" val="24374030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rtl="0">
              <a:buFont typeface="Arial" panose="020B0604020202020204" pitchFamily="34" charset="0"/>
              <a:buChar char="•"/>
            </a:pPr>
            <a:r>
              <a:rPr lang="ja-JP" altLang="en-US" sz="1200" u="none" strike="noStrike" kern="1200">
                <a:solidFill>
                  <a:schemeClr val="tx1"/>
                </a:solidFill>
                <a:effectLst/>
                <a:ea typeface="MS PGothic" panose="020B0600070205080204" pitchFamily="34" charset="-128"/>
                <a:cs typeface="+mn-cs"/>
              </a:rPr>
              <a:t>オーストラリアの真の海洋性ワイン産地の一つ。爽やかな冷たい風が吹き、春の霜が降りるリスクが低い産地です。 </a:t>
            </a:r>
            <a:endParaRPr lang="en-AU" altLang="ja-JP" sz="1200" u="none" strike="noStrike" kern="1200" dirty="0">
              <a:solidFill>
                <a:schemeClr val="tx1"/>
              </a:solidFill>
              <a:effectLst/>
              <a:ea typeface="MS PGothic" panose="020B0600070205080204" pitchFamily="34" charset="-128"/>
              <a:cs typeface="+mn-cs"/>
            </a:endParaRPr>
          </a:p>
          <a:p>
            <a:pPr marL="171450" indent="-171450" rtl="0">
              <a:buFont typeface="Arial" panose="020B0604020202020204" pitchFamily="34" charset="0"/>
              <a:buChar char="•"/>
            </a:pPr>
            <a:r>
              <a:rPr lang="ja-JP" altLang="en-US" sz="1200" u="none" strike="noStrike" kern="1200">
                <a:solidFill>
                  <a:schemeClr val="tx1"/>
                </a:solidFill>
                <a:effectLst/>
                <a:ea typeface="MS PGothic" panose="020B0600070205080204" pitchFamily="34" charset="-128"/>
                <a:cs typeface="+mn-cs"/>
              </a:rPr>
              <a:t>標高、傾斜、風当たりが畑の立地に大きく影響し、さまざまなメゾクリマとミクロクリマを形成しています。 </a:t>
            </a:r>
            <a:endParaRPr lang="en-AU" altLang="ja-JP" sz="1200" u="none" strike="noStrike" kern="1200" dirty="0">
              <a:solidFill>
                <a:schemeClr val="tx1"/>
              </a:solidFill>
              <a:effectLst/>
              <a:ea typeface="MS PGothic" panose="020B0600070205080204" pitchFamily="34" charset="-128"/>
              <a:cs typeface="+mn-cs"/>
            </a:endParaRPr>
          </a:p>
          <a:p>
            <a:pPr marL="171450" indent="-171450" rtl="0">
              <a:buFont typeface="Arial" panose="020B0604020202020204" pitchFamily="34" charset="0"/>
              <a:buChar char="•"/>
            </a:pPr>
            <a:r>
              <a:rPr lang="en-US" altLang="ja-JP" sz="1200" u="none" strike="noStrike" kern="1200" dirty="0">
                <a:solidFill>
                  <a:schemeClr val="tx1"/>
                </a:solidFill>
                <a:effectLst/>
                <a:ea typeface="MS PGothic" panose="020B0600070205080204" pitchFamily="34" charset="-128"/>
                <a:cs typeface="+mn-cs"/>
              </a:rPr>
              <a:t>11</a:t>
            </a:r>
            <a:r>
              <a:rPr lang="ja-JP" altLang="en-US" sz="1200" u="none" strike="noStrike" kern="1200">
                <a:solidFill>
                  <a:schemeClr val="tx1"/>
                </a:solidFill>
                <a:effectLst/>
                <a:ea typeface="MS PGothic" panose="020B0600070205080204" pitchFamily="34" charset="-128"/>
                <a:cs typeface="+mn-cs"/>
              </a:rPr>
              <a:t>月から</a:t>
            </a:r>
            <a:r>
              <a:rPr lang="en-US" altLang="ja-JP" sz="1200" u="none" strike="noStrike" kern="1200" dirty="0">
                <a:solidFill>
                  <a:schemeClr val="tx1"/>
                </a:solidFill>
                <a:effectLst/>
                <a:ea typeface="MS PGothic" panose="020B0600070205080204" pitchFamily="34" charset="-128"/>
                <a:cs typeface="+mn-cs"/>
              </a:rPr>
              <a:t>12</a:t>
            </a:r>
            <a:r>
              <a:rPr lang="ja-JP" altLang="en-US" sz="1200" u="none" strike="noStrike" kern="1200">
                <a:solidFill>
                  <a:schemeClr val="tx1"/>
                </a:solidFill>
                <a:effectLst/>
                <a:ea typeface="MS PGothic" panose="020B0600070205080204" pitchFamily="34" charset="-128"/>
                <a:cs typeface="+mn-cs"/>
              </a:rPr>
              <a:t>月にかけての生育期には風と雨が重なり、ブドウ栽培者にとっては課題となります。</a:t>
            </a:r>
            <a:endParaRPr lang="en-AU" altLang="ja-JP" sz="1200" u="none" strike="noStrike" kern="1200" dirty="0">
              <a:solidFill>
                <a:schemeClr val="tx1"/>
              </a:solidFill>
              <a:effectLst/>
              <a:ea typeface="MS PGothic" panose="020B0600070205080204" pitchFamily="34" charset="-128"/>
              <a:cs typeface="+mn-cs"/>
            </a:endParaRPr>
          </a:p>
          <a:p>
            <a:pPr marL="171450" indent="-171450" rtl="0">
              <a:buFont typeface="Arial" panose="020B0604020202020204" pitchFamily="34" charset="0"/>
              <a:buChar char="•"/>
            </a:pPr>
            <a:r>
              <a:rPr lang="ja-JP" altLang="en-US" sz="1200" u="none" strike="noStrike" kern="1200">
                <a:solidFill>
                  <a:schemeClr val="tx1"/>
                </a:solidFill>
                <a:effectLst/>
                <a:ea typeface="MS PGothic" panose="020B0600070205080204" pitchFamily="34" charset="-128"/>
                <a:cs typeface="+mn-cs"/>
              </a:rPr>
              <a:t>生育期の降雨量 </a:t>
            </a:r>
            <a:r>
              <a:rPr lang="en-US" altLang="ja-JP" sz="1200" u="none" strike="noStrike" kern="1200" dirty="0">
                <a:solidFill>
                  <a:schemeClr val="tx1"/>
                </a:solidFill>
                <a:effectLst/>
                <a:ea typeface="MS PGothic" panose="020B0600070205080204" pitchFamily="34" charset="-128"/>
                <a:cs typeface="+mn-cs"/>
              </a:rPr>
              <a:t>371</a:t>
            </a:r>
            <a:r>
              <a:rPr lang="en-AU" sz="1200" u="none" strike="noStrike" kern="1200" dirty="0">
                <a:solidFill>
                  <a:schemeClr val="tx1"/>
                </a:solidFill>
                <a:effectLst/>
                <a:ea typeface="+mn-ea"/>
                <a:cs typeface="+mn-cs"/>
              </a:rPr>
              <a:t>mm。 </a:t>
            </a:r>
          </a:p>
          <a:p>
            <a:pPr marL="171450" indent="-171450" rtl="0">
              <a:buFont typeface="Arial" panose="020B0604020202020204" pitchFamily="34" charset="0"/>
              <a:buChar char="•"/>
            </a:pPr>
            <a:r>
              <a:rPr lang="en-AU" sz="1200" u="none" strike="noStrike" kern="1200" dirty="0">
                <a:solidFill>
                  <a:schemeClr val="tx1"/>
                </a:solidFill>
                <a:effectLst/>
                <a:ea typeface="+mn-ea"/>
                <a:cs typeface="+mn-cs"/>
              </a:rPr>
              <a:t>1</a:t>
            </a:r>
            <a:r>
              <a:rPr lang="ja-JP" altLang="en-US" sz="1200" u="none" strike="noStrike" kern="1200">
                <a:solidFill>
                  <a:schemeClr val="tx1"/>
                </a:solidFill>
                <a:effectLst/>
                <a:ea typeface="MS PGothic" panose="020B0600070205080204" pitchFamily="34" charset="-128"/>
                <a:cs typeface="+mn-cs"/>
              </a:rPr>
              <a:t>月の平均気温：</a:t>
            </a:r>
            <a:r>
              <a:rPr lang="en-US" altLang="ja-JP" sz="1200" u="none" strike="noStrike" kern="1200" dirty="0">
                <a:solidFill>
                  <a:schemeClr val="tx1"/>
                </a:solidFill>
                <a:effectLst/>
                <a:ea typeface="MS PGothic" panose="020B0600070205080204" pitchFamily="34" charset="-128"/>
                <a:cs typeface="+mn-cs"/>
              </a:rPr>
              <a:t>19.3℃</a:t>
            </a:r>
            <a:r>
              <a:rPr lang="ja-JP" altLang="en-US" sz="1200" u="none" strike="noStrike" kern="1200">
                <a:solidFill>
                  <a:schemeClr val="tx1"/>
                </a:solidFill>
                <a:effectLst/>
                <a:ea typeface="MS PGothic" panose="020B0600070205080204" pitchFamily="34" charset="-128"/>
                <a:cs typeface="+mn-cs"/>
              </a:rPr>
              <a:t>。</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10</a:t>
            </a:fld>
            <a:endParaRPr lang="en-US" dirty="0"/>
          </a:p>
        </p:txBody>
      </p:sp>
    </p:spTree>
    <p:extLst>
      <p:ext uri="{BB962C8B-B14F-4D97-AF65-F5344CB8AC3E}">
        <p14:creationId xmlns:p14="http://schemas.microsoft.com/office/powerpoint/2010/main" val="1712196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sz="1200" u="none" strike="noStrike" kern="1200">
                <a:solidFill>
                  <a:schemeClr val="tx1"/>
                </a:solidFill>
                <a:effectLst/>
                <a:ea typeface="MS PGothic" panose="020B0600070205080204" pitchFamily="34" charset="-128"/>
                <a:cs typeface="+mn-cs"/>
              </a:rPr>
              <a:t>比較的小さな地域でありながら、驚くほど多様な土壌が存在し、それがワインのスタイルの多様性につながっています。</a:t>
            </a:r>
          </a:p>
          <a:p>
            <a:r>
              <a:rPr lang="ja-JP" altLang="en-US" sz="1200" u="none" strike="noStrike" kern="1200">
                <a:solidFill>
                  <a:schemeClr val="tx1"/>
                </a:solidFill>
                <a:effectLst/>
                <a:ea typeface="MS PGothic" panose="020B0600070205080204" pitchFamily="34" charset="-128"/>
                <a:cs typeface="+mn-cs"/>
              </a:rPr>
              <a:t>考察ポイント </a:t>
            </a:r>
          </a:p>
          <a:p>
            <a:r>
              <a:rPr lang="en-US" altLang="ja-JP" sz="1200" u="none" strike="noStrike" kern="1200" dirty="0">
                <a:solidFill>
                  <a:schemeClr val="tx1"/>
                </a:solidFill>
                <a:effectLst/>
                <a:ea typeface="MS PGothic" panose="020B0600070205080204" pitchFamily="34" charset="-128"/>
                <a:cs typeface="+mn-cs"/>
              </a:rPr>
              <a:t>- </a:t>
            </a:r>
            <a:r>
              <a:rPr lang="ja-JP" altLang="en-US" sz="1200" u="none" strike="noStrike" kern="1200">
                <a:solidFill>
                  <a:schemeClr val="tx1"/>
                </a:solidFill>
                <a:effectLst/>
                <a:ea typeface="MS PGothic" panose="020B0600070205080204" pitchFamily="34" charset="-128"/>
                <a:cs typeface="+mn-cs"/>
              </a:rPr>
              <a:t>モーニントン・ペニンシュラの多様な地質とメゾクリマは、ブドウ栽培者やワインメーカーの決断に、どのような影響を与えるのでしょうか？ </a:t>
            </a:r>
          </a:p>
          <a:p>
            <a:r>
              <a:rPr lang="en-US" altLang="ja-JP" sz="1200" u="none" strike="noStrike" kern="1200" dirty="0">
                <a:solidFill>
                  <a:schemeClr val="tx1"/>
                </a:solidFill>
                <a:effectLst/>
                <a:ea typeface="MS PGothic" panose="020B0600070205080204" pitchFamily="34" charset="-128"/>
                <a:cs typeface="+mn-cs"/>
              </a:rPr>
              <a:t>- </a:t>
            </a:r>
            <a:r>
              <a:rPr lang="ja-JP" altLang="en-US" sz="1200" u="none" strike="noStrike" kern="1200">
                <a:solidFill>
                  <a:schemeClr val="tx1"/>
                </a:solidFill>
                <a:effectLst/>
                <a:ea typeface="MS PGothic" panose="020B0600070205080204" pitchFamily="34" charset="-128"/>
                <a:cs typeface="+mn-cs"/>
              </a:rPr>
              <a:t>モーニントン・ペニンシュラのような海洋性気候のピノ・ノワールと、ヤラ・ヴァレーのような海の影響を全く受けない、あるいはほとんど受けない気候のピノ・ノワールはどう違うのでしょうか？海はワインに影響を与えるのでしょうか？</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11</a:t>
            </a:fld>
            <a:endParaRPr lang="en-US" dirty="0"/>
          </a:p>
        </p:txBody>
      </p:sp>
    </p:spTree>
    <p:extLst>
      <p:ext uri="{BB962C8B-B14F-4D97-AF65-F5344CB8AC3E}">
        <p14:creationId xmlns:p14="http://schemas.microsoft.com/office/powerpoint/2010/main" val="15094859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rtl="0">
              <a:buFont typeface="Arial" panose="020B0604020202020204" pitchFamily="34" charset="0"/>
              <a:buChar char="•"/>
            </a:pPr>
            <a:r>
              <a:rPr lang="ja-JP" altLang="en-US" sz="1200" u="none" strike="noStrike" kern="1200">
                <a:solidFill>
                  <a:schemeClr val="tx1"/>
                </a:solidFill>
                <a:effectLst/>
                <a:ea typeface="MS PGothic" panose="020B0600070205080204" pitchFamily="34" charset="-128"/>
                <a:cs typeface="+mn-cs"/>
              </a:rPr>
              <a:t>生産者たちは、冷涼な気候条件とユニークな立地条件を生かしつつ、実験と改善を継続的に重ね、ワイナリーでの介入を最小限しか必要としないピュアで上質なブドウの生産に取り組んでいます。 </a:t>
            </a:r>
            <a:endParaRPr lang="en-AU" altLang="ja-JP" sz="1200" u="none" strike="noStrike" kern="1200" dirty="0">
              <a:solidFill>
                <a:schemeClr val="tx1"/>
              </a:solidFill>
              <a:effectLst/>
              <a:ea typeface="MS PGothic" panose="020B0600070205080204" pitchFamily="34" charset="-128"/>
              <a:cs typeface="+mn-cs"/>
            </a:endParaRPr>
          </a:p>
          <a:p>
            <a:pPr marL="171450" indent="-171450" rtl="0">
              <a:buFont typeface="Arial" panose="020B0604020202020204" pitchFamily="34" charset="0"/>
              <a:buChar char="•"/>
            </a:pPr>
            <a:r>
              <a:rPr lang="ja-JP" altLang="en-US" sz="1200" u="none" strike="noStrike" kern="1200">
                <a:solidFill>
                  <a:schemeClr val="tx1"/>
                </a:solidFill>
                <a:effectLst/>
                <a:ea typeface="MS PGothic" panose="020B0600070205080204" pitchFamily="34" charset="-128"/>
                <a:cs typeface="+mn-cs"/>
              </a:rPr>
              <a:t>ほとんどのブドウ畑はオーストラリアの商業的な基準に従って</a:t>
            </a:r>
            <a:r>
              <a:rPr lang="en-US" altLang="ja-JP" sz="1200" u="none" strike="noStrike" kern="1200" dirty="0">
                <a:solidFill>
                  <a:schemeClr val="tx1"/>
                </a:solidFill>
                <a:effectLst/>
                <a:ea typeface="MS PGothic" panose="020B0600070205080204" pitchFamily="34" charset="-128"/>
                <a:cs typeface="+mn-cs"/>
              </a:rPr>
              <a:t>2.5〜3.5</a:t>
            </a:r>
            <a:r>
              <a:rPr lang="en-AU" sz="1200" u="none" strike="noStrike" kern="1200" dirty="0">
                <a:solidFill>
                  <a:schemeClr val="tx1"/>
                </a:solidFill>
                <a:effectLst/>
                <a:ea typeface="+mn-ea"/>
                <a:cs typeface="+mn-cs"/>
              </a:rPr>
              <a:t>m</a:t>
            </a:r>
            <a:r>
              <a:rPr lang="ja-JP" altLang="en-US" sz="1200" u="none" strike="noStrike" kern="1200">
                <a:solidFill>
                  <a:schemeClr val="tx1"/>
                </a:solidFill>
                <a:effectLst/>
                <a:ea typeface="MS PGothic" panose="020B0600070205080204" pitchFamily="34" charset="-128"/>
                <a:cs typeface="+mn-cs"/>
              </a:rPr>
              <a:t>の間隔で植えられていますが、より高密度に植えることでブドウの品質をコントロールすることに関心が高まっています。高密度に植えることで、より小粒で凝縮された味わいを持つ果実が得られるだけでなく、収量も抑えられるなど、さまざまな利点があります。</a:t>
            </a:r>
            <a:endParaRPr lang="en-AU" altLang="ja-JP" sz="1200" u="none" strike="noStrike" kern="1200" dirty="0">
              <a:solidFill>
                <a:schemeClr val="tx1"/>
              </a:solidFill>
              <a:effectLst/>
              <a:ea typeface="MS PGothic" panose="020B0600070205080204" pitchFamily="34" charset="-128"/>
              <a:cs typeface="+mn-cs"/>
            </a:endParaRPr>
          </a:p>
          <a:p>
            <a:pPr marL="171450" indent="-171450" rtl="0">
              <a:buFont typeface="Arial" panose="020B0604020202020204" pitchFamily="34" charset="0"/>
              <a:buChar char="•"/>
            </a:pPr>
            <a:r>
              <a:rPr lang="ja-JP" altLang="en-US" sz="1200" u="none" strike="noStrike" kern="1200">
                <a:solidFill>
                  <a:schemeClr val="tx1"/>
                </a:solidFill>
                <a:effectLst/>
                <a:ea typeface="MS PGothic" panose="020B0600070205080204" pitchFamily="34" charset="-128"/>
                <a:cs typeface="+mn-cs"/>
              </a:rPr>
              <a:t>この地域は冷涼な気候であるため、病害へのリスクを軽減するため、剪定は主に手作業で行われています。 特に気難しいピノ・ノワールの場合、ブドウに適度な日光を当て、収量を抑えるためでもあります。 </a:t>
            </a:r>
          </a:p>
          <a:p>
            <a:pPr marL="171450" indent="-171450" rtl="0">
              <a:buFont typeface="Arial" panose="020B0604020202020204" pitchFamily="34" charset="0"/>
              <a:buChar char="•"/>
            </a:pPr>
            <a:r>
              <a:rPr lang="ja-JP" altLang="en-US" sz="1200" u="none" strike="noStrike" kern="1200">
                <a:solidFill>
                  <a:schemeClr val="tx1"/>
                </a:solidFill>
                <a:effectLst/>
                <a:ea typeface="MS PGothic" panose="020B0600070205080204" pitchFamily="34" charset="-128"/>
                <a:cs typeface="+mn-cs"/>
              </a:rPr>
              <a:t>降雨量は多く、土壌が深くて保水力のある地域もありますが、モーニントン・ペニンシュラの畑の大半は、何らかの灌漑を必要とします。 </a:t>
            </a:r>
          </a:p>
          <a:p>
            <a:pPr marL="171450" indent="-171450" rtl="0">
              <a:buFont typeface="Arial" panose="020B0604020202020204" pitchFamily="34" charset="0"/>
              <a:buChar char="•"/>
            </a:pPr>
            <a:r>
              <a:rPr lang="ja-JP" altLang="en-US" sz="1200" u="none" strike="noStrike" kern="1200">
                <a:solidFill>
                  <a:schemeClr val="tx1"/>
                </a:solidFill>
                <a:effectLst/>
                <a:ea typeface="MS PGothic" panose="020B0600070205080204" pitchFamily="34" charset="-128"/>
                <a:cs typeface="+mn-cs"/>
              </a:rPr>
              <a:t>標高の低い北部では通常ブドウの収穫は早めですが、標高の高い南部の畑では、収穫が数週間遅くなることもあります。</a:t>
            </a:r>
            <a:endParaRPr lang="en-US" altLang="ja-JP" sz="1200" u="none" strike="noStrike" kern="1200" dirty="0">
              <a:solidFill>
                <a:schemeClr val="tx1"/>
              </a:solidFill>
              <a:effectLst/>
              <a:ea typeface="MS PGothic" panose="020B0600070205080204" pitchFamily="34" charset="-128"/>
              <a:cs typeface="+mn-cs"/>
            </a:endParaRPr>
          </a:p>
          <a:p>
            <a:pPr marL="0" indent="0" rtl="0">
              <a:buFont typeface="Arial" panose="020B0604020202020204" pitchFamily="34" charset="0"/>
              <a:buNone/>
            </a:pPr>
            <a:br>
              <a:rPr lang="en-AU" b="0" dirty="0">
                <a:effectLst/>
              </a:rPr>
            </a:br>
            <a:r>
              <a:rPr lang="ja-JP" altLang="en-US" sz="1200" u="none" strike="noStrike" kern="1200">
                <a:solidFill>
                  <a:schemeClr val="tx1"/>
                </a:solidFill>
                <a:effectLst/>
                <a:ea typeface="MS PGothic" panose="020B0600070205080204" pitchFamily="34" charset="-128"/>
                <a:cs typeface="+mn-cs"/>
              </a:rPr>
              <a:t>考察ポイント： </a:t>
            </a:r>
          </a:p>
          <a:p>
            <a:pPr marL="171450" indent="-171450" rtl="0">
              <a:buFont typeface="Arial" panose="020B0604020202020204" pitchFamily="34" charset="0"/>
              <a:buChar char="•"/>
            </a:pPr>
            <a:r>
              <a:rPr lang="en-US" altLang="ja-JP" sz="1200" u="none" strike="noStrike" kern="1200" dirty="0">
                <a:solidFill>
                  <a:schemeClr val="tx1"/>
                </a:solidFill>
                <a:effectLst/>
                <a:ea typeface="MS PGothic" panose="020B0600070205080204" pitchFamily="34" charset="-128"/>
                <a:cs typeface="+mn-cs"/>
              </a:rPr>
              <a:t>- </a:t>
            </a:r>
            <a:r>
              <a:rPr lang="ja-JP" altLang="en-US" sz="1200" u="none" strike="noStrike" kern="1200">
                <a:solidFill>
                  <a:schemeClr val="tx1"/>
                </a:solidFill>
                <a:effectLst/>
                <a:ea typeface="MS PGothic" panose="020B0600070205080204" pitchFamily="34" charset="-128"/>
                <a:cs typeface="+mn-cs"/>
              </a:rPr>
              <a:t>ピノ・ノワールの台頭は、この地域のブドウ栽培手法の形成にどのように影響しているでしょうか？ </a:t>
            </a:r>
          </a:p>
          <a:p>
            <a:pPr marL="171450" indent="-171450" rtl="0">
              <a:buFont typeface="Arial" panose="020B0604020202020204" pitchFamily="34" charset="0"/>
              <a:buChar char="•"/>
            </a:pPr>
            <a:r>
              <a:rPr lang="en-US" altLang="ja-JP" sz="1200" u="none" strike="noStrike" kern="1200" dirty="0">
                <a:solidFill>
                  <a:schemeClr val="tx1"/>
                </a:solidFill>
                <a:effectLst/>
                <a:ea typeface="MS PGothic" panose="020B0600070205080204" pitchFamily="34" charset="-128"/>
                <a:cs typeface="+mn-cs"/>
              </a:rPr>
              <a:t>- </a:t>
            </a:r>
            <a:r>
              <a:rPr lang="ja-JP" altLang="en-US" sz="1200" u="none" strike="noStrike" kern="1200">
                <a:solidFill>
                  <a:schemeClr val="tx1"/>
                </a:solidFill>
                <a:effectLst/>
                <a:ea typeface="MS PGothic" panose="020B0600070205080204" pitchFamily="34" charset="-128"/>
                <a:cs typeface="+mn-cs"/>
              </a:rPr>
              <a:t>ピノ・ノワールは「ハートブレイク（傷心の）ブドウ」と呼ばれることがあります。栽培が難しい理由は何でしょうか？ </a:t>
            </a:r>
          </a:p>
          <a:p>
            <a:pPr marL="171450" indent="-171450" rtl="0">
              <a:buFont typeface="Arial" panose="020B0604020202020204" pitchFamily="34" charset="0"/>
              <a:buChar char="•"/>
            </a:pPr>
            <a:r>
              <a:rPr lang="en-US" altLang="ja-JP" sz="1200" u="none" strike="noStrike" kern="1200" dirty="0">
                <a:solidFill>
                  <a:schemeClr val="tx1"/>
                </a:solidFill>
                <a:effectLst/>
                <a:ea typeface="MS PGothic" panose="020B0600070205080204" pitchFamily="34" charset="-128"/>
                <a:cs typeface="+mn-cs"/>
              </a:rPr>
              <a:t>- </a:t>
            </a:r>
            <a:r>
              <a:rPr lang="ja-JP" altLang="en-US" sz="1200" u="none" strike="noStrike" kern="1200">
                <a:solidFill>
                  <a:schemeClr val="tx1"/>
                </a:solidFill>
                <a:effectLst/>
                <a:ea typeface="MS PGothic" panose="020B0600070205080204" pitchFamily="34" charset="-128"/>
                <a:cs typeface="+mn-cs"/>
              </a:rPr>
              <a:t>モーニントン・ペニンシュラには、小規模のブドウ畑やブティック系生産者が比較的多く存在します。このことは、ワインのスタイルにどのような影響を与えるのでしょうか？</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12</a:t>
            </a:fld>
            <a:endParaRPr lang="en-US" dirty="0"/>
          </a:p>
        </p:txBody>
      </p:sp>
    </p:spTree>
    <p:extLst>
      <p:ext uri="{BB962C8B-B14F-4D97-AF65-F5344CB8AC3E}">
        <p14:creationId xmlns:p14="http://schemas.microsoft.com/office/powerpoint/2010/main" val="272398387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6456363" y="3808638"/>
            <a:ext cx="5735637" cy="2713065"/>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1" cap="none">
                <a:solidFill>
                  <a:schemeClr val="accent1"/>
                </a:solidFill>
                <a:latin typeface="Neue Haas Grotesk Text Pro" panose="020B0504020202020204" pitchFamily="34" charset="77"/>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0476778D-80A8-6E67-51B8-8202C91D7334}"/>
              </a:ext>
            </a:extLst>
          </p:cNvPr>
          <p:cNvSpPr>
            <a:spLocks noGrp="1"/>
          </p:cNvSpPr>
          <p:nvPr>
            <p:ph type="body" sz="quarter" idx="15" hasCustomPrompt="1"/>
          </p:nvPr>
        </p:nvSpPr>
        <p:spPr>
          <a:xfrm>
            <a:off x="5971951" y="1720205"/>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1F3B1517-037A-CABC-600A-81C653629898}"/>
              </a:ext>
            </a:extLst>
          </p:cNvPr>
          <p:cNvSpPr>
            <a:spLocks noGrp="1"/>
          </p:cNvSpPr>
          <p:nvPr>
            <p:ph type="body" sz="quarter" idx="16" hasCustomPrompt="1"/>
          </p:nvPr>
        </p:nvSpPr>
        <p:spPr>
          <a:xfrm>
            <a:off x="5971951" y="1057431"/>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a:lvl1pPr>
            <a:lvl2pPr>
              <a:defRPr sz="3200"/>
            </a:lvl2pPr>
            <a:lvl3pPr>
              <a:defRPr sz="3200"/>
            </a:lvl3pPr>
            <a:lvl4pPr>
              <a:defRPr sz="3200"/>
            </a:lvl4pPr>
            <a:lvl5pPr>
              <a:defRPr sz="3200"/>
            </a:lvl5pPr>
          </a:lstStyle>
          <a:p>
            <a:pPr lvl="0"/>
            <a:r>
              <a:rPr lang="en-GB" dirty="0"/>
              <a:t>Click to edit Master text styles</a:t>
            </a:r>
            <a:endParaRPr lang="en-US" dirty="0"/>
          </a:p>
        </p:txBody>
      </p:sp>
      <p:sp>
        <p:nvSpPr>
          <p:cNvPr id="6" name="Oval 5">
            <a:extLst>
              <a:ext uri="{FF2B5EF4-FFF2-40B4-BE49-F238E27FC236}">
                <a16:creationId xmlns:a16="http://schemas.microsoft.com/office/drawing/2014/main" id="{74A8A14A-D1CA-D9F8-306F-F692F60C4618}"/>
              </a:ext>
            </a:extLst>
          </p:cNvPr>
          <p:cNvSpPr/>
          <p:nvPr userDrawn="1"/>
        </p:nvSpPr>
        <p:spPr>
          <a:xfrm>
            <a:off x="9703949" y="3227753"/>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7" name="Oval 6">
            <a:extLst>
              <a:ext uri="{FF2B5EF4-FFF2-40B4-BE49-F238E27FC236}">
                <a16:creationId xmlns:a16="http://schemas.microsoft.com/office/drawing/2014/main" id="{77579E85-735B-80E7-69B6-1FED6AD601C7}"/>
              </a:ext>
            </a:extLst>
          </p:cNvPr>
          <p:cNvSpPr/>
          <p:nvPr userDrawn="1"/>
        </p:nvSpPr>
        <p:spPr>
          <a:xfrm>
            <a:off x="5101386" y="3257733"/>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162057050"/>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38401" y="3434316"/>
            <a:ext cx="6885768"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78945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7790121" y="374556"/>
            <a:ext cx="4401879" cy="6118393"/>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3080569"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3" name="Oval 2">
            <a:extLst>
              <a:ext uri="{FF2B5EF4-FFF2-40B4-BE49-F238E27FC236}">
                <a16:creationId xmlns:a16="http://schemas.microsoft.com/office/drawing/2014/main" id="{FF7ECA34-306B-07D0-C7CA-C6E17551922E}"/>
              </a:ext>
            </a:extLst>
          </p:cNvPr>
          <p:cNvSpPr/>
          <p:nvPr userDrawn="1"/>
        </p:nvSpPr>
        <p:spPr>
          <a:xfrm>
            <a:off x="492618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Arrow 6">
            <a:extLst>
              <a:ext uri="{FF2B5EF4-FFF2-40B4-BE49-F238E27FC236}">
                <a16:creationId xmlns:a16="http://schemas.microsoft.com/office/drawing/2014/main" id="{5C262C2F-2C85-5DD4-F8C6-C2BBC66C8CC1}"/>
              </a:ext>
            </a:extLst>
          </p:cNvPr>
          <p:cNvSpPr/>
          <p:nvPr userDrawn="1"/>
        </p:nvSpPr>
        <p:spPr>
          <a:xfrm>
            <a:off x="5555887" y="3310522"/>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1911708"/>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76802" y="3429000"/>
            <a:ext cx="11220083"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48917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6456363" y="374557"/>
            <a:ext cx="5735637"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9923352"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756945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595462"/>
          </a:xfrm>
        </p:spPr>
        <p:txBody>
          <a:bodyPr/>
          <a:lstStyle>
            <a:lvl1pPr marL="0" indent="0" algn="ctr"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608525"/>
          </a:xfrm>
        </p:spPr>
        <p:txBody>
          <a:bodyPr/>
          <a:lstStyle>
            <a:lvl1pPr marL="0" indent="0" algn="ctr"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615057"/>
          </a:xfrm>
        </p:spPr>
        <p:txBody>
          <a:bodyPr/>
          <a:lstStyle>
            <a:lvl1pPr marL="0" indent="0" algn="ctr"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Neue Haas Grotesk Text Pro" panose="020B0504020202020204" pitchFamily="34" charset="77"/>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Neue Haas Grotesk Text Pro" panose="020B0504020202020204" pitchFamily="34" charset="77"/>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a:solidFill>
                  <a:schemeClr val="bg1"/>
                </a:solidFill>
                <a:latin typeface="Inter Display" panose="02000503000000020004" pitchFamily="2"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mj-lt"/>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mj-lt"/>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45099921"/>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27804"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4"/>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09"/>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92788543"/>
      </p:ext>
    </p:extLst>
  </p:cSld>
  <p:clrMapOvr>
    <a:masterClrMapping/>
  </p:clrMapOvr>
  <p:transition/>
  <p:extLst>
    <p:ext uri="{DCECCB84-F9BA-43D5-87BE-67443E8EF086}">
      <p15:sldGuideLst xmlns:p15="http://schemas.microsoft.com/office/powerpoint/2012/main">
        <p15:guide id="2" pos="393">
          <p15:clr>
            <a:srgbClr val="000000"/>
          </p15:clr>
        </p15:guide>
        <p15:guide id="3" orient="horz" pos="368">
          <p15:clr>
            <a:srgbClr val="00000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3"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443"/>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4737"/>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59131561"/>
      </p:ext>
    </p:extLst>
  </p:cSld>
  <p:clrMapOvr>
    <a:masterClrMapping/>
  </p:clrMapOvr>
  <p:transition/>
  <p:extLst>
    <p:ext uri="{DCECCB84-F9BA-43D5-87BE-67443E8EF086}">
      <p15:sldGuideLst xmlns:p15="http://schemas.microsoft.com/office/powerpoint/2012/main">
        <p15:guide id="1" pos="393">
          <p15:clr>
            <a:srgbClr val="000000"/>
          </p15:clr>
        </p15:guide>
        <p15:guide id="2" orient="horz" pos="368">
          <p15:clr>
            <a:srgbClr val="000000"/>
          </p15:clr>
        </p15:guide>
        <p15:guide id="4" pos="4067">
          <p15:clr>
            <a:srgbClr val="00000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Variety bottle shot">
    <p:spTree>
      <p:nvGrpSpPr>
        <p:cNvPr id="1" name=""/>
        <p:cNvGrpSpPr/>
        <p:nvPr/>
      </p:nvGrpSpPr>
      <p:grpSpPr>
        <a:xfrm>
          <a:off x="0" y="0"/>
          <a:ext cx="0" cy="0"/>
          <a:chOff x="0" y="0"/>
          <a:chExt cx="0" cy="0"/>
        </a:xfrm>
      </p:grpSpPr>
    </p:spTree>
    <p:extLst>
      <p:ext uri="{BB962C8B-B14F-4D97-AF65-F5344CB8AC3E}">
        <p14:creationId xmlns:p14="http://schemas.microsoft.com/office/powerpoint/2010/main" val="541919424"/>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8FB6-8ACF-DF6D-EB79-207CCA01416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8BCFD86-18E3-510D-7574-B45CCD538AD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F9DDADE-588C-E389-9C56-AA1FC59485F2}"/>
              </a:ext>
            </a:extLst>
          </p:cNvPr>
          <p:cNvSpPr>
            <a:spLocks noGrp="1"/>
          </p:cNvSpPr>
          <p:nvPr>
            <p:ph type="dt" sz="half" idx="10"/>
          </p:nvPr>
        </p:nvSpPr>
        <p:spPr/>
        <p:txBody>
          <a:bodyPr/>
          <a:lstStyle/>
          <a:p>
            <a:fld id="{F325D0F3-5617-4E4B-B49A-CF8CB71EDC27}" type="datetimeFigureOut">
              <a:rPr lang="en-US" smtClean="0"/>
              <a:t>7/14/26</a:t>
            </a:fld>
            <a:endParaRPr lang="en-US"/>
          </a:p>
        </p:txBody>
      </p:sp>
      <p:sp>
        <p:nvSpPr>
          <p:cNvPr id="5" name="Footer Placeholder 4">
            <a:extLst>
              <a:ext uri="{FF2B5EF4-FFF2-40B4-BE49-F238E27FC236}">
                <a16:creationId xmlns:a16="http://schemas.microsoft.com/office/drawing/2014/main" id="{7D76191D-47B6-A1DD-B585-B9877068E1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B81B3F-E4E1-8FCB-1AD0-7E72A11F4209}"/>
              </a:ext>
            </a:extLst>
          </p:cNvPr>
          <p:cNvSpPr>
            <a:spLocks noGrp="1"/>
          </p:cNvSpPr>
          <p:nvPr>
            <p:ph type="sldNum" sz="quarter" idx="12"/>
          </p:nvPr>
        </p:nvSpPr>
        <p:spPr/>
        <p:txBody>
          <a:bodyPr/>
          <a:lstStyle/>
          <a:p>
            <a:fld id="{66F106B9-48F5-894C-8B00-7C26AA0507A8}" type="slidenum">
              <a:rPr lang="en-US" smtClean="0"/>
              <a:t>‹#›</a:t>
            </a:fld>
            <a:endParaRPr lang="en-US"/>
          </a:p>
        </p:txBody>
      </p:sp>
    </p:spTree>
    <p:extLst>
      <p:ext uri="{BB962C8B-B14F-4D97-AF65-F5344CB8AC3E}">
        <p14:creationId xmlns:p14="http://schemas.microsoft.com/office/powerpoint/2010/main" val="42692396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42169B3B-8761-4204-AA5A-11BC84B55C93}" type="datetimeFigureOut">
              <a:rPr lang="en-AU" smtClean="0"/>
              <a:pPr/>
              <a:t>14/7/2026</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E6316B6A-336A-44FF-82DA-A4D1594FA055}" type="slidenum">
              <a:rPr lang="en-AU" smtClean="0"/>
              <a:pPr/>
              <a:t>‹#›</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78" r:id="rId14"/>
    <p:sldLayoutId id="2147483679" r:id="rId15"/>
    <p:sldLayoutId id="2147483683" r:id="rId16"/>
    <p:sldLayoutId id="2147483660" r:id="rId17"/>
    <p:sldLayoutId id="2147483673" r:id="rId18"/>
    <p:sldLayoutId id="2147483674" r:id="rId19"/>
    <p:sldLayoutId id="2147483675" r:id="rId20"/>
    <p:sldLayoutId id="2147483659" r:id="rId21"/>
    <p:sldLayoutId id="2147483687" r:id="rId22"/>
    <p:sldLayoutId id="2147483677" r:id="rId23"/>
    <p:sldLayoutId id="2147483680" r:id="rId24"/>
    <p:sldLayoutId id="2147483681" r:id="rId25"/>
    <p:sldLayoutId id="2147483684" r:id="rId26"/>
    <p:sldLayoutId id="2147483686" r:id="rId27"/>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9.svg"/></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22.emf"/><Relationship Id="rId7" Type="http://schemas.openxmlformats.org/officeDocument/2006/relationships/image" Target="../media/image26.emf"/><Relationship Id="rId2" Type="http://schemas.openxmlformats.org/officeDocument/2006/relationships/notesSlide" Target="../notesSlides/notesSlide10.xml"/><Relationship Id="rId1" Type="http://schemas.openxmlformats.org/officeDocument/2006/relationships/slideLayout" Target="../slideLayouts/slideLayout23.xml"/><Relationship Id="rId6" Type="http://schemas.openxmlformats.org/officeDocument/2006/relationships/image" Target="../media/image25.emf"/><Relationship Id="rId5" Type="http://schemas.openxmlformats.org/officeDocument/2006/relationships/image" Target="../media/image24.emf"/><Relationship Id="rId4" Type="http://schemas.openxmlformats.org/officeDocument/2006/relationships/image" Target="../media/image23.emf"/></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23.xml"/><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27.xml"/></Relationships>
</file>

<file path=ppt/slides/_rels/slide1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33.sv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1BDD571-86B2-5B7F-C900-E28B7373E242}"/>
              </a:ext>
            </a:extLst>
          </p:cNvPr>
          <p:cNvPicPr>
            <a:picLocks noChangeAspect="1"/>
          </p:cNvPicPr>
          <p:nvPr/>
        </p:nvPicPr>
        <p:blipFill>
          <a:blip r:embed="rId3" cstate="screen">
            <a:extLst>
              <a:ext uri="{28A0092B-C50C-407E-A947-70E740481C1C}">
                <a14:useLocalDpi xmlns:a14="http://schemas.microsoft.com/office/drawing/2010/main"/>
              </a:ext>
            </a:extLst>
          </a:blip>
          <a:srcRect t="24037" b="2986"/>
          <a:stretch/>
        </p:blipFill>
        <p:spPr>
          <a:xfrm>
            <a:off x="658368" y="2595220"/>
            <a:ext cx="10975975" cy="4262779"/>
          </a:xfrm>
          <a:prstGeom prst="rect">
            <a:avLst/>
          </a:prstGeom>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10"/>
          </p:nvPr>
        </p:nvSpPr>
        <p:spPr>
          <a:xfrm>
            <a:off x="593733" y="1546021"/>
            <a:ext cx="11041110" cy="990300"/>
          </a:xfrm>
        </p:spPr>
        <p:txBody>
          <a:bodyPr/>
          <a:lstStyle/>
          <a:p>
            <a:pPr marL="0" indent="0">
              <a:buNone/>
            </a:pPr>
            <a:r>
              <a:rPr lang="en-US" altLang="ja-JP" sz="4000" dirty="0">
                <a:solidFill>
                  <a:schemeClr val="accent2"/>
                </a:solidFill>
                <a:latin typeface="+mj-lt"/>
                <a:ea typeface="Yu Gothic Medium" panose="020B0400000000000000" pitchFamily="34" charset="-128"/>
              </a:rPr>
              <a:t>MORNINGTON PENINSULA</a:t>
            </a:r>
          </a:p>
          <a:p>
            <a:pPr marL="0" indent="0">
              <a:buNone/>
            </a:pPr>
            <a:r>
              <a:rPr lang="ja-JP" altLang="en-US" sz="4000">
                <a:solidFill>
                  <a:schemeClr val="accent2"/>
                </a:solidFill>
                <a:latin typeface="Yu Gothic Medium" panose="020B0400000000000000" pitchFamily="34" charset="-128"/>
                <a:ea typeface="Yu Gothic Medium" panose="020B0400000000000000" pitchFamily="34" charset="-128"/>
              </a:rPr>
              <a:t>モ</a:t>
            </a:r>
            <a:r>
              <a:rPr lang="ja-JP" altLang="en-US" sz="4000" dirty="0">
                <a:solidFill>
                  <a:schemeClr val="accent2"/>
                </a:solidFill>
                <a:latin typeface="Yu Gothic Medium" panose="020B0400000000000000" pitchFamily="34" charset="-128"/>
                <a:ea typeface="Yu Gothic Medium" panose="020B0400000000000000" pitchFamily="34" charset="-128"/>
              </a:rPr>
              <a:t>ーニントン・ペニンシュラ</a:t>
            </a:r>
            <a:endParaRPr lang="en-US" sz="4000" dirty="0">
              <a:solidFill>
                <a:schemeClr val="accent2"/>
              </a:solidFill>
              <a:latin typeface="Yu Gothic Medium" panose="020B0400000000000000" pitchFamily="34" charset="-128"/>
              <a:ea typeface="Yu Gothic Medium" panose="020B0400000000000000" pitchFamily="34" charset="-128"/>
            </a:endParaRP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Neue Haas Grotesk Text Pro" panose="020B0504020202020204" pitchFamily="34" charset="77"/>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p:blipFill>
        <p:spPr>
          <a:xfrm>
            <a:off x="0" y="7938"/>
            <a:ext cx="6096000" cy="6850062"/>
          </a:xfrm>
        </p:spPr>
      </p:pic>
      <p:sp>
        <p:nvSpPr>
          <p:cNvPr id="8" name="TextBox 7">
            <a:extLst>
              <a:ext uri="{FF2B5EF4-FFF2-40B4-BE49-F238E27FC236}">
                <a16:creationId xmlns:a16="http://schemas.microsoft.com/office/drawing/2014/main" id="{C02330F5-AA6E-D44A-DE7C-F0AE1B15F21C}"/>
              </a:ext>
            </a:extLst>
          </p:cNvPr>
          <p:cNvSpPr txBox="1"/>
          <p:nvPr/>
        </p:nvSpPr>
        <p:spPr>
          <a:xfrm>
            <a:off x="545106" y="1206703"/>
            <a:ext cx="5183398" cy="584775"/>
          </a:xfrm>
          <a:prstGeom prst="rect">
            <a:avLst/>
          </a:prstGeom>
          <a:noFill/>
        </p:spPr>
        <p:txBody>
          <a:bodyPr wrap="square" rtlCol="0">
            <a:spAutoFit/>
          </a:bodyPr>
          <a:lstStyle/>
          <a:p>
            <a:pPr algn="l"/>
            <a:r>
              <a:rPr lang="ja-JP" altLang="en-US" sz="3200" dirty="0">
                <a:solidFill>
                  <a:schemeClr val="accent2"/>
                </a:solidFill>
                <a:effectLst/>
                <a:latin typeface="Yu Gothic Medium" panose="020B0400000000000000" pitchFamily="34" charset="-128"/>
                <a:ea typeface="Yu Gothic Medium" panose="020B0400000000000000" pitchFamily="34" charset="-128"/>
                <a:cs typeface="Inter Display" panose="02000503000000020004" pitchFamily="2" charset="0"/>
              </a:rPr>
              <a:t>真の海洋性気候</a:t>
            </a:r>
            <a:endParaRPr lang="en-US" sz="3200" dirty="0">
              <a:solidFill>
                <a:schemeClr val="accent2"/>
              </a:solidFill>
              <a:effectLst/>
              <a:latin typeface="Yu Gothic Medium" panose="020B0400000000000000" pitchFamily="34" charset="-128"/>
              <a:ea typeface="Yu Gothic Medium" panose="020B0400000000000000" pitchFamily="34" charset="-128"/>
              <a:cs typeface="Inter Display" panose="02000503000000020004" pitchFamily="2" charset="0"/>
            </a:endParaRPr>
          </a:p>
        </p:txBody>
      </p:sp>
      <p:sp>
        <p:nvSpPr>
          <p:cNvPr id="4" name="TextBox 3">
            <a:extLst>
              <a:ext uri="{FF2B5EF4-FFF2-40B4-BE49-F238E27FC236}">
                <a16:creationId xmlns:a16="http://schemas.microsoft.com/office/drawing/2014/main" id="{F6F05948-33DB-055B-AE2C-CEF9374E5478}"/>
              </a:ext>
            </a:extLst>
          </p:cNvPr>
          <p:cNvSpPr txBox="1"/>
          <p:nvPr/>
        </p:nvSpPr>
        <p:spPr>
          <a:xfrm>
            <a:off x="545105" y="1817356"/>
            <a:ext cx="3897498" cy="315343"/>
          </a:xfrm>
          <a:prstGeom prst="rect">
            <a:avLst/>
          </a:prstGeom>
          <a:noFill/>
        </p:spPr>
        <p:txBody>
          <a:bodyPr wrap="square" rtlCol="0">
            <a:spAutoFit/>
          </a:bodyPr>
          <a:lstStyle/>
          <a:p>
            <a:pPr>
              <a:lnSpc>
                <a:spcPct val="90000"/>
              </a:lnSpc>
            </a:pPr>
            <a:r>
              <a:rPr lang="ja-JP" altLang="en-US" sz="1600" b="1" spc="-300" dirty="0">
                <a:solidFill>
                  <a:schemeClr val="accent2"/>
                </a:solidFill>
                <a:latin typeface="Yu Gothic Medium" panose="020B0400000000000000" pitchFamily="34" charset="-128"/>
                <a:ea typeface="Yu Gothic Medium" panose="020B0400000000000000" pitchFamily="34" charset="-128"/>
              </a:rPr>
              <a:t>メゾクリマとミクロクリマがいくつも存在する</a:t>
            </a:r>
            <a:endParaRPr lang="en-AU" sz="1600" b="1" spc="-300" dirty="0">
              <a:solidFill>
                <a:schemeClr val="accent2"/>
              </a:solidFill>
              <a:latin typeface="Yu Gothic Medium" panose="020B0400000000000000" pitchFamily="34" charset="-128"/>
              <a:ea typeface="Yu Gothic Medium" panose="020B0400000000000000" pitchFamily="34" charset="-128"/>
            </a:endParaRP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369168" y="3748036"/>
            <a:ext cx="2748500"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b="1" dirty="0">
                <a:solidFill>
                  <a:schemeClr val="accent3"/>
                </a:solidFill>
                <a:latin typeface="Yu Gothic" panose="020B0400000000000000" pitchFamily="34" charset="-128"/>
                <a:ea typeface="Yu Gothic" panose="020B0400000000000000" pitchFamily="34" charset="-128"/>
              </a:rPr>
              <a:t>モーニントン・ペニンシュラ</a:t>
            </a:r>
            <a:br>
              <a:rPr lang="en-AU" altLang="ja-JP" b="1" dirty="0">
                <a:solidFill>
                  <a:schemeClr val="accent3"/>
                </a:solidFill>
                <a:latin typeface="Yu Gothic" panose="020B0400000000000000" pitchFamily="34" charset="-128"/>
                <a:ea typeface="Yu Gothic" panose="020B0400000000000000" pitchFamily="34" charset="-128"/>
              </a:rPr>
            </a:br>
            <a:r>
              <a:rPr lang="ja-JP" altLang="en-US" b="1" dirty="0">
                <a:solidFill>
                  <a:schemeClr val="accent3"/>
                </a:solidFill>
                <a:latin typeface="Yu Gothic" panose="020B0400000000000000" pitchFamily="34" charset="-128"/>
                <a:ea typeface="Yu Gothic" panose="020B0400000000000000" pitchFamily="34" charset="-128"/>
              </a:rPr>
              <a:t>の標高 </a:t>
            </a:r>
            <a:br>
              <a:rPr lang="en-AU" altLang="ja-JP" b="1" dirty="0">
                <a:solidFill>
                  <a:schemeClr val="accent3"/>
                </a:solidFill>
                <a:latin typeface="Yu Gothic" panose="020B0400000000000000" pitchFamily="34" charset="-128"/>
                <a:ea typeface="Yu Gothic" panose="020B0400000000000000" pitchFamily="34" charset="-128"/>
              </a:rPr>
            </a:br>
            <a:r>
              <a:rPr lang="en-US" sz="1800" dirty="0">
                <a:solidFill>
                  <a:srgbClr val="B2D8BE"/>
                </a:solidFill>
                <a:latin typeface="Neue Haas Grotesk Text Pro" panose="020B0504020202020204" pitchFamily="34" charset="77"/>
              </a:rPr>
              <a:t>10–260M (32–853FT)</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585173" y="6349251"/>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585173" y="5226250"/>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9F6D3D17-F1EE-B541-B0FA-0B5416EFD923}"/>
              </a:ext>
            </a:extLst>
          </p:cNvPr>
          <p:cNvSpPr/>
          <p:nvPr/>
        </p:nvSpPr>
        <p:spPr>
          <a:xfrm>
            <a:off x="8647076" y="6176582"/>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12" name="Title 2">
            <a:extLst>
              <a:ext uri="{FF2B5EF4-FFF2-40B4-BE49-F238E27FC236}">
                <a16:creationId xmlns:a16="http://schemas.microsoft.com/office/drawing/2014/main" id="{D49DAC0C-47A9-8033-9C14-FDC597280897}"/>
              </a:ext>
            </a:extLst>
          </p:cNvPr>
          <p:cNvSpPr txBox="1">
            <a:spLocks/>
          </p:cNvSpPr>
          <p:nvPr/>
        </p:nvSpPr>
        <p:spPr>
          <a:xfrm>
            <a:off x="572131" y="453633"/>
            <a:ext cx="5334275" cy="820910"/>
          </a:xfrm>
          <a:prstGeom prst="rect">
            <a:avLst/>
          </a:prstGeom>
        </p:spPr>
        <p:txBody>
          <a:bodyPr vert="horz" lIns="0" tIns="0" rIns="0" bIns="0" rtlCol="0" anchor="b" anchorCtr="0">
            <a:noAutofit/>
          </a:bodyPr>
          <a:lstStyle>
            <a:lvl1pPr algn="l" defTabSz="914453" rtl="0" eaLnBrk="1" latinLnBrk="0" hangingPunct="1">
              <a:lnSpc>
                <a:spcPct val="80000"/>
              </a:lnSpc>
              <a:spcBef>
                <a:spcPct val="0"/>
              </a:spcBef>
              <a:buNone/>
              <a:defRPr sz="5443" b="0" i="0" kern="1200" cap="all" baseline="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dirty="0">
                <a:solidFill>
                  <a:schemeClr val="accent2"/>
                </a:solidFill>
                <a:latin typeface="Yu Gothic Medium" panose="020B0400000000000000" pitchFamily="34" charset="-128"/>
                <a:ea typeface="Yu Gothic Medium" panose="020B0400000000000000" pitchFamily="34" charset="-128"/>
              </a:rPr>
              <a:t>気候</a:t>
            </a:r>
            <a:endParaRPr lang="en-US" dirty="0">
              <a:solidFill>
                <a:schemeClr val="accent2"/>
              </a:solidFill>
              <a:latin typeface="Yu Gothic Medium" panose="020B0400000000000000" pitchFamily="34" charset="-128"/>
              <a:ea typeface="Yu Gothic Medium" panose="020B0400000000000000" pitchFamily="34" charset="-128"/>
            </a:endParaRPr>
          </a:p>
        </p:txBody>
      </p:sp>
      <p:sp>
        <p:nvSpPr>
          <p:cNvPr id="14" name="TextBox 13">
            <a:extLst>
              <a:ext uri="{FF2B5EF4-FFF2-40B4-BE49-F238E27FC236}">
                <a16:creationId xmlns:a16="http://schemas.microsoft.com/office/drawing/2014/main" id="{13A47F46-21E4-AB20-BEDE-B7D8DC6B6BE4}"/>
              </a:ext>
            </a:extLst>
          </p:cNvPr>
          <p:cNvSpPr txBox="1"/>
          <p:nvPr/>
        </p:nvSpPr>
        <p:spPr>
          <a:xfrm>
            <a:off x="9228352" y="5836182"/>
            <a:ext cx="2092341"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低</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0–499</a:t>
            </a:r>
            <a:r>
              <a:rPr lang="en-US" sz="1400" dirty="0">
                <a:solidFill>
                  <a:srgbClr val="601329"/>
                </a:solidFill>
                <a:latin typeface="Yu Gothic Medium" panose="020B0400000000000000" pitchFamily="34" charset="-128"/>
                <a:ea typeface="Yu Gothic Medium" panose="020B0400000000000000" pitchFamily="34" charset="-128"/>
              </a:rPr>
              <a:t>m</a:t>
            </a:r>
            <a:br>
              <a:rPr lang="en-US" sz="1400" dirty="0">
                <a:solidFill>
                  <a:srgbClr val="601329"/>
                </a:solidFill>
                <a:latin typeface="Neue Haas Grotesk Text Pro" panose="020B0504020202020204" pitchFamily="34" charset="77"/>
              </a:rPr>
            </a:br>
            <a:r>
              <a:rPr lang="en-US" sz="1400" dirty="0">
                <a:solidFill>
                  <a:srgbClr val="601329"/>
                </a:solidFill>
                <a:latin typeface="Neue Haas Grotesk Text Pro" panose="020B0504020202020204" pitchFamily="34" charset="77"/>
              </a:rPr>
              <a:t>(0–1,639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15" name="TextBox 14">
            <a:extLst>
              <a:ext uri="{FF2B5EF4-FFF2-40B4-BE49-F238E27FC236}">
                <a16:creationId xmlns:a16="http://schemas.microsoft.com/office/drawing/2014/main" id="{91258A90-2369-06FF-74BB-4DDE045101F4}"/>
              </a:ext>
            </a:extLst>
          </p:cNvPr>
          <p:cNvSpPr txBox="1"/>
          <p:nvPr/>
        </p:nvSpPr>
        <p:spPr>
          <a:xfrm>
            <a:off x="9633083" y="4316851"/>
            <a:ext cx="2399913"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中間</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500–749</a:t>
            </a:r>
            <a:r>
              <a:rPr lang="en-US" sz="1400" dirty="0">
                <a:solidFill>
                  <a:srgbClr val="601329"/>
                </a:solidFill>
                <a:latin typeface="Yu Gothic Medium" panose="020B0400000000000000" pitchFamily="34" charset="-128"/>
                <a:ea typeface="Yu Gothic Medium" panose="020B0400000000000000" pitchFamily="34" charset="-128"/>
              </a:rPr>
              <a:t>m</a:t>
            </a:r>
            <a:r>
              <a:rPr lang="en-US" sz="1400" dirty="0">
                <a:solidFill>
                  <a:srgbClr val="601329"/>
                </a:solidFill>
                <a:latin typeface="Neue Haas Grotesk Text Pro" panose="020B0504020202020204" pitchFamily="34" charset="77"/>
              </a:rPr>
              <a:t> </a:t>
            </a:r>
          </a:p>
          <a:p>
            <a:r>
              <a:rPr lang="en-US" sz="1400" dirty="0">
                <a:solidFill>
                  <a:srgbClr val="601329"/>
                </a:solidFill>
                <a:latin typeface="Neue Haas Grotesk Text Pro" panose="020B0504020202020204" pitchFamily="34" charset="77"/>
              </a:rPr>
              <a:t>(1,640–2,459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16" name="TextBox 15">
            <a:extLst>
              <a:ext uri="{FF2B5EF4-FFF2-40B4-BE49-F238E27FC236}">
                <a16:creationId xmlns:a16="http://schemas.microsoft.com/office/drawing/2014/main" id="{535EFB30-FAD5-6F00-A500-B4750B8D7DE6}"/>
              </a:ext>
            </a:extLst>
          </p:cNvPr>
          <p:cNvSpPr txBox="1"/>
          <p:nvPr/>
        </p:nvSpPr>
        <p:spPr>
          <a:xfrm>
            <a:off x="10105808" y="2748202"/>
            <a:ext cx="2399913"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高</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750–999</a:t>
            </a:r>
            <a:r>
              <a:rPr lang="en-US" sz="1400" dirty="0">
                <a:solidFill>
                  <a:srgbClr val="601329"/>
                </a:solidFill>
                <a:latin typeface="Yu Gothic Medium" panose="020B0400000000000000" pitchFamily="34" charset="-128"/>
                <a:ea typeface="Yu Gothic Medium" panose="020B0400000000000000" pitchFamily="34" charset="-128"/>
              </a:rPr>
              <a:t>m</a:t>
            </a:r>
          </a:p>
          <a:p>
            <a:r>
              <a:rPr lang="en-US" sz="1400" dirty="0">
                <a:solidFill>
                  <a:srgbClr val="601329"/>
                </a:solidFill>
                <a:latin typeface="Neue Haas Grotesk Text Pro" panose="020B0504020202020204" pitchFamily="34" charset="77"/>
              </a:rPr>
              <a:t>(2,460–3,279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18" name="TextBox 17">
            <a:extLst>
              <a:ext uri="{FF2B5EF4-FFF2-40B4-BE49-F238E27FC236}">
                <a16:creationId xmlns:a16="http://schemas.microsoft.com/office/drawing/2014/main" id="{7357C34A-4E9C-6A9A-99A1-622B02BBCBAD}"/>
              </a:ext>
            </a:extLst>
          </p:cNvPr>
          <p:cNvSpPr txBox="1"/>
          <p:nvPr/>
        </p:nvSpPr>
        <p:spPr>
          <a:xfrm>
            <a:off x="10456533" y="1308425"/>
            <a:ext cx="2643446"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超高</a:t>
            </a:r>
            <a:endParaRPr lang="en-AU" altLang="ja-JP"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1000</a:t>
            </a:r>
            <a:r>
              <a:rPr lang="en-US" sz="1400" dirty="0">
                <a:solidFill>
                  <a:srgbClr val="601329"/>
                </a:solidFill>
                <a:latin typeface="Yu Gothic Medium" panose="020B0400000000000000" pitchFamily="34" charset="-128"/>
                <a:ea typeface="Yu Gothic Medium" panose="020B0400000000000000" pitchFamily="34" charset="-128"/>
              </a:rPr>
              <a:t>m</a:t>
            </a:r>
            <a:r>
              <a:rPr lang="en-US" sz="1400" dirty="0">
                <a:solidFill>
                  <a:srgbClr val="601329"/>
                </a:solidFill>
                <a:latin typeface="Neue Haas Grotesk Text Pro" panose="020B0504020202020204" pitchFamily="34" charset="77"/>
              </a:rPr>
              <a:t> +</a:t>
            </a:r>
          </a:p>
          <a:p>
            <a:r>
              <a:rPr lang="en-US" sz="1400" dirty="0">
                <a:solidFill>
                  <a:srgbClr val="601329"/>
                </a:solidFill>
                <a:latin typeface="Neue Haas Grotesk Text Pro" panose="020B0504020202020204" pitchFamily="34" charset="77"/>
              </a:rPr>
              <a:t>(&gt;3,280</a:t>
            </a:r>
            <a:r>
              <a:rPr lang="en-US" sz="1400" dirty="0">
                <a:solidFill>
                  <a:srgbClr val="601329"/>
                </a:solidFill>
                <a:latin typeface="Yu Gothic Medium" panose="020B0400000000000000" pitchFamily="34" charset="-128"/>
                <a:ea typeface="Yu Gothic Medium" panose="020B0400000000000000" pitchFamily="34" charset="-128"/>
              </a:rPr>
              <a:t>ft </a:t>
            </a:r>
            <a:r>
              <a:rPr lang="en-US" sz="1400" dirty="0">
                <a:solidFill>
                  <a:srgbClr val="601329"/>
                </a:solidFill>
                <a:latin typeface="Neue Haas Grotesk Text Pro" panose="020B0504020202020204" pitchFamily="34" charset="77"/>
              </a:rPr>
              <a:t>+)</a:t>
            </a:r>
          </a:p>
        </p:txBody>
      </p:sp>
    </p:spTree>
    <p:extLst>
      <p:ext uri="{BB962C8B-B14F-4D97-AF65-F5344CB8AC3E}">
        <p14:creationId xmlns:p14="http://schemas.microsoft.com/office/powerpoint/2010/main" val="1159636496"/>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ja-JP" altLang="en-US">
                <a:solidFill>
                  <a:schemeClr val="accent2"/>
                </a:solidFill>
                <a:latin typeface="Yu Gothic Medium" panose="020B0400000000000000" pitchFamily="34" charset="-128"/>
                <a:ea typeface="Yu Gothic Medium" panose="020B0400000000000000" pitchFamily="34" charset="-128"/>
              </a:rPr>
              <a:t>土壌</a:t>
            </a:r>
            <a:endParaRPr lang="en-US" dirty="0">
              <a:solidFill>
                <a:schemeClr val="accent2"/>
              </a:solidFill>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4783855" cy="1530521"/>
          </a:xfrm>
        </p:spPr>
        <p:txBody>
          <a:bodyPr/>
          <a:lstStyle/>
          <a:p>
            <a:pPr marL="0" indent="0">
              <a:buNone/>
            </a:pPr>
            <a:r>
              <a:rPr lang="ja-JP" altLang="en-US" sz="2000" dirty="0">
                <a:latin typeface="Yu Gothic Medium" panose="020B0400000000000000" pitchFamily="34" charset="-128"/>
                <a:ea typeface="Yu Gothic Medium" panose="020B0400000000000000" pitchFamily="34" charset="-128"/>
              </a:rPr>
              <a:t>破砕性で水はけのよい粘土上の黄色や</a:t>
            </a:r>
            <a:br>
              <a:rPr lang="ja-JP" altLang="en-US" sz="2000" dirty="0">
                <a:latin typeface="Yu Gothic Medium" panose="020B0400000000000000" pitchFamily="34" charset="-128"/>
                <a:ea typeface="Yu Gothic Medium" panose="020B0400000000000000" pitchFamily="34" charset="-128"/>
              </a:rPr>
            </a:br>
            <a:r>
              <a:rPr lang="ja-JP" altLang="en-US" sz="2000" dirty="0">
                <a:latin typeface="Yu Gothic Medium" panose="020B0400000000000000" pitchFamily="34" charset="-128"/>
                <a:ea typeface="Yu Gothic Medium" panose="020B0400000000000000" pitchFamily="34" charset="-128"/>
              </a:rPr>
              <a:t>茶色の土壌から、火山性の赤色粘土、</a:t>
            </a:r>
            <a:br>
              <a:rPr lang="en-AU" altLang="ja-JP" sz="2000" dirty="0">
                <a:latin typeface="Yu Gothic Medium" panose="020B0400000000000000" pitchFamily="34" charset="-128"/>
                <a:ea typeface="Yu Gothic Medium" panose="020B0400000000000000" pitchFamily="34" charset="-128"/>
              </a:rPr>
            </a:br>
            <a:r>
              <a:rPr lang="ja-JP" altLang="en-US" sz="2000" dirty="0">
                <a:latin typeface="Yu Gothic Medium" panose="020B0400000000000000" pitchFamily="34" charset="-128"/>
                <a:ea typeface="Yu Gothic Medium" panose="020B0400000000000000" pitchFamily="34" charset="-128"/>
              </a:rPr>
              <a:t>北部</a:t>
            </a:r>
            <a:r>
              <a:rPr lang="en-US" altLang="ja-JP" sz="2000" dirty="0">
                <a:latin typeface="Yu Gothic Medium" panose="020B0400000000000000" pitchFamily="34" charset="-128"/>
                <a:ea typeface="Yu Gothic Medium" panose="020B0400000000000000" pitchFamily="34" charset="-128"/>
              </a:rPr>
              <a:t> </a:t>
            </a:r>
            <a:r>
              <a:rPr lang="ja-JP" altLang="en-US" sz="2000" dirty="0">
                <a:latin typeface="Yu Gothic Medium" panose="020B0400000000000000" pitchFamily="34" charset="-128"/>
                <a:ea typeface="Yu Gothic Medium" panose="020B0400000000000000" pitchFamily="34" charset="-128"/>
              </a:rPr>
              <a:t>地域の深くて肥沃な砂質土壌まで、多様な土壌が見られます。</a:t>
            </a:r>
          </a:p>
        </p:txBody>
      </p:sp>
      <p:pic>
        <p:nvPicPr>
          <p:cNvPr id="7" name="Picture Placeholder 6" descr="A person holding a small rock&#10;&#10;AI-generated content may be incorrect.">
            <a:extLst>
              <a:ext uri="{FF2B5EF4-FFF2-40B4-BE49-F238E27FC236}">
                <a16:creationId xmlns:a16="http://schemas.microsoft.com/office/drawing/2014/main" id="{3A92D0A8-2000-3B82-0943-71126933CAFB}"/>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720" r="16720"/>
          <a:stretch>
            <a:fillRect/>
          </a:stretch>
        </p:blipFill>
        <p:spPr/>
      </p:pic>
    </p:spTree>
    <p:extLst>
      <p:ext uri="{BB962C8B-B14F-4D97-AF65-F5344CB8AC3E}">
        <p14:creationId xmlns:p14="http://schemas.microsoft.com/office/powerpoint/2010/main" val="4249917559"/>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6096000" y="368300"/>
            <a:ext cx="6096000" cy="6112859"/>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630419" y="1003925"/>
            <a:ext cx="4829691" cy="785732"/>
          </a:xfrm>
        </p:spPr>
        <p:txBody>
          <a:bodyPr/>
          <a:lstStyle/>
          <a:p>
            <a:r>
              <a:rPr lang="en-AU" altLang="ja-JP" dirty="0">
                <a:latin typeface="+mn-lt"/>
                <a:ea typeface="Yu Gothic Medium" panose="020B0400000000000000" pitchFamily="34" charset="-128"/>
              </a:rPr>
              <a:t>MORNINGTON PENINSULA</a:t>
            </a:r>
            <a:r>
              <a:rPr lang="ja-JP" altLang="en-US" dirty="0">
                <a:latin typeface="Yu Gothic Medium" panose="020B0400000000000000" pitchFamily="34" charset="-128"/>
                <a:ea typeface="Yu Gothic Medium" panose="020B0400000000000000" pitchFamily="34" charset="-128"/>
              </a:rPr>
              <a:t>のブドウ栽培</a:t>
            </a:r>
            <a:endParaRPr lang="en-US" dirty="0">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23888" y="1936301"/>
            <a:ext cx="5552060" cy="579936"/>
          </a:xfrm>
        </p:spPr>
        <p:txBody>
          <a:bodyPr/>
          <a:lstStyle/>
          <a:p>
            <a:r>
              <a:rPr lang="ja-JP" altLang="en-US" sz="4800" kern="1000" spc="-70" dirty="0">
                <a:solidFill>
                  <a:schemeClr val="accent5"/>
                </a:solidFill>
                <a:latin typeface="Yu Gothic Medium" panose="020B0400000000000000" pitchFamily="34" charset="-128"/>
                <a:ea typeface="Yu Gothic Medium" panose="020B0400000000000000" pitchFamily="34" charset="-128"/>
              </a:rPr>
              <a:t>完璧主義者たちの</a:t>
            </a:r>
          </a:p>
          <a:p>
            <a:r>
              <a:rPr lang="ja-JP" altLang="en-US" sz="4800" kern="1000" spc="-70" dirty="0">
                <a:solidFill>
                  <a:schemeClr val="accent5"/>
                </a:solidFill>
                <a:latin typeface="Yu Gothic Medium" panose="020B0400000000000000" pitchFamily="34" charset="-128"/>
                <a:ea typeface="Yu Gothic Medium" panose="020B0400000000000000" pitchFamily="34" charset="-128"/>
              </a:rPr>
              <a:t>コミュニティ</a:t>
            </a:r>
            <a:endParaRPr lang="en-US" sz="4800" kern="1000" spc="-70" dirty="0">
              <a:solidFill>
                <a:schemeClr val="accent5"/>
              </a:solidFill>
              <a:latin typeface="Yu Gothic Medium" panose="020B0400000000000000" pitchFamily="34" charset="-128"/>
              <a:ea typeface="Yu Gothic Medium" panose="020B0400000000000000" pitchFamily="34" charset="-128"/>
            </a:endParaRPr>
          </a:p>
        </p:txBody>
      </p:sp>
      <p:sp>
        <p:nvSpPr>
          <p:cNvPr id="2" name="Text Placeholder 5">
            <a:extLst>
              <a:ext uri="{FF2B5EF4-FFF2-40B4-BE49-F238E27FC236}">
                <a16:creationId xmlns:a16="http://schemas.microsoft.com/office/drawing/2014/main" id="{AC7DDBF7-95BA-FE7D-62B5-E88F8F533DA0}"/>
              </a:ext>
            </a:extLst>
          </p:cNvPr>
          <p:cNvSpPr>
            <a:spLocks noGrp="1"/>
          </p:cNvSpPr>
          <p:nvPr>
            <p:ph type="body" sz="quarter" idx="11"/>
          </p:nvPr>
        </p:nvSpPr>
        <p:spPr>
          <a:xfrm>
            <a:off x="630419" y="3787202"/>
            <a:ext cx="5123400" cy="1791848"/>
          </a:xfrm>
        </p:spPr>
        <p:txBody>
          <a:bodyPr/>
          <a:lstStyle/>
          <a:p>
            <a:pPr marL="285750" indent="-285750">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小規模なブドウ畑、多くが家族経営</a:t>
            </a:r>
          </a:p>
          <a:p>
            <a:pPr marL="285750" indent="-285750">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ピノ・ノワールが年間総生産量の約半分を占める</a:t>
            </a:r>
          </a:p>
          <a:p>
            <a:pPr marL="285750" indent="-285750">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ピノ・ノワールの需要に影響されたブドウ栽培方法 </a:t>
            </a:r>
          </a:p>
          <a:p>
            <a:pPr marL="285750" indent="-285750">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収穫：</a:t>
            </a:r>
            <a:r>
              <a:rPr lang="en-US" altLang="ja-JP" dirty="0">
                <a:solidFill>
                  <a:schemeClr val="bg1"/>
                </a:solidFill>
                <a:latin typeface="Yu Gothic Medium" panose="020B0400000000000000" pitchFamily="34" charset="-128"/>
                <a:ea typeface="Yu Gothic Medium" panose="020B0400000000000000" pitchFamily="34" charset="-128"/>
              </a:rPr>
              <a:t>2</a:t>
            </a:r>
            <a:r>
              <a:rPr lang="ja-JP" altLang="en-US" dirty="0">
                <a:solidFill>
                  <a:schemeClr val="bg1"/>
                </a:solidFill>
                <a:latin typeface="Yu Gothic Medium" panose="020B0400000000000000" pitchFamily="34" charset="-128"/>
                <a:ea typeface="Yu Gothic Medium" panose="020B0400000000000000" pitchFamily="34" charset="-128"/>
              </a:rPr>
              <a:t>月下旬から</a:t>
            </a:r>
            <a:r>
              <a:rPr lang="en-US" altLang="ja-JP" dirty="0">
                <a:solidFill>
                  <a:schemeClr val="bg1"/>
                </a:solidFill>
                <a:latin typeface="Yu Gothic Medium" panose="020B0400000000000000" pitchFamily="34" charset="-128"/>
                <a:ea typeface="Yu Gothic Medium" panose="020B0400000000000000" pitchFamily="34" charset="-128"/>
              </a:rPr>
              <a:t>4</a:t>
            </a:r>
            <a:r>
              <a:rPr lang="ja-JP" altLang="en-US" dirty="0">
                <a:solidFill>
                  <a:schemeClr val="bg1"/>
                </a:solidFill>
                <a:latin typeface="Yu Gothic Medium" panose="020B0400000000000000" pitchFamily="34" charset="-128"/>
                <a:ea typeface="Yu Gothic Medium" panose="020B0400000000000000" pitchFamily="34" charset="-128"/>
              </a:rPr>
              <a:t>月上旬</a:t>
            </a:r>
            <a:endParaRPr lang="en-AU" dirty="0">
              <a:solidFill>
                <a:schemeClr val="bg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4035883660"/>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2740C4DD-B80A-DE84-F8B7-02A05215A431}"/>
              </a:ext>
            </a:extLst>
          </p:cNvPr>
          <p:cNvSpPr txBox="1">
            <a:spLocks/>
          </p:cNvSpPr>
          <p:nvPr/>
        </p:nvSpPr>
        <p:spPr>
          <a:xfrm>
            <a:off x="526453" y="554220"/>
            <a:ext cx="10653381"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ja-JP" altLang="en-US" sz="3200" dirty="0">
                <a:solidFill>
                  <a:schemeClr val="accent5"/>
                </a:solidFill>
                <a:latin typeface="Yu Gothic Medium" panose="020B0400000000000000" pitchFamily="34" charset="-128"/>
                <a:ea typeface="Yu Gothic Medium" panose="020B0400000000000000" pitchFamily="34" charset="-128"/>
              </a:rPr>
              <a:t>醸造</a:t>
            </a:r>
            <a:r>
              <a:rPr lang="en-US" altLang="ja-JP" sz="3200" dirty="0">
                <a:solidFill>
                  <a:schemeClr val="accent5"/>
                </a:solidFill>
                <a:latin typeface="Yu Gothic Medium" panose="020B0400000000000000" pitchFamily="34" charset="-128"/>
                <a:ea typeface="Yu Gothic Medium" panose="020B0400000000000000" pitchFamily="34" charset="-128"/>
              </a:rPr>
              <a:t> </a:t>
            </a:r>
            <a:r>
              <a:rPr lang="en-US" altLang="ja-JP" sz="3200" dirty="0">
                <a:solidFill>
                  <a:schemeClr val="accent5"/>
                </a:solidFill>
                <a:latin typeface="+mn-lt"/>
                <a:ea typeface="Yu Gothic Medium" panose="020B0400000000000000" pitchFamily="34" charset="-128"/>
              </a:rPr>
              <a:t>MORNINGTON PENINSULA</a:t>
            </a:r>
            <a:r>
              <a:rPr lang="ja-JP" altLang="en-US" sz="3200" dirty="0">
                <a:solidFill>
                  <a:schemeClr val="accent5"/>
                </a:solidFill>
                <a:latin typeface="Yu Gothic Medium" panose="020B0400000000000000" pitchFamily="34" charset="-128"/>
                <a:ea typeface="Yu Gothic Medium" panose="020B0400000000000000" pitchFamily="34" charset="-128"/>
              </a:rPr>
              <a:t>で</a:t>
            </a:r>
            <a:br>
              <a:rPr lang="en-AU" altLang="ja-JP" sz="3200" dirty="0">
                <a:solidFill>
                  <a:schemeClr val="accent5"/>
                </a:solidFill>
                <a:latin typeface="Yu Gothic Medium" panose="020B0400000000000000" pitchFamily="34" charset="-128"/>
                <a:ea typeface="Yu Gothic Medium" panose="020B0400000000000000" pitchFamily="34" charset="-128"/>
              </a:rPr>
            </a:br>
            <a:r>
              <a:rPr lang="ja-JP" altLang="en-US" sz="5440" dirty="0">
                <a:solidFill>
                  <a:schemeClr val="accent1"/>
                </a:solidFill>
                <a:latin typeface="Yu Gothic Medium" panose="020B0400000000000000" pitchFamily="34" charset="-128"/>
                <a:ea typeface="Yu Gothic Medium" panose="020B0400000000000000" pitchFamily="34" charset="-128"/>
              </a:rPr>
              <a:t>ミニマル・インターベンションを極める</a:t>
            </a:r>
            <a:endParaRPr lang="en-US" sz="5440" dirty="0">
              <a:solidFill>
                <a:schemeClr val="accent1"/>
              </a:solidFill>
              <a:latin typeface="Yu Gothic Medium" panose="020B0400000000000000" pitchFamily="34" charset="-128"/>
              <a:ea typeface="Yu Gothic Medium" panose="020B0400000000000000" pitchFamily="34" charset="-128"/>
            </a:endParaRPr>
          </a:p>
        </p:txBody>
      </p:sp>
      <p:sp>
        <p:nvSpPr>
          <p:cNvPr id="9" name="TextBox 8">
            <a:extLst>
              <a:ext uri="{FF2B5EF4-FFF2-40B4-BE49-F238E27FC236}">
                <a16:creationId xmlns:a16="http://schemas.microsoft.com/office/drawing/2014/main" id="{9E8DB106-AC9C-525A-E02C-72C63CCF7FF8}"/>
              </a:ext>
            </a:extLst>
          </p:cNvPr>
          <p:cNvSpPr txBox="1"/>
          <p:nvPr/>
        </p:nvSpPr>
        <p:spPr>
          <a:xfrm>
            <a:off x="526453" y="5799064"/>
            <a:ext cx="2074899" cy="523220"/>
          </a:xfrm>
          <a:prstGeom prst="rect">
            <a:avLst/>
          </a:prstGeom>
          <a:noFill/>
        </p:spPr>
        <p:txBody>
          <a:bodyPr wrap="square" rtlCol="0">
            <a:noAutofit/>
          </a:bodyPr>
          <a:lstStyle/>
          <a:p>
            <a:pPr algn="ctr"/>
            <a:r>
              <a:rPr lang="ja-JP" altLang="en-US" sz="1600" dirty="0">
                <a:latin typeface="Yu Gothic Medium" panose="020B0400000000000000" pitchFamily="34" charset="-128"/>
                <a:ea typeface="Yu Gothic Medium" panose="020B0400000000000000" pitchFamily="34" charset="-128"/>
              </a:rPr>
              <a:t>最低限の介入</a:t>
            </a:r>
          </a:p>
          <a:p>
            <a:pPr algn="ctr"/>
            <a:r>
              <a:rPr lang="ja-JP" altLang="en-US" sz="1600" dirty="0">
                <a:latin typeface="Yu Gothic Medium" panose="020B0400000000000000" pitchFamily="34" charset="-128"/>
                <a:ea typeface="Yu Gothic Medium" panose="020B0400000000000000" pitchFamily="34" charset="-128"/>
              </a:rPr>
              <a:t>（ミニマル・インターヴェンション）</a:t>
            </a:r>
            <a:endParaRPr lang="en-AU" sz="1600" dirty="0">
              <a:latin typeface="Yu Gothic Medium" panose="020B0400000000000000" pitchFamily="34" charset="-128"/>
              <a:ea typeface="Yu Gothic Medium" panose="020B0400000000000000" pitchFamily="34" charset="-128"/>
            </a:endParaRPr>
          </a:p>
        </p:txBody>
      </p:sp>
      <p:sp>
        <p:nvSpPr>
          <p:cNvPr id="10" name="TextBox 9">
            <a:extLst>
              <a:ext uri="{FF2B5EF4-FFF2-40B4-BE49-F238E27FC236}">
                <a16:creationId xmlns:a16="http://schemas.microsoft.com/office/drawing/2014/main" id="{FD4C0A40-C784-6C98-6DB1-6AB956F004FC}"/>
              </a:ext>
            </a:extLst>
          </p:cNvPr>
          <p:cNvSpPr txBox="1"/>
          <p:nvPr/>
        </p:nvSpPr>
        <p:spPr>
          <a:xfrm>
            <a:off x="5270021" y="5875326"/>
            <a:ext cx="1750536" cy="523220"/>
          </a:xfrm>
          <a:prstGeom prst="rect">
            <a:avLst/>
          </a:prstGeom>
          <a:noFill/>
        </p:spPr>
        <p:txBody>
          <a:bodyPr wrap="square" rtlCol="0">
            <a:noAutofit/>
          </a:bodyPr>
          <a:lstStyle/>
          <a:p>
            <a:pPr algn="ctr"/>
            <a:r>
              <a:rPr lang="ja-JP" altLang="en-US" sz="1600" dirty="0">
                <a:latin typeface="Yu Gothic Medium" panose="020B0400000000000000" pitchFamily="34" charset="-128"/>
                <a:ea typeface="Yu Gothic Medium" panose="020B0400000000000000" pitchFamily="34" charset="-128"/>
              </a:rPr>
              <a:t>全房発酵</a:t>
            </a:r>
          </a:p>
        </p:txBody>
      </p:sp>
      <p:sp>
        <p:nvSpPr>
          <p:cNvPr id="11" name="TextBox 10">
            <a:extLst>
              <a:ext uri="{FF2B5EF4-FFF2-40B4-BE49-F238E27FC236}">
                <a16:creationId xmlns:a16="http://schemas.microsoft.com/office/drawing/2014/main" id="{045564FB-E21A-BF9F-8015-C18A2392E8AD}"/>
              </a:ext>
            </a:extLst>
          </p:cNvPr>
          <p:cNvSpPr txBox="1"/>
          <p:nvPr/>
        </p:nvSpPr>
        <p:spPr>
          <a:xfrm>
            <a:off x="7354410" y="5884559"/>
            <a:ext cx="2221145" cy="523220"/>
          </a:xfrm>
          <a:prstGeom prst="rect">
            <a:avLst/>
          </a:prstGeom>
          <a:noFill/>
        </p:spPr>
        <p:txBody>
          <a:bodyPr wrap="square" rtlCol="0">
            <a:noAutofit/>
          </a:bodyPr>
          <a:lstStyle/>
          <a:p>
            <a:pPr algn="ctr"/>
            <a:r>
              <a:rPr lang="ja-JP" altLang="en-US" sz="1600" dirty="0">
                <a:latin typeface="Yu Gothic Medium" panose="020B0400000000000000" pitchFamily="34" charset="-128"/>
                <a:ea typeface="Yu Gothic Medium" panose="020B0400000000000000" pitchFamily="34" charset="-128"/>
              </a:rPr>
              <a:t>”オルタナティブ”な 発酵槽、熟成槽</a:t>
            </a:r>
            <a:endParaRPr lang="en-AU" sz="1600" dirty="0">
              <a:latin typeface="Yu Gothic Medium" panose="020B0400000000000000" pitchFamily="34" charset="-128"/>
              <a:ea typeface="Yu Gothic Medium" panose="020B0400000000000000" pitchFamily="34" charset="-128"/>
            </a:endParaRPr>
          </a:p>
        </p:txBody>
      </p:sp>
      <p:pic>
        <p:nvPicPr>
          <p:cNvPr id="32" name="Picture 31">
            <a:extLst>
              <a:ext uri="{FF2B5EF4-FFF2-40B4-BE49-F238E27FC236}">
                <a16:creationId xmlns:a16="http://schemas.microsoft.com/office/drawing/2014/main" id="{95E7B4EB-1393-CF21-ED26-471A862268AC}"/>
              </a:ext>
            </a:extLst>
          </p:cNvPr>
          <p:cNvPicPr>
            <a:picLocks noChangeAspect="1"/>
          </p:cNvPicPr>
          <p:nvPr/>
        </p:nvPicPr>
        <p:blipFill>
          <a:blip r:embed="rId3"/>
          <a:stretch>
            <a:fillRect/>
          </a:stretch>
        </p:blipFill>
        <p:spPr>
          <a:xfrm>
            <a:off x="3263146" y="3475255"/>
            <a:ext cx="1317749" cy="2174745"/>
          </a:xfrm>
          <a:prstGeom prst="rect">
            <a:avLst/>
          </a:prstGeom>
        </p:spPr>
      </p:pic>
      <p:pic>
        <p:nvPicPr>
          <p:cNvPr id="4" name="Picture 3">
            <a:extLst>
              <a:ext uri="{FF2B5EF4-FFF2-40B4-BE49-F238E27FC236}">
                <a16:creationId xmlns:a16="http://schemas.microsoft.com/office/drawing/2014/main" id="{5FBDCDA8-3677-C637-56FA-3944D1853A0C}"/>
              </a:ext>
            </a:extLst>
          </p:cNvPr>
          <p:cNvPicPr>
            <a:picLocks noChangeAspect="1"/>
          </p:cNvPicPr>
          <p:nvPr/>
        </p:nvPicPr>
        <p:blipFill>
          <a:blip r:embed="rId3"/>
          <a:stretch>
            <a:fillRect/>
          </a:stretch>
        </p:blipFill>
        <p:spPr>
          <a:xfrm>
            <a:off x="5583948" y="3475255"/>
            <a:ext cx="1317749" cy="2174745"/>
          </a:xfrm>
          <a:prstGeom prst="rect">
            <a:avLst/>
          </a:prstGeom>
        </p:spPr>
      </p:pic>
      <p:sp>
        <p:nvSpPr>
          <p:cNvPr id="12" name="TextBox 11">
            <a:extLst>
              <a:ext uri="{FF2B5EF4-FFF2-40B4-BE49-F238E27FC236}">
                <a16:creationId xmlns:a16="http://schemas.microsoft.com/office/drawing/2014/main" id="{C18BDE99-8639-7564-405E-6B7B35E6DFF5}"/>
              </a:ext>
            </a:extLst>
          </p:cNvPr>
          <p:cNvSpPr txBox="1"/>
          <p:nvPr/>
        </p:nvSpPr>
        <p:spPr>
          <a:xfrm>
            <a:off x="3002815" y="5799064"/>
            <a:ext cx="1750536" cy="523220"/>
          </a:xfrm>
          <a:prstGeom prst="rect">
            <a:avLst/>
          </a:prstGeom>
          <a:noFill/>
        </p:spPr>
        <p:txBody>
          <a:bodyPr wrap="square" rtlCol="0">
            <a:noAutofit/>
          </a:bodyPr>
          <a:lstStyle/>
          <a:p>
            <a:pPr algn="ctr"/>
            <a:r>
              <a:rPr lang="ja-JP" altLang="en-US" sz="1600" dirty="0">
                <a:latin typeface="Yu Gothic Medium" panose="020B0400000000000000" pitchFamily="34" charset="-128"/>
                <a:ea typeface="Yu Gothic Medium" panose="020B0400000000000000" pitchFamily="34" charset="-128"/>
              </a:rPr>
              <a:t>野生酵母に</a:t>
            </a:r>
            <a:br>
              <a:rPr lang="en-AU" altLang="ja-JP"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よる発酵</a:t>
            </a:r>
            <a:endParaRPr lang="en-AU" sz="1600" dirty="0">
              <a:latin typeface="Yu Gothic Medium" panose="020B0400000000000000" pitchFamily="34" charset="-128"/>
              <a:ea typeface="Yu Gothic Medium" panose="020B0400000000000000" pitchFamily="34" charset="-128"/>
            </a:endParaRPr>
          </a:p>
        </p:txBody>
      </p:sp>
      <p:sp>
        <p:nvSpPr>
          <p:cNvPr id="18" name="TextBox 17">
            <a:extLst>
              <a:ext uri="{FF2B5EF4-FFF2-40B4-BE49-F238E27FC236}">
                <a16:creationId xmlns:a16="http://schemas.microsoft.com/office/drawing/2014/main" id="{25924203-8544-A246-E5EA-6954E5CA8DBF}"/>
              </a:ext>
            </a:extLst>
          </p:cNvPr>
          <p:cNvSpPr txBox="1"/>
          <p:nvPr/>
        </p:nvSpPr>
        <p:spPr>
          <a:xfrm>
            <a:off x="9953533" y="5884559"/>
            <a:ext cx="1844265" cy="523220"/>
          </a:xfrm>
          <a:prstGeom prst="rect">
            <a:avLst/>
          </a:prstGeom>
          <a:noFill/>
        </p:spPr>
        <p:txBody>
          <a:bodyPr wrap="square" rtlCol="0">
            <a:noAutofit/>
          </a:bodyPr>
          <a:lstStyle/>
          <a:p>
            <a:pPr algn="ctr"/>
            <a:r>
              <a:rPr lang="ja-JP" altLang="en-US" sz="1600" dirty="0">
                <a:latin typeface="Yu Gothic Medium" panose="020B0400000000000000" pitchFamily="34" charset="-128"/>
                <a:ea typeface="Yu Gothic Medium" panose="020B0400000000000000" pitchFamily="34" charset="-128"/>
              </a:rPr>
              <a:t>大型のオーク樽</a:t>
            </a:r>
            <a:endParaRPr lang="en-AU" sz="1600" dirty="0">
              <a:latin typeface="Yu Gothic Medium" panose="020B0400000000000000" pitchFamily="34" charset="-128"/>
              <a:ea typeface="Yu Gothic Medium" panose="020B0400000000000000" pitchFamily="34" charset="-128"/>
            </a:endParaRPr>
          </a:p>
        </p:txBody>
      </p:sp>
      <p:pic>
        <p:nvPicPr>
          <p:cNvPr id="21" name="Picture 20">
            <a:extLst>
              <a:ext uri="{FF2B5EF4-FFF2-40B4-BE49-F238E27FC236}">
                <a16:creationId xmlns:a16="http://schemas.microsoft.com/office/drawing/2014/main" id="{E8656B86-BD26-1220-19FB-2830B9900A4A}"/>
              </a:ext>
            </a:extLst>
          </p:cNvPr>
          <p:cNvPicPr>
            <a:picLocks noChangeAspect="1"/>
          </p:cNvPicPr>
          <p:nvPr/>
        </p:nvPicPr>
        <p:blipFill>
          <a:blip r:embed="rId4"/>
          <a:stretch>
            <a:fillRect/>
          </a:stretch>
        </p:blipFill>
        <p:spPr>
          <a:xfrm>
            <a:off x="5421352" y="3199428"/>
            <a:ext cx="459057" cy="694050"/>
          </a:xfrm>
          <a:prstGeom prst="rect">
            <a:avLst/>
          </a:prstGeom>
        </p:spPr>
      </p:pic>
      <p:pic>
        <p:nvPicPr>
          <p:cNvPr id="22" name="Picture 21">
            <a:extLst>
              <a:ext uri="{FF2B5EF4-FFF2-40B4-BE49-F238E27FC236}">
                <a16:creationId xmlns:a16="http://schemas.microsoft.com/office/drawing/2014/main" id="{05E9C117-E11A-C617-D6A7-C4092A543905}"/>
              </a:ext>
            </a:extLst>
          </p:cNvPr>
          <p:cNvPicPr>
            <a:picLocks noChangeAspect="1"/>
          </p:cNvPicPr>
          <p:nvPr/>
        </p:nvPicPr>
        <p:blipFill>
          <a:blip r:embed="rId4"/>
          <a:stretch>
            <a:fillRect/>
          </a:stretch>
        </p:blipFill>
        <p:spPr>
          <a:xfrm flipH="1">
            <a:off x="6387791" y="3324392"/>
            <a:ext cx="578004" cy="873886"/>
          </a:xfrm>
          <a:prstGeom prst="rect">
            <a:avLst/>
          </a:prstGeom>
        </p:spPr>
      </p:pic>
      <p:pic>
        <p:nvPicPr>
          <p:cNvPr id="3" name="Picture 2">
            <a:extLst>
              <a:ext uri="{FF2B5EF4-FFF2-40B4-BE49-F238E27FC236}">
                <a16:creationId xmlns:a16="http://schemas.microsoft.com/office/drawing/2014/main" id="{E26BDAE0-639B-149B-4604-C9DDDBE6A105}"/>
              </a:ext>
            </a:extLst>
          </p:cNvPr>
          <p:cNvPicPr>
            <a:picLocks noChangeAspect="1"/>
          </p:cNvPicPr>
          <p:nvPr/>
        </p:nvPicPr>
        <p:blipFill>
          <a:blip r:embed="rId5"/>
          <a:stretch>
            <a:fillRect/>
          </a:stretch>
        </p:blipFill>
        <p:spPr>
          <a:xfrm>
            <a:off x="818227" y="3199428"/>
            <a:ext cx="1442601" cy="2450572"/>
          </a:xfrm>
          <a:prstGeom prst="rect">
            <a:avLst/>
          </a:prstGeom>
        </p:spPr>
      </p:pic>
      <p:pic>
        <p:nvPicPr>
          <p:cNvPr id="16" name="Picture 15">
            <a:extLst>
              <a:ext uri="{FF2B5EF4-FFF2-40B4-BE49-F238E27FC236}">
                <a16:creationId xmlns:a16="http://schemas.microsoft.com/office/drawing/2014/main" id="{8140C766-C71C-03AC-31E8-5ED52B7C9027}"/>
              </a:ext>
            </a:extLst>
          </p:cNvPr>
          <p:cNvPicPr>
            <a:picLocks noChangeAspect="1"/>
          </p:cNvPicPr>
          <p:nvPr/>
        </p:nvPicPr>
        <p:blipFill>
          <a:blip r:embed="rId5"/>
          <a:stretch>
            <a:fillRect/>
          </a:stretch>
        </p:blipFill>
        <p:spPr>
          <a:xfrm>
            <a:off x="7743683" y="3199428"/>
            <a:ext cx="1442601" cy="2450572"/>
          </a:xfrm>
          <a:prstGeom prst="rect">
            <a:avLst/>
          </a:prstGeom>
        </p:spPr>
      </p:pic>
      <p:pic>
        <p:nvPicPr>
          <p:cNvPr id="17" name="Picture 16">
            <a:extLst>
              <a:ext uri="{FF2B5EF4-FFF2-40B4-BE49-F238E27FC236}">
                <a16:creationId xmlns:a16="http://schemas.microsoft.com/office/drawing/2014/main" id="{6F1EA13C-1C4C-AC29-989E-BB5F601F1451}"/>
              </a:ext>
            </a:extLst>
          </p:cNvPr>
          <p:cNvPicPr>
            <a:picLocks noChangeAspect="1"/>
          </p:cNvPicPr>
          <p:nvPr/>
        </p:nvPicPr>
        <p:blipFill>
          <a:blip r:embed="rId6"/>
          <a:stretch>
            <a:fillRect/>
          </a:stretch>
        </p:blipFill>
        <p:spPr>
          <a:xfrm>
            <a:off x="9686976" y="3732551"/>
            <a:ext cx="1994147" cy="1917449"/>
          </a:xfrm>
          <a:prstGeom prst="rect">
            <a:avLst/>
          </a:prstGeom>
        </p:spPr>
      </p:pic>
      <p:pic>
        <p:nvPicPr>
          <p:cNvPr id="24" name="Picture 23">
            <a:extLst>
              <a:ext uri="{FF2B5EF4-FFF2-40B4-BE49-F238E27FC236}">
                <a16:creationId xmlns:a16="http://schemas.microsoft.com/office/drawing/2014/main" id="{D5DC1E30-60DF-B29E-DEF3-B09C97A705C2}"/>
              </a:ext>
            </a:extLst>
          </p:cNvPr>
          <p:cNvPicPr>
            <a:picLocks noChangeAspect="1"/>
          </p:cNvPicPr>
          <p:nvPr/>
        </p:nvPicPr>
        <p:blipFill>
          <a:blip r:embed="rId7"/>
          <a:stretch>
            <a:fillRect/>
          </a:stretch>
        </p:blipFill>
        <p:spPr>
          <a:xfrm>
            <a:off x="10692232" y="4918163"/>
            <a:ext cx="1165636" cy="899895"/>
          </a:xfrm>
          <a:prstGeom prst="rect">
            <a:avLst/>
          </a:prstGeom>
        </p:spPr>
      </p:pic>
    </p:spTree>
    <p:extLst>
      <p:ext uri="{BB962C8B-B14F-4D97-AF65-F5344CB8AC3E}">
        <p14:creationId xmlns:p14="http://schemas.microsoft.com/office/powerpoint/2010/main" val="2430725823"/>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Placeholder 8">
            <a:extLst>
              <a:ext uri="{FF2B5EF4-FFF2-40B4-BE49-F238E27FC236}">
                <a16:creationId xmlns:a16="http://schemas.microsoft.com/office/drawing/2014/main" id="{28F67CD5-87BD-5A22-42BB-CC18C0204A05}"/>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333888" y="1933074"/>
            <a:ext cx="1182507" cy="3579859"/>
          </a:xfrm>
          <a:prstGeom prst="rect">
            <a:avLst/>
          </a:prstGeom>
        </p:spPr>
      </p:pic>
      <p:pic>
        <p:nvPicPr>
          <p:cNvPr id="6" name="Picture Placeholder 8">
            <a:extLst>
              <a:ext uri="{FF2B5EF4-FFF2-40B4-BE49-F238E27FC236}">
                <a16:creationId xmlns:a16="http://schemas.microsoft.com/office/drawing/2014/main" id="{9A95BAAB-F4D4-23A4-2145-07B5170E5863}"/>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7207009" y="1778557"/>
            <a:ext cx="1270924" cy="3847526"/>
          </a:xfrm>
          <a:prstGeom prst="rect">
            <a:avLst/>
          </a:prstGeom>
        </p:spPr>
      </p:pic>
      <p:pic>
        <p:nvPicPr>
          <p:cNvPr id="26" name="Picture Placeholder 8">
            <a:extLst>
              <a:ext uri="{FF2B5EF4-FFF2-40B4-BE49-F238E27FC236}">
                <a16:creationId xmlns:a16="http://schemas.microsoft.com/office/drawing/2014/main" id="{AEF2B853-164C-CC75-6705-D523ED50E404}"/>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181918" y="1778557"/>
            <a:ext cx="1270924" cy="3847526"/>
          </a:xfrm>
          <a:prstGeom prst="rect">
            <a:avLst/>
          </a:prstGeom>
        </p:spPr>
      </p:pic>
      <p:sp>
        <p:nvSpPr>
          <p:cNvPr id="7" name="Rectangle 6">
            <a:extLst>
              <a:ext uri="{FF2B5EF4-FFF2-40B4-BE49-F238E27FC236}">
                <a16:creationId xmlns:a16="http://schemas.microsoft.com/office/drawing/2014/main" id="{AA3914EA-580A-BF24-C9FA-CC20FB8C22DC}"/>
              </a:ext>
            </a:extLst>
          </p:cNvPr>
          <p:cNvSpPr/>
          <p:nvPr/>
        </p:nvSpPr>
        <p:spPr>
          <a:xfrm>
            <a:off x="499598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A354253-B11A-27F2-1427-C5B71D1394AC}"/>
              </a:ext>
            </a:extLst>
          </p:cNvPr>
          <p:cNvSpPr/>
          <p:nvPr/>
        </p:nvSpPr>
        <p:spPr>
          <a:xfrm>
            <a:off x="295191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84A1D50-0DCF-3399-F8BF-6AAEC1AC9DB3}"/>
              </a:ext>
            </a:extLst>
          </p:cNvPr>
          <p:cNvSpPr/>
          <p:nvPr/>
        </p:nvSpPr>
        <p:spPr>
          <a:xfrm>
            <a:off x="90785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C0EE2A0-7F59-C590-4D0E-B9C490164825}"/>
              </a:ext>
            </a:extLst>
          </p:cNvPr>
          <p:cNvSpPr txBox="1"/>
          <p:nvPr/>
        </p:nvSpPr>
        <p:spPr>
          <a:xfrm>
            <a:off x="433787" y="542225"/>
            <a:ext cx="9303629" cy="1403461"/>
          </a:xfrm>
          <a:prstGeom prst="rect">
            <a:avLst/>
          </a:prstGeom>
          <a:noFill/>
        </p:spPr>
        <p:txBody>
          <a:bodyPr wrap="square">
            <a:spAutoFit/>
          </a:bodyPr>
          <a:lstStyle/>
          <a:p>
            <a:pPr>
              <a:lnSpc>
                <a:spcPct val="82000"/>
              </a:lnSpc>
            </a:pPr>
            <a:r>
              <a:rPr lang="en-US" altLang="ja-JP" sz="5440" dirty="0">
                <a:solidFill>
                  <a:srgbClr val="601329"/>
                </a:solidFill>
                <a:ea typeface="Yu Gothic Medium" panose="020B0400000000000000" pitchFamily="34" charset="-128"/>
              </a:rPr>
              <a:t>MORNINGTON PENINSULA</a:t>
            </a:r>
            <a:br>
              <a:rPr lang="en-US" sz="5440" dirty="0">
                <a:solidFill>
                  <a:srgbClr val="B2D8BE"/>
                </a:solidFill>
                <a:latin typeface="Yu Gothic Medium" panose="020B0400000000000000" pitchFamily="34" charset="-128"/>
                <a:ea typeface="Yu Gothic Medium" panose="020B0400000000000000" pitchFamily="34" charset="-128"/>
              </a:rPr>
            </a:br>
            <a:r>
              <a:rPr lang="ja-JP" altLang="en-US" sz="4800" b="1" dirty="0">
                <a:solidFill>
                  <a:srgbClr val="B2D8BE"/>
                </a:solidFill>
                <a:latin typeface="Yu Gothic Medium" panose="020B0400000000000000" pitchFamily="34" charset="-128"/>
                <a:ea typeface="Yu Gothic Medium" panose="020B0400000000000000" pitchFamily="34" charset="-128"/>
              </a:rPr>
              <a:t>トップ</a:t>
            </a:r>
            <a:r>
              <a:rPr lang="en-AU" altLang="ja-JP" sz="4800" b="1" dirty="0">
                <a:solidFill>
                  <a:srgbClr val="B2D8BE"/>
                </a:solidFill>
                <a:latin typeface="Yu Gothic Medium" panose="020B0400000000000000" pitchFamily="34" charset="-128"/>
                <a:ea typeface="Yu Gothic Medium" panose="020B0400000000000000" pitchFamily="34" charset="-128"/>
              </a:rPr>
              <a:t>5</a:t>
            </a:r>
            <a:r>
              <a:rPr lang="ja-JP" altLang="en-US" sz="4800" b="1" dirty="0">
                <a:solidFill>
                  <a:srgbClr val="B2D8BE"/>
                </a:solidFill>
                <a:latin typeface="Yu Gothic Medium" panose="020B0400000000000000" pitchFamily="34" charset="-128"/>
                <a:ea typeface="Yu Gothic Medium" panose="020B0400000000000000" pitchFamily="34" charset="-128"/>
              </a:rPr>
              <a:t>品種</a:t>
            </a:r>
            <a:endParaRPr lang="en-US" sz="4800" b="1" dirty="0">
              <a:solidFill>
                <a:srgbClr val="B2D8BE"/>
              </a:solidFill>
              <a:latin typeface="Yu Gothic Medium" panose="020B0400000000000000" pitchFamily="34" charset="-128"/>
              <a:ea typeface="Yu Gothic Medium" panose="020B0400000000000000" pitchFamily="34" charset="-128"/>
            </a:endParaRPr>
          </a:p>
        </p:txBody>
      </p:sp>
      <p:sp>
        <p:nvSpPr>
          <p:cNvPr id="11" name="TextBox 10">
            <a:extLst>
              <a:ext uri="{FF2B5EF4-FFF2-40B4-BE49-F238E27FC236}">
                <a16:creationId xmlns:a16="http://schemas.microsoft.com/office/drawing/2014/main" id="{8362786D-61EA-1185-5300-C0661836E15B}"/>
              </a:ext>
            </a:extLst>
          </p:cNvPr>
          <p:cNvSpPr txBox="1"/>
          <p:nvPr/>
        </p:nvSpPr>
        <p:spPr>
          <a:xfrm>
            <a:off x="907852" y="5470367"/>
            <a:ext cx="1842968" cy="1231106"/>
          </a:xfrm>
          <a:prstGeom prst="rect">
            <a:avLst/>
          </a:prstGeom>
          <a:noFill/>
        </p:spPr>
        <p:txBody>
          <a:bodyPr wrap="square" anchor="b">
            <a:spAutoFit/>
          </a:bodyPr>
          <a:lstStyle/>
          <a:p>
            <a:pPr algn="ctr"/>
            <a:r>
              <a:rPr lang="ja-JP" altLang="en-US">
                <a:solidFill>
                  <a:srgbClr val="601329"/>
                </a:solidFill>
                <a:latin typeface="Yu Gothic Medium" panose="020B0400000000000000" pitchFamily="34" charset="-128"/>
                <a:ea typeface="Yu Gothic Medium" panose="020B0400000000000000" pitchFamily="34" charset="-128"/>
              </a:rPr>
              <a:t>ピノ・ノワール</a:t>
            </a:r>
            <a:endParaRPr lang="en-AU" altLang="ja-JP" dirty="0">
              <a:solidFill>
                <a:srgbClr val="601329"/>
              </a:solidFill>
              <a:latin typeface="Yu Gothic Medium" panose="020B0400000000000000" pitchFamily="34" charset="-128"/>
              <a:ea typeface="Yu Gothic Medium" panose="020B0400000000000000" pitchFamily="34" charset="-128"/>
            </a:endParaRP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48%</a:t>
            </a:r>
          </a:p>
        </p:txBody>
      </p:sp>
      <p:sp>
        <p:nvSpPr>
          <p:cNvPr id="12" name="TextBox 11">
            <a:extLst>
              <a:ext uri="{FF2B5EF4-FFF2-40B4-BE49-F238E27FC236}">
                <a16:creationId xmlns:a16="http://schemas.microsoft.com/office/drawing/2014/main" id="{60AFC8C5-8832-386B-807E-9CAD33AAED43}"/>
              </a:ext>
            </a:extLst>
          </p:cNvPr>
          <p:cNvSpPr txBox="1"/>
          <p:nvPr/>
        </p:nvSpPr>
        <p:spPr>
          <a:xfrm>
            <a:off x="2951916" y="5470367"/>
            <a:ext cx="1842968" cy="1231106"/>
          </a:xfrm>
          <a:prstGeom prst="rect">
            <a:avLst/>
          </a:prstGeom>
          <a:noFill/>
        </p:spPr>
        <p:txBody>
          <a:bodyPr wrap="square" anchor="t">
            <a:spAutoFit/>
          </a:bodyPr>
          <a:lstStyle/>
          <a:p>
            <a:pPr algn="ctr"/>
            <a:r>
              <a:rPr lang="ja-JP" altLang="en-US">
                <a:solidFill>
                  <a:srgbClr val="601329"/>
                </a:solidFill>
                <a:latin typeface="Yu Gothic Medium" panose="020B0400000000000000" pitchFamily="34" charset="-128"/>
                <a:ea typeface="Yu Gothic Medium" panose="020B0400000000000000" pitchFamily="34" charset="-128"/>
              </a:rPr>
              <a:t>シャルドネ</a:t>
            </a:r>
            <a:endParaRPr lang="en-AU" altLang="ja-JP" dirty="0">
              <a:solidFill>
                <a:srgbClr val="601329"/>
              </a:solidFill>
              <a:latin typeface="Yu Gothic Medium" panose="020B0400000000000000" pitchFamily="34" charset="-128"/>
              <a:ea typeface="Yu Gothic Medium" panose="020B0400000000000000" pitchFamily="34" charset="-128"/>
            </a:endParaRP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31%</a:t>
            </a:r>
          </a:p>
        </p:txBody>
      </p:sp>
      <p:sp>
        <p:nvSpPr>
          <p:cNvPr id="13" name="TextBox 12">
            <a:extLst>
              <a:ext uri="{FF2B5EF4-FFF2-40B4-BE49-F238E27FC236}">
                <a16:creationId xmlns:a16="http://schemas.microsoft.com/office/drawing/2014/main" id="{6FDF6DC2-3F08-10CC-5370-2A6C33755B9A}"/>
              </a:ext>
            </a:extLst>
          </p:cNvPr>
          <p:cNvSpPr txBox="1"/>
          <p:nvPr/>
        </p:nvSpPr>
        <p:spPr>
          <a:xfrm>
            <a:off x="4995976" y="5470367"/>
            <a:ext cx="1842968" cy="1508105"/>
          </a:xfrm>
          <a:prstGeom prst="rect">
            <a:avLst/>
          </a:prstGeom>
          <a:noFill/>
        </p:spPr>
        <p:txBody>
          <a:bodyPr wrap="square" anchor="b">
            <a:spAutoFit/>
          </a:bodyPr>
          <a:lstStyle/>
          <a:p>
            <a:pPr algn="ctr"/>
            <a:r>
              <a:rPr lang="ja-JP" altLang="en-US" dirty="0">
                <a:solidFill>
                  <a:srgbClr val="601329"/>
                </a:solidFill>
                <a:latin typeface="Yu Gothic Medium" panose="020B0400000000000000" pitchFamily="34" charset="-128"/>
                <a:ea typeface="Yu Gothic Medium" panose="020B0400000000000000" pitchFamily="34" charset="-128"/>
              </a:rPr>
              <a:t>ピノ・グリ／</a:t>
            </a:r>
            <a:br>
              <a:rPr lang="en-AU" altLang="ja-JP" dirty="0">
                <a:solidFill>
                  <a:srgbClr val="601329"/>
                </a:solidFill>
                <a:latin typeface="Yu Gothic Medium" panose="020B0400000000000000" pitchFamily="34" charset="-128"/>
                <a:ea typeface="Yu Gothic Medium" panose="020B0400000000000000" pitchFamily="34" charset="-128"/>
              </a:rPr>
            </a:br>
            <a:r>
              <a:rPr lang="ja-JP" altLang="en-US" dirty="0">
                <a:solidFill>
                  <a:srgbClr val="601329"/>
                </a:solidFill>
                <a:latin typeface="Yu Gothic Medium" panose="020B0400000000000000" pitchFamily="34" charset="-128"/>
                <a:ea typeface="Yu Gothic Medium" panose="020B0400000000000000" pitchFamily="34" charset="-128"/>
              </a:rPr>
              <a:t>グリージョ</a:t>
            </a:r>
            <a:r>
              <a:rPr lang="en-US" sz="3800" b="1" dirty="0">
                <a:solidFill>
                  <a:schemeClr val="bg1"/>
                </a:solidFill>
                <a:latin typeface="Neue Haas Grotesk Text Pro" panose="020B0504020202020204" pitchFamily="34" charset="77"/>
              </a:rPr>
              <a:t>14%</a:t>
            </a:r>
          </a:p>
          <a:p>
            <a:pPr algn="ctr"/>
            <a:endParaRPr lang="en-US" dirty="0">
              <a:solidFill>
                <a:srgbClr val="601329"/>
              </a:solidFill>
              <a:latin typeface="Neue Haas Grotesk Text Pro" panose="020B0504020202020204" pitchFamily="34" charset="77"/>
            </a:endParaRPr>
          </a:p>
        </p:txBody>
      </p:sp>
      <p:sp>
        <p:nvSpPr>
          <p:cNvPr id="14" name="Rectangle 13">
            <a:extLst>
              <a:ext uri="{FF2B5EF4-FFF2-40B4-BE49-F238E27FC236}">
                <a16:creationId xmlns:a16="http://schemas.microsoft.com/office/drawing/2014/main" id="{E6ED60F5-0CF6-4B5C-7591-2CAD19179AD7}"/>
              </a:ext>
            </a:extLst>
          </p:cNvPr>
          <p:cNvSpPr/>
          <p:nvPr/>
        </p:nvSpPr>
        <p:spPr>
          <a:xfrm>
            <a:off x="704004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50DCDE85-F7E4-B9A3-C622-CC1CA8AD422B}"/>
              </a:ext>
            </a:extLst>
          </p:cNvPr>
          <p:cNvSpPr txBox="1"/>
          <p:nvPr/>
        </p:nvSpPr>
        <p:spPr>
          <a:xfrm>
            <a:off x="7040042" y="5470367"/>
            <a:ext cx="1842968" cy="1231106"/>
          </a:xfrm>
          <a:prstGeom prst="rect">
            <a:avLst/>
          </a:prstGeom>
          <a:noFill/>
        </p:spPr>
        <p:txBody>
          <a:bodyPr wrap="square" anchor="t">
            <a:spAutoFit/>
          </a:bodyPr>
          <a:lstStyle/>
          <a:p>
            <a:pPr algn="ctr"/>
            <a:r>
              <a:rPr lang="ja-JP" altLang="en-US">
                <a:solidFill>
                  <a:srgbClr val="601329"/>
                </a:solidFill>
                <a:latin typeface="Yu Gothic Medium" panose="020B0400000000000000" pitchFamily="34" charset="-128"/>
                <a:ea typeface="Yu Gothic Medium" panose="020B0400000000000000" pitchFamily="34" charset="-128"/>
              </a:rPr>
              <a:t>シラーズ</a:t>
            </a:r>
            <a:endParaRPr lang="en-US" dirty="0">
              <a:solidFill>
                <a:srgbClr val="601329"/>
              </a:solidFill>
              <a:latin typeface="Yu Gothic Medium" panose="020B0400000000000000" pitchFamily="34" charset="-128"/>
              <a:ea typeface="Yu Gothic Medium" panose="020B0400000000000000" pitchFamily="34" charset="-128"/>
            </a:endParaRP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3%</a:t>
            </a:r>
          </a:p>
        </p:txBody>
      </p:sp>
      <p:sp>
        <p:nvSpPr>
          <p:cNvPr id="16" name="Rectangle 15">
            <a:extLst>
              <a:ext uri="{FF2B5EF4-FFF2-40B4-BE49-F238E27FC236}">
                <a16:creationId xmlns:a16="http://schemas.microsoft.com/office/drawing/2014/main" id="{E7BC2C0F-87D8-8C2E-B5D0-B8EDED573367}"/>
              </a:ext>
            </a:extLst>
          </p:cNvPr>
          <p:cNvSpPr/>
          <p:nvPr/>
        </p:nvSpPr>
        <p:spPr>
          <a:xfrm>
            <a:off x="908411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DCFD39E3-6F4B-7BE4-2851-E934DEDFE7BC}"/>
              </a:ext>
            </a:extLst>
          </p:cNvPr>
          <p:cNvSpPr txBox="1"/>
          <p:nvPr/>
        </p:nvSpPr>
        <p:spPr>
          <a:xfrm>
            <a:off x="8994672" y="5483446"/>
            <a:ext cx="2108108" cy="1231106"/>
          </a:xfrm>
          <a:prstGeom prst="rect">
            <a:avLst/>
          </a:prstGeom>
          <a:noFill/>
        </p:spPr>
        <p:txBody>
          <a:bodyPr wrap="square" anchor="t">
            <a:spAutoFit/>
          </a:bodyPr>
          <a:lstStyle/>
          <a:p>
            <a:pPr algn="ctr"/>
            <a:r>
              <a:rPr lang="ja-JP" altLang="en-US" dirty="0">
                <a:solidFill>
                  <a:srgbClr val="601329"/>
                </a:solidFill>
                <a:latin typeface="Yu Gothic Medium" panose="020B0400000000000000" pitchFamily="34" charset="-128"/>
                <a:ea typeface="Yu Gothic Medium" panose="020B0400000000000000" pitchFamily="34" charset="-128"/>
              </a:rPr>
              <a:t>ソーヴィニヨン・ブラン</a:t>
            </a:r>
            <a:br>
              <a:rPr lang="en-AU" altLang="ja-JP" dirty="0">
                <a:solidFill>
                  <a:srgbClr val="601329"/>
                </a:solidFill>
                <a:latin typeface="Yu Gothic Medium" panose="020B0400000000000000" pitchFamily="34" charset="-128"/>
                <a:ea typeface="Yu Gothic Medium" panose="020B0400000000000000" pitchFamily="34" charset="-128"/>
              </a:rPr>
            </a:br>
            <a:r>
              <a:rPr lang="en-US" sz="3800" b="1" dirty="0">
                <a:solidFill>
                  <a:schemeClr val="bg1"/>
                </a:solidFill>
                <a:latin typeface="Neue Haas Grotesk Text Pro" panose="020B0504020202020204" pitchFamily="34" charset="77"/>
              </a:rPr>
              <a:t>2%</a:t>
            </a:r>
          </a:p>
        </p:txBody>
      </p:sp>
      <p:sp>
        <p:nvSpPr>
          <p:cNvPr id="18" name="TextBox 17">
            <a:extLst>
              <a:ext uri="{FF2B5EF4-FFF2-40B4-BE49-F238E27FC236}">
                <a16:creationId xmlns:a16="http://schemas.microsoft.com/office/drawing/2014/main" id="{911F2450-4DCC-60B4-81D6-0AB4FD651E94}"/>
              </a:ext>
            </a:extLst>
          </p:cNvPr>
          <p:cNvSpPr txBox="1"/>
          <p:nvPr/>
        </p:nvSpPr>
        <p:spPr>
          <a:xfrm rot="16200000">
            <a:off x="969949" y="4084438"/>
            <a:ext cx="1873205" cy="371255"/>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PINOT NOIR</a:t>
            </a:r>
          </a:p>
        </p:txBody>
      </p:sp>
      <p:sp>
        <p:nvSpPr>
          <p:cNvPr id="21" name="TextBox 20">
            <a:extLst>
              <a:ext uri="{FF2B5EF4-FFF2-40B4-BE49-F238E27FC236}">
                <a16:creationId xmlns:a16="http://schemas.microsoft.com/office/drawing/2014/main" id="{6B4F8097-F893-7FB6-405F-C762EF6F4314}"/>
              </a:ext>
            </a:extLst>
          </p:cNvPr>
          <p:cNvSpPr txBox="1"/>
          <p:nvPr/>
        </p:nvSpPr>
        <p:spPr>
          <a:xfrm rot="16200000">
            <a:off x="7304650" y="4049268"/>
            <a:ext cx="1278876" cy="371255"/>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SHIRAZ</a:t>
            </a:r>
          </a:p>
        </p:txBody>
      </p:sp>
      <p:sp>
        <p:nvSpPr>
          <p:cNvPr id="5" name="object 10">
            <a:extLst>
              <a:ext uri="{FF2B5EF4-FFF2-40B4-BE49-F238E27FC236}">
                <a16:creationId xmlns:a16="http://schemas.microsoft.com/office/drawing/2014/main" id="{D65BE8BA-7DE3-5EFC-2CA1-DB4A6E7991DA}"/>
              </a:ext>
            </a:extLst>
          </p:cNvPr>
          <p:cNvSpPr txBox="1"/>
          <p:nvPr/>
        </p:nvSpPr>
        <p:spPr>
          <a:xfrm rot="16200000">
            <a:off x="4750782" y="4069993"/>
            <a:ext cx="2348718" cy="285976"/>
          </a:xfrm>
          <a:prstGeom prst="rect">
            <a:avLst/>
          </a:prstGeom>
        </p:spPr>
        <p:txBody>
          <a:bodyPr vert="horz" wrap="square" lIns="0" tIns="12065" rIns="0" bIns="0" rtlCol="0">
            <a:spAutoFit/>
          </a:bodyPr>
          <a:lstStyle/>
          <a:p>
            <a:pPr algn="ctr" defTabSz="914453">
              <a:lnSpc>
                <a:spcPct val="80000"/>
              </a:lnSpc>
              <a:spcBef>
                <a:spcPct val="0"/>
              </a:spcBef>
            </a:pPr>
            <a:r>
              <a:rPr lang="en-AU" sz="2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PINOT GRIGIO</a:t>
            </a:r>
            <a:endParaRPr lang="en-AU" sz="2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pic>
        <p:nvPicPr>
          <p:cNvPr id="2" name="Picture Placeholder 8">
            <a:extLst>
              <a:ext uri="{FF2B5EF4-FFF2-40B4-BE49-F238E27FC236}">
                <a16:creationId xmlns:a16="http://schemas.microsoft.com/office/drawing/2014/main" id="{041AE03D-23CF-6A9C-4BE2-689E1A100D49}"/>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310215" y="1933074"/>
            <a:ext cx="1182507" cy="3579859"/>
          </a:xfrm>
          <a:prstGeom prst="rect">
            <a:avLst/>
          </a:prstGeom>
        </p:spPr>
      </p:pic>
      <p:sp>
        <p:nvSpPr>
          <p:cNvPr id="3" name="object 10">
            <a:extLst>
              <a:ext uri="{FF2B5EF4-FFF2-40B4-BE49-F238E27FC236}">
                <a16:creationId xmlns:a16="http://schemas.microsoft.com/office/drawing/2014/main" id="{80008D51-0C66-F7E2-9BCC-2C87797F3036}"/>
              </a:ext>
            </a:extLst>
          </p:cNvPr>
          <p:cNvSpPr txBox="1"/>
          <p:nvPr/>
        </p:nvSpPr>
        <p:spPr>
          <a:xfrm rot="16200000">
            <a:off x="2727109" y="4069993"/>
            <a:ext cx="2348718" cy="285976"/>
          </a:xfrm>
          <a:prstGeom prst="rect">
            <a:avLst/>
          </a:prstGeom>
        </p:spPr>
        <p:txBody>
          <a:bodyPr vert="horz" wrap="square" lIns="0" tIns="12065" rIns="0" bIns="0" rtlCol="0">
            <a:spAutoFit/>
          </a:bodyPr>
          <a:lstStyle/>
          <a:p>
            <a:pPr algn="ctr" defTabSz="914453">
              <a:lnSpc>
                <a:spcPct val="80000"/>
              </a:lnSpc>
              <a:spcBef>
                <a:spcPct val="0"/>
              </a:spcBef>
            </a:pPr>
            <a:r>
              <a:rPr lang="en-AU" sz="2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CHARDONNAY</a:t>
            </a:r>
            <a:endParaRPr lang="en-AU" sz="2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pic>
        <p:nvPicPr>
          <p:cNvPr id="4" name="Picture Placeholder 8">
            <a:extLst>
              <a:ext uri="{FF2B5EF4-FFF2-40B4-BE49-F238E27FC236}">
                <a16:creationId xmlns:a16="http://schemas.microsoft.com/office/drawing/2014/main" id="{6D728D46-CFC4-77F6-E9C5-A61CDFC9B33A}"/>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9418708" y="1933074"/>
            <a:ext cx="1182507" cy="3579859"/>
          </a:xfrm>
          <a:prstGeom prst="rect">
            <a:avLst/>
          </a:prstGeom>
        </p:spPr>
      </p:pic>
      <p:sp>
        <p:nvSpPr>
          <p:cNvPr id="19" name="object 10">
            <a:extLst>
              <a:ext uri="{FF2B5EF4-FFF2-40B4-BE49-F238E27FC236}">
                <a16:creationId xmlns:a16="http://schemas.microsoft.com/office/drawing/2014/main" id="{759B7314-DF3B-5B79-00FF-29E024DB2040}"/>
              </a:ext>
            </a:extLst>
          </p:cNvPr>
          <p:cNvSpPr txBox="1"/>
          <p:nvPr/>
        </p:nvSpPr>
        <p:spPr>
          <a:xfrm rot="16200000">
            <a:off x="8835602" y="3934572"/>
            <a:ext cx="2348718" cy="556819"/>
          </a:xfrm>
          <a:prstGeom prst="rect">
            <a:avLst/>
          </a:prstGeom>
        </p:spPr>
        <p:txBody>
          <a:bodyPr vert="horz" wrap="square" lIns="0" tIns="12065" rIns="0" bIns="0" rtlCol="0">
            <a:spAutoFit/>
          </a:bodyPr>
          <a:lstStyle/>
          <a:p>
            <a:pPr algn="ctr" defTabSz="914453">
              <a:lnSpc>
                <a:spcPct val="80000"/>
              </a:lnSpc>
              <a:spcBef>
                <a:spcPct val="0"/>
              </a:spcBef>
            </a:pPr>
            <a:r>
              <a:rPr lang="en-AU" sz="2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SAUVIGNON BLANC</a:t>
            </a:r>
            <a:endParaRPr lang="en-AU" sz="2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3859178516"/>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886350" y="2764376"/>
            <a:ext cx="90593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a:cxnSpLocks/>
          </p:cNvCxnSpPr>
          <p:nvPr/>
        </p:nvCxnSpPr>
        <p:spPr>
          <a:xfrm>
            <a:off x="7107330" y="4256340"/>
            <a:ext cx="307060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79" y="552615"/>
            <a:ext cx="6069701" cy="1890582"/>
          </a:xfrm>
          <a:prstGeom prst="rect">
            <a:avLst/>
          </a:prstGeom>
          <a:noFill/>
        </p:spPr>
        <p:txBody>
          <a:bodyPr wrap="square">
            <a:spAutoFit/>
          </a:bodyPr>
          <a:lstStyle/>
          <a:p>
            <a:pPr>
              <a:lnSpc>
                <a:spcPct val="82000"/>
              </a:lnSpc>
            </a:pPr>
            <a:r>
              <a:rPr lang="en-US" sz="3200" dirty="0">
                <a:solidFill>
                  <a:srgbClr val="601329"/>
                </a:solidFill>
                <a:ea typeface="Yu Gothic Medium" panose="020B0400000000000000" pitchFamily="34" charset="-128"/>
              </a:rPr>
              <a:t>MORNINGTON PENINSULA</a:t>
            </a:r>
            <a:br>
              <a:rPr lang="en-US" sz="6000" dirty="0">
                <a:solidFill>
                  <a:srgbClr val="B2D8BE"/>
                </a:solidFill>
                <a:latin typeface="Yu Gothic Medium" panose="020B0400000000000000" pitchFamily="34" charset="-128"/>
                <a:ea typeface="Yu Gothic Medium" panose="020B0400000000000000" pitchFamily="34" charset="-128"/>
              </a:rPr>
            </a:br>
            <a:r>
              <a:rPr lang="ja-JP" altLang="en-US" sz="5440" dirty="0">
                <a:solidFill>
                  <a:srgbClr val="B2D8BE"/>
                </a:solidFill>
                <a:latin typeface="Yu Gothic Medium" panose="020B0400000000000000" pitchFamily="34" charset="-128"/>
                <a:ea typeface="Yu Gothic Medium" panose="020B0400000000000000" pitchFamily="34" charset="-128"/>
              </a:rPr>
              <a:t>ピノ・グリ／</a:t>
            </a:r>
            <a:br>
              <a:rPr lang="en-US" altLang="ja-JP" sz="5440" dirty="0">
                <a:solidFill>
                  <a:srgbClr val="B2D8BE"/>
                </a:solidFill>
                <a:latin typeface="Yu Gothic Medium" panose="020B0400000000000000" pitchFamily="34" charset="-128"/>
                <a:ea typeface="Yu Gothic Medium" panose="020B0400000000000000" pitchFamily="34" charset="-128"/>
              </a:rPr>
            </a:br>
            <a:r>
              <a:rPr lang="ja-JP" altLang="en-US" sz="5440" dirty="0">
                <a:solidFill>
                  <a:srgbClr val="B2D8BE"/>
                </a:solidFill>
                <a:latin typeface="Yu Gothic Medium" panose="020B0400000000000000" pitchFamily="34" charset="-128"/>
                <a:ea typeface="Yu Gothic Medium" panose="020B0400000000000000" pitchFamily="34" charset="-128"/>
              </a:rPr>
              <a:t>グリージョ</a:t>
            </a:r>
            <a:endParaRPr lang="en-US" sz="5440" dirty="0">
              <a:solidFill>
                <a:srgbClr val="B2D8BE"/>
              </a:solidFill>
              <a:latin typeface="Yu Gothic Medium" panose="020B0400000000000000" pitchFamily="34" charset="-128"/>
              <a:ea typeface="Yu Gothic Medium" panose="020B0400000000000000" pitchFamily="34" charset="-128"/>
            </a:endParaRPr>
          </a:p>
        </p:txBody>
      </p:sp>
      <p:sp>
        <p:nvSpPr>
          <p:cNvPr id="47" name="TextBox 46">
            <a:extLst>
              <a:ext uri="{FF2B5EF4-FFF2-40B4-BE49-F238E27FC236}">
                <a16:creationId xmlns:a16="http://schemas.microsoft.com/office/drawing/2014/main" id="{96FF515D-9515-ECD3-82BA-2FF7E96E67D0}"/>
              </a:ext>
            </a:extLst>
          </p:cNvPr>
          <p:cNvSpPr txBox="1"/>
          <p:nvPr/>
        </p:nvSpPr>
        <p:spPr>
          <a:xfrm>
            <a:off x="1395990" y="3522092"/>
            <a:ext cx="3129847" cy="610424"/>
          </a:xfrm>
          <a:prstGeom prst="rect">
            <a:avLst/>
          </a:prstGeom>
          <a:noFill/>
        </p:spPr>
        <p:txBody>
          <a:bodyPr wrap="square" anchor="b">
            <a:spAutoFit/>
          </a:bodyPr>
          <a:lstStyle/>
          <a:p>
            <a:pPr algn="ctr">
              <a:spcBef>
                <a:spcPts val="203"/>
              </a:spcBef>
            </a:pPr>
            <a:r>
              <a:rPr lang="ja-JP" altLang="en-US" sz="1600" b="1" dirty="0">
                <a:effectLst/>
                <a:latin typeface="Yu Gothic" panose="020B0400000000000000" pitchFamily="34" charset="-128"/>
                <a:ea typeface="Yu Gothic" panose="020B0400000000000000" pitchFamily="34" charset="-128"/>
              </a:rPr>
              <a:t>海洋性気候と肥沃な土壌</a:t>
            </a:r>
            <a:endParaRPr lang="en-AU" altLang="ja-JP" sz="1600" b="1" dirty="0">
              <a:effectLst/>
              <a:latin typeface="Yu Gothic" panose="020B0400000000000000" pitchFamily="34" charset="-128"/>
              <a:ea typeface="Yu Gothic" panose="020B0400000000000000" pitchFamily="34" charset="-128"/>
            </a:endParaRPr>
          </a:p>
          <a:p>
            <a:pPr algn="ctr">
              <a:spcBef>
                <a:spcPts val="203"/>
              </a:spcBef>
            </a:pPr>
            <a:r>
              <a:rPr lang="ja-JP" altLang="en-US" sz="1600" dirty="0">
                <a:latin typeface="Yu Gothic Medium" panose="020B0400000000000000" pitchFamily="34" charset="-128"/>
                <a:ea typeface="Yu Gothic Medium" panose="020B0400000000000000" pitchFamily="34" charset="-128"/>
              </a:rPr>
              <a:t>による理想的な生育条件</a:t>
            </a:r>
            <a:endParaRPr lang="en-AU" sz="1600" dirty="0">
              <a:effectLst/>
              <a:latin typeface="Yu Gothic Medium" panose="020B0400000000000000" pitchFamily="34" charset="-128"/>
              <a:ea typeface="Yu Gothic Medium" panose="020B0400000000000000" pitchFamily="34" charset="-128"/>
            </a:endParaRPr>
          </a:p>
        </p:txBody>
      </p:sp>
      <p:pic>
        <p:nvPicPr>
          <p:cNvPr id="5" name="Picture Placeholder 8">
            <a:extLst>
              <a:ext uri="{FF2B5EF4-FFF2-40B4-BE49-F238E27FC236}">
                <a16:creationId xmlns:a16="http://schemas.microsoft.com/office/drawing/2014/main" id="{247010AE-3EE5-D536-5BCC-D7844A0A0DF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550730" y="457200"/>
            <a:ext cx="2114328" cy="6400800"/>
          </a:xfrm>
          <a:prstGeom prst="rect">
            <a:avLst/>
          </a:prstGeom>
        </p:spPr>
      </p:pic>
      <p:sp>
        <p:nvSpPr>
          <p:cNvPr id="7" name="object 10">
            <a:extLst>
              <a:ext uri="{FF2B5EF4-FFF2-40B4-BE49-F238E27FC236}">
                <a16:creationId xmlns:a16="http://schemas.microsoft.com/office/drawing/2014/main" id="{0DD9AB8D-5E6B-684B-A8DD-B86CAC132897}"/>
              </a:ext>
            </a:extLst>
          </p:cNvPr>
          <p:cNvSpPr txBox="1"/>
          <p:nvPr/>
        </p:nvSpPr>
        <p:spPr>
          <a:xfrm rot="16200000">
            <a:off x="4741314" y="4151039"/>
            <a:ext cx="3733160" cy="435312"/>
          </a:xfrm>
          <a:prstGeom prst="rect">
            <a:avLst/>
          </a:prstGeom>
        </p:spPr>
        <p:txBody>
          <a:bodyPr vert="horz" wrap="square" lIns="0" tIns="12065" rIns="0" bIns="0" rtlCol="0">
            <a:spAutoFit/>
          </a:bodyPr>
          <a:lstStyle/>
          <a:p>
            <a:pPr algn="ctr" defTabSz="914453">
              <a:lnSpc>
                <a:spcPct val="80000"/>
              </a:lnSpc>
              <a:spcBef>
                <a:spcPct val="0"/>
              </a:spcBef>
            </a:pPr>
            <a:r>
              <a:rPr lang="en-AU" sz="3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PINOT GRIGIO</a:t>
            </a:r>
            <a:endParaRPr lang="en-AU" sz="3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6" name="TextBox 5">
            <a:extLst>
              <a:ext uri="{FF2B5EF4-FFF2-40B4-BE49-F238E27FC236}">
                <a16:creationId xmlns:a16="http://schemas.microsoft.com/office/drawing/2014/main" id="{55DF217E-BBED-851F-DB9F-4789B3905354}"/>
              </a:ext>
            </a:extLst>
          </p:cNvPr>
          <p:cNvSpPr txBox="1"/>
          <p:nvPr/>
        </p:nvSpPr>
        <p:spPr>
          <a:xfrm>
            <a:off x="9362062" y="4684483"/>
            <a:ext cx="2824226" cy="1896801"/>
          </a:xfrm>
          <a:prstGeom prst="rect">
            <a:avLst/>
          </a:prstGeom>
          <a:noFill/>
        </p:spPr>
        <p:txBody>
          <a:bodyPr wrap="square" anchor="b">
            <a:spAutoFit/>
          </a:bodyPr>
          <a:lstStyle/>
          <a:p>
            <a:pPr>
              <a:lnSpc>
                <a:spcPct val="82000"/>
              </a:lnSpc>
              <a:spcBef>
                <a:spcPts val="150"/>
              </a:spcBef>
              <a:spcAft>
                <a:spcPts val="315"/>
              </a:spcAft>
              <a:buClr>
                <a:srgbClr val="B2D8BE"/>
              </a:buClr>
            </a:pPr>
            <a:r>
              <a:rPr lang="ja-JP" altLang="en-US" sz="1600" b="1" dirty="0">
                <a:latin typeface="Yu Gothic Medium" panose="020B0400000000000000" pitchFamily="34" charset="-128"/>
                <a:ea typeface="Yu Gothic Medium" panose="020B0400000000000000" pitchFamily="34" charset="-128"/>
              </a:rPr>
              <a:t>典型的な風味：</a:t>
            </a:r>
            <a:endParaRPr lang="en-AU" altLang="ja-JP" sz="1600" b="1" dirty="0">
              <a:effectLst/>
              <a:latin typeface="Yu Gothic Medium" panose="020B0400000000000000" pitchFamily="34" charset="-128"/>
              <a:ea typeface="Yu Gothic Medium" panose="020B0400000000000000" pitchFamily="34" charset="-128"/>
            </a:endParaRP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ライム</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レモン</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青リンゴ</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白いネクタリン</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ナシ</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ミネラル</a:t>
            </a:r>
            <a:endParaRPr lang="en-AU" sz="1600" dirty="0">
              <a:effectLst/>
              <a:latin typeface="Yu Gothic Medium" panose="020B0400000000000000" pitchFamily="34" charset="-128"/>
              <a:ea typeface="Yu Gothic Medium" panose="020B0400000000000000" pitchFamily="34" charset="-128"/>
            </a:endParaRPr>
          </a:p>
        </p:txBody>
      </p:sp>
      <p:cxnSp>
        <p:nvCxnSpPr>
          <p:cNvPr id="9" name="Straight Connector 8">
            <a:extLst>
              <a:ext uri="{FF2B5EF4-FFF2-40B4-BE49-F238E27FC236}">
                <a16:creationId xmlns:a16="http://schemas.microsoft.com/office/drawing/2014/main" id="{8C7B403D-F9EA-EA37-AFE7-C8FEC4429B0E}"/>
              </a:ext>
            </a:extLst>
          </p:cNvPr>
          <p:cNvCxnSpPr>
            <a:cxnSpLocks/>
          </p:cNvCxnSpPr>
          <p:nvPr/>
        </p:nvCxnSpPr>
        <p:spPr>
          <a:xfrm>
            <a:off x="10177935" y="4256340"/>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 name="Oval 1">
            <a:extLst>
              <a:ext uri="{FF2B5EF4-FFF2-40B4-BE49-F238E27FC236}">
                <a16:creationId xmlns:a16="http://schemas.microsoft.com/office/drawing/2014/main" id="{871B31A0-A80C-4729-6C27-7EFFE7ABB193}"/>
              </a:ext>
            </a:extLst>
          </p:cNvPr>
          <p:cNvSpPr/>
          <p:nvPr/>
        </p:nvSpPr>
        <p:spPr>
          <a:xfrm>
            <a:off x="7790487" y="1497871"/>
            <a:ext cx="2583929" cy="2583929"/>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3" name="object 58">
            <a:extLst>
              <a:ext uri="{FF2B5EF4-FFF2-40B4-BE49-F238E27FC236}">
                <a16:creationId xmlns:a16="http://schemas.microsoft.com/office/drawing/2014/main" id="{C7B361CD-2639-B5DA-0167-6FB8C3704457}"/>
              </a:ext>
            </a:extLst>
          </p:cNvPr>
          <p:cNvSpPr txBox="1"/>
          <p:nvPr/>
        </p:nvSpPr>
        <p:spPr>
          <a:xfrm>
            <a:off x="7998687" y="2281586"/>
            <a:ext cx="2202438" cy="1016497"/>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r>
              <a:rPr lang="ja-JP" altLang="en-US" sz="1800" dirty="0">
                <a:solidFill>
                  <a:schemeClr val="tx1"/>
                </a:solidFill>
                <a:latin typeface="Yu Gothic" panose="020B0400000000000000" pitchFamily="34" charset="-128"/>
                <a:ea typeface="Yu Gothic" panose="020B0400000000000000" pitchFamily="34" charset="-128"/>
              </a:rPr>
              <a:t>モーニングトン・</a:t>
            </a:r>
            <a:br>
              <a:rPr lang="en-AU" altLang="ja-JP" sz="1800" dirty="0">
                <a:solidFill>
                  <a:schemeClr val="tx1"/>
                </a:solidFill>
                <a:latin typeface="Yu Gothic" panose="020B0400000000000000" pitchFamily="34" charset="-128"/>
                <a:ea typeface="Yu Gothic" panose="020B0400000000000000" pitchFamily="34" charset="-128"/>
              </a:rPr>
            </a:br>
            <a:r>
              <a:rPr lang="ja-JP" altLang="en-US" sz="1800" dirty="0">
                <a:solidFill>
                  <a:schemeClr val="tx1"/>
                </a:solidFill>
                <a:latin typeface="Yu Gothic" panose="020B0400000000000000" pitchFamily="34" charset="-128"/>
                <a:ea typeface="Yu Gothic" panose="020B0400000000000000" pitchFamily="34" charset="-128"/>
              </a:rPr>
              <a:t>ペニンシュラに多く集中するピノ・グリ</a:t>
            </a:r>
            <a:r>
              <a:rPr lang="en-AU" altLang="ja-JP" sz="1800" dirty="0">
                <a:solidFill>
                  <a:schemeClr val="tx1"/>
                </a:solidFill>
                <a:latin typeface="Yu Gothic" panose="020B0400000000000000" pitchFamily="34" charset="-128"/>
                <a:ea typeface="Yu Gothic" panose="020B0400000000000000" pitchFamily="34" charset="-128"/>
              </a:rPr>
              <a:t>/</a:t>
            </a:r>
            <a:r>
              <a:rPr lang="ja-JP" altLang="en-US" sz="1800" dirty="0">
                <a:solidFill>
                  <a:schemeClr val="tx1"/>
                </a:solidFill>
                <a:latin typeface="Yu Gothic" panose="020B0400000000000000" pitchFamily="34" charset="-128"/>
                <a:ea typeface="Yu Gothic" panose="020B0400000000000000" pitchFamily="34" charset="-128"/>
              </a:rPr>
              <a:t>グリージョ</a:t>
            </a:r>
            <a:endParaRPr lang="en-AU" sz="1800" dirty="0">
              <a:solidFill>
                <a:schemeClr val="tx1"/>
              </a:solidFill>
              <a:effectLst/>
              <a:latin typeface="Yu Gothic" panose="020B0400000000000000" pitchFamily="34" charset="-128"/>
              <a:ea typeface="Yu Gothic" panose="020B0400000000000000" pitchFamily="34" charset="-128"/>
            </a:endParaRPr>
          </a:p>
        </p:txBody>
      </p:sp>
      <p:cxnSp>
        <p:nvCxnSpPr>
          <p:cNvPr id="16" name="Straight Connector 15">
            <a:extLst>
              <a:ext uri="{FF2B5EF4-FFF2-40B4-BE49-F238E27FC236}">
                <a16:creationId xmlns:a16="http://schemas.microsoft.com/office/drawing/2014/main" id="{2421C182-5F4C-E00C-18F9-95D51872FEB9}"/>
              </a:ext>
            </a:extLst>
          </p:cNvPr>
          <p:cNvCxnSpPr>
            <a:cxnSpLocks/>
          </p:cNvCxnSpPr>
          <p:nvPr/>
        </p:nvCxnSpPr>
        <p:spPr>
          <a:xfrm>
            <a:off x="2900788" y="4165627"/>
            <a:ext cx="0" cy="642054"/>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EA3CD628-6FEF-0258-0B7C-475E2EFAFC9C}"/>
              </a:ext>
            </a:extLst>
          </p:cNvPr>
          <p:cNvCxnSpPr>
            <a:cxnSpLocks/>
          </p:cNvCxnSpPr>
          <p:nvPr/>
        </p:nvCxnSpPr>
        <p:spPr>
          <a:xfrm>
            <a:off x="2908092" y="4807681"/>
            <a:ext cx="287551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039958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5ADE4-7566-52C0-4E05-21C741464D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FDE61B-5CF3-B98F-9895-1DAF4ABA1928}"/>
              </a:ext>
            </a:extLst>
          </p:cNvPr>
          <p:cNvSpPr>
            <a:spLocks noGrp="1"/>
          </p:cNvSpPr>
          <p:nvPr>
            <p:ph type="title" idx="4294967295"/>
          </p:nvPr>
        </p:nvSpPr>
        <p:spPr>
          <a:xfrm>
            <a:off x="610003" y="589322"/>
            <a:ext cx="7904034" cy="1325562"/>
          </a:xfrm>
        </p:spPr>
        <p:txBody>
          <a:bodyPr/>
          <a:lstStyle/>
          <a:p>
            <a:r>
              <a:rPr lang="ja-JP" altLang="en-US" sz="3200">
                <a:solidFill>
                  <a:schemeClr val="bg2"/>
                </a:solidFill>
                <a:latin typeface="Yu Gothic Medium" panose="020B0400000000000000" pitchFamily="34" charset="-128"/>
                <a:ea typeface="Yu Gothic Medium" panose="020B0400000000000000" pitchFamily="34" charset="-128"/>
              </a:rPr>
              <a:t>ピノ・グリ／グリージョ</a:t>
            </a:r>
            <a:br>
              <a:rPr lang="en-US" sz="3200" dirty="0">
                <a:solidFill>
                  <a:schemeClr val="accent3"/>
                </a:solidFill>
                <a:latin typeface="Yu Gothic Medium" panose="020B0400000000000000" pitchFamily="34" charset="-128"/>
                <a:ea typeface="Yu Gothic Medium" panose="020B0400000000000000" pitchFamily="34" charset="-128"/>
              </a:rPr>
            </a:br>
            <a:r>
              <a:rPr lang="ja-JP" altLang="en-US" sz="4000">
                <a:solidFill>
                  <a:schemeClr val="accent2"/>
                </a:solidFill>
                <a:latin typeface="Yu Gothic Medium" panose="020B0400000000000000" pitchFamily="34" charset="-128"/>
                <a:ea typeface="Yu Gothic Medium" panose="020B0400000000000000" pitchFamily="34" charset="-128"/>
              </a:rPr>
              <a:t>特徴</a:t>
            </a:r>
            <a:endParaRPr lang="en-US" sz="4000" dirty="0">
              <a:solidFill>
                <a:schemeClr val="accent2"/>
              </a:solidFill>
              <a:latin typeface="Yu Gothic Medium" panose="020B0400000000000000" pitchFamily="34" charset="-128"/>
              <a:ea typeface="Yu Gothic Medium" panose="020B0400000000000000" pitchFamily="34" charset="-128"/>
            </a:endParaRPr>
          </a:p>
        </p:txBody>
      </p:sp>
      <p:sp>
        <p:nvSpPr>
          <p:cNvPr id="10" name="Oval 9">
            <a:extLst>
              <a:ext uri="{FF2B5EF4-FFF2-40B4-BE49-F238E27FC236}">
                <a16:creationId xmlns:a16="http://schemas.microsoft.com/office/drawing/2014/main" id="{6F56D2EB-195E-E0F7-2B13-B4E3B0A8B0B4}"/>
              </a:ext>
            </a:extLst>
          </p:cNvPr>
          <p:cNvSpPr/>
          <p:nvPr/>
        </p:nvSpPr>
        <p:spPr>
          <a:xfrm>
            <a:off x="2011496" y="2158545"/>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4" name="Oval 13">
            <a:extLst>
              <a:ext uri="{FF2B5EF4-FFF2-40B4-BE49-F238E27FC236}">
                <a16:creationId xmlns:a16="http://schemas.microsoft.com/office/drawing/2014/main" id="{962BE3D1-FF94-496F-0AE3-EA9C4117F0C3}"/>
              </a:ext>
            </a:extLst>
          </p:cNvPr>
          <p:cNvSpPr/>
          <p:nvPr/>
        </p:nvSpPr>
        <p:spPr>
          <a:xfrm>
            <a:off x="2375639" y="2155643"/>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5" name="Oval 14">
            <a:extLst>
              <a:ext uri="{FF2B5EF4-FFF2-40B4-BE49-F238E27FC236}">
                <a16:creationId xmlns:a16="http://schemas.microsoft.com/office/drawing/2014/main" id="{91291C1B-82A5-4F4A-A87C-2A021E60710E}"/>
              </a:ext>
            </a:extLst>
          </p:cNvPr>
          <p:cNvSpPr/>
          <p:nvPr/>
        </p:nvSpPr>
        <p:spPr>
          <a:xfrm>
            <a:off x="2739782" y="2155643"/>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6" name="Oval 15">
            <a:extLst>
              <a:ext uri="{FF2B5EF4-FFF2-40B4-BE49-F238E27FC236}">
                <a16:creationId xmlns:a16="http://schemas.microsoft.com/office/drawing/2014/main" id="{0BC3DDA9-AB5C-D3C6-6A5D-E4BCE6FF5CD2}"/>
              </a:ext>
            </a:extLst>
          </p:cNvPr>
          <p:cNvSpPr/>
          <p:nvPr/>
        </p:nvSpPr>
        <p:spPr>
          <a:xfrm>
            <a:off x="3103925" y="2155643"/>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1" name="Oval 40">
            <a:extLst>
              <a:ext uri="{FF2B5EF4-FFF2-40B4-BE49-F238E27FC236}">
                <a16:creationId xmlns:a16="http://schemas.microsoft.com/office/drawing/2014/main" id="{5D5E2F84-A7FC-2923-990C-971FADE9EC37}"/>
              </a:ext>
            </a:extLst>
          </p:cNvPr>
          <p:cNvSpPr/>
          <p:nvPr/>
        </p:nvSpPr>
        <p:spPr>
          <a:xfrm>
            <a:off x="3468449" y="2155643"/>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2" name="Oval 41">
            <a:extLst>
              <a:ext uri="{FF2B5EF4-FFF2-40B4-BE49-F238E27FC236}">
                <a16:creationId xmlns:a16="http://schemas.microsoft.com/office/drawing/2014/main" id="{81884036-2716-602E-A397-6AA600F744D3}"/>
              </a:ext>
            </a:extLst>
          </p:cNvPr>
          <p:cNvSpPr/>
          <p:nvPr/>
        </p:nvSpPr>
        <p:spPr>
          <a:xfrm>
            <a:off x="3832973" y="2155643"/>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3" name="Oval 42">
            <a:extLst>
              <a:ext uri="{FF2B5EF4-FFF2-40B4-BE49-F238E27FC236}">
                <a16:creationId xmlns:a16="http://schemas.microsoft.com/office/drawing/2014/main" id="{2B0DB3A5-7DE6-4535-25A9-3B9FFA2A73D3}"/>
              </a:ext>
            </a:extLst>
          </p:cNvPr>
          <p:cNvSpPr/>
          <p:nvPr/>
        </p:nvSpPr>
        <p:spPr>
          <a:xfrm>
            <a:off x="4191318" y="2155643"/>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4" name="Oval 43">
            <a:extLst>
              <a:ext uri="{FF2B5EF4-FFF2-40B4-BE49-F238E27FC236}">
                <a16:creationId xmlns:a16="http://schemas.microsoft.com/office/drawing/2014/main" id="{82CE8839-B14D-EC3A-0C13-1CA5CC770955}"/>
              </a:ext>
            </a:extLst>
          </p:cNvPr>
          <p:cNvSpPr/>
          <p:nvPr/>
        </p:nvSpPr>
        <p:spPr>
          <a:xfrm>
            <a:off x="4562020" y="2155643"/>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5" name="Oval 44">
            <a:extLst>
              <a:ext uri="{FF2B5EF4-FFF2-40B4-BE49-F238E27FC236}">
                <a16:creationId xmlns:a16="http://schemas.microsoft.com/office/drawing/2014/main" id="{FF78DB7C-6710-BFED-03C6-B12CAFED3C04}"/>
              </a:ext>
            </a:extLst>
          </p:cNvPr>
          <p:cNvSpPr/>
          <p:nvPr/>
        </p:nvSpPr>
        <p:spPr>
          <a:xfrm>
            <a:off x="4926544" y="2155643"/>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6" name="Title 2">
            <a:extLst>
              <a:ext uri="{FF2B5EF4-FFF2-40B4-BE49-F238E27FC236}">
                <a16:creationId xmlns:a16="http://schemas.microsoft.com/office/drawing/2014/main" id="{0380C0AA-F88B-1660-EC0B-AB4202E378AB}"/>
              </a:ext>
            </a:extLst>
          </p:cNvPr>
          <p:cNvSpPr txBox="1"/>
          <p:nvPr/>
        </p:nvSpPr>
        <p:spPr>
          <a:xfrm>
            <a:off x="2125019" y="2630239"/>
            <a:ext cx="1957811"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ピノ・グリ／グリージョ</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54" name="Oval 53">
            <a:extLst>
              <a:ext uri="{FF2B5EF4-FFF2-40B4-BE49-F238E27FC236}">
                <a16:creationId xmlns:a16="http://schemas.microsoft.com/office/drawing/2014/main" id="{889E2E6B-B4FC-4D27-093E-FF22D5ADCF2C}"/>
              </a:ext>
            </a:extLst>
          </p:cNvPr>
          <p:cNvSpPr/>
          <p:nvPr/>
        </p:nvSpPr>
        <p:spPr>
          <a:xfrm>
            <a:off x="2011496" y="33438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55" name="Oval 54">
            <a:extLst>
              <a:ext uri="{FF2B5EF4-FFF2-40B4-BE49-F238E27FC236}">
                <a16:creationId xmlns:a16="http://schemas.microsoft.com/office/drawing/2014/main" id="{36AB2BF6-B6E0-550B-F394-A08618E37ABC}"/>
              </a:ext>
            </a:extLst>
          </p:cNvPr>
          <p:cNvSpPr/>
          <p:nvPr/>
        </p:nvSpPr>
        <p:spPr>
          <a:xfrm>
            <a:off x="2375639"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56" name="Oval 55">
            <a:extLst>
              <a:ext uri="{FF2B5EF4-FFF2-40B4-BE49-F238E27FC236}">
                <a16:creationId xmlns:a16="http://schemas.microsoft.com/office/drawing/2014/main" id="{C3F6284D-50A0-B092-6E0B-687AFEAA4EF8}"/>
              </a:ext>
            </a:extLst>
          </p:cNvPr>
          <p:cNvSpPr/>
          <p:nvPr/>
        </p:nvSpPr>
        <p:spPr>
          <a:xfrm>
            <a:off x="2739782"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57" name="Oval 56">
            <a:extLst>
              <a:ext uri="{FF2B5EF4-FFF2-40B4-BE49-F238E27FC236}">
                <a16:creationId xmlns:a16="http://schemas.microsoft.com/office/drawing/2014/main" id="{2B82FD9A-227A-DC48-3962-B75CEF43311F}"/>
              </a:ext>
            </a:extLst>
          </p:cNvPr>
          <p:cNvSpPr/>
          <p:nvPr/>
        </p:nvSpPr>
        <p:spPr>
          <a:xfrm>
            <a:off x="3103925"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59" name="Oval 58">
            <a:extLst>
              <a:ext uri="{FF2B5EF4-FFF2-40B4-BE49-F238E27FC236}">
                <a16:creationId xmlns:a16="http://schemas.microsoft.com/office/drawing/2014/main" id="{28A46049-63B6-2E72-2848-E3A891BCC211}"/>
              </a:ext>
            </a:extLst>
          </p:cNvPr>
          <p:cNvSpPr/>
          <p:nvPr/>
        </p:nvSpPr>
        <p:spPr>
          <a:xfrm>
            <a:off x="3468449"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0" name="Oval 59">
            <a:extLst>
              <a:ext uri="{FF2B5EF4-FFF2-40B4-BE49-F238E27FC236}">
                <a16:creationId xmlns:a16="http://schemas.microsoft.com/office/drawing/2014/main" id="{C5C78655-6C11-AB64-A2ED-7034DF0FF779}"/>
              </a:ext>
            </a:extLst>
          </p:cNvPr>
          <p:cNvSpPr/>
          <p:nvPr/>
        </p:nvSpPr>
        <p:spPr>
          <a:xfrm>
            <a:off x="3832973"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1" name="Oval 60">
            <a:extLst>
              <a:ext uri="{FF2B5EF4-FFF2-40B4-BE49-F238E27FC236}">
                <a16:creationId xmlns:a16="http://schemas.microsoft.com/office/drawing/2014/main" id="{23B7EFA6-29BE-1C16-13C3-30E0CCB4872F}"/>
              </a:ext>
            </a:extLst>
          </p:cNvPr>
          <p:cNvSpPr/>
          <p:nvPr/>
        </p:nvSpPr>
        <p:spPr>
          <a:xfrm>
            <a:off x="4191318"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2" name="Oval 61">
            <a:extLst>
              <a:ext uri="{FF2B5EF4-FFF2-40B4-BE49-F238E27FC236}">
                <a16:creationId xmlns:a16="http://schemas.microsoft.com/office/drawing/2014/main" id="{ACF69098-86FD-FE77-8092-920C4D167604}"/>
              </a:ext>
            </a:extLst>
          </p:cNvPr>
          <p:cNvSpPr/>
          <p:nvPr/>
        </p:nvSpPr>
        <p:spPr>
          <a:xfrm>
            <a:off x="4562020"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3" name="Oval 62">
            <a:extLst>
              <a:ext uri="{FF2B5EF4-FFF2-40B4-BE49-F238E27FC236}">
                <a16:creationId xmlns:a16="http://schemas.microsoft.com/office/drawing/2014/main" id="{6B028919-6A18-01F4-BB26-F18ECE53911C}"/>
              </a:ext>
            </a:extLst>
          </p:cNvPr>
          <p:cNvSpPr/>
          <p:nvPr/>
        </p:nvSpPr>
        <p:spPr>
          <a:xfrm>
            <a:off x="4926544"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9" name="Oval 68">
            <a:extLst>
              <a:ext uri="{FF2B5EF4-FFF2-40B4-BE49-F238E27FC236}">
                <a16:creationId xmlns:a16="http://schemas.microsoft.com/office/drawing/2014/main" id="{0578BD73-E803-010F-D580-99A4F5AF1A1C}"/>
              </a:ext>
            </a:extLst>
          </p:cNvPr>
          <p:cNvSpPr/>
          <p:nvPr/>
        </p:nvSpPr>
        <p:spPr>
          <a:xfrm>
            <a:off x="2011496" y="4184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0" name="Oval 69">
            <a:extLst>
              <a:ext uri="{FF2B5EF4-FFF2-40B4-BE49-F238E27FC236}">
                <a16:creationId xmlns:a16="http://schemas.microsoft.com/office/drawing/2014/main" id="{9C50D499-92FE-191F-A066-1C441C1AFEE6}"/>
              </a:ext>
            </a:extLst>
          </p:cNvPr>
          <p:cNvSpPr/>
          <p:nvPr/>
        </p:nvSpPr>
        <p:spPr>
          <a:xfrm>
            <a:off x="2375639"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1" name="Oval 70">
            <a:extLst>
              <a:ext uri="{FF2B5EF4-FFF2-40B4-BE49-F238E27FC236}">
                <a16:creationId xmlns:a16="http://schemas.microsoft.com/office/drawing/2014/main" id="{038F7BF3-915C-F506-9D7B-79E20DE5B43B}"/>
              </a:ext>
            </a:extLst>
          </p:cNvPr>
          <p:cNvSpPr/>
          <p:nvPr/>
        </p:nvSpPr>
        <p:spPr>
          <a:xfrm>
            <a:off x="2739782"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2" name="Oval 71">
            <a:extLst>
              <a:ext uri="{FF2B5EF4-FFF2-40B4-BE49-F238E27FC236}">
                <a16:creationId xmlns:a16="http://schemas.microsoft.com/office/drawing/2014/main" id="{CD312308-6A25-F4D2-DEEB-2DCB01093378}"/>
              </a:ext>
            </a:extLst>
          </p:cNvPr>
          <p:cNvSpPr/>
          <p:nvPr/>
        </p:nvSpPr>
        <p:spPr>
          <a:xfrm>
            <a:off x="3103925"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4" name="Oval 73">
            <a:extLst>
              <a:ext uri="{FF2B5EF4-FFF2-40B4-BE49-F238E27FC236}">
                <a16:creationId xmlns:a16="http://schemas.microsoft.com/office/drawing/2014/main" id="{E43B8C7F-07DF-0ECB-5312-0A55CBB4A72E}"/>
              </a:ext>
            </a:extLst>
          </p:cNvPr>
          <p:cNvSpPr/>
          <p:nvPr/>
        </p:nvSpPr>
        <p:spPr>
          <a:xfrm>
            <a:off x="3468449"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5" name="Oval 74">
            <a:extLst>
              <a:ext uri="{FF2B5EF4-FFF2-40B4-BE49-F238E27FC236}">
                <a16:creationId xmlns:a16="http://schemas.microsoft.com/office/drawing/2014/main" id="{5BFD544A-5966-9EFC-5B26-0EBC880CA6A7}"/>
              </a:ext>
            </a:extLst>
          </p:cNvPr>
          <p:cNvSpPr/>
          <p:nvPr/>
        </p:nvSpPr>
        <p:spPr>
          <a:xfrm>
            <a:off x="3832973"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6" name="Oval 75">
            <a:extLst>
              <a:ext uri="{FF2B5EF4-FFF2-40B4-BE49-F238E27FC236}">
                <a16:creationId xmlns:a16="http://schemas.microsoft.com/office/drawing/2014/main" id="{7EF0F0EC-AE6F-D745-543C-59511E924829}"/>
              </a:ext>
            </a:extLst>
          </p:cNvPr>
          <p:cNvSpPr/>
          <p:nvPr/>
        </p:nvSpPr>
        <p:spPr>
          <a:xfrm>
            <a:off x="4191318"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7" name="Oval 76">
            <a:extLst>
              <a:ext uri="{FF2B5EF4-FFF2-40B4-BE49-F238E27FC236}">
                <a16:creationId xmlns:a16="http://schemas.microsoft.com/office/drawing/2014/main" id="{B2F2A0B3-CB15-A8CC-3165-78E705E00DA0}"/>
              </a:ext>
            </a:extLst>
          </p:cNvPr>
          <p:cNvSpPr/>
          <p:nvPr/>
        </p:nvSpPr>
        <p:spPr>
          <a:xfrm>
            <a:off x="4562020"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8" name="Oval 77">
            <a:extLst>
              <a:ext uri="{FF2B5EF4-FFF2-40B4-BE49-F238E27FC236}">
                <a16:creationId xmlns:a16="http://schemas.microsoft.com/office/drawing/2014/main" id="{87343FB6-7E3B-B3DE-5779-F283805FF772}"/>
              </a:ext>
            </a:extLst>
          </p:cNvPr>
          <p:cNvSpPr/>
          <p:nvPr/>
        </p:nvSpPr>
        <p:spPr>
          <a:xfrm>
            <a:off x="4926544"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0" name="Oval 89">
            <a:extLst>
              <a:ext uri="{FF2B5EF4-FFF2-40B4-BE49-F238E27FC236}">
                <a16:creationId xmlns:a16="http://schemas.microsoft.com/office/drawing/2014/main" id="{9ADF75C1-2283-CB22-99AC-2C1A54F55AA9}"/>
              </a:ext>
            </a:extLst>
          </p:cNvPr>
          <p:cNvSpPr/>
          <p:nvPr/>
        </p:nvSpPr>
        <p:spPr>
          <a:xfrm>
            <a:off x="2011496" y="502433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1" name="Oval 90">
            <a:extLst>
              <a:ext uri="{FF2B5EF4-FFF2-40B4-BE49-F238E27FC236}">
                <a16:creationId xmlns:a16="http://schemas.microsoft.com/office/drawing/2014/main" id="{0C790E21-B961-56B1-A980-C1C60AD6D249}"/>
              </a:ext>
            </a:extLst>
          </p:cNvPr>
          <p:cNvSpPr/>
          <p:nvPr/>
        </p:nvSpPr>
        <p:spPr>
          <a:xfrm>
            <a:off x="2375639"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2" name="Oval 91">
            <a:extLst>
              <a:ext uri="{FF2B5EF4-FFF2-40B4-BE49-F238E27FC236}">
                <a16:creationId xmlns:a16="http://schemas.microsoft.com/office/drawing/2014/main" id="{B4E5A90C-4C56-B0A4-F80E-15BA53D01685}"/>
              </a:ext>
            </a:extLst>
          </p:cNvPr>
          <p:cNvSpPr/>
          <p:nvPr/>
        </p:nvSpPr>
        <p:spPr>
          <a:xfrm>
            <a:off x="2739782"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3" name="Oval 92">
            <a:extLst>
              <a:ext uri="{FF2B5EF4-FFF2-40B4-BE49-F238E27FC236}">
                <a16:creationId xmlns:a16="http://schemas.microsoft.com/office/drawing/2014/main" id="{95D78A90-2F29-8309-25EF-AF983C9E0DF4}"/>
              </a:ext>
            </a:extLst>
          </p:cNvPr>
          <p:cNvSpPr/>
          <p:nvPr/>
        </p:nvSpPr>
        <p:spPr>
          <a:xfrm>
            <a:off x="3103925"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4" name="Oval 93">
            <a:extLst>
              <a:ext uri="{FF2B5EF4-FFF2-40B4-BE49-F238E27FC236}">
                <a16:creationId xmlns:a16="http://schemas.microsoft.com/office/drawing/2014/main" id="{B8D7AD80-E89E-94FC-05B3-65E2B789EDBF}"/>
              </a:ext>
            </a:extLst>
          </p:cNvPr>
          <p:cNvSpPr/>
          <p:nvPr/>
        </p:nvSpPr>
        <p:spPr>
          <a:xfrm>
            <a:off x="3468449"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5" name="Oval 94">
            <a:extLst>
              <a:ext uri="{FF2B5EF4-FFF2-40B4-BE49-F238E27FC236}">
                <a16:creationId xmlns:a16="http://schemas.microsoft.com/office/drawing/2014/main" id="{C359EA06-9A7D-9E0F-4522-82CD640F0D85}"/>
              </a:ext>
            </a:extLst>
          </p:cNvPr>
          <p:cNvSpPr/>
          <p:nvPr/>
        </p:nvSpPr>
        <p:spPr>
          <a:xfrm>
            <a:off x="3832973"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6" name="Oval 95">
            <a:extLst>
              <a:ext uri="{FF2B5EF4-FFF2-40B4-BE49-F238E27FC236}">
                <a16:creationId xmlns:a16="http://schemas.microsoft.com/office/drawing/2014/main" id="{28D376A2-3656-F7BF-8E97-DA95B182B782}"/>
              </a:ext>
            </a:extLst>
          </p:cNvPr>
          <p:cNvSpPr/>
          <p:nvPr/>
        </p:nvSpPr>
        <p:spPr>
          <a:xfrm>
            <a:off x="4191318"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7" name="Oval 96">
            <a:extLst>
              <a:ext uri="{FF2B5EF4-FFF2-40B4-BE49-F238E27FC236}">
                <a16:creationId xmlns:a16="http://schemas.microsoft.com/office/drawing/2014/main" id="{86771A24-F00F-4429-B5A3-60CC5B631545}"/>
              </a:ext>
            </a:extLst>
          </p:cNvPr>
          <p:cNvSpPr/>
          <p:nvPr/>
        </p:nvSpPr>
        <p:spPr>
          <a:xfrm>
            <a:off x="4562020"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8" name="Oval 97">
            <a:extLst>
              <a:ext uri="{FF2B5EF4-FFF2-40B4-BE49-F238E27FC236}">
                <a16:creationId xmlns:a16="http://schemas.microsoft.com/office/drawing/2014/main" id="{11320E13-6CCD-AA11-E9F0-092E97D873B8}"/>
              </a:ext>
            </a:extLst>
          </p:cNvPr>
          <p:cNvSpPr/>
          <p:nvPr/>
        </p:nvSpPr>
        <p:spPr>
          <a:xfrm>
            <a:off x="4926544"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05" name="Oval 104">
            <a:extLst>
              <a:ext uri="{FF2B5EF4-FFF2-40B4-BE49-F238E27FC236}">
                <a16:creationId xmlns:a16="http://schemas.microsoft.com/office/drawing/2014/main" id="{C078604D-736D-2D36-8664-746636080348}"/>
              </a:ext>
            </a:extLst>
          </p:cNvPr>
          <p:cNvSpPr/>
          <p:nvPr/>
        </p:nvSpPr>
        <p:spPr>
          <a:xfrm>
            <a:off x="2011496" y="537032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06" name="Oval 105">
            <a:extLst>
              <a:ext uri="{FF2B5EF4-FFF2-40B4-BE49-F238E27FC236}">
                <a16:creationId xmlns:a16="http://schemas.microsoft.com/office/drawing/2014/main" id="{DCF7E2D1-1D3D-AE8A-B1C6-08055DE528DA}"/>
              </a:ext>
            </a:extLst>
          </p:cNvPr>
          <p:cNvSpPr/>
          <p:nvPr/>
        </p:nvSpPr>
        <p:spPr>
          <a:xfrm>
            <a:off x="2375639"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07" name="Oval 106">
            <a:extLst>
              <a:ext uri="{FF2B5EF4-FFF2-40B4-BE49-F238E27FC236}">
                <a16:creationId xmlns:a16="http://schemas.microsoft.com/office/drawing/2014/main" id="{47DC42B4-9713-6197-7E67-351186EFCE73}"/>
              </a:ext>
            </a:extLst>
          </p:cNvPr>
          <p:cNvSpPr/>
          <p:nvPr/>
        </p:nvSpPr>
        <p:spPr>
          <a:xfrm>
            <a:off x="2739782"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08" name="Oval 107">
            <a:extLst>
              <a:ext uri="{FF2B5EF4-FFF2-40B4-BE49-F238E27FC236}">
                <a16:creationId xmlns:a16="http://schemas.microsoft.com/office/drawing/2014/main" id="{8B7D4B46-0DBC-8E17-9E4A-ED8869CBCB88}"/>
              </a:ext>
            </a:extLst>
          </p:cNvPr>
          <p:cNvSpPr/>
          <p:nvPr/>
        </p:nvSpPr>
        <p:spPr>
          <a:xfrm>
            <a:off x="3103925"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09" name="Oval 108">
            <a:extLst>
              <a:ext uri="{FF2B5EF4-FFF2-40B4-BE49-F238E27FC236}">
                <a16:creationId xmlns:a16="http://schemas.microsoft.com/office/drawing/2014/main" id="{809198EE-61B6-0C55-5E72-CC96478B3081}"/>
              </a:ext>
            </a:extLst>
          </p:cNvPr>
          <p:cNvSpPr/>
          <p:nvPr/>
        </p:nvSpPr>
        <p:spPr>
          <a:xfrm>
            <a:off x="3468449"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0" name="Oval 109">
            <a:extLst>
              <a:ext uri="{FF2B5EF4-FFF2-40B4-BE49-F238E27FC236}">
                <a16:creationId xmlns:a16="http://schemas.microsoft.com/office/drawing/2014/main" id="{BE48170E-C2C8-5ECB-7B4E-4825282DA9F8}"/>
              </a:ext>
            </a:extLst>
          </p:cNvPr>
          <p:cNvSpPr/>
          <p:nvPr/>
        </p:nvSpPr>
        <p:spPr>
          <a:xfrm>
            <a:off x="3832973"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1" name="Oval 110">
            <a:extLst>
              <a:ext uri="{FF2B5EF4-FFF2-40B4-BE49-F238E27FC236}">
                <a16:creationId xmlns:a16="http://schemas.microsoft.com/office/drawing/2014/main" id="{ABB9A261-A519-8F83-CC9C-C27E7BE7C8BC}"/>
              </a:ext>
            </a:extLst>
          </p:cNvPr>
          <p:cNvSpPr/>
          <p:nvPr/>
        </p:nvSpPr>
        <p:spPr>
          <a:xfrm>
            <a:off x="4191318"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2" name="Oval 111">
            <a:extLst>
              <a:ext uri="{FF2B5EF4-FFF2-40B4-BE49-F238E27FC236}">
                <a16:creationId xmlns:a16="http://schemas.microsoft.com/office/drawing/2014/main" id="{3C6B49AE-22F4-29C7-6562-D5F7B5533FAF}"/>
              </a:ext>
            </a:extLst>
          </p:cNvPr>
          <p:cNvSpPr/>
          <p:nvPr/>
        </p:nvSpPr>
        <p:spPr>
          <a:xfrm>
            <a:off x="4562020"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3" name="Oval 112">
            <a:extLst>
              <a:ext uri="{FF2B5EF4-FFF2-40B4-BE49-F238E27FC236}">
                <a16:creationId xmlns:a16="http://schemas.microsoft.com/office/drawing/2014/main" id="{458A706B-18C3-65BA-DD55-E8D0F35DB7E9}"/>
              </a:ext>
            </a:extLst>
          </p:cNvPr>
          <p:cNvSpPr/>
          <p:nvPr/>
        </p:nvSpPr>
        <p:spPr>
          <a:xfrm>
            <a:off x="4926544"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6" name="Oval 115">
            <a:extLst>
              <a:ext uri="{FF2B5EF4-FFF2-40B4-BE49-F238E27FC236}">
                <a16:creationId xmlns:a16="http://schemas.microsoft.com/office/drawing/2014/main" id="{D11C57C6-EF40-F4C0-3BC7-803F45BD5066}"/>
              </a:ext>
            </a:extLst>
          </p:cNvPr>
          <p:cNvSpPr/>
          <p:nvPr/>
        </p:nvSpPr>
        <p:spPr>
          <a:xfrm>
            <a:off x="2011496" y="615498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7" name="Oval 116">
            <a:extLst>
              <a:ext uri="{FF2B5EF4-FFF2-40B4-BE49-F238E27FC236}">
                <a16:creationId xmlns:a16="http://schemas.microsoft.com/office/drawing/2014/main" id="{4274FBC1-5792-4EF8-6975-F5AA36DEF46D}"/>
              </a:ext>
            </a:extLst>
          </p:cNvPr>
          <p:cNvSpPr/>
          <p:nvPr/>
        </p:nvSpPr>
        <p:spPr>
          <a:xfrm>
            <a:off x="2375639"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8" name="Oval 117">
            <a:extLst>
              <a:ext uri="{FF2B5EF4-FFF2-40B4-BE49-F238E27FC236}">
                <a16:creationId xmlns:a16="http://schemas.microsoft.com/office/drawing/2014/main" id="{88F5D0DA-5D57-0855-F499-3E4388E0A04B}"/>
              </a:ext>
            </a:extLst>
          </p:cNvPr>
          <p:cNvSpPr/>
          <p:nvPr/>
        </p:nvSpPr>
        <p:spPr>
          <a:xfrm>
            <a:off x="2739782"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9" name="Oval 118">
            <a:extLst>
              <a:ext uri="{FF2B5EF4-FFF2-40B4-BE49-F238E27FC236}">
                <a16:creationId xmlns:a16="http://schemas.microsoft.com/office/drawing/2014/main" id="{D70863FB-17C8-F44A-FCF0-935042648F15}"/>
              </a:ext>
            </a:extLst>
          </p:cNvPr>
          <p:cNvSpPr/>
          <p:nvPr/>
        </p:nvSpPr>
        <p:spPr>
          <a:xfrm>
            <a:off x="3103925"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21" name="Oval 120">
            <a:extLst>
              <a:ext uri="{FF2B5EF4-FFF2-40B4-BE49-F238E27FC236}">
                <a16:creationId xmlns:a16="http://schemas.microsoft.com/office/drawing/2014/main" id="{EEF402AA-A4A0-D4C2-059E-E66982B6EBE5}"/>
              </a:ext>
            </a:extLst>
          </p:cNvPr>
          <p:cNvSpPr/>
          <p:nvPr/>
        </p:nvSpPr>
        <p:spPr>
          <a:xfrm>
            <a:off x="3468068"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23" name="Oval 122">
            <a:extLst>
              <a:ext uri="{FF2B5EF4-FFF2-40B4-BE49-F238E27FC236}">
                <a16:creationId xmlns:a16="http://schemas.microsoft.com/office/drawing/2014/main" id="{E1CF8C33-738A-C89E-6C4A-20BAC9F3863E}"/>
              </a:ext>
            </a:extLst>
          </p:cNvPr>
          <p:cNvSpPr/>
          <p:nvPr/>
        </p:nvSpPr>
        <p:spPr>
          <a:xfrm>
            <a:off x="4562020"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24" name="Oval 123">
            <a:extLst>
              <a:ext uri="{FF2B5EF4-FFF2-40B4-BE49-F238E27FC236}">
                <a16:creationId xmlns:a16="http://schemas.microsoft.com/office/drawing/2014/main" id="{090B0514-3BDB-C3CE-E2C8-7DF23BABCD3E}"/>
              </a:ext>
            </a:extLst>
          </p:cNvPr>
          <p:cNvSpPr/>
          <p:nvPr/>
        </p:nvSpPr>
        <p:spPr>
          <a:xfrm>
            <a:off x="4926544"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25" name="Title 2">
            <a:extLst>
              <a:ext uri="{FF2B5EF4-FFF2-40B4-BE49-F238E27FC236}">
                <a16:creationId xmlns:a16="http://schemas.microsoft.com/office/drawing/2014/main" id="{F7BE47A5-31FE-7369-C739-812BB7B8CA83}"/>
              </a:ext>
            </a:extLst>
          </p:cNvPr>
          <p:cNvSpPr txBox="1"/>
          <p:nvPr/>
        </p:nvSpPr>
        <p:spPr>
          <a:xfrm>
            <a:off x="1913464"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Yu Gothic" panose="020B0400000000000000" pitchFamily="34" charset="-128"/>
                <a:ea typeface="Yu Gothic" panose="020B0400000000000000" pitchFamily="34" charset="-128"/>
              </a:rPr>
              <a:t>8%</a:t>
            </a:r>
          </a:p>
        </p:txBody>
      </p:sp>
      <p:sp>
        <p:nvSpPr>
          <p:cNvPr id="126" name="Title 2">
            <a:extLst>
              <a:ext uri="{FF2B5EF4-FFF2-40B4-BE49-F238E27FC236}">
                <a16:creationId xmlns:a16="http://schemas.microsoft.com/office/drawing/2014/main" id="{0CAD56FE-068D-C6AD-6B06-DF4BF875D846}"/>
              </a:ext>
            </a:extLst>
          </p:cNvPr>
          <p:cNvSpPr txBox="1"/>
          <p:nvPr/>
        </p:nvSpPr>
        <p:spPr>
          <a:xfrm>
            <a:off x="3290332" y="5855757"/>
            <a:ext cx="1376562" cy="253654"/>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Yu Gothic" panose="020B0400000000000000" pitchFamily="34" charset="-128"/>
                <a:ea typeface="Yu Gothic" panose="020B0400000000000000" pitchFamily="34" charset="-128"/>
              </a:rPr>
              <a:t>12.5% – 14.5%</a:t>
            </a:r>
          </a:p>
        </p:txBody>
      </p:sp>
      <p:sp>
        <p:nvSpPr>
          <p:cNvPr id="127" name="Title 2">
            <a:extLst>
              <a:ext uri="{FF2B5EF4-FFF2-40B4-BE49-F238E27FC236}">
                <a16:creationId xmlns:a16="http://schemas.microsoft.com/office/drawing/2014/main" id="{B5A9709D-06AD-382A-042C-DC037BA6DFC0}"/>
              </a:ext>
            </a:extLst>
          </p:cNvPr>
          <p:cNvSpPr txBox="1"/>
          <p:nvPr/>
        </p:nvSpPr>
        <p:spPr>
          <a:xfrm>
            <a:off x="4476346" y="583499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Yu Gothic" panose="020B0400000000000000" pitchFamily="34" charset="-128"/>
                <a:ea typeface="Yu Gothic" panose="020B0400000000000000" pitchFamily="34" charset="-128"/>
              </a:rPr>
              <a:t>17%</a:t>
            </a:r>
          </a:p>
        </p:txBody>
      </p:sp>
      <p:grpSp>
        <p:nvGrpSpPr>
          <p:cNvPr id="6" name="Group 5">
            <a:extLst>
              <a:ext uri="{FF2B5EF4-FFF2-40B4-BE49-F238E27FC236}">
                <a16:creationId xmlns:a16="http://schemas.microsoft.com/office/drawing/2014/main" id="{0ADF244D-39DB-5622-CC55-F58F33415D2F}"/>
              </a:ext>
            </a:extLst>
          </p:cNvPr>
          <p:cNvGrpSpPr/>
          <p:nvPr/>
        </p:nvGrpSpPr>
        <p:grpSpPr>
          <a:xfrm>
            <a:off x="3465682" y="6152078"/>
            <a:ext cx="1010664" cy="272668"/>
            <a:chOff x="7674890" y="5926610"/>
            <a:chExt cx="1010664" cy="272668"/>
          </a:xfrm>
        </p:grpSpPr>
        <p:sp>
          <p:nvSpPr>
            <p:cNvPr id="8" name="Freeform 7">
              <a:extLst>
                <a:ext uri="{FF2B5EF4-FFF2-40B4-BE49-F238E27FC236}">
                  <a16:creationId xmlns:a16="http://schemas.microsoft.com/office/drawing/2014/main" id="{4457550D-D6A7-A7C4-1FA9-F03BB865B97A}"/>
                </a:ext>
              </a:extLst>
            </p:cNvPr>
            <p:cNvSpPr/>
            <p:nvPr/>
          </p:nvSpPr>
          <p:spPr>
            <a:xfrm>
              <a:off x="8543846"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latin typeface="Yu Gothic" panose="020B0400000000000000" pitchFamily="34" charset="-128"/>
                <a:ea typeface="Yu Gothic" panose="020B0400000000000000" pitchFamily="34" charset="-128"/>
              </a:endParaRPr>
            </a:p>
          </p:txBody>
        </p:sp>
        <p:sp>
          <p:nvSpPr>
            <p:cNvPr id="9" name="Freeform 8">
              <a:extLst>
                <a:ext uri="{FF2B5EF4-FFF2-40B4-BE49-F238E27FC236}">
                  <a16:creationId xmlns:a16="http://schemas.microsoft.com/office/drawing/2014/main" id="{4C18D776-10EF-45C9-08AB-E3BB051419BD}"/>
                </a:ext>
              </a:extLst>
            </p:cNvPr>
            <p:cNvSpPr/>
            <p:nvPr/>
          </p:nvSpPr>
          <p:spPr>
            <a:xfrm rot="10800000">
              <a:off x="8406920"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latin typeface="Yu Gothic" panose="020B0400000000000000" pitchFamily="34" charset="-128"/>
                <a:ea typeface="Yu Gothic" panose="020B0400000000000000" pitchFamily="34" charset="-128"/>
              </a:endParaRPr>
            </a:p>
          </p:txBody>
        </p:sp>
        <p:sp>
          <p:nvSpPr>
            <p:cNvPr id="12" name="Freeform 11">
              <a:extLst>
                <a:ext uri="{FF2B5EF4-FFF2-40B4-BE49-F238E27FC236}">
                  <a16:creationId xmlns:a16="http://schemas.microsoft.com/office/drawing/2014/main" id="{35855531-27C6-679E-C97F-AF870D24775B}"/>
                </a:ext>
              </a:extLst>
            </p:cNvPr>
            <p:cNvSpPr/>
            <p:nvPr/>
          </p:nvSpPr>
          <p:spPr>
            <a:xfrm rot="10800000">
              <a:off x="7674890"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latin typeface="Yu Gothic" panose="020B0400000000000000" pitchFamily="34" charset="-128"/>
                <a:ea typeface="Yu Gothic" panose="020B0400000000000000" pitchFamily="34" charset="-128"/>
              </a:endParaRPr>
            </a:p>
          </p:txBody>
        </p:sp>
      </p:grpSp>
      <p:cxnSp>
        <p:nvCxnSpPr>
          <p:cNvPr id="11" name="Straight Connector 10">
            <a:extLst>
              <a:ext uri="{FF2B5EF4-FFF2-40B4-BE49-F238E27FC236}">
                <a16:creationId xmlns:a16="http://schemas.microsoft.com/office/drawing/2014/main" id="{57F252BD-6762-EC66-7068-AC9CF694399B}"/>
              </a:ext>
            </a:extLst>
          </p:cNvPr>
          <p:cNvCxnSpPr>
            <a:cxnSpLocks/>
          </p:cNvCxnSpPr>
          <p:nvPr/>
        </p:nvCxnSpPr>
        <p:spPr>
          <a:xfrm>
            <a:off x="2137274" y="2605099"/>
            <a:ext cx="181768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A9F847C-F6A3-750E-3F76-D88E6683C2CD}"/>
              </a:ext>
            </a:extLst>
          </p:cNvPr>
          <p:cNvCxnSpPr>
            <a:cxnSpLocks/>
          </p:cNvCxnSpPr>
          <p:nvPr/>
        </p:nvCxnSpPr>
        <p:spPr>
          <a:xfrm>
            <a:off x="3971414" y="2466772"/>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Oval 2">
            <a:extLst>
              <a:ext uri="{FF2B5EF4-FFF2-40B4-BE49-F238E27FC236}">
                <a16:creationId xmlns:a16="http://schemas.microsoft.com/office/drawing/2014/main" id="{32FE7FAC-8AD5-96BC-264F-50623C602AE8}"/>
              </a:ext>
            </a:extLst>
          </p:cNvPr>
          <p:cNvSpPr/>
          <p:nvPr/>
        </p:nvSpPr>
        <p:spPr>
          <a:xfrm>
            <a:off x="3836298"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pic>
        <p:nvPicPr>
          <p:cNvPr id="4" name="Picture Placeholder 8">
            <a:extLst>
              <a:ext uri="{FF2B5EF4-FFF2-40B4-BE49-F238E27FC236}">
                <a16:creationId xmlns:a16="http://schemas.microsoft.com/office/drawing/2014/main" id="{7DEC7D28-976B-DF3B-B28E-CC992441B08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860962" y="457200"/>
            <a:ext cx="2114328" cy="6400800"/>
          </a:xfrm>
          <a:prstGeom prst="rect">
            <a:avLst/>
          </a:prstGeom>
        </p:spPr>
      </p:pic>
      <p:sp>
        <p:nvSpPr>
          <p:cNvPr id="5" name="object 10">
            <a:extLst>
              <a:ext uri="{FF2B5EF4-FFF2-40B4-BE49-F238E27FC236}">
                <a16:creationId xmlns:a16="http://schemas.microsoft.com/office/drawing/2014/main" id="{CA194E12-53B6-5687-5065-BA2253200393}"/>
              </a:ext>
            </a:extLst>
          </p:cNvPr>
          <p:cNvSpPr txBox="1"/>
          <p:nvPr/>
        </p:nvSpPr>
        <p:spPr>
          <a:xfrm rot="16200000">
            <a:off x="8051546" y="4151039"/>
            <a:ext cx="3733160" cy="435312"/>
          </a:xfrm>
          <a:prstGeom prst="rect">
            <a:avLst/>
          </a:prstGeom>
        </p:spPr>
        <p:txBody>
          <a:bodyPr vert="horz" wrap="square" lIns="0" tIns="12065" rIns="0" bIns="0" rtlCol="0">
            <a:spAutoFit/>
          </a:bodyPr>
          <a:lstStyle/>
          <a:p>
            <a:pPr algn="ctr" defTabSz="914453">
              <a:lnSpc>
                <a:spcPct val="80000"/>
              </a:lnSpc>
              <a:spcBef>
                <a:spcPct val="0"/>
              </a:spcBef>
            </a:pPr>
            <a:r>
              <a:rPr lang="en-AU" sz="3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PINOT GRIGIO</a:t>
            </a:r>
            <a:endParaRPr lang="en-AU" sz="3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7" name="Title 2">
            <a:extLst>
              <a:ext uri="{FF2B5EF4-FFF2-40B4-BE49-F238E27FC236}">
                <a16:creationId xmlns:a16="http://schemas.microsoft.com/office/drawing/2014/main" id="{401AA309-068F-E4C2-E214-C974A026B8E4}"/>
              </a:ext>
            </a:extLst>
          </p:cNvPr>
          <p:cNvSpPr txBox="1"/>
          <p:nvPr/>
        </p:nvSpPr>
        <p:spPr>
          <a:xfrm>
            <a:off x="512036" y="2196720"/>
            <a:ext cx="1070480"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600">
                <a:solidFill>
                  <a:schemeClr val="tx1"/>
                </a:solidFill>
                <a:latin typeface="Yu Gothic" panose="020B0400000000000000" pitchFamily="34" charset="-128"/>
                <a:ea typeface="Yu Gothic" panose="020B0400000000000000" pitchFamily="34" charset="-128"/>
              </a:rPr>
              <a:t>色調</a:t>
            </a:r>
            <a:endParaRPr lang="en-US" sz="1600" dirty="0">
              <a:solidFill>
                <a:schemeClr val="tx1"/>
              </a:solidFill>
              <a:latin typeface="Yu Gothic" panose="020B0400000000000000" pitchFamily="34" charset="-128"/>
              <a:ea typeface="Yu Gothic" panose="020B0400000000000000" pitchFamily="34" charset="-128"/>
            </a:endParaRPr>
          </a:p>
        </p:txBody>
      </p:sp>
      <p:cxnSp>
        <p:nvCxnSpPr>
          <p:cNvPr id="17" name="Straight Connector 16">
            <a:extLst>
              <a:ext uri="{FF2B5EF4-FFF2-40B4-BE49-F238E27FC236}">
                <a16:creationId xmlns:a16="http://schemas.microsoft.com/office/drawing/2014/main" id="{15451DDD-7BB7-8340-0881-7666E1E69FE6}"/>
              </a:ext>
            </a:extLst>
          </p:cNvPr>
          <p:cNvCxnSpPr>
            <a:cxnSpLocks/>
          </p:cNvCxnSpPr>
          <p:nvPr/>
        </p:nvCxnSpPr>
        <p:spPr>
          <a:xfrm>
            <a:off x="1047276" y="2305086"/>
            <a:ext cx="85961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 name="Title 2">
            <a:extLst>
              <a:ext uri="{FF2B5EF4-FFF2-40B4-BE49-F238E27FC236}">
                <a16:creationId xmlns:a16="http://schemas.microsoft.com/office/drawing/2014/main" id="{727D4F9D-FDC5-D727-AE7B-B6978B065141}"/>
              </a:ext>
            </a:extLst>
          </p:cNvPr>
          <p:cNvSpPr txBox="1"/>
          <p:nvPr/>
        </p:nvSpPr>
        <p:spPr>
          <a:xfrm>
            <a:off x="478141" y="3298750"/>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ボディ</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19" name="Straight Connector 18">
            <a:extLst>
              <a:ext uri="{FF2B5EF4-FFF2-40B4-BE49-F238E27FC236}">
                <a16:creationId xmlns:a16="http://schemas.microsoft.com/office/drawing/2014/main" id="{DD8C0AEF-19FB-10A7-AC7B-F80E800A7BD7}"/>
              </a:ext>
            </a:extLst>
          </p:cNvPr>
          <p:cNvCxnSpPr>
            <a:cxnSpLocks/>
          </p:cNvCxnSpPr>
          <p:nvPr/>
        </p:nvCxnSpPr>
        <p:spPr>
          <a:xfrm>
            <a:off x="1154408" y="3466621"/>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0" name="Title 2">
            <a:extLst>
              <a:ext uri="{FF2B5EF4-FFF2-40B4-BE49-F238E27FC236}">
                <a16:creationId xmlns:a16="http://schemas.microsoft.com/office/drawing/2014/main" id="{DF9506AF-A6C3-810D-FD1D-F6534802D987}"/>
              </a:ext>
            </a:extLst>
          </p:cNvPr>
          <p:cNvSpPr txBox="1"/>
          <p:nvPr/>
        </p:nvSpPr>
        <p:spPr>
          <a:xfrm>
            <a:off x="478141" y="416990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甘み</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21" name="Straight Connector 20">
            <a:extLst>
              <a:ext uri="{FF2B5EF4-FFF2-40B4-BE49-F238E27FC236}">
                <a16:creationId xmlns:a16="http://schemas.microsoft.com/office/drawing/2014/main" id="{06F081D6-645C-0416-CEC5-AF1EC2377A69}"/>
              </a:ext>
            </a:extLst>
          </p:cNvPr>
          <p:cNvCxnSpPr>
            <a:cxnSpLocks/>
          </p:cNvCxnSpPr>
          <p:nvPr/>
        </p:nvCxnSpPr>
        <p:spPr>
          <a:xfrm>
            <a:off x="1047276" y="4337772"/>
            <a:ext cx="85961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2" name="Title 2">
            <a:extLst>
              <a:ext uri="{FF2B5EF4-FFF2-40B4-BE49-F238E27FC236}">
                <a16:creationId xmlns:a16="http://schemas.microsoft.com/office/drawing/2014/main" id="{321DB629-B156-CAB5-9ABE-723A49A72C8F}"/>
              </a:ext>
            </a:extLst>
          </p:cNvPr>
          <p:cNvSpPr txBox="1"/>
          <p:nvPr/>
        </p:nvSpPr>
        <p:spPr>
          <a:xfrm>
            <a:off x="478141" y="5010160"/>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オーク</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23" name="Straight Connector 22">
            <a:extLst>
              <a:ext uri="{FF2B5EF4-FFF2-40B4-BE49-F238E27FC236}">
                <a16:creationId xmlns:a16="http://schemas.microsoft.com/office/drawing/2014/main" id="{F0D28C8B-B822-6FA7-FA64-27A5D19CC661}"/>
              </a:ext>
            </a:extLst>
          </p:cNvPr>
          <p:cNvCxnSpPr>
            <a:cxnSpLocks/>
          </p:cNvCxnSpPr>
          <p:nvPr/>
        </p:nvCxnSpPr>
        <p:spPr>
          <a:xfrm>
            <a:off x="1154408" y="5178031"/>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4" name="Title 2">
            <a:extLst>
              <a:ext uri="{FF2B5EF4-FFF2-40B4-BE49-F238E27FC236}">
                <a16:creationId xmlns:a16="http://schemas.microsoft.com/office/drawing/2014/main" id="{B053BEC4-1E45-C2CE-6B89-80F7B78C8306}"/>
              </a:ext>
            </a:extLst>
          </p:cNvPr>
          <p:cNvSpPr txBox="1"/>
          <p:nvPr/>
        </p:nvSpPr>
        <p:spPr>
          <a:xfrm>
            <a:off x="478141" y="535614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酸</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25" name="Straight Connector 24">
            <a:extLst>
              <a:ext uri="{FF2B5EF4-FFF2-40B4-BE49-F238E27FC236}">
                <a16:creationId xmlns:a16="http://schemas.microsoft.com/office/drawing/2014/main" id="{17746176-BAAC-7DD0-0999-7C9EA8FAF6D5}"/>
              </a:ext>
            </a:extLst>
          </p:cNvPr>
          <p:cNvCxnSpPr>
            <a:cxnSpLocks/>
          </p:cNvCxnSpPr>
          <p:nvPr/>
        </p:nvCxnSpPr>
        <p:spPr>
          <a:xfrm>
            <a:off x="869067" y="5524020"/>
            <a:ext cx="103782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6" name="Title 2">
            <a:extLst>
              <a:ext uri="{FF2B5EF4-FFF2-40B4-BE49-F238E27FC236}">
                <a16:creationId xmlns:a16="http://schemas.microsoft.com/office/drawing/2014/main" id="{C55D14E2-C0C2-38CF-79F6-4D07F52869E5}"/>
              </a:ext>
            </a:extLst>
          </p:cNvPr>
          <p:cNvSpPr txBox="1"/>
          <p:nvPr/>
        </p:nvSpPr>
        <p:spPr>
          <a:xfrm>
            <a:off x="478141" y="614080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アルコール</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27" name="Straight Connector 26">
            <a:extLst>
              <a:ext uri="{FF2B5EF4-FFF2-40B4-BE49-F238E27FC236}">
                <a16:creationId xmlns:a16="http://schemas.microsoft.com/office/drawing/2014/main" id="{E7E8E631-AC14-B2F3-FFF6-594570FD291C}"/>
              </a:ext>
            </a:extLst>
          </p:cNvPr>
          <p:cNvCxnSpPr>
            <a:cxnSpLocks/>
          </p:cNvCxnSpPr>
          <p:nvPr/>
        </p:nvCxnSpPr>
        <p:spPr>
          <a:xfrm>
            <a:off x="1582516" y="6308674"/>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0" name="Title 2">
            <a:extLst>
              <a:ext uri="{FF2B5EF4-FFF2-40B4-BE49-F238E27FC236}">
                <a16:creationId xmlns:a16="http://schemas.microsoft.com/office/drawing/2014/main" id="{98A186A7-6E53-39AA-0426-0B60F323479C}"/>
              </a:ext>
            </a:extLst>
          </p:cNvPr>
          <p:cNvSpPr txBox="1"/>
          <p:nvPr/>
        </p:nvSpPr>
        <p:spPr>
          <a:xfrm>
            <a:off x="1860556" y="302553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ライト</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1" name="Title 2">
            <a:extLst>
              <a:ext uri="{FF2B5EF4-FFF2-40B4-BE49-F238E27FC236}">
                <a16:creationId xmlns:a16="http://schemas.microsoft.com/office/drawing/2014/main" id="{53D200E2-5C07-D08D-660C-E187D2EB51B1}"/>
              </a:ext>
            </a:extLst>
          </p:cNvPr>
          <p:cNvSpPr txBox="1"/>
          <p:nvPr/>
        </p:nvSpPr>
        <p:spPr>
          <a:xfrm>
            <a:off x="2949708" y="3025538"/>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ミディアム</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2" name="Title 2">
            <a:extLst>
              <a:ext uri="{FF2B5EF4-FFF2-40B4-BE49-F238E27FC236}">
                <a16:creationId xmlns:a16="http://schemas.microsoft.com/office/drawing/2014/main" id="{1E63E9B9-7B51-1129-7CE2-50A05BC94506}"/>
              </a:ext>
            </a:extLst>
          </p:cNvPr>
          <p:cNvSpPr txBox="1"/>
          <p:nvPr/>
        </p:nvSpPr>
        <p:spPr>
          <a:xfrm>
            <a:off x="4423438" y="302553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フル</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3" name="Title 2">
            <a:extLst>
              <a:ext uri="{FF2B5EF4-FFF2-40B4-BE49-F238E27FC236}">
                <a16:creationId xmlns:a16="http://schemas.microsoft.com/office/drawing/2014/main" id="{8D5EB768-9F65-B8A8-CDB8-F7F080048D55}"/>
              </a:ext>
            </a:extLst>
          </p:cNvPr>
          <p:cNvSpPr txBox="1"/>
          <p:nvPr/>
        </p:nvSpPr>
        <p:spPr>
          <a:xfrm>
            <a:off x="1860556" y="386579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辛口</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4" name="Title 2">
            <a:extLst>
              <a:ext uri="{FF2B5EF4-FFF2-40B4-BE49-F238E27FC236}">
                <a16:creationId xmlns:a16="http://schemas.microsoft.com/office/drawing/2014/main" id="{81299B16-00D6-7B9A-0E00-8BB45CAE5384}"/>
              </a:ext>
            </a:extLst>
          </p:cNvPr>
          <p:cNvSpPr txBox="1"/>
          <p:nvPr/>
        </p:nvSpPr>
        <p:spPr>
          <a:xfrm>
            <a:off x="2981124" y="3865798"/>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中辛口</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5" name="Title 2">
            <a:extLst>
              <a:ext uri="{FF2B5EF4-FFF2-40B4-BE49-F238E27FC236}">
                <a16:creationId xmlns:a16="http://schemas.microsoft.com/office/drawing/2014/main" id="{357A3BC8-9BE7-AAAB-04F3-610C717B7FDF}"/>
              </a:ext>
            </a:extLst>
          </p:cNvPr>
          <p:cNvSpPr txBox="1"/>
          <p:nvPr/>
        </p:nvSpPr>
        <p:spPr>
          <a:xfrm>
            <a:off x="4423438" y="386579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甘口</a:t>
            </a:r>
            <a:endParaRPr lang="ja-JP" altLang="en-US" sz="1200" cap="none" dirty="0">
              <a:solidFill>
                <a:schemeClr val="tx1"/>
              </a:solidFill>
              <a:latin typeface="Yu Gothic" panose="020B0400000000000000" pitchFamily="34" charset="-128"/>
              <a:ea typeface="Yu Gothic" panose="020B0400000000000000" pitchFamily="34" charset="-128"/>
            </a:endParaRPr>
          </a:p>
        </p:txBody>
      </p:sp>
      <p:cxnSp>
        <p:nvCxnSpPr>
          <p:cNvPr id="38" name="Straight Connector 37">
            <a:extLst>
              <a:ext uri="{FF2B5EF4-FFF2-40B4-BE49-F238E27FC236}">
                <a16:creationId xmlns:a16="http://schemas.microsoft.com/office/drawing/2014/main" id="{F153D60D-084C-B3DE-E951-7C7758B9F46B}"/>
              </a:ext>
            </a:extLst>
          </p:cNvPr>
          <p:cNvCxnSpPr>
            <a:cxnSpLocks/>
          </p:cNvCxnSpPr>
          <p:nvPr/>
        </p:nvCxnSpPr>
        <p:spPr>
          <a:xfrm>
            <a:off x="2142614" y="2466772"/>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7" name="Title 2">
            <a:extLst>
              <a:ext uri="{FF2B5EF4-FFF2-40B4-BE49-F238E27FC236}">
                <a16:creationId xmlns:a16="http://schemas.microsoft.com/office/drawing/2014/main" id="{E7F46448-1E89-F2B7-6830-541A92331638}"/>
              </a:ext>
            </a:extLst>
          </p:cNvPr>
          <p:cNvSpPr txBox="1"/>
          <p:nvPr/>
        </p:nvSpPr>
        <p:spPr>
          <a:xfrm>
            <a:off x="1770566" y="4707808"/>
            <a:ext cx="126975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dirty="0">
                <a:solidFill>
                  <a:schemeClr val="tx1"/>
                </a:solidFill>
                <a:latin typeface="Yu Gothic" panose="020B0400000000000000" pitchFamily="34" charset="-128"/>
                <a:ea typeface="Yu Gothic" panose="020B0400000000000000" pitchFamily="34" charset="-128"/>
              </a:rPr>
              <a:t>未使用</a:t>
            </a:r>
            <a:r>
              <a:rPr lang="en-AU" altLang="ja-JP" sz="1200" cap="none" dirty="0">
                <a:solidFill>
                  <a:schemeClr val="tx1"/>
                </a:solidFill>
                <a:latin typeface="Yu Gothic" panose="020B0400000000000000" pitchFamily="34" charset="-128"/>
                <a:ea typeface="Yu Gothic" panose="020B0400000000000000" pitchFamily="34" charset="-128"/>
              </a:rPr>
              <a:t>/</a:t>
            </a:r>
            <a:r>
              <a:rPr lang="ja-JP" altLang="en-US" sz="1200" cap="none" dirty="0">
                <a:solidFill>
                  <a:schemeClr val="tx1"/>
                </a:solidFill>
                <a:latin typeface="Yu Gothic" panose="020B0400000000000000" pitchFamily="34" charset="-128"/>
                <a:ea typeface="Yu Gothic" panose="020B0400000000000000" pitchFamily="34" charset="-128"/>
              </a:rPr>
              <a:t>低い</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9" name="Title 2">
            <a:extLst>
              <a:ext uri="{FF2B5EF4-FFF2-40B4-BE49-F238E27FC236}">
                <a16:creationId xmlns:a16="http://schemas.microsoft.com/office/drawing/2014/main" id="{B6487558-F6B2-3DE6-A943-70A1FDE3DB9C}"/>
              </a:ext>
            </a:extLst>
          </p:cNvPr>
          <p:cNvSpPr txBox="1"/>
          <p:nvPr/>
        </p:nvSpPr>
        <p:spPr>
          <a:xfrm>
            <a:off x="3139579" y="4711762"/>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ミディアム</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40" name="Title 2">
            <a:extLst>
              <a:ext uri="{FF2B5EF4-FFF2-40B4-BE49-F238E27FC236}">
                <a16:creationId xmlns:a16="http://schemas.microsoft.com/office/drawing/2014/main" id="{4D3231A7-113B-6F97-D123-8A02C9B97C0E}"/>
              </a:ext>
            </a:extLst>
          </p:cNvPr>
          <p:cNvSpPr txBox="1"/>
          <p:nvPr/>
        </p:nvSpPr>
        <p:spPr>
          <a:xfrm>
            <a:off x="4414943" y="470709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dirty="0">
                <a:solidFill>
                  <a:schemeClr val="tx1"/>
                </a:solidFill>
                <a:latin typeface="Yu Gothic" panose="020B0400000000000000" pitchFamily="34" charset="-128"/>
                <a:ea typeface="Yu Gothic" panose="020B0400000000000000" pitchFamily="34" charset="-128"/>
              </a:rPr>
              <a:t>高</a:t>
            </a:r>
            <a:endParaRPr lang="en-US" sz="1200" cap="none" dirty="0">
              <a:solidFill>
                <a:schemeClr val="tx1"/>
              </a:solidFill>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32327239"/>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886350" y="2202632"/>
            <a:ext cx="90593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a:cxnSpLocks/>
          </p:cNvCxnSpPr>
          <p:nvPr/>
        </p:nvCxnSpPr>
        <p:spPr>
          <a:xfrm>
            <a:off x="7107330" y="3651023"/>
            <a:ext cx="359526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1204176"/>
          </a:xfrm>
          <a:prstGeom prst="rect">
            <a:avLst/>
          </a:prstGeom>
          <a:noFill/>
        </p:spPr>
        <p:txBody>
          <a:bodyPr wrap="square">
            <a:spAutoFit/>
          </a:bodyPr>
          <a:lstStyle/>
          <a:p>
            <a:pPr>
              <a:lnSpc>
                <a:spcPct val="82000"/>
              </a:lnSpc>
            </a:pPr>
            <a:r>
              <a:rPr lang="en-AU" altLang="ja-JP" sz="3200" dirty="0">
                <a:solidFill>
                  <a:srgbClr val="601329"/>
                </a:solidFill>
                <a:ea typeface="Yu Gothic Medium" panose="020B0400000000000000" pitchFamily="34" charset="-128"/>
              </a:rPr>
              <a:t>MORNINGTON PENINSULA</a:t>
            </a:r>
            <a:br>
              <a:rPr lang="en-US" sz="6000" dirty="0">
                <a:solidFill>
                  <a:srgbClr val="B2D8BE"/>
                </a:solidFill>
                <a:latin typeface="Aptos" panose="020B0004020202020204" pitchFamily="34" charset="0"/>
                <a:ea typeface="Yu Gothic Medium" panose="020B0400000000000000" pitchFamily="34" charset="-128"/>
              </a:rPr>
            </a:br>
            <a:r>
              <a:rPr lang="ja-JP" altLang="en-US" sz="5440" dirty="0">
                <a:solidFill>
                  <a:srgbClr val="B2D8BE"/>
                </a:solidFill>
                <a:latin typeface="Yu Gothic Medium" panose="020B0400000000000000" pitchFamily="34" charset="-128"/>
                <a:ea typeface="Yu Gothic Medium" panose="020B0400000000000000" pitchFamily="34" charset="-128"/>
              </a:rPr>
              <a:t>シャルドネ</a:t>
            </a:r>
            <a:endParaRPr lang="en-US" sz="5440" dirty="0">
              <a:solidFill>
                <a:srgbClr val="B2D8BE"/>
              </a:solidFill>
              <a:latin typeface="Yu Gothic Medium" panose="020B0400000000000000" pitchFamily="34" charset="-128"/>
              <a:ea typeface="Yu Gothic Medium" panose="020B0400000000000000" pitchFamily="34" charset="-128"/>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2284346" y="3912433"/>
            <a:ext cx="3486867"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2284346" y="390481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7" name="TextBox 46">
            <a:extLst>
              <a:ext uri="{FF2B5EF4-FFF2-40B4-BE49-F238E27FC236}">
                <a16:creationId xmlns:a16="http://schemas.microsoft.com/office/drawing/2014/main" id="{96FF515D-9515-ECD3-82BA-2FF7E96E67D0}"/>
              </a:ext>
            </a:extLst>
          </p:cNvPr>
          <p:cNvSpPr txBox="1"/>
          <p:nvPr/>
        </p:nvSpPr>
        <p:spPr>
          <a:xfrm>
            <a:off x="2099161" y="2607013"/>
            <a:ext cx="3326140" cy="338554"/>
          </a:xfrm>
          <a:prstGeom prst="rect">
            <a:avLst/>
          </a:prstGeom>
          <a:noFill/>
        </p:spPr>
        <p:txBody>
          <a:bodyPr wrap="square" anchor="b">
            <a:spAutoFit/>
          </a:bodyPr>
          <a:lstStyle/>
          <a:p>
            <a:pPr algn="ctr">
              <a:spcBef>
                <a:spcPts val="203"/>
              </a:spcBef>
            </a:pPr>
            <a:r>
              <a:rPr lang="ja-JP" altLang="en-US" sz="1600" b="1">
                <a:effectLst/>
                <a:latin typeface="Yu Gothic" panose="020B0400000000000000" pitchFamily="34" charset="-128"/>
                <a:ea typeface="Yu Gothic" panose="020B0400000000000000" pitchFamily="34" charset="-128"/>
              </a:rPr>
              <a:t>地域の冷涼気候に適した品種</a:t>
            </a:r>
            <a:endParaRPr lang="en-AU" sz="1600" b="1" dirty="0">
              <a:effectLst/>
              <a:latin typeface="Yu Gothic" panose="020B0400000000000000" pitchFamily="34" charset="-128"/>
              <a:ea typeface="Yu Gothic" panose="020B0400000000000000" pitchFamily="34" charset="-128"/>
            </a:endParaRPr>
          </a:p>
        </p:txBody>
      </p:sp>
      <p:pic>
        <p:nvPicPr>
          <p:cNvPr id="5" name="Picture Placeholder 8">
            <a:extLst>
              <a:ext uri="{FF2B5EF4-FFF2-40B4-BE49-F238E27FC236}">
                <a16:creationId xmlns:a16="http://schemas.microsoft.com/office/drawing/2014/main" id="{247010AE-3EE5-D536-5BCC-D7844A0A0DF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550730" y="457200"/>
            <a:ext cx="2114328" cy="6400800"/>
          </a:xfrm>
          <a:prstGeom prst="rect">
            <a:avLst/>
          </a:prstGeom>
        </p:spPr>
      </p:pic>
      <p:sp>
        <p:nvSpPr>
          <p:cNvPr id="7" name="object 10">
            <a:extLst>
              <a:ext uri="{FF2B5EF4-FFF2-40B4-BE49-F238E27FC236}">
                <a16:creationId xmlns:a16="http://schemas.microsoft.com/office/drawing/2014/main" id="{0DD9AB8D-5E6B-684B-A8DD-B86CAC132897}"/>
              </a:ext>
            </a:extLst>
          </p:cNvPr>
          <p:cNvSpPr txBox="1"/>
          <p:nvPr/>
        </p:nvSpPr>
        <p:spPr>
          <a:xfrm rot="16200000">
            <a:off x="4741314" y="4151039"/>
            <a:ext cx="3733160" cy="435312"/>
          </a:xfrm>
          <a:prstGeom prst="rect">
            <a:avLst/>
          </a:prstGeom>
        </p:spPr>
        <p:txBody>
          <a:bodyPr vert="horz" wrap="square" lIns="0" tIns="12065" rIns="0" bIns="0" rtlCol="0">
            <a:spAutoFit/>
          </a:bodyPr>
          <a:lstStyle/>
          <a:p>
            <a:pPr algn="ctr" defTabSz="914453">
              <a:lnSpc>
                <a:spcPct val="80000"/>
              </a:lnSpc>
              <a:spcBef>
                <a:spcPct val="0"/>
              </a:spcBef>
            </a:pPr>
            <a:r>
              <a:rPr lang="en-AU" sz="3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CHARDONNAY</a:t>
            </a:r>
            <a:endParaRPr lang="en-AU" sz="3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6" name="TextBox 5">
            <a:extLst>
              <a:ext uri="{FF2B5EF4-FFF2-40B4-BE49-F238E27FC236}">
                <a16:creationId xmlns:a16="http://schemas.microsoft.com/office/drawing/2014/main" id="{55DF217E-BBED-851F-DB9F-4789B3905354}"/>
              </a:ext>
            </a:extLst>
          </p:cNvPr>
          <p:cNvSpPr txBox="1"/>
          <p:nvPr/>
        </p:nvSpPr>
        <p:spPr>
          <a:xfrm>
            <a:off x="9825924" y="4163234"/>
            <a:ext cx="2195206" cy="1566647"/>
          </a:xfrm>
          <a:prstGeom prst="rect">
            <a:avLst/>
          </a:prstGeom>
          <a:noFill/>
        </p:spPr>
        <p:txBody>
          <a:bodyPr wrap="square" anchor="b">
            <a:spAutoFit/>
          </a:bodyPr>
          <a:lstStyle/>
          <a:p>
            <a:pPr>
              <a:lnSpc>
                <a:spcPct val="82000"/>
              </a:lnSpc>
              <a:spcBef>
                <a:spcPts val="150"/>
              </a:spcBef>
              <a:spcAft>
                <a:spcPts val="315"/>
              </a:spcAft>
              <a:buClr>
                <a:srgbClr val="B2D8BE"/>
              </a:buClr>
            </a:pPr>
            <a:r>
              <a:rPr lang="ja-JP" altLang="en-US" sz="1600" dirty="0">
                <a:latin typeface="Yu Gothic Medium" panose="020B0400000000000000" pitchFamily="34" charset="-128"/>
                <a:ea typeface="Yu Gothic Medium" panose="020B0400000000000000" pitchFamily="34" charset="-128"/>
              </a:rPr>
              <a:t>熟成由来の</a:t>
            </a:r>
            <a:br>
              <a:rPr lang="en-AU" altLang="ja-JP"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典型的な風味：</a:t>
            </a:r>
            <a:endParaRPr lang="en-AU" altLang="ja-JP" sz="1600" dirty="0">
              <a:latin typeface="Yu Gothic Medium" panose="020B0400000000000000" pitchFamily="34" charset="-128"/>
              <a:ea typeface="Yu Gothic Medium" panose="020B0400000000000000" pitchFamily="34" charset="-128"/>
            </a:endParaRP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有核果実</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リンゴ</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ヴァニラ</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バター</a:t>
            </a:r>
            <a:endParaRPr lang="en-AU" sz="1600" dirty="0">
              <a:effectLst/>
              <a:latin typeface="Yu Gothic Medium" panose="020B0400000000000000" pitchFamily="34" charset="-128"/>
              <a:ea typeface="Yu Gothic Medium" panose="020B0400000000000000" pitchFamily="34" charset="-128"/>
            </a:endParaRPr>
          </a:p>
        </p:txBody>
      </p:sp>
      <p:cxnSp>
        <p:nvCxnSpPr>
          <p:cNvPr id="9" name="Straight Connector 8">
            <a:extLst>
              <a:ext uri="{FF2B5EF4-FFF2-40B4-BE49-F238E27FC236}">
                <a16:creationId xmlns:a16="http://schemas.microsoft.com/office/drawing/2014/main" id="{8C7B403D-F9EA-EA37-AFE7-C8FEC4429B0E}"/>
              </a:ext>
            </a:extLst>
          </p:cNvPr>
          <p:cNvCxnSpPr>
            <a:cxnSpLocks/>
          </p:cNvCxnSpPr>
          <p:nvPr/>
        </p:nvCxnSpPr>
        <p:spPr>
          <a:xfrm>
            <a:off x="10702591" y="365102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 name="Oval 1">
            <a:extLst>
              <a:ext uri="{FF2B5EF4-FFF2-40B4-BE49-F238E27FC236}">
                <a16:creationId xmlns:a16="http://schemas.microsoft.com/office/drawing/2014/main" id="{871B31A0-A80C-4729-6C27-7EFFE7ABB193}"/>
              </a:ext>
            </a:extLst>
          </p:cNvPr>
          <p:cNvSpPr/>
          <p:nvPr/>
        </p:nvSpPr>
        <p:spPr>
          <a:xfrm>
            <a:off x="7790488" y="936128"/>
            <a:ext cx="2406942" cy="2406942"/>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3" name="object 58">
            <a:extLst>
              <a:ext uri="{FF2B5EF4-FFF2-40B4-BE49-F238E27FC236}">
                <a16:creationId xmlns:a16="http://schemas.microsoft.com/office/drawing/2014/main" id="{C7B361CD-2639-B5DA-0167-6FB8C3704457}"/>
              </a:ext>
            </a:extLst>
          </p:cNvPr>
          <p:cNvSpPr txBox="1"/>
          <p:nvPr/>
        </p:nvSpPr>
        <p:spPr>
          <a:xfrm>
            <a:off x="7954232" y="1744086"/>
            <a:ext cx="2035053" cy="767198"/>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ja-JP" altLang="en-US" sz="1800" dirty="0">
                <a:solidFill>
                  <a:schemeClr val="tx1"/>
                </a:solidFill>
                <a:effectLst/>
                <a:latin typeface="Yu Gothic" panose="020B0400000000000000" pitchFamily="34" charset="-128"/>
                <a:ea typeface="Yu Gothic" panose="020B0400000000000000" pitchFamily="34" charset="-128"/>
              </a:rPr>
              <a:t>控えめなスタイルかつ熟成能力を</a:t>
            </a:r>
            <a:br>
              <a:rPr lang="en-AU" altLang="ja-JP" sz="1800" dirty="0">
                <a:solidFill>
                  <a:schemeClr val="tx1"/>
                </a:solidFill>
                <a:effectLst/>
                <a:latin typeface="Yu Gothic" panose="020B0400000000000000" pitchFamily="34" charset="-128"/>
                <a:ea typeface="Yu Gothic" panose="020B0400000000000000" pitchFamily="34" charset="-128"/>
              </a:rPr>
            </a:br>
            <a:r>
              <a:rPr lang="ja-JP" altLang="en-US" sz="1800" dirty="0">
                <a:solidFill>
                  <a:schemeClr val="tx1"/>
                </a:solidFill>
                <a:effectLst/>
                <a:latin typeface="Yu Gothic" panose="020B0400000000000000" pitchFamily="34" charset="-128"/>
                <a:ea typeface="Yu Gothic" panose="020B0400000000000000" pitchFamily="34" charset="-128"/>
              </a:rPr>
              <a:t>持つワイン</a:t>
            </a:r>
            <a:endParaRPr lang="en-AU" sz="1800" dirty="0">
              <a:solidFill>
                <a:schemeClr val="tx1"/>
              </a:solidFill>
              <a:effectLst/>
              <a:latin typeface="Yu Gothic" panose="020B0400000000000000" pitchFamily="34" charset="-128"/>
              <a:ea typeface="Yu Gothic" panose="020B0400000000000000" pitchFamily="34" charset="-128"/>
            </a:endParaRPr>
          </a:p>
        </p:txBody>
      </p:sp>
      <p:sp>
        <p:nvSpPr>
          <p:cNvPr id="13" name="Oval 12">
            <a:extLst>
              <a:ext uri="{FF2B5EF4-FFF2-40B4-BE49-F238E27FC236}">
                <a16:creationId xmlns:a16="http://schemas.microsoft.com/office/drawing/2014/main" id="{D00D20BE-74A8-9CD9-14ED-35006B42C036}"/>
              </a:ext>
            </a:extLst>
          </p:cNvPr>
          <p:cNvSpPr/>
          <p:nvPr/>
        </p:nvSpPr>
        <p:spPr>
          <a:xfrm>
            <a:off x="1130316" y="4284535"/>
            <a:ext cx="2199918" cy="222803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14" name="object 58">
            <a:extLst>
              <a:ext uri="{FF2B5EF4-FFF2-40B4-BE49-F238E27FC236}">
                <a16:creationId xmlns:a16="http://schemas.microsoft.com/office/drawing/2014/main" id="{762EAF5B-2B85-D6D0-775D-0837079B74A8}"/>
              </a:ext>
            </a:extLst>
          </p:cNvPr>
          <p:cNvSpPr txBox="1"/>
          <p:nvPr/>
        </p:nvSpPr>
        <p:spPr>
          <a:xfrm>
            <a:off x="1166019" y="5043117"/>
            <a:ext cx="2146963" cy="1055930"/>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nSpc>
                <a:spcPct val="82000"/>
              </a:lnSpc>
              <a:spcBef>
                <a:spcPts val="217"/>
              </a:spcBef>
            </a:pPr>
            <a:r>
              <a:rPr lang="ja-JP" altLang="en-US" sz="2000" dirty="0">
                <a:latin typeface="Yu Gothic" panose="020B0400000000000000" pitchFamily="34" charset="-128"/>
                <a:ea typeface="Yu Gothic" panose="020B0400000000000000" pitchFamily="34" charset="-128"/>
              </a:rPr>
              <a:t>年間総破砕量の</a:t>
            </a:r>
            <a:endParaRPr lang="en-AU" sz="2000" dirty="0">
              <a:latin typeface="Yu Gothic" panose="020B0400000000000000" pitchFamily="34" charset="-128"/>
              <a:ea typeface="Yu Gothic" panose="020B0400000000000000" pitchFamily="34" charset="-128"/>
            </a:endParaRPr>
          </a:p>
          <a:p>
            <a:pPr algn="ctr">
              <a:lnSpc>
                <a:spcPct val="82000"/>
              </a:lnSpc>
              <a:spcBef>
                <a:spcPts val="217"/>
              </a:spcBef>
            </a:pPr>
            <a:r>
              <a:rPr lang="ja-JP" altLang="en-US" sz="1200" dirty="0">
                <a:effectLst/>
                <a:latin typeface="Yu Gothic" panose="020B0400000000000000" pitchFamily="34" charset="-128"/>
                <a:ea typeface="Yu Gothic" panose="020B0400000000000000" pitchFamily="34" charset="-128"/>
              </a:rPr>
              <a:t>およそ</a:t>
            </a:r>
            <a:r>
              <a:rPr lang="en-AU" sz="6000" dirty="0">
                <a:effectLst/>
                <a:latin typeface="Neue Haas Grotesk Text Pro" panose="020B0504020202020204" pitchFamily="34" charset="77"/>
              </a:rPr>
              <a:t>1/4</a:t>
            </a:r>
          </a:p>
        </p:txBody>
      </p:sp>
      <p:cxnSp>
        <p:nvCxnSpPr>
          <p:cNvPr id="16" name="Straight Connector 15">
            <a:extLst>
              <a:ext uri="{FF2B5EF4-FFF2-40B4-BE49-F238E27FC236}">
                <a16:creationId xmlns:a16="http://schemas.microsoft.com/office/drawing/2014/main" id="{2421C182-5F4C-E00C-18F9-95D51872FEB9}"/>
              </a:ext>
            </a:extLst>
          </p:cNvPr>
          <p:cNvCxnSpPr>
            <a:cxnSpLocks/>
          </p:cNvCxnSpPr>
          <p:nvPr/>
        </p:nvCxnSpPr>
        <p:spPr>
          <a:xfrm>
            <a:off x="3702761" y="2934142"/>
            <a:ext cx="0" cy="97829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63561242-E9E1-2C98-505A-EF44F7AD1590}"/>
              </a:ext>
            </a:extLst>
          </p:cNvPr>
          <p:cNvSpPr txBox="1"/>
          <p:nvPr/>
        </p:nvSpPr>
        <p:spPr>
          <a:xfrm>
            <a:off x="7830701" y="4136931"/>
            <a:ext cx="1995223" cy="1832681"/>
          </a:xfrm>
          <a:prstGeom prst="rect">
            <a:avLst/>
          </a:prstGeom>
          <a:noFill/>
        </p:spPr>
        <p:txBody>
          <a:bodyPr wrap="square" anchor="b">
            <a:spAutoFit/>
          </a:bodyPr>
          <a:lstStyle/>
          <a:p>
            <a:pPr>
              <a:lnSpc>
                <a:spcPct val="82000"/>
              </a:lnSpc>
              <a:spcBef>
                <a:spcPts val="150"/>
              </a:spcBef>
              <a:spcAft>
                <a:spcPts val="315"/>
              </a:spcAft>
              <a:buClr>
                <a:srgbClr val="B2D8BE"/>
              </a:buClr>
            </a:pPr>
            <a:r>
              <a:rPr lang="ja-JP" altLang="en-US" sz="1600" dirty="0">
                <a:latin typeface="Yu Gothic Medium" panose="020B0400000000000000" pitchFamily="34" charset="-128"/>
                <a:ea typeface="Yu Gothic Medium" panose="020B0400000000000000" pitchFamily="34" charset="-128"/>
              </a:rPr>
              <a:t>果実由来の</a:t>
            </a:r>
            <a:br>
              <a:rPr lang="en-AU" altLang="ja-JP"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典型的な風味：</a:t>
            </a:r>
            <a:endParaRPr lang="en-AU" altLang="ja-JP" sz="1600" dirty="0">
              <a:effectLst/>
              <a:latin typeface="Yu Gothic Medium" panose="020B0400000000000000" pitchFamily="34" charset="-128"/>
              <a:ea typeface="Yu Gothic Medium" panose="020B0400000000000000" pitchFamily="34" charset="-128"/>
            </a:endParaRP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メロン</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白桃</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柑橘類</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イチジク</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ミネラル</a:t>
            </a:r>
            <a:endParaRPr lang="en-AU" sz="1600" dirty="0">
              <a:effectLst/>
              <a:latin typeface="Yu Gothic Medium" panose="020B0400000000000000" pitchFamily="34" charset="-128"/>
              <a:ea typeface="Yu Gothic Medium" panose="020B0400000000000000" pitchFamily="34" charset="-128"/>
            </a:endParaRPr>
          </a:p>
        </p:txBody>
      </p:sp>
      <p:cxnSp>
        <p:nvCxnSpPr>
          <p:cNvPr id="11" name="Straight Connector 10">
            <a:extLst>
              <a:ext uri="{FF2B5EF4-FFF2-40B4-BE49-F238E27FC236}">
                <a16:creationId xmlns:a16="http://schemas.microsoft.com/office/drawing/2014/main" id="{82F196BB-F309-9278-EDF1-17CC0CDB554B}"/>
              </a:ext>
            </a:extLst>
          </p:cNvPr>
          <p:cNvCxnSpPr>
            <a:cxnSpLocks/>
          </p:cNvCxnSpPr>
          <p:nvPr/>
        </p:nvCxnSpPr>
        <p:spPr>
          <a:xfrm>
            <a:off x="8603968" y="365102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711258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5ADE4-7566-52C0-4E05-21C741464D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FDE61B-5CF3-B98F-9895-1DAF4ABA1928}"/>
              </a:ext>
            </a:extLst>
          </p:cNvPr>
          <p:cNvSpPr>
            <a:spLocks noGrp="1"/>
          </p:cNvSpPr>
          <p:nvPr>
            <p:ph type="title" idx="4294967295"/>
          </p:nvPr>
        </p:nvSpPr>
        <p:spPr>
          <a:xfrm>
            <a:off x="605277" y="590594"/>
            <a:ext cx="7904034" cy="1325562"/>
          </a:xfrm>
        </p:spPr>
        <p:txBody>
          <a:bodyPr/>
          <a:lstStyle/>
          <a:p>
            <a:r>
              <a:rPr lang="ja-JP" altLang="en-US" sz="3200">
                <a:solidFill>
                  <a:schemeClr val="bg2"/>
                </a:solidFill>
                <a:latin typeface="Yu Gothic Medium" panose="020B0400000000000000" pitchFamily="34" charset="-128"/>
                <a:ea typeface="Yu Gothic Medium" panose="020B0400000000000000" pitchFamily="34" charset="-128"/>
              </a:rPr>
              <a:t>シャルドネ</a:t>
            </a:r>
            <a:br>
              <a:rPr lang="en-US" sz="3200" dirty="0">
                <a:solidFill>
                  <a:schemeClr val="accent3"/>
                </a:solidFill>
                <a:latin typeface="Yu Gothic Medium" panose="020B0400000000000000" pitchFamily="34" charset="-128"/>
                <a:ea typeface="Yu Gothic Medium" panose="020B0400000000000000" pitchFamily="34" charset="-128"/>
              </a:rPr>
            </a:br>
            <a:r>
              <a:rPr lang="ja-JP" altLang="en-US" sz="4000">
                <a:solidFill>
                  <a:schemeClr val="accent2"/>
                </a:solidFill>
                <a:latin typeface="Yu Gothic Medium" panose="020B0400000000000000" pitchFamily="34" charset="-128"/>
                <a:ea typeface="Yu Gothic Medium" panose="020B0400000000000000" pitchFamily="34" charset="-128"/>
              </a:rPr>
              <a:t>特徴</a:t>
            </a:r>
            <a:endParaRPr lang="en-US" sz="4000" dirty="0">
              <a:solidFill>
                <a:schemeClr val="accent2"/>
              </a:solidFill>
              <a:latin typeface="Yu Gothic Medium" panose="020B0400000000000000" pitchFamily="34" charset="-128"/>
              <a:ea typeface="Yu Gothic Medium" panose="020B0400000000000000" pitchFamily="34" charset="-128"/>
            </a:endParaRPr>
          </a:p>
        </p:txBody>
      </p:sp>
      <p:pic>
        <p:nvPicPr>
          <p:cNvPr id="20" name="Picture Placeholder 8">
            <a:extLst>
              <a:ext uri="{FF2B5EF4-FFF2-40B4-BE49-F238E27FC236}">
                <a16:creationId xmlns:a16="http://schemas.microsoft.com/office/drawing/2014/main" id="{94442B9C-7A53-5783-D95B-4FE1C0ED6237}"/>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570806" y="368300"/>
            <a:ext cx="2114328" cy="6400800"/>
          </a:xfrm>
          <a:prstGeom prst="rect">
            <a:avLst/>
          </a:prstGeom>
        </p:spPr>
      </p:pic>
      <p:sp>
        <p:nvSpPr>
          <p:cNvPr id="21" name="object 10">
            <a:extLst>
              <a:ext uri="{FF2B5EF4-FFF2-40B4-BE49-F238E27FC236}">
                <a16:creationId xmlns:a16="http://schemas.microsoft.com/office/drawing/2014/main" id="{B89E5D8A-2B93-5A7A-2D7A-77456B75EE44}"/>
              </a:ext>
            </a:extLst>
          </p:cNvPr>
          <p:cNvSpPr txBox="1"/>
          <p:nvPr/>
        </p:nvSpPr>
        <p:spPr>
          <a:xfrm rot="16200000">
            <a:off x="7301852" y="4244048"/>
            <a:ext cx="4652237" cy="460254"/>
          </a:xfrm>
          <a:prstGeom prst="rect">
            <a:avLst/>
          </a:prstGeom>
        </p:spPr>
        <p:txBody>
          <a:bodyPr vert="horz" wrap="square" lIns="0" tIns="12065" rIns="0" bIns="0" rtlCol="0">
            <a:spAutoFit/>
          </a:bodyPr>
          <a:lstStyle/>
          <a:p>
            <a:pPr algn="ctr" defTabSz="914453">
              <a:lnSpc>
                <a:spcPct val="80000"/>
              </a:lnSpc>
              <a:spcBef>
                <a:spcPct val="0"/>
              </a:spcBef>
            </a:pPr>
            <a:r>
              <a:rPr lang="en-AU" sz="36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CHARDONNAY</a:t>
            </a:r>
            <a:endParaRPr lang="en-AU" sz="36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10" name="Oval 9">
            <a:extLst>
              <a:ext uri="{FF2B5EF4-FFF2-40B4-BE49-F238E27FC236}">
                <a16:creationId xmlns:a16="http://schemas.microsoft.com/office/drawing/2014/main" id="{6F56D2EB-195E-E0F7-2B13-B4E3B0A8B0B4}"/>
              </a:ext>
            </a:extLst>
          </p:cNvPr>
          <p:cNvSpPr/>
          <p:nvPr/>
        </p:nvSpPr>
        <p:spPr>
          <a:xfrm>
            <a:off x="2011495" y="2194640"/>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4" name="Oval 13">
            <a:extLst>
              <a:ext uri="{FF2B5EF4-FFF2-40B4-BE49-F238E27FC236}">
                <a16:creationId xmlns:a16="http://schemas.microsoft.com/office/drawing/2014/main" id="{962BE3D1-FF94-496F-0AE3-EA9C4117F0C3}"/>
              </a:ext>
            </a:extLst>
          </p:cNvPr>
          <p:cNvSpPr/>
          <p:nvPr/>
        </p:nvSpPr>
        <p:spPr>
          <a:xfrm>
            <a:off x="2375638" y="2191738"/>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5" name="Oval 14">
            <a:extLst>
              <a:ext uri="{FF2B5EF4-FFF2-40B4-BE49-F238E27FC236}">
                <a16:creationId xmlns:a16="http://schemas.microsoft.com/office/drawing/2014/main" id="{91291C1B-82A5-4F4A-A87C-2A021E60710E}"/>
              </a:ext>
            </a:extLst>
          </p:cNvPr>
          <p:cNvSpPr/>
          <p:nvPr/>
        </p:nvSpPr>
        <p:spPr>
          <a:xfrm>
            <a:off x="2739781" y="2191738"/>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6" name="Oval 15">
            <a:extLst>
              <a:ext uri="{FF2B5EF4-FFF2-40B4-BE49-F238E27FC236}">
                <a16:creationId xmlns:a16="http://schemas.microsoft.com/office/drawing/2014/main" id="{0BC3DDA9-AB5C-D3C6-6A5D-E4BCE6FF5CD2}"/>
              </a:ext>
            </a:extLst>
          </p:cNvPr>
          <p:cNvSpPr/>
          <p:nvPr/>
        </p:nvSpPr>
        <p:spPr>
          <a:xfrm>
            <a:off x="3103924" y="2191738"/>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1" name="Oval 40">
            <a:extLst>
              <a:ext uri="{FF2B5EF4-FFF2-40B4-BE49-F238E27FC236}">
                <a16:creationId xmlns:a16="http://schemas.microsoft.com/office/drawing/2014/main" id="{5D5E2F84-A7FC-2923-990C-971FADE9EC37}"/>
              </a:ext>
            </a:extLst>
          </p:cNvPr>
          <p:cNvSpPr/>
          <p:nvPr/>
        </p:nvSpPr>
        <p:spPr>
          <a:xfrm>
            <a:off x="3468448" y="2191738"/>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2" name="Oval 41">
            <a:extLst>
              <a:ext uri="{FF2B5EF4-FFF2-40B4-BE49-F238E27FC236}">
                <a16:creationId xmlns:a16="http://schemas.microsoft.com/office/drawing/2014/main" id="{81884036-2716-602E-A397-6AA600F744D3}"/>
              </a:ext>
            </a:extLst>
          </p:cNvPr>
          <p:cNvSpPr/>
          <p:nvPr/>
        </p:nvSpPr>
        <p:spPr>
          <a:xfrm>
            <a:off x="3832972" y="2191738"/>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3" name="Oval 42">
            <a:extLst>
              <a:ext uri="{FF2B5EF4-FFF2-40B4-BE49-F238E27FC236}">
                <a16:creationId xmlns:a16="http://schemas.microsoft.com/office/drawing/2014/main" id="{2B0DB3A5-7DE6-4535-25A9-3B9FFA2A73D3}"/>
              </a:ext>
            </a:extLst>
          </p:cNvPr>
          <p:cNvSpPr/>
          <p:nvPr/>
        </p:nvSpPr>
        <p:spPr>
          <a:xfrm>
            <a:off x="4191317" y="2191738"/>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4" name="Oval 43">
            <a:extLst>
              <a:ext uri="{FF2B5EF4-FFF2-40B4-BE49-F238E27FC236}">
                <a16:creationId xmlns:a16="http://schemas.microsoft.com/office/drawing/2014/main" id="{82CE8839-B14D-EC3A-0C13-1CA5CC770955}"/>
              </a:ext>
            </a:extLst>
          </p:cNvPr>
          <p:cNvSpPr/>
          <p:nvPr/>
        </p:nvSpPr>
        <p:spPr>
          <a:xfrm>
            <a:off x="4562019" y="2191738"/>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5" name="Oval 44">
            <a:extLst>
              <a:ext uri="{FF2B5EF4-FFF2-40B4-BE49-F238E27FC236}">
                <a16:creationId xmlns:a16="http://schemas.microsoft.com/office/drawing/2014/main" id="{FF78DB7C-6710-BFED-03C6-B12CAFED3C04}"/>
              </a:ext>
            </a:extLst>
          </p:cNvPr>
          <p:cNvSpPr/>
          <p:nvPr/>
        </p:nvSpPr>
        <p:spPr>
          <a:xfrm>
            <a:off x="4926543" y="2191738"/>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6" name="Title 2">
            <a:extLst>
              <a:ext uri="{FF2B5EF4-FFF2-40B4-BE49-F238E27FC236}">
                <a16:creationId xmlns:a16="http://schemas.microsoft.com/office/drawing/2014/main" id="{0380C0AA-F88B-1660-EC0B-AB4202E378AB}"/>
              </a:ext>
            </a:extLst>
          </p:cNvPr>
          <p:cNvSpPr txBox="1"/>
          <p:nvPr/>
        </p:nvSpPr>
        <p:spPr>
          <a:xfrm>
            <a:off x="2876876" y="2620133"/>
            <a:ext cx="1957811"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シャルドネ</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54" name="Oval 53">
            <a:extLst>
              <a:ext uri="{FF2B5EF4-FFF2-40B4-BE49-F238E27FC236}">
                <a16:creationId xmlns:a16="http://schemas.microsoft.com/office/drawing/2014/main" id="{889E2E6B-B4FC-4D27-093E-FF22D5ADCF2C}"/>
              </a:ext>
            </a:extLst>
          </p:cNvPr>
          <p:cNvSpPr/>
          <p:nvPr/>
        </p:nvSpPr>
        <p:spPr>
          <a:xfrm>
            <a:off x="2011495" y="33438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55" name="Oval 54">
            <a:extLst>
              <a:ext uri="{FF2B5EF4-FFF2-40B4-BE49-F238E27FC236}">
                <a16:creationId xmlns:a16="http://schemas.microsoft.com/office/drawing/2014/main" id="{36AB2BF6-B6E0-550B-F394-A08618E37ABC}"/>
              </a:ext>
            </a:extLst>
          </p:cNvPr>
          <p:cNvSpPr/>
          <p:nvPr/>
        </p:nvSpPr>
        <p:spPr>
          <a:xfrm>
            <a:off x="2375638"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56" name="Oval 55">
            <a:extLst>
              <a:ext uri="{FF2B5EF4-FFF2-40B4-BE49-F238E27FC236}">
                <a16:creationId xmlns:a16="http://schemas.microsoft.com/office/drawing/2014/main" id="{C3F6284D-50A0-B092-6E0B-687AFEAA4EF8}"/>
              </a:ext>
            </a:extLst>
          </p:cNvPr>
          <p:cNvSpPr/>
          <p:nvPr/>
        </p:nvSpPr>
        <p:spPr>
          <a:xfrm>
            <a:off x="2739781"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57" name="Oval 56">
            <a:extLst>
              <a:ext uri="{FF2B5EF4-FFF2-40B4-BE49-F238E27FC236}">
                <a16:creationId xmlns:a16="http://schemas.microsoft.com/office/drawing/2014/main" id="{2B82FD9A-227A-DC48-3962-B75CEF43311F}"/>
              </a:ext>
            </a:extLst>
          </p:cNvPr>
          <p:cNvSpPr/>
          <p:nvPr/>
        </p:nvSpPr>
        <p:spPr>
          <a:xfrm>
            <a:off x="3103924"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59" name="Oval 58">
            <a:extLst>
              <a:ext uri="{FF2B5EF4-FFF2-40B4-BE49-F238E27FC236}">
                <a16:creationId xmlns:a16="http://schemas.microsoft.com/office/drawing/2014/main" id="{28A46049-63B6-2E72-2848-E3A891BCC211}"/>
              </a:ext>
            </a:extLst>
          </p:cNvPr>
          <p:cNvSpPr/>
          <p:nvPr/>
        </p:nvSpPr>
        <p:spPr>
          <a:xfrm>
            <a:off x="3468448"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0" name="Oval 59">
            <a:extLst>
              <a:ext uri="{FF2B5EF4-FFF2-40B4-BE49-F238E27FC236}">
                <a16:creationId xmlns:a16="http://schemas.microsoft.com/office/drawing/2014/main" id="{C5C78655-6C11-AB64-A2ED-7034DF0FF779}"/>
              </a:ext>
            </a:extLst>
          </p:cNvPr>
          <p:cNvSpPr/>
          <p:nvPr/>
        </p:nvSpPr>
        <p:spPr>
          <a:xfrm>
            <a:off x="3832972"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1" name="Oval 60">
            <a:extLst>
              <a:ext uri="{FF2B5EF4-FFF2-40B4-BE49-F238E27FC236}">
                <a16:creationId xmlns:a16="http://schemas.microsoft.com/office/drawing/2014/main" id="{23B7EFA6-29BE-1C16-13C3-30E0CCB4872F}"/>
              </a:ext>
            </a:extLst>
          </p:cNvPr>
          <p:cNvSpPr/>
          <p:nvPr/>
        </p:nvSpPr>
        <p:spPr>
          <a:xfrm>
            <a:off x="4191317"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2" name="Oval 61">
            <a:extLst>
              <a:ext uri="{FF2B5EF4-FFF2-40B4-BE49-F238E27FC236}">
                <a16:creationId xmlns:a16="http://schemas.microsoft.com/office/drawing/2014/main" id="{ACF69098-86FD-FE77-8092-920C4D167604}"/>
              </a:ext>
            </a:extLst>
          </p:cNvPr>
          <p:cNvSpPr/>
          <p:nvPr/>
        </p:nvSpPr>
        <p:spPr>
          <a:xfrm>
            <a:off x="4562019"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3" name="Oval 62">
            <a:extLst>
              <a:ext uri="{FF2B5EF4-FFF2-40B4-BE49-F238E27FC236}">
                <a16:creationId xmlns:a16="http://schemas.microsoft.com/office/drawing/2014/main" id="{6B028919-6A18-01F4-BB26-F18ECE53911C}"/>
              </a:ext>
            </a:extLst>
          </p:cNvPr>
          <p:cNvSpPr/>
          <p:nvPr/>
        </p:nvSpPr>
        <p:spPr>
          <a:xfrm>
            <a:off x="4926543"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9" name="Oval 68">
            <a:extLst>
              <a:ext uri="{FF2B5EF4-FFF2-40B4-BE49-F238E27FC236}">
                <a16:creationId xmlns:a16="http://schemas.microsoft.com/office/drawing/2014/main" id="{0578BD73-E803-010F-D580-99A4F5AF1A1C}"/>
              </a:ext>
            </a:extLst>
          </p:cNvPr>
          <p:cNvSpPr/>
          <p:nvPr/>
        </p:nvSpPr>
        <p:spPr>
          <a:xfrm>
            <a:off x="2011495" y="4184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0" name="Oval 69">
            <a:extLst>
              <a:ext uri="{FF2B5EF4-FFF2-40B4-BE49-F238E27FC236}">
                <a16:creationId xmlns:a16="http://schemas.microsoft.com/office/drawing/2014/main" id="{9C50D499-92FE-191F-A066-1C441C1AFEE6}"/>
              </a:ext>
            </a:extLst>
          </p:cNvPr>
          <p:cNvSpPr/>
          <p:nvPr/>
        </p:nvSpPr>
        <p:spPr>
          <a:xfrm>
            <a:off x="2375638"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1" name="Oval 70">
            <a:extLst>
              <a:ext uri="{FF2B5EF4-FFF2-40B4-BE49-F238E27FC236}">
                <a16:creationId xmlns:a16="http://schemas.microsoft.com/office/drawing/2014/main" id="{038F7BF3-915C-F506-9D7B-79E20DE5B43B}"/>
              </a:ext>
            </a:extLst>
          </p:cNvPr>
          <p:cNvSpPr/>
          <p:nvPr/>
        </p:nvSpPr>
        <p:spPr>
          <a:xfrm>
            <a:off x="2739781"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2" name="Oval 71">
            <a:extLst>
              <a:ext uri="{FF2B5EF4-FFF2-40B4-BE49-F238E27FC236}">
                <a16:creationId xmlns:a16="http://schemas.microsoft.com/office/drawing/2014/main" id="{CD312308-6A25-F4D2-DEEB-2DCB01093378}"/>
              </a:ext>
            </a:extLst>
          </p:cNvPr>
          <p:cNvSpPr/>
          <p:nvPr/>
        </p:nvSpPr>
        <p:spPr>
          <a:xfrm>
            <a:off x="3103924"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4" name="Oval 73">
            <a:extLst>
              <a:ext uri="{FF2B5EF4-FFF2-40B4-BE49-F238E27FC236}">
                <a16:creationId xmlns:a16="http://schemas.microsoft.com/office/drawing/2014/main" id="{E43B8C7F-07DF-0ECB-5312-0A55CBB4A72E}"/>
              </a:ext>
            </a:extLst>
          </p:cNvPr>
          <p:cNvSpPr/>
          <p:nvPr/>
        </p:nvSpPr>
        <p:spPr>
          <a:xfrm>
            <a:off x="3468448"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5" name="Oval 74">
            <a:extLst>
              <a:ext uri="{FF2B5EF4-FFF2-40B4-BE49-F238E27FC236}">
                <a16:creationId xmlns:a16="http://schemas.microsoft.com/office/drawing/2014/main" id="{5BFD544A-5966-9EFC-5B26-0EBC880CA6A7}"/>
              </a:ext>
            </a:extLst>
          </p:cNvPr>
          <p:cNvSpPr/>
          <p:nvPr/>
        </p:nvSpPr>
        <p:spPr>
          <a:xfrm>
            <a:off x="3832972"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6" name="Oval 75">
            <a:extLst>
              <a:ext uri="{FF2B5EF4-FFF2-40B4-BE49-F238E27FC236}">
                <a16:creationId xmlns:a16="http://schemas.microsoft.com/office/drawing/2014/main" id="{7EF0F0EC-AE6F-D745-543C-59511E924829}"/>
              </a:ext>
            </a:extLst>
          </p:cNvPr>
          <p:cNvSpPr/>
          <p:nvPr/>
        </p:nvSpPr>
        <p:spPr>
          <a:xfrm>
            <a:off x="4191317"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7" name="Oval 76">
            <a:extLst>
              <a:ext uri="{FF2B5EF4-FFF2-40B4-BE49-F238E27FC236}">
                <a16:creationId xmlns:a16="http://schemas.microsoft.com/office/drawing/2014/main" id="{B2F2A0B3-CB15-A8CC-3165-78E705E00DA0}"/>
              </a:ext>
            </a:extLst>
          </p:cNvPr>
          <p:cNvSpPr/>
          <p:nvPr/>
        </p:nvSpPr>
        <p:spPr>
          <a:xfrm>
            <a:off x="4562019"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8" name="Oval 77">
            <a:extLst>
              <a:ext uri="{FF2B5EF4-FFF2-40B4-BE49-F238E27FC236}">
                <a16:creationId xmlns:a16="http://schemas.microsoft.com/office/drawing/2014/main" id="{87343FB6-7E3B-B3DE-5779-F283805FF772}"/>
              </a:ext>
            </a:extLst>
          </p:cNvPr>
          <p:cNvSpPr/>
          <p:nvPr/>
        </p:nvSpPr>
        <p:spPr>
          <a:xfrm>
            <a:off x="4926543"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0" name="Oval 89">
            <a:extLst>
              <a:ext uri="{FF2B5EF4-FFF2-40B4-BE49-F238E27FC236}">
                <a16:creationId xmlns:a16="http://schemas.microsoft.com/office/drawing/2014/main" id="{9ADF75C1-2283-CB22-99AC-2C1A54F55AA9}"/>
              </a:ext>
            </a:extLst>
          </p:cNvPr>
          <p:cNvSpPr/>
          <p:nvPr/>
        </p:nvSpPr>
        <p:spPr>
          <a:xfrm>
            <a:off x="2011495" y="502433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1" name="Oval 90">
            <a:extLst>
              <a:ext uri="{FF2B5EF4-FFF2-40B4-BE49-F238E27FC236}">
                <a16:creationId xmlns:a16="http://schemas.microsoft.com/office/drawing/2014/main" id="{0C790E21-B961-56B1-A980-C1C60AD6D249}"/>
              </a:ext>
            </a:extLst>
          </p:cNvPr>
          <p:cNvSpPr/>
          <p:nvPr/>
        </p:nvSpPr>
        <p:spPr>
          <a:xfrm>
            <a:off x="237563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2" name="Oval 91">
            <a:extLst>
              <a:ext uri="{FF2B5EF4-FFF2-40B4-BE49-F238E27FC236}">
                <a16:creationId xmlns:a16="http://schemas.microsoft.com/office/drawing/2014/main" id="{B4E5A90C-4C56-B0A4-F80E-15BA53D01685}"/>
              </a:ext>
            </a:extLst>
          </p:cNvPr>
          <p:cNvSpPr/>
          <p:nvPr/>
        </p:nvSpPr>
        <p:spPr>
          <a:xfrm>
            <a:off x="2739781"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3" name="Oval 92">
            <a:extLst>
              <a:ext uri="{FF2B5EF4-FFF2-40B4-BE49-F238E27FC236}">
                <a16:creationId xmlns:a16="http://schemas.microsoft.com/office/drawing/2014/main" id="{95D78A90-2F29-8309-25EF-AF983C9E0DF4}"/>
              </a:ext>
            </a:extLst>
          </p:cNvPr>
          <p:cNvSpPr/>
          <p:nvPr/>
        </p:nvSpPr>
        <p:spPr>
          <a:xfrm>
            <a:off x="3103924"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4" name="Oval 93">
            <a:extLst>
              <a:ext uri="{FF2B5EF4-FFF2-40B4-BE49-F238E27FC236}">
                <a16:creationId xmlns:a16="http://schemas.microsoft.com/office/drawing/2014/main" id="{B8D7AD80-E89E-94FC-05B3-65E2B789EDBF}"/>
              </a:ext>
            </a:extLst>
          </p:cNvPr>
          <p:cNvSpPr/>
          <p:nvPr/>
        </p:nvSpPr>
        <p:spPr>
          <a:xfrm>
            <a:off x="346844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5" name="Oval 94">
            <a:extLst>
              <a:ext uri="{FF2B5EF4-FFF2-40B4-BE49-F238E27FC236}">
                <a16:creationId xmlns:a16="http://schemas.microsoft.com/office/drawing/2014/main" id="{C359EA06-9A7D-9E0F-4522-82CD640F0D85}"/>
              </a:ext>
            </a:extLst>
          </p:cNvPr>
          <p:cNvSpPr/>
          <p:nvPr/>
        </p:nvSpPr>
        <p:spPr>
          <a:xfrm>
            <a:off x="3832972"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6" name="Oval 95">
            <a:extLst>
              <a:ext uri="{FF2B5EF4-FFF2-40B4-BE49-F238E27FC236}">
                <a16:creationId xmlns:a16="http://schemas.microsoft.com/office/drawing/2014/main" id="{28D376A2-3656-F7BF-8E97-DA95B182B782}"/>
              </a:ext>
            </a:extLst>
          </p:cNvPr>
          <p:cNvSpPr/>
          <p:nvPr/>
        </p:nvSpPr>
        <p:spPr>
          <a:xfrm>
            <a:off x="4191317"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7" name="Oval 96">
            <a:extLst>
              <a:ext uri="{FF2B5EF4-FFF2-40B4-BE49-F238E27FC236}">
                <a16:creationId xmlns:a16="http://schemas.microsoft.com/office/drawing/2014/main" id="{86771A24-F00F-4429-B5A3-60CC5B631545}"/>
              </a:ext>
            </a:extLst>
          </p:cNvPr>
          <p:cNvSpPr/>
          <p:nvPr/>
        </p:nvSpPr>
        <p:spPr>
          <a:xfrm>
            <a:off x="4562019"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8" name="Oval 97">
            <a:extLst>
              <a:ext uri="{FF2B5EF4-FFF2-40B4-BE49-F238E27FC236}">
                <a16:creationId xmlns:a16="http://schemas.microsoft.com/office/drawing/2014/main" id="{11320E13-6CCD-AA11-E9F0-092E97D873B8}"/>
              </a:ext>
            </a:extLst>
          </p:cNvPr>
          <p:cNvSpPr/>
          <p:nvPr/>
        </p:nvSpPr>
        <p:spPr>
          <a:xfrm>
            <a:off x="4926543"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05" name="Oval 104">
            <a:extLst>
              <a:ext uri="{FF2B5EF4-FFF2-40B4-BE49-F238E27FC236}">
                <a16:creationId xmlns:a16="http://schemas.microsoft.com/office/drawing/2014/main" id="{C078604D-736D-2D36-8664-746636080348}"/>
              </a:ext>
            </a:extLst>
          </p:cNvPr>
          <p:cNvSpPr/>
          <p:nvPr/>
        </p:nvSpPr>
        <p:spPr>
          <a:xfrm>
            <a:off x="2011495" y="537032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06" name="Oval 105">
            <a:extLst>
              <a:ext uri="{FF2B5EF4-FFF2-40B4-BE49-F238E27FC236}">
                <a16:creationId xmlns:a16="http://schemas.microsoft.com/office/drawing/2014/main" id="{DCF7E2D1-1D3D-AE8A-B1C6-08055DE528DA}"/>
              </a:ext>
            </a:extLst>
          </p:cNvPr>
          <p:cNvSpPr/>
          <p:nvPr/>
        </p:nvSpPr>
        <p:spPr>
          <a:xfrm>
            <a:off x="2375638"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07" name="Oval 106">
            <a:extLst>
              <a:ext uri="{FF2B5EF4-FFF2-40B4-BE49-F238E27FC236}">
                <a16:creationId xmlns:a16="http://schemas.microsoft.com/office/drawing/2014/main" id="{47DC42B4-9713-6197-7E67-351186EFCE73}"/>
              </a:ext>
            </a:extLst>
          </p:cNvPr>
          <p:cNvSpPr/>
          <p:nvPr/>
        </p:nvSpPr>
        <p:spPr>
          <a:xfrm>
            <a:off x="2739781"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08" name="Oval 107">
            <a:extLst>
              <a:ext uri="{FF2B5EF4-FFF2-40B4-BE49-F238E27FC236}">
                <a16:creationId xmlns:a16="http://schemas.microsoft.com/office/drawing/2014/main" id="{8B7D4B46-0DBC-8E17-9E4A-ED8869CBCB88}"/>
              </a:ext>
            </a:extLst>
          </p:cNvPr>
          <p:cNvSpPr/>
          <p:nvPr/>
        </p:nvSpPr>
        <p:spPr>
          <a:xfrm>
            <a:off x="3103924"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09" name="Oval 108">
            <a:extLst>
              <a:ext uri="{FF2B5EF4-FFF2-40B4-BE49-F238E27FC236}">
                <a16:creationId xmlns:a16="http://schemas.microsoft.com/office/drawing/2014/main" id="{809198EE-61B6-0C55-5E72-CC96478B3081}"/>
              </a:ext>
            </a:extLst>
          </p:cNvPr>
          <p:cNvSpPr/>
          <p:nvPr/>
        </p:nvSpPr>
        <p:spPr>
          <a:xfrm>
            <a:off x="3468448"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0" name="Oval 109">
            <a:extLst>
              <a:ext uri="{FF2B5EF4-FFF2-40B4-BE49-F238E27FC236}">
                <a16:creationId xmlns:a16="http://schemas.microsoft.com/office/drawing/2014/main" id="{BE48170E-C2C8-5ECB-7B4E-4825282DA9F8}"/>
              </a:ext>
            </a:extLst>
          </p:cNvPr>
          <p:cNvSpPr/>
          <p:nvPr/>
        </p:nvSpPr>
        <p:spPr>
          <a:xfrm>
            <a:off x="3832972"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1" name="Oval 110">
            <a:extLst>
              <a:ext uri="{FF2B5EF4-FFF2-40B4-BE49-F238E27FC236}">
                <a16:creationId xmlns:a16="http://schemas.microsoft.com/office/drawing/2014/main" id="{ABB9A261-A519-8F83-CC9C-C27E7BE7C8BC}"/>
              </a:ext>
            </a:extLst>
          </p:cNvPr>
          <p:cNvSpPr/>
          <p:nvPr/>
        </p:nvSpPr>
        <p:spPr>
          <a:xfrm>
            <a:off x="4191317"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2" name="Oval 111">
            <a:extLst>
              <a:ext uri="{FF2B5EF4-FFF2-40B4-BE49-F238E27FC236}">
                <a16:creationId xmlns:a16="http://schemas.microsoft.com/office/drawing/2014/main" id="{3C6B49AE-22F4-29C7-6562-D5F7B5533FAF}"/>
              </a:ext>
            </a:extLst>
          </p:cNvPr>
          <p:cNvSpPr/>
          <p:nvPr/>
        </p:nvSpPr>
        <p:spPr>
          <a:xfrm>
            <a:off x="4562019"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3" name="Oval 112">
            <a:extLst>
              <a:ext uri="{FF2B5EF4-FFF2-40B4-BE49-F238E27FC236}">
                <a16:creationId xmlns:a16="http://schemas.microsoft.com/office/drawing/2014/main" id="{458A706B-18C3-65BA-DD55-E8D0F35DB7E9}"/>
              </a:ext>
            </a:extLst>
          </p:cNvPr>
          <p:cNvSpPr/>
          <p:nvPr/>
        </p:nvSpPr>
        <p:spPr>
          <a:xfrm>
            <a:off x="4926543"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6" name="Oval 115">
            <a:extLst>
              <a:ext uri="{FF2B5EF4-FFF2-40B4-BE49-F238E27FC236}">
                <a16:creationId xmlns:a16="http://schemas.microsoft.com/office/drawing/2014/main" id="{D11C57C6-EF40-F4C0-3BC7-803F45BD5066}"/>
              </a:ext>
            </a:extLst>
          </p:cNvPr>
          <p:cNvSpPr/>
          <p:nvPr/>
        </p:nvSpPr>
        <p:spPr>
          <a:xfrm>
            <a:off x="2011495" y="615498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7" name="Oval 116">
            <a:extLst>
              <a:ext uri="{FF2B5EF4-FFF2-40B4-BE49-F238E27FC236}">
                <a16:creationId xmlns:a16="http://schemas.microsoft.com/office/drawing/2014/main" id="{4274FBC1-5792-4EF8-6975-F5AA36DEF46D}"/>
              </a:ext>
            </a:extLst>
          </p:cNvPr>
          <p:cNvSpPr/>
          <p:nvPr/>
        </p:nvSpPr>
        <p:spPr>
          <a:xfrm>
            <a:off x="2375638"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8" name="Oval 117">
            <a:extLst>
              <a:ext uri="{FF2B5EF4-FFF2-40B4-BE49-F238E27FC236}">
                <a16:creationId xmlns:a16="http://schemas.microsoft.com/office/drawing/2014/main" id="{88F5D0DA-5D57-0855-F499-3E4388E0A04B}"/>
              </a:ext>
            </a:extLst>
          </p:cNvPr>
          <p:cNvSpPr/>
          <p:nvPr/>
        </p:nvSpPr>
        <p:spPr>
          <a:xfrm>
            <a:off x="2739781"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9" name="Oval 118">
            <a:extLst>
              <a:ext uri="{FF2B5EF4-FFF2-40B4-BE49-F238E27FC236}">
                <a16:creationId xmlns:a16="http://schemas.microsoft.com/office/drawing/2014/main" id="{D70863FB-17C8-F44A-FCF0-935042648F15}"/>
              </a:ext>
            </a:extLst>
          </p:cNvPr>
          <p:cNvSpPr/>
          <p:nvPr/>
        </p:nvSpPr>
        <p:spPr>
          <a:xfrm>
            <a:off x="3103924"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21" name="Oval 120">
            <a:extLst>
              <a:ext uri="{FF2B5EF4-FFF2-40B4-BE49-F238E27FC236}">
                <a16:creationId xmlns:a16="http://schemas.microsoft.com/office/drawing/2014/main" id="{EEF402AA-A4A0-D4C2-059E-E66982B6EBE5}"/>
              </a:ext>
            </a:extLst>
          </p:cNvPr>
          <p:cNvSpPr/>
          <p:nvPr/>
        </p:nvSpPr>
        <p:spPr>
          <a:xfrm>
            <a:off x="3468067"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23" name="Oval 122">
            <a:extLst>
              <a:ext uri="{FF2B5EF4-FFF2-40B4-BE49-F238E27FC236}">
                <a16:creationId xmlns:a16="http://schemas.microsoft.com/office/drawing/2014/main" id="{E1CF8C33-738A-C89E-6C4A-20BAC9F3863E}"/>
              </a:ext>
            </a:extLst>
          </p:cNvPr>
          <p:cNvSpPr/>
          <p:nvPr/>
        </p:nvSpPr>
        <p:spPr>
          <a:xfrm>
            <a:off x="4562019"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24" name="Oval 123">
            <a:extLst>
              <a:ext uri="{FF2B5EF4-FFF2-40B4-BE49-F238E27FC236}">
                <a16:creationId xmlns:a16="http://schemas.microsoft.com/office/drawing/2014/main" id="{090B0514-3BDB-C3CE-E2C8-7DF23BABCD3E}"/>
              </a:ext>
            </a:extLst>
          </p:cNvPr>
          <p:cNvSpPr/>
          <p:nvPr/>
        </p:nvSpPr>
        <p:spPr>
          <a:xfrm>
            <a:off x="4926543"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25" name="Title 2">
            <a:extLst>
              <a:ext uri="{FF2B5EF4-FFF2-40B4-BE49-F238E27FC236}">
                <a16:creationId xmlns:a16="http://schemas.microsoft.com/office/drawing/2014/main" id="{F7BE47A5-31FE-7369-C739-812BB7B8CA83}"/>
              </a:ext>
            </a:extLst>
          </p:cNvPr>
          <p:cNvSpPr txBox="1"/>
          <p:nvPr/>
        </p:nvSpPr>
        <p:spPr>
          <a:xfrm>
            <a:off x="1913463"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Yu Gothic" panose="020B0400000000000000" pitchFamily="34" charset="-128"/>
                <a:ea typeface="Yu Gothic" panose="020B0400000000000000" pitchFamily="34" charset="-128"/>
              </a:rPr>
              <a:t>8%</a:t>
            </a:r>
          </a:p>
        </p:txBody>
      </p:sp>
      <p:sp>
        <p:nvSpPr>
          <p:cNvPr id="126" name="Title 2">
            <a:extLst>
              <a:ext uri="{FF2B5EF4-FFF2-40B4-BE49-F238E27FC236}">
                <a16:creationId xmlns:a16="http://schemas.microsoft.com/office/drawing/2014/main" id="{0CAD56FE-068D-C6AD-6B06-DF4BF875D846}"/>
              </a:ext>
            </a:extLst>
          </p:cNvPr>
          <p:cNvSpPr txBox="1"/>
          <p:nvPr/>
        </p:nvSpPr>
        <p:spPr>
          <a:xfrm>
            <a:off x="3229941" y="5847131"/>
            <a:ext cx="1458095" cy="253654"/>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Yu Gothic" panose="020B0400000000000000" pitchFamily="34" charset="-128"/>
                <a:ea typeface="Yu Gothic" panose="020B0400000000000000" pitchFamily="34" charset="-128"/>
              </a:rPr>
              <a:t>12.5% – 14.5%</a:t>
            </a:r>
          </a:p>
        </p:txBody>
      </p:sp>
      <p:sp>
        <p:nvSpPr>
          <p:cNvPr id="127" name="Title 2">
            <a:extLst>
              <a:ext uri="{FF2B5EF4-FFF2-40B4-BE49-F238E27FC236}">
                <a16:creationId xmlns:a16="http://schemas.microsoft.com/office/drawing/2014/main" id="{B5A9709D-06AD-382A-042C-DC037BA6DFC0}"/>
              </a:ext>
            </a:extLst>
          </p:cNvPr>
          <p:cNvSpPr txBox="1"/>
          <p:nvPr/>
        </p:nvSpPr>
        <p:spPr>
          <a:xfrm>
            <a:off x="4476345" y="583499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Yu Gothic" panose="020B0400000000000000" pitchFamily="34" charset="-128"/>
                <a:ea typeface="Yu Gothic" panose="020B0400000000000000" pitchFamily="34" charset="-128"/>
              </a:rPr>
              <a:t>17%</a:t>
            </a:r>
          </a:p>
        </p:txBody>
      </p:sp>
      <p:cxnSp>
        <p:nvCxnSpPr>
          <p:cNvPr id="138" name="Straight Connector 137">
            <a:extLst>
              <a:ext uri="{FF2B5EF4-FFF2-40B4-BE49-F238E27FC236}">
                <a16:creationId xmlns:a16="http://schemas.microsoft.com/office/drawing/2014/main" id="{A99BF965-57F4-CB8F-FDFE-23CC6ACE8858}"/>
              </a:ext>
            </a:extLst>
          </p:cNvPr>
          <p:cNvCxnSpPr>
            <a:cxnSpLocks/>
          </p:cNvCxnSpPr>
          <p:nvPr/>
        </p:nvCxnSpPr>
        <p:spPr>
          <a:xfrm>
            <a:off x="2505277"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0ADF244D-39DB-5622-CC55-F58F33415D2F}"/>
              </a:ext>
            </a:extLst>
          </p:cNvPr>
          <p:cNvGrpSpPr/>
          <p:nvPr/>
        </p:nvGrpSpPr>
        <p:grpSpPr>
          <a:xfrm>
            <a:off x="3465681" y="6152078"/>
            <a:ext cx="1010664" cy="272668"/>
            <a:chOff x="7674890" y="5926610"/>
            <a:chExt cx="1010664" cy="272668"/>
          </a:xfrm>
        </p:grpSpPr>
        <p:sp>
          <p:nvSpPr>
            <p:cNvPr id="8" name="Freeform 7">
              <a:extLst>
                <a:ext uri="{FF2B5EF4-FFF2-40B4-BE49-F238E27FC236}">
                  <a16:creationId xmlns:a16="http://schemas.microsoft.com/office/drawing/2014/main" id="{4457550D-D6A7-A7C4-1FA9-F03BB865B97A}"/>
                </a:ext>
              </a:extLst>
            </p:cNvPr>
            <p:cNvSpPr/>
            <p:nvPr/>
          </p:nvSpPr>
          <p:spPr>
            <a:xfrm>
              <a:off x="8543846"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latin typeface="Yu Gothic" panose="020B0400000000000000" pitchFamily="34" charset="-128"/>
                <a:ea typeface="Yu Gothic" panose="020B0400000000000000" pitchFamily="34" charset="-128"/>
              </a:endParaRPr>
            </a:p>
          </p:txBody>
        </p:sp>
        <p:sp>
          <p:nvSpPr>
            <p:cNvPr id="9" name="Freeform 8">
              <a:extLst>
                <a:ext uri="{FF2B5EF4-FFF2-40B4-BE49-F238E27FC236}">
                  <a16:creationId xmlns:a16="http://schemas.microsoft.com/office/drawing/2014/main" id="{4C18D776-10EF-45C9-08AB-E3BB051419BD}"/>
                </a:ext>
              </a:extLst>
            </p:cNvPr>
            <p:cNvSpPr/>
            <p:nvPr/>
          </p:nvSpPr>
          <p:spPr>
            <a:xfrm rot="10800000">
              <a:off x="8406920"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latin typeface="Yu Gothic" panose="020B0400000000000000" pitchFamily="34" charset="-128"/>
                <a:ea typeface="Yu Gothic" panose="020B0400000000000000" pitchFamily="34" charset="-128"/>
              </a:endParaRPr>
            </a:p>
          </p:txBody>
        </p:sp>
        <p:sp>
          <p:nvSpPr>
            <p:cNvPr id="12" name="Freeform 11">
              <a:extLst>
                <a:ext uri="{FF2B5EF4-FFF2-40B4-BE49-F238E27FC236}">
                  <a16:creationId xmlns:a16="http://schemas.microsoft.com/office/drawing/2014/main" id="{35855531-27C6-679E-C97F-AF870D24775B}"/>
                </a:ext>
              </a:extLst>
            </p:cNvPr>
            <p:cNvSpPr/>
            <p:nvPr/>
          </p:nvSpPr>
          <p:spPr>
            <a:xfrm rot="10800000">
              <a:off x="7674890"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latin typeface="Yu Gothic" panose="020B0400000000000000" pitchFamily="34" charset="-128"/>
                <a:ea typeface="Yu Gothic" panose="020B0400000000000000" pitchFamily="34" charset="-128"/>
              </a:endParaRPr>
            </a:p>
          </p:txBody>
        </p:sp>
      </p:grpSp>
      <p:cxnSp>
        <p:nvCxnSpPr>
          <p:cNvPr id="11" name="Straight Connector 10">
            <a:extLst>
              <a:ext uri="{FF2B5EF4-FFF2-40B4-BE49-F238E27FC236}">
                <a16:creationId xmlns:a16="http://schemas.microsoft.com/office/drawing/2014/main" id="{57F252BD-6762-EC66-7068-AC9CF694399B}"/>
              </a:ext>
            </a:extLst>
          </p:cNvPr>
          <p:cNvCxnSpPr>
            <a:cxnSpLocks/>
          </p:cNvCxnSpPr>
          <p:nvPr/>
        </p:nvCxnSpPr>
        <p:spPr>
          <a:xfrm>
            <a:off x="2499977" y="2641194"/>
            <a:ext cx="183218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A9F847C-F6A3-750E-3F76-D88E6683C2CD}"/>
              </a:ext>
            </a:extLst>
          </p:cNvPr>
          <p:cNvCxnSpPr>
            <a:cxnSpLocks/>
          </p:cNvCxnSpPr>
          <p:nvPr/>
        </p:nvCxnSpPr>
        <p:spPr>
          <a:xfrm>
            <a:off x="4321568"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Oval 2">
            <a:extLst>
              <a:ext uri="{FF2B5EF4-FFF2-40B4-BE49-F238E27FC236}">
                <a16:creationId xmlns:a16="http://schemas.microsoft.com/office/drawing/2014/main" id="{32FE7FAC-8AD5-96BC-264F-50623C602AE8}"/>
              </a:ext>
            </a:extLst>
          </p:cNvPr>
          <p:cNvSpPr/>
          <p:nvPr/>
        </p:nvSpPr>
        <p:spPr>
          <a:xfrm>
            <a:off x="3836297"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 name="Title 2">
            <a:extLst>
              <a:ext uri="{FF2B5EF4-FFF2-40B4-BE49-F238E27FC236}">
                <a16:creationId xmlns:a16="http://schemas.microsoft.com/office/drawing/2014/main" id="{6C79EA0A-F6A1-2C24-EF1D-141C9A204E3E}"/>
              </a:ext>
            </a:extLst>
          </p:cNvPr>
          <p:cNvSpPr txBox="1"/>
          <p:nvPr/>
        </p:nvSpPr>
        <p:spPr>
          <a:xfrm>
            <a:off x="520916" y="2205598"/>
            <a:ext cx="1070480"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600">
                <a:solidFill>
                  <a:schemeClr val="tx1"/>
                </a:solidFill>
                <a:latin typeface="Yu Gothic" panose="020B0400000000000000" pitchFamily="34" charset="-128"/>
                <a:ea typeface="Yu Gothic" panose="020B0400000000000000" pitchFamily="34" charset="-128"/>
              </a:rPr>
              <a:t>色調</a:t>
            </a:r>
            <a:endParaRPr lang="en-US" sz="1600" dirty="0">
              <a:solidFill>
                <a:schemeClr val="tx1"/>
              </a:solidFill>
              <a:latin typeface="Yu Gothic" panose="020B0400000000000000" pitchFamily="34" charset="-128"/>
              <a:ea typeface="Yu Gothic" panose="020B0400000000000000" pitchFamily="34" charset="-128"/>
            </a:endParaRPr>
          </a:p>
        </p:txBody>
      </p:sp>
      <p:cxnSp>
        <p:nvCxnSpPr>
          <p:cNvPr id="5" name="Straight Connector 4">
            <a:extLst>
              <a:ext uri="{FF2B5EF4-FFF2-40B4-BE49-F238E27FC236}">
                <a16:creationId xmlns:a16="http://schemas.microsoft.com/office/drawing/2014/main" id="{C4FB0205-4D2A-5E21-16AA-8B2D664A9EA2}"/>
              </a:ext>
            </a:extLst>
          </p:cNvPr>
          <p:cNvCxnSpPr>
            <a:cxnSpLocks/>
          </p:cNvCxnSpPr>
          <p:nvPr/>
        </p:nvCxnSpPr>
        <p:spPr>
          <a:xfrm>
            <a:off x="1056156" y="2313964"/>
            <a:ext cx="85961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 name="Title 2">
            <a:extLst>
              <a:ext uri="{FF2B5EF4-FFF2-40B4-BE49-F238E27FC236}">
                <a16:creationId xmlns:a16="http://schemas.microsoft.com/office/drawing/2014/main" id="{53C9F4E8-A2B3-B32E-E362-3887E45FEA64}"/>
              </a:ext>
            </a:extLst>
          </p:cNvPr>
          <p:cNvSpPr txBox="1"/>
          <p:nvPr/>
        </p:nvSpPr>
        <p:spPr>
          <a:xfrm>
            <a:off x="487021" y="330762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ボディ</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17" name="Straight Connector 16">
            <a:extLst>
              <a:ext uri="{FF2B5EF4-FFF2-40B4-BE49-F238E27FC236}">
                <a16:creationId xmlns:a16="http://schemas.microsoft.com/office/drawing/2014/main" id="{ED5CE838-D049-3D18-C0C9-4520EE42B8C5}"/>
              </a:ext>
            </a:extLst>
          </p:cNvPr>
          <p:cNvCxnSpPr>
            <a:cxnSpLocks/>
          </p:cNvCxnSpPr>
          <p:nvPr/>
        </p:nvCxnSpPr>
        <p:spPr>
          <a:xfrm>
            <a:off x="1163288" y="3475499"/>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 name="Title 2">
            <a:extLst>
              <a:ext uri="{FF2B5EF4-FFF2-40B4-BE49-F238E27FC236}">
                <a16:creationId xmlns:a16="http://schemas.microsoft.com/office/drawing/2014/main" id="{B9441DFD-C939-A44E-AD30-D529D044353F}"/>
              </a:ext>
            </a:extLst>
          </p:cNvPr>
          <p:cNvSpPr txBox="1"/>
          <p:nvPr/>
        </p:nvSpPr>
        <p:spPr>
          <a:xfrm>
            <a:off x="487021" y="417877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甘み</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19" name="Straight Connector 18">
            <a:extLst>
              <a:ext uri="{FF2B5EF4-FFF2-40B4-BE49-F238E27FC236}">
                <a16:creationId xmlns:a16="http://schemas.microsoft.com/office/drawing/2014/main" id="{57037A76-737F-A1F3-3A0C-44F1EA74237B}"/>
              </a:ext>
            </a:extLst>
          </p:cNvPr>
          <p:cNvCxnSpPr>
            <a:cxnSpLocks/>
          </p:cNvCxnSpPr>
          <p:nvPr/>
        </p:nvCxnSpPr>
        <p:spPr>
          <a:xfrm>
            <a:off x="1056156" y="4346650"/>
            <a:ext cx="85961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2" name="Title 2">
            <a:extLst>
              <a:ext uri="{FF2B5EF4-FFF2-40B4-BE49-F238E27FC236}">
                <a16:creationId xmlns:a16="http://schemas.microsoft.com/office/drawing/2014/main" id="{41CB849F-CE25-0A3D-7835-4572F4826011}"/>
              </a:ext>
            </a:extLst>
          </p:cNvPr>
          <p:cNvSpPr txBox="1"/>
          <p:nvPr/>
        </p:nvSpPr>
        <p:spPr>
          <a:xfrm>
            <a:off x="487021" y="501903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オーク</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23" name="Straight Connector 22">
            <a:extLst>
              <a:ext uri="{FF2B5EF4-FFF2-40B4-BE49-F238E27FC236}">
                <a16:creationId xmlns:a16="http://schemas.microsoft.com/office/drawing/2014/main" id="{D64D26FB-B24F-400B-7ACF-63C4C087BE24}"/>
              </a:ext>
            </a:extLst>
          </p:cNvPr>
          <p:cNvCxnSpPr>
            <a:cxnSpLocks/>
          </p:cNvCxnSpPr>
          <p:nvPr/>
        </p:nvCxnSpPr>
        <p:spPr>
          <a:xfrm>
            <a:off x="1163288" y="5186909"/>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4" name="Title 2">
            <a:extLst>
              <a:ext uri="{FF2B5EF4-FFF2-40B4-BE49-F238E27FC236}">
                <a16:creationId xmlns:a16="http://schemas.microsoft.com/office/drawing/2014/main" id="{418CA2F1-8A7C-CC33-31CB-0401D1BCC94C}"/>
              </a:ext>
            </a:extLst>
          </p:cNvPr>
          <p:cNvSpPr txBox="1"/>
          <p:nvPr/>
        </p:nvSpPr>
        <p:spPr>
          <a:xfrm>
            <a:off x="487021" y="536502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酸</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25" name="Straight Connector 24">
            <a:extLst>
              <a:ext uri="{FF2B5EF4-FFF2-40B4-BE49-F238E27FC236}">
                <a16:creationId xmlns:a16="http://schemas.microsoft.com/office/drawing/2014/main" id="{3D8A725A-E365-30AF-F96C-8728AFEAF994}"/>
              </a:ext>
            </a:extLst>
          </p:cNvPr>
          <p:cNvCxnSpPr>
            <a:cxnSpLocks/>
          </p:cNvCxnSpPr>
          <p:nvPr/>
        </p:nvCxnSpPr>
        <p:spPr>
          <a:xfrm>
            <a:off x="877947" y="5532898"/>
            <a:ext cx="103782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6" name="Title 2">
            <a:extLst>
              <a:ext uri="{FF2B5EF4-FFF2-40B4-BE49-F238E27FC236}">
                <a16:creationId xmlns:a16="http://schemas.microsoft.com/office/drawing/2014/main" id="{0BC96F50-A853-44DA-399D-7F78EEE7BFB6}"/>
              </a:ext>
            </a:extLst>
          </p:cNvPr>
          <p:cNvSpPr txBox="1"/>
          <p:nvPr/>
        </p:nvSpPr>
        <p:spPr>
          <a:xfrm>
            <a:off x="487021" y="614968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アルコール</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27" name="Straight Connector 26">
            <a:extLst>
              <a:ext uri="{FF2B5EF4-FFF2-40B4-BE49-F238E27FC236}">
                <a16:creationId xmlns:a16="http://schemas.microsoft.com/office/drawing/2014/main" id="{FA4E6248-69EC-6429-B730-F6C120B2D6EA}"/>
              </a:ext>
            </a:extLst>
          </p:cNvPr>
          <p:cNvCxnSpPr>
            <a:cxnSpLocks/>
          </p:cNvCxnSpPr>
          <p:nvPr/>
        </p:nvCxnSpPr>
        <p:spPr>
          <a:xfrm>
            <a:off x="1591396" y="6317552"/>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0" name="Title 2">
            <a:extLst>
              <a:ext uri="{FF2B5EF4-FFF2-40B4-BE49-F238E27FC236}">
                <a16:creationId xmlns:a16="http://schemas.microsoft.com/office/drawing/2014/main" id="{4EC31FF9-5E08-9338-CF48-6421C118313D}"/>
              </a:ext>
            </a:extLst>
          </p:cNvPr>
          <p:cNvSpPr txBox="1"/>
          <p:nvPr/>
        </p:nvSpPr>
        <p:spPr>
          <a:xfrm>
            <a:off x="1869436" y="303441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ライト</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1" name="Title 2">
            <a:extLst>
              <a:ext uri="{FF2B5EF4-FFF2-40B4-BE49-F238E27FC236}">
                <a16:creationId xmlns:a16="http://schemas.microsoft.com/office/drawing/2014/main" id="{EE85C6B3-12EF-4124-40B8-3FDC29B4A010}"/>
              </a:ext>
            </a:extLst>
          </p:cNvPr>
          <p:cNvSpPr txBox="1"/>
          <p:nvPr/>
        </p:nvSpPr>
        <p:spPr>
          <a:xfrm>
            <a:off x="2958588" y="303441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ミディアム</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2" name="Title 2">
            <a:extLst>
              <a:ext uri="{FF2B5EF4-FFF2-40B4-BE49-F238E27FC236}">
                <a16:creationId xmlns:a16="http://schemas.microsoft.com/office/drawing/2014/main" id="{E4F01A12-7404-2DC8-C20A-D5FEB16FF684}"/>
              </a:ext>
            </a:extLst>
          </p:cNvPr>
          <p:cNvSpPr txBox="1"/>
          <p:nvPr/>
        </p:nvSpPr>
        <p:spPr>
          <a:xfrm>
            <a:off x="4432318" y="303441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フル</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3" name="Title 2">
            <a:extLst>
              <a:ext uri="{FF2B5EF4-FFF2-40B4-BE49-F238E27FC236}">
                <a16:creationId xmlns:a16="http://schemas.microsoft.com/office/drawing/2014/main" id="{ADEAF6B0-15C9-994A-7385-06FF2B1A6656}"/>
              </a:ext>
            </a:extLst>
          </p:cNvPr>
          <p:cNvSpPr txBox="1"/>
          <p:nvPr/>
        </p:nvSpPr>
        <p:spPr>
          <a:xfrm>
            <a:off x="1869436" y="387467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辛口</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4" name="Title 2">
            <a:extLst>
              <a:ext uri="{FF2B5EF4-FFF2-40B4-BE49-F238E27FC236}">
                <a16:creationId xmlns:a16="http://schemas.microsoft.com/office/drawing/2014/main" id="{58F5BE88-4A81-2877-2455-E14B8C0F8C53}"/>
              </a:ext>
            </a:extLst>
          </p:cNvPr>
          <p:cNvSpPr txBox="1"/>
          <p:nvPr/>
        </p:nvSpPr>
        <p:spPr>
          <a:xfrm>
            <a:off x="2990004" y="387467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中辛口</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5" name="Title 2">
            <a:extLst>
              <a:ext uri="{FF2B5EF4-FFF2-40B4-BE49-F238E27FC236}">
                <a16:creationId xmlns:a16="http://schemas.microsoft.com/office/drawing/2014/main" id="{83A7451D-5608-5184-1B8C-9E6A5ACF4952}"/>
              </a:ext>
            </a:extLst>
          </p:cNvPr>
          <p:cNvSpPr txBox="1"/>
          <p:nvPr/>
        </p:nvSpPr>
        <p:spPr>
          <a:xfrm>
            <a:off x="4432318" y="387467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甘口</a:t>
            </a:r>
            <a:endParaRPr lang="ja-JP" altLang="en-US" sz="1200" cap="none" dirty="0">
              <a:solidFill>
                <a:schemeClr val="tx1"/>
              </a:solidFill>
              <a:latin typeface="Yu Gothic" panose="020B0400000000000000" pitchFamily="34" charset="-128"/>
              <a:ea typeface="Yu Gothic" panose="020B0400000000000000" pitchFamily="34" charset="-128"/>
            </a:endParaRPr>
          </a:p>
        </p:txBody>
      </p:sp>
      <p:sp>
        <p:nvSpPr>
          <p:cNvPr id="37" name="Title 2">
            <a:extLst>
              <a:ext uri="{FF2B5EF4-FFF2-40B4-BE49-F238E27FC236}">
                <a16:creationId xmlns:a16="http://schemas.microsoft.com/office/drawing/2014/main" id="{981ABAEA-5B4C-DFCD-5B54-497585E6E5EE}"/>
              </a:ext>
            </a:extLst>
          </p:cNvPr>
          <p:cNvSpPr txBox="1"/>
          <p:nvPr/>
        </p:nvSpPr>
        <p:spPr>
          <a:xfrm>
            <a:off x="1770566" y="4707808"/>
            <a:ext cx="126975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dirty="0">
                <a:solidFill>
                  <a:schemeClr val="tx1"/>
                </a:solidFill>
                <a:latin typeface="Yu Gothic" panose="020B0400000000000000" pitchFamily="34" charset="-128"/>
                <a:ea typeface="Yu Gothic" panose="020B0400000000000000" pitchFamily="34" charset="-128"/>
              </a:rPr>
              <a:t>未使用</a:t>
            </a:r>
            <a:r>
              <a:rPr lang="en-AU" altLang="ja-JP" sz="1200" cap="none" dirty="0">
                <a:solidFill>
                  <a:schemeClr val="tx1"/>
                </a:solidFill>
                <a:latin typeface="Yu Gothic" panose="020B0400000000000000" pitchFamily="34" charset="-128"/>
                <a:ea typeface="Yu Gothic" panose="020B0400000000000000" pitchFamily="34" charset="-128"/>
              </a:rPr>
              <a:t>/</a:t>
            </a:r>
            <a:r>
              <a:rPr lang="ja-JP" altLang="en-US" sz="1200" cap="none" dirty="0">
                <a:solidFill>
                  <a:schemeClr val="tx1"/>
                </a:solidFill>
                <a:latin typeface="Yu Gothic" panose="020B0400000000000000" pitchFamily="34" charset="-128"/>
                <a:ea typeface="Yu Gothic" panose="020B0400000000000000" pitchFamily="34" charset="-128"/>
              </a:rPr>
              <a:t>低い</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8" name="Title 2">
            <a:extLst>
              <a:ext uri="{FF2B5EF4-FFF2-40B4-BE49-F238E27FC236}">
                <a16:creationId xmlns:a16="http://schemas.microsoft.com/office/drawing/2014/main" id="{7D1645FA-C000-C6FE-1DA9-095F4B938D6F}"/>
              </a:ext>
            </a:extLst>
          </p:cNvPr>
          <p:cNvSpPr txBox="1"/>
          <p:nvPr/>
        </p:nvSpPr>
        <p:spPr>
          <a:xfrm>
            <a:off x="3139579" y="4711762"/>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ミディアム</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9" name="Title 2">
            <a:extLst>
              <a:ext uri="{FF2B5EF4-FFF2-40B4-BE49-F238E27FC236}">
                <a16:creationId xmlns:a16="http://schemas.microsoft.com/office/drawing/2014/main" id="{8E6A7750-344F-9DA8-3390-F8C230FEBB8A}"/>
              </a:ext>
            </a:extLst>
          </p:cNvPr>
          <p:cNvSpPr txBox="1"/>
          <p:nvPr/>
        </p:nvSpPr>
        <p:spPr>
          <a:xfrm>
            <a:off x="4414943" y="470709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dirty="0">
                <a:solidFill>
                  <a:schemeClr val="tx1"/>
                </a:solidFill>
                <a:latin typeface="Yu Gothic" panose="020B0400000000000000" pitchFamily="34" charset="-128"/>
                <a:ea typeface="Yu Gothic" panose="020B0400000000000000" pitchFamily="34" charset="-128"/>
              </a:rPr>
              <a:t>高</a:t>
            </a:r>
            <a:endParaRPr lang="en-US" sz="1200" cap="none" dirty="0">
              <a:solidFill>
                <a:schemeClr val="tx1"/>
              </a:solidFill>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259261237"/>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A53CAD1-41AE-603C-A2AC-6F78511DB248}"/>
              </a:ext>
            </a:extLst>
          </p:cNvPr>
          <p:cNvSpPr txBox="1"/>
          <p:nvPr/>
        </p:nvSpPr>
        <p:spPr>
          <a:xfrm>
            <a:off x="512573" y="523183"/>
            <a:ext cx="5541444" cy="1204176"/>
          </a:xfrm>
          <a:prstGeom prst="rect">
            <a:avLst/>
          </a:prstGeom>
          <a:noFill/>
        </p:spPr>
        <p:txBody>
          <a:bodyPr wrap="square">
            <a:spAutoFit/>
          </a:bodyPr>
          <a:lstStyle/>
          <a:p>
            <a:pPr>
              <a:lnSpc>
                <a:spcPct val="82000"/>
              </a:lnSpc>
            </a:pPr>
            <a:r>
              <a:rPr lang="en-AU" altLang="ja-JP" sz="3200" dirty="0">
                <a:solidFill>
                  <a:srgbClr val="601329"/>
                </a:solidFill>
                <a:ea typeface="Yu Gothic Medium" panose="020B0400000000000000" pitchFamily="34" charset="-128"/>
              </a:rPr>
              <a:t>MORNINGTON PENINSULA</a:t>
            </a:r>
            <a:br>
              <a:rPr lang="en-US" sz="6000" dirty="0">
                <a:solidFill>
                  <a:srgbClr val="B2D8BE"/>
                </a:solidFill>
                <a:latin typeface="Yu Gothic Medium" panose="020B0400000000000000" pitchFamily="34" charset="-128"/>
                <a:ea typeface="Yu Gothic Medium" panose="020B0400000000000000" pitchFamily="34" charset="-128"/>
              </a:rPr>
            </a:br>
            <a:r>
              <a:rPr lang="ja-JP" altLang="en-US" sz="5440" dirty="0">
                <a:solidFill>
                  <a:schemeClr val="bg2"/>
                </a:solidFill>
                <a:latin typeface="Yu Gothic Medium" panose="020B0400000000000000" pitchFamily="34" charset="-128"/>
                <a:ea typeface="Yu Gothic Medium" panose="020B0400000000000000" pitchFamily="34" charset="-128"/>
              </a:rPr>
              <a:t>ピノ・ノワール</a:t>
            </a:r>
            <a:endParaRPr lang="en-US" sz="5440" dirty="0">
              <a:solidFill>
                <a:schemeClr val="bg2"/>
              </a:solidFill>
              <a:latin typeface="Yu Gothic Medium" panose="020B0400000000000000" pitchFamily="34" charset="-128"/>
              <a:ea typeface="Yu Gothic Medium" panose="020B0400000000000000" pitchFamily="34" charset="-128"/>
            </a:endParaRPr>
          </a:p>
        </p:txBody>
      </p:sp>
      <p:sp>
        <p:nvSpPr>
          <p:cNvPr id="6" name="TextBox 5">
            <a:extLst>
              <a:ext uri="{FF2B5EF4-FFF2-40B4-BE49-F238E27FC236}">
                <a16:creationId xmlns:a16="http://schemas.microsoft.com/office/drawing/2014/main" id="{3937CC6C-038C-22C6-5A1B-F274BB411F78}"/>
              </a:ext>
            </a:extLst>
          </p:cNvPr>
          <p:cNvSpPr txBox="1"/>
          <p:nvPr/>
        </p:nvSpPr>
        <p:spPr>
          <a:xfrm>
            <a:off x="833318" y="2596472"/>
            <a:ext cx="2805709" cy="648896"/>
          </a:xfrm>
          <a:prstGeom prst="rect">
            <a:avLst/>
          </a:prstGeom>
          <a:noFill/>
        </p:spPr>
        <p:txBody>
          <a:bodyPr wrap="square" anchor="b">
            <a:spAutoFit/>
          </a:bodyPr>
          <a:lstStyle/>
          <a:p>
            <a:pPr algn="ctr">
              <a:spcBef>
                <a:spcPts val="217"/>
              </a:spcBef>
              <a:spcAft>
                <a:spcPts val="315"/>
              </a:spcAft>
            </a:pPr>
            <a:r>
              <a:rPr lang="ja-JP" altLang="en-US" sz="1600" b="1">
                <a:effectLst/>
                <a:latin typeface="Yu Gothic" panose="020B0400000000000000" pitchFamily="34" charset="-128"/>
                <a:ea typeface="Yu Gothic" panose="020B0400000000000000" pitchFamily="34" charset="-128"/>
              </a:rPr>
              <a:t>すばらしい</a:t>
            </a:r>
          </a:p>
          <a:p>
            <a:pPr algn="ctr">
              <a:spcBef>
                <a:spcPts val="217"/>
              </a:spcBef>
              <a:spcAft>
                <a:spcPts val="315"/>
              </a:spcAft>
            </a:pPr>
            <a:r>
              <a:rPr lang="ja-JP" altLang="en-US" sz="1600" b="1">
                <a:effectLst/>
                <a:latin typeface="Yu Gothic" panose="020B0400000000000000" pitchFamily="34" charset="-128"/>
                <a:ea typeface="Yu Gothic" panose="020B0400000000000000" pitchFamily="34" charset="-128"/>
              </a:rPr>
              <a:t>表現力の幅</a:t>
            </a:r>
            <a:endParaRPr lang="en-AU" sz="1600" b="1" dirty="0">
              <a:effectLst/>
              <a:latin typeface="Yu Gothic" panose="020B0400000000000000" pitchFamily="34" charset="-128"/>
              <a:ea typeface="Yu Gothic" panose="020B0400000000000000" pitchFamily="34" charset="-128"/>
            </a:endParaRPr>
          </a:p>
        </p:txBody>
      </p:sp>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721231" y="2148057"/>
            <a:ext cx="107105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219110" y="3278431"/>
            <a:ext cx="0" cy="34202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219110" y="3612840"/>
            <a:ext cx="373621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7790488" y="927506"/>
            <a:ext cx="2220146" cy="2220146"/>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8127763" y="1759553"/>
            <a:ext cx="1566609" cy="556050"/>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ja-JP" altLang="en-US" sz="2000">
                <a:solidFill>
                  <a:schemeClr val="tx1"/>
                </a:solidFill>
                <a:effectLst/>
                <a:latin typeface="Yu Gothic" panose="020B0400000000000000" pitchFamily="34" charset="-128"/>
                <a:ea typeface="Yu Gothic" panose="020B0400000000000000" pitchFamily="34" charset="-128"/>
              </a:rPr>
              <a:t>この地域の</a:t>
            </a:r>
          </a:p>
          <a:p>
            <a:pPr algn="ctr">
              <a:lnSpc>
                <a:spcPct val="82000"/>
              </a:lnSpc>
              <a:spcBef>
                <a:spcPts val="217"/>
              </a:spcBef>
            </a:pPr>
            <a:r>
              <a:rPr lang="ja-JP" altLang="en-US" sz="2000">
                <a:solidFill>
                  <a:schemeClr val="tx1"/>
                </a:solidFill>
                <a:effectLst/>
                <a:latin typeface="Yu Gothic" panose="020B0400000000000000" pitchFamily="34" charset="-128"/>
                <a:ea typeface="Yu Gothic" panose="020B0400000000000000" pitchFamily="34" charset="-128"/>
              </a:rPr>
              <a:t>スター品種</a:t>
            </a:r>
            <a:endParaRPr lang="en-AU" sz="2000" dirty="0">
              <a:solidFill>
                <a:schemeClr val="tx1"/>
              </a:solidFill>
              <a:effectLst/>
              <a:latin typeface="Yu Gothic" panose="020B0400000000000000" pitchFamily="34" charset="-128"/>
              <a:ea typeface="Yu Gothic" panose="020B0400000000000000" pitchFamily="34" charset="-128"/>
            </a:endParaRPr>
          </a:p>
        </p:txBody>
      </p:sp>
      <p:pic>
        <p:nvPicPr>
          <p:cNvPr id="3" name="Picture Placeholder 8">
            <a:extLst>
              <a:ext uri="{FF2B5EF4-FFF2-40B4-BE49-F238E27FC236}">
                <a16:creationId xmlns:a16="http://schemas.microsoft.com/office/drawing/2014/main" id="{00E01808-059B-3E38-E255-56D2BA1A6CF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340682" y="368300"/>
            <a:ext cx="2114328" cy="6400800"/>
          </a:xfrm>
          <a:prstGeom prst="rect">
            <a:avLst/>
          </a:prstGeom>
        </p:spPr>
      </p:pic>
      <p:sp>
        <p:nvSpPr>
          <p:cNvPr id="5" name="object 10">
            <a:extLst>
              <a:ext uri="{FF2B5EF4-FFF2-40B4-BE49-F238E27FC236}">
                <a16:creationId xmlns:a16="http://schemas.microsoft.com/office/drawing/2014/main" id="{CDA192C4-498D-4B53-51F1-82D359B009E4}"/>
              </a:ext>
            </a:extLst>
          </p:cNvPr>
          <p:cNvSpPr txBox="1"/>
          <p:nvPr/>
        </p:nvSpPr>
        <p:spPr>
          <a:xfrm rot="16200000">
            <a:off x="4214078"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PINOT NOIR</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2" name="Straight Connector 1">
            <a:extLst>
              <a:ext uri="{FF2B5EF4-FFF2-40B4-BE49-F238E27FC236}">
                <a16:creationId xmlns:a16="http://schemas.microsoft.com/office/drawing/2014/main" id="{342A1A4F-05C7-791A-B423-D402B8673F14}"/>
              </a:ext>
            </a:extLst>
          </p:cNvPr>
          <p:cNvCxnSpPr>
            <a:cxnSpLocks/>
          </p:cNvCxnSpPr>
          <p:nvPr/>
        </p:nvCxnSpPr>
        <p:spPr>
          <a:xfrm>
            <a:off x="3283295" y="3912433"/>
            <a:ext cx="248791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138EB90E-05BF-A81C-E736-B3A4F470F552}"/>
              </a:ext>
            </a:extLst>
          </p:cNvPr>
          <p:cNvCxnSpPr>
            <a:cxnSpLocks/>
          </p:cNvCxnSpPr>
          <p:nvPr/>
        </p:nvCxnSpPr>
        <p:spPr>
          <a:xfrm>
            <a:off x="3283295" y="390481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8" name="Oval 7">
            <a:extLst>
              <a:ext uri="{FF2B5EF4-FFF2-40B4-BE49-F238E27FC236}">
                <a16:creationId xmlns:a16="http://schemas.microsoft.com/office/drawing/2014/main" id="{BC9911B9-B720-D715-5640-769710C06EC4}"/>
              </a:ext>
            </a:extLst>
          </p:cNvPr>
          <p:cNvSpPr/>
          <p:nvPr/>
        </p:nvSpPr>
        <p:spPr>
          <a:xfrm>
            <a:off x="2129265" y="4284535"/>
            <a:ext cx="2199918" cy="222803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9" name="object 58">
            <a:extLst>
              <a:ext uri="{FF2B5EF4-FFF2-40B4-BE49-F238E27FC236}">
                <a16:creationId xmlns:a16="http://schemas.microsoft.com/office/drawing/2014/main" id="{08DF3CAB-590D-D4DF-95F5-5236C9BD1F82}"/>
              </a:ext>
            </a:extLst>
          </p:cNvPr>
          <p:cNvSpPr txBox="1"/>
          <p:nvPr/>
        </p:nvSpPr>
        <p:spPr>
          <a:xfrm>
            <a:off x="2169745" y="4931859"/>
            <a:ext cx="2146963" cy="1030282"/>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ja-JP" altLang="en-US" sz="2000" dirty="0">
                <a:latin typeface="Yu Gothic" panose="020B0400000000000000" pitchFamily="34" charset="-128"/>
                <a:ea typeface="Yu Gothic" panose="020B0400000000000000" pitchFamily="34" charset="-128"/>
              </a:rPr>
              <a:t>年間総破砕量の</a:t>
            </a:r>
            <a:br>
              <a:rPr lang="en-AU" altLang="ja-JP" sz="2800" dirty="0">
                <a:effectLst/>
                <a:latin typeface="Yu Gothic" panose="020B0400000000000000" pitchFamily="34" charset="-128"/>
                <a:ea typeface="Yu Gothic" panose="020B0400000000000000" pitchFamily="34" charset="-128"/>
              </a:rPr>
            </a:br>
            <a:r>
              <a:rPr lang="ja-JP" altLang="en-US" sz="1200" dirty="0">
                <a:effectLst/>
                <a:latin typeface="Yu Gothic" panose="020B0400000000000000" pitchFamily="34" charset="-128"/>
                <a:ea typeface="Yu Gothic" panose="020B0400000000000000" pitchFamily="34" charset="-128"/>
              </a:rPr>
              <a:t>およそ</a:t>
            </a:r>
            <a:r>
              <a:rPr lang="en-AU" sz="6000" dirty="0">
                <a:effectLst/>
                <a:latin typeface="Neue Haas Grotesk Text Pro" panose="020B0504020202020204" pitchFamily="34" charset="77"/>
              </a:rPr>
              <a:t>1/2</a:t>
            </a:r>
          </a:p>
        </p:txBody>
      </p:sp>
      <p:cxnSp>
        <p:nvCxnSpPr>
          <p:cNvPr id="10" name="Straight Connector 9">
            <a:extLst>
              <a:ext uri="{FF2B5EF4-FFF2-40B4-BE49-F238E27FC236}">
                <a16:creationId xmlns:a16="http://schemas.microsoft.com/office/drawing/2014/main" id="{FE4C70E0-AB38-402C-CE2B-A130860DB0EA}"/>
              </a:ext>
            </a:extLst>
          </p:cNvPr>
          <p:cNvCxnSpPr>
            <a:cxnSpLocks/>
          </p:cNvCxnSpPr>
          <p:nvPr/>
        </p:nvCxnSpPr>
        <p:spPr>
          <a:xfrm>
            <a:off x="7107330" y="3651023"/>
            <a:ext cx="322432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17C50BD5-7D92-963A-75DB-3C8BB1286729}"/>
              </a:ext>
            </a:extLst>
          </p:cNvPr>
          <p:cNvSpPr txBox="1"/>
          <p:nvPr/>
        </p:nvSpPr>
        <p:spPr>
          <a:xfrm>
            <a:off x="9557126" y="4154395"/>
            <a:ext cx="2915341" cy="1566647"/>
          </a:xfrm>
          <a:prstGeom prst="rect">
            <a:avLst/>
          </a:prstGeom>
          <a:noFill/>
        </p:spPr>
        <p:txBody>
          <a:bodyPr wrap="square" anchor="b">
            <a:spAutoFit/>
          </a:bodyPr>
          <a:lstStyle/>
          <a:p>
            <a:pPr>
              <a:lnSpc>
                <a:spcPct val="82000"/>
              </a:lnSpc>
              <a:spcBef>
                <a:spcPts val="150"/>
              </a:spcBef>
              <a:spcAft>
                <a:spcPts val="315"/>
              </a:spcAft>
              <a:buClr>
                <a:srgbClr val="B2D8BE"/>
              </a:buClr>
            </a:pPr>
            <a:r>
              <a:rPr lang="ja-JP" altLang="en-US" sz="1600" dirty="0">
                <a:effectLst/>
                <a:latin typeface="Yu Gothic Medium" panose="020B0400000000000000" pitchFamily="34" charset="-128"/>
                <a:ea typeface="Yu Gothic Medium" panose="020B0400000000000000" pitchFamily="34" charset="-128"/>
              </a:rPr>
              <a:t>熟成由来の</a:t>
            </a:r>
            <a:br>
              <a:rPr lang="en-AU" altLang="ja-JP" sz="1600" dirty="0">
                <a:effectLst/>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典型的な風味：</a:t>
            </a:r>
            <a:endParaRPr lang="en-AU" altLang="ja-JP" sz="1600" dirty="0">
              <a:effectLst/>
              <a:latin typeface="Yu Gothic Medium" panose="020B0400000000000000" pitchFamily="34" charset="-128"/>
              <a:ea typeface="Yu Gothic Medium" panose="020B0400000000000000" pitchFamily="34" charset="-128"/>
            </a:endParaRP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旨味（セイバリーさ） </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土壌</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スギ</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苔</a:t>
            </a:r>
          </a:p>
        </p:txBody>
      </p:sp>
      <p:cxnSp>
        <p:nvCxnSpPr>
          <p:cNvPr id="12" name="Straight Connector 11">
            <a:extLst>
              <a:ext uri="{FF2B5EF4-FFF2-40B4-BE49-F238E27FC236}">
                <a16:creationId xmlns:a16="http://schemas.microsoft.com/office/drawing/2014/main" id="{84C3813C-33D4-7B42-D8E8-6450343531D4}"/>
              </a:ext>
            </a:extLst>
          </p:cNvPr>
          <p:cNvCxnSpPr>
            <a:cxnSpLocks/>
          </p:cNvCxnSpPr>
          <p:nvPr/>
        </p:nvCxnSpPr>
        <p:spPr>
          <a:xfrm>
            <a:off x="10331658" y="365102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3261E5A3-BE7F-72B5-0617-AD44A7687C76}"/>
              </a:ext>
            </a:extLst>
          </p:cNvPr>
          <p:cNvSpPr txBox="1"/>
          <p:nvPr/>
        </p:nvSpPr>
        <p:spPr>
          <a:xfrm>
            <a:off x="7442803" y="4154395"/>
            <a:ext cx="2114323" cy="2098716"/>
          </a:xfrm>
          <a:prstGeom prst="rect">
            <a:avLst/>
          </a:prstGeom>
          <a:noFill/>
        </p:spPr>
        <p:txBody>
          <a:bodyPr wrap="square" anchor="b">
            <a:spAutoFit/>
          </a:bodyPr>
          <a:lstStyle/>
          <a:p>
            <a:pPr>
              <a:lnSpc>
                <a:spcPct val="82000"/>
              </a:lnSpc>
              <a:spcBef>
                <a:spcPts val="150"/>
              </a:spcBef>
              <a:spcAft>
                <a:spcPts val="315"/>
              </a:spcAft>
              <a:buClr>
                <a:srgbClr val="B2D8BE"/>
              </a:buClr>
            </a:pPr>
            <a:r>
              <a:rPr lang="ja-JP" altLang="en-US" sz="1600" dirty="0">
                <a:effectLst/>
                <a:latin typeface="Yu Gothic Medium" panose="020B0400000000000000" pitchFamily="34" charset="-128"/>
                <a:ea typeface="Yu Gothic Medium" panose="020B0400000000000000" pitchFamily="34" charset="-128"/>
              </a:rPr>
              <a:t>果実由来の</a:t>
            </a:r>
            <a:br>
              <a:rPr lang="en-AU" altLang="ja-JP" sz="1600" dirty="0">
                <a:effectLst/>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典型的な風味：</a:t>
            </a:r>
            <a:endParaRPr lang="en-AU" altLang="ja-JP" sz="1600" dirty="0">
              <a:effectLst/>
              <a:latin typeface="Yu Gothic Medium" panose="020B0400000000000000" pitchFamily="34" charset="-128"/>
              <a:ea typeface="Yu Gothic Medium" panose="020B0400000000000000" pitchFamily="34" charset="-128"/>
            </a:endParaRP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チェリー</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イチゴ</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プラム</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バラ</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スミレ</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土壌</a:t>
            </a:r>
            <a:endParaRPr lang="en-AU" sz="1600" dirty="0">
              <a:effectLst/>
              <a:latin typeface="Yu Gothic Medium" panose="020B0400000000000000" pitchFamily="34" charset="-128"/>
              <a:ea typeface="Yu Gothic Medium" panose="020B0400000000000000" pitchFamily="34" charset="-128"/>
            </a:endParaRPr>
          </a:p>
        </p:txBody>
      </p:sp>
      <p:cxnSp>
        <p:nvCxnSpPr>
          <p:cNvPr id="14" name="Straight Connector 13">
            <a:extLst>
              <a:ext uri="{FF2B5EF4-FFF2-40B4-BE49-F238E27FC236}">
                <a16:creationId xmlns:a16="http://schemas.microsoft.com/office/drawing/2014/main" id="{F9D2ACF1-6234-8CAE-2590-7EB81AB5098A}"/>
              </a:ext>
            </a:extLst>
          </p:cNvPr>
          <p:cNvCxnSpPr>
            <a:cxnSpLocks/>
          </p:cNvCxnSpPr>
          <p:nvPr/>
        </p:nvCxnSpPr>
        <p:spPr>
          <a:xfrm>
            <a:off x="8414191" y="365102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214494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10;&#10;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print">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pic>
        <p:nvPicPr>
          <p:cNvPr id="16" name="Picture 15" descr="A logo with text on it&#10;&#10;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
        <p:nvSpPr>
          <p:cNvPr id="2" name="TextBox 1">
            <a:extLst>
              <a:ext uri="{FF2B5EF4-FFF2-40B4-BE49-F238E27FC236}">
                <a16:creationId xmlns:a16="http://schemas.microsoft.com/office/drawing/2014/main" id="{C5E66CB2-0011-D4FF-2B38-8C33B4CF85E4}"/>
              </a:ext>
            </a:extLst>
          </p:cNvPr>
          <p:cNvSpPr txBox="1"/>
          <p:nvPr/>
        </p:nvSpPr>
        <p:spPr>
          <a:xfrm>
            <a:off x="6304328" y="758494"/>
            <a:ext cx="5679897" cy="5509200"/>
          </a:xfrm>
          <a:prstGeom prst="rect">
            <a:avLst/>
          </a:prstGeom>
          <a:noFill/>
        </p:spPr>
        <p:txBody>
          <a:bodyPr wrap="square">
            <a:spAutoFit/>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3200" b="1" i="0" u="none" strike="noStrike" kern="1200" cap="none" spc="0" normalizeH="0" baseline="0" noProof="0" dirty="0">
                <a:ln>
                  <a:noFill/>
                </a:ln>
                <a:solidFill>
                  <a:srgbClr val="601328"/>
                </a:solidFill>
                <a:effectLst/>
                <a:uLnTx/>
                <a:uFillTx/>
                <a:latin typeface="Yu Gothic Medium" panose="020B0500000000000000" pitchFamily="34" charset="-128"/>
                <a:ea typeface="Yu Gothic Medium" panose="020B0500000000000000" pitchFamily="34" charset="-128"/>
                <a:cs typeface="Arial" panose="020B0604020202020204" pitchFamily="34" charset="0"/>
              </a:rPr>
              <a:t>自然から生まれる</a:t>
            </a:r>
            <a:br>
              <a:rPr kumimoji="0" lang="en-AU" altLang="ja-JP" sz="3200" b="1" i="0" u="none" strike="noStrike" kern="1200" cap="none" spc="0" normalizeH="0" baseline="0" noProof="0" dirty="0">
                <a:ln>
                  <a:noFill/>
                </a:ln>
                <a:solidFill>
                  <a:srgbClr val="601328"/>
                </a:solidFill>
                <a:effectLst/>
                <a:uLnTx/>
                <a:uFillTx/>
                <a:latin typeface="Yu Gothic Medium" panose="020B0500000000000000" pitchFamily="34" charset="-128"/>
                <a:ea typeface="Yu Gothic Medium" panose="020B0500000000000000" pitchFamily="34" charset="-128"/>
                <a:cs typeface="Arial" panose="020B0604020202020204" pitchFamily="34" charset="0"/>
              </a:rPr>
            </a:br>
            <a:r>
              <a:rPr kumimoji="0" lang="ja-JP" altLang="en-US" sz="3200" b="1" i="0" u="none" strike="noStrike" kern="1200" cap="none" spc="0" normalizeH="0" baseline="0" noProof="0" dirty="0">
                <a:ln>
                  <a:noFill/>
                </a:ln>
                <a:solidFill>
                  <a:srgbClr val="601328"/>
                </a:solidFill>
                <a:effectLst/>
                <a:uLnTx/>
                <a:uFillTx/>
                <a:latin typeface="Yu Gothic Medium" panose="020B0500000000000000" pitchFamily="34" charset="-128"/>
                <a:ea typeface="Yu Gothic Medium" panose="020B0500000000000000" pitchFamily="34" charset="-128"/>
                <a:cs typeface="Arial" panose="020B0604020202020204" pitchFamily="34" charset="0"/>
              </a:rPr>
              <a:t>飽くなき探求心</a:t>
            </a:r>
            <a:endParaRPr kumimoji="0" lang="en-US" altLang="ja-JP" sz="3200" b="1" i="0" u="none" strike="noStrike" kern="1200" cap="none" spc="0" normalizeH="0" baseline="0" noProof="0" dirty="0">
              <a:ln>
                <a:noFill/>
              </a:ln>
              <a:solidFill>
                <a:srgbClr val="601328"/>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1600" b="1"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オーストラリアワインは、オーストラリアの大地でモダンな考え方をもって作られています。 多様な気候、雄大な自然。これらが私たちの造るワインに冒険という歓びを</a:t>
            </a:r>
            <a:br>
              <a:rPr kumimoji="0" lang="en-AU" altLang="ja-JP" sz="1600" b="1"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br>
            <a:r>
              <a:rPr kumimoji="0" lang="ja-JP" altLang="en-US" sz="1600" b="1"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もたらしてくれるのです。</a:t>
            </a:r>
            <a:endParaRPr kumimoji="0" lang="en-US" sz="1600" b="1"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US"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オーストラリアは世界で最も多様なワインシーンがある国の一つであり、</a:t>
            </a:r>
            <a:r>
              <a:rPr kumimoji="0" lang="en-US"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65</a:t>
            </a: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ワイン産地で</a:t>
            </a:r>
            <a:r>
              <a:rPr kumimoji="0" lang="en-US"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150</a:t>
            </a: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種以上のブドウ品種が栽培されています。ブドウ農家とワインメーカーの活気あるのコミュニティがあり、</a:t>
            </a:r>
            <a:r>
              <a:rPr kumimoji="0" lang="en-US"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230</a:t>
            </a: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年を超える伝統と強い基盤があります。</a:t>
            </a:r>
            <a:endParaRPr kumimoji="0" lang="en-AU"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AU"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ワイン生産者たちはサスティナブルと斬新なワイン造りに挑戦し続け、高品質なワインで国際的な賞賛を受けています。</a:t>
            </a:r>
            <a:endParaRPr kumimoji="0" lang="en-AU"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AU"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ぜひオーストラリアワインの「今」を発見する旅に出かけてみてください。</a:t>
            </a: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AU" sz="1600" b="0" i="0" u="none" strike="noStrike" kern="1200" cap="none" spc="0" normalizeH="0" baseline="0" noProof="0" dirty="0">
              <a:ln>
                <a:noFill/>
              </a:ln>
              <a:solidFill>
                <a:srgbClr val="000000"/>
              </a:solidFill>
              <a:effectLst/>
              <a:uLnTx/>
              <a:uFillTx/>
              <a:latin typeface="Neue Haas Grotesk Text Pro" panose="020B0504020202020204" pitchFamily="34" charset="77"/>
              <a:ea typeface="HGPｺﾞｼｯｸM" panose="020B0600000000000000" pitchFamily="50" charset="-128"/>
              <a:cs typeface="Arial" panose="020B0604020202020204" pitchFamily="34" charset="0"/>
            </a:endParaRPr>
          </a:p>
        </p:txBody>
      </p:sp>
    </p:spTree>
    <p:extLst>
      <p:ext uri="{BB962C8B-B14F-4D97-AF65-F5344CB8AC3E}">
        <p14:creationId xmlns:p14="http://schemas.microsoft.com/office/powerpoint/2010/main" val="1490669062"/>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idx="4294967295"/>
          </p:nvPr>
        </p:nvSpPr>
        <p:spPr>
          <a:xfrm>
            <a:off x="592084" y="586508"/>
            <a:ext cx="11283754" cy="1325562"/>
          </a:xfrm>
        </p:spPr>
        <p:txBody>
          <a:bodyPr/>
          <a:lstStyle/>
          <a:p>
            <a:r>
              <a:rPr lang="ja-JP" altLang="en-US" sz="3200">
                <a:solidFill>
                  <a:schemeClr val="bg2"/>
                </a:solidFill>
                <a:latin typeface="Yu Gothic Medium" panose="020B0400000000000000" pitchFamily="34" charset="-128"/>
                <a:ea typeface="Yu Gothic Medium" panose="020B0400000000000000" pitchFamily="34" charset="-128"/>
              </a:rPr>
              <a:t>ピノ・ノワール</a:t>
            </a:r>
            <a:br>
              <a:rPr lang="en-US" sz="4000" dirty="0">
                <a:solidFill>
                  <a:schemeClr val="accent3"/>
                </a:solidFill>
                <a:latin typeface="Yu Gothic Medium" panose="020B0400000000000000" pitchFamily="34" charset="-128"/>
                <a:ea typeface="Yu Gothic Medium" panose="020B0400000000000000" pitchFamily="34" charset="-128"/>
              </a:rPr>
            </a:br>
            <a:r>
              <a:rPr lang="ja-JP" altLang="en-US" sz="4000">
                <a:solidFill>
                  <a:schemeClr val="accent2"/>
                </a:solidFill>
                <a:latin typeface="Yu Gothic Medium" panose="020B0400000000000000" pitchFamily="34" charset="-128"/>
                <a:ea typeface="Yu Gothic Medium" panose="020B0400000000000000" pitchFamily="34" charset="-128"/>
              </a:rPr>
              <a:t>特徴</a:t>
            </a:r>
            <a:endParaRPr lang="en-US" sz="4000" dirty="0">
              <a:solidFill>
                <a:schemeClr val="accent2"/>
              </a:solidFill>
              <a:latin typeface="Yu Gothic Medium" panose="020B0400000000000000" pitchFamily="34" charset="-128"/>
              <a:ea typeface="Yu Gothic Medium" panose="020B0400000000000000" pitchFamily="34" charset="-128"/>
            </a:endParaRP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284129" y="3683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7157525"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PINOT NOIR</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18794" y="2019960"/>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2" name="Oval 11">
            <a:extLst>
              <a:ext uri="{FF2B5EF4-FFF2-40B4-BE49-F238E27FC236}">
                <a16:creationId xmlns:a16="http://schemas.microsoft.com/office/drawing/2014/main" id="{ECE51254-419D-29CF-E4C7-E8063642813C}"/>
              </a:ext>
            </a:extLst>
          </p:cNvPr>
          <p:cNvSpPr/>
          <p:nvPr/>
        </p:nvSpPr>
        <p:spPr>
          <a:xfrm>
            <a:off x="2382937" y="2017058"/>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8" name="Oval 17">
            <a:extLst>
              <a:ext uri="{FF2B5EF4-FFF2-40B4-BE49-F238E27FC236}">
                <a16:creationId xmlns:a16="http://schemas.microsoft.com/office/drawing/2014/main" id="{8F9442EB-F8DB-AA97-5543-6832E2FA2144}"/>
              </a:ext>
            </a:extLst>
          </p:cNvPr>
          <p:cNvSpPr/>
          <p:nvPr/>
        </p:nvSpPr>
        <p:spPr>
          <a:xfrm>
            <a:off x="2747080" y="2017058"/>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9" name="Oval 18">
            <a:extLst>
              <a:ext uri="{FF2B5EF4-FFF2-40B4-BE49-F238E27FC236}">
                <a16:creationId xmlns:a16="http://schemas.microsoft.com/office/drawing/2014/main" id="{468D29E8-9680-54FB-ADF6-1FC18021F427}"/>
              </a:ext>
            </a:extLst>
          </p:cNvPr>
          <p:cNvSpPr/>
          <p:nvPr/>
        </p:nvSpPr>
        <p:spPr>
          <a:xfrm>
            <a:off x="3111223" y="2017058"/>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23" name="Oval 22">
            <a:extLst>
              <a:ext uri="{FF2B5EF4-FFF2-40B4-BE49-F238E27FC236}">
                <a16:creationId xmlns:a16="http://schemas.microsoft.com/office/drawing/2014/main" id="{984C8C4D-8F79-3F95-64F0-3F8DF32F7E86}"/>
              </a:ext>
            </a:extLst>
          </p:cNvPr>
          <p:cNvSpPr/>
          <p:nvPr/>
        </p:nvSpPr>
        <p:spPr>
          <a:xfrm>
            <a:off x="3475747" y="2017058"/>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25" name="Oval 24">
            <a:extLst>
              <a:ext uri="{FF2B5EF4-FFF2-40B4-BE49-F238E27FC236}">
                <a16:creationId xmlns:a16="http://schemas.microsoft.com/office/drawing/2014/main" id="{B44A9AAF-3CA0-F26C-52DB-452F9F1631C6}"/>
              </a:ext>
            </a:extLst>
          </p:cNvPr>
          <p:cNvSpPr/>
          <p:nvPr/>
        </p:nvSpPr>
        <p:spPr>
          <a:xfrm>
            <a:off x="3840271" y="2017058"/>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26" name="Oval 25">
            <a:extLst>
              <a:ext uri="{FF2B5EF4-FFF2-40B4-BE49-F238E27FC236}">
                <a16:creationId xmlns:a16="http://schemas.microsoft.com/office/drawing/2014/main" id="{0BDD849F-B1C2-C0FD-0305-6965BC931548}"/>
              </a:ext>
            </a:extLst>
          </p:cNvPr>
          <p:cNvSpPr/>
          <p:nvPr/>
        </p:nvSpPr>
        <p:spPr>
          <a:xfrm>
            <a:off x="4198616" y="2017058"/>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27" name="Oval 26">
            <a:extLst>
              <a:ext uri="{FF2B5EF4-FFF2-40B4-BE49-F238E27FC236}">
                <a16:creationId xmlns:a16="http://schemas.microsoft.com/office/drawing/2014/main" id="{E480CDAA-7258-4034-77AF-B93ACCC317A4}"/>
              </a:ext>
            </a:extLst>
          </p:cNvPr>
          <p:cNvSpPr/>
          <p:nvPr/>
        </p:nvSpPr>
        <p:spPr>
          <a:xfrm>
            <a:off x="4569318" y="2017058"/>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28" name="Oval 27">
            <a:extLst>
              <a:ext uri="{FF2B5EF4-FFF2-40B4-BE49-F238E27FC236}">
                <a16:creationId xmlns:a16="http://schemas.microsoft.com/office/drawing/2014/main" id="{FB717671-4407-4D98-7C0A-DF654166562E}"/>
              </a:ext>
            </a:extLst>
          </p:cNvPr>
          <p:cNvSpPr/>
          <p:nvPr/>
        </p:nvSpPr>
        <p:spPr>
          <a:xfrm>
            <a:off x="4933842" y="2017058"/>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1344550" y="2464251"/>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ピノ・ノワール</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3" name="Oval 32">
            <a:extLst>
              <a:ext uri="{FF2B5EF4-FFF2-40B4-BE49-F238E27FC236}">
                <a16:creationId xmlns:a16="http://schemas.microsoft.com/office/drawing/2014/main" id="{01E16359-1627-2920-00FD-6FBE917ED7D7}"/>
              </a:ext>
            </a:extLst>
          </p:cNvPr>
          <p:cNvSpPr/>
          <p:nvPr/>
        </p:nvSpPr>
        <p:spPr>
          <a:xfrm>
            <a:off x="2018794" y="309117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34" name="Oval 33">
            <a:extLst>
              <a:ext uri="{FF2B5EF4-FFF2-40B4-BE49-F238E27FC236}">
                <a16:creationId xmlns:a16="http://schemas.microsoft.com/office/drawing/2014/main" id="{50B36DD8-882F-6FDA-508E-8EF70308D1B1}"/>
              </a:ext>
            </a:extLst>
          </p:cNvPr>
          <p:cNvSpPr/>
          <p:nvPr/>
        </p:nvSpPr>
        <p:spPr>
          <a:xfrm>
            <a:off x="2382937" y="308827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35" name="Oval 34">
            <a:extLst>
              <a:ext uri="{FF2B5EF4-FFF2-40B4-BE49-F238E27FC236}">
                <a16:creationId xmlns:a16="http://schemas.microsoft.com/office/drawing/2014/main" id="{449A331C-3C34-B5D3-9F68-36A4BAB9E1E4}"/>
              </a:ext>
            </a:extLst>
          </p:cNvPr>
          <p:cNvSpPr/>
          <p:nvPr/>
        </p:nvSpPr>
        <p:spPr>
          <a:xfrm>
            <a:off x="2747080" y="308827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36" name="Oval 35">
            <a:extLst>
              <a:ext uri="{FF2B5EF4-FFF2-40B4-BE49-F238E27FC236}">
                <a16:creationId xmlns:a16="http://schemas.microsoft.com/office/drawing/2014/main" id="{89D495A7-4C2F-C7E5-D281-5895A964F108}"/>
              </a:ext>
            </a:extLst>
          </p:cNvPr>
          <p:cNvSpPr/>
          <p:nvPr/>
        </p:nvSpPr>
        <p:spPr>
          <a:xfrm>
            <a:off x="3111223" y="308827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39" name="Oval 38">
            <a:extLst>
              <a:ext uri="{FF2B5EF4-FFF2-40B4-BE49-F238E27FC236}">
                <a16:creationId xmlns:a16="http://schemas.microsoft.com/office/drawing/2014/main" id="{782FFC8C-30DA-0414-3434-62A7C3F3D806}"/>
              </a:ext>
            </a:extLst>
          </p:cNvPr>
          <p:cNvSpPr/>
          <p:nvPr/>
        </p:nvSpPr>
        <p:spPr>
          <a:xfrm>
            <a:off x="3475747" y="308827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0" name="Oval 39">
            <a:extLst>
              <a:ext uri="{FF2B5EF4-FFF2-40B4-BE49-F238E27FC236}">
                <a16:creationId xmlns:a16="http://schemas.microsoft.com/office/drawing/2014/main" id="{A8B49305-1D74-BF86-EEAA-4E7A1126B0CF}"/>
              </a:ext>
            </a:extLst>
          </p:cNvPr>
          <p:cNvSpPr/>
          <p:nvPr/>
        </p:nvSpPr>
        <p:spPr>
          <a:xfrm>
            <a:off x="3840271" y="308827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7" name="Oval 46">
            <a:extLst>
              <a:ext uri="{FF2B5EF4-FFF2-40B4-BE49-F238E27FC236}">
                <a16:creationId xmlns:a16="http://schemas.microsoft.com/office/drawing/2014/main" id="{E733220F-8285-B13A-9EBB-2139D51004FE}"/>
              </a:ext>
            </a:extLst>
          </p:cNvPr>
          <p:cNvSpPr/>
          <p:nvPr/>
        </p:nvSpPr>
        <p:spPr>
          <a:xfrm>
            <a:off x="4198616" y="308827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9" name="Oval 48">
            <a:extLst>
              <a:ext uri="{FF2B5EF4-FFF2-40B4-BE49-F238E27FC236}">
                <a16:creationId xmlns:a16="http://schemas.microsoft.com/office/drawing/2014/main" id="{3BF14DF1-3B62-C9FB-6F50-91ACA4D0A5EB}"/>
              </a:ext>
            </a:extLst>
          </p:cNvPr>
          <p:cNvSpPr/>
          <p:nvPr/>
        </p:nvSpPr>
        <p:spPr>
          <a:xfrm>
            <a:off x="4569318" y="308827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50" name="Oval 49">
            <a:extLst>
              <a:ext uri="{FF2B5EF4-FFF2-40B4-BE49-F238E27FC236}">
                <a16:creationId xmlns:a16="http://schemas.microsoft.com/office/drawing/2014/main" id="{14C47C49-46A0-3351-F040-BC7F20C9902B}"/>
              </a:ext>
            </a:extLst>
          </p:cNvPr>
          <p:cNvSpPr/>
          <p:nvPr/>
        </p:nvSpPr>
        <p:spPr>
          <a:xfrm>
            <a:off x="4933842" y="308827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4" name="Oval 63">
            <a:extLst>
              <a:ext uri="{FF2B5EF4-FFF2-40B4-BE49-F238E27FC236}">
                <a16:creationId xmlns:a16="http://schemas.microsoft.com/office/drawing/2014/main" id="{3E8FC32D-8C9A-564C-F98B-B3AAE41E9B4C}"/>
              </a:ext>
            </a:extLst>
          </p:cNvPr>
          <p:cNvSpPr/>
          <p:nvPr/>
        </p:nvSpPr>
        <p:spPr>
          <a:xfrm>
            <a:off x="2018794" y="393806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5" name="Oval 64">
            <a:extLst>
              <a:ext uri="{FF2B5EF4-FFF2-40B4-BE49-F238E27FC236}">
                <a16:creationId xmlns:a16="http://schemas.microsoft.com/office/drawing/2014/main" id="{625D08E0-E61D-212F-DC8D-210D88ED5F05}"/>
              </a:ext>
            </a:extLst>
          </p:cNvPr>
          <p:cNvSpPr/>
          <p:nvPr/>
        </p:nvSpPr>
        <p:spPr>
          <a:xfrm>
            <a:off x="2382937" y="393515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3" name="Oval 72">
            <a:extLst>
              <a:ext uri="{FF2B5EF4-FFF2-40B4-BE49-F238E27FC236}">
                <a16:creationId xmlns:a16="http://schemas.microsoft.com/office/drawing/2014/main" id="{BF209D93-A92D-6C67-6E0F-37788D6C5AA8}"/>
              </a:ext>
            </a:extLst>
          </p:cNvPr>
          <p:cNvSpPr/>
          <p:nvPr/>
        </p:nvSpPr>
        <p:spPr>
          <a:xfrm>
            <a:off x="2747080" y="393515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83" name="Oval 82">
            <a:extLst>
              <a:ext uri="{FF2B5EF4-FFF2-40B4-BE49-F238E27FC236}">
                <a16:creationId xmlns:a16="http://schemas.microsoft.com/office/drawing/2014/main" id="{6D466FAD-93A0-FDC9-6BCF-063E8D1C2C2C}"/>
              </a:ext>
            </a:extLst>
          </p:cNvPr>
          <p:cNvSpPr/>
          <p:nvPr/>
        </p:nvSpPr>
        <p:spPr>
          <a:xfrm>
            <a:off x="3111223" y="393515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84" name="Oval 83">
            <a:extLst>
              <a:ext uri="{FF2B5EF4-FFF2-40B4-BE49-F238E27FC236}">
                <a16:creationId xmlns:a16="http://schemas.microsoft.com/office/drawing/2014/main" id="{73CD6084-5755-9465-04E8-8F7D0E3A4492}"/>
              </a:ext>
            </a:extLst>
          </p:cNvPr>
          <p:cNvSpPr/>
          <p:nvPr/>
        </p:nvSpPr>
        <p:spPr>
          <a:xfrm>
            <a:off x="3475747" y="393515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85" name="Oval 84">
            <a:extLst>
              <a:ext uri="{FF2B5EF4-FFF2-40B4-BE49-F238E27FC236}">
                <a16:creationId xmlns:a16="http://schemas.microsoft.com/office/drawing/2014/main" id="{6D1800F4-B959-4248-CF67-B6654C3D06E8}"/>
              </a:ext>
            </a:extLst>
          </p:cNvPr>
          <p:cNvSpPr/>
          <p:nvPr/>
        </p:nvSpPr>
        <p:spPr>
          <a:xfrm>
            <a:off x="3840271" y="393515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86" name="Oval 85">
            <a:extLst>
              <a:ext uri="{FF2B5EF4-FFF2-40B4-BE49-F238E27FC236}">
                <a16:creationId xmlns:a16="http://schemas.microsoft.com/office/drawing/2014/main" id="{F2EA93D6-D2BB-B18F-2EBE-7A2376318C87}"/>
              </a:ext>
            </a:extLst>
          </p:cNvPr>
          <p:cNvSpPr/>
          <p:nvPr/>
        </p:nvSpPr>
        <p:spPr>
          <a:xfrm>
            <a:off x="4198616" y="393515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89" name="Oval 88">
            <a:extLst>
              <a:ext uri="{FF2B5EF4-FFF2-40B4-BE49-F238E27FC236}">
                <a16:creationId xmlns:a16="http://schemas.microsoft.com/office/drawing/2014/main" id="{1A159CF4-88D4-BF5C-2067-BCF7FAB4BD65}"/>
              </a:ext>
            </a:extLst>
          </p:cNvPr>
          <p:cNvSpPr/>
          <p:nvPr/>
        </p:nvSpPr>
        <p:spPr>
          <a:xfrm>
            <a:off x="4569318" y="393515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33842" y="393515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39" name="Oval 138">
            <a:extLst>
              <a:ext uri="{FF2B5EF4-FFF2-40B4-BE49-F238E27FC236}">
                <a16:creationId xmlns:a16="http://schemas.microsoft.com/office/drawing/2014/main" id="{CBD79589-22FC-6131-28CE-9C70E1FEF947}"/>
              </a:ext>
            </a:extLst>
          </p:cNvPr>
          <p:cNvSpPr/>
          <p:nvPr/>
        </p:nvSpPr>
        <p:spPr>
          <a:xfrm>
            <a:off x="2018794" y="46405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82937" y="463764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47080" y="463764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11223" y="463764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75747" y="463764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40271" y="463764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45" name="Oval 144">
            <a:extLst>
              <a:ext uri="{FF2B5EF4-FFF2-40B4-BE49-F238E27FC236}">
                <a16:creationId xmlns:a16="http://schemas.microsoft.com/office/drawing/2014/main" id="{576556F0-BD75-73DF-55B0-BA83A9E117EC}"/>
              </a:ext>
            </a:extLst>
          </p:cNvPr>
          <p:cNvSpPr/>
          <p:nvPr/>
        </p:nvSpPr>
        <p:spPr>
          <a:xfrm>
            <a:off x="4198616" y="463764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69318" y="463764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33842" y="463764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53" name="Oval 152">
            <a:extLst>
              <a:ext uri="{FF2B5EF4-FFF2-40B4-BE49-F238E27FC236}">
                <a16:creationId xmlns:a16="http://schemas.microsoft.com/office/drawing/2014/main" id="{BB001D52-6ACE-43A7-54C7-624FDA7455B3}"/>
              </a:ext>
            </a:extLst>
          </p:cNvPr>
          <p:cNvSpPr/>
          <p:nvPr/>
        </p:nvSpPr>
        <p:spPr>
          <a:xfrm>
            <a:off x="2018794" y="498653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54" name="Oval 153">
            <a:extLst>
              <a:ext uri="{FF2B5EF4-FFF2-40B4-BE49-F238E27FC236}">
                <a16:creationId xmlns:a16="http://schemas.microsoft.com/office/drawing/2014/main" id="{8E1180F9-E652-9B86-2F08-2604BC731EE4}"/>
              </a:ext>
            </a:extLst>
          </p:cNvPr>
          <p:cNvSpPr/>
          <p:nvPr/>
        </p:nvSpPr>
        <p:spPr>
          <a:xfrm>
            <a:off x="2382937" y="498362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55" name="Oval 154">
            <a:extLst>
              <a:ext uri="{FF2B5EF4-FFF2-40B4-BE49-F238E27FC236}">
                <a16:creationId xmlns:a16="http://schemas.microsoft.com/office/drawing/2014/main" id="{3B38CAB6-C4FE-AE8F-BD48-A435FB60DD47}"/>
              </a:ext>
            </a:extLst>
          </p:cNvPr>
          <p:cNvSpPr/>
          <p:nvPr/>
        </p:nvSpPr>
        <p:spPr>
          <a:xfrm>
            <a:off x="2747080" y="498362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56" name="Oval 155">
            <a:extLst>
              <a:ext uri="{FF2B5EF4-FFF2-40B4-BE49-F238E27FC236}">
                <a16:creationId xmlns:a16="http://schemas.microsoft.com/office/drawing/2014/main" id="{A7F182EE-6253-B095-B9F8-376D75AA522A}"/>
              </a:ext>
            </a:extLst>
          </p:cNvPr>
          <p:cNvSpPr/>
          <p:nvPr/>
        </p:nvSpPr>
        <p:spPr>
          <a:xfrm>
            <a:off x="3111223" y="498362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57" name="Oval 156">
            <a:extLst>
              <a:ext uri="{FF2B5EF4-FFF2-40B4-BE49-F238E27FC236}">
                <a16:creationId xmlns:a16="http://schemas.microsoft.com/office/drawing/2014/main" id="{71A1F2B7-2DCE-78B6-A92D-371C5048502D}"/>
              </a:ext>
            </a:extLst>
          </p:cNvPr>
          <p:cNvSpPr/>
          <p:nvPr/>
        </p:nvSpPr>
        <p:spPr>
          <a:xfrm>
            <a:off x="3475747" y="498362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58" name="Oval 157">
            <a:extLst>
              <a:ext uri="{FF2B5EF4-FFF2-40B4-BE49-F238E27FC236}">
                <a16:creationId xmlns:a16="http://schemas.microsoft.com/office/drawing/2014/main" id="{69A7F32A-D5CC-F70C-49D7-4F4490345A46}"/>
              </a:ext>
            </a:extLst>
          </p:cNvPr>
          <p:cNvSpPr/>
          <p:nvPr/>
        </p:nvSpPr>
        <p:spPr>
          <a:xfrm>
            <a:off x="3840271" y="498362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59" name="Oval 158">
            <a:extLst>
              <a:ext uri="{FF2B5EF4-FFF2-40B4-BE49-F238E27FC236}">
                <a16:creationId xmlns:a16="http://schemas.microsoft.com/office/drawing/2014/main" id="{054664EB-A97A-E728-685F-8C32614CD1C7}"/>
              </a:ext>
            </a:extLst>
          </p:cNvPr>
          <p:cNvSpPr/>
          <p:nvPr/>
        </p:nvSpPr>
        <p:spPr>
          <a:xfrm>
            <a:off x="4198616" y="498362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60" name="Oval 159">
            <a:extLst>
              <a:ext uri="{FF2B5EF4-FFF2-40B4-BE49-F238E27FC236}">
                <a16:creationId xmlns:a16="http://schemas.microsoft.com/office/drawing/2014/main" id="{3698B22B-F886-2975-DB68-919D59AD7F55}"/>
              </a:ext>
            </a:extLst>
          </p:cNvPr>
          <p:cNvSpPr/>
          <p:nvPr/>
        </p:nvSpPr>
        <p:spPr>
          <a:xfrm>
            <a:off x="4569318" y="498362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61" name="Oval 160">
            <a:extLst>
              <a:ext uri="{FF2B5EF4-FFF2-40B4-BE49-F238E27FC236}">
                <a16:creationId xmlns:a16="http://schemas.microsoft.com/office/drawing/2014/main" id="{93A6FF03-F1A2-9FAE-D858-E6535FB4AC55}"/>
              </a:ext>
            </a:extLst>
          </p:cNvPr>
          <p:cNvSpPr/>
          <p:nvPr/>
        </p:nvSpPr>
        <p:spPr>
          <a:xfrm>
            <a:off x="4933842" y="498362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64" name="Oval 163">
            <a:extLst>
              <a:ext uri="{FF2B5EF4-FFF2-40B4-BE49-F238E27FC236}">
                <a16:creationId xmlns:a16="http://schemas.microsoft.com/office/drawing/2014/main" id="{D33134CC-E1A2-3AFA-0858-570FDB5B8EAD}"/>
              </a:ext>
            </a:extLst>
          </p:cNvPr>
          <p:cNvSpPr/>
          <p:nvPr/>
        </p:nvSpPr>
        <p:spPr>
          <a:xfrm>
            <a:off x="2018794" y="61297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82937"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47080"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1122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20762"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Yu Gothic" panose="020B0400000000000000" pitchFamily="34" charset="-128"/>
                <a:ea typeface="Yu Gothic" panose="020B0400000000000000" pitchFamily="34" charset="-128"/>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199220" y="5780416"/>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Yu Gothic" panose="020B0400000000000000" pitchFamily="34" charset="-128"/>
                <a:ea typeface="Yu Gothic" panose="020B0400000000000000" pitchFamily="34" charset="-128"/>
              </a:rPr>
              <a:t>13% – 14%</a:t>
            </a:r>
          </a:p>
        </p:txBody>
      </p:sp>
      <p:sp>
        <p:nvSpPr>
          <p:cNvPr id="174" name="Title 2">
            <a:extLst>
              <a:ext uri="{FF2B5EF4-FFF2-40B4-BE49-F238E27FC236}">
                <a16:creationId xmlns:a16="http://schemas.microsoft.com/office/drawing/2014/main" id="{B513C6C9-D892-E3F3-4000-917AD96781F4}"/>
              </a:ext>
            </a:extLst>
          </p:cNvPr>
          <p:cNvSpPr txBox="1"/>
          <p:nvPr/>
        </p:nvSpPr>
        <p:spPr>
          <a:xfrm>
            <a:off x="4483644"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Yu Gothic" panose="020B0400000000000000" pitchFamily="34" charset="-128"/>
                <a:ea typeface="Yu Gothic" panose="020B0400000000000000" pitchFamily="34" charset="-128"/>
              </a:rPr>
              <a:t>17%</a:t>
            </a:r>
          </a:p>
        </p:txBody>
      </p:sp>
      <p:sp>
        <p:nvSpPr>
          <p:cNvPr id="180" name="Oval 179">
            <a:extLst>
              <a:ext uri="{FF2B5EF4-FFF2-40B4-BE49-F238E27FC236}">
                <a16:creationId xmlns:a16="http://schemas.microsoft.com/office/drawing/2014/main" id="{9D854474-005A-1ECA-5249-CB4243C0836B}"/>
              </a:ext>
            </a:extLst>
          </p:cNvPr>
          <p:cNvSpPr/>
          <p:nvPr/>
        </p:nvSpPr>
        <p:spPr>
          <a:xfrm>
            <a:off x="2018794" y="53656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82937" y="536277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47080" y="536277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11223" y="536277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75747" y="536277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40271" y="536277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86" name="Oval 185">
            <a:extLst>
              <a:ext uri="{FF2B5EF4-FFF2-40B4-BE49-F238E27FC236}">
                <a16:creationId xmlns:a16="http://schemas.microsoft.com/office/drawing/2014/main" id="{2529CC3E-49CC-BE5A-929D-20B404F12647}"/>
              </a:ext>
            </a:extLst>
          </p:cNvPr>
          <p:cNvSpPr/>
          <p:nvPr/>
        </p:nvSpPr>
        <p:spPr>
          <a:xfrm>
            <a:off x="4198616" y="536277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69318" y="536277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33842" y="536277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3" name="Oval 2">
            <a:extLst>
              <a:ext uri="{FF2B5EF4-FFF2-40B4-BE49-F238E27FC236}">
                <a16:creationId xmlns:a16="http://schemas.microsoft.com/office/drawing/2014/main" id="{F497D147-889A-EACA-947A-F96E4A4DE5F2}"/>
              </a:ext>
            </a:extLst>
          </p:cNvPr>
          <p:cNvSpPr/>
          <p:nvPr/>
        </p:nvSpPr>
        <p:spPr>
          <a:xfrm>
            <a:off x="3467793" y="612681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 name="Oval 3">
            <a:extLst>
              <a:ext uri="{FF2B5EF4-FFF2-40B4-BE49-F238E27FC236}">
                <a16:creationId xmlns:a16="http://schemas.microsoft.com/office/drawing/2014/main" id="{C47B3B60-5594-E9C5-71E8-E6AF57309F8F}"/>
              </a:ext>
            </a:extLst>
          </p:cNvPr>
          <p:cNvSpPr/>
          <p:nvPr/>
        </p:nvSpPr>
        <p:spPr>
          <a:xfrm>
            <a:off x="4190662"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 name="Oval 5">
            <a:extLst>
              <a:ext uri="{FF2B5EF4-FFF2-40B4-BE49-F238E27FC236}">
                <a16:creationId xmlns:a16="http://schemas.microsoft.com/office/drawing/2014/main" id="{443435B0-62A3-420B-A5B2-C12F2AAB6ACB}"/>
              </a:ext>
            </a:extLst>
          </p:cNvPr>
          <p:cNvSpPr/>
          <p:nvPr/>
        </p:nvSpPr>
        <p:spPr>
          <a:xfrm>
            <a:off x="4925888"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cxnSp>
        <p:nvCxnSpPr>
          <p:cNvPr id="16" name="Straight Connector 15">
            <a:extLst>
              <a:ext uri="{FF2B5EF4-FFF2-40B4-BE49-F238E27FC236}">
                <a16:creationId xmlns:a16="http://schemas.microsoft.com/office/drawing/2014/main" id="{D2D89A92-2EC0-4A21-319E-87AB71380F56}"/>
              </a:ext>
            </a:extLst>
          </p:cNvPr>
          <p:cNvCxnSpPr>
            <a:cxnSpLocks/>
          </p:cNvCxnSpPr>
          <p:nvPr/>
        </p:nvCxnSpPr>
        <p:spPr>
          <a:xfrm>
            <a:off x="2155128" y="232818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0" name="Oval 29">
            <a:extLst>
              <a:ext uri="{FF2B5EF4-FFF2-40B4-BE49-F238E27FC236}">
                <a16:creationId xmlns:a16="http://schemas.microsoft.com/office/drawing/2014/main" id="{F6D3D548-79D8-8CF8-E564-95DF746BFF83}"/>
              </a:ext>
            </a:extLst>
          </p:cNvPr>
          <p:cNvSpPr/>
          <p:nvPr/>
        </p:nvSpPr>
        <p:spPr>
          <a:xfrm>
            <a:off x="4553094"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32" name="Oval 31">
            <a:extLst>
              <a:ext uri="{FF2B5EF4-FFF2-40B4-BE49-F238E27FC236}">
                <a16:creationId xmlns:a16="http://schemas.microsoft.com/office/drawing/2014/main" id="{AD99DF4E-52E5-67E7-5EF2-4BAC2FC58D76}"/>
              </a:ext>
            </a:extLst>
          </p:cNvPr>
          <p:cNvSpPr/>
          <p:nvPr/>
        </p:nvSpPr>
        <p:spPr>
          <a:xfrm>
            <a:off x="3842676" y="612681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 name="Title 2">
            <a:extLst>
              <a:ext uri="{FF2B5EF4-FFF2-40B4-BE49-F238E27FC236}">
                <a16:creationId xmlns:a16="http://schemas.microsoft.com/office/drawing/2014/main" id="{4257248D-3E42-788C-69F8-C0DC3D617789}"/>
              </a:ext>
            </a:extLst>
          </p:cNvPr>
          <p:cNvSpPr txBox="1"/>
          <p:nvPr/>
        </p:nvSpPr>
        <p:spPr>
          <a:xfrm>
            <a:off x="414154" y="500042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タンニン</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8" name="Straight Connector 7">
            <a:extLst>
              <a:ext uri="{FF2B5EF4-FFF2-40B4-BE49-F238E27FC236}">
                <a16:creationId xmlns:a16="http://schemas.microsoft.com/office/drawing/2014/main" id="{C24560C7-E312-F469-D509-8B4799E8DD34}"/>
              </a:ext>
            </a:extLst>
          </p:cNvPr>
          <p:cNvCxnSpPr>
            <a:cxnSpLocks/>
          </p:cNvCxnSpPr>
          <p:nvPr/>
        </p:nvCxnSpPr>
        <p:spPr>
          <a:xfrm>
            <a:off x="1342569" y="5164094"/>
            <a:ext cx="57562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 name="Title 2">
            <a:extLst>
              <a:ext uri="{FF2B5EF4-FFF2-40B4-BE49-F238E27FC236}">
                <a16:creationId xmlns:a16="http://schemas.microsoft.com/office/drawing/2014/main" id="{86AF712D-AA4E-558C-4072-F2796092AA04}"/>
              </a:ext>
            </a:extLst>
          </p:cNvPr>
          <p:cNvSpPr txBox="1"/>
          <p:nvPr/>
        </p:nvSpPr>
        <p:spPr>
          <a:xfrm>
            <a:off x="489467" y="2046816"/>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600">
                <a:solidFill>
                  <a:schemeClr val="tx1"/>
                </a:solidFill>
                <a:latin typeface="Yu Gothic" panose="020B0400000000000000" pitchFamily="34" charset="-128"/>
                <a:ea typeface="Yu Gothic" panose="020B0400000000000000" pitchFamily="34" charset="-128"/>
              </a:rPr>
              <a:t>色調</a:t>
            </a:r>
            <a:endParaRPr lang="en-US" sz="1600" dirty="0">
              <a:solidFill>
                <a:schemeClr val="tx1"/>
              </a:solidFill>
              <a:latin typeface="Yu Gothic" panose="020B0400000000000000" pitchFamily="34" charset="-128"/>
              <a:ea typeface="Yu Gothic" panose="020B0400000000000000" pitchFamily="34" charset="-128"/>
            </a:endParaRPr>
          </a:p>
        </p:txBody>
      </p:sp>
      <p:cxnSp>
        <p:nvCxnSpPr>
          <p:cNvPr id="10" name="Straight Connector 9">
            <a:extLst>
              <a:ext uri="{FF2B5EF4-FFF2-40B4-BE49-F238E27FC236}">
                <a16:creationId xmlns:a16="http://schemas.microsoft.com/office/drawing/2014/main" id="{E22BA535-40C6-A537-DE2A-FD3423333046}"/>
              </a:ext>
            </a:extLst>
          </p:cNvPr>
          <p:cNvCxnSpPr>
            <a:cxnSpLocks/>
          </p:cNvCxnSpPr>
          <p:nvPr/>
        </p:nvCxnSpPr>
        <p:spPr>
          <a:xfrm>
            <a:off x="1035987" y="2155182"/>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 name="Title 2">
            <a:extLst>
              <a:ext uri="{FF2B5EF4-FFF2-40B4-BE49-F238E27FC236}">
                <a16:creationId xmlns:a16="http://schemas.microsoft.com/office/drawing/2014/main" id="{AA0CE4E7-707F-350D-FCB9-31F3252B171D}"/>
              </a:ext>
            </a:extLst>
          </p:cNvPr>
          <p:cNvSpPr txBox="1"/>
          <p:nvPr/>
        </p:nvSpPr>
        <p:spPr>
          <a:xfrm>
            <a:off x="489466" y="3071444"/>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ボディ</a:t>
            </a:r>
            <a:endParaRPr lang="en-US" sz="1500" dirty="0">
              <a:solidFill>
                <a:schemeClr val="tx1"/>
              </a:solidFill>
              <a:latin typeface="Yu Gothic" panose="020B0400000000000000" pitchFamily="34" charset="-128"/>
              <a:ea typeface="Yu Gothic" panose="020B0400000000000000" pitchFamily="34" charset="-128"/>
            </a:endParaRPr>
          </a:p>
        </p:txBody>
      </p:sp>
      <p:sp>
        <p:nvSpPr>
          <p:cNvPr id="13" name="Title 2">
            <a:extLst>
              <a:ext uri="{FF2B5EF4-FFF2-40B4-BE49-F238E27FC236}">
                <a16:creationId xmlns:a16="http://schemas.microsoft.com/office/drawing/2014/main" id="{2781325D-0635-0689-6641-52090009E115}"/>
              </a:ext>
            </a:extLst>
          </p:cNvPr>
          <p:cNvSpPr txBox="1"/>
          <p:nvPr/>
        </p:nvSpPr>
        <p:spPr>
          <a:xfrm>
            <a:off x="1871881" y="278927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ライト</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15" name="Title 2">
            <a:extLst>
              <a:ext uri="{FF2B5EF4-FFF2-40B4-BE49-F238E27FC236}">
                <a16:creationId xmlns:a16="http://schemas.microsoft.com/office/drawing/2014/main" id="{7DAF8025-D8F5-9638-21C9-87AD1B7ED156}"/>
              </a:ext>
            </a:extLst>
          </p:cNvPr>
          <p:cNvSpPr txBox="1"/>
          <p:nvPr/>
        </p:nvSpPr>
        <p:spPr>
          <a:xfrm>
            <a:off x="3003436" y="2789275"/>
            <a:ext cx="100810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ミディアム</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17" name="Title 2">
            <a:extLst>
              <a:ext uri="{FF2B5EF4-FFF2-40B4-BE49-F238E27FC236}">
                <a16:creationId xmlns:a16="http://schemas.microsoft.com/office/drawing/2014/main" id="{71C771A5-757E-F205-1E40-9EF929F9AD1D}"/>
              </a:ext>
            </a:extLst>
          </p:cNvPr>
          <p:cNvSpPr txBox="1"/>
          <p:nvPr/>
        </p:nvSpPr>
        <p:spPr>
          <a:xfrm>
            <a:off x="4434763" y="278927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フル</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24" name="Title 2">
            <a:extLst>
              <a:ext uri="{FF2B5EF4-FFF2-40B4-BE49-F238E27FC236}">
                <a16:creationId xmlns:a16="http://schemas.microsoft.com/office/drawing/2014/main" id="{BB827CAC-04CB-ED46-FAA9-0A32ADC18044}"/>
              </a:ext>
            </a:extLst>
          </p:cNvPr>
          <p:cNvSpPr txBox="1"/>
          <p:nvPr/>
        </p:nvSpPr>
        <p:spPr>
          <a:xfrm>
            <a:off x="1871881" y="362211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辛口</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7" name="Title 2">
            <a:extLst>
              <a:ext uri="{FF2B5EF4-FFF2-40B4-BE49-F238E27FC236}">
                <a16:creationId xmlns:a16="http://schemas.microsoft.com/office/drawing/2014/main" id="{DF17348C-8C09-B09A-6EC8-EE93E2BA816C}"/>
              </a:ext>
            </a:extLst>
          </p:cNvPr>
          <p:cNvSpPr txBox="1"/>
          <p:nvPr/>
        </p:nvSpPr>
        <p:spPr>
          <a:xfrm>
            <a:off x="2992449" y="3622118"/>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中辛口</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41" name="Title 2">
            <a:extLst>
              <a:ext uri="{FF2B5EF4-FFF2-40B4-BE49-F238E27FC236}">
                <a16:creationId xmlns:a16="http://schemas.microsoft.com/office/drawing/2014/main" id="{12F98629-E5F4-1D8D-F368-C817D17268A4}"/>
              </a:ext>
            </a:extLst>
          </p:cNvPr>
          <p:cNvSpPr txBox="1"/>
          <p:nvPr/>
        </p:nvSpPr>
        <p:spPr>
          <a:xfrm>
            <a:off x="4434763" y="362211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甘口</a:t>
            </a:r>
            <a:endParaRPr lang="en-US" sz="1200" cap="none" dirty="0">
              <a:solidFill>
                <a:schemeClr val="tx1"/>
              </a:solidFill>
              <a:latin typeface="Yu Gothic" panose="020B0400000000000000" pitchFamily="34" charset="-128"/>
              <a:ea typeface="Yu Gothic" panose="020B0400000000000000" pitchFamily="34" charset="-128"/>
            </a:endParaRPr>
          </a:p>
        </p:txBody>
      </p:sp>
      <p:cxnSp>
        <p:nvCxnSpPr>
          <p:cNvPr id="42" name="Straight Connector 41">
            <a:extLst>
              <a:ext uri="{FF2B5EF4-FFF2-40B4-BE49-F238E27FC236}">
                <a16:creationId xmlns:a16="http://schemas.microsoft.com/office/drawing/2014/main" id="{85797997-F311-E27E-26F7-E0348C132E3A}"/>
              </a:ext>
            </a:extLst>
          </p:cNvPr>
          <p:cNvCxnSpPr>
            <a:cxnSpLocks/>
          </p:cNvCxnSpPr>
          <p:nvPr/>
        </p:nvCxnSpPr>
        <p:spPr>
          <a:xfrm>
            <a:off x="1165733" y="3239315"/>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3" name="Title 2">
            <a:extLst>
              <a:ext uri="{FF2B5EF4-FFF2-40B4-BE49-F238E27FC236}">
                <a16:creationId xmlns:a16="http://schemas.microsoft.com/office/drawing/2014/main" id="{D10DB58E-1F4A-939D-3D13-F1F1FA5A6218}"/>
              </a:ext>
            </a:extLst>
          </p:cNvPr>
          <p:cNvSpPr txBox="1"/>
          <p:nvPr/>
        </p:nvSpPr>
        <p:spPr>
          <a:xfrm>
            <a:off x="489466" y="393148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甘み</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44" name="Straight Connector 43">
            <a:extLst>
              <a:ext uri="{FF2B5EF4-FFF2-40B4-BE49-F238E27FC236}">
                <a16:creationId xmlns:a16="http://schemas.microsoft.com/office/drawing/2014/main" id="{9124718F-FB97-BB44-C2FA-7F1FCCA7858E}"/>
              </a:ext>
            </a:extLst>
          </p:cNvPr>
          <p:cNvCxnSpPr>
            <a:cxnSpLocks/>
          </p:cNvCxnSpPr>
          <p:nvPr/>
        </p:nvCxnSpPr>
        <p:spPr>
          <a:xfrm>
            <a:off x="1035987" y="4099360"/>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Title 2">
            <a:extLst>
              <a:ext uri="{FF2B5EF4-FFF2-40B4-BE49-F238E27FC236}">
                <a16:creationId xmlns:a16="http://schemas.microsoft.com/office/drawing/2014/main" id="{27FD6ED4-7ECC-B94C-8052-8229F75005A0}"/>
              </a:ext>
            </a:extLst>
          </p:cNvPr>
          <p:cNvSpPr txBox="1"/>
          <p:nvPr/>
        </p:nvSpPr>
        <p:spPr>
          <a:xfrm>
            <a:off x="489466" y="464010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オーク</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55" name="Straight Connector 54">
            <a:extLst>
              <a:ext uri="{FF2B5EF4-FFF2-40B4-BE49-F238E27FC236}">
                <a16:creationId xmlns:a16="http://schemas.microsoft.com/office/drawing/2014/main" id="{5785A419-896E-476E-3C2A-0FB0FF5CB735}"/>
              </a:ext>
            </a:extLst>
          </p:cNvPr>
          <p:cNvCxnSpPr>
            <a:cxnSpLocks/>
          </p:cNvCxnSpPr>
          <p:nvPr/>
        </p:nvCxnSpPr>
        <p:spPr>
          <a:xfrm>
            <a:off x="1190952" y="4794134"/>
            <a:ext cx="72726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6" name="Title 2">
            <a:extLst>
              <a:ext uri="{FF2B5EF4-FFF2-40B4-BE49-F238E27FC236}">
                <a16:creationId xmlns:a16="http://schemas.microsoft.com/office/drawing/2014/main" id="{74697B9C-ABC3-6FF5-AEEC-6B44B1B41D80}"/>
              </a:ext>
            </a:extLst>
          </p:cNvPr>
          <p:cNvSpPr txBox="1"/>
          <p:nvPr/>
        </p:nvSpPr>
        <p:spPr>
          <a:xfrm>
            <a:off x="489466" y="537881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酸</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57" name="Straight Connector 56">
            <a:extLst>
              <a:ext uri="{FF2B5EF4-FFF2-40B4-BE49-F238E27FC236}">
                <a16:creationId xmlns:a16="http://schemas.microsoft.com/office/drawing/2014/main" id="{402BED2C-929F-80E7-BC63-98270F2B0E3A}"/>
              </a:ext>
            </a:extLst>
          </p:cNvPr>
          <p:cNvCxnSpPr>
            <a:cxnSpLocks/>
          </p:cNvCxnSpPr>
          <p:nvPr/>
        </p:nvCxnSpPr>
        <p:spPr>
          <a:xfrm>
            <a:off x="849588" y="5518070"/>
            <a:ext cx="106863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8" name="Title 2">
            <a:extLst>
              <a:ext uri="{FF2B5EF4-FFF2-40B4-BE49-F238E27FC236}">
                <a16:creationId xmlns:a16="http://schemas.microsoft.com/office/drawing/2014/main" id="{9B66860F-AEF9-EE58-F6C6-FC1C54AB76A5}"/>
              </a:ext>
            </a:extLst>
          </p:cNvPr>
          <p:cNvSpPr txBox="1"/>
          <p:nvPr/>
        </p:nvSpPr>
        <p:spPr>
          <a:xfrm>
            <a:off x="489466" y="611417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アルコール</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59" name="Straight Connector 58">
            <a:extLst>
              <a:ext uri="{FF2B5EF4-FFF2-40B4-BE49-F238E27FC236}">
                <a16:creationId xmlns:a16="http://schemas.microsoft.com/office/drawing/2014/main" id="{66BAEC2C-EC75-0925-2E88-98BA5D3EB4BA}"/>
              </a:ext>
            </a:extLst>
          </p:cNvPr>
          <p:cNvCxnSpPr>
            <a:cxnSpLocks/>
          </p:cNvCxnSpPr>
          <p:nvPr/>
        </p:nvCxnSpPr>
        <p:spPr>
          <a:xfrm>
            <a:off x="1593841" y="6282043"/>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4" name="Title 2">
            <a:extLst>
              <a:ext uri="{FF2B5EF4-FFF2-40B4-BE49-F238E27FC236}">
                <a16:creationId xmlns:a16="http://schemas.microsoft.com/office/drawing/2014/main" id="{73A7253F-08B5-2525-11BE-A116E047F376}"/>
              </a:ext>
            </a:extLst>
          </p:cNvPr>
          <p:cNvSpPr txBox="1"/>
          <p:nvPr/>
        </p:nvSpPr>
        <p:spPr>
          <a:xfrm>
            <a:off x="1796444" y="4414514"/>
            <a:ext cx="126975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dirty="0">
                <a:solidFill>
                  <a:schemeClr val="tx1"/>
                </a:solidFill>
                <a:latin typeface="Yu Gothic" panose="020B0400000000000000" pitchFamily="34" charset="-128"/>
                <a:ea typeface="Yu Gothic" panose="020B0400000000000000" pitchFamily="34" charset="-128"/>
              </a:rPr>
              <a:t>未使用</a:t>
            </a:r>
            <a:r>
              <a:rPr lang="en-AU" altLang="ja-JP" sz="1200" cap="none" dirty="0">
                <a:solidFill>
                  <a:schemeClr val="tx1"/>
                </a:solidFill>
                <a:latin typeface="Yu Gothic" panose="020B0400000000000000" pitchFamily="34" charset="-128"/>
                <a:ea typeface="Yu Gothic" panose="020B0400000000000000" pitchFamily="34" charset="-128"/>
              </a:rPr>
              <a:t>/</a:t>
            </a:r>
            <a:r>
              <a:rPr lang="ja-JP" altLang="en-US" sz="1200" cap="none" dirty="0">
                <a:solidFill>
                  <a:schemeClr val="tx1"/>
                </a:solidFill>
                <a:latin typeface="Yu Gothic" panose="020B0400000000000000" pitchFamily="34" charset="-128"/>
                <a:ea typeface="Yu Gothic" panose="020B0400000000000000" pitchFamily="34" charset="-128"/>
              </a:rPr>
              <a:t>低い</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22" name="Title 2">
            <a:extLst>
              <a:ext uri="{FF2B5EF4-FFF2-40B4-BE49-F238E27FC236}">
                <a16:creationId xmlns:a16="http://schemas.microsoft.com/office/drawing/2014/main" id="{07418757-7BDF-C614-37CF-CEE2D0C4464F}"/>
              </a:ext>
            </a:extLst>
          </p:cNvPr>
          <p:cNvSpPr txBox="1"/>
          <p:nvPr/>
        </p:nvSpPr>
        <p:spPr>
          <a:xfrm>
            <a:off x="3165457" y="4418468"/>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ミディアム</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1" name="Title 2">
            <a:extLst>
              <a:ext uri="{FF2B5EF4-FFF2-40B4-BE49-F238E27FC236}">
                <a16:creationId xmlns:a16="http://schemas.microsoft.com/office/drawing/2014/main" id="{90F8AB18-E367-C400-2F6D-6F5C68588F1E}"/>
              </a:ext>
            </a:extLst>
          </p:cNvPr>
          <p:cNvSpPr txBox="1"/>
          <p:nvPr/>
        </p:nvSpPr>
        <p:spPr>
          <a:xfrm>
            <a:off x="4440821" y="441379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dirty="0">
                <a:solidFill>
                  <a:schemeClr val="tx1"/>
                </a:solidFill>
                <a:latin typeface="Yu Gothic" panose="020B0400000000000000" pitchFamily="34" charset="-128"/>
                <a:ea typeface="Yu Gothic" panose="020B0400000000000000" pitchFamily="34" charset="-128"/>
              </a:rPr>
              <a:t>高</a:t>
            </a:r>
            <a:endParaRPr lang="en-US" sz="1200" cap="none" dirty="0">
              <a:solidFill>
                <a:schemeClr val="tx1"/>
              </a:solidFill>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86735389"/>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b="-99"/>
          <a:stretch/>
        </p:blipFill>
        <p:spPr>
          <a:xfrm>
            <a:off x="6096000" y="388842"/>
            <a:ext cx="6096000" cy="6092317"/>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630419" y="1011415"/>
            <a:ext cx="4829691" cy="785732"/>
          </a:xfrm>
        </p:spPr>
        <p:txBody>
          <a:bodyPr/>
          <a:lstStyle/>
          <a:p>
            <a:r>
              <a:rPr lang="ja-JP" altLang="en-US">
                <a:latin typeface="Yu Gothic Medium" panose="020B0400000000000000" pitchFamily="34" charset="-128"/>
                <a:ea typeface="Yu Gothic Medium" panose="020B0400000000000000" pitchFamily="34" charset="-128"/>
              </a:rPr>
              <a:t>今注目の産</a:t>
            </a:r>
            <a:r>
              <a:rPr lang="ja-JP" altLang="en-US" dirty="0">
                <a:latin typeface="Yu Gothic Medium" panose="020B0400000000000000" pitchFamily="34" charset="-128"/>
                <a:ea typeface="Yu Gothic Medium" panose="020B0400000000000000" pitchFamily="34" charset="-128"/>
              </a:rPr>
              <a:t>地</a:t>
            </a:r>
            <a:endParaRPr lang="en-US" dirty="0">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23888" y="1949547"/>
            <a:ext cx="5340350" cy="1325563"/>
          </a:xfrm>
        </p:spPr>
        <p:txBody>
          <a:bodyPr/>
          <a:lstStyle/>
          <a:p>
            <a:r>
              <a:rPr lang="ja-JP" altLang="en-US" sz="4800" dirty="0">
                <a:solidFill>
                  <a:schemeClr val="accent5"/>
                </a:solidFill>
                <a:latin typeface="Yu Gothic Medium" panose="020B0400000000000000" pitchFamily="34" charset="-128"/>
                <a:ea typeface="Yu Gothic Medium" panose="020B0400000000000000" pitchFamily="34" charset="-128"/>
              </a:rPr>
              <a:t>オーストラリアのワイン・シーンで話題のエレガントな冷涼気候ワイン</a:t>
            </a:r>
            <a:endParaRPr lang="en-US" sz="4800" dirty="0">
              <a:solidFill>
                <a:schemeClr val="accent5"/>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3735418610"/>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3" cstate="screen">
            <a:extLst>
              <a:ext uri="{28A0092B-C50C-407E-A947-70E740481C1C}">
                <a14:useLocalDpi xmlns:a14="http://schemas.microsoft.com/office/drawing/2010/main"/>
              </a:ext>
            </a:extLst>
          </a:blip>
          <a:srcRect t="7996" b="7996"/>
          <a:stretch/>
        </p:blipFill>
        <p:spPr>
          <a:xfrm>
            <a:off x="0" y="0"/>
            <a:ext cx="12252960" cy="6858000"/>
          </a:xfrm>
          <a:prstGeom prst="rect">
            <a:avLst/>
          </a:prstGeom>
        </p:spPr>
      </p:pic>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40080" y="6301153"/>
            <a:ext cx="2822695" cy="123397"/>
          </a:xfrm>
          <a:prstGeom prst="rect">
            <a:avLst/>
          </a:prstGeom>
        </p:spPr>
      </p:pic>
      <p:sp>
        <p:nvSpPr>
          <p:cNvPr id="2" name="object 2">
            <a:extLst>
              <a:ext uri="{FF2B5EF4-FFF2-40B4-BE49-F238E27FC236}">
                <a16:creationId xmlns:a16="http://schemas.microsoft.com/office/drawing/2014/main" id="{1FB8ABF5-B788-4040-04A4-AC6BB6E1C9B7}"/>
              </a:ext>
            </a:extLst>
          </p:cNvPr>
          <p:cNvSpPr txBox="1"/>
          <p:nvPr/>
        </p:nvSpPr>
        <p:spPr>
          <a:xfrm>
            <a:off x="1948595" y="2864765"/>
            <a:ext cx="8105975" cy="1128471"/>
          </a:xfrm>
          <a:prstGeom prst="rect">
            <a:avLst/>
          </a:prstGeom>
        </p:spPr>
        <p:txBody>
          <a:bodyPr vert="horz" wrap="none" lIns="0" tIns="11521" rIns="0" bIns="0" rtlCol="0">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a:spcBef>
                <a:spcPts val="91"/>
              </a:spcBef>
              <a:tabLst>
                <a:tab pos="1162574" algn="l"/>
                <a:tab pos="2432878" algn="l"/>
                <a:tab pos="3690509" algn="l"/>
                <a:tab pos="4919334" algn="l"/>
                <a:tab pos="6532419" algn="l"/>
                <a:tab pos="9045952" algn="l"/>
              </a:tabLst>
            </a:pPr>
            <a:r>
              <a:rPr lang="ja-JP" altLang="en-US" sz="5400" b="0" dirty="0">
                <a:solidFill>
                  <a:schemeClr val="bg1"/>
                </a:solidFill>
                <a:latin typeface="Yu Gothic Medium" panose="020B0500000000000000" pitchFamily="34" charset="-128"/>
                <a:ea typeface="Yu Gothic Medium" panose="020B0500000000000000" pitchFamily="34" charset="-128"/>
                <a:cs typeface="Inter Display" panose="02000503000000020004" pitchFamily="2" charset="0"/>
              </a:rPr>
              <a:t>ありがとうございました</a:t>
            </a:r>
          </a:p>
          <a:p>
            <a:pPr marL="11522" algn="ctr">
              <a:spcBef>
                <a:spcPts val="91"/>
              </a:spcBef>
              <a:tabLst>
                <a:tab pos="1162574" algn="l"/>
                <a:tab pos="2432878" algn="l"/>
                <a:tab pos="3690509" algn="l"/>
                <a:tab pos="4919334" algn="l"/>
                <a:tab pos="6532419" algn="l"/>
                <a:tab pos="9045952" algn="l"/>
              </a:tabLst>
            </a:pPr>
            <a:endParaRPr lang="ja-JP" altLang="en-US" sz="5400" b="0" dirty="0">
              <a:solidFill>
                <a:schemeClr val="bg1"/>
              </a:solidFill>
              <a:latin typeface="Yu Gothic Medium" panose="020B0500000000000000" pitchFamily="34" charset="-128"/>
              <a:ea typeface="Yu Gothic Medium" panose="020B0500000000000000" pitchFamily="34" charset="-128"/>
              <a:cs typeface="Inter Display" panose="02000503000000020004" pitchFamily="2" charset="0"/>
            </a:endParaRPr>
          </a:p>
        </p:txBody>
      </p:sp>
    </p:spTree>
    <p:extLst>
      <p:ext uri="{BB962C8B-B14F-4D97-AF65-F5344CB8AC3E}">
        <p14:creationId xmlns:p14="http://schemas.microsoft.com/office/powerpoint/2010/main" val="2579349937"/>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EEA2FB-A530-329C-2DB7-FBA38660425B}"/>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CFF9EFCD-715D-93B2-66EE-1C90F46F0A65}"/>
              </a:ext>
            </a:extLst>
          </p:cNvPr>
          <p:cNvSpPr>
            <a:spLocks noGrp="1"/>
          </p:cNvSpPr>
          <p:nvPr>
            <p:ph type="body" idx="10"/>
          </p:nvPr>
        </p:nvSpPr>
        <p:spPr/>
        <p:txBody>
          <a:bodyPr/>
          <a:lstStyle/>
          <a:p>
            <a:endParaRPr lang="en-US"/>
          </a:p>
        </p:txBody>
      </p:sp>
      <p:sp>
        <p:nvSpPr>
          <p:cNvPr id="4" name="Text Placeholder 3">
            <a:extLst>
              <a:ext uri="{FF2B5EF4-FFF2-40B4-BE49-F238E27FC236}">
                <a16:creationId xmlns:a16="http://schemas.microsoft.com/office/drawing/2014/main" id="{6F4068E0-D428-0E28-F762-58BB8D3AEA43}"/>
              </a:ext>
            </a:extLst>
          </p:cNvPr>
          <p:cNvSpPr>
            <a:spLocks noGrp="1"/>
          </p:cNvSpPr>
          <p:nvPr>
            <p:ph type="body" idx="11"/>
          </p:nvPr>
        </p:nvSpPr>
        <p:spPr/>
        <p:txBody>
          <a:bodyPr/>
          <a:lstStyle/>
          <a:p>
            <a:endParaRPr lang="en-US"/>
          </a:p>
        </p:txBody>
      </p:sp>
    </p:spTree>
    <p:extLst>
      <p:ext uri="{BB962C8B-B14F-4D97-AF65-F5344CB8AC3E}">
        <p14:creationId xmlns:p14="http://schemas.microsoft.com/office/powerpoint/2010/main" val="270326975"/>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8765DC3-AD02-704C-51C4-FC98B5C3F8B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1"/>
            <a:ext cx="12192000" cy="6858000"/>
          </a:xfrm>
          <a:prstGeom prst="rect">
            <a:avLst/>
          </a:prstGeom>
        </p:spPr>
      </p:pic>
      <p:sp>
        <p:nvSpPr>
          <p:cNvPr id="3" name="Title 2">
            <a:extLst>
              <a:ext uri="{FF2B5EF4-FFF2-40B4-BE49-F238E27FC236}">
                <a16:creationId xmlns:a16="http://schemas.microsoft.com/office/drawing/2014/main" id="{BEECEE92-FDCE-E773-A43D-DD59895A05E4}"/>
              </a:ext>
            </a:extLst>
          </p:cNvPr>
          <p:cNvSpPr>
            <a:spLocks noGrp="1"/>
          </p:cNvSpPr>
          <p:nvPr>
            <p:ph type="title"/>
          </p:nvPr>
        </p:nvSpPr>
        <p:spPr>
          <a:xfrm>
            <a:off x="586413" y="614180"/>
            <a:ext cx="6158452" cy="1325562"/>
          </a:xfrm>
        </p:spPr>
        <p:txBody>
          <a:bodyPr/>
          <a:lstStyle/>
          <a:p>
            <a:r>
              <a:rPr lang="en-AU" altLang="ja-JP" dirty="0">
                <a:solidFill>
                  <a:schemeClr val="accent2"/>
                </a:solidFill>
                <a:latin typeface="+mj-lt"/>
                <a:ea typeface="Yu Gothic Medium" panose="020B0400000000000000" pitchFamily="34" charset="-128"/>
              </a:rPr>
              <a:t>Australia</a:t>
            </a:r>
            <a:br>
              <a:rPr lang="en-AU" altLang="ja-JP" dirty="0">
                <a:solidFill>
                  <a:schemeClr val="accent2"/>
                </a:solidFill>
                <a:latin typeface="Yu Gothic Medium" panose="020B0400000000000000" pitchFamily="34" charset="-128"/>
                <a:ea typeface="Yu Gothic Medium" panose="020B0400000000000000" pitchFamily="34" charset="-128"/>
              </a:rPr>
            </a:br>
            <a:r>
              <a:rPr lang="ja-JP" altLang="en-US" dirty="0">
                <a:solidFill>
                  <a:schemeClr val="accent2"/>
                </a:solidFill>
                <a:latin typeface="Yu Gothic Medium" panose="020B0400000000000000" pitchFamily="34" charset="-128"/>
                <a:ea typeface="Yu Gothic Medium" panose="020B0400000000000000" pitchFamily="34" charset="-128"/>
              </a:rPr>
              <a:t>オーストラリア</a:t>
            </a:r>
            <a:endParaRPr lang="en-US" dirty="0">
              <a:solidFill>
                <a:schemeClr val="accent2"/>
              </a:solidFill>
              <a:latin typeface="Yu Gothic Medium" panose="020B0400000000000000" pitchFamily="34" charset="-128"/>
              <a:ea typeface="Yu Gothic Medium" panose="020B0400000000000000" pitchFamily="34" charset="-128"/>
            </a:endParaRPr>
          </a:p>
        </p:txBody>
      </p:sp>
      <p:sp>
        <p:nvSpPr>
          <p:cNvPr id="6" name="TextBox 5">
            <a:extLst>
              <a:ext uri="{FF2B5EF4-FFF2-40B4-BE49-F238E27FC236}">
                <a16:creationId xmlns:a16="http://schemas.microsoft.com/office/drawing/2014/main" id="{DCE07064-3E61-2269-6345-5A423939049F}"/>
              </a:ext>
            </a:extLst>
          </p:cNvPr>
          <p:cNvSpPr txBox="1"/>
          <p:nvPr/>
        </p:nvSpPr>
        <p:spPr>
          <a:xfrm>
            <a:off x="3740046" y="5399170"/>
            <a:ext cx="3555766" cy="369332"/>
          </a:xfrm>
          <a:prstGeom prst="rect">
            <a:avLst/>
          </a:prstGeom>
          <a:noFill/>
        </p:spPr>
        <p:txBody>
          <a:bodyPr wrap="square">
            <a:spAutoFit/>
          </a:bodyPr>
          <a:lstStyle/>
          <a:p>
            <a:r>
              <a:rPr lang="ja-JP" altLang="en-US" b="1">
                <a:solidFill>
                  <a:schemeClr val="accent2"/>
                </a:solidFill>
                <a:latin typeface="Yu Gothic" panose="020B0400000000000000" pitchFamily="34" charset="-128"/>
                <a:ea typeface="Yu Gothic" panose="020B0400000000000000" pitchFamily="34" charset="-128"/>
              </a:rPr>
              <a:t>モーニントン・ペニンシュラ</a:t>
            </a:r>
            <a:endParaRPr lang="en-US" b="1" dirty="0">
              <a:solidFill>
                <a:schemeClr val="accent2"/>
              </a:solidFill>
              <a:latin typeface="Yu Gothic" panose="020B0400000000000000" pitchFamily="34" charset="-128"/>
              <a:ea typeface="Yu Gothic" panose="020B0400000000000000" pitchFamily="34" charset="-128"/>
            </a:endParaRPr>
          </a:p>
        </p:txBody>
      </p:sp>
      <p:cxnSp>
        <p:nvCxnSpPr>
          <p:cNvPr id="7" name="Straight Connector 6">
            <a:extLst>
              <a:ext uri="{FF2B5EF4-FFF2-40B4-BE49-F238E27FC236}">
                <a16:creationId xmlns:a16="http://schemas.microsoft.com/office/drawing/2014/main" id="{7F0681AC-E9DE-8EA2-5DE3-E5D9018648AE}"/>
              </a:ext>
            </a:extLst>
          </p:cNvPr>
          <p:cNvCxnSpPr>
            <a:cxnSpLocks/>
          </p:cNvCxnSpPr>
          <p:nvPr/>
        </p:nvCxnSpPr>
        <p:spPr>
          <a:xfrm flipH="1">
            <a:off x="6932951" y="5501390"/>
            <a:ext cx="2308485" cy="82446"/>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57320837"/>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8765DC3-AD02-704C-51C4-FC98B5C3F8B8}"/>
              </a:ext>
            </a:extLst>
          </p:cNvPr>
          <p:cNvPicPr>
            <a:picLocks noChangeAspect="1"/>
          </p:cNvPicPr>
          <p:nvPr/>
        </p:nvPicPr>
        <p:blipFill>
          <a:blip r:embed="rId3" cstate="screen">
            <a:extLst>
              <a:ext uri="{28A0092B-C50C-407E-A947-70E740481C1C}">
                <a14:useLocalDpi xmlns:a14="http://schemas.microsoft.com/office/drawing/2010/main"/>
              </a:ext>
            </a:extLst>
          </a:blip>
          <a:srcRect l="-1" b="-9819"/>
          <a:stretch/>
        </p:blipFill>
        <p:spPr>
          <a:xfrm>
            <a:off x="0" y="1"/>
            <a:ext cx="12191999" cy="6858000"/>
          </a:xfrm>
          <a:prstGeom prst="rect">
            <a:avLst/>
          </a:prstGeom>
        </p:spPr>
      </p:pic>
      <p:sp>
        <p:nvSpPr>
          <p:cNvPr id="3" name="Title 2">
            <a:extLst>
              <a:ext uri="{FF2B5EF4-FFF2-40B4-BE49-F238E27FC236}">
                <a16:creationId xmlns:a16="http://schemas.microsoft.com/office/drawing/2014/main" id="{BEECEE92-FDCE-E773-A43D-DD59895A05E4}"/>
              </a:ext>
            </a:extLst>
          </p:cNvPr>
          <p:cNvSpPr>
            <a:spLocks noGrp="1"/>
          </p:cNvSpPr>
          <p:nvPr>
            <p:ph type="title"/>
          </p:nvPr>
        </p:nvSpPr>
        <p:spPr>
          <a:xfrm>
            <a:off x="586413" y="614180"/>
            <a:ext cx="6158452" cy="1325562"/>
          </a:xfrm>
        </p:spPr>
        <p:txBody>
          <a:bodyPr/>
          <a:lstStyle/>
          <a:p>
            <a:r>
              <a:rPr lang="en-AU" altLang="ja-JP" dirty="0">
                <a:solidFill>
                  <a:schemeClr val="accent2"/>
                </a:solidFill>
                <a:latin typeface="+mj-lt"/>
                <a:ea typeface="Yu Gothic Medium" panose="020B0400000000000000" pitchFamily="34" charset="-128"/>
              </a:rPr>
              <a:t>Victoria</a:t>
            </a:r>
            <a:br>
              <a:rPr lang="en-AU" altLang="ja-JP" dirty="0">
                <a:solidFill>
                  <a:schemeClr val="accent2"/>
                </a:solidFill>
                <a:latin typeface="Yu Gothic Medium" panose="020B0400000000000000" pitchFamily="34" charset="-128"/>
                <a:ea typeface="Yu Gothic Medium" panose="020B0400000000000000" pitchFamily="34" charset="-128"/>
              </a:rPr>
            </a:br>
            <a:r>
              <a:rPr lang="ja-JP" altLang="en-US" dirty="0">
                <a:solidFill>
                  <a:schemeClr val="accent2"/>
                </a:solidFill>
                <a:latin typeface="Yu Gothic Medium" panose="020B0400000000000000" pitchFamily="34" charset="-128"/>
                <a:ea typeface="Yu Gothic Medium" panose="020B0400000000000000" pitchFamily="34" charset="-128"/>
              </a:rPr>
              <a:t>ヴィクトリア</a:t>
            </a:r>
            <a:endParaRPr lang="en-US" dirty="0">
              <a:solidFill>
                <a:schemeClr val="accent2"/>
              </a:solidFill>
              <a:latin typeface="Yu Gothic Medium" panose="020B0400000000000000" pitchFamily="34" charset="-128"/>
              <a:ea typeface="Yu Gothic Medium" panose="020B0400000000000000" pitchFamily="34" charset="-128"/>
            </a:endParaRPr>
          </a:p>
        </p:txBody>
      </p:sp>
      <p:sp>
        <p:nvSpPr>
          <p:cNvPr id="6" name="TextBox 5">
            <a:extLst>
              <a:ext uri="{FF2B5EF4-FFF2-40B4-BE49-F238E27FC236}">
                <a16:creationId xmlns:a16="http://schemas.microsoft.com/office/drawing/2014/main" id="{DCE07064-3E61-2269-6345-5A423939049F}"/>
              </a:ext>
            </a:extLst>
          </p:cNvPr>
          <p:cNvSpPr txBox="1"/>
          <p:nvPr/>
        </p:nvSpPr>
        <p:spPr>
          <a:xfrm>
            <a:off x="3043004" y="5571557"/>
            <a:ext cx="3563261" cy="369332"/>
          </a:xfrm>
          <a:prstGeom prst="rect">
            <a:avLst/>
          </a:prstGeom>
          <a:noFill/>
        </p:spPr>
        <p:txBody>
          <a:bodyPr wrap="square">
            <a:spAutoFit/>
          </a:bodyPr>
          <a:lstStyle/>
          <a:p>
            <a:r>
              <a:rPr lang="ja-JP" altLang="en-US" b="1">
                <a:solidFill>
                  <a:schemeClr val="accent2"/>
                </a:solidFill>
                <a:latin typeface="Yu Gothic" panose="020B0400000000000000" pitchFamily="34" charset="-128"/>
                <a:ea typeface="Yu Gothic" panose="020B0400000000000000" pitchFamily="34" charset="-128"/>
              </a:rPr>
              <a:t>モーニントン・ペニンシュラ</a:t>
            </a:r>
            <a:endParaRPr lang="en-US" b="1" dirty="0">
              <a:solidFill>
                <a:schemeClr val="accent2"/>
              </a:solidFill>
              <a:latin typeface="Yu Gothic" panose="020B0400000000000000" pitchFamily="34" charset="-128"/>
              <a:ea typeface="Yu Gothic" panose="020B0400000000000000" pitchFamily="34" charset="-128"/>
            </a:endParaRPr>
          </a:p>
        </p:txBody>
      </p:sp>
      <p:cxnSp>
        <p:nvCxnSpPr>
          <p:cNvPr id="7" name="Straight Connector 6">
            <a:extLst>
              <a:ext uri="{FF2B5EF4-FFF2-40B4-BE49-F238E27FC236}">
                <a16:creationId xmlns:a16="http://schemas.microsoft.com/office/drawing/2014/main" id="{7F0681AC-E9DE-8EA2-5DE3-E5D9018648AE}"/>
              </a:ext>
            </a:extLst>
          </p:cNvPr>
          <p:cNvCxnSpPr>
            <a:cxnSpLocks/>
          </p:cNvCxnSpPr>
          <p:nvPr/>
        </p:nvCxnSpPr>
        <p:spPr>
          <a:xfrm flipH="1">
            <a:off x="6228413" y="4534525"/>
            <a:ext cx="1521502" cy="1221698"/>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818C5CAC-6F0F-5B5E-6B82-A15808A69558}"/>
              </a:ext>
            </a:extLst>
          </p:cNvPr>
          <p:cNvSpPr txBox="1"/>
          <p:nvPr/>
        </p:nvSpPr>
        <p:spPr>
          <a:xfrm>
            <a:off x="6353620" y="3247247"/>
            <a:ext cx="1271088" cy="307777"/>
          </a:xfrm>
          <a:prstGeom prst="rect">
            <a:avLst/>
          </a:prstGeom>
          <a:noFill/>
        </p:spPr>
        <p:txBody>
          <a:bodyPr wrap="square">
            <a:spAutoFit/>
          </a:bodyPr>
          <a:lstStyle/>
          <a:p>
            <a:r>
              <a:rPr lang="ja-JP" altLang="en-US" sz="1400" b="1" dirty="0">
                <a:latin typeface="Yu Gothic Medium" panose="020B0400000000000000" pitchFamily="34" charset="-128"/>
                <a:ea typeface="Yu Gothic Medium" panose="020B0400000000000000" pitchFamily="34" charset="-128"/>
              </a:rPr>
              <a:t>メルボルン</a:t>
            </a:r>
            <a:endParaRPr lang="en-US" sz="1400" b="1" dirty="0">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3765518472"/>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07A9F4B9-C793-E942-3C79-DA2F2C2BC40E}"/>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368300"/>
            <a:ext cx="6096000" cy="6103741"/>
          </a:xfrm>
        </p:spPr>
      </p:pic>
      <p:sp>
        <p:nvSpPr>
          <p:cNvPr id="3" name="Title 2">
            <a:extLst>
              <a:ext uri="{FF2B5EF4-FFF2-40B4-BE49-F238E27FC236}">
                <a16:creationId xmlns:a16="http://schemas.microsoft.com/office/drawing/2014/main" id="{94762CF8-1C9D-0CA1-735C-9E3757B60859}"/>
              </a:ext>
            </a:extLst>
          </p:cNvPr>
          <p:cNvSpPr>
            <a:spLocks noGrp="1"/>
          </p:cNvSpPr>
          <p:nvPr>
            <p:ph type="title"/>
          </p:nvPr>
        </p:nvSpPr>
        <p:spPr>
          <a:xfrm>
            <a:off x="6456363" y="592898"/>
            <a:ext cx="5423088" cy="785732"/>
          </a:xfrm>
        </p:spPr>
        <p:txBody>
          <a:bodyPr/>
          <a:lstStyle/>
          <a:p>
            <a:r>
              <a:rPr lang="en-AU" dirty="0">
                <a:latin typeface="+mn-lt"/>
                <a:ea typeface="Yu Gothic Medium" panose="020B0400000000000000" pitchFamily="34" charset="-128"/>
              </a:rPr>
              <a:t>MORNINGTON PENINSULA</a:t>
            </a:r>
            <a:endParaRPr lang="en-US" dirty="0">
              <a:latin typeface="+mn-lt"/>
              <a:ea typeface="Yu Gothic Medium" panose="020B0400000000000000" pitchFamily="34" charset="-128"/>
            </a:endParaRPr>
          </a:p>
        </p:txBody>
      </p:sp>
      <p:sp>
        <p:nvSpPr>
          <p:cNvPr id="4" name="Text Placeholder 3">
            <a:extLst>
              <a:ext uri="{FF2B5EF4-FFF2-40B4-BE49-F238E27FC236}">
                <a16:creationId xmlns:a16="http://schemas.microsoft.com/office/drawing/2014/main" id="{2391661C-849C-778D-4496-D3C224862320}"/>
              </a:ext>
            </a:extLst>
          </p:cNvPr>
          <p:cNvSpPr>
            <a:spLocks noGrp="1"/>
          </p:cNvSpPr>
          <p:nvPr>
            <p:ph type="body" sz="quarter" idx="11"/>
          </p:nvPr>
        </p:nvSpPr>
        <p:spPr>
          <a:xfrm>
            <a:off x="6456362" y="2988888"/>
            <a:ext cx="5423088" cy="3133240"/>
          </a:xfrm>
        </p:spPr>
        <p:txBody>
          <a:bodyPr/>
          <a:lstStyle/>
          <a:p>
            <a:pPr marL="0" indent="0">
              <a:buNone/>
            </a:pPr>
            <a:r>
              <a:rPr lang="ja-JP" altLang="en-US" dirty="0">
                <a:solidFill>
                  <a:schemeClr val="bg1"/>
                </a:solidFill>
                <a:latin typeface="Yu Gothic Medium" panose="020B0400000000000000" pitchFamily="34" charset="-128"/>
                <a:ea typeface="Yu Gothic Medium" panose="020B0400000000000000" pitchFamily="34" charset="-128"/>
              </a:rPr>
              <a:t>モーニントン・ペニンシュラは、海沿いの小さな産地で、エレガントな冷涼気候のワインが話題となっています</a:t>
            </a:r>
            <a:r>
              <a:rPr lang="ja-JP" altLang="en-US" dirty="0">
                <a:latin typeface="Yu Gothic Medium" panose="020B0400000000000000" pitchFamily="34" charset="-128"/>
                <a:ea typeface="Yu Gothic Medium" panose="020B0400000000000000" pitchFamily="34" charset="-128"/>
              </a:rPr>
              <a:t>。</a:t>
            </a:r>
            <a:r>
              <a:rPr lang="en-AU" dirty="0">
                <a:solidFill>
                  <a:schemeClr val="bg1"/>
                </a:solidFill>
                <a:latin typeface="Yu Gothic Medium" panose="020B0400000000000000" pitchFamily="34" charset="-128"/>
                <a:ea typeface="Yu Gothic Medium" panose="020B0400000000000000" pitchFamily="34" charset="-128"/>
              </a:rPr>
              <a:t>  </a:t>
            </a:r>
            <a:br>
              <a:rPr lang="en-AU" dirty="0">
                <a:solidFill>
                  <a:schemeClr val="bg1"/>
                </a:solidFill>
                <a:latin typeface="Yu Gothic Medium" panose="020B0400000000000000" pitchFamily="34" charset="-128"/>
                <a:ea typeface="Yu Gothic Medium" panose="020B0400000000000000" pitchFamily="34" charset="-128"/>
              </a:rPr>
            </a:br>
            <a:endParaRPr lang="ja-JP" altLang="en-US" dirty="0">
              <a:solidFill>
                <a:schemeClr val="bg1"/>
              </a:solidFill>
              <a:latin typeface="Yu Gothic Medium" panose="020B0400000000000000" pitchFamily="34" charset="-128"/>
              <a:ea typeface="Yu Gothic Medium" panose="020B0400000000000000" pitchFamily="34" charset="-128"/>
            </a:endParaRPr>
          </a:p>
          <a:p>
            <a:pPr marL="285750" indent="-285750">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多様な海洋性気候と土壌が、あらゆる</a:t>
            </a:r>
            <a:br>
              <a:rPr lang="en-AU" altLang="ja-JP" dirty="0">
                <a:solidFill>
                  <a:schemeClr val="bg1"/>
                </a:solidFill>
                <a:latin typeface="Yu Gothic Medium" panose="020B0400000000000000" pitchFamily="34" charset="-128"/>
                <a:ea typeface="Yu Gothic Medium" panose="020B0400000000000000" pitchFamily="34" charset="-128"/>
              </a:rPr>
            </a:br>
            <a:r>
              <a:rPr lang="ja-JP" altLang="en-US" dirty="0">
                <a:solidFill>
                  <a:schemeClr val="bg1"/>
                </a:solidFill>
                <a:latin typeface="Yu Gothic Medium" panose="020B0400000000000000" pitchFamily="34" charset="-128"/>
                <a:ea typeface="Yu Gothic Medium" panose="020B0400000000000000" pitchFamily="34" charset="-128"/>
              </a:rPr>
              <a:t>マイクロサイトを形成</a:t>
            </a:r>
          </a:p>
          <a:p>
            <a:pPr marL="285750" indent="-285750">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約</a:t>
            </a:r>
            <a:r>
              <a:rPr lang="en-US" altLang="ja-JP" dirty="0">
                <a:solidFill>
                  <a:schemeClr val="bg1"/>
                </a:solidFill>
                <a:latin typeface="Yu Gothic Medium" panose="020B0400000000000000" pitchFamily="34" charset="-128"/>
                <a:ea typeface="Yu Gothic Medium" panose="020B0400000000000000" pitchFamily="34" charset="-128"/>
              </a:rPr>
              <a:t>200</a:t>
            </a:r>
            <a:r>
              <a:rPr lang="ja-JP" altLang="en-US" dirty="0">
                <a:solidFill>
                  <a:schemeClr val="bg1"/>
                </a:solidFill>
                <a:latin typeface="Yu Gothic Medium" panose="020B0400000000000000" pitchFamily="34" charset="-128"/>
                <a:ea typeface="Yu Gothic Medium" panose="020B0400000000000000" pitchFamily="34" charset="-128"/>
              </a:rPr>
              <a:t>の小規模なブドウ畑とブティック系の生産者</a:t>
            </a:r>
          </a:p>
          <a:p>
            <a:pPr marL="285750" indent="-285750">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世界的なピノ・ノワール、最高品質の</a:t>
            </a:r>
            <a:br>
              <a:rPr lang="ja-JP" altLang="en-US" dirty="0">
                <a:solidFill>
                  <a:schemeClr val="bg1"/>
                </a:solidFill>
                <a:latin typeface="Yu Gothic Medium" panose="020B0400000000000000" pitchFamily="34" charset="-128"/>
                <a:ea typeface="Yu Gothic Medium" panose="020B0400000000000000" pitchFamily="34" charset="-128"/>
              </a:rPr>
            </a:br>
            <a:r>
              <a:rPr lang="ja-JP" altLang="en-US" dirty="0">
                <a:solidFill>
                  <a:schemeClr val="bg1"/>
                </a:solidFill>
                <a:latin typeface="Yu Gothic Medium" panose="020B0400000000000000" pitchFamily="34" charset="-128"/>
                <a:ea typeface="Yu Gothic Medium" panose="020B0400000000000000" pitchFamily="34" charset="-128"/>
              </a:rPr>
              <a:t>シャルドネ、ピノ・グリ</a:t>
            </a:r>
            <a:r>
              <a:rPr lang="en-US" altLang="ja-JP" dirty="0">
                <a:solidFill>
                  <a:schemeClr val="bg1"/>
                </a:solidFill>
                <a:latin typeface="Yu Gothic Medium" panose="020B0400000000000000" pitchFamily="34" charset="-128"/>
                <a:ea typeface="Yu Gothic Medium" panose="020B0400000000000000" pitchFamily="34" charset="-128"/>
              </a:rPr>
              <a:t>/</a:t>
            </a:r>
            <a:r>
              <a:rPr lang="ja-JP" altLang="en-US" dirty="0">
                <a:solidFill>
                  <a:schemeClr val="bg1"/>
                </a:solidFill>
                <a:latin typeface="Yu Gothic Medium" panose="020B0400000000000000" pitchFamily="34" charset="-128"/>
                <a:ea typeface="Yu Gothic Medium" panose="020B0400000000000000" pitchFamily="34" charset="-128"/>
              </a:rPr>
              <a:t>グリージョ</a:t>
            </a:r>
          </a:p>
          <a:p>
            <a:pPr marL="285750" indent="-285750">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人気の観光地、グルメスポット</a:t>
            </a:r>
            <a:r>
              <a:rPr lang="ja-JP" altLang="en-US" dirty="0">
                <a:latin typeface="Yu Gothic Medium" panose="020B0400000000000000" pitchFamily="34" charset="-128"/>
                <a:ea typeface="Yu Gothic Medium" panose="020B0400000000000000" pitchFamily="34" charset="-128"/>
              </a:rPr>
              <a:t>として近年人気</a:t>
            </a:r>
            <a:endParaRPr lang="en-AU" dirty="0">
              <a:solidFill>
                <a:schemeClr val="bg1"/>
              </a:solidFill>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FDE3DB73-2185-EB6B-CCCA-C32695F3740E}"/>
              </a:ext>
            </a:extLst>
          </p:cNvPr>
          <p:cNvSpPr>
            <a:spLocks noGrp="1"/>
          </p:cNvSpPr>
          <p:nvPr>
            <p:ph type="body" sz="quarter" idx="13"/>
          </p:nvPr>
        </p:nvSpPr>
        <p:spPr>
          <a:xfrm>
            <a:off x="6456362" y="1520977"/>
            <a:ext cx="5522278" cy="1325563"/>
          </a:xfrm>
        </p:spPr>
        <p:txBody>
          <a:bodyPr/>
          <a:lstStyle/>
          <a:p>
            <a:r>
              <a:rPr lang="ja-JP" altLang="en-US" sz="3600" dirty="0">
                <a:solidFill>
                  <a:schemeClr val="bg2"/>
                </a:solidFill>
                <a:latin typeface="Yu Gothic Medium" panose="020B0400000000000000" pitchFamily="34" charset="-128"/>
                <a:ea typeface="Yu Gothic Medium" panose="020B0400000000000000" pitchFamily="34" charset="-128"/>
              </a:rPr>
              <a:t>海が育むエレガントな</a:t>
            </a:r>
            <a:endParaRPr lang="en-AU" altLang="ja-JP" sz="3600" dirty="0">
              <a:solidFill>
                <a:schemeClr val="bg2"/>
              </a:solidFill>
              <a:latin typeface="Yu Gothic Medium" panose="020B0400000000000000" pitchFamily="34" charset="-128"/>
              <a:ea typeface="Yu Gothic Medium" panose="020B0400000000000000" pitchFamily="34" charset="-128"/>
            </a:endParaRPr>
          </a:p>
          <a:p>
            <a:r>
              <a:rPr lang="ja-JP" altLang="en-US" sz="3600" dirty="0">
                <a:solidFill>
                  <a:schemeClr val="bg2"/>
                </a:solidFill>
                <a:latin typeface="Yu Gothic Medium" panose="020B0400000000000000" pitchFamily="34" charset="-128"/>
                <a:ea typeface="Yu Gothic Medium" panose="020B0400000000000000" pitchFamily="34" charset="-128"/>
              </a:rPr>
              <a:t>ワインの産地</a:t>
            </a:r>
            <a:endParaRPr lang="en-US" sz="3600" dirty="0">
              <a:solidFill>
                <a:schemeClr val="bg2"/>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602433484"/>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74BADF-07CD-2B27-08AE-DF38B7EBA5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46"/>
          <a:stretch/>
        </p:blipFill>
        <p:spPr>
          <a:xfrm>
            <a:off x="6096000" y="368300"/>
            <a:ext cx="6096000" cy="6103620"/>
          </a:xfrm>
        </p:spPr>
      </p:pic>
      <p:sp>
        <p:nvSpPr>
          <p:cNvPr id="5" name="Text Placeholder 4">
            <a:extLst>
              <a:ext uri="{FF2B5EF4-FFF2-40B4-BE49-F238E27FC236}">
                <a16:creationId xmlns:a16="http://schemas.microsoft.com/office/drawing/2014/main" id="{D84A6FBD-A36B-526C-BC1F-FA8C1FBADFD0}"/>
              </a:ext>
            </a:extLst>
          </p:cNvPr>
          <p:cNvSpPr>
            <a:spLocks noGrp="1"/>
          </p:cNvSpPr>
          <p:nvPr>
            <p:ph type="body" sz="quarter" idx="12"/>
          </p:nvPr>
        </p:nvSpPr>
        <p:spPr>
          <a:xfrm>
            <a:off x="623888" y="2320203"/>
            <a:ext cx="4829691" cy="1530521"/>
          </a:xfrm>
        </p:spPr>
        <p:txBody>
          <a:bodyPr/>
          <a:lstStyle/>
          <a:p>
            <a:pPr>
              <a:lnSpc>
                <a:spcPct val="99000"/>
              </a:lnSpc>
              <a:spcBef>
                <a:spcPts val="800"/>
              </a:spcBef>
            </a:pPr>
            <a:r>
              <a:rPr lang="ja-JP" altLang="en-US" sz="1800" dirty="0">
                <a:latin typeface="Yu Gothic Medium" panose="020B0400000000000000" pitchFamily="34" charset="-128"/>
                <a:ea typeface="Yu Gothic Medium" panose="020B0400000000000000" pitchFamily="34" charset="-128"/>
              </a:rPr>
              <a:t>モーニントン・ペニンシュラの歴史</a:t>
            </a:r>
          </a:p>
          <a:p>
            <a:pPr>
              <a:lnSpc>
                <a:spcPct val="99000"/>
              </a:lnSpc>
              <a:spcBef>
                <a:spcPts val="800"/>
              </a:spcBef>
            </a:pPr>
            <a:r>
              <a:rPr lang="ja-JP" altLang="en-US" sz="1800" dirty="0">
                <a:latin typeface="Yu Gothic Medium" panose="020B0400000000000000" pitchFamily="34" charset="-128"/>
                <a:ea typeface="Yu Gothic Medium" panose="020B0400000000000000" pitchFamily="34" charset="-128"/>
              </a:rPr>
              <a:t>地形・気候・土壌</a:t>
            </a:r>
          </a:p>
          <a:p>
            <a:pPr>
              <a:lnSpc>
                <a:spcPct val="99000"/>
              </a:lnSpc>
              <a:spcBef>
                <a:spcPts val="800"/>
              </a:spcBef>
            </a:pPr>
            <a:r>
              <a:rPr lang="ja-JP" altLang="en-US" sz="1800" dirty="0">
                <a:latin typeface="Yu Gothic Medium" panose="020B0400000000000000" pitchFamily="34" charset="-128"/>
                <a:ea typeface="Yu Gothic Medium" panose="020B0400000000000000" pitchFamily="34" charset="-128"/>
              </a:rPr>
              <a:t>ブドウ栽培 </a:t>
            </a:r>
          </a:p>
          <a:p>
            <a:pPr>
              <a:lnSpc>
                <a:spcPct val="99000"/>
              </a:lnSpc>
              <a:spcBef>
                <a:spcPts val="800"/>
              </a:spcBef>
            </a:pPr>
            <a:r>
              <a:rPr lang="ja-JP" altLang="en-US" sz="1800" dirty="0">
                <a:latin typeface="Yu Gothic Medium" panose="020B0400000000000000" pitchFamily="34" charset="-128"/>
                <a:ea typeface="Yu Gothic Medium" panose="020B0400000000000000" pitchFamily="34" charset="-128"/>
              </a:rPr>
              <a:t>ワイン醸造 </a:t>
            </a:r>
          </a:p>
          <a:p>
            <a:pPr>
              <a:lnSpc>
                <a:spcPct val="99000"/>
              </a:lnSpc>
              <a:spcBef>
                <a:spcPts val="800"/>
              </a:spcBef>
            </a:pPr>
            <a:r>
              <a:rPr lang="ja-JP" altLang="en-US" sz="1800" dirty="0">
                <a:latin typeface="Yu Gothic Medium" panose="020B0400000000000000" pitchFamily="34" charset="-128"/>
                <a:ea typeface="Yu Gothic Medium" panose="020B0400000000000000" pitchFamily="34" charset="-128"/>
              </a:rPr>
              <a:t>代表的な品種</a:t>
            </a:r>
            <a:endParaRPr lang="en-AU" sz="1800" dirty="0">
              <a:latin typeface="Yu Gothic Medium" panose="020B0400000000000000" pitchFamily="34" charset="-128"/>
              <a:ea typeface="Yu Gothic Medium" panose="020B0400000000000000" pitchFamily="34" charset="-128"/>
            </a:endParaRPr>
          </a:p>
        </p:txBody>
      </p:sp>
      <p:sp>
        <p:nvSpPr>
          <p:cNvPr id="6" name="Title 2">
            <a:extLst>
              <a:ext uri="{FF2B5EF4-FFF2-40B4-BE49-F238E27FC236}">
                <a16:creationId xmlns:a16="http://schemas.microsoft.com/office/drawing/2014/main" id="{5F94ED21-C539-DAA1-56B6-421D066BE448}"/>
              </a:ext>
            </a:extLst>
          </p:cNvPr>
          <p:cNvSpPr>
            <a:spLocks noGrp="1"/>
          </p:cNvSpPr>
          <p:nvPr>
            <p:ph type="title"/>
          </p:nvPr>
        </p:nvSpPr>
        <p:spPr>
          <a:xfrm>
            <a:off x="623888" y="584200"/>
            <a:ext cx="6158452" cy="1325562"/>
          </a:xfrm>
        </p:spPr>
        <p:txBody>
          <a:bodyPr/>
          <a:lstStyle/>
          <a:p>
            <a:r>
              <a:rPr lang="en-AU" altLang="ja-JP" dirty="0">
                <a:solidFill>
                  <a:schemeClr val="accent1"/>
                </a:solidFill>
                <a:latin typeface="+mj-lt"/>
                <a:ea typeface="Yu Gothic Medium" panose="020B0400000000000000" pitchFamily="34" charset="-128"/>
              </a:rPr>
              <a:t>Today we’ll cover...</a:t>
            </a:r>
            <a:endParaRPr lang="en-US" dirty="0">
              <a:solidFill>
                <a:schemeClr val="accent1"/>
              </a:solidFill>
              <a:latin typeface="+mj-lt"/>
              <a:ea typeface="Yu Gothic Medium" panose="020B0400000000000000" pitchFamily="34" charset="-128"/>
            </a:endParaRPr>
          </a:p>
        </p:txBody>
      </p:sp>
    </p:spTree>
    <p:extLst>
      <p:ext uri="{BB962C8B-B14F-4D97-AF65-F5344CB8AC3E}">
        <p14:creationId xmlns:p14="http://schemas.microsoft.com/office/powerpoint/2010/main" val="4188933285"/>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4953748A-19FA-65E8-827E-4EB8E509E761}"/>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r="-1735"/>
          <a:stretch/>
        </p:blipFill>
        <p:spPr>
          <a:xfrm>
            <a:off x="8237095" y="368300"/>
            <a:ext cx="3954906" cy="2713065"/>
          </a:xfrm>
        </p:spPr>
      </p:pic>
      <p:sp>
        <p:nvSpPr>
          <p:cNvPr id="3" name="Title 2">
            <a:extLst>
              <a:ext uri="{FF2B5EF4-FFF2-40B4-BE49-F238E27FC236}">
                <a16:creationId xmlns:a16="http://schemas.microsoft.com/office/drawing/2014/main" id="{2B5B51B5-DA05-CE25-CD97-B952DAC6014F}"/>
              </a:ext>
            </a:extLst>
          </p:cNvPr>
          <p:cNvSpPr>
            <a:spLocks noGrp="1"/>
          </p:cNvSpPr>
          <p:nvPr>
            <p:ph type="title"/>
          </p:nvPr>
        </p:nvSpPr>
        <p:spPr>
          <a:xfrm>
            <a:off x="1312276" y="3477251"/>
            <a:ext cx="2382787" cy="662774"/>
          </a:xfrm>
        </p:spPr>
        <p:txBody>
          <a:bodyPr/>
          <a:lstStyle/>
          <a:p>
            <a:r>
              <a:rPr lang="en-US" dirty="0"/>
              <a:t>1800</a:t>
            </a:r>
            <a:r>
              <a:rPr lang="ja-JP" altLang="en-US" sz="1600" dirty="0">
                <a:latin typeface="Yu Gothic" panose="020B0400000000000000" pitchFamily="34" charset="-128"/>
                <a:ea typeface="Yu Gothic" panose="020B0400000000000000" pitchFamily="34" charset="-128"/>
              </a:rPr>
              <a:t>年代後半</a:t>
            </a:r>
            <a:endParaRPr lang="en-US" sz="1600" dirty="0">
              <a:latin typeface="Yu Gothic" panose="020B0400000000000000" pitchFamily="34" charset="-128"/>
              <a:ea typeface="Yu Gothic" panose="020B0400000000000000" pitchFamily="34" charset="-128"/>
            </a:endParaRPr>
          </a:p>
        </p:txBody>
      </p:sp>
      <p:sp>
        <p:nvSpPr>
          <p:cNvPr id="4" name="Text Placeholder 3">
            <a:extLst>
              <a:ext uri="{FF2B5EF4-FFF2-40B4-BE49-F238E27FC236}">
                <a16:creationId xmlns:a16="http://schemas.microsoft.com/office/drawing/2014/main" id="{9BC74B72-A378-F166-EE3C-5A671D83C8B7}"/>
              </a:ext>
            </a:extLst>
          </p:cNvPr>
          <p:cNvSpPr>
            <a:spLocks noGrp="1"/>
          </p:cNvSpPr>
          <p:nvPr>
            <p:ph type="body" sz="quarter" idx="10"/>
          </p:nvPr>
        </p:nvSpPr>
        <p:spPr>
          <a:xfrm>
            <a:off x="1312276" y="4140032"/>
            <a:ext cx="3333060" cy="1461301"/>
          </a:xfrm>
        </p:spPr>
        <p:txBody>
          <a:bodyPr/>
          <a:lstStyle/>
          <a:p>
            <a:pPr>
              <a:lnSpc>
                <a:spcPct val="95000"/>
              </a:lnSpc>
              <a:spcAft>
                <a:spcPts val="600"/>
              </a:spcAft>
            </a:pPr>
            <a:r>
              <a:rPr lang="ja-JP" altLang="en-US" sz="1600" dirty="0">
                <a:latin typeface="Yu Gothic Medium" panose="020B0400000000000000" pitchFamily="34" charset="-128"/>
                <a:ea typeface="Yu Gothic Medium" panose="020B0400000000000000" pitchFamily="34" charset="-128"/>
              </a:rPr>
              <a:t>ゴールドラッシュ時代、ヴィクトリア州のワイン市場が盛んになるに</a:t>
            </a:r>
            <a:br>
              <a:rPr lang="ja-JP" altLang="en-US"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つれブドウが植えられるように</a:t>
            </a:r>
            <a:br>
              <a:rPr lang="ja-JP" altLang="en-US"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なるが、経済の低迷と酒精強化</a:t>
            </a:r>
            <a:br>
              <a:rPr lang="ja-JP" altLang="en-US"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ワインの人気の高まりとともに</a:t>
            </a:r>
            <a:br>
              <a:rPr lang="ja-JP" altLang="en-US"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一時的に衰退する</a:t>
            </a:r>
            <a:endParaRPr lang="en-AU" sz="1600" dirty="0">
              <a:latin typeface="Yu Gothic Medium" panose="020B0400000000000000" pitchFamily="34" charset="-128"/>
              <a:ea typeface="Yu Gothic Medium" panose="020B0400000000000000" pitchFamily="34" charset="-128"/>
            </a:endParaRPr>
          </a:p>
        </p:txBody>
      </p:sp>
      <p:sp>
        <p:nvSpPr>
          <p:cNvPr id="10" name="Text Placeholder 9">
            <a:extLst>
              <a:ext uri="{FF2B5EF4-FFF2-40B4-BE49-F238E27FC236}">
                <a16:creationId xmlns:a16="http://schemas.microsoft.com/office/drawing/2014/main" id="{BCBDA4B4-8791-D067-94E5-39C7A7A95AB8}"/>
              </a:ext>
            </a:extLst>
          </p:cNvPr>
          <p:cNvSpPr>
            <a:spLocks noGrp="1"/>
          </p:cNvSpPr>
          <p:nvPr>
            <p:ph type="body" sz="quarter" idx="19"/>
          </p:nvPr>
        </p:nvSpPr>
        <p:spPr>
          <a:xfrm>
            <a:off x="623343" y="1101669"/>
            <a:ext cx="6736827" cy="473196"/>
          </a:xfrm>
        </p:spPr>
        <p:txBody>
          <a:bodyPr/>
          <a:lstStyle/>
          <a:p>
            <a:r>
              <a:rPr lang="en-AU" altLang="ja-JP" dirty="0">
                <a:solidFill>
                  <a:schemeClr val="accent5"/>
                </a:solidFill>
                <a:latin typeface="+mn-lt"/>
                <a:ea typeface="Yu Gothic Medium" panose="020B0400000000000000" pitchFamily="34" charset="-128"/>
              </a:rPr>
              <a:t>MORNINGTON PENINSULA</a:t>
            </a:r>
            <a:r>
              <a:rPr lang="ja-JP" altLang="en-US" dirty="0">
                <a:solidFill>
                  <a:schemeClr val="accent5"/>
                </a:solidFill>
                <a:latin typeface="Yu Gothic Medium" panose="020B0400000000000000" pitchFamily="34" charset="-128"/>
                <a:ea typeface="Yu Gothic Medium" panose="020B0400000000000000" pitchFamily="34" charset="-128"/>
              </a:rPr>
              <a:t>の歴史</a:t>
            </a:r>
            <a:endParaRPr lang="en-US" dirty="0">
              <a:solidFill>
                <a:schemeClr val="accent5"/>
              </a:solidFill>
              <a:latin typeface="Yu Gothic Medium" panose="020B0400000000000000" pitchFamily="34" charset="-128"/>
              <a:ea typeface="Yu Gothic Medium" panose="020B0400000000000000" pitchFamily="34" charset="-128"/>
            </a:endParaRPr>
          </a:p>
        </p:txBody>
      </p:sp>
      <p:sp>
        <p:nvSpPr>
          <p:cNvPr id="2" name="Text Placeholder 9">
            <a:extLst>
              <a:ext uri="{FF2B5EF4-FFF2-40B4-BE49-F238E27FC236}">
                <a16:creationId xmlns:a16="http://schemas.microsoft.com/office/drawing/2014/main" id="{8B2B6792-1E47-E7D1-5C88-F3755D22476B}"/>
              </a:ext>
            </a:extLst>
          </p:cNvPr>
          <p:cNvSpPr txBox="1">
            <a:spLocks/>
          </p:cNvSpPr>
          <p:nvPr/>
        </p:nvSpPr>
        <p:spPr>
          <a:xfrm>
            <a:off x="591600" y="1669751"/>
            <a:ext cx="6736827" cy="1350868"/>
          </a:xfrm>
          <a:prstGeom prst="rect">
            <a:avLst/>
          </a:prstGeom>
        </p:spPr>
        <p:txBody>
          <a:bodyPr vert="horz" lIns="0" tIns="0" rIns="0" bIns="0" rtlCol="0" anchor="t">
            <a:noAutofit/>
          </a:bodyPr>
          <a:lstStyle>
            <a:lvl1pPr marL="0" indent="0" algn="l" defTabSz="914453" rtl="0" eaLnBrk="1" latinLnBrk="0" hangingPunct="1">
              <a:lnSpc>
                <a:spcPct val="82000"/>
              </a:lnSpc>
              <a:spcBef>
                <a:spcPts val="544"/>
              </a:spcBef>
              <a:buClr>
                <a:schemeClr val="accent4"/>
              </a:buClr>
              <a:buFontTx/>
              <a:buNone/>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sz="4000" dirty="0">
                <a:solidFill>
                  <a:schemeClr val="accent1"/>
                </a:solidFill>
                <a:latin typeface="Yu Gothic Medium" panose="020B0400000000000000" pitchFamily="34" charset="-128"/>
                <a:ea typeface="Yu Gothic Medium" panose="020B0400000000000000" pitchFamily="34" charset="-128"/>
              </a:rPr>
              <a:t>緩やかな始まりと</a:t>
            </a:r>
          </a:p>
          <a:p>
            <a:r>
              <a:rPr lang="ja-JP" altLang="en-US" sz="4000" dirty="0">
                <a:solidFill>
                  <a:schemeClr val="accent1"/>
                </a:solidFill>
                <a:latin typeface="Yu Gothic Medium" panose="020B0400000000000000" pitchFamily="34" charset="-128"/>
                <a:ea typeface="Yu Gothic Medium" panose="020B0400000000000000" pitchFamily="34" charset="-128"/>
              </a:rPr>
              <a:t>急激な上昇</a:t>
            </a:r>
            <a:endParaRPr lang="en-US" sz="4000" dirty="0">
              <a:solidFill>
                <a:schemeClr val="accent1"/>
              </a:solidFill>
              <a:latin typeface="Yu Gothic Medium" panose="020B0400000000000000" pitchFamily="34" charset="-128"/>
              <a:ea typeface="Yu Gothic Medium" panose="020B0400000000000000" pitchFamily="34" charset="-128"/>
            </a:endParaRPr>
          </a:p>
        </p:txBody>
      </p:sp>
      <p:sp>
        <p:nvSpPr>
          <p:cNvPr id="7" name="Text Placeholder 4">
            <a:extLst>
              <a:ext uri="{FF2B5EF4-FFF2-40B4-BE49-F238E27FC236}">
                <a16:creationId xmlns:a16="http://schemas.microsoft.com/office/drawing/2014/main" id="{BC14C2E2-545E-A06D-73DB-61CA21892867}"/>
              </a:ext>
            </a:extLst>
          </p:cNvPr>
          <p:cNvSpPr txBox="1">
            <a:spLocks/>
          </p:cNvSpPr>
          <p:nvPr/>
        </p:nvSpPr>
        <p:spPr>
          <a:xfrm>
            <a:off x="4948274" y="4180805"/>
            <a:ext cx="3862512" cy="208197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5000"/>
              </a:lnSpc>
            </a:pPr>
            <a:r>
              <a:rPr lang="ja-JP" altLang="en-US" sz="1600" dirty="0">
                <a:latin typeface="Yu Gothic Medium" panose="020B0400000000000000" pitchFamily="34" charset="-128"/>
                <a:ea typeface="Yu Gothic Medium" panose="020B0400000000000000" pitchFamily="34" charset="-128"/>
              </a:rPr>
              <a:t>小規模生産者たちが近代的なワイン産業を</a:t>
            </a:r>
            <a:br>
              <a:rPr lang="ja-JP" altLang="en-US"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確立する。メルリックス・ノースのエルジー・パークで、ベイルー・マイヤーが</a:t>
            </a:r>
            <a:br>
              <a:rPr lang="en-AU" altLang="ja-JP"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ブドウを植える。ナット＆ロザリー・</a:t>
            </a:r>
            <a:br>
              <a:rPr lang="en-AU" altLang="ja-JP"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ホワイト夫妻がメイン・</a:t>
            </a:r>
            <a:r>
              <a:rPr lang="en-US" altLang="ja-JP" sz="1600" dirty="0">
                <a:latin typeface="Yu Gothic Medium" panose="020B0400000000000000" pitchFamily="34" charset="-128"/>
                <a:ea typeface="Yu Gothic Medium" panose="020B0400000000000000" pitchFamily="34" charset="-128"/>
              </a:rPr>
              <a:t> </a:t>
            </a:r>
            <a:r>
              <a:rPr lang="ja-JP" altLang="en-US" sz="1600" dirty="0">
                <a:latin typeface="Yu Gothic Medium" panose="020B0400000000000000" pitchFamily="34" charset="-128"/>
                <a:ea typeface="Yu Gothic Medium" panose="020B0400000000000000" pitchFamily="34" charset="-128"/>
              </a:rPr>
              <a:t>リッジ・エステートに初の商業用ワイナリーを建設し、セラードアでの販売を許可するよう議会の規制を変更させた</a:t>
            </a:r>
            <a:endParaRPr lang="en-AU" sz="1600" dirty="0">
              <a:latin typeface="Yu Gothic Medium" panose="020B0400000000000000" pitchFamily="34" charset="-128"/>
              <a:ea typeface="Yu Gothic Medium" panose="020B0400000000000000" pitchFamily="34" charset="-128"/>
            </a:endParaRPr>
          </a:p>
        </p:txBody>
      </p:sp>
      <p:sp>
        <p:nvSpPr>
          <p:cNvPr id="9" name="Text Placeholder 5">
            <a:extLst>
              <a:ext uri="{FF2B5EF4-FFF2-40B4-BE49-F238E27FC236}">
                <a16:creationId xmlns:a16="http://schemas.microsoft.com/office/drawing/2014/main" id="{0DE94745-0024-A08D-3AE1-76B601581297}"/>
              </a:ext>
            </a:extLst>
          </p:cNvPr>
          <p:cNvSpPr txBox="1">
            <a:spLocks/>
          </p:cNvSpPr>
          <p:nvPr/>
        </p:nvSpPr>
        <p:spPr>
          <a:xfrm>
            <a:off x="4948274" y="3518031"/>
            <a:ext cx="1995056"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1970</a:t>
            </a:r>
            <a:r>
              <a:rPr lang="ja-JP" altLang="en-US" sz="1600" dirty="0">
                <a:latin typeface="Yu Gothic" panose="020B0400000000000000" pitchFamily="34" charset="-128"/>
                <a:ea typeface="Yu Gothic" panose="020B0400000000000000" pitchFamily="34" charset="-128"/>
              </a:rPr>
              <a:t>年代</a:t>
            </a:r>
            <a:endParaRPr lang="en-US" sz="1600" dirty="0"/>
          </a:p>
        </p:txBody>
      </p:sp>
      <p:sp>
        <p:nvSpPr>
          <p:cNvPr id="13" name="Text Placeholder 4">
            <a:extLst>
              <a:ext uri="{FF2B5EF4-FFF2-40B4-BE49-F238E27FC236}">
                <a16:creationId xmlns:a16="http://schemas.microsoft.com/office/drawing/2014/main" id="{9AAE8B0E-925E-F822-9846-27F82033A83E}"/>
              </a:ext>
            </a:extLst>
          </p:cNvPr>
          <p:cNvSpPr txBox="1">
            <a:spLocks/>
          </p:cNvSpPr>
          <p:nvPr/>
        </p:nvSpPr>
        <p:spPr>
          <a:xfrm>
            <a:off x="9539171" y="4180805"/>
            <a:ext cx="2526260"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5000"/>
              </a:lnSpc>
              <a:spcAft>
                <a:spcPts val="600"/>
              </a:spcAft>
            </a:pPr>
            <a:r>
              <a:rPr lang="ja-JP" altLang="en-US" sz="1600" dirty="0">
                <a:latin typeface="Yu Gothic Medium" panose="020B0400000000000000" pitchFamily="34" charset="-128"/>
                <a:ea typeface="Yu Gothic Medium" panose="020B0400000000000000" pitchFamily="34" charset="-128"/>
              </a:rPr>
              <a:t>ペニンシュラの生産者の第二の波が到来する。ムールドック・エステートとパリンガ・エステートが設立され、地域を牽引する</a:t>
            </a:r>
            <a:r>
              <a:rPr lang="en-US" altLang="ja-JP" sz="1600" dirty="0">
                <a:latin typeface="Yu Gothic Medium" panose="020B0400000000000000" pitchFamily="34" charset="-128"/>
                <a:ea typeface="Yu Gothic Medium" panose="020B0400000000000000" pitchFamily="34" charset="-128"/>
              </a:rPr>
              <a:t> </a:t>
            </a:r>
            <a:r>
              <a:rPr lang="ja-JP" altLang="en-US" sz="1600" dirty="0">
                <a:latin typeface="Yu Gothic Medium" panose="020B0400000000000000" pitchFamily="34" charset="-128"/>
                <a:ea typeface="Yu Gothic Medium" panose="020B0400000000000000" pitchFamily="34" charset="-128"/>
              </a:rPr>
              <a:t>ワイナリーとなった</a:t>
            </a:r>
            <a:endParaRPr lang="en-AU" sz="1600" dirty="0">
              <a:latin typeface="Yu Gothic Medium" panose="020B0400000000000000" pitchFamily="34" charset="-128"/>
              <a:ea typeface="Yu Gothic Medium" panose="020B0400000000000000" pitchFamily="34" charset="-128"/>
            </a:endParaRPr>
          </a:p>
        </p:txBody>
      </p:sp>
      <p:sp>
        <p:nvSpPr>
          <p:cNvPr id="14" name="Text Placeholder 5">
            <a:extLst>
              <a:ext uri="{FF2B5EF4-FFF2-40B4-BE49-F238E27FC236}">
                <a16:creationId xmlns:a16="http://schemas.microsoft.com/office/drawing/2014/main" id="{467053A5-1649-A3C5-2D2D-5F5320AD7155}"/>
              </a:ext>
            </a:extLst>
          </p:cNvPr>
          <p:cNvSpPr txBox="1">
            <a:spLocks/>
          </p:cNvSpPr>
          <p:nvPr/>
        </p:nvSpPr>
        <p:spPr>
          <a:xfrm>
            <a:off x="9539172" y="3518031"/>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1980</a:t>
            </a:r>
            <a:r>
              <a:rPr lang="ja-JP" altLang="en-US" sz="1600" dirty="0">
                <a:latin typeface="Yu Gothic" panose="020B0400000000000000" pitchFamily="34" charset="-128"/>
                <a:ea typeface="Yu Gothic" panose="020B0400000000000000" pitchFamily="34" charset="-128"/>
              </a:rPr>
              <a:t>年代</a:t>
            </a:r>
            <a:endParaRPr lang="en-US" sz="1600" dirty="0"/>
          </a:p>
        </p:txBody>
      </p:sp>
    </p:spTree>
    <p:extLst>
      <p:ext uri="{BB962C8B-B14F-4D97-AF65-F5344CB8AC3E}">
        <p14:creationId xmlns:p14="http://schemas.microsoft.com/office/powerpoint/2010/main" val="401303539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C8F1E15B-5B28-00B8-2D40-F31416CF5037}"/>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p:blipFill>
        <p:spPr>
          <a:xfrm>
            <a:off x="7629993" y="584200"/>
            <a:ext cx="4562007" cy="5878192"/>
          </a:xfrm>
        </p:spPr>
      </p:pic>
      <p:sp>
        <p:nvSpPr>
          <p:cNvPr id="3" name="Text Placeholder 2">
            <a:extLst>
              <a:ext uri="{FF2B5EF4-FFF2-40B4-BE49-F238E27FC236}">
                <a16:creationId xmlns:a16="http://schemas.microsoft.com/office/drawing/2014/main" id="{85A33B8B-6E2A-F7A6-80B4-DE5FFAB81A2B}"/>
              </a:ext>
            </a:extLst>
          </p:cNvPr>
          <p:cNvSpPr>
            <a:spLocks noGrp="1"/>
          </p:cNvSpPr>
          <p:nvPr>
            <p:ph type="body" sz="quarter" idx="17"/>
          </p:nvPr>
        </p:nvSpPr>
        <p:spPr>
          <a:xfrm>
            <a:off x="634774" y="4167580"/>
            <a:ext cx="2880564" cy="1461301"/>
          </a:xfrm>
        </p:spPr>
        <p:txBody>
          <a:bodyPr/>
          <a:lstStyle/>
          <a:p>
            <a:pPr>
              <a:lnSpc>
                <a:spcPct val="90000"/>
              </a:lnSpc>
            </a:pPr>
            <a:r>
              <a:rPr lang="ja-JP" altLang="en-US" dirty="0">
                <a:latin typeface="Yu Gothic Medium" panose="020B0400000000000000" pitchFamily="34" charset="-128"/>
                <a:ea typeface="Yu Gothic Medium" panose="020B0400000000000000" pitchFamily="34" charset="-128"/>
              </a:rPr>
              <a:t>モーニントン・ペニンシュラ・ワイン生産者協会（</a:t>
            </a:r>
            <a:r>
              <a:rPr lang="en-AU" dirty="0">
                <a:latin typeface="Yu Gothic Medium" panose="020B0400000000000000" pitchFamily="34" charset="-128"/>
                <a:ea typeface="Yu Gothic Medium" panose="020B0400000000000000" pitchFamily="34" charset="-128"/>
              </a:rPr>
              <a:t>Mornington Peninsula Vignerons Association）</a:t>
            </a:r>
            <a:r>
              <a:rPr lang="ja-JP" altLang="en-US" dirty="0">
                <a:latin typeface="Yu Gothic Medium" panose="020B0400000000000000" pitchFamily="34" charset="-128"/>
                <a:ea typeface="Yu Gothic Medium" panose="020B0400000000000000" pitchFamily="34" charset="-128"/>
              </a:rPr>
              <a:t>を</a:t>
            </a:r>
            <a:br>
              <a:rPr lang="en-AU" altLang="ja-JP" dirty="0">
                <a:latin typeface="Yu Gothic Medium" panose="020B0400000000000000" pitchFamily="34" charset="-128"/>
                <a:ea typeface="Yu Gothic Medium" panose="020B0400000000000000" pitchFamily="34" charset="-128"/>
              </a:rPr>
            </a:br>
            <a:r>
              <a:rPr lang="ja-JP" altLang="en-US" dirty="0">
                <a:latin typeface="Yu Gothic Medium" panose="020B0400000000000000" pitchFamily="34" charset="-128"/>
                <a:ea typeface="Yu Gothic Medium" panose="020B0400000000000000" pitchFamily="34" charset="-128"/>
              </a:rPr>
              <a:t>設立</a:t>
            </a:r>
            <a:endParaRPr lang="en-AU" dirty="0">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1C3E3E3B-F934-9FCE-0D39-5BDAC375B8A7}"/>
              </a:ext>
            </a:extLst>
          </p:cNvPr>
          <p:cNvSpPr>
            <a:spLocks noGrp="1"/>
          </p:cNvSpPr>
          <p:nvPr>
            <p:ph type="body" sz="quarter" idx="18"/>
          </p:nvPr>
        </p:nvSpPr>
        <p:spPr>
          <a:xfrm>
            <a:off x="623888" y="3483729"/>
            <a:ext cx="2120040" cy="662774"/>
          </a:xfrm>
        </p:spPr>
        <p:txBody>
          <a:bodyPr/>
          <a:lstStyle/>
          <a:p>
            <a:r>
              <a:rPr lang="en-US" dirty="0"/>
              <a:t>1982</a:t>
            </a:r>
          </a:p>
        </p:txBody>
      </p:sp>
      <p:sp>
        <p:nvSpPr>
          <p:cNvPr id="7" name="Text Placeholder 6">
            <a:extLst>
              <a:ext uri="{FF2B5EF4-FFF2-40B4-BE49-F238E27FC236}">
                <a16:creationId xmlns:a16="http://schemas.microsoft.com/office/drawing/2014/main" id="{C47C57A6-79A9-7F9F-5002-85511A40BA34}"/>
              </a:ext>
            </a:extLst>
          </p:cNvPr>
          <p:cNvSpPr>
            <a:spLocks noGrp="1"/>
          </p:cNvSpPr>
          <p:nvPr>
            <p:ph type="body" sz="quarter" idx="21"/>
          </p:nvPr>
        </p:nvSpPr>
        <p:spPr>
          <a:xfrm>
            <a:off x="2310015" y="1761402"/>
            <a:ext cx="3616331" cy="1137069"/>
          </a:xfrm>
        </p:spPr>
        <p:txBody>
          <a:bodyPr/>
          <a:lstStyle/>
          <a:p>
            <a:pPr>
              <a:lnSpc>
                <a:spcPct val="90000"/>
              </a:lnSpc>
            </a:pPr>
            <a:r>
              <a:rPr lang="ja-JP" altLang="en-US" dirty="0">
                <a:latin typeface="Yu Gothic Medium" panose="020B0400000000000000" pitchFamily="34" charset="-128"/>
                <a:ea typeface="Yu Gothic Medium" panose="020B0400000000000000" pitchFamily="34" charset="-128"/>
              </a:rPr>
              <a:t>生産者たちは代表的な品種である</a:t>
            </a:r>
            <a:br>
              <a:rPr lang="en-US" altLang="ja-JP" dirty="0">
                <a:latin typeface="Yu Gothic Medium" panose="020B0400000000000000" pitchFamily="34" charset="-128"/>
                <a:ea typeface="Yu Gothic Medium" panose="020B0400000000000000" pitchFamily="34" charset="-128"/>
              </a:rPr>
            </a:br>
            <a:r>
              <a:rPr lang="ja-JP" altLang="en-US" dirty="0">
                <a:latin typeface="Yu Gothic Medium" panose="020B0400000000000000" pitchFamily="34" charset="-128"/>
                <a:ea typeface="Yu Gothic Medium" panose="020B0400000000000000" pitchFamily="34" charset="-128"/>
              </a:rPr>
              <a:t>ピノ・ノワールとシャルドネに磨きを</a:t>
            </a:r>
            <a:r>
              <a:rPr lang="en-US" altLang="ja-JP" dirty="0">
                <a:latin typeface="Yu Gothic Medium" panose="020B0400000000000000" pitchFamily="34" charset="-128"/>
                <a:ea typeface="Yu Gothic Medium" panose="020B0400000000000000" pitchFamily="34" charset="-128"/>
              </a:rPr>
              <a:t> </a:t>
            </a:r>
            <a:r>
              <a:rPr lang="ja-JP" altLang="en-US" dirty="0">
                <a:latin typeface="Yu Gothic Medium" panose="020B0400000000000000" pitchFamily="34" charset="-128"/>
                <a:ea typeface="Yu Gothic Medium" panose="020B0400000000000000" pitchFamily="34" charset="-128"/>
              </a:rPr>
              <a:t>かけ、ピノ・グリ</a:t>
            </a:r>
            <a:r>
              <a:rPr lang="en-US" altLang="ja-JP" dirty="0">
                <a:latin typeface="Yu Gothic Medium" panose="020B0400000000000000" pitchFamily="34" charset="-128"/>
                <a:ea typeface="Yu Gothic Medium" panose="020B0400000000000000" pitchFamily="34" charset="-128"/>
              </a:rPr>
              <a:t>/</a:t>
            </a:r>
            <a:r>
              <a:rPr lang="ja-JP" altLang="en-US" dirty="0">
                <a:latin typeface="Yu Gothic Medium" panose="020B0400000000000000" pitchFamily="34" charset="-128"/>
                <a:ea typeface="Yu Gothic Medium" panose="020B0400000000000000" pitchFamily="34" charset="-128"/>
              </a:rPr>
              <a:t>グリージョなどの</a:t>
            </a:r>
            <a:br>
              <a:rPr lang="en-US" altLang="ja-JP" dirty="0">
                <a:latin typeface="Yu Gothic Medium" panose="020B0400000000000000" pitchFamily="34" charset="-128"/>
                <a:ea typeface="Yu Gothic Medium" panose="020B0400000000000000" pitchFamily="34" charset="-128"/>
              </a:rPr>
            </a:br>
            <a:r>
              <a:rPr lang="ja-JP" altLang="en-US" dirty="0">
                <a:latin typeface="Yu Gothic Medium" panose="020B0400000000000000" pitchFamily="34" charset="-128"/>
                <a:ea typeface="Yu Gothic Medium" panose="020B0400000000000000" pitchFamily="34" charset="-128"/>
              </a:rPr>
              <a:t>新品種を試験的に導入する。新しい</a:t>
            </a:r>
            <a:br>
              <a:rPr lang="en-AU" altLang="ja-JP" dirty="0">
                <a:latin typeface="Yu Gothic Medium" panose="020B0400000000000000" pitchFamily="34" charset="-128"/>
                <a:ea typeface="Yu Gothic Medium" panose="020B0400000000000000" pitchFamily="34" charset="-128"/>
              </a:rPr>
            </a:br>
            <a:r>
              <a:rPr lang="ja-JP" altLang="en-US" dirty="0">
                <a:latin typeface="Yu Gothic Medium" panose="020B0400000000000000" pitchFamily="34" charset="-128"/>
                <a:ea typeface="Yu Gothic Medium" panose="020B0400000000000000" pitchFamily="34" charset="-128"/>
              </a:rPr>
              <a:t>ブドウ畑が次々に植えられる</a:t>
            </a:r>
            <a:endParaRPr lang="en-AU" dirty="0">
              <a:latin typeface="Yu Gothic Medium" panose="020B0400000000000000" pitchFamily="34" charset="-128"/>
              <a:ea typeface="Yu Gothic Medium" panose="020B0400000000000000" pitchFamily="34" charset="-128"/>
            </a:endParaRPr>
          </a:p>
        </p:txBody>
      </p:sp>
      <p:sp>
        <p:nvSpPr>
          <p:cNvPr id="8" name="Text Placeholder 7">
            <a:extLst>
              <a:ext uri="{FF2B5EF4-FFF2-40B4-BE49-F238E27FC236}">
                <a16:creationId xmlns:a16="http://schemas.microsoft.com/office/drawing/2014/main" id="{F750453E-C66F-1E81-2269-01796EEEBC56}"/>
              </a:ext>
            </a:extLst>
          </p:cNvPr>
          <p:cNvSpPr>
            <a:spLocks noGrp="1"/>
          </p:cNvSpPr>
          <p:nvPr>
            <p:ph type="body" sz="quarter" idx="22"/>
          </p:nvPr>
        </p:nvSpPr>
        <p:spPr>
          <a:xfrm>
            <a:off x="2299130" y="1077551"/>
            <a:ext cx="2120040" cy="662774"/>
          </a:xfrm>
        </p:spPr>
        <p:txBody>
          <a:bodyPr/>
          <a:lstStyle/>
          <a:p>
            <a:r>
              <a:rPr lang="en-US" dirty="0"/>
              <a:t>1990</a:t>
            </a:r>
            <a:r>
              <a:rPr lang="ja-JP" altLang="en-US" sz="1600" dirty="0">
                <a:latin typeface="Yu Gothic" panose="020B0400000000000000" pitchFamily="34" charset="-128"/>
                <a:ea typeface="Yu Gothic" panose="020B0400000000000000" pitchFamily="34" charset="-128"/>
              </a:rPr>
              <a:t>年代</a:t>
            </a:r>
            <a:endParaRPr lang="en-US" sz="1600" dirty="0"/>
          </a:p>
        </p:txBody>
      </p:sp>
      <p:sp>
        <p:nvSpPr>
          <p:cNvPr id="2" name="Text Placeholder 6">
            <a:extLst>
              <a:ext uri="{FF2B5EF4-FFF2-40B4-BE49-F238E27FC236}">
                <a16:creationId xmlns:a16="http://schemas.microsoft.com/office/drawing/2014/main" id="{4E909759-623E-3D21-8E11-D6B95618762D}"/>
              </a:ext>
            </a:extLst>
          </p:cNvPr>
          <p:cNvSpPr txBox="1">
            <a:spLocks/>
          </p:cNvSpPr>
          <p:nvPr/>
        </p:nvSpPr>
        <p:spPr>
          <a:xfrm>
            <a:off x="4602902" y="4112851"/>
            <a:ext cx="2880564"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0000"/>
              </a:lnSpc>
            </a:pPr>
            <a:r>
              <a:rPr lang="ja-JP" altLang="en-US" dirty="0">
                <a:latin typeface="Yu Gothic Medium" panose="020B0400000000000000" pitchFamily="34" charset="-128"/>
                <a:ea typeface="Yu Gothic Medium" panose="020B0400000000000000" pitchFamily="34" charset="-128"/>
              </a:rPr>
              <a:t>モーニントン・ペニンシュラは世界的なピノ・ノワールやシャルドネを生み出す冷涼気候の</a:t>
            </a:r>
            <a:br>
              <a:rPr lang="en-AU" altLang="ja-JP" dirty="0">
                <a:latin typeface="Yu Gothic Medium" panose="020B0400000000000000" pitchFamily="34" charset="-128"/>
                <a:ea typeface="Yu Gothic Medium" panose="020B0400000000000000" pitchFamily="34" charset="-128"/>
              </a:rPr>
            </a:br>
            <a:r>
              <a:rPr lang="ja-JP" altLang="en-US" dirty="0">
                <a:latin typeface="Yu Gothic Medium" panose="020B0400000000000000" pitchFamily="34" charset="-128"/>
                <a:ea typeface="Yu Gothic Medium" panose="020B0400000000000000" pitchFamily="34" charset="-128"/>
              </a:rPr>
              <a:t>最高峰の産地となった。</a:t>
            </a:r>
            <a:r>
              <a:rPr lang="en-US" altLang="ja-JP" dirty="0">
                <a:latin typeface="Yu Gothic Medium" panose="020B0400000000000000" pitchFamily="34" charset="-128"/>
                <a:ea typeface="Yu Gothic Medium" panose="020B0400000000000000" pitchFamily="34" charset="-128"/>
              </a:rPr>
              <a:t> </a:t>
            </a:r>
            <a:br>
              <a:rPr lang="en-US" altLang="ja-JP" dirty="0">
                <a:latin typeface="Yu Gothic Medium" panose="020B0400000000000000" pitchFamily="34" charset="-128"/>
                <a:ea typeface="Yu Gothic Medium" panose="020B0400000000000000" pitchFamily="34" charset="-128"/>
              </a:rPr>
            </a:br>
            <a:r>
              <a:rPr lang="ja-JP" altLang="en-US" dirty="0">
                <a:latin typeface="Yu Gothic Medium" panose="020B0400000000000000" pitchFamily="34" charset="-128"/>
                <a:ea typeface="Yu Gothic Medium" panose="020B0400000000000000" pitchFamily="34" charset="-128"/>
              </a:rPr>
              <a:t>生産者はブドウ畑でより多くの時間を</a:t>
            </a:r>
            <a:r>
              <a:rPr lang="en-US" altLang="ja-JP" dirty="0">
                <a:latin typeface="Yu Gothic Medium" panose="020B0400000000000000" pitchFamily="34" charset="-128"/>
                <a:ea typeface="Yu Gothic Medium" panose="020B0400000000000000" pitchFamily="34" charset="-128"/>
              </a:rPr>
              <a:t> </a:t>
            </a:r>
            <a:r>
              <a:rPr lang="ja-JP" altLang="en-US" dirty="0">
                <a:latin typeface="Yu Gothic Medium" panose="020B0400000000000000" pitchFamily="34" charset="-128"/>
                <a:ea typeface="Yu Gothic Medium" panose="020B0400000000000000" pitchFamily="34" charset="-128"/>
              </a:rPr>
              <a:t>費やし、ワイナリーでの介入を減らしている</a:t>
            </a:r>
            <a:endParaRPr lang="en-AU" dirty="0">
              <a:latin typeface="Yu Gothic Medium" panose="020B0400000000000000" pitchFamily="34" charset="-128"/>
              <a:ea typeface="Yu Gothic Medium" panose="020B0400000000000000" pitchFamily="34" charset="-128"/>
            </a:endParaRPr>
          </a:p>
        </p:txBody>
      </p:sp>
      <p:sp>
        <p:nvSpPr>
          <p:cNvPr id="5" name="Text Placeholder 7">
            <a:extLst>
              <a:ext uri="{FF2B5EF4-FFF2-40B4-BE49-F238E27FC236}">
                <a16:creationId xmlns:a16="http://schemas.microsoft.com/office/drawing/2014/main" id="{E01C81A7-84D7-54D9-701B-46AD3E22731E}"/>
              </a:ext>
            </a:extLst>
          </p:cNvPr>
          <p:cNvSpPr txBox="1">
            <a:spLocks/>
          </p:cNvSpPr>
          <p:nvPr/>
        </p:nvSpPr>
        <p:spPr>
          <a:xfrm>
            <a:off x="4592016" y="3429000"/>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a:latin typeface="Yu Gothic" panose="020B0400000000000000" pitchFamily="34" charset="-128"/>
                <a:ea typeface="Yu Gothic" panose="020B0400000000000000" pitchFamily="34" charset="-128"/>
              </a:rPr>
              <a:t>現在</a:t>
            </a:r>
            <a:endParaRPr lang="en-US" dirty="0">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345627340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23D45FD-E3A2-DD1B-A0C8-428B19C7504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368300"/>
            <a:ext cx="6096000" cy="6103741"/>
          </a:xfrm>
        </p:spPr>
      </p:pic>
      <p:sp>
        <p:nvSpPr>
          <p:cNvPr id="3" name="Title 2">
            <a:extLst>
              <a:ext uri="{FF2B5EF4-FFF2-40B4-BE49-F238E27FC236}">
                <a16:creationId xmlns:a16="http://schemas.microsoft.com/office/drawing/2014/main" id="{3A6E41B1-0D03-B675-1213-752E97638708}"/>
              </a:ext>
            </a:extLst>
          </p:cNvPr>
          <p:cNvSpPr>
            <a:spLocks noGrp="1"/>
          </p:cNvSpPr>
          <p:nvPr>
            <p:ph type="title"/>
          </p:nvPr>
        </p:nvSpPr>
        <p:spPr>
          <a:xfrm>
            <a:off x="6456362" y="585134"/>
            <a:ext cx="5009924" cy="792601"/>
          </a:xfrm>
        </p:spPr>
        <p:txBody>
          <a:bodyPr/>
          <a:lstStyle/>
          <a:p>
            <a:r>
              <a:rPr lang="ja-JP" altLang="en-US">
                <a:latin typeface="Yu Gothic Medium" panose="020B0400000000000000" pitchFamily="34" charset="-128"/>
                <a:ea typeface="Yu Gothic Medium" panose="020B0400000000000000" pitchFamily="34" charset="-128"/>
              </a:rPr>
              <a:t>地形、気候、土壌 </a:t>
            </a:r>
            <a:endParaRPr lang="en-US" dirty="0">
              <a:latin typeface="Yu Gothic Medium" panose="020B0400000000000000" pitchFamily="34" charset="-128"/>
              <a:ea typeface="Yu Gothic Medium" panose="020B0400000000000000" pitchFamily="34" charset="-128"/>
            </a:endParaRPr>
          </a:p>
        </p:txBody>
      </p:sp>
      <p:sp>
        <p:nvSpPr>
          <p:cNvPr id="2" name="Title 2">
            <a:extLst>
              <a:ext uri="{FF2B5EF4-FFF2-40B4-BE49-F238E27FC236}">
                <a16:creationId xmlns:a16="http://schemas.microsoft.com/office/drawing/2014/main" id="{128C975B-7767-626E-0DDC-C0024354C4F1}"/>
              </a:ext>
            </a:extLst>
          </p:cNvPr>
          <p:cNvSpPr txBox="1">
            <a:spLocks/>
          </p:cNvSpPr>
          <p:nvPr/>
        </p:nvSpPr>
        <p:spPr>
          <a:xfrm>
            <a:off x="6456363" y="1457330"/>
            <a:ext cx="4681330" cy="2038167"/>
          </a:xfrm>
          <a:prstGeom prst="rect">
            <a:avLst/>
          </a:prstGeom>
        </p:spPr>
        <p:txBody>
          <a:bodyPr vert="horz" lIns="0" tIns="0" rIns="0" bIns="0" rtlCol="0" anchor="t"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sz="5440" dirty="0">
                <a:solidFill>
                  <a:schemeClr val="bg2"/>
                </a:solidFill>
                <a:latin typeface="Yu Gothic Medium" panose="020B0400000000000000" pitchFamily="34" charset="-128"/>
                <a:ea typeface="Yu Gothic Medium" panose="020B0400000000000000" pitchFamily="34" charset="-128"/>
              </a:rPr>
              <a:t>多様な</a:t>
            </a:r>
            <a:br>
              <a:rPr lang="en-AU" altLang="ja-JP" sz="5440" dirty="0">
                <a:solidFill>
                  <a:schemeClr val="bg2"/>
                </a:solidFill>
                <a:latin typeface="Yu Gothic Medium" panose="020B0400000000000000" pitchFamily="34" charset="-128"/>
                <a:ea typeface="Yu Gothic Medium" panose="020B0400000000000000" pitchFamily="34" charset="-128"/>
              </a:rPr>
            </a:br>
            <a:r>
              <a:rPr lang="ja-JP" altLang="en-US" sz="5440" dirty="0">
                <a:solidFill>
                  <a:schemeClr val="bg2"/>
                </a:solidFill>
                <a:latin typeface="Yu Gothic Medium" panose="020B0400000000000000" pitchFamily="34" charset="-128"/>
                <a:ea typeface="Yu Gothic Medium" panose="020B0400000000000000" pitchFamily="34" charset="-128"/>
              </a:rPr>
              <a:t>海洋性気候</a:t>
            </a:r>
            <a:endParaRPr lang="en-US" sz="5440" dirty="0">
              <a:solidFill>
                <a:schemeClr val="bg2"/>
              </a:solidFill>
              <a:latin typeface="Yu Gothic Medium" panose="020B0400000000000000" pitchFamily="34" charset="-128"/>
              <a:ea typeface="Yu Gothic Medium" panose="020B0400000000000000" pitchFamily="34" charset="-128"/>
            </a:endParaRPr>
          </a:p>
        </p:txBody>
      </p:sp>
      <p:sp>
        <p:nvSpPr>
          <p:cNvPr id="6" name="Text Placeholder 5">
            <a:extLst>
              <a:ext uri="{FF2B5EF4-FFF2-40B4-BE49-F238E27FC236}">
                <a16:creationId xmlns:a16="http://schemas.microsoft.com/office/drawing/2014/main" id="{57136C88-49FF-EE33-DB6F-8A97AA8E6155}"/>
              </a:ext>
            </a:extLst>
          </p:cNvPr>
          <p:cNvSpPr>
            <a:spLocks noGrp="1"/>
          </p:cNvSpPr>
          <p:nvPr>
            <p:ph type="body" sz="quarter" idx="11"/>
          </p:nvPr>
        </p:nvSpPr>
        <p:spPr>
          <a:xfrm>
            <a:off x="6456362" y="3869364"/>
            <a:ext cx="4681329" cy="2846525"/>
          </a:xfrm>
        </p:spPr>
        <p:txBody>
          <a:bodyPr/>
          <a:lstStyle/>
          <a:p>
            <a:pPr marL="285750" indent="-285750">
              <a:buFont typeface="Arial" panose="020B0604020202020204" pitchFamily="34" charset="0"/>
              <a:buChar char="•"/>
            </a:pPr>
            <a:r>
              <a:rPr lang="ja-JP" altLang="en-US" sz="1800" dirty="0">
                <a:solidFill>
                  <a:schemeClr val="bg1"/>
                </a:solidFill>
                <a:latin typeface="Yu Gothic Medium" panose="020B0400000000000000" pitchFamily="34" charset="-128"/>
                <a:ea typeface="Yu Gothic Medium" panose="020B0400000000000000" pitchFamily="34" charset="-128"/>
              </a:rPr>
              <a:t>メルボルンから南東へわずか</a:t>
            </a:r>
            <a:r>
              <a:rPr lang="en-US" altLang="ja-JP" sz="1800" dirty="0">
                <a:solidFill>
                  <a:schemeClr val="bg1"/>
                </a:solidFill>
                <a:latin typeface="Yu Gothic Medium" panose="020B0400000000000000" pitchFamily="34" charset="-128"/>
                <a:ea typeface="Yu Gothic Medium" panose="020B0400000000000000" pitchFamily="34" charset="-128"/>
              </a:rPr>
              <a:t>70</a:t>
            </a:r>
            <a:r>
              <a:rPr lang="en-AU" sz="1800" dirty="0">
                <a:solidFill>
                  <a:schemeClr val="bg1"/>
                </a:solidFill>
                <a:latin typeface="Yu Gothic Medium" panose="020B0400000000000000" pitchFamily="34" charset="-128"/>
                <a:ea typeface="Yu Gothic Medium" panose="020B0400000000000000" pitchFamily="34" charset="-128"/>
              </a:rPr>
              <a:t>km</a:t>
            </a:r>
          </a:p>
          <a:p>
            <a:pPr marL="285750" indent="-285750">
              <a:buFont typeface="Arial" panose="020B0604020202020204" pitchFamily="34" charset="0"/>
              <a:buChar char="•"/>
            </a:pPr>
            <a:r>
              <a:rPr lang="en-AU" sz="1800" dirty="0">
                <a:solidFill>
                  <a:schemeClr val="bg1"/>
                </a:solidFill>
                <a:latin typeface="Yu Gothic Medium" panose="020B0400000000000000" pitchFamily="34" charset="-128"/>
                <a:ea typeface="Yu Gothic Medium" panose="020B0400000000000000" pitchFamily="34" charset="-128"/>
              </a:rPr>
              <a:t>3</a:t>
            </a:r>
            <a:r>
              <a:rPr lang="ja-JP" altLang="en-US" sz="1800" dirty="0">
                <a:solidFill>
                  <a:schemeClr val="bg1"/>
                </a:solidFill>
                <a:latin typeface="Yu Gothic Medium" panose="020B0400000000000000" pitchFamily="34" charset="-128"/>
                <a:ea typeface="Yu Gothic Medium" panose="020B0400000000000000" pitchFamily="34" charset="-128"/>
              </a:rPr>
              <a:t>つの水域に囲まれている</a:t>
            </a:r>
          </a:p>
          <a:p>
            <a:pPr marL="285750" indent="-285750">
              <a:buFont typeface="Arial" panose="020B0604020202020204" pitchFamily="34" charset="0"/>
              <a:buChar char="•"/>
            </a:pPr>
            <a:r>
              <a:rPr lang="en-US" altLang="ja-JP" sz="1800" dirty="0">
                <a:solidFill>
                  <a:schemeClr val="bg1"/>
                </a:solidFill>
                <a:latin typeface="Yu Gothic Medium" panose="020B0400000000000000" pitchFamily="34" charset="-128"/>
                <a:ea typeface="Yu Gothic Medium" panose="020B0400000000000000" pitchFamily="34" charset="-128"/>
              </a:rPr>
              <a:t>6000</a:t>
            </a:r>
            <a:r>
              <a:rPr lang="ja-JP" altLang="en-US" sz="1800" dirty="0">
                <a:solidFill>
                  <a:schemeClr val="bg1"/>
                </a:solidFill>
                <a:latin typeface="Yu Gothic Medium" panose="020B0400000000000000" pitchFamily="34" charset="-128"/>
                <a:ea typeface="Yu Gothic Medium" panose="020B0400000000000000" pitchFamily="34" charset="-128"/>
              </a:rPr>
              <a:t>万年前の火山活動が起因となる、</a:t>
            </a:r>
            <a:br>
              <a:rPr lang="en-AU" altLang="ja-JP" sz="1800" dirty="0">
                <a:solidFill>
                  <a:schemeClr val="bg1"/>
                </a:solidFill>
                <a:latin typeface="Yu Gothic Medium" panose="020B0400000000000000" pitchFamily="34" charset="-128"/>
                <a:ea typeface="Yu Gothic Medium" panose="020B0400000000000000" pitchFamily="34" charset="-128"/>
              </a:rPr>
            </a:br>
            <a:r>
              <a:rPr lang="ja-JP" altLang="en-US" sz="1800" dirty="0">
                <a:solidFill>
                  <a:schemeClr val="bg1"/>
                </a:solidFill>
                <a:latin typeface="Yu Gothic Medium" panose="020B0400000000000000" pitchFamily="34" charset="-128"/>
                <a:ea typeface="Yu Gothic Medium" panose="020B0400000000000000" pitchFamily="34" charset="-128"/>
              </a:rPr>
              <a:t>起伏のある地形と肥沃な土壌</a:t>
            </a:r>
          </a:p>
          <a:p>
            <a:pPr marL="285750" indent="-285750">
              <a:buFont typeface="Arial" panose="020B0604020202020204" pitchFamily="34" charset="0"/>
              <a:buChar char="•"/>
            </a:pPr>
            <a:r>
              <a:rPr lang="ja-JP" altLang="en-US" sz="1800" dirty="0">
                <a:solidFill>
                  <a:schemeClr val="bg1"/>
                </a:solidFill>
                <a:latin typeface="Yu Gothic Medium" panose="020B0400000000000000" pitchFamily="34" charset="-128"/>
                <a:ea typeface="Yu Gothic Medium" panose="020B0400000000000000" pitchFamily="34" charset="-128"/>
              </a:rPr>
              <a:t>多様なミクロクリマ</a:t>
            </a:r>
            <a:endParaRPr lang="en-AU" sz="1800" dirty="0">
              <a:solidFill>
                <a:schemeClr val="bg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1405062414"/>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Props1.xml><?xml version="1.0" encoding="utf-8"?>
<ds:datastoreItem xmlns:ds="http://schemas.openxmlformats.org/officeDocument/2006/customXml" ds:itemID="{D67DE229-D415-4F5C-8950-CD8A52522570}">
  <ds:schemaRefs>
    <ds:schemaRef ds:uri="http://schemas.microsoft.com/sharepoint/v3/contenttype/forms"/>
  </ds:schemaRefs>
</ds:datastoreItem>
</file>

<file path=customXml/itemProps2.xml><?xml version="1.0" encoding="utf-8"?>
<ds:datastoreItem xmlns:ds="http://schemas.openxmlformats.org/officeDocument/2006/customXml" ds:itemID="{548E0A78-93FC-46A9-B43A-8575B6890739}"/>
</file>

<file path=customXml/itemProps3.xml><?xml version="1.0" encoding="utf-8"?>
<ds:datastoreItem xmlns:ds="http://schemas.openxmlformats.org/officeDocument/2006/customXml" ds:itemID="{10CCF1F8-6D9E-4631-9BC7-E65B426755A9}">
  <ds:schemaRefs>
    <ds:schemaRef ds:uri="http://purl.org/dc/dcmitype/"/>
    <ds:schemaRef ds:uri="http://purl.org/dc/terms/"/>
    <ds:schemaRef ds:uri="http://schemas.microsoft.com/office/2006/documentManagement/types"/>
    <ds:schemaRef ds:uri="http://purl.org/dc/elements/1.1/"/>
    <ds:schemaRef ds:uri="http://schemas.microsoft.com/office/infopath/2007/PartnerControls"/>
    <ds:schemaRef ds:uri="http://schemas.microsoft.com/office/2006/metadata/properties"/>
    <ds:schemaRef ds:uri="http://schemas.openxmlformats.org/package/2006/metadata/core-properties"/>
    <ds:schemaRef ds:uri="4e8dd08d-258d-47a9-9875-37f1ffd19f33"/>
    <ds:schemaRef ds:uri="02256494-4976-4001-aedb-96463ae0d92e"/>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0</TotalTime>
  <Words>5283</Words>
  <Application>Microsoft Macintosh PowerPoint</Application>
  <PresentationFormat>Widescreen</PresentationFormat>
  <Paragraphs>287</Paragraphs>
  <Slides>23</Slides>
  <Notes>16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Yu Gothic</vt:lpstr>
      <vt:lpstr>Inter Display</vt:lpstr>
      <vt:lpstr>Yu Gothic Medium</vt:lpstr>
      <vt:lpstr>Arial</vt:lpstr>
      <vt:lpstr>Neue Haas Grotesk Text Pro</vt:lpstr>
      <vt:lpstr>MS PGothic</vt:lpstr>
      <vt:lpstr>Aptos</vt:lpstr>
      <vt:lpstr>Slide layouts</vt:lpstr>
      <vt:lpstr>PowerPoint Presentation</vt:lpstr>
      <vt:lpstr>PowerPoint Presentation</vt:lpstr>
      <vt:lpstr>Australia オーストラリア</vt:lpstr>
      <vt:lpstr>Victoria ヴィクトリア</vt:lpstr>
      <vt:lpstr>MORNINGTON PENINSULA</vt:lpstr>
      <vt:lpstr>Today we’ll cover...</vt:lpstr>
      <vt:lpstr>1800年代後半</vt:lpstr>
      <vt:lpstr>PowerPoint Presentation</vt:lpstr>
      <vt:lpstr>地形、気候、土壌 </vt:lpstr>
      <vt:lpstr>PowerPoint Presentation</vt:lpstr>
      <vt:lpstr>土壌</vt:lpstr>
      <vt:lpstr>MORNINGTON PENINSULAのブドウ栽培</vt:lpstr>
      <vt:lpstr>PowerPoint Presentation</vt:lpstr>
      <vt:lpstr>PowerPoint Presentation</vt:lpstr>
      <vt:lpstr>PowerPoint Presentation</vt:lpstr>
      <vt:lpstr>ピノ・グリ／グリージョ 特徴</vt:lpstr>
      <vt:lpstr>PowerPoint Presentation</vt:lpstr>
      <vt:lpstr>シャルドネ 特徴</vt:lpstr>
      <vt:lpstr>PowerPoint Presentation</vt:lpstr>
      <vt:lpstr>ピノ・ノワール 特徴</vt:lpstr>
      <vt:lpstr>今注目の産地</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1</cp:revision>
  <dcterms:created xsi:type="dcterms:W3CDTF">2018-07-25T07:02:59Z</dcterms:created>
  <dcterms:modified xsi:type="dcterms:W3CDTF">2026-07-14T04:57:52Z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y fmtid="{D5CDD505-2E9C-101B-9397-08002B2CF9AE}" pid="5" name="MSIP_Label_8cf57b4f-1801-441a-a240-098885f2bcbe_Enabled">
    <vt:lpwstr>true</vt:lpwstr>
  </property>
  <property fmtid="{D5CDD505-2E9C-101B-9397-08002B2CF9AE}" pid="6" name="MSIP_Label_8cf57b4f-1801-441a-a240-098885f2bcbe_SetDate">
    <vt:lpwstr>2026-05-23T11:59:50Z</vt:lpwstr>
  </property>
  <property fmtid="{D5CDD505-2E9C-101B-9397-08002B2CF9AE}" pid="7" name="MSIP_Label_8cf57b4f-1801-441a-a240-098885f2bcbe_Method">
    <vt:lpwstr>Standard</vt:lpwstr>
  </property>
  <property fmtid="{D5CDD505-2E9C-101B-9397-08002B2CF9AE}" pid="8" name="MSIP_Label_8cf57b4f-1801-441a-a240-098885f2bcbe_Name">
    <vt:lpwstr>General</vt:lpwstr>
  </property>
  <property fmtid="{D5CDD505-2E9C-101B-9397-08002B2CF9AE}" pid="9" name="MSIP_Label_8cf57b4f-1801-441a-a240-098885f2bcbe_SiteId">
    <vt:lpwstr>76107ada-99f4-412e-b164-5464438b49a0</vt:lpwstr>
  </property>
  <property fmtid="{D5CDD505-2E9C-101B-9397-08002B2CF9AE}" pid="10" name="MSIP_Label_8cf57b4f-1801-441a-a240-098885f2bcbe_ActionId">
    <vt:lpwstr>1729d72f-5100-42ce-b910-ae839205f323</vt:lpwstr>
  </property>
  <property fmtid="{D5CDD505-2E9C-101B-9397-08002B2CF9AE}" pid="11" name="MSIP_Label_8cf57b4f-1801-441a-a240-098885f2bcbe_ContentBits">
    <vt:lpwstr>0</vt:lpwstr>
  </property>
  <property fmtid="{D5CDD505-2E9C-101B-9397-08002B2CF9AE}" pid="12" name="MSIP_Label_8cf57b4f-1801-441a-a240-098885f2bcbe_Tag">
    <vt:lpwstr>10, 3, 0, 1</vt:lpwstr>
  </property>
</Properties>
</file>