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478" r:id="rId6"/>
    <p:sldId id="625" r:id="rId7"/>
    <p:sldId id="626" r:id="rId8"/>
    <p:sldId id="627" r:id="rId9"/>
    <p:sldId id="629" r:id="rId10"/>
    <p:sldId id="630" r:id="rId11"/>
    <p:sldId id="671" r:id="rId12"/>
    <p:sldId id="672" r:id="rId13"/>
    <p:sldId id="639" r:id="rId14"/>
    <p:sldId id="673" r:id="rId15"/>
    <p:sldId id="674" r:id="rId16"/>
    <p:sldId id="675" r:id="rId17"/>
    <p:sldId id="676" r:id="rId18"/>
    <p:sldId id="677" r:id="rId19"/>
    <p:sldId id="678" r:id="rId20"/>
    <p:sldId id="679" r:id="rId21"/>
    <p:sldId id="680" r:id="rId22"/>
    <p:sldId id="683" r:id="rId23"/>
    <p:sldId id="682" r:id="rId24"/>
    <p:sldId id="684" r:id="rId25"/>
    <p:sldId id="685" r:id="rId26"/>
    <p:sldId id="688" r:id="rId27"/>
    <p:sldId id="687" r:id="rId28"/>
    <p:sldId id="689" r:id="rId29"/>
    <p:sldId id="690" r:id="rId30"/>
    <p:sldId id="669" r:id="rId31"/>
    <p:sldId id="670" r:id="rId32"/>
    <p:sldId id="340" r:id="rId33"/>
    <p:sldId id="691" r:id="rId34"/>
  </p:sldIdLst>
  <p:sldSz cx="12192000" cy="6858000"/>
  <p:notesSz cx="6858000" cy="9144000"/>
  <p:embeddedFontLst>
    <p:embeddedFont>
      <p:font typeface="Hellix SemiBold" pitchFamily="2" charset="77"/>
      <p:regular r:id="rId36"/>
      <p:bold r:id="rId37"/>
    </p:embeddedFont>
    <p:embeddedFont>
      <p:font typeface="Inter Display" panose="02000503000000020004" pitchFamily="2" charset="0"/>
      <p:regular r:id="rId38"/>
      <p:bold r:id="rId39"/>
      <p:italic r:id="rId40"/>
      <p:boldItalic r:id="rId41"/>
    </p:embeddedFont>
    <p:embeddedFont>
      <p:font typeface="Microsoft JhengHei" panose="020B0604030504040204" pitchFamily="34" charset="-120"/>
      <p:regular r:id="rId42"/>
      <p:bold r:id="rId43"/>
    </p:embeddedFont>
    <p:embeddedFont>
      <p:font typeface="Neue Haas Grotesk Text Pro" panose="020B0504020202020204" pitchFamily="34" charset="77"/>
      <p:regular r:id="rId44"/>
      <p:bold r:id="rId45"/>
      <p:italic r:id="rId46"/>
      <p:boldItalic r:id="rId47"/>
    </p:embeddedFont>
  </p:embeddedFontLst>
  <p:custDataLst>
    <p:tags r:id="rId48"/>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11" autoAdjust="0"/>
    <p:restoredTop sz="90176"/>
  </p:normalViewPr>
  <p:slideViewPr>
    <p:cSldViewPr snapToGrid="0">
      <p:cViewPr varScale="1">
        <p:scale>
          <a:sx n="102" d="100"/>
          <a:sy n="102" d="100"/>
        </p:scale>
        <p:origin x="224" y="672"/>
      </p:cViewPr>
      <p:guideLst>
        <p:guide orient="horz" pos="141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font" Target="fonts/font6.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Symington" userId="a85d5d76-701e-415b-a297-15fcc699ee67" providerId="ADAL" clId="{A55682EB-F489-4CC5-8A25-10EB888041EF}"/>
    <pc:docChg chg="undo custSel modSld">
      <pc:chgData name="Emma Symington" userId="a85d5d76-701e-415b-a297-15fcc699ee67" providerId="ADAL" clId="{A55682EB-F489-4CC5-8A25-10EB888041EF}" dt="2025-03-20T14:31:30.652" v="14" actId="1076"/>
      <pc:docMkLst>
        <pc:docMk/>
      </pc:docMkLst>
      <pc:sldChg chg="delSp modSp mod">
        <pc:chgData name="Emma Symington" userId="a85d5d76-701e-415b-a297-15fcc699ee67" providerId="ADAL" clId="{A55682EB-F489-4CC5-8A25-10EB888041EF}" dt="2025-03-20T14:30:03.438" v="6" actId="20577"/>
        <pc:sldMkLst>
          <pc:docMk/>
          <pc:sldMk cId="2430725823" sldId="639"/>
        </pc:sldMkLst>
        <pc:spChg chg="mod">
          <ac:chgData name="Emma Symington" userId="a85d5d76-701e-415b-a297-15fcc699ee67" providerId="ADAL" clId="{A55682EB-F489-4CC5-8A25-10EB888041EF}" dt="2025-03-20T14:29:46.937" v="1" actId="1076"/>
          <ac:spMkLst>
            <pc:docMk/>
            <pc:sldMk cId="2430725823" sldId="639"/>
            <ac:spMk id="9" creationId="{9E8DB106-AC9C-525A-E02C-72C63CCF7FF8}"/>
          </ac:spMkLst>
        </pc:spChg>
        <pc:spChg chg="mod">
          <ac:chgData name="Emma Symington" userId="a85d5d76-701e-415b-a297-15fcc699ee67" providerId="ADAL" clId="{A55682EB-F489-4CC5-8A25-10EB888041EF}" dt="2025-03-20T14:30:03.438" v="6" actId="20577"/>
          <ac:spMkLst>
            <pc:docMk/>
            <pc:sldMk cId="2430725823" sldId="639"/>
            <ac:spMk id="12" creationId="{2B33F397-ED99-205A-14ED-2CBDFE75C51F}"/>
          </ac:spMkLst>
        </pc:spChg>
        <pc:picChg chg="del">
          <ac:chgData name="Emma Symington" userId="a85d5d76-701e-415b-a297-15fcc699ee67" providerId="ADAL" clId="{A55682EB-F489-4CC5-8A25-10EB888041EF}" dt="2025-03-20T14:29:52.533" v="2" actId="478"/>
          <ac:picMkLst>
            <pc:docMk/>
            <pc:sldMk cId="2430725823" sldId="639"/>
            <ac:picMk id="3" creationId="{A15F4CD8-3B08-71A1-2FD4-A7592D7431BD}"/>
          </ac:picMkLst>
        </pc:picChg>
      </pc:sldChg>
      <pc:sldChg chg="modSp mod">
        <pc:chgData name="Emma Symington" userId="a85d5d76-701e-415b-a297-15fcc699ee67" providerId="ADAL" clId="{A55682EB-F489-4CC5-8A25-10EB888041EF}" dt="2025-03-20T14:30:46.246" v="10" actId="14100"/>
        <pc:sldMkLst>
          <pc:docMk/>
          <pc:sldMk cId="500136252" sldId="677"/>
        </pc:sldMkLst>
        <pc:spChg chg="mod">
          <ac:chgData name="Emma Symington" userId="a85d5d76-701e-415b-a297-15fcc699ee67" providerId="ADAL" clId="{A55682EB-F489-4CC5-8A25-10EB888041EF}" dt="2025-03-20T14:30:38.708" v="9" actId="1076"/>
          <ac:spMkLst>
            <pc:docMk/>
            <pc:sldMk cId="500136252" sldId="677"/>
            <ac:spMk id="4" creationId="{F6F05948-33DB-055B-AE2C-CEF9374E5478}"/>
          </ac:spMkLst>
        </pc:spChg>
        <pc:spChg chg="mod">
          <ac:chgData name="Emma Symington" userId="a85d5d76-701e-415b-a297-15fcc699ee67" providerId="ADAL" clId="{A55682EB-F489-4CC5-8A25-10EB888041EF}" dt="2025-03-20T14:30:46.246" v="10" actId="14100"/>
          <ac:spMkLst>
            <pc:docMk/>
            <pc:sldMk cId="500136252" sldId="677"/>
            <ac:spMk id="7" creationId="{C1CCBD8F-0DC9-88C0-6ADD-A2A977E72B33}"/>
          </ac:spMkLst>
        </pc:spChg>
        <pc:picChg chg="mod">
          <ac:chgData name="Emma Symington" userId="a85d5d76-701e-415b-a297-15fcc699ee67" providerId="ADAL" clId="{A55682EB-F489-4CC5-8A25-10EB888041EF}" dt="2025-03-20T14:30:33.515" v="8" actId="1076"/>
          <ac:picMkLst>
            <pc:docMk/>
            <pc:sldMk cId="500136252" sldId="677"/>
            <ac:picMk id="10" creationId="{5D4685A7-3E6D-65F1-31A0-3B15F6A09403}"/>
          </ac:picMkLst>
        </pc:picChg>
      </pc:sldChg>
      <pc:sldChg chg="modSp mod">
        <pc:chgData name="Emma Symington" userId="a85d5d76-701e-415b-a297-15fcc699ee67" providerId="ADAL" clId="{A55682EB-F489-4CC5-8A25-10EB888041EF}" dt="2025-03-20T14:31:14.333" v="13" actId="20577"/>
        <pc:sldMkLst>
          <pc:docMk/>
          <pc:sldMk cId="2115504934" sldId="688"/>
        </pc:sldMkLst>
        <pc:spChg chg="mod">
          <ac:chgData name="Emma Symington" userId="a85d5d76-701e-415b-a297-15fcc699ee67" providerId="ADAL" clId="{A55682EB-F489-4CC5-8A25-10EB888041EF}" dt="2025-03-20T14:31:14.333" v="13" actId="20577"/>
          <ac:spMkLst>
            <pc:docMk/>
            <pc:sldMk cId="2115504934" sldId="688"/>
            <ac:spMk id="4" creationId="{F6F05948-33DB-055B-AE2C-CEF9374E5478}"/>
          </ac:spMkLst>
        </pc:spChg>
      </pc:sldChg>
      <pc:sldChg chg="modSp mod">
        <pc:chgData name="Emma Symington" userId="a85d5d76-701e-415b-a297-15fcc699ee67" providerId="ADAL" clId="{A55682EB-F489-4CC5-8A25-10EB888041EF}" dt="2025-03-20T14:31:30.652" v="14" actId="1076"/>
        <pc:sldMkLst>
          <pc:docMk/>
          <pc:sldMk cId="680878974" sldId="689"/>
        </pc:sldMkLst>
        <pc:spChg chg="mod">
          <ac:chgData name="Emma Symington" userId="a85d5d76-701e-415b-a297-15fcc699ee67" providerId="ADAL" clId="{A55682EB-F489-4CC5-8A25-10EB888041EF}" dt="2025-03-20T14:31:30.652" v="14" actId="1076"/>
          <ac:spMkLst>
            <pc:docMk/>
            <pc:sldMk cId="680878974" sldId="689"/>
            <ac:spMk id="3" creationId="{D3DB8632-B903-B4A1-64DB-3EC881A5B89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卡本內蘇維翁是澳洲葡萄酒傳承不可或缺的一部分，以在經典混釀葡萄酒中的顯著特徵而知名與受喜愛，而且能釀造出富有價值且複雜的葡萄酒，更鞏固</a:t>
            </a:r>
            <a:r>
              <a:rPr lang="zh-TW" altLang="en-US" sz="1200" b="0" i="0" u="none" strike="noStrike" kern="1200" dirty="0">
                <a:solidFill>
                  <a:schemeClr val="tx1"/>
                </a:solidFill>
                <a:effectLst/>
                <a:latin typeface="+mn-lt"/>
                <a:ea typeface="+mn-ea"/>
                <a:cs typeface="+mn-cs"/>
              </a:rPr>
              <a:t>了</a:t>
            </a:r>
            <a:r>
              <a:rPr lang="zh-tw" sz="1200" b="0" i="0" u="none" strike="noStrike" kern="1200" dirty="0">
                <a:solidFill>
                  <a:schemeClr val="tx1"/>
                </a:solidFill>
                <a:effectLst/>
                <a:latin typeface="+mn-lt"/>
                <a:ea typeface="+mn-ea"/>
                <a:cs typeface="+mn-cs"/>
              </a:rPr>
              <a:t>卡本內蘇維翁作為單一葡萄品種的地位。</a:t>
            </a:r>
            <a:r>
              <a:rPr lang="zh-tw" sz="1200" b="0" i="0" kern="1200" dirty="0">
                <a:solidFill>
                  <a:schemeClr val="tx1"/>
                </a:solidFill>
                <a:effectLst/>
                <a:latin typeface="+mn-lt"/>
                <a:ea typeface="+mn-ea"/>
                <a:cs typeface="+mn-cs"/>
              </a:rPr>
              <a:t>這些備忘稿會提供額外的投影片資訊與建議討論重點。</a:t>
            </a:r>
            <a:r>
              <a:rPr lang="zh-tw" sz="1200" kern="1200" dirty="0">
                <a:solidFill>
                  <a:schemeClr val="tx1"/>
                </a:solidFill>
                <a:effectLst/>
                <a:latin typeface="+mn-lt"/>
                <a:ea typeface="+mn-ea"/>
                <a:cs typeface="+mn-cs"/>
              </a:rPr>
              <a:t>若要下載更多主題與資源，包括例如這份總覽的簡報，請造訪www.australianwinediscovered.com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庫那瓦拉的農業歷史始於 19 世紀中期，當時的移居者意識到這塊平坦而肥沃平原的巨大潛力，能適合牧羊與種植水果。1891 年，富於開創精神的蘇格蘭移居者約翰·里德 (John Riddoch) 在庫那瓦拉種植了第一株葡萄。如今，就是因為像大衛·韋恩 (David Wynn) 及比爾·雷德曼 (Bill Redman) 等人的開拓工作，讓庫那瓦拉成為和瑪格麗特河一樣的澳洲知名卡本內蘇維翁產區。 </a:t>
            </a:r>
            <a:endParaRPr lang="en-AU" b="0" dirty="0">
              <a:effectLst/>
            </a:endParaRPr>
          </a:p>
          <a:p>
            <a:pPr rtl="0"/>
            <a:br>
              <a:rPr lang="en-AU" b="0" dirty="0">
                <a:effectLst/>
              </a:rPr>
            </a:br>
            <a:r>
              <a:rPr lang="zh-tw" sz="1200" b="0" i="0" u="none" strike="noStrike" kern="1200" dirty="0">
                <a:solidFill>
                  <a:schemeClr val="tx1"/>
                </a:solidFill>
                <a:effectLst/>
                <a:latin typeface="+mn-lt"/>
                <a:ea typeface="+mn-ea"/>
                <a:cs typeface="+mn-cs"/>
              </a:rPr>
              <a:t>庫那瓦拉生產口感複雜的卡本內蘇維翁葡萄酒，並以其濃郁的風味而聞名。這些強勁的紅葡萄酒： </a:t>
            </a:r>
            <a:endParaRPr lang="en-AU" b="0" dirty="0">
              <a:effectLst/>
            </a:endParaRPr>
          </a:p>
          <a:p>
            <a:pPr rtl="0"/>
            <a:r>
              <a:rPr lang="zh-tw" sz="1200" b="0" i="0" u="none" strike="noStrike" kern="1200" dirty="0">
                <a:solidFill>
                  <a:schemeClr val="tx1"/>
                </a:solidFill>
                <a:effectLst/>
                <a:latin typeface="+mn-lt"/>
                <a:ea typeface="+mn-ea"/>
                <a:cs typeface="+mn-cs"/>
              </a:rPr>
              <a:t>– 具備中等至飽滿酒體。 </a:t>
            </a:r>
            <a:endParaRPr lang="en-AU" b="0" dirty="0">
              <a:effectLst/>
            </a:endParaRPr>
          </a:p>
          <a:p>
            <a:pPr rtl="0"/>
            <a:r>
              <a:rPr lang="zh-tw" sz="1200" b="0" i="0" u="none" strike="noStrike" kern="1200" dirty="0">
                <a:solidFill>
                  <a:schemeClr val="tx1"/>
                </a:solidFill>
                <a:effectLst/>
                <a:latin typeface="+mn-lt"/>
                <a:ea typeface="+mn-ea"/>
                <a:cs typeface="+mn-cs"/>
              </a:rPr>
              <a:t>– 展現濃郁的深色和紅色水果特色，濃縮了黑醋栗、桑椹、李子、黑莓和黑櫻桃的風味。同時也具備薄荷、</a:t>
            </a:r>
            <a:r>
              <a:rPr lang="zh-TW" altLang="en-US" sz="1200" b="0" i="0" u="none" strike="noStrike" kern="1200" dirty="0">
                <a:solidFill>
                  <a:schemeClr val="tx1"/>
                </a:solidFill>
                <a:effectLst/>
                <a:latin typeface="+mn-lt"/>
                <a:ea typeface="+mn-ea"/>
                <a:cs typeface="+mn-cs"/>
              </a:rPr>
              <a:t>尤加利樹</a:t>
            </a:r>
            <a:r>
              <a:rPr lang="zh-tw" sz="1200" b="0" i="0" u="none" strike="noStrike" kern="1200" dirty="0">
                <a:solidFill>
                  <a:schemeClr val="tx1"/>
                </a:solidFill>
                <a:effectLst/>
                <a:latin typeface="+mn-lt"/>
                <a:ea typeface="+mn-ea"/>
                <a:cs typeface="+mn-cs"/>
              </a:rPr>
              <a:t>和黑醋栗等經典風味。 </a:t>
            </a:r>
            <a:endParaRPr lang="en-AU" b="0" dirty="0">
              <a:effectLst/>
            </a:endParaRPr>
          </a:p>
          <a:p>
            <a:pPr rtl="0"/>
            <a:r>
              <a:rPr lang="zh-tw" sz="1200" b="0" i="0" u="none" strike="noStrike" kern="1200" dirty="0">
                <a:solidFill>
                  <a:schemeClr val="tx1"/>
                </a:solidFill>
                <a:effectLst/>
                <a:latin typeface="+mn-lt"/>
                <a:ea typeface="+mn-ea"/>
                <a:cs typeface="+mn-cs"/>
              </a:rPr>
              <a:t>– 單寧緊實，但不乾澀或粗糙。 </a:t>
            </a:r>
            <a:endParaRPr lang="en-AU" b="0" dirty="0">
              <a:effectLst/>
            </a:endParaRPr>
          </a:p>
          <a:p>
            <a:pPr rtl="0"/>
            <a:r>
              <a:rPr lang="zh-tw" sz="1200" b="0" i="0" u="none" strike="noStrike" kern="1200" dirty="0">
                <a:solidFill>
                  <a:schemeClr val="tx1"/>
                </a:solidFill>
                <a:effectLst/>
                <a:latin typeface="+mn-lt"/>
                <a:ea typeface="+mn-ea"/>
                <a:cs typeface="+mn-cs"/>
              </a:rPr>
              <a:t>– 通常帶有鮮明的橡木風味，以及香草和烤麵包片的香氣。 </a:t>
            </a:r>
            <a:endParaRPr lang="en-AU" b="0" dirty="0">
              <a:effectLst/>
            </a:endParaRPr>
          </a:p>
          <a:p>
            <a:pPr rtl="0"/>
            <a:br>
              <a:rPr lang="en-AU" b="0" dirty="0">
                <a:effectLst/>
              </a:rPr>
            </a:br>
            <a:r>
              <a:rPr lang="zh-tw" sz="1200" b="0" i="0" u="none" strike="noStrike" kern="1200" dirty="0">
                <a:solidFill>
                  <a:schemeClr val="tx1"/>
                </a:solidFill>
                <a:effectLst/>
                <a:latin typeface="+mn-lt"/>
                <a:ea typeface="+mn-ea"/>
                <a:cs typeface="+mn-cs"/>
              </a:rPr>
              <a:t>幾十年來，庫那瓦拉的釀酒師致力於</a:t>
            </a:r>
            <a:r>
              <a:rPr lang="zh-TW" altLang="en-US" sz="1200" b="0" i="0" u="none" strike="noStrike" kern="1200" dirty="0">
                <a:solidFill>
                  <a:schemeClr val="tx1"/>
                </a:solidFill>
                <a:effectLst/>
                <a:latin typeface="+mn-lt"/>
                <a:ea typeface="+mn-ea"/>
                <a:cs typeface="+mn-cs"/>
              </a:rPr>
              <a:t>希拉滋</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希哈</a:t>
            </a:r>
            <a:r>
              <a:rPr lang="zh-tw" sz="1200" b="0" i="0" u="none" strike="noStrike" kern="1200" dirty="0">
                <a:solidFill>
                  <a:schemeClr val="tx1"/>
                </a:solidFill>
                <a:effectLst/>
                <a:latin typeface="+mn-lt"/>
                <a:ea typeface="+mn-ea"/>
                <a:cs typeface="+mn-cs"/>
              </a:rPr>
              <a:t>和卡本內蘇維翁的混釀。 </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134445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庫那瓦拉位於距離澳洲海岸僅 100 公里（62英里）的內陸，因此產區以溫和的海洋性氣候為主，夏季乾燥涼爽，使得多數葡萄品種都能完美成熟。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1569666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儘管紅土並非這個產區獨有，但庫那瓦拉獨特有生命力的</a:t>
            </a:r>
            <a:r>
              <a:rPr lang="zh-TW" altLang="en-US" sz="1200" b="0" i="0" u="none" strike="noStrike" kern="1200" dirty="0">
                <a:solidFill>
                  <a:schemeClr val="tx1"/>
                </a:solidFill>
                <a:effectLst/>
                <a:latin typeface="+mn-lt"/>
                <a:ea typeface="+mn-ea"/>
                <a:cs typeface="+mn-cs"/>
              </a:rPr>
              <a:t>紅土</a:t>
            </a:r>
            <a:r>
              <a:rPr lang="zh-tw" sz="1200" b="0" i="0" u="none" strike="noStrike" kern="1200" dirty="0">
                <a:solidFill>
                  <a:schemeClr val="tx1"/>
                </a:solidFill>
                <a:effectLst/>
                <a:latin typeface="+mn-lt"/>
                <a:ea typeface="+mn-ea"/>
                <a:cs typeface="+mn-cs"/>
              </a:rPr>
              <a:t>帶是澳洲最</a:t>
            </a:r>
            <a:r>
              <a:rPr lang="zh-TW" altLang="en-US" sz="1200" b="0" i="0" u="none" strike="noStrike" kern="1200" dirty="0">
                <a:solidFill>
                  <a:schemeClr val="tx1"/>
                </a:solidFill>
                <a:effectLst/>
                <a:latin typeface="+mn-lt"/>
                <a:ea typeface="+mn-ea"/>
                <a:cs typeface="+mn-cs"/>
              </a:rPr>
              <a:t>具價值</a:t>
            </a:r>
            <a:r>
              <a:rPr lang="zh-tw" sz="1200" b="0" i="0" u="none" strike="noStrike" kern="1200" dirty="0">
                <a:solidFill>
                  <a:schemeClr val="tx1"/>
                </a:solidFill>
                <a:effectLst/>
                <a:latin typeface="+mn-lt"/>
                <a:ea typeface="+mn-ea"/>
                <a:cs typeface="+mn-cs"/>
              </a:rPr>
              <a:t>的土壤區塊之一。這裡是由易碎的黏土或淺層的易碎壤土組成，底層則是軟</a:t>
            </a:r>
            <a:r>
              <a:rPr lang="zh-TW" altLang="en-US" sz="1200" b="0" i="0" u="none" strike="noStrike" kern="1200" dirty="0">
                <a:solidFill>
                  <a:schemeClr val="tx1"/>
                </a:solidFill>
                <a:effectLst/>
                <a:latin typeface="+mn-lt"/>
                <a:ea typeface="+mn-ea"/>
                <a:cs typeface="+mn-cs"/>
              </a:rPr>
              <a:t>質</a:t>
            </a:r>
            <a:r>
              <a:rPr lang="zh-tw" sz="1200" b="0" i="0" u="none" strike="noStrike" kern="1200" dirty="0">
                <a:solidFill>
                  <a:schemeClr val="tx1"/>
                </a:solidFill>
                <a:effectLst/>
                <a:latin typeface="+mn-lt"/>
                <a:ea typeface="+mn-ea"/>
                <a:cs typeface="+mn-cs"/>
              </a:rPr>
              <a:t>的石灰岩。</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13819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4239685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瑪格麗特河直到 20 世紀 60 年代晚期才成為理想的葡萄種植產區，並且是因為特定的氣候和土壤組成最符合種植卡本內蘇維翁的條件，因而脫穎而出。 </a:t>
            </a:r>
            <a:endParaRPr lang="en-AU" b="0" dirty="0">
              <a:effectLst/>
            </a:endParaRPr>
          </a:p>
          <a:p>
            <a:pPr rtl="0"/>
            <a:r>
              <a:rPr lang="zh-tw" sz="1200" b="0" i="0" u="none" strike="noStrike" kern="1200" dirty="0">
                <a:solidFill>
                  <a:schemeClr val="tx1"/>
                </a:solidFill>
                <a:effectLst/>
                <a:latin typeface="+mn-lt"/>
                <a:ea typeface="+mn-ea"/>
                <a:cs typeface="+mn-cs"/>
              </a:rPr>
              <a:t>卡本內蘇維翁是許多瑪格麗特河酒莊的明星葡萄品種。瑪格麗特河卡本內蘇維翁的風格僅管是中等到飽滿的酒體，但比庫那瓦拉卡本內蘇維翁的風味更濃郁、質地更圓潤。在最佳的年份裡，瑪格麗特河卡本內的成熟果味、酸度與鮮明單寧結構能達到令人驚豔的平衡。這些葡萄酒具有深色的藍莓果味特色，以及月桂葉、香料束或乾燥草本植物的香氣。 </a:t>
            </a:r>
            <a:endParaRPr lang="en-AU" b="0" dirty="0">
              <a:effectLst/>
            </a:endParaRPr>
          </a:p>
          <a:p>
            <a:pPr rtl="0"/>
            <a:r>
              <a:rPr lang="zh-tw" sz="1200" b="0" i="0" u="none" strike="noStrike" kern="1200" dirty="0">
                <a:solidFill>
                  <a:schemeClr val="tx1"/>
                </a:solidFill>
                <a:effectLst/>
                <a:latin typeface="+mn-lt"/>
                <a:ea typeface="+mn-ea"/>
                <a:cs typeface="+mn-cs"/>
              </a:rPr>
              <a:t>這個產區以生產強勁又優雅的卡本內蘇維翁混釀而聞名，其中許多都是和梅洛進行混釀。這些葡萄酒呈現中等到飽滿的酒體，帶有泥土味特性，以及成熟黑醋栗和紫羅蘭的香氣。</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648283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瑪格麗特河直到 20 世紀 60 年代晚期才成為理想的葡萄種植產區，並且是因為特定的氣候和土壤組成最符合種植卡本內蘇維翁的條件，因而脫穎而出。 </a:t>
            </a:r>
            <a:endParaRPr lang="en-AU" b="0" dirty="0">
              <a:effectLst/>
            </a:endParaRPr>
          </a:p>
          <a:p>
            <a:pPr rtl="0"/>
            <a:r>
              <a:rPr lang="zh-tw" sz="1200" b="0" i="0" u="none" strike="noStrike" kern="1200" dirty="0">
                <a:solidFill>
                  <a:schemeClr val="tx1"/>
                </a:solidFill>
                <a:effectLst/>
                <a:latin typeface="+mn-lt"/>
                <a:ea typeface="+mn-ea"/>
                <a:cs typeface="+mn-cs"/>
              </a:rPr>
              <a:t>卡本內蘇維翁是許多瑪格麗特河酒莊的明星葡萄品種。瑪格麗特河卡本內蘇維翁的風格僅管是中等到飽滿的酒體，但比庫那瓦拉卡本內蘇維翁的風味更濃郁、質地更圓潤。在最佳的年份裡，瑪格麗特河卡本內的成熟果味、酸度與鮮明單寧結構能達到令人驚豔的平衡。這些葡萄酒具有深色的藍莓果味特色，以及月桂葉、香料束或乾燥草本植物的香氣。 </a:t>
            </a:r>
            <a:endParaRPr lang="en-AU" b="0" dirty="0">
              <a:effectLst/>
            </a:endParaRPr>
          </a:p>
          <a:p>
            <a:pPr rtl="0"/>
            <a:r>
              <a:rPr lang="zh-tw" sz="1200" b="0" i="0" u="none" strike="noStrike" kern="1200" dirty="0">
                <a:solidFill>
                  <a:schemeClr val="tx1"/>
                </a:solidFill>
                <a:effectLst/>
                <a:latin typeface="+mn-lt"/>
                <a:ea typeface="+mn-ea"/>
                <a:cs typeface="+mn-cs"/>
              </a:rPr>
              <a:t>這個產區以生產強勁又優雅的卡本內蘇維翁混釀而聞名，其中許多都是和梅洛進行混釀。這些葡萄酒呈現中等到飽滿的酒體，帶有泥土味特性，以及成熟黑醋栗和紫羅蘭的香氣。</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卡本內蘇維翁葡萄能適合在多種土壤類型上生長，但通常更適合種植在排水良好的礫石土壤中，這個土壤類型能幫助吸熱，再反射到葡萄藤幫助成熟。</a:t>
            </a:r>
          </a:p>
          <a:p>
            <a:pPr rtl="0"/>
            <a:endParaRPr lang="en-AU" sz="1200" b="0" i="0" u="none" strike="noStrike" kern="1200" dirty="0">
              <a:solidFill>
                <a:schemeClr val="tx1"/>
              </a:solidFill>
              <a:effectLst/>
              <a:latin typeface="+mn-lt"/>
              <a:ea typeface="+mn-ea"/>
              <a:cs typeface="+mn-cs"/>
            </a:endParaRPr>
          </a:p>
          <a:p>
            <a:pPr rtl="0"/>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庫那瓦拉和瑪格麗特河產區都是澳洲一流的卡本內蘇維翁產區。兩者有什麼相似之處？有何相異之處？如何對當地生產的葡萄酒產生影響？</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134208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雅拉河谷是澳洲重要的涼爽氣候產區，使用包括卡本內蘇維翁在內的各種葡萄品種釀造經典風格的葡萄酒。最佳的雅拉河谷卡本內酒款芳香、優雅，這是</a:t>
            </a:r>
            <a:r>
              <a:rPr lang="zh-TW" altLang="en-US" sz="1200" b="0" i="0" u="none" strike="noStrike" kern="1200" dirty="0">
                <a:solidFill>
                  <a:schemeClr val="tx1"/>
                </a:solidFill>
                <a:effectLst/>
                <a:latin typeface="+mn-lt"/>
                <a:ea typeface="+mn-ea"/>
                <a:cs typeface="+mn-cs"/>
              </a:rPr>
              <a:t>產自</a:t>
            </a:r>
            <a:r>
              <a:rPr lang="zh-tw" sz="1200" b="0" i="0" u="none" strike="noStrike" kern="1200" dirty="0">
                <a:solidFill>
                  <a:schemeClr val="tx1"/>
                </a:solidFill>
                <a:effectLst/>
                <a:latin typeface="+mn-lt"/>
                <a:ea typeface="+mn-ea"/>
                <a:cs typeface="+mn-cs"/>
              </a:rPr>
              <a:t>澳洲溫暖氣候產區，酒體飽滿的紅葡萄酒相當罕見的特性。在最佳的窖藏環境下，這些葡萄酒可以陳年 10-20 年，甚至更久。 </a:t>
            </a:r>
            <a:endParaRPr lang="en-AU" b="0" dirty="0">
              <a:effectLst/>
            </a:endParaRPr>
          </a:p>
          <a:p>
            <a:pPr rtl="0"/>
            <a:r>
              <a:rPr lang="zh-tw" sz="1200" b="0" i="0" u="none" strike="noStrike" kern="1200" dirty="0">
                <a:solidFill>
                  <a:schemeClr val="tx1"/>
                </a:solidFill>
                <a:effectLst/>
                <a:latin typeface="+mn-lt"/>
                <a:ea typeface="+mn-ea"/>
                <a:cs typeface="+mn-cs"/>
              </a:rPr>
              <a:t>在這裡，釀酒師通常會將卡本內蘇維翁與一小部分的卡本內弗朗和梅洛進行混釀。以卡本內蘇維翁為主的葡萄酒，會帶有包括紅醋栗與黑醋栗、深色莓果的香氣和風味，以及例如草本香料、番茄、青椒和橄欖等青綠蔬菜的特性。通常會帶有些許來自橡木桶陳釀的木頭香氣；較年輕的葡萄酒會展現辛香料和香草的特性，陳年後會展現雪松和皮革的氣息。</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2043732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 麥克拉倫谷也是受到海洋影響，並有溫和至溫暖氣候的產區，能釀造出酒體飽滿的濃郁</a:t>
            </a:r>
            <a:r>
              <a:rPr lang="zh-TW" altLang="en-US" sz="1200" b="0" i="0" u="none" strike="noStrike" kern="1200" dirty="0">
                <a:solidFill>
                  <a:schemeClr val="tx1"/>
                </a:solidFill>
                <a:effectLst/>
                <a:latin typeface="+mn-lt"/>
                <a:ea typeface="+mn-ea"/>
                <a:cs typeface="+mn-cs"/>
              </a:rPr>
              <a:t>卡本內蘇維翁</a:t>
            </a:r>
            <a:r>
              <a:rPr lang="zh-tw" sz="1200" b="0" i="0" u="none" strike="noStrike" kern="1200" dirty="0">
                <a:solidFill>
                  <a:schemeClr val="tx1"/>
                </a:solidFill>
                <a:effectLst/>
                <a:latin typeface="+mn-lt"/>
                <a:ea typeface="+mn-ea"/>
                <a:cs typeface="+mn-cs"/>
              </a:rPr>
              <a:t>，帶有濃厚的深色水果風味、粉質單寧，並伴有黑巧克力、薄荷和雪松氣味。這些葡萄酒有出色的陳年潛力，尤其是在較涼爽年份釀造的葡萄酒。 </a:t>
            </a:r>
            <a:endParaRPr lang="en-AU" b="0" dirty="0">
              <a:effectLst/>
            </a:endParaRPr>
          </a:p>
          <a:p>
            <a:pPr rtl="0"/>
            <a:r>
              <a:rPr lang="zh-tw" sz="1200" b="0" i="0" u="none" strike="noStrike" kern="1200" dirty="0">
                <a:solidFill>
                  <a:schemeClr val="tx1"/>
                </a:solidFill>
                <a:effectLst/>
                <a:latin typeface="+mn-lt"/>
                <a:ea typeface="+mn-ea"/>
                <a:cs typeface="+mn-cs"/>
              </a:rPr>
              <a:t>– 蘭漢溪出產酒體飽滿、濃郁、充滿滋味的卡本內蘇維翁，而且單寧柔和，有成熟的深色水果風味。蘭漢溪的標誌性風格通常是澳洲</a:t>
            </a:r>
            <a:r>
              <a:rPr lang="zh-TW" altLang="en-US" sz="1200" b="0" i="0" u="none" strike="noStrike" kern="1200" dirty="0">
                <a:solidFill>
                  <a:schemeClr val="tx1"/>
                </a:solidFill>
                <a:effectLst/>
                <a:latin typeface="+mn-lt"/>
                <a:ea typeface="+mn-ea"/>
                <a:cs typeface="+mn-cs"/>
              </a:rPr>
              <a:t>希拉滋</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希哈</a:t>
            </a:r>
            <a:r>
              <a:rPr lang="zh-tw" sz="1200" b="0" i="0" u="none" strike="noStrike" kern="1200" dirty="0">
                <a:solidFill>
                  <a:schemeClr val="tx1"/>
                </a:solidFill>
                <a:effectLst/>
                <a:latin typeface="+mn-lt"/>
                <a:ea typeface="+mn-ea"/>
                <a:cs typeface="+mn-cs"/>
              </a:rPr>
              <a:t>和卡本內的混釀。 </a:t>
            </a:r>
            <a:endParaRPr lang="en-AU" b="0" dirty="0">
              <a:effectLst/>
            </a:endParaRPr>
          </a:p>
          <a:p>
            <a:pPr rtl="0"/>
            <a:r>
              <a:rPr lang="zh-tw" sz="1200" b="0" i="0" u="none" strike="noStrike" kern="1200" dirty="0">
                <a:solidFill>
                  <a:schemeClr val="tx1"/>
                </a:solidFill>
                <a:effectLst/>
                <a:latin typeface="+mn-lt"/>
                <a:ea typeface="+mn-ea"/>
                <a:cs typeface="+mn-cs"/>
              </a:rPr>
              <a:t>– 在伊登河谷，高品質的卡本內蘇維翁擁有完美而成熟的黑醋栗般濃郁果味。不同於來自更高海拔、更涼爽氣候產區的葡萄酒，具備更優雅的綠葉和深色莓果特性。</a:t>
            </a:r>
            <a:endParaRPr lang="en-AU" b="0" dirty="0">
              <a:effectLst/>
            </a:endParaRPr>
          </a:p>
          <a:p>
            <a:pPr rtl="0"/>
            <a:r>
              <a:rPr lang="zh-tw" sz="1200" b="0" i="0" u="none" strike="noStrike" kern="1200" dirty="0">
                <a:solidFill>
                  <a:schemeClr val="tx1"/>
                </a:solidFill>
                <a:effectLst/>
                <a:latin typeface="+mn-lt"/>
                <a:ea typeface="+mn-ea"/>
                <a:cs typeface="+mn-cs"/>
              </a:rPr>
              <a:t>– 克萊爾谷能釀造甘美而強勁的卡本內蘇維翁，而且比涼爽氣候產區的葡萄酒更加成熟，具備更濃郁的深色水果特性。克萊爾谷產區的釀酒師經常把卡本內和</a:t>
            </a:r>
            <a:r>
              <a:rPr lang="zh-TW" altLang="en-US" sz="1200" b="0" i="0" u="none" strike="noStrike" kern="1200" dirty="0">
                <a:solidFill>
                  <a:schemeClr val="tx1"/>
                </a:solidFill>
                <a:effectLst/>
                <a:latin typeface="+mn-lt"/>
                <a:ea typeface="+mn-ea"/>
                <a:cs typeface="+mn-cs"/>
              </a:rPr>
              <a:t>希拉滋</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希哈</a:t>
            </a:r>
            <a:r>
              <a:rPr lang="zh-tw" sz="1200" b="0" i="0" u="none" strike="noStrike" kern="1200" dirty="0">
                <a:solidFill>
                  <a:schemeClr val="tx1"/>
                </a:solidFill>
                <a:effectLst/>
                <a:latin typeface="+mn-lt"/>
                <a:ea typeface="+mn-ea"/>
                <a:cs typeface="+mn-cs"/>
              </a:rPr>
              <a:t>進行混釀，有時還會加入一點馬爾貝克。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387384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tw" sz="1200" b="0" i="0" u="none" strike="noStrike" kern="1200" dirty="0">
                <a:solidFill>
                  <a:schemeClr val="tx1"/>
                </a:solidFill>
                <a:effectLst/>
                <a:latin typeface="+mn-lt"/>
                <a:ea typeface="+mn-ea"/>
                <a:cs typeface="+mn-cs"/>
              </a:rPr>
              <a:t>現在很適合讓每個人品鑑一款經典的澳洲卡本內蘇維翁葡萄酒。在稍後的課程裡會提供完整的品酒機會。</a:t>
            </a:r>
          </a:p>
          <a:p>
            <a:pPr rtl="0"/>
            <a:endParaRPr lang="en-US" dirty="0"/>
          </a:p>
          <a:p>
            <a:pPr rtl="0"/>
            <a:r>
              <a:rPr lang="zh-tw" sz="1200" b="0" i="0" u="none" strike="noStrike" kern="1200" dirty="0">
                <a:solidFill>
                  <a:schemeClr val="tx1"/>
                </a:solidFill>
                <a:effectLst/>
                <a:latin typeface="+mn-lt"/>
                <a:ea typeface="+mn-ea"/>
                <a:cs typeface="+mn-cs"/>
              </a:rPr>
              <a:t>卡本內蘇維翁是澳洲種植數量第三大的葡萄品種，也是澳洲葡萄酒傳承中不可或缺的一部分。無論是作為單一品種葡萄酒，或經典混釀葡萄酒的主導品種，都非常成功。</a:t>
            </a:r>
          </a:p>
          <a:p>
            <a:pPr rtl="0"/>
            <a:endParaRPr lang="en-AU" sz="1200" b="0" i="0" u="none" strike="noStrike" kern="1200" dirty="0">
              <a:solidFill>
                <a:schemeClr val="tx1"/>
              </a:solidFill>
              <a:effectLst/>
              <a:latin typeface="+mn-lt"/>
              <a:ea typeface="+mn-ea"/>
              <a:cs typeface="+mn-cs"/>
            </a:endParaRPr>
          </a:p>
          <a:p>
            <a:pPr rtl="0"/>
            <a:r>
              <a:rPr lang="zh-tw" sz="1200" kern="1200" dirty="0">
                <a:solidFill>
                  <a:schemeClr val="tx1"/>
                </a:solidFill>
                <a:effectLst/>
                <a:latin typeface="+mn-lt"/>
                <a:ea typeface="+mn-ea"/>
                <a:cs typeface="+mn-cs"/>
              </a:rPr>
              <a:t>您知道嗎？卡本內蘇維翁是卡本內弗朗與白蘇維翁的混種。</a:t>
            </a:r>
          </a:p>
          <a:p>
            <a:pPr rtl="0"/>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23302493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dirty="0"/>
              <a:t>現在很適合品鑑與討論您選擇的葡萄酒組合。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2093932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3467565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澳洲擁有世界上</a:t>
            </a:r>
            <a:r>
              <a:rPr lang="zh-TW" altLang="en-US" sz="1200" b="0" i="0" u="none" strike="noStrike" kern="1200" dirty="0">
                <a:solidFill>
                  <a:schemeClr val="tx1"/>
                </a:solidFill>
                <a:effectLst/>
                <a:latin typeface="+mn-lt"/>
                <a:ea typeface="+mn-ea"/>
                <a:cs typeface="+mn-cs"/>
              </a:rPr>
              <a:t>持續生產葡萄</a:t>
            </a:r>
            <a:r>
              <a:rPr lang="zh-tw" sz="1200" b="0" i="0" u="none" strike="noStrike" kern="1200" dirty="0">
                <a:solidFill>
                  <a:schemeClr val="tx1"/>
                </a:solidFill>
                <a:effectLst/>
                <a:latin typeface="+mn-lt"/>
                <a:ea typeface="+mn-ea"/>
                <a:cs typeface="+mn-cs"/>
              </a:rPr>
              <a:t>的最古老卡本內蘇維翁葡萄</a:t>
            </a:r>
            <a:r>
              <a:rPr lang="zh-TW" altLang="en-US" sz="1200" b="0" i="0" u="none" strike="noStrike" kern="1200" dirty="0">
                <a:solidFill>
                  <a:schemeClr val="tx1"/>
                </a:solidFill>
                <a:effectLst/>
                <a:latin typeface="+mn-lt"/>
                <a:ea typeface="+mn-ea"/>
                <a:cs typeface="+mn-cs"/>
              </a:rPr>
              <a:t>樹</a:t>
            </a:r>
            <a:r>
              <a:rPr lang="zh-tw" sz="1200" b="0" i="0" u="none" strike="noStrike" kern="1200" dirty="0">
                <a:solidFill>
                  <a:schemeClr val="tx1"/>
                </a:solidFill>
                <a:effectLst/>
                <a:latin typeface="+mn-lt"/>
                <a:ea typeface="+mn-ea"/>
                <a:cs typeface="+mn-cs"/>
              </a:rPr>
              <a:t>。這為澳洲的卡本內帶來什麼特性？</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12948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儘管卡本內蘇維翁能在各種氣候下生長，但由於是晚熟的葡萄品種，因此最適合種植在受到海洋影響，而且氣候溫暖到涼爽的乾燥產區。在氣候炎熱的產區，卡本內蘇維翁的特性會變得較不鮮明，但</a:t>
            </a:r>
            <a:r>
              <a:rPr lang="zh-TW" altLang="en-US" sz="1200" b="0" i="0" u="none" strike="noStrike" kern="1200" dirty="0">
                <a:solidFill>
                  <a:schemeClr val="tx1"/>
                </a:solidFill>
                <a:effectLst/>
                <a:latin typeface="+mn-lt"/>
                <a:ea typeface="+mn-ea"/>
                <a:cs typeface="+mn-cs"/>
              </a:rPr>
              <a:t>在高產量的</a:t>
            </a:r>
            <a:r>
              <a:rPr lang="zh-tw" sz="1200" b="0" i="0" u="none" strike="noStrike" kern="1200" dirty="0">
                <a:solidFill>
                  <a:schemeClr val="tx1"/>
                </a:solidFill>
                <a:effectLst/>
                <a:latin typeface="+mn-lt"/>
                <a:ea typeface="+mn-ea"/>
                <a:cs typeface="+mn-cs"/>
              </a:rPr>
              <a:t>商業混釀中</a:t>
            </a:r>
            <a:r>
              <a:rPr lang="zh-TW" altLang="en-US" sz="1200" b="0" i="0" u="none" strike="noStrike" kern="1200" dirty="0">
                <a:solidFill>
                  <a:schemeClr val="tx1"/>
                </a:solidFill>
                <a:effectLst/>
                <a:latin typeface="+mn-lt"/>
                <a:ea typeface="+mn-ea"/>
                <a:cs typeface="+mn-cs"/>
              </a:rPr>
              <a:t>還是相當好用</a:t>
            </a:r>
            <a:r>
              <a:rPr 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常</a:t>
            </a:r>
            <a:r>
              <a:rPr lang="zh-tw" sz="1200" b="0" i="0" u="none" strike="noStrike" kern="1200" dirty="0">
                <a:solidFill>
                  <a:schemeClr val="tx1"/>
                </a:solidFill>
                <a:effectLst/>
                <a:latin typeface="+mn-lt"/>
                <a:ea typeface="+mn-ea"/>
                <a:cs typeface="+mn-cs"/>
              </a:rPr>
              <a:t>能為其他</a:t>
            </a:r>
            <a:r>
              <a:rPr lang="zh-TW" altLang="en-US" sz="1200" b="0" i="0" u="none" strike="noStrike" kern="1200" dirty="0">
                <a:solidFill>
                  <a:schemeClr val="tx1"/>
                </a:solidFill>
                <a:effectLst/>
                <a:latin typeface="+mn-lt"/>
                <a:ea typeface="+mn-ea"/>
                <a:cs typeface="+mn-cs"/>
              </a:rPr>
              <a:t>高</a:t>
            </a:r>
            <a:r>
              <a:rPr lang="zh-tw" sz="1200" b="0" i="0" u="none" strike="noStrike" kern="1200" dirty="0">
                <a:solidFill>
                  <a:schemeClr val="tx1"/>
                </a:solidFill>
                <a:effectLst/>
                <a:latin typeface="+mn-lt"/>
                <a:ea typeface="+mn-ea"/>
                <a:cs typeface="+mn-cs"/>
              </a:rPr>
              <a:t>產</a:t>
            </a:r>
            <a:r>
              <a:rPr lang="zh-TW" altLang="en-US" sz="1200" b="0" i="0" u="none" strike="noStrike" kern="1200" dirty="0">
                <a:solidFill>
                  <a:schemeClr val="tx1"/>
                </a:solidFill>
                <a:effectLst/>
                <a:latin typeface="+mn-lt"/>
                <a:ea typeface="+mn-ea"/>
                <a:cs typeface="+mn-cs"/>
              </a:rPr>
              <a:t>量的</a:t>
            </a:r>
            <a:r>
              <a:rPr lang="zh-tw" sz="1200" b="0" i="0" u="none" strike="noStrike" kern="1200" dirty="0">
                <a:solidFill>
                  <a:schemeClr val="tx1"/>
                </a:solidFill>
                <a:effectLst/>
                <a:latin typeface="+mn-lt"/>
                <a:ea typeface="+mn-ea"/>
                <a:cs typeface="+mn-cs"/>
              </a:rPr>
              <a:t>葡萄所釀造的酒增添單寧與結構。 </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3738611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如果氣候太熱或太冷，會對卡本內蘇維翁產生什麼影響？</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3720526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 發酵：卡本內蘇維翁通常會去梗，代表只有葡萄會進行發酵。單純只有葡萄果實部分就能有足夠香氣和單寧，因此</a:t>
            </a:r>
            <a:r>
              <a:rPr lang="zh-TW" altLang="en-US" sz="1200" b="0" i="0" u="none" strike="noStrike" kern="1200" dirty="0">
                <a:solidFill>
                  <a:schemeClr val="tx1"/>
                </a:solidFill>
                <a:effectLst/>
                <a:latin typeface="+mn-lt"/>
                <a:ea typeface="+mn-ea"/>
                <a:cs typeface="+mn-cs"/>
              </a:rPr>
              <a:t>不需要</a:t>
            </a:r>
            <a:r>
              <a:rPr lang="zh-tw" sz="1200" b="0" i="0" u="none" strike="noStrike" kern="1200" dirty="0">
                <a:solidFill>
                  <a:schemeClr val="tx1"/>
                </a:solidFill>
                <a:effectLst/>
                <a:latin typeface="+mn-lt"/>
                <a:ea typeface="+mn-ea"/>
                <a:cs typeface="+mn-cs"/>
              </a:rPr>
              <a:t>葡萄梗提供額外的單寧</a:t>
            </a:r>
            <a:r>
              <a:rPr lang="zh-TW" altLang="en-US" sz="1200" b="0" i="0" u="none" strike="noStrike" kern="1200" dirty="0">
                <a:solidFill>
                  <a:schemeClr val="tx1"/>
                </a:solidFill>
                <a:effectLst/>
                <a:latin typeface="+mn-lt"/>
                <a:ea typeface="+mn-ea"/>
                <a:cs typeface="+mn-cs"/>
              </a:rPr>
              <a:t>，也不會讓酒更好</a:t>
            </a:r>
            <a:r>
              <a:rPr lang="zh-tw" sz="1200" b="0" i="0" u="none" strike="noStrike" kern="1200" dirty="0">
                <a:solidFill>
                  <a:schemeClr val="tx1"/>
                </a:solidFill>
                <a:effectLst/>
                <a:latin typeface="+mn-lt"/>
                <a:ea typeface="+mn-ea"/>
                <a:cs typeface="+mn-cs"/>
              </a:rPr>
              <a:t>。 </a:t>
            </a:r>
            <a:endParaRPr lang="en-AU" b="0" dirty="0">
              <a:effectLst/>
            </a:endParaRPr>
          </a:p>
          <a:p>
            <a:pPr rtl="0"/>
            <a:r>
              <a:rPr lang="zh-tw" sz="1200" b="0" i="0" u="none" strike="noStrike" kern="1200" dirty="0">
                <a:solidFill>
                  <a:schemeClr val="tx1"/>
                </a:solidFill>
                <a:effectLst/>
                <a:latin typeface="+mn-lt"/>
                <a:ea typeface="+mn-ea"/>
                <a:cs typeface="+mn-cs"/>
              </a:rPr>
              <a:t>– 浸漬：澳洲的卡本內蘇維翁釀酒師會根據希望葡萄酒最後呈現的風格和結構，採用發酵前</a:t>
            </a:r>
            <a:r>
              <a:rPr lang="zh-TW" altLang="en-US" sz="1200" b="0" i="0" u="none" strike="noStrike" kern="1200" dirty="0">
                <a:solidFill>
                  <a:schemeClr val="tx1"/>
                </a:solidFill>
                <a:effectLst/>
                <a:latin typeface="+mn-lt"/>
                <a:ea typeface="+mn-ea"/>
                <a:cs typeface="+mn-cs"/>
              </a:rPr>
              <a:t>低溫泡皮</a:t>
            </a:r>
            <a:r>
              <a:rPr lang="zh-tw" sz="1200" b="0" i="0" u="none" strike="noStrike" kern="1200" dirty="0">
                <a:solidFill>
                  <a:schemeClr val="tx1"/>
                </a:solidFill>
                <a:effectLst/>
                <a:latin typeface="+mn-lt"/>
                <a:ea typeface="+mn-ea"/>
                <a:cs typeface="+mn-cs"/>
              </a:rPr>
              <a:t>與發酵後</a:t>
            </a:r>
            <a:r>
              <a:rPr lang="zh-TW" altLang="en-US" sz="1200" b="0" i="0" u="none" strike="noStrike" kern="1200" dirty="0">
                <a:solidFill>
                  <a:schemeClr val="tx1"/>
                </a:solidFill>
                <a:effectLst/>
                <a:latin typeface="+mn-lt"/>
                <a:ea typeface="+mn-ea"/>
                <a:cs typeface="+mn-cs"/>
              </a:rPr>
              <a:t>延長泡皮</a:t>
            </a:r>
            <a:r>
              <a:rPr lang="zh-tw" sz="1200" b="0" i="0" u="none" strike="noStrike" kern="1200" dirty="0">
                <a:solidFill>
                  <a:schemeClr val="tx1"/>
                </a:solidFill>
                <a:effectLst/>
                <a:latin typeface="+mn-lt"/>
                <a:ea typeface="+mn-ea"/>
                <a:cs typeface="+mn-cs"/>
              </a:rPr>
              <a:t>兩種方法。 </a:t>
            </a:r>
            <a:endParaRPr lang="en-AU" b="0" dirty="0">
              <a:effectLst/>
            </a:endParaRPr>
          </a:p>
          <a:p>
            <a:pPr rtl="0"/>
            <a:r>
              <a:rPr lang="zh-tw" sz="1200" b="0" i="0" u="none" strike="noStrike" kern="1200" dirty="0">
                <a:solidFill>
                  <a:schemeClr val="tx1"/>
                </a:solidFill>
                <a:effectLst/>
                <a:latin typeface="+mn-lt"/>
                <a:ea typeface="+mn-ea"/>
                <a:cs typeface="+mn-cs"/>
              </a:rPr>
              <a:t>– 熟成：卡本內蘇維翁的熟成期通常很長：12-24個月。使用新的或舊的橡木桶</a:t>
            </a:r>
            <a:r>
              <a:rPr lang="zh-tw" altLang="zh-TW" sz="1200" b="0" i="0" u="none" strike="noStrike" kern="1200" dirty="0">
                <a:solidFill>
                  <a:schemeClr val="tx1"/>
                </a:solidFill>
                <a:effectLst/>
                <a:latin typeface="+mn-lt"/>
                <a:ea typeface="+mn-ea"/>
                <a:cs typeface="+mn-cs"/>
              </a:rPr>
              <a:t>（通常是法國或美國</a:t>
            </a:r>
            <a:r>
              <a:rPr lang="zh-TW" altLang="en-US" sz="1200" b="0" i="0" u="none" strike="noStrike" kern="1200" dirty="0">
                <a:solidFill>
                  <a:schemeClr val="tx1"/>
                </a:solidFill>
                <a:effectLst/>
                <a:latin typeface="+mn-lt"/>
                <a:ea typeface="+mn-ea"/>
                <a:cs typeface="+mn-cs"/>
              </a:rPr>
              <a:t>橡木</a:t>
            </a:r>
            <a:r>
              <a:rPr lang="zh-tw" altLang="zh-TW" sz="1200" b="0" i="0" u="none" strike="noStrike" kern="1200" dirty="0">
                <a:solidFill>
                  <a:schemeClr val="tx1"/>
                </a:solidFill>
                <a:effectLst/>
                <a:latin typeface="+mn-lt"/>
                <a:ea typeface="+mn-ea"/>
                <a:cs typeface="+mn-cs"/>
              </a:rPr>
              <a:t>）</a:t>
            </a:r>
            <a:r>
              <a:rPr lang="zh-tw" sz="1200" b="0" i="0" u="none" strike="noStrike" kern="1200" dirty="0">
                <a:solidFill>
                  <a:schemeClr val="tx1"/>
                </a:solidFill>
                <a:effectLst/>
                <a:latin typeface="+mn-lt"/>
                <a:ea typeface="+mn-ea"/>
                <a:cs typeface="+mn-cs"/>
              </a:rPr>
              <a:t>進行熟成相當常見。在橡木桶中延長熟成時間，有助於讓卡本內蘇維翁結實、有結構感的單寧變得柔和，並能讓橡木的特性與卡本內蘇維翁的果味完美融合。 </a:t>
            </a:r>
            <a:endParaRPr lang="en-AU" b="0" dirty="0">
              <a:effectLst/>
            </a:endParaRPr>
          </a:p>
          <a:p>
            <a:pPr rtl="0"/>
            <a:r>
              <a:rPr lang="zh-tw" sz="1200" b="0" i="0" u="none" strike="noStrike" kern="1200" dirty="0">
                <a:solidFill>
                  <a:schemeClr val="tx1"/>
                </a:solidFill>
                <a:effectLst/>
                <a:latin typeface="+mn-lt"/>
                <a:ea typeface="+mn-ea"/>
                <a:cs typeface="+mn-cs"/>
              </a:rPr>
              <a:t>– 陳年：澳洲卡本內蘇維翁葡萄酒具有絕佳的陳年潛力。隨著葡萄酒熟成，單寧柔</a:t>
            </a:r>
            <a:r>
              <a:rPr lang="zh-TW" altLang="en-US" sz="1200" b="0" i="0" u="none" strike="noStrike" kern="1200" dirty="0">
                <a:solidFill>
                  <a:schemeClr val="tx1"/>
                </a:solidFill>
                <a:effectLst/>
                <a:latin typeface="+mn-lt"/>
                <a:ea typeface="+mn-ea"/>
                <a:cs typeface="+mn-cs"/>
              </a:rPr>
              <a:t>化，口感質地更加</a:t>
            </a:r>
            <a:r>
              <a:rPr lang="zh-tw" sz="1200" b="0" i="0" u="none" strike="noStrike" kern="1200" dirty="0">
                <a:solidFill>
                  <a:schemeClr val="tx1"/>
                </a:solidFill>
                <a:effectLst/>
                <a:latin typeface="+mn-lt"/>
                <a:ea typeface="+mn-ea"/>
                <a:cs typeface="+mn-cs"/>
              </a:rPr>
              <a:t>滑順，同時呈現出雪松、菸草、泥土味、大豆與可可的特性。使用橡木桶</a:t>
            </a:r>
            <a:r>
              <a:rPr lang="zh-TW" altLang="en-US" sz="1200" b="0" i="0" u="none" strike="noStrike" kern="1200" dirty="0">
                <a:solidFill>
                  <a:schemeClr val="tx1"/>
                </a:solidFill>
                <a:effectLst/>
                <a:latin typeface="+mn-lt"/>
                <a:ea typeface="+mn-ea"/>
                <a:cs typeface="+mn-cs"/>
              </a:rPr>
              <a:t>會</a:t>
            </a:r>
            <a:r>
              <a:rPr lang="zh-tw" sz="1200" b="0" i="0" u="none" strike="noStrike" kern="1200" dirty="0">
                <a:solidFill>
                  <a:schemeClr val="tx1"/>
                </a:solidFill>
                <a:effectLst/>
                <a:latin typeface="+mn-lt"/>
                <a:ea typeface="+mn-ea"/>
                <a:cs typeface="+mn-cs"/>
              </a:rPr>
              <a:t>增添額外</a:t>
            </a:r>
            <a:r>
              <a:rPr lang="zh-TW" altLang="en-US" sz="1200" b="0" i="0" u="none" strike="noStrike" kern="1200" dirty="0">
                <a:solidFill>
                  <a:schemeClr val="tx1"/>
                </a:solidFill>
                <a:effectLst/>
                <a:latin typeface="+mn-lt"/>
                <a:ea typeface="+mn-ea"/>
                <a:cs typeface="+mn-cs"/>
              </a:rPr>
              <a:t>的</a:t>
            </a:r>
            <a:r>
              <a:rPr lang="zh-tw" sz="1200" b="0" i="0" u="none" strike="noStrike" kern="1200" dirty="0">
                <a:solidFill>
                  <a:schemeClr val="tx1"/>
                </a:solidFill>
                <a:effectLst/>
                <a:latin typeface="+mn-lt"/>
                <a:ea typeface="+mn-ea"/>
                <a:cs typeface="+mn-cs"/>
              </a:rPr>
              <a:t>單寧，以及例如煙燻、香草、咖啡與雪松等風味。 </a:t>
            </a:r>
          </a:p>
          <a:p>
            <a:pPr rtl="0"/>
            <a:endParaRPr lang="en-AU" sz="1200" b="0" i="0" u="none" strike="noStrike" kern="1200" dirty="0">
              <a:solidFill>
                <a:schemeClr val="tx1"/>
              </a:solidFill>
              <a:effectLst/>
              <a:latin typeface="+mn-lt"/>
              <a:ea typeface="+mn-ea"/>
              <a:cs typeface="+mn-cs"/>
            </a:endParaRPr>
          </a:p>
          <a:p>
            <a:pPr rtl="0"/>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橡木桶會為卡本內蘇維翁的釀酒過程帶來什麼影響？</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有時會形容卡本內蘇維翁的中段滋味有空洞，通常會稱為卡本內蘇維翁的「中空」口感。葡萄酒在前段味覺展現出果味，然後口感劇增，在後段味覺留下明顯的餘味和單寧，因而在舌頭中段留下一種空洞的感覺。因此釀酒師經常選擇將卡本內蘇維翁與其他葡萄混釀，以提供更多的中段味覺飽滿感受，並釀造出更出色、更完整的葡萄酒。 </a:t>
            </a:r>
            <a:endParaRPr lang="en-AU" b="0" dirty="0">
              <a:effectLst/>
            </a:endParaRPr>
          </a:p>
          <a:p>
            <a:pPr rtl="0"/>
            <a:r>
              <a:rPr lang="zh-tw" sz="1200" b="0" i="0" u="none" strike="noStrike" kern="1200" dirty="0">
                <a:solidFill>
                  <a:schemeClr val="tx1"/>
                </a:solidFill>
                <a:effectLst/>
                <a:latin typeface="+mn-lt"/>
                <a:ea typeface="+mn-ea"/>
                <a:cs typeface="+mn-cs"/>
              </a:rPr>
              <a:t>一些最優質的澳洲葡萄酒就是卡本內蘇維翁和</a:t>
            </a:r>
            <a:r>
              <a:rPr lang="zh-TW" altLang="en-US" sz="1200" b="0" i="0" u="none" strike="noStrike" kern="1200" dirty="0">
                <a:solidFill>
                  <a:schemeClr val="tx1"/>
                </a:solidFill>
                <a:effectLst/>
                <a:latin typeface="+mn-lt"/>
                <a:ea typeface="+mn-ea"/>
                <a:cs typeface="+mn-cs"/>
              </a:rPr>
              <a:t>希拉滋</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希哈</a:t>
            </a:r>
            <a:r>
              <a:rPr lang="zh-tw" sz="1200" b="0" i="0" u="none" strike="noStrike" kern="1200" dirty="0">
                <a:solidFill>
                  <a:schemeClr val="tx1"/>
                </a:solidFill>
                <a:effectLst/>
                <a:latin typeface="+mn-lt"/>
                <a:ea typeface="+mn-ea"/>
                <a:cs typeface="+mn-cs"/>
              </a:rPr>
              <a:t>的混釀。這些葡萄酒複雜且濃郁均衡，具備無與倫比的陳年潛力。通常會使用來自不同產區的兩個葡萄品種進行混釀，以達到更高的成熟度與多層次的複雜性。 </a:t>
            </a:r>
            <a:endParaRPr lang="en-AU" b="0" dirty="0">
              <a:effectLst/>
            </a:endParaRPr>
          </a:p>
          <a:p>
            <a:pPr rtl="0"/>
            <a:br>
              <a:rPr lang="en-AU" dirty="0"/>
            </a:br>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卡本內蘇維翁能否釀造成出色的單一品種葡萄酒，或者混釀依然是達成平衡的重要因素？</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873402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儘管庫那瓦拉與瑪格麗特河是澳洲主要的卡本內蘇維翁產區，但也逐漸出現了其他的競爭產區，包括維多利亞氣候涼爽的雅拉河谷產區，以及南澳洲氣候溫暖的麥克拉倫谷、蘭漢溪和巴羅莎產區。</a:t>
            </a:r>
          </a:p>
          <a:p>
            <a:pPr rtl="0"/>
            <a:endParaRPr lang="en-AU" sz="1200" b="0" i="0" u="none" strike="noStrike" kern="1200" dirty="0">
              <a:solidFill>
                <a:schemeClr val="tx1"/>
              </a:solidFill>
              <a:effectLst/>
              <a:latin typeface="+mn-lt"/>
              <a:ea typeface="+mn-ea"/>
              <a:cs typeface="+mn-cs"/>
            </a:endParaRPr>
          </a:p>
          <a:p>
            <a:pPr rtl="0"/>
            <a:r>
              <a:rPr lang="zh-tw" sz="1200" b="0" i="0" u="none" strike="noStrike" kern="1200" dirty="0">
                <a:solidFill>
                  <a:schemeClr val="tx1"/>
                </a:solidFill>
                <a:effectLst/>
                <a:latin typeface="+mn-lt"/>
                <a:ea typeface="+mn-ea"/>
                <a:cs typeface="+mn-cs"/>
              </a:rPr>
              <a:t>+ 免費課程：關於更多的</a:t>
            </a:r>
            <a:r>
              <a:rPr lang="zh-tw" sz="1200" kern="1200" dirty="0">
                <a:solidFill>
                  <a:schemeClr val="tx1"/>
                </a:solidFill>
                <a:effectLst/>
                <a:latin typeface="+mn-lt"/>
                <a:ea typeface="+mn-ea"/>
                <a:cs typeface="+mn-cs"/>
              </a:rPr>
              <a:t>澳洲最知名產區資訊，請見 www.australianwinediscovered.com</a:t>
            </a:r>
            <a:endParaRPr lang="en-AU" sz="1200" kern="1200" dirty="0">
              <a:solidFill>
                <a:schemeClr val="tx1"/>
              </a:solidFill>
              <a:effectLst/>
              <a:latin typeface="+mn-lt"/>
              <a:ea typeface="+mn-ea"/>
              <a:cs typeface="+mn-cs"/>
            </a:endParaRPr>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776176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33371869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574143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6240688"/>
          </a:xfrm>
        </p:spPr>
        <p:txBody>
          <a:bodyPr/>
          <a:lstStyle>
            <a:lvl1pPr marL="0" indent="0">
              <a:buFont typeface="Arial" panose="020B0604020202020204" pitchFamily="34" charset="0"/>
              <a:buNone/>
              <a:defRPr b="0" i="0"/>
            </a:lvl1pPr>
          </a:lstStyle>
          <a:p>
            <a:endParaRPr lang="en-US"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4223329"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63949663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22.xml"/><Relationship Id="rId5" Type="http://schemas.openxmlformats.org/officeDocument/2006/relationships/image" Target="../media/image20.emf"/><Relationship Id="rId4" Type="http://schemas.openxmlformats.org/officeDocument/2006/relationships/image" Target="../media/image19.emf"/></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png"/><Relationship Id="rId1" Type="http://schemas.openxmlformats.org/officeDocument/2006/relationships/slideLayout" Target="../slideLayouts/slideLayout9.xml"/><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image" Target="../media/image39.emf"/></Relationships>
</file>

<file path=ppt/slides/_rels/slide2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7655" b="13720"/>
          <a:stretch/>
        </p:blipFill>
        <p:spPr>
          <a:xfrm>
            <a:off x="623890" y="2595562"/>
            <a:ext cx="11041110" cy="4320540"/>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tabLst>
                <a:tab pos="1373188" algn="l"/>
              </a:tabLst>
            </a:pPr>
            <a:r>
              <a:rPr lang="zh-CN" altLang="en-US" sz="6000" b="1" dirty="0">
                <a:solidFill>
                  <a:schemeClr val="accent1"/>
                </a:solidFill>
              </a:rPr>
              <a:t>卡本內蘇維翁</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5198301" y="1992611"/>
            <a:ext cx="6993699" cy="461665"/>
          </a:xfrm>
          <a:prstGeom prst="rect">
            <a:avLst/>
          </a:prstGeom>
          <a:noFill/>
        </p:spPr>
        <p:txBody>
          <a:bodyPr wrap="square">
            <a:spAutoFit/>
          </a:bodyPr>
          <a:lstStyle/>
          <a:p>
            <a:r>
              <a:rPr lang="zh-CN" altLang="en-US" sz="24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與混釀</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accent5"/>
                </a:solidFill>
                <a:ea typeface="Microsoft JhengHei" panose="020B0604030504040204" pitchFamily="34" charset="-120"/>
              </a:rPr>
              <a:t>釀酒：</a:t>
            </a:r>
          </a:p>
          <a:p>
            <a:pPr marL="0" indent="0">
              <a:lnSpc>
                <a:spcPct val="82000"/>
              </a:lnSpc>
              <a:buNone/>
            </a:pPr>
            <a:r>
              <a:rPr lang="zh-CN" altLang="en-US" sz="5440" b="1" dirty="0">
                <a:solidFill>
                  <a:schemeClr val="accent1"/>
                </a:solidFill>
                <a:ea typeface="Microsoft JhengHei" panose="020B0604030504040204" pitchFamily="34" charset="-120"/>
              </a:rPr>
              <a:t>影響卡本內蘇維翁風格的技術</a:t>
            </a:r>
          </a:p>
        </p:txBody>
      </p:sp>
      <p:sp>
        <p:nvSpPr>
          <p:cNvPr id="9" name="TextBox 8">
            <a:extLst>
              <a:ext uri="{FF2B5EF4-FFF2-40B4-BE49-F238E27FC236}">
                <a16:creationId xmlns:a16="http://schemas.microsoft.com/office/drawing/2014/main" id="{9E8DB106-AC9C-525A-E02C-72C63CCF7FF8}"/>
              </a:ext>
            </a:extLst>
          </p:cNvPr>
          <p:cNvSpPr txBox="1"/>
          <p:nvPr/>
        </p:nvSpPr>
        <p:spPr>
          <a:xfrm>
            <a:off x="802354" y="5882553"/>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發酵</a:t>
            </a:r>
          </a:p>
        </p:txBody>
      </p:sp>
      <p:sp>
        <p:nvSpPr>
          <p:cNvPr id="10" name="TextBox 9">
            <a:extLst>
              <a:ext uri="{FF2B5EF4-FFF2-40B4-BE49-F238E27FC236}">
                <a16:creationId xmlns:a16="http://schemas.microsoft.com/office/drawing/2014/main" id="{FD4C0A40-C784-6C98-6DB1-6AB956F004FC}"/>
              </a:ext>
            </a:extLst>
          </p:cNvPr>
          <p:cNvSpPr txBox="1"/>
          <p:nvPr/>
        </p:nvSpPr>
        <p:spPr>
          <a:xfrm>
            <a:off x="3625531" y="5875326"/>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浸漬</a:t>
            </a:r>
          </a:p>
        </p:txBody>
      </p:sp>
      <p:sp>
        <p:nvSpPr>
          <p:cNvPr id="11" name="TextBox 10">
            <a:extLst>
              <a:ext uri="{FF2B5EF4-FFF2-40B4-BE49-F238E27FC236}">
                <a16:creationId xmlns:a16="http://schemas.microsoft.com/office/drawing/2014/main" id="{045564FB-E21A-BF9F-8015-C18A2392E8AD}"/>
              </a:ext>
            </a:extLst>
          </p:cNvPr>
          <p:cNvSpPr txBox="1"/>
          <p:nvPr/>
        </p:nvSpPr>
        <p:spPr>
          <a:xfrm>
            <a:off x="6448708" y="5884559"/>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橡木桶熟成</a:t>
            </a:r>
          </a:p>
        </p:txBody>
      </p:sp>
      <p:sp>
        <p:nvSpPr>
          <p:cNvPr id="12" name="TextBox 11">
            <a:extLst>
              <a:ext uri="{FF2B5EF4-FFF2-40B4-BE49-F238E27FC236}">
                <a16:creationId xmlns:a16="http://schemas.microsoft.com/office/drawing/2014/main" id="{2B33F397-ED99-205A-14ED-2CBDFE75C51F}"/>
              </a:ext>
            </a:extLst>
          </p:cNvPr>
          <p:cNvSpPr txBox="1"/>
          <p:nvPr/>
        </p:nvSpPr>
        <p:spPr>
          <a:xfrm>
            <a:off x="9271887" y="5881829"/>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裝瓶和陳釀</a:t>
            </a: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3"/>
          <a:stretch>
            <a:fillRect/>
          </a:stretch>
        </p:blipFill>
        <p:spPr>
          <a:xfrm>
            <a:off x="1166612" y="3475255"/>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3952272" y="3475255"/>
            <a:ext cx="1317749" cy="2174745"/>
          </a:xfrm>
          <a:prstGeom prst="rect">
            <a:avLst/>
          </a:prstGeom>
        </p:spPr>
      </p:pic>
      <p:sp>
        <p:nvSpPr>
          <p:cNvPr id="37" name="Oval 36">
            <a:extLst>
              <a:ext uri="{FF2B5EF4-FFF2-40B4-BE49-F238E27FC236}">
                <a16:creationId xmlns:a16="http://schemas.microsoft.com/office/drawing/2014/main" id="{C44F6AB0-7282-EECF-AB4C-8EF38D8B5A86}"/>
              </a:ext>
            </a:extLst>
          </p:cNvPr>
          <p:cNvSpPr/>
          <p:nvPr/>
        </p:nvSpPr>
        <p:spPr>
          <a:xfrm>
            <a:off x="2099823"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2166759" y="2949359"/>
            <a:ext cx="718533" cy="338554"/>
          </a:xfrm>
          <a:prstGeom prst="rect">
            <a:avLst/>
          </a:prstGeom>
          <a:noFill/>
        </p:spPr>
        <p:txBody>
          <a:bodyPr wrap="square" rtlCol="0">
            <a:spAutoFit/>
          </a:bodyPr>
          <a:lstStyle/>
          <a:p>
            <a:pPr algn="ctr"/>
            <a:r>
              <a:rPr lang="zh-CN" altLang="en-US" sz="800" b="1" dirty="0">
                <a:solidFill>
                  <a:schemeClr val="bg1"/>
                </a:solidFill>
                <a:latin typeface="Microsoft JhengHei" panose="020B0604030504040204" pitchFamily="34" charset="-120"/>
                <a:ea typeface="Microsoft JhengHei" panose="020B0604030504040204" pitchFamily="34" charset="-120"/>
              </a:rPr>
              <a:t>葡萄通常會去梗</a:t>
            </a:r>
          </a:p>
        </p:txBody>
      </p:sp>
      <p:pic>
        <p:nvPicPr>
          <p:cNvPr id="4" name="Picture 3">
            <a:extLst>
              <a:ext uri="{FF2B5EF4-FFF2-40B4-BE49-F238E27FC236}">
                <a16:creationId xmlns:a16="http://schemas.microsoft.com/office/drawing/2014/main" id="{E4907FD9-4D21-3AFE-3B40-939799B14CD4}"/>
              </a:ext>
            </a:extLst>
          </p:cNvPr>
          <p:cNvPicPr>
            <a:picLocks noChangeAspect="1"/>
          </p:cNvPicPr>
          <p:nvPr/>
        </p:nvPicPr>
        <p:blipFill>
          <a:blip r:embed="rId4"/>
          <a:stretch>
            <a:fillRect/>
          </a:stretch>
        </p:blipFill>
        <p:spPr>
          <a:xfrm>
            <a:off x="6411191" y="3835990"/>
            <a:ext cx="1772965" cy="1814780"/>
          </a:xfrm>
          <a:prstGeom prst="rect">
            <a:avLst/>
          </a:prstGeom>
        </p:spPr>
      </p:pic>
      <p:pic>
        <p:nvPicPr>
          <p:cNvPr id="5" name="Picture 4">
            <a:extLst>
              <a:ext uri="{FF2B5EF4-FFF2-40B4-BE49-F238E27FC236}">
                <a16:creationId xmlns:a16="http://schemas.microsoft.com/office/drawing/2014/main" id="{8997C9F4-5DF4-D4EF-C764-8D7A8506A3F8}"/>
              </a:ext>
            </a:extLst>
          </p:cNvPr>
          <p:cNvPicPr>
            <a:picLocks noChangeAspect="1"/>
          </p:cNvPicPr>
          <p:nvPr/>
        </p:nvPicPr>
        <p:blipFill>
          <a:blip r:embed="rId5"/>
          <a:stretch>
            <a:fillRect/>
          </a:stretch>
        </p:blipFill>
        <p:spPr>
          <a:xfrm>
            <a:off x="9249458" y="3838992"/>
            <a:ext cx="1772965" cy="1894401"/>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41AB1E55-DE94-7CDA-FE1C-F081EE41452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481144" y="1434525"/>
            <a:ext cx="1270924" cy="3847526"/>
          </a:xfrm>
          <a:prstGeom prst="rect">
            <a:avLst/>
          </a:prstGeom>
        </p:spPr>
      </p:pic>
      <p:pic>
        <p:nvPicPr>
          <p:cNvPr id="5" name="Picture Placeholder 8">
            <a:extLst>
              <a:ext uri="{FF2B5EF4-FFF2-40B4-BE49-F238E27FC236}">
                <a16:creationId xmlns:a16="http://schemas.microsoft.com/office/drawing/2014/main" id="{2D8C75B1-B6C7-7C18-030C-DB7BD89E650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67742" y="1434525"/>
            <a:ext cx="1270924" cy="3847526"/>
          </a:xfrm>
          <a:prstGeom prst="rect">
            <a:avLst/>
          </a:prstGeom>
        </p:spPr>
      </p:pic>
      <p:pic>
        <p:nvPicPr>
          <p:cNvPr id="4" name="Picture Placeholder 8">
            <a:extLst>
              <a:ext uri="{FF2B5EF4-FFF2-40B4-BE49-F238E27FC236}">
                <a16:creationId xmlns:a16="http://schemas.microsoft.com/office/drawing/2014/main" id="{39B747EB-E31F-2D9F-8FA1-925CC0E8D3C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38876" y="1434525"/>
            <a:ext cx="1270924" cy="3847526"/>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52278" y="1426504"/>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10010" y="1434525"/>
            <a:ext cx="1270924" cy="3847526"/>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516048" y="542225"/>
            <a:ext cx="9221368"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卡本內蘇維翁
與混釀</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637875" y="3601586"/>
            <a:ext cx="1929695" cy="648896"/>
          </a:xfrm>
          <a:prstGeom prst="rect">
            <a:avLst/>
          </a:prstGeom>
          <a:noFill/>
        </p:spPr>
        <p:txBody>
          <a:bodyPr wrap="none" rtlCol="0">
            <a:spAutoFit/>
          </a:bodyPr>
          <a:lstStyle/>
          <a:p>
            <a:pPr algn="ctr">
              <a:lnSpc>
                <a:spcPct val="82000"/>
              </a:lnSpc>
            </a:pPr>
            <a:r>
              <a:rPr lang="en-AU" altLang="zh-CN" sz="2200" b="1" dirty="0">
                <a:solidFill>
                  <a:schemeClr val="bg1"/>
                </a:solidFill>
                <a:latin typeface="Neue Haas Grotesk Text Pro" panose="020B0504020202020204" pitchFamily="34" charset="77"/>
              </a:rPr>
              <a:t>CABERNET</a:t>
            </a:r>
          </a:p>
          <a:p>
            <a:pPr algn="ctr">
              <a:lnSpc>
                <a:spcPct val="82000"/>
              </a:lnSpc>
            </a:pPr>
            <a:r>
              <a:rPr lang="en-AU" altLang="zh-CN" sz="2200" b="1" dirty="0">
                <a:solidFill>
                  <a:schemeClr val="bg1"/>
                </a:solidFill>
                <a:latin typeface="Neue Haas Grotesk Text Pro" panose="020B0504020202020204" pitchFamily="34" charset="77"/>
              </a:rPr>
              <a:t>SAUVIGNON</a:t>
            </a:r>
            <a:endParaRPr lang="zh-CN" altLang="en-US" sz="2200" b="1" dirty="0">
              <a:solidFill>
                <a:schemeClr val="bg1"/>
              </a:solidFill>
              <a:latin typeface="Neue Haas Grotesk Text Pro" panose="020B0504020202020204" pitchFamily="34" charset="77"/>
            </a:endParaRP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559881" y="3566417"/>
            <a:ext cx="1780872" cy="648896"/>
          </a:xfrm>
          <a:prstGeom prst="rect">
            <a:avLst/>
          </a:prstGeom>
          <a:noFill/>
        </p:spPr>
        <p:txBody>
          <a:bodyPr wrap="none" rtlCol="0">
            <a:spAutoFit/>
          </a:bodyPr>
          <a:lstStyle/>
          <a:p>
            <a:pPr algn="ctr">
              <a:lnSpc>
                <a:spcPct val="82000"/>
              </a:lnSpc>
            </a:pPr>
            <a:r>
              <a:rPr lang="en-AU" altLang="zh-CN" sz="2200" b="1" dirty="0">
                <a:solidFill>
                  <a:schemeClr val="bg1"/>
                </a:solidFill>
                <a:latin typeface="Neue Haas Grotesk Text Pro" panose="020B0504020202020204" pitchFamily="34" charset="77"/>
              </a:rPr>
              <a:t>CABERNET</a:t>
            </a:r>
          </a:p>
          <a:p>
            <a:pPr algn="ctr">
              <a:lnSpc>
                <a:spcPct val="82000"/>
              </a:lnSpc>
            </a:pPr>
            <a:r>
              <a:rPr lang="en-AU" altLang="zh-CN" sz="2200" b="1" dirty="0">
                <a:solidFill>
                  <a:schemeClr val="bg1"/>
                </a:solidFill>
                <a:latin typeface="Neue Haas Grotesk Text Pro" panose="020B0504020202020204" pitchFamily="34" charset="77"/>
              </a:rPr>
              <a:t>FRANC</a:t>
            </a:r>
            <a:endParaRPr lang="zh-CN" altLang="en-US" sz="2200" b="1" dirty="0">
              <a:solidFill>
                <a:schemeClr val="bg1"/>
              </a:solidFill>
              <a:latin typeface="Neue Haas Grotesk Text Pro" panose="020B0504020202020204" pitchFamily="34" charset="77"/>
            </a:endParaRP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584123" y="3675422"/>
            <a:ext cx="1395126" cy="430887"/>
          </a:xfrm>
          <a:prstGeom prst="rect">
            <a:avLst/>
          </a:prstGeom>
          <a:noFill/>
        </p:spPr>
        <p:txBody>
          <a:bodyPr wrap="none" rtlCol="0">
            <a:spAutoFit/>
          </a:bodyPr>
          <a:lstStyle/>
          <a:p>
            <a:pPr algn="ctr"/>
            <a:r>
              <a:rPr lang="en-AU" altLang="zh-CN" sz="2200" b="1" dirty="0">
                <a:solidFill>
                  <a:schemeClr val="bg1"/>
                </a:solidFill>
                <a:latin typeface="Neue Haas Grotesk Text Pro" panose="020B0504020202020204" pitchFamily="34" charset="77"/>
              </a:rPr>
              <a:t>MERLOT</a:t>
            </a:r>
            <a:endParaRPr lang="zh-CN" altLang="en-US" sz="2200" b="1" dirty="0">
              <a:solidFill>
                <a:schemeClr val="bg1"/>
              </a:solidFill>
              <a:latin typeface="Neue Haas Grotesk Text Pro" panose="020B0504020202020204" pitchFamily="34" charset="77"/>
            </a:endParaRP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6555569" y="3705236"/>
            <a:ext cx="1278876" cy="371255"/>
          </a:xfrm>
          <a:prstGeom prst="rect">
            <a:avLst/>
          </a:prstGeom>
          <a:noFill/>
        </p:spPr>
        <p:txBody>
          <a:bodyPr wrap="none" rtlCol="0">
            <a:spAutoFit/>
          </a:bodyPr>
          <a:lstStyle/>
          <a:p>
            <a:pPr algn="ctr">
              <a:lnSpc>
                <a:spcPct val="82000"/>
              </a:lnSpc>
            </a:pPr>
            <a:r>
              <a:rPr lang="en-AU" altLang="zh-CN" sz="2200" b="1" dirty="0">
                <a:solidFill>
                  <a:schemeClr val="bg1"/>
                </a:solidFill>
                <a:latin typeface="Neue Haas Grotesk Text Pro" panose="020B0504020202020204" pitchFamily="34" charset="77"/>
              </a:rPr>
              <a:t>SHIRAZ</a:t>
            </a:r>
            <a:endParaRPr lang="zh-CN" altLang="en-US" sz="2200" b="1" dirty="0">
              <a:solidFill>
                <a:schemeClr val="bg1"/>
              </a:solidFill>
              <a:latin typeface="Neue Haas Grotesk Text Pro" panose="020B0504020202020204" pitchFamily="34" charset="77"/>
            </a:endParaRP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8369531" y="3675423"/>
            <a:ext cx="1411092" cy="430887"/>
          </a:xfrm>
          <a:prstGeom prst="rect">
            <a:avLst/>
          </a:prstGeom>
          <a:noFill/>
        </p:spPr>
        <p:txBody>
          <a:bodyPr wrap="none" rtlCol="0">
            <a:spAutoFit/>
          </a:bodyPr>
          <a:lstStyle/>
          <a:p>
            <a:pPr algn="ctr"/>
            <a:r>
              <a:rPr lang="en-AU" altLang="zh-CN" sz="2200" b="1" dirty="0">
                <a:solidFill>
                  <a:schemeClr val="bg1"/>
                </a:solidFill>
                <a:latin typeface="Neue Haas Grotesk Text Pro" panose="020B0504020202020204" pitchFamily="34" charset="77"/>
              </a:rPr>
              <a:t>MALBEC</a:t>
            </a:r>
            <a:endParaRPr lang="zh-CN" altLang="en-US" sz="2200" b="1" dirty="0">
              <a:solidFill>
                <a:schemeClr val="bg1"/>
              </a:solidFill>
              <a:latin typeface="Neue Haas Grotesk Text Pro" panose="020B0504020202020204" pitchFamily="34" charset="77"/>
            </a:endParaRPr>
          </a:p>
        </p:txBody>
      </p:sp>
      <p:pic>
        <p:nvPicPr>
          <p:cNvPr id="24" name="Picture Placeholder 8">
            <a:extLst>
              <a:ext uri="{FF2B5EF4-FFF2-40B4-BE49-F238E27FC236}">
                <a16:creationId xmlns:a16="http://schemas.microsoft.com/office/drawing/2014/main" id="{B81621AE-5918-7A40-DA64-6A03994C1B3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223412" y="1426504"/>
            <a:ext cx="1270924" cy="3847526"/>
          </a:xfrm>
          <a:prstGeom prst="rect">
            <a:avLst/>
          </a:prstGeom>
        </p:spPr>
      </p:pic>
      <p:sp>
        <p:nvSpPr>
          <p:cNvPr id="25" name="TextBox 24">
            <a:extLst>
              <a:ext uri="{FF2B5EF4-FFF2-40B4-BE49-F238E27FC236}">
                <a16:creationId xmlns:a16="http://schemas.microsoft.com/office/drawing/2014/main" id="{E90A956C-1690-A30D-FF28-945C207A00C3}"/>
              </a:ext>
            </a:extLst>
          </p:cNvPr>
          <p:cNvSpPr txBox="1"/>
          <p:nvPr/>
        </p:nvSpPr>
        <p:spPr>
          <a:xfrm rot="16200000">
            <a:off x="9691369" y="3595009"/>
            <a:ext cx="2460432" cy="430887"/>
          </a:xfrm>
          <a:prstGeom prst="rect">
            <a:avLst/>
          </a:prstGeom>
          <a:noFill/>
        </p:spPr>
        <p:txBody>
          <a:bodyPr wrap="square" rtlCol="0">
            <a:spAutoFit/>
          </a:bodyPr>
          <a:lstStyle/>
          <a:p>
            <a:pPr algn="ctr"/>
            <a:r>
              <a:rPr lang="en-AU" altLang="zh-CN" sz="2200" b="1" dirty="0">
                <a:solidFill>
                  <a:schemeClr val="bg1"/>
                </a:solidFill>
                <a:latin typeface="Neue Haas Grotesk Text Pro" panose="020B0504020202020204" pitchFamily="34" charset="77"/>
              </a:rPr>
              <a:t>PETIT VERDOT</a:t>
            </a:r>
            <a:endParaRPr lang="zh-CN" altLang="en-US" sz="2200" b="1" dirty="0">
              <a:solidFill>
                <a:schemeClr val="bg1"/>
              </a:solidFill>
              <a:latin typeface="Neue Haas Grotesk Text Pro" panose="020B0504020202020204" pitchFamily="34" charset="77"/>
            </a:endParaRPr>
          </a:p>
        </p:txBody>
      </p:sp>
      <p:sp>
        <p:nvSpPr>
          <p:cNvPr id="28" name="TextBox 27">
            <a:extLst>
              <a:ext uri="{FF2B5EF4-FFF2-40B4-BE49-F238E27FC236}">
                <a16:creationId xmlns:a16="http://schemas.microsoft.com/office/drawing/2014/main" id="{1617841B-B60D-26ED-EA55-F06AC49BAAE1}"/>
              </a:ext>
            </a:extLst>
          </p:cNvPr>
          <p:cNvSpPr txBox="1"/>
          <p:nvPr/>
        </p:nvSpPr>
        <p:spPr>
          <a:xfrm>
            <a:off x="623888" y="5282051"/>
            <a:ext cx="1828486" cy="523220"/>
          </a:xfrm>
          <a:prstGeom prst="rect">
            <a:avLst/>
          </a:prstGeom>
          <a:noFill/>
        </p:spPr>
        <p:txBody>
          <a:bodyPr wrap="square" rtlCol="0">
            <a:noAutofit/>
          </a:bodyPr>
          <a:lstStyle/>
          <a:p>
            <a:pPr algn="ctr"/>
            <a:r>
              <a:rPr lang="zh-CN" altLang="en-US" sz="1400" b="1" dirty="0">
                <a:latin typeface="Microsoft JhengHei" panose="020B0604030504040204" pitchFamily="34" charset="-120"/>
                <a:ea typeface="Microsoft JhengHei" panose="020B0604030504040204" pitchFamily="34" charset="-120"/>
              </a:rPr>
              <a:t>卡本內蘇維翁</a:t>
            </a:r>
          </a:p>
          <a:p>
            <a:pPr algn="ctr"/>
            <a:r>
              <a:rPr lang="zh-CN" altLang="en-US" sz="1400" dirty="0">
                <a:latin typeface="Microsoft JhengHei" panose="020B0604030504040204" pitchFamily="34" charset="-120"/>
                <a:ea typeface="Microsoft JhengHei" panose="020B0604030504040204" pitchFamily="34" charset="-120"/>
              </a:rPr>
              <a:t>提供堅實的結構、豐富的單寧、「甜甜圈」（中段空洞）</a:t>
            </a:r>
          </a:p>
        </p:txBody>
      </p:sp>
      <p:sp>
        <p:nvSpPr>
          <p:cNvPr id="29" name="TextBox 28">
            <a:extLst>
              <a:ext uri="{FF2B5EF4-FFF2-40B4-BE49-F238E27FC236}">
                <a16:creationId xmlns:a16="http://schemas.microsoft.com/office/drawing/2014/main" id="{614BD59D-24BC-E156-4BD7-0DA8F13A109D}"/>
              </a:ext>
            </a:extLst>
          </p:cNvPr>
          <p:cNvSpPr txBox="1"/>
          <p:nvPr/>
        </p:nvSpPr>
        <p:spPr>
          <a:xfrm>
            <a:off x="2499070" y="5282051"/>
            <a:ext cx="1828486" cy="523220"/>
          </a:xfrm>
          <a:prstGeom prst="rect">
            <a:avLst/>
          </a:prstGeom>
          <a:noFill/>
        </p:spPr>
        <p:txBody>
          <a:bodyPr wrap="square" rtlCol="0">
            <a:noAutofit/>
          </a:bodyPr>
          <a:lstStyle/>
          <a:p>
            <a:pPr algn="ctr"/>
            <a:r>
              <a:rPr lang="zh-CN" altLang="en-US" sz="1400" b="1" dirty="0">
                <a:latin typeface="Microsoft JhengHei" panose="020B0604030504040204" pitchFamily="34" charset="-120"/>
                <a:ea typeface="Microsoft JhengHei" panose="020B0604030504040204" pitchFamily="34" charset="-120"/>
              </a:rPr>
              <a:t>卡本內弗朗</a:t>
            </a:r>
          </a:p>
          <a:p>
            <a:pPr algn="ctr"/>
            <a:r>
              <a:rPr lang="zh-CN" altLang="en-US" sz="1400" dirty="0">
                <a:latin typeface="Microsoft JhengHei" panose="020B0604030504040204" pitchFamily="34" charset="-120"/>
                <a:ea typeface="Microsoft JhengHei" panose="020B0604030504040204" pitchFamily="34" charset="-120"/>
              </a:rPr>
              <a:t>帶來芳香的提升、香料、紅色漿果
和胡椒特性</a:t>
            </a:r>
          </a:p>
        </p:txBody>
      </p:sp>
      <p:sp>
        <p:nvSpPr>
          <p:cNvPr id="30" name="TextBox 29">
            <a:extLst>
              <a:ext uri="{FF2B5EF4-FFF2-40B4-BE49-F238E27FC236}">
                <a16:creationId xmlns:a16="http://schemas.microsoft.com/office/drawing/2014/main" id="{1D9A64CF-2A0D-5430-4DF6-4F6667A60624}"/>
              </a:ext>
            </a:extLst>
          </p:cNvPr>
          <p:cNvSpPr txBox="1"/>
          <p:nvPr/>
        </p:nvSpPr>
        <p:spPr>
          <a:xfrm>
            <a:off x="4345976" y="5282051"/>
            <a:ext cx="2027664" cy="523220"/>
          </a:xfrm>
          <a:prstGeom prst="rect">
            <a:avLst/>
          </a:prstGeom>
          <a:noFill/>
        </p:spPr>
        <p:txBody>
          <a:bodyPr wrap="square" rtlCol="0">
            <a:noAutofit/>
          </a:bodyPr>
          <a:lstStyle/>
          <a:p>
            <a:pPr algn="ctr"/>
            <a:r>
              <a:rPr lang="zh-CN" altLang="en-US" sz="1400" b="1" dirty="0">
                <a:latin typeface="Microsoft JhengHei" panose="020B0604030504040204" pitchFamily="34" charset="-120"/>
                <a:ea typeface="Microsoft JhengHei" panose="020B0604030504040204" pitchFamily="34" charset="-120"/>
              </a:rPr>
              <a:t>梅洛</a:t>
            </a:r>
          </a:p>
          <a:p>
            <a:pPr algn="ctr">
              <a:lnSpc>
                <a:spcPct val="90000"/>
              </a:lnSpc>
            </a:pPr>
            <a:r>
              <a:rPr lang="zh-CN" altLang="en-US" sz="1400" dirty="0">
                <a:latin typeface="Microsoft JhengHei" panose="020B0604030504040204" pitchFamily="34" charset="-120"/>
                <a:ea typeface="Microsoft JhengHei" panose="020B0604030504040204" pitchFamily="34" charset="-120"/>
              </a:rPr>
              <a:t>增加中段口感的豐滿度、豐富度、柔滑度、
紫羅蘭和李子的特性</a:t>
            </a:r>
          </a:p>
        </p:txBody>
      </p:sp>
      <p:sp>
        <p:nvSpPr>
          <p:cNvPr id="31" name="TextBox 30">
            <a:extLst>
              <a:ext uri="{FF2B5EF4-FFF2-40B4-BE49-F238E27FC236}">
                <a16:creationId xmlns:a16="http://schemas.microsoft.com/office/drawing/2014/main" id="{1070711A-F28E-9F69-1895-27072633F4C1}"/>
              </a:ext>
            </a:extLst>
          </p:cNvPr>
          <p:cNvSpPr txBox="1"/>
          <p:nvPr/>
        </p:nvSpPr>
        <p:spPr>
          <a:xfrm>
            <a:off x="6163388" y="5285932"/>
            <a:ext cx="2027664" cy="523220"/>
          </a:xfrm>
          <a:prstGeom prst="rect">
            <a:avLst/>
          </a:prstGeom>
          <a:noFill/>
        </p:spPr>
        <p:txBody>
          <a:bodyPr wrap="square" rtlCol="0">
            <a:noAutofit/>
          </a:bodyPr>
          <a:lstStyle/>
          <a:p>
            <a:pPr algn="ctr"/>
            <a:r>
              <a:rPr lang="zh-CN" altLang="en-US" sz="1400" b="1" dirty="0">
                <a:latin typeface="Microsoft JhengHei" panose="020B0604030504040204" pitchFamily="34" charset="-120"/>
                <a:ea typeface="Microsoft JhengHei" panose="020B0604030504040204" pitchFamily="34" charset="-120"/>
              </a:rPr>
              <a:t>希哈</a:t>
            </a:r>
          </a:p>
          <a:p>
            <a:pPr algn="ctr">
              <a:lnSpc>
                <a:spcPct val="90000"/>
              </a:lnSpc>
            </a:pPr>
            <a:r>
              <a:rPr lang="zh-CN" altLang="en-US" sz="1400" dirty="0">
                <a:latin typeface="Microsoft JhengHei" panose="020B0604030504040204" pitchFamily="34" charset="-120"/>
                <a:ea typeface="Microsoft JhengHei" panose="020B0604030504040204" pitchFamily="34" charset="-120"/>
              </a:rPr>
              <a:t>帶來前置的水果
於中段味蕾，柔和</a:t>
            </a:r>
          </a:p>
        </p:txBody>
      </p:sp>
      <p:sp>
        <p:nvSpPr>
          <p:cNvPr id="32" name="TextBox 31">
            <a:extLst>
              <a:ext uri="{FF2B5EF4-FFF2-40B4-BE49-F238E27FC236}">
                <a16:creationId xmlns:a16="http://schemas.microsoft.com/office/drawing/2014/main" id="{87B64557-787B-5DD1-1849-812FEC4EA3CD}"/>
              </a:ext>
            </a:extLst>
          </p:cNvPr>
          <p:cNvSpPr txBox="1"/>
          <p:nvPr/>
        </p:nvSpPr>
        <p:spPr>
          <a:xfrm>
            <a:off x="8010295" y="5285932"/>
            <a:ext cx="2027664" cy="523220"/>
          </a:xfrm>
          <a:prstGeom prst="rect">
            <a:avLst/>
          </a:prstGeom>
          <a:noFill/>
        </p:spPr>
        <p:txBody>
          <a:bodyPr wrap="square" rtlCol="0">
            <a:noAutofit/>
          </a:bodyPr>
          <a:lstStyle/>
          <a:p>
            <a:pPr algn="ctr"/>
            <a:r>
              <a:rPr lang="zh-CN" altLang="en-US" sz="1400" b="1" dirty="0">
                <a:latin typeface="Microsoft JhengHei" panose="020B0604030504040204" pitchFamily="34" charset="-120"/>
                <a:ea typeface="Microsoft JhengHei" panose="020B0604030504040204" pitchFamily="34" charset="-120"/>
              </a:rPr>
              <a:t>馬爾貝克</a:t>
            </a:r>
            <a:endParaRPr lang="en-AU" altLang="zh-CN" sz="1400" b="1" dirty="0">
              <a:latin typeface="Microsoft JhengHei" panose="020B0604030504040204" pitchFamily="34" charset="-120"/>
              <a:ea typeface="Microsoft JhengHei" panose="020B0604030504040204" pitchFamily="34" charset="-120"/>
            </a:endParaRPr>
          </a:p>
          <a:p>
            <a:pPr algn="ctr"/>
            <a:r>
              <a:rPr lang="zh-CN" altLang="en-US" sz="1400" dirty="0">
                <a:latin typeface="Microsoft JhengHei" panose="020B0604030504040204" pitchFamily="34" charset="-120"/>
                <a:ea typeface="Microsoft JhengHei" panose="020B0604030504040204" pitchFamily="34" charset="-120"/>
              </a:rPr>
              <a:t>通常會帶來</a:t>
            </a:r>
            <a:r>
              <a:rPr lang="en-US" altLang="zh-CN" sz="1400" dirty="0">
                <a:latin typeface="Microsoft JhengHei" panose="020B0604030504040204" pitchFamily="34" charset="-120"/>
                <a:ea typeface="Microsoft JhengHei" panose="020B0604030504040204" pitchFamily="34" charset="-120"/>
              </a:rPr>
              <a:t> </a:t>
            </a:r>
            <a:r>
              <a:rPr lang="zh-CN" altLang="en-US" sz="1400" dirty="0">
                <a:latin typeface="Microsoft JhengHei" panose="020B0604030504040204" pitchFamily="34" charset="-120"/>
                <a:ea typeface="Microsoft JhengHei" panose="020B0604030504040204" pitchFamily="34" charset="-120"/>
              </a:rPr>
              <a:t>厚重感至
味蕾、帶有灰塵感的單寧、深色水果風味
和深沉的顏色</a:t>
            </a:r>
          </a:p>
        </p:txBody>
      </p:sp>
      <p:sp>
        <p:nvSpPr>
          <p:cNvPr id="33" name="TextBox 32">
            <a:extLst>
              <a:ext uri="{FF2B5EF4-FFF2-40B4-BE49-F238E27FC236}">
                <a16:creationId xmlns:a16="http://schemas.microsoft.com/office/drawing/2014/main" id="{47DF8FC9-3394-89F0-2733-D70C73F23236}"/>
              </a:ext>
            </a:extLst>
          </p:cNvPr>
          <p:cNvSpPr txBox="1"/>
          <p:nvPr/>
        </p:nvSpPr>
        <p:spPr>
          <a:xfrm>
            <a:off x="9947736" y="5285932"/>
            <a:ext cx="2027664" cy="523220"/>
          </a:xfrm>
          <a:prstGeom prst="rect">
            <a:avLst/>
          </a:prstGeom>
          <a:noFill/>
        </p:spPr>
        <p:txBody>
          <a:bodyPr wrap="square" rtlCol="0">
            <a:noAutofit/>
          </a:bodyPr>
          <a:lstStyle/>
          <a:p>
            <a:pPr algn="ctr"/>
            <a:r>
              <a:rPr lang="ja-JP" altLang="en-US" sz="1400" b="1">
                <a:latin typeface="Microsoft JhengHei" panose="020B0604030504040204" pitchFamily="34" charset="-120"/>
                <a:ea typeface="Microsoft JhengHei" panose="020B0604030504040204" pitchFamily="34" charset="-120"/>
              </a:rPr>
              <a:t>小維爾多</a:t>
            </a:r>
            <a:endParaRPr lang="en-AU" altLang="ja-JP" sz="1400" b="1" dirty="0">
              <a:latin typeface="Microsoft JhengHei" panose="020B0604030504040204" pitchFamily="34" charset="-120"/>
              <a:ea typeface="Microsoft JhengHei" panose="020B0604030504040204" pitchFamily="34" charset="-120"/>
            </a:endParaRPr>
          </a:p>
          <a:p>
            <a:pPr algn="ctr"/>
            <a:r>
              <a:rPr lang="zh-CN" altLang="en-US" sz="1400" dirty="0">
                <a:latin typeface="Microsoft JhengHei" panose="020B0604030504040204" pitchFamily="34" charset="-120"/>
                <a:ea typeface="Microsoft JhengHei" panose="020B0604030504040204" pitchFamily="34" charset="-120"/>
              </a:rPr>
              <a:t>增添香氣，</a:t>
            </a:r>
          </a:p>
          <a:p>
            <a:pPr algn="ctr">
              <a:lnSpc>
                <a:spcPct val="90000"/>
              </a:lnSpc>
            </a:pPr>
            <a:r>
              <a:rPr lang="zh-CN" altLang="en-US" sz="1400" dirty="0">
                <a:latin typeface="Microsoft JhengHei" panose="020B0604030504040204" pitchFamily="34" charset="-120"/>
                <a:ea typeface="Microsoft JhengHei" panose="020B0604030504040204" pitchFamily="34" charset="-120"/>
              </a:rPr>
              <a:t>濃郁、深色水果
風味和顏色</a:t>
            </a:r>
          </a:p>
        </p:txBody>
      </p:sp>
    </p:spTree>
    <p:extLst>
      <p:ext uri="{BB962C8B-B14F-4D97-AF65-F5344CB8AC3E}">
        <p14:creationId xmlns:p14="http://schemas.microsoft.com/office/powerpoint/2010/main" val="38591785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45468" y="0"/>
            <a:ext cx="8246532" cy="6858000"/>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accent5"/>
                </a:solidFill>
                <a:latin typeface="Microsoft JhengHei" panose="020B0604030504040204" pitchFamily="34" charset="-120"/>
                <a:ea typeface="Microsoft JhengHei" panose="020B0604030504040204" pitchFamily="34" charset="-120"/>
              </a:rPr>
              <a:t>澳洲</a:t>
            </a:r>
          </a:p>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卡本內蘇維翁
產區</a:t>
            </a:r>
          </a:p>
        </p:txBody>
      </p:sp>
      <p:sp>
        <p:nvSpPr>
          <p:cNvPr id="5" name="object 58">
            <a:extLst>
              <a:ext uri="{FF2B5EF4-FFF2-40B4-BE49-F238E27FC236}">
                <a16:creationId xmlns:a16="http://schemas.microsoft.com/office/drawing/2014/main" id="{40AA5044-98BC-8447-6089-F333C0BF2B4B}"/>
              </a:ext>
            </a:extLst>
          </p:cNvPr>
          <p:cNvSpPr txBox="1"/>
          <p:nvPr/>
        </p:nvSpPr>
        <p:spPr>
          <a:xfrm>
            <a:off x="3790604" y="4683857"/>
            <a:ext cx="1125427"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瑪格麗特河</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7" name="Straight Connector 6">
            <a:extLst>
              <a:ext uri="{FF2B5EF4-FFF2-40B4-BE49-F238E27FC236}">
                <a16:creationId xmlns:a16="http://schemas.microsoft.com/office/drawing/2014/main" id="{B719F96B-8865-AF63-6CE6-EA775B74C6A0}"/>
              </a:ext>
            </a:extLst>
          </p:cNvPr>
          <p:cNvCxnSpPr>
            <a:cxnSpLocks/>
          </p:cNvCxnSpPr>
          <p:nvPr/>
        </p:nvCxnSpPr>
        <p:spPr>
          <a:xfrm>
            <a:off x="4716165" y="4802679"/>
            <a:ext cx="58916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object 58">
            <a:extLst>
              <a:ext uri="{FF2B5EF4-FFF2-40B4-BE49-F238E27FC236}">
                <a16:creationId xmlns:a16="http://schemas.microsoft.com/office/drawing/2014/main" id="{2FDB32B5-8E59-078E-E838-5DA711541308}"/>
              </a:ext>
            </a:extLst>
          </p:cNvPr>
          <p:cNvSpPr txBox="1"/>
          <p:nvPr/>
        </p:nvSpPr>
        <p:spPr>
          <a:xfrm>
            <a:off x="7597833" y="3874925"/>
            <a:ext cx="1288489"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克萊爾谷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10" name="Straight Connector 9">
            <a:extLst>
              <a:ext uri="{FF2B5EF4-FFF2-40B4-BE49-F238E27FC236}">
                <a16:creationId xmlns:a16="http://schemas.microsoft.com/office/drawing/2014/main" id="{E8FD26DB-65B2-3027-DAB5-04D02369834C}"/>
              </a:ext>
            </a:extLst>
          </p:cNvPr>
          <p:cNvCxnSpPr>
            <a:cxnSpLocks/>
          </p:cNvCxnSpPr>
          <p:nvPr/>
        </p:nvCxnSpPr>
        <p:spPr>
          <a:xfrm>
            <a:off x="8356349" y="3991303"/>
            <a:ext cx="529973" cy="6100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object 58">
            <a:extLst>
              <a:ext uri="{FF2B5EF4-FFF2-40B4-BE49-F238E27FC236}">
                <a16:creationId xmlns:a16="http://schemas.microsoft.com/office/drawing/2014/main" id="{9C81D03D-2855-E215-C4C4-DE8C86E67D7B}"/>
              </a:ext>
            </a:extLst>
          </p:cNvPr>
          <p:cNvSpPr txBox="1"/>
          <p:nvPr/>
        </p:nvSpPr>
        <p:spPr>
          <a:xfrm>
            <a:off x="7356764" y="4719880"/>
            <a:ext cx="1023090"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巴羅莎谷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8130811" y="4717761"/>
            <a:ext cx="846046" cy="1184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7162706" y="5134339"/>
            <a:ext cx="1391128" cy="232756"/>
          </a:xfrm>
          <a:prstGeom prst="rect">
            <a:avLst/>
          </a:prstGeom>
        </p:spPr>
        <p:txBody>
          <a:bodyPr vert="horz" wrap="square" lIns="0" tIns="17145" rIns="0" bIns="0" rtlCol="0" anchor="t" anchorCtr="0">
            <a:spAutoFit/>
          </a:bodyPr>
          <a:lstStyle/>
          <a:p>
            <a:pPr>
              <a:buClr>
                <a:srgbClr val="F40000"/>
              </a:buClr>
            </a:pPr>
            <a:r>
              <a:rPr lang="zh-CN" altLang="en-US" sz="1400" b="1" dirty="0" err="1">
                <a:solidFill>
                  <a:schemeClr val="accent1"/>
                </a:solidFill>
                <a:latin typeface="Microsoft JhengHei" panose="020B0604030504040204" pitchFamily="34" charset="-120"/>
                <a:ea typeface="Microsoft JhengHei" panose="020B0604030504040204" pitchFamily="34" charset="-120"/>
                <a:cs typeface="Hellix SemiBold"/>
              </a:rPr>
              <a:t>麥克拉倫谷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076478" y="4864448"/>
            <a:ext cx="809844" cy="3832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object 58">
            <a:extLst>
              <a:ext uri="{FF2B5EF4-FFF2-40B4-BE49-F238E27FC236}">
                <a16:creationId xmlns:a16="http://schemas.microsoft.com/office/drawing/2014/main" id="{64B29A29-868D-04F0-CDEB-D09E5A4C9905}"/>
              </a:ext>
            </a:extLst>
          </p:cNvPr>
          <p:cNvSpPr txBox="1"/>
          <p:nvPr/>
        </p:nvSpPr>
        <p:spPr>
          <a:xfrm>
            <a:off x="7797338" y="5401218"/>
            <a:ext cx="914307"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JhengHei" panose="020B0604030504040204" pitchFamily="34" charset="-120"/>
                <a:ea typeface="Microsoft JhengHei" panose="020B0604030504040204" pitchFamily="34" charset="-120"/>
                <a:cs typeface="Hellix SemiBold"/>
              </a:rPr>
              <a:t>蘭霍恩溪</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21" name="Straight Connector 20">
            <a:extLst>
              <a:ext uri="{FF2B5EF4-FFF2-40B4-BE49-F238E27FC236}">
                <a16:creationId xmlns:a16="http://schemas.microsoft.com/office/drawing/2014/main" id="{EC963A8E-6307-3FC6-A892-4B5A282E8E2B}"/>
              </a:ext>
            </a:extLst>
          </p:cNvPr>
          <p:cNvCxnSpPr>
            <a:cxnSpLocks/>
          </p:cNvCxnSpPr>
          <p:nvPr/>
        </p:nvCxnSpPr>
        <p:spPr>
          <a:xfrm flipV="1">
            <a:off x="8660219" y="4873789"/>
            <a:ext cx="316638" cy="6438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object 58">
            <a:extLst>
              <a:ext uri="{FF2B5EF4-FFF2-40B4-BE49-F238E27FC236}">
                <a16:creationId xmlns:a16="http://schemas.microsoft.com/office/drawing/2014/main" id="{9249690D-5B03-46EB-BFB5-255EC2B7B7D7}"/>
              </a:ext>
            </a:extLst>
          </p:cNvPr>
          <p:cNvSpPr txBox="1"/>
          <p:nvPr/>
        </p:nvSpPr>
        <p:spPr>
          <a:xfrm>
            <a:off x="8162580" y="5736143"/>
            <a:ext cx="747504"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庫納瓦拉</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29" name="Straight Connector 28">
            <a:extLst>
              <a:ext uri="{FF2B5EF4-FFF2-40B4-BE49-F238E27FC236}">
                <a16:creationId xmlns:a16="http://schemas.microsoft.com/office/drawing/2014/main" id="{5D9ED21A-F506-0E9D-EE1D-A977F64F165A}"/>
              </a:ext>
            </a:extLst>
          </p:cNvPr>
          <p:cNvCxnSpPr>
            <a:cxnSpLocks/>
          </p:cNvCxnSpPr>
          <p:nvPr/>
        </p:nvCxnSpPr>
        <p:spPr>
          <a:xfrm flipV="1">
            <a:off x="8910084" y="5245929"/>
            <a:ext cx="316638" cy="6438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0" name="object 58">
            <a:extLst>
              <a:ext uri="{FF2B5EF4-FFF2-40B4-BE49-F238E27FC236}">
                <a16:creationId xmlns:a16="http://schemas.microsoft.com/office/drawing/2014/main" id="{C017BB09-8489-0073-2B84-4A1CFD426617}"/>
              </a:ext>
            </a:extLst>
          </p:cNvPr>
          <p:cNvSpPr txBox="1"/>
          <p:nvPr/>
        </p:nvSpPr>
        <p:spPr>
          <a:xfrm>
            <a:off x="10448226" y="5714878"/>
            <a:ext cx="1391128"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亞拉河谷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31" name="Straight Connector 30">
            <a:extLst>
              <a:ext uri="{FF2B5EF4-FFF2-40B4-BE49-F238E27FC236}">
                <a16:creationId xmlns:a16="http://schemas.microsoft.com/office/drawing/2014/main" id="{471773FD-5163-4EF1-E0F0-DFE11B55B3A9}"/>
              </a:ext>
            </a:extLst>
          </p:cNvPr>
          <p:cNvCxnSpPr>
            <a:cxnSpLocks/>
          </p:cNvCxnSpPr>
          <p:nvPr/>
        </p:nvCxnSpPr>
        <p:spPr>
          <a:xfrm flipH="1" flipV="1">
            <a:off x="9928471" y="5368203"/>
            <a:ext cx="497638" cy="4630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21412"/>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南</a:t>
            </a:r>
            <a:endParaRPr lang="en-US" altLang="zh-CN" sz="5440" b="1" dirty="0">
              <a:solidFill>
                <a:schemeClr val="accent1"/>
              </a:solidFill>
              <a:latin typeface="Microsoft JhengHei" panose="020B0604030504040204" pitchFamily="34" charset="-120"/>
              <a:ea typeface="Microsoft JhengHei" panose="020B0604030504040204" pitchFamily="34" charset="-120"/>
            </a:endParaRPr>
          </a:p>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澳大利亞</a:t>
            </a:r>
          </a:p>
        </p:txBody>
      </p:sp>
      <p:sp>
        <p:nvSpPr>
          <p:cNvPr id="6" name="object 58">
            <a:extLst>
              <a:ext uri="{FF2B5EF4-FFF2-40B4-BE49-F238E27FC236}">
                <a16:creationId xmlns:a16="http://schemas.microsoft.com/office/drawing/2014/main" id="{5E60AA90-C8B2-0B76-DA32-3C7E3131509B}"/>
              </a:ext>
            </a:extLst>
          </p:cNvPr>
          <p:cNvSpPr txBox="1"/>
          <p:nvPr/>
        </p:nvSpPr>
        <p:spPr>
          <a:xfrm>
            <a:off x="5985163" y="5217622"/>
            <a:ext cx="718319"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庫納瓦拉</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6796617" y="4642980"/>
            <a:ext cx="2474383" cy="69102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96668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erial view of a large field  AI-generated content may be incorrect.">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spcBef>
                <a:spcPts val="300"/>
              </a:spcBef>
            </a:pPr>
            <a:r>
              <a:rPr lang="zh-CN" altLang="en-US" dirty="0"/>
              <a:t>海洋影響</a:t>
            </a:r>
          </a:p>
          <a:p>
            <a:pPr>
              <a:spcBef>
                <a:spcPts val="300"/>
              </a:spcBef>
            </a:pPr>
            <a:r>
              <a:rPr lang="zh-CN" altLang="en-US" dirty="0"/>
              <a:t>澳大利亞著名的紅土土壤</a:t>
            </a:r>
          </a:p>
          <a:p>
            <a:pPr>
              <a:spcBef>
                <a:spcPts val="300"/>
              </a:spcBef>
            </a:pPr>
            <a:r>
              <a:rPr lang="zh-CN" altLang="en-US" dirty="0"/>
              <a:t>強大的釀酒傳統</a:t>
            </a:r>
          </a:p>
          <a:p>
            <a:pPr>
              <a:spcBef>
                <a:spcPts val="300"/>
              </a:spcBef>
            </a:pPr>
            <a:r>
              <a:rPr lang="zh-CN" altLang="en-US" dirty="0"/>
              <a:t>卡本內蘇維翁是王者</a:t>
            </a:r>
          </a:p>
          <a:p>
            <a:pPr>
              <a:spcBef>
                <a:spcPts val="300"/>
              </a:spcBef>
            </a:pPr>
            <a:r>
              <a:rPr lang="zh-CN" altLang="en-US" dirty="0"/>
              <a:t>混釀的傳統</a:t>
            </a:r>
          </a:p>
          <a:p>
            <a:endParaRPr lang="en-US" dirty="0"/>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庫納瓦拉</a:t>
            </a:r>
          </a:p>
        </p:txBody>
      </p:sp>
    </p:spTree>
    <p:extLst>
      <p:ext uri="{BB962C8B-B14F-4D97-AF65-F5344CB8AC3E}">
        <p14:creationId xmlns:p14="http://schemas.microsoft.com/office/powerpoint/2010/main" val="393810830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5836"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zh-CN" altLang="en-US" b="1" dirty="0">
                <a:solidFill>
                  <a:schemeClr val="accent1"/>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海洋性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840878"/>
            <a:ext cx="3349879" cy="313932"/>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受南大洋冷卻效應影響</a:t>
            </a:r>
            <a:endParaRPr lang="en-AU" sz="1600" b="1" dirty="0">
              <a:solidFill>
                <a:schemeClr val="bg1"/>
              </a:solidFill>
              <a:latin typeface="Microsoft JhengHei" panose="020B0604030504040204" pitchFamily="34" charset="-120"/>
              <a:ea typeface="Microsoft JhengHei" panose="020B0604030504040204" pitchFamily="34" charset="-120"/>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3835450"/>
            <a:ext cx="3566388" cy="724467"/>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庫納瓦拉</a:t>
            </a:r>
          </a:p>
          <a:p>
            <a:r>
              <a:rPr lang="en-US" altLang="zh-CN" sz="1800" dirty="0">
                <a:solidFill>
                  <a:schemeClr val="bg2"/>
                </a:solidFill>
                <a:latin typeface="Microsoft JhengHei" panose="020B0604030504040204" pitchFamily="34" charset="-120"/>
                <a:ea typeface="Microsoft JhengHei" panose="020B0604030504040204" pitchFamily="34" charset="-120"/>
              </a:rPr>
              <a:t>50–110</a:t>
            </a:r>
            <a:r>
              <a:rPr lang="zh-Hant" sz="1800" u="none" strike="noStrike" dirty="0">
                <a:solidFill>
                  <a:schemeClr val="bg2"/>
                </a:solidFill>
                <a:latin typeface="Microsoft JhengHei" panose="020B0604030504040204" pitchFamily="34" charset="-120"/>
                <a:ea typeface="Microsoft JhengHei" panose="020B0604030504040204" pitchFamily="34" charset="-120"/>
              </a:rPr>
              <a:t>公尺</a:t>
            </a:r>
            <a:r>
              <a:rPr lang="en-US" altLang="zh-CN" sz="1800" dirty="0">
                <a:solidFill>
                  <a:schemeClr val="bg2"/>
                </a:solidFill>
                <a:latin typeface="Microsoft JhengHei" panose="020B0604030504040204" pitchFamily="34" charset="-120"/>
                <a:ea typeface="Microsoft JhengHei" panose="020B0604030504040204" pitchFamily="34" charset="-120"/>
              </a:rPr>
              <a:t>(164–361</a:t>
            </a:r>
            <a:r>
              <a:rPr lang="zh-Hant" sz="1800" u="none" strike="noStrike" dirty="0">
                <a:solidFill>
                  <a:schemeClr val="bg2"/>
                </a:solidFill>
                <a:latin typeface="Microsoft JhengHei" panose="020B0604030504040204" pitchFamily="34" charset="-120"/>
                <a:ea typeface="Microsoft JhengHei" panose="020B0604030504040204" pitchFamily="34" charset="-120"/>
              </a:rPr>
              <a:t>英尺</a:t>
            </a:r>
            <a:r>
              <a:rPr lang="en-US" altLang="zh-CN" sz="1800" dirty="0">
                <a:solidFill>
                  <a:schemeClr val="bg2"/>
                </a:solidFill>
                <a:latin typeface="Microsoft JhengHei" panose="020B0604030504040204" pitchFamily="34" charset="-120"/>
                <a:ea typeface="Microsoft JhengHei" panose="020B0604030504040204" pitchFamily="34" charset="-120"/>
              </a:rPr>
              <a: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45282" y="643666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45282" y="4676851"/>
            <a:ext cx="0" cy="175981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07185" y="626399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0D87EAD7-066E-61E0-E6F6-2CC2EA6AC174}"/>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1709275D-6C86-3C59-AC2E-3731B0A80DD5}"/>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B75D5446-E573-FA30-2F73-328FB9E4F4C3}"/>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8908D436-E97B-0E89-84F1-F7035E5D7B6E}"/>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013625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483504" cy="1530521"/>
          </a:xfrm>
        </p:spPr>
        <p:txBody>
          <a:bodyPr/>
          <a:lstStyle/>
          <a:p>
            <a:r>
              <a:rPr lang="zh-CN" altLang="en-US" dirty="0"/>
              <a:t>卡本內蘇維翁在種植於庫納瓦拉著名的紅土土壤中的葡萄藤上取得了巨大成功——薄薄的、基於氧化鐵的表土覆蓋在石灰石上。</a:t>
            </a:r>
          </a:p>
        </p:txBody>
      </p:sp>
    </p:spTree>
    <p:extLst>
      <p:ext uri="{BB962C8B-B14F-4D97-AF65-F5344CB8AC3E}">
        <p14:creationId xmlns:p14="http://schemas.microsoft.com/office/powerpoint/2010/main" val="424991755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西
澳大利亞</a:t>
            </a:r>
          </a:p>
        </p:txBody>
      </p:sp>
      <p:sp>
        <p:nvSpPr>
          <p:cNvPr id="6" name="object 58">
            <a:extLst>
              <a:ext uri="{FF2B5EF4-FFF2-40B4-BE49-F238E27FC236}">
                <a16:creationId xmlns:a16="http://schemas.microsoft.com/office/drawing/2014/main" id="{5E60AA90-C8B2-0B76-DA32-3C7E3131509B}"/>
              </a:ext>
            </a:extLst>
          </p:cNvPr>
          <p:cNvSpPr txBox="1"/>
          <p:nvPr/>
        </p:nvSpPr>
        <p:spPr>
          <a:xfrm>
            <a:off x="2959331" y="5101244"/>
            <a:ext cx="1221085"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瑪格麗特河</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3894667" y="4859867"/>
            <a:ext cx="1710266" cy="35775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061427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spcBef>
                <a:spcPts val="100"/>
              </a:spcBef>
            </a:pPr>
            <a:r>
              <a:rPr lang="zh-CN" altLang="en-US" dirty="0"/>
              <a:t>美食天堂</a:t>
            </a:r>
          </a:p>
          <a:p>
            <a:pPr>
              <a:spcBef>
                <a:spcPts val="100"/>
              </a:spcBef>
            </a:pPr>
            <a:r>
              <a:rPr lang="zh-CN" altLang="en-US" dirty="0"/>
              <a:t>卡本內蘇維翁是該地區的明星葡萄酒</a:t>
            </a:r>
          </a:p>
          <a:p>
            <a:pPr>
              <a:spcBef>
                <a:spcPts val="100"/>
              </a:spcBef>
            </a:pPr>
            <a:r>
              <a:rPr lang="zh-CN" altLang="en-US" dirty="0"/>
              <a:t>出色的混釀</a:t>
            </a:r>
          </a:p>
          <a:p>
            <a:pPr>
              <a:spcBef>
                <a:spcPts val="100"/>
              </a:spcBef>
            </a:pPr>
            <a:r>
              <a:rPr lang="zh-CN" altLang="en-US" dirty="0"/>
              <a:t>創新、實驗性的前景</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瑪格麗特河</a:t>
            </a:r>
          </a:p>
        </p:txBody>
      </p:sp>
    </p:spTree>
    <p:extLst>
      <p:ext uri="{BB962C8B-B14F-4D97-AF65-F5344CB8AC3E}">
        <p14:creationId xmlns:p14="http://schemas.microsoft.com/office/powerpoint/2010/main" val="421476521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1"/>
            <a:ext cx="6096000" cy="6857993"/>
          </a:xfrm>
          <a:prstGeom prst="rect">
            <a:avLst/>
          </a:prstGeom>
        </p:spPr>
      </p:pic>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672817" y="3720866"/>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瑪格麗特河</a:t>
            </a:r>
          </a:p>
          <a:p>
            <a:r>
              <a:rPr lang="en-US" altLang="zh-CN" sz="1800" dirty="0">
                <a:solidFill>
                  <a:srgbClr val="B2D8BE"/>
                </a:solidFill>
                <a:latin typeface="Microsoft JhengHei" panose="020B0604030504040204" pitchFamily="34" charset="-120"/>
                <a:ea typeface="Microsoft JhengHei" panose="020B0604030504040204" pitchFamily="34" charset="-120"/>
              </a:rPr>
              <a:t>0–231</a:t>
            </a:r>
            <a:r>
              <a:rPr lang="zh-Hant" sz="1800" u="none" strike="noStrike" dirty="0">
                <a:solidFill>
                  <a:schemeClr val="bg2"/>
                </a:solidFill>
                <a:latin typeface="Microsoft JhengHei" panose="020B0604030504040204" pitchFamily="34" charset="-120"/>
                <a:ea typeface="Microsoft JhengHei" panose="020B0604030504040204" pitchFamily="34" charset="-120"/>
              </a:rPr>
              <a:t>公尺</a:t>
            </a:r>
            <a:r>
              <a:rPr lang="en-US" altLang="zh-CN" sz="1800" dirty="0">
                <a:solidFill>
                  <a:srgbClr val="B2D8BE"/>
                </a:solidFill>
                <a:latin typeface="Microsoft JhengHei" panose="020B0604030504040204" pitchFamily="34" charset="-120"/>
                <a:ea typeface="Microsoft JhengHei" panose="020B0604030504040204" pitchFamily="34" charset="-120"/>
              </a:rPr>
              <a:t>(0–757</a:t>
            </a:r>
            <a:r>
              <a:rPr lang="zh-Hant" sz="1800" u="none" strike="noStrike" dirty="0">
                <a:solidFill>
                  <a:schemeClr val="bg2"/>
                </a:solidFill>
                <a:latin typeface="Microsoft JhengHei" panose="020B0604030504040204" pitchFamily="34" charset="-120"/>
                <a:ea typeface="Microsoft JhengHei" panose="020B0604030504040204" pitchFamily="34" charset="-120"/>
              </a:rPr>
              <a:t>英尺</a:t>
            </a:r>
            <a:r>
              <a:rPr lang="en-US" altLang="zh-CN" sz="1800" dirty="0">
                <a:solidFill>
                  <a:srgbClr val="B2D8BE"/>
                </a:solidFill>
                <a:latin typeface="Microsoft JhengHei" panose="020B0604030504040204" pitchFamily="34" charset="-120"/>
                <a:ea typeface="Microsoft JhengHei" panose="020B0604030504040204" pitchFamily="34" charset="-120"/>
              </a:rPr>
              <a:t>)</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46984" y="524398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1693009"/>
            <a:ext cx="3944498" cy="338554"/>
          </a:xfrm>
          <a:prstGeom prst="rect">
            <a:avLst/>
          </a:prstGeom>
          <a:noFill/>
        </p:spPr>
        <p:txBody>
          <a:bodyPr wrap="square">
            <a:spAutoFit/>
          </a:bodyPr>
          <a:lstStyle/>
          <a:p>
            <a:r>
              <a:rPr lang="zh-CN" altLang="en-US" sz="1600" b="1" dirty="0">
                <a:solidFill>
                  <a:schemeClr val="bg1"/>
                </a:solidFill>
                <a:latin typeface="Microsoft JhengHei" panose="020B0604030504040204" pitchFamily="34" charset="-120"/>
                <a:ea typeface="Microsoft JhengHei" panose="020B0604030504040204" pitchFamily="34" charset="-120"/>
              </a:rPr>
              <a:t>來自三面的海洋的強烈海洋影響</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46079" y="1025657"/>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1"/>
                </a:solidFill>
                <a:latin typeface="Microsoft JhengHei" panose="020B0604030504040204" pitchFamily="34" charset="-120"/>
                <a:ea typeface="Microsoft JhengHei" panose="020B0604030504040204" pitchFamily="34" charset="-120"/>
              </a:rPr>
              <a:t>氣候</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465361"/>
            <a:ext cx="4331369"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地中海</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160C6BB0-6A55-AC99-A2FE-EE3693086B2F}"/>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4" name="TextBox 3">
            <a:extLst>
              <a:ext uri="{FF2B5EF4-FFF2-40B4-BE49-F238E27FC236}">
                <a16:creationId xmlns:a16="http://schemas.microsoft.com/office/drawing/2014/main" id="{FF04DFD5-5BA8-1752-5EDD-A1C18E608BD0}"/>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2" name="TextBox 11">
            <a:extLst>
              <a:ext uri="{FF2B5EF4-FFF2-40B4-BE49-F238E27FC236}">
                <a16:creationId xmlns:a16="http://schemas.microsoft.com/office/drawing/2014/main" id="{F9814CC5-D7ED-9FF4-D58D-464E2342B15C}"/>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3" name="TextBox 12">
            <a:extLst>
              <a:ext uri="{FF2B5EF4-FFF2-40B4-BE49-F238E27FC236}">
                <a16:creationId xmlns:a16="http://schemas.microsoft.com/office/drawing/2014/main" id="{1E676F81-B401-6D26-3886-AF3FBFBCD62B}"/>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5" name="TextBox 14">
            <a:extLst>
              <a:ext uri="{FF2B5EF4-FFF2-40B4-BE49-F238E27FC236}">
                <a16:creationId xmlns:a16="http://schemas.microsoft.com/office/drawing/2014/main" id="{54072983-2A6D-3369-0DBB-1B7B3E9EE1DD}"/>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182561756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A62BD168-4DAB-F78D-4EDA-577814CA7AE9}"/>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779836" cy="1530521"/>
          </a:xfrm>
        </p:spPr>
        <p:txBody>
          <a:bodyPr/>
          <a:lstStyle/>
          <a:p>
            <a:r>
              <a:rPr lang="zh-CN" altLang="en-US" dirty="0"/>
              <a:t>瑪格麗特河的土壤主要是花崗岩和片麻岩上的礫石壤土，總體持水能力較低。</a:t>
            </a:r>
          </a:p>
        </p:txBody>
      </p:sp>
    </p:spTree>
    <p:extLst>
      <p:ext uri="{BB962C8B-B14F-4D97-AF65-F5344CB8AC3E}">
        <p14:creationId xmlns:p14="http://schemas.microsoft.com/office/powerpoint/2010/main" val="151813366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維多利亞</a:t>
            </a:r>
          </a:p>
        </p:txBody>
      </p:sp>
      <p:sp>
        <p:nvSpPr>
          <p:cNvPr id="6" name="object 58">
            <a:extLst>
              <a:ext uri="{FF2B5EF4-FFF2-40B4-BE49-F238E27FC236}">
                <a16:creationId xmlns:a16="http://schemas.microsoft.com/office/drawing/2014/main" id="{5E60AA90-C8B2-0B76-DA32-3C7E3131509B}"/>
              </a:ext>
            </a:extLst>
          </p:cNvPr>
          <p:cNvSpPr txBox="1"/>
          <p:nvPr/>
        </p:nvSpPr>
        <p:spPr>
          <a:xfrm>
            <a:off x="4148051" y="6273800"/>
            <a:ext cx="1310832"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亞拉河谷</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4910667" y="4732867"/>
            <a:ext cx="1735666" cy="16573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11155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pPr>
              <a:spcBef>
                <a:spcPct val="0"/>
              </a:spcBef>
            </a:pPr>
            <a:r>
              <a:rPr lang="zh-CN" altLang="en-US" dirty="0"/>
              <a:t>維多利亞州第一個主要的葡萄酒產區</a:t>
            </a:r>
          </a:p>
          <a:p>
            <a:pPr>
              <a:spcBef>
                <a:spcPct val="0"/>
              </a:spcBef>
            </a:pPr>
            <a:r>
              <a:rPr lang="zh-CN" altLang="en-US" dirty="0"/>
              <a:t>涼爽氣候風格</a:t>
            </a:r>
          </a:p>
          <a:p>
            <a:pPr>
              <a:spcBef>
                <a:spcPct val="0"/>
              </a:spcBef>
            </a:pPr>
            <a:r>
              <a:rPr lang="zh-CN" altLang="en-US" dirty="0"/>
              <a:t>美食和美酒天堂以及熱門旅遊目的地</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亞拉河谷</a:t>
            </a:r>
          </a:p>
        </p:txBody>
      </p:sp>
    </p:spTree>
    <p:extLst>
      <p:ext uri="{BB962C8B-B14F-4D97-AF65-F5344CB8AC3E}">
        <p14:creationId xmlns:p14="http://schemas.microsoft.com/office/powerpoint/2010/main" val="89333640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897970"/>
            <a:ext cx="5334275" cy="820910"/>
          </a:xfrm>
        </p:spPr>
        <p:txBody>
          <a:bodyPr/>
          <a:lstStyle/>
          <a:p>
            <a:r>
              <a:rPr lang="zh-CN" altLang="en-US" b="1" dirty="0">
                <a:solidFill>
                  <a:schemeClr val="accent3"/>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534214"/>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大陸性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2118989"/>
            <a:ext cx="2716089" cy="313932"/>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帶有地中海影響</a:t>
            </a:r>
            <a:endParaRPr lang="en-AU" sz="1600" b="1" dirty="0">
              <a:solidFill>
                <a:schemeClr val="bg1"/>
              </a:solidFill>
              <a:latin typeface="Microsoft JhengHei" panose="020B0604030504040204" pitchFamily="34" charset="-120"/>
              <a:ea typeface="Microsoft JhengHei" panose="020B0604030504040204" pitchFamily="34" charset="-120"/>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亞拉河谷</a:t>
            </a:r>
          </a:p>
          <a:p>
            <a:r>
              <a:rPr lang="en-US" altLang="zh-CN" sz="1800" dirty="0">
                <a:solidFill>
                  <a:srgbClr val="B2D8BE"/>
                </a:solidFill>
                <a:latin typeface="Microsoft JhengHei" panose="020B0604030504040204" pitchFamily="34" charset="-120"/>
                <a:ea typeface="Microsoft JhengHei" panose="020B0604030504040204" pitchFamily="34" charset="-120"/>
              </a:rPr>
              <a:t>30–400</a:t>
            </a:r>
            <a:r>
              <a:rPr lang="zh-Hant" sz="1800" u="none" strike="noStrike" dirty="0">
                <a:solidFill>
                  <a:schemeClr val="bg2"/>
                </a:solidFill>
                <a:latin typeface="Microsoft JhengHei" panose="020B0604030504040204" pitchFamily="34" charset="-120"/>
                <a:ea typeface="Microsoft JhengHei" panose="020B0604030504040204" pitchFamily="34" charset="-120"/>
              </a:rPr>
              <a:t>公尺</a:t>
            </a:r>
            <a:r>
              <a:rPr lang="en-US" altLang="zh-CN" sz="1800" dirty="0">
                <a:solidFill>
                  <a:srgbClr val="B2D8BE"/>
                </a:solidFill>
                <a:latin typeface="Microsoft JhengHei" panose="020B0604030504040204" pitchFamily="34" charset="-120"/>
                <a:ea typeface="Microsoft JhengHei" panose="020B0604030504040204" pitchFamily="34" charset="-120"/>
              </a:rPr>
              <a:t>(98–1,312</a:t>
            </a:r>
            <a:r>
              <a:rPr lang="zh-Hant" sz="1800" u="none" strike="noStrike" dirty="0">
                <a:solidFill>
                  <a:schemeClr val="bg2"/>
                </a:solidFill>
                <a:latin typeface="Microsoft JhengHei" panose="020B0604030504040204" pitchFamily="34" charset="-120"/>
                <a:ea typeface="Microsoft JhengHei" panose="020B0604030504040204" pitchFamily="34" charset="-120"/>
              </a:rPr>
              <a:t>英尺</a:t>
            </a:r>
            <a:r>
              <a:rPr lang="en-US" altLang="zh-CN" sz="1800" dirty="0">
                <a:solidFill>
                  <a:srgbClr val="B2D8BE"/>
                </a:solidFill>
                <a:latin typeface="Microsoft JhengHei" panose="020B0604030504040204" pitchFamily="34" charset="-120"/>
                <a:ea typeface="Microsoft JhengHei" panose="020B0604030504040204" pitchFamily="34" charset="-120"/>
              </a:rPr>
              <a: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251FDBBF-201C-F3C1-ADB2-44EBFC62F656}"/>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777DCAB7-F4E4-DA6A-AC11-C372D4779849}"/>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7BA6A33B-2250-6F48-8371-53C38E32C344}"/>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E4FE381C-E3D7-88CE-BC36-F8DF79574342}"/>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21155049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779836" cy="1530521"/>
          </a:xfrm>
        </p:spPr>
        <p:txBody>
          <a:bodyPr/>
          <a:lstStyle/>
          <a:p>
            <a:r>
              <a:rPr lang="zh-CN" altLang="en-US" dirty="0"/>
              <a:t>亞拉河谷的北部特徵是表面呈灰色至灰棕色的土壤，其稠度範圍從壤質沙到粘壤土，並帶有紅棕色粘土底土，通常充滿岩石。另一種主要的土壤類型是山谷南部極其深厚且肥沃的紅色火山土壤。</a:t>
            </a:r>
          </a:p>
        </p:txBody>
      </p:sp>
    </p:spTree>
    <p:extLst>
      <p:ext uri="{BB962C8B-B14F-4D97-AF65-F5344CB8AC3E}">
        <p14:creationId xmlns:p14="http://schemas.microsoft.com/office/powerpoint/2010/main" val="36614689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r="21002"/>
          <a:stretch/>
        </p:blipFill>
        <p:spPr>
          <a:xfrm>
            <a:off x="2560557" y="0"/>
            <a:ext cx="9631443"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197235" y="556042"/>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其他的
優質產地</a:t>
            </a:r>
          </a:p>
        </p:txBody>
      </p:sp>
      <p:sp>
        <p:nvSpPr>
          <p:cNvPr id="6" name="object 58">
            <a:extLst>
              <a:ext uri="{FF2B5EF4-FFF2-40B4-BE49-F238E27FC236}">
                <a16:creationId xmlns:a16="http://schemas.microsoft.com/office/drawing/2014/main" id="{5E60AA90-C8B2-0B76-DA32-3C7E3131509B}"/>
              </a:ext>
            </a:extLst>
          </p:cNvPr>
          <p:cNvSpPr txBox="1"/>
          <p:nvPr/>
        </p:nvSpPr>
        <p:spPr>
          <a:xfrm>
            <a:off x="7647709" y="2403073"/>
            <a:ext cx="1285683"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克萊爾谷</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9177867" y="4614333"/>
            <a:ext cx="736600" cy="21651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bject 58">
            <a:extLst>
              <a:ext uri="{FF2B5EF4-FFF2-40B4-BE49-F238E27FC236}">
                <a16:creationId xmlns:a16="http://schemas.microsoft.com/office/drawing/2014/main" id="{6829C3C8-B33D-F8AC-B7F1-701B4FA977B6}"/>
              </a:ext>
            </a:extLst>
          </p:cNvPr>
          <p:cNvSpPr txBox="1"/>
          <p:nvPr/>
        </p:nvSpPr>
        <p:spPr>
          <a:xfrm>
            <a:off x="7498080" y="3312622"/>
            <a:ext cx="1213062"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伊甸谷</a:t>
            </a:r>
          </a:p>
        </p:txBody>
      </p:sp>
      <p:sp>
        <p:nvSpPr>
          <p:cNvPr id="4" name="object 58">
            <a:extLst>
              <a:ext uri="{FF2B5EF4-FFF2-40B4-BE49-F238E27FC236}">
                <a16:creationId xmlns:a16="http://schemas.microsoft.com/office/drawing/2014/main" id="{E1482C70-8E56-255C-058C-7E2767776258}"/>
              </a:ext>
            </a:extLst>
          </p:cNvPr>
          <p:cNvSpPr txBox="1"/>
          <p:nvPr/>
        </p:nvSpPr>
        <p:spPr>
          <a:xfrm>
            <a:off x="8246225" y="4714474"/>
            <a:ext cx="1454459" cy="232756"/>
          </a:xfrm>
          <a:prstGeom prst="rect">
            <a:avLst/>
          </a:prstGeom>
        </p:spPr>
        <p:txBody>
          <a:bodyPr vert="horz" wrap="square" lIns="0" tIns="17145" rIns="0" bIns="0" rtlCol="0" anchor="t" anchorCtr="0">
            <a:spAutoFit/>
          </a:bodyPr>
          <a:lstStyle/>
          <a:p>
            <a:pPr>
              <a:buClr>
                <a:srgbClr val="F40000"/>
              </a:buClr>
            </a:pPr>
            <a:r>
              <a:rPr lang="zh-CN" altLang="en-US" sz="1400" b="1" dirty="0" err="1">
                <a:solidFill>
                  <a:schemeClr val="accent1"/>
                </a:solidFill>
                <a:latin typeface="Microsoft JhengHei" panose="020B0604030504040204" pitchFamily="34" charset="-120"/>
                <a:ea typeface="Microsoft JhengHei" panose="020B0604030504040204" pitchFamily="34" charset="-120"/>
                <a:cs typeface="Hellix SemiBold"/>
              </a:rPr>
              <a:t>麥克拉倫谷</a:t>
            </a:r>
          </a:p>
        </p:txBody>
      </p:sp>
      <p:sp>
        <p:nvSpPr>
          <p:cNvPr id="8" name="object 58">
            <a:extLst>
              <a:ext uri="{FF2B5EF4-FFF2-40B4-BE49-F238E27FC236}">
                <a16:creationId xmlns:a16="http://schemas.microsoft.com/office/drawing/2014/main" id="{F34BD0D7-6578-7EF7-8B3A-810AB57CEE2F}"/>
              </a:ext>
            </a:extLst>
          </p:cNvPr>
          <p:cNvSpPr txBox="1"/>
          <p:nvPr/>
        </p:nvSpPr>
        <p:spPr>
          <a:xfrm>
            <a:off x="9426633" y="6238252"/>
            <a:ext cx="87518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Microsoft JhengHei" panose="020B0604030504040204" pitchFamily="34" charset="-120"/>
                <a:ea typeface="Microsoft JhengHei" panose="020B0604030504040204" pitchFamily="34" charset="-120"/>
                <a:cs typeface="Hellix SemiBold"/>
              </a:rPr>
              <a:t>蘭霍恩溪</a:t>
            </a:r>
            <a:endParaRPr lang="en-US" altLang="zh-CN"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12" name="Straight Connector 11">
            <a:extLst>
              <a:ext uri="{FF2B5EF4-FFF2-40B4-BE49-F238E27FC236}">
                <a16:creationId xmlns:a16="http://schemas.microsoft.com/office/drawing/2014/main" id="{B1C9D6B4-2D5F-9306-FF05-4F57BB6B3A26}"/>
              </a:ext>
            </a:extLst>
          </p:cNvPr>
          <p:cNvCxnSpPr>
            <a:cxnSpLocks/>
          </p:cNvCxnSpPr>
          <p:nvPr/>
        </p:nvCxnSpPr>
        <p:spPr>
          <a:xfrm flipH="1">
            <a:off x="10210800" y="4763118"/>
            <a:ext cx="474134" cy="15915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30673CF-1B9A-0FD8-8214-A153AABBF937}"/>
              </a:ext>
            </a:extLst>
          </p:cNvPr>
          <p:cNvCxnSpPr>
            <a:cxnSpLocks/>
          </p:cNvCxnSpPr>
          <p:nvPr/>
        </p:nvCxnSpPr>
        <p:spPr>
          <a:xfrm flipH="1" flipV="1">
            <a:off x="8060267" y="3429000"/>
            <a:ext cx="2667000" cy="14031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C67F838-BAF2-0266-7857-FD2C35D8A18A}"/>
              </a:ext>
            </a:extLst>
          </p:cNvPr>
          <p:cNvCxnSpPr>
            <a:cxnSpLocks/>
          </p:cNvCxnSpPr>
          <p:nvPr/>
        </p:nvCxnSpPr>
        <p:spPr>
          <a:xfrm flipH="1">
            <a:off x="8373533" y="2053785"/>
            <a:ext cx="1769534" cy="46566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087897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8158185" y="2975400"/>
            <a:ext cx="230748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卡本內蘇維翁
特徵和風味</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479208" y="4760999"/>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黑醋栗</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黑櫻桃</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薄荷</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桉樹</a:t>
            </a:r>
            <a:endParaRPr lang="en-AU" sz="1400" dirty="0">
              <a:effectLst/>
              <a:latin typeface="Microsoft JhengHei" panose="020B0604030504040204" pitchFamily="34" charset="-120"/>
              <a:ea typeface="Microsoft JhengHei" panose="020B0604030504040204" pitchFamily="34" charset="-120"/>
            </a:endParaRP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辣椒（甜椒）</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黑醋栗</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4241041"/>
            <a:ext cx="15001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932950"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299500"/>
            <a:ext cx="4652237" cy="800284"/>
          </a:xfrm>
          <a:prstGeom prst="rect">
            <a:avLst/>
          </a:prstGeom>
        </p:spPr>
        <p:txBody>
          <a:bodyPr vert="horz" wrap="square" lIns="0" tIns="12065" rIns="0" bIns="0" rtlCol="0">
            <a:spAutoFit/>
          </a:bodyPr>
          <a:lstStyle/>
          <a:p>
            <a:pPr algn="ctr" defTabSz="914453">
              <a:lnSpc>
                <a:spcPct val="80000"/>
              </a:lnSpc>
              <a:spcBef>
                <a:spcPct val="0"/>
              </a:spcBef>
            </a:pPr>
            <a:r>
              <a:rPr lang="en-AU" altLang="zh-CN" sz="3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CABERNET</a:t>
            </a:r>
          </a:p>
          <a:p>
            <a:pPr algn="ctr" defTabSz="914453">
              <a:lnSpc>
                <a:spcPct val="80000"/>
              </a:lnSpc>
              <a:spcBef>
                <a:spcPct val="0"/>
              </a:spcBef>
            </a:pPr>
            <a:r>
              <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SAUVIGNON</a:t>
            </a:r>
          </a:p>
        </p:txBody>
      </p:sp>
      <p:cxnSp>
        <p:nvCxnSpPr>
          <p:cNvPr id="19" name="Straight Connector 18">
            <a:extLst>
              <a:ext uri="{FF2B5EF4-FFF2-40B4-BE49-F238E27FC236}">
                <a16:creationId xmlns:a16="http://schemas.microsoft.com/office/drawing/2014/main" id="{3D1805DE-0366-7DAF-FF5D-ECEDD7F29BB2}"/>
              </a:ext>
            </a:extLst>
          </p:cNvPr>
          <p:cNvCxnSpPr>
            <a:cxnSpLocks/>
          </p:cNvCxnSpPr>
          <p:nvPr/>
        </p:nvCxnSpPr>
        <p:spPr>
          <a:xfrm>
            <a:off x="10465665" y="2671795"/>
            <a:ext cx="0" cy="30360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19535FB7-6796-BC62-77CE-1F5070C9B0FE}"/>
              </a:ext>
            </a:extLst>
          </p:cNvPr>
          <p:cNvSpPr txBox="1"/>
          <p:nvPr/>
        </p:nvSpPr>
        <p:spPr>
          <a:xfrm>
            <a:off x="9103217" y="1981467"/>
            <a:ext cx="2724896" cy="610424"/>
          </a:xfrm>
          <a:prstGeom prst="rect">
            <a:avLst/>
          </a:prstGeom>
          <a:noFill/>
        </p:spPr>
        <p:txBody>
          <a:bodyPr wrap="square" anchor="b">
            <a:spAutoFit/>
          </a:bodyPr>
          <a:lstStyle/>
          <a:p>
            <a:pPr algn="ctr">
              <a:spcBef>
                <a:spcPts val="203"/>
              </a:spcBef>
            </a:pPr>
            <a:r>
              <a:rPr lang="zh-CN" altLang="en-US" sz="1600" dirty="0">
                <a:effectLst/>
                <a:latin typeface="Microsoft JhengHei" panose="020B0604030504040204" pitchFamily="34" charset="-120"/>
                <a:ea typeface="Microsoft JhengHei" panose="020B0604030504040204" pitchFamily="34" charset="-120"/>
              </a:rPr>
              <a:t>橡木風味</a:t>
            </a:r>
          </a:p>
          <a:p>
            <a:pPr algn="ctr">
              <a:spcBef>
                <a:spcPts val="203"/>
              </a:spcBef>
            </a:pPr>
            <a:r>
              <a:rPr lang="zh-CN" altLang="en-US" sz="1600" dirty="0">
                <a:latin typeface="Microsoft JhengHei" panose="020B0604030504040204" pitchFamily="34" charset="-120"/>
                <a:ea typeface="Microsoft JhengHei" panose="020B0604030504040204" pitchFamily="34" charset="-120"/>
              </a:rPr>
              <a:t>帶有烤麵包或香草的味道</a:t>
            </a:r>
            <a:endParaRPr lang="en-AU" sz="1600" dirty="0">
              <a:effectLst/>
              <a:latin typeface="Microsoft JhengHei" panose="020B0604030504040204" pitchFamily="34" charset="-120"/>
              <a:ea typeface="Microsoft JhengHei" panose="020B0604030504040204" pitchFamily="34" charset="-120"/>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Title 2">
            <a:extLst>
              <a:ext uri="{FF2B5EF4-FFF2-40B4-BE49-F238E27FC236}">
                <a16:creationId xmlns:a16="http://schemas.microsoft.com/office/drawing/2014/main" id="{5229C1C9-E1CF-C6F0-007F-D94EB5D2E8D1}"/>
              </a:ext>
            </a:extLst>
          </p:cNvPr>
          <p:cNvSpPr txBox="1"/>
          <p:nvPr/>
        </p:nvSpPr>
        <p:spPr>
          <a:xfrm>
            <a:off x="624071"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13" name="Oval 12">
            <a:extLst>
              <a:ext uri="{FF2B5EF4-FFF2-40B4-BE49-F238E27FC236}">
                <a16:creationId xmlns:a16="http://schemas.microsoft.com/office/drawing/2014/main" id="{BFCC548F-330E-A2E7-2994-BC6333F7C141}"/>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Title 2">
            <a:extLst>
              <a:ext uri="{FF2B5EF4-FFF2-40B4-BE49-F238E27FC236}">
                <a16:creationId xmlns:a16="http://schemas.microsoft.com/office/drawing/2014/main" id="{B30512E3-9E5A-18D3-3EC9-CB60F341DFA1}"/>
              </a:ext>
            </a:extLst>
          </p:cNvPr>
          <p:cNvSpPr txBox="1"/>
          <p:nvPr/>
        </p:nvSpPr>
        <p:spPr>
          <a:xfrm>
            <a:off x="3153631" y="2609088"/>
            <a:ext cx="211432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卡本內蘇維翁</a:t>
            </a:r>
          </a:p>
        </p:txBody>
      </p:sp>
      <p:cxnSp>
        <p:nvCxnSpPr>
          <p:cNvPr id="22" name="Straight Connector 21">
            <a:extLst>
              <a:ext uri="{FF2B5EF4-FFF2-40B4-BE49-F238E27FC236}">
                <a16:creationId xmlns:a16="http://schemas.microsoft.com/office/drawing/2014/main" id="{212851CA-41C6-48A8-2B82-2D011222375A}"/>
              </a:ext>
            </a:extLst>
          </p:cNvPr>
          <p:cNvCxnSpPr>
            <a:cxnSpLocks/>
          </p:cNvCxnSpPr>
          <p:nvPr/>
        </p:nvCxnSpPr>
        <p:spPr>
          <a:xfrm>
            <a:off x="1180407" y="2269845"/>
            <a:ext cx="87241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146EEED7-62B3-EF5B-E5D0-6F3A6B00048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0" name="Title 2">
            <a:extLst>
              <a:ext uri="{FF2B5EF4-FFF2-40B4-BE49-F238E27FC236}">
                <a16:creationId xmlns:a16="http://schemas.microsoft.com/office/drawing/2014/main" id="{E5F59C5A-905F-E113-D798-17E5B377147C}"/>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32" name="Oval 31">
            <a:extLst>
              <a:ext uri="{FF2B5EF4-FFF2-40B4-BE49-F238E27FC236}">
                <a16:creationId xmlns:a16="http://schemas.microsoft.com/office/drawing/2014/main" id="{1DA6B22D-C54D-57EA-4849-9760FB572D3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Title 2">
            <a:extLst>
              <a:ext uri="{FF2B5EF4-FFF2-40B4-BE49-F238E27FC236}">
                <a16:creationId xmlns:a16="http://schemas.microsoft.com/office/drawing/2014/main" id="{2F77244C-C5DF-7AFE-22E0-3AD36C6ECECB}"/>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輕盈</a:t>
            </a:r>
          </a:p>
        </p:txBody>
      </p:sp>
      <p:sp>
        <p:nvSpPr>
          <p:cNvPr id="43" name="Title 2">
            <a:extLst>
              <a:ext uri="{FF2B5EF4-FFF2-40B4-BE49-F238E27FC236}">
                <a16:creationId xmlns:a16="http://schemas.microsoft.com/office/drawing/2014/main" id="{82900D03-17B9-7606-5D9F-0956564BBFB8}"/>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44" name="Title 2">
            <a:extLst>
              <a:ext uri="{FF2B5EF4-FFF2-40B4-BE49-F238E27FC236}">
                <a16:creationId xmlns:a16="http://schemas.microsoft.com/office/drawing/2014/main" id="{F65BF259-A91A-E133-7B5F-9788069AE3E0}"/>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豐滿</a:t>
            </a:r>
          </a:p>
        </p:txBody>
      </p:sp>
      <p:sp>
        <p:nvSpPr>
          <p:cNvPr id="45" name="Oval 44">
            <a:extLst>
              <a:ext uri="{FF2B5EF4-FFF2-40B4-BE49-F238E27FC236}">
                <a16:creationId xmlns:a16="http://schemas.microsoft.com/office/drawing/2014/main" id="{F7D7A53A-D5C6-C77F-19C4-5F624A97FDB4}"/>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Title 2">
            <a:extLst>
              <a:ext uri="{FF2B5EF4-FFF2-40B4-BE49-F238E27FC236}">
                <a16:creationId xmlns:a16="http://schemas.microsoft.com/office/drawing/2014/main" id="{B3A556BC-F2C3-A010-DE8A-9ED7B94C650B}"/>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56" name="Title 2">
            <a:extLst>
              <a:ext uri="{FF2B5EF4-FFF2-40B4-BE49-F238E27FC236}">
                <a16:creationId xmlns:a16="http://schemas.microsoft.com/office/drawing/2014/main" id="{A60A6DD6-4DC5-81E1-7D80-2B7440B3A8B1}"/>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57" name="Title 2">
            <a:extLst>
              <a:ext uri="{FF2B5EF4-FFF2-40B4-BE49-F238E27FC236}">
                <a16:creationId xmlns:a16="http://schemas.microsoft.com/office/drawing/2014/main" id="{13A368B6-D19D-78AB-A3AD-55743DD795A6}"/>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58" name="Straight Connector 57">
            <a:extLst>
              <a:ext uri="{FF2B5EF4-FFF2-40B4-BE49-F238E27FC236}">
                <a16:creationId xmlns:a16="http://schemas.microsoft.com/office/drawing/2014/main" id="{D4B79C76-8C9F-1DFA-C1E6-4AB5DD26FEB0}"/>
              </a:ext>
            </a:extLst>
          </p:cNvPr>
          <p:cNvCxnSpPr>
            <a:cxnSpLocks/>
          </p:cNvCxnSpPr>
          <p:nvPr/>
        </p:nvCxnSpPr>
        <p:spPr>
          <a:xfrm>
            <a:off x="1180407" y="3378915"/>
            <a:ext cx="87241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6B11F029-B6C7-D7F1-7D8C-9F2EBA9CFE31}"/>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60" name="Straight Connector 59">
            <a:extLst>
              <a:ext uri="{FF2B5EF4-FFF2-40B4-BE49-F238E27FC236}">
                <a16:creationId xmlns:a16="http://schemas.microsoft.com/office/drawing/2014/main" id="{97B6C1CA-7E59-675F-9684-46501B8DF087}"/>
              </a:ext>
            </a:extLst>
          </p:cNvPr>
          <p:cNvCxnSpPr>
            <a:cxnSpLocks/>
          </p:cNvCxnSpPr>
          <p:nvPr/>
        </p:nvCxnSpPr>
        <p:spPr>
          <a:xfrm>
            <a:off x="1180407" y="4250066"/>
            <a:ext cx="87241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0" name="Title 2">
            <a:extLst>
              <a:ext uri="{FF2B5EF4-FFF2-40B4-BE49-F238E27FC236}">
                <a16:creationId xmlns:a16="http://schemas.microsoft.com/office/drawing/2014/main" id="{FC762AE6-9531-13AB-B2DB-199636120B16}"/>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71" name="Title 2">
            <a:extLst>
              <a:ext uri="{FF2B5EF4-FFF2-40B4-BE49-F238E27FC236}">
                <a16:creationId xmlns:a16="http://schemas.microsoft.com/office/drawing/2014/main" id="{131D9B4B-DCDB-CCD8-957C-1A3FC6E853B2}"/>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74" name="Oval 73">
            <a:extLst>
              <a:ext uri="{FF2B5EF4-FFF2-40B4-BE49-F238E27FC236}">
                <a16:creationId xmlns:a16="http://schemas.microsoft.com/office/drawing/2014/main" id="{2592C60E-7C65-566B-6216-4F0C49AFEBF6}"/>
              </a:ext>
            </a:extLst>
          </p:cNvPr>
          <p:cNvSpPr/>
          <p:nvPr/>
        </p:nvSpPr>
        <p:spPr>
          <a:xfrm>
            <a:off x="2104517" y="48420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48391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48391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Title 2">
            <a:extLst>
              <a:ext uri="{FF2B5EF4-FFF2-40B4-BE49-F238E27FC236}">
                <a16:creationId xmlns:a16="http://schemas.microsoft.com/office/drawing/2014/main" id="{D163C73A-559F-2E3D-7ECD-A0B6EB158FEA}"/>
              </a:ext>
            </a:extLst>
          </p:cNvPr>
          <p:cNvSpPr txBox="1"/>
          <p:nvPr/>
        </p:nvSpPr>
        <p:spPr>
          <a:xfrm>
            <a:off x="624070" y="485083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單寧</a:t>
            </a:r>
          </a:p>
        </p:txBody>
      </p:sp>
      <p:cxnSp>
        <p:nvCxnSpPr>
          <p:cNvPr id="84" name="Straight Connector 83">
            <a:extLst>
              <a:ext uri="{FF2B5EF4-FFF2-40B4-BE49-F238E27FC236}">
                <a16:creationId xmlns:a16="http://schemas.microsoft.com/office/drawing/2014/main" id="{580A5392-803F-4921-AB81-E0B766AEEA69}"/>
              </a:ext>
            </a:extLst>
          </p:cNvPr>
          <p:cNvCxnSpPr>
            <a:cxnSpLocks/>
          </p:cNvCxnSpPr>
          <p:nvPr/>
        </p:nvCxnSpPr>
        <p:spPr>
          <a:xfrm>
            <a:off x="1180407" y="5018703"/>
            <a:ext cx="87241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Oval 84">
            <a:extLst>
              <a:ext uri="{FF2B5EF4-FFF2-40B4-BE49-F238E27FC236}">
                <a16:creationId xmlns:a16="http://schemas.microsoft.com/office/drawing/2014/main" id="{D61DE221-C84F-6201-D503-95FCACC6B5A7}"/>
              </a:ext>
            </a:extLst>
          </p:cNvPr>
          <p:cNvSpPr/>
          <p:nvPr/>
        </p:nvSpPr>
        <p:spPr>
          <a:xfrm>
            <a:off x="2104517" y="606856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0656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0656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0656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0656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A964303D-29CA-B396-7085-9E15E3A22940}"/>
              </a:ext>
            </a:extLst>
          </p:cNvPr>
          <p:cNvSpPr/>
          <p:nvPr/>
        </p:nvSpPr>
        <p:spPr>
          <a:xfrm>
            <a:off x="4284339" y="60656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0656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78716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697804" y="5787009"/>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13.5% – 15.5%</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78716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95" name="Title 2">
            <a:extLst>
              <a:ext uri="{FF2B5EF4-FFF2-40B4-BE49-F238E27FC236}">
                <a16:creationId xmlns:a16="http://schemas.microsoft.com/office/drawing/2014/main" id="{CD74EF1F-3A25-7105-BA18-4E25F0EDDA51}"/>
              </a:ext>
            </a:extLst>
          </p:cNvPr>
          <p:cNvSpPr txBox="1"/>
          <p:nvPr/>
        </p:nvSpPr>
        <p:spPr>
          <a:xfrm>
            <a:off x="624070" y="607737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96" name="Straight Connector 95">
            <a:extLst>
              <a:ext uri="{FF2B5EF4-FFF2-40B4-BE49-F238E27FC236}">
                <a16:creationId xmlns:a16="http://schemas.microsoft.com/office/drawing/2014/main" id="{1961FD5E-62E9-2AE3-307A-F05ABD44FEEC}"/>
              </a:ext>
            </a:extLst>
          </p:cNvPr>
          <p:cNvCxnSpPr>
            <a:cxnSpLocks/>
          </p:cNvCxnSpPr>
          <p:nvPr/>
        </p:nvCxnSpPr>
        <p:spPr>
          <a:xfrm>
            <a:off x="1180407" y="6245248"/>
            <a:ext cx="87241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3702072" y="244400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272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269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269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Title 2">
            <a:extLst>
              <a:ext uri="{FF2B5EF4-FFF2-40B4-BE49-F238E27FC236}">
                <a16:creationId xmlns:a16="http://schemas.microsoft.com/office/drawing/2014/main" id="{0419AE92-F7EC-06FF-C273-7B03C833522E}"/>
              </a:ext>
            </a:extLst>
          </p:cNvPr>
          <p:cNvSpPr txBox="1"/>
          <p:nvPr/>
        </p:nvSpPr>
        <p:spPr>
          <a:xfrm>
            <a:off x="624070" y="5281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08" name="Straight Connector 107">
            <a:extLst>
              <a:ext uri="{FF2B5EF4-FFF2-40B4-BE49-F238E27FC236}">
                <a16:creationId xmlns:a16="http://schemas.microsoft.com/office/drawing/2014/main" id="{CD0CD122-3215-2D19-41AF-8119685CAD02}"/>
              </a:ext>
            </a:extLst>
          </p:cNvPr>
          <p:cNvCxnSpPr>
            <a:cxnSpLocks/>
          </p:cNvCxnSpPr>
          <p:nvPr/>
        </p:nvCxnSpPr>
        <p:spPr>
          <a:xfrm>
            <a:off x="1180407" y="5449032"/>
            <a:ext cx="87241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9" name="Title 2">
            <a:extLst>
              <a:ext uri="{FF2B5EF4-FFF2-40B4-BE49-F238E27FC236}">
                <a16:creationId xmlns:a16="http://schemas.microsoft.com/office/drawing/2014/main" id="{CB756EE3-2F15-2351-D7FF-10FA262E79B7}"/>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grpSp>
        <p:nvGrpSpPr>
          <p:cNvPr id="110" name="Group 109">
            <a:extLst>
              <a:ext uri="{FF2B5EF4-FFF2-40B4-BE49-F238E27FC236}">
                <a16:creationId xmlns:a16="http://schemas.microsoft.com/office/drawing/2014/main" id="{AB5BDD7A-EEDD-5B51-C03E-12CD3C8BF5B7}"/>
              </a:ext>
            </a:extLst>
          </p:cNvPr>
          <p:cNvGrpSpPr/>
          <p:nvPr/>
        </p:nvGrpSpPr>
        <p:grpSpPr>
          <a:xfrm>
            <a:off x="4652058" y="6075434"/>
            <a:ext cx="278634" cy="272668"/>
            <a:chOff x="8032638" y="5926610"/>
            <a:chExt cx="278634" cy="272668"/>
          </a:xfrm>
        </p:grpSpPr>
        <p:sp>
          <p:nvSpPr>
            <p:cNvPr id="111" name="Freeform 110">
              <a:extLst>
                <a:ext uri="{FF2B5EF4-FFF2-40B4-BE49-F238E27FC236}">
                  <a16:creationId xmlns:a16="http://schemas.microsoft.com/office/drawing/2014/main" id="{F3B20145-BD55-5EFB-574C-258EABE68B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2" name="Freeform 111">
              <a:extLst>
                <a:ext uri="{FF2B5EF4-FFF2-40B4-BE49-F238E27FC236}">
                  <a16:creationId xmlns:a16="http://schemas.microsoft.com/office/drawing/2014/main" id="{B6F7FA4A-DD87-0E47-F405-1307329BC91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13" name="Group 112">
            <a:extLst>
              <a:ext uri="{FF2B5EF4-FFF2-40B4-BE49-F238E27FC236}">
                <a16:creationId xmlns:a16="http://schemas.microsoft.com/office/drawing/2014/main" id="{62A5A0A3-DFF9-2205-3D06-99AC851FC068}"/>
              </a:ext>
            </a:extLst>
          </p:cNvPr>
          <p:cNvGrpSpPr/>
          <p:nvPr/>
        </p:nvGrpSpPr>
        <p:grpSpPr>
          <a:xfrm rot="10800000">
            <a:off x="3926344" y="6075434"/>
            <a:ext cx="278634" cy="272668"/>
            <a:chOff x="8032638" y="5926610"/>
            <a:chExt cx="278634" cy="272668"/>
          </a:xfrm>
        </p:grpSpPr>
        <p:sp>
          <p:nvSpPr>
            <p:cNvPr id="114" name="Freeform 113">
              <a:extLst>
                <a:ext uri="{FF2B5EF4-FFF2-40B4-BE49-F238E27FC236}">
                  <a16:creationId xmlns:a16="http://schemas.microsoft.com/office/drawing/2014/main" id="{1443FFEC-E5C9-CDA6-011A-292D0591936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5" name="Freeform 114">
              <a:extLst>
                <a:ext uri="{FF2B5EF4-FFF2-40B4-BE49-F238E27FC236}">
                  <a16:creationId xmlns:a16="http://schemas.microsoft.com/office/drawing/2014/main" id="{7F73064C-3A6F-BCF8-0BAF-B00D09470D5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200193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286874" y="3444927"/>
            <a:ext cx="1516650" cy="791312"/>
          </a:xfrm>
        </p:spPr>
        <p:txBody>
          <a:bodyPr/>
          <a:lstStyle/>
          <a:p>
            <a:pPr algn="ctr"/>
            <a:r>
              <a:rPr lang="zh-CN" altLang="en-US" sz="1400" b="1" dirty="0">
                <a:solidFill>
                  <a:prstClr val="black"/>
                </a:solidFill>
                <a:cs typeface="Hellix SemiBold"/>
              </a:rPr>
              <a:t>肥肉</a:t>
            </a:r>
            <a:r>
              <a:rPr lang="zh-CN" altLang="en-US" sz="1400" dirty="0">
                <a:solidFill>
                  <a:prstClr val="black"/>
                </a:solidFill>
                <a:cs typeface="Hellix SemiBold"/>
              </a:rPr>
              <a:t>
例如羊排</a:t>
            </a: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zh-CN" altLang="en-US" b="1" dirty="0">
                <a:solidFill>
                  <a:schemeClr val="accent1"/>
                </a:solidFill>
              </a:rPr>
              <a:t>食物搭配</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21635" y="4176464"/>
            <a:ext cx="4059813" cy="800284"/>
          </a:xfrm>
          <a:prstGeom prst="rect">
            <a:avLst/>
          </a:prstGeom>
        </p:spPr>
        <p:txBody>
          <a:bodyPr vert="horz" wrap="square" lIns="0" tIns="12065" rIns="0" bIns="0" rtlCol="0">
            <a:spAutoFit/>
          </a:bodyPr>
          <a:lstStyle/>
          <a:p>
            <a:pPr algn="ctr" defTabSz="914453">
              <a:lnSpc>
                <a:spcPct val="80000"/>
              </a:lnSpc>
              <a:spcBef>
                <a:spcPct val="0"/>
              </a:spcBef>
            </a:pPr>
            <a:r>
              <a:rPr lang="en-AU" altLang="zh-CN" sz="3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CABERNET</a:t>
            </a:r>
          </a:p>
          <a:p>
            <a:pPr algn="ctr" defTabSz="914453">
              <a:lnSpc>
                <a:spcPct val="80000"/>
              </a:lnSpc>
              <a:spcBef>
                <a:spcPct val="0"/>
              </a:spcBef>
            </a:pPr>
            <a:r>
              <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SAUVIGNON</a:t>
            </a:r>
          </a:p>
        </p:txBody>
      </p:sp>
      <p:pic>
        <p:nvPicPr>
          <p:cNvPr id="2" name="Picture 1">
            <a:extLst>
              <a:ext uri="{FF2B5EF4-FFF2-40B4-BE49-F238E27FC236}">
                <a16:creationId xmlns:a16="http://schemas.microsoft.com/office/drawing/2014/main" id="{087DD8B8-B379-1A86-AEEF-8A56B6EFE7BD}"/>
              </a:ext>
            </a:extLst>
          </p:cNvPr>
          <p:cNvPicPr>
            <a:picLocks noChangeAspect="1"/>
          </p:cNvPicPr>
          <p:nvPr/>
        </p:nvPicPr>
        <p:blipFill>
          <a:blip r:embed="rId3"/>
          <a:stretch>
            <a:fillRect/>
          </a:stretch>
        </p:blipFill>
        <p:spPr>
          <a:xfrm>
            <a:off x="4105130" y="1790898"/>
            <a:ext cx="2336800" cy="1485900"/>
          </a:xfrm>
          <a:prstGeom prst="rect">
            <a:avLst/>
          </a:prstGeom>
        </p:spPr>
      </p:pic>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8057796" y="3444927"/>
            <a:ext cx="1842661"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牛肉部位</a:t>
            </a:r>
            <a:r>
              <a:rPr lang="zh-CN" altLang="en-US" sz="1400" dirty="0">
                <a:solidFill>
                  <a:prstClr val="black"/>
                </a:solidFill>
                <a:ea typeface="Microsoft JhengHei" panose="020B0604030504040204" pitchFamily="34" charset="-120"/>
                <a:cs typeface="Hellix SemiBold"/>
              </a:rPr>
              <a:t>
例如肋骨和蘇格蘭菲力</a:t>
            </a:r>
          </a:p>
        </p:txBody>
      </p:sp>
      <p:pic>
        <p:nvPicPr>
          <p:cNvPr id="9" name="Picture 8">
            <a:extLst>
              <a:ext uri="{FF2B5EF4-FFF2-40B4-BE49-F238E27FC236}">
                <a16:creationId xmlns:a16="http://schemas.microsoft.com/office/drawing/2014/main" id="{0323D2E7-A6FA-CBBC-5116-07DAD07590B7}"/>
              </a:ext>
            </a:extLst>
          </p:cNvPr>
          <p:cNvPicPr>
            <a:picLocks noChangeAspect="1"/>
          </p:cNvPicPr>
          <p:nvPr/>
        </p:nvPicPr>
        <p:blipFill>
          <a:blip r:embed="rId4"/>
          <a:stretch>
            <a:fillRect/>
          </a:stretch>
        </p:blipFill>
        <p:spPr>
          <a:xfrm>
            <a:off x="7366232" y="1923006"/>
            <a:ext cx="2695424" cy="1431944"/>
          </a:xfrm>
          <a:prstGeom prst="rect">
            <a:avLst/>
          </a:prstGeom>
        </p:spPr>
      </p:pic>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5954807" y="6200710"/>
            <a:ext cx="1516650"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燉牛肉</a:t>
            </a:r>
            <a:endParaRPr lang="en-AU" sz="1400" b="1" dirty="0">
              <a:solidFill>
                <a:prstClr val="black"/>
              </a:solidFill>
              <a:ea typeface="Microsoft JhengHei" panose="020B0604030504040204" pitchFamily="34" charset="-120"/>
              <a:cs typeface="Hellix SemiBold"/>
            </a:endParaRPr>
          </a:p>
        </p:txBody>
      </p:sp>
      <p:sp>
        <p:nvSpPr>
          <p:cNvPr id="12" name="Text Placeholder 3">
            <a:extLst>
              <a:ext uri="{FF2B5EF4-FFF2-40B4-BE49-F238E27FC236}">
                <a16:creationId xmlns:a16="http://schemas.microsoft.com/office/drawing/2014/main" id="{967EA878-38A9-CB5D-A21F-479E0AAE3B4B}"/>
              </a:ext>
            </a:extLst>
          </p:cNvPr>
          <p:cNvSpPr txBox="1">
            <a:spLocks/>
          </p:cNvSpPr>
          <p:nvPr/>
        </p:nvSpPr>
        <p:spPr>
          <a:xfrm>
            <a:off x="9654740" y="6200710"/>
            <a:ext cx="1758326"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鴨胸</a:t>
            </a:r>
            <a:endParaRPr lang="en-AU" sz="1400" b="1" dirty="0">
              <a:solidFill>
                <a:prstClr val="black"/>
              </a:solidFill>
              <a:ea typeface="Microsoft JhengHei" panose="020B0604030504040204" pitchFamily="34" charset="-120"/>
              <a:cs typeface="Hellix SemiBold"/>
            </a:endParaRPr>
          </a:p>
        </p:txBody>
      </p:sp>
      <p:pic>
        <p:nvPicPr>
          <p:cNvPr id="14" name="Picture 13">
            <a:extLst>
              <a:ext uri="{FF2B5EF4-FFF2-40B4-BE49-F238E27FC236}">
                <a16:creationId xmlns:a16="http://schemas.microsoft.com/office/drawing/2014/main" id="{BF139805-4EFD-C916-65D3-35993E6578ED}"/>
              </a:ext>
            </a:extLst>
          </p:cNvPr>
          <p:cNvPicPr>
            <a:picLocks noChangeAspect="1"/>
          </p:cNvPicPr>
          <p:nvPr/>
        </p:nvPicPr>
        <p:blipFill>
          <a:blip r:embed="rId5"/>
          <a:stretch>
            <a:fillRect/>
          </a:stretch>
        </p:blipFill>
        <p:spPr>
          <a:xfrm>
            <a:off x="5461822" y="4326216"/>
            <a:ext cx="2217378" cy="1710549"/>
          </a:xfrm>
          <a:prstGeom prst="rect">
            <a:avLst/>
          </a:prstGeom>
        </p:spPr>
      </p:pic>
      <p:pic>
        <p:nvPicPr>
          <p:cNvPr id="22" name="Picture 21">
            <a:extLst>
              <a:ext uri="{FF2B5EF4-FFF2-40B4-BE49-F238E27FC236}">
                <a16:creationId xmlns:a16="http://schemas.microsoft.com/office/drawing/2014/main" id="{BA3D0543-9113-E42D-5517-8C7979F05A77}"/>
              </a:ext>
            </a:extLst>
          </p:cNvPr>
          <p:cNvPicPr>
            <a:picLocks noChangeAspect="1"/>
          </p:cNvPicPr>
          <p:nvPr/>
        </p:nvPicPr>
        <p:blipFill>
          <a:blip r:embed="rId6"/>
          <a:stretch>
            <a:fillRect/>
          </a:stretch>
        </p:blipFill>
        <p:spPr>
          <a:xfrm>
            <a:off x="9112250" y="4872689"/>
            <a:ext cx="2451100" cy="952500"/>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zh-CN" altLang="en-US" b="1" dirty="0">
                <a:solidFill>
                  <a:schemeClr val="accent5"/>
                </a:solidFill>
              </a:rPr>
              <a:t>卡本內蘇維翁</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6" y="1103266"/>
            <a:ext cx="4736614" cy="1325563"/>
          </a:xfrm>
        </p:spPr>
        <p:txBody>
          <a:bodyPr/>
          <a:lstStyle/>
          <a:p>
            <a:r>
              <a:rPr lang="zh-CN" altLang="en-US" b="1" kern="1000" spc="-100" dirty="0"/>
              <a:t>風味複雜的</a:t>
            </a:r>
            <a:endParaRPr lang="en-US" altLang="zh-CN" b="1" kern="1000" spc="-100" dirty="0"/>
          </a:p>
          <a:p>
            <a:r>
              <a:rPr lang="zh-CN" altLang="en-US" b="1" kern="1000" spc="-100" dirty="0"/>
              <a:t>澳大利亞珍寶</a:t>
            </a:r>
          </a:p>
        </p:txBody>
      </p:sp>
    </p:spTree>
    <p:extLst>
      <p:ext uri="{BB962C8B-B14F-4D97-AF65-F5344CB8AC3E}">
        <p14:creationId xmlns:p14="http://schemas.microsoft.com/office/powerpoint/2010/main" val="380755108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E9597010-5E36-147E-E0B0-8EC83C13E6D9}"/>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zh-CN" altLang="en-US" b="1" dirty="0">
                <a:solidFill>
                  <a:schemeClr val="accent5"/>
                </a:solidFill>
              </a:rPr>
              <a:t>卡本內蘇維翁</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932528" cy="1670704"/>
          </a:xfrm>
        </p:spPr>
        <p:txBody>
          <a:bodyPr/>
          <a:lstStyle/>
          <a:p>
            <a:pPr marL="0" indent="0">
              <a:lnSpc>
                <a:spcPct val="98000"/>
              </a:lnSpc>
              <a:spcBef>
                <a:spcPct val="0"/>
              </a:spcBef>
              <a:buNone/>
            </a:pPr>
            <a:r>
              <a:rPr lang="zh-CN" altLang="en-US" dirty="0">
                <a:solidFill>
                  <a:schemeClr val="bg1"/>
                </a:solidFill>
              </a:rPr>
              <a:t>卡本內蘇維翁的美麗遠不止於外表，儘管這種深色黑葡萄品種非常引人注目。在表面之下，卡本內蘇維翁擁有大量的單寧、明亮的酸度和易於識別的香氣。</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zh-CN" altLang="en-US" sz="4800" b="1" kern="1000" spc="-100" dirty="0"/>
              <a:t>真正的澳洲經典</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52089-EAFC-5AB5-1838-6A6B4F7C0922}"/>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8FC73272-C567-D2D8-98D8-9CB143688BA8}"/>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A9B2779C-C432-5D5C-E0A4-BDA1BD14B581}"/>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423790321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3277106"/>
            <a:ext cx="4829691" cy="1530521"/>
          </a:xfrm>
        </p:spPr>
        <p:txBody>
          <a:bodyPr/>
          <a:lstStyle/>
          <a:p>
            <a:pPr>
              <a:spcBef>
                <a:spcPts val="800"/>
              </a:spcBef>
            </a:pPr>
            <a:r>
              <a:rPr lang="zh-CN" altLang="en-US" dirty="0"/>
              <a:t>卡本內蘇維翁的歷史</a:t>
            </a:r>
          </a:p>
          <a:p>
            <a:pPr>
              <a:spcBef>
                <a:spcPts val="800"/>
              </a:spcBef>
            </a:pPr>
            <a:r>
              <a:rPr lang="zh-CN" altLang="en-US" dirty="0"/>
              <a:t>如何種植</a:t>
            </a:r>
          </a:p>
          <a:p>
            <a:pPr>
              <a:spcBef>
                <a:spcPts val="800"/>
              </a:spcBef>
            </a:pPr>
            <a:r>
              <a:rPr lang="zh-CN" altLang="en-US" dirty="0"/>
              <a:t>影響風格的技術</a:t>
            </a:r>
          </a:p>
          <a:p>
            <a:pPr>
              <a:spcBef>
                <a:spcPts val="800"/>
              </a:spcBef>
            </a:pPr>
            <a:r>
              <a:rPr lang="zh-CN" altLang="en-US" dirty="0"/>
              <a:t>混釀</a:t>
            </a:r>
          </a:p>
          <a:p>
            <a:pPr>
              <a:spcBef>
                <a:spcPts val="800"/>
              </a:spcBef>
            </a:pPr>
            <a:r>
              <a:rPr lang="zh-CN" altLang="en-US" dirty="0"/>
              <a:t>在哪裡種植</a:t>
            </a:r>
          </a:p>
          <a:p>
            <a:pPr>
              <a:spcBef>
                <a:spcPts val="800"/>
              </a:spcBef>
            </a:pPr>
            <a:r>
              <a:rPr lang="zh-CN" altLang="en-US" dirty="0"/>
              <a:t>特性和風味</a:t>
            </a:r>
          </a:p>
          <a:p>
            <a:endParaRPr lang="en-US" dirty="0"/>
          </a:p>
        </p:txBody>
      </p:sp>
      <p:sp>
        <p:nvSpPr>
          <p:cNvPr id="6" name="Title 2">
            <a:extLst>
              <a:ext uri="{FF2B5EF4-FFF2-40B4-BE49-F238E27FC236}">
                <a16:creationId xmlns:a16="http://schemas.microsoft.com/office/drawing/2014/main" id="{C6C691D8-BBA5-E43F-E048-FAA1644CF9C5}"/>
              </a:ext>
            </a:extLst>
          </p:cNvPr>
          <p:cNvSpPr txBox="1">
            <a:spLocks/>
          </p:cNvSpPr>
          <p:nvPr/>
        </p:nvSpPr>
        <p:spPr>
          <a:xfrm>
            <a:off x="6310705" y="584200"/>
            <a:ext cx="482969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zh-Hant" sz="5400" b="1">
                <a:solidFill>
                  <a:schemeClr val="accent1"/>
                </a:solidFill>
                <a:latin typeface="Neue Haas Grotesk Text Pro"/>
              </a:rPr>
              <a:t>今天</a:t>
            </a:r>
            <a:br>
              <a:rPr lang="zh-Hant" sz="5400" b="1">
                <a:solidFill>
                  <a:schemeClr val="accent1"/>
                </a:solidFill>
                <a:latin typeface="Neue Haas Grotesk Text Pro"/>
              </a:rPr>
            </a:br>
            <a:r>
              <a:rPr lang="zh-Hant" sz="5400" b="1">
                <a:solidFill>
                  <a:schemeClr val="accent1"/>
                </a:solidFill>
                <a:latin typeface="Neue Haas Grotesk Text Pro"/>
              </a:rPr>
              <a:t>我們</a:t>
            </a:r>
            <a:br>
              <a:rPr lang="zh-Hant" sz="5400" b="1">
                <a:solidFill>
                  <a:schemeClr val="accent1"/>
                </a:solidFill>
                <a:latin typeface="Neue Haas Grotesk Text Pro"/>
              </a:rPr>
            </a:br>
            <a:r>
              <a:rPr lang="zh-Hant" sz="5400" b="1">
                <a:solidFill>
                  <a:schemeClr val="accent1"/>
                </a:solidFill>
                <a:latin typeface="Neue Haas Grotesk Text Pro"/>
              </a:rPr>
              <a:t>將涵蓋</a:t>
            </a:r>
            <a:endParaRPr lang="zh-Hant" sz="5400" b="1" dirty="0">
              <a:solidFill>
                <a:schemeClr val="accent1"/>
              </a:solidFill>
              <a:latin typeface="Neue Haas Grotesk Text Pro"/>
            </a:endParaRP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bunch of grapes on a vine  AI-generated content may be incorrect.">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840301" y="339046"/>
            <a:ext cx="4351699" cy="2713065"/>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369423" y="3672836"/>
            <a:ext cx="2382787" cy="662774"/>
          </a:xfrm>
        </p:spPr>
        <p:txBody>
          <a:bodyPr/>
          <a:lstStyle/>
          <a:p>
            <a:r>
              <a:rPr lang="zh-CN" altLang="en-US" b="1" dirty="0"/>
              <a:t>1832</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369424" y="4335617"/>
            <a:ext cx="2685916" cy="1461301"/>
          </a:xfrm>
        </p:spPr>
        <p:txBody>
          <a:bodyPr/>
          <a:lstStyle/>
          <a:p>
            <a:pPr>
              <a:lnSpc>
                <a:spcPct val="95000"/>
              </a:lnSpc>
            </a:pPr>
            <a:r>
              <a:rPr lang="zh-CN" altLang="en-US" sz="1600" dirty="0"/>
              <a:t>卡本內蘇維翁隨著葡萄酒先驅 James Busby 進口的藏品抵達澳洲。</a:t>
            </a: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4750721" y="2241150"/>
            <a:ext cx="2377418" cy="1461301"/>
          </a:xfrm>
        </p:spPr>
        <p:txBody>
          <a:bodyPr/>
          <a:lstStyle/>
          <a:p>
            <a:pPr>
              <a:lnSpc>
                <a:spcPct val="95000"/>
              </a:lnSpc>
            </a:pPr>
            <a:r>
              <a:rPr lang="zh-CN" altLang="en-US" sz="1600" dirty="0"/>
              <a:t>據信是世界上最古老的生產性卡本內蘇維翁葡萄藤種植在奔富酒莊 42 區卡琳娜。</a:t>
            </a:r>
          </a:p>
          <a:p>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4750720" y="1578376"/>
            <a:ext cx="2120040" cy="662774"/>
          </a:xfrm>
        </p:spPr>
        <p:txBody>
          <a:bodyPr/>
          <a:lstStyle/>
          <a:p>
            <a:r>
              <a:rPr lang="zh-CN" altLang="en-US" b="1" dirty="0"/>
              <a:t>1888</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9147989" y="4245082"/>
            <a:ext cx="2382787" cy="1461301"/>
          </a:xfrm>
        </p:spPr>
        <p:txBody>
          <a:bodyPr/>
          <a:lstStyle/>
          <a:p>
            <a:pPr>
              <a:lnSpc>
                <a:spcPct val="95000"/>
              </a:lnSpc>
            </a:pPr>
            <a:r>
              <a:rPr lang="zh-CN" altLang="en-US" sz="1600" dirty="0"/>
              <a:t>卡本內蘇維翁僅佔澳洲壓榨葡萄的 620 噸。</a:t>
            </a:r>
          </a:p>
          <a:p>
            <a:endParaRPr lang="en-US" dirty="0"/>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9137103" y="3561231"/>
            <a:ext cx="2120040" cy="662774"/>
          </a:xfrm>
        </p:spPr>
        <p:txBody>
          <a:bodyPr/>
          <a:lstStyle/>
          <a:p>
            <a:r>
              <a:rPr lang="zh-CN" altLang="en-US" b="1" dirty="0"/>
              <a:t>1966</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3145421" cy="1325563"/>
          </a:xfrm>
        </p:spPr>
        <p:txBody>
          <a:bodyPr/>
          <a:lstStyle/>
          <a:p>
            <a:r>
              <a:rPr lang="zh-CN" altLang="en-US" b="1" dirty="0">
                <a:solidFill>
                  <a:schemeClr val="accent1"/>
                </a:solidFill>
              </a:rPr>
              <a:t>澳洲卡本內蘇維翁的歷史</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b="-14"/>
          <a:stretch/>
        </p:blipFill>
        <p:spPr>
          <a:xfrm>
            <a:off x="6456363" y="376238"/>
            <a:ext cx="5735637" cy="6118225"/>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976345" cy="1461301"/>
          </a:xfrm>
        </p:spPr>
        <p:txBody>
          <a:bodyPr/>
          <a:lstStyle/>
          <a:p>
            <a:pPr>
              <a:lnSpc>
                <a:spcPct val="90000"/>
              </a:lnSpc>
            </a:pPr>
            <a:r>
              <a:rPr lang="zh-CN" altLang="en-US" sz="1600" dirty="0"/>
              <a:t>50 年後，透過創新和工藝——以及為了滿足這種特殊風格的普及需求——澳洲壓榨了 255,000 噸的卡本內蘇維翁。</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p>
            <a:r>
              <a:rPr lang="zh-CN" altLang="en-US" b="1" dirty="0"/>
              <a:t>2016</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016068" y="1506344"/>
            <a:ext cx="2976345" cy="1461301"/>
          </a:xfrm>
        </p:spPr>
        <p:txBody>
          <a:bodyPr/>
          <a:lstStyle/>
          <a:p>
            <a:pPr>
              <a:lnSpc>
                <a:spcPct val="90000"/>
              </a:lnSpc>
            </a:pPr>
            <a:r>
              <a:rPr lang="zh-CN" altLang="en-US" sz="1600" dirty="0"/>
              <a:t>澳洲各地的釀酒師尊重並尊重該品種的豐富歷史，同時努力釀造出最好的葡萄酒，釀造出美味的卡本內蘇維翁，展現出產地的特色。</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005183" y="822493"/>
            <a:ext cx="2120040" cy="662774"/>
          </a:xfrm>
        </p:spPr>
        <p:txBody>
          <a:bodyPr/>
          <a:lstStyle/>
          <a:p>
            <a:r>
              <a:rPr lang="zh-CN" altLang="en-US" b="1" dirty="0"/>
              <a:t>今天</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zh-CN" altLang="en-US" b="1" dirty="0">
                <a:solidFill>
                  <a:schemeClr val="accent5"/>
                </a:solidFill>
              </a:rPr>
              <a:t>葡萄栽培</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3990445" cy="1670704"/>
          </a:xfrm>
        </p:spPr>
        <p:txBody>
          <a:bodyPr/>
          <a:lstStyle/>
          <a:p>
            <a:pPr marL="0" indent="0">
              <a:lnSpc>
                <a:spcPct val="98000"/>
              </a:lnSpc>
              <a:buNone/>
            </a:pPr>
            <a:r>
              <a:rPr lang="zh-CN" altLang="en-US" sz="2000" b="1" dirty="0">
                <a:solidFill>
                  <a:schemeClr val="bg2"/>
                </a:solidFill>
              </a:rPr>
              <a:t>地點選擇</a:t>
            </a:r>
          </a:p>
          <a:p>
            <a:pPr marL="0" indent="0">
              <a:lnSpc>
                <a:spcPct val="98000"/>
              </a:lnSpc>
              <a:buNone/>
            </a:pPr>
            <a:r>
              <a:rPr lang="zh-CN" altLang="en-US" dirty="0">
                <a:solidFill>
                  <a:schemeClr val="bg1"/>
                </a:solidFill>
              </a:rPr>
              <a:t>卡本內蘇維翁在溫暖至涼爽、乾燥且具有海洋影響的地區茁壯成長。陽光充足的地點和合適的土壤類型是關鍵。</a:t>
            </a:r>
          </a:p>
          <a:p>
            <a:pPr marL="0" indent="0">
              <a:lnSpc>
                <a:spcPct val="98000"/>
              </a:lnSpc>
              <a:spcBef>
                <a:spcPts val="1200"/>
              </a:spcBef>
              <a:buNone/>
            </a:pPr>
            <a:r>
              <a:rPr lang="zh-CN" altLang="en-US" sz="2000" b="1" dirty="0">
                <a:solidFill>
                  <a:schemeClr val="bg2"/>
                </a:solidFill>
              </a:rPr>
              <a:t>產量</a:t>
            </a:r>
          </a:p>
          <a:p>
            <a:pPr marL="0" indent="0">
              <a:lnSpc>
                <a:spcPct val="98000"/>
              </a:lnSpc>
              <a:buNone/>
            </a:pPr>
            <a:r>
              <a:rPr lang="zh-CN" altLang="en-US" dirty="0">
                <a:solidFill>
                  <a:schemeClr val="bg1"/>
                </a:solidFill>
              </a:rPr>
              <a:t>雖然卡本內蘇維翁葡萄藤可以產生大量果實，但過度種植存在風險。</a:t>
            </a:r>
          </a:p>
          <a:p>
            <a:pPr marL="0" indent="0">
              <a:lnSpc>
                <a:spcPct val="98000"/>
              </a:lnSpc>
              <a:spcBef>
                <a:spcPts val="1200"/>
              </a:spcBef>
              <a:buNone/>
            </a:pPr>
            <a:endParaRPr lang="en-AU" dirty="0">
              <a:solidFill>
                <a:schemeClr val="bg1"/>
              </a:solidFill>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4172943" cy="1325563"/>
          </a:xfrm>
        </p:spPr>
        <p:txBody>
          <a:bodyPr/>
          <a:lstStyle/>
          <a:p>
            <a:r>
              <a:rPr lang="zh-CN" altLang="en-US" sz="5000" b="1" kern="1000" spc="-100" dirty="0"/>
              <a:t>卡本內蘇維翁的種植方式</a:t>
            </a:r>
          </a:p>
        </p:txBody>
      </p:sp>
    </p:spTree>
    <p:extLst>
      <p:ext uri="{BB962C8B-B14F-4D97-AF65-F5344CB8AC3E}">
        <p14:creationId xmlns:p14="http://schemas.microsoft.com/office/powerpoint/2010/main" val="21794094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299"/>
            <a:ext cx="6096000" cy="6109544"/>
          </a:xfrm>
        </p:spPr>
      </p:pic>
      <p:sp>
        <p:nvSpPr>
          <p:cNvPr id="2" name="Text Placeholder 3">
            <a:extLst>
              <a:ext uri="{FF2B5EF4-FFF2-40B4-BE49-F238E27FC236}">
                <a16:creationId xmlns:a16="http://schemas.microsoft.com/office/drawing/2014/main" id="{035AF48F-85CD-EE73-C0A8-D3ED4A918DE2}"/>
              </a:ext>
            </a:extLst>
          </p:cNvPr>
          <p:cNvSpPr>
            <a:spLocks noGrp="1"/>
          </p:cNvSpPr>
          <p:nvPr>
            <p:ph type="body" sz="quarter" idx="11"/>
          </p:nvPr>
        </p:nvSpPr>
        <p:spPr>
          <a:xfrm>
            <a:off x="623888" y="1339914"/>
            <a:ext cx="3504492" cy="5368704"/>
          </a:xfrm>
        </p:spPr>
        <p:txBody>
          <a:bodyPr/>
          <a:lstStyle/>
          <a:p>
            <a:pPr marL="0" indent="0">
              <a:lnSpc>
                <a:spcPct val="98000"/>
              </a:lnSpc>
              <a:spcBef>
                <a:spcPts val="1200"/>
              </a:spcBef>
              <a:buNone/>
            </a:pPr>
            <a:r>
              <a:rPr lang="zh-CN" altLang="en-US" sz="2000" b="1" dirty="0">
                <a:solidFill>
                  <a:schemeClr val="bg2"/>
                </a:solidFill>
              </a:rPr>
              <a:t>葡萄藤</a:t>
            </a:r>
          </a:p>
          <a:p>
            <a:pPr marL="0" indent="0">
              <a:lnSpc>
                <a:spcPct val="98000"/>
              </a:lnSpc>
              <a:buNone/>
            </a:pPr>
            <a:r>
              <a:rPr lang="zh-CN" altLang="en-US" dirty="0"/>
              <a:t>卡本內蘇維翁葡萄藤耐寒且能產生旺盛的產量。</a:t>
            </a:r>
          </a:p>
          <a:p>
            <a:pPr marL="285750" indent="-285750">
              <a:lnSpc>
                <a:spcPct val="98000"/>
              </a:lnSpc>
              <a:buFont typeface="Arial" panose="020B0604020202020204" pitchFamily="34" charset="0"/>
              <a:buChar char="•"/>
            </a:pPr>
            <a:r>
              <a:rPr lang="zh-CN" altLang="en-US" dirty="0"/>
              <a:t>小到中等大小的串，帶有中等長度的花梗（莖）</a:t>
            </a:r>
          </a:p>
          <a:p>
            <a:pPr marL="285750" indent="-285750">
              <a:lnSpc>
                <a:spcPct val="98000"/>
              </a:lnSpc>
              <a:buFont typeface="Arial" panose="020B0604020202020204" pitchFamily="34" charset="0"/>
              <a:buChar char="•"/>
            </a:pPr>
            <a:r>
              <a:rPr lang="zh-CN" altLang="en-US" dirty="0"/>
              <a:t>小而圓的藍黑色葡萄</a:t>
            </a:r>
          </a:p>
          <a:p>
            <a:pPr marL="285750" indent="-285750">
              <a:lnSpc>
                <a:spcPct val="98000"/>
              </a:lnSpc>
              <a:buFont typeface="Arial" panose="020B0604020202020204" pitchFamily="34" charset="0"/>
              <a:buChar char="•"/>
            </a:pPr>
            <a:r>
              <a:rPr lang="zh-CN" altLang="en-US" dirty="0"/>
              <a:t>厚皮</a:t>
            </a:r>
          </a:p>
          <a:p>
            <a:pPr marL="285750" indent="-285750">
              <a:lnSpc>
                <a:spcPct val="98000"/>
              </a:lnSpc>
              <a:buFont typeface="Arial" panose="020B0604020202020204" pitchFamily="34" charset="0"/>
              <a:buChar char="•"/>
            </a:pPr>
            <a:r>
              <a:rPr lang="zh-CN" altLang="en-US" dirty="0"/>
              <a:t>中等大小的葉子</a:t>
            </a:r>
          </a:p>
          <a:p>
            <a:pPr marL="0" indent="0">
              <a:lnSpc>
                <a:spcPct val="98000"/>
              </a:lnSpc>
              <a:spcBef>
                <a:spcPts val="1200"/>
              </a:spcBef>
              <a:buNone/>
            </a:pPr>
            <a:r>
              <a:rPr lang="zh-CN" altLang="en-US" sz="2000" b="1" dirty="0">
                <a:solidFill>
                  <a:schemeClr val="bg2"/>
                </a:solidFill>
              </a:rPr>
              <a:t>灌溉</a:t>
            </a:r>
          </a:p>
          <a:p>
            <a:pPr marL="0" indent="0">
              <a:lnSpc>
                <a:spcPct val="98000"/>
              </a:lnSpc>
              <a:buNone/>
            </a:pPr>
            <a:r>
              <a:rPr lang="zh-CN" altLang="en-US" dirty="0"/>
              <a:t>葡萄栽培師可能會在降雨不足期間對卡本內蘇維翁葡萄藤進行灌溉，以引入水分並幫助產生足夠的產量。</a:t>
            </a:r>
          </a:p>
        </p:txBody>
      </p:sp>
    </p:spTree>
    <p:extLst>
      <p:ext uri="{BB962C8B-B14F-4D97-AF65-F5344CB8AC3E}">
        <p14:creationId xmlns:p14="http://schemas.microsoft.com/office/powerpoint/2010/main" val="205761012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299"/>
            <a:ext cx="6096000" cy="6109544"/>
          </a:xfrm>
        </p:spPr>
      </p:pic>
      <p:sp>
        <p:nvSpPr>
          <p:cNvPr id="2" name="Text Placeholder 3">
            <a:extLst>
              <a:ext uri="{FF2B5EF4-FFF2-40B4-BE49-F238E27FC236}">
                <a16:creationId xmlns:a16="http://schemas.microsoft.com/office/drawing/2014/main" id="{035AF48F-85CD-EE73-C0A8-D3ED4A918DE2}"/>
              </a:ext>
            </a:extLst>
          </p:cNvPr>
          <p:cNvSpPr>
            <a:spLocks noGrp="1"/>
          </p:cNvSpPr>
          <p:nvPr>
            <p:ph type="body" sz="quarter" idx="11"/>
          </p:nvPr>
        </p:nvSpPr>
        <p:spPr>
          <a:xfrm>
            <a:off x="623888" y="1629624"/>
            <a:ext cx="3585973" cy="6736344"/>
          </a:xfrm>
        </p:spPr>
        <p:txBody>
          <a:bodyPr/>
          <a:lstStyle/>
          <a:p>
            <a:pPr marL="0" indent="0">
              <a:lnSpc>
                <a:spcPct val="98000"/>
              </a:lnSpc>
              <a:spcBef>
                <a:spcPts val="1200"/>
              </a:spcBef>
              <a:buNone/>
            </a:pPr>
            <a:r>
              <a:rPr lang="zh-CN" altLang="en-US" sz="2000" b="1" dirty="0">
                <a:solidFill>
                  <a:schemeClr val="bg2"/>
                </a:solidFill>
              </a:rPr>
              <a:t>收穫</a:t>
            </a:r>
          </a:p>
          <a:p>
            <a:pPr marL="0" indent="0">
              <a:lnSpc>
                <a:spcPct val="98000"/>
              </a:lnSpc>
              <a:buNone/>
            </a:pPr>
            <a:r>
              <a:rPr lang="zh-CN" altLang="en-US" dirty="0"/>
              <a:t>作為一種晚熟品種，卡本內蘇維翁的收穫通常在季節後期開始。</a:t>
            </a:r>
          </a:p>
          <a:p>
            <a:pPr marL="0" indent="0">
              <a:lnSpc>
                <a:spcPct val="98000"/>
              </a:lnSpc>
              <a:spcBef>
                <a:spcPts val="1200"/>
              </a:spcBef>
              <a:buNone/>
            </a:pPr>
            <a:r>
              <a:rPr lang="zh-CN" altLang="en-US" sz="2000" b="1" dirty="0">
                <a:solidFill>
                  <a:schemeClr val="bg2"/>
                </a:solidFill>
              </a:rPr>
              <a:t>修剪</a:t>
            </a:r>
          </a:p>
          <a:p>
            <a:pPr marL="0" indent="0">
              <a:lnSpc>
                <a:spcPct val="98000"/>
              </a:lnSpc>
              <a:buNone/>
            </a:pPr>
            <a:r>
              <a:rPr lang="zh-CN" altLang="en-US" dirty="0"/>
              <a:t>對於控制過度生長尤其重要。可以使用各種樹冠管理技術來確保樹冠平衡且果實區域得到適當的遮蔽，避免曬傷和過度成熟。</a:t>
            </a:r>
          </a:p>
          <a:p>
            <a:pPr marL="285750" indent="-285750">
              <a:lnSpc>
                <a:spcPct val="98000"/>
              </a:lnSpc>
              <a:buFont typeface="Arial" panose="020B0604020202020204" pitchFamily="34" charset="0"/>
              <a:buChar char="•"/>
            </a:pPr>
            <a:endParaRPr lang="en-AU" dirty="0"/>
          </a:p>
        </p:txBody>
      </p:sp>
    </p:spTree>
    <p:extLst>
      <p:ext uri="{BB962C8B-B14F-4D97-AF65-F5344CB8AC3E}">
        <p14:creationId xmlns:p14="http://schemas.microsoft.com/office/powerpoint/2010/main" val="47780786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32DE39-D1E4-493B-ACA5-3E74A1378C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CF1F8-6D9E-4631-9BC7-E65B426755A9}">
  <ds:schemaRefs>
    <ds:schemaRef ds:uri="http://purl.org/dc/terms/"/>
    <ds:schemaRef ds:uri="http://schemas.microsoft.com/office/2006/metadata/properties"/>
    <ds:schemaRef ds:uri="http://www.w3.org/XML/1998/namespace"/>
    <ds:schemaRef ds:uri="4e8dd08d-258d-47a9-9875-37f1ffd19f33"/>
    <ds:schemaRef ds:uri="http://purl.org/dc/elements/1.1/"/>
    <ds:schemaRef ds:uri="http://schemas.microsoft.com/office/2006/documentManagement/types"/>
    <ds:schemaRef ds:uri="02256494-4976-4001-aedb-96463ae0d92e"/>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TotalTime>
  <Words>3152</Words>
  <Application>Microsoft Macintosh PowerPoint</Application>
  <PresentationFormat>Grand écran</PresentationFormat>
  <Paragraphs>297</Paragraphs>
  <Slides>30</Slides>
  <Notes>21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30</vt:i4>
      </vt:variant>
    </vt:vector>
  </HeadingPairs>
  <TitlesOfParts>
    <vt:vector size="36" baseType="lpstr">
      <vt:lpstr>Neue Haas Grotesk Text Pro</vt:lpstr>
      <vt:lpstr>Arial</vt:lpstr>
      <vt:lpstr>Microsoft JhengHei</vt:lpstr>
      <vt:lpstr>Inter Display</vt:lpstr>
      <vt:lpstr>Hellix SemiBold</vt:lpstr>
      <vt:lpstr>Slide layouts</vt:lpstr>
      <vt:lpstr>Présentation PowerPoint</vt:lpstr>
      <vt:lpstr>Présentation PowerPoint</vt:lpstr>
      <vt:lpstr>卡本內蘇維翁</vt:lpstr>
      <vt:lpstr>Présentation PowerPoint</vt:lpstr>
      <vt:lpstr>1832</vt:lpstr>
      <vt:lpstr>Présentation PowerPoint</vt:lpstr>
      <vt:lpstr>葡萄栽培</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氣候</vt:lpstr>
      <vt:lpstr>土壤</vt:lpstr>
      <vt:lpstr>Présentation PowerPoint</vt:lpstr>
      <vt:lpstr>Présentation PowerPoint</vt:lpstr>
      <vt:lpstr>Présentation PowerPoint</vt:lpstr>
      <vt:lpstr>土壤</vt:lpstr>
      <vt:lpstr>Présentation PowerPoint</vt:lpstr>
      <vt:lpstr>Présentation PowerPoint</vt:lpstr>
      <vt:lpstr>氣候</vt:lpstr>
      <vt:lpstr>土壤</vt:lpstr>
      <vt:lpstr>Présentation PowerPoint</vt:lpstr>
      <vt:lpstr>Présentation PowerPoint</vt:lpstr>
      <vt:lpstr>Présentation PowerPoint</vt:lpstr>
      <vt:lpstr>卡本內蘇維翁</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lin mimi</cp:lastModifiedBy>
  <cp:revision>11</cp:revision>
  <dcterms:created xsi:type="dcterms:W3CDTF">2018-07-25T07:02:59Z</dcterms:created>
  <dcterms:modified xsi:type="dcterms:W3CDTF">2026-07-15T01:42:01Z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47265000.0000000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