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29D_E0714088.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28C_E6066414.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0"/>
  </p:notesMasterIdLst>
  <p:sldIdLst>
    <p:sldId id="256" r:id="rId5"/>
    <p:sldId id="478" r:id="rId6"/>
    <p:sldId id="645" r:id="rId7"/>
    <p:sldId id="637" r:id="rId8"/>
    <p:sldId id="646" r:id="rId9"/>
    <p:sldId id="647" r:id="rId10"/>
    <p:sldId id="636" r:id="rId11"/>
    <p:sldId id="669" r:id="rId12"/>
    <p:sldId id="641" r:id="rId13"/>
    <p:sldId id="642" r:id="rId14"/>
    <p:sldId id="643" r:id="rId15"/>
    <p:sldId id="648" r:id="rId16"/>
    <p:sldId id="671" r:id="rId17"/>
    <p:sldId id="652" r:id="rId18"/>
    <p:sldId id="280" r:id="rId19"/>
    <p:sldId id="617" r:id="rId20"/>
    <p:sldId id="657" r:id="rId21"/>
    <p:sldId id="626" r:id="rId22"/>
    <p:sldId id="720" r:id="rId23"/>
    <p:sldId id="721" r:id="rId24"/>
    <p:sldId id="722" r:id="rId25"/>
    <p:sldId id="723" r:id="rId26"/>
    <p:sldId id="659" r:id="rId27"/>
    <p:sldId id="340" r:id="rId28"/>
    <p:sldId id="724" r:id="rId29"/>
  </p:sldIdLst>
  <p:sldSz cx="12192000" cy="6858000"/>
  <p:notesSz cx="6858000" cy="9144000"/>
  <p:embeddedFontLst>
    <p:embeddedFont>
      <p:font typeface="Calibri" panose="020F0502020204030204" pitchFamily="34" charset="0"/>
      <p:regular r:id="rId31"/>
      <p:bold r:id="rId32"/>
      <p:italic r:id="rId33"/>
      <p:boldItalic r:id="rId34"/>
    </p:embeddedFont>
    <p:embeddedFont>
      <p:font typeface="Inter Display" panose="02000503000000020004" pitchFamily="2" charset="0"/>
      <p:regular r:id="rId35"/>
      <p:bold r:id="rId36"/>
      <p:italic r:id="rId37"/>
      <p:boldItalic r:id="rId38"/>
    </p:embeddedFont>
    <p:embeddedFont>
      <p:font typeface="Neue Haas Grotesk Text Pro" panose="020B0504020202020204" pitchFamily="34" charset="77"/>
      <p:regular r:id="rId39"/>
      <p:bold r:id="rId40"/>
      <p:italic r:id="rId41"/>
      <p:boldItalic r:id="rId42"/>
    </p:embeddedFont>
  </p:embeddedFontLst>
  <p:custDataLst>
    <p:tags r:id="rId43"/>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17" autoAdjust="0"/>
    <p:restoredTop sz="66588"/>
  </p:normalViewPr>
  <p:slideViewPr>
    <p:cSldViewPr snapToGrid="0">
      <p:cViewPr varScale="1">
        <p:scale>
          <a:sx n="71" d="100"/>
          <a:sy n="71" d="100"/>
        </p:scale>
        <p:origin x="2296" y="168"/>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mod modSld">
      <pc:chgData name="Cameron Midson" userId="510fe36d-201b-4d30-8c49-491c55367456" providerId="ADAL" clId="{93217E07-8A0E-5D7D-A37A-49773A2FEA36}" dt="2026-02-18T00:03:54.340" v="1" actId="33475"/>
      <pc:docMkLst>
        <pc:docMk/>
      </pc:docMkLst>
      <pc:sldChg chg="modSp mod">
        <pc:chgData name="Cameron Midson" userId="510fe36d-201b-4d30-8c49-491c55367456" providerId="ADAL" clId="{93217E07-8A0E-5D7D-A37A-49773A2FEA36}" dt="2026-02-18T00:03:44.329" v="0" actId="113"/>
        <pc:sldMkLst>
          <pc:docMk/>
          <pc:sldMk cId="1789970845" sldId="256"/>
        </pc:sldMkLst>
        <pc:spChg chg="mod">
          <ac:chgData name="Cameron Midson" userId="510fe36d-201b-4d30-8c49-491c55367456" providerId="ADAL" clId="{93217E07-8A0E-5D7D-A37A-49773A2FEA36}" dt="2026-02-18T00:03:44.329" v="0" actId="113"/>
          <ac:spMkLst>
            <pc:docMk/>
            <pc:sldMk cId="1789970845" sldId="256"/>
            <ac:spMk id="7" creationId="{8B1D4A70-6CA2-23A1-1A5A-497FD63075D8}"/>
          </ac:spMkLst>
        </pc:spChg>
      </pc:sldChg>
    </pc:docChg>
  </pc:docChgLst>
</pc:chgInfo>
</file>

<file path=ppt/comments/modernComment_28C_E6066414.xml><?xml version="1.0" encoding="utf-8"?>
<p188:cmLst xmlns:a="http://schemas.openxmlformats.org/drawingml/2006/main" xmlns:r="http://schemas.openxmlformats.org/officeDocument/2006/relationships" xmlns:p188="http://schemas.microsoft.com/office/powerpoint/2018/8/main">
  <p188:cm id="{4EE6FB6B-F55A-4B9E-979F-CF9098EEA9EB}" authorId="{00000000-0000-0000-0000-000000000000}" status="resolved" created="2025-03-18T13:36:48.569" complete="100000">
    <pc:sldMkLst xmlns:pc="http://schemas.microsoft.com/office/powerpoint/2013/main/command">
      <pc:docMk/>
      <pc:sldMk cId="3859178516" sldId="652"/>
    </pc:sldMkLst>
    <p188:txBody>
      <a:bodyPr/>
      <a:lstStyle/>
      <a:p>
        <a:r>
          <a:rPr lang="en-US"/>
          <a:t>Chardonnay should all be on one line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29D_E0714088.xml><?xml version="1.0" encoding="utf-8"?>
<p188:cmLst xmlns:a="http://schemas.openxmlformats.org/drawingml/2006/main" xmlns:r="http://schemas.openxmlformats.org/officeDocument/2006/relationships" xmlns:p188="http://schemas.microsoft.com/office/powerpoint/2018/8/main">
  <p188:cm id="{2F0FC149-F1D5-4198-86DD-E8455FA657EF}" authorId="{00000000-0000-0000-0000-000000000000}" status="resolved" created="2025-03-18T13:36:07.597" complete="100000">
    <pc:sldMkLst xmlns:pc="http://schemas.microsoft.com/office/powerpoint/2013/main/command">
      <pc:docMk/>
      <pc:sldMk cId="3765518472" sldId="669"/>
    </pc:sldMkLst>
    <p188:txBody>
      <a:bodyPr/>
      <a:lstStyle/>
      <a:p>
        <a:r>
          <a:rPr lang="en-US"/>
          <a:t>Missing map of Australia with region shown before this slide</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3/31/26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dirty="0">
                <a:solidFill>
                  <a:schemeClr val="tx1"/>
                </a:solidFill>
                <a:ea typeface="+mn-ea"/>
                <a:cs typeface="+mn-cs"/>
              </a:rPr>
              <a:t>Tại bán đảo Fleurieu thơ mộng ở bang Nam Úc, Langhorne Creek chính là nơi sản sinh những loại vang đỏ hảo hạng nhất nước Úc.</a:t>
            </a:r>
          </a:p>
          <a:p>
            <a:pPr marL="0" marR="0" lvl="0" indent="0" algn="l" defTabSz="914400" rtl="0" eaLnBrk="1" fontAlgn="auto" latinLnBrk="0" hangingPunct="1">
              <a:lnSpc>
                <a:spcPct val="100000"/>
              </a:lnSpc>
              <a:spcBef>
                <a:spcPct val="0"/>
              </a:spcBef>
              <a:spcAft>
                <a:spcPct val="0"/>
              </a:spcAft>
              <a:buClrTx/>
              <a:buSzTx/>
              <a:buFontTx/>
              <a:buNone/>
              <a:defRPr/>
            </a:pPr>
            <a:r>
              <a:rPr lang="vi-VN" sz="1200" b="0" i="0" dirty="0">
                <a:solidFill>
                  <a:schemeClr val="tx1"/>
                </a:solidFill>
                <a:ea typeface="+mn-ea"/>
                <a:cs typeface="+mn-cs"/>
              </a:rPr>
              <a:t>Vui lòng xem các nội dung ghi chú để biết thêm thông tin ở mỗi trang trình chiếu và các câu hỏi gợi ý thảo luận. </a:t>
            </a:r>
            <a:r>
              <a:rPr lang="vi-VN" sz="1200" dirty="0">
                <a:solidFill>
                  <a:schemeClr val="tx1"/>
                </a:solidFill>
                <a:ea typeface="+mn-ea"/>
                <a:cs typeface="+mn-cs"/>
              </a:rPr>
              <a:t>Để tải về các chủ đề và tài liệu, bao gồm các bài thuyết trình khác, vui lòng truy cập www.australianwinediscovered.com</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3993621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effectLst/>
                <a:latin typeface="Calibri" panose="020F0502020204030204" pitchFamily="34" charset="0"/>
                <a:ea typeface="Calibri" panose="020F0502020204030204" pitchFamily="34" charset="0"/>
                <a:cs typeface="Times New Roman" panose="02020603050405020304" pitchFamily="18" charset="0"/>
              </a:rPr>
              <a:t>CÂU HỎI GỢI Ý THẢO LUẬN: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p>
            <a:r>
              <a:rPr lang="vi-VN" sz="1200" dirty="0">
                <a:effectLst/>
                <a:latin typeface="Calibri" panose="020F0502020204030204" pitchFamily="34" charset="0"/>
                <a:ea typeface="Calibri" panose="020F0502020204030204" pitchFamily="34" charset="0"/>
                <a:cs typeface="Times New Roman" panose="02020603050405020304" pitchFamily="18" charset="0"/>
              </a:rPr>
              <a:t>– Sự phổ biến của các giống nho đỏ hình thành biện pháp trồng nho và sản xuất rượu vang của vùng này như thế nào?</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p>
            <a:r>
              <a:rPr lang="vi-VN" sz="1200" dirty="0">
                <a:effectLst/>
                <a:latin typeface="Calibri" panose="020F0502020204030204" pitchFamily="34" charset="0"/>
                <a:ea typeface="Calibri" panose="020F0502020204030204" pitchFamily="34" charset="0"/>
                <a:cs typeface="Times New Roman" panose="02020603050405020304" pitchFamily="18" charset="0"/>
              </a:rPr>
              <a:t>– Tại sao nho Cabernet của Langhorne Creek lại thành công với dòng vang đơn nho cũng như trong rượu vang phối trộn? </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p>
            <a:r>
              <a:rPr lang="vi-VN" sz="1200" dirty="0">
                <a:effectLst/>
                <a:latin typeface="Calibri" panose="020F0502020204030204" pitchFamily="34" charset="0"/>
                <a:ea typeface="Calibri" panose="020F0502020204030204" pitchFamily="34" charset="0"/>
                <a:cs typeface="Times New Roman" panose="02020603050405020304" pitchFamily="18" charset="0"/>
              </a:rPr>
              <a:t>– Loại, tuổi và kích thước của thùng gỗ sồi có tác động gì đến phong cách rượu vang? Các nhà sản xuất rượu đưa ra những quyết định này như thế nào?</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91967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ĐÂY LÀ THỜI ĐIỂM THÍCH HỢP ĐỂ THƯỞNG THỨC VÀ THẢO LUẬN VỀ HƯƠNG VỊ CÁC LOẠI RƯỢU VANG KHÁC NHAU. </a:t>
            </a:r>
          </a:p>
          <a:p>
            <a:endParaRPr lang="en-US" dirty="0"/>
          </a:p>
          <a:p>
            <a:pPr rtl="0"/>
            <a:r>
              <a:rPr lang="vi-VN" sz="1200" b="0" i="0" u="none" strike="noStrike" dirty="0">
                <a:solidFill>
                  <a:schemeClr val="tx1"/>
                </a:solidFill>
                <a:ea typeface="+mn-ea"/>
                <a:cs typeface="+mn-cs"/>
              </a:rPr>
              <a:t>Langhorne Creek là xứ sở rượu vang đỏ, được biết đến với các loại rượu vang có độ đậm đà, kết cấu tốt và ngọt ngào, dễ tiếp cận. Đó là nhờ quả có thời gian chín lâu hơn. Những cơn gió mát vào buổi chiều tạo nên vị chát dịu dàng, chất mọng nước đặc trưng của nho tại vùng này.</a:t>
            </a:r>
          </a:p>
          <a:p>
            <a:endParaRPr lang="en-AU" sz="1200" b="0" i="0" u="none" strike="noStrike"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vi-VN" sz="1200" dirty="0">
                <a:solidFill>
                  <a:schemeClr val="tx1"/>
                </a:solidFill>
                <a:ea typeface="+mn-ea"/>
                <a:cs typeface="+mn-cs"/>
              </a:rPr>
              <a:t>+ CHƯƠNG TRÌNH BỔ SUNG Quý vị sẽ tìm thấy tài liệu cho hầu hết các chương trình tại www.australianwinediscovered.com</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549476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Langhorne Creek có lịch sử sản xuất rượu vang Shiraz lâu đời với hương vị phong phú, đậm đà, thể hiện hương vị dâu đen, với các gia vị tinh tế và một chút vị the của bạc hà.</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3716923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Langhorne Creek có lịch sử sản xuất rượu vang Shiraz lâu đời với hương vị phong phú, đậm đà, thể hiện hương vị dâu đen, với các gia vị tinh tế và một chút vị the của bạc hà.</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Thường nhẹ nhàng và dễ tiếp cận hơn so với rượu vang Cabernet từ một số vùng khác, Cabernet Sauvignon của Langhorne Creek là loại rượu lý tưởng để dùng ngay. Tuy nhiên, rượu có thể được trữ trong nhiều năm để mang lại hương vị duyên dáng.</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4149392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Đây chính là loại rượu phối trộn điển hình của vùng, được sản xuất bởi hầu hết các nhà máy rượu vang. Đây là loại rượu vang sang trọng, phong phú với khẩu vị cân bằng và hương vị trái cây đen đậm đà với khoáng chất tinh tế. Thành phần Cabernet Sauvignon có xu hướng mềm và mượt, với hương vị dâu đen/lý chua đen kèm chút vị the của bạc hà, bạch đàn và thảo mộc xanh. Nho Shiraz bổ sung hương vị ngon ngọt và gia vị ấm áp.</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18645989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886635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Dù Malbec thường không được coi là một loại rượu vang đa dạng ở Úc, ở Langhorne Creek, loại rượu này lại có vị thế riêng. Đây là một loại rượu vang có cấu trúc tinh tế từ đậm vừa đến đậm đà,</a:t>
            </a:r>
            <a:r>
              <a:rPr lang="en-US" sz="1200" b="0" i="0" u="none" strike="noStrike" dirty="0">
                <a:solidFill>
                  <a:schemeClr val="tx1"/>
                </a:solidFill>
                <a:ea typeface="+mn-ea"/>
                <a:cs typeface="+mn-cs"/>
              </a:rPr>
              <a:t> </a:t>
            </a:r>
            <a:r>
              <a:rPr lang="vi-VN" sz="1200" b="0" i="0" u="none" strike="noStrike" dirty="0">
                <a:solidFill>
                  <a:schemeClr val="tx1"/>
                </a:solidFill>
                <a:ea typeface="+mn-ea"/>
                <a:cs typeface="+mn-cs"/>
              </a:rPr>
              <a:t>vị chát mượt mà như nhung, hương vị trái cây ngon ngọt và hương đất. Rượu thơm ngát mùi hương violet đặc trưng. Rượu có thể trữ từ 10 năm trở lên.</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16120381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Các giống nho trắng của vùng cũng đáng được chú ý, đặc biệt là Verdelho được sản xuất từ lâu đời. Các giống mới nổi và thay thế đang được chú trọng, chủ yếu là những giống có nguồn gốc Địa Trung Hải.</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833020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vi-VN" sz="1200" b="0" i="0" u="none" strike="noStrike" dirty="0">
                <a:solidFill>
                  <a:schemeClr val="tx1"/>
                </a:solidFill>
                <a:ea typeface="+mn-ea"/>
                <a:cs typeface="+mn-cs"/>
              </a:rPr>
              <a:t>Đây sẽ là thời điểm thích hợp để mời mọi người thưởng thức hương vị rượu vang truyền thống của vùng Langhorne Creek. Tiệc thử rượu chính thức sẽ diễn ra vào cuối chương trình.</a:t>
            </a:r>
          </a:p>
          <a:p>
            <a:endParaRPr lang="en-US" dirty="0"/>
          </a:p>
          <a:p>
            <a:r>
              <a:rPr lang="vi-VN" sz="1200" b="0" i="0" u="none" strike="noStrike" dirty="0">
                <a:solidFill>
                  <a:schemeClr val="tx1"/>
                </a:solidFill>
                <a:ea typeface="+mn-ea"/>
                <a:cs typeface="+mn-cs"/>
              </a:rPr>
              <a:t>Tuy cái tên Langhorne Creek còn mới mẻ, rất nhiều người đã vô tình thưởng thức rượu vang làm từ nho trồng tại đây. Suốt nhiều thập kỷ, đây là vùng sản xuất một lượng lớn trái cây chất lượng cao cho các công ty rượu vang lớn và các thương hiệu nổi tiếng. Ngày nay, Langhorne Creek càng được chú ý khi có nhiều nhà sản xuất nhỏ sản xuất những dòng rượu vang tuyệt vời từ những cây nho lâu năm cũng như các loại rượu cổ điển và sáng tạo.</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12780958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Vui lòng truy cập www.australianwinediscovered.com để tìm hiểu thêm về chương trình, công cụ và tư liệu.</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Để được giải đáp thắc mắc, vui lòng liên hệ discovered@wineaustralia.com</a:t>
            </a:r>
            <a:endParaRPr lang="vi-VN"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 Langhorne Creek là quê hương của một số cây nho lâu đời nhất trên thế giới, và nó vẫn còn tồn tại và dùng để sản xuất, bao gồm Shiraz và Verdelho tại nhà rượu Bleasdale, Cabernet Sauvignon và Shiraz tại Metala: Brothers in Arms.</a:t>
            </a:r>
          </a:p>
          <a:p>
            <a:pPr rtl="0"/>
            <a:r>
              <a:rPr lang="vi-VN" sz="1200" b="0" i="0" u="none" strike="noStrike" dirty="0">
                <a:solidFill>
                  <a:schemeClr val="tx1"/>
                </a:solidFill>
                <a:ea typeface="+mn-ea"/>
                <a:cs typeface="+mn-cs"/>
              </a:rPr>
              <a:t>+ CHƯƠNG TRÌNH BỔ SUNG: Tìm hiểu thêm về cây nho lâu năm ở Úc tại www.australianwinediscovered.com</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117941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CÂU HỎI GỢI Ý THẢO LUẬN: </a:t>
            </a:r>
          </a:p>
          <a:p>
            <a:pPr rtl="0"/>
            <a:r>
              <a:rPr lang="vi-VN" sz="1200" b="0" i="0" u="none" strike="noStrike" dirty="0">
                <a:solidFill>
                  <a:schemeClr val="tx1"/>
                </a:solidFill>
                <a:ea typeface="+mn-ea"/>
                <a:cs typeface="+mn-cs"/>
              </a:rPr>
              <a:t>– Lịch sử vùng rượu lâu đời tại Langhorne Creek có ý nghĩa như thế nào đối với nghề trồng nho và làm rượu hiện nay? Có sự khác biệt gì so với vùng rượu vang trẻ hơn? </a:t>
            </a:r>
          </a:p>
          <a:p>
            <a:r>
              <a:rPr lang="vi-VN" sz="1200" b="0" i="0" u="none" strike="noStrike" dirty="0">
                <a:solidFill>
                  <a:schemeClr val="tx1"/>
                </a:solidFill>
                <a:ea typeface="+mn-ea"/>
                <a:cs typeface="+mn-cs"/>
              </a:rPr>
              <a:t>– Trước đây, Langhorne Creek từng là nhà máy cho các thương hiệu rượu vang tên tuổi ngoài vùng. Điều này đã định hình cộng đồng rượu vang như thế nào? Kinh nghiệm quá khứ này mang lại lợi ích gì?</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020768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ea typeface="+mn-ea"/>
                <a:cs typeface="+mn-cs"/>
              </a:rPr>
              <a:t>Tọa lạc ở mảnh đất yên bình của Bán đảo Fleurieu thuộc Nam Úc, Langhorne Creek là một vùng rượu vang bằng phẳng, đẹp như tranh vẽ với những vườn nho xinh đẹp, trang trại do gia đình quản lý và những cây bạch đàn trắng lâu đời. Cách thành phố Adelaide khoảng 70 km về phía đông nam, nơi đây nằm trên vùng đồng bằng ngập nước tự nhiên cổ xưa giữa sông Bremer và sông Angas, ở phía đông nam bờ hồ Alexandrina.</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 Khí hậu ôn hòa chịu ảnh hưởng mạnh mẽ của Hồ Alexandrina rộng 600 kilômét vuông (232mi²) (diện tích gấp ba lần Cảng Sydney). Gió nam trên bờ - được gọi là ‘Lake Doctor' - thổi trực tiếp từ Nam Đại Dương lạnh giá qua hồ. Luồng gió này khiến nhiệt độ giảm hơn 10°C (50°F) vào buổi chiều mùa hè, đồng thời có tác dụng giữ cho vùng tương đối an toàn khỏi dịch bệnh và sương giá. </a:t>
            </a:r>
          </a:p>
          <a:p>
            <a:r>
              <a:rPr lang="vi-VN" sz="1200" b="0" i="0" u="none" strike="noStrike" dirty="0">
                <a:solidFill>
                  <a:schemeClr val="tx1"/>
                </a:solidFill>
                <a:ea typeface="+mn-ea"/>
                <a:cs typeface="+mn-cs"/>
              </a:rPr>
              <a:t>– Ở phía bắc và phía tây, vùng Đồi Adelaide giáp ranh tạo ra bóng mưa, đồng thời cung cấp nước cho các con sông dùng để tưới tiêu vào mùa đông.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1655262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ea typeface="+mn-ea"/>
                <a:cs typeface="+mn-cs"/>
              </a:rPr>
              <a:t>- Nhiệt độ trung bình tháng 1: 21.5°C (70.7°F). </a:t>
            </a:r>
          </a:p>
          <a:p>
            <a:r>
              <a:rPr lang="vi-VN" sz="1200" b="0" i="0" u="none" strike="noStrike" dirty="0">
                <a:solidFill>
                  <a:schemeClr val="tx1"/>
                </a:solidFill>
                <a:ea typeface="+mn-ea"/>
                <a:cs typeface="+mn-cs"/>
              </a:rPr>
              <a:t>- Lượng mưa vào mùa sinh trưởng: 169mm (6.6in).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2674406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ea typeface="+mn-ea"/>
                <a:cs typeface="+mn-cs"/>
              </a:rPr>
              <a:t>Dù đất đai bằng phẳng, đồng bằng phù sa của Langhorne Creek có một số loại đất nổi bật, tạo nên sự đa dạng và thú vị cho vùng.</a:t>
            </a:r>
          </a:p>
          <a:p>
            <a:endParaRPr lang="en-AU" sz="1200" b="0" i="0" u="none" strike="noStrike" kern="1200" dirty="0">
              <a:solidFill>
                <a:schemeClr val="tx1"/>
              </a:solidFill>
              <a:effectLst/>
              <a:ea typeface="+mn-ea"/>
              <a:cs typeface="+mn-cs"/>
            </a:endParaRPr>
          </a:p>
          <a:p>
            <a:pPr rtl="0"/>
            <a:r>
              <a:rPr lang="vi-VN" sz="1200" b="0" i="0" u="none" strike="noStrike" dirty="0">
                <a:solidFill>
                  <a:schemeClr val="tx1"/>
                </a:solidFill>
                <a:ea typeface="+mn-ea"/>
                <a:cs typeface="+mn-cs"/>
              </a:rPr>
              <a:t>CÂU HỎI GỢI Ý THẢO LUẬN: </a:t>
            </a:r>
          </a:p>
          <a:p>
            <a:pPr rtl="0"/>
            <a:r>
              <a:rPr lang="vi-VN" sz="1200" b="0" i="0" u="none" strike="noStrike" dirty="0">
                <a:solidFill>
                  <a:schemeClr val="tx1"/>
                </a:solidFill>
                <a:ea typeface="+mn-ea"/>
                <a:cs typeface="+mn-cs"/>
              </a:rPr>
              <a:t>– Tại sao các vùng nước xung quanh rất quan trọng? Chúng ảnh hưởng đến phong cách rượu vang như thế nào? </a:t>
            </a:r>
          </a:p>
          <a:p>
            <a:r>
              <a:rPr lang="vi-VN" sz="1200" b="0" i="0" u="none" strike="noStrike" dirty="0">
                <a:solidFill>
                  <a:schemeClr val="tx1"/>
                </a:solidFill>
                <a:ea typeface="+mn-ea"/>
                <a:cs typeface="+mn-cs"/>
              </a:rPr>
              <a:t>– Cảnh quan đồng bằng có ý nghĩa gì đối với nghề trồng nho và phong cách rượu vang của vùng?</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478247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dirty="0">
                <a:effectLst/>
                <a:latin typeface="Calibri" panose="020F0502020204030204" pitchFamily="34" charset="0"/>
                <a:ea typeface="Calibri" panose="020F0502020204030204" pitchFamily="34" charset="0"/>
                <a:cs typeface="Times New Roman" panose="02020603050405020304" pitchFamily="18" charset="0"/>
              </a:rPr>
              <a:t>–  Nguy cơ dịch bệnh thấp, đất đai bằng phẳng dễ dàng kiểm soát, khí hậu ôn hòa và nguồn cung cấp nước đầy đủ khiến Langhorne Creek trở thành vùng trồng nho lý tưởng, việc quản lý vườn nho dễ dàng hơn nhiều vùng khác. Những cơn gió mát vào buổi chiều giúp giảm độ ẩm tương đối trong tán cây, giảm tỷ lệ mắc bệnh và giảm nhu cầu phun thuốc diệt nấm. Đất đai màu mỡ và rất giàu chất dinh dưỡng, thúc đẩy cây nho phát triển, tán cây rộng rãi và mật độ cây trồng. Cây nho được kiểm soát thông qua nhiều kỹ thuật quản lý tán cây bao gồm thiết kế lưới mắt cáo, cắt tỉa và quản lý tưới tiêu.</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p>
            <a:r>
              <a:rPr lang="vi-VN" sz="1200" dirty="0">
                <a:effectLst/>
                <a:latin typeface="Calibri" panose="020F0502020204030204" pitchFamily="34" charset="0"/>
                <a:ea typeface="Calibri" panose="020F0502020204030204" pitchFamily="34" charset="0"/>
                <a:cs typeface="Times New Roman" panose="02020603050405020304" pitchFamily="18" charset="0"/>
              </a:rPr>
              <a:t>– Langhorne Creek là vùng duy nhất ở Úc sử dụng nước lũ tự nhiên để tưới tiêu. Vì phần lớn vùng này là đồng bằng nên nhận lũ lụt vào mùa đông. Có hệ thống cống và kênh giữ nước cho đến khi thấm vào đất. Sau đó, nước được xả ra để các vùng hạ lưu hưởng lợi từ lũ. Điều này làm giảm nhu cầu tưới tiêu vào cuối mùa sinh trưởng. Nước lũ cũng cung cấp nguồn dinh dưỡng phong phú cho cây trồng, mang theo đất vụn từ những cây bạch đàn và lắng đọng phù sa giàu dầu bạch đàn. Phần lớn các vườn nho, đặc biệt là những vườn cách xa vùng đồng bằng lũ lụt, cũng sử dụng hệ thống tưới nhỏ giọt khi cần thiết.</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p>
            <a:r>
              <a:rPr lang="vi-VN" sz="1200" dirty="0">
                <a:effectLst/>
                <a:latin typeface="Calibri" panose="020F0502020204030204" pitchFamily="34" charset="0"/>
                <a:ea typeface="Calibri" panose="020F0502020204030204" pitchFamily="34" charset="0"/>
                <a:cs typeface="Times New Roman" panose="02020603050405020304" pitchFamily="18" charset="0"/>
              </a:rPr>
              <a:t>– Ngày càng chú trọng quản lý môi trường, với sự đầu tư và các sáng kiến liên quan đến quản lý nước và đất, giảm sử dụng hóa chất, tăng cường đa dạng sinh học, cải thiện và duy trì sức khỏe của các đầm lầy bạch đàn trắng tại địa phương. Ngày càng có nhiều vườn nho đang chuyển đổi sang các phương pháp hữu cơ.</a:t>
            </a:r>
            <a:endParaRPr lang="en-VN" sz="120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5051605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463759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6" name="Oval 5">
            <a:extLst>
              <a:ext uri="{FF2B5EF4-FFF2-40B4-BE49-F238E27FC236}">
                <a16:creationId xmlns:a16="http://schemas.microsoft.com/office/drawing/2014/main" id="{74A8A14A-D1CA-D9F8-306F-F692F60C4618}"/>
              </a:ext>
            </a:extLst>
          </p:cNvPr>
          <p:cNvSpPr/>
          <p:nvPr userDrawn="1"/>
        </p:nvSpPr>
        <p:spPr>
          <a:xfrm>
            <a:off x="9703949"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77579E85-735B-80E7-69B6-1FED6AD601C7}"/>
              </a:ext>
            </a:extLst>
          </p:cNvPr>
          <p:cNvSpPr/>
          <p:nvPr userDrawn="1"/>
        </p:nvSpPr>
        <p:spPr>
          <a:xfrm>
            <a:off x="7395898" y="325773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46737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659074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590744"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062881173"/>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54191942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3/31/26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426923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31/3/26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7" r:id="rId22"/>
    <p:sldLayoutId id="2147483677" r:id="rId23"/>
    <p:sldLayoutId id="2147483680" r:id="rId24"/>
    <p:sldLayoutId id="2147483681" r:id="rId25"/>
    <p:sldLayoutId id="2147483684" r:id="rId26"/>
    <p:sldLayoutId id="2147483686"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28C_E6066414.xml"/><Relationship Id="rId2" Type="http://schemas.openxmlformats.org/officeDocument/2006/relationships/notesSlide" Target="../notesSlides/notesSlide11.xml"/><Relationship Id="rId1" Type="http://schemas.openxmlformats.org/officeDocument/2006/relationships/slideLayout" Target="../slideLayouts/slideLayout2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microsoft.com/office/2018/10/relationships/comments" Target="../comments/modernComment_29D_E0714088.xml"/><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A5FA91E-AD8B-0AEA-99A8-33696E71ED09}"/>
              </a:ext>
            </a:extLst>
          </p:cNvPr>
          <p:cNvPicPr>
            <a:picLocks noGrp="1" noChangeAspect="1"/>
          </p:cNvPicPr>
          <p:nvPr>
            <p:ph type="pic" sz="quarter" idx="11"/>
          </p:nvPr>
        </p:nvPicPr>
        <p:blipFill>
          <a:blip r:embed="rId3" cstate="print">
            <a:extLst>
              <a:ext uri="{28A0092B-C50C-407E-A947-70E740481C1C}">
                <a14:useLocalDpi xmlns:a14="http://schemas.microsoft.com/office/drawing/2010/main"/>
              </a:ext>
            </a:extLst>
          </a:blip>
          <a:srcRect/>
          <a:stretch/>
        </p:blipFill>
        <p:spPr>
          <a:xfrm>
            <a:off x="623888" y="2595563"/>
            <a:ext cx="11010900"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en-US" altLang="zh-CN" sz="6000" dirty="0">
                <a:solidFill>
                  <a:schemeClr val="accent1"/>
                </a:solidFill>
              </a:rPr>
              <a:t>LANGHORNE CREEK</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altLang="zh-CN" b="1" dirty="0">
                <a:solidFill>
                  <a:schemeClr val="accent3"/>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ÔN HÒA VEN BIỂN</a:t>
            </a:r>
          </a:p>
        </p:txBody>
      </p:sp>
      <p:sp>
        <p:nvSpPr>
          <p:cNvPr id="4" name="TextBox 3">
            <a:extLst>
              <a:ext uri="{FF2B5EF4-FFF2-40B4-BE49-F238E27FC236}">
                <a16:creationId xmlns:a16="http://schemas.microsoft.com/office/drawing/2014/main" id="{F6F05948-33DB-055B-AE2C-CEF9374E5478}"/>
              </a:ext>
            </a:extLst>
          </p:cNvPr>
          <p:cNvSpPr txBox="1"/>
          <p:nvPr/>
        </p:nvSpPr>
        <p:spPr>
          <a:xfrm>
            <a:off x="535474" y="3942491"/>
            <a:ext cx="3891746" cy="313932"/>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ẢNH HƯỞNG ĐỊA TRUNG HẢI</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3942491"/>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LANGHORNE CREEK</a:t>
            </a:r>
          </a:p>
          <a:p>
            <a:r>
              <a:rPr lang="en-US" altLang="zh-CN" sz="1800" dirty="0">
                <a:solidFill>
                  <a:srgbClr val="B2D8BE"/>
                </a:solidFill>
                <a:latin typeface="Arial" panose="020B0604020202020204" pitchFamily="34" charset="0"/>
                <a:cs typeface="Arial" panose="020B0604020202020204" pitchFamily="34" charset="0"/>
              </a:rPr>
              <a:t>10–50M (33–164FT)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01572" y="654370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01572" y="5420705"/>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563475" y="637103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4"/>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580266" cy="1530521"/>
          </a:xfrm>
        </p:spPr>
        <p:txBody>
          <a:bodyPr/>
          <a:lstStyle/>
          <a:p>
            <a:r>
              <a:rPr lang="en-US" altLang="zh-CN" dirty="0"/>
              <a:t>Đất phù sa dọc theo các con sông là đất sâu, tơi xốp, màu nâu, sẫm hoặc đỏ và tạo ra những loại rượu vang đậm đà hơn nhưng tròn trịa và mềm mại hơn. Xa các con sông, đất chủ yếu là cát trên đất sét, tạo ra những loại rượu vang có cấu trúc và đậm đà hơn.</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US" altLang="zh-CN" b="1" dirty="0"/>
              <a:t>TRỒNG NHO VÀ SẢN XUẤT RƯỢU VANG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413476"/>
            <a:ext cx="5340350" cy="579936"/>
          </a:xfrm>
        </p:spPr>
        <p:txBody>
          <a:bodyPr/>
          <a:lstStyle/>
          <a:p>
            <a:r>
              <a:rPr lang="en-US" altLang="zh-CN" sz="5000" b="1" dirty="0">
                <a:solidFill>
                  <a:schemeClr val="accent4"/>
                </a:solidFill>
              </a:rPr>
              <a:t>TRỒNG NHO Ở LANGHORNE CREEK</a:t>
            </a:r>
          </a:p>
        </p:txBody>
      </p:sp>
      <p:sp>
        <p:nvSpPr>
          <p:cNvPr id="2" name="Text Placeholder 5">
            <a:extLst>
              <a:ext uri="{FF2B5EF4-FFF2-40B4-BE49-F238E27FC236}">
                <a16:creationId xmlns:a16="http://schemas.microsoft.com/office/drawing/2014/main" id="{AC7DDBF7-95BA-FE7D-62B5-E88F8F533DA0}"/>
              </a:ext>
            </a:extLst>
          </p:cNvPr>
          <p:cNvSpPr>
            <a:spLocks noGrp="1"/>
          </p:cNvSpPr>
          <p:nvPr>
            <p:ph type="body" sz="quarter" idx="11"/>
          </p:nvPr>
        </p:nvSpPr>
        <p:spPr>
          <a:xfrm>
            <a:off x="630419" y="4011475"/>
            <a:ext cx="4836222" cy="2846525"/>
          </a:xfrm>
        </p:spPr>
        <p:txBody>
          <a:bodyPr/>
          <a:lstStyle/>
          <a:p>
            <a:pPr marL="285750" indent="-285750">
              <a:spcBef>
                <a:spcPts val="800"/>
              </a:spcBef>
              <a:buFont typeface="Arial" panose="020B0604020202020204" pitchFamily="34" charset="0"/>
              <a:buChar char="•"/>
            </a:pPr>
            <a:r>
              <a:rPr lang="en-US" altLang="zh-CN" dirty="0">
                <a:solidFill>
                  <a:schemeClr val="bg1"/>
                </a:solidFill>
              </a:rPr>
              <a:t>Lịch sử gửi trái cây cho các công ty bên ngoài khu vực; xu hướng gần đây là giữ lại nho</a:t>
            </a:r>
          </a:p>
          <a:p>
            <a:pPr marL="285750" indent="-285750">
              <a:spcBef>
                <a:spcPts val="800"/>
              </a:spcBef>
              <a:buFont typeface="Arial" panose="020B0604020202020204" pitchFamily="34" charset="0"/>
              <a:buChar char="•"/>
            </a:pPr>
            <a:r>
              <a:rPr lang="en-US" altLang="zh-CN" dirty="0">
                <a:solidFill>
                  <a:schemeClr val="bg1"/>
                </a:solidFill>
              </a:rPr>
              <a:t>Các gia đình trồng nho thế hệ thứ sáu</a:t>
            </a:r>
          </a:p>
          <a:p>
            <a:pPr marL="285750" indent="-285750">
              <a:spcBef>
                <a:spcPts val="800"/>
              </a:spcBef>
              <a:buFont typeface="Arial" panose="020B0604020202020204" pitchFamily="34" charset="0"/>
              <a:buChar char="•"/>
            </a:pPr>
            <a:r>
              <a:rPr lang="en-US" altLang="zh-CN" dirty="0">
                <a:solidFill>
                  <a:schemeClr val="bg1"/>
                </a:solidFill>
              </a:rPr>
              <a:t>Quản lý vườn nho đơn giản hơn so với các vùng khác</a:t>
            </a:r>
          </a:p>
          <a:p>
            <a:pPr marL="285750" indent="-285750">
              <a:spcBef>
                <a:spcPts val="800"/>
              </a:spcBef>
              <a:buFont typeface="Arial" panose="020B0604020202020204" pitchFamily="34" charset="0"/>
              <a:buChar char="•"/>
            </a:pPr>
            <a:r>
              <a:rPr lang="en-US" altLang="zh-CN" dirty="0">
                <a:solidFill>
                  <a:schemeClr val="bg1"/>
                </a:solidFill>
              </a:rPr>
              <a:t>Một số vườn nho sử dụng nước lũ </a:t>
            </a:r>
            <a:r>
              <a:rPr lang="en-US" altLang="zh-CN" dirty="0" err="1">
                <a:solidFill>
                  <a:schemeClr val="bg1"/>
                </a:solidFill>
              </a:rPr>
              <a:t>tự</a:t>
            </a:r>
            <a:r>
              <a:rPr lang="en-US" altLang="zh-CN" dirty="0">
                <a:solidFill>
                  <a:schemeClr val="bg1"/>
                </a:solidFill>
              </a:rPr>
              <a:t> </a:t>
            </a:r>
            <a:r>
              <a:rPr lang="en-US" altLang="zh-CN" dirty="0" err="1">
                <a:solidFill>
                  <a:schemeClr val="bg1"/>
                </a:solidFill>
              </a:rPr>
              <a:t>nhiên</a:t>
            </a:r>
            <a:r>
              <a:rPr lang="en-US" altLang="zh-CN" dirty="0">
                <a:solidFill>
                  <a:schemeClr val="bg1"/>
                </a:solidFill>
              </a:rPr>
              <a:t> </a:t>
            </a:r>
            <a:r>
              <a:rPr lang="en-US" altLang="zh-CN" dirty="0" err="1">
                <a:solidFill>
                  <a:schemeClr val="bg1"/>
                </a:solidFill>
              </a:rPr>
              <a:t>để</a:t>
            </a:r>
            <a:r>
              <a:rPr lang="en-US" altLang="zh-CN" dirty="0">
                <a:solidFill>
                  <a:schemeClr val="bg1"/>
                </a:solidFill>
              </a:rPr>
              <a:t> tưới tiêu</a:t>
            </a:r>
          </a:p>
          <a:p>
            <a:pPr marL="285750" indent="-285750">
              <a:spcBef>
                <a:spcPts val="800"/>
              </a:spcBef>
              <a:buFont typeface="Arial" panose="020B0604020202020204" pitchFamily="34" charset="0"/>
              <a:buChar char="•"/>
            </a:pPr>
            <a:r>
              <a:rPr lang="en-US" altLang="zh-CN" dirty="0">
                <a:solidFill>
                  <a:schemeClr val="bg1"/>
                </a:solidFill>
              </a:rPr>
              <a:t>Thu hoạch: đầu tháng Hai đến cuối tháng Tư</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4" y="3149584"/>
            <a:ext cx="4391176" cy="1530521"/>
          </a:xfrm>
        </p:spPr>
        <p:txBody>
          <a:bodyPr/>
          <a:lstStyle/>
          <a:p>
            <a:pPr>
              <a:spcBef>
                <a:spcPts val="800"/>
              </a:spcBef>
            </a:pPr>
            <a:r>
              <a:rPr lang="en-US" altLang="zh-CN" dirty="0"/>
              <a:t>Thường sản xuất nhiều rượu hơn McLaren Vale và gần bằng Barossa</a:t>
            </a:r>
          </a:p>
          <a:p>
            <a:pPr>
              <a:spcBef>
                <a:spcPts val="800"/>
              </a:spcBef>
            </a:pPr>
            <a:r>
              <a:rPr lang="en-US" altLang="zh-CN" dirty="0"/>
              <a:t>Hầu hết các loại rượu đều là rượu vang đỏ; lên men mở và ủ trong thùng gỗ sồi là điển hình</a:t>
            </a:r>
          </a:p>
          <a:p>
            <a:pPr>
              <a:spcBef>
                <a:spcPts val="800"/>
              </a:spcBef>
            </a:pPr>
            <a:r>
              <a:rPr lang="en-US" altLang="zh-CN" dirty="0" err="1"/>
              <a:t>Phối</a:t>
            </a:r>
            <a:r>
              <a:rPr lang="en-US" altLang="zh-CN" dirty="0"/>
              <a:t> trộn là một kỹ thuật phổ biến</a:t>
            </a:r>
          </a:p>
          <a:p>
            <a:pPr>
              <a:spcBef>
                <a:spcPts val="800"/>
              </a:spcBef>
            </a:pPr>
            <a:r>
              <a:rPr lang="en-US" altLang="zh-CN" dirty="0"/>
              <a:t>Tập trung nhiều hơn vào vườn nho để giảm thiểu sự can thiệp vào nhà máy rượu</a:t>
            </a:r>
          </a:p>
        </p:txBody>
      </p:sp>
      <p:sp>
        <p:nvSpPr>
          <p:cNvPr id="8" name="Title 2">
            <a:extLst>
              <a:ext uri="{FF2B5EF4-FFF2-40B4-BE49-F238E27FC236}">
                <a16:creationId xmlns:a16="http://schemas.microsoft.com/office/drawing/2014/main" id="{BEF17699-996E-80A1-5516-9CFCFB8A3DCE}"/>
              </a:ext>
            </a:extLst>
          </p:cNvPr>
          <p:cNvSpPr txBox="1">
            <a:spLocks/>
          </p:cNvSpPr>
          <p:nvPr/>
        </p:nvSpPr>
        <p:spPr>
          <a:xfrm>
            <a:off x="6456364" y="1019331"/>
            <a:ext cx="5678176" cy="1530522"/>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440" b="1" dirty="0">
                <a:solidFill>
                  <a:schemeClr val="accent4"/>
                </a:solidFill>
                <a:latin typeface="Arial" panose="020B0604020202020204" pitchFamily="34" charset="0"/>
                <a:cs typeface="Arial" panose="020B0604020202020204" pitchFamily="34" charset="0"/>
              </a:rPr>
              <a:t>LANGHORNE CREEK</a:t>
            </a:r>
          </a:p>
        </p:txBody>
      </p:sp>
      <p:sp>
        <p:nvSpPr>
          <p:cNvPr id="2" name="Title 2">
            <a:extLst>
              <a:ext uri="{FF2B5EF4-FFF2-40B4-BE49-F238E27FC236}">
                <a16:creationId xmlns:a16="http://schemas.microsoft.com/office/drawing/2014/main" id="{1783F2ED-5CE5-8444-E0AB-A96145E88533}"/>
              </a:ext>
            </a:extLst>
          </p:cNvPr>
          <p:cNvSpPr txBox="1">
            <a:spLocks/>
          </p:cNvSpPr>
          <p:nvPr/>
        </p:nvSpPr>
        <p:spPr>
          <a:xfrm>
            <a:off x="6336442" y="554220"/>
            <a:ext cx="5443182" cy="465111"/>
          </a:xfrm>
          <a:prstGeom prst="rect">
            <a:avLst/>
          </a:prstGeom>
        </p:spPr>
        <p:txBody>
          <a:bodyPr/>
          <a:lstStyle>
            <a:lvl1pPr algn="l" defTabSz="914453" rtl="0" eaLnBrk="1" latinLnBrk="0" hangingPunct="1">
              <a:lnSpc>
                <a:spcPct val="80000"/>
              </a:lnSpc>
              <a:spcBef>
                <a:spcPct val="0"/>
              </a:spcBef>
              <a:buNone/>
              <a:defRPr sz="3000"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3000" b="1" dirty="0">
                <a:solidFill>
                  <a:schemeClr val="accent5"/>
                </a:solidFill>
                <a:latin typeface="Arial" panose="020B0604020202020204" pitchFamily="34" charset="0"/>
                <a:cs typeface="Arial" panose="020B0604020202020204" pitchFamily="34" charset="0"/>
              </a:rPr>
              <a:t>SẢN XUẤT RƯỢU VANG Ở</a:t>
            </a:r>
          </a:p>
        </p:txBody>
      </p:sp>
    </p:spTree>
    <p:extLst>
      <p:ext uri="{BB962C8B-B14F-4D97-AF65-F5344CB8AC3E}">
        <p14:creationId xmlns:p14="http://schemas.microsoft.com/office/powerpoint/2010/main" val="382976761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5333888"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7207009"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181918"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altLang="zh-CN" sz="5440" b="1" dirty="0">
                <a:solidFill>
                  <a:srgbClr val="601329"/>
                </a:solidFill>
                <a:latin typeface="Arial" panose="020B0604020202020204" pitchFamily="34" charset="0"/>
              </a:rPr>
              <a:t>LANGHORNE CREEK
5 GIỐNG NHO HÀNG ĐẦU</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SHIRAZ</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38%</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CABERNET SAUVIGNON</a:t>
            </a:r>
          </a:p>
          <a:p>
            <a:pPr algn="ctr"/>
            <a:r>
              <a:rPr lang="zh-CN" altLang="en-US" sz="3800" dirty="0">
                <a:solidFill>
                  <a:schemeClr val="bg1"/>
                </a:solidFill>
                <a:latin typeface="Arial" panose="020B0604020202020204" pitchFamily="34" charset="0"/>
              </a:rPr>
              <a:t>29%</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CHARDONNAY</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10%</a:t>
            </a:r>
          </a:p>
          <a:p>
            <a:pPr algn="ctr"/>
            <a:endParaRPr lang="en-US" dirty="0">
              <a:solidFill>
                <a:srgbClr val="601329"/>
              </a:solidFill>
              <a:latin typeface="Arial" panose="020B0604020202020204" pitchFamily="34" charset="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MERLOT</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9%</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RIESLING</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89233" y="4085079"/>
            <a:ext cx="1234633" cy="36997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SHIRAZ</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246525" y="4049268"/>
            <a:ext cx="1395126" cy="371255"/>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MERLOT</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4750782"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US" altLang="zh-CN" sz="22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2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pic>
        <p:nvPicPr>
          <p:cNvPr id="23" name="Picture Placeholder 8">
            <a:extLst>
              <a:ext uri="{FF2B5EF4-FFF2-40B4-BE49-F238E27FC236}">
                <a16:creationId xmlns:a16="http://schemas.microsoft.com/office/drawing/2014/main" id="{8E00A90B-6718-2CEE-8548-FB00EB1F513C}"/>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3160619" y="1778557"/>
            <a:ext cx="1270924" cy="3847526"/>
          </a:xfrm>
          <a:prstGeom prst="rect">
            <a:avLst/>
          </a:prstGeom>
        </p:spPr>
      </p:pic>
      <p:sp>
        <p:nvSpPr>
          <p:cNvPr id="27" name="TextBox 26">
            <a:extLst>
              <a:ext uri="{FF2B5EF4-FFF2-40B4-BE49-F238E27FC236}">
                <a16:creationId xmlns:a16="http://schemas.microsoft.com/office/drawing/2014/main" id="{F649A10C-C3BC-8AD0-98B3-96B9B4417DDE}"/>
              </a:ext>
            </a:extLst>
          </p:cNvPr>
          <p:cNvSpPr txBox="1"/>
          <p:nvPr/>
        </p:nvSpPr>
        <p:spPr>
          <a:xfrm rot="16200000">
            <a:off x="2920409" y="3945618"/>
            <a:ext cx="1929695" cy="648896"/>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CABERNET 
SAUVIGNON</a:t>
            </a:r>
          </a:p>
        </p:txBody>
      </p:sp>
      <p:pic>
        <p:nvPicPr>
          <p:cNvPr id="28" name="Picture Placeholder 8" descr="A close up of a bottle  Description automatically generated">
            <a:extLst>
              <a:ext uri="{FF2B5EF4-FFF2-40B4-BE49-F238E27FC236}">
                <a16:creationId xmlns:a16="http://schemas.microsoft.com/office/drawing/2014/main" id="{4ADCBE89-5DCD-083A-C2A1-58D42F374528}"/>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9357762" y="2007498"/>
            <a:ext cx="1157924" cy="3505435"/>
          </a:xfrm>
          <a:prstGeom prst="rect">
            <a:avLst/>
          </a:prstGeom>
        </p:spPr>
      </p:pic>
      <p:sp>
        <p:nvSpPr>
          <p:cNvPr id="29" name="TextBox 28">
            <a:extLst>
              <a:ext uri="{FF2B5EF4-FFF2-40B4-BE49-F238E27FC236}">
                <a16:creationId xmlns:a16="http://schemas.microsoft.com/office/drawing/2014/main" id="{31E4E801-EB89-D17B-AAF1-1BFAD33B0F38}"/>
              </a:ext>
            </a:extLst>
          </p:cNvPr>
          <p:cNvSpPr txBox="1"/>
          <p:nvPr/>
        </p:nvSpPr>
        <p:spPr>
          <a:xfrm rot="16200000">
            <a:off x="9172601" y="4019454"/>
            <a:ext cx="1540551"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RIESLING</a:t>
            </a:r>
          </a:p>
        </p:txBody>
      </p:sp>
    </p:spTree>
    <p:extLst>
      <p:ext uri="{BB962C8B-B14F-4D97-AF65-F5344CB8AC3E}">
        <p14:creationId xmlns:p14="http://schemas.microsoft.com/office/powerpoint/2010/main" val="3859178516"/>
      </p:ext>
    </p:extLst>
  </p:cSld>
  <p:clrMapOvr>
    <a:masterClrMapping/>
  </p:clrMapOvr>
  <p:transition/>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LANGHORNE CREEK
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414371"/>
            <a:ext cx="2805709" cy="830997"/>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THƯỜNG ĐƯỢC PHỐI TRỘN VỚI CABERNET SAUVIGNON</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278431"/>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612840"/>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8" y="1812209"/>
            <a:ext cx="2220146" cy="222014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49581" y="2431283"/>
            <a:ext cx="1703757" cy="105246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000" dirty="0">
                <a:solidFill>
                  <a:schemeClr val="tx1"/>
                </a:solidFill>
                <a:effectLst/>
                <a:latin typeface="Arial" panose="020B0604020202020204" pitchFamily="34" charset="0"/>
              </a:rPr>
              <a:t>HƯƠNG VỊ HÀO PHÓNG VÀ 
ĐẬM ĐÀ</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534885" y="5139195"/>
            <a:ext cx="2805709" cy="1472839"/>
          </a:xfrm>
          <a:prstGeom prst="rect">
            <a:avLst/>
          </a:prstGeom>
          <a:noFill/>
        </p:spPr>
        <p:txBody>
          <a:bodyPr wrap="square" anchor="b">
            <a:spAutoFit/>
          </a:bodyPr>
          <a:lstStyle/>
          <a:p>
            <a:pPr>
              <a:lnSpc>
                <a:spcPct val="82000"/>
              </a:lnSpc>
              <a:spcBef>
                <a:spcPts val="150"/>
              </a:spcBef>
              <a:spcAft>
                <a:spcPts val="315"/>
              </a:spcAft>
              <a:buClr>
                <a:schemeClr val="bg2"/>
              </a:buClr>
            </a:pPr>
            <a:r>
              <a:rPr lang="en-US" altLang="zh-CN" sz="1400" b="1" dirty="0">
                <a:effectLst/>
                <a:latin typeface="Arial" panose="020B0604020202020204" pitchFamily="34" charset="0"/>
              </a:rPr>
              <a:t>HƯƠNG VỊ ĐIỂN HÌNH</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Quả mọng đen</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Mận</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Cam thảo</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effectLst/>
                <a:latin typeface="Arial" panose="020B0604020202020204" pitchFamily="34" charset="0"/>
              </a:rPr>
              <a:t>Tiêu</a:t>
            </a:r>
          </a:p>
          <a:p>
            <a:pPr marL="285750" indent="-285750">
              <a:lnSpc>
                <a:spcPct val="82000"/>
              </a:lnSpc>
              <a:spcBef>
                <a:spcPts val="150"/>
              </a:spcBef>
              <a:spcAft>
                <a:spcPts val="315"/>
              </a:spcAft>
              <a:buClr>
                <a:schemeClr val="bg2"/>
              </a:buClr>
              <a:buFont typeface="Arial" panose="020B0604020202020204" pitchFamily="34" charset="0"/>
              <a:buChar char="•"/>
            </a:pPr>
            <a:r>
              <a:rPr lang="en-US" altLang="zh-CN" sz="1400" dirty="0">
                <a:latin typeface="Arial" panose="020B0604020202020204" pitchFamily="34" charset="0"/>
              </a:rPr>
              <a:t>Gia vị</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707878"/>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700258"/>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2" name="Straight Connector 1">
            <a:extLst>
              <a:ext uri="{FF2B5EF4-FFF2-40B4-BE49-F238E27FC236}">
                <a16:creationId xmlns:a16="http://schemas.microsoft.com/office/drawing/2014/main" id="{342A1A4F-05C7-791A-B423-D402B8673F14}"/>
              </a:ext>
            </a:extLst>
          </p:cNvPr>
          <p:cNvCxnSpPr>
            <a:cxnSpLocks/>
          </p:cNvCxnSpPr>
          <p:nvPr/>
        </p:nvCxnSpPr>
        <p:spPr>
          <a:xfrm>
            <a:off x="3283295" y="3912433"/>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38EB90E-05BF-A81C-E736-B3A4F470F552}"/>
              </a:ext>
            </a:extLst>
          </p:cNvPr>
          <p:cNvCxnSpPr>
            <a:cxnSpLocks/>
          </p:cNvCxnSpPr>
          <p:nvPr/>
        </p:nvCxnSpPr>
        <p:spPr>
          <a:xfrm>
            <a:off x="3283295"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BC9911B9-B720-D715-5640-769710C06EC4}"/>
              </a:ext>
            </a:extLst>
          </p:cNvPr>
          <p:cNvSpPr/>
          <p:nvPr/>
        </p:nvSpPr>
        <p:spPr>
          <a:xfrm>
            <a:off x="2129265"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9" name="object 58">
            <a:extLst>
              <a:ext uri="{FF2B5EF4-FFF2-40B4-BE49-F238E27FC236}">
                <a16:creationId xmlns:a16="http://schemas.microsoft.com/office/drawing/2014/main" id="{08DF3CAB-590D-D4DF-95F5-5236C9BD1F82}"/>
              </a:ext>
            </a:extLst>
          </p:cNvPr>
          <p:cNvSpPr txBox="1"/>
          <p:nvPr/>
        </p:nvSpPr>
        <p:spPr>
          <a:xfrm>
            <a:off x="2169745" y="4642261"/>
            <a:ext cx="2146963" cy="160948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800" dirty="0">
                <a:effectLst/>
                <a:latin typeface="Arial" panose="020B0604020202020204" pitchFamily="34" charset="0"/>
                <a:cs typeface="Arial" panose="020B0604020202020204" pitchFamily="34" charset="0"/>
              </a:rPr>
              <a:t>HƠN</a:t>
            </a:r>
          </a:p>
          <a:p>
            <a:pPr algn="ctr">
              <a:lnSpc>
                <a:spcPct val="82000"/>
              </a:lnSpc>
              <a:spcBef>
                <a:spcPts val="217"/>
              </a:spcBef>
            </a:pPr>
            <a:r>
              <a:rPr lang="zh-CN" altLang="en-US" sz="6000" dirty="0">
                <a:effectLst/>
                <a:latin typeface="Arial" panose="020B0604020202020204" pitchFamily="34" charset="0"/>
                <a:cs typeface="Arial" panose="020B0604020202020204" pitchFamily="34" charset="0"/>
              </a:rPr>
              <a:t>1/3</a:t>
            </a:r>
          </a:p>
          <a:p>
            <a:pPr algn="ctr">
              <a:lnSpc>
                <a:spcPct val="82000"/>
              </a:lnSpc>
              <a:spcBef>
                <a:spcPts val="217"/>
              </a:spcBef>
            </a:pPr>
            <a:r>
              <a:rPr lang="en-US" altLang="zh-CN" sz="1600" dirty="0">
                <a:latin typeface="Arial" panose="020B0604020202020204" pitchFamily="34" charset="0"/>
                <a:cs typeface="Arial" panose="020B0604020202020204" pitchFamily="34" charset="0"/>
              </a:rPr>
              <a:t>TỔNG SẢN LƯỢNG
HÀNG NĂM</a:t>
            </a:r>
            <a:endParaRPr lang="en-AU" sz="16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1449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altLang="zh-CN" sz="3200" b="1" dirty="0">
                <a:solidFill>
                  <a:schemeClr val="bg2"/>
                </a:solidFill>
              </a:rPr>
              <a:t>Đặc điểm
SHIRAZ</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681078"/>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418500" y="182702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36728"/>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1190461" cy="25445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307432" y="2988558"/>
            <a:ext cx="61333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18500" y="3827624"/>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19200" y="4667883"/>
            <a:ext cx="7479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307432" y="5013872"/>
            <a:ext cx="65966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825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14% – 15%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772653" y="6274312"/>
            <a:ext cx="19444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433197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307432" y="5393015"/>
            <a:ext cx="65966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97324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a:cxnSpLocks/>
          </p:cNvCxnSpPr>
          <p:nvPr/>
        </p:nvCxnSpPr>
        <p:spPr>
          <a:xfrm>
            <a:off x="3971882" y="2123394"/>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2" name="Oval 31">
            <a:extLst>
              <a:ext uri="{FF2B5EF4-FFF2-40B4-BE49-F238E27FC236}">
                <a16:creationId xmlns:a16="http://schemas.microsoft.com/office/drawing/2014/main" id="{AD99DF4E-52E5-67E7-5EF2-4BAC2FC58D76}"/>
              </a:ext>
            </a:extLst>
          </p:cNvPr>
          <p:cNvSpPr/>
          <p:nvPr/>
        </p:nvSpPr>
        <p:spPr>
          <a:xfrm>
            <a:off x="3842676"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Tree>
    <p:extLst>
      <p:ext uri="{BB962C8B-B14F-4D97-AF65-F5344CB8AC3E}">
        <p14:creationId xmlns:p14="http://schemas.microsoft.com/office/powerpoint/2010/main" val="8673538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flipV="1">
            <a:off x="2503580" y="3566534"/>
            <a:ext cx="0" cy="2537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cs typeface="Arial" panose="020B0604020202020204" pitchFamily="34" charset="0"/>
              </a:rPr>
              <a:t>LANGHORNE CREEK
CABERNET SAUVIGNON</a:t>
            </a: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62900" y="2214163"/>
            <a:ext cx="1832762" cy="140230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2000" dirty="0">
                <a:solidFill>
                  <a:schemeClr val="tx1"/>
                </a:solidFill>
                <a:effectLst/>
                <a:latin typeface="Arial" panose="020B0604020202020204" pitchFamily="34" charset="0"/>
                <a:cs typeface="Arial" panose="020B0604020202020204" pitchFamily="34" charset="0"/>
              </a:rPr>
              <a:t>VƯỢT TRỘI TRONG KHÍ HẬU HẢI DƯƠNG ÔN HÒA</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386291" y="4644856"/>
            <a:ext cx="2805709" cy="1232069"/>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Lý chua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Mận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Sô cô la bạc hà</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Bạch đàn</a:t>
            </a:r>
            <a:endParaRPr lang="en-AU" sz="1400" dirty="0">
              <a:effectLst/>
              <a:latin typeface="Arial" panose="020B0604020202020204" pitchFamily="34" charset="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886350" y="4227226"/>
            <a:ext cx="32844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70826" y="4227226"/>
            <a:ext cx="0" cy="33645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938655" y="2230908"/>
            <a:ext cx="3101188" cy="1374735"/>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MỀM MẠI VÀ DỄ UỐNG NHƯNG XỨNG ĐÁNG ĐỂ Ủ LÂU NĂM</a:t>
            </a:r>
          </a:p>
          <a:p>
            <a:pPr algn="ctr">
              <a:spcBef>
                <a:spcPts val="203"/>
              </a:spcBef>
            </a:pPr>
            <a:r>
              <a:rPr lang="en-US" altLang="zh-CN" sz="1600" dirty="0">
                <a:latin typeface="Arial" panose="020B0604020202020204" pitchFamily="34" charset="0"/>
              </a:rPr>
              <a:t>THƯỜNG ĐƯỢC PHỐI TRỘN
VỚI SHIRAZ</a:t>
            </a:r>
            <a:endParaRPr lang="en-AU" sz="1600" dirty="0">
              <a:effectLst/>
              <a:latin typeface="Arial" panose="020B0604020202020204" pitchFamily="34" charset="0"/>
            </a:endParaRP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7" name="Straight Connector 6">
            <a:extLst>
              <a:ext uri="{FF2B5EF4-FFF2-40B4-BE49-F238E27FC236}">
                <a16:creationId xmlns:a16="http://schemas.microsoft.com/office/drawing/2014/main" id="{720B2589-4F00-EEB1-CCDF-0ACEAD4713DA}"/>
              </a:ext>
            </a:extLst>
          </p:cNvPr>
          <p:cNvCxnSpPr>
            <a:cxnSpLocks/>
          </p:cNvCxnSpPr>
          <p:nvPr/>
        </p:nvCxnSpPr>
        <p:spPr>
          <a:xfrm>
            <a:off x="2503580" y="3807501"/>
            <a:ext cx="32451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F06E7F8-FF64-08EA-08F7-60377703DF28}"/>
              </a:ext>
            </a:extLst>
          </p:cNvPr>
          <p:cNvCxnSpPr>
            <a:cxnSpLocks/>
          </p:cNvCxnSpPr>
          <p:nvPr/>
        </p:nvCxnSpPr>
        <p:spPr>
          <a:xfrm>
            <a:off x="3283295" y="4092315"/>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997F009-79C7-803A-9D3E-14DCF2BD3EDF}"/>
              </a:ext>
            </a:extLst>
          </p:cNvPr>
          <p:cNvCxnSpPr>
            <a:cxnSpLocks/>
          </p:cNvCxnSpPr>
          <p:nvPr/>
        </p:nvCxnSpPr>
        <p:spPr>
          <a:xfrm>
            <a:off x="3283295" y="40846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5" name="Oval 14">
            <a:extLst>
              <a:ext uri="{FF2B5EF4-FFF2-40B4-BE49-F238E27FC236}">
                <a16:creationId xmlns:a16="http://schemas.microsoft.com/office/drawing/2014/main" id="{A6935AF2-4221-4AE7-4668-1AA7B31385C7}"/>
              </a:ext>
            </a:extLst>
          </p:cNvPr>
          <p:cNvSpPr/>
          <p:nvPr/>
        </p:nvSpPr>
        <p:spPr>
          <a:xfrm>
            <a:off x="2129265" y="4464417"/>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16" name="object 58">
            <a:extLst>
              <a:ext uri="{FF2B5EF4-FFF2-40B4-BE49-F238E27FC236}">
                <a16:creationId xmlns:a16="http://schemas.microsoft.com/office/drawing/2014/main" id="{8C3DCCD9-9BF0-C426-2930-3A44C9660855}"/>
              </a:ext>
            </a:extLst>
          </p:cNvPr>
          <p:cNvSpPr txBox="1"/>
          <p:nvPr/>
        </p:nvSpPr>
        <p:spPr>
          <a:xfrm>
            <a:off x="2182220" y="4787262"/>
            <a:ext cx="2146963" cy="1458091"/>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1600" dirty="0">
                <a:effectLst/>
                <a:latin typeface="Arial" panose="020B0604020202020204" pitchFamily="34" charset="0"/>
                <a:cs typeface="Arial" panose="020B0604020202020204" pitchFamily="34" charset="0"/>
              </a:rPr>
              <a:t>TIẾP CẬN</a:t>
            </a:r>
          </a:p>
          <a:p>
            <a:pPr algn="ctr">
              <a:lnSpc>
                <a:spcPct val="82000"/>
              </a:lnSpc>
              <a:spcBef>
                <a:spcPts val="217"/>
              </a:spcBef>
            </a:pPr>
            <a:r>
              <a:rPr lang="zh-CN" altLang="en-US" sz="6000" dirty="0">
                <a:effectLst/>
                <a:latin typeface="Arial" panose="020B0604020202020204" pitchFamily="34" charset="0"/>
                <a:cs typeface="Arial" panose="020B0604020202020204" pitchFamily="34" charset="0"/>
              </a:rPr>
              <a:t>1/3</a:t>
            </a:r>
          </a:p>
          <a:p>
            <a:pPr algn="ctr">
              <a:lnSpc>
                <a:spcPct val="82000"/>
              </a:lnSpc>
              <a:spcBef>
                <a:spcPts val="217"/>
              </a:spcBef>
            </a:pPr>
            <a:r>
              <a:rPr lang="en-US" altLang="zh-CN" sz="1600" dirty="0">
                <a:latin typeface="Arial" panose="020B0604020202020204" pitchFamily="34" charset="0"/>
                <a:cs typeface="Arial" panose="020B0604020202020204" pitchFamily="34" charset="0"/>
              </a:rPr>
              <a:t>TỔNG SẢN LƯỢNG
HÀNG NĂM</a:t>
            </a:r>
            <a:endParaRPr lang="en-AU" sz="160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193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altLang="zh-CN" sz="4000" b="1" dirty="0">
                <a:solidFill>
                  <a:schemeClr val="bg2"/>
                </a:solidFill>
              </a:rPr>
              <a:t>Đặc điểm
CABERNET SAUVIGNON</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45437"/>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950268"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Cabernet Sauvignon</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504223" y="2269845"/>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2708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8"/>
            <a:ext cx="1042365" cy="321127"/>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419726" y="3378915"/>
            <a:ext cx="6330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504223" y="421798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331495" y="4945816"/>
            <a:ext cx="7213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227221" y="5291805"/>
            <a:ext cx="8256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14%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868905" y="6432851"/>
            <a:ext cx="1839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43867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419726" y="5686990"/>
            <a:ext cx="6330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1507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423288" y="25694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99355"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
        <p:nvSpPr>
          <p:cNvPr id="6" name="Oval 5">
            <a:extLst>
              <a:ext uri="{FF2B5EF4-FFF2-40B4-BE49-F238E27FC236}">
                <a16:creationId xmlns:a16="http://schemas.microsoft.com/office/drawing/2014/main" id="{5274B4A0-F588-2F65-5739-57927B338646}"/>
              </a:ext>
            </a:extLst>
          </p:cNvPr>
          <p:cNvSpPr/>
          <p:nvPr/>
        </p:nvSpPr>
        <p:spPr>
          <a:xfrm>
            <a:off x="4667297"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 name="Oval 6">
            <a:extLst>
              <a:ext uri="{FF2B5EF4-FFF2-40B4-BE49-F238E27FC236}">
                <a16:creationId xmlns:a16="http://schemas.microsoft.com/office/drawing/2014/main" id="{67B81008-7F3E-B868-DD1B-50C017204474}"/>
              </a:ext>
            </a:extLst>
          </p:cNvPr>
          <p:cNvSpPr/>
          <p:nvPr/>
        </p:nvSpPr>
        <p:spPr>
          <a:xfrm>
            <a:off x="3928729"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Tree>
    <p:extLst>
      <p:ext uri="{BB962C8B-B14F-4D97-AF65-F5344CB8AC3E}">
        <p14:creationId xmlns:p14="http://schemas.microsoft.com/office/powerpoint/2010/main" val="214388985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513226" y="3032760"/>
            <a:ext cx="127905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flipV="1">
            <a:off x="2503580" y="3566534"/>
            <a:ext cx="0" cy="2537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0" y="552615"/>
            <a:ext cx="9653739"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LANGHORNE CREEK
CABERNET SAUVIGNON SHIRAZ</a:t>
            </a: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25117" y="2421716"/>
            <a:ext cx="1832762" cy="8483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2000" dirty="0">
                <a:solidFill>
                  <a:schemeClr val="tx1"/>
                </a:solidFill>
                <a:effectLst/>
                <a:latin typeface="Arial" panose="020B0604020202020204" pitchFamily="34" charset="0"/>
              </a:rPr>
              <a:t>SỰ KẾT HỢP BIỂU TƯỢNG CỦA VÙNG</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386291" y="4874476"/>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Lý chua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Mâm xôi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Anh </a:t>
            </a:r>
            <a:r>
              <a:rPr lang="en-US" altLang="zh-CN" sz="1400" dirty="0" err="1">
                <a:latin typeface="Arial" panose="020B0604020202020204" pitchFamily="34" charset="0"/>
              </a:rPr>
              <a:t>đào</a:t>
            </a:r>
            <a:r>
              <a:rPr lang="en-US" altLang="zh-CN" sz="1400" dirty="0">
                <a:latin typeface="Arial" panose="020B0604020202020204" pitchFamily="34" charset="0"/>
              </a:rPr>
              <a:t> </a:t>
            </a:r>
            <a:r>
              <a:rPr lang="en-US" altLang="zh-CN" sz="1400" dirty="0" err="1">
                <a:latin typeface="Arial" panose="020B0604020202020204" pitchFamily="34" charset="0"/>
              </a:rPr>
              <a:t>đen</a:t>
            </a:r>
            <a:endParaRPr lang="en-US" altLang="zh-CN" sz="1400" dirty="0">
              <a:latin typeface="Arial" panose="020B0604020202020204" pitchFamily="34" charset="0"/>
            </a:endParaRP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Bạc hà</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Bạch đàn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Gia vị</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886350" y="4227226"/>
            <a:ext cx="32844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70826" y="4227226"/>
            <a:ext cx="0" cy="33645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938655" y="2995219"/>
            <a:ext cx="3101188" cy="610424"/>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MỀM MẠI, HÀO PHÓNG</a:t>
            </a:r>
          </a:p>
          <a:p>
            <a:pPr algn="ctr">
              <a:spcBef>
                <a:spcPts val="203"/>
              </a:spcBef>
            </a:pPr>
            <a:r>
              <a:rPr lang="en-US" altLang="zh-CN" sz="1600" dirty="0">
                <a:latin typeface="Arial" panose="020B0604020202020204" pitchFamily="34" charset="0"/>
              </a:rPr>
              <a:t>VÀ CÂN BẰNG</a:t>
            </a:r>
            <a:endParaRPr lang="en-AU" sz="1600" dirty="0">
              <a:effectLst/>
              <a:latin typeface="Arial" panose="020B0604020202020204" pitchFamily="34" charset="0"/>
            </a:endParaRP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305651" y="1431160"/>
            <a:ext cx="1837718" cy="5563407"/>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75879" y="4503554"/>
            <a:ext cx="4652237" cy="556819"/>
          </a:xfrm>
          <a:prstGeom prst="rect">
            <a:avLst/>
          </a:prstGeom>
        </p:spPr>
        <p:txBody>
          <a:bodyPr vert="horz" wrap="square" lIns="0" tIns="12065" rIns="0" bIns="0" rtlCol="0">
            <a:spAutoFit/>
          </a:bodyPr>
          <a:lstStyle/>
          <a:p>
            <a:pPr algn="ctr" defTabSz="914453">
              <a:lnSpc>
                <a:spcPct val="80000"/>
              </a:lnSpc>
              <a:spcBef>
                <a:spcPct val="0"/>
              </a:spcBef>
            </a:pPr>
            <a:r>
              <a:rPr lang="en-US" altLang="zh-CN" sz="2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 
SHIRAZ</a:t>
            </a:r>
            <a:endParaRPr lang="en-AU" sz="2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7" name="Straight Connector 6">
            <a:extLst>
              <a:ext uri="{FF2B5EF4-FFF2-40B4-BE49-F238E27FC236}">
                <a16:creationId xmlns:a16="http://schemas.microsoft.com/office/drawing/2014/main" id="{720B2589-4F00-EEB1-CCDF-0ACEAD4713DA}"/>
              </a:ext>
            </a:extLst>
          </p:cNvPr>
          <p:cNvCxnSpPr>
            <a:cxnSpLocks/>
          </p:cNvCxnSpPr>
          <p:nvPr/>
        </p:nvCxnSpPr>
        <p:spPr>
          <a:xfrm>
            <a:off x="2503580" y="3807501"/>
            <a:ext cx="32451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F06E7F8-FF64-08EA-08F7-60377703DF28}"/>
              </a:ext>
            </a:extLst>
          </p:cNvPr>
          <p:cNvCxnSpPr>
            <a:cxnSpLocks/>
          </p:cNvCxnSpPr>
          <p:nvPr/>
        </p:nvCxnSpPr>
        <p:spPr>
          <a:xfrm>
            <a:off x="3283295" y="4789584"/>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997F009-79C7-803A-9D3E-14DCF2BD3EDF}"/>
              </a:ext>
            </a:extLst>
          </p:cNvPr>
          <p:cNvCxnSpPr>
            <a:cxnSpLocks/>
          </p:cNvCxnSpPr>
          <p:nvPr/>
        </p:nvCxnSpPr>
        <p:spPr>
          <a:xfrm>
            <a:off x="3283295" y="478196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053F6E5-D668-72CA-03EC-5415ECB66592}"/>
              </a:ext>
            </a:extLst>
          </p:cNvPr>
          <p:cNvSpPr txBox="1"/>
          <p:nvPr/>
        </p:nvSpPr>
        <p:spPr>
          <a:xfrm>
            <a:off x="1612462" y="5282041"/>
            <a:ext cx="3303551" cy="856645"/>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CABERNET MANG LẠI SỰ MỀM MẠI VÀ MƯỢT MÀ</a:t>
            </a:r>
          </a:p>
          <a:p>
            <a:pPr algn="ctr">
              <a:spcBef>
                <a:spcPts val="203"/>
              </a:spcBef>
            </a:pPr>
            <a:r>
              <a:rPr lang="en-US" altLang="zh-CN" sz="1600" dirty="0">
                <a:latin typeface="Arial" panose="020B0604020202020204" pitchFamily="34" charset="0"/>
              </a:rPr>
              <a:t>SHIRAZ THÊM VỊ CAY ĐẬM ĐÀ</a:t>
            </a:r>
            <a:endParaRPr lang="en-AU" sz="1600" dirty="0">
              <a:effectLst/>
              <a:latin typeface="Arial" panose="020B0604020202020204" pitchFamily="34" charset="0"/>
            </a:endParaRPr>
          </a:p>
        </p:txBody>
      </p:sp>
    </p:spTree>
    <p:extLst>
      <p:ext uri="{BB962C8B-B14F-4D97-AF65-F5344CB8AC3E}">
        <p14:creationId xmlns:p14="http://schemas.microsoft.com/office/powerpoint/2010/main" val="95002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755422"/>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tác từ những trái nho được trồng dưới những vùng khí hậu rộng lớn và đa dạng, trên những vùng đất được hình thành hàng triệu năm,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những người trồng trọt và sản xuất hiện đại của chúng ta tiếp tục đam mê, kiên cường và sáng tạo; không ngừng thúc đẩy để khám phá những cách mới để hoàn thiện các kỹ thuật cũ. Cộng đồng của chúng ta được kết nối bởi sự tôn trọng lẫn nhau và tình yêu chung đối với việc tạo ra loại rượu vang đặc biệt, đồng thời bảo vệ những kỳ quan thiên nhiên cho các thế hệ tương lai thưởng thức. Áp dụng tư duy hiện đại vào vùng đất cổ xưa của chúng ta, chúng tôi rất coi trọng những thử nghiệm vui tươi.</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kim chỉ nam của bạn. Bởi vì trong mỗi chai rượu vang Úc, bạn sẽ trải nghiệm những kỳ quan của nước Úc – một lời nhắc nhở về cuộc phiêu lưu và sự đa dạng định hình văn hóa và đất nước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altLang="zh-CN" sz="4000" b="1" dirty="0">
                <a:solidFill>
                  <a:schemeClr val="bg2"/>
                </a:solidFill>
              </a:rPr>
              <a:t>Đặc điểm
CABERNET SAUVIGNON SHIRAZ</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45437"/>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853964"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Cabernet Sauvignon Shiraz</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504223" y="2269845"/>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35107"/>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8"/>
            <a:ext cx="1098605" cy="324947"/>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387642" y="3378915"/>
            <a:ext cx="66518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443789" y="4226003"/>
            <a:ext cx="60903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299411" y="4945816"/>
            <a:ext cx="75341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443789" y="5299826"/>
            <a:ext cx="60903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14%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868905" y="6432851"/>
            <a:ext cx="1839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43867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387642" y="5678969"/>
            <a:ext cx="66518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809684" y="593768"/>
            <a:ext cx="2114328" cy="6400800"/>
          </a:xfrm>
          <a:prstGeom prst="rect">
            <a:avLst/>
          </a:prstGeom>
        </p:spPr>
      </p:pic>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1507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423288" y="25694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99355"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
        <p:nvSpPr>
          <p:cNvPr id="6" name="Oval 5">
            <a:extLst>
              <a:ext uri="{FF2B5EF4-FFF2-40B4-BE49-F238E27FC236}">
                <a16:creationId xmlns:a16="http://schemas.microsoft.com/office/drawing/2014/main" id="{5274B4A0-F588-2F65-5739-57927B338646}"/>
              </a:ext>
            </a:extLst>
          </p:cNvPr>
          <p:cNvSpPr/>
          <p:nvPr/>
        </p:nvSpPr>
        <p:spPr>
          <a:xfrm>
            <a:off x="4667297"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 name="Oval 6">
            <a:extLst>
              <a:ext uri="{FF2B5EF4-FFF2-40B4-BE49-F238E27FC236}">
                <a16:creationId xmlns:a16="http://schemas.microsoft.com/office/drawing/2014/main" id="{67B81008-7F3E-B868-DD1B-50C017204474}"/>
              </a:ext>
            </a:extLst>
          </p:cNvPr>
          <p:cNvSpPr/>
          <p:nvPr/>
        </p:nvSpPr>
        <p:spPr>
          <a:xfrm>
            <a:off x="3928729"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 name="object 10">
            <a:extLst>
              <a:ext uri="{FF2B5EF4-FFF2-40B4-BE49-F238E27FC236}">
                <a16:creationId xmlns:a16="http://schemas.microsoft.com/office/drawing/2014/main" id="{A33FEA31-A1C0-16BB-7F27-09544753DA11}"/>
              </a:ext>
            </a:extLst>
          </p:cNvPr>
          <p:cNvSpPr txBox="1"/>
          <p:nvPr/>
        </p:nvSpPr>
        <p:spPr>
          <a:xfrm rot="16200000">
            <a:off x="7761365" y="4228721"/>
            <a:ext cx="4652237" cy="606320"/>
          </a:xfrm>
          <a:prstGeom prst="rect">
            <a:avLst/>
          </a:prstGeom>
        </p:spPr>
        <p:txBody>
          <a:bodyPr vert="horz" wrap="square" lIns="0" tIns="12065" rIns="0" bIns="0" rtlCol="0">
            <a:spAutoFit/>
          </a:bodyPr>
          <a:lstStyle/>
          <a:p>
            <a:pPr algn="ctr" defTabSz="914453">
              <a:lnSpc>
                <a:spcPct val="80000"/>
              </a:lnSpc>
              <a:spcBef>
                <a:spcPct val="0"/>
              </a:spcBef>
            </a:pPr>
            <a:r>
              <a:rPr lang="en-US" altLang="zh-CN" sz="24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 
SHIRAZ</a:t>
            </a:r>
            <a:endParaRPr lang="en-AU" sz="2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315148107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flipV="1">
            <a:off x="2503580" y="3566534"/>
            <a:ext cx="0" cy="2537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LANGHORNE CREEK
MALBEC</a:t>
            </a:r>
          </a:p>
        </p:txBody>
      </p:sp>
      <p:sp>
        <p:nvSpPr>
          <p:cNvPr id="26" name="Oval 25">
            <a:extLst>
              <a:ext uri="{FF2B5EF4-FFF2-40B4-BE49-F238E27FC236}">
                <a16:creationId xmlns:a16="http://schemas.microsoft.com/office/drawing/2014/main" id="{EA6BCBDD-680C-58C3-153A-39C29DAC56F3}"/>
              </a:ext>
            </a:extLst>
          </p:cNvPr>
          <p:cNvSpPr/>
          <p:nvPr/>
        </p:nvSpPr>
        <p:spPr>
          <a:xfrm>
            <a:off x="7790487" y="1532094"/>
            <a:ext cx="2380339" cy="238033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77787" y="2083180"/>
            <a:ext cx="1832762" cy="140230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2000" dirty="0">
                <a:solidFill>
                  <a:schemeClr val="tx1"/>
                </a:solidFill>
                <a:effectLst/>
                <a:latin typeface="Arial" panose="020B0604020202020204" pitchFamily="34" charset="0"/>
              </a:rPr>
              <a:t>MỘT TRONG NHỮNG VÙNG QUAN TRỌNG NHẤT ĐỐI VỚI MALBEC</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386291" y="4644856"/>
            <a:ext cx="2805709" cy="1232069"/>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 ĐIỂN HÌNH</a:t>
            </a:r>
            <a:endParaRPr lang="en-AU" sz="1400" b="1" dirty="0">
              <a:latin typeface="Arial" panose="020B0604020202020204" pitchFamily="34" charset="0"/>
            </a:endParaRP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Mận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Quả mọng đỏ</a:t>
            </a:r>
            <a:endParaRPr lang="en-AU" sz="1400" dirty="0">
              <a:effectLst/>
              <a:latin typeface="Arial" panose="020B0604020202020204" pitchFamily="34" charset="0"/>
            </a:endParaRP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Tiêu</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Gia vị</a:t>
            </a:r>
            <a:endParaRPr lang="en-AU" sz="1400" dirty="0">
              <a:effectLst/>
              <a:latin typeface="Arial" panose="020B0604020202020204" pitchFamily="34" charset="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886350" y="4227226"/>
            <a:ext cx="328447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70826" y="4227226"/>
            <a:ext cx="0" cy="33645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1331261" y="2410444"/>
            <a:ext cx="2344637" cy="1195199"/>
          </a:xfrm>
          <a:prstGeom prst="rect">
            <a:avLst/>
          </a:prstGeom>
          <a:noFill/>
        </p:spPr>
        <p:txBody>
          <a:bodyPr wrap="square" anchor="b">
            <a:spAutoFit/>
          </a:bodyPr>
          <a:lstStyle>
            <a:lvl1pPr>
              <a:defRPr sz="1400"/>
            </a:lvl1pPr>
          </a:lstStyle>
          <a:p>
            <a:pPr algn="ctr">
              <a:spcBef>
                <a:spcPts val="203"/>
              </a:spcBef>
            </a:pPr>
            <a:r>
              <a:rPr lang="en-US" altLang="zh-CN" sz="1400" dirty="0">
                <a:effectLst/>
                <a:latin typeface="Arial" panose="020B0604020202020204" pitchFamily="34" charset="0"/>
              </a:rPr>
              <a:t>TANNIN MƯỢT NHƯ NHUNG</a:t>
            </a:r>
          </a:p>
          <a:p>
            <a:pPr algn="ctr">
              <a:spcBef>
                <a:spcPts val="203"/>
              </a:spcBef>
            </a:pPr>
            <a:r>
              <a:rPr lang="en-US" altLang="zh-CN" sz="1400" dirty="0">
                <a:latin typeface="Arial" panose="020B0604020202020204" pitchFamily="34" charset="0"/>
              </a:rPr>
              <a:t>HƯƠNG THƠM NỒNG NÀN, XỨNG ĐÁNG ĐỂ Ủ LÂU NĂM</a:t>
            </a:r>
            <a:endParaRPr lang="en-AU" sz="1600" dirty="0">
              <a:effectLst/>
              <a:latin typeface="Arial" panose="020B0604020202020204" pitchFamily="34" charset="0"/>
            </a:endParaRPr>
          </a:p>
        </p:txBody>
      </p: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MALBEC</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7" name="Straight Connector 6">
            <a:extLst>
              <a:ext uri="{FF2B5EF4-FFF2-40B4-BE49-F238E27FC236}">
                <a16:creationId xmlns:a16="http://schemas.microsoft.com/office/drawing/2014/main" id="{720B2589-4F00-EEB1-CCDF-0ACEAD4713DA}"/>
              </a:ext>
            </a:extLst>
          </p:cNvPr>
          <p:cNvCxnSpPr>
            <a:cxnSpLocks/>
          </p:cNvCxnSpPr>
          <p:nvPr/>
        </p:nvCxnSpPr>
        <p:spPr>
          <a:xfrm>
            <a:off x="2503580" y="3807501"/>
            <a:ext cx="324514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F06E7F8-FF64-08EA-08F7-60377703DF28}"/>
              </a:ext>
            </a:extLst>
          </p:cNvPr>
          <p:cNvCxnSpPr>
            <a:cxnSpLocks/>
          </p:cNvCxnSpPr>
          <p:nvPr/>
        </p:nvCxnSpPr>
        <p:spPr>
          <a:xfrm>
            <a:off x="3283295" y="4652476"/>
            <a:ext cx="248791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997F009-79C7-803A-9D3E-14DCF2BD3EDF}"/>
              </a:ext>
            </a:extLst>
          </p:cNvPr>
          <p:cNvCxnSpPr>
            <a:cxnSpLocks/>
          </p:cNvCxnSpPr>
          <p:nvPr/>
        </p:nvCxnSpPr>
        <p:spPr>
          <a:xfrm>
            <a:off x="3283295" y="464485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BA160C29-9551-2AD4-D3CC-01B5E6957F83}"/>
              </a:ext>
            </a:extLst>
          </p:cNvPr>
          <p:cNvSpPr txBox="1"/>
          <p:nvPr/>
        </p:nvSpPr>
        <p:spPr>
          <a:xfrm>
            <a:off x="2035799" y="5381819"/>
            <a:ext cx="2344637" cy="584775"/>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RẤT PHÙ HỢP VỚI KHÍ HẬU</a:t>
            </a:r>
            <a:endParaRPr lang="en-AU" sz="1600" dirty="0">
              <a:effectLst/>
              <a:latin typeface="Arial" panose="020B0604020202020204" pitchFamily="34" charset="0"/>
            </a:endParaRPr>
          </a:p>
        </p:txBody>
      </p:sp>
    </p:spTree>
    <p:extLst>
      <p:ext uri="{BB962C8B-B14F-4D97-AF65-F5344CB8AC3E}">
        <p14:creationId xmlns:p14="http://schemas.microsoft.com/office/powerpoint/2010/main" val="2887575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altLang="zh-CN" sz="4000" b="1" dirty="0">
                <a:solidFill>
                  <a:schemeClr val="bg2"/>
                </a:solidFill>
              </a:rPr>
              <a:t>Đặc điểm
MALBEC</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45437"/>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4655041"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Malbec</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504223" y="2269845"/>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2708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9"/>
            <a:ext cx="1087283" cy="265755"/>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395663" y="3378915"/>
            <a:ext cx="65716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504223" y="4226003"/>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323474" y="4945816"/>
            <a:ext cx="72934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395663" y="5299826"/>
            <a:ext cx="65716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852863" y="6432851"/>
            <a:ext cx="19996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790941"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395663" y="5678969"/>
            <a:ext cx="65716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MALBEC</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1507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790941" y="2569446"/>
            <a:ext cx="38483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99355"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
        <p:nvSpPr>
          <p:cNvPr id="6" name="Oval 5">
            <a:extLst>
              <a:ext uri="{FF2B5EF4-FFF2-40B4-BE49-F238E27FC236}">
                <a16:creationId xmlns:a16="http://schemas.microsoft.com/office/drawing/2014/main" id="{5274B4A0-F588-2F65-5739-57927B338646}"/>
              </a:ext>
            </a:extLst>
          </p:cNvPr>
          <p:cNvSpPr/>
          <p:nvPr/>
        </p:nvSpPr>
        <p:spPr>
          <a:xfrm>
            <a:off x="4667297"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grpSp>
        <p:nvGrpSpPr>
          <p:cNvPr id="19" name="Group 18">
            <a:extLst>
              <a:ext uri="{FF2B5EF4-FFF2-40B4-BE49-F238E27FC236}">
                <a16:creationId xmlns:a16="http://schemas.microsoft.com/office/drawing/2014/main" id="{637F11F9-6EDB-88B4-5CB9-068AC0E4640C}"/>
              </a:ext>
            </a:extLst>
          </p:cNvPr>
          <p:cNvGrpSpPr/>
          <p:nvPr/>
        </p:nvGrpSpPr>
        <p:grpSpPr>
          <a:xfrm rot="10800000">
            <a:off x="3932096" y="6287100"/>
            <a:ext cx="278634" cy="272668"/>
            <a:chOff x="8032638" y="5926610"/>
            <a:chExt cx="278634" cy="272668"/>
          </a:xfrm>
        </p:grpSpPr>
        <p:sp>
          <p:nvSpPr>
            <p:cNvPr id="21" name="Freeform 20">
              <a:extLst>
                <a:ext uri="{FF2B5EF4-FFF2-40B4-BE49-F238E27FC236}">
                  <a16:creationId xmlns:a16="http://schemas.microsoft.com/office/drawing/2014/main" id="{9945878E-E50A-51F7-7B10-49CD1867DA0C}"/>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30" name="Freeform 29">
              <a:extLst>
                <a:ext uri="{FF2B5EF4-FFF2-40B4-BE49-F238E27FC236}">
                  <a16:creationId xmlns:a16="http://schemas.microsoft.com/office/drawing/2014/main" id="{B36AEBEB-EEDF-0F50-EC0D-2A7848051FCA}"/>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Tree>
    <p:extLst>
      <p:ext uri="{BB962C8B-B14F-4D97-AF65-F5344CB8AC3E}">
        <p14:creationId xmlns:p14="http://schemas.microsoft.com/office/powerpoint/2010/main" val="361699493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31935"/>
            <a:ext cx="4829691" cy="785732"/>
          </a:xfrm>
        </p:spPr>
        <p:txBody>
          <a:bodyPr/>
          <a:lstStyle/>
          <a:p>
            <a:r>
              <a:rPr lang="en-US" altLang="zh-CN" b="1" dirty="0"/>
              <a:t>LANGHORNE CREEK</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26524"/>
            <a:ext cx="5340350" cy="1325563"/>
          </a:xfrm>
        </p:spPr>
        <p:txBody>
          <a:bodyPr/>
          <a:lstStyle>
            <a:lvl1pPr>
              <a:defRPr sz="1434"/>
            </a:lvl1pPr>
          </a:lstStyle>
          <a:p>
            <a:r>
              <a:rPr lang="en-US" altLang="zh-CN" sz="5000" b="1" dirty="0">
                <a:solidFill>
                  <a:schemeClr val="accent5"/>
                </a:solidFill>
              </a:rPr>
              <a:t>VƯƠN LÊN VỊ TRÍ QUAN TRỌNG</a:t>
            </a: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19" y="3185411"/>
            <a:ext cx="3686747" cy="3133240"/>
          </a:xfrm>
        </p:spPr>
        <p:txBody>
          <a:bodyPr/>
          <a:lstStyle/>
          <a:p>
            <a:pPr marL="0" indent="0">
              <a:lnSpc>
                <a:spcPct val="110000"/>
              </a:lnSpc>
              <a:spcBef>
                <a:spcPct val="0"/>
              </a:spcBef>
              <a:buNone/>
            </a:pPr>
            <a:r>
              <a:rPr lang="en-US" altLang="zh-CN" sz="1600" dirty="0">
                <a:solidFill>
                  <a:schemeClr val="bg1"/>
                </a:solidFill>
              </a:rPr>
              <a:t>Vùng rượu vang lịch sử với danh tiếng ngày càng tăng về các loại rượu vang đỏ rực rỡ và cộng đồng gắn bó, đầy nhiệt huyết.</a:t>
            </a:r>
          </a:p>
        </p:txBody>
      </p:sp>
    </p:spTree>
    <p:extLst>
      <p:ext uri="{BB962C8B-B14F-4D97-AF65-F5344CB8AC3E}">
        <p14:creationId xmlns:p14="http://schemas.microsoft.com/office/powerpoint/2010/main" val="373541861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0"/>
            <a:ext cx="1225296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accent2"/>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accent2"/>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EA4DA-CACF-6365-0AF7-2AA42CC1BBB6}"/>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A202162F-A0CA-065F-FE6B-C795BFB951E1}"/>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87000AF9-C5D2-D5EA-EF41-8E68A829E41B}"/>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11560994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t="-145"/>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altLang="zh-CN" b="1" dirty="0"/>
              <a:t>LANGHORNE CREEK</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2988888"/>
            <a:ext cx="4591388" cy="3133240"/>
          </a:xfrm>
        </p:spPr>
        <p:txBody>
          <a:bodyPr/>
          <a:lstStyle/>
          <a:p>
            <a:r>
              <a:rPr lang="vi-VN" dirty="0"/>
              <a:t>Langhorne Creek là một vùng rượu vang cần mẫn với bề dày lịch sử sản xuất nho chất lượng và rượu vang đỏ cao cấp.</a:t>
            </a:r>
          </a:p>
          <a:p>
            <a:pPr marL="285750" indent="-285750">
              <a:spcBef>
                <a:spcPts val="800"/>
              </a:spcBef>
              <a:buFont typeface="Arial" panose="020B0604020202020204" pitchFamily="34" charset="0"/>
              <a:buChar char="•"/>
            </a:pPr>
            <a:r>
              <a:rPr lang="vi-VN" dirty="0"/>
              <a:t>Nơi đây tự hào sở hữu những nhà trồng nho đã qua sáu thế hệ cùng những vườn nho cổ thụ. </a:t>
            </a:r>
          </a:p>
          <a:p>
            <a:pPr marL="285750" indent="-285750">
              <a:spcBef>
                <a:spcPts val="800"/>
              </a:spcBef>
              <a:buFont typeface="Arial" panose="020B0604020202020204" pitchFamily="34" charset="0"/>
              <a:buChar char="•"/>
            </a:pPr>
            <a:r>
              <a:rPr lang="vi-VN" dirty="0"/>
              <a:t>Với khí hậu ôn đới ven biển và thổ nhưỡng màu mỡ. </a:t>
            </a:r>
          </a:p>
          <a:p>
            <a:pPr marL="285750" indent="-285750">
              <a:spcBef>
                <a:spcPts val="800"/>
              </a:spcBef>
              <a:buFont typeface="Arial" panose="020B0604020202020204" pitchFamily="34" charset="0"/>
              <a:buChar char="•"/>
            </a:pPr>
            <a:r>
              <a:rPr lang="vi-VN" dirty="0"/>
              <a:t>Vùng tập trung chủ yếu vào các giống </a:t>
            </a:r>
            <a:r>
              <a:rPr lang="vi-VN" b="1" dirty="0"/>
              <a:t>Shiraz, Cabernet Sauvignon</a:t>
            </a:r>
            <a:r>
              <a:rPr lang="vi-VN" dirty="0"/>
              <a:t> và </a:t>
            </a:r>
            <a:r>
              <a:rPr lang="vi-VN" b="1" dirty="0"/>
              <a:t>Malbec</a:t>
            </a:r>
            <a:r>
              <a:rPr lang="vi-VN" dirty="0"/>
              <a:t>.</a:t>
            </a:r>
          </a:p>
          <a:p>
            <a:pPr marL="285750" indent="-285750">
              <a:spcBef>
                <a:spcPts val="800"/>
              </a:spcBef>
              <a:buFont typeface="Arial" panose="020B0604020202020204" pitchFamily="34" charset="0"/>
              <a:buChar char="•"/>
            </a:pPr>
            <a:r>
              <a:rPr lang="vi-VN" dirty="0"/>
              <a:t> Ngày càng có nhiều nhà sản xuất boutique đang khéo léo kết hợp giữa phong cách truyền thống và những sáng tạo hiện đại.</a:t>
            </a:r>
            <a:endParaRPr lang="en-US" altLang="zh-CN" dirty="0">
              <a:solidFill>
                <a:schemeClr val="bg1"/>
              </a:solidFill>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en-US" altLang="zh-CN" sz="5000" b="1" dirty="0">
                <a:solidFill>
                  <a:schemeClr val="accent4"/>
                </a:solidFill>
              </a:rPr>
              <a:t>NGƯỜI HÙNG RƯỢU KHIÊM TỐN</a:t>
            </a:r>
          </a:p>
        </p:txBody>
      </p:sp>
      <p:sp>
        <p:nvSpPr>
          <p:cNvPr id="2" name="Rectangle 1">
            <a:extLst>
              <a:ext uri="{FF2B5EF4-FFF2-40B4-BE49-F238E27FC236}">
                <a16:creationId xmlns:a16="http://schemas.microsoft.com/office/drawing/2014/main" id="{AA8E7ED6-9E93-DEBA-220D-392B5542ACF8}"/>
              </a:ext>
            </a:extLst>
          </p:cNvPr>
          <p:cNvSpPr/>
          <p:nvPr/>
        </p:nvSpPr>
        <p:spPr>
          <a:xfrm>
            <a:off x="0" y="6489700"/>
            <a:ext cx="1608133" cy="215444"/>
          </a:xfrm>
          <a:prstGeom prst="rect">
            <a:avLst/>
          </a:prstGeom>
        </p:spPr>
        <p:txBody>
          <a:bodyPr wrap="none">
            <a:spAutoFit/>
          </a:bodyPr>
          <a:lstStyle/>
          <a:p>
            <a:r>
              <a:rPr lang="en-US" altLang="zh-CN" sz="800" dirty="0">
                <a:solidFill>
                  <a:schemeClr val="bg1"/>
                </a:solidFill>
                <a:latin typeface="Arial" panose="020B0604020202020204" pitchFamily="34" charset="0"/>
              </a:rPr>
              <a:t>Tín dụng: FPT/Adam Bruzzone</a:t>
            </a:r>
          </a:p>
        </p:txBody>
      </p:sp>
    </p:spTree>
    <p:extLst>
      <p:ext uri="{BB962C8B-B14F-4D97-AF65-F5344CB8AC3E}">
        <p14:creationId xmlns:p14="http://schemas.microsoft.com/office/powerpoint/2010/main" val="6024334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5200715" cy="1325562"/>
          </a:xfrm>
        </p:spPr>
        <p:txBody>
          <a:bodyPr/>
          <a:lstStyle>
            <a:lvl1pPr>
              <a:defRPr sz="5243"/>
            </a:lvl1pPr>
          </a:lstStyle>
          <a:p>
            <a:r>
              <a:rPr lang="en-US" altLang="zh-CN" sz="5243" b="1" dirty="0">
                <a:solidFill>
                  <a:schemeClr val="accent1"/>
                </a:solidFill>
              </a:rPr>
              <a:t>HÔM NAY CHÚNG TA SẼ ĐỀ CẬP</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3860904"/>
            <a:ext cx="4829691" cy="1530521"/>
          </a:xfrm>
        </p:spPr>
        <p:txBody>
          <a:bodyPr/>
          <a:lstStyle/>
          <a:p>
            <a:pPr>
              <a:lnSpc>
                <a:spcPct val="99000"/>
              </a:lnSpc>
              <a:spcBef>
                <a:spcPts val="800"/>
              </a:spcBef>
            </a:pPr>
            <a:r>
              <a:rPr lang="en-US" altLang="zh-CN" dirty="0"/>
              <a:t>Lịch sử của Langhorne Creek</a:t>
            </a:r>
          </a:p>
          <a:p>
            <a:pPr>
              <a:lnSpc>
                <a:spcPct val="99000"/>
              </a:lnSpc>
              <a:spcBef>
                <a:spcPts val="800"/>
              </a:spcBef>
            </a:pPr>
            <a:r>
              <a:rPr lang="en-US" altLang="zh-CN" dirty="0"/>
              <a:t>Địa lý, khí hậu và đất</a:t>
            </a:r>
          </a:p>
          <a:p>
            <a:pPr>
              <a:lnSpc>
                <a:spcPct val="99000"/>
              </a:lnSpc>
              <a:spcBef>
                <a:spcPts val="800"/>
              </a:spcBef>
            </a:pPr>
            <a:r>
              <a:rPr lang="en-US" altLang="zh-CN" dirty="0"/>
              <a:t>Trồng nho</a:t>
            </a:r>
          </a:p>
          <a:p>
            <a:pPr>
              <a:lnSpc>
                <a:spcPct val="99000"/>
              </a:lnSpc>
              <a:spcBef>
                <a:spcPts val="800"/>
              </a:spcBef>
            </a:pPr>
            <a:r>
              <a:rPr lang="en-US" altLang="zh-CN" dirty="0"/>
              <a:t>Sản xuất rượu vang</a:t>
            </a:r>
          </a:p>
          <a:p>
            <a:pPr>
              <a:lnSpc>
                <a:spcPct val="99000"/>
              </a:lnSpc>
              <a:spcBef>
                <a:spcPts val="800"/>
              </a:spcBef>
            </a:pPr>
            <a:r>
              <a:rPr lang="en-US" altLang="zh-CN" dirty="0"/>
              <a:t>Các giống nổi bật</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zh-CN" altLang="en-US" b="1" dirty="0"/>
              <a:t>1860</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382787" cy="1461301"/>
          </a:xfrm>
        </p:spPr>
        <p:txBody>
          <a:bodyPr/>
          <a:lstStyle/>
          <a:p>
            <a:pPr>
              <a:lnSpc>
                <a:spcPct val="95000"/>
              </a:lnSpc>
            </a:pPr>
            <a:r>
              <a:rPr lang="en-US" altLang="zh-CN" sz="1600" dirty="0"/>
              <a:t>Frank Potts trồng vườn nho đầu tiên, bao gồm Shiraz và Verdelho, và xây dựng nhà máy rượu Bleasdale.</a:t>
            </a: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451964" y="4158583"/>
            <a:ext cx="2004400" cy="1461301"/>
          </a:xfrm>
        </p:spPr>
        <p:txBody>
          <a:bodyPr/>
          <a:lstStyle/>
          <a:p>
            <a:pPr>
              <a:lnSpc>
                <a:spcPct val="95000"/>
              </a:lnSpc>
            </a:pPr>
            <a:r>
              <a:rPr lang="en-US" altLang="zh-CN" sz="1600" dirty="0"/>
              <a:t>Arthur Formby thành lập Vườn nho Metala, trồng Shiraz và Cabernet Sauvignon.</a:t>
            </a: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4451963" y="3495809"/>
            <a:ext cx="2120040" cy="662774"/>
          </a:xfrm>
        </p:spPr>
        <p:txBody>
          <a:bodyPr/>
          <a:lstStyle/>
          <a:p>
            <a:r>
              <a:rPr lang="zh-CN" altLang="en-US" b="1" dirty="0"/>
              <a:t>1891</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591600" y="434855"/>
            <a:ext cx="6968303" cy="473196"/>
          </a:xfrm>
        </p:spPr>
        <p:txBody>
          <a:bodyPr/>
          <a:lstStyle/>
          <a:p>
            <a:r>
              <a:rPr lang="en-US" altLang="zh-CN" b="1" dirty="0">
                <a:solidFill>
                  <a:schemeClr val="accent5"/>
                </a:solidFill>
              </a:rPr>
              <a:t>LỊCH SỬ CỦA LANGHORNE CREEK</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591600" y="1002840"/>
            <a:ext cx="6736827"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5440" b="1" dirty="0">
                <a:solidFill>
                  <a:schemeClr val="accent1"/>
                </a:solidFill>
                <a:latin typeface="Arial" panose="020B0604020202020204" pitchFamily="34" charset="0"/>
                <a:cs typeface="Arial" panose="020B0604020202020204" pitchFamily="34" charset="0"/>
              </a:rPr>
              <a:t>DI SẢN, TRUYỀN THỐNG VÀ MỘT NÉT HIỆN ĐẠI</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7279245" y="4180805"/>
            <a:ext cx="2004401"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vi-VN" dirty="0">
                <a:latin typeface="Arial" panose="020B0604020202020204" pitchFamily="34" charset="0"/>
                <a:cs typeface="Arial" panose="020B0604020202020204" pitchFamily="34" charset="0"/>
              </a:rPr>
              <a:t>Bleasdale cho ra đời loại rượu vang để bàn  đầu tiên của mình, đó là Malbec.</a:t>
            </a: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7279245"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1961</a:t>
            </a:r>
          </a:p>
        </p:txBody>
      </p:sp>
      <p:sp>
        <p:nvSpPr>
          <p:cNvPr id="13" name="Text Placeholder 4">
            <a:extLst>
              <a:ext uri="{FF2B5EF4-FFF2-40B4-BE49-F238E27FC236}">
                <a16:creationId xmlns:a16="http://schemas.microsoft.com/office/drawing/2014/main" id="{9AAE8B0E-925E-F822-9846-27F82033A83E}"/>
              </a:ext>
            </a:extLst>
          </p:cNvPr>
          <p:cNvSpPr txBox="1">
            <a:spLocks/>
          </p:cNvSpPr>
          <p:nvPr/>
        </p:nvSpPr>
        <p:spPr>
          <a:xfrm>
            <a:off x="9539172" y="4180805"/>
            <a:ext cx="2120040"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vi-VN" dirty="0">
                <a:latin typeface="Arial" panose="020B0604020202020204" pitchFamily="34" charset="0"/>
                <a:cs typeface="Arial" panose="020B0604020202020204" pitchFamily="34" charset="0"/>
              </a:rPr>
              <a:t>Stonyfell ‘Metala’ Cabernet Shiraz năm 1961 đã giành được giải Jimmy Watson Trophy ở lần tổ chức đầu tiên.</a:t>
            </a:r>
          </a:p>
          <a:p>
            <a:pPr>
              <a:lnSpc>
                <a:spcPct val="95000"/>
              </a:lnSpc>
            </a:pPr>
            <a:endParaRPr lang="en-US" altLang="zh-CN" sz="1600" dirty="0">
              <a:latin typeface="Arial" panose="020B0604020202020204" pitchFamily="34" charset="0"/>
              <a:cs typeface="Arial" panose="020B0604020202020204" pitchFamily="34" charset="0"/>
            </a:endParaRPr>
          </a:p>
        </p:txBody>
      </p:sp>
      <p:sp>
        <p:nvSpPr>
          <p:cNvPr id="14" name="Text Placeholder 5">
            <a:extLst>
              <a:ext uri="{FF2B5EF4-FFF2-40B4-BE49-F238E27FC236}">
                <a16:creationId xmlns:a16="http://schemas.microsoft.com/office/drawing/2014/main" id="{467053A5-1649-A3C5-2D2D-5F5320AD7155}"/>
              </a:ext>
            </a:extLst>
          </p:cNvPr>
          <p:cNvSpPr txBox="1">
            <a:spLocks/>
          </p:cNvSpPr>
          <p:nvPr/>
        </p:nvSpPr>
        <p:spPr>
          <a:xfrm>
            <a:off x="9539172"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1962</a:t>
            </a:r>
          </a:p>
        </p:txBody>
      </p:sp>
    </p:spTree>
    <p:extLst>
      <p:ext uri="{BB962C8B-B14F-4D97-AF65-F5344CB8AC3E}">
        <p14:creationId xmlns:p14="http://schemas.microsoft.com/office/powerpoint/2010/main" val="401303539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p:blipFill>
        <p:spPr>
          <a:xfrm>
            <a:off x="8431967" y="584200"/>
            <a:ext cx="376003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475685" cy="1461301"/>
          </a:xfrm>
        </p:spPr>
        <p:txBody>
          <a:bodyPr/>
          <a:lstStyle/>
          <a:p>
            <a:pPr marL="0" indent="0">
              <a:lnSpc>
                <a:spcPct val="95000"/>
              </a:lnSpc>
              <a:spcBef>
                <a:spcPts val="800"/>
              </a:spcBef>
              <a:buNone/>
            </a:pPr>
            <a:r>
              <a:rPr lang="en-US" altLang="zh-CN" sz="1600" dirty="0"/>
              <a:t>Wolf Blass làm những loại rượu vang đầu tiên của </a:t>
            </a:r>
            <a:r>
              <a:rPr lang="en-US" altLang="zh-CN" sz="1600" dirty="0" err="1"/>
              <a:t>mình</a:t>
            </a:r>
            <a:r>
              <a:rPr lang="en-US" altLang="zh-CN" sz="1600" dirty="0"/>
              <a:t> </a:t>
            </a:r>
            <a:r>
              <a:rPr lang="en-US" altLang="zh-CN" sz="1600" dirty="0" err="1"/>
              <a:t>với</a:t>
            </a:r>
            <a:r>
              <a:rPr lang="en-US" altLang="zh-CN" sz="1600" dirty="0"/>
              <a:t> </a:t>
            </a:r>
            <a:r>
              <a:rPr lang="en-US" altLang="zh-CN" sz="1600" dirty="0" err="1"/>
              <a:t>nho</a:t>
            </a:r>
            <a:r>
              <a:rPr lang="en-US" altLang="zh-CN" sz="1600" dirty="0"/>
              <a:t> </a:t>
            </a:r>
            <a:r>
              <a:rPr lang="en-US" altLang="zh-CN" sz="1600" dirty="0" err="1"/>
              <a:t>từ</a:t>
            </a:r>
            <a:r>
              <a:rPr lang="en-US" altLang="zh-CN" sz="1600" dirty="0"/>
              <a:t>
Langhorne Creek. Vào những năm 1970, ông đã giành được ba giải Jimmy Watson Trophy liên tiếp.</a:t>
            </a: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zh-CN" altLang="en-US" b="1" dirty="0"/>
              <a:t>1967</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1694794" y="920967"/>
            <a:ext cx="3064584" cy="1461301"/>
          </a:xfrm>
        </p:spPr>
        <p:txBody>
          <a:bodyPr/>
          <a:lstStyle/>
          <a:p>
            <a:pPr marL="0" indent="0">
              <a:lnSpc>
                <a:spcPct val="95000"/>
              </a:lnSpc>
              <a:spcBef>
                <a:spcPts val="800"/>
              </a:spcBef>
              <a:buNone/>
            </a:pPr>
            <a:r>
              <a:rPr lang="en-US" altLang="zh-CN" sz="1600" dirty="0"/>
              <a:t>Những người trồng nho thành lập Công ty Nước Langhorne Creek và phát triển một đường ống </a:t>
            </a:r>
            <a:r>
              <a:rPr lang="en-US" altLang="zh-CN" sz="1600" dirty="0" err="1"/>
              <a:t>dẫn</a:t>
            </a:r>
            <a:r>
              <a:rPr lang="en-US" altLang="zh-CN" sz="1600" dirty="0"/>
              <a:t> </a:t>
            </a:r>
            <a:r>
              <a:rPr lang="en-US" altLang="zh-CN" sz="1600" dirty="0" err="1"/>
              <a:t>nước</a:t>
            </a:r>
            <a:r>
              <a:rPr lang="en-US" altLang="zh-CN" sz="1600" dirty="0"/>
              <a:t> </a:t>
            </a:r>
            <a:r>
              <a:rPr lang="en-US" altLang="zh-CN" sz="1600" dirty="0" err="1"/>
              <a:t>cộng</a:t>
            </a:r>
            <a:r>
              <a:rPr lang="en-US" altLang="zh-CN" sz="1600" dirty="0"/>
              <a:t> đồng.</a:t>
            </a:r>
          </a:p>
          <a:p>
            <a:pPr marL="0" indent="0">
              <a:lnSpc>
                <a:spcPct val="95000"/>
              </a:lnSpc>
              <a:spcBef>
                <a:spcPts val="800"/>
              </a:spcBef>
              <a:buNone/>
            </a:pPr>
            <a:r>
              <a:rPr lang="en-US" altLang="zh-CN" sz="1600" dirty="0"/>
              <a:t>Orlando Wyndham Group đầu tư hàng triệu đô la vào một vườn nho cho thương hiệu Jacob's Creek. Khu vực này phát triển mạnh mẽ.</a:t>
            </a: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1683908" y="237116"/>
            <a:ext cx="2120040" cy="662774"/>
          </a:xfrm>
        </p:spPr>
        <p:txBody>
          <a:bodyPr/>
          <a:lstStyle/>
          <a:p>
            <a:r>
              <a:rPr lang="zh-CN" altLang="en-US" b="1" dirty="0"/>
              <a:t>1995</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332917" y="4207147"/>
            <a:ext cx="2622519" cy="1461301"/>
          </a:xfrm>
        </p:spPr>
        <p:txBody>
          <a:bodyPr/>
          <a:lstStyle/>
          <a:p>
            <a:pPr marL="0" indent="0">
              <a:lnSpc>
                <a:spcPct val="95000"/>
              </a:lnSpc>
              <a:spcBef>
                <a:spcPts val="800"/>
              </a:spcBef>
              <a:buNone/>
            </a:pPr>
            <a:r>
              <a:rPr lang="en-US" altLang="zh-CN" sz="1600" dirty="0"/>
              <a:t>Ấn bản thứ 7 của </a:t>
            </a:r>
            <a:r>
              <a:rPr lang="en-US" altLang="zh-CN" sz="1600" b="1" dirty="0"/>
              <a:t>The World Atlas of Wine</a:t>
            </a:r>
            <a:r>
              <a:rPr lang="en-US" altLang="zh-CN" sz="1600" dirty="0"/>
              <a:t> tuyên bố “Langhorne Creek, có thể lập luận, là bí mật lớn của rượu vang Nam Úc”.</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322032" y="3523296"/>
            <a:ext cx="2120040" cy="662774"/>
          </a:xfrm>
        </p:spPr>
        <p:txBody>
          <a:bodyPr/>
          <a:lstStyle/>
          <a:p>
            <a:r>
              <a:rPr lang="zh-CN" altLang="en-US" b="1" dirty="0"/>
              <a:t>2013</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644177" y="1268051"/>
            <a:ext cx="2622518" cy="1925315"/>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spcBef>
                <a:spcPts val="800"/>
              </a:spcBef>
            </a:pPr>
            <a:r>
              <a:rPr lang="en-US" altLang="zh-CN" sz="1600" dirty="0">
                <a:latin typeface="Arial" panose="020B0604020202020204" pitchFamily="34" charset="0"/>
                <a:cs typeface="Arial" panose="020B0604020202020204" pitchFamily="34" charset="0"/>
              </a:rPr>
              <a:t>Langhorne Creek là một trong những vùng rượu vang quan trọng nhất của Úc. </a:t>
            </a:r>
            <a:r>
              <a:rPr lang="vi-VN" dirty="0">
                <a:latin typeface="Arial" panose="020B0604020202020204" pitchFamily="34" charset="0"/>
                <a:cs typeface="Arial" panose="020B0604020202020204" pitchFamily="34" charset="0"/>
              </a:rPr>
              <a:t>Cảm giác “boutique” ngày càng đậm nét, khi các nhà làm rượu đang tỉ mỉ tạo nên đa dạng các loại rượu vang và phong cách riêng biệt.</a:t>
            </a:r>
          </a:p>
          <a:p>
            <a:pPr marL="0" indent="0">
              <a:lnSpc>
                <a:spcPct val="95000"/>
              </a:lnSpc>
              <a:spcBef>
                <a:spcPts val="800"/>
              </a:spcBef>
              <a:buNone/>
            </a:pPr>
            <a:endParaRPr lang="en-US" altLang="zh-CN" sz="1600" dirty="0">
              <a:latin typeface="Arial" panose="020B0604020202020204" pitchFamily="34" charset="0"/>
              <a:cs typeface="Arial" panose="020B0604020202020204" pitchFamily="34" charset="0"/>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633291" y="58420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Hôm nay</a:t>
            </a:r>
          </a:p>
        </p:txBody>
      </p:sp>
    </p:spTree>
    <p:extLst>
      <p:ext uri="{BB962C8B-B14F-4D97-AF65-F5344CB8AC3E}">
        <p14:creationId xmlns:p14="http://schemas.microsoft.com/office/powerpoint/2010/main" val="345627340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EA33395E-4D0B-D1CD-89FA-723252E9277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215" r="-2570"/>
          <a:stretch/>
        </p:blipFill>
        <p:spPr>
          <a:xfrm>
            <a:off x="2129911" y="-1"/>
            <a:ext cx="10826068" cy="6858001"/>
          </a:xfrm>
          <a:noFill/>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US" altLang="zh-CN" b="1" dirty="0">
                <a:solidFill>
                  <a:schemeClr val="accent1"/>
                </a:solidFill>
              </a:rPr>
              <a:t>ÚC</a:t>
            </a:r>
          </a:p>
        </p:txBody>
      </p:sp>
      <p:sp>
        <p:nvSpPr>
          <p:cNvPr id="6" name="TextBox 5">
            <a:extLst>
              <a:ext uri="{FF2B5EF4-FFF2-40B4-BE49-F238E27FC236}">
                <a16:creationId xmlns:a16="http://schemas.microsoft.com/office/drawing/2014/main" id="{E086698A-3700-9AE2-247A-06483592D166}"/>
              </a:ext>
            </a:extLst>
          </p:cNvPr>
          <p:cNvSpPr txBox="1"/>
          <p:nvPr/>
        </p:nvSpPr>
        <p:spPr>
          <a:xfrm>
            <a:off x="5376035" y="5511571"/>
            <a:ext cx="2572991" cy="369332"/>
          </a:xfrm>
          <a:prstGeom prst="rect">
            <a:avLst/>
          </a:prstGeom>
          <a:noFill/>
        </p:spPr>
        <p:txBody>
          <a:bodyPr wrap="square">
            <a:spAutoFit/>
          </a:bodyPr>
          <a:lstStyle/>
          <a:p>
            <a:r>
              <a:rPr lang="en-US" altLang="zh-CN" b="1" dirty="0">
                <a:solidFill>
                  <a:schemeClr val="accent4"/>
                </a:solidFill>
                <a:latin typeface="Arial" panose="020B0604020202020204" pitchFamily="34" charset="0"/>
              </a:rPr>
              <a:t>LANGHORNE CREEK</a:t>
            </a:r>
            <a:endParaRPr lang="en-US" b="1" dirty="0">
              <a:solidFill>
                <a:schemeClr val="accent4"/>
              </a:solidFill>
              <a:latin typeface="Arial" panose="020B0604020202020204" pitchFamily="34" charset="0"/>
            </a:endParaRPr>
          </a:p>
        </p:txBody>
      </p:sp>
      <p:cxnSp>
        <p:nvCxnSpPr>
          <p:cNvPr id="7" name="Straight Connector 6">
            <a:extLst>
              <a:ext uri="{FF2B5EF4-FFF2-40B4-BE49-F238E27FC236}">
                <a16:creationId xmlns:a16="http://schemas.microsoft.com/office/drawing/2014/main" id="{81264671-DFD3-CE97-2C3C-1AB7F2B469AB}"/>
              </a:ext>
            </a:extLst>
          </p:cNvPr>
          <p:cNvCxnSpPr>
            <a:cxnSpLocks/>
          </p:cNvCxnSpPr>
          <p:nvPr/>
        </p:nvCxnSpPr>
        <p:spPr>
          <a:xfrm flipV="1">
            <a:off x="7949026" y="4837948"/>
            <a:ext cx="874341" cy="8543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4" cstate="print">
            <a:extLst>
              <a:ext uri="{28A0092B-C50C-407E-A947-70E740481C1C}">
                <a14:useLocalDpi xmlns:a14="http://schemas.microsoft.com/office/drawing/2010/main"/>
              </a:ext>
            </a:extLst>
          </a:blip>
          <a:srcRect l="-18689" r="18689"/>
          <a:stretch/>
        </p:blipFill>
        <p:spPr>
          <a:xfrm>
            <a:off x="0"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1709254"/>
            <a:ext cx="6158452" cy="1325562"/>
          </a:xfrm>
        </p:spPr>
        <p:txBody>
          <a:bodyPr/>
          <a:lstStyle/>
          <a:p>
            <a:r>
              <a:rPr lang="en-US" altLang="zh-CN" b="1" dirty="0">
                <a:solidFill>
                  <a:schemeClr val="accent4"/>
                </a:solidFill>
              </a:rPr>
              <a:t>NAM ÚC</a:t>
            </a:r>
          </a:p>
        </p:txBody>
      </p:sp>
      <p:sp>
        <p:nvSpPr>
          <p:cNvPr id="6" name="TextBox 5">
            <a:extLst>
              <a:ext uri="{FF2B5EF4-FFF2-40B4-BE49-F238E27FC236}">
                <a16:creationId xmlns:a16="http://schemas.microsoft.com/office/drawing/2014/main" id="{DCE07064-3E61-2269-6345-5A423939049F}"/>
              </a:ext>
            </a:extLst>
          </p:cNvPr>
          <p:cNvSpPr txBox="1"/>
          <p:nvPr/>
        </p:nvSpPr>
        <p:spPr>
          <a:xfrm>
            <a:off x="3520789" y="4811345"/>
            <a:ext cx="2935574" cy="369332"/>
          </a:xfrm>
          <a:prstGeom prst="rect">
            <a:avLst/>
          </a:prstGeom>
          <a:noFill/>
        </p:spPr>
        <p:txBody>
          <a:bodyPr wrap="square">
            <a:spAutoFit/>
          </a:bodyPr>
          <a:lstStyle/>
          <a:p>
            <a:r>
              <a:rPr lang="en-US" altLang="zh-CN" b="1" dirty="0">
                <a:solidFill>
                  <a:schemeClr val="accent4"/>
                </a:solidFill>
                <a:latin typeface="Arial" panose="020B0604020202020204" pitchFamily="34" charset="0"/>
              </a:rPr>
              <a:t>LANGHORNE CREEK</a:t>
            </a:r>
            <a:endParaRPr lang="en-US" b="1" dirty="0">
              <a:solidFill>
                <a:schemeClr val="accent4"/>
              </a:solidFill>
              <a:latin typeface="Arial" panose="020B0604020202020204" pitchFamily="34" charset="0"/>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6063521" y="4811345"/>
            <a:ext cx="4444584" cy="1803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5518472"/>
      </p:ext>
    </p:extLst>
  </p:cSld>
  <p:clrMapOvr>
    <a:masterClrMapping/>
  </p:clrMapOvr>
  <p:transition/>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5134"/>
            <a:ext cx="5009924" cy="792601"/>
          </a:xfrm>
        </p:spPr>
        <p:txBody>
          <a:bodyPr/>
          <a:lstStyle/>
          <a:p>
            <a:r>
              <a:rPr lang="en-US" altLang="zh-CN" b="1" dirty="0"/>
              <a:t>ĐỊA LÝ, KHÍ HẬU VÀ ĐẤT</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57330"/>
            <a:ext cx="5310917"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5440" b="1" dirty="0">
                <a:solidFill>
                  <a:schemeClr val="accent4"/>
                </a:solidFill>
                <a:latin typeface="Arial" panose="020B0604020202020204" pitchFamily="34" charset="0"/>
                <a:cs typeface="Arial" panose="020B0604020202020204" pitchFamily="34" charset="0"/>
              </a:rPr>
              <a:t>ĐỒNG BẰNG CỔ XƯA BÊN BỜ NƯỚC</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869364"/>
            <a:ext cx="4006770" cy="2846525"/>
          </a:xfrm>
        </p:spPr>
        <p:txBody>
          <a:bodyPr/>
          <a:lstStyle/>
          <a:p>
            <a:pPr marL="285750" indent="-285750">
              <a:spcBef>
                <a:spcPts val="800"/>
              </a:spcBef>
              <a:buFont typeface="Arial" panose="020B0604020202020204" pitchFamily="34" charset="0"/>
              <a:buChar char="•"/>
            </a:pPr>
            <a:r>
              <a:rPr lang="en-US" altLang="zh-CN" dirty="0">
                <a:solidFill>
                  <a:schemeClr val="bg1"/>
                </a:solidFill>
              </a:rPr>
              <a:t>Trên bán đảo Fleurieu, cách Adelaide khoảng 70km</a:t>
            </a:r>
          </a:p>
          <a:p>
            <a:pPr marL="285750" indent="-285750">
              <a:spcBef>
                <a:spcPts val="800"/>
              </a:spcBef>
              <a:buFont typeface="Arial" panose="020B0604020202020204" pitchFamily="34" charset="0"/>
              <a:buChar char="•"/>
            </a:pPr>
            <a:r>
              <a:rPr lang="en-US" altLang="zh-CN" dirty="0">
                <a:solidFill>
                  <a:schemeClr val="bg1"/>
                </a:solidFill>
              </a:rPr>
              <a:t>Một vùng đất bằng phẳng, đẹp như tranh vẽ với những vườn nho gọn gàng và những cây bạch </a:t>
            </a:r>
            <a:r>
              <a:rPr lang="en-US" altLang="zh-CN" dirty="0" err="1">
                <a:solidFill>
                  <a:schemeClr val="bg1"/>
                </a:solidFill>
              </a:rPr>
              <a:t>đàn</a:t>
            </a:r>
            <a:r>
              <a:rPr lang="en-US" altLang="zh-CN" dirty="0">
                <a:solidFill>
                  <a:schemeClr val="bg1"/>
                </a:solidFill>
              </a:rPr>
              <a:t> </a:t>
            </a:r>
            <a:r>
              <a:rPr lang="en-US" altLang="zh-CN" dirty="0" err="1">
                <a:solidFill>
                  <a:schemeClr val="bg1"/>
                </a:solidFill>
              </a:rPr>
              <a:t>cổ</a:t>
            </a:r>
            <a:r>
              <a:rPr lang="en-US" altLang="zh-CN" dirty="0">
                <a:solidFill>
                  <a:schemeClr val="bg1"/>
                </a:solidFill>
              </a:rPr>
              <a:t> </a:t>
            </a:r>
            <a:r>
              <a:rPr lang="en-US" altLang="zh-CN" dirty="0" err="1">
                <a:solidFill>
                  <a:schemeClr val="bg1"/>
                </a:solidFill>
              </a:rPr>
              <a:t>thụ</a:t>
            </a:r>
            <a:r>
              <a:rPr lang="en-US" altLang="zh-CN" dirty="0">
                <a:solidFill>
                  <a:schemeClr val="bg1"/>
                </a:solidFill>
              </a:rPr>
              <a:t> </a:t>
            </a:r>
            <a:r>
              <a:rPr lang="en-US" altLang="zh-CN" dirty="0" err="1">
                <a:solidFill>
                  <a:schemeClr val="bg1"/>
                </a:solidFill>
              </a:rPr>
              <a:t>đỏ</a:t>
            </a:r>
            <a:endParaRPr lang="en-US" altLang="zh-CN" dirty="0"/>
          </a:p>
          <a:p>
            <a:pPr marL="285750" indent="-285750">
              <a:spcBef>
                <a:spcPts val="800"/>
              </a:spcBef>
              <a:buFont typeface="Arial" panose="020B0604020202020204" pitchFamily="34" charset="0"/>
              <a:buChar char="•"/>
            </a:pPr>
            <a:r>
              <a:rPr lang="vi-VN" dirty="0"/>
              <a:t>Tọa lạc trên một vùng đồng bằng ngập lụt tự nhiên có từ thời cổ xưa.</a:t>
            </a:r>
          </a:p>
          <a:p>
            <a:pPr marL="285750" indent="-285750">
              <a:spcBef>
                <a:spcPts val="800"/>
              </a:spcBef>
              <a:buFont typeface="Arial" panose="020B0604020202020204" pitchFamily="34" charset="0"/>
              <a:buChar char="•"/>
            </a:pPr>
            <a:r>
              <a:rPr lang="en-US" altLang="zh-CN" dirty="0" err="1"/>
              <a:t>Khí</a:t>
            </a:r>
            <a:r>
              <a:rPr lang="en-US" altLang="zh-CN" dirty="0"/>
              <a:t> hậu ôn hòa chịu </a:t>
            </a:r>
            <a:r>
              <a:rPr lang="en-US" altLang="zh-CN" dirty="0" err="1"/>
              <a:t>ảnh</a:t>
            </a:r>
            <a:r>
              <a:rPr lang="en-US" altLang="zh-CN" dirty="0"/>
              <a:t> </a:t>
            </a:r>
            <a:r>
              <a:rPr lang="en-US" altLang="zh-CN" dirty="0" err="1"/>
              <a:t>hưởng</a:t>
            </a:r>
            <a:r>
              <a:rPr lang="en-US" altLang="zh-CN" dirty="0"/>
              <a:t> </a:t>
            </a:r>
            <a:r>
              <a:rPr lang="en-US" altLang="zh-CN" dirty="0" err="1">
                <a:solidFill>
                  <a:schemeClr val="bg1"/>
                </a:solidFill>
              </a:rPr>
              <a:t>bởi</a:t>
            </a:r>
            <a:r>
              <a:rPr lang="en-US" altLang="zh-CN" dirty="0">
                <a:solidFill>
                  <a:schemeClr val="bg1"/>
                </a:solidFill>
              </a:rPr>
              <a:t> Hồ Alexandrina và Nam Đại Dương</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10CCF1F8-6D9E-4631-9BC7-E65B426755A9}">
  <ds:schemaRefs>
    <ds:schemaRef ds:uri="4e8dd08d-258d-47a9-9875-37f1ffd19f33"/>
    <ds:schemaRef ds:uri="http://schemas.microsoft.com/office/2006/documentManagement/types"/>
    <ds:schemaRef ds:uri="http://www.w3.org/XML/1998/namespace"/>
    <ds:schemaRef ds:uri="http://schemas.microsoft.com/office/2006/metadata/properties"/>
    <ds:schemaRef ds:uri="http://purl.org/dc/dcmitype/"/>
    <ds:schemaRef ds:uri="http://schemas.openxmlformats.org/package/2006/metadata/core-properties"/>
    <ds:schemaRef ds:uri="http://purl.org/dc/terms/"/>
    <ds:schemaRef ds:uri="http://schemas.microsoft.com/office/infopath/2007/PartnerControls"/>
    <ds:schemaRef ds:uri="02256494-4976-4001-aedb-96463ae0d92e"/>
    <ds:schemaRef ds:uri="http://purl.org/dc/elements/1.1/"/>
  </ds:schemaRefs>
</ds:datastoreItem>
</file>

<file path=customXml/itemProps3.xml><?xml version="1.0" encoding="utf-8"?>
<ds:datastoreItem xmlns:ds="http://schemas.openxmlformats.org/officeDocument/2006/customXml" ds:itemID="{ED428738-09D6-4D3D-A105-E6F3B8A45F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3196</Words>
  <Application>Microsoft Macintosh PowerPoint</Application>
  <PresentationFormat>Widescreen</PresentationFormat>
  <Paragraphs>306</Paragraphs>
  <Slides>25</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Calibri</vt:lpstr>
      <vt:lpstr>Inter Display</vt:lpstr>
      <vt:lpstr>Arial</vt:lpstr>
      <vt:lpstr>Neue Haas Grotesk Text Pro</vt:lpstr>
      <vt:lpstr>Slide layouts</vt:lpstr>
      <vt:lpstr>PowerPoint Presentation</vt:lpstr>
      <vt:lpstr>PowerPoint Presentation</vt:lpstr>
      <vt:lpstr>LANGHORNE CREEK</vt:lpstr>
      <vt:lpstr>HÔM NAY CHÚNG TA SẼ ĐỀ CẬP</vt:lpstr>
      <vt:lpstr>1860</vt:lpstr>
      <vt:lpstr>PowerPoint Presentation</vt:lpstr>
      <vt:lpstr>ÚC</vt:lpstr>
      <vt:lpstr>NAM ÚC</vt:lpstr>
      <vt:lpstr>ĐỊA LÝ, KHÍ HẬU VÀ ĐẤT</vt:lpstr>
      <vt:lpstr>KHÍ HẬU</vt:lpstr>
      <vt:lpstr>ĐẤT</vt:lpstr>
      <vt:lpstr>TRỒNG NHO VÀ SẢN XUẤT RƯỢU VANG</vt:lpstr>
      <vt:lpstr>PowerPoint Presentation</vt:lpstr>
      <vt:lpstr>PowerPoint Presentation</vt:lpstr>
      <vt:lpstr>PowerPoint Presentation</vt:lpstr>
      <vt:lpstr>Đặc điểm
SHIRAZ</vt:lpstr>
      <vt:lpstr>PowerPoint Presentation</vt:lpstr>
      <vt:lpstr>Đặc điểm
CABERNET SAUVIGNON</vt:lpstr>
      <vt:lpstr>PowerPoint Presentation</vt:lpstr>
      <vt:lpstr>Đặc điểm
CABERNET SAUVIGNON SHIRAZ</vt:lpstr>
      <vt:lpstr>PowerPoint Presentation</vt:lpstr>
      <vt:lpstr>Đặc điểm
MALBEC</vt:lpstr>
      <vt:lpstr>LANGHORNE CREEK</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2026-03-31T08:28:13Z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2026-02-18T00:03:54Z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5c7e0205-4099-4ab7-9d4f-64b6191abf16</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