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Lst>
  <p:notesMasterIdLst>
    <p:notesMasterId r:id="rId48"/>
  </p:notesMasterIdLst>
  <p:sldIdLst>
    <p:sldId id="256" r:id="rId5"/>
    <p:sldId id="478" r:id="rId6"/>
    <p:sldId id="625" r:id="rId7"/>
    <p:sldId id="626" r:id="rId8"/>
    <p:sldId id="627" r:id="rId9"/>
    <p:sldId id="629" r:id="rId10"/>
    <p:sldId id="691" r:id="rId11"/>
    <p:sldId id="692" r:id="rId12"/>
    <p:sldId id="630" r:id="rId13"/>
    <p:sldId id="645" r:id="rId14"/>
    <p:sldId id="639" r:id="rId15"/>
    <p:sldId id="693" r:id="rId16"/>
    <p:sldId id="694" r:id="rId17"/>
    <p:sldId id="656" r:id="rId18"/>
    <p:sldId id="695" r:id="rId19"/>
    <p:sldId id="684" r:id="rId20"/>
    <p:sldId id="685" r:id="rId21"/>
    <p:sldId id="688" r:id="rId22"/>
    <p:sldId id="687" r:id="rId23"/>
    <p:sldId id="696" r:id="rId24"/>
    <p:sldId id="697" r:id="rId25"/>
    <p:sldId id="698" r:id="rId26"/>
    <p:sldId id="699" r:id="rId27"/>
    <p:sldId id="700" r:id="rId28"/>
    <p:sldId id="644" r:id="rId29"/>
    <p:sldId id="702" r:id="rId30"/>
    <p:sldId id="703" r:id="rId31"/>
    <p:sldId id="704" r:id="rId32"/>
    <p:sldId id="705" r:id="rId33"/>
    <p:sldId id="706" r:id="rId34"/>
    <p:sldId id="675" r:id="rId35"/>
    <p:sldId id="676" r:id="rId36"/>
    <p:sldId id="677" r:id="rId37"/>
    <p:sldId id="678" r:id="rId38"/>
    <p:sldId id="679" r:id="rId39"/>
    <p:sldId id="680" r:id="rId40"/>
    <p:sldId id="642" r:id="rId41"/>
    <p:sldId id="682" r:id="rId42"/>
    <p:sldId id="604" r:id="rId43"/>
    <p:sldId id="669" r:id="rId44"/>
    <p:sldId id="670" r:id="rId45"/>
    <p:sldId id="340" r:id="rId46"/>
    <p:sldId id="707" r:id="rId47"/>
  </p:sldIdLst>
  <p:sldSz cx="12192000" cy="6858000"/>
  <p:notesSz cx="6858000" cy="9144000"/>
  <p:custDataLst>
    <p:tags r:id="rId49"/>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00282DEE-CFDE-7DB6-ABFB-86091AF25804}" name="Cameron Midson" initials="CM"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33C9E4-1954-3B4B-B01C-630ECFB90019}" v="4" dt="2026-08-20T01:07:54.8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97" autoAdjust="0"/>
    <p:restoredTop sz="94065"/>
  </p:normalViewPr>
  <p:slideViewPr>
    <p:cSldViewPr snapToGrid="0">
      <p:cViewPr varScale="1">
        <p:scale>
          <a:sx n="125" d="100"/>
          <a:sy n="125" d="100"/>
        </p:scale>
        <p:origin x="192" y="1832"/>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1:07:54.894" v="7"/>
      <pc:docMkLst>
        <pc:docMk/>
      </pc:docMkLst>
      <pc:sldChg chg="addSp delSp modSp mod">
        <pc:chgData name="Cameron Midson" userId="510fe36d-201b-4d30-8c49-491c55367456" providerId="ADAL" clId="{93217E07-8A0E-5D7D-A37A-49773A2FEA36}" dt="2026-08-20T01:06:44.003" v="3"/>
        <pc:sldMkLst>
          <pc:docMk/>
          <pc:sldMk cId="2430725823" sldId="639"/>
        </pc:sldMkLst>
        <pc:picChg chg="add mod">
          <ac:chgData name="Cameron Midson" userId="510fe36d-201b-4d30-8c49-491c55367456" providerId="ADAL" clId="{93217E07-8A0E-5D7D-A37A-49773A2FEA36}" dt="2026-08-20T01:06:44.003" v="3"/>
          <ac:picMkLst>
            <pc:docMk/>
            <pc:sldMk cId="2430725823" sldId="639"/>
            <ac:picMk id="3" creationId="{2CDE40E1-9824-26C8-1421-BE1578441DD3}"/>
          </ac:picMkLst>
        </pc:picChg>
        <pc:picChg chg="add mod">
          <ac:chgData name="Cameron Midson" userId="510fe36d-201b-4d30-8c49-491c55367456" providerId="ADAL" clId="{93217E07-8A0E-5D7D-A37A-49773A2FEA36}" dt="2026-08-20T01:06:44.003" v="3"/>
          <ac:picMkLst>
            <pc:docMk/>
            <pc:sldMk cId="2430725823" sldId="639"/>
            <ac:picMk id="4" creationId="{D3716E76-C5FB-271C-A0B2-36762893B984}"/>
          </ac:picMkLst>
        </pc:picChg>
        <pc:picChg chg="add mod">
          <ac:chgData name="Cameron Midson" userId="510fe36d-201b-4d30-8c49-491c55367456" providerId="ADAL" clId="{93217E07-8A0E-5D7D-A37A-49773A2FEA36}" dt="2026-08-20T01:06:44.003" v="3"/>
          <ac:picMkLst>
            <pc:docMk/>
            <pc:sldMk cId="2430725823" sldId="639"/>
            <ac:picMk id="5" creationId="{53E1F493-3FDD-FC7C-A095-3A48F8AC0109}"/>
          </ac:picMkLst>
        </pc:picChg>
        <pc:picChg chg="del">
          <ac:chgData name="Cameron Midson" userId="510fe36d-201b-4d30-8c49-491c55367456" providerId="ADAL" clId="{93217E07-8A0E-5D7D-A37A-49773A2FEA36}" dt="2026-08-20T01:06:42.509" v="2" actId="478"/>
          <ac:picMkLst>
            <pc:docMk/>
            <pc:sldMk cId="2430725823" sldId="639"/>
            <ac:picMk id="6" creationId="{74F63404-D062-F852-B7C1-B3F5CBBE769C}"/>
          </ac:picMkLst>
        </pc:picChg>
        <pc:picChg chg="del">
          <ac:chgData name="Cameron Midson" userId="510fe36d-201b-4d30-8c49-491c55367456" providerId="ADAL" clId="{93217E07-8A0E-5D7D-A37A-49773A2FEA36}" dt="2026-08-20T01:06:42.509" v="2" actId="478"/>
          <ac:picMkLst>
            <pc:docMk/>
            <pc:sldMk cId="2430725823" sldId="639"/>
            <ac:picMk id="7" creationId="{F92F949A-BB3D-096C-38CD-B1D058E38095}"/>
          </ac:picMkLst>
        </pc:picChg>
        <pc:picChg chg="del">
          <ac:chgData name="Cameron Midson" userId="510fe36d-201b-4d30-8c49-491c55367456" providerId="ADAL" clId="{93217E07-8A0E-5D7D-A37A-49773A2FEA36}" dt="2026-08-20T01:06:42.509" v="2" actId="478"/>
          <ac:picMkLst>
            <pc:docMk/>
            <pc:sldMk cId="2430725823" sldId="639"/>
            <ac:picMk id="8" creationId="{B6696E5A-EA0C-0EDA-8B05-27350E35721B}"/>
          </ac:picMkLst>
        </pc:picChg>
        <pc:picChg chg="del">
          <ac:chgData name="Cameron Midson" userId="510fe36d-201b-4d30-8c49-491c55367456" providerId="ADAL" clId="{93217E07-8A0E-5D7D-A37A-49773A2FEA36}" dt="2026-08-20T01:06:42.509" v="2" actId="478"/>
          <ac:picMkLst>
            <pc:docMk/>
            <pc:sldMk cId="2430725823" sldId="639"/>
            <ac:picMk id="13" creationId="{B02FB50B-7D4E-ECD8-AFC8-5F61BD514D3C}"/>
          </ac:picMkLst>
        </pc:picChg>
        <pc:picChg chg="del">
          <ac:chgData name="Cameron Midson" userId="510fe36d-201b-4d30-8c49-491c55367456" providerId="ADAL" clId="{93217E07-8A0E-5D7D-A37A-49773A2FEA36}" dt="2026-08-20T01:06:42.509" v="2" actId="478"/>
          <ac:picMkLst>
            <pc:docMk/>
            <pc:sldMk cId="2430725823" sldId="639"/>
            <ac:picMk id="15" creationId="{8471156E-82CF-2F9A-E1D6-B2E6E471160A}"/>
          </ac:picMkLst>
        </pc:picChg>
        <pc:picChg chg="del">
          <ac:chgData name="Cameron Midson" userId="510fe36d-201b-4d30-8c49-491c55367456" providerId="ADAL" clId="{93217E07-8A0E-5D7D-A37A-49773A2FEA36}" dt="2026-08-20T01:06:42.509" v="2" actId="478"/>
          <ac:picMkLst>
            <pc:docMk/>
            <pc:sldMk cId="2430725823" sldId="639"/>
            <ac:picMk id="16" creationId="{7AF7C5D7-5AB0-91DE-8F70-76EDF5816D04}"/>
          </ac:picMkLst>
        </pc:picChg>
        <pc:picChg chg="del">
          <ac:chgData name="Cameron Midson" userId="510fe36d-201b-4d30-8c49-491c55367456" providerId="ADAL" clId="{93217E07-8A0E-5D7D-A37A-49773A2FEA36}" dt="2026-08-20T01:06:42.509" v="2" actId="478"/>
          <ac:picMkLst>
            <pc:docMk/>
            <pc:sldMk cId="2430725823" sldId="639"/>
            <ac:picMk id="17" creationId="{DEF156C0-6B4E-B244-3621-3E34E83FC14D}"/>
          </ac:picMkLst>
        </pc:picChg>
        <pc:picChg chg="del">
          <ac:chgData name="Cameron Midson" userId="510fe36d-201b-4d30-8c49-491c55367456" providerId="ADAL" clId="{93217E07-8A0E-5D7D-A37A-49773A2FEA36}" dt="2026-08-20T01:06:42.509" v="2" actId="478"/>
          <ac:picMkLst>
            <pc:docMk/>
            <pc:sldMk cId="2430725823" sldId="639"/>
            <ac:picMk id="18" creationId="{EB01A979-9F88-CB65-F4CE-B2D814404336}"/>
          </ac:picMkLst>
        </pc:picChg>
        <pc:picChg chg="add mod">
          <ac:chgData name="Cameron Midson" userId="510fe36d-201b-4d30-8c49-491c55367456" providerId="ADAL" clId="{93217E07-8A0E-5D7D-A37A-49773A2FEA36}" dt="2026-08-20T01:06:44.003" v="3"/>
          <ac:picMkLst>
            <pc:docMk/>
            <pc:sldMk cId="2430725823" sldId="639"/>
            <ac:picMk id="24" creationId="{97433D1E-92CF-0436-FFEA-33555E2CFB53}"/>
          </ac:picMkLst>
        </pc:picChg>
        <pc:picChg chg="add mod">
          <ac:chgData name="Cameron Midson" userId="510fe36d-201b-4d30-8c49-491c55367456" providerId="ADAL" clId="{93217E07-8A0E-5D7D-A37A-49773A2FEA36}" dt="2026-08-20T01:06:44.003" v="3"/>
          <ac:picMkLst>
            <pc:docMk/>
            <pc:sldMk cId="2430725823" sldId="639"/>
            <ac:picMk id="25" creationId="{EAFC21AF-9CAD-2D40-307A-382D15E6CA60}"/>
          </ac:picMkLst>
        </pc:picChg>
        <pc:picChg chg="add mod">
          <ac:chgData name="Cameron Midson" userId="510fe36d-201b-4d30-8c49-491c55367456" providerId="ADAL" clId="{93217E07-8A0E-5D7D-A37A-49773A2FEA36}" dt="2026-08-20T01:06:44.003" v="3"/>
          <ac:picMkLst>
            <pc:docMk/>
            <pc:sldMk cId="2430725823" sldId="639"/>
            <ac:picMk id="26" creationId="{6EBA75DB-D6F8-EFB5-959F-BBEBEA00C426}"/>
          </ac:picMkLst>
        </pc:picChg>
        <pc:picChg chg="add mod">
          <ac:chgData name="Cameron Midson" userId="510fe36d-201b-4d30-8c49-491c55367456" providerId="ADAL" clId="{93217E07-8A0E-5D7D-A37A-49773A2FEA36}" dt="2026-08-20T01:06:44.003" v="3"/>
          <ac:picMkLst>
            <pc:docMk/>
            <pc:sldMk cId="2430725823" sldId="639"/>
            <ac:picMk id="27" creationId="{07700FF6-03B4-51B8-192F-13A338D12B5C}"/>
          </ac:picMkLst>
        </pc:picChg>
        <pc:picChg chg="add mod">
          <ac:chgData name="Cameron Midson" userId="510fe36d-201b-4d30-8c49-491c55367456" providerId="ADAL" clId="{93217E07-8A0E-5D7D-A37A-49773A2FEA36}" dt="2026-08-20T01:06:44.003" v="3"/>
          <ac:picMkLst>
            <pc:docMk/>
            <pc:sldMk cId="2430725823" sldId="639"/>
            <ac:picMk id="28" creationId="{DF805CC6-FD57-65A5-99CB-CFBB38B50957}"/>
          </ac:picMkLst>
        </pc:picChg>
        <pc:picChg chg="add mod">
          <ac:chgData name="Cameron Midson" userId="510fe36d-201b-4d30-8c49-491c55367456" providerId="ADAL" clId="{93217E07-8A0E-5D7D-A37A-49773A2FEA36}" dt="2026-08-20T01:06:44.003" v="3"/>
          <ac:picMkLst>
            <pc:docMk/>
            <pc:sldMk cId="2430725823" sldId="639"/>
            <ac:picMk id="29" creationId="{08785E26-3194-4341-D080-F3B39958AB0E}"/>
          </ac:picMkLst>
        </pc:picChg>
        <pc:picChg chg="del">
          <ac:chgData name="Cameron Midson" userId="510fe36d-201b-4d30-8c49-491c55367456" providerId="ADAL" clId="{93217E07-8A0E-5D7D-A37A-49773A2FEA36}" dt="2026-08-20T01:06:42.509" v="2" actId="478"/>
          <ac:picMkLst>
            <pc:docMk/>
            <pc:sldMk cId="2430725823" sldId="639"/>
            <ac:picMk id="32" creationId="{95E7B4EB-1393-CF21-ED26-471A862268AC}"/>
          </ac:picMkLst>
        </pc:picChg>
      </pc:sldChg>
      <pc:sldChg chg="addSp delSp modSp mod">
        <pc:chgData name="Cameron Midson" userId="510fe36d-201b-4d30-8c49-491c55367456" providerId="ADAL" clId="{93217E07-8A0E-5D7D-A37A-49773A2FEA36}" dt="2026-08-20T01:05:58.992" v="1"/>
        <pc:sldMkLst>
          <pc:docMk/>
          <pc:sldMk cId="1277302368" sldId="645"/>
        </pc:sldMkLst>
        <pc:picChg chg="add mod">
          <ac:chgData name="Cameron Midson" userId="510fe36d-201b-4d30-8c49-491c55367456" providerId="ADAL" clId="{93217E07-8A0E-5D7D-A37A-49773A2FEA36}" dt="2026-08-20T01:05:58.992" v="1"/>
          <ac:picMkLst>
            <pc:docMk/>
            <pc:sldMk cId="1277302368" sldId="645"/>
            <ac:picMk id="3" creationId="{0319629D-2333-7CF3-860B-7827AA2F55D1}"/>
          </ac:picMkLst>
        </pc:picChg>
        <pc:picChg chg="add mod">
          <ac:chgData name="Cameron Midson" userId="510fe36d-201b-4d30-8c49-491c55367456" providerId="ADAL" clId="{93217E07-8A0E-5D7D-A37A-49773A2FEA36}" dt="2026-08-20T01:05:58.992" v="1"/>
          <ac:picMkLst>
            <pc:docMk/>
            <pc:sldMk cId="1277302368" sldId="645"/>
            <ac:picMk id="4" creationId="{E5666B88-B56D-007E-74E6-29D675771972}"/>
          </ac:picMkLst>
        </pc:picChg>
        <pc:picChg chg="del">
          <ac:chgData name="Cameron Midson" userId="510fe36d-201b-4d30-8c49-491c55367456" providerId="ADAL" clId="{93217E07-8A0E-5D7D-A37A-49773A2FEA36}" dt="2026-08-20T01:05:57.660" v="0" actId="478"/>
          <ac:picMkLst>
            <pc:docMk/>
            <pc:sldMk cId="1277302368" sldId="645"/>
            <ac:picMk id="5" creationId="{4E2C8E3A-6721-308C-9538-D7E8A81452B5}"/>
          </ac:picMkLst>
        </pc:picChg>
        <pc:picChg chg="add mod">
          <ac:chgData name="Cameron Midson" userId="510fe36d-201b-4d30-8c49-491c55367456" providerId="ADAL" clId="{93217E07-8A0E-5D7D-A37A-49773A2FEA36}" dt="2026-08-20T01:05:58.992" v="1"/>
          <ac:picMkLst>
            <pc:docMk/>
            <pc:sldMk cId="1277302368" sldId="645"/>
            <ac:picMk id="6" creationId="{974820D1-2B67-9ADA-B06F-EBBE836AB51C}"/>
          </ac:picMkLst>
        </pc:picChg>
        <pc:picChg chg="del">
          <ac:chgData name="Cameron Midson" userId="510fe36d-201b-4d30-8c49-491c55367456" providerId="ADAL" clId="{93217E07-8A0E-5D7D-A37A-49773A2FEA36}" dt="2026-08-20T01:05:57.660" v="0" actId="478"/>
          <ac:picMkLst>
            <pc:docMk/>
            <pc:sldMk cId="1277302368" sldId="645"/>
            <ac:picMk id="7" creationId="{B9269DF1-9FD9-7CE3-DA7A-E708A8C2409C}"/>
          </ac:picMkLst>
        </pc:picChg>
        <pc:picChg chg="del">
          <ac:chgData name="Cameron Midson" userId="510fe36d-201b-4d30-8c49-491c55367456" providerId="ADAL" clId="{93217E07-8A0E-5D7D-A37A-49773A2FEA36}" dt="2026-08-20T01:05:57.660" v="0" actId="478"/>
          <ac:picMkLst>
            <pc:docMk/>
            <pc:sldMk cId="1277302368" sldId="645"/>
            <ac:picMk id="8" creationId="{3369F703-E76D-BDE8-3A30-AC9DEC99319B}"/>
          </ac:picMkLst>
        </pc:picChg>
        <pc:picChg chg="del">
          <ac:chgData name="Cameron Midson" userId="510fe36d-201b-4d30-8c49-491c55367456" providerId="ADAL" clId="{93217E07-8A0E-5D7D-A37A-49773A2FEA36}" dt="2026-08-20T01:05:57.660" v="0" actId="478"/>
          <ac:picMkLst>
            <pc:docMk/>
            <pc:sldMk cId="1277302368" sldId="645"/>
            <ac:picMk id="19" creationId="{CA26DBE1-DBA2-C382-D153-4842D06AE757}"/>
          </ac:picMkLst>
        </pc:picChg>
        <pc:picChg chg="add mod">
          <ac:chgData name="Cameron Midson" userId="510fe36d-201b-4d30-8c49-491c55367456" providerId="ADAL" clId="{93217E07-8A0E-5D7D-A37A-49773A2FEA36}" dt="2026-08-20T01:05:58.992" v="1"/>
          <ac:picMkLst>
            <pc:docMk/>
            <pc:sldMk cId="1277302368" sldId="645"/>
            <ac:picMk id="20" creationId="{3FDE94F8-D896-0488-1E80-CE2B5DB215B8}"/>
          </ac:picMkLst>
        </pc:picChg>
        <pc:picChg chg="add mod">
          <ac:chgData name="Cameron Midson" userId="510fe36d-201b-4d30-8c49-491c55367456" providerId="ADAL" clId="{93217E07-8A0E-5D7D-A37A-49773A2FEA36}" dt="2026-08-20T01:05:58.992" v="1"/>
          <ac:picMkLst>
            <pc:docMk/>
            <pc:sldMk cId="1277302368" sldId="645"/>
            <ac:picMk id="21" creationId="{EC35E0F5-1A3B-D79D-5689-ED45C5695979}"/>
          </ac:picMkLst>
        </pc:picChg>
        <pc:picChg chg="add mod">
          <ac:chgData name="Cameron Midson" userId="510fe36d-201b-4d30-8c49-491c55367456" providerId="ADAL" clId="{93217E07-8A0E-5D7D-A37A-49773A2FEA36}" dt="2026-08-20T01:05:58.992" v="1"/>
          <ac:picMkLst>
            <pc:docMk/>
            <pc:sldMk cId="1277302368" sldId="645"/>
            <ac:picMk id="22" creationId="{9F53ED43-7E73-4CCD-C44F-B6F04C78FB8D}"/>
          </ac:picMkLst>
        </pc:picChg>
        <pc:picChg chg="add mod">
          <ac:chgData name="Cameron Midson" userId="510fe36d-201b-4d30-8c49-491c55367456" providerId="ADAL" clId="{93217E07-8A0E-5D7D-A37A-49773A2FEA36}" dt="2026-08-20T01:05:58.992" v="1"/>
          <ac:picMkLst>
            <pc:docMk/>
            <pc:sldMk cId="1277302368" sldId="645"/>
            <ac:picMk id="23" creationId="{83BD8163-22EA-E5D6-A0BC-76B60585C96A}"/>
          </ac:picMkLst>
        </pc:picChg>
        <pc:picChg chg="add mod">
          <ac:chgData name="Cameron Midson" userId="510fe36d-201b-4d30-8c49-491c55367456" providerId="ADAL" clId="{93217E07-8A0E-5D7D-A37A-49773A2FEA36}" dt="2026-08-20T01:05:58.992" v="1"/>
          <ac:picMkLst>
            <pc:docMk/>
            <pc:sldMk cId="1277302368" sldId="645"/>
            <ac:picMk id="24" creationId="{65056E03-DDF8-9A5E-87EA-51AC4B1AFAE0}"/>
          </ac:picMkLst>
        </pc:picChg>
        <pc:picChg chg="add mod">
          <ac:chgData name="Cameron Midson" userId="510fe36d-201b-4d30-8c49-491c55367456" providerId="ADAL" clId="{93217E07-8A0E-5D7D-A37A-49773A2FEA36}" dt="2026-08-20T01:05:58.992" v="1"/>
          <ac:picMkLst>
            <pc:docMk/>
            <pc:sldMk cId="1277302368" sldId="645"/>
            <ac:picMk id="25" creationId="{7DA7C0EA-3C27-7DA6-8200-69E2B24FD451}"/>
          </ac:picMkLst>
        </pc:picChg>
        <pc:picChg chg="add mod">
          <ac:chgData name="Cameron Midson" userId="510fe36d-201b-4d30-8c49-491c55367456" providerId="ADAL" clId="{93217E07-8A0E-5D7D-A37A-49773A2FEA36}" dt="2026-08-20T01:05:58.992" v="1"/>
          <ac:picMkLst>
            <pc:docMk/>
            <pc:sldMk cId="1277302368" sldId="645"/>
            <ac:picMk id="26" creationId="{A0804BF0-696A-C13D-4380-A33095CCDF91}"/>
          </ac:picMkLst>
        </pc:picChg>
        <pc:picChg chg="del">
          <ac:chgData name="Cameron Midson" userId="510fe36d-201b-4d30-8c49-491c55367456" providerId="ADAL" clId="{93217E07-8A0E-5D7D-A37A-49773A2FEA36}" dt="2026-08-20T01:05:57.660" v="0" actId="478"/>
          <ac:picMkLst>
            <pc:docMk/>
            <pc:sldMk cId="1277302368" sldId="645"/>
            <ac:picMk id="65" creationId="{CF2BE55F-F591-21D5-49B6-0093B12F7021}"/>
          </ac:picMkLst>
        </pc:picChg>
        <pc:picChg chg="del">
          <ac:chgData name="Cameron Midson" userId="510fe36d-201b-4d30-8c49-491c55367456" providerId="ADAL" clId="{93217E07-8A0E-5D7D-A37A-49773A2FEA36}" dt="2026-08-20T01:05:57.660" v="0" actId="478"/>
          <ac:picMkLst>
            <pc:docMk/>
            <pc:sldMk cId="1277302368" sldId="645"/>
            <ac:picMk id="67" creationId="{F92F2297-D8F7-BBAC-BEE3-E20A1D6666C4}"/>
          </ac:picMkLst>
        </pc:picChg>
        <pc:picChg chg="del">
          <ac:chgData name="Cameron Midson" userId="510fe36d-201b-4d30-8c49-491c55367456" providerId="ADAL" clId="{93217E07-8A0E-5D7D-A37A-49773A2FEA36}" dt="2026-08-20T01:05:57.660" v="0" actId="478"/>
          <ac:picMkLst>
            <pc:docMk/>
            <pc:sldMk cId="1277302368" sldId="645"/>
            <ac:picMk id="68" creationId="{4D0138B6-E262-E058-A51E-B806CDD29071}"/>
          </ac:picMkLst>
        </pc:picChg>
        <pc:picChg chg="del">
          <ac:chgData name="Cameron Midson" userId="510fe36d-201b-4d30-8c49-491c55367456" providerId="ADAL" clId="{93217E07-8A0E-5D7D-A37A-49773A2FEA36}" dt="2026-08-20T01:05:57.660" v="0" actId="478"/>
          <ac:picMkLst>
            <pc:docMk/>
            <pc:sldMk cId="1277302368" sldId="645"/>
            <ac:picMk id="69" creationId="{53FC4E35-F60D-9400-852F-0E37B02CA1DD}"/>
          </ac:picMkLst>
        </pc:picChg>
        <pc:picChg chg="del">
          <ac:chgData name="Cameron Midson" userId="510fe36d-201b-4d30-8c49-491c55367456" providerId="ADAL" clId="{93217E07-8A0E-5D7D-A37A-49773A2FEA36}" dt="2026-08-20T01:05:57.660" v="0" actId="478"/>
          <ac:picMkLst>
            <pc:docMk/>
            <pc:sldMk cId="1277302368" sldId="645"/>
            <ac:picMk id="70" creationId="{F80022A0-AC39-1EE5-879D-E4D3C5A12A40}"/>
          </ac:picMkLst>
        </pc:picChg>
        <pc:picChg chg="del">
          <ac:chgData name="Cameron Midson" userId="510fe36d-201b-4d30-8c49-491c55367456" providerId="ADAL" clId="{93217E07-8A0E-5D7D-A37A-49773A2FEA36}" dt="2026-08-20T01:05:57.660" v="0" actId="478"/>
          <ac:picMkLst>
            <pc:docMk/>
            <pc:sldMk cId="1277302368" sldId="645"/>
            <ac:picMk id="71" creationId="{62426E61-3796-30A2-CF17-82054403A783}"/>
          </ac:picMkLst>
        </pc:picChg>
      </pc:sldChg>
      <pc:sldChg chg="addSp delSp modSp mod">
        <pc:chgData name="Cameron Midson" userId="510fe36d-201b-4d30-8c49-491c55367456" providerId="ADAL" clId="{93217E07-8A0E-5D7D-A37A-49773A2FEA36}" dt="2026-08-20T01:07:54.894" v="7"/>
        <pc:sldMkLst>
          <pc:docMk/>
          <pc:sldMk cId="3412986629" sldId="669"/>
        </pc:sldMkLst>
        <pc:picChg chg="add mod">
          <ac:chgData name="Cameron Midson" userId="510fe36d-201b-4d30-8c49-491c55367456" providerId="ADAL" clId="{93217E07-8A0E-5D7D-A37A-49773A2FEA36}" dt="2026-08-20T01:07:54.894" v="7"/>
          <ac:picMkLst>
            <pc:docMk/>
            <pc:sldMk cId="3412986629" sldId="669"/>
            <ac:picMk id="2" creationId="{D8C85BE1-8761-6EC9-E9F0-54BEE6AA14C9}"/>
          </ac:picMkLst>
        </pc:picChg>
        <pc:picChg chg="add mod">
          <ac:chgData name="Cameron Midson" userId="510fe36d-201b-4d30-8c49-491c55367456" providerId="ADAL" clId="{93217E07-8A0E-5D7D-A37A-49773A2FEA36}" dt="2026-08-20T01:07:54.894" v="7"/>
          <ac:picMkLst>
            <pc:docMk/>
            <pc:sldMk cId="3412986629" sldId="669"/>
            <ac:picMk id="9" creationId="{7847E792-53EB-4A8C-0835-CE8C93B42D6E}"/>
          </ac:picMkLst>
        </pc:picChg>
        <pc:picChg chg="add mod">
          <ac:chgData name="Cameron Midson" userId="510fe36d-201b-4d30-8c49-491c55367456" providerId="ADAL" clId="{93217E07-8A0E-5D7D-A37A-49773A2FEA36}" dt="2026-08-20T01:07:54.894" v="7"/>
          <ac:picMkLst>
            <pc:docMk/>
            <pc:sldMk cId="3412986629" sldId="669"/>
            <ac:picMk id="11" creationId="{7C84E2B8-2E0F-3651-DE20-C396ABD43D42}"/>
          </ac:picMkLst>
        </pc:picChg>
        <pc:picChg chg="add mod">
          <ac:chgData name="Cameron Midson" userId="510fe36d-201b-4d30-8c49-491c55367456" providerId="ADAL" clId="{93217E07-8A0E-5D7D-A37A-49773A2FEA36}" dt="2026-08-20T01:07:54.894" v="7"/>
          <ac:picMkLst>
            <pc:docMk/>
            <pc:sldMk cId="3412986629" sldId="669"/>
            <ac:picMk id="12" creationId="{6245C8EA-C5B0-2AB8-C8E8-90E229091EE1}"/>
          </ac:picMkLst>
        </pc:picChg>
        <pc:picChg chg="add mod">
          <ac:chgData name="Cameron Midson" userId="510fe36d-201b-4d30-8c49-491c55367456" providerId="ADAL" clId="{93217E07-8A0E-5D7D-A37A-49773A2FEA36}" dt="2026-08-20T01:07:54.894" v="7"/>
          <ac:picMkLst>
            <pc:docMk/>
            <pc:sldMk cId="3412986629" sldId="669"/>
            <ac:picMk id="13" creationId="{EC9BAA93-21BB-A41D-0D1D-5FB523454828}"/>
          </ac:picMkLst>
        </pc:picChg>
        <pc:picChg chg="add mod">
          <ac:chgData name="Cameron Midson" userId="510fe36d-201b-4d30-8c49-491c55367456" providerId="ADAL" clId="{93217E07-8A0E-5D7D-A37A-49773A2FEA36}" dt="2026-08-20T01:07:54.894" v="7"/>
          <ac:picMkLst>
            <pc:docMk/>
            <pc:sldMk cId="3412986629" sldId="669"/>
            <ac:picMk id="14" creationId="{AE58BF90-64F2-3DFE-AB37-9138003A5DC5}"/>
          </ac:picMkLst>
        </pc:picChg>
        <pc:picChg chg="add mod">
          <ac:chgData name="Cameron Midson" userId="510fe36d-201b-4d30-8c49-491c55367456" providerId="ADAL" clId="{93217E07-8A0E-5D7D-A37A-49773A2FEA36}" dt="2026-08-20T01:07:54.894" v="7"/>
          <ac:picMkLst>
            <pc:docMk/>
            <pc:sldMk cId="3412986629" sldId="669"/>
            <ac:picMk id="18" creationId="{3AE0E543-DBE1-ADD6-25FC-73FD86223F67}"/>
          </ac:picMkLst>
        </pc:picChg>
        <pc:picChg chg="add mod">
          <ac:chgData name="Cameron Midson" userId="510fe36d-201b-4d30-8c49-491c55367456" providerId="ADAL" clId="{93217E07-8A0E-5D7D-A37A-49773A2FEA36}" dt="2026-08-20T01:07:54.894" v="7"/>
          <ac:picMkLst>
            <pc:docMk/>
            <pc:sldMk cId="3412986629" sldId="669"/>
            <ac:picMk id="20" creationId="{E88699B8-3B7D-4C33-E151-4627B4AAEFE5}"/>
          </ac:picMkLst>
        </pc:picChg>
        <pc:picChg chg="add mod">
          <ac:chgData name="Cameron Midson" userId="510fe36d-201b-4d30-8c49-491c55367456" providerId="ADAL" clId="{93217E07-8A0E-5D7D-A37A-49773A2FEA36}" dt="2026-08-20T01:07:54.894" v="7"/>
          <ac:picMkLst>
            <pc:docMk/>
            <pc:sldMk cId="3412986629" sldId="669"/>
            <ac:picMk id="22" creationId="{F423C686-E2DA-E247-2300-4764490D1735}"/>
          </ac:picMkLst>
        </pc:picChg>
        <pc:picChg chg="del">
          <ac:chgData name="Cameron Midson" userId="510fe36d-201b-4d30-8c49-491c55367456" providerId="ADAL" clId="{93217E07-8A0E-5D7D-A37A-49773A2FEA36}" dt="2026-08-20T01:07:54.431" v="6" actId="478"/>
          <ac:picMkLst>
            <pc:docMk/>
            <pc:sldMk cId="3412986629" sldId="669"/>
            <ac:picMk id="60" creationId="{D336D48E-CF69-2506-175F-4D59AB8E0197}"/>
          </ac:picMkLst>
        </pc:picChg>
        <pc:picChg chg="del">
          <ac:chgData name="Cameron Midson" userId="510fe36d-201b-4d30-8c49-491c55367456" providerId="ADAL" clId="{93217E07-8A0E-5D7D-A37A-49773A2FEA36}" dt="2026-08-20T01:07:54.431" v="6" actId="478"/>
          <ac:picMkLst>
            <pc:docMk/>
            <pc:sldMk cId="3412986629" sldId="669"/>
            <ac:picMk id="61" creationId="{0B157126-0264-D9D0-C664-3BF5A2D0103F}"/>
          </ac:picMkLst>
        </pc:picChg>
        <pc:picChg chg="del">
          <ac:chgData name="Cameron Midson" userId="510fe36d-201b-4d30-8c49-491c55367456" providerId="ADAL" clId="{93217E07-8A0E-5D7D-A37A-49773A2FEA36}" dt="2026-08-20T01:07:54.431" v="6" actId="478"/>
          <ac:picMkLst>
            <pc:docMk/>
            <pc:sldMk cId="3412986629" sldId="669"/>
            <ac:picMk id="62" creationId="{BF22F180-0591-0825-F3ED-186D79CF7856}"/>
          </ac:picMkLst>
        </pc:picChg>
        <pc:picChg chg="del">
          <ac:chgData name="Cameron Midson" userId="510fe36d-201b-4d30-8c49-491c55367456" providerId="ADAL" clId="{93217E07-8A0E-5D7D-A37A-49773A2FEA36}" dt="2026-08-20T01:07:54.431" v="6" actId="478"/>
          <ac:picMkLst>
            <pc:docMk/>
            <pc:sldMk cId="3412986629" sldId="669"/>
            <ac:picMk id="63" creationId="{0D39F123-EEF3-AB5A-70E7-35D2B4161818}"/>
          </ac:picMkLst>
        </pc:picChg>
        <pc:picChg chg="del">
          <ac:chgData name="Cameron Midson" userId="510fe36d-201b-4d30-8c49-491c55367456" providerId="ADAL" clId="{93217E07-8A0E-5D7D-A37A-49773A2FEA36}" dt="2026-08-20T01:07:54.431" v="6" actId="478"/>
          <ac:picMkLst>
            <pc:docMk/>
            <pc:sldMk cId="3412986629" sldId="669"/>
            <ac:picMk id="64" creationId="{F85A00F3-143D-C6D8-F4BE-F2D7F3B74CE2}"/>
          </ac:picMkLst>
        </pc:picChg>
        <pc:picChg chg="del">
          <ac:chgData name="Cameron Midson" userId="510fe36d-201b-4d30-8c49-491c55367456" providerId="ADAL" clId="{93217E07-8A0E-5D7D-A37A-49773A2FEA36}" dt="2026-08-20T01:07:54.431" v="6" actId="478"/>
          <ac:picMkLst>
            <pc:docMk/>
            <pc:sldMk cId="3412986629" sldId="669"/>
            <ac:picMk id="65" creationId="{D1BA6C3E-7B3D-C274-CC78-DE117E6B87AB}"/>
          </ac:picMkLst>
        </pc:picChg>
        <pc:picChg chg="del">
          <ac:chgData name="Cameron Midson" userId="510fe36d-201b-4d30-8c49-491c55367456" providerId="ADAL" clId="{93217E07-8A0E-5D7D-A37A-49773A2FEA36}" dt="2026-08-20T01:07:54.431" v="6" actId="478"/>
          <ac:picMkLst>
            <pc:docMk/>
            <pc:sldMk cId="3412986629" sldId="669"/>
            <ac:picMk id="66" creationId="{FE4B4B65-C466-3E95-3940-61FD81301097}"/>
          </ac:picMkLst>
        </pc:picChg>
        <pc:picChg chg="del">
          <ac:chgData name="Cameron Midson" userId="510fe36d-201b-4d30-8c49-491c55367456" providerId="ADAL" clId="{93217E07-8A0E-5D7D-A37A-49773A2FEA36}" dt="2026-08-20T01:07:54.431" v="6" actId="478"/>
          <ac:picMkLst>
            <pc:docMk/>
            <pc:sldMk cId="3412986629" sldId="669"/>
            <ac:picMk id="67" creationId="{397CE04F-E02D-3266-E3C9-5055FD897B19}"/>
          </ac:picMkLst>
        </pc:picChg>
        <pc:picChg chg="del">
          <ac:chgData name="Cameron Midson" userId="510fe36d-201b-4d30-8c49-491c55367456" providerId="ADAL" clId="{93217E07-8A0E-5D7D-A37A-49773A2FEA36}" dt="2026-08-20T01:07:54.431" v="6" actId="478"/>
          <ac:picMkLst>
            <pc:docMk/>
            <pc:sldMk cId="3412986629" sldId="669"/>
            <ac:picMk id="68" creationId="{903AAD18-C3CF-F1A1-B347-48F93E0B3759}"/>
          </ac:picMkLst>
        </pc:picChg>
      </pc:sldChg>
      <pc:sldChg chg="addSp delSp modSp mod">
        <pc:chgData name="Cameron Midson" userId="510fe36d-201b-4d30-8c49-491c55367456" providerId="ADAL" clId="{93217E07-8A0E-5D7D-A37A-49773A2FEA36}" dt="2026-08-20T01:07:04.344" v="5"/>
        <pc:sldMkLst>
          <pc:docMk/>
          <pc:sldMk cId="2416070440" sldId="693"/>
        </pc:sldMkLst>
        <pc:picChg chg="add mod">
          <ac:chgData name="Cameron Midson" userId="510fe36d-201b-4d30-8c49-491c55367456" providerId="ADAL" clId="{93217E07-8A0E-5D7D-A37A-49773A2FEA36}" dt="2026-08-20T01:07:04.344" v="5"/>
          <ac:picMkLst>
            <pc:docMk/>
            <pc:sldMk cId="2416070440" sldId="693"/>
            <ac:picMk id="2" creationId="{41BD5F7B-7F30-27D6-B76C-D541BD3634DE}"/>
          </ac:picMkLst>
        </pc:picChg>
        <pc:picChg chg="add mod">
          <ac:chgData name="Cameron Midson" userId="510fe36d-201b-4d30-8c49-491c55367456" providerId="ADAL" clId="{93217E07-8A0E-5D7D-A37A-49773A2FEA36}" dt="2026-08-20T01:07:04.344" v="5"/>
          <ac:picMkLst>
            <pc:docMk/>
            <pc:sldMk cId="2416070440" sldId="693"/>
            <ac:picMk id="4" creationId="{E87430FE-4E3B-2EA9-95C4-CAE80417C7AC}"/>
          </ac:picMkLst>
        </pc:picChg>
        <pc:picChg chg="del">
          <ac:chgData name="Cameron Midson" userId="510fe36d-201b-4d30-8c49-491c55367456" providerId="ADAL" clId="{93217E07-8A0E-5D7D-A37A-49773A2FEA36}" dt="2026-08-20T01:07:03.501" v="4" actId="478"/>
          <ac:picMkLst>
            <pc:docMk/>
            <pc:sldMk cId="2416070440" sldId="693"/>
            <ac:picMk id="5" creationId="{D1B0F03B-86D9-796A-B691-09C69AF1E307}"/>
          </ac:picMkLst>
        </pc:picChg>
        <pc:picChg chg="add mod">
          <ac:chgData name="Cameron Midson" userId="510fe36d-201b-4d30-8c49-491c55367456" providerId="ADAL" clId="{93217E07-8A0E-5D7D-A37A-49773A2FEA36}" dt="2026-08-20T01:07:04.344" v="5"/>
          <ac:picMkLst>
            <pc:docMk/>
            <pc:sldMk cId="2416070440" sldId="693"/>
            <ac:picMk id="6" creationId="{4EB24230-C663-67B1-03D5-BC04D3B75C23}"/>
          </ac:picMkLst>
        </pc:picChg>
        <pc:picChg chg="del">
          <ac:chgData name="Cameron Midson" userId="510fe36d-201b-4d30-8c49-491c55367456" providerId="ADAL" clId="{93217E07-8A0E-5D7D-A37A-49773A2FEA36}" dt="2026-08-20T01:07:03.501" v="4" actId="478"/>
          <ac:picMkLst>
            <pc:docMk/>
            <pc:sldMk cId="2416070440" sldId="693"/>
            <ac:picMk id="7" creationId="{CC27C017-592F-62EA-4A50-B8819E0917B4}"/>
          </ac:picMkLst>
        </pc:picChg>
        <pc:picChg chg="add mod">
          <ac:chgData name="Cameron Midson" userId="510fe36d-201b-4d30-8c49-491c55367456" providerId="ADAL" clId="{93217E07-8A0E-5D7D-A37A-49773A2FEA36}" dt="2026-08-20T01:07:04.344" v="5"/>
          <ac:picMkLst>
            <pc:docMk/>
            <pc:sldMk cId="2416070440" sldId="693"/>
            <ac:picMk id="8" creationId="{73BF03BB-3977-318A-3F4B-AC697EB279D8}"/>
          </ac:picMkLst>
        </pc:picChg>
        <pc:picChg chg="add mod">
          <ac:chgData name="Cameron Midson" userId="510fe36d-201b-4d30-8c49-491c55367456" providerId="ADAL" clId="{93217E07-8A0E-5D7D-A37A-49773A2FEA36}" dt="2026-08-20T01:07:04.344" v="5"/>
          <ac:picMkLst>
            <pc:docMk/>
            <pc:sldMk cId="2416070440" sldId="693"/>
            <ac:picMk id="13" creationId="{4273B606-64BC-B218-19B0-17A80F6CA805}"/>
          </ac:picMkLst>
        </pc:picChg>
        <pc:picChg chg="del">
          <ac:chgData name="Cameron Midson" userId="510fe36d-201b-4d30-8c49-491c55367456" providerId="ADAL" clId="{93217E07-8A0E-5D7D-A37A-49773A2FEA36}" dt="2026-08-20T01:07:03.501" v="4" actId="478"/>
          <ac:picMkLst>
            <pc:docMk/>
            <pc:sldMk cId="2416070440" sldId="693"/>
            <ac:picMk id="15" creationId="{8471156E-82CF-2F9A-E1D6-B2E6E471160A}"/>
          </ac:picMkLst>
        </pc:picChg>
        <pc:picChg chg="del">
          <ac:chgData name="Cameron Midson" userId="510fe36d-201b-4d30-8c49-491c55367456" providerId="ADAL" clId="{93217E07-8A0E-5D7D-A37A-49773A2FEA36}" dt="2026-08-20T01:07:03.501" v="4" actId="478"/>
          <ac:picMkLst>
            <pc:docMk/>
            <pc:sldMk cId="2416070440" sldId="693"/>
            <ac:picMk id="16" creationId="{F45F7164-41CD-7C8F-BEA9-24E35E6228C0}"/>
          </ac:picMkLst>
        </pc:picChg>
        <pc:picChg chg="del">
          <ac:chgData name="Cameron Midson" userId="510fe36d-201b-4d30-8c49-491c55367456" providerId="ADAL" clId="{93217E07-8A0E-5D7D-A37A-49773A2FEA36}" dt="2026-08-20T01:07:03.501" v="4" actId="478"/>
          <ac:picMkLst>
            <pc:docMk/>
            <pc:sldMk cId="2416070440" sldId="693"/>
            <ac:picMk id="17" creationId="{01576509-D7CD-E5FE-C61F-78763171E95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オーストラリアワインの愛好家にとって特別な存在であり続ける、オーストラリアのクラシックかつ多様な品種、シャルドネの進化について学びます。</a:t>
            </a:r>
            <a:endParaRPr lang="en-US" altLang="ja-JP" dirty="0">
              <a:ea typeface="MS PGothic" panose="020B0600070205080204" pitchFamily="34" charset="-128"/>
            </a:endParaRPr>
          </a:p>
          <a:p>
            <a:endParaRPr lang="ja-JP" altLang="en-US">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000" u="none" strike="noStrike" kern="1200">
                <a:solidFill>
                  <a:schemeClr val="tx1"/>
                </a:solidFill>
                <a:effectLst/>
                <a:ea typeface="MS PGothic" panose="020B0600070205080204" pitchFamily="34" charset="-128"/>
                <a:cs typeface="+mn-cs"/>
              </a:rPr>
              <a:t>シャルドネは、オーストラリアの</a:t>
            </a:r>
            <a:r>
              <a:rPr lang="en-US" altLang="ja-JP" sz="1000" u="none" strike="noStrike" kern="1200" dirty="0">
                <a:solidFill>
                  <a:schemeClr val="tx1"/>
                </a:solidFill>
                <a:effectLst/>
                <a:ea typeface="MS PGothic" panose="020B0600070205080204" pitchFamily="34" charset="-128"/>
                <a:cs typeface="+mn-cs"/>
              </a:rPr>
              <a:t>65</a:t>
            </a:r>
            <a:r>
              <a:rPr lang="ja-JP" altLang="en-US" sz="1000" u="none" strike="noStrike" kern="1200">
                <a:solidFill>
                  <a:schemeClr val="tx1"/>
                </a:solidFill>
                <a:effectLst/>
                <a:ea typeface="MS PGothic" panose="020B0600070205080204" pitchFamily="34" charset="-128"/>
                <a:cs typeface="+mn-cs"/>
              </a:rPr>
              <a:t>のワイン産地のうち</a:t>
            </a:r>
            <a:r>
              <a:rPr lang="en-US" altLang="ja-JP" sz="1000" u="none" strike="noStrike" kern="1200" dirty="0">
                <a:solidFill>
                  <a:schemeClr val="tx1"/>
                </a:solidFill>
                <a:effectLst/>
                <a:ea typeface="MS PGothic" panose="020B0600070205080204" pitchFamily="34" charset="-128"/>
                <a:cs typeface="+mn-cs"/>
              </a:rPr>
              <a:t>58</a:t>
            </a:r>
            <a:r>
              <a:rPr lang="ja-JP" altLang="en-US" sz="1000" u="none" strike="noStrike" kern="1200">
                <a:solidFill>
                  <a:schemeClr val="tx1"/>
                </a:solidFill>
                <a:effectLst/>
                <a:ea typeface="MS PGothic" panose="020B0600070205080204" pitchFamily="34" charset="-128"/>
                <a:cs typeface="+mn-cs"/>
              </a:rPr>
              <a:t>の産地で栽培され、オーストラリアで最も多く栽培されている白ブドウ品種です。</a:t>
            </a:r>
            <a:endParaRPr lang="en-AU" altLang="ja-JP" sz="1000" u="none" strike="noStrike" kern="1200" dirty="0">
              <a:solidFill>
                <a:schemeClr val="tx1"/>
              </a:solidFill>
              <a:effectLst/>
              <a:ea typeface="MS PGothic" panose="020B0600070205080204" pitchFamily="34" charset="-128"/>
              <a:cs typeface="+mn-cs"/>
            </a:endParaRPr>
          </a:p>
          <a:p>
            <a:pPr rtl="0"/>
            <a:endParaRPr lang="en-AU" sz="1000" u="none" strike="noStrike" kern="1200" dirty="0">
              <a:solidFill>
                <a:schemeClr val="tx1"/>
              </a:solidFill>
              <a:effectLst/>
              <a:ea typeface="+mn-ea"/>
              <a:cs typeface="+mn-cs"/>
            </a:endParaRPr>
          </a:p>
          <a:p>
            <a:pPr rtl="0"/>
            <a:endParaRPr lang="en-AU" sz="10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FF0000"/>
                </a:solidFill>
                <a:effectLst/>
                <a:latin typeface="MS PGothic" panose="020B0600070205080204" pitchFamily="34" charset="-128"/>
                <a:ea typeface="MS PGothic" panose="020B0600070205080204" pitchFamily="34" charset="-128"/>
              </a:rPr>
              <a:t>補完プログラム</a:t>
            </a:r>
            <a:r>
              <a:rPr lang="en-US" altLang="ja-JP" sz="1200" u="none" strike="noStrike" dirty="0">
                <a:solidFill>
                  <a:srgbClr val="FF0000"/>
                </a:solidFill>
                <a:effectLst/>
                <a:ea typeface="MS PGothic" panose="020B0600070205080204" pitchFamily="34" charset="-128"/>
              </a:rPr>
              <a:t>: </a:t>
            </a:r>
            <a:r>
              <a:rPr lang="ja-JP" altLang="en-US" sz="1200" u="none" strike="noStrike">
                <a:solidFill>
                  <a:srgbClr val="FF0000"/>
                </a:solidFill>
                <a:effectLst/>
                <a:latin typeface="MS PGothic" panose="020B0600070205080204" pitchFamily="34" charset="-128"/>
                <a:ea typeface="MS PGothic" panose="020B0600070205080204" pitchFamily="34" charset="-128"/>
              </a:rPr>
              <a:t>オーストラリアのワイン産地に関する詳しい情報はこちらからご覧いただけます。</a:t>
            </a:r>
            <a:r>
              <a:rPr lang="ja-JP" altLang="en-US" sz="1200" u="none" strike="noStrike">
                <a:solidFill>
                  <a:srgbClr val="FF0000"/>
                </a:solidFill>
                <a:effectLst/>
                <a:ea typeface="MS PGothic" panose="020B0600070205080204" pitchFamily="34" charset="-128"/>
              </a:rPr>
              <a:t> </a:t>
            </a:r>
            <a:r>
              <a:rPr lang="en-US" altLang="ja-JP" sz="1200" u="none" strike="noStrike" dirty="0" err="1">
                <a:solidFill>
                  <a:srgbClr val="FF0000"/>
                </a:solidFill>
                <a:effectLst/>
                <a:ea typeface="MS PGothic" panose="020B0600070205080204" pitchFamily="34" charset="-128"/>
              </a:rPr>
              <a:t>www.australianwinediscovered.com</a:t>
            </a:r>
            <a:r>
              <a:rPr lang="ja-JP" altLang="en-US" sz="1800">
                <a:ea typeface="MS PGothic" panose="020B0600070205080204" pitchFamily="34" charset="-128"/>
              </a:rPr>
              <a:t> </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182460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MS PGothic" panose="020B0600070205080204" pitchFamily="34" charset="-128"/>
              </a:rPr>
              <a:t>ヴィクトリア州はオーストラリアで最も人口の多いワイン産地で、他のどの州よりも多くの産地とワイナリーが存在します。地理的な多様性から、各地域で様々なスタイルのワインが造られています。ヤラ・ヴァレー、モーニントン・ペニンシュラ、ビーチワース、マセドン・レーンジズ、ジロングでは、冷涼地のエレガントなシャルドネや上質なスパークリングワインが生産されています。温暖な気候の産地では、マレー・ダーリング</a:t>
            </a:r>
            <a:r>
              <a:rPr lang="en-AU" dirty="0"/>
              <a:t>、</a:t>
            </a:r>
            <a:r>
              <a:rPr lang="ja-JP" altLang="en-US">
                <a:ea typeface="MS PGothic" panose="020B0600070205080204" pitchFamily="34" charset="-128"/>
              </a:rPr>
              <a:t>ゴールバーン・ヴァレー、スワン・ヒルが有名です。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ヤラ・ヴァレーは、メルボルン中心部から車で</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時間以内で行ける、オーストラリアで最もアクセスしやすいワイン産地のひとつです。セラードア、情緒のある街、文化的な観光スポット、食品の生産者、そして美しい風景があります。</a:t>
            </a:r>
            <a:endParaRPr lang="en-AU" altLang="ja-JP" sz="1200" u="none" strike="noStrike" kern="1200" dirty="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この地域のシャルドネの名声は、今もなお進化し続けています。シャルドネは様々な場所で栽培され、一般的に繊細で質感があり、控えめなスタイルが特徴です。酸のレベルを高く保つため、ブドウは低い糖度（ボーメ）で収穫されます。香りと味わいは柑橘類からストーンフルーツ、ミネラル、フローラルな特徴まで様々です。熟成に伴いイチジクの魅力的な味わいや旨味（セイバリーさ）も出てきます。</a:t>
            </a:r>
            <a:endParaRPr lang="en-AU" altLang="ja-JP" sz="1200" u="none" strike="noStrike" kern="1200" dirty="0">
              <a:solidFill>
                <a:schemeClr val="tx1"/>
              </a:solidFill>
              <a:effectLst/>
              <a:ea typeface="MS PGothic" panose="020B0600070205080204" pitchFamily="34" charset="-128"/>
              <a:cs typeface="+mn-cs"/>
            </a:endParaRPr>
          </a:p>
          <a:p>
            <a:endParaRPr lang="en-AU" sz="12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31983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ffectLst/>
                <a:ea typeface="MS PGothic" panose="020B0600070205080204" pitchFamily="34" charset="-128"/>
              </a:rPr>
              <a:t>モーニントン・ペニンシュラは、冷涼気候の良質なワインの産地として高い評価を得ています。また、美しいビーチや穏やかな湾、美しい自然を生かした海辺のリゾート地としても知られています。この産地のシャルドネは、バランスの取れたエレガントな味わいで知られ、樽を使用しない繊細で爽やかなものから、トースト香と豊かな複雑さを備えたミディアム・ボディのものまで、さまざまなスタイルのものがあります。メロン、柑橘類、イチジクなどの典型的な果実味がみられます。モーニントン・ペニンシュラのシャルドネは、冷涼な気候が生み出す並外れた果実由来の酸の恩恵を受け、この産地の特徴である控えめなスタイルかつ引き締まった骨格を魅せ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15009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西オーストラリア州のワイン産地は、南西部およびグレート・サザン地域に集中しています。スワン・ディストリクトのように州都パースに近い産地もありますが、ほとんどは州の南部に位置しています。産地はブラックウッド・ヴァレー、ジオグラッフ、グレート・サザン、ピール、ペムバトン、マンジマップ、マーガレット・リヴァー、スワン・ディストリクトなどです。ここでは、西オーストラリア州のシャルドネの産地であるマーガレット・リヴァーに焦点を当て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532135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マーガレット・リヴァーは</a:t>
            </a:r>
            <a:r>
              <a:rPr lang="en-US" altLang="ja-JP" sz="1200" u="none" strike="noStrike" kern="1200" dirty="0">
                <a:solidFill>
                  <a:schemeClr val="tx1"/>
                </a:solidFill>
                <a:effectLst/>
                <a:ea typeface="MS PGothic" panose="020B0600070205080204" pitchFamily="34" charset="-128"/>
                <a:cs typeface="+mn-cs"/>
              </a:rPr>
              <a:t>50</a:t>
            </a:r>
            <a:r>
              <a:rPr lang="ja-JP" altLang="en-US" sz="1200" u="none" strike="noStrike" kern="1200">
                <a:solidFill>
                  <a:schemeClr val="tx1"/>
                </a:solidFill>
                <a:effectLst/>
                <a:ea typeface="MS PGothic" panose="020B0600070205080204" pitchFamily="34" charset="-128"/>
                <a:cs typeface="+mn-cs"/>
              </a:rPr>
              <a:t>年足らずの間に、オーストラリアの高級ワイン産地として国際的な名声を築き上げました。 海岸沿いに位置するこの地域は、自然の美しさを感じられる場所で、ブドウ畑のすぐそばには息を呑むような、美しい海岸線が広がっています。</a:t>
            </a:r>
            <a:endParaRPr lang="en-AU" sz="1200" u="none" strike="noStrike" kern="1200" dirty="0">
              <a:solidFill>
                <a:schemeClr val="tx1"/>
              </a:solidFill>
              <a:effectLst/>
              <a:ea typeface="+mn-ea"/>
              <a:cs typeface="+mn-cs"/>
            </a:endParaRPr>
          </a:p>
          <a:p>
            <a:pPr rtl="0"/>
            <a:r>
              <a:rPr lang="ja-JP" altLang="en-US">
                <a:effectLst/>
                <a:ea typeface="MS PGothic" panose="020B0600070205080204" pitchFamily="34" charset="-128"/>
              </a:rPr>
              <a:t>マーガレット・リヴァーは、世界最高峰のワインに匹敵するワインを生産する力を備えています。シャルドネは果実の成熟度、味わいの深さ、丸みのある質感が感じられ、爽やかな酸がワインを優雅に熟成させ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2378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オーストラリア最古のワイン産地であるハンター・ヴァレーをはじめ、リヴァリーナのように広大な産地や、オレンジ、タンバランバ、キャンベラ・ディストリクト（ニュー・サウス・ウェールズ</a:t>
            </a:r>
          </a:p>
          <a:p>
            <a:pPr rtl="0"/>
            <a:r>
              <a:rPr lang="ja-JP" altLang="en-US" sz="1200" u="none" strike="noStrike" kern="1200">
                <a:solidFill>
                  <a:schemeClr val="tx1"/>
                </a:solidFill>
                <a:effectLst/>
                <a:ea typeface="MS PGothic" panose="020B0600070205080204" pitchFamily="34" charset="-128"/>
                <a:cs typeface="+mn-cs"/>
              </a:rPr>
              <a:t>州とオーストラリア首都特別地区の両方にまたがっている）のような冷涼な産地など、</a:t>
            </a:r>
            <a:r>
              <a:rPr lang="en-US" altLang="ja-JP" sz="1200" u="none" strike="noStrike" kern="1200" dirty="0">
                <a:solidFill>
                  <a:schemeClr val="tx1"/>
                </a:solidFill>
                <a:effectLst/>
                <a:ea typeface="MS PGothic" panose="020B0600070205080204" pitchFamily="34" charset="-128"/>
                <a:cs typeface="+mn-cs"/>
              </a:rPr>
              <a:t>14</a:t>
            </a:r>
            <a:r>
              <a:rPr lang="ja-JP" altLang="en-US" sz="1200" u="none" strike="noStrike" kern="1200">
                <a:solidFill>
                  <a:schemeClr val="tx1"/>
                </a:solidFill>
                <a:effectLst/>
                <a:ea typeface="MS PGothic" panose="020B0600070205080204" pitchFamily="34" charset="-128"/>
                <a:cs typeface="+mn-cs"/>
              </a:rPr>
              <a:t>のワイン産地を擁しています。</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082543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a:ea typeface="MS PGothic" panose="020B0600070205080204" pitchFamily="34" charset="-128"/>
              </a:rPr>
              <a:t>シドニー中心部から車で</a:t>
            </a:r>
            <a:r>
              <a:rPr lang="en-US" altLang="ja-JP" dirty="0">
                <a:ea typeface="MS PGothic" panose="020B0600070205080204" pitchFamily="34" charset="-128"/>
              </a:rPr>
              <a:t>3</a:t>
            </a:r>
            <a:r>
              <a:rPr lang="ja-JP" altLang="en-US">
                <a:ea typeface="MS PGothic" panose="020B0600070205080204" pitchFamily="34" charset="-128"/>
              </a:rPr>
              <a:t>時間強の距離にあるハンター・ヴァレーは、その豊かな歴史とワインに魅せられたシドニー住民や観光客が訪れ、エンターテイメントの中心地となっています。ハンターのシャルドネは、かつていわゆる「サンシャイン・イン・ザ・ボトル（ボトルの中に太陽を閉じ込めたような）」と表現されるスタイルに代表されたように、ビッグで樽香が強く、濃厚でバターのようなワインでしたが、この産地は過去</a:t>
            </a:r>
            <a:r>
              <a:rPr lang="en-US" altLang="ja-JP" dirty="0">
                <a:ea typeface="MS PGothic" panose="020B0600070205080204" pitchFamily="34" charset="-128"/>
              </a:rPr>
              <a:t>15</a:t>
            </a:r>
            <a:r>
              <a:rPr lang="ja-JP" altLang="en-US">
                <a:ea typeface="MS PGothic" panose="020B0600070205080204" pitchFamily="34" charset="-128"/>
              </a:rPr>
              <a:t>年間にルネッサンスを遂げました。今も濃厚なシャルドネは造っていますが、樽使用は以前より控えめに、マロラクティック発酵もあまり行われていません。味わいは白桃から柑橘類まで幅広く、スレート（粘板岩）のような酸が感じられます。</a:t>
            </a: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4011965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8646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ここでオーストラリアのクラシックな</a:t>
            </a:r>
            <a:r>
              <a:rPr lang="en-AU" altLang="ja-JP" sz="1800" u="none" strike="noStrike" kern="1200" dirty="0" err="1">
                <a:solidFill>
                  <a:schemeClr val="tx1"/>
                </a:solidFill>
                <a:effectLst/>
                <a:ea typeface="MS PGothic" panose="020B0600070205080204" pitchFamily="34" charset="-128"/>
                <a:cs typeface="+mn-cs"/>
              </a:rPr>
              <a:t>シャルドネ</a:t>
            </a:r>
            <a:r>
              <a:rPr lang="ja-JP" altLang="en-US" sz="1800" u="none" strike="noStrike">
                <a:solidFill>
                  <a:srgbClr val="000000"/>
                </a:solidFill>
                <a:effectLst/>
                <a:latin typeface="MS PGothic" panose="020B0600070205080204" pitchFamily="34" charset="-128"/>
                <a:ea typeface="MS PGothic" panose="020B0600070205080204" pitchFamily="34" charset="-128"/>
              </a:rPr>
              <a:t>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 </a:t>
            </a:r>
            <a:endParaRPr lang="en-US" altLang="ja-JP" sz="1800" u="none" strike="noStrike" dirty="0">
              <a:solidFill>
                <a:srgbClr val="000000"/>
              </a:solidFill>
              <a:effectLst/>
              <a:latin typeface="MS PGothic" panose="020B0600070205080204" pitchFamily="34" charset="-128"/>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シャルドネはオーストラリアで最も栽培されている白ワイン品種であり、様々なスタイルや表情で醸造され、それぞれの産地の特徴やワインメーカーによる芸術的な影響を見せてくれます。 </a:t>
            </a: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典型的なシャルドネというのは実は存在しません。オーストラリアでは、この品種が栽培されている地域の気候や地形、そしてワインメーカーが与える影響によって様々な表現がなされています。 </a:t>
            </a: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人気のスティル・ワインとしてはもちろんのこと、オーストラリアではシャルドネを使用した単一品種のスパークリング・シャルドネや、</a:t>
            </a:r>
            <a:r>
              <a:rPr lang="ja-JP" altLang="en-AU" sz="1200" u="none" strike="noStrike" kern="1200">
                <a:solidFill>
                  <a:schemeClr val="tx1"/>
                </a:solidFill>
                <a:effectLst/>
                <a:ea typeface="MS PGothic" panose="020B0600070205080204" pitchFamily="34" charset="-128"/>
                <a:cs typeface="+mn-cs"/>
              </a:rPr>
              <a:t>ブレンド</a:t>
            </a:r>
            <a:r>
              <a:rPr lang="ja-JP" altLang="en-US" sz="1200" u="none" strike="noStrike" kern="1200">
                <a:solidFill>
                  <a:schemeClr val="tx1"/>
                </a:solidFill>
                <a:effectLst/>
                <a:ea typeface="MS PGothic" panose="020B0600070205080204" pitchFamily="34" charset="-128"/>
                <a:cs typeface="+mn-cs"/>
              </a:rPr>
              <a:t>のスパークリング・ワインも作られています。</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8634619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南オーストラリア州は、オーストラリアの年間ブドウ生産量のほぼ半分を占めています。また、オーストラリアで最も有名な産地や最も古いブドウの樹が存在するのもこの地域です。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アデレードの中心街から車でわずか</a:t>
            </a:r>
            <a:r>
              <a:rPr lang="en-US" altLang="ja-JP" sz="1200" u="none" strike="noStrike" kern="1200" dirty="0">
                <a:solidFill>
                  <a:schemeClr val="tx1"/>
                </a:solidFill>
                <a:effectLst/>
                <a:ea typeface="MS PGothic" panose="020B0600070205080204" pitchFamily="34" charset="-128"/>
                <a:cs typeface="+mn-cs"/>
              </a:rPr>
              <a:t>30</a:t>
            </a:r>
            <a:r>
              <a:rPr lang="ja-JP" altLang="en-US" sz="1200" u="none" strike="noStrike" kern="1200">
                <a:solidFill>
                  <a:schemeClr val="tx1"/>
                </a:solidFill>
                <a:effectLst/>
                <a:ea typeface="MS PGothic" panose="020B0600070205080204" pitchFamily="34" charset="-128"/>
                <a:cs typeface="+mn-cs"/>
              </a:rPr>
              <a:t>分のところにあるこの地域は、美食家たちがこぞって訪れる場所です。</a:t>
            </a:r>
            <a:r>
              <a:rPr lang="en-US" altLang="ja-JP" sz="1200" u="none" strike="noStrike" kern="1200" dirty="0">
                <a:solidFill>
                  <a:schemeClr val="tx1"/>
                </a:solidFill>
                <a:effectLst/>
                <a:ea typeface="MS PGothic" panose="020B0600070205080204" pitchFamily="34" charset="-128"/>
                <a:cs typeface="+mn-cs"/>
              </a:rPr>
              <a:t>1870</a:t>
            </a:r>
            <a:r>
              <a:rPr lang="ja-JP" altLang="en-US" sz="1200" u="none" strike="noStrike" kern="1200">
                <a:solidFill>
                  <a:schemeClr val="tx1"/>
                </a:solidFill>
                <a:effectLst/>
                <a:ea typeface="MS PGothic" panose="020B0600070205080204" pitchFamily="34" charset="-128"/>
                <a:cs typeface="+mn-cs"/>
              </a:rPr>
              <a:t>年代にブドウが植えられましたが、当時は冷涼気候でのブドウ栽培が困難であったため、</a:t>
            </a:r>
            <a:r>
              <a:rPr lang="en-US" altLang="ja-JP" sz="1200" u="none" strike="noStrike" kern="1200" dirty="0">
                <a:solidFill>
                  <a:schemeClr val="tx1"/>
                </a:solidFill>
                <a:effectLst/>
                <a:ea typeface="MS PGothic" panose="020B0600070205080204" pitchFamily="34" charset="-128"/>
                <a:cs typeface="+mn-cs"/>
              </a:rPr>
              <a:t>1930</a:t>
            </a:r>
            <a:r>
              <a:rPr lang="ja-JP" altLang="en-US" sz="1200" u="none" strike="noStrike" kern="1200">
                <a:solidFill>
                  <a:schemeClr val="tx1"/>
                </a:solidFill>
                <a:effectLst/>
                <a:ea typeface="MS PGothic" panose="020B0600070205080204" pitchFamily="34" charset="-128"/>
                <a:cs typeface="+mn-cs"/>
              </a:rPr>
              <a:t>年代までには殆どのブドウが引き抜かれました。ワインメーカーのブライアン・クローザーが</a:t>
            </a:r>
            <a:r>
              <a:rPr lang="en-US" altLang="ja-JP" sz="1200" u="none" strike="noStrike" kern="1200" dirty="0">
                <a:solidFill>
                  <a:schemeClr val="tx1"/>
                </a:solidFill>
                <a:effectLst/>
                <a:ea typeface="MS PGothic" panose="020B0600070205080204" pitchFamily="34" charset="-128"/>
                <a:cs typeface="+mn-cs"/>
              </a:rPr>
              <a:t>1979</a:t>
            </a:r>
            <a:r>
              <a:rPr lang="ja-JP" altLang="en-US" sz="1200" u="none" strike="noStrike" kern="1200">
                <a:solidFill>
                  <a:schemeClr val="tx1"/>
                </a:solidFill>
                <a:effectLst/>
                <a:ea typeface="MS PGothic" panose="020B0600070205080204" pitchFamily="34" charset="-128"/>
                <a:cs typeface="+mn-cs"/>
              </a:rPr>
              <a:t>年にシャルドネを植え、冷涼気候品種の栽培に最適な産地であることを証明し、この土地のワイン産地としての再生が始まりました。アデレード・ヒルズは最高の冷涼気候のワイン産地で、エレガントで質感のある、線の細いシャルドネを生産します。長期熟成に耐えうる酸の骨格を備え、世界最高の冷涼気候シャルドネに匹敵し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547560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996438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タスマニア・ワインの唯一の公式産地として認められてい</a:t>
            </a:r>
            <a:r>
              <a:rPr lang="ja-JP" altLang="en-US">
                <a:ea typeface="MS PGothic" panose="020B0600070205080204" pitchFamily="34" charset="-128"/>
              </a:rPr>
              <a:t>る</a:t>
            </a:r>
            <a:r>
              <a:rPr lang="ja-JP" altLang="en-US" sz="1200" u="none" strike="noStrike" kern="1200">
                <a:solidFill>
                  <a:schemeClr val="tx1"/>
                </a:solidFill>
                <a:effectLst/>
                <a:ea typeface="MS PGothic" panose="020B0600070205080204" pitchFamily="34" charset="-128"/>
                <a:cs typeface="+mn-cs"/>
              </a:rPr>
              <a:t>のは「タスマニア」だけですが、タスマニア州政府は島を</a:t>
            </a:r>
            <a:r>
              <a:rPr lang="en-US" altLang="ja-JP" sz="1200" u="none" strike="noStrike" kern="1200" dirty="0">
                <a:solidFill>
                  <a:schemeClr val="tx1"/>
                </a:solidFill>
                <a:effectLst/>
                <a:ea typeface="MS PGothic" panose="020B0600070205080204" pitchFamily="34" charset="-128"/>
                <a:cs typeface="+mn-cs"/>
              </a:rPr>
              <a:t>7</a:t>
            </a:r>
            <a:r>
              <a:rPr lang="ja-JP" altLang="en-US" sz="1200" u="none" strike="noStrike" kern="1200">
                <a:solidFill>
                  <a:schemeClr val="tx1"/>
                </a:solidFill>
                <a:effectLst/>
                <a:ea typeface="MS PGothic" panose="020B0600070205080204" pitchFamily="34" charset="-128"/>
                <a:cs typeface="+mn-cs"/>
              </a:rPr>
              <a:t>つの産地に分けています。ノース・ウエスト、パイパーズ・リヴァー、テイマー・ヴァレー、イースト・コースト、ダーウェント・ヴァレー、コール・リヴァー・ヴァレー、ヒュオン・ヴァレーです。</a:t>
            </a:r>
            <a:br>
              <a:rPr lang="en-AU" dirty="0">
                <a:cs typeface="+mn-lt"/>
              </a:rPr>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タスマニアはオーストラリアで最も優れた冷涼気候のワイン産地のひとつで、受賞歴のあるスパークリング・ワイン、ピノ・ノワール、シャルドネ、リースリングの産地として知られています。タスマニアの冷涼な気候とワイン作りに理想的な土壌から、突き抜けるようなシャープな酸と、力強いながらも繊細な味わいを持つ、辛口でエレガントなシャルドネが生まれます。樽香が強すぎたり、熟した果実味が前面に出すぎたりすることはなく、控えめで繊細な味わいになっています。タスマニアのシャルドネは、高品質のスパークリング・ワインの製造にかなりの割合で使用さ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2879739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rtl="0"/>
            <a:r>
              <a:rPr lang="ja-JP" altLang="en-US" sz="1200" u="none" strike="noStrike" kern="1200">
                <a:solidFill>
                  <a:schemeClr val="tx1"/>
                </a:solidFill>
                <a:effectLst/>
                <a:ea typeface="MS PGothic" panose="020B0600070205080204" pitchFamily="34" charset="-128"/>
                <a:cs typeface="+mn-cs"/>
              </a:rPr>
              <a:t>シャルドネの汎用性は、オーストラリアのような気まぐれなワイン市場において、この品種が復活した大きな要因でもあります。</a:t>
            </a:r>
          </a:p>
          <a:p>
            <a:pPr rtl="0"/>
            <a:r>
              <a:rPr lang="ja-JP" altLang="en-US" sz="1200" u="none" strike="noStrike" kern="1200">
                <a:solidFill>
                  <a:schemeClr val="tx1"/>
                </a:solidFill>
                <a:effectLst/>
                <a:ea typeface="MS PGothic" panose="020B0600070205080204" pitchFamily="34" charset="-128"/>
                <a:cs typeface="+mn-cs"/>
              </a:rPr>
              <a:t>シャルドネは、そのブドウが育った畑の個性を表現することもできますが、ワインメーカーのための実験のキャンバスとなることもできます。</a:t>
            </a:r>
          </a:p>
          <a:p>
            <a:pPr rtl="0"/>
            <a:r>
              <a:rPr lang="ja-JP" altLang="en-US" sz="1200" u="none" strike="noStrike" kern="1200">
                <a:solidFill>
                  <a:schemeClr val="tx1"/>
                </a:solidFill>
                <a:effectLst/>
                <a:ea typeface="MS PGothic" panose="020B0600070205080204" pitchFamily="34" charset="-128"/>
                <a:cs typeface="+mn-cs"/>
              </a:rPr>
              <a:t>シャルドネの革命により、オーストラリアのワインメーカーは、この魅力的な品種のあらゆる風味と特徴を受け入れることができるようになりました。その結果、冷涼な気候で作られたすっきりとしたライトボディのものから、温暖な気候で作られた芳醇で熟したものまで、ワイン愛好家たちはシャルドネの復活を迎え入れてい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3067323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31983266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332449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r>
              <a:rPr lang="ja-JP" altLang="en-US" sz="1200" u="none" strike="noStrike" kern="1200">
                <a:solidFill>
                  <a:schemeClr val="tx1"/>
                </a:solidFill>
                <a:effectLst/>
                <a:ea typeface="MS PGothic" panose="020B0600070205080204" pitchFamily="34" charset="-128"/>
                <a:cs typeface="+mn-cs"/>
              </a:rPr>
              <a:t>：</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ビッグで樽香の効いたシャルドネからよりエレガントなスタイルへの移行が行き過ぎて、果実味と複雑さに欠けるワインになったという意見もあります。あなたのご意見はいかがですか？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718581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altLang="ja-JP" dirty="0">
                <a:ea typeface="MS PGothic" panose="020B0600070205080204" pitchFamily="34" charset="-128"/>
              </a:rPr>
              <a:t>1858</a:t>
            </a:r>
            <a:r>
              <a:rPr lang="ja-JP" altLang="en-US">
                <a:ea typeface="MS PGothic" panose="020B0600070205080204" pitchFamily="34" charset="-128"/>
              </a:rPr>
              <a:t>年にイギリスから移住したエドワード・ティレルによって設立されたティレルズ・ワインズは、オーストラリアでも有数の家族経営のワイン会社であり、世界で最も古いシャルドネの畑を誇っています。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26233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シャルドネは樹勢が強い品種で、強めの思い切った剪定、新梢の間引き、キャノピー・マネジメントを行って、葉の茂り具合を広範囲にわたって管理する必要があります。このような慎重な管理なしでは樹勢が強すぎて果実の品質が低下することがあります。</a:t>
            </a:r>
            <a:endParaRPr lang="en-AU" altLang="ja-JP" sz="1200" u="none" strike="noStrike" kern="1200" dirty="0">
              <a:solidFill>
                <a:schemeClr val="tx1"/>
              </a:solidFill>
              <a:effectLst/>
              <a:ea typeface="MS PGothic" panose="020B0600070205080204" pitchFamily="34" charset="-128"/>
              <a:cs typeface="+mn-cs"/>
            </a:endParaRPr>
          </a:p>
          <a:p>
            <a:pPr rtl="0"/>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条件によってシャルドネの収量は非常に高くなることがありますが、ここ数十年、オーストラリアのワイン愛好家の味覚に合わせて果実の仕様も変化してきました。</a:t>
            </a:r>
          </a:p>
          <a:p>
            <a:pPr rtl="0"/>
            <a:r>
              <a:rPr lang="ja-JP" altLang="en-US" sz="1200" u="none" strike="noStrike" kern="1200">
                <a:solidFill>
                  <a:schemeClr val="tx1"/>
                </a:solidFill>
                <a:effectLst/>
                <a:ea typeface="MS PGothic" panose="020B0600070205080204" pitchFamily="34" charset="-128"/>
                <a:cs typeface="+mn-cs"/>
              </a:rPr>
              <a:t>果実の品質を追求するため収量を抑える傾向があります。より線の細い味わい、高めの酸、低いボーメ（糖度）が好まれるようになり、収量を減少させる傾向にあります。 </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a:effectLst/>
                <a:ea typeface="MS PGothic" panose="020B0600070205080204" pitchFamily="34" charset="-128"/>
              </a:rPr>
              <a:t>シャルドネは早期に発芽し、それゆえに早熟なブドウ品種です。</a:t>
            </a:r>
            <a:r>
              <a:rPr lang="en-US" altLang="ja-JP" dirty="0">
                <a:effectLst/>
                <a:ea typeface="MS PGothic" panose="020B0600070205080204" pitchFamily="34" charset="-128"/>
              </a:rPr>
              <a:t>2000</a:t>
            </a:r>
            <a:r>
              <a:rPr lang="ja-JP" altLang="en-US">
                <a:effectLst/>
                <a:ea typeface="MS PGothic" panose="020B0600070205080204" pitchFamily="34" charset="-128"/>
              </a:rPr>
              <a:t>年以前のオーストラリアのシャルドネ・ブームでは、ワインメーカーが完熟した果実味を求めていたため、シャルドネは最後に収穫されるブドウ品種の一つでした。現在では、多くのワインメーカーがシャルドネを早い時期に収穫しています。 </a:t>
            </a:r>
            <a:endParaRPr lang="en-AU" b="0" dirty="0">
              <a:effectLst/>
            </a:endParaRPr>
          </a:p>
          <a:p>
            <a:pPr rtl="0"/>
            <a:br>
              <a:rPr lang="en-AU" b="0" dirty="0">
                <a:effectLst/>
              </a:rPr>
            </a:br>
            <a:r>
              <a:rPr lang="en-AU" b="0" dirty="0" err="1">
                <a:effectLst/>
              </a:rPr>
              <a:t>考察ポイント</a:t>
            </a:r>
            <a:endParaRPr lang="en-AU" b="0" dirty="0">
              <a:effectLst/>
            </a:endParaRPr>
          </a:p>
          <a:p>
            <a:pPr rtl="0"/>
            <a:r>
              <a:rPr lang="en-US" altLang="ja-JP" sz="1200" u="none" strike="noStrike" kern="1200" dirty="0">
                <a:solidFill>
                  <a:schemeClr val="tx1"/>
                </a:solidFill>
                <a:effectLst/>
                <a:ea typeface="MS PGothic" panose="020B0600070205080204" pitchFamily="34" charset="-128"/>
                <a:cs typeface="+mn-cs"/>
              </a:rPr>
              <a:t>2000</a:t>
            </a:r>
            <a:r>
              <a:rPr lang="ja-JP" altLang="en-US" sz="1200" u="none" strike="noStrike" kern="1200">
                <a:solidFill>
                  <a:schemeClr val="tx1"/>
                </a:solidFill>
                <a:effectLst/>
                <a:ea typeface="MS PGothic" panose="020B0600070205080204" pitchFamily="34" charset="-128"/>
                <a:cs typeface="+mn-cs"/>
              </a:rPr>
              <a:t>年以前と以後で、シャルドネの栽培管理スタイルと収穫スケジュールが変化しています。このようなシャルドネのスタイルの違いは、ブドウ栽培者にどのような影響を与えるのでしょうか？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034714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err="1"/>
              <a:t>補完プログラム</a:t>
            </a:r>
            <a:r>
              <a:rPr lang="en-US" dirty="0"/>
              <a:t>: </a:t>
            </a:r>
            <a:r>
              <a:rPr lang="ja-JP" altLang="en-US">
                <a:ea typeface="MS PGothic" panose="020B0600070205080204" pitchFamily="34" charset="-128"/>
              </a:rPr>
              <a:t>醸造方法</a:t>
            </a:r>
            <a:r>
              <a:rPr lang="en-AU" sz="1200" kern="1200" dirty="0" err="1">
                <a:solidFill>
                  <a:schemeClr val="tx1"/>
                </a:solidFill>
                <a:effectLst/>
                <a:ea typeface="+mn-ea"/>
                <a:cs typeface="+mn-cs"/>
              </a:rPr>
              <a:t>に</a:t>
            </a:r>
            <a:r>
              <a:rPr lang="ja-JP" altLang="en-US" sz="1200" kern="1200">
                <a:solidFill>
                  <a:schemeClr val="tx1"/>
                </a:solidFill>
                <a:effectLst/>
                <a:ea typeface="MS PGothic" panose="020B0600070205080204" pitchFamily="34" charset="-128"/>
                <a:cs typeface="+mn-cs"/>
              </a:rPr>
              <a:t>関する</a:t>
            </a:r>
            <a:r>
              <a:rPr lang="en-AU" sz="1200" kern="1200" dirty="0" err="1">
                <a:solidFill>
                  <a:schemeClr val="tx1"/>
                </a:solidFill>
                <a:effectLst/>
                <a:ea typeface="+mn-ea"/>
                <a:cs typeface="+mn-cs"/>
              </a:rPr>
              <a:t>詳しい情報「Introduction</a:t>
            </a:r>
            <a:r>
              <a:rPr lang="en-AU" sz="1200" kern="1200" dirty="0">
                <a:solidFill>
                  <a:schemeClr val="tx1"/>
                </a:solidFill>
                <a:effectLst/>
                <a:ea typeface="+mn-ea"/>
                <a:cs typeface="+mn-cs"/>
              </a:rPr>
              <a:t> to Wine」</a:t>
            </a:r>
            <a:r>
              <a:rPr lang="ja-JP" altLang="en-US" sz="1200" kern="1200">
                <a:solidFill>
                  <a:schemeClr val="tx1"/>
                </a:solidFill>
                <a:effectLst/>
                <a:ea typeface="MS PGothic" panose="020B0600070205080204" pitchFamily="34" charset="-128"/>
                <a:cs typeface="+mn-cs"/>
              </a:rPr>
              <a:t>はこちらからダウンロードいただけます。</a:t>
            </a:r>
            <a:r>
              <a:rPr lang="en-AU" sz="1200" kern="1200" dirty="0">
                <a:solidFill>
                  <a:schemeClr val="tx1"/>
                </a:solidFill>
                <a:effectLst/>
                <a:ea typeface="+mn-ea"/>
                <a:cs typeface="+mn-cs"/>
              </a:rPr>
              <a:t> </a:t>
            </a:r>
            <a:r>
              <a:rPr lang="en-AU" sz="1200" kern="1200" dirty="0" err="1">
                <a:solidFill>
                  <a:schemeClr val="tx1"/>
                </a:solidFill>
                <a:effectLst/>
                <a:ea typeface="+mn-ea"/>
                <a:cs typeface="+mn-cs"/>
              </a:rPr>
              <a:t>www.australianwinediscovered.com</a:t>
            </a:r>
            <a:endParaRPr lang="en-AU"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222950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全房圧搾</a:t>
            </a:r>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破砕前に除梗を行わず、ブドウの房全体を圧搾して果汁を抽出します。果梗と共に圧搾することで効果的に果汁を排出し、透明度を高めることができます。その結果、より洗練された、より緩やかな味わいのワインができます。</a:t>
            </a:r>
            <a:endParaRPr lang="en-AU"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en-AU" sz="1200" u="none" strike="noStrike" kern="1200" dirty="0" err="1">
                <a:solidFill>
                  <a:schemeClr val="tx1"/>
                </a:solidFill>
                <a:effectLst/>
                <a:ea typeface="+mn-ea"/>
                <a:cs typeface="+mn-cs"/>
              </a:rPr>
              <a:t>低温発酵</a:t>
            </a:r>
            <a:r>
              <a:rPr lang="en-AU" sz="1200" u="none" strike="noStrike" kern="1200" dirty="0">
                <a:solidFill>
                  <a:schemeClr val="tx1"/>
                </a:solidFill>
                <a:effectLst/>
                <a:ea typeface="+mn-ea"/>
                <a:cs typeface="+mn-cs"/>
              </a:rPr>
              <a:t> : </a:t>
            </a:r>
            <a:r>
              <a:rPr lang="ja-JP" altLang="en-US">
                <a:effectLst/>
                <a:ea typeface="MS PGothic" panose="020B0600070205080204" pitchFamily="34" charset="-128"/>
              </a:rPr>
              <a:t>長くゆっくりとした低温発酵は、熟した果実のアロマを高め、マンゴーやパイナップルのようなリッチな味わいをもたらすことができます。多くの場合、ステンレスタンクで行われ、フレッシュで線の細いミネラル感のある味わいを捉えるため、早めに瓶詰めを行います。 </a:t>
            </a:r>
            <a:endParaRPr lang="en-AU" b="0" dirty="0">
              <a:effectLst/>
            </a:endParaRPr>
          </a:p>
          <a:p>
            <a:pPr marL="171450" indent="-171450" rtl="0">
              <a:buFont typeface="Arial" panose="020B0604020202020204" pitchFamily="34" charset="0"/>
              <a:buChar char="•"/>
            </a:pPr>
            <a:r>
              <a:rPr lang="en-AU" sz="1200" u="none" strike="noStrike" kern="1200" dirty="0" err="1">
                <a:solidFill>
                  <a:schemeClr val="tx1"/>
                </a:solidFill>
                <a:effectLst/>
                <a:ea typeface="+mn-ea"/>
                <a:cs typeface="+mn-cs"/>
              </a:rPr>
              <a:t>樽発酵</a:t>
            </a:r>
            <a:r>
              <a:rPr lang="en-AU" sz="1200" u="none" strike="noStrike" kern="1200" dirty="0">
                <a:solidFill>
                  <a:schemeClr val="tx1"/>
                </a:solidFill>
                <a:effectLst/>
                <a:ea typeface="+mn-ea"/>
                <a:cs typeface="+mn-cs"/>
              </a:rPr>
              <a:t>: </a:t>
            </a:r>
            <a:r>
              <a:rPr lang="en-AU" sz="1200" u="none" strike="noStrike" kern="1200" dirty="0" err="1">
                <a:solidFill>
                  <a:schemeClr val="tx1"/>
                </a:solidFill>
                <a:effectLst/>
                <a:ea typeface="+mn-ea"/>
                <a:cs typeface="+mn-cs"/>
              </a:rPr>
              <a:t>樽は</a:t>
            </a:r>
            <a:r>
              <a:rPr lang="ja-JP" altLang="en-US" sz="1200" u="none" strike="noStrike" kern="1200">
                <a:solidFill>
                  <a:schemeClr val="tx1"/>
                </a:solidFill>
                <a:effectLst/>
                <a:ea typeface="MS PGothic" panose="020B0600070205080204" pitchFamily="34" charset="-128"/>
                <a:cs typeface="+mn-cs"/>
              </a:rPr>
              <a:t>オークの風味を与えるだけでなく、ステンレスタンクよりもまろやかな口当たりとしっかりとした骨格を持つワインを生み出すのに役立ちます。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en-AU" sz="1200" u="none" strike="noStrike" kern="1200" dirty="0" err="1">
                <a:solidFill>
                  <a:schemeClr val="tx1"/>
                </a:solidFill>
                <a:effectLst/>
                <a:ea typeface="+mn-ea"/>
                <a:cs typeface="+mn-cs"/>
              </a:rPr>
              <a:t>マロラクティック発酵</a:t>
            </a:r>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発酵したシャルドネ果汁に乳酸菌を加え、シャープなリンゴ酸をより柔らかく滑らかでクリーミーな乳酸に変換し、バターのような風味と質感を生み出します。 </a:t>
            </a:r>
            <a:endParaRPr lang="en-AU" b="0" dirty="0">
              <a:effectLst/>
            </a:endParaRPr>
          </a:p>
          <a:p>
            <a:pPr marL="171450" indent="-171450">
              <a:buFont typeface="Arial" panose="020B0604020202020204" pitchFamily="34" charset="0"/>
              <a:buChar char="•"/>
            </a:pPr>
            <a:r>
              <a:rPr lang="en-AU" sz="1200" u="none" strike="noStrike" kern="1200" dirty="0" err="1">
                <a:solidFill>
                  <a:schemeClr val="tx1"/>
                </a:solidFill>
                <a:effectLst/>
                <a:ea typeface="+mn-ea"/>
                <a:cs typeface="+mn-cs"/>
              </a:rPr>
              <a:t>樽の影響</a:t>
            </a:r>
            <a:r>
              <a:rPr lang="en-AU" sz="1200" u="none" strike="noStrike" kern="1200" dirty="0">
                <a:solidFill>
                  <a:schemeClr val="tx1"/>
                </a:solidFill>
                <a:effectLst/>
                <a:ea typeface="+mn-ea"/>
                <a:cs typeface="+mn-cs"/>
              </a:rPr>
              <a:t>: </a:t>
            </a:r>
            <a:r>
              <a:rPr lang="en-AU" sz="1200" u="none" strike="noStrike" kern="1200" dirty="0" err="1">
                <a:solidFill>
                  <a:schemeClr val="tx1"/>
                </a:solidFill>
                <a:effectLst/>
                <a:ea typeface="+mn-ea"/>
                <a:cs typeface="+mn-cs"/>
              </a:rPr>
              <a:t>使用されるオークの年数、産地の違いによ</a:t>
            </a:r>
            <a:r>
              <a:rPr lang="ja-JP" altLang="en-US" sz="1200" u="none" strike="noStrike" kern="1200">
                <a:solidFill>
                  <a:schemeClr val="tx1"/>
                </a:solidFill>
                <a:effectLst/>
                <a:ea typeface="MS PGothic" panose="020B0600070205080204" pitchFamily="34" charset="-128"/>
                <a:cs typeface="+mn-cs"/>
              </a:rPr>
              <a:t>って</a:t>
            </a:r>
            <a:r>
              <a:rPr lang="en-AU" sz="1200" u="none" strike="noStrike" kern="1200" dirty="0">
                <a:solidFill>
                  <a:schemeClr val="tx1"/>
                </a:solidFill>
                <a:effectLst/>
                <a:ea typeface="+mn-ea"/>
                <a:cs typeface="+mn-cs"/>
              </a:rPr>
              <a:t>、</a:t>
            </a:r>
            <a:r>
              <a:rPr lang="en-AU" sz="1200" u="none" strike="noStrike" kern="1200" dirty="0" err="1">
                <a:solidFill>
                  <a:schemeClr val="tx1"/>
                </a:solidFill>
                <a:effectLst/>
                <a:ea typeface="+mn-ea"/>
                <a:cs typeface="+mn-cs"/>
              </a:rPr>
              <a:t>キ</a:t>
            </a:r>
            <a:r>
              <a:rPr lang="ja-JP" altLang="en-US" sz="1200" u="none" strike="noStrike" kern="1200">
                <a:solidFill>
                  <a:schemeClr val="tx1"/>
                </a:solidFill>
                <a:effectLst/>
                <a:ea typeface="MS PGothic" panose="020B0600070205080204" pitchFamily="34" charset="-128"/>
                <a:cs typeface="+mn-cs"/>
              </a:rPr>
              <a:t>ャラメル、スモーク、クリーム、バニラ、シナモン、ココナッツの味わいなどと共に、ワインにトーストしたようなニュアンス</a:t>
            </a:r>
            <a:r>
              <a:rPr lang="en-AU" sz="1200" u="none" strike="noStrike" kern="1200" dirty="0" err="1">
                <a:solidFill>
                  <a:schemeClr val="tx1"/>
                </a:solidFill>
                <a:effectLst/>
                <a:ea typeface="+mn-ea"/>
                <a:cs typeface="+mn-cs"/>
              </a:rPr>
              <a:t>を</a:t>
            </a:r>
            <a:r>
              <a:rPr lang="ja-JP" altLang="en-US" sz="1200" u="none" strike="noStrike" kern="1200">
                <a:solidFill>
                  <a:schemeClr val="tx1"/>
                </a:solidFill>
                <a:effectLst/>
                <a:ea typeface="MS PGothic" panose="020B0600070205080204" pitchFamily="34" charset="-128"/>
                <a:cs typeface="+mn-cs"/>
              </a:rPr>
              <a:t>与える</a:t>
            </a:r>
            <a:r>
              <a:rPr lang="en-AU" sz="1200" u="none" strike="noStrike" kern="1200" dirty="0" err="1">
                <a:solidFill>
                  <a:schemeClr val="tx1"/>
                </a:solidFill>
                <a:effectLst/>
                <a:ea typeface="+mn-ea"/>
                <a:cs typeface="+mn-cs"/>
              </a:rPr>
              <a:t>ことができます</a:t>
            </a:r>
            <a:r>
              <a:rPr lang="en-AU" sz="1200" u="none" strike="noStrike" kern="1200" dirty="0">
                <a:solidFill>
                  <a:schemeClr val="tx1"/>
                </a:solidFill>
                <a:effectLst/>
                <a:ea typeface="+mn-ea"/>
                <a:cs typeface="+mn-cs"/>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樽熟成：オークの風味は主にシーズニング（樽木の乾燥）と木材のトーストに由来しますが、オーク樽でシャルドネを熟成させると、オークの年数（新樽か古樽か）や産地（アメリカ、フランス、その他のヨーロッパ諸国）によっても異なる風味成分がワインに与えられ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長時間の澱との接触：ワインの中に澱をそのまま放置して熟成させます。澱とは、発酵中に生じた酵母細胞が自己分解する際に残った酵母の死骸の微粒子のことです。澱との接触期間は、</a:t>
            </a:r>
            <a:r>
              <a:rPr lang="en-US" altLang="ja-JP" sz="1200" u="none" strike="noStrike" kern="1200" dirty="0">
                <a:solidFill>
                  <a:schemeClr val="tx1"/>
                </a:solidFill>
                <a:effectLst/>
                <a:ea typeface="MS PGothic" panose="020B0600070205080204" pitchFamily="34" charset="-128"/>
                <a:cs typeface="+mn-cs"/>
              </a:rPr>
              <a:t>3</a:t>
            </a:r>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4</a:t>
            </a:r>
            <a:r>
              <a:rPr lang="ja-JP" altLang="en-US" sz="1200" u="none" strike="noStrike" kern="1200">
                <a:solidFill>
                  <a:schemeClr val="tx1"/>
                </a:solidFill>
                <a:effectLst/>
                <a:ea typeface="MS PGothic" panose="020B0600070205080204" pitchFamily="34" charset="-128"/>
                <a:cs typeface="+mn-cs"/>
              </a:rPr>
              <a:t>ヶ月と短い場合もあれば、数年に及ぶ場合も。澱との接触が長くなると、ワインのテクスチャーが豊かになり、ボディはより豊満になります。樽の中で澱とともにワインを熟成させると、樽からもさらに化合物が抽出され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en-AU" sz="1200" u="none" strike="noStrike" kern="1200" dirty="0" err="1">
                <a:solidFill>
                  <a:schemeClr val="tx1"/>
                </a:solidFill>
                <a:effectLst/>
                <a:ea typeface="+mn-ea"/>
                <a:cs typeface="+mn-cs"/>
              </a:rPr>
              <a:t>バトナージュ</a:t>
            </a:r>
            <a:r>
              <a:rPr lang="en-AU" sz="1200" u="none" strike="noStrike" kern="1200" dirty="0">
                <a:solidFill>
                  <a:schemeClr val="tx1"/>
                </a:solidFill>
                <a:effectLst/>
                <a:ea typeface="+mn-ea"/>
                <a:cs typeface="+mn-cs"/>
              </a:rPr>
              <a:t>：</a:t>
            </a:r>
            <a:r>
              <a:rPr lang="ja-JP" altLang="en-US" sz="1200" u="none" strike="noStrike" kern="1200">
                <a:solidFill>
                  <a:schemeClr val="tx1"/>
                </a:solidFill>
                <a:effectLst/>
                <a:ea typeface="MS PGothic" panose="020B0600070205080204" pitchFamily="34" charset="-128"/>
                <a:cs typeface="+mn-cs"/>
              </a:rPr>
              <a:t>ワインメーカーが澱との接触面積を増やすために澱をかき混ぜることで、抽出レベルを上げることです。これはワインと樽の風味を一体化させるのに役立ちますが、同時にワインの果実由来の特徴を弱める場合があり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野生酵母による発酵：培養酵母を添加するのではなく、ブドウの蝋質に自然に存在する野生酵母や土着酵母を使用してワインを発酵させます。これにより、より複雑なワインに仕上がります。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二次発酵</a:t>
            </a:r>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スパークリング・ワインを造るときに適用されるもので、瓶に詰めた一次発酵を終えたワイン（キュヴェと呼ぶ）に酵母と少量の糖を加えるという昔ながらの方法を取ります。この二次発酵の間に、二酸化炭素が瓶の中に閉じ込められ、ワインに泡が与えられ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endParaRPr lang="en-AU" altLang="ja-JP" sz="1200" u="none" strike="noStrike" kern="1200" dirty="0">
              <a:solidFill>
                <a:schemeClr val="tx1"/>
              </a:solidFill>
              <a:effectLst/>
              <a:ea typeface="MS PGothic" panose="020B0600070205080204" pitchFamily="34" charset="-128"/>
              <a:cs typeface="+mn-cs"/>
            </a:endParaRPr>
          </a:p>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野生酵母による発酵を行う場合、ワインメーカーはどのような課題に直面するのでしょうか？ </a:t>
            </a: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ワインメーカーがマロラクティック発酵を行う理由は何ですか？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399010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オーク樽を使用することで酸素が入り込み、ワインを柔らげ、若いうちから親しみやすいワインになります。また、樽でマロラクティック発酵を行うとさらにクリーミーでリッチなバターのような質感が現れ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オーク樽を使用しないシャルドネの生産者は、ワイナリーで手を加えすぎるよりも、果実本来の味わいに注力します。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オーク樽は確かにシャルドネの風味を変える力がありますが、ワイン全体のスタイルや表現に影響を与えるという点では、樽を使うか使わないかよりも、気候の違いがより大きな原動力となります。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オーストラリアのワイン醸造においてあまり知られていないシャルドネの役割の一つは、単一品種あるいはブレンドの一部として</a:t>
            </a:r>
            <a:r>
              <a:rPr lang="ja-JP" altLang="en-AU" sz="1200" u="none" strike="noStrike" kern="1200">
                <a:solidFill>
                  <a:schemeClr val="tx1"/>
                </a:solidFill>
                <a:effectLst/>
                <a:ea typeface="MS PGothic" panose="020B0600070205080204" pitchFamily="34" charset="-128"/>
                <a:cs typeface="+mn-cs"/>
              </a:rPr>
              <a:t>スパー</a:t>
            </a:r>
            <a:r>
              <a:rPr lang="ja-JP" altLang="en-US" sz="1200" u="none" strike="noStrike" kern="1200">
                <a:solidFill>
                  <a:schemeClr val="tx1"/>
                </a:solidFill>
                <a:effectLst/>
                <a:ea typeface="MS PGothic" panose="020B0600070205080204" pitchFamily="34" charset="-128"/>
                <a:cs typeface="+mn-cs"/>
              </a:rPr>
              <a:t>クリング・ワインの原料となることです。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冷涼気候のシャルドネは成熟が進んで酸が低くなる前に、早摘みして高い酸を保ちます。単一品種のシャルドネのスパークリングは、ブラン・ド・ブラン（フランス語で「白の中の白」の意味）と呼ばれ、エレガントで旨味（セイバリーさ）があり、辛口でフローラル、酸による強い骨格を持つワインを生み出します。</a:t>
            </a: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熟成期間、特に澱との接触を長くすると、酵母の自己分解によって、トーストのような香りが生じることがあります。スパークリング・ワインの生産者が、シャルドネにピノ・ノワールや（オーストラリアではあまり栽培されていない）ピノ・ムニエをブレンドすると、よりフルボディでフルーティーな肉付きのあるワインになる傾向があります。</a:t>
            </a:r>
            <a:endParaRPr lang="en-US"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endParaRPr lang="en-AU" altLang="ja-JP" sz="1200" u="none" strike="noStrike" kern="1200" dirty="0">
              <a:solidFill>
                <a:schemeClr val="tx1"/>
              </a:solidFill>
              <a:effectLst/>
              <a:ea typeface="MS PGothic" panose="020B0600070205080204" pitchFamily="34" charset="-128"/>
              <a:cs typeface="+mn-cs"/>
            </a:endParaRPr>
          </a:p>
          <a:p>
            <a:pPr marL="0" indent="0" rtl="0">
              <a:buFont typeface="Arial" panose="020B0604020202020204" pitchFamily="34" charset="0"/>
              <a:buNone/>
            </a:pPr>
            <a:r>
              <a:rPr lang="en-US" b="1" dirty="0" err="1"/>
              <a:t>補完プログラム</a:t>
            </a:r>
            <a:r>
              <a:rPr lang="en-US" dirty="0"/>
              <a:t>: </a:t>
            </a:r>
            <a:r>
              <a:rPr lang="en-AU" sz="1200" kern="1200" dirty="0" err="1">
                <a:solidFill>
                  <a:schemeClr val="tx1"/>
                </a:solidFill>
                <a:effectLst/>
                <a:ea typeface="+mn-ea"/>
                <a:cs typeface="+mn-cs"/>
              </a:rPr>
              <a:t>オーストラリアのスパークリング・ワインに</a:t>
            </a:r>
            <a:r>
              <a:rPr lang="ja-JP" altLang="en-US" sz="1200" kern="1200">
                <a:solidFill>
                  <a:schemeClr val="tx1"/>
                </a:solidFill>
                <a:effectLst/>
                <a:ea typeface="MS PGothic" panose="020B0600070205080204" pitchFamily="34" charset="-128"/>
                <a:cs typeface="+mn-cs"/>
              </a:rPr>
              <a:t>関する</a:t>
            </a:r>
            <a:r>
              <a:rPr lang="en-AU" sz="1200" kern="1200" dirty="0" err="1">
                <a:solidFill>
                  <a:schemeClr val="tx1"/>
                </a:solidFill>
                <a:effectLst/>
                <a:ea typeface="+mn-ea"/>
                <a:cs typeface="+mn-cs"/>
              </a:rPr>
              <a:t>情報はこちらからご覧いただけます</a:t>
            </a:r>
            <a:r>
              <a:rPr lang="en-AU" sz="1200" kern="1200" dirty="0">
                <a:solidFill>
                  <a:schemeClr val="tx1"/>
                </a:solidFill>
                <a:effectLst/>
                <a:ea typeface="+mn-ea"/>
                <a:cs typeface="+mn-cs"/>
              </a:rPr>
              <a:t>。 </a:t>
            </a:r>
            <a:r>
              <a:rPr lang="en-AU" sz="1200" kern="1200" dirty="0" err="1">
                <a:solidFill>
                  <a:schemeClr val="tx1"/>
                </a:solidFill>
                <a:effectLst/>
                <a:ea typeface="+mn-ea"/>
                <a:cs typeface="+mn-cs"/>
              </a:rPr>
              <a:t>www.australianwinediscovered.com</a:t>
            </a:r>
            <a:endParaRPr lang="en-AU" sz="1200" kern="1200" dirty="0">
              <a:solidFill>
                <a:schemeClr val="tx1"/>
              </a:solidFill>
              <a:effectLst/>
              <a:ea typeface="+mn-ea"/>
              <a:cs typeface="+mn-cs"/>
            </a:endParaRPr>
          </a:p>
          <a:p>
            <a:pPr rtl="0"/>
            <a:endParaRPr lang="en-AU" b="0" dirty="0">
              <a:effectLst/>
            </a:endParaRPr>
          </a:p>
          <a:p>
            <a:pPr rtl="0"/>
            <a:br>
              <a:rPr lang="en-AU" b="0" dirty="0">
                <a:effectLst/>
              </a:rPr>
            </a:br>
            <a:r>
              <a:rPr lang="en-AU" b="1" dirty="0" err="1">
                <a:effectLst/>
              </a:rPr>
              <a:t>考察</a:t>
            </a:r>
            <a:r>
              <a:rPr lang="ja-JP" altLang="en-US" sz="1200" u="none" strike="noStrike" kern="1200">
                <a:solidFill>
                  <a:schemeClr val="tx1"/>
                </a:solidFill>
                <a:effectLst/>
                <a:ea typeface="MS PGothic" panose="020B0600070205080204" pitchFamily="34" charset="-128"/>
                <a:cs typeface="+mn-cs"/>
              </a:rPr>
              <a:t>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樽使用のシャルドネと樽不使用のシャルドネの味わいの違いは何ですか？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オーストラリアのワイナリーで、長期熟成に適したシャルドネを生産しているのはどの生産者ですか？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スパークリング・ワインにシャルドネがブレンドされた場合、どのような役目を果たしますか？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960780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9905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667294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39B09B13-8D3C-257D-A8CD-E6B36DBF0FFC}"/>
              </a:ext>
            </a:extLst>
          </p:cNvPr>
          <p:cNvSpPr/>
          <p:nvPr userDrawn="1"/>
        </p:nvSpPr>
        <p:spPr>
          <a:xfrm>
            <a:off x="952765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831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24021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851885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79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962722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09152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2724305"/>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8649861" y="3302000"/>
            <a:ext cx="2433119" cy="254000"/>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3B3E8CA-ED08-ECB8-A2B6-35185DAAA763}"/>
              </a:ext>
            </a:extLst>
          </p:cNvPr>
          <p:cNvSpPr/>
          <p:nvPr userDrawn="1"/>
        </p:nvSpPr>
        <p:spPr>
          <a:xfrm>
            <a:off x="52484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3588B6-0DC9-8831-3273-CAAB72EF6F45}"/>
              </a:ext>
            </a:extLst>
          </p:cNvPr>
          <p:cNvSpPr/>
          <p:nvPr userDrawn="1"/>
        </p:nvSpPr>
        <p:spPr>
          <a:xfrm>
            <a:off x="847904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3430183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8/20/26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1518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2" r:id="rId21"/>
    <p:sldLayoutId id="2147483677" r:id="rId22"/>
    <p:sldLayoutId id="2147483679"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emf"/><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19.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4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30189-59B1-2C9A-07C7-C582ACC12470}"/>
              </a:ext>
            </a:extLst>
          </p:cNvPr>
          <p:cNvPicPr>
            <a:picLocks noChangeAspect="1"/>
          </p:cNvPicPr>
          <p:nvPr/>
        </p:nvPicPr>
        <p:blipFill>
          <a:blip r:embed="rId3" cstate="screen">
            <a:extLst>
              <a:ext uri="{28A0092B-C50C-407E-A947-70E740481C1C}">
                <a14:useLocalDpi xmlns:a14="http://schemas.microsoft.com/office/drawing/2010/main"/>
              </a:ext>
            </a:extLst>
          </a:blip>
          <a:srcRect l="-75" t="11338" b="17146"/>
          <a:stretch/>
        </p:blipFill>
        <p:spPr>
          <a:xfrm>
            <a:off x="623889" y="2595563"/>
            <a:ext cx="11010900" cy="4262437"/>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22353"/>
            <a:ext cx="11041110" cy="990300"/>
          </a:xfrm>
        </p:spPr>
        <p:txBody>
          <a:bodyPr/>
          <a:lstStyle/>
          <a:p>
            <a:pPr>
              <a:tabLst>
                <a:tab pos="1826895" algn="l"/>
                <a:tab pos="2731135" algn="l"/>
                <a:tab pos="3312160" algn="l"/>
                <a:tab pos="4130040" algn="l"/>
                <a:tab pos="5888355" algn="l"/>
                <a:tab pos="6730365" algn="l"/>
              </a:tabLst>
            </a:pPr>
            <a:r>
              <a:rPr lang="en-US" sz="6000" b="1" spc="750" dirty="0" err="1">
                <a:solidFill>
                  <a:schemeClr val="bg2"/>
                </a:solidFill>
                <a:latin typeface="MS PGothic" panose="020B0600070205080204" pitchFamily="34" charset="-128"/>
                <a:ea typeface="MS PGothic" panose="020B0600070205080204" pitchFamily="34" charset="-128"/>
                <a:cs typeface="Hellix"/>
              </a:rPr>
              <a:t>シャルドネ</a:t>
            </a:r>
            <a:endParaRPr lang="en-US" sz="6000" b="1" spc="750" dirty="0">
              <a:solidFill>
                <a:schemeClr val="bg2"/>
              </a:solidFill>
              <a:latin typeface="MS PGothic" panose="020B0600070205080204" pitchFamily="34" charset="-128"/>
              <a:ea typeface="MS PGothic" panose="020B0600070205080204" pitchFamily="34" charset="-128"/>
              <a:cs typeface="Hellix"/>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7" y="584200"/>
            <a:ext cx="1041495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白ワインの 醸造方法</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3604787"/>
            <a:ext cx="1750536" cy="523220"/>
          </a:xfrm>
          <a:prstGeom prst="rect">
            <a:avLst/>
          </a:prstGeom>
          <a:noFill/>
        </p:spPr>
        <p:txBody>
          <a:bodyPr wrap="square" rtlCol="0">
            <a:noAutofit/>
          </a:bodyPr>
          <a:lstStyle/>
          <a:p>
            <a:pPr algn="ctr"/>
            <a:r>
              <a:rPr lang="en-US" altLang="ja-JP" sz="1400" dirty="0">
                <a:latin typeface="Yu Gothic Medium" panose="020B0400000000000000" pitchFamily="34" charset="-128"/>
                <a:ea typeface="Yu Gothic Medium" panose="020B0400000000000000" pitchFamily="34" charset="-128"/>
              </a:rPr>
              <a:t>1. </a:t>
            </a:r>
            <a:r>
              <a:rPr lang="ja-JP" altLang="en-US" sz="1400">
                <a:latin typeface="Yu Gothic Medium" panose="020B0400000000000000" pitchFamily="34" charset="-128"/>
                <a:ea typeface="Yu Gothic Medium" panose="020B0400000000000000" pitchFamily="34" charset="-128"/>
              </a:rPr>
              <a:t>収穫</a:t>
            </a:r>
            <a:endParaRPr lang="ja-JP" altLang="en-US" sz="14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045876" y="3581996"/>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2. </a:t>
            </a:r>
            <a:r>
              <a:rPr lang="en-AU" sz="1400" dirty="0" err="1">
                <a:latin typeface="Yu Gothic Medium" panose="020B0400000000000000" pitchFamily="34" charset="-128"/>
                <a:ea typeface="Yu Gothic Medium" panose="020B0400000000000000" pitchFamily="34" charset="-128"/>
              </a:rPr>
              <a:t>除梗、破砕</a:t>
            </a:r>
            <a:endParaRPr lang="en-AU" sz="14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9622876" y="3604787"/>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5. </a:t>
            </a:r>
            <a:r>
              <a:rPr lang="en-AU" sz="1400" dirty="0" err="1">
                <a:latin typeface="Yu Gothic Medium" panose="020B0400000000000000" pitchFamily="34" charset="-128"/>
                <a:ea typeface="Yu Gothic Medium" panose="020B0400000000000000" pitchFamily="34" charset="-128"/>
              </a:rPr>
              <a:t>発酵</a:t>
            </a:r>
            <a:endParaRPr lang="en-AU" sz="14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5560584" y="3604787"/>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3. </a:t>
            </a:r>
            <a:r>
              <a:rPr lang="en-AU" sz="1400" dirty="0" err="1">
                <a:latin typeface="Yu Gothic Medium" panose="020B0400000000000000" pitchFamily="34" charset="-128"/>
                <a:ea typeface="Yu Gothic Medium" panose="020B0400000000000000" pitchFamily="34" charset="-128"/>
              </a:rPr>
              <a:t>圧搾</a:t>
            </a:r>
            <a:endParaRPr lang="en-AU" sz="14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7600312" y="3633044"/>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4. </a:t>
            </a:r>
            <a:r>
              <a:rPr lang="en-AU" sz="1400" dirty="0" err="1">
                <a:latin typeface="Yu Gothic Medium" panose="020B0400000000000000" pitchFamily="34" charset="-128"/>
                <a:ea typeface="Yu Gothic Medium" panose="020B0400000000000000" pitchFamily="34" charset="-128"/>
              </a:rPr>
              <a:t>果汁の</a:t>
            </a:r>
            <a:r>
              <a:rPr lang="ja-JP" altLang="en-US" sz="1400">
                <a:latin typeface="Yu Gothic Medium" panose="020B0400000000000000" pitchFamily="34" charset="-128"/>
                <a:ea typeface="Yu Gothic Medium" panose="020B0400000000000000" pitchFamily="34" charset="-128"/>
              </a:rPr>
              <a:t>清澄化</a:t>
            </a:r>
            <a:endParaRPr lang="en-AU" sz="1400" dirty="0">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AE423F69-9936-903B-F6E5-A84915A69C6C}"/>
              </a:ext>
            </a:extLst>
          </p:cNvPr>
          <p:cNvSpPr txBox="1"/>
          <p:nvPr/>
        </p:nvSpPr>
        <p:spPr>
          <a:xfrm>
            <a:off x="699621" y="5750580"/>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10. </a:t>
            </a:r>
            <a:r>
              <a:rPr lang="en-AU" sz="1400" dirty="0" err="1">
                <a:latin typeface="Yu Gothic Medium" panose="020B0400000000000000" pitchFamily="34" charset="-128"/>
                <a:ea typeface="Yu Gothic Medium" panose="020B0400000000000000" pitchFamily="34" charset="-128"/>
              </a:rPr>
              <a:t>瓶詰め</a:t>
            </a:r>
            <a:endParaRPr lang="en-AU" sz="1400" dirty="0">
              <a:latin typeface="Yu Gothic Medium" panose="020B0400000000000000" pitchFamily="34" charset="-128"/>
              <a:ea typeface="Yu Gothic Medium" panose="020B0400000000000000" pitchFamily="34" charset="-128"/>
            </a:endParaRPr>
          </a:p>
        </p:txBody>
      </p:sp>
      <p:sp>
        <p:nvSpPr>
          <p:cNvPr id="15" name="TextBox 14">
            <a:extLst>
              <a:ext uri="{FF2B5EF4-FFF2-40B4-BE49-F238E27FC236}">
                <a16:creationId xmlns:a16="http://schemas.microsoft.com/office/drawing/2014/main" id="{346DF44D-1735-505A-7262-D0FB6A411043}"/>
              </a:ext>
            </a:extLst>
          </p:cNvPr>
          <p:cNvSpPr txBox="1"/>
          <p:nvPr/>
        </p:nvSpPr>
        <p:spPr>
          <a:xfrm>
            <a:off x="3219782" y="5750580"/>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9.清澄、濾過</a:t>
            </a:r>
          </a:p>
        </p:txBody>
      </p:sp>
      <p:sp>
        <p:nvSpPr>
          <p:cNvPr id="16" name="TextBox 15">
            <a:extLst>
              <a:ext uri="{FF2B5EF4-FFF2-40B4-BE49-F238E27FC236}">
                <a16:creationId xmlns:a16="http://schemas.microsoft.com/office/drawing/2014/main" id="{83A77CAC-4AD9-4DED-AA8D-87246CBFD162}"/>
              </a:ext>
            </a:extLst>
          </p:cNvPr>
          <p:cNvSpPr txBox="1"/>
          <p:nvPr/>
        </p:nvSpPr>
        <p:spPr>
          <a:xfrm>
            <a:off x="9538751" y="5750580"/>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6. </a:t>
            </a:r>
            <a:r>
              <a:rPr lang="en-AU" sz="1400" dirty="0" err="1">
                <a:latin typeface="Yu Gothic Medium" panose="020B0400000000000000" pitchFamily="34" charset="-128"/>
                <a:ea typeface="Yu Gothic Medium" panose="020B0400000000000000" pitchFamily="34" charset="-128"/>
              </a:rPr>
              <a:t>熟成</a:t>
            </a:r>
            <a:endParaRPr lang="en-AU" sz="1400" dirty="0">
              <a:latin typeface="Yu Gothic Medium" panose="020B0400000000000000" pitchFamily="34" charset="-128"/>
              <a:ea typeface="Yu Gothic Medium" panose="020B0400000000000000" pitchFamily="34" charset="-128"/>
            </a:endParaRPr>
          </a:p>
        </p:txBody>
      </p:sp>
      <p:sp>
        <p:nvSpPr>
          <p:cNvPr id="17" name="TextBox 16">
            <a:extLst>
              <a:ext uri="{FF2B5EF4-FFF2-40B4-BE49-F238E27FC236}">
                <a16:creationId xmlns:a16="http://schemas.microsoft.com/office/drawing/2014/main" id="{E43C4051-BC14-427D-773C-162A9C1A82BE}"/>
              </a:ext>
            </a:extLst>
          </p:cNvPr>
          <p:cNvSpPr txBox="1"/>
          <p:nvPr/>
        </p:nvSpPr>
        <p:spPr>
          <a:xfrm>
            <a:off x="7443505" y="5750580"/>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7. </a:t>
            </a:r>
            <a:r>
              <a:rPr lang="ja-JP" altLang="en-US" sz="1400">
                <a:latin typeface="Yu Gothic Medium" panose="020B0400000000000000" pitchFamily="34" charset="-128"/>
                <a:ea typeface="Yu Gothic Medium" panose="020B0400000000000000" pitchFamily="34" charset="-128"/>
              </a:rPr>
              <a:t>ブレンド</a:t>
            </a:r>
            <a:endParaRPr lang="en-AU" sz="1400" dirty="0">
              <a:latin typeface="Yu Gothic Medium" panose="020B0400000000000000" pitchFamily="34" charset="-128"/>
              <a:ea typeface="Yu Gothic Medium" panose="020B0400000000000000" pitchFamily="34" charset="-128"/>
            </a:endParaRPr>
          </a:p>
        </p:txBody>
      </p:sp>
      <p:grpSp>
        <p:nvGrpSpPr>
          <p:cNvPr id="30" name="Group 29">
            <a:extLst>
              <a:ext uri="{FF2B5EF4-FFF2-40B4-BE49-F238E27FC236}">
                <a16:creationId xmlns:a16="http://schemas.microsoft.com/office/drawing/2014/main" id="{A247DB72-F952-7836-01FF-B87103D5378A}"/>
              </a:ext>
            </a:extLst>
          </p:cNvPr>
          <p:cNvGrpSpPr/>
          <p:nvPr/>
        </p:nvGrpSpPr>
        <p:grpSpPr>
          <a:xfrm>
            <a:off x="2045417" y="2828829"/>
            <a:ext cx="618815" cy="177778"/>
            <a:chOff x="1962688" y="3259333"/>
            <a:chExt cx="618815" cy="177778"/>
          </a:xfrm>
        </p:grpSpPr>
        <p:cxnSp>
          <p:nvCxnSpPr>
            <p:cNvPr id="31" name="Straight Connector 30">
              <a:extLst>
                <a:ext uri="{FF2B5EF4-FFF2-40B4-BE49-F238E27FC236}">
                  <a16:creationId xmlns:a16="http://schemas.microsoft.com/office/drawing/2014/main" id="{9A105712-AA0A-2CB4-4E71-0C1E4FCB9CF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2" name="Triangle 31">
              <a:extLst>
                <a:ext uri="{FF2B5EF4-FFF2-40B4-BE49-F238E27FC236}">
                  <a16:creationId xmlns:a16="http://schemas.microsoft.com/office/drawing/2014/main" id="{774F78AA-FF00-9B2A-BFA8-B4FDB16F562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a:extLst>
              <a:ext uri="{FF2B5EF4-FFF2-40B4-BE49-F238E27FC236}">
                <a16:creationId xmlns:a16="http://schemas.microsoft.com/office/drawing/2014/main" id="{CC626850-2DA0-68DB-F097-3EEE943190DD}"/>
              </a:ext>
            </a:extLst>
          </p:cNvPr>
          <p:cNvGrpSpPr/>
          <p:nvPr/>
        </p:nvGrpSpPr>
        <p:grpSpPr>
          <a:xfrm>
            <a:off x="5106117" y="2828829"/>
            <a:ext cx="618815" cy="177778"/>
            <a:chOff x="1962688" y="3259333"/>
            <a:chExt cx="618815" cy="177778"/>
          </a:xfrm>
        </p:grpSpPr>
        <p:cxnSp>
          <p:nvCxnSpPr>
            <p:cNvPr id="34" name="Straight Connector 33">
              <a:extLst>
                <a:ext uri="{FF2B5EF4-FFF2-40B4-BE49-F238E27FC236}">
                  <a16:creationId xmlns:a16="http://schemas.microsoft.com/office/drawing/2014/main" id="{9525B122-A875-77DD-43C2-32DCC537365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5" name="Triangle 34">
              <a:extLst>
                <a:ext uri="{FF2B5EF4-FFF2-40B4-BE49-F238E27FC236}">
                  <a16:creationId xmlns:a16="http://schemas.microsoft.com/office/drawing/2014/main" id="{908B5626-94D0-DA0E-9256-10AFDF6C37A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C56994DA-5C89-42C9-D88A-D8BAB344B102}"/>
              </a:ext>
            </a:extLst>
          </p:cNvPr>
          <p:cNvGrpSpPr/>
          <p:nvPr/>
        </p:nvGrpSpPr>
        <p:grpSpPr>
          <a:xfrm>
            <a:off x="7134942" y="2828829"/>
            <a:ext cx="618815" cy="177778"/>
            <a:chOff x="1962688" y="3259333"/>
            <a:chExt cx="618815" cy="177778"/>
          </a:xfrm>
        </p:grpSpPr>
        <p:cxnSp>
          <p:nvCxnSpPr>
            <p:cNvPr id="37" name="Straight Connector 36">
              <a:extLst>
                <a:ext uri="{FF2B5EF4-FFF2-40B4-BE49-F238E27FC236}">
                  <a16:creationId xmlns:a16="http://schemas.microsoft.com/office/drawing/2014/main" id="{9E33A7CB-34BC-B9D5-3CF3-5F83A7CFFC6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003BD8A0-1C5D-B3AE-78CA-E06B0052777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1F24DAD7-2BC9-6044-467D-C7434418118A}"/>
              </a:ext>
            </a:extLst>
          </p:cNvPr>
          <p:cNvGrpSpPr/>
          <p:nvPr/>
        </p:nvGrpSpPr>
        <p:grpSpPr>
          <a:xfrm>
            <a:off x="9081217" y="2828829"/>
            <a:ext cx="618815" cy="177778"/>
            <a:chOff x="1962688" y="3259333"/>
            <a:chExt cx="618815" cy="177778"/>
          </a:xfrm>
        </p:grpSpPr>
        <p:cxnSp>
          <p:nvCxnSpPr>
            <p:cNvPr id="40" name="Straight Connector 39">
              <a:extLst>
                <a:ext uri="{FF2B5EF4-FFF2-40B4-BE49-F238E27FC236}">
                  <a16:creationId xmlns:a16="http://schemas.microsoft.com/office/drawing/2014/main" id="{3FAFDDFA-CE54-743F-5171-122F2272C7B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A8B6C63F-90F9-DFDC-9E1D-C234ED75C26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2" name="Straight Connector 41">
            <a:extLst>
              <a:ext uri="{FF2B5EF4-FFF2-40B4-BE49-F238E27FC236}">
                <a16:creationId xmlns:a16="http://schemas.microsoft.com/office/drawing/2014/main" id="{D883E2F3-9946-7628-D076-FBF8E6729447}"/>
              </a:ext>
            </a:extLst>
          </p:cNvPr>
          <p:cNvCxnSpPr>
            <a:cxnSpLocks/>
          </p:cNvCxnSpPr>
          <p:nvPr/>
        </p:nvCxnSpPr>
        <p:spPr>
          <a:xfrm>
            <a:off x="11783205" y="291771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43" name="Group 42">
            <a:extLst>
              <a:ext uri="{FF2B5EF4-FFF2-40B4-BE49-F238E27FC236}">
                <a16:creationId xmlns:a16="http://schemas.microsoft.com/office/drawing/2014/main" id="{102E0190-B409-D70F-32EE-83FC83DC7D4A}"/>
              </a:ext>
            </a:extLst>
          </p:cNvPr>
          <p:cNvGrpSpPr/>
          <p:nvPr/>
        </p:nvGrpSpPr>
        <p:grpSpPr>
          <a:xfrm rot="10800000">
            <a:off x="6884423" y="5000187"/>
            <a:ext cx="618815" cy="177778"/>
            <a:chOff x="1962688" y="3259333"/>
            <a:chExt cx="618815" cy="177778"/>
          </a:xfrm>
        </p:grpSpPr>
        <p:cxnSp>
          <p:nvCxnSpPr>
            <p:cNvPr id="44" name="Straight Connector 43">
              <a:extLst>
                <a:ext uri="{FF2B5EF4-FFF2-40B4-BE49-F238E27FC236}">
                  <a16:creationId xmlns:a16="http://schemas.microsoft.com/office/drawing/2014/main" id="{DFD74BAF-C532-C38E-7237-1D961A783B1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EE91F66E-17A6-A67E-FE22-983CCA02CC10}"/>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8EFE7206-5E2B-0928-25E8-E908ED86578E}"/>
              </a:ext>
            </a:extLst>
          </p:cNvPr>
          <p:cNvGrpSpPr/>
          <p:nvPr/>
        </p:nvGrpSpPr>
        <p:grpSpPr>
          <a:xfrm rot="10800000">
            <a:off x="5018502" y="5000187"/>
            <a:ext cx="618815" cy="177778"/>
            <a:chOff x="1962688" y="3259333"/>
            <a:chExt cx="618815" cy="177778"/>
          </a:xfrm>
        </p:grpSpPr>
        <p:cxnSp>
          <p:nvCxnSpPr>
            <p:cNvPr id="47" name="Straight Connector 46">
              <a:extLst>
                <a:ext uri="{FF2B5EF4-FFF2-40B4-BE49-F238E27FC236}">
                  <a16:creationId xmlns:a16="http://schemas.microsoft.com/office/drawing/2014/main" id="{AE8E1D0F-6935-9CE6-DB84-4AC85E6317B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F78D1508-8FA5-2420-5D7F-8296E791AFE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2B21F0A8-BF4D-CEA9-DF84-541867901959}"/>
              </a:ext>
            </a:extLst>
          </p:cNvPr>
          <p:cNvGrpSpPr/>
          <p:nvPr/>
        </p:nvGrpSpPr>
        <p:grpSpPr>
          <a:xfrm rot="10800000">
            <a:off x="2669002" y="5000187"/>
            <a:ext cx="618815" cy="177778"/>
            <a:chOff x="1962688" y="3259333"/>
            <a:chExt cx="618815" cy="177778"/>
          </a:xfrm>
        </p:grpSpPr>
        <p:cxnSp>
          <p:nvCxnSpPr>
            <p:cNvPr id="50" name="Straight Connector 49">
              <a:extLst>
                <a:ext uri="{FF2B5EF4-FFF2-40B4-BE49-F238E27FC236}">
                  <a16:creationId xmlns:a16="http://schemas.microsoft.com/office/drawing/2014/main" id="{76BDFA03-2A81-5FD7-BCE5-A568F366F123}"/>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A95DC656-EF30-C990-528F-B6047DA8E55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4" name="Straight Connector 53">
            <a:extLst>
              <a:ext uri="{FF2B5EF4-FFF2-40B4-BE49-F238E27FC236}">
                <a16:creationId xmlns:a16="http://schemas.microsoft.com/office/drawing/2014/main" id="{386D3A37-2D4B-86C6-732A-746D7303BC82}"/>
              </a:ext>
            </a:extLst>
          </p:cNvPr>
          <p:cNvCxnSpPr>
            <a:cxnSpLocks/>
          </p:cNvCxnSpPr>
          <p:nvPr/>
        </p:nvCxnSpPr>
        <p:spPr>
          <a:xfrm>
            <a:off x="11184585" y="2917718"/>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DAFED54A-BA6C-1007-5786-ED160E3A79ED}"/>
              </a:ext>
            </a:extLst>
          </p:cNvPr>
          <p:cNvGrpSpPr/>
          <p:nvPr/>
        </p:nvGrpSpPr>
        <p:grpSpPr>
          <a:xfrm rot="10800000">
            <a:off x="11176702" y="5000187"/>
            <a:ext cx="618815" cy="177778"/>
            <a:chOff x="1962688" y="3259333"/>
            <a:chExt cx="618815" cy="177778"/>
          </a:xfrm>
        </p:grpSpPr>
        <p:cxnSp>
          <p:nvCxnSpPr>
            <p:cNvPr id="58" name="Straight Connector 57">
              <a:extLst>
                <a:ext uri="{FF2B5EF4-FFF2-40B4-BE49-F238E27FC236}">
                  <a16:creationId xmlns:a16="http://schemas.microsoft.com/office/drawing/2014/main" id="{DAFA7FEE-C1A9-8EBA-6080-6CCF9BB221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9" name="Triangle 58">
              <a:extLst>
                <a:ext uri="{FF2B5EF4-FFF2-40B4-BE49-F238E27FC236}">
                  <a16:creationId xmlns:a16="http://schemas.microsoft.com/office/drawing/2014/main" id="{32D7539F-E6E1-503F-19ED-274F35E68FFE}"/>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0" name="Group 59">
            <a:extLst>
              <a:ext uri="{FF2B5EF4-FFF2-40B4-BE49-F238E27FC236}">
                <a16:creationId xmlns:a16="http://schemas.microsoft.com/office/drawing/2014/main" id="{CA47C245-DBCC-8A41-CA36-59AB002853D6}"/>
              </a:ext>
            </a:extLst>
          </p:cNvPr>
          <p:cNvGrpSpPr/>
          <p:nvPr/>
        </p:nvGrpSpPr>
        <p:grpSpPr>
          <a:xfrm rot="10800000">
            <a:off x="8914307" y="5000187"/>
            <a:ext cx="618815" cy="177778"/>
            <a:chOff x="1962688" y="3259333"/>
            <a:chExt cx="618815" cy="177778"/>
          </a:xfrm>
        </p:grpSpPr>
        <p:cxnSp>
          <p:nvCxnSpPr>
            <p:cNvPr id="61" name="Straight Connector 60">
              <a:extLst>
                <a:ext uri="{FF2B5EF4-FFF2-40B4-BE49-F238E27FC236}">
                  <a16:creationId xmlns:a16="http://schemas.microsoft.com/office/drawing/2014/main" id="{0C1D62D1-FE41-1587-2175-5BAFB3A998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B8838BA8-D7C6-C82D-51EC-BCC918490BA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TextBox 62">
            <a:extLst>
              <a:ext uri="{FF2B5EF4-FFF2-40B4-BE49-F238E27FC236}">
                <a16:creationId xmlns:a16="http://schemas.microsoft.com/office/drawing/2014/main" id="{71DB03F8-90B4-DD4D-8FC8-71D9F8CF629E}"/>
              </a:ext>
            </a:extLst>
          </p:cNvPr>
          <p:cNvSpPr txBox="1"/>
          <p:nvPr/>
        </p:nvSpPr>
        <p:spPr>
          <a:xfrm>
            <a:off x="5348259" y="5750580"/>
            <a:ext cx="1750536" cy="523220"/>
          </a:xfrm>
          <a:prstGeom prst="rect">
            <a:avLst/>
          </a:prstGeom>
          <a:noFill/>
        </p:spPr>
        <p:txBody>
          <a:bodyPr wrap="square" rtlCol="0">
            <a:noAutofit/>
          </a:bodyPr>
          <a:lstStyle/>
          <a:p>
            <a:pPr algn="ctr"/>
            <a:r>
              <a:rPr lang="en-AU" sz="1400" dirty="0">
                <a:latin typeface="Yu Gothic Medium" panose="020B0400000000000000" pitchFamily="34" charset="-128"/>
                <a:ea typeface="Yu Gothic Medium" panose="020B0400000000000000" pitchFamily="34" charset="-128"/>
              </a:rPr>
              <a:t>8. </a:t>
            </a:r>
            <a:r>
              <a:rPr lang="en-AU" sz="1400" dirty="0" err="1">
                <a:latin typeface="Yu Gothic Medium" panose="020B0400000000000000" pitchFamily="34" charset="-128"/>
                <a:ea typeface="Yu Gothic Medium" panose="020B0400000000000000" pitchFamily="34" charset="-128"/>
              </a:rPr>
              <a:t>安定化</a:t>
            </a:r>
            <a:endParaRPr lang="en-AU" sz="1400" dirty="0">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0319629D-2333-7CF3-860B-7827AA2F5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413" y="4070699"/>
            <a:ext cx="991602" cy="1636489"/>
          </a:xfrm>
          <a:prstGeom prst="rect">
            <a:avLst/>
          </a:prstGeom>
        </p:spPr>
      </p:pic>
      <p:pic>
        <p:nvPicPr>
          <p:cNvPr id="4" name="Picture 3">
            <a:extLst>
              <a:ext uri="{FF2B5EF4-FFF2-40B4-BE49-F238E27FC236}">
                <a16:creationId xmlns:a16="http://schemas.microsoft.com/office/drawing/2014/main" id="{E5666B88-B56D-007E-74E6-29D675771972}"/>
              </a:ext>
            </a:extLst>
          </p:cNvPr>
          <p:cNvPicPr>
            <a:picLocks noChangeAspect="1"/>
          </p:cNvPicPr>
          <p:nvPr/>
        </p:nvPicPr>
        <p:blipFill>
          <a:blip r:embed="rId4"/>
          <a:stretch>
            <a:fillRect/>
          </a:stretch>
        </p:blipFill>
        <p:spPr>
          <a:xfrm>
            <a:off x="6359790" y="4022027"/>
            <a:ext cx="592138" cy="524613"/>
          </a:xfrm>
          <a:prstGeom prst="rect">
            <a:avLst/>
          </a:prstGeom>
        </p:spPr>
      </p:pic>
      <p:pic>
        <p:nvPicPr>
          <p:cNvPr id="6" name="Picture 5">
            <a:extLst>
              <a:ext uri="{FF2B5EF4-FFF2-40B4-BE49-F238E27FC236}">
                <a16:creationId xmlns:a16="http://schemas.microsoft.com/office/drawing/2014/main" id="{974820D1-2B67-9ADA-B06F-EBBE836AB5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104" y="2017163"/>
            <a:ext cx="1203928" cy="1482256"/>
          </a:xfrm>
          <a:prstGeom prst="rect">
            <a:avLst/>
          </a:prstGeom>
        </p:spPr>
      </p:pic>
      <p:pic>
        <p:nvPicPr>
          <p:cNvPr id="18" name="Picture 17">
            <a:extLst>
              <a:ext uri="{FF2B5EF4-FFF2-40B4-BE49-F238E27FC236}">
                <a16:creationId xmlns:a16="http://schemas.microsoft.com/office/drawing/2014/main" id="{99ED3CA3-B944-6FE1-F3AE-C2D0472F1C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4774" y="2213590"/>
            <a:ext cx="2055824" cy="1107750"/>
          </a:xfrm>
          <a:prstGeom prst="rect">
            <a:avLst/>
          </a:prstGeom>
        </p:spPr>
      </p:pic>
      <p:pic>
        <p:nvPicPr>
          <p:cNvPr id="20" name="Picture 19">
            <a:extLst>
              <a:ext uri="{FF2B5EF4-FFF2-40B4-BE49-F238E27FC236}">
                <a16:creationId xmlns:a16="http://schemas.microsoft.com/office/drawing/2014/main" id="{3FDE94F8-D896-0488-1E80-CE2B5DB215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1464" y="1667467"/>
            <a:ext cx="866141" cy="1807598"/>
          </a:xfrm>
          <a:prstGeom prst="rect">
            <a:avLst/>
          </a:prstGeom>
        </p:spPr>
      </p:pic>
      <p:pic>
        <p:nvPicPr>
          <p:cNvPr id="21" name="Picture 20">
            <a:extLst>
              <a:ext uri="{FF2B5EF4-FFF2-40B4-BE49-F238E27FC236}">
                <a16:creationId xmlns:a16="http://schemas.microsoft.com/office/drawing/2014/main" id="{EC35E0F5-1A3B-D79D-5689-ED45C56959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182" y="1745394"/>
            <a:ext cx="1106249" cy="1825697"/>
          </a:xfrm>
          <a:prstGeom prst="rect">
            <a:avLst/>
          </a:prstGeom>
        </p:spPr>
      </p:pic>
      <p:pic>
        <p:nvPicPr>
          <p:cNvPr id="22" name="Picture 21">
            <a:extLst>
              <a:ext uri="{FF2B5EF4-FFF2-40B4-BE49-F238E27FC236}">
                <a16:creationId xmlns:a16="http://schemas.microsoft.com/office/drawing/2014/main" id="{9F53ED43-7E73-4CCD-C44F-B6F04C78FB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36457" y="1668096"/>
            <a:ext cx="1160396" cy="1913900"/>
          </a:xfrm>
          <a:prstGeom prst="rect">
            <a:avLst/>
          </a:prstGeom>
        </p:spPr>
      </p:pic>
      <p:pic>
        <p:nvPicPr>
          <p:cNvPr id="23" name="Picture 22">
            <a:extLst>
              <a:ext uri="{FF2B5EF4-FFF2-40B4-BE49-F238E27FC236}">
                <a16:creationId xmlns:a16="http://schemas.microsoft.com/office/drawing/2014/main" id="{83BD8163-22EA-E5D6-A0BC-76B60585C9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95745" y="4259753"/>
            <a:ext cx="1518333" cy="1451348"/>
          </a:xfrm>
          <a:prstGeom prst="rect">
            <a:avLst/>
          </a:prstGeom>
        </p:spPr>
      </p:pic>
      <p:pic>
        <p:nvPicPr>
          <p:cNvPr id="24" name="Picture 23">
            <a:extLst>
              <a:ext uri="{FF2B5EF4-FFF2-40B4-BE49-F238E27FC236}">
                <a16:creationId xmlns:a16="http://schemas.microsoft.com/office/drawing/2014/main" id="{65056E03-DDF8-9A5E-87EA-51AC4B1AFAE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7015" y="4310152"/>
            <a:ext cx="1343516" cy="1350550"/>
          </a:xfrm>
          <a:prstGeom prst="rect">
            <a:avLst/>
          </a:prstGeom>
        </p:spPr>
      </p:pic>
      <p:pic>
        <p:nvPicPr>
          <p:cNvPr id="25" name="Picture 24">
            <a:extLst>
              <a:ext uri="{FF2B5EF4-FFF2-40B4-BE49-F238E27FC236}">
                <a16:creationId xmlns:a16="http://schemas.microsoft.com/office/drawing/2014/main" id="{7DA7C0EA-3C27-7DA6-8200-69E2B24FD45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75876" y="4409043"/>
            <a:ext cx="1486488" cy="1278236"/>
          </a:xfrm>
          <a:prstGeom prst="rect">
            <a:avLst/>
          </a:prstGeom>
        </p:spPr>
      </p:pic>
      <p:pic>
        <p:nvPicPr>
          <p:cNvPr id="26" name="Picture 25">
            <a:extLst>
              <a:ext uri="{FF2B5EF4-FFF2-40B4-BE49-F238E27FC236}">
                <a16:creationId xmlns:a16="http://schemas.microsoft.com/office/drawing/2014/main" id="{A0804BF0-696A-C13D-4380-A33095CCDF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8691" y="4399974"/>
            <a:ext cx="2091848" cy="1271966"/>
          </a:xfrm>
          <a:prstGeom prst="rect">
            <a:avLst/>
          </a:prstGeom>
        </p:spPr>
      </p:pic>
    </p:spTree>
    <p:extLst>
      <p:ext uri="{BB962C8B-B14F-4D97-AF65-F5344CB8AC3E}">
        <p14:creationId xmlns:p14="http://schemas.microsoft.com/office/powerpoint/2010/main" val="12773023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Yu Gothic Medium" panose="020B0400000000000000" pitchFamily="34" charset="-128"/>
                <a:ea typeface="Yu Gothic Medium" panose="020B0400000000000000" pitchFamily="34" charset="-128"/>
              </a:rPr>
              <a:t>醸造 </a:t>
            </a:r>
            <a:r>
              <a:rPr lang="en-US" sz="3200" dirty="0">
                <a:solidFill>
                  <a:schemeClr val="accent5"/>
                </a:solidFill>
                <a:latin typeface="Yu Gothic Medium" panose="020B0400000000000000" pitchFamily="34" charset="-128"/>
                <a:ea typeface="Yu Gothic Medium" panose="020B0400000000000000" pitchFamily="34" charset="-128"/>
              </a:rPr>
              <a:t>:</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シャルドネに影響を与える</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醸造技術</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全房圧搾</a:t>
            </a:r>
            <a:endParaRPr lang="en-AU" sz="14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112305" y="5775434"/>
            <a:ext cx="1750536"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低温発酵</a:t>
            </a:r>
            <a:endParaRPr lang="en-AU" sz="14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樽発酵</a:t>
            </a:r>
            <a:endParaRPr lang="en-AU" sz="14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9" y="5781937"/>
            <a:ext cx="1750536"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樽の影響</a:t>
            </a:r>
            <a:endParaRPr lang="en-AU" sz="1400" dirty="0">
              <a:latin typeface="Yu Gothic Medium" panose="020B0400000000000000" pitchFamily="34" charset="-128"/>
              <a:ea typeface="Yu Gothic Medium" panose="020B0400000000000000" pitchFamily="34" charset="-128"/>
            </a:endParaRPr>
          </a:p>
        </p:txBody>
      </p:sp>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099823" y="2949359"/>
            <a:ext cx="852407" cy="338554"/>
          </a:xfrm>
          <a:prstGeom prst="rect">
            <a:avLst/>
          </a:prstGeom>
          <a:noFill/>
        </p:spPr>
        <p:txBody>
          <a:bodyPr wrap="square" rtlCol="0">
            <a:spAutoFit/>
          </a:bodyPr>
          <a:lstStyle/>
          <a:p>
            <a:pPr algn="ctr"/>
            <a:r>
              <a:rPr lang="ja-JP" altLang="en-US" sz="800">
                <a:solidFill>
                  <a:schemeClr val="bg1"/>
                </a:solidFill>
                <a:latin typeface="Yu Gothic Medium" panose="020B0400000000000000" pitchFamily="34" charset="-128"/>
                <a:ea typeface="Yu Gothic Medium" panose="020B0400000000000000" pitchFamily="34" charset="-128"/>
              </a:rPr>
              <a:t>梗を</a:t>
            </a:r>
          </a:p>
          <a:p>
            <a:pPr algn="ctr"/>
            <a:r>
              <a:rPr lang="ja-JP" altLang="en-US" sz="800">
                <a:solidFill>
                  <a:schemeClr val="bg1"/>
                </a:solidFill>
                <a:latin typeface="Yu Gothic Medium" panose="020B0400000000000000" pitchFamily="34" charset="-128"/>
                <a:ea typeface="Yu Gothic Medium" panose="020B0400000000000000" pitchFamily="34" charset="-128"/>
              </a:rPr>
              <a:t>つけたまま</a:t>
            </a:r>
            <a:endParaRPr lang="en-US" sz="800" dirty="0">
              <a:solidFill>
                <a:schemeClr val="bg1"/>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マロラクティック発酵</a:t>
            </a:r>
            <a:endParaRPr lang="en-AU" sz="1400" dirty="0">
              <a:latin typeface="Yu Gothic Medium" panose="020B0400000000000000" pitchFamily="34" charset="-128"/>
              <a:ea typeface="Yu Gothic Medium" panose="020B0400000000000000" pitchFamily="34" charset="-128"/>
            </a:endParaRPr>
          </a:p>
        </p:txBody>
      </p:sp>
      <p:sp>
        <p:nvSpPr>
          <p:cNvPr id="19" name="TextBox 18">
            <a:extLst>
              <a:ext uri="{FF2B5EF4-FFF2-40B4-BE49-F238E27FC236}">
                <a16:creationId xmlns:a16="http://schemas.microsoft.com/office/drawing/2014/main" id="{19C4C008-4869-FD2F-2232-1D39575286DD}"/>
              </a:ext>
            </a:extLst>
          </p:cNvPr>
          <p:cNvSpPr txBox="1"/>
          <p:nvPr/>
        </p:nvSpPr>
        <p:spPr>
          <a:xfrm>
            <a:off x="10008692" y="3746346"/>
            <a:ext cx="376359" cy="338554"/>
          </a:xfrm>
          <a:prstGeom prst="rect">
            <a:avLst/>
          </a:prstGeom>
          <a:noFill/>
        </p:spPr>
        <p:txBody>
          <a:bodyPr wrap="square" rtlCol="0">
            <a:noAutofit/>
          </a:bodyPr>
          <a:lstStyle/>
          <a:p>
            <a:pPr algn="ctr"/>
            <a:r>
              <a:rPr lang="en-AU" sz="1400" dirty="0">
                <a:latin typeface="Neue Haas Grotesk Text Pro" panose="020B0504020202020204" pitchFamily="34" charset="77"/>
              </a:rPr>
              <a:t>1</a:t>
            </a:r>
          </a:p>
        </p:txBody>
      </p:sp>
      <p:sp>
        <p:nvSpPr>
          <p:cNvPr id="20" name="TextBox 19">
            <a:extLst>
              <a:ext uri="{FF2B5EF4-FFF2-40B4-BE49-F238E27FC236}">
                <a16:creationId xmlns:a16="http://schemas.microsoft.com/office/drawing/2014/main" id="{4A61B137-B136-3490-EB8D-9978BE737ADA}"/>
              </a:ext>
            </a:extLst>
          </p:cNvPr>
          <p:cNvSpPr txBox="1"/>
          <p:nvPr/>
        </p:nvSpPr>
        <p:spPr>
          <a:xfrm>
            <a:off x="11631563" y="4531765"/>
            <a:ext cx="376359" cy="338554"/>
          </a:xfrm>
          <a:prstGeom prst="rect">
            <a:avLst/>
          </a:prstGeom>
          <a:noFill/>
        </p:spPr>
        <p:txBody>
          <a:bodyPr wrap="square" rtlCol="0">
            <a:noAutofit/>
          </a:bodyPr>
          <a:lstStyle/>
          <a:p>
            <a:pPr algn="ctr"/>
            <a:r>
              <a:rPr lang="en-AU" sz="1400" dirty="0">
                <a:latin typeface="Neue Haas Grotesk Text Pro" panose="020B0504020202020204" pitchFamily="34" charset="77"/>
              </a:rPr>
              <a:t>2</a:t>
            </a:r>
          </a:p>
        </p:txBody>
      </p:sp>
      <p:sp>
        <p:nvSpPr>
          <p:cNvPr id="21" name="TextBox 20">
            <a:extLst>
              <a:ext uri="{FF2B5EF4-FFF2-40B4-BE49-F238E27FC236}">
                <a16:creationId xmlns:a16="http://schemas.microsoft.com/office/drawing/2014/main" id="{1CB56B78-DDF1-FD62-FD6B-48D995D738D5}"/>
              </a:ext>
            </a:extLst>
          </p:cNvPr>
          <p:cNvSpPr txBox="1"/>
          <p:nvPr/>
        </p:nvSpPr>
        <p:spPr>
          <a:xfrm>
            <a:off x="9426476" y="5193460"/>
            <a:ext cx="376359" cy="338554"/>
          </a:xfrm>
          <a:prstGeom prst="rect">
            <a:avLst/>
          </a:prstGeom>
          <a:noFill/>
        </p:spPr>
        <p:txBody>
          <a:bodyPr wrap="square" rtlCol="0">
            <a:noAutofit/>
          </a:bodyPr>
          <a:lstStyle/>
          <a:p>
            <a:pPr algn="ctr"/>
            <a:r>
              <a:rPr lang="en-AU" sz="1400" dirty="0">
                <a:latin typeface="Neue Haas Grotesk Text Pro" panose="020B0504020202020204" pitchFamily="34" charset="77"/>
              </a:rPr>
              <a:t>3</a:t>
            </a:r>
          </a:p>
        </p:txBody>
      </p:sp>
      <p:sp>
        <p:nvSpPr>
          <p:cNvPr id="22" name="Oval 21">
            <a:extLst>
              <a:ext uri="{FF2B5EF4-FFF2-40B4-BE49-F238E27FC236}">
                <a16:creationId xmlns:a16="http://schemas.microsoft.com/office/drawing/2014/main" id="{AF8BCF61-1DAB-3EF1-C277-5326FE9C477D}"/>
              </a:ext>
            </a:extLst>
          </p:cNvPr>
          <p:cNvSpPr/>
          <p:nvPr/>
        </p:nvSpPr>
        <p:spPr>
          <a:xfrm>
            <a:off x="9131983" y="3057081"/>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120968" y="3375562"/>
            <a:ext cx="852407" cy="215444"/>
          </a:xfrm>
          <a:prstGeom prst="rect">
            <a:avLst/>
          </a:prstGeom>
          <a:noFill/>
        </p:spPr>
        <p:txBody>
          <a:bodyPr wrap="square" rtlCol="0">
            <a:spAutoFit/>
          </a:bodyPr>
          <a:lstStyle/>
          <a:p>
            <a:pPr algn="ctr"/>
            <a:r>
              <a:rPr lang="en-AU" sz="800" dirty="0">
                <a:solidFill>
                  <a:schemeClr val="bg1"/>
                </a:solidFill>
                <a:latin typeface="Yu Gothic Medium" panose="020B0400000000000000" pitchFamily="34" charset="-128"/>
                <a:ea typeface="Yu Gothic Medium" panose="020B0400000000000000" pitchFamily="34" charset="-128"/>
              </a:rPr>
              <a:t>３つの方法</a:t>
            </a:r>
          </a:p>
        </p:txBody>
      </p:sp>
      <p:pic>
        <p:nvPicPr>
          <p:cNvPr id="3" name="Picture 2">
            <a:extLst>
              <a:ext uri="{FF2B5EF4-FFF2-40B4-BE49-F238E27FC236}">
                <a16:creationId xmlns:a16="http://schemas.microsoft.com/office/drawing/2014/main" id="{2CDE40E1-9824-26C8-1421-BE1578441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488" y="3392731"/>
            <a:ext cx="1107993" cy="2312331"/>
          </a:xfrm>
          <a:prstGeom prst="rect">
            <a:avLst/>
          </a:prstGeom>
        </p:spPr>
      </p:pic>
      <p:pic>
        <p:nvPicPr>
          <p:cNvPr id="4" name="Picture 3">
            <a:extLst>
              <a:ext uri="{FF2B5EF4-FFF2-40B4-BE49-F238E27FC236}">
                <a16:creationId xmlns:a16="http://schemas.microsoft.com/office/drawing/2014/main" id="{D3716E76-C5FB-271C-A0B2-36762893B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2344" y="3544839"/>
            <a:ext cx="1279808" cy="2112130"/>
          </a:xfrm>
          <a:prstGeom prst="rect">
            <a:avLst/>
          </a:prstGeom>
        </p:spPr>
      </p:pic>
      <p:pic>
        <p:nvPicPr>
          <p:cNvPr id="5" name="Picture 4">
            <a:extLst>
              <a:ext uri="{FF2B5EF4-FFF2-40B4-BE49-F238E27FC236}">
                <a16:creationId xmlns:a16="http://schemas.microsoft.com/office/drawing/2014/main" id="{53E1F493-3FDD-FC7C-A095-3A48F8AC0109}"/>
              </a:ext>
            </a:extLst>
          </p:cNvPr>
          <p:cNvPicPr>
            <a:picLocks noChangeAspect="1"/>
          </p:cNvPicPr>
          <p:nvPr/>
        </p:nvPicPr>
        <p:blipFill>
          <a:blip r:embed="rId5"/>
          <a:stretch>
            <a:fillRect/>
          </a:stretch>
        </p:blipFill>
        <p:spPr>
          <a:xfrm>
            <a:off x="4126948" y="3287913"/>
            <a:ext cx="652182" cy="577810"/>
          </a:xfrm>
          <a:prstGeom prst="rect">
            <a:avLst/>
          </a:prstGeom>
        </p:spPr>
      </p:pic>
      <p:pic>
        <p:nvPicPr>
          <p:cNvPr id="24" name="Picture 23">
            <a:extLst>
              <a:ext uri="{FF2B5EF4-FFF2-40B4-BE49-F238E27FC236}">
                <a16:creationId xmlns:a16="http://schemas.microsoft.com/office/drawing/2014/main" id="{97433D1E-92CF-0436-FFEA-33555E2CFB53}"/>
              </a:ext>
            </a:extLst>
          </p:cNvPr>
          <p:cNvPicPr>
            <a:picLocks noChangeAspect="1"/>
          </p:cNvPicPr>
          <p:nvPr/>
        </p:nvPicPr>
        <p:blipFill>
          <a:blip r:embed="rId6"/>
          <a:stretch>
            <a:fillRect/>
          </a:stretch>
        </p:blipFill>
        <p:spPr>
          <a:xfrm>
            <a:off x="9752557" y="4084900"/>
            <a:ext cx="888630" cy="592420"/>
          </a:xfrm>
          <a:prstGeom prst="rect">
            <a:avLst/>
          </a:prstGeom>
        </p:spPr>
      </p:pic>
      <p:pic>
        <p:nvPicPr>
          <p:cNvPr id="25" name="Picture 24">
            <a:extLst>
              <a:ext uri="{FF2B5EF4-FFF2-40B4-BE49-F238E27FC236}">
                <a16:creationId xmlns:a16="http://schemas.microsoft.com/office/drawing/2014/main" id="{EAFC21AF-9CAD-2D40-307A-382D15E6C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1432" y="3544839"/>
            <a:ext cx="1279808" cy="2112130"/>
          </a:xfrm>
          <a:prstGeom prst="rect">
            <a:avLst/>
          </a:prstGeom>
        </p:spPr>
      </p:pic>
      <p:pic>
        <p:nvPicPr>
          <p:cNvPr id="26" name="Picture 25">
            <a:extLst>
              <a:ext uri="{FF2B5EF4-FFF2-40B4-BE49-F238E27FC236}">
                <a16:creationId xmlns:a16="http://schemas.microsoft.com/office/drawing/2014/main" id="{6EBA75DB-D6F8-EFB5-959F-BBEBEA00C4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089" y="2974685"/>
            <a:ext cx="647114" cy="1271117"/>
          </a:xfrm>
          <a:prstGeom prst="rect">
            <a:avLst/>
          </a:prstGeom>
        </p:spPr>
      </p:pic>
      <p:pic>
        <p:nvPicPr>
          <p:cNvPr id="27" name="Picture 26">
            <a:extLst>
              <a:ext uri="{FF2B5EF4-FFF2-40B4-BE49-F238E27FC236}">
                <a16:creationId xmlns:a16="http://schemas.microsoft.com/office/drawing/2014/main" id="{07700FF6-03B4-51B8-192F-13A338D12B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29574" y="3504861"/>
            <a:ext cx="1279808" cy="1954775"/>
          </a:xfrm>
          <a:prstGeom prst="rect">
            <a:avLst/>
          </a:prstGeom>
        </p:spPr>
      </p:pic>
      <p:pic>
        <p:nvPicPr>
          <p:cNvPr id="28" name="Picture 27">
            <a:extLst>
              <a:ext uri="{FF2B5EF4-FFF2-40B4-BE49-F238E27FC236}">
                <a16:creationId xmlns:a16="http://schemas.microsoft.com/office/drawing/2014/main" id="{DF805CC6-FD57-65A5-99CB-CFBB38B509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7322" y="3865723"/>
            <a:ext cx="800965" cy="1223392"/>
          </a:xfrm>
          <a:prstGeom prst="rect">
            <a:avLst/>
          </a:prstGeom>
        </p:spPr>
      </p:pic>
      <p:pic>
        <p:nvPicPr>
          <p:cNvPr id="29" name="Picture 28">
            <a:extLst>
              <a:ext uri="{FF2B5EF4-FFF2-40B4-BE49-F238E27FC236}">
                <a16:creationId xmlns:a16="http://schemas.microsoft.com/office/drawing/2014/main" id="{08785E26-3194-4341-D080-F3B39958AB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8775" y="4880289"/>
            <a:ext cx="1107993" cy="841448"/>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樽熟成</a:t>
            </a:r>
            <a:endParaRPr lang="en-AU" sz="14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214624" y="5775434"/>
            <a:ext cx="1844265" cy="523220"/>
          </a:xfrm>
          <a:prstGeom prst="rect">
            <a:avLst/>
          </a:prstGeom>
          <a:noFill/>
        </p:spPr>
        <p:txBody>
          <a:bodyPr wrap="square" rtlCol="0">
            <a:noAutofit/>
          </a:bodyPr>
          <a:lstStyle/>
          <a:p>
            <a:pPr algn="ctr"/>
            <a:r>
              <a:rPr lang="ja-JP" altLang="en-US" sz="1400">
                <a:latin typeface="Yu Gothic Medium" panose="020B0400000000000000" pitchFamily="34" charset="-128"/>
                <a:ea typeface="Yu Gothic Medium" panose="020B0400000000000000" pitchFamily="34" charset="-128"/>
              </a:rPr>
              <a:t>長時間の澱との接触　</a:t>
            </a:r>
            <a:endParaRPr lang="en-AU" sz="14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バトナージュ</a:t>
            </a:r>
            <a:endParaRPr lang="en-AU" sz="14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8" y="5781937"/>
            <a:ext cx="2182753"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二次発酵</a:t>
            </a:r>
            <a:endParaRPr lang="en-AU" sz="1400" dirty="0">
              <a:latin typeface="Yu Gothic Medium" panose="020B0400000000000000" pitchFamily="34" charset="-128"/>
              <a:ea typeface="Yu Gothic Medium" panose="020B0400000000000000" pitchFamily="34" charset="-128"/>
            </a:endParaRPr>
          </a:p>
          <a:p>
            <a:pPr algn="ctr"/>
            <a:r>
              <a:rPr lang="en-AU" sz="1400" dirty="0">
                <a:latin typeface="Yu Gothic Medium" panose="020B0400000000000000" pitchFamily="34" charset="-128"/>
                <a:ea typeface="Yu Gothic Medium" panose="020B0400000000000000" pitchFamily="34" charset="-128"/>
              </a:rPr>
              <a:t>（</a:t>
            </a:r>
            <a:r>
              <a:rPr lang="en-AU" sz="1400" dirty="0" err="1">
                <a:latin typeface="Yu Gothic Medium" panose="020B0400000000000000" pitchFamily="34" charset="-128"/>
                <a:ea typeface="Yu Gothic Medium" panose="020B0400000000000000" pitchFamily="34" charset="-128"/>
              </a:rPr>
              <a:t>スパークリング</a:t>
            </a:r>
            <a:r>
              <a:rPr lang="en-AU" sz="1400" dirty="0">
                <a:latin typeface="Yu Gothic Medium" panose="020B0400000000000000" pitchFamily="34" charset="-128"/>
                <a:ea typeface="Yu Gothic Medium" panose="020B0400000000000000" pitchFamily="34" charset="-128"/>
              </a:rPr>
              <a:t>・</a:t>
            </a:r>
            <a:br>
              <a:rPr lang="en-AU" sz="1400" dirty="0">
                <a:latin typeface="Yu Gothic Medium" panose="020B0400000000000000" pitchFamily="34" charset="-128"/>
                <a:ea typeface="Yu Gothic Medium" panose="020B0400000000000000" pitchFamily="34" charset="-128"/>
              </a:rPr>
            </a:br>
            <a:r>
              <a:rPr lang="en-AU" sz="1400" dirty="0" err="1">
                <a:latin typeface="Yu Gothic Medium" panose="020B0400000000000000" pitchFamily="34" charset="-128"/>
                <a:ea typeface="Yu Gothic Medium" panose="020B0400000000000000" pitchFamily="34" charset="-128"/>
              </a:rPr>
              <a:t>ワイン</a:t>
            </a:r>
            <a:r>
              <a:rPr lang="en-AU" sz="1400" dirty="0">
                <a:latin typeface="Yu Gothic Medium" panose="020B0400000000000000" pitchFamily="34" charset="-128"/>
                <a:ea typeface="Yu Gothic Medium" panose="020B0400000000000000" pitchFamily="34" charset="-128"/>
              </a:rPr>
              <a:t>）</a:t>
            </a:r>
          </a:p>
        </p:txBody>
      </p:sp>
      <p:sp>
        <p:nvSpPr>
          <p:cNvPr id="37" name="Oval 36">
            <a:extLst>
              <a:ext uri="{FF2B5EF4-FFF2-40B4-BE49-F238E27FC236}">
                <a16:creationId xmlns:a16="http://schemas.microsoft.com/office/drawing/2014/main" id="{C44F6AB0-7282-EECF-AB4C-8EF38D8B5A86}"/>
              </a:ext>
            </a:extLst>
          </p:cNvPr>
          <p:cNvSpPr/>
          <p:nvPr/>
        </p:nvSpPr>
        <p:spPr>
          <a:xfrm>
            <a:off x="3868385" y="3327020"/>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3868385" y="3522391"/>
            <a:ext cx="852407" cy="461665"/>
          </a:xfrm>
          <a:prstGeom prst="rect">
            <a:avLst/>
          </a:prstGeom>
          <a:noFill/>
        </p:spPr>
        <p:txBody>
          <a:bodyPr wrap="square" rtlCol="0" anchor="ctr">
            <a:spAutoFit/>
          </a:bodyPr>
          <a:lstStyle/>
          <a:p>
            <a:pPr algn="ctr"/>
            <a:r>
              <a:rPr lang="en-AU" sz="800" dirty="0" err="1">
                <a:solidFill>
                  <a:schemeClr val="bg1"/>
                </a:solidFill>
                <a:latin typeface="Yu Gothic Medium" panose="020B0400000000000000" pitchFamily="34" charset="-128"/>
                <a:ea typeface="Yu Gothic Medium" panose="020B0400000000000000" pitchFamily="34" charset="-128"/>
              </a:rPr>
              <a:t>澱引きをせずにワインを</a:t>
            </a:r>
            <a:br>
              <a:rPr lang="en-AU" sz="800" dirty="0">
                <a:solidFill>
                  <a:schemeClr val="bg1"/>
                </a:solidFill>
                <a:latin typeface="Yu Gothic Medium" panose="020B0400000000000000" pitchFamily="34" charset="-128"/>
                <a:ea typeface="Yu Gothic Medium" panose="020B0400000000000000" pitchFamily="34" charset="-128"/>
              </a:rPr>
            </a:br>
            <a:r>
              <a:rPr lang="en-AU" sz="800" dirty="0" err="1">
                <a:solidFill>
                  <a:schemeClr val="bg1"/>
                </a:solidFill>
                <a:latin typeface="Yu Gothic Medium" panose="020B0400000000000000" pitchFamily="34" charset="-128"/>
                <a:ea typeface="Yu Gothic Medium" panose="020B0400000000000000" pitchFamily="34" charset="-128"/>
              </a:rPr>
              <a:t>熟成する</a:t>
            </a:r>
            <a:endParaRPr lang="en-US" sz="800" dirty="0">
              <a:solidFill>
                <a:schemeClr val="bg1"/>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野生酵母による</a:t>
            </a:r>
            <a:br>
              <a:rPr lang="en-AU" sz="1400" dirty="0">
                <a:latin typeface="Yu Gothic Medium" panose="020B0400000000000000" pitchFamily="34" charset="-128"/>
                <a:ea typeface="Yu Gothic Medium" panose="020B0400000000000000" pitchFamily="34" charset="-128"/>
              </a:rPr>
            </a:br>
            <a:r>
              <a:rPr lang="en-AU" sz="1400" dirty="0" err="1">
                <a:latin typeface="Yu Gothic Medium" panose="020B0400000000000000" pitchFamily="34" charset="-128"/>
                <a:ea typeface="Yu Gothic Medium" panose="020B0400000000000000" pitchFamily="34" charset="-128"/>
              </a:rPr>
              <a:t>発酵</a:t>
            </a:r>
            <a:endParaRPr lang="en-AU" sz="1400" dirty="0">
              <a:latin typeface="Yu Gothic Medium" panose="020B0400000000000000" pitchFamily="34" charset="-128"/>
              <a:ea typeface="Yu Gothic Medium" panose="020B0400000000000000" pitchFamily="34" charset="-128"/>
            </a:endParaRPr>
          </a:p>
        </p:txBody>
      </p:sp>
      <p:sp>
        <p:nvSpPr>
          <p:cNvPr id="22" name="Oval 21">
            <a:extLst>
              <a:ext uri="{FF2B5EF4-FFF2-40B4-BE49-F238E27FC236}">
                <a16:creationId xmlns:a16="http://schemas.microsoft.com/office/drawing/2014/main" id="{AF8BCF61-1DAB-3EF1-C277-5326FE9C477D}"/>
              </a:ext>
            </a:extLst>
          </p:cNvPr>
          <p:cNvSpPr/>
          <p:nvPr/>
        </p:nvSpPr>
        <p:spPr>
          <a:xfrm>
            <a:off x="9633999" y="3619407"/>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633999" y="3845597"/>
            <a:ext cx="852407" cy="461665"/>
          </a:xfrm>
          <a:prstGeom prst="rect">
            <a:avLst/>
          </a:prstGeom>
          <a:noFill/>
        </p:spPr>
        <p:txBody>
          <a:bodyPr wrap="square" rtlCol="0" anchor="ctr">
            <a:spAutoFit/>
          </a:bodyPr>
          <a:lstStyle/>
          <a:p>
            <a:pPr algn="ctr"/>
            <a:r>
              <a:rPr lang="en-AU" sz="800" dirty="0" err="1">
                <a:solidFill>
                  <a:schemeClr val="bg1"/>
                </a:solidFill>
                <a:latin typeface="Yu Gothic Medium" panose="020B0400000000000000" pitchFamily="34" charset="-128"/>
                <a:ea typeface="Yu Gothic Medium" panose="020B0400000000000000" pitchFamily="34" charset="-128"/>
              </a:rPr>
              <a:t>酵母と糖を</a:t>
            </a:r>
            <a:br>
              <a:rPr lang="en-AU" sz="800" dirty="0">
                <a:solidFill>
                  <a:schemeClr val="bg1"/>
                </a:solidFill>
                <a:latin typeface="Yu Gothic Medium" panose="020B0400000000000000" pitchFamily="34" charset="-128"/>
                <a:ea typeface="Yu Gothic Medium" panose="020B0400000000000000" pitchFamily="34" charset="-128"/>
              </a:rPr>
            </a:br>
            <a:r>
              <a:rPr lang="en-AU" sz="800" dirty="0" err="1">
                <a:solidFill>
                  <a:schemeClr val="bg1"/>
                </a:solidFill>
                <a:latin typeface="Yu Gothic Medium" panose="020B0400000000000000" pitchFamily="34" charset="-128"/>
                <a:ea typeface="Yu Gothic Medium" panose="020B0400000000000000" pitchFamily="34" charset="-128"/>
              </a:rPr>
              <a:t>ボトルに</a:t>
            </a:r>
            <a:br>
              <a:rPr lang="en-AU" sz="800" dirty="0">
                <a:solidFill>
                  <a:schemeClr val="bg1"/>
                </a:solidFill>
                <a:latin typeface="Yu Gothic Medium" panose="020B0400000000000000" pitchFamily="34" charset="-128"/>
                <a:ea typeface="Yu Gothic Medium" panose="020B0400000000000000" pitchFamily="34" charset="-128"/>
              </a:rPr>
            </a:br>
            <a:r>
              <a:rPr lang="en-AU" sz="800" dirty="0" err="1">
                <a:solidFill>
                  <a:schemeClr val="bg1"/>
                </a:solidFill>
                <a:latin typeface="Yu Gothic Medium" panose="020B0400000000000000" pitchFamily="34" charset="-128"/>
                <a:ea typeface="Yu Gothic Medium" panose="020B0400000000000000" pitchFamily="34" charset="-128"/>
              </a:rPr>
              <a:t>加える</a:t>
            </a:r>
            <a:endParaRPr lang="en-AU" sz="800" dirty="0">
              <a:solidFill>
                <a:schemeClr val="bg1"/>
              </a:solidFill>
              <a:latin typeface="Yu Gothic Medium" panose="020B0400000000000000" pitchFamily="34" charset="-128"/>
              <a:ea typeface="Yu Gothic Medium" panose="020B0400000000000000" pitchFamily="34" charset="-128"/>
            </a:endParaRPr>
          </a:p>
        </p:txBody>
      </p:sp>
      <p:sp>
        <p:nvSpPr>
          <p:cNvPr id="3" name="Text Placeholder 4">
            <a:extLst>
              <a:ext uri="{FF2B5EF4-FFF2-40B4-BE49-F238E27FC236}">
                <a16:creationId xmlns:a16="http://schemas.microsoft.com/office/drawing/2014/main" id="{6FFCD874-1D5C-26A8-4FCB-16A9FF552AFF}"/>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Yu Gothic Medium" panose="020B0400000000000000" pitchFamily="34" charset="-128"/>
                <a:ea typeface="Yu Gothic Medium" panose="020B0400000000000000" pitchFamily="34" charset="-128"/>
              </a:rPr>
              <a:t>醸造</a:t>
            </a:r>
            <a:r>
              <a:rPr lang="en-US" sz="3200" dirty="0">
                <a:solidFill>
                  <a:schemeClr val="accent5"/>
                </a:solidFill>
                <a:latin typeface="Yu Gothic Medium" panose="020B0400000000000000" pitchFamily="34" charset="-128"/>
                <a:ea typeface="Yu Gothic Medium" panose="020B0400000000000000" pitchFamily="34" charset="-128"/>
              </a:rPr>
              <a:t>:</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シャルドネに影響を与える</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醸造技術</a:t>
            </a:r>
            <a:endParaRPr lang="en-US" sz="5440" dirty="0">
              <a:solidFill>
                <a:schemeClr val="accent1"/>
              </a:solidFill>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41BD5F7B-7F30-27D6-B76C-D541BD363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757" y="4249676"/>
            <a:ext cx="1649803" cy="1273682"/>
          </a:xfrm>
          <a:prstGeom prst="rect">
            <a:avLst/>
          </a:prstGeom>
        </p:spPr>
      </p:pic>
      <p:pic>
        <p:nvPicPr>
          <p:cNvPr id="4" name="Picture 3">
            <a:extLst>
              <a:ext uri="{FF2B5EF4-FFF2-40B4-BE49-F238E27FC236}">
                <a16:creationId xmlns:a16="http://schemas.microsoft.com/office/drawing/2014/main" id="{E87430FE-4E3B-2EA9-95C4-CAE80417C7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297" y="3609449"/>
            <a:ext cx="1657897" cy="1872651"/>
          </a:xfrm>
          <a:prstGeom prst="rect">
            <a:avLst/>
          </a:prstGeom>
        </p:spPr>
      </p:pic>
      <p:pic>
        <p:nvPicPr>
          <p:cNvPr id="6" name="Picture 5">
            <a:extLst>
              <a:ext uri="{FF2B5EF4-FFF2-40B4-BE49-F238E27FC236}">
                <a16:creationId xmlns:a16="http://schemas.microsoft.com/office/drawing/2014/main" id="{4EB24230-C663-67B1-03D5-BC04D3B75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24" y="3327020"/>
            <a:ext cx="2134659" cy="2174746"/>
          </a:xfrm>
          <a:prstGeom prst="rect">
            <a:avLst/>
          </a:prstGeom>
        </p:spPr>
      </p:pic>
      <p:pic>
        <p:nvPicPr>
          <p:cNvPr id="8" name="Picture 7">
            <a:extLst>
              <a:ext uri="{FF2B5EF4-FFF2-40B4-BE49-F238E27FC236}">
                <a16:creationId xmlns:a16="http://schemas.microsoft.com/office/drawing/2014/main" id="{73BF03BB-3977-318A-3F4B-AC697EB279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539" y="3389636"/>
            <a:ext cx="1279808" cy="2112130"/>
          </a:xfrm>
          <a:prstGeom prst="rect">
            <a:avLst/>
          </a:prstGeom>
        </p:spPr>
      </p:pic>
      <p:pic>
        <p:nvPicPr>
          <p:cNvPr id="13" name="Picture 12">
            <a:extLst>
              <a:ext uri="{FF2B5EF4-FFF2-40B4-BE49-F238E27FC236}">
                <a16:creationId xmlns:a16="http://schemas.microsoft.com/office/drawing/2014/main" id="{4273B606-64BC-B218-19B0-17A80F6CA8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5408" y="3996200"/>
            <a:ext cx="2093343" cy="1485900"/>
          </a:xfrm>
          <a:prstGeom prst="rect">
            <a:avLst/>
          </a:prstGeom>
        </p:spPr>
      </p:pic>
    </p:spTree>
    <p:extLst>
      <p:ext uri="{BB962C8B-B14F-4D97-AF65-F5344CB8AC3E}">
        <p14:creationId xmlns:p14="http://schemas.microsoft.com/office/powerpoint/2010/main" val="241607044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late of peas and a glass of wine&#10;&#10;AI-generated content may be incorrect.">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83199"/>
          </a:xfrm>
        </p:spPr>
      </p:pic>
      <p:sp>
        <p:nvSpPr>
          <p:cNvPr id="3" name="Text Placeholder 2">
            <a:extLst>
              <a:ext uri="{FF2B5EF4-FFF2-40B4-BE49-F238E27FC236}">
                <a16:creationId xmlns:a16="http://schemas.microsoft.com/office/drawing/2014/main" id="{77B88021-520C-4D42-82C1-5A4A550179CD}"/>
              </a:ext>
            </a:extLst>
          </p:cNvPr>
          <p:cNvSpPr>
            <a:spLocks noGrp="1"/>
          </p:cNvSpPr>
          <p:nvPr>
            <p:ph type="body" sz="quarter" idx="11"/>
          </p:nvPr>
        </p:nvSpPr>
        <p:spPr>
          <a:xfrm>
            <a:off x="623888" y="3429000"/>
            <a:ext cx="4124845" cy="1626156"/>
          </a:xfrm>
        </p:spPr>
        <p:txBody>
          <a:bodyPr/>
          <a:lstStyle/>
          <a:p>
            <a:pPr marL="0" indent="0">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シャルドネの優れた適応性から、普遍的なスタイルというものは存在しません。オーストラリアのシャルドネは、ワインを造る人々の多様性と、それぞれの産地独自の特徴を表現しています。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一般的な</a:t>
            </a:r>
            <a:r>
              <a:rPr lang="en-US" dirty="0">
                <a:latin typeface="Yu Gothic Medium" panose="020B0400000000000000" pitchFamily="34" charset="-128"/>
                <a:ea typeface="Yu Gothic Medium" panose="020B0400000000000000" pitchFamily="34" charset="-128"/>
              </a:rPr>
              <a:t> </a:t>
            </a:r>
            <a:br>
              <a:rPr lang="en-US" dirty="0">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シャルドネの </a:t>
            </a:r>
          </a:p>
          <a:p>
            <a:r>
              <a:rPr lang="ja-JP" altLang="en-US">
                <a:latin typeface="Yu Gothic Medium" panose="020B0400000000000000" pitchFamily="34" charset="-128"/>
                <a:ea typeface="Yu Gothic Medium" panose="020B0400000000000000" pitchFamily="34" charset="-128"/>
              </a:rPr>
              <a:t>スタイル</a:t>
            </a:r>
            <a:endParaRPr 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359696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D3C28378-C347-F5B0-F65F-E8F57A8429A0}"/>
              </a:ext>
            </a:extLst>
          </p:cNvPr>
          <p:cNvCxnSpPr>
            <a:cxnSpLocks/>
          </p:cNvCxnSpPr>
          <p:nvPr/>
        </p:nvCxnSpPr>
        <p:spPr>
          <a:xfrm>
            <a:off x="10293195" y="202854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13988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86817"/>
          </a:xfrm>
          <a:prstGeom prst="rect">
            <a:avLst/>
          </a:prstGeom>
          <a:noFill/>
        </p:spPr>
        <p:txBody>
          <a:bodyPr wrap="square">
            <a:spAutoFit/>
          </a:bodyPr>
          <a:lstStyle/>
          <a:p>
            <a:pPr>
              <a:lnSpc>
                <a:spcPct val="82000"/>
              </a:lnSpc>
            </a:pPr>
            <a:r>
              <a:rPr lang="ja-JP" altLang="en-US" sz="5440">
                <a:solidFill>
                  <a:srgbClr val="B2D8BE"/>
                </a:solidFill>
                <a:latin typeface="Yu Gothic Medium" panose="020B0400000000000000" pitchFamily="34" charset="-128"/>
                <a:ea typeface="Yu Gothic Medium" panose="020B0400000000000000" pitchFamily="34" charset="-128"/>
              </a:rPr>
              <a:t>シャルドネの</a:t>
            </a:r>
          </a:p>
          <a:p>
            <a:pPr>
              <a:lnSpc>
                <a:spcPct val="82000"/>
              </a:lnSpc>
            </a:pPr>
            <a:r>
              <a:rPr lang="ja-JP" altLang="en-US" sz="5440">
                <a:solidFill>
                  <a:srgbClr val="B2D8BE"/>
                </a:solidFill>
                <a:latin typeface="Yu Gothic Medium" panose="020B0400000000000000" pitchFamily="34" charset="-128"/>
                <a:ea typeface="Yu Gothic Medium" panose="020B0400000000000000" pitchFamily="34" charset="-128"/>
              </a:rPr>
              <a:t>スタイル</a:t>
            </a:r>
            <a:endParaRPr lang="en-US" sz="5440" dirty="0">
              <a:solidFill>
                <a:srgbClr val="B2D8BE"/>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15727" y="4127719"/>
            <a:ext cx="198797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15727" y="41200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035365" y="5265117"/>
            <a:ext cx="1684243" cy="1173526"/>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辛口</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フローラル</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エレガント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旨味（セイバリーさ）</a:t>
            </a:r>
            <a:endParaRPr lang="en-AU" sz="14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492980"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971892" y="2688253"/>
            <a:ext cx="11241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0F58A18-9962-DB15-E970-2BC0812D6E1A}"/>
              </a:ext>
            </a:extLst>
          </p:cNvPr>
          <p:cNvCxnSpPr>
            <a:cxnSpLocks/>
          </p:cNvCxnSpPr>
          <p:nvPr/>
        </p:nvCxnSpPr>
        <p:spPr>
          <a:xfrm>
            <a:off x="6825550" y="2458849"/>
            <a:ext cx="18170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25D68FC-DE9C-8FFF-3387-E02D707C03BF}"/>
              </a:ext>
            </a:extLst>
          </p:cNvPr>
          <p:cNvCxnSpPr>
            <a:cxnSpLocks/>
          </p:cNvCxnSpPr>
          <p:nvPr/>
        </p:nvCxnSpPr>
        <p:spPr>
          <a:xfrm>
            <a:off x="9689166" y="2458849"/>
            <a:ext cx="13739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90BCCC7-172A-41AA-83A1-D82B3C68E7EE}"/>
              </a:ext>
            </a:extLst>
          </p:cNvPr>
          <p:cNvCxnSpPr>
            <a:cxnSpLocks/>
          </p:cNvCxnSpPr>
          <p:nvPr/>
        </p:nvCxnSpPr>
        <p:spPr>
          <a:xfrm>
            <a:off x="11053914" y="245116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3198130" y="1849996"/>
            <a:ext cx="1773762" cy="177376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3377773" y="2477927"/>
            <a:ext cx="1416273" cy="51789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a:solidFill>
                  <a:schemeClr val="tx1"/>
                </a:solidFill>
                <a:effectLst/>
                <a:latin typeface="Yu Gothic" panose="020B0400000000000000" pitchFamily="34" charset="-128"/>
                <a:ea typeface="Yu Gothic" panose="020B0400000000000000" pitchFamily="34" charset="-128"/>
              </a:rPr>
              <a:t>３つの大まかなスタイル</a:t>
            </a:r>
            <a:endParaRPr lang="en-AU" sz="1800" dirty="0">
              <a:solidFill>
                <a:schemeClr val="tx1"/>
              </a:solidFill>
              <a:effectLst/>
              <a:latin typeface="Yu Gothic" panose="020B0400000000000000" pitchFamily="34" charset="-128"/>
              <a:ea typeface="Yu Gothic" panose="020B0400000000000000" pitchFamily="34" charset="-128"/>
            </a:endParaRPr>
          </a:p>
        </p:txBody>
      </p:sp>
      <p:sp>
        <p:nvSpPr>
          <p:cNvPr id="22" name="TextBox 21">
            <a:extLst>
              <a:ext uri="{FF2B5EF4-FFF2-40B4-BE49-F238E27FC236}">
                <a16:creationId xmlns:a16="http://schemas.microsoft.com/office/drawing/2014/main" id="{CA226136-0E30-8B40-6D80-2505C7824272}"/>
              </a:ext>
            </a:extLst>
          </p:cNvPr>
          <p:cNvSpPr txBox="1"/>
          <p:nvPr/>
        </p:nvSpPr>
        <p:spPr>
          <a:xfrm>
            <a:off x="10500648" y="2944388"/>
            <a:ext cx="1497797" cy="1173526"/>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フレッシュ</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フローラル</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活き活きとした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線の細い</a:t>
            </a:r>
            <a:endParaRPr lang="en-AU" sz="1400" dirty="0">
              <a:effectLst/>
              <a:latin typeface="Yu Gothic Medium" panose="020B0400000000000000" pitchFamily="34" charset="-128"/>
              <a:ea typeface="Yu Gothic Medium" panose="020B0400000000000000" pitchFamily="34" charset="-128"/>
            </a:endParaRPr>
          </a:p>
        </p:txBody>
      </p:sp>
      <p:sp>
        <p:nvSpPr>
          <p:cNvPr id="23" name="Oval 22">
            <a:extLst>
              <a:ext uri="{FF2B5EF4-FFF2-40B4-BE49-F238E27FC236}">
                <a16:creationId xmlns:a16="http://schemas.microsoft.com/office/drawing/2014/main" id="{7073F73F-5CD7-A9E3-C835-D35847EFFE33}"/>
              </a:ext>
            </a:extLst>
          </p:cNvPr>
          <p:cNvSpPr/>
          <p:nvPr/>
        </p:nvSpPr>
        <p:spPr>
          <a:xfrm>
            <a:off x="9520213" y="531492"/>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90DA14E6-24F6-771B-745A-11E1E7DB4CB8}"/>
              </a:ext>
            </a:extLst>
          </p:cNvPr>
          <p:cNvSpPr txBox="1"/>
          <p:nvPr/>
        </p:nvSpPr>
        <p:spPr>
          <a:xfrm>
            <a:off x="9620549" y="1053424"/>
            <a:ext cx="1333027" cy="60054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400">
                <a:solidFill>
                  <a:schemeClr val="tx1"/>
                </a:solidFill>
                <a:effectLst/>
                <a:latin typeface="Yu Gothic" panose="020B0400000000000000" pitchFamily="34" charset="-128"/>
                <a:ea typeface="Yu Gothic" panose="020B0400000000000000" pitchFamily="34" charset="-128"/>
              </a:rPr>
              <a:t>食事と合わせることで</a:t>
            </a:r>
          </a:p>
          <a:p>
            <a:pPr algn="ctr"/>
            <a:r>
              <a:rPr lang="ja-JP" altLang="en-US" sz="1400">
                <a:solidFill>
                  <a:schemeClr val="tx1"/>
                </a:solidFill>
                <a:effectLst/>
                <a:latin typeface="Yu Gothic" panose="020B0400000000000000" pitchFamily="34" charset="-128"/>
                <a:ea typeface="Yu Gothic" panose="020B0400000000000000" pitchFamily="34" charset="-128"/>
              </a:rPr>
              <a:t>活き活きとする</a:t>
            </a:r>
            <a:endParaRPr lang="en-AU" sz="1400" dirty="0">
              <a:solidFill>
                <a:schemeClr val="tx1"/>
              </a:solidFill>
              <a:effectLst/>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69C5CB83-290E-FD71-1411-72675DACDAB1}"/>
              </a:ext>
            </a:extLst>
          </p:cNvPr>
          <p:cNvSpPr/>
          <p:nvPr/>
        </p:nvSpPr>
        <p:spPr>
          <a:xfrm>
            <a:off x="990936" y="4465717"/>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838ECB9A-9688-6D65-2CBB-E797C973A68D}"/>
              </a:ext>
            </a:extLst>
          </p:cNvPr>
          <p:cNvSpPr txBox="1"/>
          <p:nvPr/>
        </p:nvSpPr>
        <p:spPr>
          <a:xfrm>
            <a:off x="1191608" y="4933062"/>
            <a:ext cx="1132355" cy="5990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400">
                <a:solidFill>
                  <a:schemeClr val="tx1"/>
                </a:solidFill>
                <a:effectLst/>
                <a:latin typeface="Yu Gothic" panose="020B0400000000000000" pitchFamily="34" charset="-128"/>
                <a:ea typeface="Yu Gothic" panose="020B0400000000000000" pitchFamily="34" charset="-128"/>
              </a:rPr>
              <a:t>ミディアムから</a:t>
            </a:r>
          </a:p>
          <a:p>
            <a:pPr algn="ctr"/>
            <a:r>
              <a:rPr lang="ja-JP" altLang="en-US" sz="1400">
                <a:solidFill>
                  <a:schemeClr val="tx1"/>
                </a:solidFill>
                <a:effectLst/>
                <a:latin typeface="Yu Gothic" panose="020B0400000000000000" pitchFamily="34" charset="-128"/>
                <a:ea typeface="Yu Gothic" panose="020B0400000000000000" pitchFamily="34" charset="-128"/>
              </a:rPr>
              <a:t>フルボディ</a:t>
            </a:r>
            <a:endParaRPr lang="en-AU" sz="1400" dirty="0">
              <a:solidFill>
                <a:schemeClr val="tx1"/>
              </a:solidFill>
              <a:effectLst/>
              <a:latin typeface="Yu Gothic" panose="020B0400000000000000" pitchFamily="34" charset="-128"/>
              <a:ea typeface="Yu Gothic" panose="020B0400000000000000" pitchFamily="34" charset="-128"/>
            </a:endParaRPr>
          </a:p>
        </p:txBody>
      </p:sp>
      <p:sp>
        <p:nvSpPr>
          <p:cNvPr id="35" name="TextBox 34">
            <a:extLst>
              <a:ext uri="{FF2B5EF4-FFF2-40B4-BE49-F238E27FC236}">
                <a16:creationId xmlns:a16="http://schemas.microsoft.com/office/drawing/2014/main" id="{1FC686D2-1974-27E7-DC77-1CB823C25506}"/>
              </a:ext>
            </a:extLst>
          </p:cNvPr>
          <p:cNvSpPr txBox="1"/>
          <p:nvPr/>
        </p:nvSpPr>
        <p:spPr>
          <a:xfrm>
            <a:off x="3709481" y="3996414"/>
            <a:ext cx="1084563" cy="274883"/>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Yu Gothic" panose="020B0400000000000000" pitchFamily="34" charset="-128"/>
                <a:ea typeface="Yu Gothic" panose="020B0400000000000000" pitchFamily="34" charset="-128"/>
              </a:rPr>
              <a:t>オーク使用</a:t>
            </a:r>
            <a:endParaRPr lang="en-AU" sz="1400" b="1" dirty="0">
              <a:solidFill>
                <a:schemeClr val="bg2"/>
              </a:solidFill>
              <a:effectLst/>
              <a:latin typeface="Yu Gothic" panose="020B0400000000000000" pitchFamily="34" charset="-128"/>
              <a:ea typeface="Yu Gothic" panose="020B0400000000000000" pitchFamily="34" charset="-128"/>
            </a:endParaRPr>
          </a:p>
        </p:txBody>
      </p:sp>
      <p:cxnSp>
        <p:nvCxnSpPr>
          <p:cNvPr id="36" name="Straight Connector 35">
            <a:extLst>
              <a:ext uri="{FF2B5EF4-FFF2-40B4-BE49-F238E27FC236}">
                <a16:creationId xmlns:a16="http://schemas.microsoft.com/office/drawing/2014/main" id="{818289C7-2134-3C7A-BE55-E212FA6EFB92}"/>
              </a:ext>
            </a:extLst>
          </p:cNvPr>
          <p:cNvCxnSpPr>
            <a:cxnSpLocks/>
            <a:stCxn id="35" idx="3"/>
          </p:cNvCxnSpPr>
          <p:nvPr/>
        </p:nvCxnSpPr>
        <p:spPr>
          <a:xfrm flipV="1">
            <a:off x="4794044" y="4127719"/>
            <a:ext cx="992033" cy="61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F1C9925-39F5-ECA3-410B-C70D0B8A54E3}"/>
              </a:ext>
            </a:extLst>
          </p:cNvPr>
          <p:cNvCxnSpPr>
            <a:cxnSpLocks/>
          </p:cNvCxnSpPr>
          <p:nvPr/>
        </p:nvCxnSpPr>
        <p:spPr>
          <a:xfrm>
            <a:off x="4115232" y="428764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79815F8-D979-28F1-8617-A408DC9D0D56}"/>
              </a:ext>
            </a:extLst>
          </p:cNvPr>
          <p:cNvSpPr txBox="1"/>
          <p:nvPr/>
        </p:nvSpPr>
        <p:spPr>
          <a:xfrm>
            <a:off x="3503919" y="4770626"/>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なめらか</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クリーミー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複雑</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トースト</a:t>
            </a:r>
            <a:endParaRPr lang="en-AU" sz="1400" dirty="0">
              <a:effectLst/>
              <a:latin typeface="Yu Gothic Medium" panose="020B0400000000000000" pitchFamily="34" charset="-128"/>
              <a:ea typeface="Yu Gothic Medium" panose="020B0400000000000000" pitchFamily="34" charset="-128"/>
            </a:endParaRPr>
          </a:p>
        </p:txBody>
      </p:sp>
      <p:cxnSp>
        <p:nvCxnSpPr>
          <p:cNvPr id="44" name="Straight Connector 43">
            <a:extLst>
              <a:ext uri="{FF2B5EF4-FFF2-40B4-BE49-F238E27FC236}">
                <a16:creationId xmlns:a16="http://schemas.microsoft.com/office/drawing/2014/main" id="{3E01921E-967A-44E1-0F6F-C345B58686D8}"/>
              </a:ext>
            </a:extLst>
          </p:cNvPr>
          <p:cNvCxnSpPr>
            <a:cxnSpLocks/>
          </p:cNvCxnSpPr>
          <p:nvPr/>
        </p:nvCxnSpPr>
        <p:spPr>
          <a:xfrm>
            <a:off x="9696849" y="4730315"/>
            <a:ext cx="799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5DD8682A-F644-50C6-D148-384A1E6B1DE3}"/>
              </a:ext>
            </a:extLst>
          </p:cNvPr>
          <p:cNvSpPr txBox="1"/>
          <p:nvPr/>
        </p:nvSpPr>
        <p:spPr>
          <a:xfrm>
            <a:off x="8642631" y="2328979"/>
            <a:ext cx="1269768" cy="274883"/>
          </a:xfrm>
          <a:prstGeom prst="rect">
            <a:avLst/>
          </a:prstGeom>
          <a:solidFill>
            <a:schemeClr val="bg1"/>
          </a:solid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Yu Gothic" panose="020B0400000000000000" pitchFamily="34" charset="-128"/>
                <a:ea typeface="Yu Gothic" panose="020B0400000000000000" pitchFamily="34" charset="-128"/>
              </a:rPr>
              <a:t>オーク不使用</a:t>
            </a:r>
            <a:endParaRPr lang="en-AU" sz="1400" b="1" dirty="0">
              <a:solidFill>
                <a:schemeClr val="bg2"/>
              </a:solidFill>
              <a:effectLst/>
              <a:latin typeface="Yu Gothic" panose="020B0400000000000000" pitchFamily="34" charset="-128"/>
              <a:ea typeface="Yu Gothic" panose="020B0400000000000000" pitchFamily="34" charset="-128"/>
            </a:endParaRPr>
          </a:p>
        </p:txBody>
      </p:sp>
      <p:sp>
        <p:nvSpPr>
          <p:cNvPr id="43" name="TextBox 42">
            <a:extLst>
              <a:ext uri="{FF2B5EF4-FFF2-40B4-BE49-F238E27FC236}">
                <a16:creationId xmlns:a16="http://schemas.microsoft.com/office/drawing/2014/main" id="{EEFD53AD-F468-B916-FE62-BFDB1641229E}"/>
              </a:ext>
            </a:extLst>
          </p:cNvPr>
          <p:cNvSpPr txBox="1"/>
          <p:nvPr/>
        </p:nvSpPr>
        <p:spPr>
          <a:xfrm>
            <a:off x="8451113" y="4603453"/>
            <a:ext cx="1461279" cy="274883"/>
          </a:xfrm>
          <a:prstGeom prst="rect">
            <a:avLst/>
          </a:prstGeom>
          <a:solidFill>
            <a:schemeClr val="bg1"/>
          </a:solidFill>
        </p:spPr>
        <p:txBody>
          <a:bodyPr wrap="square" anchor="b">
            <a:spAutoFit/>
          </a:bodyPr>
          <a:lstStyle/>
          <a:p>
            <a:pPr>
              <a:lnSpc>
                <a:spcPct val="82000"/>
              </a:lnSpc>
              <a:spcBef>
                <a:spcPts val="150"/>
              </a:spcBef>
              <a:spcAft>
                <a:spcPts val="315"/>
              </a:spcAft>
              <a:buClr>
                <a:srgbClr val="B2D8BE"/>
              </a:buClr>
            </a:pPr>
            <a:r>
              <a:rPr lang="ja-JP" altLang="en-US" sz="1400" b="1">
                <a:solidFill>
                  <a:schemeClr val="bg2"/>
                </a:solidFill>
                <a:effectLst/>
                <a:latin typeface="Yu Gothic" panose="020B0400000000000000" pitchFamily="34" charset="-128"/>
                <a:ea typeface="Yu Gothic" panose="020B0400000000000000" pitchFamily="34" charset="-128"/>
              </a:rPr>
              <a:t>スパークリング</a:t>
            </a:r>
            <a:endParaRPr lang="en-AU" sz="1400" b="1" dirty="0">
              <a:solidFill>
                <a:schemeClr val="bg2"/>
              </a:solidFill>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70399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88842"/>
            <a:ext cx="6096000" cy="6083199"/>
          </a:xfrm>
        </p:spPr>
      </p:pic>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シャルドネ </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はどこで育つ？</a:t>
            </a:r>
            <a:endParaRPr 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678889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ビクトリア州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8651154" y="5659078"/>
            <a:ext cx="197908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ヤラ・ヴァレー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flipV="1">
            <a:off x="6646333" y="4732867"/>
            <a:ext cx="1921364" cy="104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6E73A27-E70F-8161-C9EA-55E89F670404}"/>
              </a:ext>
            </a:extLst>
          </p:cNvPr>
          <p:cNvSpPr txBox="1"/>
          <p:nvPr/>
        </p:nvSpPr>
        <p:spPr>
          <a:xfrm>
            <a:off x="4187799" y="6296852"/>
            <a:ext cx="2485162"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モーニントン・ペニンシュラ</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5428236" y="5517136"/>
            <a:ext cx="526890" cy="756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3776696" y="4971356"/>
            <a:ext cx="727740" cy="232756"/>
          </a:xfrm>
          <a:prstGeom prst="rect">
            <a:avLst/>
          </a:prstGeom>
        </p:spPr>
        <p:txBody>
          <a:bodyPr vert="horz" wrap="square" lIns="0" tIns="17145" rIns="0" bIns="0" rtlCol="0" anchor="t" anchorCtr="0">
            <a:spAutoFit/>
          </a:bodyPr>
          <a:lstStyle/>
          <a:p>
            <a:pPr>
              <a:buClr>
                <a:srgbClr val="F40000"/>
              </a:buClr>
            </a:pPr>
            <a:r>
              <a:rPr lang="en-AU" sz="1400" dirty="0" err="1">
                <a:latin typeface="MS PGothic" panose="020B0600070205080204" pitchFamily="34" charset="-128"/>
                <a:ea typeface="MS PGothic" panose="020B0600070205080204" pitchFamily="34" charset="-128"/>
                <a:cs typeface="Hellix SemiBold"/>
              </a:rPr>
              <a:t>ジロング</a:t>
            </a:r>
            <a:endParaRPr lang="en-US" sz="1400" dirty="0">
              <a:latin typeface="MS PGothic" panose="020B0600070205080204" pitchFamily="34" charset="-128"/>
              <a:ea typeface="MS PGothic" panose="020B0600070205080204" pitchFamily="34" charset="-128"/>
              <a:cs typeface="Hellix SemiBold"/>
            </a:endParaRP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504436" y="4982882"/>
            <a:ext cx="727740" cy="10485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2904442" y="4189044"/>
            <a:ext cx="184759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マセドン・レーンジズ</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flipV="1">
            <a:off x="4752041" y="3934570"/>
            <a:ext cx="788147" cy="27222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275E11A6-9485-4F41-6227-C934489DA745}"/>
              </a:ext>
            </a:extLst>
          </p:cNvPr>
          <p:cNvSpPr txBox="1"/>
          <p:nvPr/>
        </p:nvSpPr>
        <p:spPr>
          <a:xfrm>
            <a:off x="3373169" y="2919374"/>
            <a:ext cx="2055067"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ゴールバーン・ヴァレー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8" name="Straight Connector 17">
            <a:extLst>
              <a:ext uri="{FF2B5EF4-FFF2-40B4-BE49-F238E27FC236}">
                <a16:creationId xmlns:a16="http://schemas.microsoft.com/office/drawing/2014/main" id="{49570C07-7B0A-7B04-939F-E6E859D1FDC9}"/>
              </a:ext>
            </a:extLst>
          </p:cNvPr>
          <p:cNvCxnSpPr>
            <a:cxnSpLocks/>
          </p:cNvCxnSpPr>
          <p:nvPr/>
        </p:nvCxnSpPr>
        <p:spPr>
          <a:xfrm flipV="1">
            <a:off x="5405184" y="2895025"/>
            <a:ext cx="1051179" cy="1361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3B3B5EFE-B227-21C2-C792-694CB896D0F4}"/>
              </a:ext>
            </a:extLst>
          </p:cNvPr>
          <p:cNvSpPr txBox="1"/>
          <p:nvPr/>
        </p:nvSpPr>
        <p:spPr>
          <a:xfrm>
            <a:off x="7539280" y="1902074"/>
            <a:ext cx="184759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ビーチワース</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1" name="Straight Connector 20">
            <a:extLst>
              <a:ext uri="{FF2B5EF4-FFF2-40B4-BE49-F238E27FC236}">
                <a16:creationId xmlns:a16="http://schemas.microsoft.com/office/drawing/2014/main" id="{0BE6D3A8-398F-D57A-9925-68CA16BA1189}"/>
              </a:ext>
            </a:extLst>
          </p:cNvPr>
          <p:cNvCxnSpPr>
            <a:cxnSpLocks/>
          </p:cNvCxnSpPr>
          <p:nvPr/>
        </p:nvCxnSpPr>
        <p:spPr>
          <a:xfrm>
            <a:off x="7954592" y="2186310"/>
            <a:ext cx="226882" cy="55379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bject 58">
            <a:extLst>
              <a:ext uri="{FF2B5EF4-FFF2-40B4-BE49-F238E27FC236}">
                <a16:creationId xmlns:a16="http://schemas.microsoft.com/office/drawing/2014/main" id="{9AAED4A0-B1C5-CD57-197B-EBDC4FCAF3F1}"/>
              </a:ext>
            </a:extLst>
          </p:cNvPr>
          <p:cNvSpPr txBox="1"/>
          <p:nvPr/>
        </p:nvSpPr>
        <p:spPr>
          <a:xfrm>
            <a:off x="3373169" y="1664130"/>
            <a:ext cx="184759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スワン・ヒル</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4" name="Straight Connector 23">
            <a:extLst>
              <a:ext uri="{FF2B5EF4-FFF2-40B4-BE49-F238E27FC236}">
                <a16:creationId xmlns:a16="http://schemas.microsoft.com/office/drawing/2014/main" id="{A837DF8D-54B8-20C5-92CA-2E7878C6690D}"/>
              </a:ext>
            </a:extLst>
          </p:cNvPr>
          <p:cNvCxnSpPr>
            <a:cxnSpLocks/>
          </p:cNvCxnSpPr>
          <p:nvPr/>
        </p:nvCxnSpPr>
        <p:spPr>
          <a:xfrm flipV="1">
            <a:off x="4418319" y="1319798"/>
            <a:ext cx="439765" cy="44457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bject 58">
            <a:extLst>
              <a:ext uri="{FF2B5EF4-FFF2-40B4-BE49-F238E27FC236}">
                <a16:creationId xmlns:a16="http://schemas.microsoft.com/office/drawing/2014/main" id="{4483AC06-A109-81DE-3FE7-BFC2BBCD8B79}"/>
              </a:ext>
            </a:extLst>
          </p:cNvPr>
          <p:cNvSpPr txBox="1"/>
          <p:nvPr/>
        </p:nvSpPr>
        <p:spPr>
          <a:xfrm>
            <a:off x="5691681" y="588579"/>
            <a:ext cx="184759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マレー・ダーリング</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7" name="Straight Connector 26">
            <a:extLst>
              <a:ext uri="{FF2B5EF4-FFF2-40B4-BE49-F238E27FC236}">
                <a16:creationId xmlns:a16="http://schemas.microsoft.com/office/drawing/2014/main" id="{A2072E2F-1C4A-5806-7EC1-788C9D4F0CB5}"/>
              </a:ext>
            </a:extLst>
          </p:cNvPr>
          <p:cNvCxnSpPr>
            <a:cxnSpLocks/>
          </p:cNvCxnSpPr>
          <p:nvPr/>
        </p:nvCxnSpPr>
        <p:spPr>
          <a:xfrm flipH="1" flipV="1">
            <a:off x="4638201" y="174877"/>
            <a:ext cx="986512" cy="53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Yu Gothic Medium" panose="020B0400000000000000" pitchFamily="34" charset="-128"/>
                <a:ea typeface="Yu Gothic Medium" panose="020B0400000000000000" pitchFamily="34" charset="-128"/>
              </a:rPr>
              <a:t>人気の観光地</a:t>
            </a:r>
          </a:p>
          <a:p>
            <a:r>
              <a:rPr lang="ja-JP" altLang="en-US">
                <a:latin typeface="Yu Gothic Medium" panose="020B0400000000000000" pitchFamily="34" charset="-128"/>
                <a:ea typeface="Yu Gothic Medium" panose="020B0400000000000000" pitchFamily="34" charset="-128"/>
              </a:rPr>
              <a:t>彩り豊かな歴史</a:t>
            </a:r>
          </a:p>
          <a:p>
            <a:r>
              <a:rPr lang="ja-JP" altLang="en-US">
                <a:latin typeface="Yu Gothic Medium" panose="020B0400000000000000" pitchFamily="34" charset="-128"/>
                <a:ea typeface="Yu Gothic Medium" panose="020B0400000000000000" pitchFamily="34" charset="-128"/>
              </a:rPr>
              <a:t>画期的なワイン生産者</a:t>
            </a:r>
          </a:p>
          <a:p>
            <a:r>
              <a:rPr lang="ja-JP" altLang="en-US">
                <a:latin typeface="Yu Gothic Medium" panose="020B0400000000000000" pitchFamily="34" charset="-128"/>
                <a:ea typeface="Yu Gothic Medium" panose="020B0400000000000000" pitchFamily="34" charset="-128"/>
              </a:rPr>
              <a:t>食とワインのパラダイス</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ヤラ・ヴァレー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933364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BBBB506B-2215-5EB2-2ECB-93CEFA238ED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8729" t="10508" r="38247"/>
          <a:stretch/>
        </p:blipFill>
        <p:spPr>
          <a:xfrm>
            <a:off x="0" y="7938"/>
            <a:ext cx="6096000" cy="6850062"/>
          </a:xfrm>
        </p:spPr>
      </p:pic>
      <p:sp>
        <p:nvSpPr>
          <p:cNvPr id="15" name="TextBox 14">
            <a:extLst>
              <a:ext uri="{FF2B5EF4-FFF2-40B4-BE49-F238E27FC236}">
                <a16:creationId xmlns:a16="http://schemas.microsoft.com/office/drawing/2014/main" id="{55D2633C-1896-BA84-6BD9-F55153DB1E30}"/>
              </a:ext>
            </a:extLst>
          </p:cNvPr>
          <p:cNvSpPr txBox="1"/>
          <p:nvPr/>
        </p:nvSpPr>
        <p:spPr>
          <a:xfrm>
            <a:off x="443675" y="1187244"/>
            <a:ext cx="5183398"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74DE19C9-FBC2-9865-4D16-052C308D2C9C}"/>
              </a:ext>
            </a:extLst>
          </p:cNvPr>
          <p:cNvSpPr txBox="1"/>
          <p:nvPr/>
        </p:nvSpPr>
        <p:spPr>
          <a:xfrm>
            <a:off x="490757" y="1772019"/>
            <a:ext cx="3097101" cy="315343"/>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地中海性気候の影響を受ける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08CD0AE4-87B1-9898-07F5-2F8E6A75C3AD}"/>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7032E629-E9B8-53E9-1598-F66ACFD9958F}"/>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ヤラ・ヴァレー</a:t>
            </a:r>
            <a:r>
              <a:rPr lang="en-US" sz="1800" dirty="0">
                <a:solidFill>
                  <a:srgbClr val="B2D8BE"/>
                </a:solidFill>
                <a:latin typeface="Neue Haas Grotesk Text Pro" panose="020B0504020202020204" pitchFamily="34" charset="77"/>
              </a:rPr>
              <a:t>30–400M (98–1,312FT)</a:t>
            </a:r>
          </a:p>
        </p:txBody>
      </p:sp>
      <p:cxnSp>
        <p:nvCxnSpPr>
          <p:cNvPr id="20" name="Straight Connector 19">
            <a:extLst>
              <a:ext uri="{FF2B5EF4-FFF2-40B4-BE49-F238E27FC236}">
                <a16:creationId xmlns:a16="http://schemas.microsoft.com/office/drawing/2014/main" id="{67F6B6FD-238B-6939-17DB-5936D812B8C1}"/>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C897124-6654-2AE7-C02B-27FFB43FE773}"/>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30F23A23-012E-329C-C8A4-7AF3902DDF79}"/>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4CD0591-9321-F459-420B-5EAE3799B5C0}"/>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BEE3BBE4-2D67-92BE-C499-C88C5FCE4BA9}"/>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2161F49C-ECC9-BA37-0392-9B286D0C841C}"/>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DBF937B0-63EF-4898-C6A5-A6BCE9E5D77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22710EB1-71BB-70EF-8ABD-A5FF767DD2EC}"/>
              </a:ext>
            </a:extLst>
          </p:cNvPr>
          <p:cNvSpPr txBox="1">
            <a:spLocks/>
          </p:cNvSpPr>
          <p:nvPr/>
        </p:nvSpPr>
        <p:spPr>
          <a:xfrm>
            <a:off x="53487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7" name="Title 7">
            <a:extLst>
              <a:ext uri="{FF2B5EF4-FFF2-40B4-BE49-F238E27FC236}">
                <a16:creationId xmlns:a16="http://schemas.microsoft.com/office/drawing/2014/main" id="{BBA1EC52-D571-468D-FA51-EF7322266CBC}"/>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8BA519F4-720B-8EAF-FB33-86010F33AEFF}"/>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3DE808C7-1064-A028-A55F-BA1F6B917D77}"/>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6659011D-D58B-7C4F-B4C4-98937D984930}"/>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104B9F49-58AF-4AFF-B9FD-85EFEA102042}"/>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21155049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ja-JP" altLang="en-US">
                <a:latin typeface="Yu Gothic Medium" panose="020B0400000000000000" pitchFamily="34" charset="-128"/>
                <a:ea typeface="Yu Gothic Medium" panose="020B0400000000000000" pitchFamily="34" charset="-128"/>
              </a:rPr>
              <a:t>ヤラ・ヴァレーの北側は、表面は灰色から灰褐色の土壌で、ローム状の砂から粘土質のロームまであり、下層土は赤褐色の粘土で、しばしば岩石で満たされています。もうひとつの主要な土壌は、渓谷の南側にある非常に深く肥沃な赤い火山性土壌で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61468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022854D2-61CD-A2BA-8A3E-643A463B4FC4}"/>
              </a:ext>
            </a:extLst>
          </p:cNvPr>
          <p:cNvSpPr txBox="1"/>
          <p:nvPr/>
        </p:nvSpPr>
        <p:spPr>
          <a:xfrm>
            <a:off x="6397084" y="568712"/>
            <a:ext cx="5518128" cy="4770537"/>
          </a:xfrm>
          <a:prstGeom prst="rect">
            <a:avLst/>
          </a:prstGeom>
          <a:noFill/>
        </p:spPr>
        <p:txBody>
          <a:bodyPr wrap="square">
            <a:spAutoFit/>
          </a:bodyPr>
          <a:lstStyle/>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広大な大地と多様な気候、何百万年もの歳月</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をかけて育まれた</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土壌</a:t>
            </a:r>
            <a:r>
              <a:rPr lang="ja-JP" altLang="en-US" sz="1600" dirty="0">
                <a:latin typeface="Yu Gothic" panose="020B0400000000000000" pitchFamily="34" charset="-128"/>
                <a:ea typeface="Yu Gothic" panose="020B0400000000000000" pitchFamily="34" charset="-128"/>
                <a:cs typeface="Arial" panose="020B0604020202020204" pitchFamily="34" charset="0"/>
              </a:rPr>
              <a:t>から生み出され</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たブドウが</a:t>
            </a:r>
            <a:r>
              <a:rPr lang="ja-JP" altLang="en-US" sz="1600">
                <a:effectLst/>
                <a:latin typeface="Yu Gothic" panose="020B0400000000000000" pitchFamily="34" charset="-128"/>
                <a:ea typeface="Yu Gothic" panose="020B0400000000000000" pitchFamily="34" charset="-128"/>
                <a:cs typeface="Arial" panose="020B0604020202020204" pitchFamily="34" charset="0"/>
              </a:rPr>
              <a:t>造り出すオーストラリアワイン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。そのグラス１つ１つには物語があります。</a:t>
            </a: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現代の栽培者や醸造家たちは先人たちがそうであったよう</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に、従来</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の技術をより良いものとするため常に新しい手法を探求し、情熱的でたくましく、創造的です。そんな 彼らのコミュニティは次世代の幸せにつながる素晴らしい自然を守りながら卓越したワインを造るため、</a:t>
            </a:r>
            <a:r>
              <a:rPr lang="ja-JP" altLang="en-US" sz="1600" dirty="0">
                <a:latin typeface="Yu Gothic" panose="020B0400000000000000" pitchFamily="34" charset="-128"/>
                <a:ea typeface="Yu Gothic" panose="020B0400000000000000" pitchFamily="34" charset="-128"/>
                <a:cs typeface="Arial" panose="020B0604020202020204" pitchFamily="34" charset="0"/>
              </a:rPr>
              <a:t>お互いの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尊重と愛情によって強い絆で結ばれています。太古の大地に現代的な発想を映し、常に真剣かつ遊び心のある取り組みを続けているのです。</a:t>
            </a: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a:effectLst/>
                <a:latin typeface="Yu Gothic" panose="020B0400000000000000" pitchFamily="34" charset="-128"/>
                <a:ea typeface="Yu Gothic" panose="020B0400000000000000" pitchFamily="34" charset="-128"/>
                <a:cs typeface="Arial" panose="020B0604020202020204" pitchFamily="34" charset="0"/>
              </a:rPr>
              <a:t>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は味わいを探求する全ての人々の羅針盤となってくれるはずです。 なぜ</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なら、オーストラリアワインの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ボトル</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本には、</a:t>
            </a:r>
            <a:r>
              <a:rPr lang="ja-JP" altLang="en-US" sz="1600" dirty="0">
                <a:latin typeface="Yu Gothic" panose="020B0400000000000000" pitchFamily="34" charset="-128"/>
                <a:ea typeface="Yu Gothic" panose="020B0400000000000000" pitchFamily="34" charset="-128"/>
                <a:cs typeface="Arial" panose="020B0604020202020204" pitchFamily="34" charset="0"/>
              </a:rPr>
              <a:t>この国の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文化や土地</a:t>
            </a:r>
            <a:r>
              <a:rPr lang="ja-JP" altLang="en-US" sz="1600" dirty="0">
                <a:latin typeface="Yu Gothic" panose="020B0400000000000000" pitchFamily="34" charset="-128"/>
                <a:ea typeface="Yu Gothic" panose="020B0400000000000000" pitchFamily="34" charset="-128"/>
                <a:cs typeface="Arial" panose="020B0604020202020204" pitchFamily="34" charset="0"/>
              </a:rPr>
              <a:t>の</a:t>
            </a:r>
            <a:r>
              <a:rPr lang="ja-JP" altLang="en-US" sz="1600">
                <a:latin typeface="Yu Gothic" panose="020B0400000000000000" pitchFamily="34" charset="-128"/>
                <a:ea typeface="Yu Gothic" panose="020B0400000000000000" pitchFamily="34" charset="-128"/>
                <a:cs typeface="Arial" panose="020B0604020202020204" pitchFamily="34" charset="0"/>
              </a:rPr>
              <a:t>背景にある</a:t>
            </a:r>
            <a:r>
              <a:rPr lang="ja-JP" altLang="en-US" sz="1600" dirty="0">
                <a:latin typeface="Yu Gothic" panose="020B0400000000000000" pitchFamily="34" charset="-128"/>
                <a:ea typeface="Yu Gothic" panose="020B0400000000000000" pitchFamily="34" charset="-128"/>
                <a:cs typeface="Arial" panose="020B0604020202020204" pitchFamily="34" charset="0"/>
              </a:rPr>
              <a:t>もの、すなわち</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冒険心と多様性を思い起こさせてくれるオーストラリアの魅力が詰まっているからです。</a:t>
            </a:r>
          </a:p>
          <a:p>
            <a:endParaRPr lang="en-AU" sz="1600" dirty="0">
              <a:effectLst/>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AU" dirty="0" err="1">
                <a:latin typeface="Yu Gothic Medium" panose="020B0400000000000000" pitchFamily="34" charset="-128"/>
                <a:ea typeface="Yu Gothic Medium" panose="020B0400000000000000" pitchFamily="34" charset="-128"/>
              </a:rPr>
              <a:t>歴史的な意義</a:t>
            </a:r>
            <a:endParaRPr lang="en-AU" dirty="0">
              <a:latin typeface="Yu Gothic Medium" panose="020B0400000000000000" pitchFamily="34" charset="-128"/>
              <a:ea typeface="Yu Gothic Medium" panose="020B0400000000000000" pitchFamily="34" charset="-128"/>
            </a:endParaRPr>
          </a:p>
          <a:p>
            <a:r>
              <a:rPr lang="en-AU" dirty="0" err="1">
                <a:latin typeface="Yu Gothic Medium" panose="020B0400000000000000" pitchFamily="34" charset="-128"/>
                <a:ea typeface="Yu Gothic Medium" panose="020B0400000000000000" pitchFamily="34" charset="-128"/>
              </a:rPr>
              <a:t>海辺のリゾート地</a:t>
            </a:r>
            <a:endParaRPr lang="en-AU" dirty="0">
              <a:latin typeface="Yu Gothic Medium" panose="020B0400000000000000" pitchFamily="34" charset="-128"/>
              <a:ea typeface="Yu Gothic Medium" panose="020B0400000000000000" pitchFamily="34" charset="-128"/>
            </a:endParaRPr>
          </a:p>
          <a:p>
            <a:r>
              <a:rPr lang="en-AU" dirty="0" err="1">
                <a:latin typeface="Yu Gothic Medium" panose="020B0400000000000000" pitchFamily="34" charset="-128"/>
                <a:ea typeface="Yu Gothic Medium" panose="020B0400000000000000" pitchFamily="34" charset="-128"/>
              </a:rPr>
              <a:t>真の海洋性気候</a:t>
            </a:r>
            <a:endParaRPr lang="en-AU" dirty="0">
              <a:latin typeface="Yu Gothic Medium" panose="020B0400000000000000" pitchFamily="34" charset="-128"/>
              <a:ea typeface="Yu Gothic Medium" panose="020B0400000000000000" pitchFamily="34" charset="-128"/>
            </a:endParaRPr>
          </a:p>
          <a:p>
            <a:r>
              <a:rPr lang="en-AU" dirty="0" err="1">
                <a:latin typeface="Yu Gothic Medium" panose="020B0400000000000000" pitchFamily="34" charset="-128"/>
                <a:ea typeface="Yu Gothic Medium" panose="020B0400000000000000" pitchFamily="34" charset="-128"/>
              </a:rPr>
              <a:t>人気のグルメスポット</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モーニントン・ペニンシュラ</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A065E7BA-EE4D-4D66-7E04-233973D224A0}"/>
              </a:ext>
            </a:extLst>
          </p:cNvPr>
          <p:cNvSpPr txBox="1">
            <a:spLocks/>
          </p:cNvSpPr>
          <p:nvPr/>
        </p:nvSpPr>
        <p:spPr>
          <a:xfrm>
            <a:off x="6456362" y="5150971"/>
            <a:ext cx="3640458"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Yu Gothic" panose="020B0400000000000000" pitchFamily="34" charset="-128"/>
                <a:ea typeface="Yu Gothic" panose="020B0400000000000000" pitchFamily="34" charset="-128"/>
              </a:rPr>
              <a:t>おもしろ情報</a:t>
            </a:r>
            <a:endParaRPr lang="en-AU" altLang="ja-JP" sz="1400" b="1" dirty="0">
              <a:solidFill>
                <a:schemeClr val="accent5"/>
              </a:solidFill>
              <a:latin typeface="Yu Gothic" panose="020B0400000000000000" pitchFamily="34" charset="-128"/>
              <a:ea typeface="Yu Gothic" panose="020B0400000000000000" pitchFamily="34" charset="-128"/>
            </a:endParaRPr>
          </a:p>
          <a:p>
            <a:r>
              <a:rPr lang="ja-JP" altLang="en-US" sz="1400">
                <a:latin typeface="Yu Gothic Medium" panose="020B0400000000000000" pitchFamily="34" charset="-128"/>
                <a:ea typeface="Yu Gothic Medium" panose="020B0400000000000000" pitchFamily="34" charset="-128"/>
              </a:rPr>
              <a:t>モーニントン・ペニンシュラのブドウ畑は全て海から</a:t>
            </a:r>
            <a:r>
              <a:rPr lang="en-US" altLang="ja-JP" sz="1400" dirty="0">
                <a:latin typeface="Yu Gothic Medium" panose="020B0400000000000000" pitchFamily="34" charset="-128"/>
                <a:ea typeface="Yu Gothic Medium" panose="020B0400000000000000" pitchFamily="34" charset="-128"/>
              </a:rPr>
              <a:t>7</a:t>
            </a:r>
            <a:r>
              <a:rPr lang="en-AU" sz="1400" dirty="0">
                <a:latin typeface="Yu Gothic Medium" panose="020B0400000000000000" pitchFamily="34" charset="-128"/>
                <a:ea typeface="Yu Gothic Medium" panose="020B0400000000000000" pitchFamily="34" charset="-128"/>
              </a:rPr>
              <a:t>km</a:t>
            </a:r>
            <a:r>
              <a:rPr lang="ja-JP" altLang="en-US" sz="1400">
                <a:latin typeface="Yu Gothic Medium" panose="020B0400000000000000" pitchFamily="34" charset="-128"/>
                <a:ea typeface="Yu Gothic Medium" panose="020B0400000000000000" pitchFamily="34" charset="-128"/>
              </a:rPr>
              <a:t>以内のところにあります。</a:t>
            </a:r>
            <a:endParaRPr lang="en-AU"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713818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BD997F80-B286-F96A-F7AF-22F1EC35FD62}"/>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extBox 14">
            <a:extLst>
              <a:ext uri="{FF2B5EF4-FFF2-40B4-BE49-F238E27FC236}">
                <a16:creationId xmlns:a16="http://schemas.microsoft.com/office/drawing/2014/main" id="{68C01D7C-89B0-6C66-28DA-41E3A63AC71C}"/>
              </a:ext>
            </a:extLst>
          </p:cNvPr>
          <p:cNvSpPr txBox="1"/>
          <p:nvPr/>
        </p:nvSpPr>
        <p:spPr>
          <a:xfrm>
            <a:off x="527854" y="1111817"/>
            <a:ext cx="5183398"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真の海洋性気候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85A8CF88-CF52-DF95-B6D1-480B2D42DC8A}"/>
              </a:ext>
            </a:extLst>
          </p:cNvPr>
          <p:cNvSpPr txBox="1"/>
          <p:nvPr/>
        </p:nvSpPr>
        <p:spPr>
          <a:xfrm>
            <a:off x="527853" y="1696592"/>
            <a:ext cx="3075959" cy="536942"/>
          </a:xfrm>
          <a:prstGeom prst="rect">
            <a:avLst/>
          </a:prstGeom>
          <a:noFill/>
        </p:spPr>
        <p:txBody>
          <a:bodyPr wrap="square" rtlCol="0">
            <a:spAutoFit/>
          </a:bodyPr>
          <a:lstStyle/>
          <a:p>
            <a:pPr>
              <a:lnSpc>
                <a:spcPct val="90000"/>
              </a:lnSpc>
            </a:pPr>
            <a:r>
              <a:rPr lang="ja-JP" altLang="en-US" sz="1600" spc="-300">
                <a:solidFill>
                  <a:schemeClr val="bg1"/>
                </a:solidFill>
                <a:latin typeface="Yu Gothic Medium" panose="020B0400000000000000" pitchFamily="34" charset="-128"/>
                <a:ea typeface="Yu Gothic Medium" panose="020B0400000000000000" pitchFamily="34" charset="-128"/>
              </a:rPr>
              <a:t>メゾクリマとミクロクリマがいくつも存在する。</a:t>
            </a:r>
            <a:endParaRPr lang="en-AU" sz="1600" spc="-3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4AABE2D6-B861-920A-136A-472EB3C9908E}"/>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DAD04771-8E54-30F3-BFFF-6110C53827AE}"/>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モーニントン・ペニンシュラ </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rgbClr val="B2D8BE"/>
                </a:solidFill>
                <a:latin typeface="Neue Haas Grotesk Text Pro" panose="020B0504020202020204" pitchFamily="34" charset="77"/>
              </a:rPr>
              <a:t>10–260M (32–853FT)</a:t>
            </a:r>
          </a:p>
        </p:txBody>
      </p:sp>
      <p:cxnSp>
        <p:nvCxnSpPr>
          <p:cNvPr id="20" name="Straight Connector 19">
            <a:extLst>
              <a:ext uri="{FF2B5EF4-FFF2-40B4-BE49-F238E27FC236}">
                <a16:creationId xmlns:a16="http://schemas.microsoft.com/office/drawing/2014/main" id="{AD851A39-2773-8080-AF81-E19F23ED0B46}"/>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89F7D25-0596-8B30-8614-4B8A9BF63476}"/>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F8E06150-F54E-E59F-CF58-50D90F211402}"/>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CA22B461-B699-0864-A7D0-0022A96FCC64}"/>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2647705B-07BD-1F86-37B6-2BA346C6070D}"/>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B9017B30-538E-8913-B3CF-1FCA80EBDFFE}"/>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FE55F1B0-190C-3E35-B030-7D7D86C760D7}"/>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208F325C-91AD-491C-6A53-708A5125895C}"/>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7" name="Title 7">
            <a:extLst>
              <a:ext uri="{FF2B5EF4-FFF2-40B4-BE49-F238E27FC236}">
                <a16:creationId xmlns:a16="http://schemas.microsoft.com/office/drawing/2014/main" id="{1FFE34D7-609E-AA4D-DDF9-BB19D4F2AC57}"/>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33621C9A-90FB-BAD1-7132-74779E4E6A4A}"/>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1F00758C-3575-2D10-EDE2-DE7633CED798}"/>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B4580B9C-352F-0871-4071-0B4541FFB68E}"/>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519E2DB8-95D6-E09A-23F6-606818C37651}"/>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15963649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ja-JP" altLang="en-US">
                <a:latin typeface="Yu Gothic Medium" panose="020B0400000000000000" pitchFamily="34" charset="-128"/>
                <a:ea typeface="Yu Gothic Medium" panose="020B0400000000000000" pitchFamily="34" charset="-128"/>
              </a:rPr>
              <a:t>モーニントン・ペニンシュラの土壌は地域によって</a:t>
            </a:r>
            <a:r>
              <a:rPr lang="en-US" altLang="ja-JP" dirty="0">
                <a:latin typeface="Yu Gothic Medium" panose="020B0400000000000000" pitchFamily="34" charset="-128"/>
                <a:ea typeface="Yu Gothic Medium" panose="020B0400000000000000" pitchFamily="34" charset="-128"/>
              </a:rPr>
              <a:t> </a:t>
            </a:r>
            <a:r>
              <a:rPr lang="ja-JP" altLang="en-US">
                <a:latin typeface="Yu Gothic Medium" panose="020B0400000000000000" pitchFamily="34" charset="-128"/>
                <a:ea typeface="Yu Gothic Medium" panose="020B0400000000000000" pitchFamily="34" charset="-128"/>
              </a:rPr>
              <a:t>異なり、北部では深い肥沃な砂質土壌、南部では</a:t>
            </a:r>
            <a:r>
              <a:rPr lang="en-US" altLang="ja-JP" dirty="0">
                <a:latin typeface="Yu Gothic Medium" panose="020B0400000000000000" pitchFamily="34" charset="-128"/>
                <a:ea typeface="Yu Gothic Medium" panose="020B0400000000000000" pitchFamily="34" charset="-128"/>
              </a:rPr>
              <a:t> </a:t>
            </a:r>
            <a:r>
              <a:rPr lang="ja-JP" altLang="en-US">
                <a:latin typeface="Yu Gothic Medium" panose="020B0400000000000000" pitchFamily="34" charset="-128"/>
                <a:ea typeface="Yu Gothic Medium" panose="020B0400000000000000" pitchFamily="34" charset="-128"/>
              </a:rPr>
              <a:t>破砕性の水はけの良い粘土質の上に黄色や茶色の土壌、赤褐色の火山性土壌が広がっています。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316485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latin typeface="Yu Gothic Medium" panose="020B0400000000000000" pitchFamily="34" charset="-128"/>
                <a:ea typeface="Yu Gothic Medium" panose="020B0400000000000000" pitchFamily="34" charset="-128"/>
              </a:rPr>
              <a:t>WESTERN AUSTRALIA</a:t>
            </a:r>
          </a:p>
        </p:txBody>
      </p:sp>
      <p:sp>
        <p:nvSpPr>
          <p:cNvPr id="4" name="object 58">
            <a:extLst>
              <a:ext uri="{FF2B5EF4-FFF2-40B4-BE49-F238E27FC236}">
                <a16:creationId xmlns:a16="http://schemas.microsoft.com/office/drawing/2014/main" id="{E6E73A27-E70F-8161-C9EA-55E89F670404}"/>
              </a:ext>
            </a:extLst>
          </p:cNvPr>
          <p:cNvSpPr txBox="1"/>
          <p:nvPr/>
        </p:nvSpPr>
        <p:spPr>
          <a:xfrm>
            <a:off x="5847549" y="6220394"/>
            <a:ext cx="223158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グレート・サザン</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7333876" y="5494084"/>
            <a:ext cx="864988" cy="842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2148841" y="4836885"/>
            <a:ext cx="2196070"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マーガレット・リヴァー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195482" y="4836885"/>
            <a:ext cx="1398495" cy="111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878580" y="3413342"/>
            <a:ext cx="1715397"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ジオグラッフ</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5033042" y="3529720"/>
            <a:ext cx="1349082" cy="3144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4073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Yu Gothic Medium" panose="020B0400000000000000" pitchFamily="34" charset="-128"/>
                <a:ea typeface="Yu Gothic Medium" panose="020B0400000000000000" pitchFamily="34" charset="-128"/>
              </a:rPr>
              <a:t>研究開発の歴史</a:t>
            </a:r>
          </a:p>
          <a:p>
            <a:r>
              <a:rPr lang="ja-JP" altLang="en-US">
                <a:latin typeface="Yu Gothic Medium" panose="020B0400000000000000" pitchFamily="34" charset="-128"/>
                <a:ea typeface="Yu Gothic Medium" panose="020B0400000000000000" pitchFamily="34" charset="-128"/>
              </a:rPr>
              <a:t>先駆者たち</a:t>
            </a:r>
          </a:p>
          <a:p>
            <a:r>
              <a:rPr lang="ja-JP" altLang="en-US">
                <a:latin typeface="Yu Gothic Medium" panose="020B0400000000000000" pitchFamily="34" charset="-128"/>
                <a:ea typeface="Yu Gothic Medium" panose="020B0400000000000000" pitchFamily="34" charset="-128"/>
              </a:rPr>
              <a:t>海岸沿いのロケーション</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マーガレット・リヴァー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40022900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10B4FA5-A0EE-70BC-5C3E-C2DC6080E6C6}"/>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Placeholder 6">
            <a:extLst>
              <a:ext uri="{FF2B5EF4-FFF2-40B4-BE49-F238E27FC236}">
                <a16:creationId xmlns:a16="http://schemas.microsoft.com/office/drawing/2014/main" id="{2D656F51-3F9D-A080-37FB-173AC36B8BB0}"/>
              </a:ext>
            </a:extLst>
          </p:cNvPr>
          <p:cNvPicPr>
            <a:picLocks noChangeAspect="1"/>
          </p:cNvPicPr>
          <p:nvPr/>
        </p:nvPicPr>
        <p:blipFill>
          <a:blip r:embed="rId3" cstate="screen">
            <a:extLst>
              <a:ext uri="{28A0092B-C50C-407E-A947-70E740481C1C}">
                <a14:useLocalDpi xmlns:a14="http://schemas.microsoft.com/office/drawing/2010/main"/>
              </a:ext>
            </a:extLst>
          </a:blip>
          <a:srcRect l="21912" t="686" r="9793" b="1"/>
          <a:stretch/>
        </p:blipFill>
        <p:spPr>
          <a:xfrm>
            <a:off x="1" y="-1"/>
            <a:ext cx="6096000" cy="6857993"/>
          </a:xfrm>
          <a:prstGeom prst="rect">
            <a:avLst/>
          </a:prstGeom>
        </p:spPr>
      </p:pic>
      <p:sp>
        <p:nvSpPr>
          <p:cNvPr id="13" name="Text Placeholder 9">
            <a:extLst>
              <a:ext uri="{FF2B5EF4-FFF2-40B4-BE49-F238E27FC236}">
                <a16:creationId xmlns:a16="http://schemas.microsoft.com/office/drawing/2014/main" id="{EA6CD23C-E9E0-4386-1EBE-0A95C17CC3A2}"/>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マーガレット リヴァー</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0–231M (0–757FT)</a:t>
            </a:r>
          </a:p>
        </p:txBody>
      </p:sp>
      <p:cxnSp>
        <p:nvCxnSpPr>
          <p:cNvPr id="15" name="Straight Connector 14">
            <a:extLst>
              <a:ext uri="{FF2B5EF4-FFF2-40B4-BE49-F238E27FC236}">
                <a16:creationId xmlns:a16="http://schemas.microsoft.com/office/drawing/2014/main" id="{F053D193-211E-CE2C-32E6-958F0475AF01}"/>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FB00090-1F49-6B89-EEF3-29CC190CC39C}"/>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1A02F31C-F410-4453-99DE-EB73E194E4BA}"/>
              </a:ext>
            </a:extLst>
          </p:cNvPr>
          <p:cNvSpPr txBox="1"/>
          <p:nvPr/>
        </p:nvSpPr>
        <p:spPr>
          <a:xfrm>
            <a:off x="555618" y="1693009"/>
            <a:ext cx="3944498" cy="584775"/>
          </a:xfrm>
          <a:prstGeom prst="rect">
            <a:avLst/>
          </a:prstGeom>
          <a:noFill/>
        </p:spPr>
        <p:txBody>
          <a:bodyPr wrap="square">
            <a:spAutoFit/>
          </a:bodyPr>
          <a:lstStyle/>
          <a:p>
            <a:r>
              <a:rPr lang="ja-JP" altLang="en-US" sz="1600">
                <a:solidFill>
                  <a:schemeClr val="bg1"/>
                </a:solidFill>
                <a:latin typeface="Yu Gothic Medium" panose="020B0400000000000000" pitchFamily="34" charset="-128"/>
                <a:ea typeface="Yu Gothic Medium" panose="020B0400000000000000" pitchFamily="34" charset="-128"/>
              </a:rPr>
              <a:t>三方を海に囲まれ、強い海洋性気候の</a:t>
            </a:r>
            <a:br>
              <a:rPr lang="ja-JP" altLang="en-US" sz="1600">
                <a:solidFill>
                  <a:schemeClr val="bg1"/>
                </a:solidFill>
                <a:latin typeface="Yu Gothic Medium" panose="020B0400000000000000" pitchFamily="34" charset="-128"/>
                <a:ea typeface="Yu Gothic Medium" panose="020B0400000000000000" pitchFamily="34" charset="-128"/>
              </a:rPr>
            </a:br>
            <a:r>
              <a:rPr lang="ja-JP" altLang="en-US" sz="1600">
                <a:solidFill>
                  <a:schemeClr val="bg1"/>
                </a:solidFill>
                <a:latin typeface="Yu Gothic Medium" panose="020B0400000000000000" pitchFamily="34" charset="-128"/>
                <a:ea typeface="Yu Gothic Medium" panose="020B0400000000000000" pitchFamily="34" charset="-128"/>
              </a:rPr>
              <a:t>影響を受ける</a:t>
            </a:r>
            <a:endParaRPr lang="en-US" sz="1600" dirty="0">
              <a:solidFill>
                <a:schemeClr val="bg1"/>
              </a:solidFill>
              <a:latin typeface="Yu Gothic Medium" panose="020B0400000000000000" pitchFamily="34" charset="-128"/>
              <a:ea typeface="Yu Gothic Medium" panose="020B0400000000000000" pitchFamily="34" charset="-128"/>
            </a:endParaRPr>
          </a:p>
        </p:txBody>
      </p:sp>
      <p:sp>
        <p:nvSpPr>
          <p:cNvPr id="26" name="TextBox 25">
            <a:extLst>
              <a:ext uri="{FF2B5EF4-FFF2-40B4-BE49-F238E27FC236}">
                <a16:creationId xmlns:a16="http://schemas.microsoft.com/office/drawing/2014/main" id="{B4847D55-D401-AFDB-C043-69A199583250}"/>
              </a:ext>
            </a:extLst>
          </p:cNvPr>
          <p:cNvSpPr txBox="1"/>
          <p:nvPr/>
        </p:nvSpPr>
        <p:spPr>
          <a:xfrm>
            <a:off x="518143" y="1141921"/>
            <a:ext cx="4331369"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27" name="Oval 26">
            <a:extLst>
              <a:ext uri="{FF2B5EF4-FFF2-40B4-BE49-F238E27FC236}">
                <a16:creationId xmlns:a16="http://schemas.microsoft.com/office/drawing/2014/main" id="{316090E1-A378-7A2E-8807-D648CC612DA2}"/>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083604E2-9AD9-0C46-CF00-7BAE8146AF70}"/>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6C33960F-6ED3-5133-557C-49CD3C7A6462}"/>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253C9E55-7629-66D2-75D7-D298F84D5FA9}"/>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DF1100D6-0F27-015B-7F22-76E62B3F9DAB}"/>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itle 2">
            <a:extLst>
              <a:ext uri="{FF2B5EF4-FFF2-40B4-BE49-F238E27FC236}">
                <a16:creationId xmlns:a16="http://schemas.microsoft.com/office/drawing/2014/main" id="{8A921B35-A064-C529-676C-4C6617D549B7}"/>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3" name="Title 7">
            <a:extLst>
              <a:ext uri="{FF2B5EF4-FFF2-40B4-BE49-F238E27FC236}">
                <a16:creationId xmlns:a16="http://schemas.microsoft.com/office/drawing/2014/main" id="{39722C46-13CC-E285-95A9-5ED9F900B9FE}"/>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4" name="TextBox 33">
            <a:extLst>
              <a:ext uri="{FF2B5EF4-FFF2-40B4-BE49-F238E27FC236}">
                <a16:creationId xmlns:a16="http://schemas.microsoft.com/office/drawing/2014/main" id="{1CCD312B-65A6-B3DA-AF50-3364A7D6CC6C}"/>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5" name="TextBox 34">
            <a:extLst>
              <a:ext uri="{FF2B5EF4-FFF2-40B4-BE49-F238E27FC236}">
                <a16:creationId xmlns:a16="http://schemas.microsoft.com/office/drawing/2014/main" id="{F25DE42E-3A62-0471-C4B9-8B4F58F4AD6E}"/>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6" name="TextBox 35">
            <a:extLst>
              <a:ext uri="{FF2B5EF4-FFF2-40B4-BE49-F238E27FC236}">
                <a16:creationId xmlns:a16="http://schemas.microsoft.com/office/drawing/2014/main" id="{58778264-E355-F563-4234-3012FDE449ED}"/>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7" name="TextBox 36">
            <a:extLst>
              <a:ext uri="{FF2B5EF4-FFF2-40B4-BE49-F238E27FC236}">
                <a16:creationId xmlns:a16="http://schemas.microsoft.com/office/drawing/2014/main" id="{57504DA4-AAAF-BFE3-E15E-3515E17338A9}"/>
              </a:ext>
            </a:extLst>
          </p:cNvPr>
          <p:cNvSpPr txBox="1"/>
          <p:nvPr/>
        </p:nvSpPr>
        <p:spPr>
          <a:xfrm>
            <a:off x="1057307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23068711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394517" cy="1530521"/>
          </a:xfrm>
        </p:spPr>
        <p:txBody>
          <a:bodyPr/>
          <a:lstStyle/>
          <a:p>
            <a:r>
              <a:rPr lang="ja-JP" altLang="en-US">
                <a:latin typeface="Yu Gothic Medium" panose="020B0400000000000000" pitchFamily="34" charset="-128"/>
                <a:ea typeface="Yu Gothic Medium" panose="020B0400000000000000" pitchFamily="34" charset="-128"/>
              </a:rPr>
              <a:t>この地域は一貫して粘土の下層土の上を灰色のロームが</a:t>
            </a:r>
            <a:r>
              <a:rPr lang="en-US" altLang="ja-JP" dirty="0">
                <a:latin typeface="Yu Gothic Medium" panose="020B0400000000000000" pitchFamily="34" charset="-128"/>
                <a:ea typeface="Yu Gothic Medium" panose="020B0400000000000000" pitchFamily="34" charset="-128"/>
              </a:rPr>
              <a:t> </a:t>
            </a:r>
            <a:r>
              <a:rPr lang="ja-JP" altLang="en-US">
                <a:latin typeface="Yu Gothic Medium" panose="020B0400000000000000" pitchFamily="34" charset="-128"/>
                <a:ea typeface="Yu Gothic Medium" panose="020B0400000000000000" pitchFamily="34" charset="-128"/>
              </a:rPr>
              <a:t>覆い、ブドウ栽培に最適です。ナチュラリスト岬からルーウィン岬までの尾根は、花崗岩と片麻岩の上にある砂利質のロームが主体ですが、全体的に保水力が低く、花崗岩層がブドウに栄養と水分を土深く求めるよう促しま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799812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5126" t="296" r="15126" b="-296"/>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a:solidFill>
                  <a:schemeClr val="accent1"/>
                </a:solidFill>
                <a:latin typeface="Yu Gothic Medium" panose="020B0400000000000000" pitchFamily="34" charset="-128"/>
                <a:ea typeface="Yu Gothic Medium" panose="020B0400000000000000" pitchFamily="34" charset="-128"/>
              </a:rPr>
              <a:t>ニューサウスウェールズ州</a:t>
            </a:r>
            <a:r>
              <a:rPr lang="en-AU" altLang="ja-JP" sz="4000" dirty="0">
                <a:solidFill>
                  <a:schemeClr val="accent1"/>
                </a:solidFill>
                <a:latin typeface="Yu Gothic Medium" panose="020B0400000000000000" pitchFamily="34" charset="-128"/>
                <a:ea typeface="Yu Gothic Medium" panose="020B0400000000000000" pitchFamily="34" charset="-128"/>
              </a:rPr>
              <a:t> </a:t>
            </a:r>
            <a:r>
              <a:rPr lang="ja-JP" altLang="en-US" sz="4000">
                <a:solidFill>
                  <a:schemeClr val="accent1"/>
                </a:solidFill>
                <a:latin typeface="Yu Gothic Medium" panose="020B0400000000000000" pitchFamily="34" charset="-128"/>
                <a:ea typeface="Yu Gothic Medium" panose="020B0400000000000000" pitchFamily="34" charset="-128"/>
              </a:rPr>
              <a:t>および オーストラリア首都特別地区</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E6E73A27-E70F-8161-C9EA-55E89F670404}"/>
              </a:ext>
            </a:extLst>
          </p:cNvPr>
          <p:cNvSpPr txBox="1"/>
          <p:nvPr/>
        </p:nvSpPr>
        <p:spPr>
          <a:xfrm>
            <a:off x="3657600" y="5672317"/>
            <a:ext cx="221684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タンバランバ</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sp>
        <p:nvSpPr>
          <p:cNvPr id="11" name="object 58">
            <a:extLst>
              <a:ext uri="{FF2B5EF4-FFF2-40B4-BE49-F238E27FC236}">
                <a16:creationId xmlns:a16="http://schemas.microsoft.com/office/drawing/2014/main" id="{5BF814A2-D6BD-25F6-A275-2C7242879A54}"/>
              </a:ext>
            </a:extLst>
          </p:cNvPr>
          <p:cNvSpPr txBox="1"/>
          <p:nvPr/>
        </p:nvSpPr>
        <p:spPr>
          <a:xfrm>
            <a:off x="3967523" y="4719390"/>
            <a:ext cx="3115502"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キャンベラ・ディストリクト</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a:off x="6300908" y="4835768"/>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193457" y="3429000"/>
            <a:ext cx="1847599"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リヴァリーナ</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6456363" y="2927338"/>
            <a:ext cx="436215"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22CB40B-38B7-CD74-E91F-50C33D53F3AF}"/>
              </a:ext>
            </a:extLst>
          </p:cNvPr>
          <p:cNvCxnSpPr>
            <a:cxnSpLocks/>
          </p:cNvCxnSpPr>
          <p:nvPr/>
        </p:nvCxnSpPr>
        <p:spPr>
          <a:xfrm>
            <a:off x="4787153" y="5780904"/>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67DC8C0B-07CD-26DB-0429-A972B57EC3A5}"/>
              </a:ext>
            </a:extLst>
          </p:cNvPr>
          <p:cNvSpPr txBox="1"/>
          <p:nvPr/>
        </p:nvSpPr>
        <p:spPr>
          <a:xfrm>
            <a:off x="5874443" y="2806172"/>
            <a:ext cx="1613647"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カウラ</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sp>
        <p:nvSpPr>
          <p:cNvPr id="16" name="object 58">
            <a:extLst>
              <a:ext uri="{FF2B5EF4-FFF2-40B4-BE49-F238E27FC236}">
                <a16:creationId xmlns:a16="http://schemas.microsoft.com/office/drawing/2014/main" id="{40BCA47C-B413-5DF7-1F20-4647B5DE227D}"/>
              </a:ext>
            </a:extLst>
          </p:cNvPr>
          <p:cNvSpPr txBox="1"/>
          <p:nvPr/>
        </p:nvSpPr>
        <p:spPr>
          <a:xfrm>
            <a:off x="8198864" y="2898381"/>
            <a:ext cx="17865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オレンジ</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7" name="Straight Connector 16">
            <a:extLst>
              <a:ext uri="{FF2B5EF4-FFF2-40B4-BE49-F238E27FC236}">
                <a16:creationId xmlns:a16="http://schemas.microsoft.com/office/drawing/2014/main" id="{DCAE9C01-C744-43D4-739C-F22A24528ED7}"/>
              </a:ext>
            </a:extLst>
          </p:cNvPr>
          <p:cNvCxnSpPr>
            <a:cxnSpLocks/>
          </p:cNvCxnSpPr>
          <p:nvPr/>
        </p:nvCxnSpPr>
        <p:spPr>
          <a:xfrm>
            <a:off x="7584141" y="2888918"/>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bject 58">
            <a:extLst>
              <a:ext uri="{FF2B5EF4-FFF2-40B4-BE49-F238E27FC236}">
                <a16:creationId xmlns:a16="http://schemas.microsoft.com/office/drawing/2014/main" id="{D7EB2899-8458-A677-0A31-BD2A1EC03434}"/>
              </a:ext>
            </a:extLst>
          </p:cNvPr>
          <p:cNvSpPr txBox="1"/>
          <p:nvPr/>
        </p:nvSpPr>
        <p:spPr>
          <a:xfrm>
            <a:off x="6819899" y="1376942"/>
            <a:ext cx="154417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マジー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0" name="Straight Connector 19">
            <a:extLst>
              <a:ext uri="{FF2B5EF4-FFF2-40B4-BE49-F238E27FC236}">
                <a16:creationId xmlns:a16="http://schemas.microsoft.com/office/drawing/2014/main" id="{C4AE1BB9-77E0-AD67-F7F0-D5709D2CFBDA}"/>
              </a:ext>
            </a:extLst>
          </p:cNvPr>
          <p:cNvCxnSpPr>
            <a:cxnSpLocks/>
          </p:cNvCxnSpPr>
          <p:nvPr/>
        </p:nvCxnSpPr>
        <p:spPr>
          <a:xfrm>
            <a:off x="7438144" y="1490424"/>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1" name="object 58">
            <a:extLst>
              <a:ext uri="{FF2B5EF4-FFF2-40B4-BE49-F238E27FC236}">
                <a16:creationId xmlns:a16="http://schemas.microsoft.com/office/drawing/2014/main" id="{DBA035B8-3406-E63C-9F88-8242E0D0AED9}"/>
              </a:ext>
            </a:extLst>
          </p:cNvPr>
          <p:cNvSpPr txBox="1"/>
          <p:nvPr/>
        </p:nvSpPr>
        <p:spPr>
          <a:xfrm>
            <a:off x="10760849" y="2642293"/>
            <a:ext cx="1140101"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ハンター・ヴァレー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2" name="Straight Connector 21">
            <a:extLst>
              <a:ext uri="{FF2B5EF4-FFF2-40B4-BE49-F238E27FC236}">
                <a16:creationId xmlns:a16="http://schemas.microsoft.com/office/drawing/2014/main" id="{A7358AD4-AE7E-79FA-1720-139BB4E46910}"/>
              </a:ext>
            </a:extLst>
          </p:cNvPr>
          <p:cNvCxnSpPr>
            <a:cxnSpLocks/>
          </p:cNvCxnSpPr>
          <p:nvPr/>
        </p:nvCxnSpPr>
        <p:spPr>
          <a:xfrm>
            <a:off x="10004611" y="1859257"/>
            <a:ext cx="668512" cy="8994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 name="object 58">
            <a:extLst>
              <a:ext uri="{FF2B5EF4-FFF2-40B4-BE49-F238E27FC236}">
                <a16:creationId xmlns:a16="http://schemas.microsoft.com/office/drawing/2014/main" id="{215E3667-532D-4E5E-B72B-B10EC8F9431D}"/>
              </a:ext>
            </a:extLst>
          </p:cNvPr>
          <p:cNvSpPr txBox="1"/>
          <p:nvPr/>
        </p:nvSpPr>
        <p:spPr>
          <a:xfrm>
            <a:off x="9927771" y="4593421"/>
            <a:ext cx="17865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サザン・ハイランズ</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5" name="Straight Connector 24">
            <a:extLst>
              <a:ext uri="{FF2B5EF4-FFF2-40B4-BE49-F238E27FC236}">
                <a16:creationId xmlns:a16="http://schemas.microsoft.com/office/drawing/2014/main" id="{63496FAC-E965-867A-407C-F9B164E17CA9}"/>
              </a:ext>
            </a:extLst>
          </p:cNvPr>
          <p:cNvCxnSpPr>
            <a:cxnSpLocks/>
          </p:cNvCxnSpPr>
          <p:nvPr/>
        </p:nvCxnSpPr>
        <p:spPr>
          <a:xfrm>
            <a:off x="8867374" y="4325832"/>
            <a:ext cx="991241" cy="4916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70961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1147"/>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a:latin typeface="Yu Gothic Medium" panose="020B0400000000000000" pitchFamily="34" charset="-128"/>
                <a:ea typeface="Yu Gothic Medium" panose="020B0400000000000000" pitchFamily="34" charset="-128"/>
              </a:rPr>
              <a:t>オーストラリアワイン発祥の地</a:t>
            </a:r>
          </a:p>
          <a:p>
            <a:r>
              <a:rPr lang="ja-JP" altLang="en-US">
                <a:latin typeface="Yu Gothic Medium" panose="020B0400000000000000" pitchFamily="34" charset="-128"/>
                <a:ea typeface="Yu Gothic Medium" panose="020B0400000000000000" pitchFamily="34" charset="-128"/>
              </a:rPr>
              <a:t>ティレル一族の本拠地</a:t>
            </a:r>
          </a:p>
          <a:p>
            <a:r>
              <a:rPr lang="ja-JP" altLang="en-US">
                <a:latin typeface="Yu Gothic Medium" panose="020B0400000000000000" pitchFamily="34" charset="-128"/>
                <a:ea typeface="Yu Gothic Medium" panose="020B0400000000000000" pitchFamily="34" charset="-128"/>
              </a:rPr>
              <a:t>人気の観光地</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ハンター</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41DBC3E4-41C6-6186-4748-1C9C3AD9C523}"/>
              </a:ext>
            </a:extLst>
          </p:cNvPr>
          <p:cNvSpPr txBox="1">
            <a:spLocks/>
          </p:cNvSpPr>
          <p:nvPr/>
        </p:nvSpPr>
        <p:spPr>
          <a:xfrm>
            <a:off x="6456362" y="5150971"/>
            <a:ext cx="35098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Yu Gothic" panose="020B0400000000000000" pitchFamily="34" charset="-128"/>
                <a:ea typeface="Yu Gothic" panose="020B0400000000000000" pitchFamily="34" charset="-128"/>
              </a:rPr>
              <a:t>おもしろ情報</a:t>
            </a:r>
            <a:endParaRPr lang="en-AU" altLang="ja-JP" sz="1400" b="1" dirty="0">
              <a:solidFill>
                <a:schemeClr val="accent5"/>
              </a:solidFill>
              <a:latin typeface="Yu Gothic" panose="020B0400000000000000" pitchFamily="34" charset="-128"/>
              <a:ea typeface="Yu Gothic" panose="020B0400000000000000" pitchFamily="34" charset="-128"/>
            </a:endParaRPr>
          </a:p>
          <a:p>
            <a:r>
              <a:rPr lang="ja-JP" altLang="en-US" sz="1400">
                <a:latin typeface="Yu Gothic Medium" panose="020B0400000000000000" pitchFamily="34" charset="-128"/>
                <a:ea typeface="Yu Gothic Medium" panose="020B0400000000000000" pitchFamily="34" charset="-128"/>
              </a:rPr>
              <a:t>ハンターはオーストラリアで最も古くから</a:t>
            </a:r>
            <a:br>
              <a:rPr lang="ja-JP" altLang="en-US" sz="140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続くワイン産地で、ワイナリーの大半があるローワー・ハンターと、アッパー・</a:t>
            </a:r>
            <a:br>
              <a:rPr lang="ja-JP" altLang="en-US" sz="140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ハンターに分かれています。</a:t>
            </a:r>
            <a:endParaRPr lang="en-AU"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9380023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B429488C-29D2-230A-9631-94A44FA16C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7938"/>
            <a:ext cx="6096000" cy="6850062"/>
          </a:xfrm>
          <a:prstGeom prst="rect">
            <a:avLst/>
          </a:prstGeom>
        </p:spPr>
      </p:pic>
      <p:sp>
        <p:nvSpPr>
          <p:cNvPr id="12" name="TextBox 11">
            <a:extLst>
              <a:ext uri="{FF2B5EF4-FFF2-40B4-BE49-F238E27FC236}">
                <a16:creationId xmlns:a16="http://schemas.microsoft.com/office/drawing/2014/main" id="{4F2D4B06-F47C-7157-5CB3-46408A823BAD}"/>
              </a:ext>
            </a:extLst>
          </p:cNvPr>
          <p:cNvSpPr txBox="1"/>
          <p:nvPr/>
        </p:nvSpPr>
        <p:spPr>
          <a:xfrm>
            <a:off x="527854" y="1111817"/>
            <a:ext cx="5183398" cy="584775"/>
          </a:xfrm>
          <a:prstGeom prst="rect">
            <a:avLst/>
          </a:prstGeom>
          <a:noFill/>
        </p:spPr>
        <p:txBody>
          <a:bodyPr wrap="square" rtlCol="0">
            <a:spAutoFit/>
          </a:bodyPr>
          <a:lstStyle/>
          <a:p>
            <a:pPr algn="l"/>
            <a:r>
              <a:rPr lang="ja-JP" altLang="en-US" sz="320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rPr>
              <a:t>亜熱帯性気候</a:t>
            </a:r>
            <a:endParaRPr lang="en-US" sz="3200" dirty="0">
              <a:solidFill>
                <a:schemeClr val="accent5"/>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3" name="TextBox 12">
            <a:extLst>
              <a:ext uri="{FF2B5EF4-FFF2-40B4-BE49-F238E27FC236}">
                <a16:creationId xmlns:a16="http://schemas.microsoft.com/office/drawing/2014/main" id="{0C657218-A0AD-FE08-5523-5337B6A3C3EC}"/>
              </a:ext>
            </a:extLst>
          </p:cNvPr>
          <p:cNvSpPr txBox="1"/>
          <p:nvPr/>
        </p:nvSpPr>
        <p:spPr>
          <a:xfrm>
            <a:off x="535474" y="3942491"/>
            <a:ext cx="3891746" cy="313932"/>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海洋の影響を受ける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FE907914-2E09-04C4-2B77-9A23C645F551}"/>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642429BA-7075-D7D8-BDE4-69DB4C8DC0C7}"/>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ハンター・</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a:solidFill>
                  <a:schemeClr val="accent3"/>
                </a:solidFill>
                <a:latin typeface="Yu Gothic" panose="020B0400000000000000" pitchFamily="34" charset="-128"/>
                <a:ea typeface="Yu Gothic" panose="020B0400000000000000" pitchFamily="34" charset="-128"/>
              </a:rPr>
              <a:t>ヴァレー</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22–254M (72–833FT)</a:t>
            </a:r>
          </a:p>
        </p:txBody>
      </p:sp>
      <p:cxnSp>
        <p:nvCxnSpPr>
          <p:cNvPr id="22" name="Straight Connector 21">
            <a:extLst>
              <a:ext uri="{FF2B5EF4-FFF2-40B4-BE49-F238E27FC236}">
                <a16:creationId xmlns:a16="http://schemas.microsoft.com/office/drawing/2014/main" id="{61B8C2F4-F2B5-C89F-FB15-E132DB2F59FD}"/>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99A0007-4760-1F74-FFDB-B66E4B096419}"/>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048C76BC-D92B-821A-AEC3-D2509C7834BA}"/>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A6AB913-7152-1331-74E1-7A3AC3FCD1DD}"/>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E2731D7C-5C05-87C8-D03E-03BC0CEC1A60}"/>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E89C822A-0CC2-3257-D6AC-A1FCA81F10E6}"/>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ED525A68-27A2-7A3F-CEE1-2B7A4482D9BE}"/>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itle 2">
            <a:extLst>
              <a:ext uri="{FF2B5EF4-FFF2-40B4-BE49-F238E27FC236}">
                <a16:creationId xmlns:a16="http://schemas.microsoft.com/office/drawing/2014/main" id="{B8297FF5-DF0A-DB41-7959-D62081685E17}"/>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3" name="Title 7">
            <a:extLst>
              <a:ext uri="{FF2B5EF4-FFF2-40B4-BE49-F238E27FC236}">
                <a16:creationId xmlns:a16="http://schemas.microsoft.com/office/drawing/2014/main" id="{0F757C88-869B-6CD3-17AD-EA8C8DF45595}"/>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4" name="TextBox 33">
            <a:extLst>
              <a:ext uri="{FF2B5EF4-FFF2-40B4-BE49-F238E27FC236}">
                <a16:creationId xmlns:a16="http://schemas.microsoft.com/office/drawing/2014/main" id="{5677D41F-0FF2-E45E-57D6-E0D43FF35354}"/>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5" name="TextBox 34">
            <a:extLst>
              <a:ext uri="{FF2B5EF4-FFF2-40B4-BE49-F238E27FC236}">
                <a16:creationId xmlns:a16="http://schemas.microsoft.com/office/drawing/2014/main" id="{C6B766D7-AEDB-0D5F-B85A-91530FCD0067}"/>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6" name="TextBox 35">
            <a:extLst>
              <a:ext uri="{FF2B5EF4-FFF2-40B4-BE49-F238E27FC236}">
                <a16:creationId xmlns:a16="http://schemas.microsoft.com/office/drawing/2014/main" id="{6244EA88-44C9-036A-E5DD-BD562490B0FE}"/>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7" name="TextBox 36">
            <a:extLst>
              <a:ext uri="{FF2B5EF4-FFF2-40B4-BE49-F238E27FC236}">
                <a16:creationId xmlns:a16="http://schemas.microsoft.com/office/drawing/2014/main" id="{D78A2B0B-6936-8207-6303-B51099F0A65A}"/>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425654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844" t="7889" r="21532" b="14371"/>
          <a:stretch/>
        </p:blipFill>
        <p:spPr>
          <a:xfrm>
            <a:off x="6096000" y="368299"/>
            <a:ext cx="6096000" cy="624078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シャルドネ</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spcBef>
                <a:spcPts val="800"/>
              </a:spcBef>
              <a:buNone/>
            </a:pPr>
            <a:r>
              <a:rPr lang="ja-JP" altLang="en-US">
                <a:solidFill>
                  <a:schemeClr val="bg1"/>
                </a:solidFill>
                <a:latin typeface="Yu Gothic Medium" panose="020B0400000000000000" pitchFamily="34" charset="-128"/>
                <a:ea typeface="Yu Gothic Medium" panose="020B0400000000000000" pitchFamily="34" charset="-128"/>
              </a:rPr>
              <a:t>シャルドネは、ワイン業界が</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好調な時にはその名声を確立し、低調な時はその困難を乗り越えてきました。そして、オーストラリアワインの愛好家にとって特別な存在であり続けています。シャルドネのオーストラリアでの旅は、ジェットコースターのようにドラマチックで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4519612" cy="1325563"/>
          </a:xfrm>
        </p:spPr>
        <p:txBody>
          <a:bodyPr/>
          <a:lstStyle/>
          <a:p>
            <a:r>
              <a:rPr lang="ja-JP" altLang="en-US" sz="4800" kern="1000" spc="-100">
                <a:latin typeface="Yu Gothic Medium" panose="020B0400000000000000" pitchFamily="34" charset="-128"/>
                <a:ea typeface="Yu Gothic Medium" panose="020B0400000000000000" pitchFamily="34" charset="-128"/>
              </a:rPr>
              <a:t>クラシックの進化系</a:t>
            </a:r>
            <a:endParaRPr lang="en-US" sz="48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ja-JP" altLang="en-US">
                <a:latin typeface="Yu Gothic Medium" panose="020B0400000000000000" pitchFamily="34" charset="-128"/>
                <a:ea typeface="Yu Gothic Medium" panose="020B0400000000000000" pitchFamily="34" charset="-128"/>
              </a:rPr>
              <a:t>ローワー・ハンターの土壌は、砂質の沖積土壌から深いローム土壌、破砕性の赤色の二層土壌まで様々です。アッパー・ハンターでは、河川や小川がこの地域の黒色シルト質ローム土壌に寄与しており、アルカリ性粘土ロームの上に重なっていることが多いのが特徴です。ブロークンバック・レンジの丘には、火山性の玄武岩が広がっています。</a:t>
            </a:r>
            <a:endParaRPr lang="ja-JP" alt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0627914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南オーストラリア州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4739640" y="4410224"/>
            <a:ext cx="1614827" cy="448200"/>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マクラーレン・ヴェール</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989793" y="4164746"/>
            <a:ext cx="1286987" cy="3618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5D739FD-3FF2-6CD0-65FC-7D594222319E}"/>
              </a:ext>
            </a:extLst>
          </p:cNvPr>
          <p:cNvSpPr txBox="1"/>
          <p:nvPr/>
        </p:nvSpPr>
        <p:spPr>
          <a:xfrm>
            <a:off x="8355231" y="3787818"/>
            <a:ext cx="182611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アデレード・ヒルズ</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9B2CE09D-2CF2-4A80-DA55-D82F4FD9D11C}"/>
              </a:ext>
            </a:extLst>
          </p:cNvPr>
          <p:cNvCxnSpPr>
            <a:cxnSpLocks/>
          </p:cNvCxnSpPr>
          <p:nvPr/>
        </p:nvCxnSpPr>
        <p:spPr>
          <a:xfrm>
            <a:off x="7780173" y="3804303"/>
            <a:ext cx="487847" cy="998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2CFC0735-84F8-853E-B3DE-74E0F4E9124A}"/>
              </a:ext>
            </a:extLst>
          </p:cNvPr>
          <p:cNvSpPr txBox="1"/>
          <p:nvPr/>
        </p:nvSpPr>
        <p:spPr>
          <a:xfrm>
            <a:off x="9952445" y="1427157"/>
            <a:ext cx="182611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リヴァリーナ</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1" name="Straight Connector 10">
            <a:extLst>
              <a:ext uri="{FF2B5EF4-FFF2-40B4-BE49-F238E27FC236}">
                <a16:creationId xmlns:a16="http://schemas.microsoft.com/office/drawing/2014/main" id="{8561970F-7856-BDC0-CA29-9071162A5F59}"/>
              </a:ext>
            </a:extLst>
          </p:cNvPr>
          <p:cNvCxnSpPr>
            <a:cxnSpLocks/>
          </p:cNvCxnSpPr>
          <p:nvPr/>
        </p:nvCxnSpPr>
        <p:spPr>
          <a:xfrm flipH="1" flipV="1">
            <a:off x="8024096" y="2712464"/>
            <a:ext cx="589706" cy="4379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318A015A-B71E-25FD-8BD6-93169A940ACE}"/>
              </a:ext>
            </a:extLst>
          </p:cNvPr>
          <p:cNvSpPr txBox="1"/>
          <p:nvPr/>
        </p:nvSpPr>
        <p:spPr>
          <a:xfrm>
            <a:off x="8415359" y="738025"/>
            <a:ext cx="182611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クレア・ヴァレー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4" name="Straight Connector 13">
            <a:extLst>
              <a:ext uri="{FF2B5EF4-FFF2-40B4-BE49-F238E27FC236}">
                <a16:creationId xmlns:a16="http://schemas.microsoft.com/office/drawing/2014/main" id="{C4669384-81C2-F320-87B1-D968A8245C5F}"/>
              </a:ext>
            </a:extLst>
          </p:cNvPr>
          <p:cNvCxnSpPr>
            <a:cxnSpLocks/>
          </p:cNvCxnSpPr>
          <p:nvPr/>
        </p:nvCxnSpPr>
        <p:spPr>
          <a:xfrm flipV="1">
            <a:off x="7547064" y="850499"/>
            <a:ext cx="808167" cy="6178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object 58">
            <a:extLst>
              <a:ext uri="{FF2B5EF4-FFF2-40B4-BE49-F238E27FC236}">
                <a16:creationId xmlns:a16="http://schemas.microsoft.com/office/drawing/2014/main" id="{3F8A55A7-10AC-6A48-5C18-4EE117A11913}"/>
              </a:ext>
            </a:extLst>
          </p:cNvPr>
          <p:cNvSpPr txBox="1"/>
          <p:nvPr/>
        </p:nvSpPr>
        <p:spPr>
          <a:xfrm>
            <a:off x="8689550" y="3057486"/>
            <a:ext cx="182611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バロッサ・ヴァレー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0" name="Straight Connector 19">
            <a:extLst>
              <a:ext uri="{FF2B5EF4-FFF2-40B4-BE49-F238E27FC236}">
                <a16:creationId xmlns:a16="http://schemas.microsoft.com/office/drawing/2014/main" id="{B30A465A-92E4-E6B1-14A7-C7E45E8E6042}"/>
              </a:ext>
            </a:extLst>
          </p:cNvPr>
          <p:cNvCxnSpPr>
            <a:cxnSpLocks/>
          </p:cNvCxnSpPr>
          <p:nvPr/>
        </p:nvCxnSpPr>
        <p:spPr>
          <a:xfrm flipH="1" flipV="1">
            <a:off x="10375410" y="1698172"/>
            <a:ext cx="651178" cy="6796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ja-JP" altLang="en-US">
                <a:latin typeface="Yu Gothic Medium" panose="020B0400000000000000" pitchFamily="34" charset="-128"/>
                <a:ea typeface="Yu Gothic Medium" panose="020B0400000000000000" pitchFamily="34" charset="-128"/>
              </a:rPr>
              <a:t>ドイツ文化の伝統</a:t>
            </a:r>
          </a:p>
          <a:p>
            <a:r>
              <a:rPr lang="ja-JP" altLang="en-US">
                <a:latin typeface="Yu Gothic Medium" panose="020B0400000000000000" pitchFamily="34" charset="-128"/>
                <a:ea typeface="Yu Gothic Medium" panose="020B0400000000000000" pitchFamily="34" charset="-128"/>
              </a:rPr>
              <a:t>美食家の天国</a:t>
            </a:r>
          </a:p>
          <a:p>
            <a:r>
              <a:rPr lang="ja-JP" altLang="en-US">
                <a:latin typeface="Yu Gothic Medium" panose="020B0400000000000000" pitchFamily="34" charset="-128"/>
                <a:ea typeface="Yu Gothic Medium" panose="020B0400000000000000" pitchFamily="34" charset="-128"/>
              </a:rPr>
              <a:t>地域の再生</a:t>
            </a:r>
          </a:p>
          <a:p>
            <a:r>
              <a:rPr lang="ja-JP" altLang="en-US">
                <a:latin typeface="Yu Gothic Medium" panose="020B0400000000000000" pitchFamily="34" charset="-128"/>
                <a:ea typeface="Yu Gothic Medium" panose="020B0400000000000000" pitchFamily="34" charset="-128"/>
              </a:rPr>
              <a:t>冷涼気候の中心地</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アデレード・ヒルズ</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5B18F992-60C7-80EE-A7BA-C9F672A2B00D}"/>
              </a:ext>
            </a:extLst>
          </p:cNvPr>
          <p:cNvSpPr txBox="1">
            <a:spLocks/>
          </p:cNvSpPr>
          <p:nvPr/>
        </p:nvSpPr>
        <p:spPr>
          <a:xfrm>
            <a:off x="6456361" y="5150971"/>
            <a:ext cx="3924767"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Yu Gothic" panose="020B0400000000000000" pitchFamily="34" charset="-128"/>
                <a:ea typeface="Yu Gothic" panose="020B0400000000000000" pitchFamily="34" charset="-128"/>
              </a:rPr>
              <a:t>ご存じですか？</a:t>
            </a:r>
            <a:endParaRPr lang="en-AU" altLang="ja-JP" sz="1400" b="1" dirty="0">
              <a:solidFill>
                <a:schemeClr val="accent5"/>
              </a:solidFill>
              <a:latin typeface="Yu Gothic" panose="020B0400000000000000" pitchFamily="34" charset="-128"/>
              <a:ea typeface="Yu Gothic" panose="020B0400000000000000" pitchFamily="34" charset="-128"/>
            </a:endParaRPr>
          </a:p>
          <a:p>
            <a:r>
              <a:rPr lang="ja-JP" altLang="en-US" sz="1400">
                <a:latin typeface="Yu Gothic Medium" panose="020B0400000000000000" pitchFamily="34" charset="-128"/>
                <a:ea typeface="Yu Gothic Medium" panose="020B0400000000000000" pitchFamily="34" charset="-128"/>
              </a:rPr>
              <a:t>アデレード・ヒルズには、レンズウッドとピカデリー・ヴァレーという２つの</a:t>
            </a:r>
            <a:br>
              <a:rPr lang="ja-JP" altLang="en-US" sz="140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サブ・リージョンがあります。</a:t>
            </a:r>
            <a:endParaRPr lang="en-AU"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381083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B9F72D4D-ED02-C648-81F0-5C074CDF6F2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itle 2">
            <a:extLst>
              <a:ext uri="{FF2B5EF4-FFF2-40B4-BE49-F238E27FC236}">
                <a16:creationId xmlns:a16="http://schemas.microsoft.com/office/drawing/2014/main" id="{17156524-D0BF-1A5C-2B1E-DFE45B60C5C4}"/>
              </a:ext>
            </a:extLst>
          </p:cNvPr>
          <p:cNvSpPr>
            <a:spLocks noGrp="1"/>
          </p:cNvSpPr>
          <p:nvPr>
            <p:ph type="title"/>
          </p:nvPr>
        </p:nvSpPr>
        <p:spPr>
          <a:xfrm>
            <a:off x="623888" y="453633"/>
            <a:ext cx="5334275" cy="820910"/>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6" name="TextBox 15">
            <a:extLst>
              <a:ext uri="{FF2B5EF4-FFF2-40B4-BE49-F238E27FC236}">
                <a16:creationId xmlns:a16="http://schemas.microsoft.com/office/drawing/2014/main" id="{14BEC5C2-BB7D-1722-7BE5-B1922B37AF63}"/>
              </a:ext>
            </a:extLst>
          </p:cNvPr>
          <p:cNvSpPr txBox="1"/>
          <p:nvPr/>
        </p:nvSpPr>
        <p:spPr>
          <a:xfrm>
            <a:off x="527854" y="1181629"/>
            <a:ext cx="5183398" cy="584775"/>
          </a:xfrm>
          <a:prstGeom prst="rect">
            <a:avLst/>
          </a:prstGeom>
          <a:noFill/>
        </p:spPr>
        <p:txBody>
          <a:bodyPr wrap="square" rtlCol="0">
            <a:spAutoFit/>
          </a:bodyPr>
          <a:lstStyle/>
          <a:p>
            <a:pPr algn="l"/>
            <a:r>
              <a:rPr lang="ja-JP" altLang="en-US" sz="320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穏やかな</a:t>
            </a:r>
            <a:r>
              <a:rPr lang="en-US" altLang="ja-JP"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sz="320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海洋性気候</a:t>
            </a:r>
            <a:endParaRPr 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8" name="TextBox 17">
            <a:extLst>
              <a:ext uri="{FF2B5EF4-FFF2-40B4-BE49-F238E27FC236}">
                <a16:creationId xmlns:a16="http://schemas.microsoft.com/office/drawing/2014/main" id="{AB55C9EB-4F31-F9F6-E52D-5D74D20670D4}"/>
              </a:ext>
            </a:extLst>
          </p:cNvPr>
          <p:cNvSpPr txBox="1"/>
          <p:nvPr/>
        </p:nvSpPr>
        <p:spPr>
          <a:xfrm>
            <a:off x="527854" y="1766404"/>
            <a:ext cx="4683179" cy="313932"/>
          </a:xfrm>
          <a:prstGeom prst="rect">
            <a:avLst/>
          </a:prstGeom>
          <a:noFill/>
        </p:spPr>
        <p:txBody>
          <a:bodyPr wrap="square" rtlCol="0">
            <a:spAutoFit/>
          </a:bodyPr>
          <a:lstStyle/>
          <a:p>
            <a:pPr>
              <a:lnSpc>
                <a:spcPct val="90000"/>
              </a:lnSpc>
            </a:pPr>
            <a:r>
              <a:rPr lang="ja-JP" altLang="en-US" sz="1600">
                <a:solidFill>
                  <a:schemeClr val="accent2"/>
                </a:solidFill>
                <a:latin typeface="Yu Gothic Medium" panose="020B0400000000000000" pitchFamily="34" charset="-128"/>
                <a:ea typeface="Yu Gothic Medium" panose="020B0400000000000000" pitchFamily="34" charset="-128"/>
              </a:rPr>
              <a:t>冷涼な気候の特徴も備える</a:t>
            </a:r>
            <a:endParaRPr lang="en-AU" sz="1600" dirty="0">
              <a:solidFill>
                <a:schemeClr val="accent2"/>
              </a:solidFill>
              <a:latin typeface="Yu Gothic Medium" panose="020B0400000000000000" pitchFamily="34" charset="-128"/>
              <a:ea typeface="Yu Gothic Medium" panose="020B0400000000000000" pitchFamily="34" charset="-128"/>
            </a:endParaRPr>
          </a:p>
        </p:txBody>
      </p:sp>
      <p:cxnSp>
        <p:nvCxnSpPr>
          <p:cNvPr id="19" name="Straight Connector 18">
            <a:extLst>
              <a:ext uri="{FF2B5EF4-FFF2-40B4-BE49-F238E27FC236}">
                <a16:creationId xmlns:a16="http://schemas.microsoft.com/office/drawing/2014/main" id="{1569F5F1-E11C-7040-A3AC-B1E78F242DE2}"/>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itle 7">
            <a:extLst>
              <a:ext uri="{FF2B5EF4-FFF2-40B4-BE49-F238E27FC236}">
                <a16:creationId xmlns:a16="http://schemas.microsoft.com/office/drawing/2014/main" id="{C1A1CF7E-BF62-8373-5EB9-EB5BC1B80571}"/>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21" name="Text Placeholder 9">
            <a:extLst>
              <a:ext uri="{FF2B5EF4-FFF2-40B4-BE49-F238E27FC236}">
                <a16:creationId xmlns:a16="http://schemas.microsoft.com/office/drawing/2014/main" id="{6EDE1F0A-69EC-BE0E-9923-63861660C74E}"/>
              </a:ext>
            </a:extLst>
          </p:cNvPr>
          <p:cNvSpPr txBox="1">
            <a:spLocks/>
          </p:cNvSpPr>
          <p:nvPr/>
        </p:nvSpPr>
        <p:spPr>
          <a:xfrm>
            <a:off x="6542772" y="1828959"/>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アデレード・ヒルズ</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230–650</a:t>
            </a:r>
            <a:r>
              <a:rPr lang="en-US" sz="1800" dirty="0">
                <a:solidFill>
                  <a:srgbClr val="B2D8BE"/>
                </a:solidFill>
                <a:latin typeface="Yu Gothic Medium" panose="020B0400000000000000" pitchFamily="34" charset="-128"/>
                <a:ea typeface="Yu Gothic Medium" panose="020B0400000000000000" pitchFamily="34" charset="-128"/>
              </a:rPr>
              <a:t>M</a:t>
            </a:r>
            <a:r>
              <a:rPr lang="en-US" sz="1800" dirty="0">
                <a:solidFill>
                  <a:srgbClr val="B2D8BE"/>
                </a:solidFill>
                <a:latin typeface="Neue Haas Grotesk Text Pro" panose="020B0504020202020204" pitchFamily="34" charset="77"/>
              </a:rPr>
              <a:t> (755–2,133</a:t>
            </a:r>
            <a:r>
              <a:rPr lang="en-US" sz="1800" dirty="0">
                <a:solidFill>
                  <a:srgbClr val="B2D8BE"/>
                </a:solidFill>
                <a:latin typeface="Yu Gothic Medium" panose="020B0400000000000000" pitchFamily="34" charset="-128"/>
                <a:ea typeface="Yu Gothic Medium" panose="020B0400000000000000" pitchFamily="34" charset="-128"/>
              </a:rPr>
              <a:t>FT</a:t>
            </a:r>
            <a:r>
              <a:rPr lang="en-US" sz="1800" dirty="0">
                <a:solidFill>
                  <a:srgbClr val="B2D8BE"/>
                </a:solidFill>
                <a:latin typeface="Neue Haas Grotesk Text Pro" panose="020B0504020202020204" pitchFamily="34" charset="77"/>
              </a:rPr>
              <a:t>)</a:t>
            </a:r>
          </a:p>
        </p:txBody>
      </p:sp>
      <p:sp>
        <p:nvSpPr>
          <p:cNvPr id="22" name="TextBox 21">
            <a:extLst>
              <a:ext uri="{FF2B5EF4-FFF2-40B4-BE49-F238E27FC236}">
                <a16:creationId xmlns:a16="http://schemas.microsoft.com/office/drawing/2014/main" id="{1FA5406D-CED7-B82C-717F-814F726E156F}"/>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3" name="TextBox 22">
            <a:extLst>
              <a:ext uri="{FF2B5EF4-FFF2-40B4-BE49-F238E27FC236}">
                <a16:creationId xmlns:a16="http://schemas.microsoft.com/office/drawing/2014/main" id="{9616CF01-CAA4-7B8F-A8E1-72F1102BD619}"/>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3" name="TextBox 32">
            <a:extLst>
              <a:ext uri="{FF2B5EF4-FFF2-40B4-BE49-F238E27FC236}">
                <a16:creationId xmlns:a16="http://schemas.microsoft.com/office/drawing/2014/main" id="{C48BB8B8-6C0B-FACC-02E9-53CF2AE269A8}"/>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cxnSp>
        <p:nvCxnSpPr>
          <p:cNvPr id="34" name="Straight Connector 33">
            <a:extLst>
              <a:ext uri="{FF2B5EF4-FFF2-40B4-BE49-F238E27FC236}">
                <a16:creationId xmlns:a16="http://schemas.microsoft.com/office/drawing/2014/main" id="{B3736422-82F8-3FB8-67EB-F6C8C5F0E700}"/>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99FEFD2-917E-D82E-7DC6-72250D97719D}"/>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74D55891-1060-E5AE-FA85-F15EFF5C95A9}"/>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7" name="Oval 36">
            <a:extLst>
              <a:ext uri="{FF2B5EF4-FFF2-40B4-BE49-F238E27FC236}">
                <a16:creationId xmlns:a16="http://schemas.microsoft.com/office/drawing/2014/main" id="{E89BB444-D013-6B2F-4D97-873C28CF52BB}"/>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8" name="Oval 37">
            <a:extLst>
              <a:ext uri="{FF2B5EF4-FFF2-40B4-BE49-F238E27FC236}">
                <a16:creationId xmlns:a16="http://schemas.microsoft.com/office/drawing/2014/main" id="{4F535ED3-625D-6E0A-CF09-FC244E8B602E}"/>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9" name="Oval 38">
            <a:extLst>
              <a:ext uri="{FF2B5EF4-FFF2-40B4-BE49-F238E27FC236}">
                <a16:creationId xmlns:a16="http://schemas.microsoft.com/office/drawing/2014/main" id="{6F046D41-7F44-6788-1DD3-3E3D8CB5A5BE}"/>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FBA88B81-8C94-6360-F6B0-6010F92105EB}"/>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1" name="TextBox 40">
            <a:extLst>
              <a:ext uri="{FF2B5EF4-FFF2-40B4-BE49-F238E27FC236}">
                <a16:creationId xmlns:a16="http://schemas.microsoft.com/office/drawing/2014/main" id="{CA61C1F1-7236-3D32-0914-A2C104C71277}"/>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
        <p:nvSpPr>
          <p:cNvPr id="42" name="Oval 41">
            <a:extLst>
              <a:ext uri="{FF2B5EF4-FFF2-40B4-BE49-F238E27FC236}">
                <a16:creationId xmlns:a16="http://schemas.microsoft.com/office/drawing/2014/main" id="{814FAA67-E72E-90A1-4090-4AD34B230D77}"/>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43" name="Straight Connector 42">
            <a:extLst>
              <a:ext uri="{FF2B5EF4-FFF2-40B4-BE49-F238E27FC236}">
                <a16:creationId xmlns:a16="http://schemas.microsoft.com/office/drawing/2014/main" id="{EAD59D86-57BD-2549-EC99-3711257C87DE}"/>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036377" cy="1530521"/>
          </a:xfrm>
        </p:spPr>
        <p:txBody>
          <a:bodyPr/>
          <a:lstStyle/>
          <a:p>
            <a:r>
              <a:rPr lang="ja-JP" altLang="en-US">
                <a:latin typeface="Yu Gothic Medium" panose="020B0400000000000000" pitchFamily="34" charset="-128"/>
                <a:ea typeface="Yu Gothic Medium" panose="020B0400000000000000" pitchFamily="34" charset="-128"/>
              </a:rPr>
              <a:t>アデレード・ヒルズの土壌は、その構造や化学的性質が非常に多様です。この地域は、灰褐色または褐色のローム質の砂と、粘土質の下層土壌の上に砂質土壌が混在しています。地形によって土壌の深さも様々で、急斜面から起伏のある丘まであり、丘の頂上には浅い石の多い土壌が、谷底には深い泥炭のような粘土がありま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map of australia with blue spots&#10;&#10;AI-generated content may be incorrect.">
            <a:extLst>
              <a:ext uri="{FF2B5EF4-FFF2-40B4-BE49-F238E27FC236}">
                <a16:creationId xmlns:a16="http://schemas.microsoft.com/office/drawing/2014/main" id="{2BBF5937-2B3E-1267-BCA5-4C384B7AA7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0364" y="0"/>
            <a:ext cx="12191998" cy="6858000"/>
          </a:xfrm>
          <a:prstGeom prst="rect">
            <a:avLst/>
          </a:prstGeom>
          <a:noFill/>
        </p:spPr>
      </p:pic>
      <p:sp>
        <p:nvSpPr>
          <p:cNvPr id="5" name="Title 2">
            <a:extLst>
              <a:ext uri="{FF2B5EF4-FFF2-40B4-BE49-F238E27FC236}">
                <a16:creationId xmlns:a16="http://schemas.microsoft.com/office/drawing/2014/main" id="{C15ED5AB-73CE-4B1F-C5FB-3C5C77DB9385}"/>
              </a:ext>
            </a:extLst>
          </p:cNvPr>
          <p:cNvSpPr txBox="1">
            <a:spLocks/>
          </p:cNvSpPr>
          <p:nvPr/>
        </p:nvSpPr>
        <p:spPr>
          <a:xfrm>
            <a:off x="516163"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2"/>
                </a:solidFill>
                <a:latin typeface="Yu Gothic Medium" panose="020B0400000000000000" pitchFamily="34" charset="-128"/>
                <a:ea typeface="Yu Gothic Medium" panose="020B0400000000000000" pitchFamily="34" charset="-128"/>
              </a:rPr>
              <a:t>タスマニア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6B837AA5-DA1C-14AF-9EA5-9C032FE2A3BB}"/>
              </a:ext>
            </a:extLst>
          </p:cNvPr>
          <p:cNvSpPr txBox="1"/>
          <p:nvPr/>
        </p:nvSpPr>
        <p:spPr>
          <a:xfrm>
            <a:off x="6674615" y="5373176"/>
            <a:ext cx="1081336" cy="406650"/>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ヒューオン </a:t>
            </a:r>
            <a:r>
              <a:rPr lang="en-US" altLang="ja-JP" sz="1400" b="1" dirty="0">
                <a:latin typeface="Yu Gothic" panose="020B0400000000000000" pitchFamily="34" charset="-128"/>
                <a:ea typeface="Yu Gothic" panose="020B0400000000000000" pitchFamily="34" charset="-128"/>
                <a:cs typeface="Hellix SemiBold"/>
              </a:rPr>
              <a:t>/ </a:t>
            </a:r>
            <a:r>
              <a:rPr lang="ja-JP" altLang="en-US" sz="1400" b="1">
                <a:latin typeface="Yu Gothic" panose="020B0400000000000000" pitchFamily="34" charset="-128"/>
                <a:ea typeface="Yu Gothic" panose="020B0400000000000000" pitchFamily="34" charset="-128"/>
                <a:cs typeface="Hellix SemiBold"/>
              </a:rPr>
              <a:t>チャネル</a:t>
            </a:r>
            <a:endParaRPr lang="en-US" sz="1400" b="1" dirty="0">
              <a:latin typeface="Yu Gothic" panose="020B0400000000000000" pitchFamily="34" charset="-128"/>
              <a:ea typeface="Yu Gothic" panose="020B0400000000000000" pitchFamily="34" charset="-128"/>
              <a:cs typeface="Hellix SemiBold"/>
            </a:endParaRPr>
          </a:p>
        </p:txBody>
      </p:sp>
      <p:sp>
        <p:nvSpPr>
          <p:cNvPr id="7" name="object 58">
            <a:extLst>
              <a:ext uri="{FF2B5EF4-FFF2-40B4-BE49-F238E27FC236}">
                <a16:creationId xmlns:a16="http://schemas.microsoft.com/office/drawing/2014/main" id="{E6DE32CD-2799-7EE9-98D4-DE0D0FF49DD2}"/>
              </a:ext>
            </a:extLst>
          </p:cNvPr>
          <p:cNvSpPr txBox="1"/>
          <p:nvPr/>
        </p:nvSpPr>
        <p:spPr>
          <a:xfrm>
            <a:off x="6180524"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ダーウェント・ヴァレー</a:t>
            </a:r>
            <a:endParaRPr lang="en-US" sz="1400" b="1" dirty="0">
              <a:latin typeface="Yu Gothic" panose="020B0400000000000000" pitchFamily="34" charset="-128"/>
              <a:ea typeface="Yu Gothic" panose="020B0400000000000000" pitchFamily="34" charset="-128"/>
              <a:cs typeface="Hellix SemiBold"/>
            </a:endParaRPr>
          </a:p>
        </p:txBody>
      </p:sp>
      <p:sp>
        <p:nvSpPr>
          <p:cNvPr id="8" name="object 58">
            <a:extLst>
              <a:ext uri="{FF2B5EF4-FFF2-40B4-BE49-F238E27FC236}">
                <a16:creationId xmlns:a16="http://schemas.microsoft.com/office/drawing/2014/main" id="{B0DF9642-0C45-7867-BE77-E2C500A8A46D}"/>
              </a:ext>
            </a:extLst>
          </p:cNvPr>
          <p:cNvSpPr txBox="1"/>
          <p:nvPr/>
        </p:nvSpPr>
        <p:spPr>
          <a:xfrm>
            <a:off x="7158236" y="3964712"/>
            <a:ext cx="1871820" cy="21275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コールリバー・バレー</a:t>
            </a:r>
            <a:endParaRPr lang="en-US" sz="1400" b="1" dirty="0">
              <a:latin typeface="Yu Gothic" panose="020B0400000000000000" pitchFamily="34" charset="-128"/>
              <a:ea typeface="Yu Gothic" panose="020B0400000000000000" pitchFamily="34" charset="-128"/>
              <a:cs typeface="Hellix SemiBold"/>
            </a:endParaRPr>
          </a:p>
        </p:txBody>
      </p:sp>
      <p:sp>
        <p:nvSpPr>
          <p:cNvPr id="9" name="object 58">
            <a:extLst>
              <a:ext uri="{FF2B5EF4-FFF2-40B4-BE49-F238E27FC236}">
                <a16:creationId xmlns:a16="http://schemas.microsoft.com/office/drawing/2014/main" id="{B45A7A35-5338-3D65-73D8-4E1983B92703}"/>
              </a:ext>
            </a:extLst>
          </p:cNvPr>
          <p:cNvSpPr txBox="1"/>
          <p:nvPr/>
        </p:nvSpPr>
        <p:spPr>
          <a:xfrm>
            <a:off x="10007442" y="2942434"/>
            <a:ext cx="1270158"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東海岸</a:t>
            </a:r>
            <a:endParaRPr lang="en-US" sz="1400" b="1" dirty="0">
              <a:latin typeface="Yu Gothic" panose="020B0400000000000000" pitchFamily="34" charset="-128"/>
              <a:ea typeface="Yu Gothic" panose="020B0400000000000000" pitchFamily="34" charset="-128"/>
              <a:cs typeface="Hellix SemiBold"/>
            </a:endParaRPr>
          </a:p>
        </p:txBody>
      </p:sp>
      <p:sp>
        <p:nvSpPr>
          <p:cNvPr id="10" name="object 58">
            <a:extLst>
              <a:ext uri="{FF2B5EF4-FFF2-40B4-BE49-F238E27FC236}">
                <a16:creationId xmlns:a16="http://schemas.microsoft.com/office/drawing/2014/main" id="{ABDEDE6C-425C-6CAF-0498-C1DB34FFFE1E}"/>
              </a:ext>
            </a:extLst>
          </p:cNvPr>
          <p:cNvSpPr txBox="1"/>
          <p:nvPr/>
        </p:nvSpPr>
        <p:spPr>
          <a:xfrm>
            <a:off x="5605133" y="1467582"/>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北西部</a:t>
            </a:r>
            <a:endParaRPr lang="en-US" sz="1400" b="1" dirty="0">
              <a:latin typeface="Yu Gothic" panose="020B0400000000000000" pitchFamily="34" charset="-128"/>
              <a:ea typeface="Yu Gothic" panose="020B0400000000000000" pitchFamily="34" charset="-128"/>
              <a:cs typeface="Hellix SemiBold"/>
            </a:endParaRPr>
          </a:p>
        </p:txBody>
      </p:sp>
      <p:sp>
        <p:nvSpPr>
          <p:cNvPr id="11" name="object 58">
            <a:extLst>
              <a:ext uri="{FF2B5EF4-FFF2-40B4-BE49-F238E27FC236}">
                <a16:creationId xmlns:a16="http://schemas.microsoft.com/office/drawing/2014/main" id="{6880D045-90FA-0BCD-37D9-EC9706689C75}"/>
              </a:ext>
            </a:extLst>
          </p:cNvPr>
          <p:cNvSpPr txBox="1"/>
          <p:nvPr/>
        </p:nvSpPr>
        <p:spPr>
          <a:xfrm>
            <a:off x="9044693" y="1365611"/>
            <a:ext cx="907027" cy="406650"/>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パイパーズ・リバー</a:t>
            </a:r>
            <a:endParaRPr lang="en-US" sz="1400" b="1" dirty="0">
              <a:latin typeface="Yu Gothic" panose="020B0400000000000000" pitchFamily="34" charset="-128"/>
              <a:ea typeface="Yu Gothic" panose="020B0400000000000000" pitchFamily="34" charset="-128"/>
              <a:cs typeface="Hellix SemiBold"/>
            </a:endParaRPr>
          </a:p>
        </p:txBody>
      </p:sp>
      <p:sp>
        <p:nvSpPr>
          <p:cNvPr id="12" name="object 58">
            <a:extLst>
              <a:ext uri="{FF2B5EF4-FFF2-40B4-BE49-F238E27FC236}">
                <a16:creationId xmlns:a16="http://schemas.microsoft.com/office/drawing/2014/main" id="{43E05730-C751-D9D1-8AC6-CEFB0C789CA3}"/>
              </a:ext>
            </a:extLst>
          </p:cNvPr>
          <p:cNvSpPr txBox="1"/>
          <p:nvPr/>
        </p:nvSpPr>
        <p:spPr>
          <a:xfrm>
            <a:off x="7337812" y="2349793"/>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Yu Gothic" panose="020B0400000000000000" pitchFamily="34" charset="-128"/>
                <a:ea typeface="Yu Gothic" panose="020B0400000000000000" pitchFamily="34" charset="-128"/>
                <a:cs typeface="Hellix SemiBold"/>
              </a:rPr>
              <a:t>テイマー・バレー</a:t>
            </a:r>
            <a:endParaRPr lang="en-US" sz="1400" b="1" dirty="0">
              <a:latin typeface="Yu Gothic" panose="020B0400000000000000" pitchFamily="34" charset="-128"/>
              <a:ea typeface="Yu Gothic" panose="020B0400000000000000" pitchFamily="34" charset="-128"/>
              <a:cs typeface="Hellix SemiBold"/>
            </a:endParaRPr>
          </a:p>
        </p:txBody>
      </p:sp>
      <p:sp>
        <p:nvSpPr>
          <p:cNvPr id="13" name="Title 2">
            <a:extLst>
              <a:ext uri="{FF2B5EF4-FFF2-40B4-BE49-F238E27FC236}">
                <a16:creationId xmlns:a16="http://schemas.microsoft.com/office/drawing/2014/main" id="{B9EB7ED7-21F9-C8DF-88BE-AC755CFCEEA1}"/>
              </a:ext>
            </a:extLst>
          </p:cNvPr>
          <p:cNvSpPr txBox="1">
            <a:spLocks/>
          </p:cNvSpPr>
          <p:nvPr/>
        </p:nvSpPr>
        <p:spPr>
          <a:xfrm>
            <a:off x="626166" y="1365611"/>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a:solidFill>
                  <a:schemeClr val="accent3"/>
                </a:solidFill>
                <a:latin typeface="Yu Gothic Medium" panose="020B0400000000000000" pitchFamily="34" charset="-128"/>
                <a:ea typeface="Yu Gothic Medium" panose="020B0400000000000000" pitchFamily="34" charset="-128"/>
              </a:rPr>
              <a:t>ワイン産地</a:t>
            </a:r>
            <a:endParaRPr lang="en-US" sz="3200" dirty="0">
              <a:solidFill>
                <a:schemeClr val="accent3"/>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806142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ja-JP" altLang="en-US">
                <a:latin typeface="Yu Gothic Medium" panose="020B0400000000000000" pitchFamily="34" charset="-128"/>
                <a:ea typeface="Yu Gothic Medium" panose="020B0400000000000000" pitchFamily="34" charset="-128"/>
              </a:rPr>
              <a:t>上質な冷涼気候の地域</a:t>
            </a:r>
          </a:p>
          <a:p>
            <a:r>
              <a:rPr lang="ja-JP" altLang="en-US">
                <a:latin typeface="Yu Gothic Medium" panose="020B0400000000000000" pitchFamily="34" charset="-128"/>
                <a:ea typeface="Yu Gothic Medium" panose="020B0400000000000000" pitchFamily="34" charset="-128"/>
              </a:rPr>
              <a:t>スパークリング・ワインのワンダーランド</a:t>
            </a:r>
          </a:p>
          <a:p>
            <a:r>
              <a:rPr lang="ja-JP" altLang="en-US">
                <a:latin typeface="Yu Gothic Medium" panose="020B0400000000000000" pitchFamily="34" charset="-128"/>
                <a:ea typeface="Yu Gothic Medium" panose="020B0400000000000000" pitchFamily="34" charset="-128"/>
              </a:rPr>
              <a:t>グルメパラダイス</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タスマニア</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1476521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4C7EF018-9C6F-918F-D725-8186D746745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2503" r="27538"/>
          <a:stretch/>
        </p:blipFill>
        <p:spPr>
          <a:xfrm>
            <a:off x="-1" y="7938"/>
            <a:ext cx="6172200" cy="6850062"/>
          </a:xfrm>
        </p:spPr>
      </p:pic>
      <p:sp>
        <p:nvSpPr>
          <p:cNvPr id="15" name="TextBox 14">
            <a:extLst>
              <a:ext uri="{FF2B5EF4-FFF2-40B4-BE49-F238E27FC236}">
                <a16:creationId xmlns:a16="http://schemas.microsoft.com/office/drawing/2014/main" id="{5AE45E31-0881-4BC3-BBD0-80BFC043631D}"/>
              </a:ext>
            </a:extLst>
          </p:cNvPr>
          <p:cNvSpPr txBox="1"/>
          <p:nvPr/>
        </p:nvSpPr>
        <p:spPr>
          <a:xfrm>
            <a:off x="527854" y="1262672"/>
            <a:ext cx="5183398" cy="1077218"/>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温和気候</a:t>
            </a:r>
          </a:p>
          <a:p>
            <a:pPr algn="l"/>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CC609344-2BCA-0BF4-DFDF-8EA1923F4DA5}"/>
              </a:ext>
            </a:extLst>
          </p:cNvPr>
          <p:cNvSpPr txBox="1"/>
          <p:nvPr/>
        </p:nvSpPr>
        <p:spPr>
          <a:xfrm>
            <a:off x="527854" y="1888323"/>
            <a:ext cx="3849274" cy="536942"/>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タスマン海、バス海峡、インド洋からの</a:t>
            </a:r>
          </a:p>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海洋気候の影響を受ける。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4A5A9356-B39E-3D80-A2ED-6E269825497B}"/>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1F2D2688-D25F-A62E-85BD-F41E1535E4A8}"/>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タスマニア</a:t>
            </a:r>
            <a:endParaRPr lang="en-US"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0–126M (0–4,147FT)</a:t>
            </a:r>
          </a:p>
          <a:p>
            <a:r>
              <a:rPr lang="ja-JP" altLang="en-US" sz="1400">
                <a:solidFill>
                  <a:srgbClr val="B2D8BE"/>
                </a:solidFill>
                <a:latin typeface="Yu Gothic Medium" panose="020B0400000000000000" pitchFamily="34" charset="-128"/>
                <a:ea typeface="Yu Gothic Medium" panose="020B0400000000000000" pitchFamily="34" charset="-128"/>
              </a:rPr>
              <a:t>ほとんどの畑が標高</a:t>
            </a:r>
            <a:r>
              <a:rPr lang="en-US" altLang="ja-JP" sz="1400" dirty="0">
                <a:solidFill>
                  <a:srgbClr val="B2D8BE"/>
                </a:solidFill>
                <a:latin typeface="Yu Gothic Medium" panose="020B0400000000000000" pitchFamily="34" charset="-128"/>
                <a:ea typeface="Yu Gothic Medium" panose="020B0400000000000000" pitchFamily="34" charset="-128"/>
              </a:rPr>
              <a:t>100</a:t>
            </a:r>
            <a:r>
              <a:rPr lang="en-US" sz="1400" dirty="0">
                <a:solidFill>
                  <a:srgbClr val="B2D8BE"/>
                </a:solidFill>
                <a:latin typeface="Yu Gothic Medium" panose="020B0400000000000000" pitchFamily="34" charset="-128"/>
                <a:ea typeface="Yu Gothic Medium" panose="020B0400000000000000" pitchFamily="34" charset="-128"/>
              </a:rPr>
              <a:t>M(328FT)</a:t>
            </a:r>
          </a:p>
          <a:p>
            <a:r>
              <a:rPr lang="ja-JP" altLang="en-US" sz="1400">
                <a:solidFill>
                  <a:srgbClr val="B2D8BE"/>
                </a:solidFill>
                <a:latin typeface="Yu Gothic Medium" panose="020B0400000000000000" pitchFamily="34" charset="-128"/>
                <a:ea typeface="Yu Gothic Medium" panose="020B0400000000000000" pitchFamily="34" charset="-128"/>
              </a:rPr>
              <a:t>以下のところにある</a:t>
            </a:r>
            <a:endParaRPr lang="en-US" sz="1400" dirty="0">
              <a:solidFill>
                <a:srgbClr val="B2D8BE"/>
              </a:solidFill>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FC84DB84-6E4A-6F52-22C0-353962E71FB0}"/>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0948CE1-FE14-BC65-A004-98B00CA2D39B}"/>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DC64624D-6CEF-7C44-3A55-50374089C4C9}"/>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ED92E8F5-2478-4344-5E52-DAAE0CBD7988}"/>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9158BE7A-DCEC-9E6B-9C56-3813F6D8DDD2}"/>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C05C1098-4B01-B31E-E365-7EF31219CBFC}"/>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B26A1BC0-D140-1DE9-6648-91F466E9114C}"/>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4976B1D2-20DE-88DE-DECD-2410294A485E}"/>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37" name="Title 7">
            <a:extLst>
              <a:ext uri="{FF2B5EF4-FFF2-40B4-BE49-F238E27FC236}">
                <a16:creationId xmlns:a16="http://schemas.microsoft.com/office/drawing/2014/main" id="{7589DF79-62D8-B696-54C5-AB07B5D970F5}"/>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ED724238-DEC2-B25F-A909-4A70342D0859}"/>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F340A444-7179-36FD-8D59-6DB3FA1C1FBE}"/>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EECCC2E4-1A2E-B9F8-543B-5185F11ED8A4}"/>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C1EA5AA6-C78A-5C39-3529-13C4340DD62B}"/>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66099894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br>
              <a:rPr lang="ja-JP" altLang="en-US">
                <a:solidFill>
                  <a:schemeClr val="accent1"/>
                </a:solidFill>
                <a:latin typeface="Yu Gothic Medium" panose="020B0400000000000000" pitchFamily="34" charset="-128"/>
                <a:ea typeface="Yu Gothic Medium" panose="020B0400000000000000" pitchFamily="34" charset="-128"/>
              </a:rPr>
            </a:b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78231" cy="1530521"/>
          </a:xfrm>
        </p:spPr>
        <p:txBody>
          <a:bodyPr/>
          <a:lstStyle/>
          <a:p>
            <a:r>
              <a:rPr lang="ja-JP" altLang="en-US">
                <a:latin typeface="Yu Gothic Medium" panose="020B0400000000000000" pitchFamily="34" charset="-128"/>
                <a:ea typeface="Yu Gothic Medium" panose="020B0400000000000000" pitchFamily="34" charset="-128"/>
              </a:rPr>
              <a:t>斜面下部では、古代の砂岩、泥岩、河川堆積物、火山性の火成岩がブドウ畑の土壌を構成しています。ダーウェント・ヴァレーでは砂岩と片岩が、コール・リヴァー・ヴァレーには泥炭質の沖積土と砂質で腐植質の低い土壌が見られます。パイパーズ・ヴァレーは深く水はけの良い、破砕性の土壌を誇り、テイマー・ヴァレー は粘土と石灰岩をベースにした砂利質の玄武岩です。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1813366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0773-CC6D-7F75-8755-6FA9193CE70A}"/>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7C48DBF-B4C5-600F-2035-498DB27D15DF}"/>
              </a:ext>
            </a:extLst>
          </p:cNvPr>
          <p:cNvCxnSpPr>
            <a:cxnSpLocks/>
          </p:cNvCxnSpPr>
          <p:nvPr/>
        </p:nvCxnSpPr>
        <p:spPr>
          <a:xfrm flipV="1">
            <a:off x="7528500" y="2249999"/>
            <a:ext cx="0" cy="193117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2E8CF5-64B3-3D84-6D73-20658B5D8308}"/>
              </a:ext>
            </a:extLst>
          </p:cNvPr>
          <p:cNvCxnSpPr>
            <a:cxnSpLocks/>
          </p:cNvCxnSpPr>
          <p:nvPr/>
        </p:nvCxnSpPr>
        <p:spPr>
          <a:xfrm>
            <a:off x="6518606" y="2249999"/>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32AE74C4-3026-1244-E9D4-E4A2013BED71}"/>
              </a:ext>
            </a:extLst>
          </p:cNvPr>
          <p:cNvSpPr txBox="1">
            <a:spLocks/>
          </p:cNvSpPr>
          <p:nvPr/>
        </p:nvSpPr>
        <p:spPr>
          <a:xfrm>
            <a:off x="410407" y="590594"/>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000">
                <a:solidFill>
                  <a:schemeClr val="accent2"/>
                </a:solidFill>
                <a:latin typeface="Yu Gothic Medium" panose="020B0400000000000000" pitchFamily="34" charset="-128"/>
                <a:ea typeface="Yu Gothic Medium" panose="020B0400000000000000" pitchFamily="34" charset="-128"/>
              </a:rPr>
              <a:t>シャルドネ</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25" name="object 58">
            <a:extLst>
              <a:ext uri="{FF2B5EF4-FFF2-40B4-BE49-F238E27FC236}">
                <a16:creationId xmlns:a16="http://schemas.microsoft.com/office/drawing/2014/main" id="{2EA9F583-5BDF-1068-0AC0-8887242F0AFB}"/>
              </a:ext>
            </a:extLst>
          </p:cNvPr>
          <p:cNvSpPr txBox="1"/>
          <p:nvPr/>
        </p:nvSpPr>
        <p:spPr>
          <a:xfrm>
            <a:off x="8218958" y="2746014"/>
            <a:ext cx="3048807" cy="1276600"/>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レモン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リンゴ</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熟した桃</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柑橘類</a:t>
            </a: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ネクタリン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メロン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マンゴー</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パイナップル</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6" name="Picture Placeholder 8">
            <a:extLst>
              <a:ext uri="{FF2B5EF4-FFF2-40B4-BE49-F238E27FC236}">
                <a16:creationId xmlns:a16="http://schemas.microsoft.com/office/drawing/2014/main" id="{46D489B3-1B0A-0413-4F33-F48F610FF1F2}"/>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p:blipFill>
        <p:spPr>
          <a:xfrm>
            <a:off x="5255030" y="593768"/>
            <a:ext cx="2114328" cy="6400800"/>
          </a:xfrm>
          <a:prstGeom prst="rect">
            <a:avLst/>
          </a:prstGeom>
        </p:spPr>
      </p:pic>
      <p:sp>
        <p:nvSpPr>
          <p:cNvPr id="27" name="object 10">
            <a:extLst>
              <a:ext uri="{FF2B5EF4-FFF2-40B4-BE49-F238E27FC236}">
                <a16:creationId xmlns:a16="http://schemas.microsoft.com/office/drawing/2014/main" id="{3947A177-C554-4AE3-AAB9-23BBCEABD898}"/>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8" name="object 58">
            <a:extLst>
              <a:ext uri="{FF2B5EF4-FFF2-40B4-BE49-F238E27FC236}">
                <a16:creationId xmlns:a16="http://schemas.microsoft.com/office/drawing/2014/main" id="{43C1CD94-8EF6-D078-E33B-A9D853397B2F}"/>
              </a:ext>
            </a:extLst>
          </p:cNvPr>
          <p:cNvSpPr txBox="1"/>
          <p:nvPr/>
        </p:nvSpPr>
        <p:spPr>
          <a:xfrm>
            <a:off x="8218960" y="2485697"/>
            <a:ext cx="3246242" cy="263534"/>
          </a:xfrm>
          <a:prstGeom prst="rect">
            <a:avLst/>
          </a:prstGeom>
          <a:noFill/>
        </p:spPr>
        <p:txBody>
          <a:bodyPr vert="horz" wrap="square" lIns="0" tIns="17145" rIns="0" bIns="0" rtlCol="0">
            <a:spAutoFit/>
          </a:bodyPr>
          <a:lstStyle/>
          <a:p>
            <a:pPr>
              <a:buClr>
                <a:srgbClr val="F40000"/>
              </a:buClr>
            </a:pPr>
            <a:r>
              <a:rPr lang="ja-JP" altLang="en-US" sz="1600">
                <a:latin typeface="Yu Gothic Medium" panose="020B0400000000000000" pitchFamily="34" charset="-128"/>
                <a:ea typeface="Yu Gothic Medium" panose="020B0400000000000000" pitchFamily="34" charset="-128"/>
                <a:cs typeface="Hellix SemiBold"/>
              </a:rPr>
              <a:t>典型的な</a:t>
            </a:r>
            <a:r>
              <a:rPr lang="en-US" altLang="ja-JP" sz="1600" dirty="0">
                <a:latin typeface="Yu Gothic Medium" panose="020B0400000000000000" pitchFamily="34" charset="-128"/>
                <a:ea typeface="Yu Gothic Medium" panose="020B0400000000000000" pitchFamily="34" charset="-128"/>
                <a:cs typeface="Hellix SemiBold"/>
              </a:rPr>
              <a:t> </a:t>
            </a:r>
            <a:r>
              <a:rPr lang="ja-JP" altLang="en-US" sz="1600">
                <a:latin typeface="Yu Gothic Medium" panose="020B0400000000000000" pitchFamily="34" charset="-128"/>
                <a:ea typeface="Yu Gothic Medium" panose="020B0400000000000000" pitchFamily="34" charset="-128"/>
                <a:cs typeface="Hellix SemiBold"/>
              </a:rPr>
              <a:t>味わい</a:t>
            </a:r>
            <a:endParaRPr lang="en-US" sz="1600" dirty="0">
              <a:latin typeface="Yu Gothic Medium" panose="020B0400000000000000" pitchFamily="34" charset="-128"/>
              <a:ea typeface="Yu Gothic Medium" panose="020B0400000000000000" pitchFamily="34" charset="-128"/>
              <a:cs typeface="Hellix SemiBold"/>
            </a:endParaRPr>
          </a:p>
        </p:txBody>
      </p:sp>
      <p:sp>
        <p:nvSpPr>
          <p:cNvPr id="29" name="object 58">
            <a:extLst>
              <a:ext uri="{FF2B5EF4-FFF2-40B4-BE49-F238E27FC236}">
                <a16:creationId xmlns:a16="http://schemas.microsoft.com/office/drawing/2014/main" id="{22F92B68-18C5-2370-8FBE-1674F4D3EF0B}"/>
              </a:ext>
            </a:extLst>
          </p:cNvPr>
          <p:cNvSpPr txBox="1"/>
          <p:nvPr/>
        </p:nvSpPr>
        <p:spPr>
          <a:xfrm>
            <a:off x="8226025" y="4022614"/>
            <a:ext cx="3869183" cy="263534"/>
          </a:xfrm>
          <a:prstGeom prst="rect">
            <a:avLst/>
          </a:prstGeom>
          <a:noFill/>
        </p:spPr>
        <p:txBody>
          <a:bodyPr vert="horz" wrap="square" lIns="0" tIns="17145" rIns="0" bIns="0" rtlCol="0">
            <a:spAutoFit/>
          </a:bodyPr>
          <a:lstStyle/>
          <a:p>
            <a:pPr>
              <a:buClr>
                <a:srgbClr val="F40000"/>
              </a:buClr>
            </a:pPr>
            <a:r>
              <a:rPr lang="ja-JP" altLang="en-US" sz="1600">
                <a:latin typeface="Yu Gothic Medium" panose="020B0400000000000000" pitchFamily="34" charset="-128"/>
                <a:ea typeface="Yu Gothic Medium" panose="020B0400000000000000" pitchFamily="34" charset="-128"/>
                <a:cs typeface="Hellix SemiBold"/>
              </a:rPr>
              <a:t>典型的なオーク樽熟成の風味</a:t>
            </a:r>
            <a:endParaRPr lang="en-US" sz="1600" dirty="0">
              <a:latin typeface="Yu Gothic Medium" panose="020B0400000000000000" pitchFamily="34" charset="-128"/>
              <a:ea typeface="Yu Gothic Medium" panose="020B0400000000000000" pitchFamily="34" charset="-128"/>
              <a:cs typeface="Hellix SemiBold"/>
            </a:endParaRPr>
          </a:p>
        </p:txBody>
      </p:sp>
      <p:sp>
        <p:nvSpPr>
          <p:cNvPr id="31" name="Oval 30">
            <a:extLst>
              <a:ext uri="{FF2B5EF4-FFF2-40B4-BE49-F238E27FC236}">
                <a16:creationId xmlns:a16="http://schemas.microsoft.com/office/drawing/2014/main" id="{A3B47F60-37C2-228E-87B4-2FF399037B96}"/>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C8713672-C46E-29D5-7282-3A8EB74842B5}"/>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4C506203-B67D-996A-D79E-A9E95FD6992B}"/>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56F5A378-D8E3-8158-B82D-1AE8F6CDEFB6}"/>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0A931E63-CA0A-0C61-7BBC-D4904F34EB63}"/>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A276B527-3F74-A4B3-2E8E-4F169614BD16}"/>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F143A404-E098-CFBB-9B9E-1D2673E56AA8}"/>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7A670599-216B-78C6-795C-B4AFA99B983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385F70D5-0AAE-7330-CF6A-CFDE4C79CD7F}"/>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Title 2">
            <a:extLst>
              <a:ext uri="{FF2B5EF4-FFF2-40B4-BE49-F238E27FC236}">
                <a16:creationId xmlns:a16="http://schemas.microsoft.com/office/drawing/2014/main" id="{05858331-B91B-3040-6933-C5DA3B4C1462}"/>
              </a:ext>
            </a:extLst>
          </p:cNvPr>
          <p:cNvSpPr txBox="1"/>
          <p:nvPr/>
        </p:nvSpPr>
        <p:spPr>
          <a:xfrm>
            <a:off x="2968934" y="2620133"/>
            <a:ext cx="12287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0" name="Oval 49">
            <a:extLst>
              <a:ext uri="{FF2B5EF4-FFF2-40B4-BE49-F238E27FC236}">
                <a16:creationId xmlns:a16="http://schemas.microsoft.com/office/drawing/2014/main" id="{C60D2C82-E465-B6C5-E6A5-BC840841803B}"/>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F8F6C8DF-211D-AF74-02A2-508053472131}"/>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A25ABC84-418C-4E68-AADD-2EF89305BF3F}"/>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CC77E231-CBF9-0123-F291-CA8861ECD78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56190F25-FA90-F2EC-622F-C28C6C210F83}"/>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D92611D8-2788-2CC1-D42B-FF8F32A70D01}"/>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0791826-28B0-92F8-3105-2DE6889565B2}"/>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CF6C6A35-7B7C-FE24-E327-9913D12D6F0E}"/>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DA85B4DA-2122-F3FC-D4A4-A50161E778CE}"/>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2CC9B87E-8CBE-EFCC-CBE9-DB6BE784394A}"/>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15966201-5C56-69E8-12FC-B9921FB6E2B3}"/>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50325636-E7FE-886F-0188-CCD110E053DD}"/>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2FCAC241-C45A-F5DD-BE99-80DBA855D3FA}"/>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7E49F1F-3D8D-D2C3-E567-06F9ADCEABC2}"/>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AEC0ABBA-717D-0FFE-982C-81574EF17AC3}"/>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0" name="Oval 129">
            <a:extLst>
              <a:ext uri="{FF2B5EF4-FFF2-40B4-BE49-F238E27FC236}">
                <a16:creationId xmlns:a16="http://schemas.microsoft.com/office/drawing/2014/main" id="{FD0DAF9E-A5A9-15F1-D195-314ED2206397}"/>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1" name="Oval 130">
            <a:extLst>
              <a:ext uri="{FF2B5EF4-FFF2-40B4-BE49-F238E27FC236}">
                <a16:creationId xmlns:a16="http://schemas.microsoft.com/office/drawing/2014/main" id="{74BD66F6-AE3D-7D1A-3D81-0C9CBA2FE842}"/>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3" name="Oval 132">
            <a:extLst>
              <a:ext uri="{FF2B5EF4-FFF2-40B4-BE49-F238E27FC236}">
                <a16:creationId xmlns:a16="http://schemas.microsoft.com/office/drawing/2014/main" id="{2FE22A79-8FEF-3F4D-8EAC-5539E38AC3DD}"/>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4" name="Oval 133">
            <a:extLst>
              <a:ext uri="{FF2B5EF4-FFF2-40B4-BE49-F238E27FC236}">
                <a16:creationId xmlns:a16="http://schemas.microsoft.com/office/drawing/2014/main" id="{D1B5A34B-C54C-C963-37D8-772381BA87EE}"/>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5" name="Oval 134">
            <a:extLst>
              <a:ext uri="{FF2B5EF4-FFF2-40B4-BE49-F238E27FC236}">
                <a16:creationId xmlns:a16="http://schemas.microsoft.com/office/drawing/2014/main" id="{4C29FEAA-CC2F-5F74-875D-A37C26782536}"/>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8" name="Oval 137">
            <a:extLst>
              <a:ext uri="{FF2B5EF4-FFF2-40B4-BE49-F238E27FC236}">
                <a16:creationId xmlns:a16="http://schemas.microsoft.com/office/drawing/2014/main" id="{4474D014-32AB-F92A-8FFD-4FCC2C50C536}"/>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D18C285C-D0CC-BF92-0E38-C18330489478}"/>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F18056E3-9334-0480-14D2-3413B55FFAD2}"/>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9A7BEB57-B80E-C5A6-B097-42F80F191E6D}"/>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6E93E5C8-12D4-AEED-FECE-EAE96FA3695F}"/>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A260C98A-7A59-9632-9D38-FB9D26C38502}"/>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A5E8B954-EC87-01D5-E877-78DD30114533}"/>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F0D112AF-ADA8-B45E-6257-5332B99F5DDA}"/>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9207B1D4-6C1B-16BA-D3CC-14E251ACA9D9}"/>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C32AB242-07A5-0FF9-4138-D11A08C04B54}"/>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Oval 147">
            <a:extLst>
              <a:ext uri="{FF2B5EF4-FFF2-40B4-BE49-F238E27FC236}">
                <a16:creationId xmlns:a16="http://schemas.microsoft.com/office/drawing/2014/main" id="{2C327C47-2025-8D1B-0D45-9FA9105608BA}"/>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Oval 148">
            <a:extLst>
              <a:ext uri="{FF2B5EF4-FFF2-40B4-BE49-F238E27FC236}">
                <a16:creationId xmlns:a16="http://schemas.microsoft.com/office/drawing/2014/main" id="{0EAC4F88-18F9-DAB5-9A0B-C34BBEE3626E}"/>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0" name="Oval 149">
            <a:extLst>
              <a:ext uri="{FF2B5EF4-FFF2-40B4-BE49-F238E27FC236}">
                <a16:creationId xmlns:a16="http://schemas.microsoft.com/office/drawing/2014/main" id="{D1D13EA5-97AD-061E-B4E7-12525334AF9F}"/>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1" name="Oval 150">
            <a:extLst>
              <a:ext uri="{FF2B5EF4-FFF2-40B4-BE49-F238E27FC236}">
                <a16:creationId xmlns:a16="http://schemas.microsoft.com/office/drawing/2014/main" id="{BAD1CAB4-AB24-3159-7D18-00A91742C7E9}"/>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2" name="Oval 151">
            <a:extLst>
              <a:ext uri="{FF2B5EF4-FFF2-40B4-BE49-F238E27FC236}">
                <a16:creationId xmlns:a16="http://schemas.microsoft.com/office/drawing/2014/main" id="{624F89C0-FBF8-D177-8419-F2229F273D72}"/>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1E6C9169-8014-69E1-68C1-D0E47374A36D}"/>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B41B17AD-A573-E241-7080-8A093AD91D28}"/>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63A675EF-FD69-A358-FC2C-981267B1B338}"/>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87B2CAF3-DC97-AF28-2293-4D201B65AF24}"/>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1707A33A-735B-B20E-9FCF-4A999AE158CB}"/>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F5CF9899-F8D7-7593-0C02-CEE4004BDA50}"/>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8E91887B-30BF-82A3-0EC3-BF123587C445}"/>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E097C303-6261-DE87-3E14-0951B1B7EAC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Title 2">
            <a:extLst>
              <a:ext uri="{FF2B5EF4-FFF2-40B4-BE49-F238E27FC236}">
                <a16:creationId xmlns:a16="http://schemas.microsoft.com/office/drawing/2014/main" id="{AF6B1580-DD3B-DC15-4686-64A226044161}"/>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62" name="Title 2">
            <a:extLst>
              <a:ext uri="{FF2B5EF4-FFF2-40B4-BE49-F238E27FC236}">
                <a16:creationId xmlns:a16="http://schemas.microsoft.com/office/drawing/2014/main" id="{128E0EDE-9C18-1729-831A-E90738731765}"/>
              </a:ext>
            </a:extLst>
          </p:cNvPr>
          <p:cNvSpPr txBox="1"/>
          <p:nvPr/>
        </p:nvSpPr>
        <p:spPr>
          <a:xfrm>
            <a:off x="3359151" y="5801005"/>
            <a:ext cx="12558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63" name="Title 2">
            <a:extLst>
              <a:ext uri="{FF2B5EF4-FFF2-40B4-BE49-F238E27FC236}">
                <a16:creationId xmlns:a16="http://schemas.microsoft.com/office/drawing/2014/main" id="{C3B521D8-4871-0B03-B25B-710E810C407C}"/>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64" name="Straight Connector 163">
            <a:extLst>
              <a:ext uri="{FF2B5EF4-FFF2-40B4-BE49-F238E27FC236}">
                <a16:creationId xmlns:a16="http://schemas.microsoft.com/office/drawing/2014/main" id="{7249B77A-5378-D812-F0B8-DD0C7BBCA6EF}"/>
              </a:ext>
            </a:extLst>
          </p:cNvPr>
          <p:cNvCxnSpPr>
            <a:cxnSpLocks/>
          </p:cNvCxnSpPr>
          <p:nvPr/>
        </p:nvCxnSpPr>
        <p:spPr>
          <a:xfrm>
            <a:off x="7531443" y="262727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DDF3017A-38DC-328B-4B8F-B306B1A6FC79}"/>
              </a:ext>
            </a:extLst>
          </p:cNvPr>
          <p:cNvCxnSpPr>
            <a:cxnSpLocks/>
          </p:cNvCxnSpPr>
          <p:nvPr/>
        </p:nvCxnSpPr>
        <p:spPr>
          <a:xfrm>
            <a:off x="7531443" y="418117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6" name="Group 165">
            <a:extLst>
              <a:ext uri="{FF2B5EF4-FFF2-40B4-BE49-F238E27FC236}">
                <a16:creationId xmlns:a16="http://schemas.microsoft.com/office/drawing/2014/main" id="{0AD1B71A-883C-9409-71BF-9098585FD567}"/>
              </a:ext>
            </a:extLst>
          </p:cNvPr>
          <p:cNvGrpSpPr/>
          <p:nvPr/>
        </p:nvGrpSpPr>
        <p:grpSpPr>
          <a:xfrm>
            <a:off x="4068414" y="6152078"/>
            <a:ext cx="278634" cy="272668"/>
            <a:chOff x="8032638" y="5926610"/>
            <a:chExt cx="278634" cy="272668"/>
          </a:xfrm>
        </p:grpSpPr>
        <p:sp>
          <p:nvSpPr>
            <p:cNvPr id="167" name="Freeform 166">
              <a:extLst>
                <a:ext uri="{FF2B5EF4-FFF2-40B4-BE49-F238E27FC236}">
                  <a16:creationId xmlns:a16="http://schemas.microsoft.com/office/drawing/2014/main" id="{C8656CBC-6CB2-9085-D22A-060249D56F85}"/>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68" name="Freeform 167">
              <a:extLst>
                <a:ext uri="{FF2B5EF4-FFF2-40B4-BE49-F238E27FC236}">
                  <a16:creationId xmlns:a16="http://schemas.microsoft.com/office/drawing/2014/main" id="{B4BFC354-3E9B-9EC8-ED99-16B874627A78}"/>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69" name="Straight Connector 168">
            <a:extLst>
              <a:ext uri="{FF2B5EF4-FFF2-40B4-BE49-F238E27FC236}">
                <a16:creationId xmlns:a16="http://schemas.microsoft.com/office/drawing/2014/main" id="{07D6D4B3-139C-A9D9-2F44-FD9B59B87DD8}"/>
              </a:ext>
            </a:extLst>
          </p:cNvPr>
          <p:cNvCxnSpPr>
            <a:cxnSpLocks/>
          </p:cNvCxnSpPr>
          <p:nvPr/>
        </p:nvCxnSpPr>
        <p:spPr>
          <a:xfrm>
            <a:off x="350798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0" name="object 58">
            <a:extLst>
              <a:ext uri="{FF2B5EF4-FFF2-40B4-BE49-F238E27FC236}">
                <a16:creationId xmlns:a16="http://schemas.microsoft.com/office/drawing/2014/main" id="{B4ACC85F-2E1F-7994-D38D-3BDA552F31F6}"/>
              </a:ext>
            </a:extLst>
          </p:cNvPr>
          <p:cNvSpPr txBox="1"/>
          <p:nvPr/>
        </p:nvSpPr>
        <p:spPr>
          <a:xfrm>
            <a:off x="8218958" y="4768309"/>
            <a:ext cx="3048807" cy="1276599"/>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トースト</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ヴァニラ</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バター</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トフィー</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蜂蜜</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クレーム・</a:t>
            </a:r>
            <a:br>
              <a:rPr lang="ja-JP" altLang="en-US" sz="1600">
                <a:latin typeface="Yu Gothic Medium" panose="020B0400000000000000" pitchFamily="34" charset="-128"/>
                <a:ea typeface="Yu Gothic Medium" panose="020B0400000000000000" pitchFamily="34" charset="-128"/>
                <a:cs typeface="Hellix SemiBold"/>
              </a:rPr>
            </a:br>
            <a:r>
              <a:rPr lang="ja-JP" altLang="en-US" sz="1600">
                <a:latin typeface="Yu Gothic Medium" panose="020B0400000000000000" pitchFamily="34" charset="-128"/>
                <a:ea typeface="Yu Gothic Medium" panose="020B0400000000000000" pitchFamily="34" charset="-128"/>
                <a:cs typeface="Hellix SemiBold"/>
              </a:rPr>
              <a:t>ブリュレ</a:t>
            </a: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シナモン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ココナッツ</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ヌガー</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トーストアーモンド</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スパイス</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チョーク</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ミネラル感</a:t>
            </a:r>
            <a:endParaRPr lang="en-AU" sz="1600" dirty="0">
              <a:latin typeface="Yu Gothic Medium" panose="020B0400000000000000" pitchFamily="34" charset="-128"/>
              <a:ea typeface="Yu Gothic Medium" panose="020B0400000000000000" pitchFamily="34" charset="-128"/>
              <a:cs typeface="Hellix SemiBold"/>
            </a:endParaRPr>
          </a:p>
        </p:txBody>
      </p:sp>
      <p:grpSp>
        <p:nvGrpSpPr>
          <p:cNvPr id="171" name="Group 170">
            <a:extLst>
              <a:ext uri="{FF2B5EF4-FFF2-40B4-BE49-F238E27FC236}">
                <a16:creationId xmlns:a16="http://schemas.microsoft.com/office/drawing/2014/main" id="{6D32A995-BE29-691F-A71E-3F08164C936D}"/>
              </a:ext>
            </a:extLst>
          </p:cNvPr>
          <p:cNvGrpSpPr/>
          <p:nvPr/>
        </p:nvGrpSpPr>
        <p:grpSpPr>
          <a:xfrm rot="10800000">
            <a:off x="3348886" y="6152078"/>
            <a:ext cx="278634" cy="272668"/>
            <a:chOff x="8032638" y="5926610"/>
            <a:chExt cx="278634" cy="272668"/>
          </a:xfrm>
        </p:grpSpPr>
        <p:sp>
          <p:nvSpPr>
            <p:cNvPr id="172" name="Freeform 171">
              <a:extLst>
                <a:ext uri="{FF2B5EF4-FFF2-40B4-BE49-F238E27FC236}">
                  <a16:creationId xmlns:a16="http://schemas.microsoft.com/office/drawing/2014/main" id="{FB626BE4-462F-FBAF-C8E6-AD884870625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73" name="Freeform 172">
              <a:extLst>
                <a:ext uri="{FF2B5EF4-FFF2-40B4-BE49-F238E27FC236}">
                  <a16:creationId xmlns:a16="http://schemas.microsoft.com/office/drawing/2014/main" id="{70D9047D-BB3F-FD39-04C3-7247B3CA965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74" name="Title 2">
            <a:extLst>
              <a:ext uri="{FF2B5EF4-FFF2-40B4-BE49-F238E27FC236}">
                <a16:creationId xmlns:a16="http://schemas.microsoft.com/office/drawing/2014/main" id="{F9E2DEF3-094F-1E85-D56E-223EEB83471D}"/>
              </a:ext>
            </a:extLst>
          </p:cNvPr>
          <p:cNvSpPr txBox="1"/>
          <p:nvPr/>
        </p:nvSpPr>
        <p:spPr>
          <a:xfrm>
            <a:off x="1793543" y="47588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低</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5" name="Title 2">
            <a:extLst>
              <a:ext uri="{FF2B5EF4-FFF2-40B4-BE49-F238E27FC236}">
                <a16:creationId xmlns:a16="http://schemas.microsoft.com/office/drawing/2014/main" id="{76F3BE36-9198-4D6E-ED3F-717C60A950D5}"/>
              </a:ext>
            </a:extLst>
          </p:cNvPr>
          <p:cNvSpPr txBox="1"/>
          <p:nvPr/>
        </p:nvSpPr>
        <p:spPr>
          <a:xfrm>
            <a:off x="2892529" y="47588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6" name="Title 2">
            <a:extLst>
              <a:ext uri="{FF2B5EF4-FFF2-40B4-BE49-F238E27FC236}">
                <a16:creationId xmlns:a16="http://schemas.microsoft.com/office/drawing/2014/main" id="{108FDC8B-D630-7036-9633-122A399D19A4}"/>
              </a:ext>
            </a:extLst>
          </p:cNvPr>
          <p:cNvSpPr txBox="1"/>
          <p:nvPr/>
        </p:nvSpPr>
        <p:spPr>
          <a:xfrm>
            <a:off x="375044"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77" name="Straight Connector 176">
            <a:extLst>
              <a:ext uri="{FF2B5EF4-FFF2-40B4-BE49-F238E27FC236}">
                <a16:creationId xmlns:a16="http://schemas.microsoft.com/office/drawing/2014/main" id="{90A843C2-DA33-3797-EF4C-F1BFAA5D7718}"/>
              </a:ext>
            </a:extLst>
          </p:cNvPr>
          <p:cNvCxnSpPr>
            <a:cxnSpLocks/>
          </p:cNvCxnSpPr>
          <p:nvPr/>
        </p:nvCxnSpPr>
        <p:spPr>
          <a:xfrm>
            <a:off x="910284"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8" name="Title 2">
            <a:extLst>
              <a:ext uri="{FF2B5EF4-FFF2-40B4-BE49-F238E27FC236}">
                <a16:creationId xmlns:a16="http://schemas.microsoft.com/office/drawing/2014/main" id="{31399845-7D8B-5AD6-7421-A4118101E225}"/>
              </a:ext>
            </a:extLst>
          </p:cNvPr>
          <p:cNvSpPr txBox="1"/>
          <p:nvPr/>
        </p:nvSpPr>
        <p:spPr>
          <a:xfrm>
            <a:off x="341149"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79" name="Title 2">
            <a:extLst>
              <a:ext uri="{FF2B5EF4-FFF2-40B4-BE49-F238E27FC236}">
                <a16:creationId xmlns:a16="http://schemas.microsoft.com/office/drawing/2014/main" id="{5F0D2E81-3720-2C4A-3094-7CAC754F2AE0}"/>
              </a:ext>
            </a:extLst>
          </p:cNvPr>
          <p:cNvSpPr txBox="1"/>
          <p:nvPr/>
        </p:nvSpPr>
        <p:spPr>
          <a:xfrm>
            <a:off x="1723564"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0" name="Title 2">
            <a:extLst>
              <a:ext uri="{FF2B5EF4-FFF2-40B4-BE49-F238E27FC236}">
                <a16:creationId xmlns:a16="http://schemas.microsoft.com/office/drawing/2014/main" id="{B91810CA-3B6C-B196-1CAF-8B98D56EC606}"/>
              </a:ext>
            </a:extLst>
          </p:cNvPr>
          <p:cNvSpPr txBox="1"/>
          <p:nvPr/>
        </p:nvSpPr>
        <p:spPr>
          <a:xfrm>
            <a:off x="2812716"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1" name="Title 2">
            <a:extLst>
              <a:ext uri="{FF2B5EF4-FFF2-40B4-BE49-F238E27FC236}">
                <a16:creationId xmlns:a16="http://schemas.microsoft.com/office/drawing/2014/main" id="{CCCC90AF-2F23-61CC-9BFE-7BFA7AFD16BC}"/>
              </a:ext>
            </a:extLst>
          </p:cNvPr>
          <p:cNvSpPr txBox="1"/>
          <p:nvPr/>
        </p:nvSpPr>
        <p:spPr>
          <a:xfrm>
            <a:off x="42864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2" name="Title 2">
            <a:extLst>
              <a:ext uri="{FF2B5EF4-FFF2-40B4-BE49-F238E27FC236}">
                <a16:creationId xmlns:a16="http://schemas.microsoft.com/office/drawing/2014/main" id="{BE434D81-7555-3B35-9E82-3AB1FF579C57}"/>
              </a:ext>
            </a:extLst>
          </p:cNvPr>
          <p:cNvSpPr txBox="1"/>
          <p:nvPr/>
        </p:nvSpPr>
        <p:spPr>
          <a:xfrm>
            <a:off x="1723564"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3" name="Title 2">
            <a:extLst>
              <a:ext uri="{FF2B5EF4-FFF2-40B4-BE49-F238E27FC236}">
                <a16:creationId xmlns:a16="http://schemas.microsoft.com/office/drawing/2014/main" id="{8D975D9B-54A4-4CE8-8EEC-9F3E70DF5877}"/>
              </a:ext>
            </a:extLst>
          </p:cNvPr>
          <p:cNvSpPr txBox="1"/>
          <p:nvPr/>
        </p:nvSpPr>
        <p:spPr>
          <a:xfrm>
            <a:off x="2844132"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4" name="Title 2">
            <a:extLst>
              <a:ext uri="{FF2B5EF4-FFF2-40B4-BE49-F238E27FC236}">
                <a16:creationId xmlns:a16="http://schemas.microsoft.com/office/drawing/2014/main" id="{1E592177-3892-6222-6A28-95FAB9B178AC}"/>
              </a:ext>
            </a:extLst>
          </p:cNvPr>
          <p:cNvSpPr txBox="1"/>
          <p:nvPr/>
        </p:nvSpPr>
        <p:spPr>
          <a:xfrm>
            <a:off x="42864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185" name="Straight Connector 184">
            <a:extLst>
              <a:ext uri="{FF2B5EF4-FFF2-40B4-BE49-F238E27FC236}">
                <a16:creationId xmlns:a16="http://schemas.microsoft.com/office/drawing/2014/main" id="{4FF3EDD4-77FE-2661-CC73-BA99D50ACC5F}"/>
              </a:ext>
            </a:extLst>
          </p:cNvPr>
          <p:cNvCxnSpPr>
            <a:cxnSpLocks/>
          </p:cNvCxnSpPr>
          <p:nvPr/>
        </p:nvCxnSpPr>
        <p:spPr>
          <a:xfrm>
            <a:off x="1017416"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6" name="Title 2">
            <a:extLst>
              <a:ext uri="{FF2B5EF4-FFF2-40B4-BE49-F238E27FC236}">
                <a16:creationId xmlns:a16="http://schemas.microsoft.com/office/drawing/2014/main" id="{90F630F9-98C9-4C2E-5DEA-1CBE2C024E57}"/>
              </a:ext>
            </a:extLst>
          </p:cNvPr>
          <p:cNvSpPr txBox="1"/>
          <p:nvPr/>
        </p:nvSpPr>
        <p:spPr>
          <a:xfrm>
            <a:off x="341149"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87" name="Straight Connector 186">
            <a:extLst>
              <a:ext uri="{FF2B5EF4-FFF2-40B4-BE49-F238E27FC236}">
                <a16:creationId xmlns:a16="http://schemas.microsoft.com/office/drawing/2014/main" id="{930A69AD-5B83-B7EB-8AF4-870840764D65}"/>
              </a:ext>
            </a:extLst>
          </p:cNvPr>
          <p:cNvCxnSpPr>
            <a:cxnSpLocks/>
          </p:cNvCxnSpPr>
          <p:nvPr/>
        </p:nvCxnSpPr>
        <p:spPr>
          <a:xfrm>
            <a:off x="910284"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8" name="Title 2">
            <a:extLst>
              <a:ext uri="{FF2B5EF4-FFF2-40B4-BE49-F238E27FC236}">
                <a16:creationId xmlns:a16="http://schemas.microsoft.com/office/drawing/2014/main" id="{810708E0-01CF-1E44-BB47-3887774BCC0A}"/>
              </a:ext>
            </a:extLst>
          </p:cNvPr>
          <p:cNvSpPr txBox="1"/>
          <p:nvPr/>
        </p:nvSpPr>
        <p:spPr>
          <a:xfrm>
            <a:off x="4286446" y="47588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高</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9" name="Title 2">
            <a:extLst>
              <a:ext uri="{FF2B5EF4-FFF2-40B4-BE49-F238E27FC236}">
                <a16:creationId xmlns:a16="http://schemas.microsoft.com/office/drawing/2014/main" id="{43998CC1-DA7D-ED2E-1144-B97FCE2B0238}"/>
              </a:ext>
            </a:extLst>
          </p:cNvPr>
          <p:cNvSpPr txBox="1"/>
          <p:nvPr/>
        </p:nvSpPr>
        <p:spPr>
          <a:xfrm>
            <a:off x="341149"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90" name="Straight Connector 189">
            <a:extLst>
              <a:ext uri="{FF2B5EF4-FFF2-40B4-BE49-F238E27FC236}">
                <a16:creationId xmlns:a16="http://schemas.microsoft.com/office/drawing/2014/main" id="{8881520F-ADAB-A4B0-C23D-B65D6F431416}"/>
              </a:ext>
            </a:extLst>
          </p:cNvPr>
          <p:cNvCxnSpPr>
            <a:cxnSpLocks/>
          </p:cNvCxnSpPr>
          <p:nvPr/>
        </p:nvCxnSpPr>
        <p:spPr>
          <a:xfrm>
            <a:off x="1017416"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1" name="Title 2">
            <a:extLst>
              <a:ext uri="{FF2B5EF4-FFF2-40B4-BE49-F238E27FC236}">
                <a16:creationId xmlns:a16="http://schemas.microsoft.com/office/drawing/2014/main" id="{088B587B-90F4-2BC7-657B-926C0BE3FFA2}"/>
              </a:ext>
            </a:extLst>
          </p:cNvPr>
          <p:cNvSpPr txBox="1"/>
          <p:nvPr/>
        </p:nvSpPr>
        <p:spPr>
          <a:xfrm>
            <a:off x="341149"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92" name="Straight Connector 191">
            <a:extLst>
              <a:ext uri="{FF2B5EF4-FFF2-40B4-BE49-F238E27FC236}">
                <a16:creationId xmlns:a16="http://schemas.microsoft.com/office/drawing/2014/main" id="{78816057-7748-9DFE-5EB0-DDE115B435FA}"/>
              </a:ext>
            </a:extLst>
          </p:cNvPr>
          <p:cNvCxnSpPr>
            <a:cxnSpLocks/>
          </p:cNvCxnSpPr>
          <p:nvPr/>
        </p:nvCxnSpPr>
        <p:spPr>
          <a:xfrm>
            <a:off x="732075"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3" name="Title 2">
            <a:extLst>
              <a:ext uri="{FF2B5EF4-FFF2-40B4-BE49-F238E27FC236}">
                <a16:creationId xmlns:a16="http://schemas.microsoft.com/office/drawing/2014/main" id="{AC574BE3-9303-E27C-C79D-163AC9AC9F06}"/>
              </a:ext>
            </a:extLst>
          </p:cNvPr>
          <p:cNvSpPr txBox="1"/>
          <p:nvPr/>
        </p:nvSpPr>
        <p:spPr>
          <a:xfrm>
            <a:off x="341149"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94" name="Straight Connector 193">
            <a:extLst>
              <a:ext uri="{FF2B5EF4-FFF2-40B4-BE49-F238E27FC236}">
                <a16:creationId xmlns:a16="http://schemas.microsoft.com/office/drawing/2014/main" id="{FD802D11-3CBB-2A83-C97D-24DD9C592E17}"/>
              </a:ext>
            </a:extLst>
          </p:cNvPr>
          <p:cNvCxnSpPr>
            <a:cxnSpLocks/>
          </p:cNvCxnSpPr>
          <p:nvPr/>
        </p:nvCxnSpPr>
        <p:spPr>
          <a:xfrm>
            <a:off x="1445524"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2064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299"/>
            <a:ext cx="6095999" cy="6177280"/>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800"/>
              </a:spcBef>
            </a:pPr>
            <a:r>
              <a:rPr lang="ja-JP" altLang="en-US">
                <a:latin typeface="Yu Gothic Medium" panose="020B0400000000000000" pitchFamily="34" charset="-128"/>
                <a:ea typeface="Yu Gothic Medium" panose="020B0400000000000000" pitchFamily="34" charset="-128"/>
              </a:rPr>
              <a:t>オーストラリアにおける</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シャルドネの歴史</a:t>
            </a:r>
          </a:p>
          <a:p>
            <a:pPr>
              <a:spcBef>
                <a:spcPts val="800"/>
              </a:spcBef>
            </a:pPr>
            <a:r>
              <a:rPr lang="ja-JP" altLang="en-US">
                <a:latin typeface="Yu Gothic Medium" panose="020B0400000000000000" pitchFamily="34" charset="-128"/>
                <a:ea typeface="Yu Gothic Medium" panose="020B0400000000000000" pitchFamily="34" charset="-128"/>
              </a:rPr>
              <a:t>栽培方法</a:t>
            </a:r>
          </a:p>
          <a:p>
            <a:pPr>
              <a:spcBef>
                <a:spcPts val="800"/>
              </a:spcBef>
            </a:pPr>
            <a:r>
              <a:rPr lang="ja-JP" altLang="en-US">
                <a:latin typeface="Yu Gothic Medium" panose="020B0400000000000000" pitchFamily="34" charset="-128"/>
                <a:ea typeface="Yu Gothic Medium" panose="020B0400000000000000" pitchFamily="34" charset="-128"/>
              </a:rPr>
              <a:t>醸造方法</a:t>
            </a:r>
          </a:p>
          <a:p>
            <a:pPr>
              <a:spcBef>
                <a:spcPts val="800"/>
              </a:spcBef>
            </a:pPr>
            <a:r>
              <a:rPr lang="ja-JP" altLang="en-US">
                <a:latin typeface="Yu Gothic Medium" panose="020B0400000000000000" pitchFamily="34" charset="-128"/>
                <a:ea typeface="Yu Gothic Medium" panose="020B0400000000000000" pitchFamily="34" charset="-128"/>
              </a:rPr>
              <a:t>様々なスタイル</a:t>
            </a:r>
          </a:p>
          <a:p>
            <a:pPr>
              <a:spcBef>
                <a:spcPts val="800"/>
              </a:spcBef>
            </a:pPr>
            <a:r>
              <a:rPr lang="ja-JP" altLang="en-US">
                <a:latin typeface="Yu Gothic Medium" panose="020B0400000000000000" pitchFamily="34" charset="-128"/>
                <a:ea typeface="Yu Gothic Medium" panose="020B0400000000000000" pitchFamily="34" charset="-128"/>
              </a:rPr>
              <a:t>栽培地</a:t>
            </a:r>
          </a:p>
          <a:p>
            <a:pPr>
              <a:spcBef>
                <a:spcPts val="800"/>
              </a:spcBef>
            </a:pPr>
            <a:r>
              <a:rPr lang="ja-JP" altLang="en-US">
                <a:latin typeface="Yu Gothic Medium" panose="020B0400000000000000" pitchFamily="34" charset="-128"/>
                <a:ea typeface="Yu Gothic Medium" panose="020B0400000000000000" pitchFamily="34" charset="-128"/>
              </a:rPr>
              <a:t>特徴と味わいのプロフィール</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今日のテーマ</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ABD803A3-0490-A48B-053C-D403901979BD}"/>
              </a:ext>
            </a:extLst>
          </p:cNvPr>
          <p:cNvCxnSpPr>
            <a:cxnSpLocks/>
          </p:cNvCxnSpPr>
          <p:nvPr/>
        </p:nvCxnSpPr>
        <p:spPr>
          <a:xfrm flipH="1">
            <a:off x="5226537" y="4213491"/>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726311" y="2628714"/>
            <a:ext cx="1516650" cy="217771"/>
          </a:xfrm>
        </p:spPr>
        <p:txBody>
          <a:body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ローストチキン</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3"/>
            <a:ext cx="6816440" cy="696326"/>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フード ペアリング</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0998" y="3654410"/>
            <a:ext cx="832630"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エビ</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623888" y="4321184"/>
            <a:ext cx="1516650" cy="263749"/>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ブルーチーズ</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pic>
        <p:nvPicPr>
          <p:cNvPr id="6" name="Picture Placeholder 8">
            <a:extLst>
              <a:ext uri="{FF2B5EF4-FFF2-40B4-BE49-F238E27FC236}">
                <a16:creationId xmlns:a16="http://schemas.microsoft.com/office/drawing/2014/main" id="{84831822-D387-A1ED-AC5C-BD2EFEBFC9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26366" y="1144921"/>
            <a:ext cx="1888675" cy="5717672"/>
          </a:xfrm>
          <a:prstGeom prst="rect">
            <a:avLst/>
          </a:prstGeom>
        </p:spPr>
      </p:pic>
      <p:sp>
        <p:nvSpPr>
          <p:cNvPr id="7" name="object 10">
            <a:extLst>
              <a:ext uri="{FF2B5EF4-FFF2-40B4-BE49-F238E27FC236}">
                <a16:creationId xmlns:a16="http://schemas.microsoft.com/office/drawing/2014/main" id="{603D5F14-B42C-2FAC-7455-08BDFEB5A39D}"/>
              </a:ext>
            </a:extLst>
          </p:cNvPr>
          <p:cNvSpPr txBox="1"/>
          <p:nvPr/>
        </p:nvSpPr>
        <p:spPr>
          <a:xfrm rot="16200000">
            <a:off x="2788075" y="4486713"/>
            <a:ext cx="4155725"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2022730-63BA-AC86-170C-8A1160BD6D91}"/>
              </a:ext>
            </a:extLst>
          </p:cNvPr>
          <p:cNvCxnSpPr>
            <a:cxnSpLocks/>
          </p:cNvCxnSpPr>
          <p:nvPr/>
        </p:nvCxnSpPr>
        <p:spPr>
          <a:xfrm flipH="1">
            <a:off x="4018750" y="3091700"/>
            <a:ext cx="4303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35F21ADA-8809-705F-9665-10B9C513B7D3}"/>
              </a:ext>
            </a:extLst>
          </p:cNvPr>
          <p:cNvSpPr txBox="1">
            <a:spLocks/>
          </p:cNvSpPr>
          <p:nvPr/>
        </p:nvSpPr>
        <p:spPr>
          <a:xfrm>
            <a:off x="3251082" y="3008326"/>
            <a:ext cx="738689"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a:solidFill>
                  <a:schemeClr val="bg2"/>
                </a:solidFill>
                <a:latin typeface="Yu Gothic Medium" panose="020B0400000000000000" pitchFamily="34" charset="-128"/>
                <a:ea typeface="Yu Gothic Medium" panose="020B0400000000000000" pitchFamily="34" charset="-128"/>
                <a:cs typeface="Hellix SemiBold"/>
              </a:rPr>
              <a:t>樽使用</a:t>
            </a:r>
            <a:endParaRPr lang="en-AU" sz="1400" dirty="0">
              <a:solidFill>
                <a:schemeClr val="bg2"/>
              </a:solidFill>
              <a:latin typeface="Yu Gothic Medium" panose="020B0400000000000000" pitchFamily="34" charset="-128"/>
              <a:ea typeface="Yu Gothic Medium" panose="020B0400000000000000" pitchFamily="34" charset="-128"/>
              <a:cs typeface="Hellix SemiBold"/>
            </a:endParaRPr>
          </a:p>
        </p:txBody>
      </p:sp>
      <p:cxnSp>
        <p:nvCxnSpPr>
          <p:cNvPr id="16" name="Straight Connector 15">
            <a:extLst>
              <a:ext uri="{FF2B5EF4-FFF2-40B4-BE49-F238E27FC236}">
                <a16:creationId xmlns:a16="http://schemas.microsoft.com/office/drawing/2014/main" id="{BC139B4C-7EE1-3093-84E0-41C83370501D}"/>
              </a:ext>
            </a:extLst>
          </p:cNvPr>
          <p:cNvCxnSpPr>
            <a:cxnSpLocks/>
          </p:cNvCxnSpPr>
          <p:nvPr/>
        </p:nvCxnSpPr>
        <p:spPr>
          <a:xfrm flipH="1">
            <a:off x="2735516" y="3091700"/>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82A5D6-C34E-D109-875A-9AE9DFF9057E}"/>
              </a:ext>
            </a:extLst>
          </p:cNvPr>
          <p:cNvCxnSpPr>
            <a:cxnSpLocks/>
          </p:cNvCxnSpPr>
          <p:nvPr/>
        </p:nvCxnSpPr>
        <p:spPr>
          <a:xfrm flipV="1">
            <a:off x="2735516" y="2763766"/>
            <a:ext cx="0" cy="33400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3">
            <a:extLst>
              <a:ext uri="{FF2B5EF4-FFF2-40B4-BE49-F238E27FC236}">
                <a16:creationId xmlns:a16="http://schemas.microsoft.com/office/drawing/2014/main" id="{2CC8AA74-D0B7-5056-0C44-0D612CE875C8}"/>
              </a:ext>
            </a:extLst>
          </p:cNvPr>
          <p:cNvSpPr txBox="1">
            <a:spLocks/>
          </p:cNvSpPr>
          <p:nvPr/>
        </p:nvSpPr>
        <p:spPr>
          <a:xfrm>
            <a:off x="786308" y="6003987"/>
            <a:ext cx="1392404" cy="263749"/>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チキン・コルマ・カレー</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cxnSp>
        <p:nvCxnSpPr>
          <p:cNvPr id="21" name="Straight Connector 20">
            <a:extLst>
              <a:ext uri="{FF2B5EF4-FFF2-40B4-BE49-F238E27FC236}">
                <a16:creationId xmlns:a16="http://schemas.microsoft.com/office/drawing/2014/main" id="{17834EEA-973F-2D8D-2AD8-52325DF01312}"/>
              </a:ext>
            </a:extLst>
          </p:cNvPr>
          <p:cNvCxnSpPr>
            <a:cxnSpLocks/>
          </p:cNvCxnSpPr>
          <p:nvPr/>
        </p:nvCxnSpPr>
        <p:spPr>
          <a:xfrm flipH="1">
            <a:off x="2397419" y="2768970"/>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8BCED2-9240-F47B-561C-ADCD281CA1D6}"/>
              </a:ext>
            </a:extLst>
          </p:cNvPr>
          <p:cNvCxnSpPr>
            <a:cxnSpLocks/>
          </p:cNvCxnSpPr>
          <p:nvPr/>
        </p:nvCxnSpPr>
        <p:spPr>
          <a:xfrm flipH="1">
            <a:off x="2397419" y="4444089"/>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716EB1-5278-3300-1192-FCDB8297536F}"/>
              </a:ext>
            </a:extLst>
          </p:cNvPr>
          <p:cNvCxnSpPr>
            <a:cxnSpLocks/>
          </p:cNvCxnSpPr>
          <p:nvPr/>
        </p:nvCxnSpPr>
        <p:spPr>
          <a:xfrm flipH="1">
            <a:off x="2397419" y="6103841"/>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A5A41E-89CB-28A6-F8AE-3CC95D6E2086}"/>
              </a:ext>
            </a:extLst>
          </p:cNvPr>
          <p:cNvCxnSpPr>
            <a:cxnSpLocks/>
          </p:cNvCxnSpPr>
          <p:nvPr/>
        </p:nvCxnSpPr>
        <p:spPr>
          <a:xfrm flipH="1">
            <a:off x="6849960" y="1916939"/>
            <a:ext cx="2180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3">
            <a:extLst>
              <a:ext uri="{FF2B5EF4-FFF2-40B4-BE49-F238E27FC236}">
                <a16:creationId xmlns:a16="http://schemas.microsoft.com/office/drawing/2014/main" id="{42DA38E5-B806-8167-F35D-2964943234A1}"/>
              </a:ext>
            </a:extLst>
          </p:cNvPr>
          <p:cNvSpPr txBox="1">
            <a:spLocks/>
          </p:cNvSpPr>
          <p:nvPr/>
        </p:nvSpPr>
        <p:spPr>
          <a:xfrm>
            <a:off x="5904819" y="1833565"/>
            <a:ext cx="945141"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a:solidFill>
                  <a:schemeClr val="bg2"/>
                </a:solidFill>
                <a:latin typeface="Yu Gothic Medium" panose="020B0400000000000000" pitchFamily="34" charset="-128"/>
                <a:ea typeface="Yu Gothic Medium" panose="020B0400000000000000" pitchFamily="34" charset="-128"/>
                <a:cs typeface="Hellix SemiBold"/>
              </a:rPr>
              <a:t>樽不使用</a:t>
            </a:r>
          </a:p>
          <a:p>
            <a:pPr algn="ctr"/>
            <a:endParaRPr lang="en-AU" sz="1400" dirty="0">
              <a:solidFill>
                <a:schemeClr val="bg2"/>
              </a:solidFill>
              <a:latin typeface="Yu Gothic Medium" panose="020B0400000000000000" pitchFamily="34" charset="-128"/>
              <a:ea typeface="Yu Gothic Medium" panose="020B0400000000000000" pitchFamily="34" charset="-128"/>
              <a:cs typeface="Hellix SemiBold"/>
            </a:endParaRPr>
          </a:p>
        </p:txBody>
      </p:sp>
      <p:cxnSp>
        <p:nvCxnSpPr>
          <p:cNvPr id="31" name="Straight Connector 30">
            <a:extLst>
              <a:ext uri="{FF2B5EF4-FFF2-40B4-BE49-F238E27FC236}">
                <a16:creationId xmlns:a16="http://schemas.microsoft.com/office/drawing/2014/main" id="{32CFB82D-F3AD-DC7B-3EA2-C07AA920BC7C}"/>
              </a:ext>
            </a:extLst>
          </p:cNvPr>
          <p:cNvCxnSpPr>
            <a:cxnSpLocks/>
          </p:cNvCxnSpPr>
          <p:nvPr/>
        </p:nvCxnSpPr>
        <p:spPr>
          <a:xfrm flipH="1">
            <a:off x="4834652" y="1916939"/>
            <a:ext cx="10322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ext Placeholder 3">
            <a:extLst>
              <a:ext uri="{FF2B5EF4-FFF2-40B4-BE49-F238E27FC236}">
                <a16:creationId xmlns:a16="http://schemas.microsoft.com/office/drawing/2014/main" id="{7EEB9520-CADE-AC93-ADD7-57ADA881530D}"/>
              </a:ext>
            </a:extLst>
          </p:cNvPr>
          <p:cNvSpPr txBox="1">
            <a:spLocks/>
          </p:cNvSpPr>
          <p:nvPr/>
        </p:nvSpPr>
        <p:spPr>
          <a:xfrm>
            <a:off x="8594537"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ローストポーク</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33" name="Text Placeholder 3">
            <a:extLst>
              <a:ext uri="{FF2B5EF4-FFF2-40B4-BE49-F238E27FC236}">
                <a16:creationId xmlns:a16="http://schemas.microsoft.com/office/drawing/2014/main" id="{5CAFCEBE-4622-3792-BF51-45A615452BB2}"/>
              </a:ext>
            </a:extLst>
          </p:cNvPr>
          <p:cNvSpPr txBox="1">
            <a:spLocks/>
          </p:cNvSpPr>
          <p:nvPr/>
        </p:nvSpPr>
        <p:spPr>
          <a:xfrm>
            <a:off x="10376838"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魚のグリル</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34" name="Text Placeholder 3">
            <a:extLst>
              <a:ext uri="{FF2B5EF4-FFF2-40B4-BE49-F238E27FC236}">
                <a16:creationId xmlns:a16="http://schemas.microsoft.com/office/drawing/2014/main" id="{C7825F5A-3104-AD2C-E0C6-0AAAF25A1FE5}"/>
              </a:ext>
            </a:extLst>
          </p:cNvPr>
          <p:cNvSpPr txBox="1">
            <a:spLocks/>
          </p:cNvSpPr>
          <p:nvPr/>
        </p:nvSpPr>
        <p:spPr>
          <a:xfrm>
            <a:off x="6725663" y="5920726"/>
            <a:ext cx="913659"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牡蠣</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cxnSp>
        <p:nvCxnSpPr>
          <p:cNvPr id="35" name="Straight Connector 34">
            <a:extLst>
              <a:ext uri="{FF2B5EF4-FFF2-40B4-BE49-F238E27FC236}">
                <a16:creationId xmlns:a16="http://schemas.microsoft.com/office/drawing/2014/main" id="{2C6E9D58-C0A0-9D3F-FEE3-07CAA2358398}"/>
              </a:ext>
            </a:extLst>
          </p:cNvPr>
          <p:cNvCxnSpPr>
            <a:cxnSpLocks/>
            <a:endCxn id="36" idx="3"/>
          </p:cNvCxnSpPr>
          <p:nvPr/>
        </p:nvCxnSpPr>
        <p:spPr>
          <a:xfrm flipH="1">
            <a:off x="7617046" y="4213491"/>
            <a:ext cx="1413089" cy="114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3">
            <a:extLst>
              <a:ext uri="{FF2B5EF4-FFF2-40B4-BE49-F238E27FC236}">
                <a16:creationId xmlns:a16="http://schemas.microsoft.com/office/drawing/2014/main" id="{331931AB-45AC-B2C0-F700-0B1C11A5AF49}"/>
              </a:ext>
            </a:extLst>
          </p:cNvPr>
          <p:cNvSpPr txBox="1">
            <a:spLocks/>
          </p:cNvSpPr>
          <p:nvPr/>
        </p:nvSpPr>
        <p:spPr>
          <a:xfrm>
            <a:off x="5742103" y="4114749"/>
            <a:ext cx="1874943"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ja-JP" sz="1400" dirty="0">
                <a:solidFill>
                  <a:schemeClr val="bg2"/>
                </a:solidFill>
                <a:latin typeface="Yu Gothic Medium" panose="020B0400000000000000" pitchFamily="34" charset="-128"/>
                <a:ea typeface="Yu Gothic Medium" panose="020B0400000000000000" pitchFamily="34" charset="-128"/>
                <a:cs typeface="Hellix SemiBold"/>
              </a:rPr>
              <a:t>100% </a:t>
            </a:r>
            <a:r>
              <a:rPr lang="ja-JP" altLang="en-US" sz="1400">
                <a:solidFill>
                  <a:schemeClr val="bg2"/>
                </a:solidFill>
                <a:latin typeface="Yu Gothic Medium" panose="020B0400000000000000" pitchFamily="34" charset="-128"/>
                <a:ea typeface="Yu Gothic Medium" panose="020B0400000000000000" pitchFamily="34" charset="-128"/>
                <a:cs typeface="Hellix SemiBold"/>
              </a:rPr>
              <a:t>スパークリング</a:t>
            </a:r>
            <a:endParaRPr lang="en-AU" sz="1400" dirty="0">
              <a:solidFill>
                <a:schemeClr val="bg2"/>
              </a:solidFill>
              <a:latin typeface="Yu Gothic Medium" panose="020B0400000000000000" pitchFamily="34" charset="-128"/>
              <a:ea typeface="Yu Gothic Medium" panose="020B0400000000000000" pitchFamily="34" charset="-128"/>
              <a:cs typeface="Hellix SemiBold"/>
            </a:endParaRPr>
          </a:p>
        </p:txBody>
      </p:sp>
      <p:sp>
        <p:nvSpPr>
          <p:cNvPr id="38" name="Text Placeholder 3">
            <a:extLst>
              <a:ext uri="{FF2B5EF4-FFF2-40B4-BE49-F238E27FC236}">
                <a16:creationId xmlns:a16="http://schemas.microsoft.com/office/drawing/2014/main" id="{B3AB49C7-C04B-B271-CEBB-A7BE824D35D7}"/>
              </a:ext>
            </a:extLst>
          </p:cNvPr>
          <p:cNvSpPr txBox="1">
            <a:spLocks/>
          </p:cNvSpPr>
          <p:nvPr/>
        </p:nvSpPr>
        <p:spPr>
          <a:xfrm>
            <a:off x="8095840" y="5920726"/>
            <a:ext cx="1916783"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トリプル・クリーム・</a:t>
            </a:r>
          </a:p>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ブリー・チーズ</a:t>
            </a: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39" name="Text Placeholder 3">
            <a:extLst>
              <a:ext uri="{FF2B5EF4-FFF2-40B4-BE49-F238E27FC236}">
                <a16:creationId xmlns:a16="http://schemas.microsoft.com/office/drawing/2014/main" id="{F48E538E-3793-9F4F-5C9E-E52489EE6E35}"/>
              </a:ext>
            </a:extLst>
          </p:cNvPr>
          <p:cNvSpPr txBox="1">
            <a:spLocks/>
          </p:cNvSpPr>
          <p:nvPr/>
        </p:nvSpPr>
        <p:spPr>
          <a:xfrm>
            <a:off x="10355986"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sz="1400" b="1">
                <a:solidFill>
                  <a:prstClr val="black"/>
                </a:solidFill>
                <a:latin typeface="Yu Gothic" panose="020B0400000000000000" pitchFamily="34" charset="-128"/>
                <a:ea typeface="Yu Gothic" panose="020B0400000000000000" pitchFamily="34" charset="-128"/>
                <a:cs typeface="Hellix SemiBold"/>
              </a:rPr>
              <a:t>鱒の切り身</a:t>
            </a:r>
            <a:endParaRPr lang="ja-JP" altLang="en-US" sz="1400" b="1" dirty="0">
              <a:solidFill>
                <a:prstClr val="black"/>
              </a:solidFill>
              <a:latin typeface="Yu Gothic" panose="020B0400000000000000" pitchFamily="34" charset="-128"/>
              <a:ea typeface="Yu Gothic" panose="020B0400000000000000" pitchFamily="34" charset="-128"/>
              <a:cs typeface="Hellix SemiBold"/>
            </a:endParaRPr>
          </a:p>
        </p:txBody>
      </p:sp>
      <p:cxnSp>
        <p:nvCxnSpPr>
          <p:cNvPr id="46" name="Straight Connector 45">
            <a:extLst>
              <a:ext uri="{FF2B5EF4-FFF2-40B4-BE49-F238E27FC236}">
                <a16:creationId xmlns:a16="http://schemas.microsoft.com/office/drawing/2014/main" id="{C629D6A3-DBC7-77E0-5FFB-E44D28ABFC21}"/>
              </a:ext>
            </a:extLst>
          </p:cNvPr>
          <p:cNvCxnSpPr>
            <a:cxnSpLocks/>
          </p:cNvCxnSpPr>
          <p:nvPr/>
        </p:nvCxnSpPr>
        <p:spPr>
          <a:xfrm flipV="1">
            <a:off x="9030135" y="1912327"/>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A5B0278-4682-D2B8-139A-53E7964471EA}"/>
              </a:ext>
            </a:extLst>
          </p:cNvPr>
          <p:cNvCxnSpPr>
            <a:cxnSpLocks/>
          </p:cNvCxnSpPr>
          <p:nvPr/>
        </p:nvCxnSpPr>
        <p:spPr>
          <a:xfrm flipH="1">
            <a:off x="7126586" y="2347245"/>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1E60093-E1CC-73C6-D488-B0476E690C85}"/>
              </a:ext>
            </a:extLst>
          </p:cNvPr>
          <p:cNvCxnSpPr>
            <a:cxnSpLocks/>
          </p:cNvCxnSpPr>
          <p:nvPr/>
        </p:nvCxnSpPr>
        <p:spPr>
          <a:xfrm flipV="1">
            <a:off x="7132179" y="2342633"/>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B0BB9A-3769-C8B3-6DC7-C929179AF376}"/>
              </a:ext>
            </a:extLst>
          </p:cNvPr>
          <p:cNvCxnSpPr>
            <a:cxnSpLocks/>
          </p:cNvCxnSpPr>
          <p:nvPr/>
        </p:nvCxnSpPr>
        <p:spPr>
          <a:xfrm flipV="1">
            <a:off x="903782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19F779C-E055-D02D-1B47-D945D1541AA1}"/>
              </a:ext>
            </a:extLst>
          </p:cNvPr>
          <p:cNvCxnSpPr>
            <a:cxnSpLocks/>
          </p:cNvCxnSpPr>
          <p:nvPr/>
        </p:nvCxnSpPr>
        <p:spPr>
          <a:xfrm flipV="1">
            <a:off x="1098188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EB1390-C82A-442C-DE1A-72AFBC6615E4}"/>
              </a:ext>
            </a:extLst>
          </p:cNvPr>
          <p:cNvCxnSpPr>
            <a:cxnSpLocks/>
          </p:cNvCxnSpPr>
          <p:nvPr/>
        </p:nvCxnSpPr>
        <p:spPr>
          <a:xfrm flipV="1">
            <a:off x="9030135" y="4201195"/>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3D05D0-0650-DE37-71DA-B5A7A9458540}"/>
              </a:ext>
            </a:extLst>
          </p:cNvPr>
          <p:cNvCxnSpPr>
            <a:cxnSpLocks/>
          </p:cNvCxnSpPr>
          <p:nvPr/>
        </p:nvCxnSpPr>
        <p:spPr>
          <a:xfrm flipH="1">
            <a:off x="7126586" y="4636113"/>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10CCA25-4D77-07C2-22CB-A6990BC33379}"/>
              </a:ext>
            </a:extLst>
          </p:cNvPr>
          <p:cNvCxnSpPr>
            <a:cxnSpLocks/>
          </p:cNvCxnSpPr>
          <p:nvPr/>
        </p:nvCxnSpPr>
        <p:spPr>
          <a:xfrm flipV="1">
            <a:off x="7132179" y="46315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9F56D1D-46E4-96C9-1C57-8E427F935A36}"/>
              </a:ext>
            </a:extLst>
          </p:cNvPr>
          <p:cNvCxnSpPr>
            <a:cxnSpLocks/>
          </p:cNvCxnSpPr>
          <p:nvPr/>
        </p:nvCxnSpPr>
        <p:spPr>
          <a:xfrm flipV="1">
            <a:off x="903782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B7823F5-3A79-61B3-8191-5A2099DF55A3}"/>
              </a:ext>
            </a:extLst>
          </p:cNvPr>
          <p:cNvCxnSpPr>
            <a:cxnSpLocks/>
          </p:cNvCxnSpPr>
          <p:nvPr/>
        </p:nvCxnSpPr>
        <p:spPr>
          <a:xfrm flipV="1">
            <a:off x="1098188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8C85BE1-8761-6EC9-E9F0-54BEE6AA1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15" y="1453571"/>
            <a:ext cx="1421595" cy="1062606"/>
          </a:xfrm>
          <a:prstGeom prst="rect">
            <a:avLst/>
          </a:prstGeom>
        </p:spPr>
      </p:pic>
      <p:pic>
        <p:nvPicPr>
          <p:cNvPr id="9" name="Picture 8">
            <a:extLst>
              <a:ext uri="{FF2B5EF4-FFF2-40B4-BE49-F238E27FC236}">
                <a16:creationId xmlns:a16="http://schemas.microsoft.com/office/drawing/2014/main" id="{7847E792-53EB-4A8C-0835-CE8C93B42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18" y="3312303"/>
            <a:ext cx="1120504" cy="861340"/>
          </a:xfrm>
          <a:prstGeom prst="rect">
            <a:avLst/>
          </a:prstGeom>
        </p:spPr>
      </p:pic>
      <p:pic>
        <p:nvPicPr>
          <p:cNvPr id="11" name="Picture 10">
            <a:extLst>
              <a:ext uri="{FF2B5EF4-FFF2-40B4-BE49-F238E27FC236}">
                <a16:creationId xmlns:a16="http://schemas.microsoft.com/office/drawing/2014/main" id="{7C84E2B8-2E0F-3651-DE20-C396ABD43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0383" y="2624374"/>
            <a:ext cx="1458288" cy="896379"/>
          </a:xfrm>
          <a:prstGeom prst="rect">
            <a:avLst/>
          </a:prstGeom>
        </p:spPr>
      </p:pic>
      <p:pic>
        <p:nvPicPr>
          <p:cNvPr id="12" name="Picture 11">
            <a:extLst>
              <a:ext uri="{FF2B5EF4-FFF2-40B4-BE49-F238E27FC236}">
                <a16:creationId xmlns:a16="http://schemas.microsoft.com/office/drawing/2014/main" id="{6245C8EA-C5B0-2AB8-C8E8-90E229091E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2688" y="2671801"/>
            <a:ext cx="1203531" cy="896380"/>
          </a:xfrm>
          <a:prstGeom prst="rect">
            <a:avLst/>
          </a:prstGeom>
        </p:spPr>
      </p:pic>
      <p:pic>
        <p:nvPicPr>
          <p:cNvPr id="13" name="Picture 12">
            <a:extLst>
              <a:ext uri="{FF2B5EF4-FFF2-40B4-BE49-F238E27FC236}">
                <a16:creationId xmlns:a16="http://schemas.microsoft.com/office/drawing/2014/main" id="{EC9BAA93-21BB-A41D-0D1D-5FB5234548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7500" y="2704365"/>
            <a:ext cx="1483187" cy="769578"/>
          </a:xfrm>
          <a:prstGeom prst="rect">
            <a:avLst/>
          </a:prstGeom>
        </p:spPr>
      </p:pic>
      <p:pic>
        <p:nvPicPr>
          <p:cNvPr id="14" name="Picture 13">
            <a:extLst>
              <a:ext uri="{FF2B5EF4-FFF2-40B4-BE49-F238E27FC236}">
                <a16:creationId xmlns:a16="http://schemas.microsoft.com/office/drawing/2014/main" id="{AE58BF90-64F2-3DFE-AB37-9138003A5D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896" y="4919779"/>
            <a:ext cx="1593634" cy="936667"/>
          </a:xfrm>
          <a:prstGeom prst="rect">
            <a:avLst/>
          </a:prstGeom>
        </p:spPr>
      </p:pic>
      <p:pic>
        <p:nvPicPr>
          <p:cNvPr id="18" name="Picture 17">
            <a:extLst>
              <a:ext uri="{FF2B5EF4-FFF2-40B4-BE49-F238E27FC236}">
                <a16:creationId xmlns:a16="http://schemas.microsoft.com/office/drawing/2014/main" id="{3AE0E543-DBE1-ADD6-25FC-73FD86223F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52735" y="4971045"/>
            <a:ext cx="1458288" cy="787811"/>
          </a:xfrm>
          <a:prstGeom prst="rect">
            <a:avLst/>
          </a:prstGeom>
        </p:spPr>
      </p:pic>
      <p:pic>
        <p:nvPicPr>
          <p:cNvPr id="20" name="Picture 19">
            <a:extLst>
              <a:ext uri="{FF2B5EF4-FFF2-40B4-BE49-F238E27FC236}">
                <a16:creationId xmlns:a16="http://schemas.microsoft.com/office/drawing/2014/main" id="{E88699B8-3B7D-4C33-E151-4627B4AAEFE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88036" y="4989860"/>
            <a:ext cx="1140003" cy="768996"/>
          </a:xfrm>
          <a:prstGeom prst="rect">
            <a:avLst/>
          </a:prstGeom>
        </p:spPr>
      </p:pic>
      <p:pic>
        <p:nvPicPr>
          <p:cNvPr id="22" name="Picture 21">
            <a:extLst>
              <a:ext uri="{FF2B5EF4-FFF2-40B4-BE49-F238E27FC236}">
                <a16:creationId xmlns:a16="http://schemas.microsoft.com/office/drawing/2014/main" id="{F423C686-E2DA-E247-2300-4764490D17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37254" y="4989860"/>
            <a:ext cx="1496114" cy="836289"/>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シャルドネ</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ja-JP" altLang="en-US" kern="1000" spc="-100">
                <a:latin typeface="Yu Gothic Medium" panose="020B0400000000000000" pitchFamily="34" charset="-128"/>
                <a:ea typeface="Yu Gothic Medium" panose="020B0400000000000000" pitchFamily="34" charset="-128"/>
              </a:rPr>
              <a:t>生産国と同様に</a:t>
            </a:r>
          </a:p>
          <a:p>
            <a:r>
              <a:rPr lang="ja-JP" altLang="en-US" kern="1000" spc="-100">
                <a:latin typeface="Yu Gothic Medium" panose="020B0400000000000000" pitchFamily="34" charset="-128"/>
                <a:ea typeface="Yu Gothic Medium" panose="020B0400000000000000" pitchFamily="34" charset="-128"/>
              </a:rPr>
              <a:t>多様性に溢れる</a:t>
            </a:r>
            <a:endParaRPr lang="ja-JP" altLang="en-US" kern="1000" spc="-100" dirty="0">
              <a:latin typeface="Yu Gothic Medium" panose="020B0400000000000000" pitchFamily="34" charset="-128"/>
              <a:ea typeface="Yu Gothic Medium" panose="020B0400000000000000" pitchFamily="34" charset="-128"/>
            </a:endParaRPr>
          </a:p>
        </p:txBody>
      </p:sp>
      <p:sp>
        <p:nvSpPr>
          <p:cNvPr id="2" name="Text Placeholder 2">
            <a:extLst>
              <a:ext uri="{FF2B5EF4-FFF2-40B4-BE49-F238E27FC236}">
                <a16:creationId xmlns:a16="http://schemas.microsoft.com/office/drawing/2014/main" id="{ED9460A5-61AD-FAF0-3D8E-11ED02B68246}"/>
              </a:ext>
            </a:extLst>
          </p:cNvPr>
          <p:cNvSpPr>
            <a:spLocks noGrp="1"/>
          </p:cNvSpPr>
          <p:nvPr>
            <p:ph type="body" sz="quarter" idx="11"/>
          </p:nvPr>
        </p:nvSpPr>
        <p:spPr>
          <a:xfrm>
            <a:off x="623889" y="3429000"/>
            <a:ext cx="3643311" cy="1626156"/>
          </a:xfrm>
        </p:spPr>
        <p:txBody>
          <a:bodyPr/>
          <a:lstStyle/>
          <a:p>
            <a:r>
              <a:rPr lang="ja-JP" altLang="en-US">
                <a:solidFill>
                  <a:schemeClr val="bg1"/>
                </a:solidFill>
                <a:latin typeface="Yu Gothic Medium" panose="020B0400000000000000" pitchFamily="34" charset="-128"/>
                <a:ea typeface="Yu Gothic Medium" panose="020B0400000000000000" pitchFamily="34" charset="-128"/>
              </a:rPr>
              <a:t>オーストラリアのシャルドネは、オーストラリアの特徴的な</a:t>
            </a:r>
            <a:r>
              <a:rPr lang="en-US" altLang="ja-JP" dirty="0">
                <a:solidFill>
                  <a:schemeClr val="bg1"/>
                </a:solidFill>
                <a:latin typeface="Yu Gothic Medium" panose="020B0400000000000000" pitchFamily="34" charset="-128"/>
                <a:ea typeface="Yu Gothic Medium" panose="020B0400000000000000" pitchFamily="34" charset="-128"/>
              </a:rPr>
              <a:t> </a:t>
            </a:r>
            <a:r>
              <a:rPr lang="ja-JP" altLang="en-US">
                <a:solidFill>
                  <a:schemeClr val="bg1"/>
                </a:solidFill>
                <a:latin typeface="Yu Gothic Medium" panose="020B0400000000000000" pitchFamily="34" charset="-128"/>
                <a:ea typeface="Yu Gothic Medium" panose="020B0400000000000000" pitchFamily="34" charset="-128"/>
              </a:rPr>
              <a:t>テロワールと、それを育む活気</a:t>
            </a:r>
            <a:r>
              <a:rPr lang="en-US" altLang="ja-JP" dirty="0">
                <a:solidFill>
                  <a:schemeClr val="bg1"/>
                </a:solidFill>
                <a:latin typeface="Yu Gothic Medium" panose="020B0400000000000000" pitchFamily="34" charset="-128"/>
                <a:ea typeface="Yu Gothic Medium" panose="020B0400000000000000" pitchFamily="34" charset="-128"/>
              </a:rPr>
              <a:t> </a:t>
            </a:r>
            <a:r>
              <a:rPr lang="ja-JP" altLang="en-US">
                <a:solidFill>
                  <a:schemeClr val="bg1"/>
                </a:solidFill>
                <a:latin typeface="Yu Gothic Medium" panose="020B0400000000000000" pitchFamily="34" charset="-128"/>
                <a:ea typeface="Yu Gothic Medium" panose="020B0400000000000000" pitchFamily="34" charset="-128"/>
              </a:rPr>
              <a:t>あるコミュニティを表現しています。無骨なものから洗練されたもの</a:t>
            </a:r>
            <a:r>
              <a:rPr lang="en-US" altLang="ja-JP" dirty="0">
                <a:solidFill>
                  <a:schemeClr val="bg1"/>
                </a:solidFill>
                <a:latin typeface="Yu Gothic Medium" panose="020B0400000000000000" pitchFamily="34" charset="-128"/>
                <a:ea typeface="Yu Gothic Medium" panose="020B0400000000000000" pitchFamily="34" charset="-128"/>
              </a:rPr>
              <a:t> </a:t>
            </a:r>
            <a:r>
              <a:rPr lang="ja-JP" altLang="en-US">
                <a:solidFill>
                  <a:schemeClr val="bg1"/>
                </a:solidFill>
                <a:latin typeface="Yu Gothic Medium" panose="020B0400000000000000" pitchFamily="34" charset="-128"/>
                <a:ea typeface="Yu Gothic Medium" panose="020B0400000000000000" pitchFamily="34" charset="-128"/>
              </a:rPr>
              <a:t>まで、クラシックなものからより</a:t>
            </a:r>
            <a:r>
              <a:rPr lang="en-US" altLang="ja-JP" dirty="0">
                <a:solidFill>
                  <a:schemeClr val="bg1"/>
                </a:solidFill>
                <a:latin typeface="Yu Gothic Medium" panose="020B0400000000000000" pitchFamily="34" charset="-128"/>
                <a:ea typeface="Yu Gothic Medium" panose="020B0400000000000000" pitchFamily="34" charset="-128"/>
              </a:rPr>
              <a:t> </a:t>
            </a:r>
            <a:r>
              <a:rPr lang="ja-JP" altLang="en-US">
                <a:solidFill>
                  <a:schemeClr val="bg1"/>
                </a:solidFill>
                <a:latin typeface="Yu Gothic Medium" panose="020B0400000000000000" pitchFamily="34" charset="-128"/>
                <a:ea typeface="Yu Gothic Medium" panose="020B0400000000000000" pitchFamily="34" charset="-128"/>
              </a:rPr>
              <a:t>モダンなものまで、バラエティに富んでいます。</a:t>
            </a:r>
            <a:endParaRPr lang="en-US"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75510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28" b="7928"/>
          <a:stretch/>
        </p:blipFill>
        <p:spPr>
          <a:xfrm>
            <a:off x="-18288" y="0"/>
            <a:ext cx="12210288"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0DB61CAF-1A98-71B1-0693-7326212EE64F}"/>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a:solidFill>
                  <a:schemeClr val="bg1"/>
                </a:solidFill>
                <a:latin typeface="Malgun Gothic" panose="020B0503020000020004" pitchFamily="34" charset="-127"/>
                <a:ea typeface="Malgun Gothic" panose="020B0503020000020004" pitchFamily="34" charset="-127"/>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Malgun Gothic" panose="020B0503020000020004" pitchFamily="34" charset="-127"/>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7348-1F52-0719-5E87-564649B8A31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B8A7641-C2D4-1A96-86CF-029DCFA6DF30}"/>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56F81934-F88C-3BA0-7363-A0391329D00C}"/>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5836792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68300"/>
            <a:ext cx="4351699" cy="2683811"/>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785436" y="3429000"/>
            <a:ext cx="2685916" cy="662774"/>
          </a:xfrm>
        </p:spPr>
        <p:txBody>
          <a:bodyPr/>
          <a:lstStyle/>
          <a:p>
            <a:r>
              <a:rPr lang="en-US" dirty="0"/>
              <a:t>1820</a:t>
            </a:r>
            <a:r>
              <a:rPr lang="ja-JP" altLang="en-US" sz="2400">
                <a:latin typeface="Yu Gothic" panose="020B0400000000000000" pitchFamily="34" charset="-128"/>
                <a:ea typeface="Yu Gothic" panose="020B0400000000000000" pitchFamily="34" charset="-128"/>
              </a:rPr>
              <a:t> </a:t>
            </a:r>
            <a:r>
              <a:rPr lang="ja-JP" altLang="en-US" sz="1600">
                <a:latin typeface="Yu Gothic" panose="020B0400000000000000" pitchFamily="34" charset="-128"/>
                <a:ea typeface="Yu Gothic" panose="020B0400000000000000" pitchFamily="34" charset="-128"/>
              </a:rPr>
              <a:t>年代</a:t>
            </a:r>
            <a:r>
              <a:rPr lang="en-US" dirty="0"/>
              <a:t>– 1830</a:t>
            </a:r>
            <a:r>
              <a:rPr lang="ja-JP" altLang="en-US" sz="1600">
                <a:latin typeface="Yu Gothic" panose="020B0400000000000000" pitchFamily="34" charset="-128"/>
                <a:ea typeface="Yu Gothic" panose="020B0400000000000000" pitchFamily="34" charset="-128"/>
              </a:rPr>
              <a:t> 年代</a:t>
            </a:r>
            <a:endParaRPr lang="en-US" sz="16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785437" y="4091781"/>
            <a:ext cx="2685916"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シャルドネはオーストラリアに最初に持ち込まれた品種の一つで、温暖で乾燥した気候でよく育つ</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4658811" y="1691868"/>
            <a:ext cx="2756281"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ペンフォールドが実験的に植えた畑（現ティレルズの</a:t>
            </a:r>
            <a:r>
              <a:rPr lang="en-AU" sz="1600" dirty="0">
                <a:latin typeface="Yu Gothic Medium" panose="020B0400000000000000" pitchFamily="34" charset="-128"/>
                <a:ea typeface="Yu Gothic Medium" panose="020B0400000000000000" pitchFamily="34" charset="-128"/>
              </a:rPr>
              <a:t>HVD</a:t>
            </a:r>
            <a:r>
              <a:rPr lang="ja-JP" altLang="en-US" sz="1600">
                <a:latin typeface="Yu Gothic Medium" panose="020B0400000000000000" pitchFamily="34" charset="-128"/>
                <a:ea typeface="Yu Gothic Medium" panose="020B0400000000000000" pitchFamily="34" charset="-128"/>
              </a:rPr>
              <a:t>ヴィンヤード）はハンター・ヴァレーにあり、現在では世界で最も古いシャルドネの畑の一つ</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4658810" y="1029094"/>
            <a:ext cx="2375551" cy="662774"/>
          </a:xfrm>
        </p:spPr>
        <p:txBody>
          <a:bodyPr/>
          <a:lstStyle/>
          <a:p>
            <a:r>
              <a:rPr lang="en-US" dirty="0"/>
              <a:t>1908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355458" y="4181635"/>
            <a:ext cx="2600898"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クレイグムーアの挿し木は、オーストラリアで最も優れたヨーロッパ産のシャルドネ・クローンのひとつに認定されている</a:t>
            </a:r>
            <a:endParaRPr lang="ja-JP" altLang="en-US" sz="1600" dirty="0" err="1">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344572" y="3497784"/>
            <a:ext cx="2120040" cy="662774"/>
          </a:xfrm>
        </p:spPr>
        <p:txBody>
          <a:bodyPr/>
          <a:lstStyle/>
          <a:p>
            <a:r>
              <a:rPr lang="en-US" dirty="0"/>
              <a:t>1969</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506813" y="584200"/>
            <a:ext cx="4351699" cy="1325563"/>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オーストラリアの</a:t>
            </a:r>
            <a:r>
              <a:rPr lang="ja-JP" altLang="en-US">
                <a:solidFill>
                  <a:schemeClr val="accent1"/>
                </a:solidFill>
                <a:latin typeface="Yu Gothic Medium" panose="020B0400000000000000" pitchFamily="34" charset="-128"/>
                <a:ea typeface="Yu Gothic Medium" panose="020B0400000000000000" pitchFamily="34" charset="-128"/>
              </a:rPr>
              <a:t>シャルドネの歴史</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6">
            <a:extLst>
              <a:ext uri="{FF2B5EF4-FFF2-40B4-BE49-F238E27FC236}">
                <a16:creationId xmlns:a16="http://schemas.microsoft.com/office/drawing/2014/main" id="{4598F50F-26E6-A7C4-6AE9-88FCD552143E}"/>
              </a:ext>
            </a:extLst>
          </p:cNvPr>
          <p:cNvSpPr txBox="1">
            <a:spLocks/>
          </p:cNvSpPr>
          <p:nvPr/>
        </p:nvSpPr>
        <p:spPr>
          <a:xfrm>
            <a:off x="6235740" y="4160558"/>
            <a:ext cx="248490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シドニーのフェアフィールドにある「カルナ・ヴィンヤード」のシャルドネの挿し木がロス家に与えられ、それがマジーのクレイグムーア・ヴィンヤードに植え付けられる。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7">
            <a:extLst>
              <a:ext uri="{FF2B5EF4-FFF2-40B4-BE49-F238E27FC236}">
                <a16:creationId xmlns:a16="http://schemas.microsoft.com/office/drawing/2014/main" id="{F41923B4-9EF8-DF84-26ED-303BFE942EF3}"/>
              </a:ext>
            </a:extLst>
          </p:cNvPr>
          <p:cNvSpPr txBox="1">
            <a:spLocks/>
          </p:cNvSpPr>
          <p:nvPr/>
        </p:nvSpPr>
        <p:spPr>
          <a:xfrm>
            <a:off x="6224854" y="34767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1918</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9" y="4242819"/>
            <a:ext cx="2692416"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消費者の好みが酒精強化からテーブルワインにシフトし、ティレルズの</a:t>
            </a:r>
            <a:r>
              <a:rPr lang="en-AU" sz="1600" dirty="0">
                <a:latin typeface="Yu Gothic Medium" panose="020B0400000000000000" pitchFamily="34" charset="-128"/>
                <a:ea typeface="Yu Gothic Medium" panose="020B0400000000000000" pitchFamily="34" charset="-128"/>
              </a:rPr>
              <a:t>Vat47</a:t>
            </a:r>
            <a:r>
              <a:rPr lang="ja-JP" altLang="en-US" sz="1600">
                <a:latin typeface="Yu Gothic Medium" panose="020B0400000000000000" pitchFamily="34" charset="-128"/>
                <a:ea typeface="Yu Gothic Medium" panose="020B0400000000000000" pitchFamily="34" charset="-128"/>
              </a:rPr>
              <a:t>シャルドネなどを含む、新しい</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スタイルのワインが生産されルようになる。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1970</a:t>
            </a:r>
            <a:r>
              <a:rPr lang="ja-JP" altLang="en-US" sz="1600">
                <a:latin typeface="Yu Gothic" panose="020B0400000000000000" pitchFamily="34" charset="-128"/>
                <a:ea typeface="Yu Gothic" panose="020B0400000000000000" pitchFamily="34" charset="-128"/>
              </a:rPr>
              <a:t> 年代</a:t>
            </a:r>
            <a:endParaRPr lang="en-US" sz="16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731759" y="1506344"/>
            <a:ext cx="3280421"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ティレルズに続き、マジーにあるワイナリー、クレイグムーアもシャルドネ１００％のワインをリリースする。この当時はジェネリックなブレンドの白ワインに</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「ピノ・ブラン」「リースリング」といったラベルが施されていた。</a:t>
            </a:r>
            <a:endParaRPr lang="ja-JP" altLang="en-US"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720874" y="822493"/>
            <a:ext cx="2120040" cy="662774"/>
          </a:xfrm>
        </p:spPr>
        <p:txBody>
          <a:bodyPr/>
          <a:lstStyle/>
          <a:p>
            <a:r>
              <a:rPr lang="en-US" dirty="0"/>
              <a:t>1972</a:t>
            </a:r>
          </a:p>
        </p:txBody>
      </p:sp>
      <p:pic>
        <p:nvPicPr>
          <p:cNvPr id="14" name="Picture Placeholder 13" descr="A close-up of a bunch of grapes&#10;&#10;AI-generated content may be incorrect.">
            <a:extLst>
              <a:ext uri="{FF2B5EF4-FFF2-40B4-BE49-F238E27FC236}">
                <a16:creationId xmlns:a16="http://schemas.microsoft.com/office/drawing/2014/main" id="{ED533E0A-DD7A-0041-59DB-61A2422BB06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096000" y="368300"/>
            <a:ext cx="6096000" cy="2724305"/>
          </a:xfrm>
        </p:spPr>
      </p:pic>
      <p:sp>
        <p:nvSpPr>
          <p:cNvPr id="6" name="Text Placeholder 6">
            <a:extLst>
              <a:ext uri="{FF2B5EF4-FFF2-40B4-BE49-F238E27FC236}">
                <a16:creationId xmlns:a16="http://schemas.microsoft.com/office/drawing/2014/main" id="{C91CAF08-5692-DCFA-9A44-196B27FDC530}"/>
              </a:ext>
            </a:extLst>
          </p:cNvPr>
          <p:cNvSpPr txBox="1">
            <a:spLocks/>
          </p:cNvSpPr>
          <p:nvPr/>
        </p:nvSpPr>
        <p:spPr>
          <a:xfrm>
            <a:off x="5052337" y="4188072"/>
            <a:ext cx="21091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ワインメーカーのブライアン・</a:t>
            </a:r>
            <a:r>
              <a:rPr lang="en-US" altLang="ja-JP" sz="1600" dirty="0">
                <a:latin typeface="Yu Gothic Medium" panose="020B0400000000000000" pitchFamily="34" charset="-128"/>
                <a:ea typeface="Yu Gothic Medium" panose="020B0400000000000000" pitchFamily="34" charset="-128"/>
              </a:rPr>
              <a:t> </a:t>
            </a:r>
            <a:r>
              <a:rPr lang="ja-JP" altLang="en-US" sz="1600">
                <a:latin typeface="Yu Gothic Medium" panose="020B0400000000000000" pitchFamily="34" charset="-128"/>
                <a:ea typeface="Yu Gothic Medium" panose="020B0400000000000000" pitchFamily="34" charset="-128"/>
              </a:rPr>
              <a:t>クローザーが冷涼な気候の</a:t>
            </a:r>
            <a:r>
              <a:rPr lang="en-US" altLang="ja-JP" sz="1600" dirty="0">
                <a:latin typeface="Yu Gothic Medium" panose="020B0400000000000000" pitchFamily="34" charset="-128"/>
                <a:ea typeface="Yu Gothic Medium" panose="020B0400000000000000" pitchFamily="34" charset="-128"/>
              </a:rPr>
              <a:t> </a:t>
            </a:r>
            <a:r>
              <a:rPr lang="ja-JP" altLang="en-US" sz="1600">
                <a:latin typeface="Yu Gothic Medium" panose="020B0400000000000000" pitchFamily="34" charset="-128"/>
                <a:ea typeface="Yu Gothic Medium" panose="020B0400000000000000" pitchFamily="34" charset="-128"/>
              </a:rPr>
              <a:t>アデレード・ヒルズに</a:t>
            </a:r>
            <a:r>
              <a:rPr lang="en-US" altLang="ja-JP" sz="1600" dirty="0">
                <a:latin typeface="Yu Gothic Medium" panose="020B0400000000000000" pitchFamily="34" charset="-128"/>
                <a:ea typeface="Yu Gothic Medium" panose="020B0400000000000000" pitchFamily="34" charset="-128"/>
              </a:rPr>
              <a:t> </a:t>
            </a:r>
            <a:r>
              <a:rPr lang="ja-JP" altLang="en-US" sz="1600">
                <a:latin typeface="Yu Gothic Medium" panose="020B0400000000000000" pitchFamily="34" charset="-128"/>
                <a:ea typeface="Yu Gothic Medium" panose="020B0400000000000000" pitchFamily="34" charset="-128"/>
              </a:rPr>
              <a:t>シャルドネを植える。</a:t>
            </a:r>
            <a:endParaRPr lang="en-AU" sz="1600" dirty="0">
              <a:latin typeface="Yu Gothic Medium" panose="020B0400000000000000" pitchFamily="34" charset="-128"/>
              <a:ea typeface="Yu Gothic Medium" panose="020B0400000000000000" pitchFamily="34" charset="-128"/>
            </a:endParaRPr>
          </a:p>
        </p:txBody>
      </p:sp>
      <p:sp>
        <p:nvSpPr>
          <p:cNvPr id="9" name="Text Placeholder 7">
            <a:extLst>
              <a:ext uri="{FF2B5EF4-FFF2-40B4-BE49-F238E27FC236}">
                <a16:creationId xmlns:a16="http://schemas.microsoft.com/office/drawing/2014/main" id="{766388E6-9BA7-44BD-A26F-BEEAEEC7CD20}"/>
              </a:ext>
            </a:extLst>
          </p:cNvPr>
          <p:cNvSpPr txBox="1">
            <a:spLocks/>
          </p:cNvSpPr>
          <p:nvPr/>
        </p:nvSpPr>
        <p:spPr>
          <a:xfrm>
            <a:off x="5041452"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1979</a:t>
            </a:r>
          </a:p>
        </p:txBody>
      </p:sp>
      <p:sp>
        <p:nvSpPr>
          <p:cNvPr id="10" name="Text Placeholder 6">
            <a:extLst>
              <a:ext uri="{FF2B5EF4-FFF2-40B4-BE49-F238E27FC236}">
                <a16:creationId xmlns:a16="http://schemas.microsoft.com/office/drawing/2014/main" id="{0BDB11F9-D078-8D48-2989-61B30D03AFF0}"/>
              </a:ext>
            </a:extLst>
          </p:cNvPr>
          <p:cNvSpPr txBox="1">
            <a:spLocks/>
          </p:cNvSpPr>
          <p:nvPr/>
        </p:nvSpPr>
        <p:spPr>
          <a:xfrm>
            <a:off x="8341103"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新しいスタイルのシャルドネがワイン市場に登場する。樽香があり、リッチで鮮やかな黄色をした「サンシャイン・イン・ザ・ボトル」と表現されるスタイル。</a:t>
            </a:r>
            <a:endParaRPr lang="en-AU" sz="1600" dirty="0">
              <a:latin typeface="Yu Gothic Medium" panose="020B0400000000000000" pitchFamily="34" charset="-128"/>
              <a:ea typeface="Yu Gothic Medium" panose="020B0400000000000000" pitchFamily="34" charset="-128"/>
            </a:endParaRPr>
          </a:p>
        </p:txBody>
      </p:sp>
      <p:sp>
        <p:nvSpPr>
          <p:cNvPr id="11" name="Text Placeholder 7">
            <a:extLst>
              <a:ext uri="{FF2B5EF4-FFF2-40B4-BE49-F238E27FC236}">
                <a16:creationId xmlns:a16="http://schemas.microsoft.com/office/drawing/2014/main" id="{5E673E01-C3C6-464A-9B4E-46DCEF55D44A}"/>
              </a:ext>
            </a:extLst>
          </p:cNvPr>
          <p:cNvSpPr txBox="1">
            <a:spLocks/>
          </p:cNvSpPr>
          <p:nvPr/>
        </p:nvSpPr>
        <p:spPr>
          <a:xfrm>
            <a:off x="8330218"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1980</a:t>
            </a:r>
            <a:r>
              <a:rPr lang="ja-JP" altLang="en-US">
                <a:latin typeface="Yu Gothic" panose="020B0400000000000000" pitchFamily="34" charset="-128"/>
                <a:ea typeface="Yu Gothic" panose="020B0400000000000000" pitchFamily="34" charset="-128"/>
              </a:rPr>
              <a:t> 年代初期</a:t>
            </a:r>
            <a:endParaRPr lang="en-US" dirty="0"/>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late of peas and a glass of wine&#10;&#10;AI-generated content may be incorrect.">
            <a:extLst>
              <a:ext uri="{FF2B5EF4-FFF2-40B4-BE49-F238E27FC236}">
                <a16:creationId xmlns:a16="http://schemas.microsoft.com/office/drawing/2014/main" id="{3CB4ED4E-E1B2-D32E-6F45-135F4147C43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077075" y="3787775"/>
            <a:ext cx="5114925" cy="2724150"/>
          </a:xfrm>
        </p:spPr>
      </p:pic>
      <p:sp>
        <p:nvSpPr>
          <p:cNvPr id="3" name="Text Placeholder 2">
            <a:extLst>
              <a:ext uri="{FF2B5EF4-FFF2-40B4-BE49-F238E27FC236}">
                <a16:creationId xmlns:a16="http://schemas.microsoft.com/office/drawing/2014/main" id="{48BE0488-C37A-4E39-5417-03F2FC6EC94C}"/>
              </a:ext>
            </a:extLst>
          </p:cNvPr>
          <p:cNvSpPr>
            <a:spLocks noGrp="1"/>
          </p:cNvSpPr>
          <p:nvPr>
            <p:ph type="body" sz="quarter" idx="17"/>
          </p:nvPr>
        </p:nvSpPr>
        <p:spPr>
          <a:xfrm>
            <a:off x="692828" y="4471419"/>
            <a:ext cx="2764987" cy="1461301"/>
          </a:xfrm>
        </p:spPr>
        <p:txBody>
          <a:bodyPr/>
          <a:lstStyle/>
          <a:p>
            <a:r>
              <a:rPr lang="ja-JP" altLang="en-US" sz="1600">
                <a:latin typeface="Yu Gothic Medium" panose="020B0400000000000000" pitchFamily="34" charset="-128"/>
                <a:ea typeface="Yu Gothic Medium" panose="020B0400000000000000" pitchFamily="34" charset="-128"/>
              </a:rPr>
              <a:t>オーストラリアのシャルドネがビッグで樽香の効いたバターのような味わいのスタイルに移行し、全国のワイナリーが挙ってこのスタイルを採用するようになる。</a:t>
            </a:r>
            <a:endParaRPr lang="en-US"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753A769-0673-33B5-15AD-288C26F5A11B}"/>
              </a:ext>
            </a:extLst>
          </p:cNvPr>
          <p:cNvSpPr>
            <a:spLocks noGrp="1"/>
          </p:cNvSpPr>
          <p:nvPr>
            <p:ph type="body" sz="quarter" idx="18"/>
          </p:nvPr>
        </p:nvSpPr>
        <p:spPr>
          <a:xfrm>
            <a:off x="681942" y="3787568"/>
            <a:ext cx="2617517" cy="662774"/>
          </a:xfrm>
        </p:spPr>
        <p:txBody>
          <a:bodyPr/>
          <a:lstStyle/>
          <a:p>
            <a:r>
              <a:rPr lang="en-US" dirty="0"/>
              <a:t>1980</a:t>
            </a:r>
            <a:r>
              <a:rPr lang="ja-JP" altLang="en-US" sz="2400">
                <a:latin typeface="Yu Gothic" panose="020B0400000000000000" pitchFamily="34" charset="-128"/>
                <a:ea typeface="Yu Gothic" panose="020B0400000000000000" pitchFamily="34" charset="-128"/>
              </a:rPr>
              <a:t> </a:t>
            </a:r>
            <a:r>
              <a:rPr lang="ja-JP" altLang="en-US">
                <a:latin typeface="Yu Gothic" panose="020B0400000000000000" pitchFamily="34" charset="-128"/>
                <a:ea typeface="Yu Gothic" panose="020B0400000000000000" pitchFamily="34" charset="-128"/>
              </a:rPr>
              <a:t>年代後半</a:t>
            </a:r>
            <a:r>
              <a:rPr lang="en-US" altLang="ja-JP" dirty="0">
                <a:latin typeface="Yu Gothic" panose="020B0400000000000000" pitchFamily="34" charset="-128"/>
                <a:ea typeface="Yu Gothic" panose="020B0400000000000000" pitchFamily="34" charset="-128"/>
              </a:rPr>
              <a:t> </a:t>
            </a:r>
            <a:r>
              <a:rPr lang="en-US" dirty="0"/>
              <a:t>– 1990</a:t>
            </a:r>
            <a:r>
              <a:rPr lang="ja-JP" altLang="en-US" sz="1600">
                <a:latin typeface="Yu Gothic" panose="020B0400000000000000" pitchFamily="34" charset="-128"/>
                <a:ea typeface="Yu Gothic" panose="020B0400000000000000" pitchFamily="34" charset="-128"/>
              </a:rPr>
              <a:t> 年代</a:t>
            </a:r>
            <a:endParaRPr lang="en-US" sz="1600" dirty="0"/>
          </a:p>
        </p:txBody>
      </p:sp>
      <p:sp>
        <p:nvSpPr>
          <p:cNvPr id="5" name="Text Placeholder 4">
            <a:extLst>
              <a:ext uri="{FF2B5EF4-FFF2-40B4-BE49-F238E27FC236}">
                <a16:creationId xmlns:a16="http://schemas.microsoft.com/office/drawing/2014/main" id="{8BAA0CD1-FCB8-EB95-61FC-3C74FB22D1F9}"/>
              </a:ext>
            </a:extLst>
          </p:cNvPr>
          <p:cNvSpPr>
            <a:spLocks noGrp="1"/>
          </p:cNvSpPr>
          <p:nvPr>
            <p:ph type="body" sz="quarter" idx="21"/>
          </p:nvPr>
        </p:nvSpPr>
        <p:spPr>
          <a:xfrm>
            <a:off x="2414736" y="1798707"/>
            <a:ext cx="2912803" cy="1461301"/>
          </a:xfrm>
        </p:spPr>
        <p:txBody>
          <a:bodyPr/>
          <a:lstStyle/>
          <a:p>
            <a:r>
              <a:rPr lang="ja-JP" altLang="en-US" sz="1600">
                <a:latin typeface="Yu Gothic Medium" panose="020B0400000000000000" pitchFamily="34" charset="-128"/>
                <a:ea typeface="Yu Gothic Medium" panose="020B0400000000000000" pitchFamily="34" charset="-128"/>
              </a:rPr>
              <a:t>ワインの味の好みがビッグで樽香が効きすぎたものから、よりフレッシュで樽を使わない、果実味豊かなスタイルへと移行していく</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E6291E0B-2FB3-F6FF-0ACB-F734EEB31BFD}"/>
              </a:ext>
            </a:extLst>
          </p:cNvPr>
          <p:cNvSpPr>
            <a:spLocks noGrp="1"/>
          </p:cNvSpPr>
          <p:nvPr>
            <p:ph type="body" sz="quarter" idx="22"/>
          </p:nvPr>
        </p:nvSpPr>
        <p:spPr>
          <a:xfrm>
            <a:off x="2403849" y="1114856"/>
            <a:ext cx="2259805" cy="662774"/>
          </a:xfrm>
        </p:spPr>
        <p:txBody>
          <a:bodyPr/>
          <a:lstStyle/>
          <a:p>
            <a:r>
              <a:rPr lang="en-US" dirty="0"/>
              <a:t>2000</a:t>
            </a:r>
            <a:r>
              <a:rPr lang="ja-JP" altLang="en-US">
                <a:latin typeface="Yu Gothic" panose="020B0400000000000000" pitchFamily="34" charset="-128"/>
                <a:ea typeface="Yu Gothic" panose="020B0400000000000000" pitchFamily="34" charset="-128"/>
              </a:rPr>
              <a:t> 年代後半</a:t>
            </a:r>
          </a:p>
        </p:txBody>
      </p:sp>
      <p:sp>
        <p:nvSpPr>
          <p:cNvPr id="7" name="Text Placeholder 4">
            <a:extLst>
              <a:ext uri="{FF2B5EF4-FFF2-40B4-BE49-F238E27FC236}">
                <a16:creationId xmlns:a16="http://schemas.microsoft.com/office/drawing/2014/main" id="{9E1301CF-AA20-3383-C51A-4FEE78A86057}"/>
              </a:ext>
            </a:extLst>
          </p:cNvPr>
          <p:cNvSpPr txBox="1">
            <a:spLocks/>
          </p:cNvSpPr>
          <p:nvPr/>
        </p:nvSpPr>
        <p:spPr>
          <a:xfrm>
            <a:off x="4663655" y="4227835"/>
            <a:ext cx="229039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より軽やかで樽を使用しないアロマティックなマールボロ・ソーヴィニヨン・ブランの台頭で、シャルドネが徐々に流行らなくなる。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5">
            <a:extLst>
              <a:ext uri="{FF2B5EF4-FFF2-40B4-BE49-F238E27FC236}">
                <a16:creationId xmlns:a16="http://schemas.microsoft.com/office/drawing/2014/main" id="{76CF819F-F464-DA03-FB13-907B437A4EB8}"/>
              </a:ext>
            </a:extLst>
          </p:cNvPr>
          <p:cNvSpPr txBox="1">
            <a:spLocks/>
          </p:cNvSpPr>
          <p:nvPr/>
        </p:nvSpPr>
        <p:spPr>
          <a:xfrm>
            <a:off x="4652767" y="3543984"/>
            <a:ext cx="2301283"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2000</a:t>
            </a:r>
            <a:r>
              <a:rPr lang="ja-JP" altLang="en-US">
                <a:latin typeface="Yu Gothic" panose="020B0400000000000000" pitchFamily="34" charset="-128"/>
                <a:ea typeface="Yu Gothic" panose="020B0400000000000000" pitchFamily="34" charset="-128"/>
              </a:rPr>
              <a:t> 年代初期</a:t>
            </a:r>
            <a:endParaRPr lang="en-US" dirty="0"/>
          </a:p>
        </p:txBody>
      </p:sp>
      <p:sp>
        <p:nvSpPr>
          <p:cNvPr id="9" name="Text Placeholder 4">
            <a:extLst>
              <a:ext uri="{FF2B5EF4-FFF2-40B4-BE49-F238E27FC236}">
                <a16:creationId xmlns:a16="http://schemas.microsoft.com/office/drawing/2014/main" id="{5898644C-D875-BF12-E381-B68379069FEC}"/>
              </a:ext>
            </a:extLst>
          </p:cNvPr>
          <p:cNvSpPr txBox="1">
            <a:spLocks/>
          </p:cNvSpPr>
          <p:nvPr/>
        </p:nvSpPr>
        <p:spPr>
          <a:xfrm>
            <a:off x="7702048" y="1699788"/>
            <a:ext cx="291280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今日のオーストラリアのプレミアム・シャルドネは、スパークリング・ワインも含めて、ヤラ・ヴァレーやタスマニアなど</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冷涼な気候の産地の果実から造られている。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5">
            <a:extLst>
              <a:ext uri="{FF2B5EF4-FFF2-40B4-BE49-F238E27FC236}">
                <a16:creationId xmlns:a16="http://schemas.microsoft.com/office/drawing/2014/main" id="{ACCE3FE8-C8AD-B901-4AF2-139CA5B08AB0}"/>
              </a:ext>
            </a:extLst>
          </p:cNvPr>
          <p:cNvSpPr txBox="1">
            <a:spLocks/>
          </p:cNvSpPr>
          <p:nvPr/>
        </p:nvSpPr>
        <p:spPr>
          <a:xfrm>
            <a:off x="7691162" y="1015937"/>
            <a:ext cx="191078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ja-JP" alt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382860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standing in front of a vineyard&#10;&#10;AI-generated content may be incorrect.">
            <a:extLst>
              <a:ext uri="{FF2B5EF4-FFF2-40B4-BE49-F238E27FC236}">
                <a16:creationId xmlns:a16="http://schemas.microsoft.com/office/drawing/2014/main" id="{0DA4855C-578F-AE71-4CD9-AF6D5B92D7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D9F41F7-7097-C809-8762-854611B8C2BD}"/>
              </a:ext>
            </a:extLst>
          </p:cNvPr>
          <p:cNvSpPr>
            <a:spLocks noGrp="1"/>
          </p:cNvSpPr>
          <p:nvPr>
            <p:ph type="title"/>
          </p:nvPr>
        </p:nvSpPr>
        <p:spPr>
          <a:xfrm>
            <a:off x="6456363" y="611991"/>
            <a:ext cx="2786697"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ティレルズ・ワインの物語</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ABEAD520-8EE8-E73F-A135-0850BDA5CD72}"/>
              </a:ext>
            </a:extLst>
          </p:cNvPr>
          <p:cNvSpPr>
            <a:spLocks noGrp="1"/>
          </p:cNvSpPr>
          <p:nvPr>
            <p:ph type="body" sz="quarter" idx="11"/>
          </p:nvPr>
        </p:nvSpPr>
        <p:spPr>
          <a:xfrm>
            <a:off x="6456362" y="3521955"/>
            <a:ext cx="4516437" cy="1480352"/>
          </a:xfrm>
        </p:spPr>
        <p:txBody>
          <a:bodyPr/>
          <a:lstStyle/>
          <a:p>
            <a:r>
              <a:rPr lang="ja-JP" altLang="en-US">
                <a:latin typeface="Yu Gothic Medium" panose="020B0400000000000000" pitchFamily="34" charset="-128"/>
                <a:ea typeface="Yu Gothic Medium" panose="020B0400000000000000" pitchFamily="34" charset="-128"/>
              </a:rPr>
              <a:t>ハンター・ヴァレーで最も有名な</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ワイン生産者一族のひとつ、ティレル家。現在、ワイン造りのバトンは</a:t>
            </a:r>
            <a:r>
              <a:rPr lang="en-US" altLang="ja-JP" dirty="0">
                <a:latin typeface="Yu Gothic Medium" panose="020B0400000000000000" pitchFamily="34" charset="-128"/>
                <a:ea typeface="Yu Gothic Medium" panose="020B0400000000000000" pitchFamily="34" charset="-128"/>
              </a:rPr>
              <a:t>4</a:t>
            </a:r>
            <a:r>
              <a:rPr lang="ja-JP" altLang="en-US">
                <a:latin typeface="Yu Gothic Medium" panose="020B0400000000000000" pitchFamily="34" charset="-128"/>
                <a:ea typeface="Yu Gothic Medium" panose="020B0400000000000000" pitchFamily="34" charset="-128"/>
              </a:rPr>
              <a:t>代目の父ブルース・ティレルから</a:t>
            </a:r>
            <a:r>
              <a:rPr lang="en-US" altLang="ja-JP" dirty="0">
                <a:latin typeface="Yu Gothic Medium" panose="020B0400000000000000" pitchFamily="34" charset="-128"/>
                <a:ea typeface="Yu Gothic Medium" panose="020B0400000000000000" pitchFamily="34" charset="-128"/>
              </a:rPr>
              <a:t>5</a:t>
            </a:r>
            <a:r>
              <a:rPr lang="ja-JP" altLang="en-US">
                <a:latin typeface="Yu Gothic Medium" panose="020B0400000000000000" pitchFamily="34" charset="-128"/>
                <a:ea typeface="Yu Gothic Medium" panose="020B0400000000000000" pitchFamily="34" charset="-128"/>
              </a:rPr>
              <a:t>代目の息子</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クリス・ティレルに受け継がれている。</a:t>
            </a:r>
          </a:p>
          <a:p>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90152D11-94C3-A1D8-41E2-B7C29405562E}"/>
              </a:ext>
            </a:extLst>
          </p:cNvPr>
          <p:cNvSpPr>
            <a:spLocks noGrp="1"/>
          </p:cNvSpPr>
          <p:nvPr>
            <p:ph type="body" sz="quarter" idx="13"/>
          </p:nvPr>
        </p:nvSpPr>
        <p:spPr>
          <a:xfrm>
            <a:off x="6456363" y="1479855"/>
            <a:ext cx="3708717" cy="1325563"/>
          </a:xfrm>
        </p:spPr>
        <p:txBody>
          <a:bodyPr/>
          <a:lstStyle/>
          <a:p>
            <a:r>
              <a:rPr lang="ja-JP" altLang="en-US" sz="5000">
                <a:solidFill>
                  <a:schemeClr val="accent1"/>
                </a:solidFill>
                <a:latin typeface="Yu Gothic Medium" panose="020B0400000000000000" pitchFamily="34" charset="-128"/>
                <a:ea typeface="Yu Gothic Medium" panose="020B0400000000000000" pitchFamily="34" charset="-128"/>
              </a:rPr>
              <a:t>画期的な</a:t>
            </a:r>
          </a:p>
          <a:p>
            <a:r>
              <a:rPr lang="ja-JP" altLang="en-US" sz="5000">
                <a:solidFill>
                  <a:schemeClr val="accent1"/>
                </a:solidFill>
                <a:latin typeface="Yu Gothic Medium" panose="020B0400000000000000" pitchFamily="34" charset="-128"/>
                <a:ea typeface="Yu Gothic Medium" panose="020B0400000000000000" pitchFamily="34" charset="-128"/>
              </a:rPr>
              <a:t>ハンター・ワイナリー</a:t>
            </a:r>
            <a:endParaRPr lang="en-US" sz="5000" dirty="0">
              <a:solidFill>
                <a:schemeClr val="accent1"/>
              </a:solidFill>
              <a:latin typeface="Yu Gothic Medium" panose="020B0400000000000000" pitchFamily="34" charset="-128"/>
              <a:ea typeface="Yu Gothic Medium" panose="020B0400000000000000" pitchFamily="34" charset="-128"/>
            </a:endParaRPr>
          </a:p>
        </p:txBody>
      </p:sp>
      <p:sp>
        <p:nvSpPr>
          <p:cNvPr id="8" name="Text Placeholder 3">
            <a:extLst>
              <a:ext uri="{FF2B5EF4-FFF2-40B4-BE49-F238E27FC236}">
                <a16:creationId xmlns:a16="http://schemas.microsoft.com/office/drawing/2014/main" id="{00D6B887-5225-D96A-714D-BEA02CE6C450}"/>
              </a:ext>
            </a:extLst>
          </p:cNvPr>
          <p:cNvSpPr txBox="1">
            <a:spLocks/>
          </p:cNvSpPr>
          <p:nvPr/>
        </p:nvSpPr>
        <p:spPr>
          <a:xfrm>
            <a:off x="6456362" y="5150971"/>
            <a:ext cx="4608646"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Yu Gothic" panose="020B0400000000000000" pitchFamily="34" charset="-128"/>
                <a:ea typeface="Yu Gothic" panose="020B0400000000000000" pitchFamily="34" charset="-128"/>
              </a:rPr>
              <a:t>おもしろ情報</a:t>
            </a:r>
            <a:endParaRPr lang="en-AU" altLang="ja-JP" sz="1400" b="1" dirty="0">
              <a:solidFill>
                <a:schemeClr val="accent5"/>
              </a:solidFill>
              <a:latin typeface="Yu Gothic" panose="020B0400000000000000" pitchFamily="34" charset="-128"/>
              <a:ea typeface="Yu Gothic" panose="020B0400000000000000" pitchFamily="34" charset="-128"/>
            </a:endParaRPr>
          </a:p>
          <a:p>
            <a:r>
              <a:rPr lang="ja-JP" altLang="en-US" sz="1400">
                <a:latin typeface="Yu Gothic Medium" panose="020B0400000000000000" pitchFamily="34" charset="-128"/>
                <a:ea typeface="Yu Gothic Medium" panose="020B0400000000000000" pitchFamily="34" charset="-128"/>
              </a:rPr>
              <a:t>マレー・ティレルはペンフォールズの実験用</a:t>
            </a:r>
            <a:br>
              <a:rPr lang="ja-JP" altLang="en-US" sz="140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ブドウ畑のフェンスを飛び越えてシャルドネの苗を盗み、それをハンター・ヴァレーのブドウ畑に植え、それが現在の有名なヴァット４７のシャルドネの畑となったという説がありますが、その真相は不明です。</a:t>
            </a:r>
            <a:endParaRPr lang="en-AU"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0650428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0435" b="22065"/>
          <a:stretch/>
        </p:blipFill>
        <p:spPr>
          <a:xfrm>
            <a:off x="6096000" y="368299"/>
            <a:ext cx="6096000" cy="617220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819039"/>
            <a:ext cx="4344352" cy="1670704"/>
          </a:xfrm>
        </p:spPr>
        <p:txBody>
          <a:bodyPr/>
          <a:lstStyle/>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素晴らしく順応性の高いブドウで、</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栽培地の特徴をあらわす。</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厳しい収量制限によって線の細い</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味わいと良質な酸の発達が促される。</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低収量にすることで凝縮した味わいが得られる。</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早めの収穫で酸の骨格をしっかりとらえる。</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993661" cy="1325563"/>
          </a:xfrm>
        </p:spPr>
        <p:txBody>
          <a:bodyPr/>
          <a:lstStyle/>
          <a:p>
            <a:r>
              <a:rPr lang="ja-JP" altLang="en-US" sz="5000" kern="1000" spc="-100">
                <a:latin typeface="Yu Gothic Medium" panose="020B0400000000000000" pitchFamily="34" charset="-128"/>
                <a:ea typeface="Yu Gothic Medium" panose="020B0400000000000000" pitchFamily="34" charset="-128"/>
              </a:rPr>
              <a:t>オーストラリアのシャルドネが</a:t>
            </a:r>
          </a:p>
          <a:p>
            <a:r>
              <a:rPr lang="ja-JP" altLang="en-US" sz="5000" kern="1000" spc="-100">
                <a:latin typeface="Yu Gothic Medium" panose="020B0400000000000000" pitchFamily="34" charset="-128"/>
                <a:ea typeface="Yu Gothic Medium" panose="020B0400000000000000" pitchFamily="34" charset="-128"/>
              </a:rPr>
              <a:t>できるまで</a:t>
            </a:r>
            <a:endParaRPr lang="en-US" sz="50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7940941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AD7BDBA4-FD34-4218-A1D8-01F89D1A2C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infopath/2007/PartnerControls"/>
    <ds:schemaRef ds:uri="http://www.w3.org/XML/1998/namespace"/>
    <ds:schemaRef ds:uri="02256494-4976-4001-aedb-96463ae0d92e"/>
    <ds:schemaRef ds:uri="http://schemas.microsoft.com/office/2006/metadata/properties"/>
    <ds:schemaRef ds:uri="http://purl.org/dc/terms/"/>
    <ds:schemaRef ds:uri="http://purl.org/dc/elements/1.1/"/>
    <ds:schemaRef ds:uri="http://schemas.microsoft.com/office/2006/documentManagement/types"/>
    <ds:schemaRef ds:uri="http://schemas.openxmlformats.org/package/2006/metadata/core-properties"/>
    <ds:schemaRef ds:uri="4e8dd08d-258d-47a9-9875-37f1ffd19f3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10549</Words>
  <Application>Microsoft Macintosh PowerPoint</Application>
  <PresentationFormat>Widescreen</PresentationFormat>
  <Paragraphs>469</Paragraphs>
  <Slides>43</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Malgun Gothic</vt:lpstr>
      <vt:lpstr>MS PGothic</vt:lpstr>
      <vt:lpstr>Yu Gothic</vt:lpstr>
      <vt:lpstr>Yu Gothic Medium</vt:lpstr>
      <vt:lpstr>Arial</vt:lpstr>
      <vt:lpstr>Calibri</vt:lpstr>
      <vt:lpstr>Inter Display</vt:lpstr>
      <vt:lpstr>Neue Haas Grotesk Text Pro</vt:lpstr>
      <vt:lpstr>Slide layouts</vt:lpstr>
      <vt:lpstr>PowerPoint Presentation</vt:lpstr>
      <vt:lpstr>PowerPoint Presentation</vt:lpstr>
      <vt:lpstr>シャルドネ</vt:lpstr>
      <vt:lpstr>PowerPoint Presentation</vt:lpstr>
      <vt:lpstr>1820 年代– 1830 年代</vt:lpstr>
      <vt:lpstr>PowerPoint Presentation</vt:lpstr>
      <vt:lpstr>PowerPoint Presentation</vt:lpstr>
      <vt:lpstr>ティレルズ・ワインの物語</vt:lpstr>
      <vt:lpstr>ブドウ栽培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土壌</vt:lpstr>
      <vt:lpstr>PowerPoint Presentation</vt:lpstr>
      <vt:lpstr>PowerPoint Presentation</vt:lpstr>
      <vt:lpstr>土壌</vt:lpstr>
      <vt:lpstr>PowerPoint Presentation</vt:lpstr>
      <vt:lpstr>PowerPoint Presentation</vt:lpstr>
      <vt:lpstr>PowerPoint Presentation</vt:lpstr>
      <vt:lpstr>土壌</vt:lpstr>
      <vt:lpstr>PowerPoint Presentation</vt:lpstr>
      <vt:lpstr>PowerPoint Presentation</vt:lpstr>
      <vt:lpstr>PowerPoint Presentation</vt:lpstr>
      <vt:lpstr>土壌</vt:lpstr>
      <vt:lpstr>PowerPoint Presentation</vt:lpstr>
      <vt:lpstr>PowerPoint Presentation</vt:lpstr>
      <vt:lpstr>気候</vt:lpstr>
      <vt:lpstr>土壌</vt:lpstr>
      <vt:lpstr>PowerPoint Presentation</vt:lpstr>
      <vt:lpstr>PowerPoint Presentation</vt:lpstr>
      <vt:lpstr>PowerPoint Presentation</vt:lpstr>
      <vt:lpstr>土壌 </vt:lpstr>
      <vt:lpstr>PowerPoint Presentation</vt:lpstr>
      <vt:lpstr>PowerPoint Presentation</vt:lpstr>
      <vt:lpstr>シャルドネ</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15</cp:revision>
  <dcterms:created xsi:type="dcterms:W3CDTF">2018-07-25T07:02:59Z</dcterms:created>
  <dcterms:modified xsi:type="dcterms:W3CDTF">2026-08-20T01:08:04Z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47265200.0000000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2025-10-03T04:31:27Z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07bf3da7-e486-4fa3-9c26-b45eff520b60</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