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media/image12.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58"/>
  </p:notesMasterIdLst>
  <p:sldIdLst>
    <p:sldId id="256" r:id="rId5"/>
    <p:sldId id="478" r:id="rId6"/>
    <p:sldId id="391" r:id="rId7"/>
    <p:sldId id="479" r:id="rId8"/>
    <p:sldId id="537" r:id="rId9"/>
    <p:sldId id="538" r:id="rId10"/>
    <p:sldId id="539" r:id="rId11"/>
    <p:sldId id="540" r:id="rId12"/>
    <p:sldId id="541" r:id="rId13"/>
    <p:sldId id="542" r:id="rId14"/>
    <p:sldId id="543" r:id="rId15"/>
    <p:sldId id="544" r:id="rId16"/>
    <p:sldId id="545" r:id="rId17"/>
    <p:sldId id="546" r:id="rId18"/>
    <p:sldId id="547" r:id="rId19"/>
    <p:sldId id="554" r:id="rId20"/>
    <p:sldId id="549" r:id="rId21"/>
    <p:sldId id="550" r:id="rId22"/>
    <p:sldId id="551" r:id="rId23"/>
    <p:sldId id="552" r:id="rId24"/>
    <p:sldId id="553" r:id="rId25"/>
    <p:sldId id="555" r:id="rId26"/>
    <p:sldId id="556" r:id="rId27"/>
    <p:sldId id="557" r:id="rId28"/>
    <p:sldId id="558" r:id="rId29"/>
    <p:sldId id="559" r:id="rId30"/>
    <p:sldId id="560" r:id="rId31"/>
    <p:sldId id="561" r:id="rId32"/>
    <p:sldId id="562" r:id="rId33"/>
    <p:sldId id="563" r:id="rId34"/>
    <p:sldId id="564" r:id="rId35"/>
    <p:sldId id="565" r:id="rId36"/>
    <p:sldId id="566" r:id="rId37"/>
    <p:sldId id="567" r:id="rId38"/>
    <p:sldId id="568" r:id="rId39"/>
    <p:sldId id="569" r:id="rId40"/>
    <p:sldId id="570" r:id="rId41"/>
    <p:sldId id="571" r:id="rId42"/>
    <p:sldId id="572" r:id="rId43"/>
    <p:sldId id="573" r:id="rId44"/>
    <p:sldId id="574" r:id="rId45"/>
    <p:sldId id="575" r:id="rId46"/>
    <p:sldId id="576" r:id="rId47"/>
    <p:sldId id="577" r:id="rId48"/>
    <p:sldId id="578" r:id="rId49"/>
    <p:sldId id="583" r:id="rId50"/>
    <p:sldId id="582" r:id="rId51"/>
    <p:sldId id="584" r:id="rId52"/>
    <p:sldId id="581" r:id="rId53"/>
    <p:sldId id="580" r:id="rId54"/>
    <p:sldId id="579" r:id="rId55"/>
    <p:sldId id="340" r:id="rId56"/>
    <p:sldId id="585" r:id="rId57"/>
  </p:sldIdLst>
  <p:sldSz cx="12192000" cy="6858000"/>
  <p:notesSz cx="6858000" cy="9144000"/>
  <p:embeddedFontLst>
    <p:embeddedFont>
      <p:font typeface="Inter Display" panose="02000503000000020004" pitchFamily="2" charset="0"/>
      <p:regular r:id="rId59"/>
      <p:bold r:id="rId60"/>
      <p:italic r:id="rId61"/>
      <p:boldItalic r:id="rId62"/>
    </p:embeddedFont>
  </p:embeddedFontLst>
  <p:custDataLst>
    <p:tags r:id="rId63"/>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guide id="3" pos="438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47135"/>
    <a:srgbClr val="F57D46"/>
    <a:srgbClr val="F89868"/>
    <a:srgbClr val="FEC778"/>
    <a:srgbClr val="FECE8A"/>
    <a:srgbClr val="FED396"/>
    <a:srgbClr val="FEF59E"/>
    <a:srgbClr val="FFF7B4"/>
    <a:srgbClr val="FFF8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86" autoAdjust="0"/>
    <p:restoredTop sz="71362"/>
  </p:normalViewPr>
  <p:slideViewPr>
    <p:cSldViewPr snapToGrid="0">
      <p:cViewPr>
        <p:scale>
          <a:sx n="77" d="100"/>
          <a:sy n="77" d="100"/>
        </p:scale>
        <p:origin x="2216" y="176"/>
      </p:cViewPr>
      <p:guideLst>
        <p:guide orient="horz" pos="1412"/>
        <p:guide pos="2116"/>
        <p:guide pos="4384"/>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tags" Target="tags/tag1.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font" Target="fonts/font3.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commentAuthors" Target="commentAuthors.xml"/><Relationship Id="rId69"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1.fntdata"/><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2.fntdata"/><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mod modSld">
      <pc:chgData name="Cameron Midson" userId="510fe36d-201b-4d30-8c49-491c55367456" providerId="ADAL" clId="{93217E07-8A0E-5D7D-A37A-49773A2FEA36}" dt="2026-02-18T00:03:20.524" v="1" actId="33475"/>
      <pc:docMkLst>
        <pc:docMk/>
      </pc:docMkLst>
      <pc:sldChg chg="modSp mod">
        <pc:chgData name="Cameron Midson" userId="510fe36d-201b-4d30-8c49-491c55367456" providerId="ADAL" clId="{93217E07-8A0E-5D7D-A37A-49773A2FEA36}" dt="2026-02-18T00:03:10.514" v="0" actId="113"/>
        <pc:sldMkLst>
          <pc:docMk/>
          <pc:sldMk cId="1789970845" sldId="256"/>
        </pc:sldMkLst>
        <pc:spChg chg="mod">
          <ac:chgData name="Cameron Midson" userId="510fe36d-201b-4d30-8c49-491c55367456" providerId="ADAL" clId="{93217E07-8A0E-5D7D-A37A-49773A2FEA36}" dt="2026-02-18T00:03:10.514" v="0" actId="113"/>
          <ac:spMkLst>
            <pc:docMk/>
            <pc:sldMk cId="1789970845" sldId="256"/>
            <ac:spMk id="7" creationId="{8B1D4A70-6CA2-23A1-1A5A-497FD63075D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A644BF32-4CA8-4343-91C5-94D89E008D3B}" type="datetimeFigureOut">
              <a:rPr lang="en-US" smtClean="0"/>
              <a:pPr/>
              <a:t>3/29/26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Arial" panose="020B0604020202020204" pitchFamily="34" charset="0"/>
        <a:ea typeface="+mn-ea"/>
        <a:cs typeface="+mn-cs"/>
      </a:defRPr>
    </a:lvl1pPr>
    <a:lvl2pPr marL="457176" algn="l" defTabSz="914353" rtl="0" eaLnBrk="1" latinLnBrk="0" hangingPunct="1">
      <a:defRPr sz="1199" b="0" i="0" kern="1200">
        <a:solidFill>
          <a:schemeClr val="tx1"/>
        </a:solidFill>
        <a:latin typeface="Arial" panose="020B0604020202020204" pitchFamily="34" charset="0"/>
        <a:ea typeface="+mn-ea"/>
        <a:cs typeface="+mn-cs"/>
      </a:defRPr>
    </a:lvl2pPr>
    <a:lvl3pPr marL="914353" algn="l" defTabSz="914353" rtl="0" eaLnBrk="1" latinLnBrk="0" hangingPunct="1">
      <a:defRPr sz="1199" b="0" i="0" kern="1200">
        <a:solidFill>
          <a:schemeClr val="tx1"/>
        </a:solidFill>
        <a:latin typeface="Arial" panose="020B0604020202020204" pitchFamily="34" charset="0"/>
        <a:ea typeface="+mn-ea"/>
        <a:cs typeface="+mn-cs"/>
      </a:defRPr>
    </a:lvl3pPr>
    <a:lvl4pPr marL="1371529" algn="l" defTabSz="914353" rtl="0" eaLnBrk="1" latinLnBrk="0" hangingPunct="1">
      <a:defRPr sz="1199" b="0" i="0" kern="1200">
        <a:solidFill>
          <a:schemeClr val="tx1"/>
        </a:solidFill>
        <a:latin typeface="Arial" panose="020B0604020202020204" pitchFamily="34" charset="0"/>
        <a:ea typeface="+mn-ea"/>
        <a:cs typeface="+mn-cs"/>
      </a:defRPr>
    </a:lvl4pPr>
    <a:lvl5pPr marL="1828707" algn="l" defTabSz="914353" rtl="0" eaLnBrk="1" latinLnBrk="0" hangingPunct="1">
      <a:defRPr sz="1199" b="0" i="0" kern="1200">
        <a:solidFill>
          <a:schemeClr val="tx1"/>
        </a:solidFill>
        <a:latin typeface="Arial" panose="020B0604020202020204" pitchFamily="34"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dirty="0">
                <a:solidFill>
                  <a:schemeClr val="tx1"/>
                </a:solidFill>
                <a:ea typeface="+mn-ea"/>
                <a:cs typeface="+mn-cs"/>
              </a:rPr>
              <a:t>Chúng ta sẽ bắt đầu với nội dung giới thiệu rượu vang được làm như thế nào, thưởng thức ra sao, những phong cách rượu khác nhau và những vùng rượu vang nổi tiếng nhất ở Úc. Vui lòng xem các nội dung ghi chú để biết thêm thông tin ở mỗi trang trình chiếu và các câu hỏi gợi ý thảo luận. </a:t>
            </a:r>
            <a:r>
              <a:rPr lang="vi-VN" sz="1200" dirty="0">
                <a:solidFill>
                  <a:schemeClr val="tx1"/>
                </a:solidFill>
                <a:ea typeface="+mn-ea"/>
                <a:cs typeface="+mn-cs"/>
              </a:rPr>
              <a:t>Để tải về các chủ đề và tài liệu, bao gồm các bài thuyết trình khác, vui lòng truy cập www.australianwinediscovered.com</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2876076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Rượu có chân rượu chảy chậm sẽ có thành phần cồn và glycerine cao hơn, tức là rượu vang đó đậm đà và có nhiều hương vị trong vòm miệng hơn.</a:t>
            </a:r>
          </a:p>
        </p:txBody>
      </p:sp>
      <p:sp>
        <p:nvSpPr>
          <p:cNvPr id="4" name="Slide Number Placeholder 3"/>
          <p:cNvSpPr>
            <a:spLocks noGrp="1"/>
          </p:cNvSpPr>
          <p:nvPr>
            <p:ph type="sldNum" sz="quarter" idx="5"/>
          </p:nvPr>
        </p:nvSpPr>
        <p:spPr/>
        <p:txBody>
          <a:bodyPr/>
          <a:lstStyle/>
          <a:p>
            <a:fld id="{C8CAF07B-88B1-40ED-9A21-D99161D5F8F5}" type="slidenum">
              <a:rPr lang="en-US" smtClean="0"/>
              <a:t>15</a:t>
            </a:fld>
            <a:endParaRPr lang="en-US"/>
          </a:p>
        </p:txBody>
      </p:sp>
    </p:spTree>
    <p:extLst>
      <p:ext uri="{BB962C8B-B14F-4D97-AF65-F5344CB8AC3E}">
        <p14:creationId xmlns:p14="http://schemas.microsoft.com/office/powerpoint/2010/main" val="983746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 Mùi hương nhất cấp: Tùy vào điều kiện trồng nho, mỗi giống nho sẽ có hương vị và mùi thơm khác nhau. Những mùi và vị phổ biến nhất đó là trái cây, thảo mộc và hoa.</a:t>
            </a:r>
          </a:p>
          <a:p>
            <a:pPr rtl="0"/>
            <a:r>
              <a:rPr lang="vi-VN" sz="1200" b="0" i="0" u="none" strike="noStrike" dirty="0">
                <a:solidFill>
                  <a:schemeClr val="tx1"/>
                </a:solidFill>
                <a:ea typeface="+mn-ea"/>
                <a:cs typeface="+mn-cs"/>
              </a:rPr>
              <a:t>- Mùi hương nhị cấp (lớp hương vị thứ 2): Những mùi hương này được tạo ra từ quá trình làm rượu. Mùi bánh mì hay mùi men như vỏ phô mai, bia là kết quả từ quá trình lên men. Ủ trong thùng gỗ sồi sẽ tạo ra hương thơm như bánh mì nướng, vani, socola và gia vị </a:t>
            </a:r>
          </a:p>
          <a:p>
            <a:r>
              <a:rPr lang="vi-VN" sz="1200" b="0" i="0" u="none" strike="noStrike" dirty="0">
                <a:solidFill>
                  <a:schemeClr val="tx1"/>
                </a:solidFill>
                <a:ea typeface="+mn-ea"/>
                <a:cs typeface="+mn-cs"/>
              </a:rPr>
              <a:t>- Mùi hương tam cấp: Quá trình rượu phát triển trong chai có thể tạo ra những mùi hương mới, đôi khi được gọi là nhóm mùi hương “bouquet”. Rượu được trữ lâu sẽ làm phai các mùi hương nhất cấp và làm dậy các mùi hương khác như hương đất, khoáng, da thuộc và thuốc lá. </a:t>
            </a:r>
          </a:p>
        </p:txBody>
      </p:sp>
      <p:sp>
        <p:nvSpPr>
          <p:cNvPr id="4" name="Slide Number Placeholder 3"/>
          <p:cNvSpPr>
            <a:spLocks noGrp="1"/>
          </p:cNvSpPr>
          <p:nvPr>
            <p:ph type="sldNum" sz="quarter" idx="5"/>
          </p:nvPr>
        </p:nvSpPr>
        <p:spPr/>
        <p:txBody>
          <a:bodyPr/>
          <a:lstStyle/>
          <a:p>
            <a:fld id="{C8CAF07B-88B1-40ED-9A21-D99161D5F8F5}" type="slidenum">
              <a:rPr lang="en-US" smtClean="0"/>
              <a:t>17</a:t>
            </a:fld>
            <a:endParaRPr lang="en-US"/>
          </a:p>
        </p:txBody>
      </p:sp>
    </p:spTree>
    <p:extLst>
      <p:ext uri="{BB962C8B-B14F-4D97-AF65-F5344CB8AC3E}">
        <p14:creationId xmlns:p14="http://schemas.microsoft.com/office/powerpoint/2010/main" val="920907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Nhấp một ngụm nhỏ và hít một hơi nhẹ nhàng để có thể cảm nhận mùi hương đi vào miệng và mũi của bạn.</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5127649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Vị ngọt trong rượu vang không phải là vị ngọt nhân tạo như những món như socola, mà là vị ngọt tự nhiên đến từ chính quả nho. Vị chua, trái ngược với ngọt, không có đường đọng lại. Tuy nhiên bạn vẫn có thể cảm nhận vị trái cây trong những dòng rượu vang này. Hầu hết rượu vang là không ngọt hoặc ít ngọt.</a:t>
            </a:r>
          </a:p>
        </p:txBody>
      </p:sp>
      <p:sp>
        <p:nvSpPr>
          <p:cNvPr id="4" name="Slide Number Placeholder 3"/>
          <p:cNvSpPr>
            <a:spLocks noGrp="1"/>
          </p:cNvSpPr>
          <p:nvPr>
            <p:ph type="sldNum" sz="quarter" idx="5"/>
          </p:nvPr>
        </p:nvSpPr>
        <p:spPr/>
        <p:txBody>
          <a:bodyPr/>
          <a:lstStyle/>
          <a:p>
            <a:fld id="{C8CAF07B-88B1-40ED-9A21-D99161D5F8F5}" type="slidenum">
              <a:rPr lang="en-US" smtClean="0"/>
              <a:t>19</a:t>
            </a:fld>
            <a:endParaRPr lang="en-US"/>
          </a:p>
        </p:txBody>
      </p:sp>
    </p:spTree>
    <p:extLst>
      <p:ext uri="{BB962C8B-B14F-4D97-AF65-F5344CB8AC3E}">
        <p14:creationId xmlns:p14="http://schemas.microsoft.com/office/powerpoint/2010/main" val="27294710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0ABB4-1E1E-C92F-8404-B83C37F59D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E4B28B-3814-EDD3-086F-39DEF888509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51A6980-A4BA-06A9-6825-46893FC14B91}"/>
              </a:ext>
            </a:extLst>
          </p:cNvPr>
          <p:cNvSpPr>
            <a:spLocks noGrp="1"/>
          </p:cNvSpPr>
          <p:nvPr>
            <p:ph type="body" idx="1"/>
          </p:nvPr>
        </p:nvSpPr>
        <p:spPr/>
        <p:txBody>
          <a:bodyPr/>
          <a:lstStyle/>
          <a:p>
            <a:r>
              <a:rPr lang="en-AU"/>
              <a:t>Old vines </a:t>
            </a:r>
          </a:p>
          <a:p>
            <a:r>
              <a:rPr lang="en-AU"/>
              <a:t>First vines -</a:t>
            </a:r>
            <a:endParaRPr lang="en-US"/>
          </a:p>
        </p:txBody>
      </p:sp>
      <p:sp>
        <p:nvSpPr>
          <p:cNvPr id="4" name="Slide Number Placeholder 3">
            <a:extLst>
              <a:ext uri="{FF2B5EF4-FFF2-40B4-BE49-F238E27FC236}">
                <a16:creationId xmlns:a16="http://schemas.microsoft.com/office/drawing/2014/main" id="{12F81401-D58C-32E7-3977-D1D74A14C1B7}"/>
              </a:ext>
            </a:extLst>
          </p:cNvPr>
          <p:cNvSpPr>
            <a:spLocks noGrp="1"/>
          </p:cNvSpPr>
          <p:nvPr>
            <p:ph type="sldNum" sz="quarter" idx="5"/>
          </p:nvPr>
        </p:nvSpPr>
        <p:spPr/>
        <p:txBody>
          <a:bodyPr/>
          <a:lstStyle/>
          <a:p>
            <a:fld id="{C8CAF07B-88B1-40ED-9A21-D99161D5F8F5}" type="slidenum">
              <a:rPr lang="en-US" smtClean="0"/>
              <a:t>22</a:t>
            </a:fld>
            <a:endParaRPr lang="en-US"/>
          </a:p>
        </p:txBody>
      </p:sp>
    </p:spTree>
    <p:extLst>
      <p:ext uri="{BB962C8B-B14F-4D97-AF65-F5344CB8AC3E}">
        <p14:creationId xmlns:p14="http://schemas.microsoft.com/office/powerpoint/2010/main" val="36668030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0ABB4-1E1E-C92F-8404-B83C37F59D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E4B28B-3814-EDD3-086F-39DEF888509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51A6980-A4BA-06A9-6825-46893FC14B91}"/>
              </a:ext>
            </a:extLst>
          </p:cNvPr>
          <p:cNvSpPr>
            <a:spLocks noGrp="1"/>
          </p:cNvSpPr>
          <p:nvPr>
            <p:ph type="body" idx="1"/>
          </p:nvPr>
        </p:nvSpPr>
        <p:spPr/>
        <p:txBody>
          <a:bodyPr/>
          <a:lstStyle/>
          <a:p>
            <a:r>
              <a:rPr lang="vi-VN" sz="1200" b="0" i="0" u="none" strike="noStrike" dirty="0">
                <a:solidFill>
                  <a:schemeClr val="tx1"/>
                </a:solidFill>
                <a:ea typeface="+mn-ea"/>
                <a:cs typeface="+mn-cs"/>
              </a:rPr>
              <a:t>Vị chát là từ vỏ của nho và thùng gỗ dùng để ủ rượu vang. Vị chát giúp rượu có cảm giác chín và mềm trái ngược với cảm giác thô cứng.</a:t>
            </a:r>
          </a:p>
        </p:txBody>
      </p:sp>
      <p:sp>
        <p:nvSpPr>
          <p:cNvPr id="4" name="Slide Number Placeholder 3">
            <a:extLst>
              <a:ext uri="{FF2B5EF4-FFF2-40B4-BE49-F238E27FC236}">
                <a16:creationId xmlns:a16="http://schemas.microsoft.com/office/drawing/2014/main" id="{12F81401-D58C-32E7-3977-D1D74A14C1B7}"/>
              </a:ext>
            </a:extLst>
          </p:cNvPr>
          <p:cNvSpPr>
            <a:spLocks noGrp="1"/>
          </p:cNvSpPr>
          <p:nvPr>
            <p:ph type="sldNum" sz="quarter" idx="5"/>
          </p:nvPr>
        </p:nvSpPr>
        <p:spPr/>
        <p:txBody>
          <a:bodyPr/>
          <a:lstStyle/>
          <a:p>
            <a:fld id="{C8CAF07B-88B1-40ED-9A21-D99161D5F8F5}" type="slidenum">
              <a:rPr lang="en-US" smtClean="0"/>
              <a:t>23</a:t>
            </a:fld>
            <a:endParaRPr lang="en-US"/>
          </a:p>
        </p:txBody>
      </p:sp>
    </p:spTree>
    <p:extLst>
      <p:ext uri="{BB962C8B-B14F-4D97-AF65-F5344CB8AC3E}">
        <p14:creationId xmlns:p14="http://schemas.microsoft.com/office/powerpoint/2010/main" val="24908504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0ABB4-1E1E-C92F-8404-B83C37F59D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E4B28B-3814-EDD3-086F-39DEF888509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51A6980-A4BA-06A9-6825-46893FC14B91}"/>
              </a:ext>
            </a:extLst>
          </p:cNvPr>
          <p:cNvSpPr>
            <a:spLocks noGrp="1"/>
          </p:cNvSpPr>
          <p:nvPr>
            <p:ph type="body" idx="1"/>
          </p:nvPr>
        </p:nvSpPr>
        <p:spPr/>
        <p:txBody>
          <a:bodyPr/>
          <a:lstStyle/>
          <a:p>
            <a:r>
              <a:rPr lang="en-AU"/>
              <a:t>Old vines </a:t>
            </a:r>
          </a:p>
          <a:p>
            <a:r>
              <a:rPr lang="en-AU"/>
              <a:t>First vines -</a:t>
            </a:r>
            <a:endParaRPr lang="en-US"/>
          </a:p>
        </p:txBody>
      </p:sp>
      <p:sp>
        <p:nvSpPr>
          <p:cNvPr id="4" name="Slide Number Placeholder 3">
            <a:extLst>
              <a:ext uri="{FF2B5EF4-FFF2-40B4-BE49-F238E27FC236}">
                <a16:creationId xmlns:a16="http://schemas.microsoft.com/office/drawing/2014/main" id="{12F81401-D58C-32E7-3977-D1D74A14C1B7}"/>
              </a:ext>
            </a:extLst>
          </p:cNvPr>
          <p:cNvSpPr>
            <a:spLocks noGrp="1"/>
          </p:cNvSpPr>
          <p:nvPr>
            <p:ph type="sldNum" sz="quarter" idx="5"/>
          </p:nvPr>
        </p:nvSpPr>
        <p:spPr/>
        <p:txBody>
          <a:bodyPr/>
          <a:lstStyle/>
          <a:p>
            <a:fld id="{C8CAF07B-88B1-40ED-9A21-D99161D5F8F5}" type="slidenum">
              <a:rPr lang="en-US" smtClean="0"/>
              <a:t>24</a:t>
            </a:fld>
            <a:endParaRPr lang="en-US"/>
          </a:p>
        </p:txBody>
      </p:sp>
    </p:spTree>
    <p:extLst>
      <p:ext uri="{BB962C8B-B14F-4D97-AF65-F5344CB8AC3E}">
        <p14:creationId xmlns:p14="http://schemas.microsoft.com/office/powerpoint/2010/main" val="40823250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0ABB4-1E1E-C92F-8404-B83C37F59D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E4B28B-3814-EDD3-086F-39DEF888509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51A6980-A4BA-06A9-6825-46893FC14B91}"/>
              </a:ext>
            </a:extLst>
          </p:cNvPr>
          <p:cNvSpPr>
            <a:spLocks noGrp="1"/>
          </p:cNvSpPr>
          <p:nvPr>
            <p:ph type="body" idx="1"/>
          </p:nvPr>
        </p:nvSpPr>
        <p:spPr/>
        <p:txBody>
          <a:bodyPr/>
          <a:lstStyle/>
          <a:p>
            <a:r>
              <a:rPr lang="en-AU"/>
              <a:t>Old vines </a:t>
            </a:r>
          </a:p>
          <a:p>
            <a:r>
              <a:rPr lang="en-AU"/>
              <a:t>First vines -</a:t>
            </a:r>
            <a:endParaRPr lang="en-US"/>
          </a:p>
        </p:txBody>
      </p:sp>
      <p:sp>
        <p:nvSpPr>
          <p:cNvPr id="4" name="Slide Number Placeholder 3">
            <a:extLst>
              <a:ext uri="{FF2B5EF4-FFF2-40B4-BE49-F238E27FC236}">
                <a16:creationId xmlns:a16="http://schemas.microsoft.com/office/drawing/2014/main" id="{12F81401-D58C-32E7-3977-D1D74A14C1B7}"/>
              </a:ext>
            </a:extLst>
          </p:cNvPr>
          <p:cNvSpPr>
            <a:spLocks noGrp="1"/>
          </p:cNvSpPr>
          <p:nvPr>
            <p:ph type="sldNum" sz="quarter" idx="5"/>
          </p:nvPr>
        </p:nvSpPr>
        <p:spPr/>
        <p:txBody>
          <a:bodyPr/>
          <a:lstStyle/>
          <a:p>
            <a:fld id="{C8CAF07B-88B1-40ED-9A21-D99161D5F8F5}" type="slidenum">
              <a:rPr lang="en-US" smtClean="0"/>
              <a:t>25</a:t>
            </a:fld>
            <a:endParaRPr lang="en-US"/>
          </a:p>
        </p:txBody>
      </p:sp>
    </p:spTree>
    <p:extLst>
      <p:ext uri="{BB962C8B-B14F-4D97-AF65-F5344CB8AC3E}">
        <p14:creationId xmlns:p14="http://schemas.microsoft.com/office/powerpoint/2010/main" val="2339404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Không hề có một công thức nhất định nào đối với tiêu chuẩn rượu, ý kiến về rượu ngon cũng khác nhau. Nhưng có một điều luôn phải có đó là sự cân bằng giữa 5 yếu tố: nồng độ cồn, độ chua, độ ngọt, độ chát và mức độ hương trái cây.</a:t>
            </a:r>
          </a:p>
          <a:p>
            <a:endParaRPr lang="en-AU" sz="1200" b="0" i="0" u="none" strike="noStrike" kern="1200" dirty="0">
              <a:solidFill>
                <a:schemeClr val="tx1"/>
              </a:solidFill>
              <a:effectLst/>
              <a:ea typeface="+mn-ea"/>
              <a:cs typeface="+mn-cs"/>
            </a:endParaRPr>
          </a:p>
          <a:p>
            <a:pPr rtl="0"/>
            <a:r>
              <a:rPr lang="vi-VN" sz="1200" b="0" i="0" u="none" strike="noStrike" dirty="0">
                <a:solidFill>
                  <a:schemeClr val="tx1"/>
                </a:solidFill>
                <a:ea typeface="+mn-ea"/>
                <a:cs typeface="+mn-cs"/>
              </a:rPr>
              <a:t>CÂU HỎI GỢI Ý THẢO LUẬN:  </a:t>
            </a:r>
          </a:p>
          <a:p>
            <a:pPr rtl="0"/>
            <a:r>
              <a:rPr lang="vi-VN" sz="1200" b="0" i="0" u="none" strike="noStrike" dirty="0">
                <a:solidFill>
                  <a:schemeClr val="tx1"/>
                </a:solidFill>
                <a:ea typeface="+mn-ea"/>
                <a:cs typeface="+mn-cs"/>
              </a:rPr>
              <a:t>- Ủ rượu có thể tác động mạnh đến từng yếu tố của rượu. Bạn đã bao giờ nếm thử rượu lâu năm chưa, nếu có thì rượu lâu năm có sự khác biệt về hương vị như thế nào so với rượu trẻ hơn được làm từ cùng 1 giống nho? </a:t>
            </a:r>
          </a:p>
          <a:p>
            <a:pPr rtl="0"/>
            <a:r>
              <a:rPr lang="vi-VN" sz="1200" b="0" i="0" u="none" strike="noStrike" dirty="0">
                <a:solidFill>
                  <a:schemeClr val="tx1"/>
                </a:solidFill>
                <a:ea typeface="+mn-ea"/>
                <a:cs typeface="+mn-cs"/>
              </a:rPr>
              <a:t>- Rượu vang cần phải có sự cân bằng ngay khi đóng chai, hay sự hài hòa đó có thể được phát triển sau khi đã đóng chai và để theo thời gian?</a:t>
            </a:r>
          </a:p>
          <a:p>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38737176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vi-VN" dirty="0"/>
              <a:t>ĐÂY LÀ THỜI ĐIỂM THÍCH HỢP ĐỂ THƯỞNG THỨC VÀ THẢO LUẬN VỀ HƯƠNG VỊ CÁC LOẠI RƯỢU VANG KHÁC NHAU. </a:t>
            </a:r>
          </a:p>
          <a:p>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vi-VN" sz="1200" dirty="0">
                <a:solidFill>
                  <a:schemeClr val="tx1"/>
                </a:solidFill>
                <a:ea typeface="+mn-ea"/>
                <a:cs typeface="+mn-cs"/>
              </a:rPr>
              <a:t>+ CHƯƠNG TRÌNH BỔ SUNG Quý vị sẽ tìm thấy tài liệu cho một số giống nho này tại www.australianwinediscovered.com</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2799771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Như chúng ta biết, hầu hết rượu vang được làm từ nho, nhưng rượu cũng có thể được làm từ những trái cây khác như táo, việt quất xanh và dâu. </a:t>
            </a:r>
            <a:br>
              <a:rPr lang="vi-VN" dirty="0"/>
            </a:br>
            <a:endParaRPr lang="vi-VN" dirty="0"/>
          </a:p>
        </p:txBody>
      </p:sp>
      <p:sp>
        <p:nvSpPr>
          <p:cNvPr id="4" name="Slide Number Placeholder 3"/>
          <p:cNvSpPr>
            <a:spLocks noGrp="1"/>
          </p:cNvSpPr>
          <p:nvPr>
            <p:ph type="sldNum" sz="quarter" idx="5"/>
          </p:nvPr>
        </p:nvSpPr>
        <p:spPr/>
        <p:txBody>
          <a:bodyPr/>
          <a:lstStyle/>
          <a:p>
            <a:fld id="{C8CAF07B-88B1-40ED-9A21-D99161D5F8F5}" type="slidenum">
              <a:rPr lang="en-US" smtClean="0"/>
              <a:t>5</a:t>
            </a:fld>
            <a:endParaRPr lang="en-US"/>
          </a:p>
        </p:txBody>
      </p:sp>
    </p:spTree>
    <p:extLst>
      <p:ext uri="{BB962C8B-B14F-4D97-AF65-F5344CB8AC3E}">
        <p14:creationId xmlns:p14="http://schemas.microsoft.com/office/powerpoint/2010/main" val="39447478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A10F6-FCE3-68B2-3A18-4AE6E8B15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77803-1CD6-9B2A-34FD-BDB097D04BD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59F6000-2076-4CFE-70C0-80DC3BBF6333}"/>
              </a:ext>
            </a:extLst>
          </p:cNvPr>
          <p:cNvSpPr>
            <a:spLocks noGrp="1"/>
          </p:cNvSpPr>
          <p:nvPr>
            <p:ph type="body" idx="1"/>
          </p:nvPr>
        </p:nvSpPr>
        <p:spPr/>
        <p:txBody>
          <a:bodyPr/>
          <a:lstStyle/>
          <a:p>
            <a:pPr rtl="0"/>
            <a:r>
              <a:rPr lang="vi-VN" sz="1200" b="0" i="0" u="none" strike="noStrike" dirty="0">
                <a:solidFill>
                  <a:schemeClr val="tx1"/>
                </a:solidFill>
                <a:ea typeface="+mn-ea"/>
                <a:cs typeface="+mn-cs"/>
              </a:rPr>
              <a:t>Trong các loại rượu vang, rượu vang sủi tăm là dòng rượu đòi hỏi kỹ thuật cao nhất và mất nhiều thời gian chế biến nhất bởi vì phải trải qua hai lần lên men: lần đầu để tạo ra rượu và lần thứ hai để tạo ra bong bóng. </a:t>
            </a:r>
          </a:p>
          <a:p>
            <a:pPr rtl="0"/>
            <a:r>
              <a:rPr lang="vi-VN" sz="1200" b="0" i="0" u="none" strike="noStrike" dirty="0">
                <a:solidFill>
                  <a:schemeClr val="tx1"/>
                </a:solidFill>
                <a:ea typeface="+mn-ea"/>
                <a:cs typeface="+mn-cs"/>
              </a:rPr>
              <a:t>Rượu vang sủi tăm Shiraz là phong cách độc đáo của Úc được chế biến giống như vang sủi tăm thông thường nhưng nho Shiraz thường được dùng làm nho chính thay vì dùng Chardonnay và Pinot Noir. </a:t>
            </a:r>
          </a:p>
          <a:p>
            <a:br>
              <a:rPr lang="vi-VN" dirty="0"/>
            </a:br>
            <a:endParaRPr lang="vi-VN" dirty="0"/>
          </a:p>
        </p:txBody>
      </p:sp>
      <p:sp>
        <p:nvSpPr>
          <p:cNvPr id="4" name="Slide Number Placeholder 3">
            <a:extLst>
              <a:ext uri="{FF2B5EF4-FFF2-40B4-BE49-F238E27FC236}">
                <a16:creationId xmlns:a16="http://schemas.microsoft.com/office/drawing/2014/main" id="{59374818-EE12-05E9-2C0F-1DAE7E57BF9D}"/>
              </a:ext>
            </a:extLst>
          </p:cNvPr>
          <p:cNvSpPr>
            <a:spLocks noGrp="1"/>
          </p:cNvSpPr>
          <p:nvPr>
            <p:ph type="sldNum" sz="quarter" idx="5"/>
          </p:nvPr>
        </p:nvSpPr>
        <p:spPr/>
        <p:txBody>
          <a:bodyPr/>
          <a:lstStyle/>
          <a:p>
            <a:fld id="{C8CAF07B-88B1-40ED-9A21-D99161D5F8F5}" type="slidenum">
              <a:rPr lang="en-US" smtClean="0"/>
              <a:t>28</a:t>
            </a:fld>
            <a:endParaRPr lang="en-US"/>
          </a:p>
        </p:txBody>
      </p:sp>
    </p:spTree>
    <p:extLst>
      <p:ext uri="{BB962C8B-B14F-4D97-AF65-F5344CB8AC3E}">
        <p14:creationId xmlns:p14="http://schemas.microsoft.com/office/powerpoint/2010/main" val="33251549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Rượu vang trắng nhẹ thường khan (không ngọt) và dễ uống, điển hình là những dòng rượu từ vùng khí hậu mát mẻ. Những dòng nổi tiếng gồm Riesling, Sauvignon Blanc, Pinot Gris và Pinot Grigio.</a:t>
            </a:r>
          </a:p>
          <a:p>
            <a:pPr rtl="0"/>
            <a:endParaRPr lang="en-AU" sz="1200" b="0" i="0" u="none" strike="noStrike" kern="1200" dirty="0">
              <a:solidFill>
                <a:schemeClr val="tx1"/>
              </a:solidFill>
              <a:effectLst/>
              <a:ea typeface="+mn-ea"/>
              <a:cs typeface="+mn-cs"/>
            </a:endParaRPr>
          </a:p>
          <a:p>
            <a:pPr rtl="0"/>
            <a:r>
              <a:rPr lang="vi-VN" sz="1200" b="0" i="0" u="none" strike="noStrike" dirty="0">
                <a:solidFill>
                  <a:schemeClr val="tx1"/>
                </a:solidFill>
                <a:ea typeface="+mn-ea"/>
                <a:cs typeface="+mn-cs"/>
              </a:rPr>
              <a:t>Rượu vang Riesling của Úc là một trong số những dòng rượu ngon nhất thế giới, nhiều người làm rượu địa phương đã chọn phương pháp tối giản để rượu mang vị tươi và tinh khiết.</a:t>
            </a:r>
          </a:p>
          <a:p>
            <a:endParaRPr lang="en-AU" dirty="0"/>
          </a:p>
          <a:p>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15797359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Semillon có lịch sử lâu đời ở Úc, được trồng ở nhiều khu vực trên toàn nước Úc. Dòng rượu Semillon ở thung lũng Hunter là một trong những di sản rượu của thế giới, thay đổi từ dòng rượu trẻ, mùi vị cam chanh, chua nhẹ thành dòng rượu vàng đậm, vị hạt và có mùi rơm, như thể là được ủ trong thùng gỗ sồi (nhưng thực ra là không). Rượu Semillon ở Margaret River có phong cách nhẹ nhàng hơn và gần giống với Sauvignon Blanc. Semillon cũng thường được phối trộn với Sauvignon Blanc.</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30</a:t>
            </a:fld>
            <a:endParaRPr lang="en-US" dirty="0"/>
          </a:p>
        </p:txBody>
      </p:sp>
    </p:spTree>
    <p:extLst>
      <p:ext uri="{BB962C8B-B14F-4D97-AF65-F5344CB8AC3E}">
        <p14:creationId xmlns:p14="http://schemas.microsoft.com/office/powerpoint/2010/main" val="33838464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Rượu vang trắng có vị đậm hơn, cấu trúc ngậy, thường phát triển thêm đặc tính trong quá trình làm rượu. Ví dụ, ủ trong thùng gỗ sồi sẽ thêm hỗn hợp hương vị mới. Điển hình như ở dòng Chardonnay và Viognier, với những phong cách từ đậm vừa đến đậm đà.</a:t>
            </a:r>
          </a:p>
          <a:p>
            <a:endParaRPr lang="en-AU" sz="1200" b="0" i="0" u="none" strike="noStrike" kern="1200" dirty="0">
              <a:solidFill>
                <a:schemeClr val="tx1"/>
              </a:solidFill>
              <a:effectLst/>
              <a:ea typeface="+mn-ea"/>
              <a:cs typeface="+mn-cs"/>
            </a:endParaRPr>
          </a:p>
          <a:p>
            <a:r>
              <a:rPr lang="vi-VN" sz="1200" b="0" i="0" u="none" strike="noStrike" dirty="0">
                <a:solidFill>
                  <a:schemeClr val="tx1"/>
                </a:solidFill>
                <a:ea typeface="+mn-ea"/>
                <a:cs typeface="+mn-cs"/>
              </a:rPr>
              <a:t>Một trong số những giống nho trắng được trồng nhiều nhất trên thế giới, tại Úc, Chardonnay là giống nho điển hình. Chardonnay nổi tiếng với rượu mạnh, hương gỗ sồi vào khoảng những năm 1980 đến 1990 và sau đó trở nên lỗi thời. Dòng Chardonnay hiện đại của Úc có vị chua, giản dị, thanh và có hương khoáng.</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31</a:t>
            </a:fld>
            <a:endParaRPr lang="en-US" dirty="0"/>
          </a:p>
        </p:txBody>
      </p:sp>
    </p:spTree>
    <p:extLst>
      <p:ext uri="{BB962C8B-B14F-4D97-AF65-F5344CB8AC3E}">
        <p14:creationId xmlns:p14="http://schemas.microsoft.com/office/powerpoint/2010/main" val="22044042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Những dòng vang trắng có hương hoa và trái cây, cùng những hương thơm trọn vẹn tỏa lên từ trong ly rượu. Dòng rượu này thường tươi mát nhưng lại có mùi hương phong phú từ chính quả nho chứ không phải từ quá trình làm rượu. Những dòng rượu có mùi thơm bao gồm Gewürztraminer, Riesling và Sauvignon Blanc.</a:t>
            </a:r>
          </a:p>
          <a:p>
            <a:endParaRPr lang="en-AU" sz="1200" b="0" i="0" u="none" strike="noStrike" kern="1200" dirty="0">
              <a:solidFill>
                <a:schemeClr val="tx1"/>
              </a:solidFill>
              <a:effectLst/>
              <a:ea typeface="+mn-ea"/>
              <a:cs typeface="+mn-cs"/>
            </a:endParaRPr>
          </a:p>
          <a:p>
            <a:r>
              <a:rPr lang="vi-VN" sz="1200" b="0" i="0" u="none" strike="noStrike" dirty="0">
                <a:solidFill>
                  <a:schemeClr val="tx1"/>
                </a:solidFill>
                <a:ea typeface="+mn-ea"/>
                <a:cs typeface="+mn-cs"/>
              </a:rPr>
              <a:t>Moscato là dòng rượu vang nhẹ, có mùi ngọt ngào, nổi tiếng ở Úc vì những đặc điểm tươi mát và nồng độ cồn thấp. Rượu được sản xuất tại nhiều vùng ở Úc bao gồm thung lũng Hunter, McLaren Vale, Adelaide Hills, Thung lũng Barossa và Margaret River.</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32</a:t>
            </a:fld>
            <a:endParaRPr lang="en-US" dirty="0"/>
          </a:p>
        </p:txBody>
      </p:sp>
    </p:spTree>
    <p:extLst>
      <p:ext uri="{BB962C8B-B14F-4D97-AF65-F5344CB8AC3E}">
        <p14:creationId xmlns:p14="http://schemas.microsoft.com/office/powerpoint/2010/main" val="28266646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dirty="0">
                <a:solidFill>
                  <a:schemeClr val="tx1"/>
                </a:solidFill>
                <a:ea typeface="+mn-ea"/>
                <a:cs typeface="+mn-cs"/>
              </a:rPr>
              <a:t>Vang hồng được làm từ nho làm rượu vang đỏ, vỏ chỉ giữ đủ lâu để làm rượu ngả màu hồng.</a:t>
            </a:r>
            <a:r>
              <a:rPr lang="vi-VN" sz="1200" b="0" i="0" u="none" strike="noStrike" dirty="0">
                <a:solidFill>
                  <a:schemeClr val="tx1"/>
                </a:solidFill>
                <a:ea typeface="+mn-ea"/>
                <a:cs typeface="+mn-cs"/>
              </a:rPr>
              <a:t> Dòng rượu này có thể được làm từ một giống nho hoặc trộn từ hai hoặc ba loại, rượu có thể có màu từ hồng nhạt đến màu hồng sẫm rất đẹp. Một phương pháp làm rượu khác ít phổ biến hơn đó là trộn vang đỏ với một số loại vang trắng. </a:t>
            </a:r>
            <a:r>
              <a:rPr lang="vi-VN" sz="1200" b="0" dirty="0">
                <a:solidFill>
                  <a:schemeClr val="tx1"/>
                </a:solidFill>
                <a:ea typeface="+mn-ea"/>
                <a:cs typeface="+mn-cs"/>
              </a:rPr>
              <a:t>Trước đây, rượu vang </a:t>
            </a:r>
            <a:r>
              <a:rPr lang="vi-VN" sz="1200" b="0" i="0" u="none" strike="noStrike" dirty="0">
                <a:solidFill>
                  <a:schemeClr val="tx1"/>
                </a:solidFill>
                <a:ea typeface="+mn-ea"/>
                <a:cs typeface="+mn-cs"/>
              </a:rPr>
              <a:t>hồng</a:t>
            </a:r>
            <a:r>
              <a:rPr lang="vi-VN" sz="1200" b="0" dirty="0">
                <a:solidFill>
                  <a:schemeClr val="tx1"/>
                </a:solidFill>
                <a:ea typeface="+mn-ea"/>
                <a:cs typeface="+mn-cs"/>
              </a:rPr>
              <a:t> của Úc sẽ có vị ngọt, độ đậm vừa và màu hồng sẫm.</a:t>
            </a:r>
            <a:r>
              <a:rPr lang="vi-VN" sz="1200" b="0" i="0" u="none" strike="noStrike" dirty="0">
                <a:solidFill>
                  <a:schemeClr val="tx1"/>
                </a:solidFill>
                <a:ea typeface="+mn-ea"/>
                <a:cs typeface="+mn-cs"/>
              </a:rPr>
              <a:t> </a:t>
            </a:r>
            <a:r>
              <a:rPr lang="vi-VN" sz="1200" b="0" dirty="0">
                <a:solidFill>
                  <a:schemeClr val="tx1"/>
                </a:solidFill>
                <a:ea typeface="+mn-ea"/>
                <a:cs typeface="+mn-cs"/>
              </a:rPr>
              <a:t>Nhưng phong cách phổ biến nhất ngày nay là dòng </a:t>
            </a:r>
            <a:r>
              <a:rPr lang="vi-VN" sz="1200" b="0" i="0" u="none" strike="noStrike" dirty="0">
                <a:solidFill>
                  <a:schemeClr val="tx1"/>
                </a:solidFill>
                <a:ea typeface="+mn-ea"/>
                <a:cs typeface="+mn-cs"/>
              </a:rPr>
              <a:t>vang hồng</a:t>
            </a:r>
            <a:r>
              <a:rPr lang="vi-VN" sz="1200" b="0" dirty="0">
                <a:solidFill>
                  <a:schemeClr val="tx1"/>
                </a:solidFill>
                <a:ea typeface="+mn-ea"/>
                <a:cs typeface="+mn-cs"/>
              </a:rPr>
              <a:t> ít ngọt, tinh tế.</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33</a:t>
            </a:fld>
            <a:endParaRPr lang="en-US" dirty="0"/>
          </a:p>
        </p:txBody>
      </p:sp>
    </p:spTree>
    <p:extLst>
      <p:ext uri="{BB962C8B-B14F-4D97-AF65-F5344CB8AC3E}">
        <p14:creationId xmlns:p14="http://schemas.microsoft.com/office/powerpoint/2010/main" val="30035703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Rượu vang đỏ nhẹ, thường có màu nhạt hơn những dòng rượu đậm đà và có ít chát hơn, khiến rượu dễ uống với nhiều người. Những giống phổ biến là Pinot Noir và Gamay.</a:t>
            </a:r>
          </a:p>
          <a:p>
            <a:pPr rtl="0"/>
            <a:br>
              <a:rPr lang="vi-VN" b="0" dirty="0"/>
            </a:br>
            <a:r>
              <a:rPr lang="vi-VN" sz="1200" b="0" i="0" u="none" strike="noStrike" dirty="0">
                <a:solidFill>
                  <a:schemeClr val="tx1"/>
                </a:solidFill>
                <a:ea typeface="+mn-ea"/>
                <a:cs typeface="+mn-cs"/>
              </a:rPr>
              <a:t>Dòng rượu vang Pinot Noir của Úc mang đến những phong cách khác nhau tùy vào nơi trồng và cách thức làm rượu. Ví dụ tiêu biểu đó là những dòng rượu vang vùng khí hậu lạnh có độ đậm nhẹ nhưng mùi hương đậm đà với nhiều lớp hương vị kéo dài.</a:t>
            </a:r>
          </a:p>
          <a:p>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34</a:t>
            </a:fld>
            <a:endParaRPr lang="en-US" dirty="0"/>
          </a:p>
        </p:txBody>
      </p:sp>
    </p:spTree>
    <p:extLst>
      <p:ext uri="{BB962C8B-B14F-4D97-AF65-F5344CB8AC3E}">
        <p14:creationId xmlns:p14="http://schemas.microsoft.com/office/powerpoint/2010/main" val="5302745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Mang hương vị đậm đà, nhiều chát và nồng độ cồn cao, những dòng rượu vang đỏ đậm có màu tối và đậm đà, giàu hương vị. Màu sắc sẫm và phần lớn hương vị của rượu là đến từ vỏ của quả nho. Những giống nho phổ biến của nhóm rượu đậm đà là Shiraz, Cabernet Sauvignon, Merlot và Malbec.</a:t>
            </a:r>
          </a:p>
          <a:p>
            <a:pPr rtl="0"/>
            <a:endParaRPr lang="en-AU" b="0" dirty="0">
              <a:effectLst/>
            </a:endParaRPr>
          </a:p>
          <a:p>
            <a:pPr rtl="0"/>
            <a:r>
              <a:rPr lang="vi-VN" sz="1200" b="0" i="0" u="none" strike="noStrike" dirty="0">
                <a:solidFill>
                  <a:schemeClr val="tx1"/>
                </a:solidFill>
                <a:ea typeface="+mn-ea"/>
                <a:cs typeface="+mn-cs"/>
              </a:rPr>
              <a:t>Rượu vang đỏ đậm đà có màu đỏ đậm và tím, khi uống có cảm giác đậm, cân bằng và đôi lúc mượt mà trong miệng. Hương vị thường tập trung vào hương quả đen cùng với hương thơm của da thuộc và thuốc lá.</a:t>
            </a:r>
          </a:p>
          <a:p>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35</a:t>
            </a:fld>
            <a:endParaRPr lang="en-US" dirty="0"/>
          </a:p>
        </p:txBody>
      </p:sp>
    </p:spTree>
    <p:extLst>
      <p:ext uri="{BB962C8B-B14F-4D97-AF65-F5344CB8AC3E}">
        <p14:creationId xmlns:p14="http://schemas.microsoft.com/office/powerpoint/2010/main" val="18447963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Đây là giống nho được trồng nhiều thứ ba ở Úc (chỉ sau Shiraz và Chardonnay), giống nho này thường được phối trộn với Merlot hoặc phối trộn nhiều cùng nhiều loại nho, dòng rượu vang chỉ từ Cabernet Sauvignon có thể mang đến hương vị phong phú.</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36</a:t>
            </a:fld>
            <a:endParaRPr lang="en-US" dirty="0"/>
          </a:p>
        </p:txBody>
      </p:sp>
    </p:spTree>
    <p:extLst>
      <p:ext uri="{BB962C8B-B14F-4D97-AF65-F5344CB8AC3E}">
        <p14:creationId xmlns:p14="http://schemas.microsoft.com/office/powerpoint/2010/main" val="76567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Có nhiều phong cách và cách thức chế biến, điểm chung của dòng rượu vang này là nồng độ đường cao có được nhờ việc để nho chín lâu hơn. Một phong cách khác đó là để cho một loại nấm có tên  ‘Botrytis cinerea’ hay còn gọi là ‘nấm quý phái’, loài nấm này sẽ thoát nước ra khỏi nho và tập trung nước nho. Botrytis Semillon và Botrytis Riesling là hai dòng rượu ngọt nổi tiếng được khen ngợi nhiều nhất ở Úc.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37</a:t>
            </a:fld>
            <a:endParaRPr lang="en-US" dirty="0"/>
          </a:p>
        </p:txBody>
      </p:sp>
    </p:spTree>
    <p:extLst>
      <p:ext uri="{BB962C8B-B14F-4D97-AF65-F5344CB8AC3E}">
        <p14:creationId xmlns:p14="http://schemas.microsoft.com/office/powerpoint/2010/main" val="1185295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Nho làm rượu rất khác so với những loại nho ăn mà bạn thường mua ở cửa hàng. Khoảng 90% nho làm rượu được trồng trên toàn thế giới là ‘Vitis vinifera’. Trong loại nho này có hàng ngàn giống nho khác nhau, cả nho đỏ và nho trắng. Một số giống nho phổ biến hơn các giống nho khác do có thể sản xuất ra rượu vang chất lượng cao.</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15222120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Quá trình sản xuất vang cường hóa cũng tương tự như quá trình làm rượu vang thông thường cho đến khi lên men, rượu nho chưng cất sẽ được thêm vào. Thời gian rượu lên men trước khi được cường hóa sẽ tùy vào việc muốn sản xuất ra rượu ngọt hay không ngọt bởi vì sau khi thêm rượu mạnh, men sẽ ngưng chuyển hoá đường thành độ cồn, chỉ còn lại đường dư trong rượu. Với dòng vang cường hóa ngọt, rượu thường sẽ được thêm sau 1 ngày rưỡi lên men. Với vang cường hóa không ngọt, quá trình lên men sẽ được giữ nguyên.</a:t>
            </a:r>
          </a:p>
          <a:p>
            <a:pPr rtl="0"/>
            <a:br>
              <a:rPr lang="vi-VN" b="0" dirty="0"/>
            </a:br>
            <a:r>
              <a:rPr lang="vi-VN" sz="1200" b="0" i="0" u="none" strike="noStrike" dirty="0">
                <a:solidFill>
                  <a:schemeClr val="tx1"/>
                </a:solidFill>
                <a:ea typeface="+mn-ea"/>
                <a:cs typeface="+mn-cs"/>
              </a:rPr>
              <a:t>Bồ Đào Nha nổi tiếng với dòng Port và Maderia, Tây Ban Nha thì nổi tiếng với Sherry, còn Úc có những dòng vang cường hóa nổi tiếng thế giới như Muscat, Topaque, Vintage và Tawny. </a:t>
            </a:r>
          </a:p>
          <a:p>
            <a:pPr rtl="0"/>
            <a:br>
              <a:rPr lang="vi-VN" b="0" dirty="0"/>
            </a:br>
            <a:r>
              <a:rPr lang="vi-VN" sz="1200" b="0" i="0" u="none" strike="noStrike" dirty="0">
                <a:solidFill>
                  <a:schemeClr val="tx1"/>
                </a:solidFill>
                <a:ea typeface="+mn-ea"/>
                <a:cs typeface="+mn-cs"/>
              </a:rPr>
              <a:t>CÂU HỎI GỢI Ý THẢO LUẬN: </a:t>
            </a:r>
          </a:p>
          <a:p>
            <a:pPr rtl="0"/>
            <a:r>
              <a:rPr lang="vi-VN" sz="1200" b="0" i="0" u="none" strike="noStrike" dirty="0">
                <a:solidFill>
                  <a:schemeClr val="tx1"/>
                </a:solidFill>
                <a:ea typeface="+mn-ea"/>
                <a:cs typeface="+mn-cs"/>
              </a:rPr>
              <a:t>- Đây có phải lần đầu bạn nghe đến những dòng rượu này? Bạn nghĩ sao về những dòng rượu vang đó? </a:t>
            </a:r>
          </a:p>
          <a:p>
            <a:pPr rtl="0"/>
            <a:r>
              <a:rPr lang="vi-VN" sz="1200" b="0" i="0" u="none" strike="noStrike" dirty="0">
                <a:solidFill>
                  <a:schemeClr val="tx1"/>
                </a:solidFill>
                <a:ea typeface="+mn-ea"/>
                <a:cs typeface="+mn-cs"/>
              </a:rPr>
              <a:t>- Có phong cách hay dòng rượu nào mà bạn thấy đặc biệt thích hay không thích không? </a:t>
            </a:r>
          </a:p>
          <a:p>
            <a:pPr rtl="0"/>
            <a:r>
              <a:rPr lang="vi-VN" sz="1200" b="0" i="0" u="none" strike="noStrike" dirty="0">
                <a:solidFill>
                  <a:schemeClr val="tx1"/>
                </a:solidFill>
                <a:ea typeface="+mn-ea"/>
                <a:cs typeface="+mn-cs"/>
              </a:rPr>
              <a:t>- Có dòng rượu Úc nào đã thay đổi quan điểm trước đây của bạn về dòng rượu đó không? </a:t>
            </a:r>
          </a:p>
          <a:p>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38</a:t>
            </a:fld>
            <a:endParaRPr lang="en-US" dirty="0"/>
          </a:p>
        </p:txBody>
      </p:sp>
    </p:spTree>
    <p:extLst>
      <p:ext uri="{BB962C8B-B14F-4D97-AF65-F5344CB8AC3E}">
        <p14:creationId xmlns:p14="http://schemas.microsoft.com/office/powerpoint/2010/main" val="29079201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Rượu vang phối trộn thường được dùng để làm dậy mùi hoặc vị của rượu, và còn giúp cân bằng độ chua, vị chát và độ cồn của rượu. Vang phối trộn làm tăng thêm độ phong phú về hương vị và kết cấu của rượu. Tuy nhiên những dòng vang từ một giống nho có thể cho người thưởng thức biết về giống nho, vùng đất, khí hậu, thổ nhưỡng nơi trồng nho và cả chính người làm rượu.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39</a:t>
            </a:fld>
            <a:endParaRPr lang="en-US" dirty="0"/>
          </a:p>
        </p:txBody>
      </p:sp>
    </p:spTree>
    <p:extLst>
      <p:ext uri="{BB962C8B-B14F-4D97-AF65-F5344CB8AC3E}">
        <p14:creationId xmlns:p14="http://schemas.microsoft.com/office/powerpoint/2010/main" val="17452546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BE5D5-F9E0-CB99-C7E6-6933A282C9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5915C6-0B93-9C3A-0481-7F1994CF653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70F7EF34-B6B8-E9F2-E4A6-FD2D22D1E73F}"/>
              </a:ext>
            </a:extLst>
          </p:cNvPr>
          <p:cNvSpPr>
            <a:spLocks noGrp="1"/>
          </p:cNvSpPr>
          <p:nvPr>
            <p:ph type="body" idx="1"/>
          </p:nvPr>
        </p:nvSpPr>
        <p:spPr/>
        <p:txBody>
          <a:bodyPr/>
          <a:lstStyle/>
          <a:p>
            <a:r>
              <a:rPr lang="en-AU"/>
              <a:t>Old vines </a:t>
            </a:r>
          </a:p>
          <a:p>
            <a:r>
              <a:rPr lang="en-AU"/>
              <a:t>First vines -</a:t>
            </a:r>
            <a:endParaRPr lang="en-US"/>
          </a:p>
        </p:txBody>
      </p:sp>
      <p:sp>
        <p:nvSpPr>
          <p:cNvPr id="4" name="Slide Number Placeholder 3">
            <a:extLst>
              <a:ext uri="{FF2B5EF4-FFF2-40B4-BE49-F238E27FC236}">
                <a16:creationId xmlns:a16="http://schemas.microsoft.com/office/drawing/2014/main" id="{FC0FE7C4-3167-E32D-1FEF-C42996D0FC4F}"/>
              </a:ext>
            </a:extLst>
          </p:cNvPr>
          <p:cNvSpPr>
            <a:spLocks noGrp="1"/>
          </p:cNvSpPr>
          <p:nvPr>
            <p:ph type="sldNum" sz="quarter" idx="5"/>
          </p:nvPr>
        </p:nvSpPr>
        <p:spPr/>
        <p:txBody>
          <a:bodyPr/>
          <a:lstStyle/>
          <a:p>
            <a:fld id="{C8CAF07B-88B1-40ED-9A21-D99161D5F8F5}" type="slidenum">
              <a:rPr lang="en-US" smtClean="0"/>
              <a:t>40</a:t>
            </a:fld>
            <a:endParaRPr lang="en-US"/>
          </a:p>
        </p:txBody>
      </p:sp>
    </p:spTree>
    <p:extLst>
      <p:ext uri="{BB962C8B-B14F-4D97-AF65-F5344CB8AC3E}">
        <p14:creationId xmlns:p14="http://schemas.microsoft.com/office/powerpoint/2010/main" val="697645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Xuất xứ từ Bordeaux, SBS (Sauvignon Blanc Semillon) giúp vùng Margaret River của Tây Úc xuất hiện trên bản đồ rượu thế giới cùng với dòng Chardonnay là hai dòng rượu đặc trưng của vùng này. Hai giống nho này tương hỗ và cạnh tranh với nhau, Semillon mang hương vị và sự toàn diện cho Sauvignon Blanc phong cách rõ ràng, sắc nét. </a:t>
            </a:r>
          </a:p>
          <a:p>
            <a:pPr rtl="0"/>
            <a:br>
              <a:rPr lang="vi-VN" b="0" dirty="0"/>
            </a:br>
            <a:r>
              <a:rPr lang="vi-VN" sz="1200" b="0" i="0" u="none" strike="noStrike" dirty="0">
                <a:solidFill>
                  <a:schemeClr val="tx1"/>
                </a:solidFill>
                <a:ea typeface="+mn-ea"/>
                <a:cs typeface="+mn-cs"/>
              </a:rPr>
              <a:t>Sự xuất hiện của dòng vang phối trộn Grenache ở Úc đã dẫn đến sự phục hưng của các dòng vang đỏ trộn, những người làm rượu bắt đầu thử nghiệm với các phong cách cổ điển và thay thế. GSM (Grenache Shiraz Mataro) đã trở thành phong cách đặc trưng của vùng thung lũng Barossa: và McLaren Vale, nơi có những cây nho Grenache lâu năm và tốt nhất.</a:t>
            </a:r>
          </a:p>
          <a:p>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41</a:t>
            </a:fld>
            <a:endParaRPr lang="en-US" dirty="0"/>
          </a:p>
        </p:txBody>
      </p:sp>
    </p:spTree>
    <p:extLst>
      <p:ext uri="{BB962C8B-B14F-4D97-AF65-F5344CB8AC3E}">
        <p14:creationId xmlns:p14="http://schemas.microsoft.com/office/powerpoint/2010/main" val="38046788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Cabernet Shiraz có khả năng trữ tốt, và có phong cách phù hợp để có thể phối trộn với nhau. Cabernet có cấu trúc, kết cấu tốt được bổ trợ bởi giống Shiraz dẻo dai/ Cabernet còn giữ được độ tươi của mình và phần ‘hương vị trống ở giữa vòm miệng’ được lấp đi bằng vị trái cây ngọt từ Shiraz. </a:t>
            </a:r>
          </a:p>
          <a:p>
            <a:pPr rtl="0"/>
            <a:endParaRPr lang="en-AU" b="0" dirty="0">
              <a:effectLst/>
            </a:endParaRPr>
          </a:p>
          <a:p>
            <a:pPr rtl="0"/>
            <a:r>
              <a:rPr lang="vi-VN" sz="1200" b="0" i="0" u="none" strike="noStrike" dirty="0">
                <a:solidFill>
                  <a:schemeClr val="tx1"/>
                </a:solidFill>
                <a:ea typeface="+mn-ea"/>
                <a:cs typeface="+mn-cs"/>
              </a:rPr>
              <a:t>Cabernet Merlot là dòng vang trộn cổ điển, nổi tiếng là dòng vang trộn xuất xứ từ Bordeaux. Vùng Margaret River nổi tiếng với những dòng vang trộn Cabernet Merlot xuất sắc. Cabernet Sauvignon cho cấu trúc vững chắc của tannin và vị chua, còn Merlot sẽ thêm vào hương vị trái cây như mận và anh đào.  </a:t>
            </a:r>
          </a:p>
          <a:p>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42</a:t>
            </a:fld>
            <a:endParaRPr lang="en-US" dirty="0"/>
          </a:p>
        </p:txBody>
      </p:sp>
    </p:spTree>
    <p:extLst>
      <p:ext uri="{BB962C8B-B14F-4D97-AF65-F5344CB8AC3E}">
        <p14:creationId xmlns:p14="http://schemas.microsoft.com/office/powerpoint/2010/main" val="11326709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Cộng đồng rượu vang ở Úc ngày nay được hình thành từ những nhà thám hiểm đã khám phá ra những vùng trồng nho tối ưu. Từ những vùng kinh điển đến những vùng ít nổi tiếng hơn, 65 vùng rượu vang của Úc luôn tự hào với những đặc điểm riêng biệt trong những dòng rượu vang từ những người làm rượu tại chính vùng đất họ trồng. Những vùng làm rượu được tập trung ở vùng đông nam và tây nam nơi nhiệt độ không lên quá cao.</a:t>
            </a:r>
          </a:p>
          <a:p>
            <a:endParaRPr lang="en-AU" sz="1200" b="0" i="0" u="none" strike="noStrike" kern="1200" dirty="0">
              <a:solidFill>
                <a:schemeClr val="tx1"/>
              </a:solidFill>
              <a:effectLs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vi-VN" sz="1200" dirty="0">
                <a:solidFill>
                  <a:schemeClr val="tx1"/>
                </a:solidFill>
                <a:ea typeface="+mn-ea"/>
                <a:cs typeface="+mn-cs"/>
              </a:rPr>
              <a:t>+ CHƯƠNG TRÌNH BỔ SUNG Quý vị sẽ tìm thấy tài liệu của những vùng rượu vang này  tại www.australianwinediscovered.com</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43</a:t>
            </a:fld>
            <a:endParaRPr lang="en-US" dirty="0"/>
          </a:p>
        </p:txBody>
      </p:sp>
    </p:spTree>
    <p:extLst>
      <p:ext uri="{BB962C8B-B14F-4D97-AF65-F5344CB8AC3E}">
        <p14:creationId xmlns:p14="http://schemas.microsoft.com/office/powerpoint/2010/main" val="41604871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Những dòng vang phối trộn từ nho của nhiều vùng sẽ mang những đặc tính tuyệt vời nhất để tạo ra rượu có sự cân bằng và ổn định hơn. Điều này từ lâu đã là một phần của lịch sử phát triển nghề rượu của Úc. Nơi đây luôn  tận dụng những lợi thế của vùng và người trồng nho có thể tạo được phong cách riêng, giảm thiểu tác động của niên vụ và giữ được sự ổn định theo năm tháng. </a:t>
            </a: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44</a:t>
            </a:fld>
            <a:endParaRPr lang="en-US" dirty="0"/>
          </a:p>
        </p:txBody>
      </p:sp>
    </p:spTree>
    <p:extLst>
      <p:ext uri="{BB962C8B-B14F-4D97-AF65-F5344CB8AC3E}">
        <p14:creationId xmlns:p14="http://schemas.microsoft.com/office/powerpoint/2010/main" val="30450580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45</a:t>
            </a:fld>
            <a:endParaRPr lang="en-US"/>
          </a:p>
        </p:txBody>
      </p:sp>
    </p:spTree>
    <p:extLst>
      <p:ext uri="{BB962C8B-B14F-4D97-AF65-F5344CB8AC3E}">
        <p14:creationId xmlns:p14="http://schemas.microsoft.com/office/powerpoint/2010/main" val="10905704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CCEE6-D41D-1AFE-3AC3-1EC37C1295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B3BFF4-828A-D749-F518-0994A7C8B95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C895851-50C7-85B9-ED8B-132472757F00}"/>
              </a:ext>
            </a:extLst>
          </p:cNvPr>
          <p:cNvSpPr>
            <a:spLocks noGrp="1"/>
          </p:cNvSpPr>
          <p:nvPr>
            <p:ph type="body" idx="1"/>
          </p:nvPr>
        </p:nvSpPr>
        <p:spPr/>
        <p:txBody>
          <a:bodyPr/>
          <a:lstStyle/>
          <a:p>
            <a:r>
              <a:rPr lang="vi-VN" sz="1200" b="0" i="0" u="none" strike="noStrike" dirty="0">
                <a:solidFill>
                  <a:schemeClr val="tx1"/>
                </a:solidFill>
                <a:ea typeface="+mn-ea"/>
                <a:cs typeface="+mn-cs"/>
              </a:rPr>
              <a:t>Việc kết hợp giữa rượu và món ăn là để tạo ra sự cân bằng giữa món ăn và đặc tính của rượu. Nhưng cũng phải chú ý đến bữa ăn, thường sẽ đi từ món ăn khai vị kèm rượu nhẹ đến món chín cùng với rượu đậm đà hơn. Cách sắp xếp này có thể nói là khoa học ở nhiều khía cạnh, nhưng cũng còn là theo ý thích của bạn.</a:t>
            </a:r>
          </a:p>
        </p:txBody>
      </p:sp>
      <p:sp>
        <p:nvSpPr>
          <p:cNvPr id="4" name="Slide Number Placeholder 3">
            <a:extLst>
              <a:ext uri="{FF2B5EF4-FFF2-40B4-BE49-F238E27FC236}">
                <a16:creationId xmlns:a16="http://schemas.microsoft.com/office/drawing/2014/main" id="{A4FA1543-D453-70D6-30EA-19B4C479F9F6}"/>
              </a:ext>
            </a:extLst>
          </p:cNvPr>
          <p:cNvSpPr>
            <a:spLocks noGrp="1"/>
          </p:cNvSpPr>
          <p:nvPr>
            <p:ph type="sldNum" sz="quarter" idx="5"/>
          </p:nvPr>
        </p:nvSpPr>
        <p:spPr/>
        <p:txBody>
          <a:bodyPr/>
          <a:lstStyle/>
          <a:p>
            <a:fld id="{C8CAF07B-88B1-40ED-9A21-D99161D5F8F5}" type="slidenum">
              <a:rPr lang="en-US" smtClean="0"/>
              <a:t>47</a:t>
            </a:fld>
            <a:endParaRPr lang="en-US"/>
          </a:p>
        </p:txBody>
      </p:sp>
    </p:spTree>
    <p:extLst>
      <p:ext uri="{BB962C8B-B14F-4D97-AF65-F5344CB8AC3E}">
        <p14:creationId xmlns:p14="http://schemas.microsoft.com/office/powerpoint/2010/main" val="11078515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CÂU HỎI GỢI Ý THẢO LUẬN: </a:t>
            </a:r>
          </a:p>
          <a:p>
            <a:pPr rtl="0"/>
            <a:r>
              <a:rPr lang="vi-VN" sz="1200" b="0" i="0" u="none" strike="noStrike" dirty="0">
                <a:solidFill>
                  <a:schemeClr val="tx1"/>
                </a:solidFill>
                <a:ea typeface="+mn-ea"/>
                <a:cs typeface="+mn-cs"/>
              </a:rPr>
              <a:t>- Những sự kết hợp giữa rượu và món ăn nào mà bạn thấy thích hoặc không thích? </a:t>
            </a:r>
          </a:p>
          <a:p>
            <a:pPr rtl="0"/>
            <a:r>
              <a:rPr lang="vi-VN" sz="1200" b="0" i="0" u="none" strike="noStrike" dirty="0">
                <a:solidFill>
                  <a:schemeClr val="tx1"/>
                </a:solidFill>
                <a:ea typeface="+mn-ea"/>
                <a:cs typeface="+mn-cs"/>
              </a:rPr>
              <a:t>- Điều gì từ buổi hôm nay khiến bạn thay đổi cách kết hợp giữa rượu và món ăn?</a:t>
            </a:r>
          </a:p>
          <a:p>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48</a:t>
            </a:fld>
            <a:endParaRPr lang="en-US" dirty="0"/>
          </a:p>
        </p:txBody>
      </p:sp>
    </p:spTree>
    <p:extLst>
      <p:ext uri="{BB962C8B-B14F-4D97-AF65-F5344CB8AC3E}">
        <p14:creationId xmlns:p14="http://schemas.microsoft.com/office/powerpoint/2010/main" val="2798313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Mức độ tác động lẫn nhau của các yếu tố này sẽ ảnh hưởng đáng kể đến chất lượng và đặc tính của nho. Điều này giải thích tại sao nho từ các khu vực khác nhau hay thậm chí là ở những vườn nho khác nhau trong một vùng làm rượu lại cho ra rượu có phong cách và hương vị khác nhau. Đây được gọi là ‘terroir – thổ nhưỡng’ hay ‘đặc tính vùng’</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368123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50</a:t>
            </a:fld>
            <a:endParaRPr lang="en-US"/>
          </a:p>
        </p:txBody>
      </p:sp>
    </p:spTree>
    <p:extLst>
      <p:ext uri="{BB962C8B-B14F-4D97-AF65-F5344CB8AC3E}">
        <p14:creationId xmlns:p14="http://schemas.microsoft.com/office/powerpoint/2010/main" val="36827101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Vui lòng truy cập www.australianwinediscovered.com để tìm hiểu thêm về chương trình, công cụ và tư liệu.</a:t>
            </a:r>
            <a:endParaRPr lang="vi-VN" dirty="0"/>
          </a:p>
          <a:p>
            <a:pPr marL="0" lvl="0" indent="0" algn="l" rtl="0">
              <a:spcBef>
                <a:spcPct val="0"/>
              </a:spcBef>
              <a:spcAft>
                <a:spcPct val="0"/>
              </a:spcAft>
              <a:buNone/>
            </a:pPr>
            <a:r>
              <a:rPr lang="vi-VN" sz="1200" dirty="0">
                <a:solidFill>
                  <a:schemeClr val="dk1"/>
                </a:solidFill>
                <a:latin typeface="Arial"/>
                <a:ea typeface="Arial"/>
                <a:cs typeface="Arial"/>
                <a:sym typeface="Arial"/>
              </a:rPr>
              <a:t>Để được giải đáp thắc mắc, vui lòng liên hệ discovered@wineaustralia.com</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52</a:t>
            </a:fld>
            <a:endParaRPr lang="en-US" dirty="0"/>
          </a:p>
        </p:txBody>
      </p:sp>
    </p:spTree>
    <p:extLst>
      <p:ext uri="{BB962C8B-B14F-4D97-AF65-F5344CB8AC3E}">
        <p14:creationId xmlns:p14="http://schemas.microsoft.com/office/powerpoint/2010/main" val="4087618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Điều khiến rượu vang trở nên phức tạp và cực kỳ thú vị đó là khả năng ảnh hưởng đến quá trình sản xuất rượu theo nhiều cách, đây chính là yếu tố khiến rượu vang có nhiều loại và nhiều phong cách. Quy trình sản xuất vang đỏ và vang trắng có một chút sự khác biệt, và dĩ nhiên là quy trình và kỹ thuật giữa các nhà máy và người làm rượu cũng sẽ khác nhau . </a:t>
            </a:r>
          </a:p>
          <a:p>
            <a:r>
              <a:rPr lang="vi-VN" sz="1200" b="0" i="0" u="none" strike="noStrike" dirty="0">
                <a:solidFill>
                  <a:schemeClr val="tx1"/>
                </a:solidFill>
                <a:ea typeface="+mn-ea"/>
                <a:cs typeface="+mn-cs"/>
              </a:rPr>
              <a:t>Sau khi nghiền, rượu vang đỏ và hồng sẽ được lên men cùng với vỏ nho trong một khoảng thời gian, còn vang trắng sẽ được ép, tách phần nước khỏi vỏ trước khi lên men. Thời gian tiếp xúc với vỏ là cần thiết đối với rượu vang sẫm màu hơn vì vỏ sẽ giúp rượu có màu đậm, thêm hương vị và độ chát.</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1423802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Cách người làm rượu ủ sẽ tùy vào loại rượu họ muốn làm Đây là một số những câu hỏi người sản xuất cần phải đặt ra khi làm.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37185390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Ủ trong thùng gỗ sồi sẽ có tác động đến màu sắc, hương vị, vị chát và kết cấu của rượu. Rượu vang có thể được lên men trong thùng gỗ sồi hoặc chuyển vào thùng gỗ sau khi lên men nhằm bắt đầu quá trình “lão hoá” rượu hoặc ủ rượu. </a:t>
            </a:r>
          </a:p>
          <a:p>
            <a:pPr rtl="0"/>
            <a:r>
              <a:rPr lang="vi-VN" sz="1200" b="0" i="0" u="none" strike="noStrike" dirty="0">
                <a:solidFill>
                  <a:schemeClr val="tx1"/>
                </a:solidFill>
                <a:ea typeface="+mn-ea"/>
                <a:cs typeface="+mn-cs"/>
              </a:rPr>
              <a:t>Dù việc sử dụng thùng gỗ sồi không phải là chỉ số cho thấy chất lượng, hầu hết các dòng rượu vang đắt giá nhất đều được ủ trong thùng gỗ sồi ở một mức độ nào đó. Một điều quan trọng cần nhớ đó là thùng gỗ sồi mới sẽ thêm nhiều mùi vị từ gỗ sồi, trong khi những thùng cũ hơn sẽ cho ít mùi hương và ít chát hơn.  </a:t>
            </a:r>
          </a:p>
          <a:p>
            <a:pPr rtl="0"/>
            <a:r>
              <a:rPr lang="vi-VN" sz="1200" b="0" i="0" u="none" strike="noStrike" dirty="0">
                <a:solidFill>
                  <a:schemeClr val="tx1"/>
                </a:solidFill>
                <a:ea typeface="+mn-ea"/>
                <a:cs typeface="+mn-cs"/>
              </a:rPr>
              <a:t>Có hai loại gỗ sồi chính được dùng để làm rượu: </a:t>
            </a:r>
          </a:p>
          <a:p>
            <a:pPr rtl="0"/>
            <a:r>
              <a:rPr lang="vi-VN" sz="1200" b="0" i="0" u="none" strike="noStrike" dirty="0">
                <a:solidFill>
                  <a:schemeClr val="tx1"/>
                </a:solidFill>
                <a:ea typeface="+mn-ea"/>
                <a:cs typeface="+mn-cs"/>
              </a:rPr>
              <a:t>- Gỗ sồi Pháp: Là loại phổ biến nhất khi ủ rượu vang cao cấp, gỗ sồi Pháp thường cho vị và mùi thơm tinh tế hơn vì kết cấu xớ gỗ chặt chẽ hơn, cho rượu vang cảm giác mượt, êm và có mùi tuyết tùng. </a:t>
            </a:r>
          </a:p>
          <a:p>
            <a:r>
              <a:rPr lang="vi-VN" sz="1200" b="0" i="0" u="none" strike="noStrike" dirty="0">
                <a:solidFill>
                  <a:schemeClr val="tx1"/>
                </a:solidFill>
                <a:ea typeface="+mn-ea"/>
                <a:cs typeface="+mn-cs"/>
              </a:rPr>
              <a:t>- Gỗ sồi Mỹ: Với kết cấu ít chặt chẽ hơn, gỗ sồi Mỹ sẽ mang cho rượu nhiều hương vị hơn - thường là dừa và vani - cũng như mang đến cảm giác như kem trong vòm miệng.</a:t>
            </a:r>
          </a:p>
        </p:txBody>
      </p:sp>
      <p:sp>
        <p:nvSpPr>
          <p:cNvPr id="4" name="Slide Number Placeholder 3"/>
          <p:cNvSpPr>
            <a:spLocks noGrp="1"/>
          </p:cNvSpPr>
          <p:nvPr>
            <p:ph type="sldNum" sz="quarter" idx="5"/>
          </p:nvPr>
        </p:nvSpPr>
        <p:spPr/>
        <p:txBody>
          <a:bodyPr/>
          <a:lstStyle/>
          <a:p>
            <a:fld id="{C8CAF07B-88B1-40ED-9A21-D99161D5F8F5}" type="slidenum">
              <a:rPr lang="en-US" smtClean="0"/>
              <a:t>11</a:t>
            </a:fld>
            <a:endParaRPr lang="en-US"/>
          </a:p>
        </p:txBody>
      </p:sp>
    </p:spTree>
    <p:extLst>
      <p:ext uri="{BB962C8B-B14F-4D97-AF65-F5344CB8AC3E}">
        <p14:creationId xmlns:p14="http://schemas.microsoft.com/office/powerpoint/2010/main" val="4233640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12</a:t>
            </a:fld>
            <a:endParaRPr lang="en-US"/>
          </a:p>
        </p:txBody>
      </p:sp>
    </p:spTree>
    <p:extLst>
      <p:ext uri="{BB962C8B-B14F-4D97-AF65-F5344CB8AC3E}">
        <p14:creationId xmlns:p14="http://schemas.microsoft.com/office/powerpoint/2010/main" val="3824218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Quan sát rượu sẽ giúp bạn hình dung được phong cách, độ đậm và các đặc tính của rượu. Rượu trong hay đục? Rượu phản chiếu ánh sáng nhiều hay ít? Rượu vang đục hoặc có vẩn đục thường có thể là không được lọc có chủ đích hoặc là rượu lỗi. Màu sắc cũng phản ánh độ già của rượu. Khi được trữ lâu, rượu vang trắng sẽ thường có màu đậm hơn còn vang đỏ sẽ nhạt hơn.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7640916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018115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b="0" i="0" kern="1200" smtClean="0">
                <a:solidFill>
                  <a:schemeClr val="accent4"/>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388842"/>
            <a:ext cx="6169315" cy="6083199"/>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b="0" i="0">
                <a:solidFill>
                  <a:schemeClr val="bg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p:nvPr>
        </p:nvSpPr>
        <p:spPr>
          <a:xfrm>
            <a:off x="6842725" y="976423"/>
            <a:ext cx="4105121" cy="5495616"/>
          </a:xfrm>
        </p:spPr>
        <p:txBody>
          <a:bodyPr/>
          <a:lstStyle>
            <a:lvl1pPr marL="0" indent="0">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27271579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407988" y="1049203"/>
            <a:ext cx="6158452" cy="1325562"/>
          </a:xfrm>
        </p:spPr>
        <p:txBody>
          <a:bodyPr/>
          <a:lstStyle>
            <a:lvl1pPr>
              <a:defRPr b="0" i="0">
                <a:solidFill>
                  <a:schemeClr val="bg1"/>
                </a:solidFill>
              </a:defRPr>
            </a:lvl1pPr>
          </a:lstStyle>
          <a:p>
            <a:r>
              <a:rPr lang="en-US" dirty="0"/>
              <a:t>Click to edit Master title style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b="0" i="0">
                <a:solidFill>
                  <a:schemeClr val="accent1"/>
                </a:solidFill>
              </a:defRPr>
            </a:lvl1pPr>
          </a:lstStyle>
          <a:p>
            <a:r>
              <a:rPr lang="en-GB" dirty="0"/>
              <a:t>Click to edit Master title style</a:t>
            </a:r>
            <a:endParaRPr lang="en-US" dirty="0"/>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b="0" i="0"/>
            </a:lvl1pPr>
          </a:lstStyle>
          <a:p>
            <a:endParaRPr lang="en-US" dirty="0"/>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b="0" i="0"/>
            </a:lvl1pPr>
            <a:lvl2pPr marL="163305" indent="0">
              <a:buNone/>
              <a:defRPr b="0" i="0"/>
            </a:lvl2pPr>
            <a:lvl3pPr marL="326609" indent="0">
              <a:buNone/>
              <a:defRPr b="0" i="0"/>
            </a:lvl3pPr>
            <a:lvl4pPr marL="489914" indent="0">
              <a:buNone/>
              <a:defRPr b="0" i="0"/>
            </a:lvl4pPr>
            <a:lvl5pPr marL="653219" indent="0">
              <a:buNone/>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b="0" i="0"/>
            </a:lvl1pPr>
            <a:lvl2pPr marL="163305" indent="0">
              <a:buFontTx/>
              <a:buNone/>
              <a:defRPr b="0" i="0"/>
            </a:lvl2pPr>
            <a:lvl3pPr marL="326609" indent="0">
              <a:buFontTx/>
              <a:buNone/>
              <a:defRPr b="0" i="0"/>
            </a:lvl3pPr>
            <a:lvl4pPr marL="489914" indent="0">
              <a:buFontTx/>
              <a:buNone/>
              <a:defRPr b="0" i="0"/>
            </a:lvl4pPr>
            <a:lvl5pPr marL="653219" indent="0">
              <a:buFontTx/>
              <a:buNone/>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4026418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0803467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b="0" i="0">
                <a:solidFill>
                  <a:schemeClr val="accent1"/>
                </a:solidFill>
              </a:defRPr>
            </a:lvl1pPr>
          </a:lstStyle>
          <a:p>
            <a:r>
              <a:rPr lang="en-US" dirty="0"/>
              <a:t>Click to edit Master title style</a:t>
            </a:r>
            <a:endParaRPr lang="en-AU" dirty="0"/>
          </a:p>
        </p:txBody>
      </p:sp>
      <p:sp>
        <p:nvSpPr>
          <p:cNvPr id="5" name="Text Placeholder 4">
            <a:extLst>
              <a:ext uri="{FF2B5EF4-FFF2-40B4-BE49-F238E27FC236}">
                <a16:creationId xmlns:a16="http://schemas.microsoft.com/office/drawing/2014/main" id="{9A7D96D8-D0DE-455F-8473-3B88D86D1600}"/>
              </a:ext>
            </a:extLst>
          </p:cNvPr>
          <p:cNvSpPr>
            <a:spLocks noGrp="1"/>
          </p:cNvSpPr>
          <p:nvPr>
            <p:ph type="body" sz="quarter" idx="10"/>
          </p:nvPr>
        </p:nvSpPr>
        <p:spPr>
          <a:xfrm>
            <a:off x="6842725" y="976423"/>
            <a:ext cx="4105121" cy="5495616"/>
          </a:xfrm>
        </p:spPr>
        <p:txBody>
          <a:bodyPr/>
          <a:lstStyle>
            <a:lvl1pPr marL="0" indent="0">
              <a:buClr>
                <a:schemeClr val="accent1"/>
              </a:buClr>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63016686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43F944C6-6AE1-9AF4-451B-08D094D1A38B}"/>
              </a:ext>
            </a:extLst>
          </p:cNvPr>
          <p:cNvSpPr>
            <a:spLocks noGrp="1"/>
          </p:cNvSpPr>
          <p:nvPr>
            <p:ph type="title"/>
          </p:nvPr>
        </p:nvSpPr>
        <p:spPr>
          <a:xfrm>
            <a:off x="1635760" y="3780025"/>
            <a:ext cx="4105121" cy="1325562"/>
          </a:xfrm>
        </p:spPr>
        <p:txBody>
          <a:bodyPr/>
          <a:lstStyle>
            <a:lvl1pPr>
              <a:defRPr sz="2400" b="0" i="0">
                <a:solidFill>
                  <a:schemeClr val="accent1"/>
                </a:solidFill>
              </a:defRPr>
            </a:lvl1pPr>
          </a:lstStyle>
          <a:p>
            <a:r>
              <a:rPr lang="en-US" dirty="0"/>
              <a:t>Click to edit Master title style</a:t>
            </a:r>
            <a:endParaRPr lang="en-AU" dirty="0"/>
          </a:p>
        </p:txBody>
      </p:sp>
      <p:sp>
        <p:nvSpPr>
          <p:cNvPr id="6" name="Text Placeholder 4">
            <a:extLst>
              <a:ext uri="{FF2B5EF4-FFF2-40B4-BE49-F238E27FC236}">
                <a16:creationId xmlns:a16="http://schemas.microsoft.com/office/drawing/2014/main" id="{F0E45908-0F8D-56C9-5500-3F35A651C8A9}"/>
              </a:ext>
            </a:extLst>
          </p:cNvPr>
          <p:cNvSpPr>
            <a:spLocks noGrp="1"/>
          </p:cNvSpPr>
          <p:nvPr>
            <p:ph type="body" sz="quarter" idx="10"/>
          </p:nvPr>
        </p:nvSpPr>
        <p:spPr>
          <a:xfrm>
            <a:off x="1635760" y="4442806"/>
            <a:ext cx="4105121" cy="1461301"/>
          </a:xfrm>
        </p:spPr>
        <p:txBody>
          <a:bodyPr/>
          <a:lstStyle>
            <a:lvl1pPr marL="0" indent="0">
              <a:buClr>
                <a:schemeClr val="accent1"/>
              </a:buClr>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407988" y="0"/>
            <a:ext cx="3943350" cy="2800350"/>
          </a:xfrm>
        </p:spPr>
        <p:txBody>
          <a:bodyPr/>
          <a:lstStyle>
            <a:lvl1pPr marL="0" indent="0">
              <a:buFont typeface="Arial" panose="020B0604020202020204" pitchFamily="34" charset="0"/>
              <a:buNone/>
              <a:defRPr b="0" i="0"/>
            </a:lvl1pPr>
          </a:lstStyle>
          <a:p>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410406" y="365126"/>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410406" y="1825625"/>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42169B3B-8761-4204-AA5A-11BC84B55C93}" type="datetimeFigureOut">
              <a:rPr lang="en-AU" smtClean="0"/>
              <a:pPr/>
              <a:t>29/3/26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56" r:id="rId3"/>
    <p:sldLayoutId id="2147483664" r:id="rId4"/>
    <p:sldLayoutId id="2147483660" r:id="rId5"/>
    <p:sldLayoutId id="2147483659" r:id="rId6"/>
    <p:sldLayoutId id="2147483665" r:id="rId7"/>
    <p:sldLayoutId id="2147483657" r:id="rId8"/>
    <p:sldLayoutId id="2147483655" r:id="rId9"/>
    <p:sldLayoutId id="2147483663" r:id="rId10"/>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Arial" panose="020B0604020202020204" pitchFamily="34" charset="0"/>
          <a:ea typeface="Inter Display" panose="02000503000000020004" pitchFamily="2" charset="0"/>
          <a:cs typeface="Arial" panose="020B0604020202020204" pitchFamily="34"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5.sv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42.jpeg"/></Relationships>
</file>

<file path=ppt/slides/_rels/slide1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47.jpeg"/></Relationships>
</file>

<file path=ppt/slides/_rels/slide16.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70.png"/></Relationships>
</file>

<file path=ppt/slides/_rels/slide4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8" Type="http://schemas.openxmlformats.org/officeDocument/2006/relationships/image" Target="../media/image78.emf"/><Relationship Id="rId3" Type="http://schemas.openxmlformats.org/officeDocument/2006/relationships/image" Target="../media/image73.emf"/><Relationship Id="rId7" Type="http://schemas.openxmlformats.org/officeDocument/2006/relationships/image" Target="../media/image77.emf"/><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76.emf"/><Relationship Id="rId5" Type="http://schemas.openxmlformats.org/officeDocument/2006/relationships/image" Target="../media/image75.emf"/><Relationship Id="rId4" Type="http://schemas.openxmlformats.org/officeDocument/2006/relationships/image" Target="../media/image74.emf"/><Relationship Id="rId9" Type="http://schemas.openxmlformats.org/officeDocument/2006/relationships/image" Target="../media/image79.emf"/></Relationships>
</file>

<file path=ppt/slides/_rels/slide4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86.emf"/></Relationships>
</file>

<file path=ppt/slides/_rels/slide51.xml.rels><?xml version="1.0" encoding="UTF-8" standalone="yes"?>
<Relationships xmlns="http://schemas.openxmlformats.org/package/2006/relationships"><Relationship Id="rId2" Type="http://schemas.openxmlformats.org/officeDocument/2006/relationships/image" Target="../media/image87.emf"/><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41.xml"/><Relationship Id="rId1" Type="http://schemas.openxmlformats.org/officeDocument/2006/relationships/slideLayout" Target="../slideLayouts/slideLayout9.xml"/><Relationship Id="rId5" Type="http://schemas.openxmlformats.org/officeDocument/2006/relationships/image" Target="../media/image15.svg"/><Relationship Id="rId4" Type="http://schemas.openxmlformats.org/officeDocument/2006/relationships/image" Target="../media/image1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27.emf"/><Relationship Id="rId11" Type="http://schemas.openxmlformats.org/officeDocument/2006/relationships/image" Target="../media/image32.png"/><Relationship Id="rId5" Type="http://schemas.openxmlformats.org/officeDocument/2006/relationships/image" Target="../media/image26.emf"/><Relationship Id="rId10" Type="http://schemas.openxmlformats.org/officeDocument/2006/relationships/image" Target="../media/image31.png"/><Relationship Id="rId4" Type="http://schemas.openxmlformats.org/officeDocument/2006/relationships/image" Target="../media/image25.emf"/><Relationship Id="rId9" Type="http://schemas.openxmlformats.org/officeDocument/2006/relationships/image" Target="../media/image30.png"/></Relationships>
</file>

<file path=ppt/slides/_rels/slide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5.emf"/><Relationship Id="rId7"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8.xml"/><Relationship Id="rId6" Type="http://schemas.openxmlformats.org/officeDocument/2006/relationships/image" Target="../media/image35.png"/><Relationship Id="rId5" Type="http://schemas.openxmlformats.org/officeDocument/2006/relationships/image" Target="../media/image27.emf"/><Relationship Id="rId10" Type="http://schemas.openxmlformats.org/officeDocument/2006/relationships/image" Target="../media/image39.png"/><Relationship Id="rId4" Type="http://schemas.openxmlformats.org/officeDocument/2006/relationships/image" Target="../media/image34.png"/><Relationship Id="rId9"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13821" b="27697"/>
          <a:stretch>
            <a:fillRect/>
          </a:stretch>
        </p:blipFill>
        <p:spPr>
          <a:xfrm>
            <a:off x="658813" y="2595220"/>
            <a:ext cx="10975975" cy="4284662"/>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r>
              <a:rPr lang="en-US" altLang="zh-CN" sz="6000" dirty="0">
                <a:solidFill>
                  <a:schemeClr val="accent2"/>
                </a:solidFill>
              </a:rPr>
              <a:t>GIỚI THIỆU VỀ RƯỢU VANG</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Arial" panose="020B0604020202020204" pitchFamily="34" charset="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11575" y="5890850"/>
            <a:ext cx="12203575"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2624" r="18042"/>
          <a:stretch/>
        </p:blipFill>
        <p:spPr>
          <a:xfrm>
            <a:off x="0" y="0"/>
            <a:ext cx="6096000" cy="6858000"/>
          </a:xfrm>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474575"/>
            <a:ext cx="4238580" cy="1325562"/>
          </a:xfrm>
        </p:spPr>
        <p:txBody>
          <a:bodyPr/>
          <a:lstStyle/>
          <a:p>
            <a:r>
              <a:rPr lang="en-US" altLang="zh-CN" sz="5400" b="1" dirty="0">
                <a:solidFill>
                  <a:schemeClr val="accent2"/>
                </a:solidFill>
              </a:rPr>
              <a:t>NGHỆ THUẬT Ủ RƯỢU</a:t>
            </a: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59600" y="2592961"/>
            <a:ext cx="4105121" cy="1672077"/>
          </a:xfrm>
        </p:spPr>
        <p:txBody>
          <a:bodyPr/>
          <a:lstStyle/>
          <a:p>
            <a:pPr marL="285750" indent="-285750">
              <a:buClr>
                <a:schemeClr val="accent3"/>
              </a:buClr>
              <a:buFont typeface="Arial" panose="020B0604020202020204" pitchFamily="34" charset="0"/>
              <a:buChar char="•"/>
            </a:pPr>
            <a:r>
              <a:rPr lang="en-US" altLang="zh-CN" dirty="0">
                <a:effectLst/>
              </a:rPr>
              <a:t>Thùng gỗ sồi hay thép không gỉ?</a:t>
            </a:r>
          </a:p>
          <a:p>
            <a:pPr marL="285750" indent="-285750">
              <a:buClr>
                <a:schemeClr val="accent3"/>
              </a:buClr>
              <a:buFont typeface="Arial" panose="020B0604020202020204" pitchFamily="34" charset="0"/>
              <a:buChar char="•"/>
            </a:pPr>
            <a:r>
              <a:rPr lang="en-US" altLang="zh-CN" dirty="0">
                <a:effectLst/>
              </a:rPr>
              <a:t>Gỗ sồi mới hay thùng đã qua sử dụng? 
Gỗ sồi Pháp hay gỗ sồi Mỹ?</a:t>
            </a:r>
          </a:p>
          <a:p>
            <a:pPr marL="285750" indent="-285750">
              <a:buClr>
                <a:schemeClr val="accent3"/>
              </a:buClr>
              <a:buFont typeface="Arial" panose="020B0604020202020204" pitchFamily="34" charset="0"/>
              <a:buChar char="•"/>
            </a:pPr>
            <a:r>
              <a:rPr lang="en-US" altLang="zh-CN" dirty="0">
                <a:effectLst/>
              </a:rPr>
              <a:t>Rượu sẽ được ủ trong bao lâu? 
Có thể từ vài tháng đến vài năm</a:t>
            </a:r>
          </a:p>
        </p:txBody>
      </p:sp>
    </p:spTree>
    <p:extLst>
      <p:ext uri="{BB962C8B-B14F-4D97-AF65-F5344CB8AC3E}">
        <p14:creationId xmlns:p14="http://schemas.microsoft.com/office/powerpoint/2010/main" val="234323341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645466" y="1946568"/>
            <a:ext cx="4939976" cy="4288762"/>
          </a:xfrm>
          <a:prstGeom prst="rect">
            <a:avLst/>
          </a:prstGeom>
        </p:spPr>
        <p:txBody>
          <a:bodyPr vert="horz" wrap="none" lIns="0" tIns="11521" rIns="0" bIns="0" rtlCol="0">
            <a:noAutofit/>
          </a:bodyPr>
          <a:lstStyle/>
          <a:p>
            <a:pPr defTabSz="914453">
              <a:lnSpc>
                <a:spcPct val="80000"/>
              </a:lnSpc>
              <a:defRPr/>
            </a:pPr>
            <a:r>
              <a:rPr lang="en-US" altLang="zh-CN" sz="5400" b="1" cap="all" dirty="0">
                <a:solidFill>
                  <a:schemeClr val="accent3"/>
                </a:solidFill>
                <a:uFill>
                  <a:solidFill>
                    <a:srgbClr val="F40000"/>
                  </a:solidFill>
                </a:uFill>
                <a:latin typeface="Arial" panose="020B0604020202020204" pitchFamily="34" charset="0"/>
                <a:ea typeface="Inter Display" panose="02000503000000020004" pitchFamily="2" charset="0"/>
                <a:cs typeface="Arial" panose="020B0604020202020204" pitchFamily="34" charset="0"/>
              </a:rPr>
              <a:t>Gỗ </a:t>
            </a:r>
            <a:r>
              <a:rPr lang="en-US" altLang="zh-CN" sz="5400" b="1" cap="all" dirty="0" err="1">
                <a:solidFill>
                  <a:schemeClr val="accent3"/>
                </a:solidFill>
                <a:uFill>
                  <a:solidFill>
                    <a:srgbClr val="F40000"/>
                  </a:solidFill>
                </a:uFill>
                <a:latin typeface="Arial" panose="020B0604020202020204" pitchFamily="34" charset="0"/>
                <a:ea typeface="Inter Display" panose="02000503000000020004" pitchFamily="2" charset="0"/>
                <a:cs typeface="Arial" panose="020B0604020202020204" pitchFamily="34" charset="0"/>
              </a:rPr>
              <a:t>sồi</a:t>
            </a:r>
            <a:r>
              <a:rPr lang="en-US" altLang="zh-CN" sz="5400" b="1" cap="all" dirty="0">
                <a:solidFill>
                  <a:schemeClr val="accent3"/>
                </a:solidFill>
                <a:uFill>
                  <a:solidFill>
                    <a:srgbClr val="F40000"/>
                  </a:solidFill>
                </a:uFill>
                <a:latin typeface="Arial" panose="020B0604020202020204" pitchFamily="34" charset="0"/>
                <a:ea typeface="Inter Display" panose="02000503000000020004" pitchFamily="2" charset="0"/>
                <a:cs typeface="Arial" panose="020B0604020202020204" pitchFamily="34" charset="0"/>
              </a:rPr>
              <a:t> so </a:t>
            </a:r>
            <a:br>
              <a:rPr lang="en-US" altLang="zh-CN" sz="5400" b="1" cap="all" dirty="0">
                <a:solidFill>
                  <a:schemeClr val="accent3"/>
                </a:solidFill>
                <a:uFill>
                  <a:solidFill>
                    <a:srgbClr val="F40000"/>
                  </a:solidFill>
                </a:uFill>
                <a:latin typeface="Arial" panose="020B0604020202020204" pitchFamily="34" charset="0"/>
                <a:ea typeface="Inter Display" panose="02000503000000020004" pitchFamily="2" charset="0"/>
                <a:cs typeface="Arial" panose="020B0604020202020204" pitchFamily="34" charset="0"/>
              </a:rPr>
            </a:br>
            <a:r>
              <a:rPr lang="en-US" altLang="zh-CN" sz="5400" b="1" cap="all" dirty="0" err="1">
                <a:solidFill>
                  <a:schemeClr val="accent3"/>
                </a:solidFill>
                <a:uFill>
                  <a:solidFill>
                    <a:srgbClr val="F40000"/>
                  </a:solidFill>
                </a:uFill>
                <a:latin typeface="Arial" panose="020B0604020202020204" pitchFamily="34" charset="0"/>
                <a:ea typeface="Inter Display" panose="02000503000000020004" pitchFamily="2" charset="0"/>
                <a:cs typeface="Arial" panose="020B0604020202020204" pitchFamily="34" charset="0"/>
              </a:rPr>
              <a:t>với</a:t>
            </a:r>
            <a:r>
              <a:rPr lang="en-US" altLang="zh-CN" sz="5400" b="1" cap="all" dirty="0">
                <a:solidFill>
                  <a:schemeClr val="accent3"/>
                </a:solidFill>
                <a:uFill>
                  <a:solidFill>
                    <a:srgbClr val="F40000"/>
                  </a:solidFill>
                </a:uFill>
                <a:latin typeface="Arial" panose="020B0604020202020204" pitchFamily="34" charset="0"/>
                <a:ea typeface="Inter Display" panose="02000503000000020004" pitchFamily="2" charset="0"/>
                <a:cs typeface="Arial" panose="020B0604020202020204" pitchFamily="34" charset="0"/>
              </a:rPr>
              <a:t> </a:t>
            </a:r>
            <a:r>
              <a:rPr lang="en-US" altLang="zh-CN" sz="5400" b="1" cap="all" dirty="0" err="1">
                <a:solidFill>
                  <a:schemeClr val="accent3"/>
                </a:solidFill>
                <a:uFill>
                  <a:solidFill>
                    <a:srgbClr val="F40000"/>
                  </a:solidFill>
                </a:uFill>
                <a:latin typeface="Arial" panose="020B0604020202020204" pitchFamily="34" charset="0"/>
                <a:ea typeface="Inter Display" panose="02000503000000020004" pitchFamily="2" charset="0"/>
                <a:cs typeface="Arial" panose="020B0604020202020204" pitchFamily="34" charset="0"/>
              </a:rPr>
              <a:t>thùng</a:t>
            </a:r>
            <a:r>
              <a:rPr lang="en-US" altLang="zh-CN" sz="5400" b="1" cap="all" dirty="0">
                <a:solidFill>
                  <a:schemeClr val="accent3"/>
                </a:solidFill>
                <a:uFill>
                  <a:solidFill>
                    <a:srgbClr val="F40000"/>
                  </a:solidFill>
                </a:uFill>
                <a:latin typeface="Arial" panose="020B0604020202020204" pitchFamily="34" charset="0"/>
                <a:ea typeface="Inter Display" panose="02000503000000020004" pitchFamily="2" charset="0"/>
                <a:cs typeface="Arial" panose="020B0604020202020204" pitchFamily="34" charset="0"/>
              </a:rPr>
              <a:t> 
thép không 
gỉ</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354501" y="2961301"/>
            <a:ext cx="5341867"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buClr>
                <a:schemeClr val="accent3"/>
              </a:buClr>
              <a:buFont typeface="Arial" panose="020B0604020202020204" pitchFamily="34" charset="0"/>
              <a:buChar char="•"/>
            </a:pPr>
            <a:r>
              <a:rPr lang="en-US" altLang="zh-CN" sz="1600" dirty="0">
                <a:solidFill>
                  <a:srgbClr val="FFFFFF"/>
                </a:solidFill>
                <a:effectLst/>
                <a:latin typeface="Arial" panose="020B0604020202020204" pitchFamily="34" charset="0"/>
              </a:rPr>
              <a:t>Thùng gỗ sồi làm tăng sự tiếp xúc của rượu với oxy, </a:t>
            </a:r>
            <a:r>
              <a:rPr lang="en-US" altLang="zh-CN" sz="1600" dirty="0" err="1">
                <a:solidFill>
                  <a:srgbClr val="FFFFFF"/>
                </a:solidFill>
                <a:effectLst/>
                <a:latin typeface="Arial" panose="020B0604020202020204" pitchFamily="34" charset="0"/>
              </a:rPr>
              <a:t>mang</a:t>
            </a:r>
            <a:r>
              <a:rPr lang="en-US" altLang="zh-CN" sz="1600" dirty="0">
                <a:solidFill>
                  <a:srgbClr val="FFFFFF"/>
                </a:solidFill>
                <a:effectLst/>
                <a:latin typeface="Arial" panose="020B0604020202020204" pitchFamily="34" charset="0"/>
              </a:rPr>
              <a:t> lại hương vị phức tạp và làm mềm cấu trúc tannin trong rượu vang đỏ.</a:t>
            </a:r>
          </a:p>
          <a:p>
            <a:pPr>
              <a:buClr>
                <a:schemeClr val="accent3"/>
              </a:buClr>
              <a:buFont typeface="Arial" panose="020B0604020202020204" pitchFamily="34" charset="0"/>
              <a:buChar char="•"/>
            </a:pPr>
            <a:r>
              <a:rPr lang="en-US" altLang="zh-CN" sz="1600" dirty="0">
                <a:solidFill>
                  <a:srgbClr val="FFFFFF"/>
                </a:solidFill>
                <a:effectLst/>
                <a:latin typeface="Arial" panose="020B0604020202020204" pitchFamily="34" charset="0"/>
              </a:rPr>
              <a:t>Thùng thép không gỉ giảm thiểu sự tiếp xúc với oxy, </a:t>
            </a:r>
            <a:r>
              <a:rPr lang="en-US" altLang="zh-CN" sz="1600" dirty="0" err="1">
                <a:solidFill>
                  <a:srgbClr val="FFFFFF"/>
                </a:solidFill>
                <a:effectLst/>
                <a:latin typeface="Arial" panose="020B0604020202020204" pitchFamily="34" charset="0"/>
              </a:rPr>
              <a:t>đảm</a:t>
            </a:r>
            <a:r>
              <a:rPr lang="en-US" altLang="zh-CN" sz="1600" dirty="0">
                <a:solidFill>
                  <a:srgbClr val="FFFFFF"/>
                </a:solidFill>
                <a:effectLst/>
                <a:latin typeface="Arial" panose="020B0604020202020204" pitchFamily="34" charset="0"/>
              </a:rPr>
              <a:t> bảo rượu vang giữ được hương vị trái cây và hương hoa.</a:t>
            </a:r>
          </a:p>
        </p:txBody>
      </p:sp>
      <p:pic>
        <p:nvPicPr>
          <p:cNvPr id="3" name="Picture 2">
            <a:extLst>
              <a:ext uri="{FF2B5EF4-FFF2-40B4-BE49-F238E27FC236}">
                <a16:creationId xmlns:a16="http://schemas.microsoft.com/office/drawing/2014/main" id="{2A8512DF-6CDE-1E50-51EC-1EC17A3E26C4}"/>
              </a:ext>
            </a:extLst>
          </p:cNvPr>
          <p:cNvPicPr>
            <a:picLocks noChangeAspect="1"/>
          </p:cNvPicPr>
          <p:nvPr/>
        </p:nvPicPr>
        <p:blipFill>
          <a:blip r:embed="rId3" cstate="screen">
            <a:extLst>
              <a:ext uri="{28A0092B-C50C-407E-A947-70E740481C1C}">
                <a14:useLocalDpi xmlns:a14="http://schemas.microsoft.com/office/drawing/2010/main"/>
              </a:ext>
            </a:extLst>
          </a:blip>
          <a:srcRect l="75" t="25987" r="75" b="14574"/>
          <a:stretch>
            <a:fillRect/>
          </a:stretch>
        </p:blipFill>
        <p:spPr>
          <a:xfrm>
            <a:off x="6096000" y="0"/>
            <a:ext cx="6096000" cy="2414740"/>
          </a:xfrm>
          <a:prstGeom prst="rect">
            <a:avLst/>
          </a:prstGeom>
        </p:spPr>
      </p:pic>
      <p:pic>
        <p:nvPicPr>
          <p:cNvPr id="2" name="Picture 1">
            <a:extLst>
              <a:ext uri="{FF2B5EF4-FFF2-40B4-BE49-F238E27FC236}">
                <a16:creationId xmlns:a16="http://schemas.microsoft.com/office/drawing/2014/main" id="{FF7E8039-84AE-645E-6C8A-6CCC2D3DED56}"/>
              </a:ext>
            </a:extLst>
          </p:cNvPr>
          <p:cNvPicPr>
            <a:picLocks noChangeAspect="1"/>
          </p:cNvPicPr>
          <p:nvPr/>
        </p:nvPicPr>
        <p:blipFill>
          <a:blip r:embed="rId4" cstate="screen">
            <a:extLst>
              <a:ext uri="{28A0092B-C50C-407E-A947-70E740481C1C}">
                <a14:useLocalDpi xmlns:a14="http://schemas.microsoft.com/office/drawing/2010/main"/>
              </a:ext>
            </a:extLst>
          </a:blip>
          <a:srcRect t="27034" b="27034"/>
          <a:stretch>
            <a:fillRect/>
          </a:stretch>
        </p:blipFill>
        <p:spPr>
          <a:xfrm>
            <a:off x="6096000" y="4991285"/>
            <a:ext cx="6096000" cy="1866716"/>
          </a:xfrm>
          <a:prstGeom prst="rect">
            <a:avLst/>
          </a:prstGeom>
        </p:spPr>
      </p:pic>
    </p:spTree>
    <p:extLst>
      <p:ext uri="{BB962C8B-B14F-4D97-AF65-F5344CB8AC3E}">
        <p14:creationId xmlns:p14="http://schemas.microsoft.com/office/powerpoint/2010/main" val="65730714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645466" y="906119"/>
            <a:ext cx="5709036" cy="1323826"/>
          </a:xfrm>
          <a:prstGeom prst="rect">
            <a:avLst/>
          </a:prstGeom>
        </p:spPr>
        <p:txBody>
          <a:bodyPr vert="horz" wrap="none" lIns="0" tIns="11521" rIns="0" bIns="0" rtlCol="0">
            <a:noAutofit/>
          </a:bodyPr>
          <a:lstStyle/>
          <a:p>
            <a:pPr defTabSz="914453">
              <a:lnSpc>
                <a:spcPct val="80000"/>
              </a:lnSpc>
              <a:defRPr/>
            </a:pPr>
            <a:r>
              <a:rPr lang="en-US" altLang="zh-CN" sz="5400" b="1" cap="all" dirty="0">
                <a:solidFill>
                  <a:schemeClr val="accent3"/>
                </a:solidFill>
                <a:uFill>
                  <a:solidFill>
                    <a:srgbClr val="F40000"/>
                  </a:solidFill>
                </a:uFill>
                <a:latin typeface="Arial" panose="020B0604020202020204" pitchFamily="34" charset="0"/>
                <a:ea typeface="Inter Display" panose="02000503000000020004" pitchFamily="2" charset="0"/>
                <a:cs typeface="Arial" panose="020B0604020202020204" pitchFamily="34" charset="0"/>
              </a:rPr>
              <a:t>CÁCH NẾM 
RƯỢU VANG</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1029996" y="2866543"/>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342900" indent="-342900">
              <a:lnSpc>
                <a:spcPct val="150000"/>
              </a:lnSpc>
              <a:buClr>
                <a:schemeClr val="accent3"/>
              </a:buClr>
              <a:buSzPct val="150000"/>
              <a:buFont typeface="+mj-lt"/>
              <a:buAutoNum type="arabicPeriod"/>
            </a:pPr>
            <a:r>
              <a:rPr lang="en-US" altLang="zh-CN" sz="1600" dirty="0">
                <a:solidFill>
                  <a:schemeClr val="bg1"/>
                </a:solidFill>
                <a:effectLst/>
                <a:latin typeface="Arial" panose="020B0604020202020204" pitchFamily="34" charset="0"/>
              </a:rPr>
              <a:t>NHÌN</a:t>
            </a:r>
          </a:p>
          <a:p>
            <a:pPr marL="342900" indent="-342900">
              <a:lnSpc>
                <a:spcPct val="150000"/>
              </a:lnSpc>
              <a:buClr>
                <a:schemeClr val="accent3"/>
              </a:buClr>
              <a:buSzPct val="150000"/>
              <a:buFont typeface="+mj-lt"/>
              <a:buAutoNum type="arabicPeriod"/>
            </a:pPr>
            <a:r>
              <a:rPr lang="en-US" altLang="zh-CN" sz="1600" dirty="0">
                <a:solidFill>
                  <a:schemeClr val="bg1"/>
                </a:solidFill>
                <a:effectLst/>
                <a:latin typeface="Arial" panose="020B0604020202020204" pitchFamily="34" charset="0"/>
              </a:rPr>
              <a:t> XOAY</a:t>
            </a:r>
          </a:p>
          <a:p>
            <a:pPr marL="342900" indent="-342900">
              <a:lnSpc>
                <a:spcPct val="150000"/>
              </a:lnSpc>
              <a:buClr>
                <a:schemeClr val="accent3"/>
              </a:buClr>
              <a:buSzPct val="150000"/>
              <a:buFont typeface="+mj-lt"/>
              <a:buAutoNum type="arabicPeriod"/>
            </a:pPr>
            <a:r>
              <a:rPr lang="en-US" altLang="zh-CN" sz="1600" dirty="0">
                <a:solidFill>
                  <a:schemeClr val="bg1"/>
                </a:solidFill>
                <a:effectLst/>
                <a:latin typeface="Arial" panose="020B0604020202020204" pitchFamily="34" charset="0"/>
              </a:rPr>
              <a:t> NGỬI</a:t>
            </a:r>
          </a:p>
          <a:p>
            <a:pPr marL="342900" indent="-342900">
              <a:lnSpc>
                <a:spcPct val="150000"/>
              </a:lnSpc>
              <a:buClr>
                <a:schemeClr val="accent3"/>
              </a:buClr>
              <a:buSzPct val="150000"/>
              <a:buFont typeface="+mj-lt"/>
              <a:buAutoNum type="arabicPeriod"/>
            </a:pPr>
            <a:r>
              <a:rPr lang="en-US" altLang="zh-CN" sz="1600" dirty="0">
                <a:solidFill>
                  <a:schemeClr val="bg1"/>
                </a:solidFill>
                <a:effectLst/>
                <a:latin typeface="Arial" panose="020B0604020202020204" pitchFamily="34" charset="0"/>
              </a:rPr>
              <a:t> NẾM</a:t>
            </a:r>
          </a:p>
          <a:p>
            <a:pPr marL="342900" indent="-342900">
              <a:lnSpc>
                <a:spcPct val="150000"/>
              </a:lnSpc>
              <a:buClr>
                <a:schemeClr val="accent3"/>
              </a:buClr>
              <a:buSzPct val="150000"/>
              <a:buFont typeface="+mj-lt"/>
              <a:buAutoNum type="arabicPeriod"/>
            </a:pPr>
            <a:r>
              <a:rPr lang="en-US" altLang="zh-CN" sz="1600" dirty="0">
                <a:solidFill>
                  <a:schemeClr val="bg1"/>
                </a:solidFill>
                <a:effectLst/>
                <a:latin typeface="Arial" panose="020B0604020202020204" pitchFamily="34" charset="0"/>
              </a:rPr>
              <a:t> KẾT LUẬN</a:t>
            </a:r>
          </a:p>
        </p:txBody>
      </p:sp>
      <p:pic>
        <p:nvPicPr>
          <p:cNvPr id="5" name="Picture Placeholder 5">
            <a:extLst>
              <a:ext uri="{FF2B5EF4-FFF2-40B4-BE49-F238E27FC236}">
                <a16:creationId xmlns:a16="http://schemas.microsoft.com/office/drawing/2014/main" id="{21180D86-EFB0-97A6-68E8-4FBC37D737D1}"/>
              </a:ext>
            </a:extLst>
          </p:cNvPr>
          <p:cNvPicPr>
            <a:picLocks noChangeAspect="1"/>
          </p:cNvPicPr>
          <p:nvPr/>
        </p:nvPicPr>
        <p:blipFill>
          <a:blip r:embed="rId3" cstate="screen">
            <a:extLst>
              <a:ext uri="{28A0092B-C50C-407E-A947-70E740481C1C}">
                <a14:useLocalDpi xmlns:a14="http://schemas.microsoft.com/office/drawing/2010/main"/>
              </a:ext>
            </a:extLst>
          </a:blip>
          <a:srcRect l="18083" r="22658"/>
          <a:stretch/>
        </p:blipFill>
        <p:spPr>
          <a:xfrm>
            <a:off x="6096000" y="0"/>
            <a:ext cx="6096000" cy="6858000"/>
          </a:xfrm>
          <a:prstGeom prst="rect">
            <a:avLst/>
          </a:prstGeom>
        </p:spPr>
      </p:pic>
    </p:spTree>
    <p:extLst>
      <p:ext uri="{BB962C8B-B14F-4D97-AF65-F5344CB8AC3E}">
        <p14:creationId xmlns:p14="http://schemas.microsoft.com/office/powerpoint/2010/main" val="223348315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5728"/>
          <a:stretch>
            <a:fillRect/>
          </a:stretch>
        </p:blipFill>
        <p:spPr>
          <a:xfrm>
            <a:off x="0" y="0"/>
            <a:ext cx="12192000" cy="6858000"/>
          </a:xfrm>
        </p:spPr>
      </p:pic>
      <p:sp>
        <p:nvSpPr>
          <p:cNvPr id="2" name="Rectangle 1">
            <a:extLst>
              <a:ext uri="{FF2B5EF4-FFF2-40B4-BE49-F238E27FC236}">
                <a16:creationId xmlns:a16="http://schemas.microsoft.com/office/drawing/2014/main" id="{83C3ABEE-8369-5282-A023-AAEA1F79683E}"/>
              </a:ext>
            </a:extLst>
          </p:cNvPr>
          <p:cNvSpPr/>
          <p:nvPr/>
        </p:nvSpPr>
        <p:spPr>
          <a:xfrm>
            <a:off x="0" y="4534381"/>
            <a:ext cx="12192000" cy="1608881"/>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dirty="0">
              <a:latin typeface="Arial" panose="020B0604020202020204" pitchFamily="34" charset="0"/>
            </a:endParaRPr>
          </a:p>
        </p:txBody>
      </p:sp>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1310811" y="5077991"/>
            <a:ext cx="6158452" cy="1325562"/>
          </a:xfrm>
        </p:spPr>
        <p:txBody>
          <a:bodyPr/>
          <a:lstStyle/>
          <a:p>
            <a:r>
              <a:rPr lang="en-US" altLang="zh-CN" sz="5400" b="1" dirty="0">
                <a:solidFill>
                  <a:schemeClr val="accent3"/>
                </a:solidFill>
              </a:rPr>
              <a:t>1. NHÌN</a:t>
            </a:r>
            <a:endParaRPr lang="en-US" sz="5400" b="1" dirty="0">
              <a:solidFill>
                <a:schemeClr val="accent3"/>
              </a:solidFill>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727513" y="4734276"/>
            <a:ext cx="4105121" cy="1209090"/>
          </a:xfrm>
        </p:spPr>
        <p:txBody>
          <a:bodyPr/>
          <a:lstStyle/>
          <a:p>
            <a:pPr marL="285750" indent="-285750">
              <a:buClr>
                <a:schemeClr val="accent3"/>
              </a:buClr>
              <a:buFont typeface="Arial" panose="020B0604020202020204" pitchFamily="34" charset="0"/>
              <a:buChar char="•"/>
            </a:pPr>
            <a:r>
              <a:rPr lang="en-US" altLang="zh-CN" sz="1600" dirty="0" err="1"/>
              <a:t>Rót</a:t>
            </a:r>
            <a:r>
              <a:rPr lang="en-US" altLang="zh-CN" sz="1600" dirty="0">
                <a:effectLst/>
              </a:rPr>
              <a:t> khoảng một phần ba ly</a:t>
            </a:r>
          </a:p>
          <a:p>
            <a:pPr marL="285750" indent="-285750">
              <a:buClr>
                <a:schemeClr val="accent3"/>
              </a:buClr>
              <a:buFont typeface="Arial" panose="020B0604020202020204" pitchFamily="34" charset="0"/>
              <a:buChar char="•"/>
            </a:pPr>
            <a:r>
              <a:rPr lang="en-US" altLang="zh-CN" sz="1600" dirty="0">
                <a:effectLst/>
              </a:rPr>
              <a:t>Giữ ở góc 45 </a:t>
            </a:r>
            <a:r>
              <a:rPr lang="en-US" altLang="zh-CN" sz="1600" dirty="0" err="1">
                <a:effectLst/>
              </a:rPr>
              <a:t>độ</a:t>
            </a:r>
            <a:r>
              <a:rPr lang="en-US" altLang="zh-CN" sz="1600" dirty="0">
                <a:effectLst/>
              </a:rPr>
              <a:t> soi </a:t>
            </a:r>
            <a:r>
              <a:rPr lang="en-US" altLang="zh-CN" sz="1600" dirty="0" err="1">
                <a:effectLst/>
              </a:rPr>
              <a:t>trên</a:t>
            </a:r>
            <a:r>
              <a:rPr lang="en-US" altLang="zh-CN" sz="1600" dirty="0">
                <a:effectLst/>
              </a:rPr>
              <a:t> </a:t>
            </a:r>
            <a:r>
              <a:rPr lang="en-US" altLang="zh-CN" sz="1600" dirty="0" err="1">
                <a:effectLst/>
              </a:rPr>
              <a:t>một</a:t>
            </a:r>
            <a:r>
              <a:rPr lang="en-US" altLang="zh-CN" sz="1600" dirty="0">
                <a:effectLst/>
              </a:rPr>
              <a:t> nền trắng</a:t>
            </a:r>
          </a:p>
          <a:p>
            <a:pPr marL="285750" indent="-285750">
              <a:buClr>
                <a:schemeClr val="accent3"/>
              </a:buClr>
              <a:buFont typeface="Arial" panose="020B0604020202020204" pitchFamily="34" charset="0"/>
              <a:buChar char="•"/>
            </a:pPr>
            <a:r>
              <a:rPr lang="en-US" altLang="zh-CN" sz="1600" dirty="0">
                <a:effectLst/>
              </a:rPr>
              <a:t>Quan sát màu sắc của rượu</a:t>
            </a:r>
          </a:p>
        </p:txBody>
      </p:sp>
    </p:spTree>
    <p:extLst>
      <p:ext uri="{BB962C8B-B14F-4D97-AF65-F5344CB8AC3E}">
        <p14:creationId xmlns:p14="http://schemas.microsoft.com/office/powerpoint/2010/main" val="48492794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07F4DCB-D040-979C-F9BA-49F00B57AC0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657" y="18838"/>
            <a:ext cx="12160181" cy="6839162"/>
          </a:xfrm>
          <a:prstGeom prst="rect">
            <a:avLst/>
          </a:prstGeom>
        </p:spPr>
      </p:pic>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773359" y="667716"/>
            <a:ext cx="9389213" cy="1081291"/>
          </a:xfrm>
        </p:spPr>
        <p:txBody>
          <a:bodyPr/>
          <a:lstStyle/>
          <a:p>
            <a:r>
              <a:rPr lang="en-US" altLang="zh-CN" sz="5400" b="1" dirty="0">
                <a:solidFill>
                  <a:schemeClr val="accent2"/>
                </a:solidFill>
                <a:effectLst/>
              </a:rPr>
              <a:t>MÀU SẮC CỦA RƯỢU VANG</a:t>
            </a:r>
          </a:p>
        </p:txBody>
      </p:sp>
      <p:sp>
        <p:nvSpPr>
          <p:cNvPr id="3" name="TextBox 2">
            <a:extLst>
              <a:ext uri="{FF2B5EF4-FFF2-40B4-BE49-F238E27FC236}">
                <a16:creationId xmlns:a16="http://schemas.microsoft.com/office/drawing/2014/main" id="{FFA7CAEE-7D6E-3C00-D591-9A4F5A5551D2}"/>
              </a:ext>
            </a:extLst>
          </p:cNvPr>
          <p:cNvSpPr txBox="1"/>
          <p:nvPr/>
        </p:nvSpPr>
        <p:spPr>
          <a:xfrm>
            <a:off x="1081449" y="2446612"/>
            <a:ext cx="1085850" cy="304800"/>
          </a:xfrm>
          <a:prstGeom prst="rect">
            <a:avLst/>
          </a:prstGeom>
          <a:noFill/>
        </p:spPr>
        <p:txBody>
          <a:bodyPr wrap="none" rtlCol="0">
            <a:noAutofit/>
          </a:bodyPr>
          <a:lstStyle/>
          <a:p>
            <a:pPr algn="r"/>
            <a:r>
              <a:rPr lang="en-US" altLang="zh-CN" sz="1600" dirty="0">
                <a:latin typeface="Arial" panose="020B0604020202020204" pitchFamily="34" charset="0"/>
              </a:rPr>
              <a:t>Rơm</a:t>
            </a:r>
          </a:p>
        </p:txBody>
      </p:sp>
      <p:sp>
        <p:nvSpPr>
          <p:cNvPr id="4" name="TextBox 3">
            <a:extLst>
              <a:ext uri="{FF2B5EF4-FFF2-40B4-BE49-F238E27FC236}">
                <a16:creationId xmlns:a16="http://schemas.microsoft.com/office/drawing/2014/main" id="{E150D047-531F-4C66-1F2C-1D246BC8A9E4}"/>
              </a:ext>
            </a:extLst>
          </p:cNvPr>
          <p:cNvSpPr txBox="1"/>
          <p:nvPr/>
        </p:nvSpPr>
        <p:spPr>
          <a:xfrm>
            <a:off x="3115847" y="2446612"/>
            <a:ext cx="1085850" cy="304800"/>
          </a:xfrm>
          <a:prstGeom prst="rect">
            <a:avLst/>
          </a:prstGeom>
          <a:noFill/>
        </p:spPr>
        <p:txBody>
          <a:bodyPr wrap="none" rtlCol="0">
            <a:noAutofit/>
          </a:bodyPr>
          <a:lstStyle/>
          <a:p>
            <a:pPr algn="r"/>
            <a:r>
              <a:rPr lang="en-US" altLang="zh-CN" sz="1600" dirty="0">
                <a:latin typeface="Arial" panose="020B0604020202020204" pitchFamily="34" charset="0"/>
              </a:rPr>
              <a:t>Chanh</a:t>
            </a:r>
          </a:p>
        </p:txBody>
      </p:sp>
      <p:sp>
        <p:nvSpPr>
          <p:cNvPr id="5" name="TextBox 4">
            <a:extLst>
              <a:ext uri="{FF2B5EF4-FFF2-40B4-BE49-F238E27FC236}">
                <a16:creationId xmlns:a16="http://schemas.microsoft.com/office/drawing/2014/main" id="{6AD6F036-8254-D290-434E-AD83E2A1A873}"/>
              </a:ext>
            </a:extLst>
          </p:cNvPr>
          <p:cNvSpPr txBox="1"/>
          <p:nvPr/>
        </p:nvSpPr>
        <p:spPr>
          <a:xfrm>
            <a:off x="4956317" y="2446612"/>
            <a:ext cx="1085850" cy="304800"/>
          </a:xfrm>
          <a:prstGeom prst="rect">
            <a:avLst/>
          </a:prstGeom>
          <a:noFill/>
        </p:spPr>
        <p:txBody>
          <a:bodyPr wrap="none" rtlCol="0">
            <a:noAutofit/>
          </a:bodyPr>
          <a:lstStyle/>
          <a:p>
            <a:pPr algn="r"/>
            <a:r>
              <a:rPr lang="en-US" altLang="zh-CN" sz="1600" dirty="0">
                <a:latin typeface="Arial" panose="020B0604020202020204" pitchFamily="34" charset="0"/>
              </a:rPr>
              <a:t>Vàng</a:t>
            </a:r>
          </a:p>
        </p:txBody>
      </p:sp>
      <p:sp>
        <p:nvSpPr>
          <p:cNvPr id="6" name="TextBox 5">
            <a:extLst>
              <a:ext uri="{FF2B5EF4-FFF2-40B4-BE49-F238E27FC236}">
                <a16:creationId xmlns:a16="http://schemas.microsoft.com/office/drawing/2014/main" id="{B07A9AD0-BE00-F27D-999B-5FD1FA3FED82}"/>
              </a:ext>
            </a:extLst>
          </p:cNvPr>
          <p:cNvSpPr txBox="1"/>
          <p:nvPr/>
        </p:nvSpPr>
        <p:spPr>
          <a:xfrm>
            <a:off x="6833118" y="2446612"/>
            <a:ext cx="1085850" cy="304800"/>
          </a:xfrm>
          <a:prstGeom prst="rect">
            <a:avLst/>
          </a:prstGeom>
          <a:noFill/>
        </p:spPr>
        <p:txBody>
          <a:bodyPr wrap="none" rtlCol="0">
            <a:noAutofit/>
          </a:bodyPr>
          <a:lstStyle>
            <a:lvl1pPr>
              <a:defRPr sz="1200"/>
            </a:lvl1pPr>
          </a:lstStyle>
          <a:p>
            <a:pPr algn="r"/>
            <a:r>
              <a:rPr lang="en-US" altLang="zh-CN" sz="1600" dirty="0">
                <a:latin typeface="Arial" panose="020B0604020202020204" pitchFamily="34" charset="0"/>
              </a:rPr>
              <a:t>Vàng kim</a:t>
            </a:r>
          </a:p>
        </p:txBody>
      </p:sp>
      <p:sp>
        <p:nvSpPr>
          <p:cNvPr id="7" name="TextBox 6">
            <a:extLst>
              <a:ext uri="{FF2B5EF4-FFF2-40B4-BE49-F238E27FC236}">
                <a16:creationId xmlns:a16="http://schemas.microsoft.com/office/drawing/2014/main" id="{DC40CB74-2712-3B45-C9B4-5865247FCF1B}"/>
              </a:ext>
            </a:extLst>
          </p:cNvPr>
          <p:cNvSpPr txBox="1"/>
          <p:nvPr/>
        </p:nvSpPr>
        <p:spPr>
          <a:xfrm>
            <a:off x="8667427" y="2446612"/>
            <a:ext cx="1085850" cy="304800"/>
          </a:xfrm>
          <a:prstGeom prst="rect">
            <a:avLst/>
          </a:prstGeom>
          <a:noFill/>
        </p:spPr>
        <p:txBody>
          <a:bodyPr wrap="none" rtlCol="0">
            <a:noAutofit/>
          </a:bodyPr>
          <a:lstStyle/>
          <a:p>
            <a:pPr algn="r"/>
            <a:r>
              <a:rPr lang="en-US" altLang="zh-CN" sz="1600" dirty="0">
                <a:latin typeface="Arial" panose="020B0604020202020204" pitchFamily="34" charset="0"/>
              </a:rPr>
              <a:t>Nâu</a:t>
            </a:r>
          </a:p>
        </p:txBody>
      </p:sp>
      <p:sp>
        <p:nvSpPr>
          <p:cNvPr id="8" name="TextBox 7">
            <a:extLst>
              <a:ext uri="{FF2B5EF4-FFF2-40B4-BE49-F238E27FC236}">
                <a16:creationId xmlns:a16="http://schemas.microsoft.com/office/drawing/2014/main" id="{C80EF7B1-FFFB-248B-8405-B27E6449BBCB}"/>
              </a:ext>
            </a:extLst>
          </p:cNvPr>
          <p:cNvSpPr txBox="1"/>
          <p:nvPr/>
        </p:nvSpPr>
        <p:spPr>
          <a:xfrm>
            <a:off x="2167299" y="4065862"/>
            <a:ext cx="1085850" cy="304800"/>
          </a:xfrm>
          <a:prstGeom prst="rect">
            <a:avLst/>
          </a:prstGeom>
          <a:noFill/>
        </p:spPr>
        <p:txBody>
          <a:bodyPr wrap="none" rtlCol="0">
            <a:noAutofit/>
          </a:bodyPr>
          <a:lstStyle/>
          <a:p>
            <a:pPr algn="r"/>
            <a:r>
              <a:rPr lang="en-US" altLang="zh-CN" sz="1600" dirty="0">
                <a:latin typeface="Arial" panose="020B0604020202020204" pitchFamily="34" charset="0"/>
              </a:rPr>
              <a:t>Hồng</a:t>
            </a:r>
          </a:p>
        </p:txBody>
      </p:sp>
      <p:sp>
        <p:nvSpPr>
          <p:cNvPr id="9" name="TextBox 8">
            <a:extLst>
              <a:ext uri="{FF2B5EF4-FFF2-40B4-BE49-F238E27FC236}">
                <a16:creationId xmlns:a16="http://schemas.microsoft.com/office/drawing/2014/main" id="{1534823B-543B-425D-3991-94FC6BFBD9E3}"/>
              </a:ext>
            </a:extLst>
          </p:cNvPr>
          <p:cNvSpPr txBox="1"/>
          <p:nvPr/>
        </p:nvSpPr>
        <p:spPr>
          <a:xfrm>
            <a:off x="4065425" y="4065862"/>
            <a:ext cx="1085850" cy="304800"/>
          </a:xfrm>
          <a:prstGeom prst="rect">
            <a:avLst/>
          </a:prstGeom>
          <a:noFill/>
        </p:spPr>
        <p:txBody>
          <a:bodyPr wrap="none" rtlCol="0">
            <a:noAutofit/>
          </a:bodyPr>
          <a:lstStyle/>
          <a:p>
            <a:pPr algn="r"/>
            <a:r>
              <a:rPr lang="en-US" altLang="zh-CN" sz="1600" dirty="0">
                <a:latin typeface="Arial" panose="020B0604020202020204" pitchFamily="34" charset="0"/>
              </a:rPr>
              <a:t>Cá hồi</a:t>
            </a:r>
          </a:p>
        </p:txBody>
      </p:sp>
      <p:sp>
        <p:nvSpPr>
          <p:cNvPr id="10" name="TextBox 9">
            <a:extLst>
              <a:ext uri="{FF2B5EF4-FFF2-40B4-BE49-F238E27FC236}">
                <a16:creationId xmlns:a16="http://schemas.microsoft.com/office/drawing/2014/main" id="{DD20F6D0-B78F-3EAD-B555-3B059344F414}"/>
              </a:ext>
            </a:extLst>
          </p:cNvPr>
          <p:cNvSpPr txBox="1"/>
          <p:nvPr/>
        </p:nvSpPr>
        <p:spPr>
          <a:xfrm>
            <a:off x="5976915" y="4065862"/>
            <a:ext cx="1085850" cy="304800"/>
          </a:xfrm>
          <a:prstGeom prst="rect">
            <a:avLst/>
          </a:prstGeom>
          <a:noFill/>
        </p:spPr>
        <p:txBody>
          <a:bodyPr wrap="none" rtlCol="0">
            <a:noAutofit/>
          </a:bodyPr>
          <a:lstStyle/>
          <a:p>
            <a:pPr algn="r"/>
            <a:r>
              <a:rPr lang="en-US" altLang="zh-CN" sz="1600" dirty="0">
                <a:latin typeface="Arial" panose="020B0604020202020204" pitchFamily="34" charset="0"/>
              </a:rPr>
              <a:t>Đỏ tươi</a:t>
            </a:r>
          </a:p>
        </p:txBody>
      </p:sp>
      <p:sp>
        <p:nvSpPr>
          <p:cNvPr id="11" name="TextBox 10">
            <a:extLst>
              <a:ext uri="{FF2B5EF4-FFF2-40B4-BE49-F238E27FC236}">
                <a16:creationId xmlns:a16="http://schemas.microsoft.com/office/drawing/2014/main" id="{25E0F5AE-3226-A282-AC4D-EAAE2197A16E}"/>
              </a:ext>
            </a:extLst>
          </p:cNvPr>
          <p:cNvSpPr txBox="1"/>
          <p:nvPr/>
        </p:nvSpPr>
        <p:spPr>
          <a:xfrm>
            <a:off x="7898309" y="4062619"/>
            <a:ext cx="1085850" cy="304800"/>
          </a:xfrm>
          <a:prstGeom prst="rect">
            <a:avLst/>
          </a:prstGeom>
          <a:noFill/>
        </p:spPr>
        <p:txBody>
          <a:bodyPr wrap="none" rtlCol="0">
            <a:noAutofit/>
          </a:bodyPr>
          <a:lstStyle/>
          <a:p>
            <a:pPr algn="r"/>
            <a:r>
              <a:rPr lang="en-US" altLang="zh-CN" sz="1600" dirty="0">
                <a:latin typeface="Arial" panose="020B0604020202020204" pitchFamily="34" charset="0"/>
              </a:rPr>
              <a:t>Tím</a:t>
            </a:r>
          </a:p>
        </p:txBody>
      </p:sp>
      <p:sp>
        <p:nvSpPr>
          <p:cNvPr id="12" name="TextBox 11">
            <a:extLst>
              <a:ext uri="{FF2B5EF4-FFF2-40B4-BE49-F238E27FC236}">
                <a16:creationId xmlns:a16="http://schemas.microsoft.com/office/drawing/2014/main" id="{A3B97A29-8DAE-AFF8-C577-289E5F299450}"/>
              </a:ext>
            </a:extLst>
          </p:cNvPr>
          <p:cNvSpPr txBox="1"/>
          <p:nvPr/>
        </p:nvSpPr>
        <p:spPr>
          <a:xfrm>
            <a:off x="3052824" y="5706886"/>
            <a:ext cx="1085850" cy="304800"/>
          </a:xfrm>
          <a:prstGeom prst="rect">
            <a:avLst/>
          </a:prstGeom>
          <a:noFill/>
        </p:spPr>
        <p:txBody>
          <a:bodyPr wrap="none" rtlCol="0">
            <a:noAutofit/>
          </a:bodyPr>
          <a:lstStyle/>
          <a:p>
            <a:pPr algn="r"/>
            <a:r>
              <a:rPr lang="en-US" altLang="zh-CN" sz="1600" dirty="0">
                <a:latin typeface="Arial" panose="020B0604020202020204" pitchFamily="34" charset="0"/>
              </a:rPr>
              <a:t>Ruby</a:t>
            </a:r>
          </a:p>
        </p:txBody>
      </p:sp>
      <p:sp>
        <p:nvSpPr>
          <p:cNvPr id="13" name="TextBox 12">
            <a:extLst>
              <a:ext uri="{FF2B5EF4-FFF2-40B4-BE49-F238E27FC236}">
                <a16:creationId xmlns:a16="http://schemas.microsoft.com/office/drawing/2014/main" id="{087D8780-944B-3D4C-8B99-9FD9A5B706A0}"/>
              </a:ext>
            </a:extLst>
          </p:cNvPr>
          <p:cNvSpPr txBox="1"/>
          <p:nvPr/>
        </p:nvSpPr>
        <p:spPr>
          <a:xfrm>
            <a:off x="4997435" y="5706886"/>
            <a:ext cx="1085850" cy="304800"/>
          </a:xfrm>
          <a:prstGeom prst="rect">
            <a:avLst/>
          </a:prstGeom>
          <a:noFill/>
        </p:spPr>
        <p:txBody>
          <a:bodyPr wrap="none" rtlCol="0">
            <a:noAutofit/>
          </a:bodyPr>
          <a:lstStyle>
            <a:lvl1pPr>
              <a:defRPr sz="1200"/>
            </a:lvl1pPr>
          </a:lstStyle>
          <a:p>
            <a:pPr algn="r"/>
            <a:r>
              <a:rPr lang="en-US" altLang="zh-CN" sz="1600" dirty="0">
                <a:latin typeface="Arial" panose="020B0604020202020204" pitchFamily="34" charset="0"/>
              </a:rPr>
              <a:t>Ngọc hồng lựu</a:t>
            </a:r>
          </a:p>
        </p:txBody>
      </p:sp>
      <p:sp>
        <p:nvSpPr>
          <p:cNvPr id="14" name="TextBox 13">
            <a:extLst>
              <a:ext uri="{FF2B5EF4-FFF2-40B4-BE49-F238E27FC236}">
                <a16:creationId xmlns:a16="http://schemas.microsoft.com/office/drawing/2014/main" id="{CA6CA4DF-C278-3003-63EE-C3007F4E626B}"/>
              </a:ext>
            </a:extLst>
          </p:cNvPr>
          <p:cNvSpPr txBox="1"/>
          <p:nvPr/>
        </p:nvSpPr>
        <p:spPr>
          <a:xfrm>
            <a:off x="6942046" y="5706886"/>
            <a:ext cx="1085850" cy="304800"/>
          </a:xfrm>
          <a:prstGeom prst="rect">
            <a:avLst/>
          </a:prstGeom>
          <a:noFill/>
        </p:spPr>
        <p:txBody>
          <a:bodyPr wrap="none" rtlCol="0">
            <a:noAutofit/>
          </a:bodyPr>
          <a:lstStyle>
            <a:lvl1pPr>
              <a:defRPr sz="1400"/>
            </a:lvl1pPr>
          </a:lstStyle>
          <a:p>
            <a:pPr algn="r"/>
            <a:r>
              <a:rPr lang="en-US" altLang="zh-CN" sz="1600" dirty="0" err="1">
                <a:latin typeface="Arial" panose="020B0604020202020204" pitchFamily="34" charset="0"/>
              </a:rPr>
              <a:t>Nâu</a:t>
            </a:r>
            <a:r>
              <a:rPr lang="en-US" altLang="zh-CN" sz="1600" dirty="0">
                <a:latin typeface="Arial" panose="020B0604020202020204" pitchFamily="34" charset="0"/>
              </a:rPr>
              <a:t> </a:t>
            </a:r>
            <a:r>
              <a:rPr lang="en-US" altLang="zh-CN" sz="1600" dirty="0" err="1">
                <a:latin typeface="Arial" panose="020B0604020202020204" pitchFamily="34" charset="0"/>
              </a:rPr>
              <a:t>vàng</a:t>
            </a:r>
            <a:endParaRPr lang="en-US" altLang="zh-CN" sz="1600" dirty="0">
              <a:latin typeface="Arial" panose="020B0604020202020204" pitchFamily="34" charset="0"/>
            </a:endParaRPr>
          </a:p>
        </p:txBody>
      </p:sp>
      <p:sp>
        <p:nvSpPr>
          <p:cNvPr id="15" name="TextBox 14">
            <a:extLst>
              <a:ext uri="{FF2B5EF4-FFF2-40B4-BE49-F238E27FC236}">
                <a16:creationId xmlns:a16="http://schemas.microsoft.com/office/drawing/2014/main" id="{61CB91E7-5369-B547-5C89-92701BAEBB5B}"/>
              </a:ext>
            </a:extLst>
          </p:cNvPr>
          <p:cNvSpPr txBox="1"/>
          <p:nvPr/>
        </p:nvSpPr>
        <p:spPr>
          <a:xfrm>
            <a:off x="8886657" y="5706886"/>
            <a:ext cx="1085850" cy="304800"/>
          </a:xfrm>
          <a:prstGeom prst="rect">
            <a:avLst/>
          </a:prstGeom>
          <a:noFill/>
        </p:spPr>
        <p:txBody>
          <a:bodyPr wrap="none" rtlCol="0">
            <a:noAutofit/>
          </a:bodyPr>
          <a:lstStyle/>
          <a:p>
            <a:pPr algn="r"/>
            <a:r>
              <a:rPr lang="en-US" altLang="zh-CN" sz="1600" dirty="0">
                <a:latin typeface="Arial" panose="020B0604020202020204" pitchFamily="34" charset="0"/>
              </a:rPr>
              <a:t>Nâu</a:t>
            </a:r>
          </a:p>
        </p:txBody>
      </p:sp>
    </p:spTree>
    <p:extLst>
      <p:ext uri="{BB962C8B-B14F-4D97-AF65-F5344CB8AC3E}">
        <p14:creationId xmlns:p14="http://schemas.microsoft.com/office/powerpoint/2010/main" val="212049349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6C6D7CD-855F-45D5-B346-71223F407688}"/>
              </a:ext>
            </a:extLst>
          </p:cNvPr>
          <p:cNvSpPr txBox="1"/>
          <p:nvPr/>
        </p:nvSpPr>
        <p:spPr>
          <a:xfrm>
            <a:off x="7354957" y="4199531"/>
            <a:ext cx="4837042" cy="1618596"/>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buClr>
                <a:schemeClr val="accent3"/>
              </a:buClr>
              <a:buFont typeface="Arial" panose="020B0604020202020204" pitchFamily="34" charset="0"/>
              <a:buChar char="•"/>
            </a:pPr>
            <a:r>
              <a:rPr lang="en-US" altLang="zh-CN" sz="1600" dirty="0">
                <a:effectLst/>
                <a:latin typeface="Arial" panose="020B0604020202020204" pitchFamily="34" charset="0"/>
              </a:rPr>
              <a:t>Việc xoay rượu giúp mở ra các mùi thơm</a:t>
            </a:r>
          </a:p>
          <a:p>
            <a:pPr>
              <a:buClr>
                <a:schemeClr val="accent3"/>
              </a:buClr>
              <a:buFont typeface="Arial" panose="020B0604020202020204" pitchFamily="34" charset="0"/>
              <a:buChar char="•"/>
            </a:pPr>
            <a:r>
              <a:rPr lang="en-US" altLang="zh-CN" sz="1600" dirty="0">
                <a:effectLst/>
                <a:latin typeface="Arial" panose="020B0604020202020204" pitchFamily="34" charset="0"/>
              </a:rPr>
              <a:t>Xoay ly trong khi giữ chắc trên một bề mặt phẳng</a:t>
            </a:r>
          </a:p>
          <a:p>
            <a:pPr>
              <a:buClr>
                <a:schemeClr val="accent3"/>
              </a:buClr>
              <a:buFont typeface="Arial" panose="020B0604020202020204" pitchFamily="34" charset="0"/>
              <a:buChar char="•"/>
            </a:pPr>
            <a:r>
              <a:rPr lang="en-US" altLang="zh-CN" sz="1600" dirty="0">
                <a:effectLst/>
                <a:latin typeface="Arial" panose="020B0604020202020204" pitchFamily="34" charset="0"/>
              </a:rPr>
              <a:t>Xem rượu có tạo thành 'chân' hay 'giọt' không</a:t>
            </a:r>
          </a:p>
          <a:p>
            <a:pPr>
              <a:buClr>
                <a:schemeClr val="accent3"/>
              </a:buClr>
              <a:buFont typeface="Arial" panose="020B0604020202020204" pitchFamily="34" charset="0"/>
              <a:buChar char="•"/>
            </a:pPr>
            <a:r>
              <a:rPr lang="en-US" altLang="zh-CN" sz="1600" dirty="0">
                <a:effectLst/>
                <a:latin typeface="Arial" panose="020B0604020202020204" pitchFamily="34" charset="0"/>
              </a:rPr>
              <a:t>Một loại rượu </a:t>
            </a:r>
            <a:r>
              <a:rPr lang="en-US" altLang="zh-CN" sz="1600" dirty="0" err="1">
                <a:effectLst/>
                <a:latin typeface="Arial" panose="020B0604020202020204" pitchFamily="34" charset="0"/>
              </a:rPr>
              <a:t>có</a:t>
            </a:r>
            <a:r>
              <a:rPr lang="en-US" altLang="zh-CN" sz="1600" dirty="0">
                <a:effectLst/>
                <a:latin typeface="Arial" panose="020B0604020202020204" pitchFamily="34" charset="0"/>
              </a:rPr>
              <a:t> </a:t>
            </a:r>
            <a:r>
              <a:rPr lang="en-US" altLang="zh-CN" sz="1600" dirty="0" err="1">
                <a:effectLst/>
                <a:latin typeface="Arial" panose="020B0604020202020204" pitchFamily="34" charset="0"/>
              </a:rPr>
              <a:t>chân</a:t>
            </a:r>
            <a:r>
              <a:rPr lang="en-US" altLang="zh-CN" sz="1600" dirty="0">
                <a:effectLst/>
                <a:latin typeface="Arial" panose="020B0604020202020204" pitchFamily="34" charset="0"/>
              </a:rPr>
              <a:t> </a:t>
            </a:r>
            <a:r>
              <a:rPr lang="en-US" altLang="zh-CN" sz="1600" dirty="0" err="1">
                <a:effectLst/>
                <a:latin typeface="Arial" panose="020B0604020202020204" pitchFamily="34" charset="0"/>
              </a:rPr>
              <a:t>rượu</a:t>
            </a:r>
            <a:r>
              <a:rPr lang="en-US" altLang="zh-CN" sz="1600" dirty="0">
                <a:effectLst/>
                <a:latin typeface="Arial" panose="020B0604020202020204" pitchFamily="34" charset="0"/>
              </a:rPr>
              <a:t> </a:t>
            </a:r>
            <a:r>
              <a:rPr lang="en-US" altLang="zh-CN" sz="1600" dirty="0" err="1">
                <a:effectLst/>
                <a:latin typeface="Arial" panose="020B0604020202020204" pitchFamily="34" charset="0"/>
              </a:rPr>
              <a:t>chảy</a:t>
            </a:r>
            <a:r>
              <a:rPr lang="en-US" altLang="zh-CN" sz="1600" dirty="0">
                <a:effectLst/>
                <a:latin typeface="Arial" panose="020B0604020202020204" pitchFamily="34" charset="0"/>
              </a:rPr>
              <a:t> </a:t>
            </a:r>
            <a:r>
              <a:rPr lang="en-US" altLang="zh-CN" sz="1600" dirty="0" err="1">
                <a:effectLst/>
                <a:latin typeface="Arial" panose="020B0604020202020204" pitchFamily="34" charset="0"/>
              </a:rPr>
              <a:t>chậm</a:t>
            </a:r>
            <a:r>
              <a:rPr lang="en-US" altLang="zh-CN" sz="1600" dirty="0">
                <a:effectLst/>
                <a:latin typeface="Arial" panose="020B0604020202020204" pitchFamily="34" charset="0"/>
              </a:rPr>
              <a:t> thường đậm đà, chín muồi và đầy đặn hơn</a:t>
            </a:r>
          </a:p>
        </p:txBody>
      </p:sp>
      <p:pic>
        <p:nvPicPr>
          <p:cNvPr id="3" name="Picture 2">
            <a:extLst>
              <a:ext uri="{FF2B5EF4-FFF2-40B4-BE49-F238E27FC236}">
                <a16:creationId xmlns:a16="http://schemas.microsoft.com/office/drawing/2014/main" id="{2A8512DF-6CDE-1E50-51EC-1EC17A3E26C4}"/>
              </a:ext>
            </a:extLst>
          </p:cNvPr>
          <p:cNvPicPr>
            <a:picLocks noChangeAspect="1"/>
          </p:cNvPicPr>
          <p:nvPr/>
        </p:nvPicPr>
        <p:blipFill>
          <a:blip r:embed="rId3" cstate="screen">
            <a:extLst>
              <a:ext uri="{28A0092B-C50C-407E-A947-70E740481C1C}">
                <a14:useLocalDpi xmlns:a14="http://schemas.microsoft.com/office/drawing/2010/main"/>
              </a:ext>
            </a:extLst>
          </a:blip>
          <a:srcRect l="27323" t="7365" b="9529"/>
          <a:stretch>
            <a:fillRect/>
          </a:stretch>
        </p:blipFill>
        <p:spPr>
          <a:xfrm>
            <a:off x="0" y="2210765"/>
            <a:ext cx="6096000" cy="4647235"/>
          </a:xfrm>
          <a:prstGeom prst="rect">
            <a:avLst/>
          </a:prstGeom>
        </p:spPr>
      </p:pic>
      <p:pic>
        <p:nvPicPr>
          <p:cNvPr id="7" name="Picture 6">
            <a:extLst>
              <a:ext uri="{FF2B5EF4-FFF2-40B4-BE49-F238E27FC236}">
                <a16:creationId xmlns:a16="http://schemas.microsoft.com/office/drawing/2014/main" id="{35A14A18-7B77-D08F-3C53-AE804FCE98A9}"/>
              </a:ext>
            </a:extLst>
          </p:cNvPr>
          <p:cNvPicPr>
            <a:picLocks noChangeAspect="1"/>
          </p:cNvPicPr>
          <p:nvPr/>
        </p:nvPicPr>
        <p:blipFill>
          <a:blip r:embed="rId4" cstate="screen">
            <a:extLst>
              <a:ext uri="{28A0092B-C50C-407E-A947-70E740481C1C}">
                <a14:useLocalDpi xmlns:a14="http://schemas.microsoft.com/office/drawing/2010/main"/>
              </a:ext>
            </a:extLst>
          </a:blip>
          <a:srcRect t="28383" b="28383"/>
          <a:stretch>
            <a:fillRect/>
          </a:stretch>
        </p:blipFill>
        <p:spPr>
          <a:xfrm>
            <a:off x="7430946" y="-14563"/>
            <a:ext cx="4761053" cy="3081853"/>
          </a:xfrm>
          <a:prstGeom prst="rect">
            <a:avLst/>
          </a:prstGeom>
        </p:spPr>
      </p:pic>
      <p:sp>
        <p:nvSpPr>
          <p:cNvPr id="8" name="TextBox 7">
            <a:extLst>
              <a:ext uri="{FF2B5EF4-FFF2-40B4-BE49-F238E27FC236}">
                <a16:creationId xmlns:a16="http://schemas.microsoft.com/office/drawing/2014/main" id="{33078ED3-3CE7-C402-69B8-B23666BEC58D}"/>
              </a:ext>
            </a:extLst>
          </p:cNvPr>
          <p:cNvSpPr txBox="1"/>
          <p:nvPr/>
        </p:nvSpPr>
        <p:spPr>
          <a:xfrm>
            <a:off x="464457" y="695366"/>
            <a:ext cx="6096000" cy="757387"/>
          </a:xfrm>
          <a:prstGeom prst="rect">
            <a:avLst/>
          </a:prstGeom>
          <a:noFill/>
        </p:spPr>
        <p:txBody>
          <a:bodyPr wrap="square">
            <a:spAutoFit/>
          </a:bodyPr>
          <a:lstStyle/>
          <a:p>
            <a:pPr defTabSz="914453">
              <a:lnSpc>
                <a:spcPct val="80000"/>
              </a:lnSpc>
              <a:defRPr/>
            </a:pPr>
            <a:r>
              <a:rPr lang="en-US" altLang="zh-CN" sz="5400" b="1" cap="all" dirty="0">
                <a:solidFill>
                  <a:schemeClr val="accent3"/>
                </a:solidFill>
                <a:uFill>
                  <a:solidFill>
                    <a:srgbClr val="F40000"/>
                  </a:solidFill>
                </a:uFill>
                <a:latin typeface="Arial" panose="020B0604020202020204" pitchFamily="34" charset="0"/>
                <a:ea typeface="Inter Display" panose="02000503000000020004" pitchFamily="2" charset="0"/>
                <a:cs typeface="Arial" panose="020B0604020202020204" pitchFamily="34" charset="0"/>
              </a:rPr>
              <a:t>2. XOAY</a:t>
            </a:r>
          </a:p>
        </p:txBody>
      </p:sp>
      <p:sp>
        <p:nvSpPr>
          <p:cNvPr id="5" name="object 4">
            <a:extLst>
              <a:ext uri="{FF2B5EF4-FFF2-40B4-BE49-F238E27FC236}">
                <a16:creationId xmlns:a16="http://schemas.microsoft.com/office/drawing/2014/main" id="{6431A475-4918-5A14-4381-9EE3C561CCC2}"/>
              </a:ext>
            </a:extLst>
          </p:cNvPr>
          <p:cNvSpPr txBox="1"/>
          <p:nvPr/>
        </p:nvSpPr>
        <p:spPr>
          <a:xfrm>
            <a:off x="7430946" y="3295352"/>
            <a:ext cx="1851950" cy="267296"/>
          </a:xfrm>
          <a:prstGeom prst="rect">
            <a:avLst/>
          </a:prstGeom>
        </p:spPr>
        <p:txBody>
          <a:bodyPr vert="horz" wrap="square" lIns="0" tIns="11521" rIns="0" bIns="0" rtlCol="0">
            <a:noAutofit/>
          </a:bodyPr>
          <a:lstStyle/>
          <a:p>
            <a:pPr defTabSz="829587">
              <a:lnSpc>
                <a:spcPct val="83000"/>
              </a:lnSpc>
              <a:tabLst>
                <a:tab pos="1156236" algn="l"/>
              </a:tabLst>
              <a:defRPr/>
            </a:pPr>
            <a:r>
              <a:rPr lang="en-US" altLang="zh-CN" sz="2000" b="1" dirty="0">
                <a:solidFill>
                  <a:schemeClr val="accent3"/>
                </a:solidFill>
                <a:latin typeface="Arial" panose="020B0604020202020204" pitchFamily="34" charset="0"/>
                <a:ea typeface="Inter Display" panose="02000503000000020004" pitchFamily="2" charset="0"/>
                <a:cs typeface="Arial" panose="020B0604020202020204" pitchFamily="34" charset="0"/>
              </a:rPr>
              <a:t>CHÂN RƯỢU</a:t>
            </a:r>
            <a:endParaRPr lang="en-AU" sz="2000" b="1" dirty="0">
              <a:solidFill>
                <a:schemeClr val="accent3"/>
              </a:solidFill>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90335707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A40AF-5BA0-3A33-997F-27A75A93989E}"/>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AF3B7D1-32B7-E964-4687-8A34E956F2A2}"/>
              </a:ext>
            </a:extLst>
          </p:cNvPr>
          <p:cNvPicPr>
            <a:picLocks noGrp="1" noChangeAspect="1"/>
          </p:cNvPicPr>
          <p:nvPr>
            <p:ph type="pic" sz="quarter" idx="10"/>
          </p:nvPr>
        </p:nvPicPr>
        <p:blipFill>
          <a:blip r:embed="rId2"/>
          <a:srcRect t="7812" b="7812"/>
          <a:stretch/>
        </p:blipFill>
        <p:spPr>
          <a:xfrm>
            <a:off x="0" y="0"/>
            <a:ext cx="12192000" cy="6858000"/>
          </a:xfrm>
        </p:spPr>
      </p:pic>
      <p:sp>
        <p:nvSpPr>
          <p:cNvPr id="2" name="Rectangle 1">
            <a:extLst>
              <a:ext uri="{FF2B5EF4-FFF2-40B4-BE49-F238E27FC236}">
                <a16:creationId xmlns:a16="http://schemas.microsoft.com/office/drawing/2014/main" id="{8266D385-B860-B5FD-63A4-1B719BDB72AC}"/>
              </a:ext>
            </a:extLst>
          </p:cNvPr>
          <p:cNvSpPr/>
          <p:nvPr/>
        </p:nvSpPr>
        <p:spPr>
          <a:xfrm>
            <a:off x="0" y="4067503"/>
            <a:ext cx="12192000" cy="2075759"/>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dirty="0">
              <a:latin typeface="Arial" panose="020B0604020202020204" pitchFamily="34" charset="0"/>
            </a:endParaRPr>
          </a:p>
        </p:txBody>
      </p:sp>
      <p:sp>
        <p:nvSpPr>
          <p:cNvPr id="3" name="Title 2">
            <a:extLst>
              <a:ext uri="{FF2B5EF4-FFF2-40B4-BE49-F238E27FC236}">
                <a16:creationId xmlns:a16="http://schemas.microsoft.com/office/drawing/2014/main" id="{2EAABC45-BEBB-92B8-744D-A9A9803BDE42}"/>
              </a:ext>
            </a:extLst>
          </p:cNvPr>
          <p:cNvSpPr>
            <a:spLocks noGrp="1"/>
          </p:cNvSpPr>
          <p:nvPr>
            <p:ph type="title"/>
          </p:nvPr>
        </p:nvSpPr>
        <p:spPr>
          <a:xfrm>
            <a:off x="1310811" y="4737456"/>
            <a:ext cx="6158452" cy="1325562"/>
          </a:xfrm>
        </p:spPr>
        <p:txBody>
          <a:bodyPr/>
          <a:lstStyle/>
          <a:p>
            <a:r>
              <a:rPr lang="en-US" altLang="zh-CN" sz="5400" b="1" dirty="0">
                <a:solidFill>
                  <a:schemeClr val="accent3"/>
                </a:solidFill>
              </a:rPr>
              <a:t>3. MÙI</a:t>
            </a:r>
            <a:endParaRPr lang="en-US" sz="5400" b="1" dirty="0">
              <a:solidFill>
                <a:schemeClr val="accent3"/>
              </a:solidFill>
            </a:endParaRPr>
          </a:p>
        </p:txBody>
      </p:sp>
      <p:sp>
        <p:nvSpPr>
          <p:cNvPr id="4" name="Text Placeholder 3">
            <a:extLst>
              <a:ext uri="{FF2B5EF4-FFF2-40B4-BE49-F238E27FC236}">
                <a16:creationId xmlns:a16="http://schemas.microsoft.com/office/drawing/2014/main" id="{7BC978E3-DA8F-CBDD-019D-7FF4234A81E7}"/>
              </a:ext>
            </a:extLst>
          </p:cNvPr>
          <p:cNvSpPr>
            <a:spLocks noGrp="1"/>
          </p:cNvSpPr>
          <p:nvPr>
            <p:ph type="body" sz="quarter" idx="11"/>
          </p:nvPr>
        </p:nvSpPr>
        <p:spPr>
          <a:xfrm>
            <a:off x="6096000" y="4304603"/>
            <a:ext cx="5696607" cy="1209090"/>
          </a:xfrm>
        </p:spPr>
        <p:txBody>
          <a:bodyPr/>
          <a:lstStyle/>
          <a:p>
            <a:pPr marL="285750" indent="-285750">
              <a:spcBef>
                <a:spcPts val="217"/>
              </a:spcBef>
              <a:spcAft>
                <a:spcPts val="315"/>
              </a:spcAft>
              <a:buClr>
                <a:schemeClr val="accent3"/>
              </a:buClr>
              <a:buFont typeface="Arial" panose="020B0604020202020204" pitchFamily="34" charset="0"/>
              <a:buChar char="•"/>
            </a:pPr>
            <a:r>
              <a:rPr lang="en-US" altLang="zh-CN" sz="1600" dirty="0">
                <a:effectLst/>
              </a:rPr>
              <a:t>Bước quan trọng nhất</a:t>
            </a:r>
          </a:p>
          <a:p>
            <a:pPr marL="285750" indent="-285750">
              <a:spcBef>
                <a:spcPts val="217"/>
              </a:spcBef>
              <a:spcAft>
                <a:spcPts val="315"/>
              </a:spcAft>
              <a:buClr>
                <a:schemeClr val="accent3"/>
              </a:buClr>
              <a:buFont typeface="Arial" panose="020B0604020202020204" pitchFamily="34" charset="0"/>
              <a:buChar char="•"/>
            </a:pPr>
            <a:r>
              <a:rPr lang="en-US" altLang="zh-CN" sz="1600" dirty="0">
                <a:effectLst/>
              </a:rPr>
              <a:t>Con người có thể xác định hàng ngàn mùi khác nhau</a:t>
            </a:r>
          </a:p>
          <a:p>
            <a:pPr marL="285750" indent="-285750">
              <a:spcBef>
                <a:spcPts val="217"/>
              </a:spcBef>
              <a:spcAft>
                <a:spcPts val="315"/>
              </a:spcAft>
              <a:buClr>
                <a:schemeClr val="accent3"/>
              </a:buClr>
              <a:buFont typeface="Arial" panose="020B0604020202020204" pitchFamily="34" charset="0"/>
              <a:buChar char="•"/>
            </a:pPr>
            <a:r>
              <a:rPr lang="en-US" altLang="zh-CN" sz="1600" dirty="0">
                <a:effectLst/>
              </a:rPr>
              <a:t>Các chuyên gia có thể tìm hiểu gần như mọi thứ về một loại rượu bằng cách ngửi nó</a:t>
            </a:r>
          </a:p>
          <a:p>
            <a:pPr marL="285750" indent="-285750">
              <a:spcBef>
                <a:spcPts val="217"/>
              </a:spcBef>
              <a:spcAft>
                <a:spcPts val="315"/>
              </a:spcAft>
              <a:buClr>
                <a:schemeClr val="accent3"/>
              </a:buClr>
              <a:buFont typeface="Arial" panose="020B0604020202020204" pitchFamily="34" charset="0"/>
              <a:buChar char="•"/>
            </a:pPr>
            <a:r>
              <a:rPr lang="en-US" altLang="zh-CN" sz="1600" dirty="0">
                <a:effectLst/>
              </a:rPr>
              <a:t>Hít sâu so với ngửi nhanh – tìm một kiểu phù hợp với bạn</a:t>
            </a:r>
          </a:p>
        </p:txBody>
      </p:sp>
    </p:spTree>
    <p:extLst>
      <p:ext uri="{BB962C8B-B14F-4D97-AF65-F5344CB8AC3E}">
        <p14:creationId xmlns:p14="http://schemas.microsoft.com/office/powerpoint/2010/main" val="368780312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AAFBBEA-8BA5-9808-45E3-3DFE9B6F71A1}"/>
              </a:ext>
            </a:extLst>
          </p:cNvPr>
          <p:cNvSpPr txBox="1"/>
          <p:nvPr/>
        </p:nvSpPr>
        <p:spPr>
          <a:xfrm>
            <a:off x="407988" y="1085850"/>
            <a:ext cx="5078412" cy="1325562"/>
          </a:xfrm>
          <a:prstGeom prst="rect">
            <a:avLst/>
          </a:prstGeom>
        </p:spPr>
        <p:txBody>
          <a:bodyPr/>
          <a:lstStyle>
            <a:lvl1pPr algn="l" defTabSz="914453" rtl="0" eaLnBrk="1" latinLnBrk="0" hangingPunct="1">
              <a:lnSpc>
                <a:spcPct val="80000"/>
              </a:lnSpc>
              <a:spcBef>
                <a:spcPct val="0"/>
              </a:spcBef>
              <a:buNone/>
              <a:defRPr sz="52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altLang="zh-CN" sz="5200" b="1" dirty="0">
                <a:solidFill>
                  <a:schemeClr val="accent3"/>
                </a:solidFill>
                <a:latin typeface="Arial" panose="020B0604020202020204" pitchFamily="34" charset="0"/>
                <a:cs typeface="Arial" panose="020B0604020202020204" pitchFamily="34" charset="0"/>
              </a:rPr>
              <a:t>HƯƠNG VỊ RƯỢU VANG</a:t>
            </a:r>
          </a:p>
        </p:txBody>
      </p:sp>
      <p:sp>
        <p:nvSpPr>
          <p:cNvPr id="7" name="Title 1">
            <a:extLst>
              <a:ext uri="{FF2B5EF4-FFF2-40B4-BE49-F238E27FC236}">
                <a16:creationId xmlns:a16="http://schemas.microsoft.com/office/drawing/2014/main" id="{833531F2-C848-E0F9-07A6-8897159A2AA3}"/>
              </a:ext>
            </a:extLst>
          </p:cNvPr>
          <p:cNvSpPr txBox="1"/>
          <p:nvPr/>
        </p:nvSpPr>
        <p:spPr>
          <a:xfrm>
            <a:off x="407988" y="542925"/>
            <a:ext cx="6158452"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altLang="zh-CN" sz="3200" b="1" dirty="0">
                <a:solidFill>
                  <a:schemeClr val="bg2">
                    <a:lumMod val="20000"/>
                    <a:lumOff val="80000"/>
                  </a:schemeClr>
                </a:solidFill>
                <a:latin typeface="Arial" panose="020B0604020202020204" pitchFamily="34" charset="0"/>
                <a:cs typeface="Arial" panose="020B0604020202020204" pitchFamily="34" charset="0"/>
              </a:rPr>
              <a:t>Ba loại</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711260" y="1342839"/>
            <a:ext cx="2607401" cy="125273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gn="ctr">
              <a:buNone/>
            </a:pPr>
            <a:r>
              <a:rPr lang="en-US" altLang="zh-CN" sz="1600" b="1" dirty="0">
                <a:solidFill>
                  <a:schemeClr val="accent3"/>
                </a:solidFill>
                <a:effectLst/>
                <a:latin typeface="Arial" panose="020B0604020202020204" pitchFamily="34" charset="0"/>
              </a:rPr>
              <a:t>HƯƠNG VỊ SƠ CẤP</a:t>
            </a:r>
            <a:endParaRPr lang="en-AU" sz="1600" b="1" dirty="0">
              <a:solidFill>
                <a:schemeClr val="accent3"/>
              </a:solidFill>
              <a:effectLst/>
              <a:latin typeface="Arial" panose="020B0604020202020204" pitchFamily="34" charset="0"/>
            </a:endParaRPr>
          </a:p>
          <a:p>
            <a:pPr marL="0" indent="0" algn="ctr">
              <a:buNone/>
            </a:pPr>
            <a:r>
              <a:rPr lang="en-US" altLang="zh-CN" sz="1600" dirty="0" err="1">
                <a:solidFill>
                  <a:schemeClr val="bg1"/>
                </a:solidFill>
                <a:effectLst/>
                <a:latin typeface="Arial" panose="020B0604020202020204" pitchFamily="34" charset="0"/>
              </a:rPr>
              <a:t>Trái</a:t>
            </a:r>
            <a:r>
              <a:rPr lang="en-US" altLang="zh-CN" sz="1600" dirty="0">
                <a:solidFill>
                  <a:schemeClr val="bg1"/>
                </a:solidFill>
                <a:effectLst/>
                <a:latin typeface="Arial" panose="020B0604020202020204" pitchFamily="34" charset="0"/>
              </a:rPr>
              <a:t> cây, thảo mộc, 
hương hoa</a:t>
            </a:r>
          </a:p>
        </p:txBody>
      </p:sp>
      <p:sp>
        <p:nvSpPr>
          <p:cNvPr id="8" name="Oval 7">
            <a:extLst>
              <a:ext uri="{FF2B5EF4-FFF2-40B4-BE49-F238E27FC236}">
                <a16:creationId xmlns:a16="http://schemas.microsoft.com/office/drawing/2014/main" id="{5564AE1A-B2A6-1682-B8ED-30708711ED06}"/>
              </a:ext>
            </a:extLst>
          </p:cNvPr>
          <p:cNvSpPr/>
          <p:nvPr/>
        </p:nvSpPr>
        <p:spPr>
          <a:xfrm>
            <a:off x="6322965" y="368300"/>
            <a:ext cx="3276490" cy="3276490"/>
          </a:xfrm>
          <a:prstGeom prst="ellipse">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9" name="Oval 8">
            <a:extLst>
              <a:ext uri="{FF2B5EF4-FFF2-40B4-BE49-F238E27FC236}">
                <a16:creationId xmlns:a16="http://schemas.microsoft.com/office/drawing/2014/main" id="{82F622E0-B31B-8718-824C-1972E0FF0786}"/>
              </a:ext>
            </a:extLst>
          </p:cNvPr>
          <p:cNvSpPr/>
          <p:nvPr/>
        </p:nvSpPr>
        <p:spPr>
          <a:xfrm>
            <a:off x="7760599" y="2793782"/>
            <a:ext cx="3276490" cy="3276490"/>
          </a:xfrm>
          <a:prstGeom prst="ellipse">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0" name="Oval 9">
            <a:extLst>
              <a:ext uri="{FF2B5EF4-FFF2-40B4-BE49-F238E27FC236}">
                <a16:creationId xmlns:a16="http://schemas.microsoft.com/office/drawing/2014/main" id="{0BA8D9C2-10F2-5538-190E-1FDB268D505A}"/>
              </a:ext>
            </a:extLst>
          </p:cNvPr>
          <p:cNvSpPr/>
          <p:nvPr/>
        </p:nvSpPr>
        <p:spPr>
          <a:xfrm>
            <a:off x="4874444" y="2779742"/>
            <a:ext cx="3276490" cy="3276490"/>
          </a:xfrm>
          <a:prstGeom prst="ellipse">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1" name="Content Placeholder 2">
            <a:extLst>
              <a:ext uri="{FF2B5EF4-FFF2-40B4-BE49-F238E27FC236}">
                <a16:creationId xmlns:a16="http://schemas.microsoft.com/office/drawing/2014/main" id="{D22309D7-E3D7-E9B5-7D20-7930CAE0AD3B}"/>
              </a:ext>
            </a:extLst>
          </p:cNvPr>
          <p:cNvSpPr txBox="1"/>
          <p:nvPr/>
        </p:nvSpPr>
        <p:spPr>
          <a:xfrm>
            <a:off x="5390151" y="3792798"/>
            <a:ext cx="2124477" cy="673150"/>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gn="ctr">
              <a:buNone/>
            </a:pPr>
            <a:r>
              <a:rPr lang="en-US" altLang="zh-CN" sz="1600" b="1" dirty="0">
                <a:solidFill>
                  <a:schemeClr val="accent3"/>
                </a:solidFill>
                <a:effectLst/>
                <a:latin typeface="Arial" panose="020B0604020202020204" pitchFamily="34" charset="0"/>
              </a:rPr>
              <a:t>HƯƠNG VỊ </a:t>
            </a:r>
          </a:p>
          <a:p>
            <a:pPr marL="0" indent="0" algn="ctr">
              <a:buNone/>
            </a:pPr>
            <a:r>
              <a:rPr lang="en-US" altLang="zh-CN" sz="1600" b="1" dirty="0">
                <a:solidFill>
                  <a:schemeClr val="accent3"/>
                </a:solidFill>
                <a:effectLst/>
                <a:latin typeface="Arial" panose="020B0604020202020204" pitchFamily="34" charset="0"/>
              </a:rPr>
              <a:t>THỨ CẤP</a:t>
            </a:r>
            <a:endParaRPr lang="en-AU" sz="1600" b="1" dirty="0">
              <a:solidFill>
                <a:schemeClr val="accent3"/>
              </a:solidFill>
              <a:effectLst/>
              <a:latin typeface="Arial" panose="020B0604020202020204" pitchFamily="34" charset="0"/>
            </a:endParaRPr>
          </a:p>
          <a:p>
            <a:pPr marL="0" indent="0" algn="ctr">
              <a:buNone/>
            </a:pPr>
            <a:r>
              <a:rPr lang="en-US" altLang="zh-CN" sz="1600" dirty="0" err="1">
                <a:solidFill>
                  <a:srgbClr val="FFFFFF"/>
                </a:solidFill>
                <a:effectLst/>
                <a:latin typeface="Arial" panose="020B0604020202020204" pitchFamily="34" charset="0"/>
              </a:rPr>
              <a:t>Mùi</a:t>
            </a:r>
            <a:r>
              <a:rPr lang="en-US" altLang="zh-CN" sz="1600" dirty="0">
                <a:solidFill>
                  <a:srgbClr val="FFFFFF"/>
                </a:solidFill>
                <a:effectLst/>
                <a:latin typeface="Arial" panose="020B0604020202020204" pitchFamily="34" charset="0"/>
              </a:rPr>
              <a:t> bánh mì, men, bánh mì nướng, vani, sô cô la, gia vị</a:t>
            </a:r>
          </a:p>
          <a:p>
            <a:pPr marL="0" indent="0" algn="ctr">
              <a:buNone/>
            </a:pPr>
            <a:endParaRPr lang="en-AU" sz="1600" dirty="0">
              <a:solidFill>
                <a:schemeClr val="bg1"/>
              </a:solidFill>
              <a:effectLst/>
              <a:latin typeface="Arial" panose="020B0604020202020204" pitchFamily="34" charset="0"/>
            </a:endParaRPr>
          </a:p>
        </p:txBody>
      </p:sp>
      <p:sp>
        <p:nvSpPr>
          <p:cNvPr id="12" name="Content Placeholder 2">
            <a:extLst>
              <a:ext uri="{FF2B5EF4-FFF2-40B4-BE49-F238E27FC236}">
                <a16:creationId xmlns:a16="http://schemas.microsoft.com/office/drawing/2014/main" id="{9EA04E78-D890-FB91-37AD-A412C1BEE169}"/>
              </a:ext>
            </a:extLst>
          </p:cNvPr>
          <p:cNvSpPr txBox="1"/>
          <p:nvPr/>
        </p:nvSpPr>
        <p:spPr>
          <a:xfrm>
            <a:off x="8642876" y="3814507"/>
            <a:ext cx="1757907" cy="673150"/>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gn="ctr">
              <a:buNone/>
            </a:pPr>
            <a:r>
              <a:rPr lang="en-US" altLang="zh-CN" sz="1600" b="1" dirty="0">
                <a:solidFill>
                  <a:schemeClr val="accent3"/>
                </a:solidFill>
                <a:effectLst/>
                <a:latin typeface="Arial" panose="020B0604020202020204" pitchFamily="34" charset="0"/>
              </a:rPr>
              <a:t>HƯƠNG VỊ</a:t>
            </a:r>
          </a:p>
          <a:p>
            <a:pPr marL="0" indent="0" algn="ctr">
              <a:buNone/>
            </a:pPr>
            <a:r>
              <a:rPr lang="en-US" altLang="zh-CN" sz="1600" b="1" dirty="0">
                <a:solidFill>
                  <a:schemeClr val="accent3"/>
                </a:solidFill>
                <a:effectLst/>
                <a:latin typeface="Arial" panose="020B0604020202020204" pitchFamily="34" charset="0"/>
              </a:rPr>
              <a:t>TAM CẤP</a:t>
            </a:r>
            <a:endParaRPr lang="en-AU" sz="1600" b="1" dirty="0">
              <a:solidFill>
                <a:schemeClr val="accent3"/>
              </a:solidFill>
              <a:effectLst/>
              <a:latin typeface="Arial" panose="020B0604020202020204" pitchFamily="34" charset="0"/>
            </a:endParaRPr>
          </a:p>
          <a:p>
            <a:pPr marL="0" indent="0" algn="ctr">
              <a:buNone/>
            </a:pPr>
            <a:r>
              <a:rPr lang="en-US" altLang="zh-CN" sz="1600" dirty="0" err="1">
                <a:solidFill>
                  <a:srgbClr val="FFFFFF"/>
                </a:solidFill>
                <a:effectLst/>
                <a:latin typeface="Arial" panose="020B0604020202020204" pitchFamily="34" charset="0"/>
              </a:rPr>
              <a:t>Đất</a:t>
            </a:r>
            <a:r>
              <a:rPr lang="en-US" altLang="zh-CN" sz="1600" dirty="0">
                <a:solidFill>
                  <a:srgbClr val="FFFFFF"/>
                </a:solidFill>
                <a:effectLst/>
                <a:latin typeface="Arial" panose="020B0604020202020204" pitchFamily="34" charset="0"/>
              </a:rPr>
              <a:t>, khoáng chất, da, thuốc lá</a:t>
            </a:r>
          </a:p>
        </p:txBody>
      </p:sp>
    </p:spTree>
    <p:extLst>
      <p:ext uri="{BB962C8B-B14F-4D97-AF65-F5344CB8AC3E}">
        <p14:creationId xmlns:p14="http://schemas.microsoft.com/office/powerpoint/2010/main" val="213985618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r="33820"/>
          <a:stretch>
            <a:fillRect/>
          </a:stretch>
        </p:blipFill>
        <p:spPr>
          <a:xfrm>
            <a:off x="20" y="388842"/>
            <a:ext cx="6169295" cy="6083199"/>
          </a:xfrm>
          <a:no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909503"/>
            <a:ext cx="6158452" cy="1325562"/>
          </a:xfrm>
        </p:spPr>
        <p:txBody>
          <a:bodyPr anchor="t">
            <a:normAutofit/>
          </a:bodyPr>
          <a:lstStyle/>
          <a:p>
            <a:r>
              <a:rPr lang="en-US" altLang="zh-CN" sz="5400" b="1" dirty="0">
                <a:solidFill>
                  <a:schemeClr val="accent3"/>
                </a:solidFill>
              </a:rPr>
              <a:t>4. VỊ</a:t>
            </a: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59600" y="2816798"/>
            <a:ext cx="4105121" cy="5495616"/>
          </a:xfrm>
        </p:spPr>
        <p:txBody>
          <a:bodyPr>
            <a:normAutofit/>
          </a:bodyPr>
          <a:lstStyle/>
          <a:p>
            <a:pPr>
              <a:buClr>
                <a:schemeClr val="accent3"/>
              </a:buClr>
            </a:pPr>
            <a:r>
              <a:rPr lang="en-US" altLang="zh-CN" sz="1600" dirty="0">
                <a:effectLst/>
              </a:rPr>
              <a:t>Năm yếu tố chính cần lưu ý:</a:t>
            </a:r>
          </a:p>
          <a:p>
            <a:pPr marL="285750" indent="-285750">
              <a:buClr>
                <a:schemeClr val="accent3"/>
              </a:buClr>
              <a:buFont typeface="Arial" panose="020B0604020202020204" pitchFamily="34" charset="0"/>
              <a:buChar char="•"/>
            </a:pPr>
            <a:r>
              <a:rPr lang="en-US" altLang="zh-CN" sz="1600" dirty="0" err="1">
                <a:effectLst/>
              </a:rPr>
              <a:t>Độ</a:t>
            </a:r>
            <a:r>
              <a:rPr lang="en-US" altLang="zh-CN" sz="1600" dirty="0">
                <a:effectLst/>
              </a:rPr>
              <a:t> </a:t>
            </a:r>
            <a:r>
              <a:rPr lang="en-US" altLang="zh-CN" sz="1600" dirty="0" err="1">
                <a:effectLst/>
              </a:rPr>
              <a:t>ngọt</a:t>
            </a:r>
            <a:endParaRPr lang="en-US" altLang="zh-CN" sz="1600" dirty="0">
              <a:effectLst/>
            </a:endParaRPr>
          </a:p>
          <a:p>
            <a:pPr marL="285750" indent="-285750">
              <a:buClr>
                <a:schemeClr val="accent3"/>
              </a:buClr>
              <a:buFont typeface="Arial" panose="020B0604020202020204" pitchFamily="34" charset="0"/>
              <a:buChar char="•"/>
            </a:pPr>
            <a:r>
              <a:rPr lang="en-US" altLang="zh-CN" sz="1600" dirty="0"/>
              <a:t>Độ chua</a:t>
            </a:r>
          </a:p>
          <a:p>
            <a:pPr marL="285750" indent="-285750">
              <a:buClr>
                <a:schemeClr val="accent3"/>
              </a:buClr>
              <a:buFont typeface="Arial" panose="020B0604020202020204" pitchFamily="34" charset="0"/>
              <a:buChar char="•"/>
            </a:pPr>
            <a:r>
              <a:rPr lang="en-US" altLang="zh-CN" sz="1600" dirty="0" err="1">
                <a:effectLst/>
              </a:rPr>
              <a:t>Độ</a:t>
            </a:r>
            <a:r>
              <a:rPr lang="en-US" altLang="zh-CN" sz="1600" dirty="0">
                <a:effectLst/>
              </a:rPr>
              <a:t> </a:t>
            </a:r>
            <a:r>
              <a:rPr lang="en-US" altLang="zh-CN" sz="1600" dirty="0" err="1">
                <a:effectLst/>
              </a:rPr>
              <a:t>chát</a:t>
            </a:r>
            <a:endParaRPr lang="en-US" altLang="zh-CN" sz="1600" dirty="0">
              <a:effectLst/>
            </a:endParaRPr>
          </a:p>
          <a:p>
            <a:pPr marL="285750" indent="-285750">
              <a:buClr>
                <a:schemeClr val="accent3"/>
              </a:buClr>
              <a:buFont typeface="Arial" panose="020B0604020202020204" pitchFamily="34" charset="0"/>
              <a:buChar char="•"/>
            </a:pPr>
            <a:r>
              <a:rPr lang="en-US" altLang="zh-CN" sz="1600" dirty="0"/>
              <a:t>Nồng độ cồn</a:t>
            </a:r>
          </a:p>
          <a:p>
            <a:pPr marL="285750" indent="-285750">
              <a:buClr>
                <a:schemeClr val="accent3"/>
              </a:buClr>
              <a:buFont typeface="Arial" panose="020B0604020202020204" pitchFamily="34" charset="0"/>
              <a:buChar char="•"/>
            </a:pPr>
            <a:r>
              <a:rPr lang="en-US" altLang="zh-CN" sz="1600" dirty="0">
                <a:effectLst/>
              </a:rPr>
              <a:t>Độ đậm đà</a:t>
            </a:r>
          </a:p>
        </p:txBody>
      </p:sp>
    </p:spTree>
    <p:extLst>
      <p:ext uri="{BB962C8B-B14F-4D97-AF65-F5344CB8AC3E}">
        <p14:creationId xmlns:p14="http://schemas.microsoft.com/office/powerpoint/2010/main" val="378624965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6C6D7CD-855F-45D5-B346-71223F407688}"/>
              </a:ext>
            </a:extLst>
          </p:cNvPr>
          <p:cNvSpPr txBox="1"/>
          <p:nvPr/>
        </p:nvSpPr>
        <p:spPr>
          <a:xfrm>
            <a:off x="7260079" y="2305220"/>
            <a:ext cx="429316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altLang="zh-CN" sz="1600" dirty="0">
                <a:solidFill>
                  <a:schemeClr val="bg1"/>
                </a:solidFill>
                <a:latin typeface="Arial" panose="020B0604020202020204" pitchFamily="34" charset="0"/>
              </a:rPr>
              <a:t>Cảm giác như thế nào:</a:t>
            </a:r>
          </a:p>
          <a:p>
            <a:pPr>
              <a:spcBef>
                <a:spcPts val="800"/>
              </a:spcBef>
              <a:buClr>
                <a:schemeClr val="accent3"/>
              </a:buClr>
              <a:buFont typeface="Arial" panose="020B0604020202020204" pitchFamily="34" charset="0"/>
              <a:buChar char="•"/>
            </a:pPr>
            <a:r>
              <a:rPr lang="en-US" altLang="zh-CN" sz="1600" dirty="0">
                <a:solidFill>
                  <a:schemeClr val="bg1"/>
                </a:solidFill>
                <a:latin typeface="Arial" panose="020B0604020202020204" pitchFamily="34" charset="0"/>
              </a:rPr>
              <a:t>Một loại rượu cực </a:t>
            </a:r>
            <a:r>
              <a:rPr lang="en-US" altLang="zh-CN" sz="1600" dirty="0" err="1">
                <a:solidFill>
                  <a:schemeClr val="bg1"/>
                </a:solidFill>
                <a:latin typeface="Arial" panose="020B0604020202020204" pitchFamily="34" charset="0"/>
              </a:rPr>
              <a:t>kỳ</a:t>
            </a:r>
            <a:r>
              <a:rPr lang="en-US" altLang="zh-CN" sz="1600" dirty="0">
                <a:solidFill>
                  <a:schemeClr val="bg1"/>
                </a:solidFill>
                <a:latin typeface="Arial" panose="020B0604020202020204" pitchFamily="34" charset="0"/>
              </a:rPr>
              <a:t> khan có thể tạo cảm giác như đang hút ẩm từ lưỡi của bạn. Nhưng cảm giác này cũng có thể là do tannin cao</a:t>
            </a:r>
          </a:p>
          <a:p>
            <a:pPr>
              <a:spcBef>
                <a:spcPts val="800"/>
              </a:spcBef>
              <a:buClr>
                <a:schemeClr val="accent3"/>
              </a:buClr>
              <a:buFont typeface="Arial" panose="020B0604020202020204" pitchFamily="34" charset="0"/>
              <a:buChar char="•"/>
            </a:pPr>
            <a:r>
              <a:rPr lang="en-US" altLang="zh-CN" sz="1600" dirty="0">
                <a:solidFill>
                  <a:schemeClr val="bg1"/>
                </a:solidFill>
                <a:latin typeface="Arial" panose="020B0604020202020204" pitchFamily="34" charset="0"/>
              </a:rPr>
              <a:t>Cảm giác ngứa ran nhẹ ở đầu lưỡi</a:t>
            </a:r>
          </a:p>
          <a:p>
            <a:pPr>
              <a:spcBef>
                <a:spcPts val="800"/>
              </a:spcBef>
              <a:buClr>
                <a:schemeClr val="accent3"/>
              </a:buClr>
              <a:buFont typeface="Arial" panose="020B0604020202020204" pitchFamily="34" charset="0"/>
              <a:buChar char="•"/>
            </a:pPr>
            <a:r>
              <a:rPr lang="en-US" altLang="zh-CN" sz="1600" dirty="0">
                <a:solidFill>
                  <a:schemeClr val="bg1"/>
                </a:solidFill>
                <a:latin typeface="Arial" panose="020B0604020202020204" pitchFamily="34" charset="0"/>
              </a:rPr>
              <a:t>Cảm giác hơi nhờn trên giữa lưỡi của bạn</a:t>
            </a:r>
          </a:p>
          <a:p>
            <a:pPr>
              <a:spcBef>
                <a:spcPts val="800"/>
              </a:spcBef>
              <a:buClr>
                <a:schemeClr val="accent3"/>
              </a:buClr>
              <a:buFont typeface="Arial" panose="020B0604020202020204" pitchFamily="34" charset="0"/>
              <a:buChar char="•"/>
            </a:pPr>
            <a:r>
              <a:rPr lang="en-US" altLang="zh-CN" sz="1600" dirty="0">
                <a:solidFill>
                  <a:schemeClr val="bg1"/>
                </a:solidFill>
                <a:latin typeface="Arial" panose="020B0604020202020204" pitchFamily="34" charset="0"/>
              </a:rPr>
              <a:t>Rượu ngọt hơn sẽ có vị ngọt ở hậu vị</a:t>
            </a:r>
          </a:p>
          <a:p>
            <a:pPr>
              <a:spcBef>
                <a:spcPts val="800"/>
              </a:spcBef>
              <a:buClr>
                <a:schemeClr val="accent3"/>
              </a:buClr>
              <a:buFont typeface="Arial" panose="020B0604020202020204" pitchFamily="34" charset="0"/>
              <a:buChar char="•"/>
            </a:pPr>
            <a:r>
              <a:rPr lang="en-US" altLang="zh-CN" sz="1600" dirty="0">
                <a:solidFill>
                  <a:schemeClr val="bg1"/>
                </a:solidFill>
                <a:latin typeface="Arial" panose="020B0604020202020204" pitchFamily="34" charset="0"/>
              </a:rPr>
              <a:t>Vị ngọt tự nhiên của nước ép trái cây.</a:t>
            </a:r>
          </a:p>
        </p:txBody>
      </p:sp>
      <p:pic>
        <p:nvPicPr>
          <p:cNvPr id="3" name="Picture 2">
            <a:extLst>
              <a:ext uri="{FF2B5EF4-FFF2-40B4-BE49-F238E27FC236}">
                <a16:creationId xmlns:a16="http://schemas.microsoft.com/office/drawing/2014/main" id="{2A8512DF-6CDE-1E50-51EC-1EC17A3E26C4}"/>
              </a:ext>
            </a:extLst>
          </p:cNvPr>
          <p:cNvPicPr>
            <a:picLocks noChangeAspect="1"/>
          </p:cNvPicPr>
          <p:nvPr/>
        </p:nvPicPr>
        <p:blipFill>
          <a:blip r:embed="rId3" cstate="screen">
            <a:extLst>
              <a:ext uri="{28A0092B-C50C-407E-A947-70E740481C1C}">
                <a14:useLocalDpi xmlns:a14="http://schemas.microsoft.com/office/drawing/2010/main"/>
              </a:ext>
            </a:extLst>
          </a:blip>
          <a:srcRect l="31716" r="24871"/>
          <a:stretch>
            <a:fillRect/>
          </a:stretch>
        </p:blipFill>
        <p:spPr>
          <a:xfrm>
            <a:off x="0" y="0"/>
            <a:ext cx="4467828" cy="6858000"/>
          </a:xfrm>
          <a:prstGeom prst="rect">
            <a:avLst/>
          </a:prstGeom>
        </p:spPr>
      </p:pic>
      <p:sp>
        <p:nvSpPr>
          <p:cNvPr id="5" name="Title 2">
            <a:extLst>
              <a:ext uri="{FF2B5EF4-FFF2-40B4-BE49-F238E27FC236}">
                <a16:creationId xmlns:a16="http://schemas.microsoft.com/office/drawing/2014/main" id="{F9FA1BD0-3A93-1044-2119-EC987297B2B6}"/>
              </a:ext>
            </a:extLst>
          </p:cNvPr>
          <p:cNvSpPr txBox="1"/>
          <p:nvPr/>
        </p:nvSpPr>
        <p:spPr>
          <a:xfrm>
            <a:off x="6954050" y="577377"/>
            <a:ext cx="6158452"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altLang="zh-CN" sz="5400" b="1" dirty="0" err="1">
                <a:solidFill>
                  <a:schemeClr val="accent3"/>
                </a:solidFill>
                <a:latin typeface="Arial" panose="020B0604020202020204" pitchFamily="34" charset="0"/>
                <a:cs typeface="Arial" panose="020B0604020202020204" pitchFamily="34" charset="0"/>
              </a:rPr>
              <a:t>ĐỘ NGỌT/</a:t>
            </a:r>
          </a:p>
          <a:p>
            <a:r>
              <a:rPr lang="en-US" altLang="zh-CN" sz="5400" b="1" dirty="0">
                <a:solidFill>
                  <a:schemeClr val="bg2">
                    <a:lumMod val="20000"/>
                    <a:lumOff val="80000"/>
                  </a:schemeClr>
                </a:solidFill>
                <a:latin typeface="Arial" panose="020B0604020202020204" pitchFamily="34" charset="0"/>
                <a:cs typeface="Arial" panose="020B0604020202020204" pitchFamily="34" charset="0"/>
              </a:rPr>
              <a:t>ĐỘ </a:t>
            </a:r>
            <a:r>
              <a:rPr lang="en-US" altLang="zh-CN" sz="5400" b="1" dirty="0" err="1">
                <a:solidFill>
                  <a:schemeClr val="bg2">
                    <a:lumMod val="20000"/>
                    <a:lumOff val="80000"/>
                  </a:schemeClr>
                </a:solidFill>
                <a:latin typeface="Arial" panose="020B0604020202020204" pitchFamily="34" charset="0"/>
                <a:cs typeface="Arial" panose="020B0604020202020204" pitchFamily="34" charset="0"/>
              </a:rPr>
              <a:t>KHan</a:t>
            </a:r>
            <a:endParaRPr lang="en-US" altLang="zh-CN" sz="5400" b="1"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id="{0D2D8515-115F-A7D8-B571-4A5A71DDB924}"/>
              </a:ext>
            </a:extLst>
          </p:cNvPr>
          <p:cNvSpPr/>
          <p:nvPr/>
        </p:nvSpPr>
        <p:spPr>
          <a:xfrm>
            <a:off x="5193959" y="2097052"/>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2" name="Oval 11">
            <a:extLst>
              <a:ext uri="{FF2B5EF4-FFF2-40B4-BE49-F238E27FC236}">
                <a16:creationId xmlns:a16="http://schemas.microsoft.com/office/drawing/2014/main" id="{C6AE3D3C-7828-42B6-D23A-734600823C8F}"/>
              </a:ext>
            </a:extLst>
          </p:cNvPr>
          <p:cNvSpPr/>
          <p:nvPr/>
        </p:nvSpPr>
        <p:spPr>
          <a:xfrm>
            <a:off x="5193959" y="2436455"/>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4" name="Oval 13">
            <a:extLst>
              <a:ext uri="{FF2B5EF4-FFF2-40B4-BE49-F238E27FC236}">
                <a16:creationId xmlns:a16="http://schemas.microsoft.com/office/drawing/2014/main" id="{E630F9DC-4363-0A50-2127-23348878AD2E}"/>
              </a:ext>
            </a:extLst>
          </p:cNvPr>
          <p:cNvSpPr/>
          <p:nvPr/>
        </p:nvSpPr>
        <p:spPr>
          <a:xfrm>
            <a:off x="5193959" y="2775857"/>
            <a:ext cx="272668" cy="272668"/>
          </a:xfrm>
          <a:prstGeom prst="ellipse">
            <a:avLst/>
          </a:prstGeom>
          <a:solidFill>
            <a:srgbClr val="CDF4E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5" name="Oval 14">
            <a:extLst>
              <a:ext uri="{FF2B5EF4-FFF2-40B4-BE49-F238E27FC236}">
                <a16:creationId xmlns:a16="http://schemas.microsoft.com/office/drawing/2014/main" id="{A8D599A9-1150-49D4-9ED8-F8D74C723557}"/>
              </a:ext>
            </a:extLst>
          </p:cNvPr>
          <p:cNvSpPr/>
          <p:nvPr/>
        </p:nvSpPr>
        <p:spPr>
          <a:xfrm>
            <a:off x="5193959" y="3115260"/>
            <a:ext cx="272668" cy="272668"/>
          </a:xfrm>
          <a:prstGeom prst="ellipse">
            <a:avLst/>
          </a:prstGeom>
          <a:solidFill>
            <a:srgbClr val="BCEF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6" name="Oval 15">
            <a:extLst>
              <a:ext uri="{FF2B5EF4-FFF2-40B4-BE49-F238E27FC236}">
                <a16:creationId xmlns:a16="http://schemas.microsoft.com/office/drawing/2014/main" id="{F1C15A9B-F0C2-EF96-7E45-4FD7DAF20457}"/>
              </a:ext>
            </a:extLst>
          </p:cNvPr>
          <p:cNvSpPr/>
          <p:nvPr/>
        </p:nvSpPr>
        <p:spPr>
          <a:xfrm>
            <a:off x="5193959" y="3454663"/>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7" name="Oval 16">
            <a:extLst>
              <a:ext uri="{FF2B5EF4-FFF2-40B4-BE49-F238E27FC236}">
                <a16:creationId xmlns:a16="http://schemas.microsoft.com/office/drawing/2014/main" id="{6DD1A805-9080-E1DC-4BC5-59D4D6B7E0A1}"/>
              </a:ext>
            </a:extLst>
          </p:cNvPr>
          <p:cNvSpPr/>
          <p:nvPr/>
        </p:nvSpPr>
        <p:spPr>
          <a:xfrm>
            <a:off x="5193959" y="3794065"/>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8" name="Oval 17">
            <a:extLst>
              <a:ext uri="{FF2B5EF4-FFF2-40B4-BE49-F238E27FC236}">
                <a16:creationId xmlns:a16="http://schemas.microsoft.com/office/drawing/2014/main" id="{FB93937C-C0F1-4951-4BDA-DE314F0A5C0E}"/>
              </a:ext>
            </a:extLst>
          </p:cNvPr>
          <p:cNvSpPr/>
          <p:nvPr/>
        </p:nvSpPr>
        <p:spPr>
          <a:xfrm>
            <a:off x="5193959" y="4133468"/>
            <a:ext cx="272668" cy="272668"/>
          </a:xfrm>
          <a:prstGeom prst="ellipse">
            <a:avLst/>
          </a:prstGeom>
          <a:solidFill>
            <a:srgbClr val="89E5D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9" name="Oval 18">
            <a:extLst>
              <a:ext uri="{FF2B5EF4-FFF2-40B4-BE49-F238E27FC236}">
                <a16:creationId xmlns:a16="http://schemas.microsoft.com/office/drawing/2014/main" id="{ACDF2A5D-BCFE-C840-E767-ABE6F60DB0FC}"/>
              </a:ext>
            </a:extLst>
          </p:cNvPr>
          <p:cNvSpPr/>
          <p:nvPr/>
        </p:nvSpPr>
        <p:spPr>
          <a:xfrm>
            <a:off x="5193959" y="4472871"/>
            <a:ext cx="272668" cy="272668"/>
          </a:xfrm>
          <a:prstGeom prst="ellipse">
            <a:avLst/>
          </a:prstGeom>
          <a:solidFill>
            <a:srgbClr val="39C5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0" name="Oval 19">
            <a:extLst>
              <a:ext uri="{FF2B5EF4-FFF2-40B4-BE49-F238E27FC236}">
                <a16:creationId xmlns:a16="http://schemas.microsoft.com/office/drawing/2014/main" id="{C40A04F6-3E9C-B68E-A04B-FEBC77BCA732}"/>
              </a:ext>
            </a:extLst>
          </p:cNvPr>
          <p:cNvSpPr/>
          <p:nvPr/>
        </p:nvSpPr>
        <p:spPr>
          <a:xfrm>
            <a:off x="5193959" y="4806617"/>
            <a:ext cx="272668" cy="272668"/>
          </a:xfrm>
          <a:prstGeom prst="ellipse">
            <a:avLst/>
          </a:prstGeom>
          <a:solidFill>
            <a:srgbClr val="29BE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3" name="Oval 22">
            <a:extLst>
              <a:ext uri="{FF2B5EF4-FFF2-40B4-BE49-F238E27FC236}">
                <a16:creationId xmlns:a16="http://schemas.microsoft.com/office/drawing/2014/main" id="{A9BDD594-FB29-FF95-7924-8F5F38EBC6DF}"/>
              </a:ext>
            </a:extLst>
          </p:cNvPr>
          <p:cNvSpPr/>
          <p:nvPr/>
        </p:nvSpPr>
        <p:spPr>
          <a:xfrm>
            <a:off x="5193959" y="5146019"/>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4" name="Oval 23">
            <a:extLst>
              <a:ext uri="{FF2B5EF4-FFF2-40B4-BE49-F238E27FC236}">
                <a16:creationId xmlns:a16="http://schemas.microsoft.com/office/drawing/2014/main" id="{04BC1D52-5166-740F-83E4-6729829A7F80}"/>
              </a:ext>
            </a:extLst>
          </p:cNvPr>
          <p:cNvSpPr/>
          <p:nvPr/>
        </p:nvSpPr>
        <p:spPr>
          <a:xfrm>
            <a:off x="5193959" y="5485422"/>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6" name="Content Placeholder 2">
            <a:extLst>
              <a:ext uri="{FF2B5EF4-FFF2-40B4-BE49-F238E27FC236}">
                <a16:creationId xmlns:a16="http://schemas.microsoft.com/office/drawing/2014/main" id="{878D1279-CC1F-29B7-A8F2-8D25DB885273}"/>
              </a:ext>
            </a:extLst>
          </p:cNvPr>
          <p:cNvSpPr txBox="1"/>
          <p:nvPr/>
        </p:nvSpPr>
        <p:spPr>
          <a:xfrm>
            <a:off x="5485736" y="2084134"/>
            <a:ext cx="1145952"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altLang="zh-CN" sz="1400" dirty="0" err="1">
                <a:solidFill>
                  <a:schemeClr val="bg1"/>
                </a:solidFill>
                <a:latin typeface="Arial" panose="020B0604020202020204" pitchFamily="34" charset="0"/>
              </a:rPr>
              <a:t>Cực</a:t>
            </a:r>
            <a:r>
              <a:rPr lang="en-US" altLang="zh-CN" sz="1400" dirty="0">
                <a:solidFill>
                  <a:schemeClr val="bg1"/>
                </a:solidFill>
                <a:latin typeface="Arial" panose="020B0604020202020204" pitchFamily="34" charset="0"/>
              </a:rPr>
              <a:t> </a:t>
            </a:r>
            <a:r>
              <a:rPr lang="en-US" altLang="zh-CN" sz="1400" dirty="0" err="1">
                <a:solidFill>
                  <a:schemeClr val="bg1"/>
                </a:solidFill>
                <a:latin typeface="Arial" panose="020B0604020202020204" pitchFamily="34" charset="0"/>
              </a:rPr>
              <a:t>kì</a:t>
            </a:r>
            <a:r>
              <a:rPr lang="en-US" altLang="zh-CN" sz="1400" dirty="0">
                <a:solidFill>
                  <a:schemeClr val="bg1"/>
                </a:solidFill>
                <a:latin typeface="Arial" panose="020B0604020202020204" pitchFamily="34" charset="0"/>
              </a:rPr>
              <a:t> khan</a:t>
            </a:r>
          </a:p>
        </p:txBody>
      </p:sp>
      <p:sp>
        <p:nvSpPr>
          <p:cNvPr id="27" name="Content Placeholder 2">
            <a:extLst>
              <a:ext uri="{FF2B5EF4-FFF2-40B4-BE49-F238E27FC236}">
                <a16:creationId xmlns:a16="http://schemas.microsoft.com/office/drawing/2014/main" id="{EC5D7DF3-7B6F-B939-6701-F8D72336E051}"/>
              </a:ext>
            </a:extLst>
          </p:cNvPr>
          <p:cNvSpPr txBox="1"/>
          <p:nvPr/>
        </p:nvSpPr>
        <p:spPr>
          <a:xfrm>
            <a:off x="5485736" y="2779908"/>
            <a:ext cx="1145952" cy="2783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altLang="zh-CN" sz="1400" dirty="0" err="1">
                <a:solidFill>
                  <a:schemeClr val="bg1"/>
                </a:solidFill>
                <a:latin typeface="Arial" panose="020B0604020202020204" pitchFamily="34" charset="0"/>
              </a:rPr>
              <a:t>Không</a:t>
            </a:r>
            <a:r>
              <a:rPr lang="en-US" altLang="zh-CN" sz="1400" dirty="0">
                <a:solidFill>
                  <a:schemeClr val="bg1"/>
                </a:solidFill>
                <a:latin typeface="Arial" panose="020B0604020202020204" pitchFamily="34" charset="0"/>
              </a:rPr>
              <a:t> </a:t>
            </a:r>
            <a:r>
              <a:rPr lang="en-US" altLang="zh-CN" sz="1400" dirty="0" err="1">
                <a:solidFill>
                  <a:schemeClr val="bg1"/>
                </a:solidFill>
                <a:latin typeface="Arial" panose="020B0604020202020204" pitchFamily="34" charset="0"/>
              </a:rPr>
              <a:t>ngọt</a:t>
            </a:r>
            <a:endParaRPr lang="en-US" altLang="zh-CN" sz="1400" dirty="0">
              <a:solidFill>
                <a:schemeClr val="bg1"/>
              </a:solidFill>
              <a:latin typeface="Arial" panose="020B0604020202020204" pitchFamily="34" charset="0"/>
            </a:endParaRPr>
          </a:p>
        </p:txBody>
      </p:sp>
      <p:sp>
        <p:nvSpPr>
          <p:cNvPr id="28" name="Content Placeholder 2">
            <a:extLst>
              <a:ext uri="{FF2B5EF4-FFF2-40B4-BE49-F238E27FC236}">
                <a16:creationId xmlns:a16="http://schemas.microsoft.com/office/drawing/2014/main" id="{89FB856F-CDE1-90D6-5ABD-0923415587A7}"/>
              </a:ext>
            </a:extLst>
          </p:cNvPr>
          <p:cNvSpPr txBox="1"/>
          <p:nvPr/>
        </p:nvSpPr>
        <p:spPr>
          <a:xfrm>
            <a:off x="5485736" y="3458715"/>
            <a:ext cx="926556"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altLang="zh-CN" sz="1400" dirty="0" err="1">
                <a:solidFill>
                  <a:schemeClr val="bg1"/>
                </a:solidFill>
                <a:latin typeface="Arial" panose="020B0604020202020204" pitchFamily="34" charset="0"/>
              </a:rPr>
              <a:t>Hơi</a:t>
            </a:r>
            <a:r>
              <a:rPr lang="en-US" altLang="zh-CN" sz="1400" dirty="0">
                <a:solidFill>
                  <a:schemeClr val="bg1"/>
                </a:solidFill>
                <a:latin typeface="Arial" panose="020B0604020202020204" pitchFamily="34" charset="0"/>
              </a:rPr>
              <a:t> </a:t>
            </a:r>
            <a:r>
              <a:rPr lang="en-US" altLang="zh-CN" sz="1400" dirty="0" err="1">
                <a:solidFill>
                  <a:schemeClr val="bg1"/>
                </a:solidFill>
                <a:latin typeface="Arial" panose="020B0604020202020204" pitchFamily="34" charset="0"/>
              </a:rPr>
              <a:t>ngọt</a:t>
            </a:r>
            <a:endParaRPr lang="en-US" altLang="zh-CN" sz="1400" dirty="0">
              <a:solidFill>
                <a:schemeClr val="bg1"/>
              </a:solidFill>
              <a:latin typeface="Arial" panose="020B0604020202020204" pitchFamily="34" charset="0"/>
            </a:endParaRPr>
          </a:p>
        </p:txBody>
      </p:sp>
      <p:sp>
        <p:nvSpPr>
          <p:cNvPr id="29" name="Content Placeholder 2">
            <a:extLst>
              <a:ext uri="{FF2B5EF4-FFF2-40B4-BE49-F238E27FC236}">
                <a16:creationId xmlns:a16="http://schemas.microsoft.com/office/drawing/2014/main" id="{F9FFE293-DB04-C8E2-7260-B5F7E721545B}"/>
              </a:ext>
            </a:extLst>
          </p:cNvPr>
          <p:cNvSpPr txBox="1"/>
          <p:nvPr/>
        </p:nvSpPr>
        <p:spPr>
          <a:xfrm>
            <a:off x="5485735" y="4137520"/>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altLang="zh-CN" sz="1400" dirty="0" err="1">
                <a:solidFill>
                  <a:schemeClr val="bg1"/>
                </a:solidFill>
                <a:latin typeface="Arial" panose="020B0604020202020204" pitchFamily="34" charset="0"/>
              </a:rPr>
              <a:t>Ngọt</a:t>
            </a:r>
            <a:r>
              <a:rPr lang="en-US" altLang="zh-CN" sz="1400" dirty="0">
                <a:solidFill>
                  <a:schemeClr val="bg1"/>
                </a:solidFill>
                <a:latin typeface="Arial" panose="020B0604020202020204" pitchFamily="34" charset="0"/>
              </a:rPr>
              <a:t> </a:t>
            </a:r>
            <a:r>
              <a:rPr lang="en-US" altLang="zh-CN" sz="1400" dirty="0" err="1">
                <a:solidFill>
                  <a:schemeClr val="bg1"/>
                </a:solidFill>
                <a:latin typeface="Arial" panose="020B0604020202020204" pitchFamily="34" charset="0"/>
              </a:rPr>
              <a:t>nhẹ</a:t>
            </a:r>
            <a:endParaRPr lang="en-US" altLang="zh-CN" sz="1400" dirty="0">
              <a:solidFill>
                <a:schemeClr val="bg1"/>
              </a:solidFill>
              <a:latin typeface="Arial" panose="020B0604020202020204" pitchFamily="34" charset="0"/>
            </a:endParaRPr>
          </a:p>
        </p:txBody>
      </p:sp>
      <p:sp>
        <p:nvSpPr>
          <p:cNvPr id="30" name="Content Placeholder 2">
            <a:extLst>
              <a:ext uri="{FF2B5EF4-FFF2-40B4-BE49-F238E27FC236}">
                <a16:creationId xmlns:a16="http://schemas.microsoft.com/office/drawing/2014/main" id="{63617133-0221-57E9-E584-7ADAD6FEAF52}"/>
              </a:ext>
            </a:extLst>
          </p:cNvPr>
          <p:cNvSpPr txBox="1"/>
          <p:nvPr/>
        </p:nvSpPr>
        <p:spPr>
          <a:xfrm>
            <a:off x="5485735" y="4810669"/>
            <a:ext cx="1575891"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altLang="zh-CN" sz="1400" dirty="0" err="1">
                <a:solidFill>
                  <a:schemeClr val="bg1"/>
                </a:solidFill>
                <a:latin typeface="Arial" panose="020B0604020202020204" pitchFamily="34" charset="0"/>
              </a:rPr>
              <a:t>Ngọt</a:t>
            </a:r>
            <a:r>
              <a:rPr lang="en-US" altLang="zh-CN" sz="1400" dirty="0">
                <a:solidFill>
                  <a:schemeClr val="bg1"/>
                </a:solidFill>
                <a:latin typeface="Arial" panose="020B0604020202020204" pitchFamily="34" charset="0"/>
              </a:rPr>
              <a:t> </a:t>
            </a:r>
            <a:r>
              <a:rPr lang="en-US" altLang="zh-CN" sz="1400" dirty="0" err="1">
                <a:solidFill>
                  <a:schemeClr val="bg1"/>
                </a:solidFill>
                <a:latin typeface="Arial" panose="020B0604020202020204" pitchFamily="34" charset="0"/>
              </a:rPr>
              <a:t>vừa</a:t>
            </a:r>
            <a:endParaRPr lang="en-US" altLang="zh-CN" sz="1400" dirty="0">
              <a:solidFill>
                <a:schemeClr val="bg1"/>
              </a:solidFill>
              <a:latin typeface="Arial" panose="020B0604020202020204" pitchFamily="34" charset="0"/>
            </a:endParaRPr>
          </a:p>
        </p:txBody>
      </p:sp>
      <p:sp>
        <p:nvSpPr>
          <p:cNvPr id="31" name="Content Placeholder 2">
            <a:extLst>
              <a:ext uri="{FF2B5EF4-FFF2-40B4-BE49-F238E27FC236}">
                <a16:creationId xmlns:a16="http://schemas.microsoft.com/office/drawing/2014/main" id="{8E318B69-EDF3-F138-4454-7462F1F9FA1A}"/>
              </a:ext>
            </a:extLst>
          </p:cNvPr>
          <p:cNvSpPr txBox="1"/>
          <p:nvPr/>
        </p:nvSpPr>
        <p:spPr>
          <a:xfrm>
            <a:off x="5485736" y="5483817"/>
            <a:ext cx="1030482"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altLang="zh-CN" sz="1400" dirty="0" err="1">
                <a:solidFill>
                  <a:schemeClr val="bg1"/>
                </a:solidFill>
                <a:latin typeface="Arial" panose="020B0604020202020204" pitchFamily="34" charset="0"/>
              </a:rPr>
              <a:t>Ngọt</a:t>
            </a:r>
            <a:endParaRPr lang="en-US" altLang="zh-CN" sz="1400" dirty="0">
              <a:solidFill>
                <a:schemeClr val="bg1"/>
              </a:solidFill>
              <a:latin typeface="Arial" panose="020B0604020202020204" pitchFamily="34" charset="0"/>
            </a:endParaRPr>
          </a:p>
        </p:txBody>
      </p:sp>
      <p:sp>
        <p:nvSpPr>
          <p:cNvPr id="2" name="Title 2">
            <a:extLst>
              <a:ext uri="{FF2B5EF4-FFF2-40B4-BE49-F238E27FC236}">
                <a16:creationId xmlns:a16="http://schemas.microsoft.com/office/drawing/2014/main" id="{0FB4EEB1-A463-C830-F48E-C6D3FE85F940}"/>
              </a:ext>
            </a:extLst>
          </p:cNvPr>
          <p:cNvSpPr txBox="1"/>
          <p:nvPr/>
        </p:nvSpPr>
        <p:spPr>
          <a:xfrm>
            <a:off x="5091323" y="1452343"/>
            <a:ext cx="1575892" cy="565056"/>
          </a:xfrm>
          <a:prstGeom prst="rect">
            <a:avLst/>
          </a:prstGeom>
        </p:spPr>
        <p:txBody>
          <a:bodyPr anchor="t">
            <a:normAutofit lnSpcReduction="1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600" b="1" dirty="0" err="1">
                <a:solidFill>
                  <a:schemeClr val="accent3"/>
                </a:solidFill>
                <a:latin typeface="Arial" panose="020B0604020202020204" pitchFamily="34" charset="0"/>
                <a:cs typeface="Arial" panose="020B0604020202020204" pitchFamily="34" charset="0"/>
              </a:rPr>
              <a:t>THANG ĐO ĐỘ NGỌT</a:t>
            </a:r>
          </a:p>
        </p:txBody>
      </p:sp>
    </p:spTree>
    <p:extLst>
      <p:ext uri="{BB962C8B-B14F-4D97-AF65-F5344CB8AC3E}">
        <p14:creationId xmlns:p14="http://schemas.microsoft.com/office/powerpoint/2010/main" val="19204374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screen">
            <a:extLst>
              <a:ext uri="{28A0092B-C50C-407E-A947-70E740481C1C}">
                <a14:useLocalDpi xmlns:a14="http://schemas.microsoft.com/office/drawing/2010/main"/>
              </a:ext>
            </a:extLst>
          </a:blip>
          <a:srcRect l="19927" t="-546" r="23001" b="4077"/>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5755422"/>
          </a:xfrm>
          <a:prstGeom prst="rect">
            <a:avLst/>
          </a:prstGeom>
          <a:noFill/>
        </p:spPr>
        <p:txBody>
          <a:bodyPr wrap="square">
            <a:spAutoFit/>
          </a:bodyPr>
          <a:lstStyle/>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 chế tác từ những trái nho được trồng dưới những vùng khí hậu rộng lớn và đa dạng, trên những vùng đất có hàng triệu năm tuổi, mỗi ly rượu vang Úc đều kể một câu chuyện.</a:t>
            </a:r>
          </a:p>
          <a:p>
            <a:endParaRPr lang="en-AU"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Giống như những người đi trước chúng ta, những người trồng trọt và sản xuất hiện đại của chúng ta tiếp tục đam mê, kiên cường và sáng tạo; không ngừng thúc đẩy để khám phá những cách mới để hoàn thiện các kỹ thuật cũ. Cộng đồng của chúng tôi được kết nối bởi sự tôn trọng lẫn nhau và tình yêu chung đối với việc chế tác rượu vang đặc biệt, đồng thời bảo vệ những kỳ quan thiên nhiên cho các thế hệ tương lai thưởng thức. Áp dụng tư duy hiện đại vào vùng đất cổ xưa của chúng ta, chúng tôi thực hiện những thử nghiệm vui tươi một cách rất, rất nghiêm túc.</a:t>
            </a:r>
          </a:p>
          <a:p>
            <a:endParaRPr lang="en-AU" sz="1600" dirty="0">
              <a:solidFill>
                <a:srgbClr val="190000"/>
              </a:solidFill>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Vì vậy, nếu bạn đang tìm kiếm hương vị của cuộc phiêu lưu, hãy để rượu vang Úc trở thành chiếc la bàn của bạn. Bởi vì trong mỗi chai rượu vang Úc, bạn sẽ trải nghiệm những kỳ quan của nước Úc - một lời nhắc nhở về cuộc phiêu lưu và sự đa dạng định hình nên văn hóa và vùng đất của chúng ta.</a:t>
            </a:r>
          </a:p>
        </p:txBody>
      </p:sp>
      <p:pic>
        <p:nvPicPr>
          <p:cNvPr id="16" name="Picture 15">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8" y="256477"/>
            <a:ext cx="2845552" cy="1138221"/>
          </a:xfrm>
          <a:prstGeom prst="rect">
            <a:avLst/>
          </a:prstGeom>
          <a:noFill/>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46722828-5B0B-E6D2-1559-29745661418D}"/>
              </a:ext>
            </a:extLst>
          </p:cNvPr>
          <p:cNvCxnSpPr>
            <a:cxnSpLocks/>
          </p:cNvCxnSpPr>
          <p:nvPr/>
        </p:nvCxnSpPr>
        <p:spPr>
          <a:xfrm>
            <a:off x="2893307" y="3596946"/>
            <a:ext cx="180507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0887D40-AF8F-0A03-C51E-8A11E2023C0B}"/>
              </a:ext>
            </a:extLst>
          </p:cNvPr>
          <p:cNvCxnSpPr>
            <a:cxnSpLocks/>
          </p:cNvCxnSpPr>
          <p:nvPr/>
        </p:nvCxnSpPr>
        <p:spPr>
          <a:xfrm>
            <a:off x="7175375" y="3596946"/>
            <a:ext cx="180507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508007" y="612408"/>
            <a:ext cx="9389213" cy="1081291"/>
          </a:xfrm>
        </p:spPr>
        <p:txBody>
          <a:bodyPr/>
          <a:lstStyle/>
          <a:p>
            <a:r>
              <a:rPr lang="en-US" altLang="zh-CN" sz="5400" b="1" dirty="0">
                <a:solidFill>
                  <a:schemeClr val="accent2"/>
                </a:solidFill>
                <a:effectLst/>
              </a:rPr>
              <a:t>HƯƠNG VỊ</a:t>
            </a:r>
          </a:p>
        </p:txBody>
      </p:sp>
      <p:pic>
        <p:nvPicPr>
          <p:cNvPr id="4" name="Picture 3" descr="A yellow bottle with a black background  Description automatically generated">
            <a:extLst>
              <a:ext uri="{FF2B5EF4-FFF2-40B4-BE49-F238E27FC236}">
                <a16:creationId xmlns:a16="http://schemas.microsoft.com/office/drawing/2014/main" id="{C57010C6-346C-5C43-44D3-A217FC10ADD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50841" y="770658"/>
            <a:ext cx="1996327" cy="5588688"/>
          </a:xfrm>
          <a:prstGeom prst="rect">
            <a:avLst/>
          </a:prstGeom>
        </p:spPr>
      </p:pic>
      <p:pic>
        <p:nvPicPr>
          <p:cNvPr id="5" name="Picture 4" descr="A yellow bottle with a black background  Description automatically generated">
            <a:extLst>
              <a:ext uri="{FF2B5EF4-FFF2-40B4-BE49-F238E27FC236}">
                <a16:creationId xmlns:a16="http://schemas.microsoft.com/office/drawing/2014/main" id="{A1D8E0C9-D61A-FE2B-2F1E-438AA508017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59535" y="770658"/>
            <a:ext cx="1996327" cy="5588688"/>
          </a:xfrm>
          <a:prstGeom prst="rect">
            <a:avLst/>
          </a:prstGeom>
        </p:spPr>
      </p:pic>
      <p:sp>
        <p:nvSpPr>
          <p:cNvPr id="6" name="Title 1">
            <a:extLst>
              <a:ext uri="{FF2B5EF4-FFF2-40B4-BE49-F238E27FC236}">
                <a16:creationId xmlns:a16="http://schemas.microsoft.com/office/drawing/2014/main" id="{0C67AC3F-2429-11E1-674A-D7019B8CC064}"/>
              </a:ext>
            </a:extLst>
          </p:cNvPr>
          <p:cNvSpPr txBox="1"/>
          <p:nvPr/>
        </p:nvSpPr>
        <p:spPr>
          <a:xfrm rot="16200000">
            <a:off x="3649493" y="3888201"/>
            <a:ext cx="2748573" cy="357669"/>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altLang="zh-CN" sz="3200" b="1" dirty="0">
                <a:solidFill>
                  <a:schemeClr val="bg1"/>
                </a:solidFill>
                <a:latin typeface="Arial" panose="020B0604020202020204" pitchFamily="34" charset="0"/>
                <a:cs typeface="Arial" panose="020B0604020202020204" pitchFamily="34" charset="0"/>
              </a:rPr>
              <a:t>DRY WHITE</a:t>
            </a:r>
          </a:p>
        </p:txBody>
      </p:sp>
      <p:sp>
        <p:nvSpPr>
          <p:cNvPr id="7" name="Title 1">
            <a:extLst>
              <a:ext uri="{FF2B5EF4-FFF2-40B4-BE49-F238E27FC236}">
                <a16:creationId xmlns:a16="http://schemas.microsoft.com/office/drawing/2014/main" id="{DBE7ADF5-E56B-20E8-69E4-65FC0B76996F}"/>
              </a:ext>
            </a:extLst>
          </p:cNvPr>
          <p:cNvSpPr txBox="1"/>
          <p:nvPr/>
        </p:nvSpPr>
        <p:spPr>
          <a:xfrm rot="16200000">
            <a:off x="5502317" y="3763862"/>
            <a:ext cx="3060311" cy="357669"/>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altLang="zh-CN" sz="3200" b="1" dirty="0">
                <a:solidFill>
                  <a:schemeClr val="bg1"/>
                </a:solidFill>
                <a:latin typeface="Arial" panose="020B0604020202020204" pitchFamily="34" charset="0"/>
                <a:cs typeface="Arial" panose="020B0604020202020204" pitchFamily="34" charset="0"/>
              </a:rPr>
              <a:t>SWEET WHITE</a:t>
            </a:r>
          </a:p>
        </p:txBody>
      </p:sp>
      <p:sp>
        <p:nvSpPr>
          <p:cNvPr id="8" name="Text Placeholder 3">
            <a:extLst>
              <a:ext uri="{FF2B5EF4-FFF2-40B4-BE49-F238E27FC236}">
                <a16:creationId xmlns:a16="http://schemas.microsoft.com/office/drawing/2014/main" id="{5446432C-B2F0-C359-398D-B464618D38F1}"/>
              </a:ext>
            </a:extLst>
          </p:cNvPr>
          <p:cNvSpPr txBox="1"/>
          <p:nvPr/>
        </p:nvSpPr>
        <p:spPr>
          <a:xfrm>
            <a:off x="1151459" y="2966037"/>
            <a:ext cx="1755951" cy="1262319"/>
          </a:xfrm>
          <a:prstGeom prst="rect">
            <a:avLst/>
          </a:prstGeom>
        </p:spPr>
        <p:txBody>
          <a:bodyPr>
            <a:normAutofit fontScale="92500" lnSpcReduction="20000"/>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56D8C0"/>
              </a:buClr>
            </a:pPr>
            <a:r>
              <a:rPr lang="en-US" altLang="zh-CN" dirty="0">
                <a:effectLst/>
                <a:latin typeface="Arial" panose="020B0604020202020204" pitchFamily="34" charset="0"/>
                <a:cs typeface="Arial" panose="020B0604020202020204" pitchFamily="34" charset="0"/>
              </a:rPr>
              <a:t>Táo xanh</a:t>
            </a:r>
          </a:p>
          <a:p>
            <a:pPr>
              <a:buClr>
                <a:srgbClr val="56D8C0"/>
              </a:buClr>
            </a:pPr>
            <a:r>
              <a:rPr lang="en-US" altLang="zh-CN" dirty="0">
                <a:effectLst/>
                <a:latin typeface="Arial" panose="020B0604020202020204" pitchFamily="34" charset="0"/>
                <a:cs typeface="Arial" panose="020B0604020202020204" pitchFamily="34" charset="0"/>
              </a:rPr>
              <a:t>Thảo mộc</a:t>
            </a:r>
          </a:p>
          <a:p>
            <a:pPr>
              <a:buClr>
                <a:srgbClr val="56D8C0"/>
              </a:buClr>
            </a:pPr>
            <a:r>
              <a:rPr lang="en-US" altLang="zh-CN" dirty="0">
                <a:effectLst/>
                <a:latin typeface="Arial" panose="020B0604020202020204" pitchFamily="34" charset="0"/>
                <a:cs typeface="Arial" panose="020B0604020202020204" pitchFamily="34" charset="0"/>
              </a:rPr>
              <a:t>Chanh</a:t>
            </a:r>
          </a:p>
          <a:p>
            <a:pPr>
              <a:buClr>
                <a:srgbClr val="56D8C0"/>
              </a:buClr>
            </a:pPr>
            <a:r>
              <a:rPr lang="en-US" altLang="zh-CN" dirty="0">
                <a:effectLst/>
                <a:latin typeface="Arial" panose="020B0604020202020204" pitchFamily="34" charset="0"/>
                <a:cs typeface="Arial" panose="020B0604020202020204" pitchFamily="34" charset="0"/>
              </a:rPr>
              <a:t>Trái cây nhiệt đới</a:t>
            </a:r>
          </a:p>
        </p:txBody>
      </p:sp>
      <p:sp>
        <p:nvSpPr>
          <p:cNvPr id="9" name="Text Placeholder 3">
            <a:extLst>
              <a:ext uri="{FF2B5EF4-FFF2-40B4-BE49-F238E27FC236}">
                <a16:creationId xmlns:a16="http://schemas.microsoft.com/office/drawing/2014/main" id="{A4232E6E-7134-6C2A-09CF-7F6B89D634A1}"/>
              </a:ext>
            </a:extLst>
          </p:cNvPr>
          <p:cNvSpPr txBox="1"/>
          <p:nvPr/>
        </p:nvSpPr>
        <p:spPr>
          <a:xfrm>
            <a:off x="9079080" y="3151045"/>
            <a:ext cx="1755951" cy="937734"/>
          </a:xfrm>
          <a:prstGeom prst="rect">
            <a:avLst/>
          </a:prstGeom>
        </p:spPr>
        <p:txBody>
          <a:bodyPr>
            <a:normAutofit fontScale="85000" lnSpcReduction="20000"/>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56D8C0"/>
              </a:buClr>
            </a:pPr>
            <a:r>
              <a:rPr lang="en-US" altLang="zh-CN" dirty="0">
                <a:effectLst/>
                <a:latin typeface="Arial" panose="020B0604020202020204" pitchFamily="34" charset="0"/>
                <a:cs typeface="Arial" panose="020B0604020202020204" pitchFamily="34" charset="0"/>
              </a:rPr>
              <a:t>Quả sung</a:t>
            </a:r>
          </a:p>
          <a:p>
            <a:pPr>
              <a:buClr>
                <a:srgbClr val="56D8C0"/>
              </a:buClr>
            </a:pPr>
            <a:r>
              <a:rPr lang="en-US" altLang="zh-CN" dirty="0">
                <a:effectLst/>
                <a:latin typeface="Arial" panose="020B0604020202020204" pitchFamily="34" charset="0"/>
                <a:cs typeface="Arial" panose="020B0604020202020204" pitchFamily="34" charset="0"/>
              </a:rPr>
              <a:t>Mật ong</a:t>
            </a:r>
          </a:p>
          <a:p>
            <a:pPr>
              <a:buClr>
                <a:srgbClr val="56D8C0"/>
              </a:buClr>
            </a:pPr>
            <a:r>
              <a:rPr lang="en-US" altLang="zh-CN" dirty="0" err="1">
                <a:effectLst/>
                <a:latin typeface="Arial" panose="020B0604020202020204" pitchFamily="34" charset="0"/>
                <a:cs typeface="Arial" panose="020B0604020202020204" pitchFamily="34" charset="0"/>
              </a:rPr>
              <a:t>Trái</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cây</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nhiệt</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đới</a:t>
            </a:r>
            <a:endParaRPr lang="en-US" altLang="zh-CN"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496285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836A99B-104D-731E-9A00-61482C1836B0}"/>
              </a:ext>
            </a:extLst>
          </p:cNvPr>
          <p:cNvCxnSpPr>
            <a:cxnSpLocks/>
          </p:cNvCxnSpPr>
          <p:nvPr/>
        </p:nvCxnSpPr>
        <p:spPr>
          <a:xfrm>
            <a:off x="7175375" y="3596946"/>
            <a:ext cx="180507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54BFF28-21DE-4C7E-57AD-23AEBF17345D}"/>
              </a:ext>
            </a:extLst>
          </p:cNvPr>
          <p:cNvCxnSpPr>
            <a:cxnSpLocks/>
          </p:cNvCxnSpPr>
          <p:nvPr/>
        </p:nvCxnSpPr>
        <p:spPr>
          <a:xfrm>
            <a:off x="2893307" y="3596946"/>
            <a:ext cx="180507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981EC1DA-4011-8D67-7265-0A850CB2096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12005" y="591186"/>
            <a:ext cx="2427890" cy="6179307"/>
          </a:xfrm>
          <a:prstGeom prst="rect">
            <a:avLst/>
          </a:prstGeom>
        </p:spPr>
      </p:pic>
      <p:pic>
        <p:nvPicPr>
          <p:cNvPr id="4" name="Picture 3">
            <a:extLst>
              <a:ext uri="{FF2B5EF4-FFF2-40B4-BE49-F238E27FC236}">
                <a16:creationId xmlns:a16="http://schemas.microsoft.com/office/drawing/2014/main" id="{C57010C6-346C-5C43-44D3-A217FC10ADD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11217" y="591186"/>
            <a:ext cx="2427890" cy="6179307"/>
          </a:xfrm>
          <a:prstGeom prst="rect">
            <a:avLst/>
          </a:prstGeom>
        </p:spPr>
      </p:pic>
      <p:sp>
        <p:nvSpPr>
          <p:cNvPr id="6" name="Title 1">
            <a:extLst>
              <a:ext uri="{FF2B5EF4-FFF2-40B4-BE49-F238E27FC236}">
                <a16:creationId xmlns:a16="http://schemas.microsoft.com/office/drawing/2014/main" id="{0C67AC3F-2429-11E1-674A-D7019B8CC064}"/>
              </a:ext>
            </a:extLst>
          </p:cNvPr>
          <p:cNvSpPr txBox="1"/>
          <p:nvPr/>
        </p:nvSpPr>
        <p:spPr>
          <a:xfrm rot="16200000">
            <a:off x="3984206" y="4101245"/>
            <a:ext cx="2322487" cy="357669"/>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altLang="zh-CN" sz="3200" b="1" dirty="0">
                <a:solidFill>
                  <a:schemeClr val="bg1"/>
                </a:solidFill>
                <a:latin typeface="Arial" panose="020B0604020202020204" pitchFamily="34" charset="0"/>
                <a:cs typeface="Arial" panose="020B0604020202020204" pitchFamily="34" charset="0"/>
              </a:rPr>
              <a:t>DRY RED</a:t>
            </a:r>
          </a:p>
        </p:txBody>
      </p:sp>
      <p:sp>
        <p:nvSpPr>
          <p:cNvPr id="7" name="Title 1">
            <a:extLst>
              <a:ext uri="{FF2B5EF4-FFF2-40B4-BE49-F238E27FC236}">
                <a16:creationId xmlns:a16="http://schemas.microsoft.com/office/drawing/2014/main" id="{DBE7ADF5-E56B-20E8-69E4-65FC0B76996F}"/>
              </a:ext>
            </a:extLst>
          </p:cNvPr>
          <p:cNvSpPr txBox="1"/>
          <p:nvPr/>
        </p:nvSpPr>
        <p:spPr>
          <a:xfrm rot="16200000">
            <a:off x="5733632" y="3732332"/>
            <a:ext cx="3060311" cy="357669"/>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altLang="zh-CN" sz="3200" b="1" dirty="0">
                <a:solidFill>
                  <a:schemeClr val="bg1"/>
                </a:solidFill>
                <a:latin typeface="Arial" panose="020B0604020202020204" pitchFamily="34" charset="0"/>
                <a:cs typeface="Arial" panose="020B0604020202020204" pitchFamily="34" charset="0"/>
              </a:rPr>
              <a:t>SWEET RED</a:t>
            </a:r>
          </a:p>
        </p:txBody>
      </p:sp>
      <p:sp>
        <p:nvSpPr>
          <p:cNvPr id="8" name="Text Placeholder 3">
            <a:extLst>
              <a:ext uri="{FF2B5EF4-FFF2-40B4-BE49-F238E27FC236}">
                <a16:creationId xmlns:a16="http://schemas.microsoft.com/office/drawing/2014/main" id="{5446432C-B2F0-C359-398D-B464618D38F1}"/>
              </a:ext>
            </a:extLst>
          </p:cNvPr>
          <p:cNvSpPr txBox="1"/>
          <p:nvPr/>
        </p:nvSpPr>
        <p:spPr>
          <a:xfrm>
            <a:off x="1327610" y="3183232"/>
            <a:ext cx="1755951" cy="1262319"/>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latin typeface="Arial" panose="020B0604020202020204" pitchFamily="34" charset="0"/>
                <a:cs typeface="Arial" panose="020B0604020202020204" pitchFamily="34" charset="0"/>
              </a:rPr>
              <a:t>Trái cây chua</a:t>
            </a:r>
          </a:p>
          <a:p>
            <a:r>
              <a:rPr lang="en-US" altLang="zh-CN" dirty="0">
                <a:effectLst/>
                <a:latin typeface="Arial" panose="020B0604020202020204" pitchFamily="34" charset="0"/>
                <a:cs typeface="Arial" panose="020B0604020202020204" pitchFamily="34" charset="0"/>
              </a:rPr>
              <a:t>Thảo mộc</a:t>
            </a:r>
          </a:p>
          <a:p>
            <a:r>
              <a:rPr lang="en-US" altLang="zh-CN" dirty="0">
                <a:latin typeface="Arial" panose="020B0604020202020204" pitchFamily="34" charset="0"/>
                <a:cs typeface="Arial" panose="020B0604020202020204" pitchFamily="34" charset="0"/>
              </a:rPr>
              <a:t>Quả mọng đen</a:t>
            </a:r>
            <a:endParaRPr lang="en-AU" dirty="0">
              <a:effectLst/>
              <a:latin typeface="Arial" panose="020B0604020202020204" pitchFamily="34" charset="0"/>
              <a:cs typeface="Arial" panose="020B0604020202020204" pitchFamily="34" charset="0"/>
            </a:endParaRPr>
          </a:p>
        </p:txBody>
      </p:sp>
      <p:sp>
        <p:nvSpPr>
          <p:cNvPr id="9" name="Text Placeholder 3">
            <a:extLst>
              <a:ext uri="{FF2B5EF4-FFF2-40B4-BE49-F238E27FC236}">
                <a16:creationId xmlns:a16="http://schemas.microsoft.com/office/drawing/2014/main" id="{A4232E6E-7134-6C2A-09CF-7F6B89D634A1}"/>
              </a:ext>
            </a:extLst>
          </p:cNvPr>
          <p:cNvSpPr txBox="1"/>
          <p:nvPr/>
        </p:nvSpPr>
        <p:spPr>
          <a:xfrm>
            <a:off x="9267385" y="3017760"/>
            <a:ext cx="2206347" cy="1262319"/>
          </a:xfrm>
          <a:prstGeom prst="rect">
            <a:avLst/>
          </a:prstGeom>
        </p:spPr>
        <p:txBody>
          <a:bodyPr>
            <a:normAutofit fontScale="92500"/>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effectLst/>
                <a:latin typeface="Arial" panose="020B0604020202020204" pitchFamily="34" charset="0"/>
                <a:cs typeface="Arial" panose="020B0604020202020204" pitchFamily="34" charset="0"/>
              </a:rPr>
              <a:t>Trái cây tẩm đường</a:t>
            </a:r>
          </a:p>
          <a:p>
            <a:r>
              <a:rPr lang="en-US" altLang="zh-CN" dirty="0">
                <a:latin typeface="Arial" panose="020B0604020202020204" pitchFamily="34" charset="0"/>
                <a:cs typeface="Arial" panose="020B0604020202020204" pitchFamily="34" charset="0"/>
              </a:rPr>
              <a:t>Mật ong</a:t>
            </a:r>
          </a:p>
          <a:p>
            <a:r>
              <a:rPr lang="en-US" altLang="zh-CN" dirty="0">
                <a:effectLst/>
                <a:latin typeface="Arial" panose="020B0604020202020204" pitchFamily="34" charset="0"/>
                <a:cs typeface="Arial" panose="020B0604020202020204" pitchFamily="34" charset="0"/>
              </a:rPr>
              <a:t>Hoa</a:t>
            </a:r>
          </a:p>
          <a:p>
            <a:r>
              <a:rPr lang="en-US" altLang="zh-CN" dirty="0">
                <a:latin typeface="Arial" panose="020B0604020202020204" pitchFamily="34" charset="0"/>
                <a:cs typeface="Arial" panose="020B0604020202020204" pitchFamily="34" charset="0"/>
              </a:rPr>
              <a:t>Quả mọng chín</a:t>
            </a:r>
            <a:endParaRPr lang="en-AU" dirty="0">
              <a:effectLst/>
              <a:latin typeface="Arial" panose="020B0604020202020204" pitchFamily="34" charset="0"/>
              <a:cs typeface="Arial" panose="020B0604020202020204" pitchFamily="34" charset="0"/>
            </a:endParaRPr>
          </a:p>
        </p:txBody>
      </p:sp>
      <p:sp>
        <p:nvSpPr>
          <p:cNvPr id="13" name="Title 1">
            <a:extLst>
              <a:ext uri="{FF2B5EF4-FFF2-40B4-BE49-F238E27FC236}">
                <a16:creationId xmlns:a16="http://schemas.microsoft.com/office/drawing/2014/main" id="{EBFA11DA-4A52-6570-3C81-6261D90E0484}"/>
              </a:ext>
            </a:extLst>
          </p:cNvPr>
          <p:cNvSpPr txBox="1">
            <a:spLocks/>
          </p:cNvSpPr>
          <p:nvPr/>
        </p:nvSpPr>
        <p:spPr>
          <a:xfrm>
            <a:off x="508007" y="612408"/>
            <a:ext cx="9389213" cy="1081291"/>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altLang="zh-CN" sz="5400" b="1" dirty="0">
                <a:latin typeface="Arial" panose="020B0604020202020204" pitchFamily="34" charset="0"/>
                <a:cs typeface="Arial" panose="020B0604020202020204" pitchFamily="34" charset="0"/>
              </a:rPr>
              <a:t>HƯƠNG VỊ</a:t>
            </a:r>
          </a:p>
        </p:txBody>
      </p:sp>
    </p:spTree>
    <p:extLst>
      <p:ext uri="{BB962C8B-B14F-4D97-AF65-F5344CB8AC3E}">
        <p14:creationId xmlns:p14="http://schemas.microsoft.com/office/powerpoint/2010/main" val="114206958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987D212-87DB-42B5-6D08-23375D6F40D6}"/>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CA79E24-82FB-BD0E-A283-2D0CA1D9C8EE}"/>
              </a:ext>
            </a:extLst>
          </p:cNvPr>
          <p:cNvSpPr txBox="1"/>
          <p:nvPr/>
        </p:nvSpPr>
        <p:spPr>
          <a:xfrm>
            <a:off x="7499565" y="2235066"/>
            <a:ext cx="4143845" cy="1559000"/>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altLang="zh-CN" sz="1600" dirty="0">
                <a:solidFill>
                  <a:schemeClr val="bg1"/>
                </a:solidFill>
                <a:latin typeface="Arial" panose="020B0604020202020204" pitchFamily="34" charset="0"/>
                <a:ea typeface="Inter Display" panose="02000503000000020004" pitchFamily="2" charset="0"/>
                <a:cs typeface="Arial" panose="020B0604020202020204" pitchFamily="34" charset="0"/>
              </a:rPr>
              <a:t>Cảm giác như thế nào:</a:t>
            </a:r>
          </a:p>
          <a:p>
            <a:pPr>
              <a:spcBef>
                <a:spcPts val="217"/>
              </a:spcBef>
              <a:spcAft>
                <a:spcPts val="315"/>
              </a:spcAft>
              <a:buClr>
                <a:schemeClr val="accent3"/>
              </a:buClr>
              <a:buFont typeface="Arial" panose="020B0604020202020204" pitchFamily="34" charset="0"/>
              <a:buChar char="•"/>
            </a:pPr>
            <a:r>
              <a:rPr lang="en-US" altLang="zh-CN" sz="1600"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Kích thích vị giác</a:t>
            </a:r>
          </a:p>
          <a:p>
            <a:pPr>
              <a:spcBef>
                <a:spcPts val="217"/>
              </a:spcBef>
              <a:spcAft>
                <a:spcPts val="315"/>
              </a:spcAft>
              <a:buClr>
                <a:schemeClr val="accent3"/>
              </a:buClr>
              <a:buFont typeface="Arial" panose="020B0604020202020204" pitchFamily="34" charset="0"/>
              <a:buChar char="•"/>
            </a:pPr>
            <a:r>
              <a:rPr lang="en-US" altLang="zh-CN" sz="1600"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Chua</a:t>
            </a:r>
          </a:p>
          <a:p>
            <a:pPr>
              <a:spcBef>
                <a:spcPts val="217"/>
              </a:spcBef>
              <a:spcAft>
                <a:spcPts val="315"/>
              </a:spcAft>
              <a:buClr>
                <a:schemeClr val="accent3"/>
              </a:buClr>
              <a:buFont typeface="Arial" panose="020B0604020202020204" pitchFamily="34" charset="0"/>
              <a:buChar char="•"/>
            </a:pPr>
            <a:r>
              <a:rPr lang="en-US" altLang="zh-CN" sz="1600"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Cảm giác tràn đầy </a:t>
            </a:r>
            <a:r>
              <a:rPr lang="en-US" altLang="zh-CN" sz="1600" dirty="0" err="1">
                <a:solidFill>
                  <a:schemeClr val="bg1"/>
                </a:solidFill>
                <a:effectLst/>
                <a:latin typeface="Arial" panose="020B0604020202020204" pitchFamily="34" charset="0"/>
                <a:ea typeface="Inter Display" panose="02000503000000020004" pitchFamily="2" charset="0"/>
                <a:cs typeface="Arial" panose="020B0604020202020204" pitchFamily="34" charset="0"/>
              </a:rPr>
              <a:t>nước</a:t>
            </a:r>
            <a:r>
              <a:rPr lang="en-US" altLang="zh-CN" sz="1600"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chemeClr val="bg1"/>
                </a:solidFill>
                <a:effectLst/>
                <a:latin typeface="Arial" panose="020B0604020202020204" pitchFamily="34" charset="0"/>
                <a:ea typeface="Inter Display" panose="02000503000000020004" pitchFamily="2" charset="0"/>
                <a:cs typeface="Arial" panose="020B0604020202020204" pitchFamily="34" charset="0"/>
              </a:rPr>
              <a:t>ở</a:t>
            </a:r>
            <a:r>
              <a:rPr lang="en-US" altLang="zh-CN" sz="1600"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 cả hai </a:t>
            </a:r>
            <a:r>
              <a:rPr lang="en-US" altLang="zh-CN" sz="1600" dirty="0" err="1">
                <a:solidFill>
                  <a:schemeClr val="bg1"/>
                </a:solidFill>
                <a:effectLst/>
                <a:latin typeface="Arial" panose="020B0604020202020204" pitchFamily="34" charset="0"/>
                <a:ea typeface="Inter Display" panose="02000503000000020004" pitchFamily="2" charset="0"/>
                <a:cs typeface="Arial" panose="020B0604020202020204" pitchFamily="34" charset="0"/>
              </a:rPr>
              <a:t>bên</a:t>
            </a:r>
            <a:r>
              <a:rPr lang="en-US" altLang="zh-CN" sz="1600"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chemeClr val="bg1"/>
                </a:solidFill>
                <a:effectLst/>
                <a:latin typeface="Arial" panose="020B0604020202020204" pitchFamily="34" charset="0"/>
                <a:ea typeface="Inter Display" panose="02000503000000020004" pitchFamily="2" charset="0"/>
                <a:cs typeface="Arial" panose="020B0604020202020204" pitchFamily="34" charset="0"/>
              </a:rPr>
              <a:t>lưỡi</a:t>
            </a:r>
            <a:r>
              <a:rPr lang="en-US" altLang="zh-CN" sz="1600"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 của bạn</a:t>
            </a:r>
          </a:p>
          <a:p>
            <a:pPr>
              <a:spcBef>
                <a:spcPts val="217"/>
              </a:spcBef>
              <a:spcAft>
                <a:spcPts val="315"/>
              </a:spcAft>
              <a:buClr>
                <a:schemeClr val="accent3"/>
              </a:buClr>
              <a:buFont typeface="Arial" panose="020B0604020202020204" pitchFamily="34" charset="0"/>
              <a:buChar char="•"/>
            </a:pPr>
            <a:endParaRPr lang="en-AU" sz="1600" dirty="0">
              <a:solidFill>
                <a:schemeClr val="bg1"/>
              </a:solidFill>
              <a:latin typeface="Arial" panose="020B0604020202020204" pitchFamily="34" charset="0"/>
              <a:ea typeface="Inter Display" panose="02000503000000020004" pitchFamily="2" charset="0"/>
              <a:cs typeface="Arial" panose="020B0604020202020204" pitchFamily="34" charset="0"/>
            </a:endParaRPr>
          </a:p>
          <a:p>
            <a:pPr marL="0" indent="0">
              <a:lnSpc>
                <a:spcPts val="1275"/>
              </a:lnSpc>
              <a:buNone/>
            </a:pPr>
            <a:r>
              <a:rPr lang="en-US" altLang="zh-CN" sz="1600"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So sánh:</a:t>
            </a:r>
            <a:endParaRPr lang="en-AU" sz="1600" dirty="0">
              <a:solidFill>
                <a:schemeClr val="bg1"/>
              </a:solidFill>
              <a:effectLst/>
              <a:latin typeface="Arial" panose="020B0604020202020204" pitchFamily="34" charset="0"/>
              <a:ea typeface="Inter Display" panose="02000503000000020004" pitchFamily="2" charset="0"/>
              <a:cs typeface="Arial" panose="020B0604020202020204" pitchFamily="34" charset="0"/>
            </a:endParaRPr>
          </a:p>
          <a:p>
            <a:pPr>
              <a:spcBef>
                <a:spcPts val="217"/>
              </a:spcBef>
              <a:spcAft>
                <a:spcPts val="315"/>
              </a:spcAft>
              <a:buClr>
                <a:schemeClr val="accent3"/>
              </a:buClr>
              <a:buFont typeface="Arial" panose="020B0604020202020204" pitchFamily="34" charset="0"/>
              <a:buChar char="•"/>
            </a:pPr>
            <a:r>
              <a:rPr lang="en-US" altLang="zh-CN" sz="1600"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Ăn một quả táo </a:t>
            </a:r>
            <a:r>
              <a:rPr lang="en-US" altLang="zh-CN" sz="1600" dirty="0" err="1">
                <a:solidFill>
                  <a:schemeClr val="bg1"/>
                </a:solidFill>
                <a:effectLst/>
                <a:latin typeface="Arial" panose="020B0604020202020204" pitchFamily="34" charset="0"/>
                <a:ea typeface="Inter Display" panose="02000503000000020004" pitchFamily="2" charset="0"/>
                <a:cs typeface="Arial" panose="020B0604020202020204" pitchFamily="34" charset="0"/>
              </a:rPr>
              <a:t>xanh</a:t>
            </a:r>
            <a:r>
              <a:rPr lang="en-US" altLang="zh-CN" sz="1600"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 hay quả chanh.</a:t>
            </a:r>
          </a:p>
          <a:p>
            <a:pPr>
              <a:spcBef>
                <a:spcPts val="217"/>
              </a:spcBef>
              <a:spcAft>
                <a:spcPts val="315"/>
              </a:spcAft>
              <a:buClr>
                <a:schemeClr val="accent3"/>
              </a:buClr>
              <a:buFont typeface="Arial" panose="020B0604020202020204" pitchFamily="34" charset="0"/>
              <a:buChar char="•"/>
            </a:pPr>
            <a:endParaRPr lang="en-AU" sz="1600" dirty="0">
              <a:solidFill>
                <a:schemeClr val="bg1"/>
              </a:solidFill>
              <a:effectLst/>
              <a:latin typeface="Arial" panose="020B0604020202020204" pitchFamily="34" charset="0"/>
              <a:ea typeface="Inter Display" panose="02000503000000020004" pitchFamily="2" charset="0"/>
              <a:cs typeface="Arial" panose="020B0604020202020204" pitchFamily="34" charset="0"/>
            </a:endParaRPr>
          </a:p>
        </p:txBody>
      </p:sp>
      <p:pic>
        <p:nvPicPr>
          <p:cNvPr id="3" name="Picture 2">
            <a:extLst>
              <a:ext uri="{FF2B5EF4-FFF2-40B4-BE49-F238E27FC236}">
                <a16:creationId xmlns:a16="http://schemas.microsoft.com/office/drawing/2014/main" id="{AA1E15AF-AA28-9665-6713-4A23EE750A86}"/>
              </a:ext>
            </a:extLst>
          </p:cNvPr>
          <p:cNvPicPr>
            <a:picLocks noChangeAspect="1"/>
          </p:cNvPicPr>
          <p:nvPr/>
        </p:nvPicPr>
        <p:blipFill>
          <a:blip r:embed="rId3"/>
          <a:srcRect l="55469" r="1099"/>
          <a:stretch/>
        </p:blipFill>
        <p:spPr>
          <a:xfrm>
            <a:off x="0" y="0"/>
            <a:ext cx="4467828" cy="6858000"/>
          </a:xfrm>
          <a:prstGeom prst="rect">
            <a:avLst/>
          </a:prstGeom>
        </p:spPr>
      </p:pic>
      <p:sp>
        <p:nvSpPr>
          <p:cNvPr id="5" name="Title 2">
            <a:extLst>
              <a:ext uri="{FF2B5EF4-FFF2-40B4-BE49-F238E27FC236}">
                <a16:creationId xmlns:a16="http://schemas.microsoft.com/office/drawing/2014/main" id="{3E0C658F-4F7D-FA0A-049F-E2CC184D1D10}"/>
              </a:ext>
            </a:extLst>
          </p:cNvPr>
          <p:cNvSpPr txBox="1"/>
          <p:nvPr/>
        </p:nvSpPr>
        <p:spPr>
          <a:xfrm>
            <a:off x="7201540" y="909503"/>
            <a:ext cx="6158452" cy="1325562"/>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altLang="zh-CN" sz="5400" b="1" dirty="0">
                <a:solidFill>
                  <a:schemeClr val="accent3"/>
                </a:solidFill>
                <a:latin typeface="Arial" panose="020B0604020202020204" pitchFamily="34" charset="0"/>
                <a:cs typeface="Arial" panose="020B0604020202020204" pitchFamily="34" charset="0"/>
              </a:rPr>
              <a:t>ĐỘ CHUA</a:t>
            </a:r>
            <a:endParaRPr lang="en-US" sz="5400" b="1"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id="{8F8CDA26-9A18-F851-34F0-41B95CA7207C}"/>
              </a:ext>
            </a:extLst>
          </p:cNvPr>
          <p:cNvSpPr/>
          <p:nvPr/>
        </p:nvSpPr>
        <p:spPr>
          <a:xfrm>
            <a:off x="5193959" y="2097052"/>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2" name="Oval 11">
            <a:extLst>
              <a:ext uri="{FF2B5EF4-FFF2-40B4-BE49-F238E27FC236}">
                <a16:creationId xmlns:a16="http://schemas.microsoft.com/office/drawing/2014/main" id="{1534AFB2-DFCD-D876-280F-18E6ED0FBEF9}"/>
              </a:ext>
            </a:extLst>
          </p:cNvPr>
          <p:cNvSpPr/>
          <p:nvPr/>
        </p:nvSpPr>
        <p:spPr>
          <a:xfrm>
            <a:off x="5193959" y="2436455"/>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4" name="Oval 13">
            <a:extLst>
              <a:ext uri="{FF2B5EF4-FFF2-40B4-BE49-F238E27FC236}">
                <a16:creationId xmlns:a16="http://schemas.microsoft.com/office/drawing/2014/main" id="{6FE10482-6257-DFC9-6E3C-0D3F3273EC4A}"/>
              </a:ext>
            </a:extLst>
          </p:cNvPr>
          <p:cNvSpPr/>
          <p:nvPr/>
        </p:nvSpPr>
        <p:spPr>
          <a:xfrm>
            <a:off x="5193959" y="2775857"/>
            <a:ext cx="272668" cy="272668"/>
          </a:xfrm>
          <a:prstGeom prst="ellipse">
            <a:avLst/>
          </a:prstGeom>
          <a:solidFill>
            <a:srgbClr val="CDF4E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5" name="Oval 14">
            <a:extLst>
              <a:ext uri="{FF2B5EF4-FFF2-40B4-BE49-F238E27FC236}">
                <a16:creationId xmlns:a16="http://schemas.microsoft.com/office/drawing/2014/main" id="{E19D1DF9-EF55-0379-6CC8-B839A51E8862}"/>
              </a:ext>
            </a:extLst>
          </p:cNvPr>
          <p:cNvSpPr/>
          <p:nvPr/>
        </p:nvSpPr>
        <p:spPr>
          <a:xfrm>
            <a:off x="5193959" y="3115260"/>
            <a:ext cx="272668" cy="272668"/>
          </a:xfrm>
          <a:prstGeom prst="ellipse">
            <a:avLst/>
          </a:prstGeom>
          <a:solidFill>
            <a:srgbClr val="BCEF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6" name="Oval 15">
            <a:extLst>
              <a:ext uri="{FF2B5EF4-FFF2-40B4-BE49-F238E27FC236}">
                <a16:creationId xmlns:a16="http://schemas.microsoft.com/office/drawing/2014/main" id="{7519E4BD-AF6E-B943-85AE-A8C9F4EDDAED}"/>
              </a:ext>
            </a:extLst>
          </p:cNvPr>
          <p:cNvSpPr/>
          <p:nvPr/>
        </p:nvSpPr>
        <p:spPr>
          <a:xfrm>
            <a:off x="5193959" y="3454663"/>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7" name="Oval 16">
            <a:extLst>
              <a:ext uri="{FF2B5EF4-FFF2-40B4-BE49-F238E27FC236}">
                <a16:creationId xmlns:a16="http://schemas.microsoft.com/office/drawing/2014/main" id="{3039F865-869B-91B4-3D63-43DCBCBCFFE5}"/>
              </a:ext>
            </a:extLst>
          </p:cNvPr>
          <p:cNvSpPr/>
          <p:nvPr/>
        </p:nvSpPr>
        <p:spPr>
          <a:xfrm>
            <a:off x="5193959" y="3794065"/>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8" name="Oval 17">
            <a:extLst>
              <a:ext uri="{FF2B5EF4-FFF2-40B4-BE49-F238E27FC236}">
                <a16:creationId xmlns:a16="http://schemas.microsoft.com/office/drawing/2014/main" id="{840A2751-15FA-E1B4-2E74-510A45243309}"/>
              </a:ext>
            </a:extLst>
          </p:cNvPr>
          <p:cNvSpPr/>
          <p:nvPr/>
        </p:nvSpPr>
        <p:spPr>
          <a:xfrm>
            <a:off x="5193959" y="4133468"/>
            <a:ext cx="272668" cy="272668"/>
          </a:xfrm>
          <a:prstGeom prst="ellipse">
            <a:avLst/>
          </a:prstGeom>
          <a:solidFill>
            <a:srgbClr val="89E5D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9" name="Oval 18">
            <a:extLst>
              <a:ext uri="{FF2B5EF4-FFF2-40B4-BE49-F238E27FC236}">
                <a16:creationId xmlns:a16="http://schemas.microsoft.com/office/drawing/2014/main" id="{70087402-724F-0B25-3A62-876EFB270ECD}"/>
              </a:ext>
            </a:extLst>
          </p:cNvPr>
          <p:cNvSpPr/>
          <p:nvPr/>
        </p:nvSpPr>
        <p:spPr>
          <a:xfrm>
            <a:off x="5193959" y="4472871"/>
            <a:ext cx="272668" cy="272668"/>
          </a:xfrm>
          <a:prstGeom prst="ellipse">
            <a:avLst/>
          </a:prstGeom>
          <a:solidFill>
            <a:srgbClr val="39C5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0" name="Oval 19">
            <a:extLst>
              <a:ext uri="{FF2B5EF4-FFF2-40B4-BE49-F238E27FC236}">
                <a16:creationId xmlns:a16="http://schemas.microsoft.com/office/drawing/2014/main" id="{C074066C-C826-E33A-C906-7A7D91843908}"/>
              </a:ext>
            </a:extLst>
          </p:cNvPr>
          <p:cNvSpPr/>
          <p:nvPr/>
        </p:nvSpPr>
        <p:spPr>
          <a:xfrm>
            <a:off x="5193959" y="4806617"/>
            <a:ext cx="272668" cy="272668"/>
          </a:xfrm>
          <a:prstGeom prst="ellipse">
            <a:avLst/>
          </a:prstGeom>
          <a:solidFill>
            <a:srgbClr val="29BE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3" name="Oval 22">
            <a:extLst>
              <a:ext uri="{FF2B5EF4-FFF2-40B4-BE49-F238E27FC236}">
                <a16:creationId xmlns:a16="http://schemas.microsoft.com/office/drawing/2014/main" id="{FDB0A636-BCC6-F94B-322F-09725B89F02E}"/>
              </a:ext>
            </a:extLst>
          </p:cNvPr>
          <p:cNvSpPr/>
          <p:nvPr/>
        </p:nvSpPr>
        <p:spPr>
          <a:xfrm>
            <a:off x="5193959" y="5146019"/>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4" name="Oval 23">
            <a:extLst>
              <a:ext uri="{FF2B5EF4-FFF2-40B4-BE49-F238E27FC236}">
                <a16:creationId xmlns:a16="http://schemas.microsoft.com/office/drawing/2014/main" id="{9773824B-FC18-3806-6079-520EEC1AD460}"/>
              </a:ext>
            </a:extLst>
          </p:cNvPr>
          <p:cNvSpPr/>
          <p:nvPr/>
        </p:nvSpPr>
        <p:spPr>
          <a:xfrm>
            <a:off x="5193959" y="5485422"/>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6" name="Content Placeholder 2">
            <a:extLst>
              <a:ext uri="{FF2B5EF4-FFF2-40B4-BE49-F238E27FC236}">
                <a16:creationId xmlns:a16="http://schemas.microsoft.com/office/drawing/2014/main" id="{75E2CFD2-4B39-DACB-0A8A-F966BF84C709}"/>
              </a:ext>
            </a:extLst>
          </p:cNvPr>
          <p:cNvSpPr txBox="1"/>
          <p:nvPr/>
        </p:nvSpPr>
        <p:spPr>
          <a:xfrm>
            <a:off x="5485736" y="2084134"/>
            <a:ext cx="1145952"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altLang="zh-CN" sz="1400" dirty="0">
                <a:solidFill>
                  <a:schemeClr val="bg1"/>
                </a:solidFill>
                <a:latin typeface="Arial" panose="020B0604020202020204" pitchFamily="34" charset="0"/>
              </a:rPr>
              <a:t>Thấp</a:t>
            </a:r>
          </a:p>
        </p:txBody>
      </p:sp>
      <p:sp>
        <p:nvSpPr>
          <p:cNvPr id="29" name="Content Placeholder 2">
            <a:extLst>
              <a:ext uri="{FF2B5EF4-FFF2-40B4-BE49-F238E27FC236}">
                <a16:creationId xmlns:a16="http://schemas.microsoft.com/office/drawing/2014/main" id="{41CB6BB5-DA23-C516-07D7-B60438D231FE}"/>
              </a:ext>
            </a:extLst>
          </p:cNvPr>
          <p:cNvSpPr txBox="1"/>
          <p:nvPr/>
        </p:nvSpPr>
        <p:spPr>
          <a:xfrm>
            <a:off x="5485735" y="3789408"/>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2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altLang="zh-CN" sz="1200" dirty="0">
                <a:solidFill>
                  <a:schemeClr val="bg1"/>
                </a:solidFill>
                <a:latin typeface="Arial" panose="020B0604020202020204" pitchFamily="34" charset="0"/>
              </a:rPr>
              <a:t>Trung bình</a:t>
            </a:r>
          </a:p>
        </p:txBody>
      </p:sp>
      <p:sp>
        <p:nvSpPr>
          <p:cNvPr id="31" name="Content Placeholder 2">
            <a:extLst>
              <a:ext uri="{FF2B5EF4-FFF2-40B4-BE49-F238E27FC236}">
                <a16:creationId xmlns:a16="http://schemas.microsoft.com/office/drawing/2014/main" id="{925EBA32-CE0E-3C6A-2917-5928D5469A0F}"/>
              </a:ext>
            </a:extLst>
          </p:cNvPr>
          <p:cNvSpPr txBox="1"/>
          <p:nvPr/>
        </p:nvSpPr>
        <p:spPr>
          <a:xfrm>
            <a:off x="5485736" y="5483817"/>
            <a:ext cx="1030482"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altLang="zh-CN" sz="1400" dirty="0">
                <a:solidFill>
                  <a:schemeClr val="bg1"/>
                </a:solidFill>
                <a:latin typeface="Arial" panose="020B0604020202020204" pitchFamily="34" charset="0"/>
              </a:rPr>
              <a:t>Cao</a:t>
            </a:r>
          </a:p>
        </p:txBody>
      </p:sp>
      <p:sp>
        <p:nvSpPr>
          <p:cNvPr id="2" name="Title 2">
            <a:extLst>
              <a:ext uri="{FF2B5EF4-FFF2-40B4-BE49-F238E27FC236}">
                <a16:creationId xmlns:a16="http://schemas.microsoft.com/office/drawing/2014/main" id="{E32223C1-07FA-B773-6FB0-7621D7256FD8}"/>
              </a:ext>
            </a:extLst>
          </p:cNvPr>
          <p:cNvSpPr txBox="1"/>
          <p:nvPr/>
        </p:nvSpPr>
        <p:spPr>
          <a:xfrm>
            <a:off x="5091323" y="1452343"/>
            <a:ext cx="1575892" cy="565056"/>
          </a:xfrm>
          <a:prstGeom prst="rect">
            <a:avLst/>
          </a:prstGeom>
        </p:spPr>
        <p:txBody>
          <a:bodyPr anchor="t">
            <a:normAutofit lnSpcReduction="1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600" b="1" dirty="0">
                <a:solidFill>
                  <a:schemeClr val="accent3"/>
                </a:solidFill>
                <a:latin typeface="Arial" panose="020B0604020202020204" pitchFamily="34" charset="0"/>
                <a:cs typeface="Arial" panose="020B0604020202020204" pitchFamily="34" charset="0"/>
              </a:rPr>
              <a:t>THANG ĐO ĐỘ CHUA</a:t>
            </a:r>
          </a:p>
        </p:txBody>
      </p:sp>
    </p:spTree>
    <p:extLst>
      <p:ext uri="{BB962C8B-B14F-4D97-AF65-F5344CB8AC3E}">
        <p14:creationId xmlns:p14="http://schemas.microsoft.com/office/powerpoint/2010/main" val="118483398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987D212-87DB-42B5-6D08-23375D6F40D6}"/>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CA79E24-82FB-BD0E-A283-2D0CA1D9C8EE}"/>
              </a:ext>
            </a:extLst>
          </p:cNvPr>
          <p:cNvSpPr txBox="1"/>
          <p:nvPr/>
        </p:nvSpPr>
        <p:spPr>
          <a:xfrm>
            <a:off x="7499565" y="2017399"/>
            <a:ext cx="4305654" cy="1559000"/>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altLang="zh-CN" sz="1600" dirty="0" err="1">
                <a:solidFill>
                  <a:schemeClr val="bg1"/>
                </a:solidFill>
                <a:latin typeface="Arial" panose="020B0604020202020204" pitchFamily="34" charset="0"/>
                <a:ea typeface="Inter Display" panose="02000503000000020004" pitchFamily="2" charset="0"/>
                <a:cs typeface="Arial" panose="020B0604020202020204" pitchFamily="34" charset="0"/>
              </a:rPr>
              <a:t>Độ</a:t>
            </a:r>
            <a:r>
              <a:rPr lang="en-US" altLang="zh-CN" sz="1600" dirty="0">
                <a:solidFill>
                  <a:schemeClr val="bg1"/>
                </a:solidFill>
                <a:latin typeface="Arial" panose="020B0604020202020204" pitchFamily="34" charset="0"/>
                <a:ea typeface="Inter Display" panose="02000503000000020004" pitchFamily="2" charset="0"/>
                <a:cs typeface="Arial" panose="020B0604020202020204" pitchFamily="34" charset="0"/>
              </a:rPr>
              <a:t> chat (tannin) tạo thêm cấu trúc, xương sống và độ phức tạp cho rượu, đặc biệt là trong rượu vang đỏ. Chúng cũng rất quan trọng nếu rượu </a:t>
            </a:r>
            <a:r>
              <a:rPr lang="en-US" altLang="zh-CN" sz="1600" dirty="0" err="1">
                <a:solidFill>
                  <a:schemeClr val="bg1"/>
                </a:solidFill>
                <a:latin typeface="Arial" panose="020B0604020202020204" pitchFamily="34" charset="0"/>
                <a:ea typeface="Inter Display" panose="02000503000000020004" pitchFamily="2" charset="0"/>
                <a:cs typeface="Arial" panose="020B0604020202020204" pitchFamily="34" charset="0"/>
              </a:rPr>
              <a:t>cần</a:t>
            </a:r>
            <a:r>
              <a:rPr lang="en-US" altLang="zh-CN" sz="1600" dirty="0">
                <a:solidFill>
                  <a:schemeClr val="bg1"/>
                </a:solidFill>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chemeClr val="bg1"/>
                </a:solidFill>
                <a:latin typeface="Arial" panose="020B0604020202020204" pitchFamily="34" charset="0"/>
                <a:ea typeface="Inter Display" panose="02000503000000020004" pitchFamily="2" charset="0"/>
                <a:cs typeface="Arial" panose="020B0604020202020204" pitchFamily="34" charset="0"/>
              </a:rPr>
              <a:t>ủ</a:t>
            </a:r>
            <a:r>
              <a:rPr lang="en-US" altLang="zh-CN" sz="1600" dirty="0">
                <a:solidFill>
                  <a:schemeClr val="bg1"/>
                </a:solidFill>
                <a:latin typeface="Arial" panose="020B0604020202020204" pitchFamily="34" charset="0"/>
                <a:ea typeface="Inter Display" panose="02000503000000020004" pitchFamily="2" charset="0"/>
                <a:cs typeface="Arial" panose="020B0604020202020204" pitchFamily="34" charset="0"/>
              </a:rPr>
              <a:t>, vì chúng hoạt động như một chất bảo quản.</a:t>
            </a:r>
          </a:p>
          <a:p>
            <a:pPr marL="0" indent="0">
              <a:spcBef>
                <a:spcPts val="800"/>
              </a:spcBef>
              <a:buClr>
                <a:schemeClr val="accent3"/>
              </a:buClr>
              <a:buNone/>
            </a:pPr>
            <a:r>
              <a:rPr lang="en-US" altLang="zh-CN" sz="1600" dirty="0">
                <a:solidFill>
                  <a:schemeClr val="bg1"/>
                </a:solidFill>
                <a:latin typeface="Arial" panose="020B0604020202020204" pitchFamily="34" charset="0"/>
                <a:ea typeface="Inter Display" panose="02000503000000020004" pitchFamily="2" charset="0"/>
                <a:cs typeface="Arial" panose="020B0604020202020204" pitchFamily="34" charset="0"/>
              </a:rPr>
              <a:t>Cảm giác như thế nào:</a:t>
            </a:r>
          </a:p>
          <a:p>
            <a:pPr>
              <a:spcBef>
                <a:spcPts val="800"/>
              </a:spcBef>
              <a:buClr>
                <a:schemeClr val="accent3"/>
              </a:buClr>
              <a:buFont typeface="Arial" panose="020B0604020202020204" pitchFamily="34" charset="0"/>
              <a:buChar char="•"/>
            </a:pPr>
            <a:r>
              <a:rPr lang="en-US" altLang="zh-CN" sz="1600" dirty="0">
                <a:solidFill>
                  <a:schemeClr val="bg1"/>
                </a:solidFill>
                <a:latin typeface="Arial" panose="020B0604020202020204" pitchFamily="34" charset="0"/>
                <a:ea typeface="Inter Display" panose="02000503000000020004" pitchFamily="2" charset="0"/>
                <a:cs typeface="Arial" panose="020B0604020202020204" pitchFamily="34" charset="0"/>
              </a:rPr>
              <a:t>Vị đắng ở hai bên lưỡi</a:t>
            </a:r>
          </a:p>
          <a:p>
            <a:pPr>
              <a:spcBef>
                <a:spcPts val="800"/>
              </a:spcBef>
              <a:buClr>
                <a:schemeClr val="accent3"/>
              </a:buClr>
              <a:buFont typeface="Arial" panose="020B0604020202020204" pitchFamily="34" charset="0"/>
              <a:buChar char="•"/>
            </a:pPr>
            <a:r>
              <a:rPr lang="en-US" altLang="zh-CN" sz="1600" dirty="0">
                <a:solidFill>
                  <a:schemeClr val="bg1"/>
                </a:solidFill>
                <a:latin typeface="Arial" panose="020B0604020202020204" pitchFamily="34" charset="0"/>
                <a:ea typeface="Inter Display" panose="02000503000000020004" pitchFamily="2" charset="0"/>
                <a:cs typeface="Arial" panose="020B0604020202020204" pitchFamily="34" charset="0"/>
              </a:rPr>
              <a:t>Kết cấu khắp miệng của bạn</a:t>
            </a:r>
          </a:p>
          <a:p>
            <a:pPr>
              <a:spcBef>
                <a:spcPts val="800"/>
              </a:spcBef>
              <a:buClr>
                <a:schemeClr val="accent3"/>
              </a:buClr>
              <a:buFont typeface="Arial" panose="020B0604020202020204" pitchFamily="34" charset="0"/>
              <a:buChar char="•"/>
            </a:pPr>
            <a:r>
              <a:rPr lang="en-US" altLang="zh-CN" sz="1600" dirty="0" err="1">
                <a:solidFill>
                  <a:schemeClr val="bg1"/>
                </a:solidFill>
                <a:latin typeface="Arial" panose="020B0604020202020204" pitchFamily="34" charset="0"/>
                <a:ea typeface="Inter Display" panose="02000503000000020004" pitchFamily="2" charset="0"/>
                <a:cs typeface="Arial" panose="020B0604020202020204" pitchFamily="34" charset="0"/>
              </a:rPr>
              <a:t>Độ</a:t>
            </a:r>
            <a:r>
              <a:rPr lang="en-US" altLang="zh-CN" sz="1600" dirty="0">
                <a:solidFill>
                  <a:schemeClr val="bg1"/>
                </a:solidFill>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chemeClr val="bg1"/>
                </a:solidFill>
                <a:latin typeface="Arial" panose="020B0604020202020204" pitchFamily="34" charset="0"/>
                <a:ea typeface="Inter Display" panose="02000503000000020004" pitchFamily="2" charset="0"/>
                <a:cs typeface="Arial" panose="020B0604020202020204" pitchFamily="34" charset="0"/>
              </a:rPr>
              <a:t>chát</a:t>
            </a:r>
            <a:r>
              <a:rPr lang="en-US" altLang="zh-CN" sz="1600" dirty="0">
                <a:solidFill>
                  <a:schemeClr val="bg1"/>
                </a:solidFill>
                <a:latin typeface="Arial" panose="020B0604020202020204" pitchFamily="34" charset="0"/>
                <a:ea typeface="Inter Display" panose="02000503000000020004" pitchFamily="2" charset="0"/>
                <a:cs typeface="Arial" panose="020B0604020202020204" pitchFamily="34" charset="0"/>
              </a:rPr>
              <a:t> mạnh làm khô lưỡi và răng của bạn và gây cảm giác se trên nướu của bạn</a:t>
            </a:r>
          </a:p>
          <a:p>
            <a:pPr marL="0" indent="0">
              <a:spcBef>
                <a:spcPts val="800"/>
              </a:spcBef>
              <a:buClr>
                <a:schemeClr val="accent3"/>
              </a:buClr>
              <a:buNone/>
            </a:pPr>
            <a:r>
              <a:rPr lang="en-US" altLang="zh-CN" sz="1600" dirty="0">
                <a:solidFill>
                  <a:schemeClr val="bg1"/>
                </a:solidFill>
                <a:latin typeface="Arial" panose="020B0604020202020204" pitchFamily="34" charset="0"/>
                <a:ea typeface="Inter Display" panose="02000503000000020004" pitchFamily="2" charset="0"/>
                <a:cs typeface="Arial" panose="020B0604020202020204" pitchFamily="34" charset="0"/>
              </a:rPr>
              <a:t>So sánh:</a:t>
            </a:r>
          </a:p>
          <a:p>
            <a:pPr>
              <a:spcBef>
                <a:spcPts val="800"/>
              </a:spcBef>
              <a:buClr>
                <a:schemeClr val="accent3"/>
              </a:buClr>
              <a:buFont typeface="Arial" panose="020B0604020202020204" pitchFamily="34" charset="0"/>
              <a:buChar char="•"/>
            </a:pPr>
            <a:r>
              <a:rPr lang="en-US" altLang="zh-CN" sz="1600" dirty="0">
                <a:solidFill>
                  <a:schemeClr val="bg1"/>
                </a:solidFill>
                <a:latin typeface="Arial" panose="020B0604020202020204" pitchFamily="34" charset="0"/>
                <a:ea typeface="Inter Display" panose="02000503000000020004" pitchFamily="2" charset="0"/>
                <a:cs typeface="Arial" panose="020B0604020202020204" pitchFamily="34" charset="0"/>
              </a:rPr>
              <a:t>Trà pha mạnh để nguội.</a:t>
            </a:r>
          </a:p>
        </p:txBody>
      </p:sp>
      <p:pic>
        <p:nvPicPr>
          <p:cNvPr id="3" name="Picture 2">
            <a:extLst>
              <a:ext uri="{FF2B5EF4-FFF2-40B4-BE49-F238E27FC236}">
                <a16:creationId xmlns:a16="http://schemas.microsoft.com/office/drawing/2014/main" id="{AA1E15AF-AA28-9665-6713-4A23EE750A86}"/>
              </a:ext>
            </a:extLst>
          </p:cNvPr>
          <p:cNvPicPr>
            <a:picLocks noChangeAspect="1"/>
          </p:cNvPicPr>
          <p:nvPr/>
        </p:nvPicPr>
        <p:blipFill>
          <a:blip r:embed="rId3"/>
          <a:srcRect l="28252" r="28252"/>
          <a:stretch/>
        </p:blipFill>
        <p:spPr>
          <a:xfrm>
            <a:off x="0" y="0"/>
            <a:ext cx="4467828" cy="6858000"/>
          </a:xfrm>
          <a:prstGeom prst="rect">
            <a:avLst/>
          </a:prstGeom>
        </p:spPr>
      </p:pic>
      <p:sp>
        <p:nvSpPr>
          <p:cNvPr id="5" name="Title 2">
            <a:extLst>
              <a:ext uri="{FF2B5EF4-FFF2-40B4-BE49-F238E27FC236}">
                <a16:creationId xmlns:a16="http://schemas.microsoft.com/office/drawing/2014/main" id="{3E0C658F-4F7D-FA0A-049F-E2CC184D1D10}"/>
              </a:ext>
            </a:extLst>
          </p:cNvPr>
          <p:cNvSpPr txBox="1"/>
          <p:nvPr/>
        </p:nvSpPr>
        <p:spPr>
          <a:xfrm>
            <a:off x="7201540" y="909503"/>
            <a:ext cx="6158452" cy="1325562"/>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CHÁT</a:t>
            </a:r>
            <a:endParaRPr lang="en-US" b="1"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id="{8F8CDA26-9A18-F851-34F0-41B95CA7207C}"/>
              </a:ext>
            </a:extLst>
          </p:cNvPr>
          <p:cNvSpPr/>
          <p:nvPr/>
        </p:nvSpPr>
        <p:spPr>
          <a:xfrm>
            <a:off x="5193959" y="2097052"/>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2" name="Oval 11">
            <a:extLst>
              <a:ext uri="{FF2B5EF4-FFF2-40B4-BE49-F238E27FC236}">
                <a16:creationId xmlns:a16="http://schemas.microsoft.com/office/drawing/2014/main" id="{1534AFB2-DFCD-D876-280F-18E6ED0FBEF9}"/>
              </a:ext>
            </a:extLst>
          </p:cNvPr>
          <p:cNvSpPr/>
          <p:nvPr/>
        </p:nvSpPr>
        <p:spPr>
          <a:xfrm>
            <a:off x="5193959" y="2436455"/>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4" name="Oval 13">
            <a:extLst>
              <a:ext uri="{FF2B5EF4-FFF2-40B4-BE49-F238E27FC236}">
                <a16:creationId xmlns:a16="http://schemas.microsoft.com/office/drawing/2014/main" id="{6FE10482-6257-DFC9-6E3C-0D3F3273EC4A}"/>
              </a:ext>
            </a:extLst>
          </p:cNvPr>
          <p:cNvSpPr/>
          <p:nvPr/>
        </p:nvSpPr>
        <p:spPr>
          <a:xfrm>
            <a:off x="5193959" y="2775857"/>
            <a:ext cx="272668" cy="272668"/>
          </a:xfrm>
          <a:prstGeom prst="ellipse">
            <a:avLst/>
          </a:prstGeom>
          <a:solidFill>
            <a:srgbClr val="CDF4E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5" name="Oval 14">
            <a:extLst>
              <a:ext uri="{FF2B5EF4-FFF2-40B4-BE49-F238E27FC236}">
                <a16:creationId xmlns:a16="http://schemas.microsoft.com/office/drawing/2014/main" id="{E19D1DF9-EF55-0379-6CC8-B839A51E8862}"/>
              </a:ext>
            </a:extLst>
          </p:cNvPr>
          <p:cNvSpPr/>
          <p:nvPr/>
        </p:nvSpPr>
        <p:spPr>
          <a:xfrm>
            <a:off x="5193959" y="3115260"/>
            <a:ext cx="272668" cy="272668"/>
          </a:xfrm>
          <a:prstGeom prst="ellipse">
            <a:avLst/>
          </a:prstGeom>
          <a:solidFill>
            <a:srgbClr val="BCEF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6" name="Oval 15">
            <a:extLst>
              <a:ext uri="{FF2B5EF4-FFF2-40B4-BE49-F238E27FC236}">
                <a16:creationId xmlns:a16="http://schemas.microsoft.com/office/drawing/2014/main" id="{7519E4BD-AF6E-B943-85AE-A8C9F4EDDAED}"/>
              </a:ext>
            </a:extLst>
          </p:cNvPr>
          <p:cNvSpPr/>
          <p:nvPr/>
        </p:nvSpPr>
        <p:spPr>
          <a:xfrm>
            <a:off x="5193959" y="3454663"/>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7" name="Oval 16">
            <a:extLst>
              <a:ext uri="{FF2B5EF4-FFF2-40B4-BE49-F238E27FC236}">
                <a16:creationId xmlns:a16="http://schemas.microsoft.com/office/drawing/2014/main" id="{3039F865-869B-91B4-3D63-43DCBCBCFFE5}"/>
              </a:ext>
            </a:extLst>
          </p:cNvPr>
          <p:cNvSpPr/>
          <p:nvPr/>
        </p:nvSpPr>
        <p:spPr>
          <a:xfrm>
            <a:off x="5193959" y="3794065"/>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8" name="Oval 17">
            <a:extLst>
              <a:ext uri="{FF2B5EF4-FFF2-40B4-BE49-F238E27FC236}">
                <a16:creationId xmlns:a16="http://schemas.microsoft.com/office/drawing/2014/main" id="{840A2751-15FA-E1B4-2E74-510A45243309}"/>
              </a:ext>
            </a:extLst>
          </p:cNvPr>
          <p:cNvSpPr/>
          <p:nvPr/>
        </p:nvSpPr>
        <p:spPr>
          <a:xfrm>
            <a:off x="5193959" y="4133468"/>
            <a:ext cx="272668" cy="272668"/>
          </a:xfrm>
          <a:prstGeom prst="ellipse">
            <a:avLst/>
          </a:prstGeom>
          <a:solidFill>
            <a:srgbClr val="89E5D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9" name="Oval 18">
            <a:extLst>
              <a:ext uri="{FF2B5EF4-FFF2-40B4-BE49-F238E27FC236}">
                <a16:creationId xmlns:a16="http://schemas.microsoft.com/office/drawing/2014/main" id="{70087402-724F-0B25-3A62-876EFB270ECD}"/>
              </a:ext>
            </a:extLst>
          </p:cNvPr>
          <p:cNvSpPr/>
          <p:nvPr/>
        </p:nvSpPr>
        <p:spPr>
          <a:xfrm>
            <a:off x="5193959" y="4472871"/>
            <a:ext cx="272668" cy="272668"/>
          </a:xfrm>
          <a:prstGeom prst="ellipse">
            <a:avLst/>
          </a:prstGeom>
          <a:solidFill>
            <a:srgbClr val="39C5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0" name="Oval 19">
            <a:extLst>
              <a:ext uri="{FF2B5EF4-FFF2-40B4-BE49-F238E27FC236}">
                <a16:creationId xmlns:a16="http://schemas.microsoft.com/office/drawing/2014/main" id="{C074066C-C826-E33A-C906-7A7D91843908}"/>
              </a:ext>
            </a:extLst>
          </p:cNvPr>
          <p:cNvSpPr/>
          <p:nvPr/>
        </p:nvSpPr>
        <p:spPr>
          <a:xfrm>
            <a:off x="5193959" y="4806617"/>
            <a:ext cx="272668" cy="272668"/>
          </a:xfrm>
          <a:prstGeom prst="ellipse">
            <a:avLst/>
          </a:prstGeom>
          <a:solidFill>
            <a:srgbClr val="29BE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3" name="Oval 22">
            <a:extLst>
              <a:ext uri="{FF2B5EF4-FFF2-40B4-BE49-F238E27FC236}">
                <a16:creationId xmlns:a16="http://schemas.microsoft.com/office/drawing/2014/main" id="{FDB0A636-BCC6-F94B-322F-09725B89F02E}"/>
              </a:ext>
            </a:extLst>
          </p:cNvPr>
          <p:cNvSpPr/>
          <p:nvPr/>
        </p:nvSpPr>
        <p:spPr>
          <a:xfrm>
            <a:off x="5193959" y="5146019"/>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4" name="Oval 23">
            <a:extLst>
              <a:ext uri="{FF2B5EF4-FFF2-40B4-BE49-F238E27FC236}">
                <a16:creationId xmlns:a16="http://schemas.microsoft.com/office/drawing/2014/main" id="{9773824B-FC18-3806-6079-520EEC1AD460}"/>
              </a:ext>
            </a:extLst>
          </p:cNvPr>
          <p:cNvSpPr/>
          <p:nvPr/>
        </p:nvSpPr>
        <p:spPr>
          <a:xfrm>
            <a:off x="5193959" y="5485422"/>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6" name="Content Placeholder 2">
            <a:extLst>
              <a:ext uri="{FF2B5EF4-FFF2-40B4-BE49-F238E27FC236}">
                <a16:creationId xmlns:a16="http://schemas.microsoft.com/office/drawing/2014/main" id="{75E2CFD2-4B39-DACB-0A8A-F966BF84C709}"/>
              </a:ext>
            </a:extLst>
          </p:cNvPr>
          <p:cNvSpPr txBox="1"/>
          <p:nvPr/>
        </p:nvSpPr>
        <p:spPr>
          <a:xfrm>
            <a:off x="5485736" y="2084134"/>
            <a:ext cx="1145952"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altLang="zh-CN" sz="1400" dirty="0">
                <a:solidFill>
                  <a:schemeClr val="bg1"/>
                </a:solidFill>
                <a:latin typeface="Arial" panose="020B0604020202020204" pitchFamily="34" charset="0"/>
              </a:rPr>
              <a:t>Thấp</a:t>
            </a:r>
          </a:p>
        </p:txBody>
      </p:sp>
      <p:sp>
        <p:nvSpPr>
          <p:cNvPr id="29" name="Content Placeholder 2">
            <a:extLst>
              <a:ext uri="{FF2B5EF4-FFF2-40B4-BE49-F238E27FC236}">
                <a16:creationId xmlns:a16="http://schemas.microsoft.com/office/drawing/2014/main" id="{41CB6BB5-DA23-C516-07D7-B60438D231FE}"/>
              </a:ext>
            </a:extLst>
          </p:cNvPr>
          <p:cNvSpPr txBox="1"/>
          <p:nvPr/>
        </p:nvSpPr>
        <p:spPr>
          <a:xfrm>
            <a:off x="5485735" y="3789408"/>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2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altLang="zh-CN" sz="1200" dirty="0">
                <a:solidFill>
                  <a:schemeClr val="bg1"/>
                </a:solidFill>
                <a:latin typeface="Arial" panose="020B0604020202020204" pitchFamily="34" charset="0"/>
              </a:rPr>
              <a:t>Trung bình</a:t>
            </a:r>
          </a:p>
        </p:txBody>
      </p:sp>
      <p:sp>
        <p:nvSpPr>
          <p:cNvPr id="31" name="Content Placeholder 2">
            <a:extLst>
              <a:ext uri="{FF2B5EF4-FFF2-40B4-BE49-F238E27FC236}">
                <a16:creationId xmlns:a16="http://schemas.microsoft.com/office/drawing/2014/main" id="{925EBA32-CE0E-3C6A-2917-5928D5469A0F}"/>
              </a:ext>
            </a:extLst>
          </p:cNvPr>
          <p:cNvSpPr txBox="1"/>
          <p:nvPr/>
        </p:nvSpPr>
        <p:spPr>
          <a:xfrm>
            <a:off x="5485736" y="5483817"/>
            <a:ext cx="1030482"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altLang="zh-CN" sz="1400" dirty="0">
                <a:solidFill>
                  <a:schemeClr val="bg1"/>
                </a:solidFill>
                <a:latin typeface="Arial" panose="020B0604020202020204" pitchFamily="34" charset="0"/>
              </a:rPr>
              <a:t>Cao</a:t>
            </a:r>
          </a:p>
        </p:txBody>
      </p:sp>
      <p:sp>
        <p:nvSpPr>
          <p:cNvPr id="2" name="Title 2">
            <a:extLst>
              <a:ext uri="{FF2B5EF4-FFF2-40B4-BE49-F238E27FC236}">
                <a16:creationId xmlns:a16="http://schemas.microsoft.com/office/drawing/2014/main" id="{E32223C1-07FA-B773-6FB0-7621D7256FD8}"/>
              </a:ext>
            </a:extLst>
          </p:cNvPr>
          <p:cNvSpPr txBox="1"/>
          <p:nvPr/>
        </p:nvSpPr>
        <p:spPr>
          <a:xfrm>
            <a:off x="5091323" y="1452343"/>
            <a:ext cx="1575892" cy="565056"/>
          </a:xfrm>
          <a:prstGeom prst="rect">
            <a:avLst/>
          </a:prstGeom>
        </p:spPr>
        <p:txBody>
          <a:bodyPr anchor="t">
            <a:normAutofit lnSpcReduction="1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600" b="1" dirty="0">
                <a:solidFill>
                  <a:schemeClr val="accent3"/>
                </a:solidFill>
                <a:latin typeface="Arial" panose="020B0604020202020204" pitchFamily="34" charset="0"/>
                <a:cs typeface="Arial" panose="020B0604020202020204" pitchFamily="34" charset="0"/>
              </a:rPr>
              <a:t>THANG ĐO ĐỘ CHÁT</a:t>
            </a:r>
          </a:p>
        </p:txBody>
      </p:sp>
    </p:spTree>
    <p:extLst>
      <p:ext uri="{BB962C8B-B14F-4D97-AF65-F5344CB8AC3E}">
        <p14:creationId xmlns:p14="http://schemas.microsoft.com/office/powerpoint/2010/main" val="1077823246"/>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987D212-87DB-42B5-6D08-23375D6F40D6}"/>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CA79E24-82FB-BD0E-A283-2D0CA1D9C8EE}"/>
              </a:ext>
            </a:extLst>
          </p:cNvPr>
          <p:cNvSpPr txBox="1"/>
          <p:nvPr/>
        </p:nvSpPr>
        <p:spPr>
          <a:xfrm>
            <a:off x="7499565" y="2017399"/>
            <a:ext cx="4305654" cy="1559000"/>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altLang="zh-CN" sz="1600" dirty="0">
                <a:solidFill>
                  <a:schemeClr val="bg1"/>
                </a:solidFill>
                <a:latin typeface="Arial" panose="020B0604020202020204" pitchFamily="34" charset="0"/>
                <a:ea typeface="Inter Display" panose="02000503000000020004" pitchFamily="2" charset="0"/>
                <a:cs typeface="Arial" panose="020B0604020202020204" pitchFamily="34" charset="0"/>
              </a:rPr>
              <a:t>Xoay rượu quanh miệng để phủ lên lưỡi, má và vòm miệng. Nói chung, nồng độ cồn càng cao </a:t>
            </a:r>
            <a:r>
              <a:rPr lang="en-US" altLang="zh-CN" sz="1600" dirty="0" err="1">
                <a:solidFill>
                  <a:schemeClr val="bg1"/>
                </a:solidFill>
                <a:latin typeface="Arial" panose="020B0604020202020204" pitchFamily="34" charset="0"/>
                <a:ea typeface="Inter Display" panose="02000503000000020004" pitchFamily="2" charset="0"/>
                <a:cs typeface="Arial" panose="020B0604020202020204" pitchFamily="34" charset="0"/>
              </a:rPr>
              <a:t>thì</a:t>
            </a:r>
            <a:r>
              <a:rPr lang="en-US" altLang="zh-CN" sz="1600" dirty="0">
                <a:solidFill>
                  <a:schemeClr val="bg1"/>
                </a:solidFill>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chemeClr val="bg1"/>
                </a:solidFill>
                <a:latin typeface="Arial" panose="020B0604020202020204" pitchFamily="34" charset="0"/>
                <a:ea typeface="Inter Display" panose="02000503000000020004" pitchFamily="2" charset="0"/>
                <a:cs typeface="Arial" panose="020B0604020202020204" pitchFamily="34" charset="0"/>
              </a:rPr>
              <a:t>rượu</a:t>
            </a:r>
            <a:r>
              <a:rPr lang="en-US" altLang="zh-CN" sz="1600" dirty="0">
                <a:solidFill>
                  <a:schemeClr val="bg1"/>
                </a:solidFill>
                <a:latin typeface="Arial" panose="020B0604020202020204" pitchFamily="34" charset="0"/>
                <a:ea typeface="Inter Display" panose="02000503000000020004" pitchFamily="2" charset="0"/>
                <a:cs typeface="Arial" panose="020B0604020202020204" pitchFamily="34" charset="0"/>
              </a:rPr>
              <a:t> càng đậm đà.</a:t>
            </a:r>
          </a:p>
          <a:p>
            <a:pPr marL="0" indent="0">
              <a:spcBef>
                <a:spcPts val="800"/>
              </a:spcBef>
              <a:buClr>
                <a:schemeClr val="accent3"/>
              </a:buClr>
              <a:buNone/>
            </a:pPr>
            <a:r>
              <a:rPr lang="en-US" altLang="zh-CN" sz="1600" dirty="0">
                <a:solidFill>
                  <a:schemeClr val="bg1"/>
                </a:solidFill>
                <a:latin typeface="Arial" panose="020B0604020202020204" pitchFamily="34" charset="0"/>
                <a:ea typeface="Inter Display" panose="02000503000000020004" pitchFamily="2" charset="0"/>
                <a:cs typeface="Arial" panose="020B0604020202020204" pitchFamily="34" charset="0"/>
              </a:rPr>
              <a:t>Cảm giác như thế nào:</a:t>
            </a:r>
          </a:p>
          <a:p>
            <a:pPr>
              <a:spcBef>
                <a:spcPts val="217"/>
              </a:spcBef>
              <a:spcAft>
                <a:spcPts val="315"/>
              </a:spcAft>
              <a:buClr>
                <a:schemeClr val="accent3"/>
              </a:buClr>
              <a:buFont typeface="Arial" panose="020B0604020202020204" pitchFamily="34" charset="0"/>
              <a:buChar char="•"/>
            </a:pPr>
            <a:r>
              <a:rPr lang="en-US" altLang="zh-CN" sz="1600" dirty="0">
                <a:solidFill>
                  <a:schemeClr val="bg1"/>
                </a:solidFill>
                <a:effectLst/>
                <a:latin typeface="Arial" panose="020B0604020202020204" pitchFamily="34" charset="0"/>
              </a:rPr>
              <a:t>Rượu nhẹ: cảm giác nhẹ hơn, loãng hơn, ít nhớt hơn</a:t>
            </a:r>
          </a:p>
          <a:p>
            <a:pPr>
              <a:spcBef>
                <a:spcPts val="217"/>
              </a:spcBef>
              <a:spcAft>
                <a:spcPts val="315"/>
              </a:spcAft>
              <a:buClr>
                <a:schemeClr val="accent3"/>
              </a:buClr>
              <a:buFont typeface="Arial" panose="020B0604020202020204" pitchFamily="34" charset="0"/>
              <a:buChar char="•"/>
            </a:pPr>
            <a:r>
              <a:rPr lang="en-US" altLang="zh-CN" sz="1600" dirty="0">
                <a:solidFill>
                  <a:schemeClr val="bg1"/>
                </a:solidFill>
                <a:effectLst/>
                <a:latin typeface="Arial" panose="020B0604020202020204" pitchFamily="34" charset="0"/>
              </a:rPr>
              <a:t>Rượu đậm đà: nặng hoặc kem</a:t>
            </a:r>
          </a:p>
          <a:p>
            <a:pPr marL="0" indent="0">
              <a:spcBef>
                <a:spcPts val="800"/>
              </a:spcBef>
              <a:buClr>
                <a:schemeClr val="accent3"/>
              </a:buClr>
              <a:buNone/>
            </a:pPr>
            <a:r>
              <a:rPr lang="en-US" altLang="zh-CN" sz="1600" dirty="0">
                <a:solidFill>
                  <a:schemeClr val="bg1"/>
                </a:solidFill>
                <a:latin typeface="Arial" panose="020B0604020202020204" pitchFamily="34" charset="0"/>
                <a:ea typeface="Inter Display" panose="02000503000000020004" pitchFamily="2" charset="0"/>
                <a:cs typeface="Arial" panose="020B0604020202020204" pitchFamily="34" charset="0"/>
              </a:rPr>
              <a:t>So sánh:</a:t>
            </a:r>
          </a:p>
          <a:p>
            <a:pPr>
              <a:spcBef>
                <a:spcPts val="800"/>
              </a:spcBef>
              <a:buClr>
                <a:schemeClr val="accent3"/>
              </a:buClr>
              <a:buFont typeface="Arial" panose="020B0604020202020204" pitchFamily="34" charset="0"/>
              <a:buChar char="•"/>
            </a:pPr>
            <a:r>
              <a:rPr lang="en-US" altLang="zh-CN" sz="1600" dirty="0">
                <a:solidFill>
                  <a:schemeClr val="bg1"/>
                </a:solidFill>
                <a:latin typeface="Arial" panose="020B0604020202020204" pitchFamily="34" charset="0"/>
                <a:ea typeface="Inter Display" panose="02000503000000020004" pitchFamily="2" charset="0"/>
                <a:cs typeface="Arial" panose="020B0604020202020204" pitchFamily="34" charset="0"/>
              </a:rPr>
              <a:t>Rượu nhẹ: sữa không béo</a:t>
            </a:r>
          </a:p>
          <a:p>
            <a:pPr>
              <a:spcBef>
                <a:spcPts val="800"/>
              </a:spcBef>
              <a:buClr>
                <a:schemeClr val="accent3"/>
              </a:buClr>
              <a:buFont typeface="Arial" panose="020B0604020202020204" pitchFamily="34" charset="0"/>
              <a:buChar char="•"/>
            </a:pPr>
            <a:r>
              <a:rPr lang="en-US" altLang="zh-CN" sz="1600" dirty="0">
                <a:solidFill>
                  <a:schemeClr val="bg1"/>
                </a:solidFill>
                <a:latin typeface="Arial" panose="020B0604020202020204" pitchFamily="34" charset="0"/>
                <a:ea typeface="Inter Display" panose="02000503000000020004" pitchFamily="2" charset="0"/>
                <a:cs typeface="Arial" panose="020B0604020202020204" pitchFamily="34" charset="0"/>
              </a:rPr>
              <a:t>Rượu vừa: sữa nguyên kem</a:t>
            </a:r>
          </a:p>
          <a:p>
            <a:pPr>
              <a:spcBef>
                <a:spcPts val="800"/>
              </a:spcBef>
              <a:buClr>
                <a:schemeClr val="accent3"/>
              </a:buClr>
              <a:buFont typeface="Arial" panose="020B0604020202020204" pitchFamily="34" charset="0"/>
              <a:buChar char="•"/>
            </a:pPr>
            <a:r>
              <a:rPr lang="en-US" altLang="zh-CN" sz="1600" dirty="0">
                <a:solidFill>
                  <a:schemeClr val="bg1"/>
                </a:solidFill>
                <a:latin typeface="Arial" panose="020B0604020202020204" pitchFamily="34" charset="0"/>
                <a:ea typeface="Inter Display" panose="02000503000000020004" pitchFamily="2" charset="0"/>
                <a:cs typeface="Arial" panose="020B0604020202020204" pitchFamily="34" charset="0"/>
              </a:rPr>
              <a:t>Rượu rất đậm đà: kem đặc</a:t>
            </a:r>
          </a:p>
        </p:txBody>
      </p:sp>
      <p:pic>
        <p:nvPicPr>
          <p:cNvPr id="3" name="Picture 2">
            <a:extLst>
              <a:ext uri="{FF2B5EF4-FFF2-40B4-BE49-F238E27FC236}">
                <a16:creationId xmlns:a16="http://schemas.microsoft.com/office/drawing/2014/main" id="{AA1E15AF-AA28-9665-6713-4A23EE750A86}"/>
              </a:ext>
            </a:extLst>
          </p:cNvPr>
          <p:cNvPicPr>
            <a:picLocks noChangeAspect="1"/>
          </p:cNvPicPr>
          <p:nvPr/>
        </p:nvPicPr>
        <p:blipFill>
          <a:blip r:embed="rId3"/>
          <a:srcRect l="1070" r="1070"/>
          <a:stretch/>
        </p:blipFill>
        <p:spPr>
          <a:xfrm>
            <a:off x="0" y="0"/>
            <a:ext cx="4467828" cy="6858000"/>
          </a:xfrm>
          <a:prstGeom prst="rect">
            <a:avLst/>
          </a:prstGeom>
        </p:spPr>
      </p:pic>
      <p:sp>
        <p:nvSpPr>
          <p:cNvPr id="5" name="Title 2">
            <a:extLst>
              <a:ext uri="{FF2B5EF4-FFF2-40B4-BE49-F238E27FC236}">
                <a16:creationId xmlns:a16="http://schemas.microsoft.com/office/drawing/2014/main" id="{3E0C658F-4F7D-FA0A-049F-E2CC184D1D10}"/>
              </a:ext>
            </a:extLst>
          </p:cNvPr>
          <p:cNvSpPr txBox="1"/>
          <p:nvPr/>
        </p:nvSpPr>
        <p:spPr>
          <a:xfrm>
            <a:off x="7201540" y="909503"/>
            <a:ext cx="6158452" cy="1325562"/>
          </a:xfrm>
          <a:prstGeom prst="rect">
            <a:avLst/>
          </a:prstGeom>
        </p:spPr>
        <p:txBody>
          <a:bodyPr anchor="t">
            <a:normAutofit/>
          </a:bodyPr>
          <a:lstStyle>
            <a:lvl1pPr algn="l" defTabSz="914453" rtl="0" eaLnBrk="1" latinLnBrk="0" hangingPunct="1">
              <a:lnSpc>
                <a:spcPct val="80000"/>
              </a:lnSpc>
              <a:spcBef>
                <a:spcPct val="0"/>
              </a:spcBef>
              <a:buNone/>
              <a:defRPr sz="50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altLang="zh-CN" sz="5000" b="1" dirty="0">
                <a:solidFill>
                  <a:schemeClr val="accent3"/>
                </a:solidFill>
                <a:latin typeface="Arial" panose="020B0604020202020204" pitchFamily="34" charset="0"/>
                <a:cs typeface="Arial" panose="020B0604020202020204" pitchFamily="34" charset="0"/>
              </a:rPr>
              <a:t>ĐỘ ĐẬM ĐÀ</a:t>
            </a:r>
            <a:endParaRPr lang="en-US" sz="5400" b="1"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id="{8F8CDA26-9A18-F851-34F0-41B95CA7207C}"/>
              </a:ext>
            </a:extLst>
          </p:cNvPr>
          <p:cNvSpPr/>
          <p:nvPr/>
        </p:nvSpPr>
        <p:spPr>
          <a:xfrm>
            <a:off x="5193959" y="2097052"/>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2" name="Oval 11">
            <a:extLst>
              <a:ext uri="{FF2B5EF4-FFF2-40B4-BE49-F238E27FC236}">
                <a16:creationId xmlns:a16="http://schemas.microsoft.com/office/drawing/2014/main" id="{1534AFB2-DFCD-D876-280F-18E6ED0FBEF9}"/>
              </a:ext>
            </a:extLst>
          </p:cNvPr>
          <p:cNvSpPr/>
          <p:nvPr/>
        </p:nvSpPr>
        <p:spPr>
          <a:xfrm>
            <a:off x="5193959" y="2436455"/>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4" name="Oval 13">
            <a:extLst>
              <a:ext uri="{FF2B5EF4-FFF2-40B4-BE49-F238E27FC236}">
                <a16:creationId xmlns:a16="http://schemas.microsoft.com/office/drawing/2014/main" id="{6FE10482-6257-DFC9-6E3C-0D3F3273EC4A}"/>
              </a:ext>
            </a:extLst>
          </p:cNvPr>
          <p:cNvSpPr/>
          <p:nvPr/>
        </p:nvSpPr>
        <p:spPr>
          <a:xfrm>
            <a:off x="5193959" y="2775857"/>
            <a:ext cx="272668" cy="272668"/>
          </a:xfrm>
          <a:prstGeom prst="ellipse">
            <a:avLst/>
          </a:prstGeom>
          <a:solidFill>
            <a:srgbClr val="CDF4E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5" name="Oval 14">
            <a:extLst>
              <a:ext uri="{FF2B5EF4-FFF2-40B4-BE49-F238E27FC236}">
                <a16:creationId xmlns:a16="http://schemas.microsoft.com/office/drawing/2014/main" id="{E19D1DF9-EF55-0379-6CC8-B839A51E8862}"/>
              </a:ext>
            </a:extLst>
          </p:cNvPr>
          <p:cNvSpPr/>
          <p:nvPr/>
        </p:nvSpPr>
        <p:spPr>
          <a:xfrm>
            <a:off x="5193959" y="3115260"/>
            <a:ext cx="272668" cy="272668"/>
          </a:xfrm>
          <a:prstGeom prst="ellipse">
            <a:avLst/>
          </a:prstGeom>
          <a:solidFill>
            <a:srgbClr val="BCEF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6" name="Oval 15">
            <a:extLst>
              <a:ext uri="{FF2B5EF4-FFF2-40B4-BE49-F238E27FC236}">
                <a16:creationId xmlns:a16="http://schemas.microsoft.com/office/drawing/2014/main" id="{7519E4BD-AF6E-B943-85AE-A8C9F4EDDAED}"/>
              </a:ext>
            </a:extLst>
          </p:cNvPr>
          <p:cNvSpPr/>
          <p:nvPr/>
        </p:nvSpPr>
        <p:spPr>
          <a:xfrm>
            <a:off x="5193959" y="3454663"/>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7" name="Oval 16">
            <a:extLst>
              <a:ext uri="{FF2B5EF4-FFF2-40B4-BE49-F238E27FC236}">
                <a16:creationId xmlns:a16="http://schemas.microsoft.com/office/drawing/2014/main" id="{3039F865-869B-91B4-3D63-43DCBCBCFFE5}"/>
              </a:ext>
            </a:extLst>
          </p:cNvPr>
          <p:cNvSpPr/>
          <p:nvPr/>
        </p:nvSpPr>
        <p:spPr>
          <a:xfrm>
            <a:off x="5193959" y="3794065"/>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8" name="Oval 17">
            <a:extLst>
              <a:ext uri="{FF2B5EF4-FFF2-40B4-BE49-F238E27FC236}">
                <a16:creationId xmlns:a16="http://schemas.microsoft.com/office/drawing/2014/main" id="{840A2751-15FA-E1B4-2E74-510A45243309}"/>
              </a:ext>
            </a:extLst>
          </p:cNvPr>
          <p:cNvSpPr/>
          <p:nvPr/>
        </p:nvSpPr>
        <p:spPr>
          <a:xfrm>
            <a:off x="5193959" y="4133468"/>
            <a:ext cx="272668" cy="272668"/>
          </a:xfrm>
          <a:prstGeom prst="ellipse">
            <a:avLst/>
          </a:prstGeom>
          <a:solidFill>
            <a:srgbClr val="89E5D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9" name="Oval 18">
            <a:extLst>
              <a:ext uri="{FF2B5EF4-FFF2-40B4-BE49-F238E27FC236}">
                <a16:creationId xmlns:a16="http://schemas.microsoft.com/office/drawing/2014/main" id="{70087402-724F-0B25-3A62-876EFB270ECD}"/>
              </a:ext>
            </a:extLst>
          </p:cNvPr>
          <p:cNvSpPr/>
          <p:nvPr/>
        </p:nvSpPr>
        <p:spPr>
          <a:xfrm>
            <a:off x="5193959" y="4472871"/>
            <a:ext cx="272668" cy="272668"/>
          </a:xfrm>
          <a:prstGeom prst="ellipse">
            <a:avLst/>
          </a:prstGeom>
          <a:solidFill>
            <a:srgbClr val="39C5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0" name="Oval 19">
            <a:extLst>
              <a:ext uri="{FF2B5EF4-FFF2-40B4-BE49-F238E27FC236}">
                <a16:creationId xmlns:a16="http://schemas.microsoft.com/office/drawing/2014/main" id="{C074066C-C826-E33A-C906-7A7D91843908}"/>
              </a:ext>
            </a:extLst>
          </p:cNvPr>
          <p:cNvSpPr/>
          <p:nvPr/>
        </p:nvSpPr>
        <p:spPr>
          <a:xfrm>
            <a:off x="5193959" y="4806617"/>
            <a:ext cx="272668" cy="272668"/>
          </a:xfrm>
          <a:prstGeom prst="ellipse">
            <a:avLst/>
          </a:prstGeom>
          <a:solidFill>
            <a:srgbClr val="29BE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3" name="Oval 22">
            <a:extLst>
              <a:ext uri="{FF2B5EF4-FFF2-40B4-BE49-F238E27FC236}">
                <a16:creationId xmlns:a16="http://schemas.microsoft.com/office/drawing/2014/main" id="{FDB0A636-BCC6-F94B-322F-09725B89F02E}"/>
              </a:ext>
            </a:extLst>
          </p:cNvPr>
          <p:cNvSpPr/>
          <p:nvPr/>
        </p:nvSpPr>
        <p:spPr>
          <a:xfrm>
            <a:off x="5193959" y="5146019"/>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4" name="Oval 23">
            <a:extLst>
              <a:ext uri="{FF2B5EF4-FFF2-40B4-BE49-F238E27FC236}">
                <a16:creationId xmlns:a16="http://schemas.microsoft.com/office/drawing/2014/main" id="{9773824B-FC18-3806-6079-520EEC1AD460}"/>
              </a:ext>
            </a:extLst>
          </p:cNvPr>
          <p:cNvSpPr/>
          <p:nvPr/>
        </p:nvSpPr>
        <p:spPr>
          <a:xfrm>
            <a:off x="5193959" y="5485422"/>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6" name="Content Placeholder 2">
            <a:extLst>
              <a:ext uri="{FF2B5EF4-FFF2-40B4-BE49-F238E27FC236}">
                <a16:creationId xmlns:a16="http://schemas.microsoft.com/office/drawing/2014/main" id="{75E2CFD2-4B39-DACB-0A8A-F966BF84C709}"/>
              </a:ext>
            </a:extLst>
          </p:cNvPr>
          <p:cNvSpPr txBox="1"/>
          <p:nvPr/>
        </p:nvSpPr>
        <p:spPr>
          <a:xfrm>
            <a:off x="5485735" y="2084134"/>
            <a:ext cx="1324967"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altLang="zh-CN" sz="1400" dirty="0">
                <a:solidFill>
                  <a:schemeClr val="bg1"/>
                </a:solidFill>
                <a:latin typeface="Arial" panose="020B0604020202020204" pitchFamily="34" charset="0"/>
              </a:rPr>
              <a:t>Nhẹ</a:t>
            </a:r>
          </a:p>
        </p:txBody>
      </p:sp>
      <p:sp>
        <p:nvSpPr>
          <p:cNvPr id="29" name="Content Placeholder 2">
            <a:extLst>
              <a:ext uri="{FF2B5EF4-FFF2-40B4-BE49-F238E27FC236}">
                <a16:creationId xmlns:a16="http://schemas.microsoft.com/office/drawing/2014/main" id="{41CB6BB5-DA23-C516-07D7-B60438D231FE}"/>
              </a:ext>
            </a:extLst>
          </p:cNvPr>
          <p:cNvSpPr txBox="1"/>
          <p:nvPr/>
        </p:nvSpPr>
        <p:spPr>
          <a:xfrm>
            <a:off x="5485735" y="3789408"/>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altLang="zh-CN" sz="1400" dirty="0">
                <a:solidFill>
                  <a:schemeClr val="bg1"/>
                </a:solidFill>
                <a:latin typeface="Arial" panose="020B0604020202020204" pitchFamily="34" charset="0"/>
              </a:rPr>
              <a:t>Vừa</a:t>
            </a:r>
          </a:p>
        </p:txBody>
      </p:sp>
      <p:sp>
        <p:nvSpPr>
          <p:cNvPr id="31" name="Content Placeholder 2">
            <a:extLst>
              <a:ext uri="{FF2B5EF4-FFF2-40B4-BE49-F238E27FC236}">
                <a16:creationId xmlns:a16="http://schemas.microsoft.com/office/drawing/2014/main" id="{925EBA32-CE0E-3C6A-2917-5928D5469A0F}"/>
              </a:ext>
            </a:extLst>
          </p:cNvPr>
          <p:cNvSpPr txBox="1"/>
          <p:nvPr/>
        </p:nvSpPr>
        <p:spPr>
          <a:xfrm>
            <a:off x="5485735" y="5483817"/>
            <a:ext cx="1239639"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altLang="zh-CN" sz="1400" dirty="0">
                <a:solidFill>
                  <a:schemeClr val="bg1"/>
                </a:solidFill>
                <a:latin typeface="Arial" panose="020B0604020202020204" pitchFamily="34" charset="0"/>
              </a:rPr>
              <a:t>Đậm đà</a:t>
            </a:r>
          </a:p>
        </p:txBody>
      </p:sp>
      <p:sp>
        <p:nvSpPr>
          <p:cNvPr id="2" name="Title 2">
            <a:extLst>
              <a:ext uri="{FF2B5EF4-FFF2-40B4-BE49-F238E27FC236}">
                <a16:creationId xmlns:a16="http://schemas.microsoft.com/office/drawing/2014/main" id="{E32223C1-07FA-B773-6FB0-7621D7256FD8}"/>
              </a:ext>
            </a:extLst>
          </p:cNvPr>
          <p:cNvSpPr txBox="1"/>
          <p:nvPr/>
        </p:nvSpPr>
        <p:spPr>
          <a:xfrm>
            <a:off x="5091323" y="1452343"/>
            <a:ext cx="1575892" cy="565056"/>
          </a:xfrm>
          <a:prstGeom prst="rect">
            <a:avLst/>
          </a:prstGeom>
        </p:spPr>
        <p:txBody>
          <a:bodyPr anchor="t">
            <a:normAutofit/>
          </a:bodyPr>
          <a:lstStyle>
            <a:lvl1pPr algn="l" defTabSz="914453" rtl="0" eaLnBrk="1" latinLnBrk="0" hangingPunct="1">
              <a:lnSpc>
                <a:spcPct val="80000"/>
              </a:lnSpc>
              <a:spcBef>
                <a:spcPct val="0"/>
              </a:spcBef>
              <a:buNone/>
              <a:defRPr sz="14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400" b="1" dirty="0">
                <a:solidFill>
                  <a:schemeClr val="accent3"/>
                </a:solidFill>
                <a:latin typeface="Arial" panose="020B0604020202020204" pitchFamily="34" charset="0"/>
                <a:cs typeface="Arial" panose="020B0604020202020204" pitchFamily="34" charset="0"/>
              </a:rPr>
              <a:t>THANG ĐO ĐỘ ĐẬM ĐÀ</a:t>
            </a:r>
          </a:p>
        </p:txBody>
      </p:sp>
    </p:spTree>
    <p:extLst>
      <p:ext uri="{BB962C8B-B14F-4D97-AF65-F5344CB8AC3E}">
        <p14:creationId xmlns:p14="http://schemas.microsoft.com/office/powerpoint/2010/main" val="1543415483"/>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987D212-87DB-42B5-6D08-23375D6F40D6}"/>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CA79E24-82FB-BD0E-A283-2D0CA1D9C8EE}"/>
              </a:ext>
            </a:extLst>
          </p:cNvPr>
          <p:cNvSpPr txBox="1"/>
          <p:nvPr/>
        </p:nvSpPr>
        <p:spPr>
          <a:xfrm>
            <a:off x="7201540" y="2182759"/>
            <a:ext cx="4467828" cy="1559000"/>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48"/>
              </a:spcBef>
              <a:spcAft>
                <a:spcPts val="217"/>
              </a:spcAft>
              <a:buClr>
                <a:schemeClr val="accent3"/>
              </a:buClr>
              <a:buNone/>
            </a:pPr>
            <a:r>
              <a:rPr lang="en-US" altLang="zh-CN" sz="1600"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Cảm giác như thế nào:</a:t>
            </a:r>
            <a:endParaRPr lang="en-AU" sz="1600" dirty="0">
              <a:solidFill>
                <a:schemeClr val="bg1"/>
              </a:solidFill>
              <a:effectLst/>
              <a:latin typeface="Arial" panose="020B0604020202020204" pitchFamily="34" charset="0"/>
              <a:ea typeface="Inter Display" panose="02000503000000020004" pitchFamily="2" charset="0"/>
              <a:cs typeface="Arial" panose="020B0604020202020204" pitchFamily="34" charset="0"/>
            </a:endParaRPr>
          </a:p>
          <a:p>
            <a:pPr>
              <a:spcBef>
                <a:spcPts val="217"/>
              </a:spcBef>
              <a:spcAft>
                <a:spcPts val="315"/>
              </a:spcAft>
              <a:buClr>
                <a:schemeClr val="accent3"/>
              </a:buClr>
              <a:buFont typeface="Arial" panose="020B0604020202020204" pitchFamily="34" charset="0"/>
              <a:buChar char="•"/>
            </a:pPr>
            <a:r>
              <a:rPr lang="en-US" altLang="zh-CN" sz="1600"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Nóng ở giữa lưỡi, cổ họng và ngực</a:t>
            </a:r>
          </a:p>
          <a:p>
            <a:pPr>
              <a:spcBef>
                <a:spcPts val="217"/>
              </a:spcBef>
              <a:spcAft>
                <a:spcPts val="315"/>
              </a:spcAft>
              <a:buClr>
                <a:schemeClr val="accent3"/>
              </a:buClr>
              <a:buFont typeface="Arial" panose="020B0604020202020204" pitchFamily="34" charset="0"/>
              <a:buChar char="•"/>
            </a:pPr>
            <a:r>
              <a:rPr lang="en-US" altLang="zh-CN" sz="1600"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Rượu vang cường hóa sẽ tạo ra cảm giác ấm áp trong miệng, cổ họng và ngực của bạn</a:t>
            </a:r>
          </a:p>
          <a:p>
            <a:pPr marL="0" indent="0">
              <a:spcBef>
                <a:spcPts val="848"/>
              </a:spcBef>
              <a:spcAft>
                <a:spcPts val="217"/>
              </a:spcAft>
              <a:buClr>
                <a:schemeClr val="accent3"/>
              </a:buClr>
              <a:buNone/>
            </a:pPr>
            <a:r>
              <a:rPr lang="en-US" altLang="zh-CN" sz="1600"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So sánh:</a:t>
            </a:r>
            <a:endParaRPr lang="en-AU" sz="1600" dirty="0">
              <a:solidFill>
                <a:schemeClr val="bg1"/>
              </a:solidFill>
              <a:effectLst/>
              <a:latin typeface="Arial" panose="020B0604020202020204" pitchFamily="34" charset="0"/>
              <a:ea typeface="Inter Display" panose="02000503000000020004" pitchFamily="2" charset="0"/>
              <a:cs typeface="Arial" panose="020B0604020202020204" pitchFamily="34" charset="0"/>
            </a:endParaRPr>
          </a:p>
          <a:p>
            <a:pPr>
              <a:spcBef>
                <a:spcPts val="217"/>
              </a:spcBef>
              <a:spcAft>
                <a:spcPts val="315"/>
              </a:spcAft>
              <a:buClr>
                <a:schemeClr val="accent3"/>
              </a:buClr>
              <a:buFont typeface="Arial" panose="020B0604020202020204" pitchFamily="34" charset="0"/>
              <a:buChar char="•"/>
            </a:pPr>
            <a:r>
              <a:rPr lang="en-US" altLang="zh-CN" sz="1600"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Cảm giác ấm áp, bỏng rát của rượu mạnh.</a:t>
            </a:r>
          </a:p>
          <a:p>
            <a:pPr marL="0" indent="0">
              <a:spcBef>
                <a:spcPts val="848"/>
              </a:spcBef>
              <a:spcAft>
                <a:spcPts val="217"/>
              </a:spcAft>
              <a:buClr>
                <a:schemeClr val="accent3"/>
              </a:buClr>
              <a:buNone/>
            </a:pPr>
            <a:r>
              <a:rPr lang="en-US" altLang="zh-CN" sz="1600"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Hương vị:</a:t>
            </a:r>
            <a:endParaRPr lang="en-AU" sz="1600" dirty="0">
              <a:solidFill>
                <a:schemeClr val="bg1"/>
              </a:solidFill>
              <a:effectLst/>
              <a:latin typeface="Arial" panose="020B0604020202020204" pitchFamily="34" charset="0"/>
              <a:ea typeface="Inter Display" panose="02000503000000020004" pitchFamily="2" charset="0"/>
              <a:cs typeface="Arial" panose="020B0604020202020204" pitchFamily="34" charset="0"/>
            </a:endParaRPr>
          </a:p>
          <a:p>
            <a:pPr>
              <a:spcBef>
                <a:spcPts val="217"/>
              </a:spcBef>
              <a:spcAft>
                <a:spcPts val="315"/>
              </a:spcAft>
              <a:buClr>
                <a:schemeClr val="accent3"/>
              </a:buClr>
              <a:buFont typeface="Arial" panose="020B0604020202020204" pitchFamily="34" charset="0"/>
              <a:buChar char="•"/>
            </a:pPr>
            <a:r>
              <a:rPr lang="en-US" altLang="zh-CN" sz="1600"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Rượu có nồng độ cồn cao có thể có vị chát hoặc ngọt hơn.</a:t>
            </a:r>
          </a:p>
        </p:txBody>
      </p:sp>
      <p:pic>
        <p:nvPicPr>
          <p:cNvPr id="3" name="Picture 2">
            <a:extLst>
              <a:ext uri="{FF2B5EF4-FFF2-40B4-BE49-F238E27FC236}">
                <a16:creationId xmlns:a16="http://schemas.microsoft.com/office/drawing/2014/main" id="{AA1E15AF-AA28-9665-6713-4A23EE750A86}"/>
              </a:ext>
            </a:extLst>
          </p:cNvPr>
          <p:cNvPicPr>
            <a:picLocks noChangeAspect="1"/>
          </p:cNvPicPr>
          <p:nvPr/>
        </p:nvPicPr>
        <p:blipFill>
          <a:blip r:embed="rId3"/>
          <a:srcRect l="1169" r="1169"/>
          <a:stretch/>
        </p:blipFill>
        <p:spPr>
          <a:xfrm>
            <a:off x="0" y="0"/>
            <a:ext cx="4467828" cy="6858000"/>
          </a:xfrm>
          <a:prstGeom prst="rect">
            <a:avLst/>
          </a:prstGeom>
        </p:spPr>
      </p:pic>
      <p:sp>
        <p:nvSpPr>
          <p:cNvPr id="5" name="Title 2">
            <a:extLst>
              <a:ext uri="{FF2B5EF4-FFF2-40B4-BE49-F238E27FC236}">
                <a16:creationId xmlns:a16="http://schemas.microsoft.com/office/drawing/2014/main" id="{3E0C658F-4F7D-FA0A-049F-E2CC184D1D10}"/>
              </a:ext>
            </a:extLst>
          </p:cNvPr>
          <p:cNvSpPr txBox="1"/>
          <p:nvPr/>
        </p:nvSpPr>
        <p:spPr>
          <a:xfrm>
            <a:off x="7201540" y="909503"/>
            <a:ext cx="3962091" cy="1325562"/>
          </a:xfrm>
          <a:prstGeom prst="rect">
            <a:avLst/>
          </a:prstGeom>
        </p:spPr>
        <p:txBody>
          <a:bodyPr anchor="t">
            <a:normAutofit lnSpcReduction="10000"/>
          </a:bodyPr>
          <a:lstStyle>
            <a:lvl1pPr algn="l" defTabSz="914453" rtl="0" eaLnBrk="1" latinLnBrk="0" hangingPunct="1">
              <a:lnSpc>
                <a:spcPct val="80000"/>
              </a:lnSpc>
              <a:spcBef>
                <a:spcPct val="0"/>
              </a:spcBef>
              <a:buNone/>
              <a:defRPr sz="52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altLang="zh-CN" sz="5200" b="1" dirty="0">
                <a:solidFill>
                  <a:schemeClr val="accent3"/>
                </a:solidFill>
                <a:latin typeface="Arial" panose="020B0604020202020204" pitchFamily="34" charset="0"/>
                <a:cs typeface="Arial" panose="020B0604020202020204" pitchFamily="34" charset="0"/>
              </a:rPr>
              <a:t>NỒNG ĐỘ CỒN</a:t>
            </a:r>
            <a:endParaRPr lang="en-US" sz="5400" b="1"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id="{8F8CDA26-9A18-F851-34F0-41B95CA7207C}"/>
              </a:ext>
            </a:extLst>
          </p:cNvPr>
          <p:cNvSpPr/>
          <p:nvPr/>
        </p:nvSpPr>
        <p:spPr>
          <a:xfrm>
            <a:off x="5193959" y="2097052"/>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2" name="Oval 11">
            <a:extLst>
              <a:ext uri="{FF2B5EF4-FFF2-40B4-BE49-F238E27FC236}">
                <a16:creationId xmlns:a16="http://schemas.microsoft.com/office/drawing/2014/main" id="{1534AFB2-DFCD-D876-280F-18E6ED0FBEF9}"/>
              </a:ext>
            </a:extLst>
          </p:cNvPr>
          <p:cNvSpPr/>
          <p:nvPr/>
        </p:nvSpPr>
        <p:spPr>
          <a:xfrm>
            <a:off x="5193959" y="2436455"/>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4" name="Oval 13">
            <a:extLst>
              <a:ext uri="{FF2B5EF4-FFF2-40B4-BE49-F238E27FC236}">
                <a16:creationId xmlns:a16="http://schemas.microsoft.com/office/drawing/2014/main" id="{6FE10482-6257-DFC9-6E3C-0D3F3273EC4A}"/>
              </a:ext>
            </a:extLst>
          </p:cNvPr>
          <p:cNvSpPr/>
          <p:nvPr/>
        </p:nvSpPr>
        <p:spPr>
          <a:xfrm>
            <a:off x="5193959" y="2775857"/>
            <a:ext cx="272668" cy="272668"/>
          </a:xfrm>
          <a:prstGeom prst="ellipse">
            <a:avLst/>
          </a:prstGeom>
          <a:solidFill>
            <a:srgbClr val="CDF4E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5" name="Oval 14">
            <a:extLst>
              <a:ext uri="{FF2B5EF4-FFF2-40B4-BE49-F238E27FC236}">
                <a16:creationId xmlns:a16="http://schemas.microsoft.com/office/drawing/2014/main" id="{E19D1DF9-EF55-0379-6CC8-B839A51E8862}"/>
              </a:ext>
            </a:extLst>
          </p:cNvPr>
          <p:cNvSpPr/>
          <p:nvPr/>
        </p:nvSpPr>
        <p:spPr>
          <a:xfrm>
            <a:off x="5193959" y="3115260"/>
            <a:ext cx="272668" cy="272668"/>
          </a:xfrm>
          <a:prstGeom prst="ellipse">
            <a:avLst/>
          </a:prstGeom>
          <a:solidFill>
            <a:srgbClr val="BCEF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6" name="Oval 15">
            <a:extLst>
              <a:ext uri="{FF2B5EF4-FFF2-40B4-BE49-F238E27FC236}">
                <a16:creationId xmlns:a16="http://schemas.microsoft.com/office/drawing/2014/main" id="{7519E4BD-AF6E-B943-85AE-A8C9F4EDDAED}"/>
              </a:ext>
            </a:extLst>
          </p:cNvPr>
          <p:cNvSpPr/>
          <p:nvPr/>
        </p:nvSpPr>
        <p:spPr>
          <a:xfrm>
            <a:off x="5193959" y="3454663"/>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7" name="Oval 16">
            <a:extLst>
              <a:ext uri="{FF2B5EF4-FFF2-40B4-BE49-F238E27FC236}">
                <a16:creationId xmlns:a16="http://schemas.microsoft.com/office/drawing/2014/main" id="{3039F865-869B-91B4-3D63-43DCBCBCFFE5}"/>
              </a:ext>
            </a:extLst>
          </p:cNvPr>
          <p:cNvSpPr/>
          <p:nvPr/>
        </p:nvSpPr>
        <p:spPr>
          <a:xfrm>
            <a:off x="5193959" y="3794065"/>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8" name="Oval 17">
            <a:extLst>
              <a:ext uri="{FF2B5EF4-FFF2-40B4-BE49-F238E27FC236}">
                <a16:creationId xmlns:a16="http://schemas.microsoft.com/office/drawing/2014/main" id="{840A2751-15FA-E1B4-2E74-510A45243309}"/>
              </a:ext>
            </a:extLst>
          </p:cNvPr>
          <p:cNvSpPr/>
          <p:nvPr/>
        </p:nvSpPr>
        <p:spPr>
          <a:xfrm>
            <a:off x="5193959" y="4133468"/>
            <a:ext cx="272668" cy="272668"/>
          </a:xfrm>
          <a:prstGeom prst="ellipse">
            <a:avLst/>
          </a:prstGeom>
          <a:solidFill>
            <a:srgbClr val="89E5D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9" name="Oval 18">
            <a:extLst>
              <a:ext uri="{FF2B5EF4-FFF2-40B4-BE49-F238E27FC236}">
                <a16:creationId xmlns:a16="http://schemas.microsoft.com/office/drawing/2014/main" id="{70087402-724F-0B25-3A62-876EFB270ECD}"/>
              </a:ext>
            </a:extLst>
          </p:cNvPr>
          <p:cNvSpPr/>
          <p:nvPr/>
        </p:nvSpPr>
        <p:spPr>
          <a:xfrm>
            <a:off x="5193959" y="4472871"/>
            <a:ext cx="272668" cy="272668"/>
          </a:xfrm>
          <a:prstGeom prst="ellipse">
            <a:avLst/>
          </a:prstGeom>
          <a:solidFill>
            <a:srgbClr val="39C5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0" name="Oval 19">
            <a:extLst>
              <a:ext uri="{FF2B5EF4-FFF2-40B4-BE49-F238E27FC236}">
                <a16:creationId xmlns:a16="http://schemas.microsoft.com/office/drawing/2014/main" id="{C074066C-C826-E33A-C906-7A7D91843908}"/>
              </a:ext>
            </a:extLst>
          </p:cNvPr>
          <p:cNvSpPr/>
          <p:nvPr/>
        </p:nvSpPr>
        <p:spPr>
          <a:xfrm>
            <a:off x="5193959" y="4806617"/>
            <a:ext cx="272668" cy="272668"/>
          </a:xfrm>
          <a:prstGeom prst="ellipse">
            <a:avLst/>
          </a:prstGeom>
          <a:solidFill>
            <a:srgbClr val="29BE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4" name="Oval 23">
            <a:extLst>
              <a:ext uri="{FF2B5EF4-FFF2-40B4-BE49-F238E27FC236}">
                <a16:creationId xmlns:a16="http://schemas.microsoft.com/office/drawing/2014/main" id="{9773824B-FC18-3806-6079-520EEC1AD460}"/>
              </a:ext>
            </a:extLst>
          </p:cNvPr>
          <p:cNvSpPr/>
          <p:nvPr/>
        </p:nvSpPr>
        <p:spPr>
          <a:xfrm>
            <a:off x="5193959" y="5148758"/>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6" name="Content Placeholder 2">
            <a:extLst>
              <a:ext uri="{FF2B5EF4-FFF2-40B4-BE49-F238E27FC236}">
                <a16:creationId xmlns:a16="http://schemas.microsoft.com/office/drawing/2014/main" id="{75E2CFD2-4B39-DACB-0A8A-F966BF84C709}"/>
              </a:ext>
            </a:extLst>
          </p:cNvPr>
          <p:cNvSpPr txBox="1"/>
          <p:nvPr/>
        </p:nvSpPr>
        <p:spPr>
          <a:xfrm>
            <a:off x="5485735" y="2084134"/>
            <a:ext cx="1324967"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altLang="zh-CN" sz="1400" dirty="0">
                <a:solidFill>
                  <a:schemeClr val="bg1"/>
                </a:solidFill>
                <a:latin typeface="Arial" panose="020B0604020202020204" pitchFamily="34" charset="0"/>
              </a:rPr>
              <a:t>8% Thấp</a:t>
            </a:r>
          </a:p>
        </p:txBody>
      </p:sp>
      <p:sp>
        <p:nvSpPr>
          <p:cNvPr id="29" name="Content Placeholder 2">
            <a:extLst>
              <a:ext uri="{FF2B5EF4-FFF2-40B4-BE49-F238E27FC236}">
                <a16:creationId xmlns:a16="http://schemas.microsoft.com/office/drawing/2014/main" id="{41CB6BB5-DA23-C516-07D7-B60438D231FE}"/>
              </a:ext>
            </a:extLst>
          </p:cNvPr>
          <p:cNvSpPr txBox="1"/>
          <p:nvPr/>
        </p:nvSpPr>
        <p:spPr>
          <a:xfrm>
            <a:off x="5485735" y="2775857"/>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zh-CN" altLang="en-US" sz="1400" dirty="0">
                <a:solidFill>
                  <a:schemeClr val="bg1"/>
                </a:solidFill>
                <a:latin typeface="Arial" panose="020B0604020202020204" pitchFamily="34" charset="0"/>
              </a:rPr>
              <a:t>10%</a:t>
            </a:r>
          </a:p>
        </p:txBody>
      </p:sp>
      <p:sp>
        <p:nvSpPr>
          <p:cNvPr id="31" name="Content Placeholder 2">
            <a:extLst>
              <a:ext uri="{FF2B5EF4-FFF2-40B4-BE49-F238E27FC236}">
                <a16:creationId xmlns:a16="http://schemas.microsoft.com/office/drawing/2014/main" id="{925EBA32-CE0E-3C6A-2917-5928D5469A0F}"/>
              </a:ext>
            </a:extLst>
          </p:cNvPr>
          <p:cNvSpPr txBox="1"/>
          <p:nvPr/>
        </p:nvSpPr>
        <p:spPr>
          <a:xfrm>
            <a:off x="5485735" y="5147153"/>
            <a:ext cx="1239639"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altLang="zh-CN" sz="1400" dirty="0">
                <a:solidFill>
                  <a:schemeClr val="bg1"/>
                </a:solidFill>
                <a:latin typeface="Arial" panose="020B0604020202020204" pitchFamily="34" charset="0"/>
              </a:rPr>
              <a:t>17% Cao</a:t>
            </a:r>
          </a:p>
        </p:txBody>
      </p:sp>
      <p:sp>
        <p:nvSpPr>
          <p:cNvPr id="2" name="Title 2">
            <a:extLst>
              <a:ext uri="{FF2B5EF4-FFF2-40B4-BE49-F238E27FC236}">
                <a16:creationId xmlns:a16="http://schemas.microsoft.com/office/drawing/2014/main" id="{E32223C1-07FA-B773-6FB0-7621D7256FD8}"/>
              </a:ext>
            </a:extLst>
          </p:cNvPr>
          <p:cNvSpPr txBox="1"/>
          <p:nvPr/>
        </p:nvSpPr>
        <p:spPr>
          <a:xfrm>
            <a:off x="5091323" y="1452343"/>
            <a:ext cx="1575892" cy="565056"/>
          </a:xfrm>
          <a:prstGeom prst="rect">
            <a:avLst/>
          </a:prstGeom>
        </p:spPr>
        <p:txBody>
          <a:bodyPr anchor="t">
            <a:normAutofit/>
          </a:bodyPr>
          <a:lstStyle>
            <a:lvl1pPr algn="l" defTabSz="914453" rtl="0" eaLnBrk="1" latinLnBrk="0" hangingPunct="1">
              <a:lnSpc>
                <a:spcPct val="80000"/>
              </a:lnSpc>
              <a:spcBef>
                <a:spcPct val="0"/>
              </a:spcBef>
              <a:buNone/>
              <a:defRPr sz="14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400" b="1" dirty="0">
                <a:solidFill>
                  <a:schemeClr val="accent3"/>
                </a:solidFill>
                <a:latin typeface="Arial" panose="020B0604020202020204" pitchFamily="34" charset="0"/>
                <a:cs typeface="Arial" panose="020B0604020202020204" pitchFamily="34" charset="0"/>
              </a:rPr>
              <a:t>THANG ĐO NỒNG ĐỘ CỒN</a:t>
            </a:r>
          </a:p>
        </p:txBody>
      </p:sp>
      <p:sp>
        <p:nvSpPr>
          <p:cNvPr id="8" name="Content Placeholder 2">
            <a:extLst>
              <a:ext uri="{FF2B5EF4-FFF2-40B4-BE49-F238E27FC236}">
                <a16:creationId xmlns:a16="http://schemas.microsoft.com/office/drawing/2014/main" id="{DB74A6EF-5A19-18F3-BD6D-F89C6F9A7DA1}"/>
              </a:ext>
            </a:extLst>
          </p:cNvPr>
          <p:cNvSpPr txBox="1"/>
          <p:nvPr/>
        </p:nvSpPr>
        <p:spPr>
          <a:xfrm>
            <a:off x="5485735" y="2443588"/>
            <a:ext cx="1324967"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zh-CN" altLang="en-US" sz="1400" dirty="0">
                <a:solidFill>
                  <a:schemeClr val="bg1"/>
                </a:solidFill>
                <a:latin typeface="Arial" panose="020B0604020202020204" pitchFamily="34" charset="0"/>
              </a:rPr>
              <a:t>9%</a:t>
            </a:r>
          </a:p>
        </p:txBody>
      </p:sp>
      <p:sp>
        <p:nvSpPr>
          <p:cNvPr id="9" name="Content Placeholder 2">
            <a:extLst>
              <a:ext uri="{FF2B5EF4-FFF2-40B4-BE49-F238E27FC236}">
                <a16:creationId xmlns:a16="http://schemas.microsoft.com/office/drawing/2014/main" id="{42E6A562-D5CC-2975-B27B-5129B37273C1}"/>
              </a:ext>
            </a:extLst>
          </p:cNvPr>
          <p:cNvSpPr txBox="1"/>
          <p:nvPr/>
        </p:nvSpPr>
        <p:spPr>
          <a:xfrm>
            <a:off x="5485735" y="3110086"/>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zh-CN" altLang="en-US" sz="1400" dirty="0">
                <a:solidFill>
                  <a:schemeClr val="bg1"/>
                </a:solidFill>
                <a:latin typeface="Arial" panose="020B0604020202020204" pitchFamily="34" charset="0"/>
              </a:rPr>
              <a:t>11%</a:t>
            </a:r>
          </a:p>
        </p:txBody>
      </p:sp>
      <p:sp>
        <p:nvSpPr>
          <p:cNvPr id="10" name="Content Placeholder 2">
            <a:extLst>
              <a:ext uri="{FF2B5EF4-FFF2-40B4-BE49-F238E27FC236}">
                <a16:creationId xmlns:a16="http://schemas.microsoft.com/office/drawing/2014/main" id="{C1117320-7990-BB7F-11DE-E7F40A4D9B47}"/>
              </a:ext>
            </a:extLst>
          </p:cNvPr>
          <p:cNvSpPr txBox="1"/>
          <p:nvPr/>
        </p:nvSpPr>
        <p:spPr>
          <a:xfrm>
            <a:off x="5485735" y="3456927"/>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zh-CN" altLang="en-US" sz="1400" dirty="0">
                <a:solidFill>
                  <a:schemeClr val="bg1"/>
                </a:solidFill>
                <a:latin typeface="Arial" panose="020B0604020202020204" pitchFamily="34" charset="0"/>
              </a:rPr>
              <a:t>12%</a:t>
            </a:r>
          </a:p>
        </p:txBody>
      </p:sp>
      <p:sp>
        <p:nvSpPr>
          <p:cNvPr id="13" name="Content Placeholder 2">
            <a:extLst>
              <a:ext uri="{FF2B5EF4-FFF2-40B4-BE49-F238E27FC236}">
                <a16:creationId xmlns:a16="http://schemas.microsoft.com/office/drawing/2014/main" id="{744A1F02-F3AF-9DDB-7323-8AF76CD83E94}"/>
              </a:ext>
            </a:extLst>
          </p:cNvPr>
          <p:cNvSpPr txBox="1"/>
          <p:nvPr/>
        </p:nvSpPr>
        <p:spPr>
          <a:xfrm>
            <a:off x="5485735" y="3791156"/>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zh-CN" altLang="en-US" sz="1400" dirty="0">
                <a:solidFill>
                  <a:schemeClr val="bg1"/>
                </a:solidFill>
                <a:latin typeface="Arial" panose="020B0604020202020204" pitchFamily="34" charset="0"/>
              </a:rPr>
              <a:t>13%</a:t>
            </a:r>
          </a:p>
        </p:txBody>
      </p:sp>
      <p:sp>
        <p:nvSpPr>
          <p:cNvPr id="21" name="Content Placeholder 2">
            <a:extLst>
              <a:ext uri="{FF2B5EF4-FFF2-40B4-BE49-F238E27FC236}">
                <a16:creationId xmlns:a16="http://schemas.microsoft.com/office/drawing/2014/main" id="{78C8E7F5-1BAB-BD42-A709-E05C043ECF85}"/>
              </a:ext>
            </a:extLst>
          </p:cNvPr>
          <p:cNvSpPr txBox="1"/>
          <p:nvPr/>
        </p:nvSpPr>
        <p:spPr>
          <a:xfrm>
            <a:off x="5485735" y="4131691"/>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zh-CN" altLang="en-US" sz="1400" dirty="0">
                <a:solidFill>
                  <a:schemeClr val="bg1"/>
                </a:solidFill>
                <a:latin typeface="Arial" panose="020B0604020202020204" pitchFamily="34" charset="0"/>
              </a:rPr>
              <a:t>14%</a:t>
            </a:r>
          </a:p>
        </p:txBody>
      </p:sp>
      <p:sp>
        <p:nvSpPr>
          <p:cNvPr id="22" name="Content Placeholder 2">
            <a:extLst>
              <a:ext uri="{FF2B5EF4-FFF2-40B4-BE49-F238E27FC236}">
                <a16:creationId xmlns:a16="http://schemas.microsoft.com/office/drawing/2014/main" id="{439D0BF0-CDFF-F763-37DA-7ECD730B9C40}"/>
              </a:ext>
            </a:extLst>
          </p:cNvPr>
          <p:cNvSpPr txBox="1"/>
          <p:nvPr/>
        </p:nvSpPr>
        <p:spPr>
          <a:xfrm>
            <a:off x="5485735" y="4472226"/>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zh-CN" altLang="en-US" sz="1400" dirty="0">
                <a:solidFill>
                  <a:schemeClr val="bg1"/>
                </a:solidFill>
                <a:latin typeface="Arial" panose="020B0604020202020204" pitchFamily="34" charset="0"/>
              </a:rPr>
              <a:t>15%</a:t>
            </a:r>
          </a:p>
        </p:txBody>
      </p:sp>
      <p:sp>
        <p:nvSpPr>
          <p:cNvPr id="25" name="Content Placeholder 2">
            <a:extLst>
              <a:ext uri="{FF2B5EF4-FFF2-40B4-BE49-F238E27FC236}">
                <a16:creationId xmlns:a16="http://schemas.microsoft.com/office/drawing/2014/main" id="{C8F6AA94-56E0-7742-1141-19AA05EE8DE2}"/>
              </a:ext>
            </a:extLst>
          </p:cNvPr>
          <p:cNvSpPr txBox="1"/>
          <p:nvPr/>
        </p:nvSpPr>
        <p:spPr>
          <a:xfrm>
            <a:off x="5485735" y="4812762"/>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zh-CN" altLang="en-US" sz="1400" dirty="0">
                <a:solidFill>
                  <a:schemeClr val="bg1"/>
                </a:solidFill>
                <a:latin typeface="Arial" panose="020B0604020202020204" pitchFamily="34" charset="0"/>
              </a:rPr>
              <a:t>16%</a:t>
            </a:r>
          </a:p>
        </p:txBody>
      </p:sp>
    </p:spTree>
    <p:extLst>
      <p:ext uri="{BB962C8B-B14F-4D97-AF65-F5344CB8AC3E}">
        <p14:creationId xmlns:p14="http://schemas.microsoft.com/office/powerpoint/2010/main" val="405043356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F4FC5-EFA7-0C4B-8FDF-6902D22EA052}"/>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C7052DE-79D0-88D6-9673-C640E0FE192B}"/>
              </a:ext>
            </a:extLst>
          </p:cNvPr>
          <p:cNvPicPr>
            <a:picLocks noGrp="1" noChangeAspect="1"/>
          </p:cNvPicPr>
          <p:nvPr>
            <p:ph type="pic" sz="quarter" idx="10"/>
          </p:nvPr>
        </p:nvPicPr>
        <p:blipFill>
          <a:blip r:embed="rId3"/>
          <a:srcRect t="9633" b="9633"/>
          <a:stretch/>
        </p:blipFill>
        <p:spPr>
          <a:xfrm>
            <a:off x="0" y="0"/>
            <a:ext cx="12192000" cy="6858000"/>
          </a:xfrm>
        </p:spPr>
      </p:pic>
      <p:sp>
        <p:nvSpPr>
          <p:cNvPr id="2" name="Rectangle 1">
            <a:extLst>
              <a:ext uri="{FF2B5EF4-FFF2-40B4-BE49-F238E27FC236}">
                <a16:creationId xmlns:a16="http://schemas.microsoft.com/office/drawing/2014/main" id="{B1C1B05D-123C-E1DD-5C08-0B98CCD147D2}"/>
              </a:ext>
            </a:extLst>
          </p:cNvPr>
          <p:cNvSpPr/>
          <p:nvPr/>
        </p:nvSpPr>
        <p:spPr>
          <a:xfrm>
            <a:off x="0" y="4351283"/>
            <a:ext cx="12192000" cy="1791979"/>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dirty="0">
              <a:latin typeface="Arial" panose="020B0604020202020204" pitchFamily="34" charset="0"/>
            </a:endParaRPr>
          </a:p>
        </p:txBody>
      </p:sp>
      <p:sp>
        <p:nvSpPr>
          <p:cNvPr id="3" name="Title 2">
            <a:extLst>
              <a:ext uri="{FF2B5EF4-FFF2-40B4-BE49-F238E27FC236}">
                <a16:creationId xmlns:a16="http://schemas.microsoft.com/office/drawing/2014/main" id="{774B6304-C79E-0D97-10BA-31BE98B2F6E3}"/>
              </a:ext>
            </a:extLst>
          </p:cNvPr>
          <p:cNvSpPr>
            <a:spLocks noGrp="1"/>
          </p:cNvSpPr>
          <p:nvPr>
            <p:ph type="title"/>
          </p:nvPr>
        </p:nvSpPr>
        <p:spPr>
          <a:xfrm>
            <a:off x="1310811" y="4939863"/>
            <a:ext cx="6158452" cy="1325562"/>
          </a:xfrm>
        </p:spPr>
        <p:txBody>
          <a:bodyPr/>
          <a:lstStyle/>
          <a:p>
            <a:r>
              <a:rPr lang="en-US" altLang="zh-CN" sz="5400" b="1" dirty="0">
                <a:solidFill>
                  <a:schemeClr val="accent3"/>
                </a:solidFill>
              </a:rPr>
              <a:t>5. KẾT LUẬN</a:t>
            </a:r>
            <a:endParaRPr lang="en-US" sz="5400" b="1" dirty="0">
              <a:solidFill>
                <a:schemeClr val="accent3"/>
              </a:solidFill>
            </a:endParaRPr>
          </a:p>
        </p:txBody>
      </p:sp>
      <p:sp>
        <p:nvSpPr>
          <p:cNvPr id="4" name="Text Placeholder 3">
            <a:extLst>
              <a:ext uri="{FF2B5EF4-FFF2-40B4-BE49-F238E27FC236}">
                <a16:creationId xmlns:a16="http://schemas.microsoft.com/office/drawing/2014/main" id="{BFB0E1EB-824D-8517-4411-A40C9EF885D6}"/>
              </a:ext>
            </a:extLst>
          </p:cNvPr>
          <p:cNvSpPr>
            <a:spLocks noGrp="1"/>
          </p:cNvSpPr>
          <p:nvPr>
            <p:ph type="body" sz="quarter" idx="11"/>
          </p:nvPr>
        </p:nvSpPr>
        <p:spPr>
          <a:xfrm>
            <a:off x="6727513" y="4473446"/>
            <a:ext cx="5027257" cy="1209090"/>
          </a:xfrm>
        </p:spPr>
        <p:txBody>
          <a:bodyPr/>
          <a:lstStyle/>
          <a:p>
            <a:pPr marL="285750" indent="-285750">
              <a:buClr>
                <a:schemeClr val="accent3"/>
              </a:buClr>
              <a:buFont typeface="Arial" panose="020B0604020202020204" pitchFamily="34" charset="0"/>
              <a:buChar char="•"/>
            </a:pPr>
            <a:r>
              <a:rPr lang="en-US" altLang="zh-CN" sz="1600" dirty="0">
                <a:effectLst/>
              </a:rPr>
              <a:t>Hậu vị ngắn hay dài?</a:t>
            </a:r>
          </a:p>
          <a:p>
            <a:pPr marL="285750" indent="-285750">
              <a:buClr>
                <a:schemeClr val="accent3"/>
              </a:buClr>
              <a:buFont typeface="Arial" panose="020B0604020202020204" pitchFamily="34" charset="0"/>
              <a:buChar char="•"/>
            </a:pPr>
            <a:r>
              <a:rPr lang="en-US" altLang="zh-CN" sz="1600" dirty="0">
                <a:effectLst/>
              </a:rPr>
              <a:t>Nó có vị cân bằng không?</a:t>
            </a:r>
          </a:p>
          <a:p>
            <a:pPr marL="285750" indent="-285750">
              <a:buClr>
                <a:schemeClr val="accent3"/>
              </a:buClr>
              <a:buFont typeface="Arial" panose="020B0604020202020204" pitchFamily="34" charset="0"/>
              <a:buChar char="•"/>
            </a:pPr>
            <a:r>
              <a:rPr lang="en-US" altLang="zh-CN" sz="1600" dirty="0">
                <a:effectLst/>
              </a:rPr>
              <a:t>Hương vị có lưu lại không?</a:t>
            </a:r>
          </a:p>
          <a:p>
            <a:pPr marL="285750" indent="-285750">
              <a:buClr>
                <a:schemeClr val="accent3"/>
              </a:buClr>
              <a:buFont typeface="Arial" panose="020B0604020202020204" pitchFamily="34" charset="0"/>
              <a:buChar char="•"/>
            </a:pPr>
            <a:r>
              <a:rPr lang="en-US" altLang="zh-CN" sz="1600" dirty="0">
                <a:effectLst/>
              </a:rPr>
              <a:t>Có đặc điểm nào nổi bật không?</a:t>
            </a:r>
          </a:p>
          <a:p>
            <a:pPr marL="285750" indent="-285750">
              <a:buClr>
                <a:schemeClr val="accent3"/>
              </a:buClr>
              <a:buFont typeface="Arial" panose="020B0604020202020204" pitchFamily="34" charset="0"/>
              <a:buChar char="•"/>
            </a:pPr>
            <a:r>
              <a:rPr lang="en-US" altLang="zh-CN" sz="1600" dirty="0">
                <a:effectLst/>
              </a:rPr>
              <a:t>Bạn đã học được gì về loại rượu này?</a:t>
            </a:r>
          </a:p>
        </p:txBody>
      </p:sp>
    </p:spTree>
    <p:extLst>
      <p:ext uri="{BB962C8B-B14F-4D97-AF65-F5344CB8AC3E}">
        <p14:creationId xmlns:p14="http://schemas.microsoft.com/office/powerpoint/2010/main" val="288193775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EDBB8-5764-C613-0641-F111D48A90E5}"/>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04097B2-9639-15CA-C00D-C9ABD821C094}"/>
              </a:ext>
            </a:extLst>
          </p:cNvPr>
          <p:cNvPicPr>
            <a:picLocks noGrp="1" noChangeAspect="1"/>
          </p:cNvPicPr>
          <p:nvPr>
            <p:ph type="pic" sz="quarter" idx="10"/>
          </p:nvPr>
        </p:nvPicPr>
        <p:blipFill>
          <a:blip r:embed="rId3"/>
          <a:srcRect t="7850" b="7850"/>
          <a:stretch/>
        </p:blipFill>
        <p:spPr>
          <a:xfrm>
            <a:off x="-12592" y="-1"/>
            <a:ext cx="12298505" cy="6917909"/>
          </a:xfrm>
        </p:spPr>
      </p:pic>
      <p:sp>
        <p:nvSpPr>
          <p:cNvPr id="2" name="Title 1">
            <a:extLst>
              <a:ext uri="{FF2B5EF4-FFF2-40B4-BE49-F238E27FC236}">
                <a16:creationId xmlns:a16="http://schemas.microsoft.com/office/drawing/2014/main" id="{4A6AE26F-BAF6-63FA-F91B-22C77682888F}"/>
              </a:ext>
            </a:extLst>
          </p:cNvPr>
          <p:cNvSpPr>
            <a:spLocks noGrp="1"/>
          </p:cNvSpPr>
          <p:nvPr>
            <p:ph type="title"/>
          </p:nvPr>
        </p:nvSpPr>
        <p:spPr>
          <a:xfrm>
            <a:off x="407988" y="1578769"/>
            <a:ext cx="9828212" cy="1325562"/>
          </a:xfrm>
        </p:spPr>
        <p:txBody>
          <a:bodyPr/>
          <a:lstStyle/>
          <a:p>
            <a:r>
              <a:rPr lang="en-US" altLang="zh-CN" sz="5400" b="1" dirty="0" err="1">
                <a:solidFill>
                  <a:schemeClr val="accent5"/>
                </a:solidFill>
              </a:rPr>
              <a:t>Phong</a:t>
            </a:r>
            <a:r>
              <a:rPr lang="en-US" altLang="zh-CN" sz="5400" b="1" dirty="0">
                <a:solidFill>
                  <a:schemeClr val="accent5"/>
                </a:solidFill>
              </a:rPr>
              <a:t> </a:t>
            </a:r>
            <a:r>
              <a:rPr lang="en-US" altLang="zh-CN" sz="5400" b="1" dirty="0" err="1">
                <a:solidFill>
                  <a:schemeClr val="accent5"/>
                </a:solidFill>
              </a:rPr>
              <a:t>cách</a:t>
            </a:r>
            <a:r>
              <a:rPr lang="en-US" altLang="zh-CN" sz="5400" b="1" dirty="0">
                <a:solidFill>
                  <a:schemeClr val="accent5"/>
                </a:solidFill>
              </a:rPr>
              <a:t> RƯỢU VANG</a:t>
            </a:r>
          </a:p>
        </p:txBody>
      </p:sp>
      <p:sp>
        <p:nvSpPr>
          <p:cNvPr id="4" name="Title 1">
            <a:extLst>
              <a:ext uri="{FF2B5EF4-FFF2-40B4-BE49-F238E27FC236}">
                <a16:creationId xmlns:a16="http://schemas.microsoft.com/office/drawing/2014/main" id="{256D4A64-F89A-F3AB-00B8-71D85304F7D1}"/>
              </a:ext>
            </a:extLst>
          </p:cNvPr>
          <p:cNvSpPr txBox="1"/>
          <p:nvPr/>
        </p:nvSpPr>
        <p:spPr>
          <a:xfrm>
            <a:off x="407988" y="2302357"/>
            <a:ext cx="6158452"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altLang="zh-CN" sz="3200" b="1" dirty="0">
                <a:solidFill>
                  <a:schemeClr val="bg2"/>
                </a:solidFill>
                <a:latin typeface="Arial" panose="020B0604020202020204" pitchFamily="34" charset="0"/>
                <a:cs typeface="Arial" panose="020B0604020202020204" pitchFamily="34" charset="0"/>
              </a:rPr>
              <a:t>VÀ CÁC GIỐNG NHO</a:t>
            </a:r>
          </a:p>
        </p:txBody>
      </p:sp>
    </p:spTree>
    <p:extLst>
      <p:ext uri="{BB962C8B-B14F-4D97-AF65-F5344CB8AC3E}">
        <p14:creationId xmlns:p14="http://schemas.microsoft.com/office/powerpoint/2010/main" val="1164217312"/>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EB8BC29-D6EC-EAC6-A4AF-C8F7CF4302F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4C4D309-6B5F-10DF-8B3D-828CE3680E59}"/>
              </a:ext>
            </a:extLst>
          </p:cNvPr>
          <p:cNvSpPr txBox="1">
            <a:spLocks/>
          </p:cNvSpPr>
          <p:nvPr/>
        </p:nvSpPr>
        <p:spPr>
          <a:xfrm>
            <a:off x="6959600" y="2864032"/>
            <a:ext cx="4625834" cy="2866208"/>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17"/>
              </a:spcBef>
              <a:spcAft>
                <a:spcPts val="315"/>
              </a:spcAft>
              <a:buClr>
                <a:schemeClr val="accent3"/>
              </a:buClr>
              <a:buNone/>
            </a:pPr>
            <a:r>
              <a:rPr lang="en-US" altLang="zh-CN" sz="1600" dirty="0">
                <a:solidFill>
                  <a:schemeClr val="bg1"/>
                </a:solidFill>
                <a:effectLst/>
                <a:latin typeface="Arial" panose="020B0604020202020204" pitchFamily="34" charset="0"/>
                <a:cs typeface="Arial" panose="020B0604020202020204" pitchFamily="34" charset="0"/>
              </a:rPr>
              <a:t>Một số phương pháp đã được phát triển để sản xuất rượu vang sủi, mỗi phương pháp cho ra một kiểu hơi khác một chút.</a:t>
            </a:r>
          </a:p>
          <a:p>
            <a:pPr>
              <a:spcBef>
                <a:spcPts val="217"/>
              </a:spcBef>
              <a:spcAft>
                <a:spcPts val="315"/>
              </a:spcAft>
              <a:buClr>
                <a:schemeClr val="accent5"/>
              </a:buClr>
            </a:pPr>
            <a:r>
              <a:rPr lang="en-US" altLang="zh-CN" sz="1600" dirty="0">
                <a:solidFill>
                  <a:schemeClr val="bg1"/>
                </a:solidFill>
                <a:effectLst/>
                <a:latin typeface="Arial" panose="020B0604020202020204" pitchFamily="34" charset="0"/>
                <a:cs typeface="Arial" panose="020B0604020202020204" pitchFamily="34" charset="0"/>
              </a:rPr>
              <a:t>Phương pháp truyền thống (méthode traditionnelle)</a:t>
            </a:r>
          </a:p>
          <a:p>
            <a:pPr>
              <a:spcBef>
                <a:spcPts val="217"/>
              </a:spcBef>
              <a:spcAft>
                <a:spcPts val="315"/>
              </a:spcAft>
              <a:buClr>
                <a:schemeClr val="accent5"/>
              </a:buClr>
            </a:pPr>
            <a:r>
              <a:rPr lang="en-US" altLang="zh-CN" sz="1600" dirty="0" err="1">
                <a:solidFill>
                  <a:schemeClr val="bg1"/>
                </a:solidFill>
                <a:effectLst/>
                <a:latin typeface="Arial" panose="020B0604020202020204" pitchFamily="34" charset="0"/>
                <a:cs typeface="Arial" panose="020B0604020202020204" pitchFamily="34" charset="0"/>
              </a:rPr>
              <a:t>Chuyển</a:t>
            </a:r>
            <a:r>
              <a:rPr lang="en-US" altLang="zh-CN" sz="1600" dirty="0">
                <a:solidFill>
                  <a:schemeClr val="bg1"/>
                </a:solidFill>
                <a:effectLst/>
                <a:latin typeface="Arial" panose="020B0604020202020204" pitchFamily="34" charset="0"/>
                <a:cs typeface="Arial" panose="020B0604020202020204" pitchFamily="34" charset="0"/>
              </a:rPr>
              <a:t> </a:t>
            </a:r>
            <a:r>
              <a:rPr lang="en-US" altLang="zh-CN" sz="1600" dirty="0" err="1">
                <a:solidFill>
                  <a:schemeClr val="bg1"/>
                </a:solidFill>
                <a:effectLst/>
                <a:latin typeface="Arial" panose="020B0604020202020204" pitchFamily="34" charset="0"/>
                <a:cs typeface="Arial" panose="020B0604020202020204" pitchFamily="34" charset="0"/>
              </a:rPr>
              <a:t>giao</a:t>
            </a:r>
            <a:r>
              <a:rPr lang="en-US" altLang="zh-CN" sz="1600" dirty="0">
                <a:solidFill>
                  <a:schemeClr val="bg1"/>
                </a:solidFill>
                <a:effectLst/>
                <a:latin typeface="Arial" panose="020B0604020202020204" pitchFamily="34" charset="0"/>
                <a:cs typeface="Arial" panose="020B0604020202020204" pitchFamily="34" charset="0"/>
              </a:rPr>
              <a:t> (Transfer method)</a:t>
            </a:r>
          </a:p>
          <a:p>
            <a:pPr>
              <a:spcBef>
                <a:spcPts val="217"/>
              </a:spcBef>
              <a:spcAft>
                <a:spcPts val="315"/>
              </a:spcAft>
              <a:buClr>
                <a:schemeClr val="accent5"/>
              </a:buClr>
            </a:pPr>
            <a:r>
              <a:rPr lang="en-US" altLang="zh-CN" sz="1600" dirty="0" err="1">
                <a:solidFill>
                  <a:schemeClr val="bg1"/>
                </a:solidFill>
                <a:effectLst/>
                <a:latin typeface="Arial" panose="020B0604020202020204" pitchFamily="34" charset="0"/>
                <a:cs typeface="Arial" panose="020B0604020202020204" pitchFamily="34" charset="0"/>
              </a:rPr>
              <a:t>Tổ</a:t>
            </a:r>
            <a:r>
              <a:rPr lang="en-US" altLang="zh-CN" sz="1600" dirty="0">
                <a:solidFill>
                  <a:schemeClr val="bg1"/>
                </a:solidFill>
                <a:effectLst/>
                <a:latin typeface="Arial" panose="020B0604020202020204" pitchFamily="34" charset="0"/>
                <a:cs typeface="Arial" panose="020B0604020202020204" pitchFamily="34" charset="0"/>
              </a:rPr>
              <a:t> </a:t>
            </a:r>
            <a:r>
              <a:rPr lang="en-US" altLang="zh-CN" sz="1600" dirty="0" err="1">
                <a:solidFill>
                  <a:schemeClr val="bg1"/>
                </a:solidFill>
                <a:effectLst/>
                <a:latin typeface="Arial" panose="020B0604020202020204" pitchFamily="34" charset="0"/>
                <a:cs typeface="Arial" panose="020B0604020202020204" pitchFamily="34" charset="0"/>
              </a:rPr>
              <a:t>tiên</a:t>
            </a:r>
            <a:r>
              <a:rPr lang="en-US" altLang="zh-CN" sz="1600" dirty="0">
                <a:solidFill>
                  <a:schemeClr val="bg1"/>
                </a:solidFill>
                <a:effectLst/>
                <a:latin typeface="Arial" panose="020B0604020202020204" pitchFamily="34" charset="0"/>
                <a:cs typeface="Arial" panose="020B0604020202020204" pitchFamily="34" charset="0"/>
              </a:rPr>
              <a:t> (Ancestral method)</a:t>
            </a:r>
          </a:p>
          <a:p>
            <a:pPr>
              <a:spcBef>
                <a:spcPts val="217"/>
              </a:spcBef>
              <a:spcAft>
                <a:spcPts val="315"/>
              </a:spcAft>
              <a:buClr>
                <a:schemeClr val="accent5"/>
              </a:buClr>
            </a:pPr>
            <a:r>
              <a:rPr lang="en-US" altLang="zh-CN" sz="1600" dirty="0" err="1">
                <a:solidFill>
                  <a:schemeClr val="bg1"/>
                </a:solidFill>
                <a:effectLst/>
                <a:latin typeface="Arial" panose="020B0604020202020204" pitchFamily="34" charset="0"/>
                <a:cs typeface="Arial" panose="020B0604020202020204" pitchFamily="34" charset="0"/>
              </a:rPr>
              <a:t>Bồn</a:t>
            </a:r>
            <a:r>
              <a:rPr lang="en-US" altLang="zh-CN" sz="1600" dirty="0">
                <a:solidFill>
                  <a:schemeClr val="bg1"/>
                </a:solidFill>
                <a:effectLst/>
                <a:latin typeface="Arial" panose="020B0604020202020204" pitchFamily="34" charset="0"/>
                <a:cs typeface="Arial" panose="020B0604020202020204" pitchFamily="34" charset="0"/>
              </a:rPr>
              <a:t> </a:t>
            </a:r>
            <a:r>
              <a:rPr lang="en-US" altLang="zh-CN" sz="1600" dirty="0" err="1">
                <a:solidFill>
                  <a:schemeClr val="bg1"/>
                </a:solidFill>
                <a:effectLst/>
                <a:latin typeface="Arial" panose="020B0604020202020204" pitchFamily="34" charset="0"/>
                <a:cs typeface="Arial" panose="020B0604020202020204" pitchFamily="34" charset="0"/>
              </a:rPr>
              <a:t>thép</a:t>
            </a:r>
            <a:r>
              <a:rPr lang="en-US" altLang="zh-CN" sz="1600" dirty="0">
                <a:solidFill>
                  <a:schemeClr val="bg1"/>
                </a:solidFill>
                <a:effectLst/>
                <a:latin typeface="Arial" panose="020B0604020202020204" pitchFamily="34" charset="0"/>
                <a:cs typeface="Arial" panose="020B0604020202020204" pitchFamily="34" charset="0"/>
              </a:rPr>
              <a:t> (Tank method)</a:t>
            </a:r>
          </a:p>
          <a:p>
            <a:pPr>
              <a:spcBef>
                <a:spcPts val="217"/>
              </a:spcBef>
              <a:spcAft>
                <a:spcPts val="315"/>
              </a:spcAft>
              <a:buClr>
                <a:schemeClr val="accent5"/>
              </a:buClr>
            </a:pPr>
            <a:r>
              <a:rPr lang="en-US" altLang="zh-CN" sz="1600" dirty="0" err="1">
                <a:solidFill>
                  <a:schemeClr val="bg1"/>
                </a:solidFill>
                <a:effectLst/>
                <a:latin typeface="Arial" panose="020B0604020202020204" pitchFamily="34" charset="0"/>
                <a:cs typeface="Arial" panose="020B0604020202020204" pitchFamily="34" charset="0"/>
              </a:rPr>
              <a:t>Carbonat</a:t>
            </a:r>
            <a:r>
              <a:rPr lang="en-US" altLang="zh-CN" sz="1600" dirty="0">
                <a:solidFill>
                  <a:schemeClr val="bg1"/>
                </a:solidFill>
                <a:effectLst/>
                <a:latin typeface="Arial" panose="020B0604020202020204" pitchFamily="34" charset="0"/>
                <a:cs typeface="Arial" panose="020B0604020202020204" pitchFamily="34" charset="0"/>
              </a:rPr>
              <a:t> </a:t>
            </a:r>
            <a:r>
              <a:rPr lang="en-US" altLang="zh-CN" sz="1600" dirty="0" err="1">
                <a:solidFill>
                  <a:schemeClr val="bg1"/>
                </a:solidFill>
                <a:effectLst/>
                <a:latin typeface="Arial" panose="020B0604020202020204" pitchFamily="34" charset="0"/>
                <a:cs typeface="Arial" panose="020B0604020202020204" pitchFamily="34" charset="0"/>
              </a:rPr>
              <a:t>hóa</a:t>
            </a:r>
            <a:r>
              <a:rPr lang="en-US" altLang="zh-CN" sz="1600" dirty="0">
                <a:solidFill>
                  <a:schemeClr val="bg1"/>
                </a:solidFill>
                <a:latin typeface="Arial" panose="020B0604020202020204" pitchFamily="34" charset="0"/>
                <a:cs typeface="Arial" panose="020B0604020202020204" pitchFamily="34" charset="0"/>
              </a:rPr>
              <a:t> (Carbonation)</a:t>
            </a:r>
            <a:endParaRPr lang="en-US" altLang="zh-CN" sz="1600" dirty="0">
              <a:solidFill>
                <a:schemeClr val="bg1"/>
              </a:solidFill>
              <a:effectLst/>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742ED310-6E2C-4354-90FA-65B9FA98F62F}"/>
              </a:ext>
            </a:extLst>
          </p:cNvPr>
          <p:cNvPicPr>
            <a:picLocks noChangeAspect="1"/>
          </p:cNvPicPr>
          <p:nvPr/>
        </p:nvPicPr>
        <p:blipFill>
          <a:blip r:embed="rId3"/>
          <a:srcRect l="847" t="25635"/>
          <a:stretch/>
        </p:blipFill>
        <p:spPr>
          <a:xfrm>
            <a:off x="0" y="0"/>
            <a:ext cx="6096000" cy="6858000"/>
          </a:xfrm>
          <a:prstGeom prst="rect">
            <a:avLst/>
          </a:prstGeom>
        </p:spPr>
      </p:pic>
      <p:sp>
        <p:nvSpPr>
          <p:cNvPr id="10" name="Title 2">
            <a:extLst>
              <a:ext uri="{FF2B5EF4-FFF2-40B4-BE49-F238E27FC236}">
                <a16:creationId xmlns:a16="http://schemas.microsoft.com/office/drawing/2014/main" id="{1A6F09DF-2272-6CE4-A557-439B27D69DEC}"/>
              </a:ext>
            </a:extLst>
          </p:cNvPr>
          <p:cNvSpPr txBox="1">
            <a:spLocks/>
          </p:cNvSpPr>
          <p:nvPr/>
        </p:nvSpPr>
        <p:spPr>
          <a:xfrm>
            <a:off x="6966722" y="798682"/>
            <a:ext cx="4934306"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altLang="zh-CN" sz="6000" b="1" dirty="0">
                <a:latin typeface="Arial" panose="020B0604020202020204" pitchFamily="34" charset="0"/>
                <a:cs typeface="Arial" panose="020B0604020202020204" pitchFamily="34" charset="0"/>
              </a:rPr>
              <a:t>RƯỢU VANG
SỦI
</a:t>
            </a:r>
            <a:endParaRPr lang="en-US" sz="6000" b="1" dirty="0">
              <a:solidFill>
                <a:schemeClr val="accent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032505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615129"/>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2100369" y="1914428"/>
            <a:ext cx="1499290" cy="149929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altLang="zh-CN" sz="1400" b="1" dirty="0">
                <a:solidFill>
                  <a:schemeClr val="accent2"/>
                </a:solidFill>
                <a:latin typeface="Arial" panose="020B0604020202020204" pitchFamily="34" charset="0"/>
              </a:rPr>
              <a:t>TỰ NHIÊN</a:t>
            </a:r>
          </a:p>
          <a:p>
            <a:pPr algn="ctr">
              <a:lnSpc>
                <a:spcPct val="100000"/>
              </a:lnSpc>
            </a:pPr>
            <a:r>
              <a:rPr lang="en-US" altLang="zh-CN" sz="1400" b="1" dirty="0">
                <a:solidFill>
                  <a:schemeClr val="accent2"/>
                </a:solidFill>
                <a:latin typeface="Arial" panose="020B0604020202020204" pitchFamily="34" charset="0"/>
              </a:rPr>
              <a:t>ĐỘ CHUA</a:t>
            </a: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en-US" altLang="zh-CN" sz="2800" b="1" dirty="0">
                <a:solidFill>
                  <a:schemeClr val="bg2"/>
                </a:solidFill>
              </a:rPr>
              <a:t>RƯỢU VANG TRẮNG NHẸ RIESLING</a:t>
            </a:r>
          </a:p>
        </p:txBody>
      </p:sp>
      <p:sp>
        <p:nvSpPr>
          <p:cNvPr id="16" name="object 58">
            <a:extLst>
              <a:ext uri="{FF2B5EF4-FFF2-40B4-BE49-F238E27FC236}">
                <a16:creationId xmlns:a16="http://schemas.microsoft.com/office/drawing/2014/main" id="{B46CC802-77EB-C09D-AFD9-FC95B382B0AC}"/>
              </a:ext>
            </a:extLst>
          </p:cNvPr>
          <p:cNvSpPr txBox="1"/>
          <p:nvPr/>
        </p:nvSpPr>
        <p:spPr>
          <a:xfrm>
            <a:off x="8828394" y="4953564"/>
            <a:ext cx="2804458" cy="807272"/>
          </a:xfrm>
          <a:prstGeom prst="rect">
            <a:avLst/>
          </a:prstGeom>
        </p:spPr>
        <p:txBody>
          <a:bodyPr vert="horz" wrap="square" lIns="0" tIns="17145" rIns="0" bIns="0" rtlCol="0" anchor="ctr" anchorCtr="0">
            <a:spAutoFit/>
          </a:bodyPr>
          <a:lstStyle/>
          <a:p>
            <a:pPr marL="285750" indent="-285750">
              <a:spcAft>
                <a:spcPts val="100"/>
              </a:spcAft>
              <a:buClr>
                <a:schemeClr val="bg2"/>
              </a:buClr>
              <a:buFont typeface="Arial" panose="020B0604020202020204" pitchFamily="34" charset="0"/>
              <a:buChar char="•"/>
            </a:pPr>
            <a:r>
              <a:rPr lang="en-US" altLang="zh-CN" sz="1600" dirty="0">
                <a:latin typeface="Arial" panose="020B0604020202020204" pitchFamily="34" charset="0"/>
                <a:ea typeface="Inter Display" panose="02000503000000020004" pitchFamily="2" charset="0"/>
                <a:cs typeface="Arial" panose="020B0604020202020204" pitchFamily="34" charset="0"/>
              </a:rPr>
              <a:t>Trái cây họ cam quýt</a:t>
            </a:r>
          </a:p>
          <a:p>
            <a:pPr marL="285750" indent="-285750">
              <a:spcAft>
                <a:spcPts val="100"/>
              </a:spcAft>
              <a:buClr>
                <a:schemeClr val="bg2"/>
              </a:buClr>
              <a:buFont typeface="Arial" panose="020B0604020202020204" pitchFamily="34" charset="0"/>
              <a:buChar char="•"/>
            </a:pPr>
            <a:r>
              <a:rPr lang="en-US" altLang="zh-CN" sz="1600" dirty="0">
                <a:latin typeface="Arial" panose="020B0604020202020204" pitchFamily="34" charset="0"/>
                <a:ea typeface="Inter Display" panose="02000503000000020004" pitchFamily="2" charset="0"/>
                <a:cs typeface="Arial" panose="020B0604020202020204" pitchFamily="34" charset="0"/>
              </a:rPr>
              <a:t>Táo xanh</a:t>
            </a:r>
          </a:p>
          <a:p>
            <a:pPr marL="285750" indent="-285750">
              <a:spcBef>
                <a:spcPts val="150"/>
              </a:spcBef>
              <a:spcAft>
                <a:spcPts val="315"/>
              </a:spcAft>
              <a:buClr>
                <a:schemeClr val="bg2"/>
              </a:buClr>
              <a:buFont typeface="Arial" panose="020B0604020202020204" pitchFamily="34" charset="0"/>
              <a:buChar char="•"/>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Tính chất trái cây tươi sáng</a:t>
            </a:r>
          </a:p>
        </p:txBody>
      </p:sp>
      <p:sp>
        <p:nvSpPr>
          <p:cNvPr id="18" name="object 58">
            <a:extLst>
              <a:ext uri="{FF2B5EF4-FFF2-40B4-BE49-F238E27FC236}">
                <a16:creationId xmlns:a16="http://schemas.microsoft.com/office/drawing/2014/main" id="{9CF3E3F5-F08B-FE27-FC27-D4E6D4A66279}"/>
              </a:ext>
            </a:extLst>
          </p:cNvPr>
          <p:cNvSpPr txBox="1"/>
          <p:nvPr/>
        </p:nvSpPr>
        <p:spPr>
          <a:xfrm>
            <a:off x="8828394" y="2481774"/>
            <a:ext cx="2470778" cy="1987082"/>
          </a:xfrm>
          <a:prstGeom prst="rect">
            <a:avLst/>
          </a:prstGeom>
        </p:spPr>
        <p:txBody>
          <a:bodyPr vert="horz" wrap="square" lIns="0" tIns="17145" rIns="0" bIns="0" rtlCol="0" anchor="t" anchorCtr="0">
            <a:spAutoFit/>
          </a:bodyPr>
          <a:lstStyle/>
          <a:p>
            <a:pPr>
              <a:buClr>
                <a:srgbClr val="F40000"/>
              </a:buClr>
            </a:pP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PHÁT TRIỂN CHỦ YẾU Ở:</a:t>
            </a:r>
          </a:p>
          <a:p>
            <a:pPr>
              <a:buClr>
                <a:srgbClr val="F40000"/>
              </a:buClr>
            </a:pPr>
            <a:r>
              <a:rPr lang="en-US" altLang="zh-CN" sz="1600" dirty="0">
                <a:latin typeface="Arial" panose="020B0604020202020204" pitchFamily="34" charset="0"/>
                <a:cs typeface="Hellix SemiBold"/>
              </a:rPr>
              <a:t>Thung lũng Clare</a:t>
            </a:r>
          </a:p>
          <a:p>
            <a:pPr>
              <a:buClr>
                <a:srgbClr val="F40000"/>
              </a:buClr>
            </a:pPr>
            <a:r>
              <a:rPr lang="en-US" altLang="zh-CN" sz="1600" dirty="0">
                <a:latin typeface="Arial" panose="020B0604020202020204" pitchFamily="34" charset="0"/>
                <a:cs typeface="Hellix SemiBold"/>
              </a:rPr>
              <a:t>Thung lũng Eden</a:t>
            </a:r>
          </a:p>
          <a:p>
            <a:pPr>
              <a:buClr>
                <a:srgbClr val="F40000"/>
              </a:buClr>
            </a:pPr>
            <a:r>
              <a:rPr lang="en-US" altLang="zh-CN" sz="1600" dirty="0">
                <a:latin typeface="Arial" panose="020B0604020202020204" pitchFamily="34" charset="0"/>
                <a:cs typeface="Hellix SemiBold"/>
              </a:rPr>
              <a:t>Tasmania</a:t>
            </a:r>
          </a:p>
          <a:p>
            <a:pPr>
              <a:buClr>
                <a:srgbClr val="F40000"/>
              </a:buClr>
            </a:pPr>
            <a:r>
              <a:rPr lang="en-US" altLang="zh-CN" sz="1600" dirty="0">
                <a:latin typeface="Arial" panose="020B0604020202020204" pitchFamily="34" charset="0"/>
                <a:cs typeface="Hellix SemiBold"/>
              </a:rPr>
              <a:t>Orange</a:t>
            </a:r>
          </a:p>
          <a:p>
            <a:pPr>
              <a:buClr>
                <a:srgbClr val="F40000"/>
              </a:buClr>
            </a:pPr>
            <a:r>
              <a:rPr lang="en-US" altLang="zh-CN" sz="1600" dirty="0">
                <a:latin typeface="Arial" panose="020B0604020202020204" pitchFamily="34" charset="0"/>
                <a:cs typeface="Hellix SemiBold"/>
              </a:rPr>
              <a:t>Quận Canberra</a:t>
            </a:r>
          </a:p>
          <a:p>
            <a:pPr>
              <a:buClr>
                <a:srgbClr val="F40000"/>
              </a:buClr>
            </a:pPr>
            <a:r>
              <a:rPr lang="en-US" altLang="zh-CN" sz="1600" dirty="0">
                <a:latin typeface="Arial" panose="020B0604020202020204" pitchFamily="34" charset="0"/>
                <a:cs typeface="Hellix SemiBold"/>
              </a:rPr>
              <a:t>Great Southern</a:t>
            </a:r>
          </a:p>
          <a:p>
            <a:pPr>
              <a:buClr>
                <a:srgbClr val="F40000"/>
              </a:buClr>
            </a:pPr>
            <a:r>
              <a:rPr lang="en-US" altLang="zh-CN" sz="1600" dirty="0">
                <a:latin typeface="Arial" panose="020B0604020202020204" pitchFamily="34" charset="0"/>
                <a:cs typeface="Hellix SemiBold"/>
              </a:rPr>
              <a:t>Henty</a:t>
            </a:r>
          </a:p>
        </p:txBody>
      </p:sp>
      <p:cxnSp>
        <p:nvCxnSpPr>
          <p:cNvPr id="22" name="Straight Connector 21">
            <a:extLst>
              <a:ext uri="{FF2B5EF4-FFF2-40B4-BE49-F238E27FC236}">
                <a16:creationId xmlns:a16="http://schemas.microsoft.com/office/drawing/2014/main" id="{426C32AB-0B4E-DE3E-C289-579E81A5A4F9}"/>
              </a:ext>
            </a:extLst>
          </p:cNvPr>
          <p:cNvCxnSpPr/>
          <p:nvPr/>
        </p:nvCxnSpPr>
        <p:spPr>
          <a:xfrm>
            <a:off x="6438900" y="5326428"/>
            <a:ext cx="2324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576BE157-7D11-DD5A-1B38-48AAD5625894}"/>
              </a:ext>
            </a:extLst>
          </p:cNvPr>
          <p:cNvCxnSpPr/>
          <p:nvPr/>
        </p:nvCxnSpPr>
        <p:spPr>
          <a:xfrm>
            <a:off x="2828382" y="4126429"/>
            <a:ext cx="29501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73AC74A-00C6-A6F3-7691-A0152D1B5874}"/>
              </a:ext>
            </a:extLst>
          </p:cNvPr>
          <p:cNvCxnSpPr/>
          <p:nvPr/>
        </p:nvCxnSpPr>
        <p:spPr>
          <a:xfrm flipH="1" flipV="1">
            <a:off x="2828382" y="3548765"/>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571AC46-7925-14F2-A34C-824C46EA7176}"/>
              </a:ext>
            </a:extLst>
          </p:cNvPr>
          <p:cNvCxnSpPr/>
          <p:nvPr/>
        </p:nvCxnSpPr>
        <p:spPr>
          <a:xfrm flipH="1" flipV="1">
            <a:off x="2982270" y="4158865"/>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descr="A close up of a bottle  Description automatically generated">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t="4472" b="4762"/>
          <a:stretch>
            <a:fillRect/>
          </a:stretch>
        </p:blipFill>
        <p:spPr>
          <a:xfrm>
            <a:off x="5157922"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RIESLING</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3" name="object 58">
            <a:extLst>
              <a:ext uri="{FF2B5EF4-FFF2-40B4-BE49-F238E27FC236}">
                <a16:creationId xmlns:a16="http://schemas.microsoft.com/office/drawing/2014/main" id="{051C3059-4A70-9C7D-0CAD-436F648C1DA0}"/>
              </a:ext>
            </a:extLst>
          </p:cNvPr>
          <p:cNvSpPr txBox="1"/>
          <p:nvPr/>
        </p:nvSpPr>
        <p:spPr>
          <a:xfrm>
            <a:off x="3578288" y="3978911"/>
            <a:ext cx="1133964"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US" altLang="zh-CN" sz="1600" b="1"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ĐẶC ĐIỂM</a:t>
            </a:r>
          </a:p>
        </p:txBody>
      </p:sp>
      <p:sp>
        <p:nvSpPr>
          <p:cNvPr id="4" name="Oval 3">
            <a:extLst>
              <a:ext uri="{FF2B5EF4-FFF2-40B4-BE49-F238E27FC236}">
                <a16:creationId xmlns:a16="http://schemas.microsoft.com/office/drawing/2014/main" id="{14A27B52-E505-F587-DFF5-981E4926C5BD}"/>
              </a:ext>
            </a:extLst>
          </p:cNvPr>
          <p:cNvSpPr/>
          <p:nvPr/>
        </p:nvSpPr>
        <p:spPr>
          <a:xfrm>
            <a:off x="2230944" y="4855349"/>
            <a:ext cx="1499290" cy="149929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altLang="zh-CN" sz="1400" b="1" dirty="0">
                <a:solidFill>
                  <a:schemeClr val="accent2"/>
                </a:solidFill>
                <a:latin typeface="Arial" panose="020B0604020202020204" pitchFamily="34" charset="0"/>
              </a:rPr>
              <a:t>TUỔI THỌ CAO</a:t>
            </a:r>
          </a:p>
        </p:txBody>
      </p:sp>
      <p:sp>
        <p:nvSpPr>
          <p:cNvPr id="5" name="object 58">
            <a:extLst>
              <a:ext uri="{FF2B5EF4-FFF2-40B4-BE49-F238E27FC236}">
                <a16:creationId xmlns:a16="http://schemas.microsoft.com/office/drawing/2014/main" id="{DAF582BB-00FD-0D39-35C1-3C2191288BCD}"/>
              </a:ext>
            </a:extLst>
          </p:cNvPr>
          <p:cNvSpPr txBox="1"/>
          <p:nvPr/>
        </p:nvSpPr>
        <p:spPr>
          <a:xfrm>
            <a:off x="7037749" y="2228943"/>
            <a:ext cx="1040741" cy="509755"/>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US" altLang="zh-CN" sz="1600" b="1"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CÁC VÙNG</a:t>
            </a:r>
          </a:p>
        </p:txBody>
      </p:sp>
      <p:sp>
        <p:nvSpPr>
          <p:cNvPr id="6" name="object 58">
            <a:extLst>
              <a:ext uri="{FF2B5EF4-FFF2-40B4-BE49-F238E27FC236}">
                <a16:creationId xmlns:a16="http://schemas.microsoft.com/office/drawing/2014/main" id="{52179E2A-02E2-9262-C89B-B2D8F98B159D}"/>
              </a:ext>
            </a:extLst>
          </p:cNvPr>
          <p:cNvSpPr txBox="1"/>
          <p:nvPr/>
        </p:nvSpPr>
        <p:spPr>
          <a:xfrm>
            <a:off x="6959600" y="1097164"/>
            <a:ext cx="4421356" cy="448200"/>
          </a:xfrm>
          <a:prstGeom prst="rect">
            <a:avLst/>
          </a:prstGeom>
        </p:spPr>
        <p:txBody>
          <a:bodyPr vert="horz" wrap="square" lIns="0" tIns="17145" rIns="0" bIns="0" rtlCol="0" anchor="b" anchorCtr="0">
            <a:spAutoFit/>
          </a:bodyPr>
          <a:lstStyle/>
          <a:p>
            <a:pPr>
              <a:spcBef>
                <a:spcPts val="158"/>
              </a:spcBef>
              <a:spcAft>
                <a:spcPts val="638"/>
              </a:spcAft>
            </a:pPr>
            <a:r>
              <a:rPr lang="en-US" altLang="zh-CN" sz="2800" b="1" dirty="0">
                <a:solidFill>
                  <a:schemeClr val="accent3"/>
                </a:solidFill>
                <a:effectLst/>
                <a:latin typeface="Arial" panose="020B0604020202020204" pitchFamily="34" charset="0"/>
                <a:ea typeface="Inter Display" panose="02000503000000020004" pitchFamily="2" charset="0"/>
                <a:cs typeface="Arial" panose="020B0604020202020204" pitchFamily="34" charset="0"/>
              </a:rPr>
              <a:t>Nổi tiếng quốc tế</a:t>
            </a:r>
          </a:p>
        </p:txBody>
      </p:sp>
    </p:spTree>
    <p:extLst>
      <p:ext uri="{BB962C8B-B14F-4D97-AF65-F5344CB8AC3E}">
        <p14:creationId xmlns:p14="http://schemas.microsoft.com/office/powerpoint/2010/main" val="226207316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erson pouring a liquid into a bottle  Description automatically generated">
            <a:extLst>
              <a:ext uri="{FF2B5EF4-FFF2-40B4-BE49-F238E27FC236}">
                <a16:creationId xmlns:a16="http://schemas.microsoft.com/office/drawing/2014/main" id="{D67225C1-E7E5-73EC-80DA-8BB7446DAA6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694951" y="0"/>
            <a:ext cx="4497049" cy="6858000"/>
          </a:xfrm>
          <a:prstGeom prst="rect">
            <a:avLst/>
          </a:prstGeom>
        </p:spPr>
      </p:pic>
      <p:sp>
        <p:nvSpPr>
          <p:cNvPr id="4" name="Content Placeholder 2">
            <a:extLst>
              <a:ext uri="{FF2B5EF4-FFF2-40B4-BE49-F238E27FC236}">
                <a16:creationId xmlns:a16="http://schemas.microsoft.com/office/drawing/2014/main" id="{D4BF8402-2F9A-493F-B3F3-FF2C8A032ACB}"/>
              </a:ext>
            </a:extLst>
          </p:cNvPr>
          <p:cNvSpPr txBox="1"/>
          <p:nvPr/>
        </p:nvSpPr>
        <p:spPr>
          <a:xfrm>
            <a:off x="407989" y="2643993"/>
            <a:ext cx="4932108" cy="39864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16"/>
              </a:spcBef>
              <a:buClr>
                <a:schemeClr val="accent3"/>
              </a:buClr>
              <a:buFont typeface="Arial" panose="020B0604020202020204" pitchFamily="34" charset="0"/>
              <a:buChar char="•"/>
              <a:defRPr/>
            </a:pPr>
            <a:r>
              <a:rPr lang="en-US" altLang="zh-CN" sz="1600" dirty="0">
                <a:solidFill>
                  <a:prstClr val="white"/>
                </a:solidFill>
                <a:latin typeface="Arial" panose="020B0604020202020204" pitchFamily="34" charset="0"/>
                <a:ea typeface="Inter Display" panose="02000503000000020004" pitchFamily="2" charset="0"/>
                <a:cs typeface="Arial" panose="020B0604020202020204" pitchFamily="34" charset="0"/>
              </a:rPr>
              <a:t>Úc có một trong những khung cảnh rượu vang đa dạng nhất trên thế giới, với hơn 150 giống nho khác nhau được trồng trên 65 vùng trồng nho.</a:t>
            </a:r>
          </a:p>
          <a:p>
            <a:pPr>
              <a:spcBef>
                <a:spcPts val="816"/>
              </a:spcBef>
              <a:buClr>
                <a:schemeClr val="accent3"/>
              </a:buClr>
              <a:buFont typeface="Arial" panose="020B0604020202020204" pitchFamily="34" charset="0"/>
              <a:buChar char="•"/>
              <a:defRPr/>
            </a:pPr>
            <a:r>
              <a:rPr lang="en-US" altLang="zh-CN" sz="1600" dirty="0">
                <a:solidFill>
                  <a:prstClr val="white"/>
                </a:solidFill>
                <a:latin typeface="Arial" panose="020B0604020202020204" pitchFamily="34" charset="0"/>
                <a:ea typeface="Inter Display" panose="02000503000000020004" pitchFamily="2" charset="0"/>
                <a:cs typeface="Arial" panose="020B0604020202020204" pitchFamily="34" charset="0"/>
              </a:rPr>
              <a:t>Cộng đồng rượu vang Úc nổi tiếng với sự sáng tạo và sẵn sàng thử nghiệm.</a:t>
            </a:r>
          </a:p>
          <a:p>
            <a:pPr>
              <a:spcBef>
                <a:spcPts val="816"/>
              </a:spcBef>
              <a:buClr>
                <a:schemeClr val="accent3"/>
              </a:buClr>
              <a:buFont typeface="Arial" panose="020B0604020202020204" pitchFamily="34" charset="0"/>
              <a:buChar char="•"/>
              <a:defRPr/>
            </a:pPr>
            <a:r>
              <a:rPr lang="en-US" altLang="zh-CN" sz="1600" dirty="0">
                <a:solidFill>
                  <a:prstClr val="white"/>
                </a:solidFill>
                <a:latin typeface="Arial" panose="020B0604020202020204" pitchFamily="34" charset="0"/>
                <a:ea typeface="Inter Display" panose="02000503000000020004" pitchFamily="2" charset="0"/>
                <a:cs typeface="Arial" panose="020B0604020202020204" pitchFamily="34" charset="0"/>
              </a:rPr>
              <a:t>Rượu vang Úc là một biểu hiện chân thực của những người chế tác chúng và đất đai cũng như khí hậu đa dạng của đất nước.</a:t>
            </a:r>
          </a:p>
          <a:p>
            <a:pPr>
              <a:spcBef>
                <a:spcPts val="816"/>
              </a:spcBef>
              <a:buClr>
                <a:schemeClr val="accent3"/>
              </a:buClr>
              <a:buFont typeface="Arial" panose="020B0604020202020204" pitchFamily="34" charset="0"/>
              <a:buChar char="•"/>
              <a:defRPr/>
            </a:pPr>
            <a:r>
              <a:rPr lang="en-US" altLang="zh-CN" sz="1600" dirty="0">
                <a:solidFill>
                  <a:prstClr val="white"/>
                </a:solidFill>
                <a:latin typeface="Arial" panose="020B0604020202020204" pitchFamily="34" charset="0"/>
                <a:ea typeface="Inter Display" panose="02000503000000020004" pitchFamily="2" charset="0"/>
                <a:cs typeface="Arial" panose="020B0604020202020204" pitchFamily="34" charset="0"/>
              </a:rPr>
              <a:t>Úc là quê hương của một cộng đồng sản xuất rượu vang có tay nghề cao, </a:t>
            </a:r>
            <a:r>
              <a:rPr lang="en-US" altLang="zh-CN" sz="1600" dirty="0" err="1">
                <a:solidFill>
                  <a:prstClr val="white"/>
                </a:solidFill>
                <a:latin typeface="Arial" panose="020B0604020202020204" pitchFamily="34" charset="0"/>
                <a:ea typeface="Inter Display" panose="02000503000000020004" pitchFamily="2" charset="0"/>
                <a:cs typeface="Arial" panose="020B0604020202020204" pitchFamily="34" charset="0"/>
              </a:rPr>
              <a:t>sản</a:t>
            </a:r>
            <a:r>
              <a:rPr lang="en-US" altLang="zh-CN" sz="1600" dirty="0">
                <a:solidFill>
                  <a:prstClr val="white"/>
                </a:solidFill>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prstClr val="white"/>
                </a:solidFill>
                <a:latin typeface="Arial" panose="020B0604020202020204" pitchFamily="34" charset="0"/>
                <a:ea typeface="Inter Display" panose="02000503000000020004" pitchFamily="2" charset="0"/>
                <a:cs typeface="Arial" panose="020B0604020202020204" pitchFamily="34" charset="0"/>
              </a:rPr>
              <a:t>xuất</a:t>
            </a:r>
            <a:r>
              <a:rPr lang="en-US" altLang="zh-CN" sz="1600" dirty="0">
                <a:solidFill>
                  <a:prstClr val="white"/>
                </a:solidFill>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prstClr val="white"/>
                </a:solidFill>
                <a:latin typeface="Arial" panose="020B0604020202020204" pitchFamily="34" charset="0"/>
                <a:ea typeface="Inter Display" panose="02000503000000020004" pitchFamily="2" charset="0"/>
                <a:cs typeface="Arial" panose="020B0604020202020204" pitchFamily="34" charset="0"/>
              </a:rPr>
              <a:t>những</a:t>
            </a:r>
            <a:r>
              <a:rPr lang="en-US" altLang="zh-CN" sz="1600" dirty="0">
                <a:solidFill>
                  <a:prstClr val="white"/>
                </a:solidFill>
                <a:latin typeface="Arial" panose="020B0604020202020204" pitchFamily="34" charset="0"/>
                <a:ea typeface="Inter Display" panose="02000503000000020004" pitchFamily="2" charset="0"/>
                <a:cs typeface="Arial" panose="020B0604020202020204" pitchFamily="34" charset="0"/>
              </a:rPr>
              <a:t> loại rượu vang hảo hạng đứng trong số những loại rượu vang ngon nhất thế giới.</a:t>
            </a:r>
          </a:p>
        </p:txBody>
      </p:sp>
      <p:sp>
        <p:nvSpPr>
          <p:cNvPr id="6" name="object 4">
            <a:extLst>
              <a:ext uri="{FF2B5EF4-FFF2-40B4-BE49-F238E27FC236}">
                <a16:creationId xmlns:a16="http://schemas.microsoft.com/office/drawing/2014/main" id="{47977BB0-9554-4D06-89D0-913255E34010}"/>
              </a:ext>
            </a:extLst>
          </p:cNvPr>
          <p:cNvSpPr txBox="1"/>
          <p:nvPr/>
        </p:nvSpPr>
        <p:spPr>
          <a:xfrm>
            <a:off x="407988" y="955760"/>
            <a:ext cx="6167618" cy="2473240"/>
          </a:xfrm>
          <a:prstGeom prst="rect">
            <a:avLst/>
          </a:prstGeom>
        </p:spPr>
        <p:txBody>
          <a:bodyPr vert="horz" wrap="square" lIns="0" tIns="11521" rIns="0" bIns="0" rtlCol="0">
            <a:noAutofit/>
          </a:bodyPr>
          <a:lstStyle/>
          <a:p>
            <a:pPr defTabSz="829587">
              <a:lnSpc>
                <a:spcPct val="83000"/>
              </a:lnSpc>
              <a:tabLst>
                <a:tab pos="1156236" algn="l"/>
              </a:tabLst>
              <a:defRPr/>
            </a:pPr>
            <a:r>
              <a:rPr lang="en-US" altLang="zh-CN" sz="5400" b="1" dirty="0">
                <a:solidFill>
                  <a:schemeClr val="accent3"/>
                </a:solidFill>
                <a:latin typeface="Arial" panose="020B0604020202020204" pitchFamily="34" charset="0"/>
                <a:ea typeface="Inter Display" panose="02000503000000020004" pitchFamily="2" charset="0"/>
                <a:cs typeface="Arial" panose="020B0604020202020204" pitchFamily="34" charset="0"/>
              </a:rPr>
              <a:t>TỪ VÙNG ĐẤT HOANG SƠ</a:t>
            </a:r>
          </a:p>
        </p:txBody>
      </p:sp>
      <p:sp>
        <p:nvSpPr>
          <p:cNvPr id="7" name="object 58">
            <a:extLst>
              <a:ext uri="{FF2B5EF4-FFF2-40B4-BE49-F238E27FC236}">
                <a16:creationId xmlns:a16="http://schemas.microsoft.com/office/drawing/2014/main" id="{17424451-30D4-4639-A6DE-2DB1EA146B8C}"/>
              </a:ext>
            </a:extLst>
          </p:cNvPr>
          <p:cNvSpPr txBox="1"/>
          <p:nvPr/>
        </p:nvSpPr>
        <p:spPr>
          <a:xfrm>
            <a:off x="407988" y="379277"/>
            <a:ext cx="2963830" cy="379032"/>
          </a:xfrm>
          <a:prstGeom prst="rect">
            <a:avLst/>
          </a:prstGeom>
        </p:spPr>
        <p:txBody>
          <a:bodyPr vert="horz" wrap="none" lIns="0" tIns="15554" rIns="0" bIns="0" rtlCol="0">
            <a:noAutofit/>
          </a:bodyPr>
          <a:lstStyle>
            <a:lvl1pPr>
              <a:defRPr sz="2600"/>
            </a:lvl1pPr>
          </a:lstStyle>
          <a:p>
            <a:pPr defTabSz="829587">
              <a:defRPr/>
            </a:pPr>
            <a:r>
              <a:rPr lang="en-US" altLang="zh-CN" sz="2600" b="1" dirty="0">
                <a:solidFill>
                  <a:prstClr val="white"/>
                </a:solidFill>
                <a:latin typeface="Arial" panose="020B0604020202020204" pitchFamily="34" charset="0"/>
                <a:ea typeface="Inter Display" panose="02000503000000020004" pitchFamily="2" charset="0"/>
                <a:cs typeface="Arial" panose="020B0604020202020204" pitchFamily="34" charset="0"/>
              </a:rPr>
              <a:t>RƯỢU VANG ĐỘC ĐÁO</a:t>
            </a:r>
          </a:p>
        </p:txBody>
      </p:sp>
    </p:spTree>
    <p:extLst>
      <p:ext uri="{BB962C8B-B14F-4D97-AF65-F5344CB8AC3E}">
        <p14:creationId xmlns:p14="http://schemas.microsoft.com/office/powerpoint/2010/main" val="3540552445"/>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E64F10FB-64F7-8780-3DBF-0E22518CEA14}"/>
              </a:ext>
            </a:extLst>
          </p:cNvPr>
          <p:cNvCxnSpPr>
            <a:cxnSpLocks/>
          </p:cNvCxnSpPr>
          <p:nvPr/>
        </p:nvCxnSpPr>
        <p:spPr>
          <a:xfrm>
            <a:off x="4912535" y="2650675"/>
            <a:ext cx="8659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615129"/>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3356391" y="1776923"/>
            <a:ext cx="1900523" cy="1900523"/>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217"/>
              </a:spcBef>
              <a:spcAft>
                <a:spcPts val="188"/>
              </a:spcAft>
            </a:pPr>
            <a:r>
              <a:rPr lang="en-US" altLang="zh-CN" sz="1400" b="1" dirty="0">
                <a:solidFill>
                  <a:schemeClr val="accent2"/>
                </a:solidFill>
                <a:effectLst/>
                <a:latin typeface="Arial" panose="020B0604020202020204" pitchFamily="34" charset="0"/>
              </a:rPr>
              <a:t>THƯỜNG ĐƯỢC PHỐI TRỘN VỚI SAUVIGNON BLANC</a:t>
            </a:r>
            <a:endParaRPr lang="en-AU" sz="1400" b="1" dirty="0">
              <a:solidFill>
                <a:schemeClr val="accent2"/>
              </a:solidFill>
              <a:effectLst/>
              <a:latin typeface="Arial" panose="020B0604020202020204" pitchFamily="34" charset="0"/>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en-US" altLang="zh-CN" sz="2800" b="1" dirty="0">
                <a:solidFill>
                  <a:schemeClr val="bg2"/>
                </a:solidFill>
              </a:rPr>
              <a:t>RƯỢU VANG TRẮNG NHẸ SEMILLON</a:t>
            </a:r>
          </a:p>
        </p:txBody>
      </p:sp>
      <p:sp>
        <p:nvSpPr>
          <p:cNvPr id="16" name="object 58">
            <a:extLst>
              <a:ext uri="{FF2B5EF4-FFF2-40B4-BE49-F238E27FC236}">
                <a16:creationId xmlns:a16="http://schemas.microsoft.com/office/drawing/2014/main" id="{B46CC802-77EB-C09D-AFD9-FC95B382B0AC}"/>
              </a:ext>
            </a:extLst>
          </p:cNvPr>
          <p:cNvSpPr txBox="1"/>
          <p:nvPr/>
        </p:nvSpPr>
        <p:spPr>
          <a:xfrm>
            <a:off x="9006619" y="5113204"/>
            <a:ext cx="2114328" cy="1194558"/>
          </a:xfrm>
          <a:prstGeom prst="rect">
            <a:avLst/>
          </a:prstGeom>
        </p:spPr>
        <p:txBody>
          <a:bodyPr vert="horz" wrap="square" lIns="0" tIns="17145" rIns="0" bIns="0" rtlCol="0" anchor="ctr" anchorCtr="0">
            <a:spAutoFit/>
          </a:bodyPr>
          <a:lstStyle/>
          <a:p>
            <a:pPr marL="285750" indent="-285750">
              <a:spcBef>
                <a:spcPts val="150"/>
              </a:spcBef>
              <a:spcAft>
                <a:spcPts val="315"/>
              </a:spcAft>
              <a:buClr>
                <a:schemeClr val="bg2"/>
              </a:buClr>
              <a:buFont typeface="Arial" panose="020B0604020202020204" pitchFamily="34" charset="0"/>
              <a:buChar char="•"/>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Cam chanh</a:t>
            </a:r>
          </a:p>
          <a:p>
            <a:pPr marL="285750" indent="-285750">
              <a:spcBef>
                <a:spcPts val="150"/>
              </a:spcBef>
              <a:spcAft>
                <a:spcPts val="315"/>
              </a:spcAft>
              <a:buClr>
                <a:schemeClr val="bg2"/>
              </a:buClr>
              <a:buFont typeface="Arial" panose="020B0604020202020204" pitchFamily="34" charset="0"/>
              <a:buChar char="•"/>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Hương hoa</a:t>
            </a:r>
          </a:p>
          <a:p>
            <a:pPr marL="285750" indent="-285750">
              <a:spcBef>
                <a:spcPts val="150"/>
              </a:spcBef>
              <a:spcAft>
                <a:spcPts val="315"/>
              </a:spcAft>
              <a:buClr>
                <a:schemeClr val="bg2"/>
              </a:buClr>
              <a:buFont typeface="Arial" panose="020B0604020202020204" pitchFamily="34" charset="0"/>
              <a:buChar char="•"/>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Táo xanh</a:t>
            </a:r>
          </a:p>
          <a:p>
            <a:pPr marL="285750" indent="-285750">
              <a:spcBef>
                <a:spcPts val="150"/>
              </a:spcBef>
              <a:spcAft>
                <a:spcPts val="315"/>
              </a:spcAft>
              <a:buClr>
                <a:schemeClr val="bg2"/>
              </a:buClr>
              <a:buFont typeface="Arial" panose="020B0604020202020204" pitchFamily="34" charset="0"/>
              <a:buChar char="•"/>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Quả hạch</a:t>
            </a:r>
          </a:p>
        </p:txBody>
      </p:sp>
      <p:sp>
        <p:nvSpPr>
          <p:cNvPr id="18" name="object 58">
            <a:extLst>
              <a:ext uri="{FF2B5EF4-FFF2-40B4-BE49-F238E27FC236}">
                <a16:creationId xmlns:a16="http://schemas.microsoft.com/office/drawing/2014/main" id="{9CF3E3F5-F08B-FE27-FC27-D4E6D4A66279}"/>
              </a:ext>
            </a:extLst>
          </p:cNvPr>
          <p:cNvSpPr txBox="1"/>
          <p:nvPr/>
        </p:nvSpPr>
        <p:spPr>
          <a:xfrm>
            <a:off x="8828394" y="2481774"/>
            <a:ext cx="2557874" cy="1494640"/>
          </a:xfrm>
          <a:prstGeom prst="rect">
            <a:avLst/>
          </a:prstGeom>
        </p:spPr>
        <p:txBody>
          <a:bodyPr vert="horz" wrap="square" lIns="0" tIns="17145" rIns="0" bIns="0" rtlCol="0" anchor="t" anchorCtr="0">
            <a:spAutoFit/>
          </a:bodyPr>
          <a:lstStyle/>
          <a:p>
            <a:pPr>
              <a:buClr>
                <a:srgbClr val="F40000"/>
              </a:buClr>
            </a:pP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PHÁT TRIỂN Ở NHIỀU VÙNG:</a:t>
            </a:r>
          </a:p>
          <a:p>
            <a:pPr>
              <a:buClr>
                <a:srgbClr val="F40000"/>
              </a:buClr>
            </a:pPr>
            <a:r>
              <a:rPr lang="en-US" altLang="zh-CN" sz="1600" dirty="0">
                <a:latin typeface="Arial" panose="020B0604020202020204" pitchFamily="34" charset="0"/>
                <a:cs typeface="Hellix SemiBold"/>
              </a:rPr>
              <a:t>đặc biệt là Hunter Valley và Margaret River. Phong cách độc đáo của Hunter Valley Semillon có tuổi thọ cao</a:t>
            </a:r>
          </a:p>
        </p:txBody>
      </p:sp>
      <p:cxnSp>
        <p:nvCxnSpPr>
          <p:cNvPr id="22" name="Straight Connector 21">
            <a:extLst>
              <a:ext uri="{FF2B5EF4-FFF2-40B4-BE49-F238E27FC236}">
                <a16:creationId xmlns:a16="http://schemas.microsoft.com/office/drawing/2014/main" id="{426C32AB-0B4E-DE3E-C289-579E81A5A4F9}"/>
              </a:ext>
            </a:extLst>
          </p:cNvPr>
          <p:cNvCxnSpPr/>
          <p:nvPr/>
        </p:nvCxnSpPr>
        <p:spPr>
          <a:xfrm>
            <a:off x="6438900" y="5326428"/>
            <a:ext cx="2324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576BE157-7D11-DD5A-1B38-48AAD5625894}"/>
              </a:ext>
            </a:extLst>
          </p:cNvPr>
          <p:cNvCxnSpPr>
            <a:cxnSpLocks/>
          </p:cNvCxnSpPr>
          <p:nvPr/>
        </p:nvCxnSpPr>
        <p:spPr>
          <a:xfrm>
            <a:off x="4912535" y="4350686"/>
            <a:ext cx="8659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descr="A close up of a bottle  Description automatically generated">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t="4472" b="4762"/>
          <a:stretch>
            <a:fillRect/>
          </a:stretch>
        </p:blipFill>
        <p:spPr>
          <a:xfrm>
            <a:off x="5157922"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SEMILLON</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3" name="object 58">
            <a:extLst>
              <a:ext uri="{FF2B5EF4-FFF2-40B4-BE49-F238E27FC236}">
                <a16:creationId xmlns:a16="http://schemas.microsoft.com/office/drawing/2014/main" id="{051C3059-4A70-9C7D-0CAD-436F648C1DA0}"/>
              </a:ext>
            </a:extLst>
          </p:cNvPr>
          <p:cNvSpPr txBox="1"/>
          <p:nvPr/>
        </p:nvSpPr>
        <p:spPr>
          <a:xfrm>
            <a:off x="1484340" y="4846751"/>
            <a:ext cx="1910998" cy="263534"/>
          </a:xfrm>
          <a:prstGeom prst="rect">
            <a:avLst/>
          </a:prstGeom>
          <a:solidFill>
            <a:schemeClr val="accent6"/>
          </a:solidFill>
        </p:spPr>
        <p:txBody>
          <a:bodyPr vert="horz" wrap="square" lIns="0" tIns="17145" rIns="0" bIns="0" rtlCol="0" anchor="b" anchorCtr="0">
            <a:spAutoFit/>
          </a:bodyPr>
          <a:lstStyle/>
          <a:p>
            <a:pPr>
              <a:spcBef>
                <a:spcPts val="158"/>
              </a:spcBef>
              <a:spcAft>
                <a:spcPts val="638"/>
              </a:spcAft>
            </a:pPr>
            <a:r>
              <a:rPr lang="en-US" altLang="zh-CN" sz="16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VỪA NHẸ ĐẾN VỪA</a:t>
            </a:r>
          </a:p>
        </p:txBody>
      </p:sp>
      <p:sp>
        <p:nvSpPr>
          <p:cNvPr id="5" name="object 58">
            <a:extLst>
              <a:ext uri="{FF2B5EF4-FFF2-40B4-BE49-F238E27FC236}">
                <a16:creationId xmlns:a16="http://schemas.microsoft.com/office/drawing/2014/main" id="{DAF582BB-00FD-0D39-35C1-3C2191288BCD}"/>
              </a:ext>
            </a:extLst>
          </p:cNvPr>
          <p:cNvSpPr txBox="1"/>
          <p:nvPr/>
        </p:nvSpPr>
        <p:spPr>
          <a:xfrm>
            <a:off x="7037749" y="2475164"/>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US" altLang="zh-CN" sz="1600" b="1"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VÙNG</a:t>
            </a:r>
          </a:p>
        </p:txBody>
      </p:sp>
      <p:grpSp>
        <p:nvGrpSpPr>
          <p:cNvPr id="23" name="Group 22">
            <a:extLst>
              <a:ext uri="{FF2B5EF4-FFF2-40B4-BE49-F238E27FC236}">
                <a16:creationId xmlns:a16="http://schemas.microsoft.com/office/drawing/2014/main" id="{B35794D9-97F4-30AD-E975-96674AF46B3E}"/>
              </a:ext>
            </a:extLst>
          </p:cNvPr>
          <p:cNvGrpSpPr/>
          <p:nvPr/>
        </p:nvGrpSpPr>
        <p:grpSpPr>
          <a:xfrm rot="16200000">
            <a:off x="2984449" y="2705249"/>
            <a:ext cx="272668" cy="3324374"/>
            <a:chOff x="5193959" y="2097052"/>
            <a:chExt cx="272668" cy="3324374"/>
          </a:xfrm>
        </p:grpSpPr>
        <p:sp>
          <p:nvSpPr>
            <p:cNvPr id="4" name="Oval 3">
              <a:extLst>
                <a:ext uri="{FF2B5EF4-FFF2-40B4-BE49-F238E27FC236}">
                  <a16:creationId xmlns:a16="http://schemas.microsoft.com/office/drawing/2014/main" id="{53757CC7-A16D-AF44-D259-64BF997782F8}"/>
                </a:ext>
              </a:extLst>
            </p:cNvPr>
            <p:cNvSpPr/>
            <p:nvPr/>
          </p:nvSpPr>
          <p:spPr>
            <a:xfrm>
              <a:off x="5193959" y="2097052"/>
              <a:ext cx="272668" cy="272668"/>
            </a:xfrm>
            <a:prstGeom prst="ellipse">
              <a:avLst/>
            </a:prstGeom>
            <a:solidFill>
              <a:srgbClr val="DEF7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6" name="Oval 5">
              <a:extLst>
                <a:ext uri="{FF2B5EF4-FFF2-40B4-BE49-F238E27FC236}">
                  <a16:creationId xmlns:a16="http://schemas.microsoft.com/office/drawing/2014/main" id="{5C111153-B3F3-78C4-D32A-021A331A3226}"/>
                </a:ext>
              </a:extLst>
            </p:cNvPr>
            <p:cNvSpPr/>
            <p:nvPr/>
          </p:nvSpPr>
          <p:spPr>
            <a:xfrm>
              <a:off x="5193959" y="2436455"/>
              <a:ext cx="272668" cy="272668"/>
            </a:xfrm>
            <a:prstGeom prst="ellipse">
              <a:avLst/>
            </a:prstGeom>
            <a:solidFill>
              <a:srgbClr val="DEF7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7" name="Oval 6">
              <a:extLst>
                <a:ext uri="{FF2B5EF4-FFF2-40B4-BE49-F238E27FC236}">
                  <a16:creationId xmlns:a16="http://schemas.microsoft.com/office/drawing/2014/main" id="{4CCCCFA5-B20E-7AF4-39C7-7817FE8A1329}"/>
                </a:ext>
              </a:extLst>
            </p:cNvPr>
            <p:cNvSpPr/>
            <p:nvPr/>
          </p:nvSpPr>
          <p:spPr>
            <a:xfrm>
              <a:off x="5193959" y="2775857"/>
              <a:ext cx="272668" cy="272668"/>
            </a:xfrm>
            <a:prstGeom prst="ellipse">
              <a:avLst/>
            </a:prstGeom>
            <a:solidFill>
              <a:srgbClr val="CDF4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8" name="Oval 7">
              <a:extLst>
                <a:ext uri="{FF2B5EF4-FFF2-40B4-BE49-F238E27FC236}">
                  <a16:creationId xmlns:a16="http://schemas.microsoft.com/office/drawing/2014/main" id="{9EF09979-C462-EDD1-8454-089FBC67A136}"/>
                </a:ext>
              </a:extLst>
            </p:cNvPr>
            <p:cNvSpPr/>
            <p:nvPr/>
          </p:nvSpPr>
          <p:spPr>
            <a:xfrm>
              <a:off x="5193959" y="3115260"/>
              <a:ext cx="272668" cy="272668"/>
            </a:xfrm>
            <a:prstGeom prst="ellipse">
              <a:avLst/>
            </a:prstGeom>
            <a:solidFill>
              <a:srgbClr val="BCEF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2" name="Oval 11">
              <a:extLst>
                <a:ext uri="{FF2B5EF4-FFF2-40B4-BE49-F238E27FC236}">
                  <a16:creationId xmlns:a16="http://schemas.microsoft.com/office/drawing/2014/main" id="{464BCBCD-1B98-54A1-EFE7-6C2F34BDA3BD}"/>
                </a:ext>
              </a:extLst>
            </p:cNvPr>
            <p:cNvSpPr/>
            <p:nvPr/>
          </p:nvSpPr>
          <p:spPr>
            <a:xfrm>
              <a:off x="5193959" y="3454663"/>
              <a:ext cx="272668" cy="272668"/>
            </a:xfrm>
            <a:prstGeom prst="ellipse">
              <a:avLst/>
            </a:prstGeom>
            <a:solidFill>
              <a:srgbClr val="ABEBD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4" name="Oval 13">
              <a:extLst>
                <a:ext uri="{FF2B5EF4-FFF2-40B4-BE49-F238E27FC236}">
                  <a16:creationId xmlns:a16="http://schemas.microsoft.com/office/drawing/2014/main" id="{C77B6B13-7461-05A5-A17C-108F691A1311}"/>
                </a:ext>
              </a:extLst>
            </p:cNvPr>
            <p:cNvSpPr/>
            <p:nvPr/>
          </p:nvSpPr>
          <p:spPr>
            <a:xfrm>
              <a:off x="5193959" y="3794065"/>
              <a:ext cx="272668" cy="272668"/>
            </a:xfrm>
            <a:prstGeom prst="ellipse">
              <a:avLst/>
            </a:prstGeom>
            <a:solidFill>
              <a:srgbClr val="ABEBD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5" name="Oval 14">
              <a:extLst>
                <a:ext uri="{FF2B5EF4-FFF2-40B4-BE49-F238E27FC236}">
                  <a16:creationId xmlns:a16="http://schemas.microsoft.com/office/drawing/2014/main" id="{7EC6E89A-4E96-2C3D-1A39-EE93B8C37E8C}"/>
                </a:ext>
              </a:extLst>
            </p:cNvPr>
            <p:cNvSpPr/>
            <p:nvPr/>
          </p:nvSpPr>
          <p:spPr>
            <a:xfrm>
              <a:off x="5193959" y="4133468"/>
              <a:ext cx="272668" cy="272668"/>
            </a:xfrm>
            <a:prstGeom prst="ellipse">
              <a:avLst/>
            </a:prstGeom>
            <a:solidFill>
              <a:srgbClr val="89E5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7" name="Oval 16">
              <a:extLst>
                <a:ext uri="{FF2B5EF4-FFF2-40B4-BE49-F238E27FC236}">
                  <a16:creationId xmlns:a16="http://schemas.microsoft.com/office/drawing/2014/main" id="{8F4F9CF8-8291-A919-D42D-B83FDEE417D1}"/>
                </a:ext>
              </a:extLst>
            </p:cNvPr>
            <p:cNvSpPr/>
            <p:nvPr/>
          </p:nvSpPr>
          <p:spPr>
            <a:xfrm>
              <a:off x="5193959" y="4472871"/>
              <a:ext cx="272668" cy="272668"/>
            </a:xfrm>
            <a:prstGeom prst="ellipse">
              <a:avLst/>
            </a:prstGeom>
            <a:solidFill>
              <a:srgbClr val="39C5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19" name="Oval 18">
              <a:extLst>
                <a:ext uri="{FF2B5EF4-FFF2-40B4-BE49-F238E27FC236}">
                  <a16:creationId xmlns:a16="http://schemas.microsoft.com/office/drawing/2014/main" id="{03CB14AF-08B8-B888-8FEE-699D63D18C58}"/>
                </a:ext>
              </a:extLst>
            </p:cNvPr>
            <p:cNvSpPr/>
            <p:nvPr/>
          </p:nvSpPr>
          <p:spPr>
            <a:xfrm>
              <a:off x="5193959" y="4806617"/>
              <a:ext cx="272668" cy="272668"/>
            </a:xfrm>
            <a:prstGeom prst="ellipse">
              <a:avLst/>
            </a:prstGeom>
            <a:solidFill>
              <a:srgbClr val="29BE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1" name="Oval 20">
              <a:extLst>
                <a:ext uri="{FF2B5EF4-FFF2-40B4-BE49-F238E27FC236}">
                  <a16:creationId xmlns:a16="http://schemas.microsoft.com/office/drawing/2014/main" id="{F16376DE-347D-C521-ADF5-E3500BEE8EBD}"/>
                </a:ext>
              </a:extLst>
            </p:cNvPr>
            <p:cNvSpPr/>
            <p:nvPr/>
          </p:nvSpPr>
          <p:spPr>
            <a:xfrm>
              <a:off x="5193959" y="5148758"/>
              <a:ext cx="272668" cy="272668"/>
            </a:xfrm>
            <a:prstGeom prst="ellipse">
              <a:avLst/>
            </a:prstGeom>
            <a:solidFill>
              <a:srgbClr val="56D8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grpSp>
      <p:cxnSp>
        <p:nvCxnSpPr>
          <p:cNvPr id="26" name="Straight Connector 25">
            <a:extLst>
              <a:ext uri="{FF2B5EF4-FFF2-40B4-BE49-F238E27FC236}">
                <a16:creationId xmlns:a16="http://schemas.microsoft.com/office/drawing/2014/main" id="{22E46A5D-2EB6-3B11-BD79-295ACF4F94D8}"/>
              </a:ext>
            </a:extLst>
          </p:cNvPr>
          <p:cNvCxnSpPr>
            <a:cxnSpLocks/>
          </p:cNvCxnSpPr>
          <p:nvPr/>
        </p:nvCxnSpPr>
        <p:spPr>
          <a:xfrm>
            <a:off x="1576552" y="4350686"/>
            <a:ext cx="171539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5F62D10-418E-62F5-268C-E99D747A4FD1}"/>
              </a:ext>
            </a:extLst>
          </p:cNvPr>
          <p:cNvCxnSpPr>
            <a:cxnSpLocks/>
          </p:cNvCxnSpPr>
          <p:nvPr/>
        </p:nvCxnSpPr>
        <p:spPr>
          <a:xfrm>
            <a:off x="1576552" y="4224686"/>
            <a:ext cx="0" cy="252000"/>
          </a:xfrm>
          <a:prstGeom prst="line">
            <a:avLst/>
          </a:prstGeom>
          <a:ln w="15875"/>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224B6A7C-125A-6A31-4E0D-90AC3EF1E1FA}"/>
              </a:ext>
            </a:extLst>
          </p:cNvPr>
          <p:cNvCxnSpPr>
            <a:cxnSpLocks/>
          </p:cNvCxnSpPr>
          <p:nvPr/>
        </p:nvCxnSpPr>
        <p:spPr>
          <a:xfrm>
            <a:off x="3279227" y="4224686"/>
            <a:ext cx="0" cy="252000"/>
          </a:xfrm>
          <a:prstGeom prst="line">
            <a:avLst/>
          </a:prstGeom>
          <a:ln w="158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25714390"/>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615129"/>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3029805" y="3842953"/>
            <a:ext cx="1800380" cy="18003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285"/>
              </a:spcBef>
              <a:spcAft>
                <a:spcPts val="240"/>
              </a:spcAft>
            </a:pPr>
            <a:r>
              <a:rPr lang="en-US" altLang="zh-CN" sz="1400" b="1"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GIỐNG NHO CỨNG CÁP, LINH HOẠT</a:t>
            </a:r>
            <a:endParaRPr lang="en-AU" sz="1400" b="1" dirty="0">
              <a:solidFill>
                <a:schemeClr val="accent2"/>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10407" y="536744"/>
            <a:ext cx="4827941" cy="1325562"/>
          </a:xfrm>
        </p:spPr>
        <p:txBody>
          <a:bodyPr/>
          <a:lstStyle/>
          <a:p>
            <a:r>
              <a:rPr lang="en-US" altLang="zh-CN" sz="3200" b="1" dirty="0">
                <a:solidFill>
                  <a:schemeClr val="bg2"/>
                </a:solidFill>
              </a:rPr>
              <a:t>RƯỢU VANG TRẮNG ĐẬM ĐÀ </a:t>
            </a:r>
            <a:br>
              <a:rPr lang="en-US" altLang="zh-CN" sz="3200" b="1" dirty="0">
                <a:solidFill>
                  <a:schemeClr val="bg2"/>
                </a:solidFill>
              </a:rPr>
            </a:br>
            <a:r>
              <a:rPr lang="en-US" altLang="zh-CN" sz="3200" b="1" dirty="0">
                <a:solidFill>
                  <a:schemeClr val="bg2"/>
                </a:solidFill>
              </a:rPr>
              <a:t>CHARDONNAY</a:t>
            </a:r>
          </a:p>
        </p:txBody>
      </p:sp>
      <p:sp>
        <p:nvSpPr>
          <p:cNvPr id="16" name="object 58">
            <a:extLst>
              <a:ext uri="{FF2B5EF4-FFF2-40B4-BE49-F238E27FC236}">
                <a16:creationId xmlns:a16="http://schemas.microsoft.com/office/drawing/2014/main" id="{B46CC802-77EB-C09D-AFD9-FC95B382B0AC}"/>
              </a:ext>
            </a:extLst>
          </p:cNvPr>
          <p:cNvSpPr txBox="1"/>
          <p:nvPr/>
        </p:nvSpPr>
        <p:spPr>
          <a:xfrm>
            <a:off x="8890078" y="3639984"/>
            <a:ext cx="2114328" cy="2061462"/>
          </a:xfrm>
          <a:prstGeom prst="rect">
            <a:avLst/>
          </a:prstGeom>
        </p:spPr>
        <p:txBody>
          <a:bodyPr vert="horz" wrap="square" lIns="0" tIns="17145" rIns="0" bIns="0" rtlCol="0" anchor="ctr" anchorCtr="0">
            <a:spAutoFit/>
          </a:bodyPr>
          <a:lstStyle/>
          <a:p>
            <a:pPr marL="285750" indent="-285750">
              <a:spcBef>
                <a:spcPts val="150"/>
              </a:spcBef>
              <a:spcAft>
                <a:spcPts val="315"/>
              </a:spcAft>
              <a:buClr>
                <a:schemeClr val="bg2"/>
              </a:buClr>
              <a:buFont typeface="Arial" panose="020B0604020202020204" pitchFamily="34" charset="0"/>
              <a:buChar char="•"/>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Lê</a:t>
            </a:r>
          </a:p>
          <a:p>
            <a:pPr marL="285750" indent="-285750">
              <a:spcBef>
                <a:spcPts val="150"/>
              </a:spcBef>
              <a:spcAft>
                <a:spcPts val="315"/>
              </a:spcAft>
              <a:buClr>
                <a:schemeClr val="bg2"/>
              </a:buClr>
              <a:buFont typeface="Arial" panose="020B0604020202020204" pitchFamily="34" charset="0"/>
              <a:buChar char="•"/>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Táo</a:t>
            </a:r>
          </a:p>
          <a:p>
            <a:pPr marL="285750" indent="-285750">
              <a:spcBef>
                <a:spcPts val="150"/>
              </a:spcBef>
              <a:spcAft>
                <a:spcPts val="315"/>
              </a:spcAft>
              <a:buClr>
                <a:schemeClr val="bg2"/>
              </a:buClr>
              <a:buFont typeface="Arial" panose="020B0604020202020204" pitchFamily="34" charset="0"/>
              <a:buChar char="•"/>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Đào</a:t>
            </a:r>
          </a:p>
          <a:p>
            <a:pPr marL="285750" indent="-285750">
              <a:spcBef>
                <a:spcPts val="150"/>
              </a:spcBef>
              <a:spcAft>
                <a:spcPts val="315"/>
              </a:spcAft>
              <a:buClr>
                <a:schemeClr val="bg2"/>
              </a:buClr>
              <a:buFont typeface="Arial" panose="020B0604020202020204" pitchFamily="34" charset="0"/>
              <a:buChar char="•"/>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Cam chanh</a:t>
            </a:r>
          </a:p>
          <a:p>
            <a:pPr marL="285750" indent="-285750">
              <a:spcBef>
                <a:spcPts val="150"/>
              </a:spcBef>
              <a:spcAft>
                <a:spcPts val="315"/>
              </a:spcAft>
              <a:buClr>
                <a:schemeClr val="bg2"/>
              </a:buClr>
              <a:buFont typeface="Arial" panose="020B0604020202020204" pitchFamily="34" charset="0"/>
              <a:buChar char="•"/>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Hương bánh mì nướng</a:t>
            </a:r>
          </a:p>
          <a:p>
            <a:pPr marL="285750" indent="-285750">
              <a:spcBef>
                <a:spcPts val="150"/>
              </a:spcBef>
              <a:spcAft>
                <a:spcPts val="315"/>
              </a:spcAft>
              <a:buClr>
                <a:schemeClr val="bg2"/>
              </a:buClr>
              <a:buFont typeface="Arial" panose="020B0604020202020204" pitchFamily="34" charset="0"/>
              <a:buChar char="•"/>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Gỗ sồi tinh tế</a:t>
            </a:r>
          </a:p>
        </p:txBody>
      </p:sp>
      <p:sp>
        <p:nvSpPr>
          <p:cNvPr id="18" name="object 58">
            <a:extLst>
              <a:ext uri="{FF2B5EF4-FFF2-40B4-BE49-F238E27FC236}">
                <a16:creationId xmlns:a16="http://schemas.microsoft.com/office/drawing/2014/main" id="{9CF3E3F5-F08B-FE27-FC27-D4E6D4A66279}"/>
              </a:ext>
            </a:extLst>
          </p:cNvPr>
          <p:cNvSpPr txBox="1"/>
          <p:nvPr/>
        </p:nvSpPr>
        <p:spPr>
          <a:xfrm>
            <a:off x="8828394" y="2457390"/>
            <a:ext cx="2470778" cy="509755"/>
          </a:xfrm>
          <a:prstGeom prst="rect">
            <a:avLst/>
          </a:prstGeom>
        </p:spPr>
        <p:txBody>
          <a:bodyPr vert="horz" wrap="square" lIns="0" tIns="17145" rIns="0" bIns="0" rtlCol="0" anchor="t" anchorCtr="0">
            <a:spAutoFit/>
          </a:bodyPr>
          <a:lstStyle/>
          <a:p>
            <a:pPr>
              <a:buClr>
                <a:srgbClr val="F40000"/>
              </a:buClr>
            </a:pP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PHÁT TRIỂN Ở TẤT CẢ CÁC VÙNG</a:t>
            </a:r>
          </a:p>
        </p:txBody>
      </p:sp>
      <p:sp>
        <p:nvSpPr>
          <p:cNvPr id="20" name="object 58">
            <a:extLst>
              <a:ext uri="{FF2B5EF4-FFF2-40B4-BE49-F238E27FC236}">
                <a16:creationId xmlns:a16="http://schemas.microsoft.com/office/drawing/2014/main" id="{0CE4ADEA-0858-AEA7-1896-CEE85700FBD5}"/>
              </a:ext>
            </a:extLst>
          </p:cNvPr>
          <p:cNvSpPr txBox="1"/>
          <p:nvPr/>
        </p:nvSpPr>
        <p:spPr>
          <a:xfrm>
            <a:off x="6980336" y="983218"/>
            <a:ext cx="3986228" cy="879087"/>
          </a:xfrm>
          <a:prstGeom prst="rect">
            <a:avLst/>
          </a:prstGeom>
        </p:spPr>
        <p:txBody>
          <a:bodyPr vert="horz" wrap="square" lIns="0" tIns="17145" rIns="0" bIns="0" rtlCol="0" anchor="b" anchorCtr="0">
            <a:spAutoFit/>
          </a:bodyPr>
          <a:lstStyle/>
          <a:p>
            <a:pPr>
              <a:spcBef>
                <a:spcPts val="158"/>
              </a:spcBef>
              <a:spcAft>
                <a:spcPts val="638"/>
              </a:spcAft>
            </a:pPr>
            <a:r>
              <a:rPr lang="en-US" altLang="zh-CN" sz="2800" b="1" dirty="0">
                <a:solidFill>
                  <a:schemeClr val="accent3"/>
                </a:solidFill>
                <a:effectLst/>
                <a:latin typeface="Arial" panose="020B0604020202020204" pitchFamily="34" charset="0"/>
                <a:ea typeface="Inter Display" panose="02000503000000020004" pitchFamily="2" charset="0"/>
                <a:cs typeface="Arial" panose="020B0604020202020204" pitchFamily="34" charset="0"/>
              </a:rPr>
              <a:t>50%+ sản lượng rượu vang trắng của Úc</a:t>
            </a:r>
          </a:p>
        </p:txBody>
      </p:sp>
      <p:cxnSp>
        <p:nvCxnSpPr>
          <p:cNvPr id="22" name="Straight Connector 21">
            <a:extLst>
              <a:ext uri="{FF2B5EF4-FFF2-40B4-BE49-F238E27FC236}">
                <a16:creationId xmlns:a16="http://schemas.microsoft.com/office/drawing/2014/main" id="{426C32AB-0B4E-DE3E-C289-579E81A5A4F9}"/>
              </a:ext>
            </a:extLst>
          </p:cNvPr>
          <p:cNvCxnSpPr/>
          <p:nvPr/>
        </p:nvCxnSpPr>
        <p:spPr>
          <a:xfrm>
            <a:off x="6438900" y="4002124"/>
            <a:ext cx="2324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3763" r="3763"/>
          <a:stretch/>
        </p:blipFill>
        <p:spPr>
          <a:xfrm>
            <a:off x="5271715"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7" y="3933419"/>
            <a:ext cx="4652237" cy="510011"/>
          </a:xfrm>
          <a:prstGeom prst="rect">
            <a:avLst/>
          </a:prstGeom>
        </p:spPr>
        <p:txBody>
          <a:bodyPr vert="horz" wrap="square" lIns="0" tIns="12065" rIns="0" bIns="0" rtlCol="0">
            <a:spAutoFit/>
          </a:bodyPr>
          <a:lstStyle/>
          <a:p>
            <a:pPr algn="ctr" defTabSz="914453">
              <a:lnSpc>
                <a:spcPct val="80000"/>
              </a:lnSpc>
              <a:spcBef>
                <a:spcPct val="0"/>
              </a:spcBef>
            </a:pPr>
            <a:r>
              <a:rPr lang="en-US" altLang="zh-CN" sz="40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40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bject 58">
            <a:extLst>
              <a:ext uri="{FF2B5EF4-FFF2-40B4-BE49-F238E27FC236}">
                <a16:creationId xmlns:a16="http://schemas.microsoft.com/office/drawing/2014/main" id="{DAF582BB-00FD-0D39-35C1-3C2191288BCD}"/>
              </a:ext>
            </a:extLst>
          </p:cNvPr>
          <p:cNvSpPr txBox="1"/>
          <p:nvPr/>
        </p:nvSpPr>
        <p:spPr>
          <a:xfrm>
            <a:off x="7037749" y="2475164"/>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US" altLang="zh-CN" sz="1600" b="1"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VÙNG</a:t>
            </a:r>
          </a:p>
        </p:txBody>
      </p:sp>
      <p:cxnSp>
        <p:nvCxnSpPr>
          <p:cNvPr id="27" name="Straight Connector 26">
            <a:extLst>
              <a:ext uri="{FF2B5EF4-FFF2-40B4-BE49-F238E27FC236}">
                <a16:creationId xmlns:a16="http://schemas.microsoft.com/office/drawing/2014/main" id="{012C8CA4-2CCD-42BB-8BE3-B3FF97BE74C6}"/>
              </a:ext>
            </a:extLst>
          </p:cNvPr>
          <p:cNvCxnSpPr>
            <a:cxnSpLocks/>
          </p:cNvCxnSpPr>
          <p:nvPr/>
        </p:nvCxnSpPr>
        <p:spPr>
          <a:xfrm>
            <a:off x="2482367" y="2886216"/>
            <a:ext cx="316168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3EF9157-2177-F20A-8E2D-6F80C0F4F061}"/>
              </a:ext>
            </a:extLst>
          </p:cNvPr>
          <p:cNvCxnSpPr/>
          <p:nvPr/>
        </p:nvCxnSpPr>
        <p:spPr>
          <a:xfrm flipH="1" flipV="1">
            <a:off x="4002423" y="3143419"/>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object 58">
            <a:extLst>
              <a:ext uri="{FF2B5EF4-FFF2-40B4-BE49-F238E27FC236}">
                <a16:creationId xmlns:a16="http://schemas.microsoft.com/office/drawing/2014/main" id="{C6281A48-AFAE-490D-4393-9E2820C60E27}"/>
              </a:ext>
            </a:extLst>
          </p:cNvPr>
          <p:cNvSpPr txBox="1"/>
          <p:nvPr/>
        </p:nvSpPr>
        <p:spPr>
          <a:xfrm>
            <a:off x="3415926" y="2738698"/>
            <a:ext cx="1221144"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US" altLang="zh-CN" sz="1600" b="1"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ĐẶC ĐIỂM</a:t>
            </a:r>
          </a:p>
        </p:txBody>
      </p:sp>
      <p:sp>
        <p:nvSpPr>
          <p:cNvPr id="33" name="object 58">
            <a:extLst>
              <a:ext uri="{FF2B5EF4-FFF2-40B4-BE49-F238E27FC236}">
                <a16:creationId xmlns:a16="http://schemas.microsoft.com/office/drawing/2014/main" id="{002B460F-DDD6-EBD1-D611-9DECC3EEF3E2}"/>
              </a:ext>
            </a:extLst>
          </p:cNvPr>
          <p:cNvSpPr txBox="1"/>
          <p:nvPr/>
        </p:nvSpPr>
        <p:spPr>
          <a:xfrm>
            <a:off x="935543" y="2738698"/>
            <a:ext cx="1556569" cy="1740861"/>
          </a:xfrm>
          <a:prstGeom prst="rect">
            <a:avLst/>
          </a:prstGeom>
        </p:spPr>
        <p:txBody>
          <a:bodyPr vert="horz" wrap="square" lIns="0" tIns="17145" rIns="0" bIns="0" rtlCol="0" anchor="t" anchorCtr="0">
            <a:spAutoFit/>
          </a:bodyPr>
          <a:lstStyle/>
          <a:p>
            <a:pPr>
              <a:spcBef>
                <a:spcPts val="150"/>
              </a:spcBef>
              <a:spcAft>
                <a:spcPts val="315"/>
              </a:spcAft>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Phong </a:t>
            </a:r>
            <a:r>
              <a:rPr lang="en-US" altLang="zh-CN" sz="1600" dirty="0" err="1">
                <a:effectLst/>
                <a:latin typeface="Arial" panose="020B0604020202020204" pitchFamily="34" charset="0"/>
                <a:ea typeface="Inter Display" panose="02000503000000020004" pitchFamily="2" charset="0"/>
                <a:cs typeface="Arial" panose="020B0604020202020204" pitchFamily="34" charset="0"/>
              </a:rPr>
              <a:t>cách</a:t>
            </a:r>
            <a:r>
              <a:rPr lang="en-US" altLang="zh-CN" sz="1600" dirty="0">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effectLst/>
                <a:latin typeface="Arial" panose="020B0604020202020204" pitchFamily="34" charset="0"/>
                <a:ea typeface="Inter Display" panose="02000503000000020004" pitchFamily="2" charset="0"/>
                <a:cs typeface="Arial" panose="020B0604020202020204" pitchFamily="34" charset="0"/>
              </a:rPr>
              <a:t>ủ</a:t>
            </a:r>
            <a:r>
              <a:rPr lang="en-US" altLang="zh-CN" sz="1600" dirty="0">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effectLst/>
                <a:latin typeface="Arial" panose="020B0604020202020204" pitchFamily="34" charset="0"/>
                <a:ea typeface="Inter Display" panose="02000503000000020004" pitchFamily="2" charset="0"/>
                <a:cs typeface="Arial" panose="020B0604020202020204" pitchFamily="34" charset="0"/>
              </a:rPr>
              <a:t>gỗ</a:t>
            </a:r>
            <a:r>
              <a:rPr lang="en-US" altLang="zh-CN" sz="1600" dirty="0">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effectLst/>
                <a:latin typeface="Arial" panose="020B0604020202020204" pitchFamily="34" charset="0"/>
                <a:ea typeface="Inter Display" panose="02000503000000020004" pitchFamily="2" charset="0"/>
                <a:cs typeface="Arial" panose="020B0604020202020204" pitchFamily="34" charset="0"/>
              </a:rPr>
              <a:t>sồi</a:t>
            </a:r>
            <a:r>
              <a:rPr lang="en-US" altLang="zh-CN" sz="1600" dirty="0">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effectLst/>
                <a:latin typeface="Arial" panose="020B0604020202020204" pitchFamily="34" charset="0"/>
                <a:ea typeface="Inter Display" panose="02000503000000020004" pitchFamily="2" charset="0"/>
                <a:cs typeface="Arial" panose="020B0604020202020204" pitchFamily="34" charset="0"/>
              </a:rPr>
              <a:t>được</a:t>
            </a:r>
            <a:r>
              <a:rPr lang="en-US" altLang="zh-CN" sz="1600" dirty="0">
                <a:effectLst/>
                <a:latin typeface="Arial" panose="020B0604020202020204" pitchFamily="34" charset="0"/>
                <a:ea typeface="Inter Display" panose="02000503000000020004" pitchFamily="2" charset="0"/>
                <a:cs typeface="Arial" panose="020B0604020202020204" pitchFamily="34" charset="0"/>
              </a:rPr>
              <a:t> thay thế bằng các loại rượu có </a:t>
            </a:r>
            <a:r>
              <a:rPr lang="en-US" altLang="zh-CN" sz="1600" dirty="0" err="1">
                <a:effectLst/>
                <a:latin typeface="Arial" panose="020B0604020202020204" pitchFamily="34" charset="0"/>
                <a:ea typeface="Inter Display" panose="02000503000000020004" pitchFamily="2" charset="0"/>
                <a:cs typeface="Arial" panose="020B0604020202020204" pitchFamily="34" charset="0"/>
              </a:rPr>
              <a:t>độ</a:t>
            </a:r>
            <a:r>
              <a:rPr lang="en-US" altLang="zh-CN" sz="1600" dirty="0">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effectLst/>
                <a:latin typeface="Arial" panose="020B0604020202020204" pitchFamily="34" charset="0"/>
                <a:ea typeface="Inter Display" panose="02000503000000020004" pitchFamily="2" charset="0"/>
                <a:cs typeface="Arial" panose="020B0604020202020204" pitchFamily="34" charset="0"/>
              </a:rPr>
              <a:t>chua</a:t>
            </a:r>
            <a:r>
              <a:rPr lang="en-US" altLang="zh-CN" sz="1600" dirty="0">
                <a:effectLst/>
                <a:latin typeface="Arial" panose="020B0604020202020204" pitchFamily="34" charset="0"/>
                <a:ea typeface="Inter Display" panose="02000503000000020004" pitchFamily="2" charset="0"/>
                <a:cs typeface="Arial" panose="020B0604020202020204" pitchFamily="34" charset="0"/>
              </a:rPr>
              <a:t> sắc nét hơn, độ khoáng và sự thanh lịch</a:t>
            </a:r>
          </a:p>
        </p:txBody>
      </p:sp>
    </p:spTree>
    <p:extLst>
      <p:ext uri="{BB962C8B-B14F-4D97-AF65-F5344CB8AC3E}">
        <p14:creationId xmlns:p14="http://schemas.microsoft.com/office/powerpoint/2010/main" val="1216556157"/>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615129"/>
            <a:ext cx="139971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en-US" altLang="zh-CN" sz="3200" b="1" dirty="0">
                <a:solidFill>
                  <a:schemeClr val="bg2"/>
                </a:solidFill>
              </a:rPr>
              <a:t>RƯỢU VANG TRẮNG THƠM MOSCATO</a:t>
            </a:r>
          </a:p>
        </p:txBody>
      </p:sp>
      <p:sp>
        <p:nvSpPr>
          <p:cNvPr id="16" name="object 58">
            <a:extLst>
              <a:ext uri="{FF2B5EF4-FFF2-40B4-BE49-F238E27FC236}">
                <a16:creationId xmlns:a16="http://schemas.microsoft.com/office/drawing/2014/main" id="{B46CC802-77EB-C09D-AFD9-FC95B382B0AC}"/>
              </a:ext>
            </a:extLst>
          </p:cNvPr>
          <p:cNvSpPr txBox="1"/>
          <p:nvPr/>
        </p:nvSpPr>
        <p:spPr>
          <a:xfrm>
            <a:off x="7965112" y="3715186"/>
            <a:ext cx="3651743" cy="573875"/>
          </a:xfrm>
          <a:prstGeom prst="rect">
            <a:avLst/>
          </a:prstGeom>
        </p:spPr>
        <p:txBody>
          <a:bodyPr vert="horz" wrap="square" lIns="0" tIns="17145" rIns="0" bIns="0" rtlCol="0" anchor="ctr" anchorCtr="0">
            <a:spAutoFit/>
          </a:bodyPr>
          <a:lstStyle/>
          <a:p>
            <a:pPr marL="285750" indent="-285750">
              <a:spcBef>
                <a:spcPts val="150"/>
              </a:spcBef>
              <a:spcAft>
                <a:spcPts val="315"/>
              </a:spcAft>
              <a:buClr>
                <a:schemeClr val="bg2"/>
              </a:buClr>
              <a:buFont typeface="Arial" panose="020B0604020202020204" pitchFamily="34" charset="0"/>
              <a:buChar char="•"/>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Rượu nhẹ, sảng khoái, ngọt ngào</a:t>
            </a:r>
          </a:p>
          <a:p>
            <a:pPr marL="285750" indent="-285750">
              <a:spcBef>
                <a:spcPts val="150"/>
              </a:spcBef>
              <a:spcAft>
                <a:spcPts val="315"/>
              </a:spcAft>
              <a:buClr>
                <a:schemeClr val="bg2"/>
              </a:buClr>
              <a:buFont typeface="Arial" panose="020B0604020202020204" pitchFamily="34" charset="0"/>
              <a:buChar char="•"/>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Đặc tính hoa mỹ miều</a:t>
            </a:r>
          </a:p>
        </p:txBody>
      </p:sp>
      <p:sp>
        <p:nvSpPr>
          <p:cNvPr id="20" name="object 58">
            <a:extLst>
              <a:ext uri="{FF2B5EF4-FFF2-40B4-BE49-F238E27FC236}">
                <a16:creationId xmlns:a16="http://schemas.microsoft.com/office/drawing/2014/main" id="{0CE4ADEA-0858-AEA7-1896-CEE85700FBD5}"/>
              </a:ext>
            </a:extLst>
          </p:cNvPr>
          <p:cNvSpPr txBox="1"/>
          <p:nvPr/>
        </p:nvSpPr>
        <p:spPr>
          <a:xfrm>
            <a:off x="6975819" y="644664"/>
            <a:ext cx="3986228" cy="1217641"/>
          </a:xfrm>
          <a:prstGeom prst="rect">
            <a:avLst/>
          </a:prstGeom>
        </p:spPr>
        <p:txBody>
          <a:bodyPr vert="horz" wrap="square" lIns="0" tIns="17145" rIns="0" bIns="0" rtlCol="0" anchor="b" anchorCtr="0">
            <a:spAutoFit/>
          </a:bodyPr>
          <a:lstStyle>
            <a:lvl1pPr>
              <a:defRPr sz="2600"/>
            </a:lvl1pPr>
          </a:lstStyle>
          <a:p>
            <a:pPr>
              <a:spcBef>
                <a:spcPts val="158"/>
              </a:spcBef>
              <a:spcAft>
                <a:spcPts val="638"/>
              </a:spcAft>
            </a:pPr>
            <a:r>
              <a:rPr lang="en-US" altLang="zh-CN" sz="2600" b="1" dirty="0">
                <a:solidFill>
                  <a:schemeClr val="accent3"/>
                </a:solidFill>
                <a:latin typeface="Arial" panose="020B0604020202020204" pitchFamily="34" charset="0"/>
                <a:ea typeface="Inter Display" panose="02000503000000020004" pitchFamily="2" charset="0"/>
                <a:cs typeface="Arial" panose="020B0604020202020204" pitchFamily="34" charset="0"/>
              </a:rPr>
              <a:t>Phổ biến như một loại rượu khai vị và rượu tráng miệng</a:t>
            </a:r>
          </a:p>
        </p:txBody>
      </p:sp>
      <p:cxnSp>
        <p:nvCxnSpPr>
          <p:cNvPr id="22" name="Straight Connector 21">
            <a:extLst>
              <a:ext uri="{FF2B5EF4-FFF2-40B4-BE49-F238E27FC236}">
                <a16:creationId xmlns:a16="http://schemas.microsoft.com/office/drawing/2014/main" id="{426C32AB-0B4E-DE3E-C289-579E81A5A4F9}"/>
              </a:ext>
            </a:extLst>
          </p:cNvPr>
          <p:cNvCxnSpPr>
            <a:cxnSpLocks/>
          </p:cNvCxnSpPr>
          <p:nvPr/>
        </p:nvCxnSpPr>
        <p:spPr>
          <a:xfrm>
            <a:off x="6438900" y="4002124"/>
            <a:ext cx="130512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3763" r="3763"/>
          <a:stretch/>
        </p:blipFill>
        <p:spPr>
          <a:xfrm>
            <a:off x="5271715"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8" y="4078958"/>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MOSCATO</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bject 58">
            <a:extLst>
              <a:ext uri="{FF2B5EF4-FFF2-40B4-BE49-F238E27FC236}">
                <a16:creationId xmlns:a16="http://schemas.microsoft.com/office/drawing/2014/main" id="{DAF582BB-00FD-0D39-35C1-3C2191288BCD}"/>
              </a:ext>
            </a:extLst>
          </p:cNvPr>
          <p:cNvSpPr txBox="1"/>
          <p:nvPr/>
        </p:nvSpPr>
        <p:spPr>
          <a:xfrm>
            <a:off x="7037749" y="2475164"/>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US" altLang="zh-CN" sz="1600" b="1"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KẾT HỢP</a:t>
            </a:r>
          </a:p>
        </p:txBody>
      </p:sp>
      <p:cxnSp>
        <p:nvCxnSpPr>
          <p:cNvPr id="27" name="Straight Connector 26">
            <a:extLst>
              <a:ext uri="{FF2B5EF4-FFF2-40B4-BE49-F238E27FC236}">
                <a16:creationId xmlns:a16="http://schemas.microsoft.com/office/drawing/2014/main" id="{012C8CA4-2CCD-42BB-8BE3-B3FF97BE74C6}"/>
              </a:ext>
            </a:extLst>
          </p:cNvPr>
          <p:cNvCxnSpPr>
            <a:cxnSpLocks/>
          </p:cNvCxnSpPr>
          <p:nvPr/>
        </p:nvCxnSpPr>
        <p:spPr>
          <a:xfrm>
            <a:off x="2482367" y="3306114"/>
            <a:ext cx="316168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3EF9157-2177-F20A-8E2D-6F80C0F4F061}"/>
              </a:ext>
            </a:extLst>
          </p:cNvPr>
          <p:cNvCxnSpPr/>
          <p:nvPr/>
        </p:nvCxnSpPr>
        <p:spPr>
          <a:xfrm flipH="1" flipV="1">
            <a:off x="4002423" y="3563317"/>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object 58">
            <a:extLst>
              <a:ext uri="{FF2B5EF4-FFF2-40B4-BE49-F238E27FC236}">
                <a16:creationId xmlns:a16="http://schemas.microsoft.com/office/drawing/2014/main" id="{C6281A48-AFAE-490D-4393-9E2820C60E27}"/>
              </a:ext>
            </a:extLst>
          </p:cNvPr>
          <p:cNvSpPr txBox="1"/>
          <p:nvPr/>
        </p:nvSpPr>
        <p:spPr>
          <a:xfrm>
            <a:off x="3343949" y="3165466"/>
            <a:ext cx="1235319"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US" altLang="zh-CN" sz="1600" b="1"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ĐẶC ĐIỂM</a:t>
            </a:r>
          </a:p>
        </p:txBody>
      </p:sp>
      <p:sp>
        <p:nvSpPr>
          <p:cNvPr id="33" name="object 58">
            <a:extLst>
              <a:ext uri="{FF2B5EF4-FFF2-40B4-BE49-F238E27FC236}">
                <a16:creationId xmlns:a16="http://schemas.microsoft.com/office/drawing/2014/main" id="{002B460F-DDD6-EBD1-D611-9DECC3EEF3E2}"/>
              </a:ext>
            </a:extLst>
          </p:cNvPr>
          <p:cNvSpPr txBox="1"/>
          <p:nvPr/>
        </p:nvSpPr>
        <p:spPr>
          <a:xfrm>
            <a:off x="935543" y="3158596"/>
            <a:ext cx="1556569" cy="1740861"/>
          </a:xfrm>
          <a:prstGeom prst="rect">
            <a:avLst/>
          </a:prstGeom>
        </p:spPr>
        <p:txBody>
          <a:bodyPr vert="horz" wrap="square" lIns="0" tIns="17145" rIns="0" bIns="0" rtlCol="0" anchor="t" anchorCtr="0">
            <a:spAutoFit/>
          </a:bodyPr>
          <a:lstStyle/>
          <a:p>
            <a:pPr>
              <a:spcBef>
                <a:spcPts val="150"/>
              </a:spcBef>
              <a:spcAft>
                <a:spcPts val="315"/>
              </a:spcAft>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Phong </a:t>
            </a:r>
            <a:r>
              <a:rPr lang="en-US" altLang="zh-CN" sz="1600" dirty="0" err="1">
                <a:effectLst/>
                <a:latin typeface="Arial" panose="020B0604020202020204" pitchFamily="34" charset="0"/>
                <a:ea typeface="Inter Display" panose="02000503000000020004" pitchFamily="2" charset="0"/>
                <a:cs typeface="Arial" panose="020B0604020202020204" pitchFamily="34" charset="0"/>
              </a:rPr>
              <a:t>cách</a:t>
            </a:r>
            <a:r>
              <a:rPr lang="en-US" altLang="zh-CN" sz="1600" dirty="0">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effectLst/>
                <a:latin typeface="Arial" panose="020B0604020202020204" pitchFamily="34" charset="0"/>
                <a:ea typeface="Inter Display" panose="02000503000000020004" pitchFamily="2" charset="0"/>
                <a:cs typeface="Arial" panose="020B0604020202020204" pitchFamily="34" charset="0"/>
              </a:rPr>
              <a:t>ủ</a:t>
            </a:r>
            <a:r>
              <a:rPr lang="en-US" altLang="zh-CN" sz="1600" dirty="0">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effectLst/>
                <a:latin typeface="Arial" panose="020B0604020202020204" pitchFamily="34" charset="0"/>
                <a:ea typeface="Inter Display" panose="02000503000000020004" pitchFamily="2" charset="0"/>
                <a:cs typeface="Arial" panose="020B0604020202020204" pitchFamily="34" charset="0"/>
              </a:rPr>
              <a:t>gỗ</a:t>
            </a:r>
            <a:r>
              <a:rPr lang="en-US" altLang="zh-CN" sz="1600" dirty="0">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effectLst/>
                <a:latin typeface="Arial" panose="020B0604020202020204" pitchFamily="34" charset="0"/>
                <a:ea typeface="Inter Display" panose="02000503000000020004" pitchFamily="2" charset="0"/>
                <a:cs typeface="Arial" panose="020B0604020202020204" pitchFamily="34" charset="0"/>
              </a:rPr>
              <a:t>sồi</a:t>
            </a:r>
            <a:r>
              <a:rPr lang="en-US" altLang="zh-CN" sz="1600" dirty="0">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effectLst/>
                <a:latin typeface="Arial" panose="020B0604020202020204" pitchFamily="34" charset="0"/>
                <a:ea typeface="Inter Display" panose="02000503000000020004" pitchFamily="2" charset="0"/>
                <a:cs typeface="Arial" panose="020B0604020202020204" pitchFamily="34" charset="0"/>
              </a:rPr>
              <a:t>được</a:t>
            </a:r>
            <a:r>
              <a:rPr lang="en-US" altLang="zh-CN" sz="1600" dirty="0">
                <a:effectLst/>
                <a:latin typeface="Arial" panose="020B0604020202020204" pitchFamily="34" charset="0"/>
                <a:ea typeface="Inter Display" panose="02000503000000020004" pitchFamily="2" charset="0"/>
                <a:cs typeface="Arial" panose="020B0604020202020204" pitchFamily="34" charset="0"/>
              </a:rPr>
              <a:t> thay thế bằng các loại rượu có </a:t>
            </a:r>
            <a:r>
              <a:rPr lang="en-US" altLang="zh-CN" sz="1600" dirty="0" err="1">
                <a:effectLst/>
                <a:latin typeface="Arial" panose="020B0604020202020204" pitchFamily="34" charset="0"/>
                <a:ea typeface="Inter Display" panose="02000503000000020004" pitchFamily="2" charset="0"/>
                <a:cs typeface="Arial" panose="020B0604020202020204" pitchFamily="34" charset="0"/>
              </a:rPr>
              <a:t>độ</a:t>
            </a:r>
            <a:r>
              <a:rPr lang="en-US" altLang="zh-CN" sz="1600" dirty="0">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effectLst/>
                <a:latin typeface="Arial" panose="020B0604020202020204" pitchFamily="34" charset="0"/>
                <a:ea typeface="Inter Display" panose="02000503000000020004" pitchFamily="2" charset="0"/>
                <a:cs typeface="Arial" panose="020B0604020202020204" pitchFamily="34" charset="0"/>
              </a:rPr>
              <a:t>chua</a:t>
            </a:r>
            <a:r>
              <a:rPr lang="en-US" altLang="zh-CN" sz="1600" dirty="0">
                <a:effectLst/>
                <a:latin typeface="Arial" panose="020B0604020202020204" pitchFamily="34" charset="0"/>
                <a:ea typeface="Inter Display" panose="02000503000000020004" pitchFamily="2" charset="0"/>
                <a:cs typeface="Arial" panose="020B0604020202020204" pitchFamily="34" charset="0"/>
              </a:rPr>
              <a:t> sắc nét hơn, độ khoáng và sự thanh lịch</a:t>
            </a:r>
          </a:p>
        </p:txBody>
      </p:sp>
      <p:cxnSp>
        <p:nvCxnSpPr>
          <p:cNvPr id="6" name="Straight Connector 5">
            <a:extLst>
              <a:ext uri="{FF2B5EF4-FFF2-40B4-BE49-F238E27FC236}">
                <a16:creationId xmlns:a16="http://schemas.microsoft.com/office/drawing/2014/main" id="{26AD2139-56AC-A5D7-AE81-C8B0351E8ED0}"/>
              </a:ext>
            </a:extLst>
          </p:cNvPr>
          <p:cNvCxnSpPr/>
          <p:nvPr/>
        </p:nvCxnSpPr>
        <p:spPr>
          <a:xfrm flipH="1" flipV="1">
            <a:off x="7634798" y="1894790"/>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F470774E-822C-79A1-4D85-F665F6093524}"/>
              </a:ext>
            </a:extLst>
          </p:cNvPr>
          <p:cNvSpPr/>
          <p:nvPr/>
        </p:nvSpPr>
        <p:spPr>
          <a:xfrm>
            <a:off x="4173105" y="1442543"/>
            <a:ext cx="1376499" cy="137649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285"/>
              </a:spcBef>
              <a:spcAft>
                <a:spcPts val="240"/>
              </a:spcAft>
            </a:pPr>
            <a:r>
              <a:rPr lang="en-US" altLang="zh-CN" sz="1000" b="1"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VÍ DỤ TỐT NHẤT TỪ CÁC VÙNG LẠNH HƠN</a:t>
            </a:r>
          </a:p>
        </p:txBody>
      </p:sp>
      <p:sp>
        <p:nvSpPr>
          <p:cNvPr id="3" name="Oval 2">
            <a:extLst>
              <a:ext uri="{FF2B5EF4-FFF2-40B4-BE49-F238E27FC236}">
                <a16:creationId xmlns:a16="http://schemas.microsoft.com/office/drawing/2014/main" id="{57CF04C4-EFA5-E510-CBB0-1DF83AFC0DBE}"/>
              </a:ext>
            </a:extLst>
          </p:cNvPr>
          <p:cNvSpPr/>
          <p:nvPr/>
        </p:nvSpPr>
        <p:spPr>
          <a:xfrm>
            <a:off x="3307921" y="4219694"/>
            <a:ext cx="1376499" cy="137649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285"/>
              </a:spcBef>
              <a:spcAft>
                <a:spcPts val="240"/>
              </a:spcAft>
            </a:pPr>
            <a:r>
              <a:rPr lang="en-US" altLang="zh-CN" sz="1000" b="1"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NỒNG ĐỘ CỒN THẤP</a:t>
            </a:r>
            <a:endParaRPr lang="en-AU" sz="1000" b="1" dirty="0">
              <a:solidFill>
                <a:schemeClr val="accent2"/>
              </a:solidFill>
              <a:effectLst/>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812344472"/>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821271" y="3114025"/>
            <a:ext cx="231840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9271493" y="2343432"/>
            <a:ext cx="1788323" cy="1788323"/>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285"/>
              </a:spcBef>
              <a:spcAft>
                <a:spcPts val="240"/>
              </a:spcAft>
            </a:pPr>
            <a:r>
              <a:rPr lang="en-US" altLang="zh-CN" sz="14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ĐƯỢC TRỒNG TRÊN KHẮP NƯỚC ÚC</a:t>
            </a:r>
            <a:endParaRPr lang="en-AU" sz="14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pPr>
              <a:lnSpc>
                <a:spcPct val="100000"/>
              </a:lnSpc>
            </a:pPr>
            <a:r>
              <a:rPr lang="en-US" altLang="zh-CN" sz="3200" b="1" dirty="0" err="1">
                <a:solidFill>
                  <a:schemeClr val="accent5"/>
                </a:solidFill>
              </a:rPr>
              <a:t>Rượu vang hồng
ROSé</a:t>
            </a:r>
            <a:endParaRPr lang="en-US" sz="5400" b="1" dirty="0">
              <a:solidFill>
                <a:schemeClr val="accent4"/>
              </a:solidFill>
            </a:endParaRPr>
          </a:p>
        </p:txBody>
      </p:sp>
      <p:sp>
        <p:nvSpPr>
          <p:cNvPr id="16" name="object 58">
            <a:extLst>
              <a:ext uri="{FF2B5EF4-FFF2-40B4-BE49-F238E27FC236}">
                <a16:creationId xmlns:a16="http://schemas.microsoft.com/office/drawing/2014/main" id="{B46CC802-77EB-C09D-AFD9-FC95B382B0AC}"/>
              </a:ext>
            </a:extLst>
          </p:cNvPr>
          <p:cNvSpPr txBox="1"/>
          <p:nvPr/>
        </p:nvSpPr>
        <p:spPr>
          <a:xfrm>
            <a:off x="8141687" y="4543459"/>
            <a:ext cx="2830131" cy="1194558"/>
          </a:xfrm>
          <a:prstGeom prst="rect">
            <a:avLst/>
          </a:prstGeom>
        </p:spPr>
        <p:txBody>
          <a:bodyPr vert="horz" wrap="square" lIns="0" tIns="17145" rIns="0" bIns="0" rtlCol="0" anchor="ctr" anchorCtr="0">
            <a:spAutoFit/>
          </a:bodyPr>
          <a:lstStyle/>
          <a:p>
            <a:pPr>
              <a:spcBef>
                <a:spcPts val="150"/>
              </a:spcBef>
              <a:spcAft>
                <a:spcPts val="315"/>
              </a:spcAft>
              <a:buClr>
                <a:schemeClr val="bg2"/>
              </a:buClr>
            </a:pPr>
            <a:r>
              <a:rPr lang="en-US" altLang="zh-CN" sz="1600" dirty="0">
                <a:effectLst/>
                <a:latin typeface="Arial" panose="020B0604020202020204" pitchFamily="34" charset="0"/>
                <a:ea typeface="Inter Display Medium" panose="02000503000000020004" pitchFamily="2" charset="0"/>
                <a:cs typeface="Inter Display Medium" panose="02000503000000020004" pitchFamily="2" charset="0"/>
              </a:rPr>
              <a:t>TRÁI CÂY ĐỎ TƯƠI:</a:t>
            </a:r>
          </a:p>
          <a:p>
            <a:pPr marL="285750" indent="-285750">
              <a:spcBef>
                <a:spcPts val="150"/>
              </a:spcBef>
              <a:spcAft>
                <a:spcPts val="315"/>
              </a:spcAft>
              <a:buClr>
                <a:schemeClr val="bg2"/>
              </a:buClr>
              <a:buFont typeface="Arial" panose="020B0604020202020204" pitchFamily="34" charset="0"/>
              <a:buChar char="•"/>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Anh đào</a:t>
            </a:r>
          </a:p>
          <a:p>
            <a:pPr marL="285750" indent="-285750">
              <a:spcBef>
                <a:spcPts val="150"/>
              </a:spcBef>
              <a:spcAft>
                <a:spcPts val="315"/>
              </a:spcAft>
              <a:buClr>
                <a:schemeClr val="bg2"/>
              </a:buClr>
              <a:buFont typeface="Arial" panose="020B0604020202020204" pitchFamily="34" charset="0"/>
              <a:buChar char="•"/>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Dâu tây</a:t>
            </a:r>
          </a:p>
          <a:p>
            <a:pPr marL="285750" indent="-285750">
              <a:spcBef>
                <a:spcPts val="150"/>
              </a:spcBef>
              <a:spcAft>
                <a:spcPts val="315"/>
              </a:spcAft>
              <a:buClr>
                <a:schemeClr val="bg2"/>
              </a:buClr>
              <a:buFont typeface="Arial" panose="020B0604020202020204" pitchFamily="34" charset="0"/>
              <a:buChar char="•"/>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Mâm xôi</a:t>
            </a:r>
          </a:p>
        </p:txBody>
      </p:sp>
      <p:sp>
        <p:nvSpPr>
          <p:cNvPr id="20" name="object 58">
            <a:extLst>
              <a:ext uri="{FF2B5EF4-FFF2-40B4-BE49-F238E27FC236}">
                <a16:creationId xmlns:a16="http://schemas.microsoft.com/office/drawing/2014/main" id="{0CE4ADEA-0858-AEA7-1896-CEE85700FBD5}"/>
              </a:ext>
            </a:extLst>
          </p:cNvPr>
          <p:cNvSpPr txBox="1"/>
          <p:nvPr/>
        </p:nvSpPr>
        <p:spPr>
          <a:xfrm>
            <a:off x="6985590" y="983218"/>
            <a:ext cx="3986228" cy="879087"/>
          </a:xfrm>
          <a:prstGeom prst="rect">
            <a:avLst/>
          </a:prstGeom>
        </p:spPr>
        <p:txBody>
          <a:bodyPr vert="horz" wrap="square" lIns="0" tIns="17145" rIns="0" bIns="0" rtlCol="0" anchor="b" anchorCtr="0">
            <a:spAutoFit/>
          </a:bodyPr>
          <a:lstStyle/>
          <a:p>
            <a:pPr>
              <a:spcBef>
                <a:spcPts val="158"/>
              </a:spcBef>
              <a:spcAft>
                <a:spcPts val="638"/>
              </a:spcAft>
            </a:pPr>
            <a:r>
              <a:rPr lang="en-US" altLang="zh-CN" sz="2800" b="1" dirty="0">
                <a:solidFill>
                  <a:schemeClr val="accent4"/>
                </a:solidFill>
                <a:latin typeface="Arial" panose="020B0604020202020204" pitchFamily="34" charset="0"/>
                <a:ea typeface="Inter Display" panose="02000503000000020004" pitchFamily="2" charset="0"/>
                <a:cs typeface="Arial" panose="020B0604020202020204" pitchFamily="34" charset="0"/>
              </a:rPr>
              <a:t>Phong cách hiện đại phổ biến là nhạt và khô</a:t>
            </a:r>
            <a:endParaRPr lang="en-AU" sz="2800" b="1" dirty="0">
              <a:solidFill>
                <a:schemeClr val="accent4"/>
              </a:solidFill>
              <a:effectLst/>
              <a:latin typeface="Arial" panose="020B0604020202020204" pitchFamily="34" charset="0"/>
              <a:ea typeface="Inter Display" panose="02000503000000020004" pitchFamily="2" charset="0"/>
              <a:cs typeface="Arial" panose="020B0604020202020204" pitchFamily="34" charset="0"/>
            </a:endParaRPr>
          </a:p>
        </p:txBody>
      </p:sp>
      <p:cxnSp>
        <p:nvCxnSpPr>
          <p:cNvPr id="22" name="Straight Connector 21">
            <a:extLst>
              <a:ext uri="{FF2B5EF4-FFF2-40B4-BE49-F238E27FC236}">
                <a16:creationId xmlns:a16="http://schemas.microsoft.com/office/drawing/2014/main" id="{426C32AB-0B4E-DE3E-C289-579E81A5A4F9}"/>
              </a:ext>
            </a:extLst>
          </p:cNvPr>
          <p:cNvCxnSpPr>
            <a:cxnSpLocks/>
          </p:cNvCxnSpPr>
          <p:nvPr/>
        </p:nvCxnSpPr>
        <p:spPr>
          <a:xfrm>
            <a:off x="6647005" y="4713222"/>
            <a:ext cx="130512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a:srcRect l="8710" r="8710"/>
          <a:stretch/>
        </p:blipFill>
        <p:spPr>
          <a:xfrm>
            <a:off x="5140408"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8" y="4078958"/>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ROSÉ</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bject 58">
            <a:extLst>
              <a:ext uri="{FF2B5EF4-FFF2-40B4-BE49-F238E27FC236}">
                <a16:creationId xmlns:a16="http://schemas.microsoft.com/office/drawing/2014/main" id="{DAF582BB-00FD-0D39-35C1-3C2191288BCD}"/>
              </a:ext>
            </a:extLst>
          </p:cNvPr>
          <p:cNvSpPr txBox="1"/>
          <p:nvPr/>
        </p:nvSpPr>
        <p:spPr>
          <a:xfrm>
            <a:off x="7520375" y="2974060"/>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US" altLang="zh-CN" sz="1600" b="1"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VÙNG</a:t>
            </a:r>
          </a:p>
        </p:txBody>
      </p:sp>
      <p:cxnSp>
        <p:nvCxnSpPr>
          <p:cNvPr id="27" name="Straight Connector 26">
            <a:extLst>
              <a:ext uri="{FF2B5EF4-FFF2-40B4-BE49-F238E27FC236}">
                <a16:creationId xmlns:a16="http://schemas.microsoft.com/office/drawing/2014/main" id="{012C8CA4-2CCD-42BB-8BE3-B3FF97BE74C6}"/>
              </a:ext>
            </a:extLst>
          </p:cNvPr>
          <p:cNvCxnSpPr>
            <a:cxnSpLocks/>
          </p:cNvCxnSpPr>
          <p:nvPr/>
        </p:nvCxnSpPr>
        <p:spPr>
          <a:xfrm>
            <a:off x="2690472" y="3306114"/>
            <a:ext cx="280223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3EF9157-2177-F20A-8E2D-6F80C0F4F061}"/>
              </a:ext>
            </a:extLst>
          </p:cNvPr>
          <p:cNvCxnSpPr/>
          <p:nvPr/>
        </p:nvCxnSpPr>
        <p:spPr>
          <a:xfrm flipH="1" flipV="1">
            <a:off x="2682147" y="3306114"/>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bject 58">
            <a:extLst>
              <a:ext uri="{FF2B5EF4-FFF2-40B4-BE49-F238E27FC236}">
                <a16:creationId xmlns:a16="http://schemas.microsoft.com/office/drawing/2014/main" id="{002B460F-DDD6-EBD1-D611-9DECC3EEF3E2}"/>
              </a:ext>
            </a:extLst>
          </p:cNvPr>
          <p:cNvSpPr txBox="1"/>
          <p:nvPr/>
        </p:nvSpPr>
        <p:spPr>
          <a:xfrm>
            <a:off x="1544789" y="3929378"/>
            <a:ext cx="2401270" cy="1376659"/>
          </a:xfrm>
          <a:prstGeom prst="rect">
            <a:avLst/>
          </a:prstGeom>
        </p:spPr>
        <p:txBody>
          <a:bodyPr vert="horz" wrap="square" lIns="0" tIns="17145" rIns="0" bIns="0" rtlCol="0" anchor="t" anchorCtr="0">
            <a:spAutoFit/>
          </a:bodyPr>
          <a:lstStyle/>
          <a:p>
            <a:pPr algn="ctr">
              <a:spcBef>
                <a:spcPts val="150"/>
              </a:spcBef>
              <a:spcAft>
                <a:spcPts val="315"/>
              </a:spcAft>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PHONG CÁCH CỰC KỲ ĐA DẠNG</a:t>
            </a:r>
          </a:p>
          <a:p>
            <a:pPr algn="ctr">
              <a:spcBef>
                <a:spcPts val="150"/>
              </a:spcBef>
              <a:spcAft>
                <a:spcPts val="315"/>
              </a:spcAft>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được làm từ nhiều loại
giống nho làm rượu vang đỏ</a:t>
            </a:r>
          </a:p>
        </p:txBody>
      </p:sp>
    </p:spTree>
    <p:extLst>
      <p:ext uri="{BB962C8B-B14F-4D97-AF65-F5344CB8AC3E}">
        <p14:creationId xmlns:p14="http://schemas.microsoft.com/office/powerpoint/2010/main" val="225405521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615129"/>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2863885" y="1616852"/>
            <a:ext cx="1011155" cy="10111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altLang="zh-CN" sz="1050" b="1" dirty="0">
                <a:solidFill>
                  <a:schemeClr val="accent1"/>
                </a:solidFill>
                <a:latin typeface="Arial" panose="020B0604020202020204" pitchFamily="34" charset="0"/>
              </a:rPr>
              <a:t>TRẺ</a:t>
            </a: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en-US" altLang="zh-CN" sz="3200" b="1" dirty="0">
                <a:solidFill>
                  <a:schemeClr val="accent4"/>
                </a:solidFill>
              </a:rPr>
              <a:t>RƯỢU VANG ĐỎ NHẸ </a:t>
            </a:r>
            <a:br>
              <a:rPr lang="en-US" altLang="zh-CN" sz="3200" b="1" dirty="0">
                <a:solidFill>
                  <a:schemeClr val="accent4"/>
                </a:solidFill>
              </a:rPr>
            </a:br>
            <a:r>
              <a:rPr lang="en-US" altLang="zh-CN" sz="3200" b="1" dirty="0">
                <a:solidFill>
                  <a:schemeClr val="accent4"/>
                </a:solidFill>
              </a:rPr>
              <a:t>PINOT NOIR</a:t>
            </a:r>
          </a:p>
        </p:txBody>
      </p:sp>
      <p:sp>
        <p:nvSpPr>
          <p:cNvPr id="18" name="object 58">
            <a:extLst>
              <a:ext uri="{FF2B5EF4-FFF2-40B4-BE49-F238E27FC236}">
                <a16:creationId xmlns:a16="http://schemas.microsoft.com/office/drawing/2014/main" id="{9CF3E3F5-F08B-FE27-FC27-D4E6D4A66279}"/>
              </a:ext>
            </a:extLst>
          </p:cNvPr>
          <p:cNvSpPr txBox="1"/>
          <p:nvPr/>
        </p:nvSpPr>
        <p:spPr>
          <a:xfrm>
            <a:off x="8828394" y="2481774"/>
            <a:ext cx="2800252" cy="1274067"/>
          </a:xfrm>
          <a:prstGeom prst="rect">
            <a:avLst/>
          </a:prstGeom>
        </p:spPr>
        <p:txBody>
          <a:bodyPr vert="horz" wrap="square" lIns="0" tIns="17145" rIns="0" bIns="0" rtlCol="0" anchor="t" anchorCtr="0">
            <a:spAutoFit/>
          </a:bodyPr>
          <a:lstStyle/>
          <a:p>
            <a:pPr>
              <a:buClr>
                <a:srgbClr val="F40000"/>
              </a:buClr>
            </a:pP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TẬP TRUNG VÀO KHÍ HẬU MÁT MẺ</a:t>
            </a:r>
          </a:p>
          <a:p>
            <a:pPr>
              <a:spcBef>
                <a:spcPts val="150"/>
              </a:spcBef>
              <a:spcAft>
                <a:spcPts val="315"/>
              </a:spcAft>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các vùng như Yarra Valley, Mornington Peninsula và Tasmania</a:t>
            </a:r>
          </a:p>
        </p:txBody>
      </p:sp>
      <p:cxnSp>
        <p:nvCxnSpPr>
          <p:cNvPr id="22" name="Straight Connector 21">
            <a:extLst>
              <a:ext uri="{FF2B5EF4-FFF2-40B4-BE49-F238E27FC236}">
                <a16:creationId xmlns:a16="http://schemas.microsoft.com/office/drawing/2014/main" id="{426C32AB-0B4E-DE3E-C289-579E81A5A4F9}"/>
              </a:ext>
            </a:extLst>
          </p:cNvPr>
          <p:cNvCxnSpPr>
            <a:cxnSpLocks/>
          </p:cNvCxnSpPr>
          <p:nvPr/>
        </p:nvCxnSpPr>
        <p:spPr>
          <a:xfrm>
            <a:off x="6438900" y="5326428"/>
            <a:ext cx="11916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73AC74A-00C6-A6F3-7691-A0152D1B5874}"/>
              </a:ext>
            </a:extLst>
          </p:cNvPr>
          <p:cNvCxnSpPr>
            <a:cxnSpLocks/>
          </p:cNvCxnSpPr>
          <p:nvPr/>
        </p:nvCxnSpPr>
        <p:spPr>
          <a:xfrm flipV="1">
            <a:off x="3369462" y="3337622"/>
            <a:ext cx="0" cy="91097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a:srcRect l="7992" r="7992"/>
          <a:stretch/>
        </p:blipFill>
        <p:spPr>
          <a:xfrm>
            <a:off x="5200878" y="573199"/>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6" y="4138268"/>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PINOT NOIR</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3" name="object 58">
            <a:extLst>
              <a:ext uri="{FF2B5EF4-FFF2-40B4-BE49-F238E27FC236}">
                <a16:creationId xmlns:a16="http://schemas.microsoft.com/office/drawing/2014/main" id="{051C3059-4A70-9C7D-0CAD-436F648C1DA0}"/>
              </a:ext>
            </a:extLst>
          </p:cNvPr>
          <p:cNvSpPr txBox="1"/>
          <p:nvPr/>
        </p:nvSpPr>
        <p:spPr>
          <a:xfrm>
            <a:off x="2340804" y="3647010"/>
            <a:ext cx="2057317"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US" altLang="zh-CN" sz="16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ĐẶC ĐIỂM</a:t>
            </a:r>
          </a:p>
        </p:txBody>
      </p:sp>
      <p:sp>
        <p:nvSpPr>
          <p:cNvPr id="4" name="Oval 3">
            <a:extLst>
              <a:ext uri="{FF2B5EF4-FFF2-40B4-BE49-F238E27FC236}">
                <a16:creationId xmlns:a16="http://schemas.microsoft.com/office/drawing/2014/main" id="{14A27B52-E505-F587-DFF5-981E4926C5BD}"/>
              </a:ext>
            </a:extLst>
          </p:cNvPr>
          <p:cNvSpPr/>
          <p:nvPr/>
        </p:nvSpPr>
        <p:spPr>
          <a:xfrm>
            <a:off x="2897440" y="4358767"/>
            <a:ext cx="944045" cy="94404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defRPr sz="800"/>
            </a:lvl1pPr>
          </a:lstStyle>
          <a:p>
            <a:pPr algn="ctr">
              <a:lnSpc>
                <a:spcPct val="100000"/>
              </a:lnSpc>
            </a:pPr>
            <a:r>
              <a:rPr lang="en-US" altLang="zh-CN" sz="800" b="1" dirty="0">
                <a:solidFill>
                  <a:schemeClr val="accent1"/>
                </a:solidFill>
                <a:latin typeface="Arial" panose="020B0604020202020204" pitchFamily="34" charset="0"/>
              </a:rPr>
              <a:t>Ủ LÂU NĂM</a:t>
            </a:r>
          </a:p>
        </p:txBody>
      </p:sp>
      <p:sp>
        <p:nvSpPr>
          <p:cNvPr id="5" name="object 58">
            <a:extLst>
              <a:ext uri="{FF2B5EF4-FFF2-40B4-BE49-F238E27FC236}">
                <a16:creationId xmlns:a16="http://schemas.microsoft.com/office/drawing/2014/main" id="{DAF582BB-00FD-0D39-35C1-3C2191288BCD}"/>
              </a:ext>
            </a:extLst>
          </p:cNvPr>
          <p:cNvSpPr txBox="1"/>
          <p:nvPr/>
        </p:nvSpPr>
        <p:spPr>
          <a:xfrm>
            <a:off x="7037749" y="2475164"/>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US" altLang="zh-CN" sz="16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VÙNG</a:t>
            </a:r>
          </a:p>
        </p:txBody>
      </p:sp>
      <p:sp>
        <p:nvSpPr>
          <p:cNvPr id="6" name="object 58">
            <a:extLst>
              <a:ext uri="{FF2B5EF4-FFF2-40B4-BE49-F238E27FC236}">
                <a16:creationId xmlns:a16="http://schemas.microsoft.com/office/drawing/2014/main" id="{52179E2A-02E2-9262-C89B-B2D8F98B159D}"/>
              </a:ext>
            </a:extLst>
          </p:cNvPr>
          <p:cNvSpPr txBox="1"/>
          <p:nvPr/>
        </p:nvSpPr>
        <p:spPr>
          <a:xfrm>
            <a:off x="6989338" y="531114"/>
            <a:ext cx="3812486" cy="1309974"/>
          </a:xfrm>
          <a:prstGeom prst="rect">
            <a:avLst/>
          </a:prstGeom>
        </p:spPr>
        <p:txBody>
          <a:bodyPr vert="horz" wrap="square" lIns="0" tIns="17145" rIns="0" bIns="0" rtlCol="0" anchor="b" anchorCtr="0">
            <a:spAutoFit/>
          </a:bodyPr>
          <a:lstStyle/>
          <a:p>
            <a:pPr>
              <a:spcBef>
                <a:spcPts val="158"/>
              </a:spcBef>
              <a:spcAft>
                <a:spcPts val="638"/>
              </a:spcAft>
            </a:pPr>
            <a:r>
              <a:rPr lang="en-US" altLang="zh-CN" sz="28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Loại rượu vang đỏ nhẹ phổ biến nhất của Úc</a:t>
            </a:r>
          </a:p>
        </p:txBody>
      </p:sp>
      <p:sp>
        <p:nvSpPr>
          <p:cNvPr id="7" name="object 58">
            <a:extLst>
              <a:ext uri="{FF2B5EF4-FFF2-40B4-BE49-F238E27FC236}">
                <a16:creationId xmlns:a16="http://schemas.microsoft.com/office/drawing/2014/main" id="{1973C715-2468-5EAE-CF12-964A32FAC392}"/>
              </a:ext>
            </a:extLst>
          </p:cNvPr>
          <p:cNvSpPr txBox="1"/>
          <p:nvPr/>
        </p:nvSpPr>
        <p:spPr>
          <a:xfrm>
            <a:off x="2312298" y="2743876"/>
            <a:ext cx="2114328" cy="509755"/>
          </a:xfrm>
          <a:prstGeom prst="rect">
            <a:avLst/>
          </a:prstGeom>
        </p:spPr>
        <p:txBody>
          <a:bodyPr vert="horz" wrap="square" lIns="0" tIns="17145" rIns="0" bIns="0" rtlCol="0" anchor="ctr" anchorCtr="0">
            <a:spAutoFit/>
          </a:bodyPr>
          <a:lstStyle/>
          <a:p>
            <a:pPr algn="ctr">
              <a:spcAft>
                <a:spcPts val="100"/>
              </a:spcAft>
              <a:buClr>
                <a:schemeClr val="accent4"/>
              </a:buClr>
            </a:pPr>
            <a:r>
              <a:rPr lang="en-US" altLang="zh-CN" sz="1600" dirty="0">
                <a:latin typeface="Arial" panose="020B0604020202020204" pitchFamily="34" charset="0"/>
                <a:ea typeface="Inter Display" panose="02000503000000020004" pitchFamily="2" charset="0"/>
                <a:cs typeface="Arial" panose="020B0604020202020204" pitchFamily="34" charset="0"/>
              </a:rPr>
              <a:t>hương vị trái cây đỏ và đen tươi sáng</a:t>
            </a:r>
            <a:endParaRPr lang="en-AU" sz="1600" dirty="0">
              <a:effectLst/>
              <a:latin typeface="Arial" panose="020B0604020202020204" pitchFamily="34" charset="0"/>
              <a:ea typeface="Inter Display" panose="02000503000000020004" pitchFamily="2" charset="0"/>
              <a:cs typeface="Arial" panose="020B0604020202020204" pitchFamily="34" charset="0"/>
            </a:endParaRPr>
          </a:p>
        </p:txBody>
      </p:sp>
      <p:sp>
        <p:nvSpPr>
          <p:cNvPr id="14" name="object 58">
            <a:extLst>
              <a:ext uri="{FF2B5EF4-FFF2-40B4-BE49-F238E27FC236}">
                <a16:creationId xmlns:a16="http://schemas.microsoft.com/office/drawing/2014/main" id="{D3F8F3B4-022B-D209-E285-93C57C3E2BC8}"/>
              </a:ext>
            </a:extLst>
          </p:cNvPr>
          <p:cNvSpPr txBox="1"/>
          <p:nvPr/>
        </p:nvSpPr>
        <p:spPr>
          <a:xfrm>
            <a:off x="2312298" y="5412987"/>
            <a:ext cx="2114328" cy="1002197"/>
          </a:xfrm>
          <a:prstGeom prst="rect">
            <a:avLst/>
          </a:prstGeom>
        </p:spPr>
        <p:txBody>
          <a:bodyPr vert="horz" wrap="square" lIns="0" tIns="17145" rIns="0" bIns="0" rtlCol="0" anchor="ctr" anchorCtr="0">
            <a:spAutoFit/>
          </a:bodyPr>
          <a:lstStyle/>
          <a:p>
            <a:pPr algn="ctr">
              <a:spcAft>
                <a:spcPts val="100"/>
              </a:spcAft>
              <a:buClr>
                <a:schemeClr val="accent4"/>
              </a:buClr>
            </a:pPr>
            <a:r>
              <a:rPr lang="en-US" altLang="zh-CN" sz="1600" dirty="0">
                <a:latin typeface="Arial" panose="020B0604020202020204" pitchFamily="34" charset="0"/>
                <a:ea typeface="Inter Display" panose="02000503000000020004" pitchFamily="2" charset="0"/>
                <a:cs typeface="Arial" panose="020B0604020202020204" pitchFamily="34" charset="0"/>
              </a:rPr>
              <a:t>các đặc tính phức tạp hơn như thuốc lá, </a:t>
            </a:r>
            <a:r>
              <a:rPr lang="en-US" altLang="zh-CN" sz="1600" dirty="0" err="1">
                <a:latin typeface="Arial" panose="020B0604020202020204" pitchFamily="34" charset="0"/>
                <a:ea typeface="Inter Display" panose="02000503000000020004" pitchFamily="2" charset="0"/>
                <a:cs typeface="Arial" panose="020B0604020202020204" pitchFamily="34" charset="0"/>
              </a:rPr>
              <a:t>thảm</a:t>
            </a:r>
            <a:r>
              <a:rPr lang="en-US" altLang="zh-CN" sz="1600" dirty="0">
                <a:latin typeface="Arial" panose="020B0604020202020204" pitchFamily="34" charset="0"/>
                <a:ea typeface="Inter Display" panose="02000503000000020004" pitchFamily="2" charset="0"/>
                <a:cs typeface="Arial" panose="020B0604020202020204" pitchFamily="34" charset="0"/>
              </a:rPr>
              <a:t> rừng, mùi khói đất và gia vị</a:t>
            </a:r>
            <a:endParaRPr lang="en-AU" sz="1600" dirty="0">
              <a:effectLst/>
              <a:latin typeface="Arial" panose="020B0604020202020204" pitchFamily="34" charset="0"/>
              <a:ea typeface="Inter Display" panose="02000503000000020004" pitchFamily="2" charset="0"/>
              <a:cs typeface="Arial" panose="020B0604020202020204" pitchFamily="34" charset="0"/>
            </a:endParaRPr>
          </a:p>
        </p:txBody>
      </p:sp>
      <p:sp>
        <p:nvSpPr>
          <p:cNvPr id="15" name="object 58">
            <a:extLst>
              <a:ext uri="{FF2B5EF4-FFF2-40B4-BE49-F238E27FC236}">
                <a16:creationId xmlns:a16="http://schemas.microsoft.com/office/drawing/2014/main" id="{B4748276-38F5-1D23-FF69-A9C800D7F23D}"/>
              </a:ext>
            </a:extLst>
          </p:cNvPr>
          <p:cNvSpPr txBox="1"/>
          <p:nvPr/>
        </p:nvSpPr>
        <p:spPr>
          <a:xfrm>
            <a:off x="7697166" y="5165867"/>
            <a:ext cx="2800252" cy="1027845"/>
          </a:xfrm>
          <a:prstGeom prst="rect">
            <a:avLst/>
          </a:prstGeom>
        </p:spPr>
        <p:txBody>
          <a:bodyPr vert="horz" wrap="square" lIns="0" tIns="17145" rIns="0" bIns="0" rtlCol="0" anchor="t" anchorCtr="0">
            <a:spAutoFit/>
          </a:bodyPr>
          <a:lstStyle/>
          <a:p>
            <a:pPr>
              <a:buClr>
                <a:srgbClr val="F40000"/>
              </a:buClr>
            </a:pP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CÁC PHONG CÁCH KHÁC NHAU</a:t>
            </a:r>
          </a:p>
          <a:p>
            <a:pPr>
              <a:spcBef>
                <a:spcPts val="150"/>
              </a:spcBef>
              <a:spcAft>
                <a:spcPts val="315"/>
              </a:spcAft>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tùy thuộc vào vùng và quy trình sản xuất rượu vang</a:t>
            </a:r>
          </a:p>
        </p:txBody>
      </p:sp>
    </p:spTree>
    <p:extLst>
      <p:ext uri="{BB962C8B-B14F-4D97-AF65-F5344CB8AC3E}">
        <p14:creationId xmlns:p14="http://schemas.microsoft.com/office/powerpoint/2010/main" val="3423872622"/>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615129"/>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2895175" y="1824402"/>
            <a:ext cx="944045" cy="94404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altLang="zh-CN" sz="900" b="1" dirty="0">
                <a:solidFill>
                  <a:schemeClr val="accent1"/>
                </a:solidFill>
                <a:latin typeface="Arial" panose="020B0604020202020204" pitchFamily="34" charset="0"/>
              </a:rPr>
              <a:t>KHÍ HẬU ẤM ÁP</a:t>
            </a: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en-US" altLang="zh-CN" sz="3200" b="1" dirty="0">
                <a:solidFill>
                  <a:schemeClr val="accent4"/>
                </a:solidFill>
              </a:rPr>
              <a:t>RƯỢU VANG ĐỎ ĐẬM ĐÀ SHIRAZ</a:t>
            </a:r>
          </a:p>
        </p:txBody>
      </p:sp>
      <p:sp>
        <p:nvSpPr>
          <p:cNvPr id="18" name="object 58">
            <a:extLst>
              <a:ext uri="{FF2B5EF4-FFF2-40B4-BE49-F238E27FC236}">
                <a16:creationId xmlns:a16="http://schemas.microsoft.com/office/drawing/2014/main" id="{9CF3E3F5-F08B-FE27-FC27-D4E6D4A66279}"/>
              </a:ext>
            </a:extLst>
          </p:cNvPr>
          <p:cNvSpPr txBox="1"/>
          <p:nvPr/>
        </p:nvSpPr>
        <p:spPr>
          <a:xfrm>
            <a:off x="8828393" y="2481774"/>
            <a:ext cx="2470779" cy="1274067"/>
          </a:xfrm>
          <a:prstGeom prst="rect">
            <a:avLst/>
          </a:prstGeom>
        </p:spPr>
        <p:txBody>
          <a:bodyPr vert="horz" wrap="square" lIns="0" tIns="17145" rIns="0" bIns="0" rtlCol="0" anchor="t" anchorCtr="0">
            <a:spAutoFit/>
          </a:bodyPr>
          <a:lstStyle/>
          <a:p>
            <a:pPr>
              <a:buClr>
                <a:srgbClr val="F40000"/>
              </a:buClr>
            </a:pP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ĐƯỢC TRỒNG Ở TẤT CẢ CÁC VÙNG</a:t>
            </a:r>
          </a:p>
          <a:p>
            <a:pPr>
              <a:spcBef>
                <a:spcPts val="150"/>
              </a:spcBef>
              <a:spcAft>
                <a:spcPts val="315"/>
              </a:spcAft>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với Barossa Valley và Hunter Valley nổi tiếng nhất</a:t>
            </a:r>
          </a:p>
        </p:txBody>
      </p:sp>
      <p:cxnSp>
        <p:nvCxnSpPr>
          <p:cNvPr id="22" name="Straight Connector 21">
            <a:extLst>
              <a:ext uri="{FF2B5EF4-FFF2-40B4-BE49-F238E27FC236}">
                <a16:creationId xmlns:a16="http://schemas.microsoft.com/office/drawing/2014/main" id="{426C32AB-0B4E-DE3E-C289-579E81A5A4F9}"/>
              </a:ext>
            </a:extLst>
          </p:cNvPr>
          <p:cNvCxnSpPr>
            <a:cxnSpLocks/>
          </p:cNvCxnSpPr>
          <p:nvPr/>
        </p:nvCxnSpPr>
        <p:spPr>
          <a:xfrm>
            <a:off x="6438900" y="5326428"/>
            <a:ext cx="11916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73AC74A-00C6-A6F3-7691-A0152D1B5874}"/>
              </a:ext>
            </a:extLst>
          </p:cNvPr>
          <p:cNvCxnSpPr>
            <a:cxnSpLocks/>
          </p:cNvCxnSpPr>
          <p:nvPr/>
        </p:nvCxnSpPr>
        <p:spPr>
          <a:xfrm flipV="1">
            <a:off x="3367197" y="3478062"/>
            <a:ext cx="0" cy="91097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a:srcRect l="8710" r="8710"/>
          <a:stretch/>
        </p:blipFill>
        <p:spPr>
          <a:xfrm>
            <a:off x="5157922" y="573199"/>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403725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3" name="object 58">
            <a:extLst>
              <a:ext uri="{FF2B5EF4-FFF2-40B4-BE49-F238E27FC236}">
                <a16:creationId xmlns:a16="http://schemas.microsoft.com/office/drawing/2014/main" id="{051C3059-4A70-9C7D-0CAD-436F648C1DA0}"/>
              </a:ext>
            </a:extLst>
          </p:cNvPr>
          <p:cNvSpPr txBox="1"/>
          <p:nvPr/>
        </p:nvSpPr>
        <p:spPr>
          <a:xfrm>
            <a:off x="2411698" y="3787450"/>
            <a:ext cx="1910998"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US" altLang="zh-CN" sz="1600"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KHÍ HẬU</a:t>
            </a:r>
          </a:p>
        </p:txBody>
      </p:sp>
      <p:sp>
        <p:nvSpPr>
          <p:cNvPr id="4" name="Oval 3">
            <a:extLst>
              <a:ext uri="{FF2B5EF4-FFF2-40B4-BE49-F238E27FC236}">
                <a16:creationId xmlns:a16="http://schemas.microsoft.com/office/drawing/2014/main" id="{14A27B52-E505-F587-DFF5-981E4926C5BD}"/>
              </a:ext>
            </a:extLst>
          </p:cNvPr>
          <p:cNvSpPr/>
          <p:nvPr/>
        </p:nvSpPr>
        <p:spPr>
          <a:xfrm>
            <a:off x="2895175" y="4499207"/>
            <a:ext cx="944045" cy="94404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altLang="zh-CN" sz="900" b="1" dirty="0">
                <a:solidFill>
                  <a:schemeClr val="accent1"/>
                </a:solidFill>
                <a:latin typeface="Arial" panose="020B0604020202020204" pitchFamily="34" charset="0"/>
              </a:rPr>
              <a:t>KHÍ HẬU MÁT HƠN</a:t>
            </a:r>
          </a:p>
        </p:txBody>
      </p:sp>
      <p:sp>
        <p:nvSpPr>
          <p:cNvPr id="5" name="object 58">
            <a:extLst>
              <a:ext uri="{FF2B5EF4-FFF2-40B4-BE49-F238E27FC236}">
                <a16:creationId xmlns:a16="http://schemas.microsoft.com/office/drawing/2014/main" id="{DAF582BB-00FD-0D39-35C1-3C2191288BCD}"/>
              </a:ext>
            </a:extLst>
          </p:cNvPr>
          <p:cNvSpPr txBox="1"/>
          <p:nvPr/>
        </p:nvSpPr>
        <p:spPr>
          <a:xfrm>
            <a:off x="7037749" y="2475164"/>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US" altLang="zh-CN" sz="16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VÙNG</a:t>
            </a:r>
          </a:p>
        </p:txBody>
      </p:sp>
      <p:sp>
        <p:nvSpPr>
          <p:cNvPr id="6" name="object 58">
            <a:extLst>
              <a:ext uri="{FF2B5EF4-FFF2-40B4-BE49-F238E27FC236}">
                <a16:creationId xmlns:a16="http://schemas.microsoft.com/office/drawing/2014/main" id="{52179E2A-02E2-9262-C89B-B2D8F98B159D}"/>
              </a:ext>
            </a:extLst>
          </p:cNvPr>
          <p:cNvSpPr txBox="1"/>
          <p:nvPr/>
        </p:nvSpPr>
        <p:spPr>
          <a:xfrm>
            <a:off x="6959600" y="903842"/>
            <a:ext cx="4421356" cy="817531"/>
          </a:xfrm>
          <a:prstGeom prst="rect">
            <a:avLst/>
          </a:prstGeom>
        </p:spPr>
        <p:txBody>
          <a:bodyPr vert="horz" wrap="square" lIns="0" tIns="17145" rIns="0" bIns="0" rtlCol="0" anchor="b" anchorCtr="0">
            <a:spAutoFit/>
          </a:bodyPr>
          <a:lstStyle>
            <a:lvl1pPr>
              <a:defRPr sz="2600"/>
            </a:lvl1pPr>
          </a:lstStyle>
          <a:p>
            <a:pPr>
              <a:spcBef>
                <a:spcPts val="158"/>
              </a:spcBef>
              <a:spcAft>
                <a:spcPts val="638"/>
              </a:spcAft>
            </a:pPr>
            <a:r>
              <a:rPr lang="en-US" altLang="zh-CN" sz="26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Mặt hàng xuất khẩu rượu vang nổi tiếng nhất của Úc</a:t>
            </a:r>
          </a:p>
        </p:txBody>
      </p:sp>
      <p:sp>
        <p:nvSpPr>
          <p:cNvPr id="7" name="object 58">
            <a:extLst>
              <a:ext uri="{FF2B5EF4-FFF2-40B4-BE49-F238E27FC236}">
                <a16:creationId xmlns:a16="http://schemas.microsoft.com/office/drawing/2014/main" id="{1973C715-2468-5EAE-CF12-964A32FAC392}"/>
              </a:ext>
            </a:extLst>
          </p:cNvPr>
          <p:cNvSpPr txBox="1"/>
          <p:nvPr/>
        </p:nvSpPr>
        <p:spPr>
          <a:xfrm>
            <a:off x="2310033" y="2807372"/>
            <a:ext cx="2114328" cy="663643"/>
          </a:xfrm>
          <a:prstGeom prst="rect">
            <a:avLst/>
          </a:prstGeom>
        </p:spPr>
        <p:txBody>
          <a:bodyPr vert="horz" wrap="square" lIns="0" tIns="17145" rIns="0" bIns="0" rtlCol="0" anchor="ctr" anchorCtr="0">
            <a:spAutoFit/>
          </a:bodyPr>
          <a:lstStyle>
            <a:lvl1pPr>
              <a:defRPr sz="1400"/>
            </a:lvl1pPr>
          </a:lstStyle>
          <a:p>
            <a:pPr algn="ctr">
              <a:spcAft>
                <a:spcPts val="100"/>
              </a:spcAft>
              <a:buClr>
                <a:schemeClr val="accent4"/>
              </a:buClr>
            </a:pPr>
            <a:r>
              <a:rPr lang="en-US" altLang="zh-CN" sz="1400" dirty="0">
                <a:latin typeface="Arial" panose="020B0604020202020204" pitchFamily="34" charset="0"/>
                <a:ea typeface="Inter Display" panose="02000503000000020004" pitchFamily="2" charset="0"/>
                <a:cs typeface="Arial" panose="020B0604020202020204" pitchFamily="34" charset="0"/>
              </a:rPr>
              <a:t>Hương vị trái cây đậm đà, chín mọng, phong cách cay nồng</a:t>
            </a:r>
            <a:endParaRPr lang="en-AU" sz="1600" dirty="0">
              <a:effectLst/>
              <a:latin typeface="Arial" panose="020B0604020202020204" pitchFamily="34" charset="0"/>
              <a:ea typeface="Inter Display" panose="02000503000000020004" pitchFamily="2" charset="0"/>
              <a:cs typeface="Arial" panose="020B0604020202020204" pitchFamily="34" charset="0"/>
            </a:endParaRPr>
          </a:p>
        </p:txBody>
      </p:sp>
      <p:sp>
        <p:nvSpPr>
          <p:cNvPr id="14" name="object 58">
            <a:extLst>
              <a:ext uri="{FF2B5EF4-FFF2-40B4-BE49-F238E27FC236}">
                <a16:creationId xmlns:a16="http://schemas.microsoft.com/office/drawing/2014/main" id="{D3F8F3B4-022B-D209-E285-93C57C3E2BC8}"/>
              </a:ext>
            </a:extLst>
          </p:cNvPr>
          <p:cNvSpPr txBox="1"/>
          <p:nvPr/>
        </p:nvSpPr>
        <p:spPr>
          <a:xfrm>
            <a:off x="2310033" y="5584204"/>
            <a:ext cx="2114328" cy="448200"/>
          </a:xfrm>
          <a:prstGeom prst="rect">
            <a:avLst/>
          </a:prstGeom>
        </p:spPr>
        <p:txBody>
          <a:bodyPr vert="horz" wrap="square" lIns="0" tIns="17145" rIns="0" bIns="0" rtlCol="0" anchor="ctr" anchorCtr="0">
            <a:spAutoFit/>
          </a:bodyPr>
          <a:lstStyle>
            <a:lvl1pPr>
              <a:defRPr sz="1400"/>
            </a:lvl1pPr>
          </a:lstStyle>
          <a:p>
            <a:pPr algn="ctr">
              <a:spcAft>
                <a:spcPts val="100"/>
              </a:spcAft>
              <a:buClr>
                <a:schemeClr val="accent4"/>
              </a:buClr>
            </a:pPr>
            <a:r>
              <a:rPr lang="en-US" altLang="zh-CN" sz="1400" dirty="0">
                <a:latin typeface="Arial" panose="020B0604020202020204" pitchFamily="34" charset="0"/>
                <a:ea typeface="Inter Display" panose="02000503000000020004" pitchFamily="2" charset="0"/>
                <a:cs typeface="Arial" panose="020B0604020202020204" pitchFamily="34" charset="0"/>
              </a:rPr>
              <a:t>Phong cách tươi mát, hương bạc hà, thanh lịch</a:t>
            </a:r>
            <a:endParaRPr lang="en-AU" sz="1600" dirty="0">
              <a:effectLst/>
              <a:latin typeface="Arial" panose="020B0604020202020204" pitchFamily="34" charset="0"/>
              <a:ea typeface="Inter Display" panose="02000503000000020004" pitchFamily="2" charset="0"/>
              <a:cs typeface="Arial" panose="020B0604020202020204" pitchFamily="34" charset="0"/>
            </a:endParaRPr>
          </a:p>
        </p:txBody>
      </p:sp>
      <p:sp>
        <p:nvSpPr>
          <p:cNvPr id="15" name="object 58">
            <a:extLst>
              <a:ext uri="{FF2B5EF4-FFF2-40B4-BE49-F238E27FC236}">
                <a16:creationId xmlns:a16="http://schemas.microsoft.com/office/drawing/2014/main" id="{B4748276-38F5-1D23-FF69-A9C800D7F23D}"/>
              </a:ext>
            </a:extLst>
          </p:cNvPr>
          <p:cNvSpPr txBox="1"/>
          <p:nvPr/>
        </p:nvSpPr>
        <p:spPr>
          <a:xfrm>
            <a:off x="7829595" y="5071550"/>
            <a:ext cx="3117979" cy="755976"/>
          </a:xfrm>
          <a:prstGeom prst="rect">
            <a:avLst/>
          </a:prstGeom>
        </p:spPr>
        <p:txBody>
          <a:bodyPr vert="horz" wrap="square" lIns="0" tIns="17145" rIns="0" bIns="0" rtlCol="0" anchor="t" anchorCtr="0">
            <a:spAutoFit/>
          </a:bodyPr>
          <a:lstStyle/>
          <a:p>
            <a:pPr>
              <a:buClr>
                <a:srgbClr val="F40000"/>
              </a:buClr>
            </a:pP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NHỮNG CÂY NHO SHIRAZ LÂU ĐỜI NHẤT THẾ GIỚI VẪN ĐANG ĐƯỢC SẢN XUẤT</a:t>
            </a:r>
            <a:endParaRPr lang="en-AU" sz="1600" dirty="0">
              <a:effectLst/>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4078727627"/>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45EC956A-CDFF-1420-3917-1E207254250C}"/>
              </a:ext>
            </a:extLst>
          </p:cNvPr>
          <p:cNvCxnSpPr>
            <a:cxnSpLocks/>
          </p:cNvCxnSpPr>
          <p:nvPr/>
        </p:nvCxnSpPr>
        <p:spPr>
          <a:xfrm flipV="1">
            <a:off x="2823813" y="3777487"/>
            <a:ext cx="0" cy="43594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17D3CFB-FD2F-4E16-BE9C-FD1EDB663970}"/>
              </a:ext>
            </a:extLst>
          </p:cNvPr>
          <p:cNvCxnSpPr>
            <a:cxnSpLocks/>
          </p:cNvCxnSpPr>
          <p:nvPr/>
        </p:nvCxnSpPr>
        <p:spPr>
          <a:xfrm>
            <a:off x="3537733" y="4382347"/>
            <a:ext cx="22025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615129"/>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2078361" y="2365837"/>
            <a:ext cx="1512978" cy="151297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altLang="zh-CN" sz="1000" b="1" dirty="0">
                <a:solidFill>
                  <a:schemeClr val="accent1"/>
                </a:solidFill>
                <a:latin typeface="Arial" panose="020B0604020202020204" pitchFamily="34" charset="0"/>
              </a:rPr>
              <a:t>CẤU TRÚC TANNIN DÀY, MẠNH MẼ, CHẮC CHẮN</a:t>
            </a: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en-US" altLang="zh-CN" sz="3200" b="1" dirty="0">
                <a:solidFill>
                  <a:schemeClr val="accent4"/>
                </a:solidFill>
              </a:rPr>
              <a:t>RƯỢU VANG ĐỎ ĐẬM ĐÀ CABERNET SAUVIGNON</a:t>
            </a:r>
          </a:p>
        </p:txBody>
      </p:sp>
      <p:sp>
        <p:nvSpPr>
          <p:cNvPr id="18" name="object 58">
            <a:extLst>
              <a:ext uri="{FF2B5EF4-FFF2-40B4-BE49-F238E27FC236}">
                <a16:creationId xmlns:a16="http://schemas.microsoft.com/office/drawing/2014/main" id="{9CF3E3F5-F08B-FE27-FC27-D4E6D4A66279}"/>
              </a:ext>
            </a:extLst>
          </p:cNvPr>
          <p:cNvSpPr txBox="1"/>
          <p:nvPr/>
        </p:nvSpPr>
        <p:spPr>
          <a:xfrm>
            <a:off x="8828394" y="2481774"/>
            <a:ext cx="1981568" cy="2153218"/>
          </a:xfrm>
          <a:prstGeom prst="rect">
            <a:avLst/>
          </a:prstGeom>
        </p:spPr>
        <p:txBody>
          <a:bodyPr vert="horz" wrap="square" lIns="0" tIns="17145" rIns="0" bIns="0" rtlCol="0" anchor="t" anchorCtr="0">
            <a:spAutoFit/>
          </a:bodyPr>
          <a:lstStyle/>
          <a:p>
            <a:pPr rtl="0">
              <a:lnSpc>
                <a:spcPts val="2100"/>
              </a:lnSpc>
            </a:pPr>
            <a:r>
              <a:rPr lang="en-US" altLang="zh-CN" sz="1600" dirty="0">
                <a:solidFill>
                  <a:srgbClr val="3C4043"/>
                </a:solidFill>
                <a:effectLst/>
                <a:latin typeface="Arial" panose="020B0604020202020204" pitchFamily="34" charset="0"/>
              </a:rPr>
              <a:t>ĐƯỢC TRỒNG TRÊN KHẮP NƯỚC ÚC
Trong vùng khí hậu ôn hòa, đặc biệt là ở Coonawarra, Margaret River và Yarra Valley</a:t>
            </a:r>
            <a:endParaRPr lang="id-ID" sz="1600" dirty="0">
              <a:solidFill>
                <a:srgbClr val="3C4043"/>
              </a:solidFill>
              <a:effectLst/>
              <a:latin typeface="Arial" panose="020B0604020202020204" pitchFamily="34" charset="0"/>
            </a:endParaRPr>
          </a:p>
        </p:txBody>
      </p:sp>
      <p:cxnSp>
        <p:nvCxnSpPr>
          <p:cNvPr id="22" name="Straight Connector 21">
            <a:extLst>
              <a:ext uri="{FF2B5EF4-FFF2-40B4-BE49-F238E27FC236}">
                <a16:creationId xmlns:a16="http://schemas.microsoft.com/office/drawing/2014/main" id="{426C32AB-0B4E-DE3E-C289-579E81A5A4F9}"/>
              </a:ext>
            </a:extLst>
          </p:cNvPr>
          <p:cNvCxnSpPr>
            <a:cxnSpLocks/>
          </p:cNvCxnSpPr>
          <p:nvPr/>
        </p:nvCxnSpPr>
        <p:spPr>
          <a:xfrm>
            <a:off x="6438900" y="5326428"/>
            <a:ext cx="11916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73AC74A-00C6-A6F3-7691-A0152D1B5874}"/>
              </a:ext>
            </a:extLst>
          </p:cNvPr>
          <p:cNvCxnSpPr>
            <a:cxnSpLocks/>
          </p:cNvCxnSpPr>
          <p:nvPr/>
        </p:nvCxnSpPr>
        <p:spPr>
          <a:xfrm flipV="1">
            <a:off x="1724356" y="4382347"/>
            <a:ext cx="0" cy="52777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a:srcRect l="8710" r="8710"/>
          <a:stretch/>
        </p:blipFill>
        <p:spPr>
          <a:xfrm>
            <a:off x="5157922" y="573199"/>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6" y="4074129"/>
            <a:ext cx="4652237" cy="800091"/>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4" name="Oval 3">
            <a:extLst>
              <a:ext uri="{FF2B5EF4-FFF2-40B4-BE49-F238E27FC236}">
                <a16:creationId xmlns:a16="http://schemas.microsoft.com/office/drawing/2014/main" id="{14A27B52-E505-F587-DFF5-981E4926C5BD}"/>
              </a:ext>
            </a:extLst>
          </p:cNvPr>
          <p:cNvSpPr/>
          <p:nvPr/>
        </p:nvSpPr>
        <p:spPr>
          <a:xfrm>
            <a:off x="1020038" y="4910119"/>
            <a:ext cx="1411137" cy="1411137"/>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altLang="zh-CN" sz="1000" b="1" dirty="0">
                <a:solidFill>
                  <a:schemeClr val="accent1"/>
                </a:solidFill>
                <a:latin typeface="Arial" panose="020B0604020202020204" pitchFamily="34" charset="0"/>
              </a:rPr>
              <a:t>TIỀM NĂNG LÃO HÓA TUYỆT VỜI</a:t>
            </a:r>
          </a:p>
        </p:txBody>
      </p:sp>
      <p:sp>
        <p:nvSpPr>
          <p:cNvPr id="5" name="object 58">
            <a:extLst>
              <a:ext uri="{FF2B5EF4-FFF2-40B4-BE49-F238E27FC236}">
                <a16:creationId xmlns:a16="http://schemas.microsoft.com/office/drawing/2014/main" id="{DAF582BB-00FD-0D39-35C1-3C2191288BCD}"/>
              </a:ext>
            </a:extLst>
          </p:cNvPr>
          <p:cNvSpPr txBox="1"/>
          <p:nvPr/>
        </p:nvSpPr>
        <p:spPr>
          <a:xfrm>
            <a:off x="7037749" y="2475164"/>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US" altLang="zh-CN" sz="16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VÙNG</a:t>
            </a:r>
          </a:p>
        </p:txBody>
      </p:sp>
      <p:sp>
        <p:nvSpPr>
          <p:cNvPr id="6" name="object 58">
            <a:extLst>
              <a:ext uri="{FF2B5EF4-FFF2-40B4-BE49-F238E27FC236}">
                <a16:creationId xmlns:a16="http://schemas.microsoft.com/office/drawing/2014/main" id="{52179E2A-02E2-9262-C89B-B2D8F98B159D}"/>
              </a:ext>
            </a:extLst>
          </p:cNvPr>
          <p:cNvSpPr txBox="1"/>
          <p:nvPr/>
        </p:nvSpPr>
        <p:spPr>
          <a:xfrm>
            <a:off x="7130293" y="1014656"/>
            <a:ext cx="4421356" cy="879087"/>
          </a:xfrm>
          <a:prstGeom prst="rect">
            <a:avLst/>
          </a:prstGeom>
        </p:spPr>
        <p:txBody>
          <a:bodyPr vert="horz" wrap="square" lIns="0" tIns="17145" rIns="0" bIns="0" rtlCol="0" anchor="b" anchorCtr="0">
            <a:spAutoFit/>
          </a:bodyPr>
          <a:lstStyle/>
          <a:p>
            <a:pPr>
              <a:spcBef>
                <a:spcPts val="158"/>
              </a:spcBef>
              <a:spcAft>
                <a:spcPts val="638"/>
              </a:spcAft>
            </a:pPr>
            <a:r>
              <a:rPr lang="en-US" altLang="zh-CN" sz="28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Giống nho được trồng nhiều thứ ba ở Úc</a:t>
            </a:r>
          </a:p>
        </p:txBody>
      </p:sp>
      <p:sp>
        <p:nvSpPr>
          <p:cNvPr id="7" name="object 58">
            <a:extLst>
              <a:ext uri="{FF2B5EF4-FFF2-40B4-BE49-F238E27FC236}">
                <a16:creationId xmlns:a16="http://schemas.microsoft.com/office/drawing/2014/main" id="{1973C715-2468-5EAE-CF12-964A32FAC392}"/>
              </a:ext>
            </a:extLst>
          </p:cNvPr>
          <p:cNvSpPr txBox="1"/>
          <p:nvPr/>
        </p:nvSpPr>
        <p:spPr>
          <a:xfrm>
            <a:off x="3625937" y="5326428"/>
            <a:ext cx="2114328" cy="781624"/>
          </a:xfrm>
          <a:prstGeom prst="rect">
            <a:avLst/>
          </a:prstGeom>
        </p:spPr>
        <p:txBody>
          <a:bodyPr vert="horz" wrap="square" lIns="0" tIns="17145" rIns="0" bIns="0" rtlCol="0" anchor="ctr" anchorCtr="0">
            <a:spAutoFit/>
          </a:bodyPr>
          <a:lstStyle/>
          <a:p>
            <a:pPr marL="285750" indent="-285750">
              <a:spcAft>
                <a:spcPts val="100"/>
              </a:spcAft>
              <a:buClr>
                <a:schemeClr val="accent4"/>
              </a:buClr>
              <a:buFont typeface="Arial" panose="020B0604020202020204" pitchFamily="34" charset="0"/>
              <a:buChar char="•"/>
            </a:pPr>
            <a:r>
              <a:rPr lang="en-US" altLang="zh-CN" sz="1600" dirty="0">
                <a:latin typeface="Arial" panose="020B0604020202020204" pitchFamily="34" charset="0"/>
                <a:ea typeface="Inter Display" panose="02000503000000020004" pitchFamily="2" charset="0"/>
                <a:cs typeface="Arial" panose="020B0604020202020204" pitchFamily="34" charset="0"/>
              </a:rPr>
              <a:t>Lý chua đen</a:t>
            </a:r>
          </a:p>
          <a:p>
            <a:pPr marL="285750" indent="-285750">
              <a:spcAft>
                <a:spcPts val="100"/>
              </a:spcAft>
              <a:buClr>
                <a:schemeClr val="accent4"/>
              </a:buClr>
              <a:buFont typeface="Arial" panose="020B0604020202020204" pitchFamily="34" charset="0"/>
              <a:buChar char="•"/>
            </a:pPr>
            <a:r>
              <a:rPr lang="en-US" altLang="zh-CN" sz="1600" dirty="0">
                <a:latin typeface="Arial" panose="020B0604020202020204" pitchFamily="34" charset="0"/>
                <a:ea typeface="Inter Display" panose="02000503000000020004" pitchFamily="2" charset="0"/>
                <a:cs typeface="Arial" panose="020B0604020202020204" pitchFamily="34" charset="0"/>
              </a:rPr>
              <a:t>Ớt chuông</a:t>
            </a:r>
          </a:p>
          <a:p>
            <a:pPr marL="285750" indent="-285750">
              <a:spcAft>
                <a:spcPts val="100"/>
              </a:spcAft>
              <a:buClr>
                <a:schemeClr val="accent4"/>
              </a:buClr>
              <a:buFont typeface="Arial" panose="020B0604020202020204" pitchFamily="34" charset="0"/>
              <a:buChar char="•"/>
            </a:pPr>
            <a:r>
              <a:rPr lang="en-US" altLang="zh-CN" sz="1600" dirty="0">
                <a:latin typeface="Arial" panose="020B0604020202020204" pitchFamily="34" charset="0"/>
                <a:ea typeface="Inter Display" panose="02000503000000020004" pitchFamily="2" charset="0"/>
                <a:cs typeface="Arial" panose="020B0604020202020204" pitchFamily="34" charset="0"/>
              </a:rPr>
              <a:t>Bạc hà</a:t>
            </a:r>
            <a:endParaRPr lang="en-AU" sz="1600" dirty="0">
              <a:effectLst/>
              <a:latin typeface="Arial" panose="020B0604020202020204" pitchFamily="34" charset="0"/>
              <a:ea typeface="Inter Display" panose="02000503000000020004" pitchFamily="2" charset="0"/>
              <a:cs typeface="Arial" panose="020B0604020202020204" pitchFamily="34" charset="0"/>
            </a:endParaRPr>
          </a:p>
        </p:txBody>
      </p:sp>
      <p:sp>
        <p:nvSpPr>
          <p:cNvPr id="15" name="object 58">
            <a:extLst>
              <a:ext uri="{FF2B5EF4-FFF2-40B4-BE49-F238E27FC236}">
                <a16:creationId xmlns:a16="http://schemas.microsoft.com/office/drawing/2014/main" id="{B4748276-38F5-1D23-FF69-A9C800D7F23D}"/>
              </a:ext>
            </a:extLst>
          </p:cNvPr>
          <p:cNvSpPr txBox="1"/>
          <p:nvPr/>
        </p:nvSpPr>
        <p:spPr>
          <a:xfrm>
            <a:off x="7799000" y="5201158"/>
            <a:ext cx="3500171" cy="509755"/>
          </a:xfrm>
          <a:prstGeom prst="rect">
            <a:avLst/>
          </a:prstGeom>
        </p:spPr>
        <p:txBody>
          <a:bodyPr vert="horz" wrap="square" lIns="0" tIns="17145" rIns="0" bIns="0" rtlCol="0" anchor="t" anchorCtr="0">
            <a:spAutoFit/>
          </a:bodyPr>
          <a:lstStyle/>
          <a:p>
            <a:pPr>
              <a:buClr>
                <a:srgbClr val="F40000"/>
              </a:buClr>
            </a:pP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Thường được pha trộn với Merlot, Shiraz, Cabernet Franc và Petit Verdot</a:t>
            </a:r>
          </a:p>
        </p:txBody>
      </p:sp>
      <p:sp>
        <p:nvSpPr>
          <p:cNvPr id="3" name="object 58">
            <a:extLst>
              <a:ext uri="{FF2B5EF4-FFF2-40B4-BE49-F238E27FC236}">
                <a16:creationId xmlns:a16="http://schemas.microsoft.com/office/drawing/2014/main" id="{051C3059-4A70-9C7D-0CAD-436F648C1DA0}"/>
              </a:ext>
            </a:extLst>
          </p:cNvPr>
          <p:cNvSpPr txBox="1"/>
          <p:nvPr/>
        </p:nvSpPr>
        <p:spPr>
          <a:xfrm>
            <a:off x="2138905" y="4250580"/>
            <a:ext cx="1258102" cy="263534"/>
          </a:xfrm>
          <a:prstGeom prst="rect">
            <a:avLst/>
          </a:prstGeom>
          <a:solidFill>
            <a:schemeClr val="bg1"/>
          </a:solidFill>
        </p:spPr>
        <p:txBody>
          <a:bodyPr vert="horz" wrap="square" lIns="0" tIns="17145" rIns="0" bIns="0" rtlCol="0" anchor="b" anchorCtr="0">
            <a:spAutoFit/>
          </a:bodyPr>
          <a:lstStyle/>
          <a:p>
            <a:pPr algn="ctr">
              <a:spcBef>
                <a:spcPts val="158"/>
              </a:spcBef>
              <a:spcAft>
                <a:spcPts val="638"/>
              </a:spcAft>
            </a:pPr>
            <a:r>
              <a:rPr lang="en-US" altLang="zh-CN" sz="16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ĐẶC ĐIỂM</a:t>
            </a:r>
          </a:p>
        </p:txBody>
      </p:sp>
      <p:cxnSp>
        <p:nvCxnSpPr>
          <p:cNvPr id="17" name="Straight Connector 16">
            <a:extLst>
              <a:ext uri="{FF2B5EF4-FFF2-40B4-BE49-F238E27FC236}">
                <a16:creationId xmlns:a16="http://schemas.microsoft.com/office/drawing/2014/main" id="{D41C273F-616F-1B83-EF42-60E42AD634C5}"/>
              </a:ext>
            </a:extLst>
          </p:cNvPr>
          <p:cNvCxnSpPr>
            <a:cxnSpLocks/>
          </p:cNvCxnSpPr>
          <p:nvPr/>
        </p:nvCxnSpPr>
        <p:spPr>
          <a:xfrm flipV="1">
            <a:off x="4415272" y="4382347"/>
            <a:ext cx="0" cy="81881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C0F09A5-9559-3980-C1E9-F4024B2B2DA0}"/>
              </a:ext>
            </a:extLst>
          </p:cNvPr>
          <p:cNvCxnSpPr>
            <a:cxnSpLocks/>
            <a:endCxn id="3" idx="1"/>
          </p:cNvCxnSpPr>
          <p:nvPr/>
        </p:nvCxnSpPr>
        <p:spPr>
          <a:xfrm>
            <a:off x="1724836" y="4382347"/>
            <a:ext cx="41406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0036976"/>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B86C4AEB-8378-D696-22B1-2A4F50C21F65}"/>
              </a:ext>
            </a:extLst>
          </p:cNvPr>
          <p:cNvCxnSpPr>
            <a:cxnSpLocks/>
          </p:cNvCxnSpPr>
          <p:nvPr/>
        </p:nvCxnSpPr>
        <p:spPr>
          <a:xfrm>
            <a:off x="4490019" y="4363298"/>
            <a:ext cx="128848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615129"/>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6027942" cy="1325562"/>
          </a:xfrm>
        </p:spPr>
        <p:txBody>
          <a:bodyPr/>
          <a:lstStyle/>
          <a:p>
            <a:r>
              <a:rPr lang="en-US" altLang="zh-CN" sz="2800" b="1" dirty="0">
                <a:solidFill>
                  <a:schemeClr val="accent4"/>
                </a:solidFill>
              </a:rPr>
              <a:t>VỤ THU HOẠCH MUỘN VÀ RƯỢU VANG NGỌT
BOTRYTIS SEMILLON</a:t>
            </a:r>
          </a:p>
        </p:txBody>
      </p:sp>
      <p:sp>
        <p:nvSpPr>
          <p:cNvPr id="18" name="object 58">
            <a:extLst>
              <a:ext uri="{FF2B5EF4-FFF2-40B4-BE49-F238E27FC236}">
                <a16:creationId xmlns:a16="http://schemas.microsoft.com/office/drawing/2014/main" id="{9CF3E3F5-F08B-FE27-FC27-D4E6D4A66279}"/>
              </a:ext>
            </a:extLst>
          </p:cNvPr>
          <p:cNvSpPr txBox="1"/>
          <p:nvPr/>
        </p:nvSpPr>
        <p:spPr>
          <a:xfrm>
            <a:off x="8828393" y="2481774"/>
            <a:ext cx="2470779" cy="1002197"/>
          </a:xfrm>
          <a:prstGeom prst="rect">
            <a:avLst/>
          </a:prstGeom>
        </p:spPr>
        <p:txBody>
          <a:bodyPr vert="horz" wrap="square" lIns="0" tIns="17145" rIns="0" bIns="0" rtlCol="0" anchor="t" anchorCtr="0">
            <a:spAutoFit/>
          </a:bodyPr>
          <a:lstStyle/>
          <a:p>
            <a:pPr>
              <a:buClr>
                <a:srgbClr val="F40000"/>
              </a:buClr>
            </a:pP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Botrytis sinh sản tốt nhất trong điều kiện ẩm ướt như các vùng Riverina và Hunter Valley</a:t>
            </a:r>
            <a:endParaRPr lang="en-AU" sz="1600" dirty="0">
              <a:effectLst/>
              <a:latin typeface="Arial" panose="020B0604020202020204" pitchFamily="34" charset="0"/>
              <a:ea typeface="Inter Display" panose="02000503000000020004" pitchFamily="2" charset="0"/>
              <a:cs typeface="Arial" panose="020B0604020202020204" pitchFamily="34" charset="0"/>
            </a:endParaRPr>
          </a:p>
        </p:txBody>
      </p:sp>
      <p:cxnSp>
        <p:nvCxnSpPr>
          <p:cNvPr id="22" name="Straight Connector 21">
            <a:extLst>
              <a:ext uri="{FF2B5EF4-FFF2-40B4-BE49-F238E27FC236}">
                <a16:creationId xmlns:a16="http://schemas.microsoft.com/office/drawing/2014/main" id="{426C32AB-0B4E-DE3E-C289-579E81A5A4F9}"/>
              </a:ext>
            </a:extLst>
          </p:cNvPr>
          <p:cNvCxnSpPr>
            <a:cxnSpLocks/>
          </p:cNvCxnSpPr>
          <p:nvPr/>
        </p:nvCxnSpPr>
        <p:spPr>
          <a:xfrm>
            <a:off x="6438900" y="5326428"/>
            <a:ext cx="11916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a:srcRect l="22850" r="22850"/>
          <a:stretch/>
        </p:blipFill>
        <p:spPr>
          <a:xfrm>
            <a:off x="5218982" y="638133"/>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6" y="4074129"/>
            <a:ext cx="4652237" cy="800091"/>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BOTRYTIS</a:t>
            </a:r>
          </a:p>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SEMILLON</a:t>
            </a:r>
          </a:p>
        </p:txBody>
      </p:sp>
      <p:sp>
        <p:nvSpPr>
          <p:cNvPr id="5" name="object 58">
            <a:extLst>
              <a:ext uri="{FF2B5EF4-FFF2-40B4-BE49-F238E27FC236}">
                <a16:creationId xmlns:a16="http://schemas.microsoft.com/office/drawing/2014/main" id="{DAF582BB-00FD-0D39-35C1-3C2191288BCD}"/>
              </a:ext>
            </a:extLst>
          </p:cNvPr>
          <p:cNvSpPr txBox="1"/>
          <p:nvPr/>
        </p:nvSpPr>
        <p:spPr>
          <a:xfrm>
            <a:off x="7037749" y="2475164"/>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US" altLang="zh-CN" sz="16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VÙNG</a:t>
            </a:r>
          </a:p>
        </p:txBody>
      </p:sp>
      <p:sp>
        <p:nvSpPr>
          <p:cNvPr id="6" name="object 58">
            <a:extLst>
              <a:ext uri="{FF2B5EF4-FFF2-40B4-BE49-F238E27FC236}">
                <a16:creationId xmlns:a16="http://schemas.microsoft.com/office/drawing/2014/main" id="{52179E2A-02E2-9262-C89B-B2D8F98B159D}"/>
              </a:ext>
            </a:extLst>
          </p:cNvPr>
          <p:cNvSpPr txBox="1"/>
          <p:nvPr/>
        </p:nvSpPr>
        <p:spPr>
          <a:xfrm>
            <a:off x="6993239" y="865859"/>
            <a:ext cx="4627802" cy="879087"/>
          </a:xfrm>
          <a:prstGeom prst="rect">
            <a:avLst/>
          </a:prstGeom>
        </p:spPr>
        <p:txBody>
          <a:bodyPr vert="horz" wrap="square" lIns="0" tIns="17145" rIns="0" bIns="0" rtlCol="0" anchor="b" anchorCtr="0">
            <a:spAutoFit/>
          </a:bodyPr>
          <a:lstStyle/>
          <a:p>
            <a:pPr>
              <a:spcBef>
                <a:spcPts val="158"/>
              </a:spcBef>
              <a:spcAft>
                <a:spcPts val="638"/>
              </a:spcAft>
            </a:pPr>
            <a:r>
              <a:rPr lang="en-US" altLang="zh-CN" sz="28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Phong cách rượu vang ngọt nổi tiếng nhất của Úc</a:t>
            </a:r>
          </a:p>
        </p:txBody>
      </p:sp>
      <p:sp>
        <p:nvSpPr>
          <p:cNvPr id="12" name="object 58">
            <a:extLst>
              <a:ext uri="{FF2B5EF4-FFF2-40B4-BE49-F238E27FC236}">
                <a16:creationId xmlns:a16="http://schemas.microsoft.com/office/drawing/2014/main" id="{C11779A9-E865-E6F1-60CB-63579E48514D}"/>
              </a:ext>
            </a:extLst>
          </p:cNvPr>
          <p:cNvSpPr txBox="1"/>
          <p:nvPr/>
        </p:nvSpPr>
        <p:spPr>
          <a:xfrm>
            <a:off x="7769114" y="5201331"/>
            <a:ext cx="4182480" cy="781624"/>
          </a:xfrm>
          <a:prstGeom prst="rect">
            <a:avLst/>
          </a:prstGeom>
        </p:spPr>
        <p:txBody>
          <a:bodyPr vert="horz" wrap="square" lIns="0" tIns="17145" rIns="0" bIns="0" rtlCol="0" anchor="ctr" anchorCtr="0">
            <a:spAutoFit/>
          </a:bodyPr>
          <a:lstStyle/>
          <a:p>
            <a:pPr marL="285750" indent="-285750">
              <a:spcAft>
                <a:spcPts val="100"/>
              </a:spcAft>
              <a:buClr>
                <a:schemeClr val="accent4"/>
              </a:buClr>
              <a:buFont typeface="Arial" panose="020B0604020202020204" pitchFamily="34" charset="0"/>
              <a:buChar char="•"/>
            </a:pPr>
            <a:r>
              <a:rPr lang="en-US" altLang="zh-CN" sz="1600" dirty="0">
                <a:latin typeface="Arial" panose="020B0604020202020204" pitchFamily="34" charset="0"/>
                <a:ea typeface="Inter Display" panose="02000503000000020004" pitchFamily="2" charset="0"/>
                <a:cs typeface="Arial" panose="020B0604020202020204" pitchFamily="34" charset="0"/>
              </a:rPr>
              <a:t>Hương </a:t>
            </a:r>
            <a:r>
              <a:rPr lang="en-US" altLang="zh-CN" sz="1600" dirty="0" err="1">
                <a:latin typeface="Arial" panose="020B0604020202020204" pitchFamily="34" charset="0"/>
                <a:ea typeface="Inter Display" panose="02000503000000020004" pitchFamily="2" charset="0"/>
                <a:cs typeface="Arial" panose="020B0604020202020204" pitchFamily="34" charset="0"/>
              </a:rPr>
              <a:t>vị</a:t>
            </a:r>
            <a:r>
              <a:rPr lang="en-US" altLang="zh-CN" sz="1600" dirty="0">
                <a:latin typeface="Arial" panose="020B0604020202020204" pitchFamily="34" charset="0"/>
                <a:ea typeface="Inter Display" panose="02000503000000020004" pitchFamily="2" charset="0"/>
                <a:cs typeface="Arial" panose="020B0604020202020204" pitchFamily="34" charset="0"/>
              </a:rPr>
              <a:t> </a:t>
            </a:r>
            <a:r>
              <a:rPr lang="en-US" altLang="zh-CN" sz="1600" dirty="0" err="1">
                <a:latin typeface="Arial" panose="020B0604020202020204" pitchFamily="34" charset="0"/>
                <a:ea typeface="Inter Display" panose="02000503000000020004" pitchFamily="2" charset="0"/>
                <a:cs typeface="Arial" panose="020B0604020202020204" pitchFamily="34" charset="0"/>
              </a:rPr>
              <a:t>quả</a:t>
            </a:r>
            <a:r>
              <a:rPr lang="en-US" altLang="zh-CN" sz="1600" dirty="0">
                <a:latin typeface="Arial" panose="020B0604020202020204" pitchFamily="34" charset="0"/>
                <a:ea typeface="Inter Display" panose="02000503000000020004" pitchFamily="2" charset="0"/>
                <a:cs typeface="Arial" panose="020B0604020202020204" pitchFamily="34" charset="0"/>
              </a:rPr>
              <a:t> </a:t>
            </a:r>
            <a:r>
              <a:rPr lang="en-US" altLang="zh-CN" sz="1600" dirty="0" err="1">
                <a:latin typeface="Arial" panose="020B0604020202020204" pitchFamily="34" charset="0"/>
                <a:ea typeface="Inter Display" panose="02000503000000020004" pitchFamily="2" charset="0"/>
                <a:cs typeface="Arial" panose="020B0604020202020204" pitchFamily="34" charset="0"/>
              </a:rPr>
              <a:t>hạch</a:t>
            </a:r>
            <a:r>
              <a:rPr lang="en-US" altLang="zh-CN" sz="1600" dirty="0">
                <a:latin typeface="Arial" panose="020B0604020202020204" pitchFamily="34" charset="0"/>
                <a:ea typeface="Inter Display" panose="02000503000000020004" pitchFamily="2" charset="0"/>
                <a:cs typeface="Arial" panose="020B0604020202020204" pitchFamily="34" charset="0"/>
              </a:rPr>
              <a:t>, thường là quả mơ</a:t>
            </a:r>
          </a:p>
          <a:p>
            <a:pPr marL="285750" indent="-285750">
              <a:spcAft>
                <a:spcPts val="100"/>
              </a:spcAft>
              <a:buClr>
                <a:schemeClr val="accent4"/>
              </a:buClr>
              <a:buFont typeface="Arial" panose="020B0604020202020204" pitchFamily="34" charset="0"/>
              <a:buChar char="•"/>
            </a:pPr>
            <a:r>
              <a:rPr lang="en-US" altLang="zh-CN" sz="1600" dirty="0">
                <a:latin typeface="Arial" panose="020B0604020202020204" pitchFamily="34" charset="0"/>
                <a:ea typeface="Inter Display" panose="02000503000000020004" pitchFamily="2" charset="0"/>
                <a:cs typeface="Arial" panose="020B0604020202020204" pitchFamily="34" charset="0"/>
              </a:rPr>
              <a:t>Cam chanh</a:t>
            </a:r>
          </a:p>
          <a:p>
            <a:pPr marL="285750" indent="-285750">
              <a:spcAft>
                <a:spcPts val="100"/>
              </a:spcAft>
              <a:buClr>
                <a:schemeClr val="accent4"/>
              </a:buClr>
              <a:buFont typeface="Arial" panose="020B0604020202020204" pitchFamily="34" charset="0"/>
              <a:buChar char="•"/>
            </a:pPr>
            <a:r>
              <a:rPr lang="en-US" altLang="zh-CN" sz="1600" dirty="0">
                <a:latin typeface="Arial" panose="020B0604020202020204" pitchFamily="34" charset="0"/>
                <a:ea typeface="Inter Display" panose="02000503000000020004" pitchFamily="2" charset="0"/>
                <a:cs typeface="Arial" panose="020B0604020202020204" pitchFamily="34" charset="0"/>
              </a:rPr>
              <a:t>Mật ong</a:t>
            </a:r>
            <a:endParaRPr lang="en-AU" sz="1600" dirty="0">
              <a:effectLst/>
              <a:latin typeface="Arial" panose="020B0604020202020204" pitchFamily="34" charset="0"/>
              <a:ea typeface="Inter Display" panose="02000503000000020004" pitchFamily="2" charset="0"/>
              <a:cs typeface="Arial" panose="020B0604020202020204" pitchFamily="34" charset="0"/>
            </a:endParaRPr>
          </a:p>
        </p:txBody>
      </p:sp>
      <p:sp>
        <p:nvSpPr>
          <p:cNvPr id="16" name="object 58">
            <a:extLst>
              <a:ext uri="{FF2B5EF4-FFF2-40B4-BE49-F238E27FC236}">
                <a16:creationId xmlns:a16="http://schemas.microsoft.com/office/drawing/2014/main" id="{972E7086-6797-43C6-01BC-D802AD7ECAF4}"/>
              </a:ext>
            </a:extLst>
          </p:cNvPr>
          <p:cNvSpPr txBox="1"/>
          <p:nvPr/>
        </p:nvSpPr>
        <p:spPr>
          <a:xfrm>
            <a:off x="1903528" y="4748794"/>
            <a:ext cx="1910998" cy="509755"/>
          </a:xfrm>
          <a:prstGeom prst="rect">
            <a:avLst/>
          </a:prstGeom>
          <a:solidFill>
            <a:schemeClr val="accent6"/>
          </a:solidFill>
        </p:spPr>
        <p:txBody>
          <a:bodyPr vert="horz" wrap="square" lIns="0" tIns="17145" rIns="0" bIns="0" rtlCol="0" anchor="b" anchorCtr="0">
            <a:spAutoFit/>
          </a:bodyPr>
          <a:lstStyle/>
          <a:p>
            <a:pPr>
              <a:spcBef>
                <a:spcPts val="158"/>
              </a:spcBef>
              <a:spcAft>
                <a:spcPts val="638"/>
              </a:spcAft>
            </a:pPr>
            <a:r>
              <a:rPr lang="en-US" altLang="zh-CN" sz="1600"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MÀU VÀNG NHẠT ĐẾN VÀNG SẪM</a:t>
            </a:r>
          </a:p>
        </p:txBody>
      </p:sp>
      <p:sp>
        <p:nvSpPr>
          <p:cNvPr id="20" name="Oval 19">
            <a:extLst>
              <a:ext uri="{FF2B5EF4-FFF2-40B4-BE49-F238E27FC236}">
                <a16:creationId xmlns:a16="http://schemas.microsoft.com/office/drawing/2014/main" id="{0F732579-B0A9-D1A8-5BAE-07C8020BD374}"/>
              </a:ext>
            </a:extLst>
          </p:cNvPr>
          <p:cNvSpPr/>
          <p:nvPr/>
        </p:nvSpPr>
        <p:spPr>
          <a:xfrm rot="16200000">
            <a:off x="1458596" y="4231102"/>
            <a:ext cx="272668" cy="272668"/>
          </a:xfrm>
          <a:prstGeom prst="ellipse">
            <a:avLst/>
          </a:prstGeom>
          <a:solidFill>
            <a:srgbClr val="FFF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1" name="Oval 20">
            <a:extLst>
              <a:ext uri="{FF2B5EF4-FFF2-40B4-BE49-F238E27FC236}">
                <a16:creationId xmlns:a16="http://schemas.microsoft.com/office/drawing/2014/main" id="{E9126CA1-D5F0-14E9-8929-DDEE88ED1C6F}"/>
              </a:ext>
            </a:extLst>
          </p:cNvPr>
          <p:cNvSpPr/>
          <p:nvPr/>
        </p:nvSpPr>
        <p:spPr>
          <a:xfrm rot="16200000">
            <a:off x="1797999" y="4231102"/>
            <a:ext cx="272668" cy="272668"/>
          </a:xfrm>
          <a:prstGeom prst="ellipse">
            <a:avLst/>
          </a:prstGeom>
          <a:solidFill>
            <a:srgbClr val="FFF7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3" name="Oval 22">
            <a:extLst>
              <a:ext uri="{FF2B5EF4-FFF2-40B4-BE49-F238E27FC236}">
                <a16:creationId xmlns:a16="http://schemas.microsoft.com/office/drawing/2014/main" id="{9D0EC15E-0564-A6B5-9ECE-C25636713FE9}"/>
              </a:ext>
            </a:extLst>
          </p:cNvPr>
          <p:cNvSpPr/>
          <p:nvPr/>
        </p:nvSpPr>
        <p:spPr>
          <a:xfrm rot="16200000">
            <a:off x="2137401" y="4231102"/>
            <a:ext cx="272668" cy="272668"/>
          </a:xfrm>
          <a:prstGeom prst="ellipse">
            <a:avLst/>
          </a:prstGeom>
          <a:solidFill>
            <a:srgbClr val="FEF5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4" name="Oval 23">
            <a:extLst>
              <a:ext uri="{FF2B5EF4-FFF2-40B4-BE49-F238E27FC236}">
                <a16:creationId xmlns:a16="http://schemas.microsoft.com/office/drawing/2014/main" id="{71A4EE66-E20E-FB7B-8FF0-FDEE2F15E15D}"/>
              </a:ext>
            </a:extLst>
          </p:cNvPr>
          <p:cNvSpPr/>
          <p:nvPr/>
        </p:nvSpPr>
        <p:spPr>
          <a:xfrm rot="16200000">
            <a:off x="2476804" y="4231102"/>
            <a:ext cx="272668" cy="272668"/>
          </a:xfrm>
          <a:prstGeom prst="ellipse">
            <a:avLst/>
          </a:prstGeom>
          <a:solidFill>
            <a:srgbClr val="FED3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5" name="Oval 24">
            <a:extLst>
              <a:ext uri="{FF2B5EF4-FFF2-40B4-BE49-F238E27FC236}">
                <a16:creationId xmlns:a16="http://schemas.microsoft.com/office/drawing/2014/main" id="{ABD82A6E-105F-B034-CDB9-36EF070BFB62}"/>
              </a:ext>
            </a:extLst>
          </p:cNvPr>
          <p:cNvSpPr/>
          <p:nvPr/>
        </p:nvSpPr>
        <p:spPr>
          <a:xfrm rot="16200000">
            <a:off x="2816207" y="4231102"/>
            <a:ext cx="272668" cy="272668"/>
          </a:xfrm>
          <a:prstGeom prst="ellipse">
            <a:avLst/>
          </a:prstGeom>
          <a:solidFill>
            <a:srgbClr val="FECE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6" name="Oval 25">
            <a:extLst>
              <a:ext uri="{FF2B5EF4-FFF2-40B4-BE49-F238E27FC236}">
                <a16:creationId xmlns:a16="http://schemas.microsoft.com/office/drawing/2014/main" id="{CB86BEB9-FB2A-6650-3A52-DC4185A0DDCA}"/>
              </a:ext>
            </a:extLst>
          </p:cNvPr>
          <p:cNvSpPr/>
          <p:nvPr/>
        </p:nvSpPr>
        <p:spPr>
          <a:xfrm rot="16200000">
            <a:off x="3155609" y="4231102"/>
            <a:ext cx="272668" cy="272668"/>
          </a:xfrm>
          <a:prstGeom prst="ellipse">
            <a:avLst/>
          </a:prstGeom>
          <a:solidFill>
            <a:srgbClr val="FEC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7" name="Oval 26">
            <a:extLst>
              <a:ext uri="{FF2B5EF4-FFF2-40B4-BE49-F238E27FC236}">
                <a16:creationId xmlns:a16="http://schemas.microsoft.com/office/drawing/2014/main" id="{09CD1D93-CB93-A1E0-7537-2FA54D16F52D}"/>
              </a:ext>
            </a:extLst>
          </p:cNvPr>
          <p:cNvSpPr/>
          <p:nvPr/>
        </p:nvSpPr>
        <p:spPr>
          <a:xfrm rot="16200000">
            <a:off x="3495012" y="4231102"/>
            <a:ext cx="272668" cy="272668"/>
          </a:xfrm>
          <a:prstGeom prst="ellipse">
            <a:avLst/>
          </a:prstGeom>
          <a:solidFill>
            <a:srgbClr val="F89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8" name="Oval 27">
            <a:extLst>
              <a:ext uri="{FF2B5EF4-FFF2-40B4-BE49-F238E27FC236}">
                <a16:creationId xmlns:a16="http://schemas.microsoft.com/office/drawing/2014/main" id="{066C7EDD-0AB2-EA68-4145-1EBFE12FF26A}"/>
              </a:ext>
            </a:extLst>
          </p:cNvPr>
          <p:cNvSpPr/>
          <p:nvPr/>
        </p:nvSpPr>
        <p:spPr>
          <a:xfrm rot="16200000">
            <a:off x="3834415" y="4231102"/>
            <a:ext cx="272668" cy="272668"/>
          </a:xfrm>
          <a:prstGeom prst="ellipse">
            <a:avLst/>
          </a:prstGeom>
          <a:solidFill>
            <a:srgbClr val="F57D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sp>
        <p:nvSpPr>
          <p:cNvPr id="29" name="Oval 28">
            <a:extLst>
              <a:ext uri="{FF2B5EF4-FFF2-40B4-BE49-F238E27FC236}">
                <a16:creationId xmlns:a16="http://schemas.microsoft.com/office/drawing/2014/main" id="{0CC6F25A-9C67-DF7E-0EFF-004F340F26FF}"/>
              </a:ext>
            </a:extLst>
          </p:cNvPr>
          <p:cNvSpPr/>
          <p:nvPr/>
        </p:nvSpPr>
        <p:spPr>
          <a:xfrm rot="16200000">
            <a:off x="4168161" y="4231102"/>
            <a:ext cx="272668" cy="272668"/>
          </a:xfrm>
          <a:prstGeom prst="ellipse">
            <a:avLst/>
          </a:prstGeom>
          <a:solidFill>
            <a:srgbClr val="F471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Arial" panose="020B0604020202020204" pitchFamily="34" charset="0"/>
            </a:endParaRPr>
          </a:p>
        </p:txBody>
      </p:sp>
      <p:cxnSp>
        <p:nvCxnSpPr>
          <p:cNvPr id="31" name="Straight Connector 30">
            <a:extLst>
              <a:ext uri="{FF2B5EF4-FFF2-40B4-BE49-F238E27FC236}">
                <a16:creationId xmlns:a16="http://schemas.microsoft.com/office/drawing/2014/main" id="{A5461BC7-BFDD-1ED2-29C4-1FFBD49DDBAA}"/>
              </a:ext>
            </a:extLst>
          </p:cNvPr>
          <p:cNvCxnSpPr>
            <a:cxnSpLocks/>
          </p:cNvCxnSpPr>
          <p:nvPr/>
        </p:nvCxnSpPr>
        <p:spPr>
          <a:xfrm>
            <a:off x="1582143" y="4377770"/>
            <a:ext cx="238860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4E29100-8461-A231-25E8-212133B4625B}"/>
              </a:ext>
            </a:extLst>
          </p:cNvPr>
          <p:cNvCxnSpPr>
            <a:cxnSpLocks/>
          </p:cNvCxnSpPr>
          <p:nvPr/>
        </p:nvCxnSpPr>
        <p:spPr>
          <a:xfrm>
            <a:off x="1582143" y="4251770"/>
            <a:ext cx="0" cy="252000"/>
          </a:xfrm>
          <a:prstGeom prst="line">
            <a:avLst/>
          </a:prstGeom>
          <a:ln w="15875"/>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435D50FA-13D0-809F-D1BD-6187A3361409}"/>
              </a:ext>
            </a:extLst>
          </p:cNvPr>
          <p:cNvCxnSpPr>
            <a:cxnSpLocks/>
          </p:cNvCxnSpPr>
          <p:nvPr/>
        </p:nvCxnSpPr>
        <p:spPr>
          <a:xfrm>
            <a:off x="3976339" y="4251770"/>
            <a:ext cx="0" cy="252000"/>
          </a:xfrm>
          <a:prstGeom prst="line">
            <a:avLst/>
          </a:prstGeom>
          <a:ln w="158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12258084"/>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615129"/>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6361353" cy="1325562"/>
          </a:xfrm>
        </p:spPr>
        <p:txBody>
          <a:bodyPr/>
          <a:lstStyle>
            <a:lvl1pPr>
              <a:defRPr sz="3600"/>
            </a:lvl1pPr>
          </a:lstStyle>
          <a:p>
            <a:r>
              <a:rPr lang="en-US" altLang="zh-CN" sz="3600" b="1" dirty="0"/>
              <a:t>RƯỢU VANG CƯỜNG HÓA</a:t>
            </a:r>
          </a:p>
        </p:txBody>
      </p:sp>
      <p:sp>
        <p:nvSpPr>
          <p:cNvPr id="18" name="object 58">
            <a:extLst>
              <a:ext uri="{FF2B5EF4-FFF2-40B4-BE49-F238E27FC236}">
                <a16:creationId xmlns:a16="http://schemas.microsoft.com/office/drawing/2014/main" id="{9CF3E3F5-F08B-FE27-FC27-D4E6D4A66279}"/>
              </a:ext>
            </a:extLst>
          </p:cNvPr>
          <p:cNvSpPr txBox="1"/>
          <p:nvPr/>
        </p:nvSpPr>
        <p:spPr>
          <a:xfrm>
            <a:off x="8499369" y="4484418"/>
            <a:ext cx="2470779" cy="1002197"/>
          </a:xfrm>
          <a:prstGeom prst="rect">
            <a:avLst/>
          </a:prstGeom>
        </p:spPr>
        <p:txBody>
          <a:bodyPr vert="horz" wrap="square" lIns="0" tIns="17145" rIns="0" bIns="0" rtlCol="0" anchor="t" anchorCtr="0">
            <a:spAutoFit/>
          </a:bodyPr>
          <a:lstStyle/>
          <a:p>
            <a:pPr>
              <a:buClr>
                <a:srgbClr val="F40000"/>
              </a:buClr>
            </a:pP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Đậm đà, thơm ngon và giống như mật đường, với vị ngọt dính và độ phức tạp tuyệt vời</a:t>
            </a:r>
            <a:endParaRPr lang="en-AU" sz="1600" dirty="0">
              <a:effectLst/>
              <a:latin typeface="Arial" panose="020B0604020202020204" pitchFamily="34" charset="0"/>
              <a:ea typeface="Inter Display" panose="02000503000000020004" pitchFamily="2" charset="0"/>
              <a:cs typeface="Arial" panose="020B0604020202020204" pitchFamily="34" charset="0"/>
            </a:endParaRPr>
          </a:p>
        </p:txBody>
      </p:sp>
      <p:cxnSp>
        <p:nvCxnSpPr>
          <p:cNvPr id="22" name="Straight Connector 21">
            <a:extLst>
              <a:ext uri="{FF2B5EF4-FFF2-40B4-BE49-F238E27FC236}">
                <a16:creationId xmlns:a16="http://schemas.microsoft.com/office/drawing/2014/main" id="{426C32AB-0B4E-DE3E-C289-579E81A5A4F9}"/>
              </a:ext>
            </a:extLst>
          </p:cNvPr>
          <p:cNvCxnSpPr>
            <a:cxnSpLocks/>
          </p:cNvCxnSpPr>
          <p:nvPr/>
        </p:nvCxnSpPr>
        <p:spPr>
          <a:xfrm>
            <a:off x="6890846" y="4588928"/>
            <a:ext cx="144596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a:srcRect l="5447" r="5447"/>
          <a:stretch/>
        </p:blipFill>
        <p:spPr>
          <a:xfrm>
            <a:off x="5218982" y="638133"/>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67158" y="4431022"/>
            <a:ext cx="4652237" cy="338554"/>
          </a:xfrm>
          <a:prstGeom prst="rect">
            <a:avLst/>
          </a:prstGeom>
        </p:spPr>
        <p:txBody>
          <a:bodyPr vert="horz" wrap="square" lIns="0" tIns="12065" rIns="0" bIns="0" rtlCol="0">
            <a:spAutoFit/>
          </a:bodyPr>
          <a:lstStyle>
            <a:lvl1pPr>
              <a:defRPr sz="2600"/>
            </a:lvl1pPr>
          </a:lstStyle>
          <a:p>
            <a:pPr algn="ctr" defTabSz="914453">
              <a:lnSpc>
                <a:spcPct val="80000"/>
              </a:lnSpc>
              <a:spcBef>
                <a:spcPct val="0"/>
              </a:spcBef>
            </a:pPr>
            <a:r>
              <a:rPr lang="en-US" altLang="zh-CN" sz="2600" b="1" dirty="0">
                <a:solidFill>
                  <a:schemeClr val="bg1"/>
                </a:solidFill>
                <a:latin typeface="Arial" panose="020B0604020202020204" pitchFamily="34" charset="0"/>
                <a:ea typeface="Inter Display" panose="02000503000000020004" pitchFamily="2" charset="0"/>
                <a:cs typeface="Arial" panose="020B0604020202020204" pitchFamily="34" charset="0"/>
              </a:rPr>
              <a:t>FORTIFIED WINE</a:t>
            </a:r>
          </a:p>
        </p:txBody>
      </p:sp>
      <p:sp>
        <p:nvSpPr>
          <p:cNvPr id="5" name="object 58">
            <a:extLst>
              <a:ext uri="{FF2B5EF4-FFF2-40B4-BE49-F238E27FC236}">
                <a16:creationId xmlns:a16="http://schemas.microsoft.com/office/drawing/2014/main" id="{DAF582BB-00FD-0D39-35C1-3C2191288BCD}"/>
              </a:ext>
            </a:extLst>
          </p:cNvPr>
          <p:cNvSpPr txBox="1"/>
          <p:nvPr/>
        </p:nvSpPr>
        <p:spPr>
          <a:xfrm>
            <a:off x="7037749" y="2475164"/>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US" altLang="zh-CN" sz="16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VÙNG</a:t>
            </a:r>
          </a:p>
        </p:txBody>
      </p:sp>
      <p:sp>
        <p:nvSpPr>
          <p:cNvPr id="6" name="object 58">
            <a:extLst>
              <a:ext uri="{FF2B5EF4-FFF2-40B4-BE49-F238E27FC236}">
                <a16:creationId xmlns:a16="http://schemas.microsoft.com/office/drawing/2014/main" id="{52179E2A-02E2-9262-C89B-B2D8F98B159D}"/>
              </a:ext>
            </a:extLst>
          </p:cNvPr>
          <p:cNvSpPr txBox="1"/>
          <p:nvPr/>
        </p:nvSpPr>
        <p:spPr>
          <a:xfrm>
            <a:off x="1948017" y="5259849"/>
            <a:ext cx="2847556" cy="981679"/>
          </a:xfrm>
          <a:prstGeom prst="rect">
            <a:avLst/>
          </a:prstGeom>
        </p:spPr>
        <p:txBody>
          <a:bodyPr vert="horz" wrap="square" lIns="0" tIns="17145" rIns="0" bIns="0" rtlCol="0" anchor="b" anchorCtr="0">
            <a:spAutoFit/>
          </a:bodyPr>
          <a:lstStyle/>
          <a:p>
            <a:pPr algn="ctr">
              <a:spcBef>
                <a:spcPts val="158"/>
              </a:spcBef>
              <a:spcAft>
                <a:spcPts val="638"/>
              </a:spcAft>
            </a:pPr>
            <a:r>
              <a:rPr lang="en-US" altLang="zh-CN" sz="28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GIỮA 15,5</a:t>
            </a:r>
          </a:p>
          <a:p>
            <a:pPr algn="ctr">
              <a:spcBef>
                <a:spcPts val="158"/>
              </a:spcBef>
              <a:spcAft>
                <a:spcPts val="638"/>
              </a:spcAft>
            </a:pPr>
            <a:r>
              <a:rPr lang="en-US" altLang="zh-CN" sz="28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và 20%</a:t>
            </a:r>
          </a:p>
        </p:txBody>
      </p:sp>
      <p:cxnSp>
        <p:nvCxnSpPr>
          <p:cNvPr id="14" name="Straight Connector 13">
            <a:extLst>
              <a:ext uri="{FF2B5EF4-FFF2-40B4-BE49-F238E27FC236}">
                <a16:creationId xmlns:a16="http://schemas.microsoft.com/office/drawing/2014/main" id="{B86C4AEB-8378-D696-22B1-2A4F50C21F65}"/>
              </a:ext>
            </a:extLst>
          </p:cNvPr>
          <p:cNvCxnSpPr>
            <a:cxnSpLocks/>
          </p:cNvCxnSpPr>
          <p:nvPr/>
        </p:nvCxnSpPr>
        <p:spPr>
          <a:xfrm>
            <a:off x="4063285" y="4363298"/>
            <a:ext cx="171521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bject 58">
            <a:extLst>
              <a:ext uri="{FF2B5EF4-FFF2-40B4-BE49-F238E27FC236}">
                <a16:creationId xmlns:a16="http://schemas.microsoft.com/office/drawing/2014/main" id="{88ADFA23-6BE1-38A3-77F5-8F7E40D69609}"/>
              </a:ext>
            </a:extLst>
          </p:cNvPr>
          <p:cNvSpPr txBox="1"/>
          <p:nvPr/>
        </p:nvSpPr>
        <p:spPr>
          <a:xfrm>
            <a:off x="8784612" y="2481774"/>
            <a:ext cx="2800252" cy="1274067"/>
          </a:xfrm>
          <a:prstGeom prst="rect">
            <a:avLst/>
          </a:prstGeom>
        </p:spPr>
        <p:txBody>
          <a:bodyPr vert="horz" wrap="square" lIns="0" tIns="17145" rIns="0" bIns="0" rtlCol="0" anchor="t" anchorCtr="0">
            <a:spAutoFit/>
          </a:bodyPr>
          <a:lstStyle/>
          <a:p>
            <a:pPr>
              <a:buClr>
                <a:srgbClr val="F40000"/>
              </a:buClr>
            </a:pP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RUTHERGLEN MUSCAT:</a:t>
            </a:r>
          </a:p>
          <a:p>
            <a:pPr>
              <a:spcBef>
                <a:spcPts val="150"/>
              </a:spcBef>
              <a:spcAft>
                <a:spcPts val="315"/>
              </a:spcAft>
            </a:pPr>
            <a:r>
              <a:rPr lang="en-US" altLang="zh-CN" sz="1600" dirty="0">
                <a:effectLst/>
                <a:latin typeface="Arial" panose="020B0604020202020204" pitchFamily="34" charset="0"/>
                <a:ea typeface="Inter Display" panose="02000503000000020004" pitchFamily="2" charset="0"/>
                <a:cs typeface="Arial" panose="020B0604020202020204" pitchFamily="34" charset="0"/>
              </a:rPr>
              <a:t>Rutherglen là một khu vực chuẩn mực, nổi tiếng với loại Muscats đáng kinh ngạc của nó</a:t>
            </a:r>
          </a:p>
        </p:txBody>
      </p:sp>
      <p:sp>
        <p:nvSpPr>
          <p:cNvPr id="7" name="Oval 6">
            <a:extLst>
              <a:ext uri="{FF2B5EF4-FFF2-40B4-BE49-F238E27FC236}">
                <a16:creationId xmlns:a16="http://schemas.microsoft.com/office/drawing/2014/main" id="{62D2545F-74C7-811F-49E2-9FE5F228B029}"/>
              </a:ext>
            </a:extLst>
          </p:cNvPr>
          <p:cNvSpPr/>
          <p:nvPr/>
        </p:nvSpPr>
        <p:spPr>
          <a:xfrm>
            <a:off x="2443066" y="1546435"/>
            <a:ext cx="1857458" cy="185745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altLang="zh-CN" sz="1100" b="1" dirty="0">
                <a:solidFill>
                  <a:schemeClr val="accent1"/>
                </a:solidFill>
                <a:latin typeface="Arial" panose="020B0604020202020204" pitchFamily="34" charset="0"/>
              </a:rPr>
              <a:t>Rượu vang cường </a:t>
            </a:r>
            <a:r>
              <a:rPr lang="en-US" altLang="zh-CN" sz="1100" b="1" dirty="0" err="1">
                <a:solidFill>
                  <a:schemeClr val="accent1"/>
                </a:solidFill>
                <a:latin typeface="Arial" panose="020B0604020202020204" pitchFamily="34" charset="0"/>
              </a:rPr>
              <a:t>hóa</a:t>
            </a:r>
            <a:r>
              <a:rPr lang="en-US" altLang="zh-CN" sz="1100" b="1" dirty="0">
                <a:solidFill>
                  <a:schemeClr val="accent1"/>
                </a:solidFill>
                <a:latin typeface="Arial" panose="020B0604020202020204" pitchFamily="34" charset="0"/>
              </a:rPr>
              <a:t> </a:t>
            </a:r>
            <a:r>
              <a:rPr lang="en-US" altLang="zh-CN" sz="1100" b="1" dirty="0" err="1">
                <a:solidFill>
                  <a:schemeClr val="accent1"/>
                </a:solidFill>
                <a:latin typeface="Arial" panose="020B0604020202020204" pitchFamily="34" charset="0"/>
              </a:rPr>
              <a:t>là</a:t>
            </a:r>
            <a:r>
              <a:rPr lang="en-US" altLang="zh-CN" sz="1100" b="1" dirty="0">
                <a:solidFill>
                  <a:schemeClr val="accent1"/>
                </a:solidFill>
                <a:latin typeface="Arial" panose="020B0604020202020204" pitchFamily="34" charset="0"/>
              </a:rPr>
              <a:t> rượu vang đã được </a:t>
            </a:r>
            <a:r>
              <a:rPr lang="en-US" altLang="zh-CN" sz="1100" b="1" dirty="0" err="1">
                <a:solidFill>
                  <a:schemeClr val="accent1"/>
                </a:solidFill>
                <a:latin typeface="Arial" panose="020B0604020202020204" pitchFamily="34" charset="0"/>
              </a:rPr>
              <a:t>cường</a:t>
            </a:r>
            <a:r>
              <a:rPr lang="en-US" altLang="zh-CN" sz="1100" b="1" dirty="0">
                <a:solidFill>
                  <a:schemeClr val="accent1"/>
                </a:solidFill>
                <a:latin typeface="Arial" panose="020B0604020202020204" pitchFamily="34" charset="0"/>
              </a:rPr>
              <a:t> </a:t>
            </a:r>
            <a:r>
              <a:rPr lang="en-US" altLang="zh-CN" sz="1100" b="1" dirty="0" err="1">
                <a:solidFill>
                  <a:schemeClr val="accent1"/>
                </a:solidFill>
                <a:latin typeface="Arial" panose="020B0604020202020204" pitchFamily="34" charset="0"/>
              </a:rPr>
              <a:t>độ</a:t>
            </a:r>
            <a:r>
              <a:rPr lang="en-US" altLang="zh-CN" sz="1100" b="1" dirty="0">
                <a:solidFill>
                  <a:schemeClr val="accent1"/>
                </a:solidFill>
                <a:latin typeface="Arial" panose="020B0604020202020204" pitchFamily="34" charset="0"/>
              </a:rPr>
              <a:t> với rượu mạnh chưng cất từ nho</a:t>
            </a:r>
          </a:p>
        </p:txBody>
      </p:sp>
      <p:cxnSp>
        <p:nvCxnSpPr>
          <p:cNvPr id="8" name="Straight Connector 7">
            <a:extLst>
              <a:ext uri="{FF2B5EF4-FFF2-40B4-BE49-F238E27FC236}">
                <a16:creationId xmlns:a16="http://schemas.microsoft.com/office/drawing/2014/main" id="{15BFFE67-A70F-D4D6-D72B-579B5BB380C7}"/>
              </a:ext>
            </a:extLst>
          </p:cNvPr>
          <p:cNvCxnSpPr>
            <a:cxnSpLocks/>
          </p:cNvCxnSpPr>
          <p:nvPr/>
        </p:nvCxnSpPr>
        <p:spPr>
          <a:xfrm>
            <a:off x="4365938" y="2383149"/>
            <a:ext cx="15449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C3A0E80F-8A4F-C6FB-FD17-BF454B8D68EE}"/>
              </a:ext>
            </a:extLst>
          </p:cNvPr>
          <p:cNvSpPr/>
          <p:nvPr/>
        </p:nvSpPr>
        <p:spPr>
          <a:xfrm>
            <a:off x="2727555" y="3695174"/>
            <a:ext cx="1288480" cy="128848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altLang="zh-CN" sz="1050" b="1" dirty="0">
                <a:solidFill>
                  <a:schemeClr val="accent1"/>
                </a:solidFill>
                <a:latin typeface="Arial" panose="020B0604020202020204" pitchFamily="34" charset="0"/>
              </a:rPr>
              <a:t>NỒNG ĐỘ CỒN</a:t>
            </a:r>
          </a:p>
        </p:txBody>
      </p:sp>
    </p:spTree>
    <p:extLst>
      <p:ext uri="{BB962C8B-B14F-4D97-AF65-F5344CB8AC3E}">
        <p14:creationId xmlns:p14="http://schemas.microsoft.com/office/powerpoint/2010/main" val="4179277977"/>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4CBC8-5F06-F5CE-9C8B-70A57C590BCC}"/>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082293D-A1B1-4DB9-C024-01AABDF93613}"/>
              </a:ext>
            </a:extLst>
          </p:cNvPr>
          <p:cNvPicPr>
            <a:picLocks noGrp="1" noChangeAspect="1"/>
          </p:cNvPicPr>
          <p:nvPr>
            <p:ph type="pic" sz="quarter" idx="10"/>
          </p:nvPr>
        </p:nvPicPr>
        <p:blipFill>
          <a:blip r:embed="rId3"/>
          <a:srcRect t="8845" b="8845"/>
          <a:stretch/>
        </p:blipFill>
        <p:spPr>
          <a:xfrm>
            <a:off x="-12592" y="-1"/>
            <a:ext cx="12298505" cy="6917909"/>
          </a:xfrm>
        </p:spPr>
      </p:pic>
      <p:sp>
        <p:nvSpPr>
          <p:cNvPr id="2" name="Title 1">
            <a:extLst>
              <a:ext uri="{FF2B5EF4-FFF2-40B4-BE49-F238E27FC236}">
                <a16:creationId xmlns:a16="http://schemas.microsoft.com/office/drawing/2014/main" id="{1DF3D57E-F2A1-B95C-3089-18C6A7724679}"/>
              </a:ext>
            </a:extLst>
          </p:cNvPr>
          <p:cNvSpPr>
            <a:spLocks noGrp="1"/>
          </p:cNvSpPr>
          <p:nvPr>
            <p:ph type="title"/>
          </p:nvPr>
        </p:nvSpPr>
        <p:spPr>
          <a:xfrm>
            <a:off x="655638" y="740569"/>
            <a:ext cx="6818925" cy="1927482"/>
          </a:xfrm>
        </p:spPr>
        <p:txBody>
          <a:bodyPr/>
          <a:lstStyle/>
          <a:p>
            <a:r>
              <a:rPr lang="en-US" altLang="zh-CN" sz="5400" b="1" dirty="0">
                <a:solidFill>
                  <a:schemeClr val="accent5"/>
                </a:solidFill>
              </a:rPr>
              <a:t>ĐƠN NHO SO VỚI PHỐI TRỘN</a:t>
            </a:r>
          </a:p>
        </p:txBody>
      </p:sp>
    </p:spTree>
    <p:extLst>
      <p:ext uri="{BB962C8B-B14F-4D97-AF65-F5344CB8AC3E}">
        <p14:creationId xmlns:p14="http://schemas.microsoft.com/office/powerpoint/2010/main" val="176954026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195" r="16195"/>
          <a:stretch>
            <a:fillRect/>
          </a:stretch>
        </p:blip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665406"/>
            <a:ext cx="6158452" cy="1325562"/>
          </a:xfrm>
        </p:spPr>
        <p:txBody>
          <a:bodyPr/>
          <a:lstStyle>
            <a:lvl1pPr>
              <a:defRPr sz="5200"/>
            </a:lvl1pPr>
          </a:lstStyle>
          <a:p>
            <a:r>
              <a:rPr lang="en-US" altLang="zh-CN" sz="5200" b="1" dirty="0">
                <a:solidFill>
                  <a:schemeClr val="accent2"/>
                </a:solidFill>
              </a:rPr>
              <a:t>HÔM NAY 
CHÚNG TA 
SẼ ĐỀ CẬP</a:t>
            </a: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59600" y="2799403"/>
            <a:ext cx="4105121" cy="3327395"/>
          </a:xfrm>
        </p:spPr>
        <p:txBody>
          <a:bodyPr/>
          <a:lstStyle/>
          <a:p>
            <a:pPr marL="285750" indent="-285750">
              <a:buClr>
                <a:schemeClr val="accent3"/>
              </a:buClr>
              <a:buFont typeface="Arial" panose="020B0604020202020204" pitchFamily="34" charset="0"/>
              <a:buChar char="•"/>
            </a:pPr>
            <a:r>
              <a:rPr lang="en-US" altLang="zh-CN" dirty="0">
                <a:effectLst/>
              </a:rPr>
              <a:t>Rượu vang là gì</a:t>
            </a:r>
          </a:p>
          <a:p>
            <a:pPr marL="285750" indent="-285750">
              <a:buClr>
                <a:schemeClr val="accent3"/>
              </a:buClr>
              <a:buFont typeface="Arial" panose="020B0604020202020204" pitchFamily="34" charset="0"/>
              <a:buChar char="•"/>
            </a:pPr>
            <a:r>
              <a:rPr lang="en-US" altLang="zh-CN" dirty="0">
                <a:effectLst/>
              </a:rPr>
              <a:t>Ảnh hưởng của khu </a:t>
            </a:r>
            <a:r>
              <a:rPr lang="en-US" altLang="zh-CN" dirty="0" err="1">
                <a:effectLst/>
              </a:rPr>
              <a:t>vực</a:t>
            </a:r>
            <a:r>
              <a:rPr lang="en-US" altLang="zh-CN" dirty="0">
                <a:effectLst/>
              </a:rPr>
              <a:t> </a:t>
            </a:r>
            <a:r>
              <a:rPr lang="en-US" altLang="zh-CN" dirty="0" err="1">
                <a:effectLst/>
              </a:rPr>
              <a:t>lên</a:t>
            </a:r>
            <a:r>
              <a:rPr lang="en-US" altLang="zh-CN" dirty="0">
                <a:effectLst/>
              </a:rPr>
              <a:t> việc trồng nho</a:t>
            </a:r>
          </a:p>
          <a:p>
            <a:pPr marL="285750" indent="-285750">
              <a:buClr>
                <a:schemeClr val="accent3"/>
              </a:buClr>
              <a:buFont typeface="Arial" panose="020B0604020202020204" pitchFamily="34" charset="0"/>
              <a:buChar char="•"/>
            </a:pPr>
            <a:r>
              <a:rPr lang="en-US" altLang="zh-CN" dirty="0">
                <a:effectLst/>
              </a:rPr>
              <a:t>Cách làm rượu vang</a:t>
            </a:r>
          </a:p>
          <a:p>
            <a:pPr marL="285750" indent="-285750">
              <a:buClr>
                <a:schemeClr val="accent3"/>
              </a:buClr>
              <a:buFont typeface="Arial" panose="020B0604020202020204" pitchFamily="34" charset="0"/>
              <a:buChar char="•"/>
            </a:pPr>
            <a:r>
              <a:rPr lang="en-US" altLang="zh-CN" dirty="0">
                <a:effectLst/>
              </a:rPr>
              <a:t>Cách nếm rượu</a:t>
            </a:r>
          </a:p>
          <a:p>
            <a:pPr marL="285750" indent="-285750">
              <a:buClr>
                <a:schemeClr val="accent3"/>
              </a:buClr>
              <a:buFont typeface="Arial" panose="020B0604020202020204" pitchFamily="34" charset="0"/>
              <a:buChar char="•"/>
            </a:pPr>
            <a:r>
              <a:rPr lang="en-US" altLang="zh-CN" dirty="0">
                <a:effectLst/>
              </a:rPr>
              <a:t>Các kiểu rượu vang </a:t>
            </a:r>
            <a:r>
              <a:rPr lang="en-US" altLang="zh-CN" dirty="0" err="1">
                <a:effectLst/>
              </a:rPr>
              <a:t>và</a:t>
            </a:r>
            <a:r>
              <a:rPr lang="en-US" altLang="zh-CN" dirty="0">
                <a:effectLst/>
              </a:rPr>
              <a:t> giống nho khác nhau</a:t>
            </a:r>
          </a:p>
          <a:p>
            <a:pPr marL="285750" indent="-285750">
              <a:buClr>
                <a:schemeClr val="accent3"/>
              </a:buClr>
              <a:buFont typeface="Arial" panose="020B0604020202020204" pitchFamily="34" charset="0"/>
              <a:buChar char="•"/>
            </a:pPr>
            <a:r>
              <a:rPr lang="en-US" altLang="zh-CN" dirty="0">
                <a:effectLst/>
              </a:rPr>
              <a:t>Các vùng trồng </a:t>
            </a:r>
            <a:r>
              <a:rPr lang="en-US" altLang="zh-CN" dirty="0" err="1">
                <a:effectLst/>
              </a:rPr>
              <a:t>nho</a:t>
            </a:r>
            <a:r>
              <a:rPr lang="en-US" altLang="zh-CN" dirty="0">
                <a:effectLst/>
              </a:rPr>
              <a:t> </a:t>
            </a:r>
            <a:r>
              <a:rPr lang="en-US" altLang="zh-CN" dirty="0" err="1">
                <a:effectLst/>
              </a:rPr>
              <a:t>nổi</a:t>
            </a:r>
            <a:r>
              <a:rPr lang="en-US" altLang="zh-CN" dirty="0">
                <a:effectLst/>
              </a:rPr>
              <a:t> tiếng nhất của Úc</a:t>
            </a:r>
          </a:p>
          <a:p>
            <a:pPr marL="285750" indent="-285750">
              <a:buClr>
                <a:schemeClr val="accent3"/>
              </a:buClr>
              <a:buFont typeface="Arial" panose="020B0604020202020204" pitchFamily="34" charset="0"/>
              <a:buChar char="•"/>
            </a:pPr>
            <a:r>
              <a:rPr lang="en-US" altLang="zh-CN" dirty="0">
                <a:effectLst/>
              </a:rPr>
              <a:t>Cách phục vụ và thưởng thức</a:t>
            </a:r>
          </a:p>
          <a:p>
            <a:pPr marL="285750" indent="-285750">
              <a:buClr>
                <a:schemeClr val="accent3"/>
              </a:buClr>
              <a:buFont typeface="Arial" panose="020B0604020202020204" pitchFamily="34" charset="0"/>
              <a:buChar char="•"/>
            </a:pPr>
            <a:r>
              <a:rPr lang="en-US" altLang="zh-CN" dirty="0">
                <a:effectLst/>
              </a:rPr>
              <a:t>Lỗi rượu vang và </a:t>
            </a:r>
            <a:r>
              <a:rPr lang="en-US" altLang="zh-CN" dirty="0" err="1">
                <a:effectLst/>
              </a:rPr>
              <a:t>cách</a:t>
            </a:r>
            <a:r>
              <a:rPr lang="en-US" altLang="zh-CN" dirty="0">
                <a:effectLst/>
              </a:rPr>
              <a:t> </a:t>
            </a:r>
            <a:r>
              <a:rPr lang="en-US" altLang="zh-CN" dirty="0" err="1">
                <a:effectLst/>
              </a:rPr>
              <a:t>nhận</a:t>
            </a:r>
            <a:r>
              <a:rPr lang="en-US" altLang="zh-CN" dirty="0">
                <a:effectLst/>
              </a:rPr>
              <a:t> biết chúng</a:t>
            </a:r>
          </a:p>
        </p:txBody>
      </p:sp>
    </p:spTree>
    <p:extLst>
      <p:ext uri="{BB962C8B-B14F-4D97-AF65-F5344CB8AC3E}">
        <p14:creationId xmlns:p14="http://schemas.microsoft.com/office/powerpoint/2010/main" val="50855125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0D2DDF3-B8BA-BFAF-35DB-7E105E0D8509}"/>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8E612B12-7B9F-7DF9-DD19-5671D211AF41}"/>
              </a:ext>
            </a:extLst>
          </p:cNvPr>
          <p:cNvSpPr txBox="1"/>
          <p:nvPr/>
        </p:nvSpPr>
        <p:spPr>
          <a:xfrm>
            <a:off x="661273" y="640769"/>
            <a:ext cx="11918390" cy="1961303"/>
          </a:xfrm>
          <a:prstGeom prst="rect">
            <a:avLst/>
          </a:prstGeom>
        </p:spPr>
        <p:txBody>
          <a:bodyPr vert="horz" wrap="none" lIns="0" tIns="11521" rIns="0" bIns="0" rtlCol="0">
            <a:noAutofit/>
          </a:bodyPr>
          <a:lstStyle/>
          <a:p>
            <a:pPr defTabSz="914453">
              <a:lnSpc>
                <a:spcPct val="80000"/>
              </a:lnSpc>
              <a:defRPr/>
            </a:pPr>
            <a:r>
              <a:rPr lang="en-US" altLang="zh-CN" sz="5400" b="1" cap="all" dirty="0">
                <a:solidFill>
                  <a:schemeClr val="bg2"/>
                </a:solidFill>
                <a:uFill>
                  <a:solidFill>
                    <a:srgbClr val="F40000"/>
                  </a:solidFill>
                </a:uFill>
                <a:latin typeface="Arial" panose="020B0604020202020204" pitchFamily="34" charset="0"/>
                <a:ea typeface="Inter Display" panose="02000503000000020004" pitchFamily="2" charset="0"/>
                <a:cs typeface="Arial" panose="020B0604020202020204" pitchFamily="34" charset="0"/>
              </a:rPr>
              <a:t>RƯỢU VANG</a:t>
            </a:r>
          </a:p>
          <a:p>
            <a:pPr defTabSz="914453">
              <a:lnSpc>
                <a:spcPct val="80000"/>
              </a:lnSpc>
              <a:defRPr/>
            </a:pPr>
            <a:r>
              <a:rPr lang="en-US" altLang="zh-CN" sz="5400" b="1" cap="all" dirty="0">
                <a:solidFill>
                  <a:schemeClr val="accent3"/>
                </a:solidFill>
                <a:uFill>
                  <a:solidFill>
                    <a:srgbClr val="F40000"/>
                  </a:solidFill>
                </a:uFill>
                <a:latin typeface="Arial" panose="020B0604020202020204" pitchFamily="34" charset="0"/>
                <a:ea typeface="Inter Display" panose="02000503000000020004" pitchFamily="2" charset="0"/>
                <a:cs typeface="Arial" panose="020B0604020202020204" pitchFamily="34" charset="0"/>
              </a:rPr>
              <a:t>Theo </a:t>
            </a:r>
          </a:p>
          <a:p>
            <a:pPr defTabSz="914453">
              <a:lnSpc>
                <a:spcPct val="80000"/>
              </a:lnSpc>
              <a:defRPr/>
            </a:pPr>
            <a:r>
              <a:rPr lang="en-US" altLang="zh-CN" sz="5400" b="1" cap="all" dirty="0">
                <a:solidFill>
                  <a:schemeClr val="accent3"/>
                </a:solidFill>
                <a:uFill>
                  <a:solidFill>
                    <a:srgbClr val="F40000"/>
                  </a:solidFill>
                </a:uFill>
                <a:latin typeface="Arial" panose="020B0604020202020204" pitchFamily="34" charset="0"/>
                <a:ea typeface="Inter Display" panose="02000503000000020004" pitchFamily="2" charset="0"/>
                <a:cs typeface="Arial" panose="020B0604020202020204" pitchFamily="34" charset="0"/>
              </a:rPr>
              <a:t>GIỐNG </a:t>
            </a:r>
            <a:r>
              <a:rPr lang="en-US" altLang="zh-CN" sz="5400" b="1" cap="all" dirty="0" err="1">
                <a:solidFill>
                  <a:schemeClr val="accent3"/>
                </a:solidFill>
                <a:uFill>
                  <a:solidFill>
                    <a:srgbClr val="F40000"/>
                  </a:solidFill>
                </a:uFill>
                <a:latin typeface="Arial" panose="020B0604020202020204" pitchFamily="34" charset="0"/>
                <a:ea typeface="Inter Display" panose="02000503000000020004" pitchFamily="2" charset="0"/>
                <a:cs typeface="Arial" panose="020B0604020202020204" pitchFamily="34" charset="0"/>
              </a:rPr>
              <a:t>nho</a:t>
            </a:r>
            <a:endParaRPr lang="en-US" altLang="zh-CN" sz="5400" b="1" cap="all" dirty="0">
              <a:solidFill>
                <a:schemeClr val="accent3"/>
              </a:solidFill>
              <a:uFill>
                <a:solidFill>
                  <a:srgbClr val="F40000"/>
                </a:solidFill>
              </a:uFill>
              <a:latin typeface="Arial" panose="020B0604020202020204" pitchFamily="34" charset="0"/>
              <a:ea typeface="Inter Display" panose="02000503000000020004" pitchFamily="2" charset="0"/>
              <a:cs typeface="Arial" panose="020B0604020202020204" pitchFamily="34" charset="0"/>
            </a:endParaRPr>
          </a:p>
          <a:p>
            <a:pPr defTabSz="914453">
              <a:lnSpc>
                <a:spcPct val="80000"/>
              </a:lnSpc>
              <a:defRPr/>
            </a:pPr>
            <a:endParaRPr lang="en-US" altLang="zh-CN" sz="5400" b="1" cap="all" dirty="0">
              <a:solidFill>
                <a:schemeClr val="bg2"/>
              </a:solidFill>
              <a:uFill>
                <a:solidFill>
                  <a:srgbClr val="F40000"/>
                </a:solidFill>
              </a:uFill>
              <a:latin typeface="Arial" panose="020B0604020202020204" pitchFamily="34" charset="0"/>
              <a:ea typeface="Inter Display" panose="02000503000000020004" pitchFamily="2" charset="0"/>
              <a:cs typeface="Arial" panose="020B0604020202020204" pitchFamily="34" charset="0"/>
            </a:endParaRPr>
          </a:p>
        </p:txBody>
      </p:sp>
      <p:sp>
        <p:nvSpPr>
          <p:cNvPr id="6" name="Content Placeholder 2">
            <a:extLst>
              <a:ext uri="{FF2B5EF4-FFF2-40B4-BE49-F238E27FC236}">
                <a16:creationId xmlns:a16="http://schemas.microsoft.com/office/drawing/2014/main" id="{447B198F-C4E2-14C6-18A9-F4F47A90E81D}"/>
              </a:ext>
            </a:extLst>
          </p:cNvPr>
          <p:cNvSpPr txBox="1"/>
          <p:nvPr/>
        </p:nvSpPr>
        <p:spPr>
          <a:xfrm>
            <a:off x="480174" y="2694206"/>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buClr>
                <a:schemeClr val="accent3"/>
              </a:buClr>
              <a:buFont typeface="Arial" panose="020B0604020202020204" pitchFamily="34" charset="0"/>
              <a:buChar char="•"/>
            </a:pPr>
            <a:r>
              <a:rPr lang="en-US" altLang="zh-CN" sz="1600" dirty="0">
                <a:solidFill>
                  <a:srgbClr val="FFFFFF"/>
                </a:solidFill>
                <a:effectLst/>
                <a:latin typeface="Arial" panose="020B0604020202020204" pitchFamily="34" charset="0"/>
              </a:rPr>
              <a:t>Được làm từ một giống nho duy nhất</a:t>
            </a:r>
          </a:p>
          <a:p>
            <a:pPr>
              <a:buClr>
                <a:schemeClr val="accent3"/>
              </a:buClr>
              <a:buFont typeface="Arial" panose="020B0604020202020204" pitchFamily="34" charset="0"/>
              <a:buChar char="•"/>
            </a:pPr>
            <a:r>
              <a:rPr lang="en-US" altLang="zh-CN" sz="1600" dirty="0">
                <a:solidFill>
                  <a:srgbClr val="FFFFFF"/>
                </a:solidFill>
                <a:effectLst/>
                <a:latin typeface="Arial" panose="020B0604020202020204" pitchFamily="34" charset="0"/>
              </a:rPr>
              <a:t>Có thể kể một câu chuyện về giống nho, vùng, khí hậu và đất, và nhà sản xuất rượu vang</a:t>
            </a:r>
          </a:p>
          <a:p>
            <a:pPr>
              <a:buClr>
                <a:schemeClr val="accent3"/>
              </a:buClr>
              <a:buFont typeface="Arial" panose="020B0604020202020204" pitchFamily="34" charset="0"/>
              <a:buChar char="•"/>
            </a:pPr>
            <a:r>
              <a:rPr lang="en-US" altLang="zh-CN" sz="1600" dirty="0">
                <a:solidFill>
                  <a:srgbClr val="FFFFFF"/>
                </a:solidFill>
                <a:effectLst/>
                <a:latin typeface="Arial" panose="020B0604020202020204" pitchFamily="34" charset="0"/>
              </a:rPr>
              <a:t>Một số loại rượu vang được bán dưới dạng </a:t>
            </a:r>
            <a:r>
              <a:rPr lang="en-US" altLang="zh-CN" sz="1600" dirty="0" err="1">
                <a:solidFill>
                  <a:srgbClr val="FFFFFF"/>
                </a:solidFill>
                <a:effectLst/>
                <a:latin typeface="Arial" panose="020B0604020202020204" pitchFamily="34" charset="0"/>
              </a:rPr>
              <a:t>đơn</a:t>
            </a:r>
            <a:r>
              <a:rPr lang="en-US" altLang="zh-CN" sz="1600" dirty="0">
                <a:solidFill>
                  <a:srgbClr val="FFFFFF"/>
                </a:solidFill>
                <a:effectLst/>
                <a:latin typeface="Arial" panose="020B0604020202020204" pitchFamily="34" charset="0"/>
              </a:rPr>
              <a:t> </a:t>
            </a:r>
            <a:r>
              <a:rPr lang="en-US" altLang="zh-CN" sz="1600" dirty="0" err="1">
                <a:solidFill>
                  <a:srgbClr val="FFFFFF"/>
                </a:solidFill>
                <a:effectLst/>
                <a:latin typeface="Arial" panose="020B0604020202020204" pitchFamily="34" charset="0"/>
              </a:rPr>
              <a:t>nho</a:t>
            </a:r>
            <a:r>
              <a:rPr lang="en-US" altLang="zh-CN" sz="1600" dirty="0">
                <a:solidFill>
                  <a:srgbClr val="FFFFFF"/>
                </a:solidFill>
                <a:effectLst/>
                <a:latin typeface="Arial" panose="020B0604020202020204" pitchFamily="34" charset="0"/>
              </a:rPr>
              <a:t> chứa một tỷ lệ phần trăm các loại nho khác - ở Úc lên đến 15% (15% ở Pháp, 25% ở Mỹ)</a:t>
            </a:r>
          </a:p>
        </p:txBody>
      </p:sp>
      <p:pic>
        <p:nvPicPr>
          <p:cNvPr id="2" name="Picture 1">
            <a:extLst>
              <a:ext uri="{FF2B5EF4-FFF2-40B4-BE49-F238E27FC236}">
                <a16:creationId xmlns:a16="http://schemas.microsoft.com/office/drawing/2014/main" id="{D7AAE978-0002-CD00-7601-982EBA004EE2}"/>
              </a:ext>
            </a:extLst>
          </p:cNvPr>
          <p:cNvPicPr>
            <a:picLocks noChangeAspect="1"/>
          </p:cNvPicPr>
          <p:nvPr/>
        </p:nvPicPr>
        <p:blipFill>
          <a:blip r:embed="rId3"/>
          <a:srcRect l="11650" t="36576" r="19001" b="10233"/>
          <a:stretch/>
        </p:blipFill>
        <p:spPr>
          <a:xfrm>
            <a:off x="6096000" y="-146304"/>
            <a:ext cx="6096000" cy="7004305"/>
          </a:xfrm>
          <a:prstGeom prst="rect">
            <a:avLst/>
          </a:prstGeom>
        </p:spPr>
      </p:pic>
    </p:spTree>
    <p:extLst>
      <p:ext uri="{BB962C8B-B14F-4D97-AF65-F5344CB8AC3E}">
        <p14:creationId xmlns:p14="http://schemas.microsoft.com/office/powerpoint/2010/main" val="389403520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Straight Connector 41">
            <a:extLst>
              <a:ext uri="{FF2B5EF4-FFF2-40B4-BE49-F238E27FC236}">
                <a16:creationId xmlns:a16="http://schemas.microsoft.com/office/drawing/2014/main" id="{BEC8BDF5-83CF-C6B4-705D-5593D7AAFF75}"/>
              </a:ext>
            </a:extLst>
          </p:cNvPr>
          <p:cNvCxnSpPr>
            <a:cxnSpLocks/>
          </p:cNvCxnSpPr>
          <p:nvPr/>
        </p:nvCxnSpPr>
        <p:spPr>
          <a:xfrm>
            <a:off x="7230493" y="2859653"/>
            <a:ext cx="248593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728CC94-0B81-17C0-3F0A-EABCADDA20F4}"/>
              </a:ext>
            </a:extLst>
          </p:cNvPr>
          <p:cNvCxnSpPr>
            <a:cxnSpLocks/>
          </p:cNvCxnSpPr>
          <p:nvPr/>
        </p:nvCxnSpPr>
        <p:spPr>
          <a:xfrm>
            <a:off x="852894" y="4579409"/>
            <a:ext cx="3555555" cy="406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79176" y="494527"/>
            <a:ext cx="8770172" cy="964128"/>
          </a:xfrm>
        </p:spPr>
        <p:txBody>
          <a:bodyPr/>
          <a:lstStyle/>
          <a:p>
            <a:r>
              <a:rPr lang="en-US" altLang="zh-CN" sz="4400" b="1" dirty="0" err="1">
                <a:solidFill>
                  <a:schemeClr val="accent2"/>
                </a:solidFill>
              </a:rPr>
              <a:t>Phối</a:t>
            </a:r>
            <a:r>
              <a:rPr lang="en-US" altLang="zh-CN" sz="4400" b="1" dirty="0">
                <a:solidFill>
                  <a:schemeClr val="accent2"/>
                </a:solidFill>
              </a:rPr>
              <a:t> </a:t>
            </a:r>
            <a:r>
              <a:rPr lang="en-US" altLang="zh-CN" sz="4400" b="1" dirty="0" err="1">
                <a:solidFill>
                  <a:schemeClr val="accent2"/>
                </a:solidFill>
              </a:rPr>
              <a:t>trộn</a:t>
            </a:r>
            <a:r>
              <a:rPr lang="en-US" altLang="zh-CN" sz="4400" b="1" dirty="0">
                <a:solidFill>
                  <a:schemeClr val="accent2"/>
                </a:solidFill>
              </a:rPr>
              <a:t> CỔ ĐIỂN CỦA ÚC</a:t>
            </a:r>
          </a:p>
        </p:txBody>
      </p:sp>
      <p:sp>
        <p:nvSpPr>
          <p:cNvPr id="18" name="object 58">
            <a:extLst>
              <a:ext uri="{FF2B5EF4-FFF2-40B4-BE49-F238E27FC236}">
                <a16:creationId xmlns:a16="http://schemas.microsoft.com/office/drawing/2014/main" id="{9CF3E3F5-F08B-FE27-FC27-D4E6D4A66279}"/>
              </a:ext>
            </a:extLst>
          </p:cNvPr>
          <p:cNvSpPr txBox="1"/>
          <p:nvPr/>
        </p:nvSpPr>
        <p:spPr>
          <a:xfrm>
            <a:off x="9716429" y="2896678"/>
            <a:ext cx="2188933" cy="755976"/>
          </a:xfrm>
          <a:prstGeom prst="rect">
            <a:avLst/>
          </a:prstGeom>
        </p:spPr>
        <p:txBody>
          <a:bodyPr vert="horz" wrap="square" lIns="0" tIns="17145" rIns="0" bIns="0" rtlCol="0" anchor="t" anchorCtr="0">
            <a:spAutoFit/>
          </a:bodyPr>
          <a:lstStyle/>
          <a:p>
            <a:pPr algn="ctr">
              <a:buClr>
                <a:srgbClr val="F40000"/>
              </a:buClr>
            </a:pP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THUNG LŨNG BAROSSA</a:t>
            </a:r>
          </a:p>
          <a:p>
            <a:pPr algn="ctr">
              <a:buClr>
                <a:srgbClr val="F40000"/>
              </a:buClr>
            </a:pP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 MCLAREN VALE</a:t>
            </a:r>
          </a:p>
        </p:txBody>
      </p:sp>
      <p:cxnSp>
        <p:nvCxnSpPr>
          <p:cNvPr id="39" name="Straight Connector 38">
            <a:extLst>
              <a:ext uri="{FF2B5EF4-FFF2-40B4-BE49-F238E27FC236}">
                <a16:creationId xmlns:a16="http://schemas.microsoft.com/office/drawing/2014/main" id="{576BE157-7D11-DD5A-1B38-48AAD5625894}"/>
              </a:ext>
            </a:extLst>
          </p:cNvPr>
          <p:cNvCxnSpPr>
            <a:cxnSpLocks/>
          </p:cNvCxnSpPr>
          <p:nvPr/>
        </p:nvCxnSpPr>
        <p:spPr>
          <a:xfrm>
            <a:off x="3424210" y="3454385"/>
            <a:ext cx="9173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73AC74A-00C6-A6F3-7691-A0152D1B5874}"/>
              </a:ext>
            </a:extLst>
          </p:cNvPr>
          <p:cNvCxnSpPr>
            <a:cxnSpLocks/>
          </p:cNvCxnSpPr>
          <p:nvPr/>
        </p:nvCxnSpPr>
        <p:spPr>
          <a:xfrm flipV="1">
            <a:off x="852894" y="4579409"/>
            <a:ext cx="0" cy="27530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571AC46-7925-14F2-A34C-824C46EA7176}"/>
              </a:ext>
            </a:extLst>
          </p:cNvPr>
          <p:cNvCxnSpPr>
            <a:cxnSpLocks/>
          </p:cNvCxnSpPr>
          <p:nvPr/>
        </p:nvCxnSpPr>
        <p:spPr>
          <a:xfrm flipH="1" flipV="1">
            <a:off x="10832532" y="4691249"/>
            <a:ext cx="6772" cy="45266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a:srcRect t="2200" b="2200"/>
          <a:stretch/>
        </p:blipFill>
        <p:spPr>
          <a:xfrm>
            <a:off x="3964995" y="1097164"/>
            <a:ext cx="1798535" cy="5444788"/>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141890" y="4277853"/>
            <a:ext cx="3514758" cy="603114"/>
          </a:xfrm>
          <a:prstGeom prst="rect">
            <a:avLst/>
          </a:prstGeom>
        </p:spPr>
        <p:txBody>
          <a:bodyPr vert="horz" wrap="square" lIns="0" tIns="12065" rIns="0" bIns="0" rtlCol="0">
            <a:spAutoFit/>
          </a:bodyPr>
          <a:lstStyle/>
          <a:p>
            <a:pPr algn="ctr" defTabSz="914453">
              <a:lnSpc>
                <a:spcPct val="80000"/>
              </a:lnSpc>
              <a:spcBef>
                <a:spcPct val="0"/>
              </a:spcBef>
            </a:pPr>
            <a:r>
              <a:rPr lang="en-US" altLang="zh-CN" sz="2400" b="1" dirty="0">
                <a:solidFill>
                  <a:schemeClr val="bg1"/>
                </a:solidFill>
                <a:latin typeface="Arial" panose="020B0604020202020204" pitchFamily="34" charset="0"/>
                <a:ea typeface="Inter Display" panose="02000503000000020004" pitchFamily="2" charset="0"/>
                <a:cs typeface="Arial" panose="020B0604020202020204" pitchFamily="34" charset="0"/>
              </a:rPr>
              <a:t>SAUVIGNON BLANC SEMILLON</a:t>
            </a:r>
            <a:endParaRPr lang="en-AU" sz="2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bject 58">
            <a:extLst>
              <a:ext uri="{FF2B5EF4-FFF2-40B4-BE49-F238E27FC236}">
                <a16:creationId xmlns:a16="http://schemas.microsoft.com/office/drawing/2014/main" id="{DAF582BB-00FD-0D39-35C1-3C2191288BCD}"/>
              </a:ext>
            </a:extLst>
          </p:cNvPr>
          <p:cNvSpPr txBox="1"/>
          <p:nvPr/>
        </p:nvSpPr>
        <p:spPr>
          <a:xfrm>
            <a:off x="10177599" y="2582673"/>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US" altLang="zh-CN" sz="1600" b="1" dirty="0">
                <a:effectLst/>
                <a:latin typeface="Arial" panose="020B0604020202020204" pitchFamily="34" charset="0"/>
                <a:ea typeface="Inter Display" panose="02000503000000020004" pitchFamily="2" charset="0"/>
                <a:cs typeface="Arial" panose="020B0604020202020204" pitchFamily="34" charset="0"/>
              </a:rPr>
              <a:t>VÙNG</a:t>
            </a:r>
          </a:p>
        </p:txBody>
      </p:sp>
      <p:sp>
        <p:nvSpPr>
          <p:cNvPr id="12" name="object 58">
            <a:extLst>
              <a:ext uri="{FF2B5EF4-FFF2-40B4-BE49-F238E27FC236}">
                <a16:creationId xmlns:a16="http://schemas.microsoft.com/office/drawing/2014/main" id="{19F32BF4-65B3-F782-4549-850DC9A1B91C}"/>
              </a:ext>
            </a:extLst>
          </p:cNvPr>
          <p:cNvSpPr txBox="1"/>
          <p:nvPr/>
        </p:nvSpPr>
        <p:spPr>
          <a:xfrm>
            <a:off x="499124" y="1314695"/>
            <a:ext cx="4098583" cy="1104790"/>
          </a:xfrm>
          <a:prstGeom prst="rect">
            <a:avLst/>
          </a:prstGeom>
        </p:spPr>
        <p:txBody>
          <a:bodyPr vert="horz" wrap="square" lIns="0" tIns="17145" rIns="0" bIns="0" rtlCol="0" anchor="b" anchorCtr="0">
            <a:spAutoFit/>
          </a:bodyPr>
          <a:lstStyle/>
          <a:p>
            <a:pPr>
              <a:spcBef>
                <a:spcPts val="158"/>
              </a:spcBef>
              <a:spcAft>
                <a:spcPts val="638"/>
              </a:spcAft>
            </a:pPr>
            <a:r>
              <a:rPr lang="en-US" altLang="zh-CN" sz="3200" b="1" dirty="0">
                <a:solidFill>
                  <a:schemeClr val="accent3"/>
                </a:solidFill>
                <a:effectLst/>
                <a:latin typeface="Arial" panose="020B0604020202020204" pitchFamily="34" charset="0"/>
                <a:ea typeface="Inter Display" panose="02000503000000020004" pitchFamily="2" charset="0"/>
                <a:cs typeface="Arial" panose="020B0604020202020204" pitchFamily="34" charset="0"/>
              </a:rPr>
              <a:t>SAUVIGNON BLANC </a:t>
            </a:r>
          </a:p>
          <a:p>
            <a:pPr>
              <a:spcBef>
                <a:spcPts val="158"/>
              </a:spcBef>
              <a:spcAft>
                <a:spcPts val="638"/>
              </a:spcAft>
            </a:pPr>
            <a:r>
              <a:rPr lang="en-US" altLang="zh-CN" sz="3200" b="1" dirty="0">
                <a:solidFill>
                  <a:schemeClr val="accent3"/>
                </a:solidFill>
                <a:effectLst/>
                <a:latin typeface="Arial" panose="020B0604020202020204" pitchFamily="34" charset="0"/>
                <a:ea typeface="Inter Display" panose="02000503000000020004" pitchFamily="2" charset="0"/>
                <a:cs typeface="Arial" panose="020B0604020202020204" pitchFamily="34" charset="0"/>
              </a:rPr>
              <a:t>SEMILLON</a:t>
            </a:r>
          </a:p>
        </p:txBody>
      </p:sp>
      <p:pic>
        <p:nvPicPr>
          <p:cNvPr id="14" name="Picture Placeholder 8">
            <a:extLst>
              <a:ext uri="{FF2B5EF4-FFF2-40B4-BE49-F238E27FC236}">
                <a16:creationId xmlns:a16="http://schemas.microsoft.com/office/drawing/2014/main" id="{AFC11DD0-040F-00E3-F9E4-F34A49EF4792}"/>
              </a:ext>
            </a:extLst>
          </p:cNvPr>
          <p:cNvPicPr>
            <a:picLocks noChangeAspect="1"/>
          </p:cNvPicPr>
          <p:nvPr/>
        </p:nvPicPr>
        <p:blipFill>
          <a:blip r:embed="rId4" cstate="screen">
            <a:extLst>
              <a:ext uri="{28A0092B-C50C-407E-A947-70E740481C1C}">
                <a14:useLocalDpi xmlns:a14="http://schemas.microsoft.com/office/drawing/2010/main"/>
              </a:ext>
            </a:extLst>
          </a:blip>
          <a:srcRect l="8009" r="8009"/>
          <a:stretch/>
        </p:blipFill>
        <p:spPr>
          <a:xfrm>
            <a:off x="5914583" y="633838"/>
            <a:ext cx="2164614" cy="6553036"/>
          </a:xfrm>
          <a:prstGeom prst="rect">
            <a:avLst/>
          </a:prstGeom>
        </p:spPr>
      </p:pic>
      <p:sp>
        <p:nvSpPr>
          <p:cNvPr id="15" name="object 10">
            <a:extLst>
              <a:ext uri="{FF2B5EF4-FFF2-40B4-BE49-F238E27FC236}">
                <a16:creationId xmlns:a16="http://schemas.microsoft.com/office/drawing/2014/main" id="{0B1B7B3A-149F-FFEC-C2E0-7012B9710D79}"/>
              </a:ext>
            </a:extLst>
          </p:cNvPr>
          <p:cNvSpPr txBox="1"/>
          <p:nvPr/>
        </p:nvSpPr>
        <p:spPr>
          <a:xfrm rot="16200000">
            <a:off x="5710823" y="4389692"/>
            <a:ext cx="2717026" cy="603114"/>
          </a:xfrm>
          <a:prstGeom prst="rect">
            <a:avLst/>
          </a:prstGeom>
        </p:spPr>
        <p:txBody>
          <a:bodyPr vert="horz" wrap="square" lIns="0" tIns="12065" rIns="0" bIns="0" rtlCol="0">
            <a:spAutoFit/>
          </a:bodyPr>
          <a:lstStyle/>
          <a:p>
            <a:pPr algn="ctr" defTabSz="914453">
              <a:lnSpc>
                <a:spcPct val="80000"/>
              </a:lnSpc>
              <a:spcBef>
                <a:spcPct val="0"/>
              </a:spcBef>
            </a:pPr>
            <a:r>
              <a:rPr lang="en-US" altLang="zh-CN" sz="2400" b="1" dirty="0">
                <a:solidFill>
                  <a:schemeClr val="bg1"/>
                </a:solidFill>
                <a:latin typeface="Arial" panose="020B0604020202020204" pitchFamily="34" charset="0"/>
                <a:ea typeface="Inter Display" panose="02000503000000020004" pitchFamily="2" charset="0"/>
                <a:cs typeface="Arial" panose="020B0604020202020204" pitchFamily="34" charset="0"/>
              </a:rPr>
              <a:t>GRENACHE SHIRAZ MATARO</a:t>
            </a:r>
            <a:endParaRPr lang="en-AU" sz="2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21" name="Straight Connector 20">
            <a:extLst>
              <a:ext uri="{FF2B5EF4-FFF2-40B4-BE49-F238E27FC236}">
                <a16:creationId xmlns:a16="http://schemas.microsoft.com/office/drawing/2014/main" id="{23C38985-C23C-4A47-2F58-AABF30E2B171}"/>
              </a:ext>
            </a:extLst>
          </p:cNvPr>
          <p:cNvCxnSpPr>
            <a:cxnSpLocks/>
          </p:cNvCxnSpPr>
          <p:nvPr/>
        </p:nvCxnSpPr>
        <p:spPr>
          <a:xfrm>
            <a:off x="7882414" y="4684037"/>
            <a:ext cx="29501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object 58">
            <a:extLst>
              <a:ext uri="{FF2B5EF4-FFF2-40B4-BE49-F238E27FC236}">
                <a16:creationId xmlns:a16="http://schemas.microsoft.com/office/drawing/2014/main" id="{3A8366B9-BE34-EB76-78CE-2B87A7D49537}"/>
              </a:ext>
            </a:extLst>
          </p:cNvPr>
          <p:cNvSpPr txBox="1"/>
          <p:nvPr/>
        </p:nvSpPr>
        <p:spPr>
          <a:xfrm>
            <a:off x="9943409" y="5369309"/>
            <a:ext cx="1936635" cy="755976"/>
          </a:xfrm>
          <a:prstGeom prst="rect">
            <a:avLst/>
          </a:prstGeom>
        </p:spPr>
        <p:txBody>
          <a:bodyPr vert="horz" wrap="square" lIns="0" tIns="17145" rIns="0" bIns="0" rtlCol="0" anchor="t" anchorCtr="0">
            <a:spAutoFit/>
          </a:bodyPr>
          <a:lstStyle/>
          <a:p>
            <a:pPr algn="ctr">
              <a:buClr>
                <a:srgbClr val="F40000"/>
              </a:buClr>
            </a:pPr>
            <a:r>
              <a:rPr lang="en-US" altLang="zh-CN" sz="1600" b="1" dirty="0">
                <a:latin typeface="Arial" panose="020B0604020202020204" pitchFamily="34" charset="0"/>
                <a:ea typeface="Inter Display Medium" panose="02000503000000020004" pitchFamily="2" charset="0"/>
                <a:cs typeface="Inter Display Medium" panose="02000503000000020004" pitchFamily="2" charset="0"/>
              </a:rPr>
              <a:t>GRENACHE</a:t>
            </a:r>
          </a:p>
          <a:p>
            <a:pPr algn="ctr">
              <a:buClr>
                <a:srgbClr val="F40000"/>
              </a:buClr>
            </a:pP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cung cấp vị cay thơm và tinh tế</a:t>
            </a:r>
          </a:p>
        </p:txBody>
      </p:sp>
      <p:sp>
        <p:nvSpPr>
          <p:cNvPr id="24" name="object 58">
            <a:extLst>
              <a:ext uri="{FF2B5EF4-FFF2-40B4-BE49-F238E27FC236}">
                <a16:creationId xmlns:a16="http://schemas.microsoft.com/office/drawing/2014/main" id="{CF406A81-96FF-6ACA-166F-4BBA344C3DDE}"/>
              </a:ext>
            </a:extLst>
          </p:cNvPr>
          <p:cNvSpPr txBox="1"/>
          <p:nvPr/>
        </p:nvSpPr>
        <p:spPr>
          <a:xfrm>
            <a:off x="8009934" y="5049979"/>
            <a:ext cx="1933475" cy="1248419"/>
          </a:xfrm>
          <a:prstGeom prst="rect">
            <a:avLst/>
          </a:prstGeom>
        </p:spPr>
        <p:txBody>
          <a:bodyPr vert="horz" wrap="square" lIns="0" tIns="17145" rIns="0" bIns="0" rtlCol="0" anchor="t" anchorCtr="0">
            <a:spAutoFit/>
          </a:bodyPr>
          <a:lstStyle/>
          <a:p>
            <a:pPr algn="ctr">
              <a:buClr>
                <a:srgbClr val="F40000"/>
              </a:buClr>
            </a:pPr>
            <a:r>
              <a:rPr lang="en-US" altLang="zh-CN" sz="1600" b="1" dirty="0">
                <a:latin typeface="Arial" panose="020B0604020202020204" pitchFamily="34" charset="0"/>
                <a:ea typeface="Inter Display Medium" panose="02000503000000020004" pitchFamily="2" charset="0"/>
                <a:cs typeface="Inter Display Medium" panose="02000503000000020004" pitchFamily="2" charset="0"/>
              </a:rPr>
              <a:t>MATARO (MOURVÈDRE)</a:t>
            </a:r>
          </a:p>
          <a:p>
            <a:pPr algn="ctr">
              <a:buClr>
                <a:srgbClr val="F40000"/>
              </a:buClr>
            </a:pP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mang lại hương thơm và đặc tính hồi và tannin thô ráp</a:t>
            </a:r>
          </a:p>
        </p:txBody>
      </p:sp>
      <p:cxnSp>
        <p:nvCxnSpPr>
          <p:cNvPr id="25" name="Straight Connector 24">
            <a:extLst>
              <a:ext uri="{FF2B5EF4-FFF2-40B4-BE49-F238E27FC236}">
                <a16:creationId xmlns:a16="http://schemas.microsoft.com/office/drawing/2014/main" id="{34343C55-24BA-F5C2-A5F9-461236F3C4B3}"/>
              </a:ext>
            </a:extLst>
          </p:cNvPr>
          <p:cNvCxnSpPr>
            <a:cxnSpLocks/>
          </p:cNvCxnSpPr>
          <p:nvPr/>
        </p:nvCxnSpPr>
        <p:spPr>
          <a:xfrm flipV="1">
            <a:off x="8976671" y="4684037"/>
            <a:ext cx="0" cy="30488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7" name="object 58">
            <a:extLst>
              <a:ext uri="{FF2B5EF4-FFF2-40B4-BE49-F238E27FC236}">
                <a16:creationId xmlns:a16="http://schemas.microsoft.com/office/drawing/2014/main" id="{5E2CD752-7B31-6510-5ACC-4DF7567C630F}"/>
              </a:ext>
            </a:extLst>
          </p:cNvPr>
          <p:cNvSpPr txBox="1"/>
          <p:nvPr/>
        </p:nvSpPr>
        <p:spPr>
          <a:xfrm>
            <a:off x="8079197" y="1392913"/>
            <a:ext cx="3728425" cy="1002197"/>
          </a:xfrm>
          <a:prstGeom prst="rect">
            <a:avLst/>
          </a:prstGeom>
        </p:spPr>
        <p:txBody>
          <a:bodyPr vert="horz" wrap="square" lIns="0" tIns="17145" rIns="0" bIns="0" rtlCol="0" anchor="b" anchorCtr="0">
            <a:spAutoFit/>
          </a:bodyPr>
          <a:lstStyle/>
          <a:p>
            <a:pPr algn="r">
              <a:spcBef>
                <a:spcPts val="158"/>
              </a:spcBef>
              <a:spcAft>
                <a:spcPts val="638"/>
              </a:spcAft>
            </a:pPr>
            <a:r>
              <a:rPr lang="en-US" altLang="zh-CN" sz="3200" b="1" dirty="0">
                <a:solidFill>
                  <a:schemeClr val="accent4"/>
                </a:solidFill>
                <a:effectLst/>
                <a:latin typeface="Arial" panose="020B0604020202020204" pitchFamily="34" charset="0"/>
                <a:ea typeface="Inter Display" panose="02000503000000020004" pitchFamily="2" charset="0"/>
                <a:cs typeface="Arial" panose="020B0604020202020204" pitchFamily="34" charset="0"/>
              </a:rPr>
              <a:t>GRENACHE SHIRAZ MATARO</a:t>
            </a:r>
          </a:p>
        </p:txBody>
      </p:sp>
      <p:cxnSp>
        <p:nvCxnSpPr>
          <p:cNvPr id="33" name="Straight Connector 32">
            <a:extLst>
              <a:ext uri="{FF2B5EF4-FFF2-40B4-BE49-F238E27FC236}">
                <a16:creationId xmlns:a16="http://schemas.microsoft.com/office/drawing/2014/main" id="{E98A536C-9F79-D7C2-17E0-A7EBAE148C7A}"/>
              </a:ext>
            </a:extLst>
          </p:cNvPr>
          <p:cNvCxnSpPr>
            <a:cxnSpLocks/>
          </p:cNvCxnSpPr>
          <p:nvPr/>
        </p:nvCxnSpPr>
        <p:spPr>
          <a:xfrm flipV="1">
            <a:off x="2967118" y="4579409"/>
            <a:ext cx="0" cy="27530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bject 58">
            <a:extLst>
              <a:ext uri="{FF2B5EF4-FFF2-40B4-BE49-F238E27FC236}">
                <a16:creationId xmlns:a16="http://schemas.microsoft.com/office/drawing/2014/main" id="{D95A427A-C0D3-D8A1-5B07-5C9D2DFE7DC6}"/>
              </a:ext>
            </a:extLst>
          </p:cNvPr>
          <p:cNvSpPr txBox="1"/>
          <p:nvPr/>
        </p:nvSpPr>
        <p:spPr>
          <a:xfrm>
            <a:off x="7977363" y="3472625"/>
            <a:ext cx="2330826" cy="755976"/>
          </a:xfrm>
          <a:prstGeom prst="rect">
            <a:avLst/>
          </a:prstGeom>
        </p:spPr>
        <p:txBody>
          <a:bodyPr vert="horz" wrap="square" lIns="0" tIns="17145" rIns="0" bIns="0" rtlCol="0" anchor="t" anchorCtr="0">
            <a:spAutoFit/>
          </a:bodyPr>
          <a:lstStyle/>
          <a:p>
            <a:pPr algn="ctr">
              <a:buClr>
                <a:srgbClr val="F40000"/>
              </a:buClr>
            </a:pPr>
            <a:r>
              <a:rPr lang="en-US" altLang="zh-CN" sz="1600" b="1" dirty="0">
                <a:latin typeface="Arial" panose="020B0604020202020204" pitchFamily="34" charset="0"/>
                <a:ea typeface="Inter Display Medium" panose="02000503000000020004" pitchFamily="2" charset="0"/>
                <a:cs typeface="Inter Display Medium" panose="02000503000000020004" pitchFamily="2" charset="0"/>
              </a:rPr>
              <a:t>SHIRAZ</a:t>
            </a: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 </a:t>
            </a:r>
          </a:p>
          <a:p>
            <a:pPr algn="ctr">
              <a:buClr>
                <a:srgbClr val="F40000"/>
              </a:buClr>
            </a:pP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tăng thêm sự đậm đà </a:t>
            </a:r>
            <a:r>
              <a:rPr lang="en-US" altLang="zh-CN" sz="1600" dirty="0" err="1">
                <a:latin typeface="Arial" panose="020B0604020202020204" pitchFamily="34" charset="0"/>
                <a:ea typeface="Inter Display Medium" panose="02000503000000020004" pitchFamily="2" charset="0"/>
                <a:cs typeface="Inter Display Medium" panose="02000503000000020004" pitchFamily="2" charset="0"/>
              </a:rPr>
              <a:t>và</a:t>
            </a: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 </a:t>
            </a:r>
            <a:r>
              <a:rPr lang="en-US" altLang="zh-CN" sz="1600" dirty="0" err="1">
                <a:latin typeface="Arial" panose="020B0604020202020204" pitchFamily="34" charset="0"/>
                <a:ea typeface="Inter Display Medium" panose="02000503000000020004" pitchFamily="2" charset="0"/>
                <a:cs typeface="Inter Display Medium" panose="02000503000000020004" pitchFamily="2" charset="0"/>
              </a:rPr>
              <a:t>đầy</a:t>
            </a: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 </a:t>
            </a:r>
            <a:r>
              <a:rPr lang="en-US" altLang="zh-CN" sz="1600" dirty="0" err="1">
                <a:latin typeface="Arial" panose="020B0604020202020204" pitchFamily="34" charset="0"/>
                <a:ea typeface="Inter Display Medium" panose="02000503000000020004" pitchFamily="2" charset="0"/>
                <a:cs typeface="Inter Display Medium" panose="02000503000000020004" pitchFamily="2" charset="0"/>
              </a:rPr>
              <a:t>đặn</a:t>
            </a: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 </a:t>
            </a:r>
            <a:r>
              <a:rPr lang="en-US" altLang="zh-CN" sz="1600" dirty="0" err="1">
                <a:latin typeface="Arial" panose="020B0604020202020204" pitchFamily="34" charset="0"/>
                <a:ea typeface="Inter Display Medium" panose="02000503000000020004" pitchFamily="2" charset="0"/>
                <a:cs typeface="Inter Display Medium" panose="02000503000000020004" pitchFamily="2" charset="0"/>
              </a:rPr>
              <a:t>trong</a:t>
            </a: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 miệng</a:t>
            </a:r>
          </a:p>
        </p:txBody>
      </p:sp>
      <p:cxnSp>
        <p:nvCxnSpPr>
          <p:cNvPr id="20" name="Straight Connector 19">
            <a:extLst>
              <a:ext uri="{FF2B5EF4-FFF2-40B4-BE49-F238E27FC236}">
                <a16:creationId xmlns:a16="http://schemas.microsoft.com/office/drawing/2014/main" id="{6D8DAAC9-0BF0-4146-3146-3D0B6CF35992}"/>
              </a:ext>
            </a:extLst>
          </p:cNvPr>
          <p:cNvCxnSpPr>
            <a:cxnSpLocks/>
          </p:cNvCxnSpPr>
          <p:nvPr/>
        </p:nvCxnSpPr>
        <p:spPr>
          <a:xfrm flipV="1">
            <a:off x="9142776" y="4371474"/>
            <a:ext cx="0" cy="30488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object 58">
            <a:extLst>
              <a:ext uri="{FF2B5EF4-FFF2-40B4-BE49-F238E27FC236}">
                <a16:creationId xmlns:a16="http://schemas.microsoft.com/office/drawing/2014/main" id="{2905E681-66B6-B203-C524-9A85EF9F49F9}"/>
              </a:ext>
            </a:extLst>
          </p:cNvPr>
          <p:cNvSpPr txBox="1"/>
          <p:nvPr/>
        </p:nvSpPr>
        <p:spPr>
          <a:xfrm>
            <a:off x="95422" y="5017277"/>
            <a:ext cx="1681153" cy="755976"/>
          </a:xfrm>
          <a:prstGeom prst="rect">
            <a:avLst/>
          </a:prstGeom>
        </p:spPr>
        <p:txBody>
          <a:bodyPr vert="horz" wrap="square" lIns="0" tIns="17145" rIns="0" bIns="0" rtlCol="0" anchor="t" anchorCtr="0">
            <a:spAutoFit/>
          </a:bodyPr>
          <a:lstStyle/>
          <a:p>
            <a:pPr algn="ctr">
              <a:buClr>
                <a:srgbClr val="F40000"/>
              </a:buClr>
            </a:pPr>
            <a:r>
              <a:rPr lang="en-US" altLang="zh-CN" sz="1600" b="1" dirty="0">
                <a:latin typeface="Arial" panose="020B0604020202020204" pitchFamily="34" charset="0"/>
                <a:ea typeface="Inter Display Medium" panose="02000503000000020004" pitchFamily="2" charset="0"/>
                <a:cs typeface="Inter Display Medium" panose="02000503000000020004" pitchFamily="2" charset="0"/>
              </a:rPr>
              <a:t>SEMILLON</a:t>
            </a: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 </a:t>
            </a:r>
          </a:p>
          <a:p>
            <a:pPr algn="ctr">
              <a:buClr>
                <a:srgbClr val="F40000"/>
              </a:buClr>
            </a:pP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mang lại hương chanh</a:t>
            </a:r>
          </a:p>
        </p:txBody>
      </p:sp>
      <p:sp>
        <p:nvSpPr>
          <p:cNvPr id="26" name="object 58">
            <a:extLst>
              <a:ext uri="{FF2B5EF4-FFF2-40B4-BE49-F238E27FC236}">
                <a16:creationId xmlns:a16="http://schemas.microsoft.com/office/drawing/2014/main" id="{F8867FB5-B2AB-3CCE-1F33-79128D6BC1A4}"/>
              </a:ext>
            </a:extLst>
          </p:cNvPr>
          <p:cNvSpPr txBox="1"/>
          <p:nvPr/>
        </p:nvSpPr>
        <p:spPr>
          <a:xfrm>
            <a:off x="1889294" y="5026694"/>
            <a:ext cx="2088160" cy="1002197"/>
          </a:xfrm>
          <a:prstGeom prst="rect">
            <a:avLst/>
          </a:prstGeom>
        </p:spPr>
        <p:txBody>
          <a:bodyPr vert="horz" wrap="square" lIns="0" tIns="17145" rIns="0" bIns="0" rtlCol="0" anchor="t" anchorCtr="0">
            <a:spAutoFit/>
          </a:bodyPr>
          <a:lstStyle/>
          <a:p>
            <a:pPr algn="ctr">
              <a:buClr>
                <a:srgbClr val="F40000"/>
              </a:buClr>
            </a:pPr>
            <a:r>
              <a:rPr lang="en-US" altLang="zh-CN" sz="1600" b="1" dirty="0">
                <a:latin typeface="Arial" panose="020B0604020202020204" pitchFamily="34" charset="0"/>
                <a:ea typeface="Inter Display Medium" panose="02000503000000020004" pitchFamily="2" charset="0"/>
                <a:cs typeface="Inter Display Medium" panose="02000503000000020004" pitchFamily="2" charset="0"/>
              </a:rPr>
              <a:t>SAUVIGNON BLANC </a:t>
            </a:r>
          </a:p>
          <a:p>
            <a:pPr algn="ctr">
              <a:buClr>
                <a:srgbClr val="F40000"/>
              </a:buClr>
            </a:pP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đóng góp trái cây nhiệt đới và độ chua sắc nét hơn</a:t>
            </a:r>
          </a:p>
        </p:txBody>
      </p:sp>
      <p:sp>
        <p:nvSpPr>
          <p:cNvPr id="34" name="TextBox 33">
            <a:extLst>
              <a:ext uri="{FF2B5EF4-FFF2-40B4-BE49-F238E27FC236}">
                <a16:creationId xmlns:a16="http://schemas.microsoft.com/office/drawing/2014/main" id="{14E58245-7E0A-07DD-5948-6ED3E1574C5B}"/>
              </a:ext>
            </a:extLst>
          </p:cNvPr>
          <p:cNvSpPr txBox="1"/>
          <p:nvPr/>
        </p:nvSpPr>
        <p:spPr>
          <a:xfrm>
            <a:off x="1254956" y="3119329"/>
            <a:ext cx="2283441" cy="830997"/>
          </a:xfrm>
          <a:prstGeom prst="rect">
            <a:avLst/>
          </a:prstGeom>
          <a:noFill/>
        </p:spPr>
        <p:txBody>
          <a:bodyPr wrap="square">
            <a:spAutoFit/>
          </a:bodyPr>
          <a:lstStyle/>
          <a:p>
            <a:pPr algn="ctr">
              <a:lnSpc>
                <a:spcPct val="100000"/>
              </a:lnSpc>
            </a:pP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Khan, giòn và sảng khoái với hương thơm cỏ, thảo mộc</a:t>
            </a:r>
          </a:p>
        </p:txBody>
      </p:sp>
    </p:spTree>
    <p:extLst>
      <p:ext uri="{BB962C8B-B14F-4D97-AF65-F5344CB8AC3E}">
        <p14:creationId xmlns:p14="http://schemas.microsoft.com/office/powerpoint/2010/main" val="323921739"/>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Straight Connector 28">
            <a:extLst>
              <a:ext uri="{FF2B5EF4-FFF2-40B4-BE49-F238E27FC236}">
                <a16:creationId xmlns:a16="http://schemas.microsoft.com/office/drawing/2014/main" id="{C728CC94-0B81-17C0-3F0A-EABCADDA20F4}"/>
              </a:ext>
            </a:extLst>
          </p:cNvPr>
          <p:cNvCxnSpPr>
            <a:cxnSpLocks/>
          </p:cNvCxnSpPr>
          <p:nvPr/>
        </p:nvCxnSpPr>
        <p:spPr>
          <a:xfrm>
            <a:off x="1844703" y="4546612"/>
            <a:ext cx="31061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9756A4F7-43BD-276B-6A13-B208AC9C685F}"/>
              </a:ext>
            </a:extLst>
          </p:cNvPr>
          <p:cNvCxnSpPr>
            <a:cxnSpLocks/>
          </p:cNvCxnSpPr>
          <p:nvPr/>
        </p:nvCxnSpPr>
        <p:spPr>
          <a:xfrm>
            <a:off x="2973659" y="3207170"/>
            <a:ext cx="175276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00D10D9-BC9D-3556-7D9A-152CA7AB9D66}"/>
              </a:ext>
            </a:extLst>
          </p:cNvPr>
          <p:cNvCxnSpPr>
            <a:cxnSpLocks/>
          </p:cNvCxnSpPr>
          <p:nvPr/>
        </p:nvCxnSpPr>
        <p:spPr>
          <a:xfrm flipV="1">
            <a:off x="7180393" y="3093353"/>
            <a:ext cx="1734426" cy="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 name="Picture Placeholder 8">
            <a:extLst>
              <a:ext uri="{FF2B5EF4-FFF2-40B4-BE49-F238E27FC236}">
                <a16:creationId xmlns:a16="http://schemas.microsoft.com/office/drawing/2014/main" id="{D971E06D-4AF1-19C7-2EAC-78FAD5E3CF24}"/>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5905124" y="602615"/>
            <a:ext cx="2109032" cy="6384771"/>
          </a:xfrm>
          <a:prstGeom prst="rect">
            <a:avLst/>
          </a:prstGeom>
        </p:spPr>
      </p:pic>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7362024" y="5270843"/>
            <a:ext cx="923445" cy="1232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1900887" y="2631454"/>
            <a:ext cx="1274793" cy="1274793"/>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altLang="zh-CN" sz="1100" b="1" dirty="0">
                <a:solidFill>
                  <a:schemeClr val="accent1"/>
                </a:solidFill>
                <a:latin typeface="Arial" panose="020B0604020202020204" pitchFamily="34" charset="0"/>
              </a:rPr>
              <a:t>TANNIN ĐẬM </a:t>
            </a:r>
          </a:p>
        </p:txBody>
      </p: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8675" r="8675"/>
          <a:stretch/>
        </p:blipFill>
        <p:spPr>
          <a:xfrm>
            <a:off x="3817858" y="602615"/>
            <a:ext cx="2109032" cy="6384771"/>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565611" y="4407174"/>
            <a:ext cx="2892036"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cap="all" dirty="0">
                <a:solidFill>
                  <a:schemeClr val="bg1"/>
                </a:solidFill>
                <a:latin typeface="Arial" panose="020B0604020202020204" pitchFamily="34" charset="0"/>
                <a:ea typeface="Inter Display" panose="02000503000000020004" pitchFamily="2" charset="0"/>
                <a:cs typeface="Arial" panose="020B0604020202020204" pitchFamily="34" charset="0"/>
              </a:rPr>
              <a:t>CABERNET SHIRAZ</a:t>
            </a:r>
          </a:p>
        </p:txBody>
      </p:sp>
      <p:sp>
        <p:nvSpPr>
          <p:cNvPr id="12" name="object 58">
            <a:extLst>
              <a:ext uri="{FF2B5EF4-FFF2-40B4-BE49-F238E27FC236}">
                <a16:creationId xmlns:a16="http://schemas.microsoft.com/office/drawing/2014/main" id="{19F32BF4-65B3-F782-4549-850DC9A1B91C}"/>
              </a:ext>
            </a:extLst>
          </p:cNvPr>
          <p:cNvSpPr txBox="1"/>
          <p:nvPr/>
        </p:nvSpPr>
        <p:spPr>
          <a:xfrm>
            <a:off x="529493" y="1654292"/>
            <a:ext cx="4421356" cy="448200"/>
          </a:xfrm>
          <a:prstGeom prst="rect">
            <a:avLst/>
          </a:prstGeom>
        </p:spPr>
        <p:txBody>
          <a:bodyPr vert="horz" wrap="square" lIns="0" tIns="17145" rIns="0" bIns="0" rtlCol="0" anchor="b" anchorCtr="0">
            <a:spAutoFit/>
          </a:bodyPr>
          <a:lstStyle/>
          <a:p>
            <a:pPr>
              <a:spcBef>
                <a:spcPts val="158"/>
              </a:spcBef>
              <a:spcAft>
                <a:spcPts val="638"/>
              </a:spcAft>
            </a:pPr>
            <a:r>
              <a:rPr lang="en-US" altLang="zh-CN" sz="2800" b="1" dirty="0">
                <a:solidFill>
                  <a:schemeClr val="accent4"/>
                </a:solidFill>
                <a:effectLst/>
                <a:latin typeface="Arial" panose="020B0604020202020204" pitchFamily="34" charset="0"/>
                <a:ea typeface="Inter Display" panose="02000503000000020004" pitchFamily="2" charset="0"/>
                <a:cs typeface="Arial" panose="020B0604020202020204" pitchFamily="34" charset="0"/>
              </a:rPr>
              <a:t>CABERNET SHIRAZ</a:t>
            </a:r>
          </a:p>
        </p:txBody>
      </p:sp>
      <p:sp>
        <p:nvSpPr>
          <p:cNvPr id="15" name="object 10">
            <a:extLst>
              <a:ext uri="{FF2B5EF4-FFF2-40B4-BE49-F238E27FC236}">
                <a16:creationId xmlns:a16="http://schemas.microsoft.com/office/drawing/2014/main" id="{0B1B7B3A-149F-FFEC-C2E0-7012B9710D79}"/>
              </a:ext>
            </a:extLst>
          </p:cNvPr>
          <p:cNvSpPr txBox="1"/>
          <p:nvPr/>
        </p:nvSpPr>
        <p:spPr>
          <a:xfrm rot="16200000">
            <a:off x="5710823" y="4289056"/>
            <a:ext cx="2717026"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dirty="0">
                <a:solidFill>
                  <a:schemeClr val="bg1"/>
                </a:solidFill>
                <a:latin typeface="Arial" panose="020B0604020202020204" pitchFamily="34" charset="0"/>
                <a:ea typeface="Inter Display" panose="02000503000000020004" pitchFamily="2" charset="0"/>
                <a:cs typeface="Arial" panose="020B0604020202020204" pitchFamily="34" charset="0"/>
              </a:rPr>
              <a:t>CABERNET MERLOT</a:t>
            </a:r>
            <a:endParaRPr lang="en-AU" sz="3200"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21" name="Straight Connector 20">
            <a:extLst>
              <a:ext uri="{FF2B5EF4-FFF2-40B4-BE49-F238E27FC236}">
                <a16:creationId xmlns:a16="http://schemas.microsoft.com/office/drawing/2014/main" id="{23C38985-C23C-4A47-2F58-AABF30E2B171}"/>
              </a:ext>
            </a:extLst>
          </p:cNvPr>
          <p:cNvCxnSpPr>
            <a:cxnSpLocks/>
          </p:cNvCxnSpPr>
          <p:nvPr/>
        </p:nvCxnSpPr>
        <p:spPr>
          <a:xfrm>
            <a:off x="7558940" y="4213616"/>
            <a:ext cx="230617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7" name="object 58">
            <a:extLst>
              <a:ext uri="{FF2B5EF4-FFF2-40B4-BE49-F238E27FC236}">
                <a16:creationId xmlns:a16="http://schemas.microsoft.com/office/drawing/2014/main" id="{5E2CD752-7B31-6510-5ACC-4DF7567C630F}"/>
              </a:ext>
            </a:extLst>
          </p:cNvPr>
          <p:cNvSpPr txBox="1"/>
          <p:nvPr/>
        </p:nvSpPr>
        <p:spPr>
          <a:xfrm>
            <a:off x="7177070" y="1680813"/>
            <a:ext cx="4421356" cy="448200"/>
          </a:xfrm>
          <a:prstGeom prst="rect">
            <a:avLst/>
          </a:prstGeom>
        </p:spPr>
        <p:txBody>
          <a:bodyPr vert="horz" wrap="square" lIns="0" tIns="17145" rIns="0" bIns="0" rtlCol="0" anchor="b" anchorCtr="0">
            <a:spAutoFit/>
          </a:bodyPr>
          <a:lstStyle/>
          <a:p>
            <a:pPr algn="r">
              <a:spcBef>
                <a:spcPts val="158"/>
              </a:spcBef>
              <a:spcAft>
                <a:spcPts val="638"/>
              </a:spcAft>
            </a:pPr>
            <a:r>
              <a:rPr lang="en-US" altLang="zh-CN" sz="2800" b="1" dirty="0">
                <a:solidFill>
                  <a:schemeClr val="accent4"/>
                </a:solidFill>
                <a:effectLst/>
                <a:latin typeface="Arial" panose="020B0604020202020204" pitchFamily="34" charset="0"/>
                <a:ea typeface="Inter Display" panose="02000503000000020004" pitchFamily="2" charset="0"/>
                <a:cs typeface="Arial" panose="020B0604020202020204" pitchFamily="34" charset="0"/>
              </a:rPr>
              <a:t>CABERNET MERLOT</a:t>
            </a:r>
          </a:p>
        </p:txBody>
      </p:sp>
      <p:sp>
        <p:nvSpPr>
          <p:cNvPr id="4" name="object 58">
            <a:extLst>
              <a:ext uri="{FF2B5EF4-FFF2-40B4-BE49-F238E27FC236}">
                <a16:creationId xmlns:a16="http://schemas.microsoft.com/office/drawing/2014/main" id="{A6DF19AA-0F87-4313-D369-3E89952707BF}"/>
              </a:ext>
            </a:extLst>
          </p:cNvPr>
          <p:cNvSpPr txBox="1"/>
          <p:nvPr/>
        </p:nvSpPr>
        <p:spPr>
          <a:xfrm>
            <a:off x="163196" y="4414845"/>
            <a:ext cx="2010479"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6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ĐẶC ĐIỂM</a:t>
            </a:r>
          </a:p>
        </p:txBody>
      </p:sp>
      <p:sp>
        <p:nvSpPr>
          <p:cNvPr id="19" name="Oval 18">
            <a:extLst>
              <a:ext uri="{FF2B5EF4-FFF2-40B4-BE49-F238E27FC236}">
                <a16:creationId xmlns:a16="http://schemas.microsoft.com/office/drawing/2014/main" id="{8C8201A7-9F3D-D295-7EC3-11285C2DA68E}"/>
              </a:ext>
            </a:extLst>
          </p:cNvPr>
          <p:cNvSpPr/>
          <p:nvPr/>
        </p:nvSpPr>
        <p:spPr>
          <a:xfrm>
            <a:off x="8430784" y="2275032"/>
            <a:ext cx="1630845" cy="163084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US" altLang="zh-CN" sz="1100" b="1" dirty="0">
                <a:solidFill>
                  <a:schemeClr val="accent1"/>
                </a:solidFill>
                <a:latin typeface="Arial" panose="020B0604020202020204" pitchFamily="34" charset="0"/>
              </a:rPr>
              <a:t>CẤU TRÚC TUYỆT VỜI VỚI TIỀM NĂNG LÃO HÓA TỐT VÀ KẾT THÚC LÂU DÀI</a:t>
            </a:r>
          </a:p>
        </p:txBody>
      </p:sp>
      <p:sp>
        <p:nvSpPr>
          <p:cNvPr id="26" name="object 58">
            <a:extLst>
              <a:ext uri="{FF2B5EF4-FFF2-40B4-BE49-F238E27FC236}">
                <a16:creationId xmlns:a16="http://schemas.microsoft.com/office/drawing/2014/main" id="{829BC339-3DA9-57D0-0095-BAB978FCF7A2}"/>
              </a:ext>
            </a:extLst>
          </p:cNvPr>
          <p:cNvSpPr txBox="1"/>
          <p:nvPr/>
        </p:nvSpPr>
        <p:spPr>
          <a:xfrm>
            <a:off x="9952522" y="4081849"/>
            <a:ext cx="1207172"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US" altLang="zh-CN" sz="16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HƯƠNG VỊ</a:t>
            </a:r>
          </a:p>
        </p:txBody>
      </p:sp>
      <p:sp>
        <p:nvSpPr>
          <p:cNvPr id="34" name="object 58">
            <a:extLst>
              <a:ext uri="{FF2B5EF4-FFF2-40B4-BE49-F238E27FC236}">
                <a16:creationId xmlns:a16="http://schemas.microsoft.com/office/drawing/2014/main" id="{E762BA6B-4706-F2D7-420A-F1AFF9B3FD52}"/>
              </a:ext>
            </a:extLst>
          </p:cNvPr>
          <p:cNvSpPr txBox="1"/>
          <p:nvPr/>
        </p:nvSpPr>
        <p:spPr>
          <a:xfrm>
            <a:off x="10033430" y="4355205"/>
            <a:ext cx="1831250" cy="1194558"/>
          </a:xfrm>
          <a:prstGeom prst="rect">
            <a:avLst/>
          </a:prstGeom>
        </p:spPr>
        <p:txBody>
          <a:bodyPr vert="horz" wrap="square" lIns="0" tIns="17145" rIns="0" bIns="0" rtlCol="0" anchor="ctr" anchorCtr="0">
            <a:spAutoFit/>
          </a:bodyPr>
          <a:lstStyle/>
          <a:p>
            <a:pPr marL="285750" indent="-285750">
              <a:spcBef>
                <a:spcPts val="150"/>
              </a:spcBef>
              <a:spcAft>
                <a:spcPts val="315"/>
              </a:spcAft>
              <a:buClr>
                <a:schemeClr val="accent4"/>
              </a:buClr>
              <a:buFont typeface="Arial" panose="020B0604020202020204" pitchFamily="34" charset="0"/>
              <a:buChar char="•"/>
            </a:pPr>
            <a:r>
              <a:rPr lang="en-US" altLang="zh-CN" sz="1600" dirty="0">
                <a:effectLst/>
                <a:latin typeface="Arial" panose="020B0604020202020204" pitchFamily="34" charset="0"/>
                <a:ea typeface="Inter Display Medium" panose="02000503000000020004" pitchFamily="2" charset="0"/>
                <a:cs typeface="Inter Display Medium" panose="02000503000000020004" pitchFamily="2" charset="0"/>
              </a:rPr>
              <a:t>Việt quất</a:t>
            </a:r>
          </a:p>
          <a:p>
            <a:pPr marL="285750" indent="-285750">
              <a:spcBef>
                <a:spcPts val="150"/>
              </a:spcBef>
              <a:spcAft>
                <a:spcPts val="315"/>
              </a:spcAft>
              <a:buClr>
                <a:schemeClr val="accent4"/>
              </a:buClr>
              <a:buFont typeface="Arial" panose="020B0604020202020204" pitchFamily="34" charset="0"/>
              <a:buChar char="•"/>
            </a:pPr>
            <a:r>
              <a:rPr lang="en-US" altLang="zh-CN" sz="1600" dirty="0">
                <a:effectLst/>
                <a:latin typeface="Arial" panose="020B0604020202020204" pitchFamily="34" charset="0"/>
                <a:ea typeface="Inter Display Medium" panose="02000503000000020004" pitchFamily="2" charset="0"/>
                <a:cs typeface="Inter Display Medium" panose="02000503000000020004" pitchFamily="2" charset="0"/>
              </a:rPr>
              <a:t>Các loại quả đen</a:t>
            </a:r>
          </a:p>
          <a:p>
            <a:pPr marL="285750" indent="-285750">
              <a:spcBef>
                <a:spcPts val="150"/>
              </a:spcBef>
              <a:spcAft>
                <a:spcPts val="315"/>
              </a:spcAft>
              <a:buClr>
                <a:schemeClr val="accent4"/>
              </a:buClr>
              <a:buFont typeface="Arial" panose="020B0604020202020204" pitchFamily="34" charset="0"/>
              <a:buChar char="•"/>
            </a:pPr>
            <a:r>
              <a:rPr lang="en-US" altLang="zh-CN" sz="1600" dirty="0">
                <a:effectLst/>
                <a:latin typeface="Arial" panose="020B0604020202020204" pitchFamily="34" charset="0"/>
                <a:ea typeface="Inter Display Medium" panose="02000503000000020004" pitchFamily="2" charset="0"/>
                <a:cs typeface="Inter Display Medium" panose="02000503000000020004" pitchFamily="2" charset="0"/>
              </a:rPr>
              <a:t>Bạc hà</a:t>
            </a:r>
          </a:p>
          <a:p>
            <a:pPr marL="285750" indent="-285750">
              <a:spcBef>
                <a:spcPts val="150"/>
              </a:spcBef>
              <a:spcAft>
                <a:spcPts val="315"/>
              </a:spcAft>
              <a:buClr>
                <a:schemeClr val="accent4"/>
              </a:buClr>
              <a:buFont typeface="Arial" panose="020B0604020202020204" pitchFamily="34" charset="0"/>
              <a:buChar char="•"/>
            </a:pPr>
            <a:r>
              <a:rPr lang="en-US" altLang="zh-CN" sz="1600" dirty="0">
                <a:effectLst/>
                <a:latin typeface="Arial" panose="020B0604020202020204" pitchFamily="34" charset="0"/>
                <a:ea typeface="Inter Display Medium" panose="02000503000000020004" pitchFamily="2" charset="0"/>
                <a:cs typeface="Inter Display Medium" panose="02000503000000020004" pitchFamily="2" charset="0"/>
              </a:rPr>
              <a:t>Ô liu</a:t>
            </a:r>
            <a:endParaRPr lang="en-AU" sz="1600" dirty="0">
              <a:effectLst/>
              <a:latin typeface="Arial" panose="020B0604020202020204" pitchFamily="34" charset="0"/>
              <a:ea typeface="Inter Display" panose="02000503000000020004" pitchFamily="2" charset="0"/>
              <a:cs typeface="Arial" panose="020B0604020202020204" pitchFamily="34" charset="0"/>
            </a:endParaRPr>
          </a:p>
        </p:txBody>
      </p:sp>
      <p:sp>
        <p:nvSpPr>
          <p:cNvPr id="38" name="object 58">
            <a:extLst>
              <a:ext uri="{FF2B5EF4-FFF2-40B4-BE49-F238E27FC236}">
                <a16:creationId xmlns:a16="http://schemas.microsoft.com/office/drawing/2014/main" id="{A9ADC8BA-8088-4458-B933-9F9B33273600}"/>
              </a:ext>
            </a:extLst>
          </p:cNvPr>
          <p:cNvSpPr txBox="1"/>
          <p:nvPr/>
        </p:nvSpPr>
        <p:spPr>
          <a:xfrm>
            <a:off x="8336036" y="5413061"/>
            <a:ext cx="1765386" cy="884216"/>
          </a:xfrm>
          <a:prstGeom prst="rect">
            <a:avLst/>
          </a:prstGeom>
        </p:spPr>
        <p:txBody>
          <a:bodyPr vert="horz" wrap="square" lIns="0" tIns="17145" rIns="0" bIns="0" rtlCol="0" anchor="ctr" anchorCtr="0">
            <a:spAutoFit/>
          </a:bodyPr>
          <a:lstStyle/>
          <a:p>
            <a:pPr marL="285750" indent="-285750">
              <a:spcBef>
                <a:spcPts val="150"/>
              </a:spcBef>
              <a:spcAft>
                <a:spcPts val="315"/>
              </a:spcAft>
              <a:buClr>
                <a:schemeClr val="accent4"/>
              </a:buClr>
              <a:buFont typeface="Arial" panose="020B0604020202020204" pitchFamily="34" charset="0"/>
              <a:buChar char="•"/>
            </a:pPr>
            <a:r>
              <a:rPr lang="en-US" altLang="zh-CN" sz="1600" dirty="0" err="1">
                <a:latin typeface="Arial" panose="020B0604020202020204" pitchFamily="34" charset="0"/>
                <a:ea typeface="Inter Display Medium" panose="02000503000000020004" pitchFamily="2" charset="0"/>
                <a:cs typeface="Inter Display Medium" panose="02000503000000020004" pitchFamily="2" charset="0"/>
              </a:rPr>
              <a:t>Lý</a:t>
            </a: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 </a:t>
            </a:r>
            <a:r>
              <a:rPr lang="en-US" altLang="zh-CN" sz="1600" dirty="0" err="1">
                <a:latin typeface="Arial" panose="020B0604020202020204" pitchFamily="34" charset="0"/>
                <a:ea typeface="Inter Display Medium" panose="02000503000000020004" pitchFamily="2" charset="0"/>
                <a:cs typeface="Inter Display Medium" panose="02000503000000020004" pitchFamily="2" charset="0"/>
              </a:rPr>
              <a:t>chua</a:t>
            </a: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 </a:t>
            </a:r>
            <a:r>
              <a:rPr lang="en-US" altLang="zh-CN" sz="1600" dirty="0" err="1">
                <a:latin typeface="Arial" panose="020B0604020202020204" pitchFamily="34" charset="0"/>
                <a:ea typeface="Inter Display Medium" panose="02000503000000020004" pitchFamily="2" charset="0"/>
                <a:cs typeface="Inter Display Medium" panose="02000503000000020004" pitchFamily="2" charset="0"/>
              </a:rPr>
              <a:t>đen</a:t>
            </a:r>
            <a:endParaRPr lang="en-US" altLang="zh-CN" sz="1600" dirty="0">
              <a:latin typeface="Arial" panose="020B0604020202020204" pitchFamily="34" charset="0"/>
              <a:ea typeface="Inter Display Medium" panose="02000503000000020004" pitchFamily="2" charset="0"/>
              <a:cs typeface="Inter Display Medium" panose="02000503000000020004" pitchFamily="2" charset="0"/>
            </a:endParaRPr>
          </a:p>
          <a:p>
            <a:pPr marL="285750" indent="-285750">
              <a:spcBef>
                <a:spcPts val="150"/>
              </a:spcBef>
              <a:spcAft>
                <a:spcPts val="315"/>
              </a:spcAft>
              <a:buClr>
                <a:schemeClr val="accent4"/>
              </a:buClr>
              <a:buFont typeface="Arial" panose="020B0604020202020204" pitchFamily="34" charset="0"/>
              <a:buChar char="•"/>
            </a:pP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Mocha</a:t>
            </a:r>
          </a:p>
          <a:p>
            <a:pPr marL="285750" indent="-285750">
              <a:spcBef>
                <a:spcPts val="150"/>
              </a:spcBef>
              <a:spcAft>
                <a:spcPts val="315"/>
              </a:spcAft>
              <a:buClr>
                <a:schemeClr val="accent4"/>
              </a:buClr>
              <a:buFont typeface="Arial" panose="020B0604020202020204" pitchFamily="34" charset="0"/>
              <a:buChar char="•"/>
            </a:pP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Gia vị ngọt ngào</a:t>
            </a:r>
          </a:p>
        </p:txBody>
      </p:sp>
      <p:sp>
        <p:nvSpPr>
          <p:cNvPr id="40" name="object 58">
            <a:extLst>
              <a:ext uri="{FF2B5EF4-FFF2-40B4-BE49-F238E27FC236}">
                <a16:creationId xmlns:a16="http://schemas.microsoft.com/office/drawing/2014/main" id="{CDD220EC-D8E5-0AC1-126D-E4859D1921A7}"/>
              </a:ext>
            </a:extLst>
          </p:cNvPr>
          <p:cNvSpPr txBox="1"/>
          <p:nvPr/>
        </p:nvSpPr>
        <p:spPr>
          <a:xfrm>
            <a:off x="8211782" y="5154465"/>
            <a:ext cx="1553879" cy="232756"/>
          </a:xfrm>
          <a:prstGeom prst="rect">
            <a:avLst/>
          </a:prstGeom>
          <a:solidFill>
            <a:schemeClr val="accent6"/>
          </a:solidFill>
        </p:spPr>
        <p:txBody>
          <a:bodyPr vert="horz" wrap="square" lIns="0" tIns="17145" rIns="0" bIns="0" rtlCol="0" anchor="b" anchorCtr="0">
            <a:spAutoFit/>
          </a:bodyPr>
          <a:lstStyle>
            <a:lvl1pPr>
              <a:defRPr sz="1400"/>
            </a:lvl1pPr>
          </a:lstStyle>
          <a:p>
            <a:pPr algn="ctr">
              <a:spcBef>
                <a:spcPts val="158"/>
              </a:spcBef>
              <a:spcAft>
                <a:spcPts val="638"/>
              </a:spcAft>
            </a:pPr>
            <a:r>
              <a:rPr lang="en-US" altLang="zh-CN" sz="14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HƯƠNG THƠM</a:t>
            </a:r>
          </a:p>
        </p:txBody>
      </p:sp>
      <p:sp>
        <p:nvSpPr>
          <p:cNvPr id="14" name="Title 1">
            <a:extLst>
              <a:ext uri="{FF2B5EF4-FFF2-40B4-BE49-F238E27FC236}">
                <a16:creationId xmlns:a16="http://schemas.microsoft.com/office/drawing/2014/main" id="{B59B81B5-9157-3E3A-D83B-DEE5ABD9D574}"/>
              </a:ext>
            </a:extLst>
          </p:cNvPr>
          <p:cNvSpPr txBox="1">
            <a:spLocks/>
          </p:cNvSpPr>
          <p:nvPr/>
        </p:nvSpPr>
        <p:spPr>
          <a:xfrm>
            <a:off x="479176" y="494527"/>
            <a:ext cx="8770172" cy="964128"/>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altLang="zh-CN" sz="4400" b="1" dirty="0">
                <a:latin typeface="Arial" panose="020B0604020202020204" pitchFamily="34" charset="0"/>
                <a:cs typeface="Arial" panose="020B0604020202020204" pitchFamily="34" charset="0"/>
              </a:rPr>
              <a:t>SỰ KẾT HỢP CỔ ĐIỂN CỦA ÚC</a:t>
            </a:r>
          </a:p>
        </p:txBody>
      </p:sp>
      <p:sp>
        <p:nvSpPr>
          <p:cNvPr id="23" name="object 58">
            <a:extLst>
              <a:ext uri="{FF2B5EF4-FFF2-40B4-BE49-F238E27FC236}">
                <a16:creationId xmlns:a16="http://schemas.microsoft.com/office/drawing/2014/main" id="{E6418391-34DD-FD55-567A-D2007A362B21}"/>
              </a:ext>
            </a:extLst>
          </p:cNvPr>
          <p:cNvSpPr txBox="1"/>
          <p:nvPr/>
        </p:nvSpPr>
        <p:spPr>
          <a:xfrm>
            <a:off x="614400" y="4719931"/>
            <a:ext cx="2231778" cy="1130438"/>
          </a:xfrm>
          <a:prstGeom prst="rect">
            <a:avLst/>
          </a:prstGeom>
        </p:spPr>
        <p:txBody>
          <a:bodyPr vert="horz" wrap="square" lIns="0" tIns="17145" rIns="0" bIns="0" rtlCol="0" anchor="ctr" anchorCtr="0">
            <a:spAutoFit/>
          </a:bodyPr>
          <a:lstStyle/>
          <a:p>
            <a:pPr marL="285750" indent="-285750">
              <a:spcBef>
                <a:spcPts val="150"/>
              </a:spcBef>
              <a:spcAft>
                <a:spcPts val="315"/>
              </a:spcAft>
              <a:buClr>
                <a:schemeClr val="accent4"/>
              </a:buClr>
              <a:buFont typeface="Arial" panose="020B0604020202020204" pitchFamily="34" charset="0"/>
              <a:buChar char="•"/>
            </a:pPr>
            <a:r>
              <a:rPr lang="en-US" altLang="zh-CN" sz="1600" dirty="0">
                <a:effectLst/>
                <a:latin typeface="Arial" panose="020B0604020202020204" pitchFamily="34" charset="0"/>
                <a:ea typeface="Inter Display Medium" panose="02000503000000020004" pitchFamily="2" charset="0"/>
                <a:cs typeface="Inter Display Medium" panose="02000503000000020004" pitchFamily="2" charset="0"/>
              </a:rPr>
              <a:t>Phong cách mạnh mẽ, táo bạo</a:t>
            </a:r>
          </a:p>
          <a:p>
            <a:pPr marL="285750" indent="-285750">
              <a:spcBef>
                <a:spcPts val="150"/>
              </a:spcBef>
              <a:spcAft>
                <a:spcPts val="315"/>
              </a:spcAft>
              <a:buClr>
                <a:schemeClr val="accent4"/>
              </a:buClr>
              <a:buFont typeface="Arial" panose="020B0604020202020204" pitchFamily="34" charset="0"/>
              <a:buChar char="•"/>
            </a:pPr>
            <a:r>
              <a:rPr lang="en-US" altLang="zh-CN" sz="1600" dirty="0">
                <a:latin typeface="Arial" panose="020B0604020202020204" pitchFamily="34" charset="0"/>
                <a:ea typeface="Inter Display Medium" panose="02000503000000020004" pitchFamily="2" charset="0"/>
                <a:cs typeface="Inter Display Medium" panose="02000503000000020004" pitchFamily="2" charset="0"/>
              </a:rPr>
              <a:t>Kết thúc lâu dài</a:t>
            </a:r>
          </a:p>
          <a:p>
            <a:pPr marL="285750" indent="-285750">
              <a:spcBef>
                <a:spcPts val="150"/>
              </a:spcBef>
              <a:spcAft>
                <a:spcPts val="315"/>
              </a:spcAft>
              <a:buClr>
                <a:schemeClr val="accent4"/>
              </a:buClr>
              <a:buFont typeface="Arial" panose="020B0604020202020204" pitchFamily="34" charset="0"/>
              <a:buChar char="•"/>
            </a:pPr>
            <a:r>
              <a:rPr lang="en-US" altLang="zh-CN" sz="1600" dirty="0">
                <a:effectLst/>
                <a:latin typeface="Arial" panose="020B0604020202020204" pitchFamily="34" charset="0"/>
                <a:ea typeface="Inter Display Medium" panose="02000503000000020004" pitchFamily="2" charset="0"/>
                <a:cs typeface="Inter Display Medium" panose="02000503000000020004" pitchFamily="2" charset="0"/>
              </a:rPr>
              <a:t>Cân bằng tốt</a:t>
            </a:r>
            <a:endParaRPr lang="en-AU" sz="1600" dirty="0">
              <a:effectLst/>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2312926967"/>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map of australia with green borders  Description automatically generated">
            <a:extLst>
              <a:ext uri="{FF2B5EF4-FFF2-40B4-BE49-F238E27FC236}">
                <a16:creationId xmlns:a16="http://schemas.microsoft.com/office/drawing/2014/main" id="{4B3BD40F-CBA9-5245-431F-D427899A996F}"/>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2189485" y="-337795"/>
            <a:ext cx="12403652" cy="7326423"/>
          </a:xfrm>
          <a:prstGeom prst="rect">
            <a:avLst/>
          </a:prstGeom>
        </p:spPr>
      </p:pic>
      <p:sp>
        <p:nvSpPr>
          <p:cNvPr id="16" name="Content Placeholder 2">
            <a:extLst>
              <a:ext uri="{FF2B5EF4-FFF2-40B4-BE49-F238E27FC236}">
                <a16:creationId xmlns:a16="http://schemas.microsoft.com/office/drawing/2014/main" id="{2CA32E62-30F6-8A73-12AF-7B8AB6635615}"/>
              </a:ext>
            </a:extLst>
          </p:cNvPr>
          <p:cNvSpPr txBox="1"/>
          <p:nvPr/>
        </p:nvSpPr>
        <p:spPr>
          <a:xfrm>
            <a:off x="529493" y="2415288"/>
            <a:ext cx="4143845" cy="1559000"/>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342900" indent="-342900">
              <a:spcBef>
                <a:spcPts val="142"/>
              </a:spcBef>
              <a:spcAft>
                <a:spcPts val="225"/>
              </a:spcAft>
              <a:buClr>
                <a:schemeClr val="accent2"/>
              </a:buClr>
              <a:buFont typeface="+mj-lt"/>
              <a:buAutoNum type="arabicPeriod"/>
            </a:pPr>
            <a:r>
              <a:rPr lang="en-US" altLang="zh-CN" sz="1600" dirty="0">
                <a:effectLst/>
                <a:latin typeface="Arial" panose="020B0604020202020204" pitchFamily="34" charset="0"/>
                <a:ea typeface="Inter Display Medium" panose="02000503000000020004" pitchFamily="2" charset="0"/>
                <a:cs typeface="Inter Display Medium" panose="02000503000000020004" pitchFamily="2" charset="0"/>
              </a:rPr>
              <a:t>Adelaide Hills, SA</a:t>
            </a:r>
          </a:p>
          <a:p>
            <a:pPr marL="342900" indent="-342900">
              <a:spcBef>
                <a:spcPts val="142"/>
              </a:spcBef>
              <a:spcAft>
                <a:spcPts val="225"/>
              </a:spcAft>
              <a:buClr>
                <a:schemeClr val="accent2"/>
              </a:buClr>
              <a:buFont typeface="+mj-lt"/>
              <a:buAutoNum type="arabicPeriod"/>
            </a:pPr>
            <a:r>
              <a:rPr lang="en-US" altLang="zh-CN" sz="1600" dirty="0">
                <a:effectLst/>
                <a:latin typeface="Arial" panose="020B0604020202020204" pitchFamily="34" charset="0"/>
                <a:ea typeface="Inter Display Medium" panose="02000503000000020004" pitchFamily="2" charset="0"/>
                <a:cs typeface="Inter Display Medium" panose="02000503000000020004" pitchFamily="2" charset="0"/>
              </a:rPr>
              <a:t>Thung lũng Barossa, SA</a:t>
            </a:r>
          </a:p>
          <a:p>
            <a:pPr marL="342900" indent="-342900">
              <a:spcBef>
                <a:spcPts val="142"/>
              </a:spcBef>
              <a:spcAft>
                <a:spcPts val="225"/>
              </a:spcAft>
              <a:buClr>
                <a:schemeClr val="accent2"/>
              </a:buClr>
              <a:buFont typeface="+mj-lt"/>
              <a:buAutoNum type="arabicPeriod"/>
            </a:pPr>
            <a:r>
              <a:rPr lang="en-US" altLang="zh-CN" sz="1600" dirty="0">
                <a:effectLst/>
                <a:latin typeface="Arial" panose="020B0604020202020204" pitchFamily="34" charset="0"/>
                <a:ea typeface="Inter Display Medium" panose="02000503000000020004" pitchFamily="2" charset="0"/>
                <a:cs typeface="Inter Display Medium" panose="02000503000000020004" pitchFamily="2" charset="0"/>
              </a:rPr>
              <a:t>Quận Canberra, ACT</a:t>
            </a:r>
          </a:p>
          <a:p>
            <a:pPr marL="342900" indent="-342900">
              <a:spcBef>
                <a:spcPts val="142"/>
              </a:spcBef>
              <a:spcAft>
                <a:spcPts val="225"/>
              </a:spcAft>
              <a:buClr>
                <a:schemeClr val="accent2"/>
              </a:buClr>
              <a:buFont typeface="+mj-lt"/>
              <a:buAutoNum type="arabicPeriod"/>
            </a:pPr>
            <a:r>
              <a:rPr lang="en-US" altLang="zh-CN" sz="1600" dirty="0">
                <a:effectLst/>
                <a:latin typeface="Arial" panose="020B0604020202020204" pitchFamily="34" charset="0"/>
                <a:ea typeface="Inter Display Medium" panose="02000503000000020004" pitchFamily="2" charset="0"/>
                <a:cs typeface="Inter Display Medium" panose="02000503000000020004" pitchFamily="2" charset="0"/>
              </a:rPr>
              <a:t>Thung lũng Clare, SA</a:t>
            </a:r>
          </a:p>
          <a:p>
            <a:pPr marL="342900" indent="-342900">
              <a:spcBef>
                <a:spcPts val="142"/>
              </a:spcBef>
              <a:spcAft>
                <a:spcPts val="225"/>
              </a:spcAft>
              <a:buClr>
                <a:schemeClr val="accent2"/>
              </a:buClr>
              <a:buFont typeface="+mj-lt"/>
              <a:buAutoNum type="arabicPeriod"/>
            </a:pPr>
            <a:r>
              <a:rPr lang="en-US" altLang="zh-CN" sz="1600" dirty="0">
                <a:effectLst/>
                <a:latin typeface="Arial" panose="020B0604020202020204" pitchFamily="34" charset="0"/>
                <a:ea typeface="Inter Display Medium" panose="02000503000000020004" pitchFamily="2" charset="0"/>
                <a:cs typeface="Inter Display Medium" panose="02000503000000020004" pitchFamily="2" charset="0"/>
              </a:rPr>
              <a:t>Coonawarra, SA</a:t>
            </a:r>
          </a:p>
          <a:p>
            <a:pPr marL="342900" indent="-342900">
              <a:spcBef>
                <a:spcPts val="142"/>
              </a:spcBef>
              <a:spcAft>
                <a:spcPts val="225"/>
              </a:spcAft>
              <a:buClr>
                <a:schemeClr val="accent2"/>
              </a:buClr>
              <a:buFont typeface="+mj-lt"/>
              <a:buAutoNum type="arabicPeriod"/>
            </a:pPr>
            <a:r>
              <a:rPr lang="en-US" altLang="zh-CN" sz="1600" dirty="0">
                <a:effectLst/>
                <a:latin typeface="Arial" panose="020B0604020202020204" pitchFamily="34" charset="0"/>
                <a:ea typeface="Inter Display Medium" panose="02000503000000020004" pitchFamily="2" charset="0"/>
                <a:cs typeface="Inter Display Medium" panose="02000503000000020004" pitchFamily="2" charset="0"/>
              </a:rPr>
              <a:t>Heathcote, VIC</a:t>
            </a:r>
          </a:p>
          <a:p>
            <a:pPr marL="342900" indent="-342900">
              <a:spcBef>
                <a:spcPts val="142"/>
              </a:spcBef>
              <a:spcAft>
                <a:spcPts val="225"/>
              </a:spcAft>
              <a:buClr>
                <a:schemeClr val="accent2"/>
              </a:buClr>
              <a:buFont typeface="+mj-lt"/>
              <a:buAutoNum type="arabicPeriod"/>
            </a:pPr>
            <a:r>
              <a:rPr lang="en-US" altLang="zh-CN" sz="1600" dirty="0">
                <a:effectLst/>
                <a:latin typeface="Arial" panose="020B0604020202020204" pitchFamily="34" charset="0"/>
                <a:ea typeface="Inter Display Medium" panose="02000503000000020004" pitchFamily="2" charset="0"/>
                <a:cs typeface="Inter Display Medium" panose="02000503000000020004" pitchFamily="2" charset="0"/>
              </a:rPr>
              <a:t>Thung lũng Hunter, NSW</a:t>
            </a:r>
          </a:p>
          <a:p>
            <a:pPr marL="342900" indent="-342900">
              <a:spcBef>
                <a:spcPts val="142"/>
              </a:spcBef>
              <a:spcAft>
                <a:spcPts val="225"/>
              </a:spcAft>
              <a:buClr>
                <a:schemeClr val="accent2"/>
              </a:buClr>
              <a:buFont typeface="+mj-lt"/>
              <a:buAutoNum type="arabicPeriod"/>
            </a:pPr>
            <a:r>
              <a:rPr lang="en-US" altLang="zh-CN" sz="1600" dirty="0">
                <a:effectLst/>
                <a:latin typeface="Arial" panose="020B0604020202020204" pitchFamily="34" charset="0"/>
                <a:ea typeface="Inter Display Medium" panose="02000503000000020004" pitchFamily="2" charset="0"/>
                <a:cs typeface="Inter Display Medium" panose="02000503000000020004" pitchFamily="2" charset="0"/>
              </a:rPr>
              <a:t>Margaret River, WA</a:t>
            </a:r>
          </a:p>
          <a:p>
            <a:pPr marL="342900" indent="-342900">
              <a:spcBef>
                <a:spcPts val="142"/>
              </a:spcBef>
              <a:spcAft>
                <a:spcPts val="225"/>
              </a:spcAft>
              <a:buClr>
                <a:schemeClr val="accent2"/>
              </a:buClr>
              <a:buFont typeface="+mj-lt"/>
              <a:buAutoNum type="arabicPeriod"/>
            </a:pPr>
            <a:r>
              <a:rPr lang="en-US" altLang="zh-CN" sz="1600" dirty="0">
                <a:effectLst/>
                <a:latin typeface="Arial" panose="020B0604020202020204" pitchFamily="34" charset="0"/>
                <a:ea typeface="Inter Display Medium" panose="02000503000000020004" pitchFamily="2" charset="0"/>
                <a:cs typeface="Inter Display Medium" panose="02000503000000020004" pitchFamily="2" charset="0"/>
              </a:rPr>
              <a:t>McLaren Vale, SA</a:t>
            </a:r>
          </a:p>
          <a:p>
            <a:pPr marL="342900" indent="-342900">
              <a:spcBef>
                <a:spcPts val="142"/>
              </a:spcBef>
              <a:spcAft>
                <a:spcPts val="225"/>
              </a:spcAft>
              <a:buClr>
                <a:schemeClr val="accent2"/>
              </a:buClr>
              <a:buFont typeface="+mj-lt"/>
              <a:buAutoNum type="arabicPeriod"/>
            </a:pPr>
            <a:r>
              <a:rPr lang="en-US" altLang="zh-CN" sz="1600" dirty="0">
                <a:effectLst/>
                <a:latin typeface="Arial" panose="020B0604020202020204" pitchFamily="34" charset="0"/>
                <a:ea typeface="Inter Display Medium" panose="02000503000000020004" pitchFamily="2" charset="0"/>
                <a:cs typeface="Inter Display Medium" panose="02000503000000020004" pitchFamily="2" charset="0"/>
              </a:rPr>
              <a:t>Mornington </a:t>
            </a:r>
            <a:r>
              <a:rPr lang="en-US" altLang="zh-CN" sz="1600" dirty="0" err="1">
                <a:effectLst/>
                <a:latin typeface="Arial" panose="020B0604020202020204" pitchFamily="34" charset="0"/>
                <a:ea typeface="Inter Display Medium" panose="02000503000000020004" pitchFamily="2" charset="0"/>
                <a:cs typeface="Inter Display Medium" panose="02000503000000020004" pitchFamily="2" charset="0"/>
              </a:rPr>
              <a:t>Pennisula</a:t>
            </a:r>
            <a:r>
              <a:rPr lang="en-US" altLang="zh-CN" sz="1600" dirty="0">
                <a:effectLst/>
                <a:latin typeface="Arial" panose="020B0604020202020204" pitchFamily="34" charset="0"/>
                <a:ea typeface="Inter Display Medium" panose="02000503000000020004" pitchFamily="2" charset="0"/>
                <a:cs typeface="Inter Display Medium" panose="02000503000000020004" pitchFamily="2" charset="0"/>
              </a:rPr>
              <a:t>, VIC</a:t>
            </a:r>
          </a:p>
          <a:p>
            <a:pPr marL="342900" indent="-342900">
              <a:spcBef>
                <a:spcPts val="142"/>
              </a:spcBef>
              <a:spcAft>
                <a:spcPts val="225"/>
              </a:spcAft>
              <a:buClr>
                <a:schemeClr val="accent2"/>
              </a:buClr>
              <a:buFont typeface="+mj-lt"/>
              <a:buAutoNum type="arabicPeriod"/>
            </a:pPr>
            <a:r>
              <a:rPr lang="en-US" altLang="zh-CN" sz="1600" dirty="0">
                <a:effectLst/>
                <a:latin typeface="Arial" panose="020B0604020202020204" pitchFamily="34" charset="0"/>
                <a:ea typeface="Inter Display Medium" panose="02000503000000020004" pitchFamily="2" charset="0"/>
                <a:cs typeface="Inter Display Medium" panose="02000503000000020004" pitchFamily="2" charset="0"/>
              </a:rPr>
              <a:t>Tasmania</a:t>
            </a:r>
          </a:p>
          <a:p>
            <a:pPr marL="342900" indent="-342900">
              <a:spcBef>
                <a:spcPts val="142"/>
              </a:spcBef>
              <a:spcAft>
                <a:spcPts val="225"/>
              </a:spcAft>
              <a:buClr>
                <a:schemeClr val="accent2"/>
              </a:buClr>
              <a:buFont typeface="+mj-lt"/>
              <a:buAutoNum type="arabicPeriod"/>
            </a:pPr>
            <a:r>
              <a:rPr lang="en-US" altLang="zh-CN" sz="1600" dirty="0">
                <a:effectLst/>
                <a:latin typeface="Arial" panose="020B0604020202020204" pitchFamily="34" charset="0"/>
                <a:ea typeface="Inter Display Medium" panose="02000503000000020004" pitchFamily="2" charset="0"/>
                <a:cs typeface="Inter Display Medium" panose="02000503000000020004" pitchFamily="2" charset="0"/>
              </a:rPr>
              <a:t>Thung lũng Yarra, VIC</a:t>
            </a:r>
          </a:p>
        </p:txBody>
      </p:sp>
      <p:sp>
        <p:nvSpPr>
          <p:cNvPr id="17" name="Oval 16">
            <a:extLst>
              <a:ext uri="{FF2B5EF4-FFF2-40B4-BE49-F238E27FC236}">
                <a16:creationId xmlns:a16="http://schemas.microsoft.com/office/drawing/2014/main" id="{25D72E8E-2F8E-A4CA-5B7C-767E1EF4E3D4}"/>
              </a:ext>
            </a:extLst>
          </p:cNvPr>
          <p:cNvSpPr/>
          <p:nvPr/>
        </p:nvSpPr>
        <p:spPr>
          <a:xfrm>
            <a:off x="8714411" y="4683941"/>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zh-CN" altLang="en-US" sz="1200" dirty="0">
                <a:solidFill>
                  <a:schemeClr val="accent2"/>
                </a:solidFill>
                <a:latin typeface="Arial" panose="020B0604020202020204" pitchFamily="34" charset="0"/>
              </a:rPr>
              <a:t>1</a:t>
            </a:r>
          </a:p>
        </p:txBody>
      </p:sp>
      <p:sp>
        <p:nvSpPr>
          <p:cNvPr id="20" name="Oval 19">
            <a:extLst>
              <a:ext uri="{FF2B5EF4-FFF2-40B4-BE49-F238E27FC236}">
                <a16:creationId xmlns:a16="http://schemas.microsoft.com/office/drawing/2014/main" id="{A76834AE-E319-F6B1-6A85-E1CD1845CB83}"/>
              </a:ext>
            </a:extLst>
          </p:cNvPr>
          <p:cNvSpPr/>
          <p:nvPr/>
        </p:nvSpPr>
        <p:spPr>
          <a:xfrm>
            <a:off x="8579437" y="4565324"/>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zh-CN" altLang="en-US" sz="1200" dirty="0">
                <a:solidFill>
                  <a:schemeClr val="accent2"/>
                </a:solidFill>
                <a:latin typeface="Arial" panose="020B0604020202020204" pitchFamily="34" charset="0"/>
              </a:rPr>
              <a:t>2</a:t>
            </a:r>
          </a:p>
        </p:txBody>
      </p:sp>
      <p:sp>
        <p:nvSpPr>
          <p:cNvPr id="22" name="Oval 21">
            <a:extLst>
              <a:ext uri="{FF2B5EF4-FFF2-40B4-BE49-F238E27FC236}">
                <a16:creationId xmlns:a16="http://schemas.microsoft.com/office/drawing/2014/main" id="{0BC096C1-481C-A11F-EC17-740E8EDC2919}"/>
              </a:ext>
            </a:extLst>
          </p:cNvPr>
          <p:cNvSpPr/>
          <p:nvPr/>
        </p:nvSpPr>
        <p:spPr>
          <a:xfrm>
            <a:off x="8646924" y="4387399"/>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zh-CN" altLang="en-US" sz="1200" dirty="0">
                <a:solidFill>
                  <a:schemeClr val="accent2"/>
                </a:solidFill>
                <a:latin typeface="Arial" panose="020B0604020202020204" pitchFamily="34" charset="0"/>
              </a:rPr>
              <a:t>4</a:t>
            </a:r>
          </a:p>
        </p:txBody>
      </p:sp>
      <p:sp>
        <p:nvSpPr>
          <p:cNvPr id="26" name="Oval 25">
            <a:extLst>
              <a:ext uri="{FF2B5EF4-FFF2-40B4-BE49-F238E27FC236}">
                <a16:creationId xmlns:a16="http://schemas.microsoft.com/office/drawing/2014/main" id="{FB35CB6D-F05F-B509-43C5-39E4592FB0A6}"/>
              </a:ext>
            </a:extLst>
          </p:cNvPr>
          <p:cNvSpPr/>
          <p:nvPr/>
        </p:nvSpPr>
        <p:spPr>
          <a:xfrm>
            <a:off x="8568731" y="4844434"/>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zh-CN" altLang="en-US" sz="1200" dirty="0">
                <a:solidFill>
                  <a:schemeClr val="accent2"/>
                </a:solidFill>
                <a:latin typeface="Arial" panose="020B0604020202020204" pitchFamily="34" charset="0"/>
              </a:rPr>
              <a:t>9</a:t>
            </a:r>
          </a:p>
        </p:txBody>
      </p:sp>
      <p:sp>
        <p:nvSpPr>
          <p:cNvPr id="28" name="Oval 27">
            <a:extLst>
              <a:ext uri="{FF2B5EF4-FFF2-40B4-BE49-F238E27FC236}">
                <a16:creationId xmlns:a16="http://schemas.microsoft.com/office/drawing/2014/main" id="{E3C6A66C-1DE5-6481-0CFC-9EB9CBDC1F9E}"/>
              </a:ext>
            </a:extLst>
          </p:cNvPr>
          <p:cNvSpPr/>
          <p:nvPr/>
        </p:nvSpPr>
        <p:spPr>
          <a:xfrm>
            <a:off x="8833027" y="5092455"/>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zh-CN" altLang="en-US" sz="1200" dirty="0">
                <a:solidFill>
                  <a:schemeClr val="accent2"/>
                </a:solidFill>
                <a:latin typeface="Arial" panose="020B0604020202020204" pitchFamily="34" charset="0"/>
              </a:rPr>
              <a:t>5</a:t>
            </a:r>
          </a:p>
        </p:txBody>
      </p:sp>
      <p:sp>
        <p:nvSpPr>
          <p:cNvPr id="31" name="Oval 30">
            <a:extLst>
              <a:ext uri="{FF2B5EF4-FFF2-40B4-BE49-F238E27FC236}">
                <a16:creationId xmlns:a16="http://schemas.microsoft.com/office/drawing/2014/main" id="{49CB4AFA-CE9C-DAFF-70C4-937034DBD942}"/>
              </a:ext>
            </a:extLst>
          </p:cNvPr>
          <p:cNvSpPr/>
          <p:nvPr/>
        </p:nvSpPr>
        <p:spPr>
          <a:xfrm>
            <a:off x="10207645" y="4802558"/>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zh-CN" altLang="en-US" sz="1200" dirty="0">
                <a:solidFill>
                  <a:schemeClr val="accent2"/>
                </a:solidFill>
                <a:latin typeface="Arial" panose="020B0604020202020204" pitchFamily="34" charset="0"/>
              </a:rPr>
              <a:t>3</a:t>
            </a:r>
          </a:p>
        </p:txBody>
      </p:sp>
      <p:sp>
        <p:nvSpPr>
          <p:cNvPr id="34" name="Oval 33">
            <a:extLst>
              <a:ext uri="{FF2B5EF4-FFF2-40B4-BE49-F238E27FC236}">
                <a16:creationId xmlns:a16="http://schemas.microsoft.com/office/drawing/2014/main" id="{25F58054-837B-3CA6-CA9D-C690DCF0D17B}"/>
              </a:ext>
            </a:extLst>
          </p:cNvPr>
          <p:cNvSpPr/>
          <p:nvPr/>
        </p:nvSpPr>
        <p:spPr>
          <a:xfrm>
            <a:off x="9472401" y="5094122"/>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zh-CN" altLang="en-US" sz="1200" dirty="0">
                <a:solidFill>
                  <a:schemeClr val="accent2"/>
                </a:solidFill>
                <a:latin typeface="Arial" panose="020B0604020202020204" pitchFamily="34" charset="0"/>
              </a:rPr>
              <a:t>6</a:t>
            </a:r>
          </a:p>
        </p:txBody>
      </p:sp>
      <p:sp>
        <p:nvSpPr>
          <p:cNvPr id="36" name="Oval 35">
            <a:extLst>
              <a:ext uri="{FF2B5EF4-FFF2-40B4-BE49-F238E27FC236}">
                <a16:creationId xmlns:a16="http://schemas.microsoft.com/office/drawing/2014/main" id="{FECE0780-B438-E9EC-E208-9D92C2230DD3}"/>
              </a:ext>
            </a:extLst>
          </p:cNvPr>
          <p:cNvSpPr/>
          <p:nvPr/>
        </p:nvSpPr>
        <p:spPr>
          <a:xfrm>
            <a:off x="9621206" y="5376468"/>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AU" sz="1200" dirty="0">
              <a:solidFill>
                <a:schemeClr val="accent2"/>
              </a:solidFill>
              <a:latin typeface="Arial" panose="020B0604020202020204" pitchFamily="34" charset="0"/>
            </a:endParaRPr>
          </a:p>
        </p:txBody>
      </p:sp>
      <p:sp>
        <p:nvSpPr>
          <p:cNvPr id="40" name="Oval 39">
            <a:extLst>
              <a:ext uri="{FF2B5EF4-FFF2-40B4-BE49-F238E27FC236}">
                <a16:creationId xmlns:a16="http://schemas.microsoft.com/office/drawing/2014/main" id="{683C0A72-8F6A-3D60-67C7-48A2DE5B3D94}"/>
              </a:ext>
            </a:extLst>
          </p:cNvPr>
          <p:cNvSpPr/>
          <p:nvPr/>
        </p:nvSpPr>
        <p:spPr>
          <a:xfrm>
            <a:off x="9516668" y="5510586"/>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AU" sz="1200" dirty="0">
              <a:solidFill>
                <a:schemeClr val="accent2"/>
              </a:solidFill>
              <a:latin typeface="Arial" panose="020B0604020202020204" pitchFamily="34" charset="0"/>
            </a:endParaRPr>
          </a:p>
        </p:txBody>
      </p:sp>
      <p:sp>
        <p:nvSpPr>
          <p:cNvPr id="42" name="Oval 41">
            <a:extLst>
              <a:ext uri="{FF2B5EF4-FFF2-40B4-BE49-F238E27FC236}">
                <a16:creationId xmlns:a16="http://schemas.microsoft.com/office/drawing/2014/main" id="{200A4139-F727-2CC8-B091-220E63B33A59}"/>
              </a:ext>
            </a:extLst>
          </p:cNvPr>
          <p:cNvSpPr/>
          <p:nvPr/>
        </p:nvSpPr>
        <p:spPr>
          <a:xfrm>
            <a:off x="9709634" y="6249207"/>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AU" sz="1200" dirty="0">
              <a:solidFill>
                <a:schemeClr val="accent2"/>
              </a:solidFill>
              <a:latin typeface="Arial" panose="020B0604020202020204" pitchFamily="34" charset="0"/>
            </a:endParaRPr>
          </a:p>
        </p:txBody>
      </p:sp>
      <p:sp>
        <p:nvSpPr>
          <p:cNvPr id="43" name="TextBox 42">
            <a:extLst>
              <a:ext uri="{FF2B5EF4-FFF2-40B4-BE49-F238E27FC236}">
                <a16:creationId xmlns:a16="http://schemas.microsoft.com/office/drawing/2014/main" id="{4BCB9534-482C-C830-4F97-226661EC75F5}"/>
              </a:ext>
            </a:extLst>
          </p:cNvPr>
          <p:cNvSpPr txBox="1"/>
          <p:nvPr/>
        </p:nvSpPr>
        <p:spPr>
          <a:xfrm>
            <a:off x="9686090" y="6255720"/>
            <a:ext cx="521555" cy="246221"/>
          </a:xfrm>
          <a:prstGeom prst="rect">
            <a:avLst/>
          </a:prstGeom>
          <a:noFill/>
        </p:spPr>
        <p:txBody>
          <a:bodyPr wrap="square" rtlCol="0">
            <a:spAutoFit/>
          </a:bodyPr>
          <a:lstStyle/>
          <a:p>
            <a:pPr algn="l"/>
            <a:r>
              <a:rPr lang="zh-CN" altLang="en-US" sz="10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11</a:t>
            </a:r>
          </a:p>
        </p:txBody>
      </p:sp>
      <p:sp>
        <p:nvSpPr>
          <p:cNvPr id="44" name="Oval 43">
            <a:extLst>
              <a:ext uri="{FF2B5EF4-FFF2-40B4-BE49-F238E27FC236}">
                <a16:creationId xmlns:a16="http://schemas.microsoft.com/office/drawing/2014/main" id="{9707871C-44AC-6EFE-E801-734A924485C1}"/>
              </a:ext>
            </a:extLst>
          </p:cNvPr>
          <p:cNvSpPr/>
          <p:nvPr/>
        </p:nvSpPr>
        <p:spPr>
          <a:xfrm>
            <a:off x="10621288" y="4427882"/>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zh-CN" altLang="en-US" sz="1200" dirty="0">
                <a:solidFill>
                  <a:schemeClr val="accent2"/>
                </a:solidFill>
                <a:latin typeface="Arial" panose="020B0604020202020204" pitchFamily="34" charset="0"/>
              </a:rPr>
              <a:t>7</a:t>
            </a:r>
          </a:p>
        </p:txBody>
      </p:sp>
      <p:sp>
        <p:nvSpPr>
          <p:cNvPr id="45" name="Oval 44">
            <a:extLst>
              <a:ext uri="{FF2B5EF4-FFF2-40B4-BE49-F238E27FC236}">
                <a16:creationId xmlns:a16="http://schemas.microsoft.com/office/drawing/2014/main" id="{631C1970-8861-0EC2-21CE-2674676EA650}"/>
              </a:ext>
            </a:extLst>
          </p:cNvPr>
          <p:cNvSpPr/>
          <p:nvPr/>
        </p:nvSpPr>
        <p:spPr>
          <a:xfrm>
            <a:off x="4673338" y="4802558"/>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zh-CN" altLang="en-US" sz="1200" dirty="0">
                <a:solidFill>
                  <a:schemeClr val="accent2"/>
                </a:solidFill>
                <a:latin typeface="Arial" panose="020B0604020202020204" pitchFamily="34" charset="0"/>
              </a:rPr>
              <a:t>8</a:t>
            </a: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706864"/>
            <a:ext cx="5685593" cy="964128"/>
          </a:xfrm>
        </p:spPr>
        <p:txBody>
          <a:bodyPr/>
          <a:lstStyle/>
          <a:p>
            <a:pPr>
              <a:lnSpc>
                <a:spcPct val="100000"/>
              </a:lnSpc>
            </a:pPr>
            <a:r>
              <a:rPr lang="en-US" altLang="zh-CN" sz="3000" b="1" dirty="0">
                <a:solidFill>
                  <a:schemeClr val="bg2"/>
                </a:solidFill>
              </a:rPr>
              <a:t>CÁC VÙNG RƯỢU VANG
 NỔI TIẾNG CỦA ÚC</a:t>
            </a:r>
          </a:p>
        </p:txBody>
      </p:sp>
      <p:sp>
        <p:nvSpPr>
          <p:cNvPr id="37" name="TextBox 36">
            <a:extLst>
              <a:ext uri="{FF2B5EF4-FFF2-40B4-BE49-F238E27FC236}">
                <a16:creationId xmlns:a16="http://schemas.microsoft.com/office/drawing/2014/main" id="{53A34274-0198-D59A-032E-CD0140C362FE}"/>
              </a:ext>
            </a:extLst>
          </p:cNvPr>
          <p:cNvSpPr txBox="1"/>
          <p:nvPr/>
        </p:nvSpPr>
        <p:spPr>
          <a:xfrm>
            <a:off x="9597661" y="5371973"/>
            <a:ext cx="521555" cy="246221"/>
          </a:xfrm>
          <a:prstGeom prst="rect">
            <a:avLst/>
          </a:prstGeom>
          <a:noFill/>
        </p:spPr>
        <p:txBody>
          <a:bodyPr wrap="square" rtlCol="0">
            <a:spAutoFit/>
          </a:bodyPr>
          <a:lstStyle/>
          <a:p>
            <a:pPr algn="l"/>
            <a:r>
              <a:rPr lang="zh-CN" altLang="en-US" sz="10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12</a:t>
            </a:r>
          </a:p>
        </p:txBody>
      </p:sp>
      <p:sp>
        <p:nvSpPr>
          <p:cNvPr id="4" name="TextBox 3">
            <a:extLst>
              <a:ext uri="{FF2B5EF4-FFF2-40B4-BE49-F238E27FC236}">
                <a16:creationId xmlns:a16="http://schemas.microsoft.com/office/drawing/2014/main" id="{5A3A3532-F223-D818-3C68-0C9199BC5851}"/>
              </a:ext>
            </a:extLst>
          </p:cNvPr>
          <p:cNvSpPr txBox="1"/>
          <p:nvPr/>
        </p:nvSpPr>
        <p:spPr>
          <a:xfrm>
            <a:off x="9480186" y="5505323"/>
            <a:ext cx="521555" cy="246221"/>
          </a:xfrm>
          <a:prstGeom prst="rect">
            <a:avLst/>
          </a:prstGeom>
          <a:noFill/>
        </p:spPr>
        <p:txBody>
          <a:bodyPr wrap="square" rtlCol="0">
            <a:spAutoFit/>
          </a:bodyPr>
          <a:lstStyle/>
          <a:p>
            <a:pPr algn="l"/>
            <a:r>
              <a:rPr lang="zh-CN" altLang="en-US" sz="10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10</a:t>
            </a:r>
          </a:p>
        </p:txBody>
      </p:sp>
    </p:spTree>
    <p:extLst>
      <p:ext uri="{BB962C8B-B14F-4D97-AF65-F5344CB8AC3E}">
        <p14:creationId xmlns:p14="http://schemas.microsoft.com/office/powerpoint/2010/main" val="4738568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D6A1-0392-1153-1208-459B454AED60}"/>
            </a:ext>
          </a:extLst>
        </p:cNvPr>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4D826D2D-8FEF-7D29-9887-2C0C165A339C}"/>
              </a:ext>
            </a:extLst>
          </p:cNvPr>
          <p:cNvPicPr>
            <a:picLocks noChangeAspect="1"/>
          </p:cNvPicPr>
          <p:nvPr/>
        </p:nvPicPr>
        <p:blipFill>
          <a:blip r:embed="rId3"/>
          <a:srcRect t="7812" b="7812"/>
          <a:stretch/>
        </p:blipFill>
        <p:spPr>
          <a:xfrm>
            <a:off x="4759841" y="4185117"/>
            <a:ext cx="4828990" cy="2716307"/>
          </a:xfrm>
          <a:prstGeom prst="rect">
            <a:avLst/>
          </a:prstGeom>
          <a:solidFill>
            <a:schemeClr val="bg1">
              <a:lumMod val="85000"/>
            </a:schemeClr>
          </a:solidFill>
        </p:spPr>
      </p:pic>
      <p:pic>
        <p:nvPicPr>
          <p:cNvPr id="5" name="Picture Placeholder 5">
            <a:extLst>
              <a:ext uri="{FF2B5EF4-FFF2-40B4-BE49-F238E27FC236}">
                <a16:creationId xmlns:a16="http://schemas.microsoft.com/office/drawing/2014/main" id="{9C810BFE-CCC2-A68E-10D9-F13830F35B7E}"/>
              </a:ext>
            </a:extLst>
          </p:cNvPr>
          <p:cNvPicPr>
            <a:picLocks noChangeAspect="1"/>
          </p:cNvPicPr>
          <p:nvPr/>
        </p:nvPicPr>
        <p:blipFill>
          <a:blip r:embed="rId4"/>
          <a:srcRect t="7555" b="7555"/>
          <a:stretch/>
        </p:blipFill>
        <p:spPr>
          <a:xfrm>
            <a:off x="7363010" y="1401"/>
            <a:ext cx="4828990" cy="2716307"/>
          </a:xfrm>
          <a:prstGeom prst="rect">
            <a:avLst/>
          </a:prstGeom>
          <a:solidFill>
            <a:schemeClr val="bg1">
              <a:lumMod val="85000"/>
            </a:schemeClr>
          </a:solidFill>
        </p:spPr>
      </p:pic>
      <p:pic>
        <p:nvPicPr>
          <p:cNvPr id="7" name="Picture Placeholder 5">
            <a:extLst>
              <a:ext uri="{FF2B5EF4-FFF2-40B4-BE49-F238E27FC236}">
                <a16:creationId xmlns:a16="http://schemas.microsoft.com/office/drawing/2014/main" id="{8C25FB4A-709F-9517-7AA2-27DC593C0FCC}"/>
              </a:ext>
            </a:extLst>
          </p:cNvPr>
          <p:cNvPicPr>
            <a:picLocks noChangeAspect="1"/>
          </p:cNvPicPr>
          <p:nvPr/>
        </p:nvPicPr>
        <p:blipFill>
          <a:blip r:embed="rId5"/>
          <a:srcRect t="7812" b="7812"/>
          <a:stretch/>
        </p:blipFill>
        <p:spPr>
          <a:xfrm>
            <a:off x="-55261" y="2292583"/>
            <a:ext cx="4828990" cy="2716307"/>
          </a:xfrm>
          <a:prstGeom prst="rect">
            <a:avLst/>
          </a:prstGeom>
          <a:solidFill>
            <a:schemeClr val="bg1">
              <a:lumMod val="85000"/>
            </a:schemeClr>
          </a:solidFill>
        </p:spPr>
      </p:pic>
      <p:pic>
        <p:nvPicPr>
          <p:cNvPr id="10" name="Picture Placeholder 5">
            <a:extLst>
              <a:ext uri="{FF2B5EF4-FFF2-40B4-BE49-F238E27FC236}">
                <a16:creationId xmlns:a16="http://schemas.microsoft.com/office/drawing/2014/main" id="{A7B03647-DA10-3A40-0013-244464B832BD}"/>
              </a:ext>
            </a:extLst>
          </p:cNvPr>
          <p:cNvPicPr>
            <a:picLocks noChangeAspect="1"/>
          </p:cNvPicPr>
          <p:nvPr/>
        </p:nvPicPr>
        <p:blipFill>
          <a:blip r:embed="rId6"/>
          <a:srcRect t="12081" r="37683" b="31249"/>
          <a:stretch/>
        </p:blipFill>
        <p:spPr>
          <a:xfrm>
            <a:off x="4740776" y="2292583"/>
            <a:ext cx="2316277" cy="3159569"/>
          </a:xfrm>
          <a:prstGeom prst="rect">
            <a:avLst/>
          </a:prstGeom>
          <a:solidFill>
            <a:schemeClr val="bg1">
              <a:lumMod val="85000"/>
            </a:schemeClr>
          </a:solidFill>
        </p:spPr>
      </p:pic>
      <p:pic>
        <p:nvPicPr>
          <p:cNvPr id="11" name="Picture Placeholder 5">
            <a:extLst>
              <a:ext uri="{FF2B5EF4-FFF2-40B4-BE49-F238E27FC236}">
                <a16:creationId xmlns:a16="http://schemas.microsoft.com/office/drawing/2014/main" id="{D6F8A948-DFE7-61BC-E4AE-BA5CD1DD194D}"/>
              </a:ext>
            </a:extLst>
          </p:cNvPr>
          <p:cNvPicPr>
            <a:picLocks noChangeAspect="1"/>
          </p:cNvPicPr>
          <p:nvPr/>
        </p:nvPicPr>
        <p:blipFill>
          <a:blip r:embed="rId7"/>
          <a:srcRect t="10837" b="10837"/>
          <a:stretch/>
        </p:blipFill>
        <p:spPr>
          <a:xfrm>
            <a:off x="-55261" y="4131000"/>
            <a:ext cx="4889589" cy="2750394"/>
          </a:xfrm>
          <a:prstGeom prst="rect">
            <a:avLst/>
          </a:prstGeom>
          <a:solidFill>
            <a:schemeClr val="bg1">
              <a:lumMod val="85000"/>
            </a:schemeClr>
          </a:solidFill>
        </p:spPr>
      </p:pic>
      <p:pic>
        <p:nvPicPr>
          <p:cNvPr id="13" name="Picture Placeholder 5">
            <a:extLst>
              <a:ext uri="{FF2B5EF4-FFF2-40B4-BE49-F238E27FC236}">
                <a16:creationId xmlns:a16="http://schemas.microsoft.com/office/drawing/2014/main" id="{F6E61BDE-BFDD-4A0C-507B-D7401348D844}"/>
              </a:ext>
            </a:extLst>
          </p:cNvPr>
          <p:cNvPicPr>
            <a:picLocks noChangeAspect="1"/>
          </p:cNvPicPr>
          <p:nvPr/>
        </p:nvPicPr>
        <p:blipFill>
          <a:blip r:embed="rId8"/>
          <a:srcRect t="7670" b="7670"/>
          <a:stretch/>
        </p:blipFill>
        <p:spPr>
          <a:xfrm>
            <a:off x="7049222" y="2292583"/>
            <a:ext cx="5142777" cy="2892812"/>
          </a:xfrm>
          <a:prstGeom prst="rect">
            <a:avLst/>
          </a:prstGeom>
          <a:solidFill>
            <a:schemeClr val="bg1">
              <a:lumMod val="85000"/>
            </a:schemeClr>
          </a:solidFill>
        </p:spPr>
      </p:pic>
      <p:sp>
        <p:nvSpPr>
          <p:cNvPr id="2" name="Title 1">
            <a:extLst>
              <a:ext uri="{FF2B5EF4-FFF2-40B4-BE49-F238E27FC236}">
                <a16:creationId xmlns:a16="http://schemas.microsoft.com/office/drawing/2014/main" id="{232B8878-479B-0311-B69A-C95DB8105607}"/>
              </a:ext>
            </a:extLst>
          </p:cNvPr>
          <p:cNvSpPr>
            <a:spLocks noGrp="1"/>
          </p:cNvSpPr>
          <p:nvPr>
            <p:ph type="title"/>
          </p:nvPr>
        </p:nvSpPr>
        <p:spPr>
          <a:xfrm>
            <a:off x="225194" y="498416"/>
            <a:ext cx="7193079" cy="1927482"/>
          </a:xfrm>
        </p:spPr>
        <p:txBody>
          <a:bodyPr/>
          <a:lstStyle/>
          <a:p>
            <a:r>
              <a:rPr lang="en-US" altLang="zh-CN" sz="5400" b="1" dirty="0">
                <a:solidFill>
                  <a:schemeClr val="accent2"/>
                </a:solidFill>
              </a:rPr>
              <a:t>Giống đơn lẻ so </a:t>
            </a:r>
            <a:r>
              <a:rPr lang="en-US" altLang="zh-CN" sz="5400" b="1" dirty="0" err="1">
                <a:solidFill>
                  <a:schemeClr val="accent2"/>
                </a:solidFill>
              </a:rPr>
              <a:t>với</a:t>
            </a:r>
            <a:r>
              <a:rPr lang="en-US" altLang="zh-CN" sz="5400" b="1" dirty="0">
                <a:solidFill>
                  <a:schemeClr val="accent2"/>
                </a:solidFill>
              </a:rPr>
              <a:t> </a:t>
            </a:r>
            <a:r>
              <a:rPr lang="en-US" altLang="zh-CN" sz="5400" b="1" dirty="0" err="1">
                <a:solidFill>
                  <a:schemeClr val="accent2"/>
                </a:solidFill>
              </a:rPr>
              <a:t>phỐI</a:t>
            </a:r>
            <a:r>
              <a:rPr lang="en-US" altLang="zh-CN" sz="5400" b="1" dirty="0">
                <a:solidFill>
                  <a:schemeClr val="accent2"/>
                </a:solidFill>
              </a:rPr>
              <a:t> trộn</a:t>
            </a:r>
          </a:p>
        </p:txBody>
      </p:sp>
      <p:pic>
        <p:nvPicPr>
          <p:cNvPr id="6" name="Picture Placeholder 5">
            <a:extLst>
              <a:ext uri="{FF2B5EF4-FFF2-40B4-BE49-F238E27FC236}">
                <a16:creationId xmlns:a16="http://schemas.microsoft.com/office/drawing/2014/main" id="{4832C298-F7E3-02A8-0038-89B638457051}"/>
              </a:ext>
            </a:extLst>
          </p:cNvPr>
          <p:cNvPicPr>
            <a:picLocks noGrp="1" noChangeAspect="1"/>
          </p:cNvPicPr>
          <p:nvPr>
            <p:ph type="pic" sz="quarter" idx="10"/>
          </p:nvPr>
        </p:nvPicPr>
        <p:blipFill>
          <a:blip r:embed="rId9"/>
          <a:srcRect l="1358" r="21377"/>
          <a:stretch/>
        </p:blipFill>
        <p:spPr>
          <a:xfrm>
            <a:off x="8322942" y="4165086"/>
            <a:ext cx="3863720" cy="2716307"/>
          </a:xfrm>
        </p:spPr>
      </p:pic>
    </p:spTree>
    <p:extLst>
      <p:ext uri="{BB962C8B-B14F-4D97-AF65-F5344CB8AC3E}">
        <p14:creationId xmlns:p14="http://schemas.microsoft.com/office/powerpoint/2010/main" val="1524702311"/>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D6A1-0392-1153-1208-459B454AED6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A0ACC1C-E21D-567E-2CB7-6F4F8BAB7D44}"/>
              </a:ext>
            </a:extLst>
          </p:cNvPr>
          <p:cNvPicPr>
            <a:picLocks noGrp="1" noRot="1" noChangeAspec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44904"/>
          </a:xfrm>
          <a:prstGeom prst="rect">
            <a:avLst/>
          </a:prstGeom>
        </p:spPr>
      </p:pic>
      <p:sp>
        <p:nvSpPr>
          <p:cNvPr id="2" name="Title 1">
            <a:extLst>
              <a:ext uri="{FF2B5EF4-FFF2-40B4-BE49-F238E27FC236}">
                <a16:creationId xmlns:a16="http://schemas.microsoft.com/office/drawing/2014/main" id="{232B8878-479B-0311-B69A-C95DB8105607}"/>
              </a:ext>
            </a:extLst>
          </p:cNvPr>
          <p:cNvSpPr>
            <a:spLocks noGrp="1"/>
          </p:cNvSpPr>
          <p:nvPr>
            <p:ph type="title"/>
          </p:nvPr>
        </p:nvSpPr>
        <p:spPr>
          <a:xfrm>
            <a:off x="225194" y="498416"/>
            <a:ext cx="11590288" cy="702855"/>
          </a:xfrm>
        </p:spPr>
        <p:txBody>
          <a:bodyPr/>
          <a:lstStyle/>
          <a:p>
            <a:r>
              <a:rPr lang="en-US" altLang="zh-CN" sz="5400" b="1" dirty="0">
                <a:solidFill>
                  <a:schemeClr val="accent2"/>
                </a:solidFill>
              </a:rPr>
              <a:t>NHIỆT ĐỘ PHỤC VỤ RƯỢU VANG</a:t>
            </a:r>
          </a:p>
        </p:txBody>
      </p:sp>
      <p:cxnSp>
        <p:nvCxnSpPr>
          <p:cNvPr id="33" name="Straight Connector 32">
            <a:extLst>
              <a:ext uri="{FF2B5EF4-FFF2-40B4-BE49-F238E27FC236}">
                <a16:creationId xmlns:a16="http://schemas.microsoft.com/office/drawing/2014/main" id="{828D30A6-A6C6-5C7B-5A71-5C6DFD64703A}"/>
              </a:ext>
            </a:extLst>
          </p:cNvPr>
          <p:cNvCxnSpPr>
            <a:cxnSpLocks/>
          </p:cNvCxnSpPr>
          <p:nvPr/>
        </p:nvCxnSpPr>
        <p:spPr>
          <a:xfrm>
            <a:off x="739435" y="2489623"/>
            <a:ext cx="33617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object 58">
            <a:extLst>
              <a:ext uri="{FF2B5EF4-FFF2-40B4-BE49-F238E27FC236}">
                <a16:creationId xmlns:a16="http://schemas.microsoft.com/office/drawing/2014/main" id="{06DE2421-9004-BD9A-88B3-5D7E981CFA93}"/>
              </a:ext>
            </a:extLst>
          </p:cNvPr>
          <p:cNvSpPr txBox="1"/>
          <p:nvPr/>
        </p:nvSpPr>
        <p:spPr>
          <a:xfrm>
            <a:off x="1326052" y="1472778"/>
            <a:ext cx="2102795" cy="858568"/>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US" altLang="zh-CN" sz="1600" b="1"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RƯỢU VANG SỦI TĂM</a:t>
            </a:r>
          </a:p>
          <a:p>
            <a:pPr algn="ctr">
              <a:spcBef>
                <a:spcPts val="158"/>
              </a:spcBef>
              <a:spcAft>
                <a:spcPts val="638"/>
              </a:spcAft>
            </a:pPr>
            <a:r>
              <a:rPr lang="en-US" altLang="zh-CN" sz="1600" b="1" dirty="0">
                <a:solidFill>
                  <a:schemeClr val="accent3"/>
                </a:solidFill>
                <a:effectLst/>
                <a:latin typeface="Arial" panose="020B0604020202020204" pitchFamily="34" charset="0"/>
                <a:ea typeface="Inter Display" panose="02000503000000020004" pitchFamily="2" charset="0"/>
                <a:cs typeface="Arial" panose="020B0604020202020204" pitchFamily="34" charset="0"/>
              </a:rPr>
              <a:t>SIÊU LẠNH</a:t>
            </a:r>
          </a:p>
        </p:txBody>
      </p:sp>
      <p:cxnSp>
        <p:nvCxnSpPr>
          <p:cNvPr id="38" name="Straight Connector 37">
            <a:extLst>
              <a:ext uri="{FF2B5EF4-FFF2-40B4-BE49-F238E27FC236}">
                <a16:creationId xmlns:a16="http://schemas.microsoft.com/office/drawing/2014/main" id="{ECD1FD2D-0C95-7DC6-FB02-8DB3C76C2691}"/>
              </a:ext>
            </a:extLst>
          </p:cNvPr>
          <p:cNvCxnSpPr>
            <a:cxnSpLocks/>
          </p:cNvCxnSpPr>
          <p:nvPr/>
        </p:nvCxnSpPr>
        <p:spPr>
          <a:xfrm>
            <a:off x="739435" y="2331346"/>
            <a:ext cx="0" cy="252000"/>
          </a:xfrm>
          <a:prstGeom prst="line">
            <a:avLst/>
          </a:prstGeom>
          <a:ln w="15875"/>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6BE6E25A-CF7C-3861-292D-68854F919168}"/>
              </a:ext>
            </a:extLst>
          </p:cNvPr>
          <p:cNvCxnSpPr>
            <a:cxnSpLocks/>
          </p:cNvCxnSpPr>
          <p:nvPr/>
        </p:nvCxnSpPr>
        <p:spPr>
          <a:xfrm>
            <a:off x="4101198" y="2331346"/>
            <a:ext cx="0" cy="252000"/>
          </a:xfrm>
          <a:prstGeom prst="line">
            <a:avLst/>
          </a:prstGeom>
          <a:ln w="15875"/>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D45576AB-736E-D104-9768-85629BD48869}"/>
              </a:ext>
            </a:extLst>
          </p:cNvPr>
          <p:cNvCxnSpPr>
            <a:cxnSpLocks/>
          </p:cNvCxnSpPr>
          <p:nvPr/>
        </p:nvCxnSpPr>
        <p:spPr>
          <a:xfrm>
            <a:off x="2083379" y="5264200"/>
            <a:ext cx="480151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07C2194-EA6D-D0A6-B440-20CF1DDCD999}"/>
              </a:ext>
            </a:extLst>
          </p:cNvPr>
          <p:cNvCxnSpPr>
            <a:cxnSpLocks/>
          </p:cNvCxnSpPr>
          <p:nvPr/>
        </p:nvCxnSpPr>
        <p:spPr>
          <a:xfrm>
            <a:off x="2083379" y="5105923"/>
            <a:ext cx="0" cy="252000"/>
          </a:xfrm>
          <a:prstGeom prst="line">
            <a:avLst/>
          </a:prstGeom>
          <a:ln w="15875"/>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6BFC6DCF-1C14-DB25-377C-ED4C289E505E}"/>
              </a:ext>
            </a:extLst>
          </p:cNvPr>
          <p:cNvCxnSpPr>
            <a:cxnSpLocks/>
          </p:cNvCxnSpPr>
          <p:nvPr/>
        </p:nvCxnSpPr>
        <p:spPr>
          <a:xfrm>
            <a:off x="6887545" y="5105923"/>
            <a:ext cx="0" cy="252000"/>
          </a:xfrm>
          <a:prstGeom prst="line">
            <a:avLst/>
          </a:prstGeom>
          <a:ln w="15875"/>
        </p:spPr>
        <p:style>
          <a:lnRef idx="1">
            <a:schemeClr val="dk1"/>
          </a:lnRef>
          <a:fillRef idx="0">
            <a:schemeClr val="dk1"/>
          </a:fillRef>
          <a:effectRef idx="0">
            <a:schemeClr val="dk1"/>
          </a:effectRef>
          <a:fontRef idx="minor">
            <a:schemeClr val="tx1"/>
          </a:fontRef>
        </p:style>
      </p:cxnSp>
      <p:sp>
        <p:nvSpPr>
          <p:cNvPr id="45" name="object 58">
            <a:extLst>
              <a:ext uri="{FF2B5EF4-FFF2-40B4-BE49-F238E27FC236}">
                <a16:creationId xmlns:a16="http://schemas.microsoft.com/office/drawing/2014/main" id="{A268AD35-E393-781A-660F-B9323E6238CC}"/>
              </a:ext>
            </a:extLst>
          </p:cNvPr>
          <p:cNvSpPr txBox="1"/>
          <p:nvPr/>
        </p:nvSpPr>
        <p:spPr>
          <a:xfrm>
            <a:off x="3179731" y="5422478"/>
            <a:ext cx="2595128" cy="858568"/>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US" altLang="zh-CN" sz="1600" b="1"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RƯỢU VANG TRẮNG VÀ </a:t>
            </a:r>
            <a:r>
              <a:rPr lang="en-US" altLang="zh-CN" sz="1600" b="1" dirty="0">
                <a:solidFill>
                  <a:schemeClr val="accent2"/>
                </a:solidFill>
                <a:latin typeface="Arial" panose="020B0604020202020204" pitchFamily="34" charset="0"/>
                <a:ea typeface="Inter Display" panose="02000503000000020004" pitchFamily="2" charset="0"/>
                <a:cs typeface="Arial" panose="020B0604020202020204" pitchFamily="34" charset="0"/>
              </a:rPr>
              <a:t> VANG HỒNG</a:t>
            </a:r>
            <a:endParaRPr lang="en-US" altLang="zh-CN" sz="1600" b="1" dirty="0">
              <a:solidFill>
                <a:schemeClr val="accent2"/>
              </a:solidFill>
              <a:effectLst/>
              <a:latin typeface="Arial" panose="020B0604020202020204" pitchFamily="34" charset="0"/>
              <a:ea typeface="Inter Display" panose="02000503000000020004" pitchFamily="2" charset="0"/>
              <a:cs typeface="Arial" panose="020B0604020202020204" pitchFamily="34" charset="0"/>
            </a:endParaRPr>
          </a:p>
          <a:p>
            <a:pPr algn="ctr">
              <a:spcBef>
                <a:spcPts val="158"/>
              </a:spcBef>
              <a:spcAft>
                <a:spcPts val="638"/>
              </a:spcAft>
            </a:pPr>
            <a:r>
              <a:rPr lang="en-US" altLang="zh-CN" sz="1600" b="1" dirty="0">
                <a:solidFill>
                  <a:schemeClr val="accent3"/>
                </a:solidFill>
                <a:effectLst/>
                <a:latin typeface="Arial" panose="020B0604020202020204" pitchFamily="34" charset="0"/>
                <a:ea typeface="Inter Display" panose="02000503000000020004" pitchFamily="2" charset="0"/>
                <a:cs typeface="Arial" panose="020B0604020202020204" pitchFamily="34" charset="0"/>
              </a:rPr>
              <a:t>LẠNH</a:t>
            </a:r>
          </a:p>
        </p:txBody>
      </p:sp>
      <p:cxnSp>
        <p:nvCxnSpPr>
          <p:cNvPr id="50" name="Straight Connector 49">
            <a:extLst>
              <a:ext uri="{FF2B5EF4-FFF2-40B4-BE49-F238E27FC236}">
                <a16:creationId xmlns:a16="http://schemas.microsoft.com/office/drawing/2014/main" id="{578862F5-1A58-CB1D-F031-31EDDB5E0D3D}"/>
              </a:ext>
            </a:extLst>
          </p:cNvPr>
          <p:cNvCxnSpPr>
            <a:cxnSpLocks/>
          </p:cNvCxnSpPr>
          <p:nvPr/>
        </p:nvCxnSpPr>
        <p:spPr>
          <a:xfrm>
            <a:off x="8884024" y="5264200"/>
            <a:ext cx="281491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025F988C-2115-E90F-5D86-9A041B866706}"/>
              </a:ext>
            </a:extLst>
          </p:cNvPr>
          <p:cNvCxnSpPr>
            <a:cxnSpLocks/>
          </p:cNvCxnSpPr>
          <p:nvPr/>
        </p:nvCxnSpPr>
        <p:spPr>
          <a:xfrm>
            <a:off x="8886674" y="5105923"/>
            <a:ext cx="0" cy="252000"/>
          </a:xfrm>
          <a:prstGeom prst="line">
            <a:avLst/>
          </a:prstGeom>
          <a:ln w="15875"/>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6E7C7F40-DD5F-E8AA-2802-0F81337B2450}"/>
              </a:ext>
            </a:extLst>
          </p:cNvPr>
          <p:cNvCxnSpPr>
            <a:cxnSpLocks/>
          </p:cNvCxnSpPr>
          <p:nvPr/>
        </p:nvCxnSpPr>
        <p:spPr>
          <a:xfrm>
            <a:off x="11701592" y="5105923"/>
            <a:ext cx="0" cy="252000"/>
          </a:xfrm>
          <a:prstGeom prst="line">
            <a:avLst/>
          </a:prstGeom>
          <a:ln w="15875"/>
        </p:spPr>
        <p:style>
          <a:lnRef idx="1">
            <a:schemeClr val="dk1"/>
          </a:lnRef>
          <a:fillRef idx="0">
            <a:schemeClr val="dk1"/>
          </a:fillRef>
          <a:effectRef idx="0">
            <a:schemeClr val="dk1"/>
          </a:effectRef>
          <a:fontRef idx="minor">
            <a:schemeClr val="tx1"/>
          </a:fontRef>
        </p:style>
      </p:cxnSp>
      <p:sp>
        <p:nvSpPr>
          <p:cNvPr id="54" name="object 58">
            <a:extLst>
              <a:ext uri="{FF2B5EF4-FFF2-40B4-BE49-F238E27FC236}">
                <a16:creationId xmlns:a16="http://schemas.microsoft.com/office/drawing/2014/main" id="{7E0A5986-F0BB-7586-BD2C-2B78B628A731}"/>
              </a:ext>
            </a:extLst>
          </p:cNvPr>
          <p:cNvSpPr txBox="1"/>
          <p:nvPr/>
        </p:nvSpPr>
        <p:spPr>
          <a:xfrm>
            <a:off x="9008614" y="5506588"/>
            <a:ext cx="2595128" cy="612347"/>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US" altLang="zh-CN" sz="1600" b="1"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RƯỢU VANG ĐỎ ĐẬM ĐÀ</a:t>
            </a:r>
          </a:p>
          <a:p>
            <a:pPr algn="ctr">
              <a:spcBef>
                <a:spcPts val="158"/>
              </a:spcBef>
              <a:spcAft>
                <a:spcPts val="638"/>
              </a:spcAft>
            </a:pPr>
            <a:r>
              <a:rPr lang="en-US" altLang="zh-CN" sz="1600" b="1" dirty="0">
                <a:solidFill>
                  <a:schemeClr val="accent3"/>
                </a:solidFill>
                <a:effectLst/>
                <a:latin typeface="Arial" panose="020B0604020202020204" pitchFamily="34" charset="0"/>
                <a:ea typeface="Inter Display" panose="02000503000000020004" pitchFamily="2" charset="0"/>
                <a:cs typeface="Arial" panose="020B0604020202020204" pitchFamily="34" charset="0"/>
              </a:rPr>
              <a:t>MÁT VỪA PHẢI</a:t>
            </a:r>
          </a:p>
        </p:txBody>
      </p:sp>
      <p:cxnSp>
        <p:nvCxnSpPr>
          <p:cNvPr id="57" name="Straight Connector 56">
            <a:extLst>
              <a:ext uri="{FF2B5EF4-FFF2-40B4-BE49-F238E27FC236}">
                <a16:creationId xmlns:a16="http://schemas.microsoft.com/office/drawing/2014/main" id="{8284AA3D-625C-2223-0668-35D91BD564C3}"/>
              </a:ext>
            </a:extLst>
          </p:cNvPr>
          <p:cNvCxnSpPr>
            <a:cxnSpLocks/>
          </p:cNvCxnSpPr>
          <p:nvPr/>
        </p:nvCxnSpPr>
        <p:spPr>
          <a:xfrm>
            <a:off x="5507896" y="2489623"/>
            <a:ext cx="33617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8" name="object 58">
            <a:extLst>
              <a:ext uri="{FF2B5EF4-FFF2-40B4-BE49-F238E27FC236}">
                <a16:creationId xmlns:a16="http://schemas.microsoft.com/office/drawing/2014/main" id="{5E73BD87-9DD5-D52E-D259-9619A41E81D4}"/>
              </a:ext>
            </a:extLst>
          </p:cNvPr>
          <p:cNvSpPr txBox="1"/>
          <p:nvPr/>
        </p:nvSpPr>
        <p:spPr>
          <a:xfrm>
            <a:off x="5801206" y="1718999"/>
            <a:ext cx="2775143" cy="612347"/>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US" altLang="zh-CN" sz="1600" b="1"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RƯỢU VANG ĐỎ NHẸ</a:t>
            </a:r>
          </a:p>
          <a:p>
            <a:pPr algn="ctr">
              <a:spcBef>
                <a:spcPts val="158"/>
              </a:spcBef>
              <a:spcAft>
                <a:spcPts val="638"/>
              </a:spcAft>
            </a:pPr>
            <a:r>
              <a:rPr lang="en-US" altLang="zh-CN" sz="1600" b="1" dirty="0">
                <a:solidFill>
                  <a:schemeClr val="accent3"/>
                </a:solidFill>
                <a:effectLst/>
                <a:latin typeface="Arial" panose="020B0604020202020204" pitchFamily="34" charset="0"/>
                <a:ea typeface="Inter Display" panose="02000503000000020004" pitchFamily="2" charset="0"/>
                <a:cs typeface="Arial" panose="020B0604020202020204" pitchFamily="34" charset="0"/>
              </a:rPr>
              <a:t>MÁT</a:t>
            </a:r>
          </a:p>
        </p:txBody>
      </p:sp>
      <p:cxnSp>
        <p:nvCxnSpPr>
          <p:cNvPr id="59" name="Straight Connector 58">
            <a:extLst>
              <a:ext uri="{FF2B5EF4-FFF2-40B4-BE49-F238E27FC236}">
                <a16:creationId xmlns:a16="http://schemas.microsoft.com/office/drawing/2014/main" id="{8233B8B6-E4E3-7C09-C2B3-56E32D4B7DD8}"/>
              </a:ext>
            </a:extLst>
          </p:cNvPr>
          <p:cNvCxnSpPr>
            <a:cxnSpLocks/>
          </p:cNvCxnSpPr>
          <p:nvPr/>
        </p:nvCxnSpPr>
        <p:spPr>
          <a:xfrm>
            <a:off x="5507896" y="2331346"/>
            <a:ext cx="0" cy="252000"/>
          </a:xfrm>
          <a:prstGeom prst="line">
            <a:avLst/>
          </a:prstGeom>
          <a:ln w="15875"/>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6E5358D3-4716-7CB2-1358-22583079131C}"/>
              </a:ext>
            </a:extLst>
          </p:cNvPr>
          <p:cNvCxnSpPr>
            <a:cxnSpLocks/>
          </p:cNvCxnSpPr>
          <p:nvPr/>
        </p:nvCxnSpPr>
        <p:spPr>
          <a:xfrm>
            <a:off x="8869659" y="2331346"/>
            <a:ext cx="0" cy="252000"/>
          </a:xfrm>
          <a:prstGeom prst="line">
            <a:avLst/>
          </a:prstGeom>
          <a:ln w="15875"/>
        </p:spPr>
        <p:style>
          <a:lnRef idx="1">
            <a:schemeClr val="dk1"/>
          </a:lnRef>
          <a:fillRef idx="0">
            <a:schemeClr val="dk1"/>
          </a:fillRef>
          <a:effectRef idx="0">
            <a:schemeClr val="dk1"/>
          </a:effectRef>
          <a:fontRef idx="minor">
            <a:schemeClr val="tx1"/>
          </a:fontRef>
        </p:style>
      </p:cxnSp>
      <p:sp>
        <p:nvSpPr>
          <p:cNvPr id="4" name="object 58">
            <a:extLst>
              <a:ext uri="{FF2B5EF4-FFF2-40B4-BE49-F238E27FC236}">
                <a16:creationId xmlns:a16="http://schemas.microsoft.com/office/drawing/2014/main" id="{541A2177-A596-B486-FC66-26EB6E904E4B}"/>
              </a:ext>
            </a:extLst>
          </p:cNvPr>
          <p:cNvSpPr txBox="1"/>
          <p:nvPr/>
        </p:nvSpPr>
        <p:spPr>
          <a:xfrm>
            <a:off x="334179"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6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5ºC</a:t>
            </a:r>
            <a:endParaRPr lang="en-AU" sz="1600" dirty="0">
              <a:solidFill>
                <a:schemeClr val="accent3"/>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5" name="object 58">
            <a:extLst>
              <a:ext uri="{FF2B5EF4-FFF2-40B4-BE49-F238E27FC236}">
                <a16:creationId xmlns:a16="http://schemas.microsoft.com/office/drawing/2014/main" id="{60478E15-DC40-FF4E-F674-D3E43BEE2314}"/>
              </a:ext>
            </a:extLst>
          </p:cNvPr>
          <p:cNvSpPr txBox="1"/>
          <p:nvPr/>
        </p:nvSpPr>
        <p:spPr>
          <a:xfrm>
            <a:off x="1010835"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6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6ºC</a:t>
            </a:r>
            <a:endParaRPr lang="en-AU" sz="1600" dirty="0">
              <a:solidFill>
                <a:schemeClr val="accent3"/>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6" name="object 58">
            <a:extLst>
              <a:ext uri="{FF2B5EF4-FFF2-40B4-BE49-F238E27FC236}">
                <a16:creationId xmlns:a16="http://schemas.microsoft.com/office/drawing/2014/main" id="{09DF3C51-8079-205D-5B2B-161DF9999583}"/>
              </a:ext>
            </a:extLst>
          </p:cNvPr>
          <p:cNvSpPr txBox="1"/>
          <p:nvPr/>
        </p:nvSpPr>
        <p:spPr>
          <a:xfrm>
            <a:off x="1705779"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6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7ºC</a:t>
            </a:r>
            <a:endParaRPr lang="en-AU" sz="1600" dirty="0">
              <a:solidFill>
                <a:schemeClr val="accent3"/>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7" name="object 58">
            <a:extLst>
              <a:ext uri="{FF2B5EF4-FFF2-40B4-BE49-F238E27FC236}">
                <a16:creationId xmlns:a16="http://schemas.microsoft.com/office/drawing/2014/main" id="{2A2278F5-2C81-0D10-415D-02490A32735F}"/>
              </a:ext>
            </a:extLst>
          </p:cNvPr>
          <p:cNvSpPr txBox="1"/>
          <p:nvPr/>
        </p:nvSpPr>
        <p:spPr>
          <a:xfrm>
            <a:off x="2391579"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6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8ºC</a:t>
            </a:r>
            <a:endParaRPr lang="en-AU" sz="1600" dirty="0">
              <a:solidFill>
                <a:schemeClr val="accent3"/>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8" name="object 58">
            <a:extLst>
              <a:ext uri="{FF2B5EF4-FFF2-40B4-BE49-F238E27FC236}">
                <a16:creationId xmlns:a16="http://schemas.microsoft.com/office/drawing/2014/main" id="{666DC160-C186-6FF6-0D3A-2856F543FF6E}"/>
              </a:ext>
            </a:extLst>
          </p:cNvPr>
          <p:cNvSpPr txBox="1"/>
          <p:nvPr/>
        </p:nvSpPr>
        <p:spPr>
          <a:xfrm>
            <a:off x="3059091"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600" dirty="0">
                <a:solidFill>
                  <a:schemeClr val="accent2"/>
                </a:solidFill>
                <a:latin typeface="Arial" panose="020B0604020202020204" pitchFamily="34" charset="0"/>
                <a:ea typeface="Inter Display" panose="02000503000000020004" pitchFamily="2" charset="0"/>
                <a:cs typeface="Arial" panose="020B0604020202020204" pitchFamily="34" charset="0"/>
              </a:rPr>
              <a:t>9ºC</a:t>
            </a:r>
            <a:endParaRPr lang="en-AU" sz="1600" dirty="0">
              <a:solidFill>
                <a:schemeClr val="accent3"/>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9" name="object 58">
            <a:extLst>
              <a:ext uri="{FF2B5EF4-FFF2-40B4-BE49-F238E27FC236}">
                <a16:creationId xmlns:a16="http://schemas.microsoft.com/office/drawing/2014/main" id="{ADDEF101-F87D-589F-91B1-6E29A6631231}"/>
              </a:ext>
            </a:extLst>
          </p:cNvPr>
          <p:cNvSpPr txBox="1"/>
          <p:nvPr/>
        </p:nvSpPr>
        <p:spPr>
          <a:xfrm>
            <a:off x="3735747"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6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10ºC</a:t>
            </a:r>
            <a:endParaRPr lang="en-AU" sz="1600" dirty="0">
              <a:solidFill>
                <a:schemeClr val="accent3"/>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10" name="object 58">
            <a:extLst>
              <a:ext uri="{FF2B5EF4-FFF2-40B4-BE49-F238E27FC236}">
                <a16:creationId xmlns:a16="http://schemas.microsoft.com/office/drawing/2014/main" id="{5C0CCFD9-7735-A816-860F-63418988AC88}"/>
              </a:ext>
            </a:extLst>
          </p:cNvPr>
          <p:cNvSpPr txBox="1"/>
          <p:nvPr/>
        </p:nvSpPr>
        <p:spPr>
          <a:xfrm>
            <a:off x="4412403"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6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11ºC</a:t>
            </a:r>
            <a:endParaRPr lang="en-AU" sz="1600" dirty="0">
              <a:solidFill>
                <a:schemeClr val="accent3"/>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11" name="object 58">
            <a:extLst>
              <a:ext uri="{FF2B5EF4-FFF2-40B4-BE49-F238E27FC236}">
                <a16:creationId xmlns:a16="http://schemas.microsoft.com/office/drawing/2014/main" id="{F7360012-8ED8-5B66-345C-015C42BC3B26}"/>
              </a:ext>
            </a:extLst>
          </p:cNvPr>
          <p:cNvSpPr txBox="1"/>
          <p:nvPr/>
        </p:nvSpPr>
        <p:spPr>
          <a:xfrm>
            <a:off x="5125635"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6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12ºC</a:t>
            </a:r>
            <a:endParaRPr lang="en-AU" sz="1600" dirty="0">
              <a:solidFill>
                <a:schemeClr val="accent3"/>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13" name="object 58">
            <a:extLst>
              <a:ext uri="{FF2B5EF4-FFF2-40B4-BE49-F238E27FC236}">
                <a16:creationId xmlns:a16="http://schemas.microsoft.com/office/drawing/2014/main" id="{5493A0E8-D518-51F9-7DC9-AC8A8FC4CF8B}"/>
              </a:ext>
            </a:extLst>
          </p:cNvPr>
          <p:cNvSpPr txBox="1"/>
          <p:nvPr/>
        </p:nvSpPr>
        <p:spPr>
          <a:xfrm>
            <a:off x="5774859"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6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13ºC</a:t>
            </a:r>
            <a:endParaRPr lang="en-AU" sz="1600" dirty="0">
              <a:solidFill>
                <a:schemeClr val="accent3"/>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24" name="object 58">
            <a:extLst>
              <a:ext uri="{FF2B5EF4-FFF2-40B4-BE49-F238E27FC236}">
                <a16:creationId xmlns:a16="http://schemas.microsoft.com/office/drawing/2014/main" id="{E4CEAAA6-EB65-A0F2-F6B0-49502CBCC966}"/>
              </a:ext>
            </a:extLst>
          </p:cNvPr>
          <p:cNvSpPr txBox="1"/>
          <p:nvPr/>
        </p:nvSpPr>
        <p:spPr>
          <a:xfrm>
            <a:off x="6469803"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6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14ºC</a:t>
            </a:r>
            <a:endParaRPr lang="en-AU" sz="1600" dirty="0">
              <a:solidFill>
                <a:schemeClr val="accent3"/>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25" name="object 58">
            <a:extLst>
              <a:ext uri="{FF2B5EF4-FFF2-40B4-BE49-F238E27FC236}">
                <a16:creationId xmlns:a16="http://schemas.microsoft.com/office/drawing/2014/main" id="{95E532E4-27DD-21AE-9060-42B489A39967}"/>
              </a:ext>
            </a:extLst>
          </p:cNvPr>
          <p:cNvSpPr txBox="1"/>
          <p:nvPr/>
        </p:nvSpPr>
        <p:spPr>
          <a:xfrm>
            <a:off x="7146459"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6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15ºC</a:t>
            </a:r>
            <a:endParaRPr lang="en-AU" sz="1600" dirty="0">
              <a:solidFill>
                <a:schemeClr val="accent3"/>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26" name="object 58">
            <a:extLst>
              <a:ext uri="{FF2B5EF4-FFF2-40B4-BE49-F238E27FC236}">
                <a16:creationId xmlns:a16="http://schemas.microsoft.com/office/drawing/2014/main" id="{6FF76A64-FEE4-3316-876E-2BDBC427D6C0}"/>
              </a:ext>
            </a:extLst>
          </p:cNvPr>
          <p:cNvSpPr txBox="1"/>
          <p:nvPr/>
        </p:nvSpPr>
        <p:spPr>
          <a:xfrm>
            <a:off x="7813971"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6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16ºC</a:t>
            </a:r>
            <a:endParaRPr lang="en-AU" sz="1600" dirty="0">
              <a:solidFill>
                <a:schemeClr val="accent3"/>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34" name="object 58">
            <a:extLst>
              <a:ext uri="{FF2B5EF4-FFF2-40B4-BE49-F238E27FC236}">
                <a16:creationId xmlns:a16="http://schemas.microsoft.com/office/drawing/2014/main" id="{FF7C8A85-6A51-5ED8-9936-1B5DB2B08F26}"/>
              </a:ext>
            </a:extLst>
          </p:cNvPr>
          <p:cNvSpPr txBox="1"/>
          <p:nvPr/>
        </p:nvSpPr>
        <p:spPr>
          <a:xfrm>
            <a:off x="8518059"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6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17ºC</a:t>
            </a:r>
            <a:endParaRPr lang="en-AU" sz="1600" dirty="0">
              <a:solidFill>
                <a:schemeClr val="accent3"/>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36" name="object 58">
            <a:extLst>
              <a:ext uri="{FF2B5EF4-FFF2-40B4-BE49-F238E27FC236}">
                <a16:creationId xmlns:a16="http://schemas.microsoft.com/office/drawing/2014/main" id="{BA8EB6F4-6810-E432-6E25-5D490F516EC3}"/>
              </a:ext>
            </a:extLst>
          </p:cNvPr>
          <p:cNvSpPr txBox="1"/>
          <p:nvPr/>
        </p:nvSpPr>
        <p:spPr>
          <a:xfrm>
            <a:off x="9194715"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6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18ºC</a:t>
            </a:r>
            <a:endParaRPr lang="en-AU" sz="1600" dirty="0">
              <a:solidFill>
                <a:schemeClr val="accent3"/>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37" name="object 58">
            <a:extLst>
              <a:ext uri="{FF2B5EF4-FFF2-40B4-BE49-F238E27FC236}">
                <a16:creationId xmlns:a16="http://schemas.microsoft.com/office/drawing/2014/main" id="{485335B8-05CB-9006-DCA5-2080FEC9AE3D}"/>
              </a:ext>
            </a:extLst>
          </p:cNvPr>
          <p:cNvSpPr txBox="1"/>
          <p:nvPr/>
        </p:nvSpPr>
        <p:spPr>
          <a:xfrm>
            <a:off x="9871371"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6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19ºC</a:t>
            </a:r>
            <a:endParaRPr lang="en-AU" sz="1600" dirty="0">
              <a:solidFill>
                <a:schemeClr val="accent3"/>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39" name="object 58">
            <a:extLst>
              <a:ext uri="{FF2B5EF4-FFF2-40B4-BE49-F238E27FC236}">
                <a16:creationId xmlns:a16="http://schemas.microsoft.com/office/drawing/2014/main" id="{788BEE49-1AE2-4B66-D100-BA77E0630D09}"/>
              </a:ext>
            </a:extLst>
          </p:cNvPr>
          <p:cNvSpPr txBox="1"/>
          <p:nvPr/>
        </p:nvSpPr>
        <p:spPr>
          <a:xfrm>
            <a:off x="10548027"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6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20ºC</a:t>
            </a:r>
            <a:endParaRPr lang="en-AU" sz="1600" dirty="0">
              <a:solidFill>
                <a:schemeClr val="accent3"/>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44" name="object 58">
            <a:extLst>
              <a:ext uri="{FF2B5EF4-FFF2-40B4-BE49-F238E27FC236}">
                <a16:creationId xmlns:a16="http://schemas.microsoft.com/office/drawing/2014/main" id="{9C748597-C0CD-E0BA-6415-5EAF5E67F2FB}"/>
              </a:ext>
            </a:extLst>
          </p:cNvPr>
          <p:cNvSpPr txBox="1"/>
          <p:nvPr/>
        </p:nvSpPr>
        <p:spPr>
          <a:xfrm>
            <a:off x="11215539"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6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21ºC</a:t>
            </a:r>
            <a:endParaRPr lang="en-AU" sz="1600" dirty="0">
              <a:solidFill>
                <a:schemeClr val="accent3"/>
              </a:solidFill>
              <a:effectLst/>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2564555561"/>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D6A1-0392-1153-1208-459B454AED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2B8878-479B-0311-B69A-C95DB8105607}"/>
              </a:ext>
            </a:extLst>
          </p:cNvPr>
          <p:cNvSpPr>
            <a:spLocks noGrp="1"/>
          </p:cNvSpPr>
          <p:nvPr>
            <p:ph type="title"/>
          </p:nvPr>
        </p:nvSpPr>
        <p:spPr>
          <a:xfrm>
            <a:off x="601712" y="755994"/>
            <a:ext cx="11590288" cy="702855"/>
          </a:xfrm>
        </p:spPr>
        <p:txBody>
          <a:bodyPr/>
          <a:lstStyle/>
          <a:p>
            <a:r>
              <a:rPr lang="en-US" altLang="zh-CN" sz="5400" b="1" dirty="0">
                <a:solidFill>
                  <a:schemeClr val="accent2"/>
                </a:solidFill>
              </a:rPr>
              <a:t>Chọn ly phù hợp</a:t>
            </a:r>
          </a:p>
        </p:txBody>
      </p:sp>
      <p:pic>
        <p:nvPicPr>
          <p:cNvPr id="4" name="Picture 3" descr="A black background with a black square  Description automatically generated with medium confidence">
            <a:extLst>
              <a:ext uri="{FF2B5EF4-FFF2-40B4-BE49-F238E27FC236}">
                <a16:creationId xmlns:a16="http://schemas.microsoft.com/office/drawing/2014/main" id="{A024E41B-B903-E947-05D4-7B69CA96187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5296" y="1360602"/>
            <a:ext cx="10530083" cy="4533476"/>
          </a:xfrm>
          <a:prstGeom prst="rect">
            <a:avLst/>
          </a:prstGeom>
        </p:spPr>
      </p:pic>
      <p:sp>
        <p:nvSpPr>
          <p:cNvPr id="35" name="object 58">
            <a:extLst>
              <a:ext uri="{FF2B5EF4-FFF2-40B4-BE49-F238E27FC236}">
                <a16:creationId xmlns:a16="http://schemas.microsoft.com/office/drawing/2014/main" id="{06DE2421-9004-BD9A-88B3-5D7E981CFA93}"/>
              </a:ext>
            </a:extLst>
          </p:cNvPr>
          <p:cNvSpPr txBox="1"/>
          <p:nvPr/>
        </p:nvSpPr>
        <p:spPr>
          <a:xfrm>
            <a:off x="859393" y="5502617"/>
            <a:ext cx="2102795" cy="550792"/>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4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RƯỢU VANG</a:t>
            </a:r>
          </a:p>
          <a:p>
            <a:pPr algn="ctr">
              <a:spcBef>
                <a:spcPts val="158"/>
              </a:spcBef>
              <a:spcAft>
                <a:spcPts val="638"/>
              </a:spcAft>
            </a:pPr>
            <a:r>
              <a:rPr lang="en-US" altLang="zh-CN" sz="14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SỦI BỌT</a:t>
            </a:r>
          </a:p>
        </p:txBody>
      </p:sp>
      <p:sp>
        <p:nvSpPr>
          <p:cNvPr id="5" name="object 58">
            <a:extLst>
              <a:ext uri="{FF2B5EF4-FFF2-40B4-BE49-F238E27FC236}">
                <a16:creationId xmlns:a16="http://schemas.microsoft.com/office/drawing/2014/main" id="{FA36CF39-0053-13A8-F05A-9C90934D7FE9}"/>
              </a:ext>
            </a:extLst>
          </p:cNvPr>
          <p:cNvSpPr txBox="1"/>
          <p:nvPr/>
        </p:nvSpPr>
        <p:spPr>
          <a:xfrm>
            <a:off x="2499007" y="5502617"/>
            <a:ext cx="2102795" cy="550792"/>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4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RƯỢU VANG </a:t>
            </a:r>
          </a:p>
          <a:p>
            <a:pPr algn="ctr">
              <a:spcBef>
                <a:spcPts val="158"/>
              </a:spcBef>
              <a:spcAft>
                <a:spcPts val="638"/>
              </a:spcAft>
            </a:pPr>
            <a:r>
              <a:rPr lang="en-US" altLang="zh-CN" sz="14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TRẮNG</a:t>
            </a:r>
          </a:p>
        </p:txBody>
      </p:sp>
      <p:sp>
        <p:nvSpPr>
          <p:cNvPr id="6" name="object 58">
            <a:extLst>
              <a:ext uri="{FF2B5EF4-FFF2-40B4-BE49-F238E27FC236}">
                <a16:creationId xmlns:a16="http://schemas.microsoft.com/office/drawing/2014/main" id="{132DD034-F42D-A155-DA00-C86F8B4164C0}"/>
              </a:ext>
            </a:extLst>
          </p:cNvPr>
          <p:cNvSpPr txBox="1"/>
          <p:nvPr/>
        </p:nvSpPr>
        <p:spPr>
          <a:xfrm>
            <a:off x="4138621" y="5497398"/>
            <a:ext cx="2102795" cy="550792"/>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4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RƯỢU VANG </a:t>
            </a:r>
          </a:p>
          <a:p>
            <a:pPr algn="ctr">
              <a:spcBef>
                <a:spcPts val="158"/>
              </a:spcBef>
              <a:spcAft>
                <a:spcPts val="638"/>
              </a:spcAft>
            </a:pPr>
            <a:r>
              <a:rPr lang="en-US" altLang="zh-CN" sz="14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HỒNG</a:t>
            </a:r>
          </a:p>
        </p:txBody>
      </p:sp>
      <p:sp>
        <p:nvSpPr>
          <p:cNvPr id="8" name="object 58">
            <a:extLst>
              <a:ext uri="{FF2B5EF4-FFF2-40B4-BE49-F238E27FC236}">
                <a16:creationId xmlns:a16="http://schemas.microsoft.com/office/drawing/2014/main" id="{1E847B7D-C8C6-BF5E-7CB3-AA182296FB79}"/>
              </a:ext>
            </a:extLst>
          </p:cNvPr>
          <p:cNvSpPr txBox="1"/>
          <p:nvPr/>
        </p:nvSpPr>
        <p:spPr>
          <a:xfrm>
            <a:off x="5797152" y="5502617"/>
            <a:ext cx="2102795" cy="550792"/>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400" dirty="0">
                <a:solidFill>
                  <a:schemeClr val="accent2"/>
                </a:solidFill>
                <a:latin typeface="Arial" panose="020B0604020202020204" pitchFamily="34" charset="0"/>
                <a:ea typeface="Inter Display" panose="02000503000000020004" pitchFamily="2" charset="0"/>
                <a:cs typeface="Arial" panose="020B0604020202020204" pitchFamily="34" charset="0"/>
              </a:rPr>
              <a:t>RƯỢU VANG </a:t>
            </a:r>
          </a:p>
          <a:p>
            <a:pPr algn="ctr">
              <a:spcBef>
                <a:spcPts val="158"/>
              </a:spcBef>
              <a:spcAft>
                <a:spcPts val="638"/>
              </a:spcAft>
            </a:pPr>
            <a:r>
              <a:rPr lang="en-US" altLang="zh-CN" sz="1400" dirty="0">
                <a:solidFill>
                  <a:schemeClr val="accent2"/>
                </a:solidFill>
                <a:latin typeface="Arial" panose="020B0604020202020204" pitchFamily="34" charset="0"/>
                <a:ea typeface="Inter Display" panose="02000503000000020004" pitchFamily="2" charset="0"/>
                <a:cs typeface="Arial" panose="020B0604020202020204" pitchFamily="34" charset="0"/>
              </a:rPr>
              <a:t>ĐỎ NHẸ</a:t>
            </a:r>
            <a:endParaRPr lang="en-AU" sz="14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9" name="object 58">
            <a:extLst>
              <a:ext uri="{FF2B5EF4-FFF2-40B4-BE49-F238E27FC236}">
                <a16:creationId xmlns:a16="http://schemas.microsoft.com/office/drawing/2014/main" id="{805945E5-C7B9-A1ED-A381-36070337C63C}"/>
              </a:ext>
            </a:extLst>
          </p:cNvPr>
          <p:cNvSpPr txBox="1"/>
          <p:nvPr/>
        </p:nvSpPr>
        <p:spPr>
          <a:xfrm>
            <a:off x="7590200" y="5497398"/>
            <a:ext cx="2102795" cy="868828"/>
          </a:xfrm>
          <a:prstGeom prst="rect">
            <a:avLst/>
          </a:prstGeom>
          <a:noFill/>
        </p:spPr>
        <p:txBody>
          <a:bodyPr vert="horz" wrap="square" lIns="0" tIns="17145" rIns="0" bIns="0" rtlCol="0" anchor="b" anchorCtr="0">
            <a:spAutoFit/>
          </a:bodyPr>
          <a:lstStyle/>
          <a:p>
            <a:pPr algn="ctr">
              <a:spcBef>
                <a:spcPts val="158"/>
              </a:spcBef>
              <a:spcAft>
                <a:spcPts val="638"/>
              </a:spcAft>
            </a:pPr>
            <a:r>
              <a:rPr lang="en-US" altLang="zh-CN" sz="1400" dirty="0">
                <a:solidFill>
                  <a:schemeClr val="accent2"/>
                </a:solidFill>
                <a:latin typeface="Arial" panose="020B0604020202020204" pitchFamily="34" charset="0"/>
                <a:ea typeface="Inter Display" panose="02000503000000020004" pitchFamily="2" charset="0"/>
                <a:cs typeface="Arial" panose="020B0604020202020204" pitchFamily="34" charset="0"/>
              </a:rPr>
              <a:t>RƯỢU VANG </a:t>
            </a:r>
          </a:p>
          <a:p>
            <a:pPr algn="ctr">
              <a:spcBef>
                <a:spcPts val="158"/>
              </a:spcBef>
              <a:spcAft>
                <a:spcPts val="638"/>
              </a:spcAft>
            </a:pPr>
            <a:r>
              <a:rPr lang="en-US" altLang="zh-CN" sz="1400" dirty="0">
                <a:solidFill>
                  <a:schemeClr val="accent2"/>
                </a:solidFill>
                <a:latin typeface="Arial" panose="020B0604020202020204" pitchFamily="34" charset="0"/>
                <a:ea typeface="Inter Display" panose="02000503000000020004" pitchFamily="2" charset="0"/>
                <a:cs typeface="Arial" panose="020B0604020202020204" pitchFamily="34" charset="0"/>
              </a:rPr>
              <a:t>ĐỎ </a:t>
            </a:r>
            <a:r>
              <a:rPr lang="en-US" altLang="zh-CN" sz="14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ĐẬM ĐÀ</a:t>
            </a:r>
          </a:p>
          <a:p>
            <a:pPr algn="ctr">
              <a:spcBef>
                <a:spcPts val="158"/>
              </a:spcBef>
              <a:spcAft>
                <a:spcPts val="638"/>
              </a:spcAft>
            </a:pPr>
            <a:endParaRPr lang="en-AU" sz="1400" dirty="0">
              <a:solidFill>
                <a:schemeClr val="accent2"/>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10" name="object 58">
            <a:extLst>
              <a:ext uri="{FF2B5EF4-FFF2-40B4-BE49-F238E27FC236}">
                <a16:creationId xmlns:a16="http://schemas.microsoft.com/office/drawing/2014/main" id="{3541FE39-83F6-D763-E67D-632681944751}"/>
              </a:ext>
            </a:extLst>
          </p:cNvPr>
          <p:cNvSpPr txBox="1"/>
          <p:nvPr/>
        </p:nvSpPr>
        <p:spPr>
          <a:xfrm>
            <a:off x="9182584" y="5497398"/>
            <a:ext cx="2102795" cy="550792"/>
          </a:xfrm>
          <a:prstGeom prst="rect">
            <a:avLst/>
          </a:prstGeom>
          <a:noFill/>
        </p:spPr>
        <p:txBody>
          <a:bodyPr vert="horz" wrap="square" lIns="0" tIns="17145" rIns="0" bIns="0" rtlCol="0" anchor="b" anchorCtr="0">
            <a:spAutoFit/>
          </a:bodyPr>
          <a:lstStyle>
            <a:lvl1pPr>
              <a:defRPr sz="1400"/>
            </a:lvl1pPr>
          </a:lstStyle>
          <a:p>
            <a:pPr algn="ctr">
              <a:spcBef>
                <a:spcPts val="158"/>
              </a:spcBef>
              <a:spcAft>
                <a:spcPts val="638"/>
              </a:spcAft>
            </a:pPr>
            <a:r>
              <a:rPr lang="en-US" altLang="zh-CN"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RƯỢU VANG </a:t>
            </a:r>
          </a:p>
          <a:p>
            <a:pPr algn="ctr">
              <a:spcBef>
                <a:spcPts val="158"/>
              </a:spcBef>
              <a:spcAft>
                <a:spcPts val="638"/>
              </a:spcAft>
            </a:pPr>
            <a:r>
              <a:rPr lang="en-US" altLang="zh-CN"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CƯỜNG HOÁ</a:t>
            </a:r>
            <a:endParaRPr lang="en-AU" dirty="0">
              <a:solidFill>
                <a:schemeClr val="accent2"/>
              </a:solidFill>
              <a:effectLst/>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3213793730"/>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D18682F-A693-3351-904B-39D80198C2A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76232F-1C99-6E7F-5096-A5CE26D5BA3D}"/>
              </a:ext>
            </a:extLst>
          </p:cNvPr>
          <p:cNvSpPr txBox="1">
            <a:spLocks/>
          </p:cNvSpPr>
          <p:nvPr/>
        </p:nvSpPr>
        <p:spPr>
          <a:xfrm>
            <a:off x="6959600" y="2718421"/>
            <a:ext cx="3285067" cy="2941836"/>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217"/>
              </a:spcBef>
              <a:spcAft>
                <a:spcPts val="315"/>
              </a:spcAft>
              <a:buClr>
                <a:schemeClr val="accent3"/>
              </a:buClr>
            </a:pPr>
            <a:r>
              <a:rPr lang="en-US" altLang="zh-CN" sz="1600" dirty="0">
                <a:solidFill>
                  <a:schemeClr val="bg1"/>
                </a:solidFill>
                <a:effectLst/>
                <a:latin typeface="Arial" panose="020B0604020202020204" pitchFamily="34" charset="0"/>
                <a:cs typeface="Arial" panose="020B0604020202020204" pitchFamily="34" charset="0"/>
              </a:rPr>
              <a:t>Sự kết hợp bổ sung tạo ra sự cân bằng thông qua các đặc điểm hương vị tương tự, không có loại rượu nào hay món ăn nào lấn át nhau.</a:t>
            </a:r>
          </a:p>
          <a:p>
            <a:pPr>
              <a:spcBef>
                <a:spcPts val="217"/>
              </a:spcBef>
              <a:spcAft>
                <a:spcPts val="315"/>
              </a:spcAft>
              <a:buClr>
                <a:schemeClr val="accent3"/>
              </a:buClr>
            </a:pPr>
            <a:r>
              <a:rPr lang="en-US" altLang="zh-CN" sz="1600" dirty="0">
                <a:solidFill>
                  <a:schemeClr val="bg1"/>
                </a:solidFill>
                <a:effectLst/>
                <a:latin typeface="Arial" panose="020B0604020202020204" pitchFamily="34" charset="0"/>
                <a:cs typeface="Arial" panose="020B0604020202020204" pitchFamily="34" charset="0"/>
              </a:rPr>
              <a:t>Sự kết hợp tương phản tạo ra sự cân bằng bằng cách kết hợp các phẩm chất đối lập nhưng vẫn có một yếu tố chung để liên kết chúng.</a:t>
            </a:r>
          </a:p>
        </p:txBody>
      </p:sp>
      <p:pic>
        <p:nvPicPr>
          <p:cNvPr id="3" name="Picture 2">
            <a:extLst>
              <a:ext uri="{FF2B5EF4-FFF2-40B4-BE49-F238E27FC236}">
                <a16:creationId xmlns:a16="http://schemas.microsoft.com/office/drawing/2014/main" id="{7B71F772-3543-89C9-982B-362B1E626E8D}"/>
              </a:ext>
            </a:extLst>
          </p:cNvPr>
          <p:cNvPicPr>
            <a:picLocks noChangeAspect="1"/>
          </p:cNvPicPr>
          <p:nvPr/>
        </p:nvPicPr>
        <p:blipFill>
          <a:blip r:embed="rId3"/>
          <a:srcRect l="46230" r="2150" b="12956"/>
          <a:stretch/>
        </p:blipFill>
        <p:spPr>
          <a:xfrm>
            <a:off x="0" y="3705"/>
            <a:ext cx="6096000" cy="6858000"/>
          </a:xfrm>
          <a:prstGeom prst="rect">
            <a:avLst/>
          </a:prstGeom>
        </p:spPr>
      </p:pic>
      <p:sp>
        <p:nvSpPr>
          <p:cNvPr id="10" name="Title 2">
            <a:extLst>
              <a:ext uri="{FF2B5EF4-FFF2-40B4-BE49-F238E27FC236}">
                <a16:creationId xmlns:a16="http://schemas.microsoft.com/office/drawing/2014/main" id="{5AED4AE6-21DE-0555-D4D0-1A92A59572AA}"/>
              </a:ext>
            </a:extLst>
          </p:cNvPr>
          <p:cNvSpPr txBox="1">
            <a:spLocks/>
          </p:cNvSpPr>
          <p:nvPr/>
        </p:nvSpPr>
        <p:spPr>
          <a:xfrm>
            <a:off x="6959600" y="436384"/>
            <a:ext cx="4934039"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altLang="zh-CN" sz="5400" b="1" dirty="0">
                <a:solidFill>
                  <a:schemeClr val="accent3"/>
                </a:solidFill>
                <a:latin typeface="Arial" panose="020B0604020202020204" pitchFamily="34" charset="0"/>
                <a:cs typeface="Arial" panose="020B0604020202020204" pitchFamily="34" charset="0"/>
              </a:rPr>
              <a:t>KẾT HỢP ĐỒ ĂN VÀ RƯỢU VANG</a:t>
            </a:r>
            <a:endParaRPr lang="en-US" sz="5400" b="1" dirty="0">
              <a:solidFill>
                <a:schemeClr val="accent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4993776"/>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D6A1-0392-1153-1208-459B454AED6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17E1225-2679-B79A-DEC8-E1C11A22786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6863" y="245949"/>
            <a:ext cx="11734897" cy="6611208"/>
          </a:xfrm>
          <a:prstGeom prst="rect">
            <a:avLst/>
          </a:prstGeom>
        </p:spPr>
      </p:pic>
      <p:sp>
        <p:nvSpPr>
          <p:cNvPr id="2" name="Title 1">
            <a:extLst>
              <a:ext uri="{FF2B5EF4-FFF2-40B4-BE49-F238E27FC236}">
                <a16:creationId xmlns:a16="http://schemas.microsoft.com/office/drawing/2014/main" id="{232B8878-479B-0311-B69A-C95DB8105607}"/>
              </a:ext>
            </a:extLst>
          </p:cNvPr>
          <p:cNvSpPr>
            <a:spLocks noGrp="1"/>
          </p:cNvSpPr>
          <p:nvPr>
            <p:ph type="title"/>
          </p:nvPr>
        </p:nvSpPr>
        <p:spPr>
          <a:xfrm>
            <a:off x="435712" y="596194"/>
            <a:ext cx="9050194" cy="702855"/>
          </a:xfrm>
        </p:spPr>
        <p:txBody>
          <a:bodyPr/>
          <a:lstStyle/>
          <a:p>
            <a:r>
              <a:rPr lang="en-US" altLang="zh-CN" sz="5000" b="1" dirty="0">
                <a:solidFill>
                  <a:schemeClr val="accent2"/>
                </a:solidFill>
              </a:rPr>
              <a:t>KẾT HỢP ĐỒ ĂN VÀ RƯỢU VANG CỔ ĐIỂN</a:t>
            </a:r>
          </a:p>
        </p:txBody>
      </p:sp>
      <p:sp>
        <p:nvSpPr>
          <p:cNvPr id="9" name="object 58">
            <a:extLst>
              <a:ext uri="{FF2B5EF4-FFF2-40B4-BE49-F238E27FC236}">
                <a16:creationId xmlns:a16="http://schemas.microsoft.com/office/drawing/2014/main" id="{B74A1089-BEEF-A597-4074-DBCB10FF5245}"/>
              </a:ext>
            </a:extLst>
          </p:cNvPr>
          <p:cNvSpPr txBox="1"/>
          <p:nvPr/>
        </p:nvSpPr>
        <p:spPr>
          <a:xfrm>
            <a:off x="429564" y="3339423"/>
            <a:ext cx="2033846" cy="512320"/>
          </a:xfrm>
          <a:prstGeom prst="rect">
            <a:avLst/>
          </a:prstGeom>
        </p:spPr>
        <p:txBody>
          <a:bodyPr vert="horz" wrap="square" lIns="0" tIns="17145" rIns="0" bIns="0" rtlCol="0" anchor="t" anchorCtr="0">
            <a:spAutoFit/>
          </a:bodyPr>
          <a:lstStyle/>
          <a:p>
            <a:pPr algn="ctr">
              <a:spcBef>
                <a:spcPts val="150"/>
              </a:spcBef>
              <a:spcAft>
                <a:spcPts val="315"/>
              </a:spcAft>
            </a:pPr>
            <a:r>
              <a:rPr lang="en-US" altLang="zh-CN" sz="1400" b="1" dirty="0">
                <a:effectLst/>
                <a:latin typeface="Arial" panose="020B0604020202020204" pitchFamily="34" charset="0"/>
                <a:ea typeface="Inter Display" panose="02000503000000020004" pitchFamily="2" charset="0"/>
                <a:cs typeface="Arial" panose="020B0604020202020204" pitchFamily="34" charset="0"/>
              </a:rPr>
              <a:t>Salad</a:t>
            </a:r>
          </a:p>
          <a:p>
            <a:pPr algn="ctr">
              <a:spcBef>
                <a:spcPts val="150"/>
              </a:spcBef>
              <a:spcAft>
                <a:spcPts val="315"/>
              </a:spcAft>
            </a:pPr>
            <a:r>
              <a:rPr lang="en-US" altLang="zh-CN" sz="1400" dirty="0">
                <a:effectLst/>
                <a:latin typeface="Arial" panose="020B0604020202020204" pitchFamily="34" charset="0"/>
                <a:ea typeface="Inter Display" panose="02000503000000020004" pitchFamily="2" charset="0"/>
                <a:cs typeface="Arial" panose="020B0604020202020204" pitchFamily="34" charset="0"/>
              </a:rPr>
              <a:t>Trắng nhẹ</a:t>
            </a:r>
          </a:p>
        </p:txBody>
      </p:sp>
      <p:sp>
        <p:nvSpPr>
          <p:cNvPr id="13" name="object 58">
            <a:extLst>
              <a:ext uri="{FF2B5EF4-FFF2-40B4-BE49-F238E27FC236}">
                <a16:creationId xmlns:a16="http://schemas.microsoft.com/office/drawing/2014/main" id="{5036DED4-7188-AA43-5BDF-CC058A2A884A}"/>
              </a:ext>
            </a:extLst>
          </p:cNvPr>
          <p:cNvSpPr txBox="1"/>
          <p:nvPr/>
        </p:nvSpPr>
        <p:spPr>
          <a:xfrm>
            <a:off x="2323787" y="3339423"/>
            <a:ext cx="2033848" cy="791883"/>
          </a:xfrm>
          <a:prstGeom prst="rect">
            <a:avLst/>
          </a:prstGeom>
        </p:spPr>
        <p:txBody>
          <a:bodyPr vert="horz" wrap="square" lIns="0" tIns="17145" rIns="0" bIns="0" rtlCol="0" anchor="t" anchorCtr="0">
            <a:spAutoFit/>
          </a:bodyPr>
          <a:lstStyle/>
          <a:p>
            <a:pPr algn="ctr">
              <a:spcBef>
                <a:spcPts val="150"/>
              </a:spcBef>
              <a:spcAft>
                <a:spcPts val="315"/>
              </a:spcAft>
            </a:pPr>
            <a:r>
              <a:rPr lang="en-US" altLang="zh-CN" sz="1400" b="1" dirty="0">
                <a:effectLst/>
                <a:latin typeface="Arial" panose="020B0604020202020204" pitchFamily="34" charset="0"/>
                <a:ea typeface="Inter Display" panose="02000503000000020004" pitchFamily="2" charset="0"/>
                <a:cs typeface="Arial" panose="020B0604020202020204" pitchFamily="34" charset="0"/>
              </a:rPr>
              <a:t>Cá</a:t>
            </a:r>
          </a:p>
          <a:p>
            <a:pPr algn="ctr">
              <a:spcBef>
                <a:spcPts val="150"/>
              </a:spcBef>
              <a:spcAft>
                <a:spcPts val="315"/>
              </a:spcAft>
            </a:pPr>
            <a:r>
              <a:rPr lang="en-US" altLang="zh-CN" sz="1400" dirty="0">
                <a:effectLst/>
                <a:latin typeface="Arial" panose="020B0604020202020204" pitchFamily="34" charset="0"/>
                <a:ea typeface="Inter Display" panose="02000503000000020004" pitchFamily="2" charset="0"/>
                <a:cs typeface="Arial" panose="020B0604020202020204" pitchFamily="34" charset="0"/>
              </a:rPr>
              <a:t>Trắng nhẹ đến
 trung bình</a:t>
            </a:r>
          </a:p>
        </p:txBody>
      </p:sp>
      <p:sp>
        <p:nvSpPr>
          <p:cNvPr id="36" name="object 58">
            <a:extLst>
              <a:ext uri="{FF2B5EF4-FFF2-40B4-BE49-F238E27FC236}">
                <a16:creationId xmlns:a16="http://schemas.microsoft.com/office/drawing/2014/main" id="{44193B3A-E3CC-E601-3A1A-3BC6648B1C6A}"/>
              </a:ext>
            </a:extLst>
          </p:cNvPr>
          <p:cNvSpPr txBox="1"/>
          <p:nvPr/>
        </p:nvSpPr>
        <p:spPr>
          <a:xfrm>
            <a:off x="4062152" y="3339423"/>
            <a:ext cx="2033848" cy="791883"/>
          </a:xfrm>
          <a:prstGeom prst="rect">
            <a:avLst/>
          </a:prstGeom>
        </p:spPr>
        <p:txBody>
          <a:bodyPr vert="horz" wrap="square" lIns="0" tIns="17145" rIns="0" bIns="0" rtlCol="0" anchor="t" anchorCtr="0">
            <a:spAutoFit/>
          </a:bodyPr>
          <a:lstStyle/>
          <a:p>
            <a:pPr algn="ctr">
              <a:spcBef>
                <a:spcPts val="150"/>
              </a:spcBef>
              <a:spcAft>
                <a:spcPts val="315"/>
              </a:spcAft>
            </a:pPr>
            <a:r>
              <a:rPr lang="en-US" altLang="zh-CN" sz="1400" b="1" dirty="0">
                <a:effectLst/>
                <a:latin typeface="Arial" panose="020B0604020202020204" pitchFamily="34" charset="0"/>
                <a:ea typeface="Inter Display" panose="02000503000000020004" pitchFamily="2" charset="0"/>
                <a:cs typeface="Arial" panose="020B0604020202020204" pitchFamily="34" charset="0"/>
              </a:rPr>
              <a:t>Đồ ăn cay</a:t>
            </a:r>
          </a:p>
          <a:p>
            <a:pPr algn="ctr">
              <a:spcBef>
                <a:spcPts val="150"/>
              </a:spcBef>
              <a:spcAft>
                <a:spcPts val="315"/>
              </a:spcAft>
            </a:pPr>
            <a:r>
              <a:rPr lang="en-US" altLang="zh-CN" sz="1400" dirty="0">
                <a:effectLst/>
                <a:latin typeface="Arial" panose="020B0604020202020204" pitchFamily="34" charset="0"/>
                <a:ea typeface="Inter Display" panose="02000503000000020004" pitchFamily="2" charset="0"/>
                <a:cs typeface="Arial" panose="020B0604020202020204" pitchFamily="34" charset="0"/>
              </a:rPr>
              <a:t>Thơm,
 trắng </a:t>
            </a:r>
            <a:r>
              <a:rPr lang="en-US" altLang="zh-CN" sz="1400" dirty="0" err="1">
                <a:effectLst/>
                <a:latin typeface="Arial" panose="020B0604020202020204" pitchFamily="34" charset="0"/>
                <a:ea typeface="Inter Display" panose="02000503000000020004" pitchFamily="2" charset="0"/>
                <a:cs typeface="Arial" panose="020B0604020202020204" pitchFamily="34" charset="0"/>
              </a:rPr>
              <a:t>hơi</a:t>
            </a:r>
            <a:r>
              <a:rPr lang="en-US" altLang="zh-CN" sz="1400" dirty="0">
                <a:effectLst/>
                <a:latin typeface="Arial" panose="020B0604020202020204" pitchFamily="34" charset="0"/>
                <a:ea typeface="Inter Display" panose="02000503000000020004" pitchFamily="2" charset="0"/>
                <a:cs typeface="Arial" panose="020B0604020202020204" pitchFamily="34" charset="0"/>
              </a:rPr>
              <a:t> </a:t>
            </a:r>
            <a:r>
              <a:rPr lang="en-US" altLang="zh-CN" sz="1400" dirty="0" err="1">
                <a:latin typeface="Arial" panose="020B0604020202020204" pitchFamily="34" charset="0"/>
                <a:ea typeface="Inter Display" panose="02000503000000020004" pitchFamily="2" charset="0"/>
                <a:cs typeface="Arial" panose="020B0604020202020204" pitchFamily="34" charset="0"/>
              </a:rPr>
              <a:t>chua</a:t>
            </a:r>
            <a:endParaRPr lang="en-US" altLang="zh-CN" sz="1400" dirty="0">
              <a:effectLst/>
              <a:latin typeface="Arial" panose="020B0604020202020204" pitchFamily="34" charset="0"/>
              <a:ea typeface="Inter Display" panose="02000503000000020004" pitchFamily="2" charset="0"/>
              <a:cs typeface="Arial" panose="020B0604020202020204" pitchFamily="34" charset="0"/>
            </a:endParaRPr>
          </a:p>
        </p:txBody>
      </p:sp>
      <p:sp>
        <p:nvSpPr>
          <p:cNvPr id="47" name="object 58">
            <a:extLst>
              <a:ext uri="{FF2B5EF4-FFF2-40B4-BE49-F238E27FC236}">
                <a16:creationId xmlns:a16="http://schemas.microsoft.com/office/drawing/2014/main" id="{9A4BACA6-7E83-E3C0-BA37-108B1510BE80}"/>
              </a:ext>
            </a:extLst>
          </p:cNvPr>
          <p:cNvSpPr txBox="1"/>
          <p:nvPr/>
        </p:nvSpPr>
        <p:spPr>
          <a:xfrm>
            <a:off x="5907221" y="3339423"/>
            <a:ext cx="2033848" cy="791883"/>
          </a:xfrm>
          <a:prstGeom prst="rect">
            <a:avLst/>
          </a:prstGeom>
        </p:spPr>
        <p:txBody>
          <a:bodyPr vert="horz" wrap="square" lIns="0" tIns="17145" rIns="0" bIns="0" rtlCol="0" anchor="t" anchorCtr="0">
            <a:spAutoFit/>
          </a:bodyPr>
          <a:lstStyle/>
          <a:p>
            <a:pPr algn="ctr">
              <a:spcBef>
                <a:spcPts val="150"/>
              </a:spcBef>
              <a:spcAft>
                <a:spcPts val="315"/>
              </a:spcAft>
            </a:pPr>
            <a:r>
              <a:rPr lang="en-US" altLang="zh-CN" sz="1400" b="1" dirty="0">
                <a:effectLst/>
                <a:latin typeface="Arial" panose="020B0604020202020204" pitchFamily="34" charset="0"/>
                <a:ea typeface="Inter Display" panose="02000503000000020004" pitchFamily="2" charset="0"/>
                <a:cs typeface="Arial" panose="020B0604020202020204" pitchFamily="34" charset="0"/>
              </a:rPr>
              <a:t>Động vật có vỏ</a:t>
            </a:r>
          </a:p>
          <a:p>
            <a:pPr algn="ctr">
              <a:spcBef>
                <a:spcPts val="150"/>
              </a:spcBef>
              <a:spcAft>
                <a:spcPts val="315"/>
              </a:spcAft>
            </a:pPr>
            <a:r>
              <a:rPr lang="en-US" altLang="zh-CN" sz="1400" dirty="0">
                <a:effectLst/>
                <a:latin typeface="Arial" panose="020B0604020202020204" pitchFamily="34" charset="0"/>
                <a:ea typeface="Inter Display" panose="02000503000000020004" pitchFamily="2" charset="0"/>
                <a:cs typeface="Arial" panose="020B0604020202020204" pitchFamily="34" charset="0"/>
              </a:rPr>
              <a:t>Trắng vừa đến
 đậm đà</a:t>
            </a:r>
          </a:p>
        </p:txBody>
      </p:sp>
      <p:sp>
        <p:nvSpPr>
          <p:cNvPr id="56" name="object 58">
            <a:extLst>
              <a:ext uri="{FF2B5EF4-FFF2-40B4-BE49-F238E27FC236}">
                <a16:creationId xmlns:a16="http://schemas.microsoft.com/office/drawing/2014/main" id="{9E3B0E48-944C-6986-BBA2-38C843A79D2B}"/>
              </a:ext>
            </a:extLst>
          </p:cNvPr>
          <p:cNvSpPr txBox="1"/>
          <p:nvPr/>
        </p:nvSpPr>
        <p:spPr>
          <a:xfrm>
            <a:off x="7727101" y="3339423"/>
            <a:ext cx="2033848" cy="791883"/>
          </a:xfrm>
          <a:prstGeom prst="rect">
            <a:avLst/>
          </a:prstGeom>
        </p:spPr>
        <p:txBody>
          <a:bodyPr vert="horz" wrap="square" lIns="0" tIns="17145" rIns="0" bIns="0" rtlCol="0" anchor="t" anchorCtr="0">
            <a:spAutoFit/>
          </a:bodyPr>
          <a:lstStyle/>
          <a:p>
            <a:pPr algn="ctr">
              <a:spcBef>
                <a:spcPts val="150"/>
              </a:spcBef>
              <a:spcAft>
                <a:spcPts val="315"/>
              </a:spcAft>
            </a:pPr>
            <a:r>
              <a:rPr lang="en-US" altLang="zh-CN" sz="1400" b="1" dirty="0">
                <a:latin typeface="Arial" panose="020B0604020202020204" pitchFamily="34" charset="0"/>
                <a:ea typeface="Inter Display" panose="02000503000000020004" pitchFamily="2" charset="0"/>
                <a:cs typeface="Arial" panose="020B0604020202020204" pitchFamily="34" charset="0"/>
              </a:rPr>
              <a:t>Gia cầm</a:t>
            </a:r>
            <a:endParaRPr lang="en-AU" sz="1400" b="1" dirty="0">
              <a:effectLst/>
              <a:latin typeface="Arial" panose="020B0604020202020204" pitchFamily="34" charset="0"/>
              <a:ea typeface="Inter Display" panose="02000503000000020004" pitchFamily="2" charset="0"/>
              <a:cs typeface="Arial" panose="020B0604020202020204" pitchFamily="34" charset="0"/>
            </a:endParaRPr>
          </a:p>
          <a:p>
            <a:pPr algn="ctr">
              <a:spcBef>
                <a:spcPts val="150"/>
              </a:spcBef>
              <a:spcAft>
                <a:spcPts val="315"/>
              </a:spcAft>
            </a:pPr>
            <a:r>
              <a:rPr lang="en-US" altLang="zh-CN" sz="1400" dirty="0">
                <a:effectLst/>
                <a:latin typeface="Arial" panose="020B0604020202020204" pitchFamily="34" charset="0"/>
                <a:ea typeface="Inter Display" panose="02000503000000020004" pitchFamily="2" charset="0"/>
                <a:cs typeface="Arial" panose="020B0604020202020204" pitchFamily="34" charset="0"/>
              </a:rPr>
              <a:t>Đỏ nhạt hoặc trắng 
 trung bình đến đậm đà</a:t>
            </a:r>
          </a:p>
        </p:txBody>
      </p:sp>
      <p:sp>
        <p:nvSpPr>
          <p:cNvPr id="81" name="object 58">
            <a:extLst>
              <a:ext uri="{FF2B5EF4-FFF2-40B4-BE49-F238E27FC236}">
                <a16:creationId xmlns:a16="http://schemas.microsoft.com/office/drawing/2014/main" id="{6CA880E5-30A3-8657-3E56-17FC991F9037}"/>
              </a:ext>
            </a:extLst>
          </p:cNvPr>
          <p:cNvSpPr txBox="1"/>
          <p:nvPr/>
        </p:nvSpPr>
        <p:spPr>
          <a:xfrm>
            <a:off x="9572170" y="3360341"/>
            <a:ext cx="2033846" cy="512320"/>
          </a:xfrm>
          <a:prstGeom prst="rect">
            <a:avLst/>
          </a:prstGeom>
        </p:spPr>
        <p:txBody>
          <a:bodyPr vert="horz" wrap="square" lIns="0" tIns="17145" rIns="0" bIns="0" rtlCol="0" anchor="t" anchorCtr="0">
            <a:spAutoFit/>
          </a:bodyPr>
          <a:lstStyle/>
          <a:p>
            <a:pPr algn="ctr">
              <a:spcBef>
                <a:spcPts val="150"/>
              </a:spcBef>
              <a:spcAft>
                <a:spcPts val="315"/>
              </a:spcAft>
            </a:pPr>
            <a:r>
              <a:rPr lang="en-US" altLang="zh-CN" sz="1400" b="1" dirty="0">
                <a:effectLst/>
                <a:latin typeface="Arial" panose="020B0604020202020204" pitchFamily="34" charset="0"/>
                <a:ea typeface="Inter Display" panose="02000503000000020004" pitchFamily="2" charset="0"/>
                <a:cs typeface="Arial" panose="020B0604020202020204" pitchFamily="34" charset="0"/>
              </a:rPr>
              <a:t>Thịt muối</a:t>
            </a:r>
          </a:p>
          <a:p>
            <a:pPr algn="ctr">
              <a:spcBef>
                <a:spcPts val="150"/>
              </a:spcBef>
              <a:spcAft>
                <a:spcPts val="315"/>
              </a:spcAft>
            </a:pPr>
            <a:r>
              <a:rPr lang="en-US" altLang="zh-CN" sz="1400" dirty="0">
                <a:effectLst/>
                <a:latin typeface="Arial" panose="020B0604020202020204" pitchFamily="34" charset="0"/>
                <a:ea typeface="Inter Display" panose="02000503000000020004" pitchFamily="2" charset="0"/>
                <a:cs typeface="Arial" panose="020B0604020202020204" pitchFamily="34" charset="0"/>
              </a:rPr>
              <a:t>Đỏ nhạt</a:t>
            </a:r>
          </a:p>
        </p:txBody>
      </p:sp>
      <p:sp>
        <p:nvSpPr>
          <p:cNvPr id="84" name="object 58">
            <a:extLst>
              <a:ext uri="{FF2B5EF4-FFF2-40B4-BE49-F238E27FC236}">
                <a16:creationId xmlns:a16="http://schemas.microsoft.com/office/drawing/2014/main" id="{8B23C39F-D4D7-4037-DCA8-55ECD53773D5}"/>
              </a:ext>
            </a:extLst>
          </p:cNvPr>
          <p:cNvSpPr txBox="1"/>
          <p:nvPr/>
        </p:nvSpPr>
        <p:spPr>
          <a:xfrm>
            <a:off x="434186" y="5898308"/>
            <a:ext cx="2033848" cy="512320"/>
          </a:xfrm>
          <a:prstGeom prst="rect">
            <a:avLst/>
          </a:prstGeom>
        </p:spPr>
        <p:txBody>
          <a:bodyPr vert="horz" wrap="square" lIns="0" tIns="17145" rIns="0" bIns="0" rtlCol="0" anchor="t" anchorCtr="0">
            <a:spAutoFit/>
          </a:bodyPr>
          <a:lstStyle/>
          <a:p>
            <a:pPr algn="ctr">
              <a:spcBef>
                <a:spcPts val="150"/>
              </a:spcBef>
              <a:spcAft>
                <a:spcPts val="315"/>
              </a:spcAft>
            </a:pPr>
            <a:r>
              <a:rPr lang="en-US" altLang="zh-CN" sz="1400" b="1" dirty="0">
                <a:effectLst/>
                <a:latin typeface="Arial" panose="020B0604020202020204" pitchFamily="34" charset="0"/>
                <a:ea typeface="Inter Display" panose="02000503000000020004" pitchFamily="2" charset="0"/>
                <a:cs typeface="Arial" panose="020B0604020202020204" pitchFamily="34" charset="0"/>
              </a:rPr>
              <a:t>Thịt heo</a:t>
            </a:r>
          </a:p>
          <a:p>
            <a:pPr algn="ctr">
              <a:spcBef>
                <a:spcPts val="150"/>
              </a:spcBef>
              <a:spcAft>
                <a:spcPts val="315"/>
              </a:spcAft>
            </a:pPr>
            <a:r>
              <a:rPr lang="en-US" altLang="zh-CN" sz="1400" dirty="0">
                <a:effectLst/>
                <a:latin typeface="Arial" panose="020B0604020202020204" pitchFamily="34" charset="0"/>
                <a:ea typeface="Inter Display" panose="02000503000000020004" pitchFamily="2" charset="0"/>
                <a:cs typeface="Arial" panose="020B0604020202020204" pitchFamily="34" charset="0"/>
              </a:rPr>
              <a:t>Đỏ vừa</a:t>
            </a:r>
          </a:p>
        </p:txBody>
      </p:sp>
      <p:sp>
        <p:nvSpPr>
          <p:cNvPr id="87" name="object 58">
            <a:extLst>
              <a:ext uri="{FF2B5EF4-FFF2-40B4-BE49-F238E27FC236}">
                <a16:creationId xmlns:a16="http://schemas.microsoft.com/office/drawing/2014/main" id="{8B72CFC8-A4AC-4DA9-CB5A-3334A6CCFD1F}"/>
              </a:ext>
            </a:extLst>
          </p:cNvPr>
          <p:cNvSpPr txBox="1"/>
          <p:nvPr/>
        </p:nvSpPr>
        <p:spPr>
          <a:xfrm>
            <a:off x="2323787" y="5886930"/>
            <a:ext cx="2033848" cy="512320"/>
          </a:xfrm>
          <a:prstGeom prst="rect">
            <a:avLst/>
          </a:prstGeom>
        </p:spPr>
        <p:txBody>
          <a:bodyPr vert="horz" wrap="square" lIns="0" tIns="17145" rIns="0" bIns="0" rtlCol="0" anchor="t" anchorCtr="0">
            <a:spAutoFit/>
          </a:bodyPr>
          <a:lstStyle/>
          <a:p>
            <a:pPr algn="ctr">
              <a:spcBef>
                <a:spcPts val="150"/>
              </a:spcBef>
              <a:spcAft>
                <a:spcPts val="315"/>
              </a:spcAft>
            </a:pPr>
            <a:r>
              <a:rPr lang="en-US" altLang="zh-CN" sz="1400" b="1" dirty="0">
                <a:effectLst/>
                <a:latin typeface="Arial" panose="020B0604020202020204" pitchFamily="34" charset="0"/>
                <a:ea typeface="Inter Display" panose="02000503000000020004" pitchFamily="2" charset="0"/>
                <a:cs typeface="Arial" panose="020B0604020202020204" pitchFamily="34" charset="0"/>
              </a:rPr>
              <a:t>Thịt đỏ</a:t>
            </a:r>
          </a:p>
          <a:p>
            <a:pPr algn="ctr">
              <a:spcBef>
                <a:spcPts val="150"/>
              </a:spcBef>
              <a:spcAft>
                <a:spcPts val="315"/>
              </a:spcAft>
            </a:pPr>
            <a:r>
              <a:rPr lang="en-US" altLang="zh-CN" sz="1400" dirty="0">
                <a:effectLst/>
                <a:latin typeface="Arial" panose="020B0604020202020204" pitchFamily="34" charset="0"/>
                <a:ea typeface="Inter Display" panose="02000503000000020004" pitchFamily="2" charset="0"/>
                <a:cs typeface="Arial" panose="020B0604020202020204" pitchFamily="34" charset="0"/>
              </a:rPr>
              <a:t>Đỏ đậm đà</a:t>
            </a:r>
          </a:p>
        </p:txBody>
      </p:sp>
      <p:sp>
        <p:nvSpPr>
          <p:cNvPr id="90" name="object 58">
            <a:extLst>
              <a:ext uri="{FF2B5EF4-FFF2-40B4-BE49-F238E27FC236}">
                <a16:creationId xmlns:a16="http://schemas.microsoft.com/office/drawing/2014/main" id="{CCA11EB3-9F9F-1E74-AFDF-9176F7728766}"/>
              </a:ext>
            </a:extLst>
          </p:cNvPr>
          <p:cNvSpPr txBox="1"/>
          <p:nvPr/>
        </p:nvSpPr>
        <p:spPr>
          <a:xfrm>
            <a:off x="4134821" y="5875552"/>
            <a:ext cx="2033848" cy="791883"/>
          </a:xfrm>
          <a:prstGeom prst="rect">
            <a:avLst/>
          </a:prstGeom>
        </p:spPr>
        <p:txBody>
          <a:bodyPr vert="horz" wrap="square" lIns="0" tIns="17145" rIns="0" bIns="0" rtlCol="0" anchor="t" anchorCtr="0">
            <a:spAutoFit/>
          </a:bodyPr>
          <a:lstStyle/>
          <a:p>
            <a:pPr algn="ctr">
              <a:spcBef>
                <a:spcPts val="150"/>
              </a:spcBef>
              <a:spcAft>
                <a:spcPts val="315"/>
              </a:spcAft>
            </a:pPr>
            <a:r>
              <a:rPr lang="en-US" altLang="zh-CN" sz="1400" b="1" dirty="0">
                <a:effectLst/>
                <a:latin typeface="Arial" panose="020B0604020202020204" pitchFamily="34" charset="0"/>
                <a:ea typeface="Inter Display" panose="02000503000000020004" pitchFamily="2" charset="0"/>
                <a:cs typeface="Arial" panose="020B0604020202020204" pitchFamily="34" charset="0"/>
              </a:rPr>
              <a:t>Món tráng miệng</a:t>
            </a:r>
          </a:p>
          <a:p>
            <a:pPr algn="ctr">
              <a:spcBef>
                <a:spcPts val="150"/>
              </a:spcBef>
              <a:spcAft>
                <a:spcPts val="315"/>
              </a:spcAft>
            </a:pPr>
            <a:r>
              <a:rPr lang="en-US" altLang="zh-CN" sz="1400" dirty="0">
                <a:effectLst/>
                <a:latin typeface="Arial" panose="020B0604020202020204" pitchFamily="34" charset="0"/>
                <a:ea typeface="Inter Display" panose="02000503000000020004" pitchFamily="2" charset="0"/>
                <a:cs typeface="Arial" panose="020B0604020202020204" pitchFamily="34" charset="0"/>
              </a:rPr>
              <a:t>Rượu ngọt,
 rượu tráng miệng</a:t>
            </a:r>
          </a:p>
        </p:txBody>
      </p:sp>
      <p:sp>
        <p:nvSpPr>
          <p:cNvPr id="93" name="object 58">
            <a:extLst>
              <a:ext uri="{FF2B5EF4-FFF2-40B4-BE49-F238E27FC236}">
                <a16:creationId xmlns:a16="http://schemas.microsoft.com/office/drawing/2014/main" id="{1D2D1CA9-38FA-CB49-F208-634CDE8D8570}"/>
              </a:ext>
            </a:extLst>
          </p:cNvPr>
          <p:cNvSpPr txBox="1"/>
          <p:nvPr/>
        </p:nvSpPr>
        <p:spPr>
          <a:xfrm>
            <a:off x="9668383" y="5904782"/>
            <a:ext cx="1841421" cy="727762"/>
          </a:xfrm>
          <a:prstGeom prst="rect">
            <a:avLst/>
          </a:prstGeom>
        </p:spPr>
        <p:txBody>
          <a:bodyPr vert="horz" wrap="square" lIns="0" tIns="17145" rIns="0" bIns="0" rtlCol="0" anchor="t" anchorCtr="0">
            <a:spAutoFit/>
          </a:bodyPr>
          <a:lstStyle/>
          <a:p>
            <a:pPr algn="ctr">
              <a:spcBef>
                <a:spcPts val="150"/>
              </a:spcBef>
              <a:spcAft>
                <a:spcPts val="315"/>
              </a:spcAft>
            </a:pPr>
            <a:r>
              <a:rPr lang="en-US" altLang="zh-CN" sz="1400" b="1" dirty="0">
                <a:effectLst/>
                <a:latin typeface="Arial" panose="020B0604020202020204" pitchFamily="34" charset="0"/>
                <a:ea typeface="Inter Display" panose="02000503000000020004" pitchFamily="2" charset="0"/>
                <a:cs typeface="Arial" panose="020B0604020202020204" pitchFamily="34" charset="0"/>
              </a:rPr>
              <a:t>Phô mai nồng</a:t>
            </a:r>
          </a:p>
          <a:p>
            <a:pPr algn="ctr">
              <a:spcBef>
                <a:spcPts val="150"/>
              </a:spcBef>
              <a:spcAft>
                <a:spcPts val="315"/>
              </a:spcAft>
            </a:pPr>
            <a:r>
              <a:rPr lang="en-US" altLang="zh-CN" sz="1400" dirty="0">
                <a:effectLst/>
                <a:latin typeface="Arial" panose="020B0604020202020204" pitchFamily="34" charset="0"/>
                <a:ea typeface="Inter Display" panose="02000503000000020004" pitchFamily="2" charset="0"/>
                <a:cs typeface="Arial" panose="020B0604020202020204" pitchFamily="34" charset="0"/>
              </a:rPr>
              <a:t>Đỏ vừa hoặc rượu tráng miệng</a:t>
            </a:r>
          </a:p>
        </p:txBody>
      </p:sp>
      <p:sp>
        <p:nvSpPr>
          <p:cNvPr id="6" name="object 58">
            <a:extLst>
              <a:ext uri="{FF2B5EF4-FFF2-40B4-BE49-F238E27FC236}">
                <a16:creationId xmlns:a16="http://schemas.microsoft.com/office/drawing/2014/main" id="{DAA121DF-BFCA-C905-C5A0-15D1B2CBE2A8}"/>
              </a:ext>
            </a:extLst>
          </p:cNvPr>
          <p:cNvSpPr txBox="1"/>
          <p:nvPr/>
        </p:nvSpPr>
        <p:spPr>
          <a:xfrm>
            <a:off x="5852925" y="5898308"/>
            <a:ext cx="2215650" cy="512320"/>
          </a:xfrm>
          <a:prstGeom prst="rect">
            <a:avLst/>
          </a:prstGeom>
        </p:spPr>
        <p:txBody>
          <a:bodyPr vert="horz" wrap="square" lIns="0" tIns="17145" rIns="0" bIns="0" rtlCol="0" anchor="t" anchorCtr="0">
            <a:spAutoFit/>
          </a:bodyPr>
          <a:lstStyle/>
          <a:p>
            <a:pPr algn="ctr">
              <a:spcBef>
                <a:spcPts val="150"/>
              </a:spcBef>
              <a:spcAft>
                <a:spcPts val="315"/>
              </a:spcAft>
            </a:pPr>
            <a:r>
              <a:rPr lang="en-US" altLang="zh-CN" sz="1400" b="1" dirty="0">
                <a:effectLst/>
                <a:latin typeface="Arial" panose="020B0604020202020204" pitchFamily="34" charset="0"/>
                <a:ea typeface="Inter Display" panose="02000503000000020004" pitchFamily="2" charset="0"/>
                <a:cs typeface="Arial" panose="020B0604020202020204" pitchFamily="34" charset="0"/>
              </a:rPr>
              <a:t>Phô mai cứng</a:t>
            </a:r>
          </a:p>
          <a:p>
            <a:pPr algn="ctr">
              <a:spcBef>
                <a:spcPts val="150"/>
              </a:spcBef>
              <a:spcAft>
                <a:spcPts val="315"/>
              </a:spcAft>
            </a:pPr>
            <a:r>
              <a:rPr lang="en-US" altLang="zh-CN" sz="1400" dirty="0">
                <a:effectLst/>
                <a:latin typeface="Arial" panose="020B0604020202020204" pitchFamily="34" charset="0"/>
                <a:ea typeface="Inter Display" panose="02000503000000020004" pitchFamily="2" charset="0"/>
                <a:cs typeface="Arial" panose="020B0604020202020204" pitchFamily="34" charset="0"/>
              </a:rPr>
              <a:t>Đỏ đậm</a:t>
            </a:r>
          </a:p>
        </p:txBody>
      </p:sp>
      <p:sp>
        <p:nvSpPr>
          <p:cNvPr id="7" name="object 58">
            <a:extLst>
              <a:ext uri="{FF2B5EF4-FFF2-40B4-BE49-F238E27FC236}">
                <a16:creationId xmlns:a16="http://schemas.microsoft.com/office/drawing/2014/main" id="{D230D13E-B36E-9D7D-0954-5CFF44586881}"/>
              </a:ext>
            </a:extLst>
          </p:cNvPr>
          <p:cNvSpPr txBox="1"/>
          <p:nvPr/>
        </p:nvSpPr>
        <p:spPr>
          <a:xfrm>
            <a:off x="7886773" y="5894286"/>
            <a:ext cx="1541323" cy="727763"/>
          </a:xfrm>
          <a:prstGeom prst="rect">
            <a:avLst/>
          </a:prstGeom>
        </p:spPr>
        <p:txBody>
          <a:bodyPr vert="horz" wrap="square" lIns="0" tIns="17145" rIns="0" bIns="0" rtlCol="0" anchor="t" anchorCtr="0">
            <a:spAutoFit/>
          </a:bodyPr>
          <a:lstStyle/>
          <a:p>
            <a:pPr algn="ctr">
              <a:spcBef>
                <a:spcPts val="150"/>
              </a:spcBef>
              <a:spcAft>
                <a:spcPts val="315"/>
              </a:spcAft>
            </a:pPr>
            <a:r>
              <a:rPr lang="en-US" altLang="zh-CN" sz="1400" b="1" dirty="0">
                <a:effectLst/>
                <a:latin typeface="Arial" panose="020B0604020202020204" pitchFamily="34" charset="0"/>
                <a:ea typeface="Inter Display" panose="02000503000000020004" pitchFamily="2" charset="0"/>
                <a:cs typeface="Arial" panose="020B0604020202020204" pitchFamily="34" charset="0"/>
              </a:rPr>
              <a:t>Phô mai mềm</a:t>
            </a:r>
          </a:p>
          <a:p>
            <a:pPr algn="ctr">
              <a:spcBef>
                <a:spcPts val="150"/>
              </a:spcBef>
              <a:spcAft>
                <a:spcPts val="315"/>
              </a:spcAft>
            </a:pPr>
            <a:r>
              <a:rPr lang="en-US" altLang="zh-CN" sz="1400" dirty="0">
                <a:effectLst/>
                <a:latin typeface="Arial" panose="020B0604020202020204" pitchFamily="34" charset="0"/>
                <a:ea typeface="Inter Display" panose="02000503000000020004" pitchFamily="2" charset="0"/>
                <a:cs typeface="Arial" panose="020B0604020202020204" pitchFamily="34" charset="0"/>
              </a:rPr>
              <a:t>Đỏ nhạt hoặc sủi tăm</a:t>
            </a:r>
          </a:p>
        </p:txBody>
      </p:sp>
    </p:spTree>
    <p:extLst>
      <p:ext uri="{BB962C8B-B14F-4D97-AF65-F5344CB8AC3E}">
        <p14:creationId xmlns:p14="http://schemas.microsoft.com/office/powerpoint/2010/main" val="2073912679"/>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AE9EE-C1B8-0DE8-E834-B10B1A134F78}"/>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25D9FA1-FE8F-C748-88AB-EF594458E3E8}"/>
              </a:ext>
            </a:extLst>
          </p:cNvPr>
          <p:cNvPicPr>
            <a:picLocks noGrp="1" noChangeAspect="1"/>
          </p:cNvPicPr>
          <p:nvPr>
            <p:ph type="pic" sz="quarter" idx="10"/>
          </p:nvPr>
        </p:nvPicPr>
        <p:blipFill>
          <a:blip r:embed="rId2"/>
          <a:srcRect t="9078" r="12784" b="17367"/>
          <a:stretch/>
        </p:blipFill>
        <p:spPr>
          <a:xfrm>
            <a:off x="0" y="0"/>
            <a:ext cx="12192000" cy="6858000"/>
          </a:xfrm>
        </p:spPr>
      </p:pic>
      <p:sp>
        <p:nvSpPr>
          <p:cNvPr id="3" name="Title 2">
            <a:extLst>
              <a:ext uri="{FF2B5EF4-FFF2-40B4-BE49-F238E27FC236}">
                <a16:creationId xmlns:a16="http://schemas.microsoft.com/office/drawing/2014/main" id="{8134A83C-34EC-6F6C-1ABA-DCB9A0822485}"/>
              </a:ext>
            </a:extLst>
          </p:cNvPr>
          <p:cNvSpPr>
            <a:spLocks noGrp="1"/>
          </p:cNvSpPr>
          <p:nvPr>
            <p:ph type="title"/>
          </p:nvPr>
        </p:nvSpPr>
        <p:spPr>
          <a:xfrm>
            <a:off x="610395" y="788507"/>
            <a:ext cx="5485605" cy="1325562"/>
          </a:xfrm>
        </p:spPr>
        <p:txBody>
          <a:bodyPr/>
          <a:lstStyle/>
          <a:p>
            <a:r>
              <a:rPr lang="en-US" altLang="zh-CN" sz="5400" b="1" dirty="0">
                <a:solidFill>
                  <a:schemeClr val="accent1"/>
                </a:solidFill>
              </a:rPr>
              <a:t>LỖI RƯỢU VANG
</a:t>
            </a:r>
            <a:endParaRPr lang="en-US" sz="5400" b="1" dirty="0">
              <a:solidFill>
                <a:schemeClr val="accent1"/>
              </a:solidFill>
            </a:endParaRPr>
          </a:p>
        </p:txBody>
      </p:sp>
      <p:sp>
        <p:nvSpPr>
          <p:cNvPr id="8" name="Title 1">
            <a:extLst>
              <a:ext uri="{FF2B5EF4-FFF2-40B4-BE49-F238E27FC236}">
                <a16:creationId xmlns:a16="http://schemas.microsoft.com/office/drawing/2014/main" id="{2F3CEE64-5DD4-68FC-6A90-4F8D3F6E9685}"/>
              </a:ext>
            </a:extLst>
          </p:cNvPr>
          <p:cNvSpPr txBox="1">
            <a:spLocks/>
          </p:cNvSpPr>
          <p:nvPr/>
        </p:nvSpPr>
        <p:spPr>
          <a:xfrm>
            <a:off x="610395" y="2303159"/>
            <a:ext cx="6931410"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altLang="zh-CN" sz="3200" b="1" dirty="0">
                <a:solidFill>
                  <a:schemeClr val="accent2"/>
                </a:solidFill>
                <a:latin typeface="Arial" panose="020B0604020202020204" pitchFamily="34" charset="0"/>
                <a:cs typeface="Arial" panose="020B0604020202020204" pitchFamily="34" charset="0"/>
              </a:rPr>
              <a:t>VÀ CÁCH NHẬN BIẾT CHÚNG</a:t>
            </a:r>
            <a:endParaRPr lang="en-US" sz="3200" b="1" dirty="0">
              <a:solidFill>
                <a:schemeClr val="accent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074408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632500" y="669362"/>
            <a:ext cx="11918390" cy="907601"/>
          </a:xfrm>
          <a:prstGeom prst="rect">
            <a:avLst/>
          </a:prstGeom>
        </p:spPr>
        <p:txBody>
          <a:bodyPr vert="horz" wrap="none" lIns="0" tIns="11521" rIns="0" bIns="0" rtlCol="0">
            <a:noAutofit/>
          </a:bodyPr>
          <a:lstStyle/>
          <a:p>
            <a:pPr defTabSz="914453">
              <a:lnSpc>
                <a:spcPct val="80000"/>
              </a:lnSpc>
              <a:defRPr/>
            </a:pPr>
            <a:r>
              <a:rPr lang="en-US" altLang="zh-CN" sz="5400" b="1" cap="all" dirty="0">
                <a:solidFill>
                  <a:schemeClr val="accent4"/>
                </a:solidFill>
                <a:uFill>
                  <a:solidFill>
                    <a:srgbClr val="F40000"/>
                  </a:solidFill>
                </a:uFill>
                <a:latin typeface="Arial" panose="020B0604020202020204" pitchFamily="34" charset="0"/>
                <a:ea typeface="Inter Display" panose="02000503000000020004" pitchFamily="2" charset="0"/>
                <a:cs typeface="Arial" panose="020B0604020202020204" pitchFamily="34" charset="0"/>
              </a:rPr>
              <a:t>RƯỢU </a:t>
            </a:r>
          </a:p>
          <a:p>
            <a:pPr defTabSz="914453">
              <a:lnSpc>
                <a:spcPct val="80000"/>
              </a:lnSpc>
              <a:defRPr/>
            </a:pPr>
            <a:r>
              <a:rPr lang="en-US" altLang="zh-CN" sz="5400" b="1" cap="all" dirty="0">
                <a:solidFill>
                  <a:schemeClr val="accent4"/>
                </a:solidFill>
                <a:uFill>
                  <a:solidFill>
                    <a:srgbClr val="F40000"/>
                  </a:solidFill>
                </a:uFill>
                <a:latin typeface="Arial" panose="020B0604020202020204" pitchFamily="34" charset="0"/>
                <a:ea typeface="Inter Display" panose="02000503000000020004" pitchFamily="2" charset="0"/>
                <a:cs typeface="Arial" panose="020B0604020202020204" pitchFamily="34" charset="0"/>
              </a:rPr>
              <a:t>VANG LÀ GÌ?</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01326" y="2387573"/>
            <a:ext cx="5135784"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r>
              <a:rPr lang="en-US" altLang="zh-CN" sz="1600" dirty="0">
                <a:solidFill>
                  <a:srgbClr val="FFFFFF"/>
                </a:solidFill>
                <a:effectLst/>
                <a:latin typeface="Arial" panose="020B0604020202020204" pitchFamily="34" charset="0"/>
              </a:rPr>
              <a:t>Một loại đồ uống có cồn được làm bằng cách lên men nước ép nho.</a:t>
            </a:r>
          </a:p>
          <a:p>
            <a:pPr marL="0" indent="0">
              <a:buNone/>
            </a:pPr>
            <a:endParaRPr lang="en-AU" sz="1600" dirty="0">
              <a:solidFill>
                <a:srgbClr val="FFFFFF"/>
              </a:solidFill>
              <a:effectLst/>
              <a:latin typeface="Arial" panose="020B0604020202020204" pitchFamily="34" charset="0"/>
            </a:endParaRPr>
          </a:p>
          <a:p>
            <a:pPr marL="0" indent="0">
              <a:buNone/>
            </a:pPr>
            <a:r>
              <a:rPr lang="en-US" altLang="zh-CN" sz="1600" dirty="0">
                <a:solidFill>
                  <a:srgbClr val="FFFFFF"/>
                </a:solidFill>
                <a:effectLst/>
                <a:latin typeface="Arial" panose="020B0604020202020204" pitchFamily="34" charset="0"/>
              </a:rPr>
              <a:t>Tại sao lại là nho?</a:t>
            </a:r>
            <a:endParaRPr lang="en-AU" sz="1600" dirty="0">
              <a:solidFill>
                <a:srgbClr val="FFFFFF"/>
              </a:solidFill>
              <a:effectLst/>
              <a:latin typeface="Arial" panose="020B0604020202020204" pitchFamily="34" charset="0"/>
            </a:endParaRPr>
          </a:p>
          <a:p>
            <a:pPr>
              <a:buClr>
                <a:schemeClr val="accent4"/>
              </a:buClr>
              <a:buFont typeface="Arial" panose="020B0604020202020204" pitchFamily="34" charset="0"/>
              <a:buChar char="•"/>
            </a:pPr>
            <a:r>
              <a:rPr lang="en-US" altLang="zh-CN" sz="1600" dirty="0" err="1">
                <a:solidFill>
                  <a:srgbClr val="FFFFFF"/>
                </a:solidFill>
                <a:effectLst/>
                <a:latin typeface="Arial" panose="020B0604020202020204" pitchFamily="34" charset="0"/>
              </a:rPr>
              <a:t>Độ</a:t>
            </a:r>
            <a:r>
              <a:rPr lang="en-US" altLang="zh-CN" sz="1600" dirty="0">
                <a:solidFill>
                  <a:srgbClr val="FFFFFF"/>
                </a:solidFill>
                <a:effectLst/>
                <a:latin typeface="Arial" panose="020B0604020202020204" pitchFamily="34" charset="0"/>
              </a:rPr>
              <a:t> </a:t>
            </a:r>
            <a:r>
              <a:rPr lang="en-US" altLang="zh-CN" sz="1600" dirty="0" err="1">
                <a:solidFill>
                  <a:srgbClr val="FFFFFF"/>
                </a:solidFill>
                <a:effectLst/>
                <a:latin typeface="Arial" panose="020B0604020202020204" pitchFamily="34" charset="0"/>
              </a:rPr>
              <a:t>chua</a:t>
            </a:r>
            <a:r>
              <a:rPr lang="en-US" altLang="zh-CN" sz="1600" dirty="0">
                <a:solidFill>
                  <a:srgbClr val="FFFFFF"/>
                </a:solidFill>
                <a:effectLst/>
                <a:latin typeface="Arial" panose="020B0604020202020204" pitchFamily="34" charset="0"/>
              </a:rPr>
              <a:t> cao hơn để bảo quản rượu</a:t>
            </a:r>
          </a:p>
          <a:p>
            <a:pPr>
              <a:buClr>
                <a:schemeClr val="accent4"/>
              </a:buClr>
              <a:buFont typeface="Arial" panose="020B0604020202020204" pitchFamily="34" charset="0"/>
              <a:buChar char="•"/>
            </a:pPr>
            <a:r>
              <a:rPr lang="en-US" altLang="zh-CN" sz="1600" dirty="0">
                <a:solidFill>
                  <a:srgbClr val="FFFFFF"/>
                </a:solidFill>
                <a:effectLst/>
                <a:latin typeface="Arial" panose="020B0604020202020204" pitchFamily="34" charset="0"/>
              </a:rPr>
              <a:t>Hàm lượng đường cao hơn để lên men tốt hơn</a:t>
            </a:r>
          </a:p>
        </p:txBody>
      </p:sp>
      <p:pic>
        <p:nvPicPr>
          <p:cNvPr id="3" name="Picture 2">
            <a:extLst>
              <a:ext uri="{FF2B5EF4-FFF2-40B4-BE49-F238E27FC236}">
                <a16:creationId xmlns:a16="http://schemas.microsoft.com/office/drawing/2014/main" id="{2A8512DF-6CDE-1E50-51EC-1EC17A3E26C4}"/>
              </a:ext>
            </a:extLst>
          </p:cNvPr>
          <p:cNvPicPr>
            <a:picLocks noChangeAspect="1"/>
          </p:cNvPicPr>
          <p:nvPr/>
        </p:nvPicPr>
        <p:blipFill>
          <a:blip r:embed="rId3" cstate="screen">
            <a:extLst>
              <a:ext uri="{28A0092B-C50C-407E-A947-70E740481C1C}">
                <a14:useLocalDpi xmlns:a14="http://schemas.microsoft.com/office/drawing/2010/main"/>
              </a:ext>
            </a:extLst>
          </a:blip>
          <a:srcRect l="20080" t="2640" r="15608" b="1806"/>
          <a:stretch/>
        </p:blipFill>
        <p:spPr>
          <a:xfrm>
            <a:off x="6096000" y="438615"/>
            <a:ext cx="6096000" cy="6033424"/>
          </a:xfrm>
          <a:prstGeom prst="rect">
            <a:avLst/>
          </a:prstGeom>
        </p:spPr>
      </p:pic>
    </p:spTree>
    <p:extLst>
      <p:ext uri="{BB962C8B-B14F-4D97-AF65-F5344CB8AC3E}">
        <p14:creationId xmlns:p14="http://schemas.microsoft.com/office/powerpoint/2010/main" val="2137694145"/>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418F8D0-B851-A6EF-5429-150686FA1F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61FCD3A-B208-164D-A1A7-3F32A00038B5}"/>
              </a:ext>
            </a:extLst>
          </p:cNvPr>
          <p:cNvPicPr>
            <a:picLocks noChangeAspect="1"/>
          </p:cNvPicPr>
          <p:nvPr/>
        </p:nvPicPr>
        <p:blipFill>
          <a:blip r:embed="rId3" cstate="screen">
            <a:extLst>
              <a:ext uri="{28A0092B-C50C-407E-A947-70E740481C1C}">
                <a14:useLocalDpi xmlns:a14="http://schemas.microsoft.com/office/drawing/2010/main"/>
              </a:ext>
            </a:extLst>
          </a:blip>
          <a:srcRect l="2607" t="5144" r="5980" b="309"/>
          <a:stretch/>
        </p:blipFill>
        <p:spPr>
          <a:xfrm>
            <a:off x="9457054" y="4622936"/>
            <a:ext cx="2158874" cy="1813616"/>
          </a:xfrm>
          <a:prstGeom prst="rect">
            <a:avLst/>
          </a:prstGeom>
        </p:spPr>
      </p:pic>
      <p:pic>
        <p:nvPicPr>
          <p:cNvPr id="6" name="Picture Placeholder 5">
            <a:extLst>
              <a:ext uri="{FF2B5EF4-FFF2-40B4-BE49-F238E27FC236}">
                <a16:creationId xmlns:a16="http://schemas.microsoft.com/office/drawing/2014/main" id="{DCD026D6-5C63-AE1C-A170-99C6BA2BD5C9}"/>
              </a:ext>
            </a:extLst>
          </p:cNvPr>
          <p:cNvPicPr>
            <a:picLocks noGrp="1" noChangeAspect="1"/>
          </p:cNvPicPr>
          <p:nvPr>
            <p:ph type="pic" sz="quarter" idx="10"/>
          </p:nvPr>
        </p:nvPicPr>
        <p:blipFill>
          <a:blip r:embed="rId4"/>
          <a:srcRect l="16197" r="16197"/>
          <a:stretch/>
        </p:blipFill>
        <p:spPr/>
      </p:pic>
      <p:sp>
        <p:nvSpPr>
          <p:cNvPr id="3" name="Title 2">
            <a:extLst>
              <a:ext uri="{FF2B5EF4-FFF2-40B4-BE49-F238E27FC236}">
                <a16:creationId xmlns:a16="http://schemas.microsoft.com/office/drawing/2014/main" id="{54C4CBD6-5100-55E7-9023-C9BD39D354FB}"/>
              </a:ext>
            </a:extLst>
          </p:cNvPr>
          <p:cNvSpPr>
            <a:spLocks noGrp="1"/>
          </p:cNvSpPr>
          <p:nvPr>
            <p:ph type="title"/>
          </p:nvPr>
        </p:nvSpPr>
        <p:spPr>
          <a:xfrm>
            <a:off x="6895990" y="909502"/>
            <a:ext cx="6158452" cy="1325562"/>
          </a:xfrm>
        </p:spPr>
        <p:txBody>
          <a:bodyPr/>
          <a:lstStyle/>
          <a:p>
            <a:r>
              <a:rPr lang="en-US" altLang="zh-CN" sz="5400" b="1" dirty="0">
                <a:solidFill>
                  <a:schemeClr val="bg2"/>
                </a:solidFill>
              </a:rPr>
              <a:t>OXY HÓA</a:t>
            </a:r>
            <a:endParaRPr lang="en-US" sz="5400" b="1" dirty="0">
              <a:solidFill>
                <a:schemeClr val="accent3"/>
              </a:solidFill>
            </a:endParaRPr>
          </a:p>
        </p:txBody>
      </p:sp>
      <p:sp>
        <p:nvSpPr>
          <p:cNvPr id="4" name="Text Placeholder 3">
            <a:extLst>
              <a:ext uri="{FF2B5EF4-FFF2-40B4-BE49-F238E27FC236}">
                <a16:creationId xmlns:a16="http://schemas.microsoft.com/office/drawing/2014/main" id="{747781E0-052E-D15A-F969-2E1FC5F55EF6}"/>
              </a:ext>
            </a:extLst>
          </p:cNvPr>
          <p:cNvSpPr>
            <a:spLocks noGrp="1"/>
          </p:cNvSpPr>
          <p:nvPr>
            <p:ph type="body" sz="quarter" idx="11"/>
          </p:nvPr>
        </p:nvSpPr>
        <p:spPr>
          <a:xfrm>
            <a:off x="6990553" y="2027282"/>
            <a:ext cx="4625375" cy="5495616"/>
          </a:xfrm>
        </p:spPr>
        <p:txBody>
          <a:bodyPr/>
          <a:lstStyle/>
          <a:p>
            <a:pPr>
              <a:lnSpc>
                <a:spcPct val="120000"/>
              </a:lnSpc>
              <a:spcBef>
                <a:spcPts val="0"/>
              </a:spcBef>
            </a:pPr>
            <a:r>
              <a:rPr lang="en-US" altLang="zh-CN" sz="1800" dirty="0">
                <a:solidFill>
                  <a:srgbClr val="FFFFFF"/>
                </a:solidFill>
                <a:effectLst/>
              </a:rPr>
              <a:t>Khi rượu vang tiếp xúc với oxy.</a:t>
            </a:r>
          </a:p>
          <a:p>
            <a:pPr>
              <a:lnSpc>
                <a:spcPct val="120000"/>
              </a:lnSpc>
              <a:spcBef>
                <a:spcPts val="0"/>
              </a:spcBef>
            </a:pPr>
            <a:endParaRPr lang="en-AU" sz="1800" dirty="0">
              <a:solidFill>
                <a:srgbClr val="FFFFFF"/>
              </a:solidFill>
              <a:effectLst/>
            </a:endParaRPr>
          </a:p>
          <a:p>
            <a:pPr>
              <a:lnSpc>
                <a:spcPct val="120000"/>
              </a:lnSpc>
              <a:spcBef>
                <a:spcPts val="0"/>
              </a:spcBef>
            </a:pPr>
            <a:r>
              <a:rPr lang="en-US" altLang="zh-CN" sz="1800" dirty="0">
                <a:solidFill>
                  <a:srgbClr val="FFFFFF"/>
                </a:solidFill>
                <a:effectLst/>
              </a:rPr>
              <a:t>Cách bạn có thể nhận biết: </a:t>
            </a:r>
            <a:endParaRPr lang="en-AU" sz="1800" dirty="0">
              <a:solidFill>
                <a:srgbClr val="FFFFFF"/>
              </a:solidFill>
              <a:effectLst/>
            </a:endParaRPr>
          </a:p>
          <a:p>
            <a:pPr marL="285750" indent="-285750">
              <a:lnSpc>
                <a:spcPct val="120000"/>
              </a:lnSpc>
              <a:spcBef>
                <a:spcPts val="0"/>
              </a:spcBef>
              <a:buClr>
                <a:schemeClr val="accent3"/>
              </a:buClr>
              <a:buFont typeface="Arial" panose="020B0604020202020204" pitchFamily="34" charset="0"/>
              <a:buChar char="•"/>
            </a:pPr>
            <a:r>
              <a:rPr lang="en-US" altLang="zh-CN" sz="1800" dirty="0">
                <a:solidFill>
                  <a:srgbClr val="FFFFFF"/>
                </a:solidFill>
                <a:effectLst/>
              </a:rPr>
              <a:t>Mất hương thơm trái cây chính</a:t>
            </a:r>
          </a:p>
          <a:p>
            <a:pPr marL="285750" indent="-285750">
              <a:lnSpc>
                <a:spcPct val="120000"/>
              </a:lnSpc>
              <a:spcBef>
                <a:spcPts val="0"/>
              </a:spcBef>
              <a:buClr>
                <a:schemeClr val="accent3"/>
              </a:buClr>
              <a:buFont typeface="Arial" panose="020B0604020202020204" pitchFamily="34" charset="0"/>
              <a:buChar char="•"/>
            </a:pPr>
            <a:r>
              <a:rPr lang="en-US" altLang="zh-CN" sz="1800" dirty="0">
                <a:solidFill>
                  <a:srgbClr val="FFFFFF"/>
                </a:solidFill>
                <a:effectLst/>
              </a:rPr>
              <a:t>Màu sắc xỉn</a:t>
            </a:r>
          </a:p>
          <a:p>
            <a:pPr marL="285750" indent="-285750">
              <a:lnSpc>
                <a:spcPct val="120000"/>
              </a:lnSpc>
              <a:spcBef>
                <a:spcPts val="0"/>
              </a:spcBef>
              <a:buClr>
                <a:schemeClr val="accent3"/>
              </a:buClr>
              <a:buFont typeface="Arial" panose="020B0604020202020204" pitchFamily="34" charset="0"/>
              <a:buChar char="•"/>
            </a:pPr>
            <a:r>
              <a:rPr lang="en-US" altLang="zh-CN" sz="1800" dirty="0">
                <a:solidFill>
                  <a:srgbClr val="FFFFFF"/>
                </a:solidFill>
                <a:effectLst/>
              </a:rPr>
              <a:t>Thiếu đặc tính sống động trên vòm miệng</a:t>
            </a:r>
          </a:p>
          <a:p>
            <a:pPr marL="285750" indent="-285750">
              <a:lnSpc>
                <a:spcPct val="120000"/>
              </a:lnSpc>
              <a:spcBef>
                <a:spcPts val="0"/>
              </a:spcBef>
              <a:buClr>
                <a:schemeClr val="accent3"/>
              </a:buClr>
              <a:buFont typeface="Arial" panose="020B0604020202020204" pitchFamily="34" charset="0"/>
              <a:buChar char="•"/>
            </a:pPr>
            <a:r>
              <a:rPr lang="en-US" altLang="zh-CN" sz="1800" dirty="0">
                <a:solidFill>
                  <a:srgbClr val="FFFFFF"/>
                </a:solidFill>
                <a:effectLst/>
              </a:rPr>
              <a:t>Hương vị nhạt nhẽo</a:t>
            </a:r>
          </a:p>
        </p:txBody>
      </p:sp>
      <p:sp>
        <p:nvSpPr>
          <p:cNvPr id="5" name="Title 2">
            <a:extLst>
              <a:ext uri="{FF2B5EF4-FFF2-40B4-BE49-F238E27FC236}">
                <a16:creationId xmlns:a16="http://schemas.microsoft.com/office/drawing/2014/main" id="{DBBF0D53-831C-D290-3F59-C650C6794A58}"/>
              </a:ext>
            </a:extLst>
          </p:cNvPr>
          <p:cNvSpPr txBox="1">
            <a:spLocks/>
          </p:cNvSpPr>
          <p:nvPr/>
        </p:nvSpPr>
        <p:spPr>
          <a:xfrm>
            <a:off x="7228639" y="5680527"/>
            <a:ext cx="1469573" cy="535941"/>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altLang="zh-CN" sz="1600" cap="none" dirty="0">
                <a:latin typeface="Arial" panose="020B0604020202020204" pitchFamily="34" charset="0"/>
                <a:cs typeface="Arial" panose="020B0604020202020204" pitchFamily="34" charset="0"/>
              </a:rPr>
              <a:t>Oxy hóa trong trái cây</a:t>
            </a:r>
          </a:p>
        </p:txBody>
      </p:sp>
      <p:cxnSp>
        <p:nvCxnSpPr>
          <p:cNvPr id="8" name="Straight Connector 7">
            <a:extLst>
              <a:ext uri="{FF2B5EF4-FFF2-40B4-BE49-F238E27FC236}">
                <a16:creationId xmlns:a16="http://schemas.microsoft.com/office/drawing/2014/main" id="{33DCB547-DF48-8E9F-04D1-4574B040D5F1}"/>
              </a:ext>
            </a:extLst>
          </p:cNvPr>
          <p:cNvCxnSpPr>
            <a:cxnSpLocks/>
          </p:cNvCxnSpPr>
          <p:nvPr/>
        </p:nvCxnSpPr>
        <p:spPr>
          <a:xfrm>
            <a:off x="8698212" y="5788605"/>
            <a:ext cx="1213872" cy="0"/>
          </a:xfrm>
          <a:prstGeom prst="line">
            <a:avLst/>
          </a:prstGeom>
          <a:ln w="19050">
            <a:solidFill>
              <a:schemeClr val="accent3"/>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862488"/>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8F8D0-B851-A6EF-5429-150686FA1F35}"/>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CD026D6-5C63-AE1C-A170-99C6BA2BD5C9}"/>
              </a:ext>
            </a:extLst>
          </p:cNvPr>
          <p:cNvPicPr>
            <a:picLocks noGrp="1" noChangeAspect="1"/>
          </p:cNvPicPr>
          <p:nvPr>
            <p:ph type="pic" sz="quarter" idx="10"/>
          </p:nvPr>
        </p:nvPicPr>
        <p:blipFill>
          <a:blip r:embed="rId2"/>
          <a:srcRect t="17201" b="17201"/>
          <a:stretch/>
        </p:blipFill>
        <p:spPr/>
      </p:pic>
      <p:sp>
        <p:nvSpPr>
          <p:cNvPr id="3" name="Title 2">
            <a:extLst>
              <a:ext uri="{FF2B5EF4-FFF2-40B4-BE49-F238E27FC236}">
                <a16:creationId xmlns:a16="http://schemas.microsoft.com/office/drawing/2014/main" id="{54C4CBD6-5100-55E7-9023-C9BD39D354FB}"/>
              </a:ext>
            </a:extLst>
          </p:cNvPr>
          <p:cNvSpPr>
            <a:spLocks noGrp="1"/>
          </p:cNvSpPr>
          <p:nvPr>
            <p:ph type="title"/>
          </p:nvPr>
        </p:nvSpPr>
        <p:spPr>
          <a:xfrm>
            <a:off x="6959600" y="915988"/>
            <a:ext cx="4856038" cy="1325562"/>
          </a:xfrm>
        </p:spPr>
        <p:txBody>
          <a:bodyPr/>
          <a:lstStyle>
            <a:lvl1pPr>
              <a:defRPr sz="5000"/>
            </a:lvl1pPr>
          </a:lstStyle>
          <a:p>
            <a:r>
              <a:rPr lang="en-US" altLang="zh-CN" sz="5000" b="1" dirty="0">
                <a:solidFill>
                  <a:schemeClr val="accent1"/>
                </a:solidFill>
              </a:rPr>
              <a:t>NẤM MỐC TỪ NÚT CHAI</a:t>
            </a:r>
          </a:p>
        </p:txBody>
      </p:sp>
      <p:sp>
        <p:nvSpPr>
          <p:cNvPr id="4" name="Text Placeholder 3">
            <a:extLst>
              <a:ext uri="{FF2B5EF4-FFF2-40B4-BE49-F238E27FC236}">
                <a16:creationId xmlns:a16="http://schemas.microsoft.com/office/drawing/2014/main" id="{747781E0-052E-D15A-F969-2E1FC5F55EF6}"/>
              </a:ext>
            </a:extLst>
          </p:cNvPr>
          <p:cNvSpPr>
            <a:spLocks noGrp="1"/>
          </p:cNvSpPr>
          <p:nvPr>
            <p:ph type="body" sz="quarter" idx="11"/>
          </p:nvPr>
        </p:nvSpPr>
        <p:spPr>
          <a:xfrm>
            <a:off x="6959600" y="2519473"/>
            <a:ext cx="4105121" cy="5495616"/>
          </a:xfrm>
        </p:spPr>
        <p:txBody>
          <a:bodyPr/>
          <a:lstStyle/>
          <a:p>
            <a:pPr>
              <a:lnSpc>
                <a:spcPct val="110000"/>
              </a:lnSpc>
              <a:spcBef>
                <a:spcPts val="600"/>
              </a:spcBef>
              <a:spcAft>
                <a:spcPts val="600"/>
              </a:spcAft>
            </a:pPr>
            <a:r>
              <a:rPr lang="en-US" altLang="zh-CN" dirty="0">
                <a:effectLst/>
              </a:rPr>
              <a:t>Khi rượu vang tiếp xúc với 
2,4,6-trichloroanisole (TCA) thông qua nút chai hoặc thùng gỗ sồi.</a:t>
            </a:r>
          </a:p>
          <a:p>
            <a:pPr>
              <a:lnSpc>
                <a:spcPct val="110000"/>
              </a:lnSpc>
              <a:spcBef>
                <a:spcPts val="600"/>
              </a:spcBef>
              <a:spcAft>
                <a:spcPts val="600"/>
              </a:spcAft>
            </a:pPr>
            <a:r>
              <a:rPr lang="en-US" altLang="zh-CN" dirty="0">
                <a:effectLst/>
              </a:rPr>
              <a:t>Cách bạn có thể nhận biết: </a:t>
            </a:r>
            <a:endParaRPr lang="en-AU" dirty="0">
              <a:effectLst/>
            </a:endParaRPr>
          </a:p>
          <a:p>
            <a:pPr marL="285750" indent="-285750">
              <a:lnSpc>
                <a:spcPct val="110000"/>
              </a:lnSpc>
              <a:spcBef>
                <a:spcPts val="600"/>
              </a:spcBef>
              <a:spcAft>
                <a:spcPts val="600"/>
              </a:spcAft>
              <a:buFont typeface="Arial" panose="020B0604020202020204" pitchFamily="34" charset="0"/>
              <a:buChar char="•"/>
            </a:pPr>
            <a:r>
              <a:rPr lang="en-US" altLang="zh-CN" dirty="0">
                <a:effectLst/>
              </a:rPr>
              <a:t>Có mùi như bìa cứng ướt, báo cũ ẩm mốc, nấm, tầng hầm ẩm mốc</a:t>
            </a:r>
          </a:p>
          <a:p>
            <a:pPr marL="285750" indent="-285750">
              <a:lnSpc>
                <a:spcPct val="110000"/>
              </a:lnSpc>
              <a:spcBef>
                <a:spcPts val="600"/>
              </a:spcBef>
              <a:spcAft>
                <a:spcPts val="600"/>
              </a:spcAft>
              <a:buFont typeface="Arial" panose="020B0604020202020204" pitchFamily="34" charset="0"/>
              <a:buChar char="•"/>
            </a:pPr>
            <a:r>
              <a:rPr lang="en-US" altLang="zh-CN" dirty="0">
                <a:effectLst/>
              </a:rPr>
              <a:t>Các hương vị và mùi thơm khác bị ẩn trong nền</a:t>
            </a:r>
          </a:p>
        </p:txBody>
      </p:sp>
    </p:spTree>
    <p:extLst>
      <p:ext uri="{BB962C8B-B14F-4D97-AF65-F5344CB8AC3E}">
        <p14:creationId xmlns:p14="http://schemas.microsoft.com/office/powerpoint/2010/main" val="632671355"/>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7850" b="7833"/>
          <a:stretch>
            <a:fillRect/>
          </a:stretch>
        </p:blipFill>
        <p:spPr>
          <a:xfrm>
            <a:off x="0" y="0"/>
            <a:ext cx="12189898"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US" altLang="zh-CN" sz="5400" b="0" dirty="0">
                <a:solidFill>
                  <a:schemeClr val="bg1"/>
                </a:solidFill>
                <a:latin typeface="Arial" panose="020B0604020202020204" pitchFamily="34" charset="0"/>
                <a:ea typeface="Inter Display" panose="02000503000000020004" pitchFamily="2" charset="0"/>
                <a:cs typeface="Arial" panose="020B0604020202020204" pitchFamily="34" charset="0"/>
              </a:rPr>
              <a:t>CẢM ƠN</a:t>
            </a:r>
            <a:endParaRPr lang="ja-JP" altLang="en-US" sz="5400" b="0">
              <a:solidFill>
                <a:schemeClr val="bg1"/>
              </a:solidFill>
              <a:latin typeface="Arial" panose="020B0604020202020204" pitchFamily="34" charset="0"/>
              <a:cs typeface="Arial" panose="020B0604020202020204" pitchFamily="34" charset="0"/>
            </a:endParaRPr>
          </a:p>
          <a:p>
            <a:pPr marL="11522" algn="ctr">
              <a:spcBef>
                <a:spcPts val="91"/>
              </a:spcBef>
              <a:tabLst>
                <a:tab pos="1162574" algn="l"/>
                <a:tab pos="2432878" algn="l"/>
                <a:tab pos="3690509" algn="l"/>
                <a:tab pos="4919334" algn="l"/>
                <a:tab pos="6532419" algn="l"/>
                <a:tab pos="9045952" algn="l"/>
              </a:tabLst>
            </a:pPr>
            <a:endParaRPr lang="pt-BR" sz="5400" b="0" spc="272"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2" name="Freeform 1">
            <a:extLst>
              <a:ext uri="{FF2B5EF4-FFF2-40B4-BE49-F238E27FC236}">
                <a16:creationId xmlns:a16="http://schemas.microsoft.com/office/drawing/2014/main" id="{F54BD162-AAC9-A7D2-4C61-DE96FB437A12}"/>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7" name="Graphic 6">
            <a:extLst>
              <a:ext uri="{FF2B5EF4-FFF2-40B4-BE49-F238E27FC236}">
                <a16:creationId xmlns:a16="http://schemas.microsoft.com/office/drawing/2014/main" id="{C93E2910-96A8-5B20-4471-46BA8ED9B4D6}"/>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864EA-F43E-AB4A-3048-1576BAA339B2}"/>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271D2FC0-FFF0-9C09-A61E-9FBD96BB6C02}"/>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9A59C58A-0800-774C-20DB-48DDE93FBBD4}"/>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245736033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2658" r="18083"/>
          <a:stretch/>
        </p:blipFill>
        <p:spPr>
          <a:xfrm>
            <a:off x="0" y="0"/>
            <a:ext cx="6096000" cy="6858000"/>
          </a:xfrm>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665406"/>
            <a:ext cx="4798811" cy="1325562"/>
          </a:xfrm>
        </p:spPr>
        <p:txBody>
          <a:bodyPr/>
          <a:lstStyle/>
          <a:p>
            <a:r>
              <a:rPr lang="en-US" altLang="zh-CN" sz="4400" b="1" dirty="0">
                <a:solidFill>
                  <a:schemeClr val="accent2"/>
                </a:solidFill>
              </a:rPr>
              <a:t>NHO LÀM RƯỢU VANG SO VỚI NHO ĂN
</a:t>
            </a:r>
            <a:endParaRPr lang="en-US" sz="4400" b="1" dirty="0">
              <a:solidFill>
                <a:schemeClr val="accent2"/>
              </a:solidFill>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59600" y="2865199"/>
            <a:ext cx="4105121" cy="3327395"/>
          </a:xfrm>
        </p:spPr>
        <p:txBody>
          <a:bodyPr/>
          <a:lstStyle/>
          <a:p>
            <a:r>
              <a:rPr lang="en-US" altLang="zh-CN" sz="1600" dirty="0">
                <a:effectLst/>
              </a:rPr>
              <a:t>Sự khác biệt chính:</a:t>
            </a:r>
            <a:endParaRPr lang="en-AU" sz="1600" dirty="0">
              <a:effectLst/>
            </a:endParaRPr>
          </a:p>
          <a:p>
            <a:pPr marL="285750" indent="-285750">
              <a:buClr>
                <a:schemeClr val="accent3"/>
              </a:buClr>
              <a:buFont typeface="Arial" panose="020B0604020202020204" pitchFamily="34" charset="0"/>
              <a:buChar char="•"/>
            </a:pPr>
            <a:r>
              <a:rPr lang="en-US" altLang="zh-CN" sz="1600" dirty="0">
                <a:effectLst/>
              </a:rPr>
              <a:t>Nguồn gốc</a:t>
            </a:r>
          </a:p>
          <a:p>
            <a:pPr marL="285750" indent="-285750">
              <a:buClr>
                <a:schemeClr val="accent3"/>
              </a:buClr>
              <a:buFont typeface="Arial" panose="020B0604020202020204" pitchFamily="34" charset="0"/>
              <a:buChar char="•"/>
            </a:pPr>
            <a:r>
              <a:rPr lang="en-US" altLang="zh-CN" sz="1600" dirty="0">
                <a:effectLst/>
              </a:rPr>
              <a:t>Kích thước</a:t>
            </a:r>
          </a:p>
          <a:p>
            <a:pPr marL="285750" indent="-285750">
              <a:buClr>
                <a:schemeClr val="accent3"/>
              </a:buClr>
              <a:buFont typeface="Arial" panose="020B0604020202020204" pitchFamily="34" charset="0"/>
              <a:buChar char="•"/>
            </a:pPr>
            <a:r>
              <a:rPr lang="en-US" altLang="zh-CN" sz="1600" dirty="0">
                <a:effectLst/>
              </a:rPr>
              <a:t>Độ dày vỏ</a:t>
            </a:r>
          </a:p>
          <a:p>
            <a:pPr marL="285750" indent="-285750">
              <a:buClr>
                <a:schemeClr val="accent3"/>
              </a:buClr>
              <a:buFont typeface="Arial" panose="020B0604020202020204" pitchFamily="34" charset="0"/>
              <a:buChar char="•"/>
            </a:pPr>
            <a:r>
              <a:rPr lang="en-US" altLang="zh-CN" sz="1600" dirty="0">
                <a:effectLst/>
              </a:rPr>
              <a:t>Độ ngọt</a:t>
            </a:r>
          </a:p>
          <a:p>
            <a:pPr marL="285750" indent="-285750">
              <a:buClr>
                <a:schemeClr val="accent3"/>
              </a:buClr>
              <a:buFont typeface="Arial" panose="020B0604020202020204" pitchFamily="34" charset="0"/>
              <a:buChar char="•"/>
            </a:pPr>
            <a:r>
              <a:rPr lang="en-US" altLang="zh-CN" sz="1600" dirty="0">
                <a:effectLst/>
              </a:rPr>
              <a:t>Hạt</a:t>
            </a:r>
          </a:p>
        </p:txBody>
      </p:sp>
      <p:sp>
        <p:nvSpPr>
          <p:cNvPr id="5" name="object 4">
            <a:extLst>
              <a:ext uri="{FF2B5EF4-FFF2-40B4-BE49-F238E27FC236}">
                <a16:creationId xmlns:a16="http://schemas.microsoft.com/office/drawing/2014/main" id="{4CD75F9F-8E43-2CAC-2C49-0CE85C3F1466}"/>
              </a:ext>
            </a:extLst>
          </p:cNvPr>
          <p:cNvSpPr txBox="1"/>
          <p:nvPr/>
        </p:nvSpPr>
        <p:spPr>
          <a:xfrm>
            <a:off x="6679096" y="5000681"/>
            <a:ext cx="2371171" cy="267296"/>
          </a:xfrm>
          <a:prstGeom prst="rect">
            <a:avLst/>
          </a:prstGeom>
        </p:spPr>
        <p:txBody>
          <a:bodyPr vert="horz" wrap="square" lIns="0" tIns="11521" rIns="0" bIns="0" rtlCol="0">
            <a:noAutofit/>
          </a:bodyPr>
          <a:lstStyle>
            <a:lvl1pPr>
              <a:defRPr sz="1600"/>
            </a:lvl1pPr>
          </a:lstStyle>
          <a:p>
            <a:pPr defTabSz="829587">
              <a:lnSpc>
                <a:spcPct val="83000"/>
              </a:lnSpc>
              <a:tabLst>
                <a:tab pos="1156236" algn="l"/>
              </a:tabLst>
              <a:defRPr/>
            </a:pPr>
            <a:r>
              <a:rPr lang="en-US" altLang="zh-CN" sz="1600" b="1" dirty="0">
                <a:solidFill>
                  <a:schemeClr val="accent3"/>
                </a:solidFill>
                <a:latin typeface="Arial" panose="020B0604020202020204" pitchFamily="34" charset="0"/>
                <a:ea typeface="Inter Display" panose="02000503000000020004" pitchFamily="2" charset="0"/>
                <a:cs typeface="Arial" panose="020B0604020202020204" pitchFamily="34" charset="0"/>
              </a:rPr>
              <a:t>NHO LÀM RƯỢU VANG</a:t>
            </a:r>
            <a:endParaRPr lang="en-AU" b="1" dirty="0">
              <a:solidFill>
                <a:schemeClr val="accent3"/>
              </a:solidFill>
              <a:latin typeface="Arial" panose="020B0604020202020204" pitchFamily="34" charset="0"/>
              <a:ea typeface="Inter Display" panose="02000503000000020004" pitchFamily="2" charset="0"/>
              <a:cs typeface="Arial" panose="020B0604020202020204" pitchFamily="34" charset="0"/>
            </a:endParaRPr>
          </a:p>
        </p:txBody>
      </p:sp>
      <p:sp>
        <p:nvSpPr>
          <p:cNvPr id="7" name="object 4">
            <a:extLst>
              <a:ext uri="{FF2B5EF4-FFF2-40B4-BE49-F238E27FC236}">
                <a16:creationId xmlns:a16="http://schemas.microsoft.com/office/drawing/2014/main" id="{68A5B5D5-E8A1-5E93-8DA5-E23D4DAC0A59}"/>
              </a:ext>
            </a:extLst>
          </p:cNvPr>
          <p:cNvSpPr txBox="1"/>
          <p:nvPr/>
        </p:nvSpPr>
        <p:spPr>
          <a:xfrm>
            <a:off x="9433367" y="5017238"/>
            <a:ext cx="1851950" cy="267296"/>
          </a:xfrm>
          <a:prstGeom prst="rect">
            <a:avLst/>
          </a:prstGeom>
        </p:spPr>
        <p:txBody>
          <a:bodyPr vert="horz" wrap="square" lIns="0" tIns="11521" rIns="0" bIns="0" rtlCol="0">
            <a:noAutofit/>
          </a:bodyPr>
          <a:lstStyle/>
          <a:p>
            <a:pPr defTabSz="829587">
              <a:lnSpc>
                <a:spcPct val="83000"/>
              </a:lnSpc>
              <a:tabLst>
                <a:tab pos="1156236" algn="l"/>
              </a:tabLst>
              <a:defRPr/>
            </a:pPr>
            <a:r>
              <a:rPr lang="en-US" altLang="zh-CN" b="1" dirty="0">
                <a:solidFill>
                  <a:schemeClr val="accent3"/>
                </a:solidFill>
                <a:latin typeface="Arial" panose="020B0604020202020204" pitchFamily="34" charset="0"/>
                <a:ea typeface="Inter Display" panose="02000503000000020004" pitchFamily="2" charset="0"/>
                <a:cs typeface="Arial" panose="020B0604020202020204" pitchFamily="34" charset="0"/>
              </a:rPr>
              <a:t>NHO ĂN</a:t>
            </a:r>
            <a:endParaRPr lang="en-AU" b="1" dirty="0">
              <a:solidFill>
                <a:schemeClr val="accent3"/>
              </a:solidFill>
              <a:latin typeface="Arial" panose="020B0604020202020204" pitchFamily="34" charset="0"/>
              <a:ea typeface="Inter Display" panose="02000503000000020004" pitchFamily="2" charset="0"/>
              <a:cs typeface="Arial" panose="020B0604020202020204" pitchFamily="34" charset="0"/>
            </a:endParaRPr>
          </a:p>
        </p:txBody>
      </p:sp>
      <p:pic>
        <p:nvPicPr>
          <p:cNvPr id="8" name="Picture 7" descr="A purple round fruit with a green stem  Description automatically generated">
            <a:extLst>
              <a:ext uri="{FF2B5EF4-FFF2-40B4-BE49-F238E27FC236}">
                <a16:creationId xmlns:a16="http://schemas.microsoft.com/office/drawing/2014/main" id="{438CECE8-A0DB-F1D9-97B9-0AB27C12FC9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9605960">
            <a:off x="7466527" y="5299782"/>
            <a:ext cx="943722" cy="943722"/>
          </a:xfrm>
          <a:prstGeom prst="rect">
            <a:avLst/>
          </a:prstGeom>
        </p:spPr>
      </p:pic>
      <p:pic>
        <p:nvPicPr>
          <p:cNvPr id="10" name="Picture 9" descr="A purple fruit with a green stem  Description automatically generated">
            <a:extLst>
              <a:ext uri="{FF2B5EF4-FFF2-40B4-BE49-F238E27FC236}">
                <a16:creationId xmlns:a16="http://schemas.microsoft.com/office/drawing/2014/main" id="{85F78275-A0E6-8B30-C074-9209D2E0F4D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8795954">
            <a:off x="9419654" y="4931028"/>
            <a:ext cx="1807354" cy="1807354"/>
          </a:xfrm>
          <a:prstGeom prst="rect">
            <a:avLst/>
          </a:prstGeom>
        </p:spPr>
      </p:pic>
    </p:spTree>
    <p:extLst>
      <p:ext uri="{BB962C8B-B14F-4D97-AF65-F5344CB8AC3E}">
        <p14:creationId xmlns:p14="http://schemas.microsoft.com/office/powerpoint/2010/main" val="427317337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487112" y="396947"/>
            <a:ext cx="8393789" cy="1081291"/>
          </a:xfrm>
        </p:spPr>
        <p:txBody>
          <a:bodyPr/>
          <a:lstStyle/>
          <a:p>
            <a:r>
              <a:rPr lang="en-US" altLang="zh-CN" sz="5400" b="1" dirty="0">
                <a:solidFill>
                  <a:schemeClr val="accent3"/>
                </a:solidFill>
                <a:effectLst/>
              </a:rPr>
              <a:t>CÁC YẾU TỐ CHÍNH
ẢNH HƯỞNG ĐẾN VIỆC TRỒNG NHO
</a:t>
            </a:r>
            <a:endParaRPr lang="en-AU" b="1" dirty="0">
              <a:effectLst/>
            </a:endParaRPr>
          </a:p>
        </p:txBody>
      </p:sp>
      <p:sp>
        <p:nvSpPr>
          <p:cNvPr id="8" name="TextBox 7">
            <a:extLst>
              <a:ext uri="{FF2B5EF4-FFF2-40B4-BE49-F238E27FC236}">
                <a16:creationId xmlns:a16="http://schemas.microsoft.com/office/drawing/2014/main" id="{8EA94777-7D7A-D734-A09B-D50E8B1CF996}"/>
              </a:ext>
            </a:extLst>
          </p:cNvPr>
          <p:cNvSpPr txBox="1"/>
          <p:nvPr/>
        </p:nvSpPr>
        <p:spPr>
          <a:xfrm>
            <a:off x="1666754" y="2395960"/>
            <a:ext cx="4429246" cy="3436903"/>
          </a:xfrm>
          <a:prstGeom prst="rect">
            <a:avLst/>
          </a:prstGeom>
          <a:noFill/>
        </p:spPr>
        <p:txBody>
          <a:bodyPr wrap="square" rtlCol="0">
            <a:spAutoFit/>
          </a:bodyPr>
          <a:lstStyle/>
          <a:p>
            <a:pPr marL="342900" indent="-342900" algn="l">
              <a:lnSpc>
                <a:spcPct val="250000"/>
              </a:lnSpc>
              <a:buClr>
                <a:schemeClr val="accent3"/>
              </a:buClr>
              <a:buSzPct val="200000"/>
              <a:buFont typeface="+mj-lt"/>
              <a:buAutoNum type="arabicPeriod"/>
            </a:pPr>
            <a:r>
              <a:rPr lang="en-US" altLang="zh-CN"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BIÊN ĐỘ NHIỆT ĐỘ NGÀY ĐÊM</a:t>
            </a:r>
          </a:p>
          <a:p>
            <a:pPr marL="342900" indent="-342900" algn="l">
              <a:lnSpc>
                <a:spcPct val="250000"/>
              </a:lnSpc>
              <a:buClr>
                <a:schemeClr val="accent3"/>
              </a:buClr>
              <a:buSzPct val="200000"/>
              <a:buFont typeface="+mj-lt"/>
              <a:buAutoNum type="arabicPeriod"/>
            </a:pPr>
            <a:r>
              <a:rPr lang="en-US" altLang="zh-CN"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SỐ GIỜ NẮNG</a:t>
            </a:r>
          </a:p>
          <a:p>
            <a:pPr marL="342900" indent="-342900" algn="l">
              <a:lnSpc>
                <a:spcPct val="250000"/>
              </a:lnSpc>
              <a:buClr>
                <a:schemeClr val="accent3"/>
              </a:buClr>
              <a:buSzPct val="200000"/>
              <a:buFont typeface="+mj-lt"/>
              <a:buAutoNum type="arabicPeriod"/>
            </a:pPr>
            <a:r>
              <a:rPr lang="en-US" altLang="zh-CN"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KHÍ HẬU</a:t>
            </a:r>
          </a:p>
          <a:p>
            <a:pPr marL="342900" indent="-342900" algn="l">
              <a:lnSpc>
                <a:spcPct val="250000"/>
              </a:lnSpc>
              <a:buClr>
                <a:schemeClr val="accent3"/>
              </a:buClr>
              <a:buSzPct val="200000"/>
              <a:buFont typeface="+mj-lt"/>
              <a:buAutoNum type="arabicPeriod"/>
            </a:pPr>
            <a:r>
              <a:rPr lang="en-US" altLang="zh-CN"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CÁC HÌNH THÁI THỜI TIẾT</a:t>
            </a:r>
          </a:p>
          <a:p>
            <a:pPr marL="342900" indent="-342900" algn="l">
              <a:lnSpc>
                <a:spcPct val="250000"/>
              </a:lnSpc>
              <a:buClr>
                <a:schemeClr val="accent3"/>
              </a:buClr>
              <a:buSzPct val="200000"/>
              <a:buFont typeface="+mj-lt"/>
              <a:buAutoNum type="arabicPeriod"/>
            </a:pPr>
            <a:r>
              <a:rPr lang="en-US" altLang="zh-CN"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LƯỢNG MƯA</a:t>
            </a:r>
          </a:p>
        </p:txBody>
      </p:sp>
      <p:sp>
        <p:nvSpPr>
          <p:cNvPr id="11" name="TextBox 10">
            <a:extLst>
              <a:ext uri="{FF2B5EF4-FFF2-40B4-BE49-F238E27FC236}">
                <a16:creationId xmlns:a16="http://schemas.microsoft.com/office/drawing/2014/main" id="{3DE434F2-A198-46C3-C601-035173C68137}"/>
              </a:ext>
            </a:extLst>
          </p:cNvPr>
          <p:cNvSpPr txBox="1"/>
          <p:nvPr/>
        </p:nvSpPr>
        <p:spPr>
          <a:xfrm>
            <a:off x="6632292" y="2395960"/>
            <a:ext cx="5559708" cy="3434210"/>
          </a:xfrm>
          <a:prstGeom prst="rect">
            <a:avLst/>
          </a:prstGeom>
          <a:noFill/>
        </p:spPr>
        <p:txBody>
          <a:bodyPr wrap="square" rtlCol="0">
            <a:spAutoFit/>
          </a:bodyPr>
          <a:lstStyle/>
          <a:p>
            <a:pPr marL="342900" indent="-342900" algn="l">
              <a:lnSpc>
                <a:spcPct val="250000"/>
              </a:lnSpc>
              <a:buClr>
                <a:schemeClr val="accent3"/>
              </a:buClr>
              <a:buSzPct val="200000"/>
              <a:buFont typeface="+mj-lt"/>
              <a:buAutoNum type="arabicPeriod" startAt="6"/>
            </a:pPr>
            <a:r>
              <a:rPr lang="en-US" altLang="zh-CN" dirty="0">
                <a:solidFill>
                  <a:srgbClr val="190000"/>
                </a:solidFill>
                <a:latin typeface="Arial" panose="020B0604020202020204" pitchFamily="34" charset="0"/>
                <a:ea typeface="Inter Display" panose="02000503000000020004" pitchFamily="2" charset="0"/>
                <a:cs typeface="Arial" panose="020B0604020202020204" pitchFamily="34" charset="0"/>
              </a:rPr>
              <a:t> CHẤT LƯỢNG NƯỚC</a:t>
            </a:r>
          </a:p>
          <a:p>
            <a:pPr marL="342900" indent="-342900" algn="l">
              <a:lnSpc>
                <a:spcPct val="250000"/>
              </a:lnSpc>
              <a:buClr>
                <a:schemeClr val="accent3"/>
              </a:buClr>
              <a:buSzPct val="200000"/>
              <a:buFont typeface="+mj-lt"/>
              <a:buAutoNum type="arabicPeriod" startAt="6"/>
            </a:pPr>
            <a:r>
              <a:rPr lang="en-US" altLang="zh-CN"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ĐẤT</a:t>
            </a:r>
          </a:p>
          <a:p>
            <a:pPr marL="342900" indent="-342900" algn="l">
              <a:lnSpc>
                <a:spcPct val="250000"/>
              </a:lnSpc>
              <a:buClr>
                <a:schemeClr val="accent3"/>
              </a:buClr>
              <a:buSzPct val="200000"/>
              <a:buFont typeface="+mj-lt"/>
              <a:buAutoNum type="arabicPeriod" startAt="6"/>
            </a:pPr>
            <a:r>
              <a:rPr lang="en-US" altLang="zh-CN"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ĐỊA HÌNH</a:t>
            </a:r>
          </a:p>
          <a:p>
            <a:pPr marL="342900" indent="-342900" algn="l">
              <a:lnSpc>
                <a:spcPct val="250000"/>
              </a:lnSpc>
              <a:buClr>
                <a:schemeClr val="accent3"/>
              </a:buClr>
              <a:buSzPct val="200000"/>
              <a:buFont typeface="+mj-lt"/>
              <a:buAutoNum type="arabicPeriod" startAt="6"/>
            </a:pPr>
            <a:r>
              <a:rPr lang="en-US" altLang="zh-CN"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KHOẢNG CÁCH ĐẾN CÁC VÙNG NƯỚC</a:t>
            </a:r>
          </a:p>
          <a:p>
            <a:pPr marL="342900" indent="-342900" algn="l">
              <a:lnSpc>
                <a:spcPct val="250000"/>
              </a:lnSpc>
              <a:buClr>
                <a:schemeClr val="accent3"/>
              </a:buClr>
              <a:buSzPct val="200000"/>
              <a:buFont typeface="+mj-lt"/>
              <a:buAutoNum type="arabicPeriod" startAt="6"/>
            </a:pPr>
            <a:r>
              <a:rPr lang="en-US" altLang="zh-CN"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VI SINH VẬT HIỆN DIỆN TRONG KHU VỰC</a:t>
            </a:r>
          </a:p>
        </p:txBody>
      </p:sp>
      <p:sp>
        <p:nvSpPr>
          <p:cNvPr id="12" name="TextBox 11">
            <a:extLst>
              <a:ext uri="{FF2B5EF4-FFF2-40B4-BE49-F238E27FC236}">
                <a16:creationId xmlns:a16="http://schemas.microsoft.com/office/drawing/2014/main" id="{D212F05C-FDBC-266D-EDFF-0C4BD8741E0B}"/>
              </a:ext>
            </a:extLst>
          </p:cNvPr>
          <p:cNvSpPr txBox="1"/>
          <p:nvPr/>
        </p:nvSpPr>
        <p:spPr>
          <a:xfrm>
            <a:off x="8794143" y="6207597"/>
            <a:ext cx="3101635" cy="338554"/>
          </a:xfrm>
          <a:prstGeom prst="rect">
            <a:avLst/>
          </a:prstGeom>
          <a:noFill/>
        </p:spPr>
        <p:txBody>
          <a:bodyPr wrap="square" rtlCol="0">
            <a:spAutoFit/>
          </a:bodyPr>
          <a:lstStyle/>
          <a:p>
            <a:pPr algn="l"/>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Và danh sách còn tiếp tục…</a:t>
            </a:r>
          </a:p>
        </p:txBody>
      </p:sp>
    </p:spTree>
    <p:extLst>
      <p:ext uri="{BB962C8B-B14F-4D97-AF65-F5344CB8AC3E}">
        <p14:creationId xmlns:p14="http://schemas.microsoft.com/office/powerpoint/2010/main" val="202153464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 Placeholder 4">
            <a:extLst>
              <a:ext uri="{FF2B5EF4-FFF2-40B4-BE49-F238E27FC236}">
                <a16:creationId xmlns:a16="http://schemas.microsoft.com/office/drawing/2014/main" id="{D067AA93-7BBD-4CFE-8F81-5D69C87C7C78}"/>
              </a:ext>
            </a:extLst>
          </p:cNvPr>
          <p:cNvSpPr txBox="1">
            <a:spLocks/>
          </p:cNvSpPr>
          <p:nvPr/>
        </p:nvSpPr>
        <p:spPr>
          <a:xfrm>
            <a:off x="503503" y="432061"/>
            <a:ext cx="7272873" cy="1325563"/>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CÁCH LÀM RƯỢU VANG ĐỎ</a:t>
            </a:r>
          </a:p>
        </p:txBody>
      </p:sp>
      <p:pic>
        <p:nvPicPr>
          <p:cNvPr id="28" name="Picture 27">
            <a:extLst>
              <a:ext uri="{FF2B5EF4-FFF2-40B4-BE49-F238E27FC236}">
                <a16:creationId xmlns:a16="http://schemas.microsoft.com/office/drawing/2014/main" id="{0CF64992-C15C-12A3-5E76-43884665E982}"/>
              </a:ext>
            </a:extLst>
          </p:cNvPr>
          <p:cNvPicPr>
            <a:picLocks noChangeAspect="1"/>
          </p:cNvPicPr>
          <p:nvPr/>
        </p:nvPicPr>
        <p:blipFill>
          <a:blip r:embed="rId3"/>
          <a:stretch>
            <a:fillRect/>
          </a:stretch>
        </p:blipFill>
        <p:spPr>
          <a:xfrm>
            <a:off x="5757232" y="1736368"/>
            <a:ext cx="1211131" cy="2010634"/>
          </a:xfrm>
          <a:prstGeom prst="rect">
            <a:avLst/>
          </a:prstGeom>
        </p:spPr>
      </p:pic>
      <p:pic>
        <p:nvPicPr>
          <p:cNvPr id="29" name="Picture 28">
            <a:extLst>
              <a:ext uri="{FF2B5EF4-FFF2-40B4-BE49-F238E27FC236}">
                <a16:creationId xmlns:a16="http://schemas.microsoft.com/office/drawing/2014/main" id="{E54CD832-3D21-73A1-1017-7C0562256CBF}"/>
              </a:ext>
            </a:extLst>
          </p:cNvPr>
          <p:cNvPicPr>
            <a:picLocks noChangeAspect="1"/>
          </p:cNvPicPr>
          <p:nvPr/>
        </p:nvPicPr>
        <p:blipFill>
          <a:blip r:embed="rId4"/>
          <a:stretch>
            <a:fillRect/>
          </a:stretch>
        </p:blipFill>
        <p:spPr>
          <a:xfrm>
            <a:off x="9782061" y="1788299"/>
            <a:ext cx="1192525" cy="1968083"/>
          </a:xfrm>
          <a:prstGeom prst="rect">
            <a:avLst/>
          </a:prstGeom>
        </p:spPr>
      </p:pic>
      <p:sp>
        <p:nvSpPr>
          <p:cNvPr id="30" name="TextBox 29">
            <a:extLst>
              <a:ext uri="{FF2B5EF4-FFF2-40B4-BE49-F238E27FC236}">
                <a16:creationId xmlns:a16="http://schemas.microsoft.com/office/drawing/2014/main" id="{B4E951C9-4334-36B9-2696-334980FAB3E1}"/>
              </a:ext>
            </a:extLst>
          </p:cNvPr>
          <p:cNvSpPr txBox="1"/>
          <p:nvPr/>
        </p:nvSpPr>
        <p:spPr>
          <a:xfrm>
            <a:off x="530273" y="3817577"/>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1. THU HOẠCH</a:t>
            </a:r>
          </a:p>
        </p:txBody>
      </p:sp>
      <p:sp>
        <p:nvSpPr>
          <p:cNvPr id="31" name="TextBox 30">
            <a:extLst>
              <a:ext uri="{FF2B5EF4-FFF2-40B4-BE49-F238E27FC236}">
                <a16:creationId xmlns:a16="http://schemas.microsoft.com/office/drawing/2014/main" id="{9F41FA3C-1789-5A58-355D-E74840D8080E}"/>
              </a:ext>
            </a:extLst>
          </p:cNvPr>
          <p:cNvSpPr txBox="1"/>
          <p:nvPr/>
        </p:nvSpPr>
        <p:spPr>
          <a:xfrm>
            <a:off x="2952261" y="3794786"/>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2. TÁCH CUỐNG VÀ NGHIỀN</a:t>
            </a:r>
          </a:p>
        </p:txBody>
      </p:sp>
      <p:sp>
        <p:nvSpPr>
          <p:cNvPr id="32" name="TextBox 31">
            <a:extLst>
              <a:ext uri="{FF2B5EF4-FFF2-40B4-BE49-F238E27FC236}">
                <a16:creationId xmlns:a16="http://schemas.microsoft.com/office/drawing/2014/main" id="{F8FC239E-3554-2CC5-8F65-C8E8DF1BBFFE}"/>
              </a:ext>
            </a:extLst>
          </p:cNvPr>
          <p:cNvSpPr txBox="1"/>
          <p:nvPr/>
        </p:nvSpPr>
        <p:spPr>
          <a:xfrm>
            <a:off x="5170834" y="3878470"/>
            <a:ext cx="2214616" cy="523220"/>
          </a:xfrm>
          <a:prstGeom prst="rect">
            <a:avLst/>
          </a:prstGeom>
          <a:noFill/>
        </p:spPr>
        <p:txBody>
          <a:bodyPr wrap="square" rtlCol="0">
            <a:noAutofit/>
          </a:bodyPr>
          <a:lstStyle/>
          <a:p>
            <a:pPr algn="ctr"/>
            <a:r>
              <a:rPr lang="en-US" altLang="zh-CN" sz="1400" dirty="0">
                <a:latin typeface="Arial" panose="020B0604020202020204" pitchFamily="34" charset="0"/>
              </a:rPr>
              <a:t>3. LÊN MEN</a:t>
            </a:r>
          </a:p>
        </p:txBody>
      </p:sp>
      <p:sp>
        <p:nvSpPr>
          <p:cNvPr id="33" name="TextBox 32">
            <a:extLst>
              <a:ext uri="{FF2B5EF4-FFF2-40B4-BE49-F238E27FC236}">
                <a16:creationId xmlns:a16="http://schemas.microsoft.com/office/drawing/2014/main" id="{32EAE9AF-2960-DFE8-1255-3745B438F1AB}"/>
              </a:ext>
            </a:extLst>
          </p:cNvPr>
          <p:cNvSpPr txBox="1"/>
          <p:nvPr/>
        </p:nvSpPr>
        <p:spPr>
          <a:xfrm>
            <a:off x="7436091" y="3817577"/>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4. ÉP</a:t>
            </a:r>
          </a:p>
        </p:txBody>
      </p:sp>
      <p:sp>
        <p:nvSpPr>
          <p:cNvPr id="34" name="TextBox 33">
            <a:extLst>
              <a:ext uri="{FF2B5EF4-FFF2-40B4-BE49-F238E27FC236}">
                <a16:creationId xmlns:a16="http://schemas.microsoft.com/office/drawing/2014/main" id="{2E7FB704-FF86-4CF6-3FD6-CD51A9D50652}"/>
              </a:ext>
            </a:extLst>
          </p:cNvPr>
          <p:cNvSpPr txBox="1"/>
          <p:nvPr/>
        </p:nvSpPr>
        <p:spPr>
          <a:xfrm>
            <a:off x="9479531" y="3845834"/>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5. LÊN MEN MALOLACTIC</a:t>
            </a:r>
          </a:p>
        </p:txBody>
      </p:sp>
      <p:sp>
        <p:nvSpPr>
          <p:cNvPr id="35" name="TextBox 34">
            <a:extLst>
              <a:ext uri="{FF2B5EF4-FFF2-40B4-BE49-F238E27FC236}">
                <a16:creationId xmlns:a16="http://schemas.microsoft.com/office/drawing/2014/main" id="{8E81A506-BA4F-8023-B29F-A7862EF9DAB0}"/>
              </a:ext>
            </a:extLst>
          </p:cNvPr>
          <p:cNvSpPr txBox="1"/>
          <p:nvPr/>
        </p:nvSpPr>
        <p:spPr>
          <a:xfrm>
            <a:off x="2064352" y="5963370"/>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9. ĐÓNG CHAI</a:t>
            </a:r>
          </a:p>
        </p:txBody>
      </p:sp>
      <p:sp>
        <p:nvSpPr>
          <p:cNvPr id="36" name="TextBox 35">
            <a:extLst>
              <a:ext uri="{FF2B5EF4-FFF2-40B4-BE49-F238E27FC236}">
                <a16:creationId xmlns:a16="http://schemas.microsoft.com/office/drawing/2014/main" id="{F952D7FE-46CE-FC5F-2278-48049EB26E3F}"/>
              </a:ext>
            </a:extLst>
          </p:cNvPr>
          <p:cNvSpPr txBox="1"/>
          <p:nvPr/>
        </p:nvSpPr>
        <p:spPr>
          <a:xfrm>
            <a:off x="4584513" y="5963370"/>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8. LÀM TRONG VÀ LỌC</a:t>
            </a:r>
          </a:p>
        </p:txBody>
      </p:sp>
      <p:sp>
        <p:nvSpPr>
          <p:cNvPr id="37" name="TextBox 36">
            <a:extLst>
              <a:ext uri="{FF2B5EF4-FFF2-40B4-BE49-F238E27FC236}">
                <a16:creationId xmlns:a16="http://schemas.microsoft.com/office/drawing/2014/main" id="{E891163D-1CF1-0001-C362-AD637B570303}"/>
              </a:ext>
            </a:extLst>
          </p:cNvPr>
          <p:cNvSpPr txBox="1"/>
          <p:nvPr/>
        </p:nvSpPr>
        <p:spPr>
          <a:xfrm>
            <a:off x="7059003" y="5963370"/>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7. Ủ</a:t>
            </a:r>
          </a:p>
        </p:txBody>
      </p:sp>
      <p:sp>
        <p:nvSpPr>
          <p:cNvPr id="38" name="TextBox 37">
            <a:extLst>
              <a:ext uri="{FF2B5EF4-FFF2-40B4-BE49-F238E27FC236}">
                <a16:creationId xmlns:a16="http://schemas.microsoft.com/office/drawing/2014/main" id="{70530645-F4C1-8833-6035-FE114BFADF02}"/>
              </a:ext>
            </a:extLst>
          </p:cNvPr>
          <p:cNvSpPr txBox="1"/>
          <p:nvPr/>
        </p:nvSpPr>
        <p:spPr>
          <a:xfrm>
            <a:off x="9480545" y="5963370"/>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6. PHA TRỘN</a:t>
            </a:r>
          </a:p>
        </p:txBody>
      </p:sp>
      <p:pic>
        <p:nvPicPr>
          <p:cNvPr id="39" name="Picture 38">
            <a:extLst>
              <a:ext uri="{FF2B5EF4-FFF2-40B4-BE49-F238E27FC236}">
                <a16:creationId xmlns:a16="http://schemas.microsoft.com/office/drawing/2014/main" id="{0E989355-DCB4-6598-71EF-386B9D05E37A}"/>
              </a:ext>
            </a:extLst>
          </p:cNvPr>
          <p:cNvPicPr>
            <a:picLocks noChangeAspect="1"/>
          </p:cNvPicPr>
          <p:nvPr/>
        </p:nvPicPr>
        <p:blipFill>
          <a:blip r:embed="rId5"/>
          <a:stretch>
            <a:fillRect/>
          </a:stretch>
        </p:blipFill>
        <p:spPr>
          <a:xfrm>
            <a:off x="9696742" y="4640365"/>
            <a:ext cx="1316114" cy="1323005"/>
          </a:xfrm>
          <a:prstGeom prst="rect">
            <a:avLst/>
          </a:prstGeom>
        </p:spPr>
      </p:pic>
      <p:pic>
        <p:nvPicPr>
          <p:cNvPr id="40" name="Picture 39">
            <a:extLst>
              <a:ext uri="{FF2B5EF4-FFF2-40B4-BE49-F238E27FC236}">
                <a16:creationId xmlns:a16="http://schemas.microsoft.com/office/drawing/2014/main" id="{181ACF46-E7DA-8BED-3F70-06867DF2517D}"/>
              </a:ext>
            </a:extLst>
          </p:cNvPr>
          <p:cNvPicPr>
            <a:picLocks noChangeAspect="1"/>
          </p:cNvPicPr>
          <p:nvPr/>
        </p:nvPicPr>
        <p:blipFill>
          <a:blip r:embed="rId6"/>
          <a:stretch>
            <a:fillRect/>
          </a:stretch>
        </p:blipFill>
        <p:spPr>
          <a:xfrm>
            <a:off x="7162031" y="4494414"/>
            <a:ext cx="1479791" cy="1407606"/>
          </a:xfrm>
          <a:prstGeom prst="rect">
            <a:avLst/>
          </a:prstGeom>
        </p:spPr>
      </p:pic>
      <p:pic>
        <p:nvPicPr>
          <p:cNvPr id="41" name="Picture 40">
            <a:extLst>
              <a:ext uri="{FF2B5EF4-FFF2-40B4-BE49-F238E27FC236}">
                <a16:creationId xmlns:a16="http://schemas.microsoft.com/office/drawing/2014/main" id="{0B3CB2FC-A1A9-44CC-81FE-E4D1866F20F0}"/>
              </a:ext>
            </a:extLst>
          </p:cNvPr>
          <p:cNvPicPr>
            <a:picLocks noChangeAspect="1"/>
          </p:cNvPicPr>
          <p:nvPr/>
        </p:nvPicPr>
        <p:blipFill>
          <a:blip r:embed="rId7"/>
          <a:stretch>
            <a:fillRect/>
          </a:stretch>
        </p:blipFill>
        <p:spPr>
          <a:xfrm>
            <a:off x="4729758" y="4548364"/>
            <a:ext cx="1541527" cy="1325564"/>
          </a:xfrm>
          <a:prstGeom prst="rect">
            <a:avLst/>
          </a:prstGeom>
        </p:spPr>
      </p:pic>
      <p:pic>
        <p:nvPicPr>
          <p:cNvPr id="42" name="Picture 41">
            <a:extLst>
              <a:ext uri="{FF2B5EF4-FFF2-40B4-BE49-F238E27FC236}">
                <a16:creationId xmlns:a16="http://schemas.microsoft.com/office/drawing/2014/main" id="{52036EB2-628D-B9A5-145A-DE2BCCBD03B2}"/>
              </a:ext>
            </a:extLst>
          </p:cNvPr>
          <p:cNvPicPr>
            <a:picLocks noChangeAspect="1"/>
          </p:cNvPicPr>
          <p:nvPr/>
        </p:nvPicPr>
        <p:blipFill>
          <a:blip r:embed="rId8"/>
          <a:stretch>
            <a:fillRect/>
          </a:stretch>
        </p:blipFill>
        <p:spPr>
          <a:xfrm>
            <a:off x="1798329" y="4520124"/>
            <a:ext cx="2307864" cy="1373138"/>
          </a:xfrm>
          <a:prstGeom prst="rect">
            <a:avLst/>
          </a:prstGeom>
        </p:spPr>
      </p:pic>
      <p:grpSp>
        <p:nvGrpSpPr>
          <p:cNvPr id="43" name="Group 42">
            <a:extLst>
              <a:ext uri="{FF2B5EF4-FFF2-40B4-BE49-F238E27FC236}">
                <a16:creationId xmlns:a16="http://schemas.microsoft.com/office/drawing/2014/main" id="{94995F02-89B5-C1A4-B3E1-712765BB2D53}"/>
              </a:ext>
            </a:extLst>
          </p:cNvPr>
          <p:cNvGrpSpPr/>
          <p:nvPr/>
        </p:nvGrpSpPr>
        <p:grpSpPr>
          <a:xfrm>
            <a:off x="1951802" y="3041619"/>
            <a:ext cx="618815" cy="177778"/>
            <a:chOff x="1962688" y="3259333"/>
            <a:chExt cx="618815" cy="177778"/>
          </a:xfrm>
        </p:grpSpPr>
        <p:cxnSp>
          <p:nvCxnSpPr>
            <p:cNvPr id="44" name="Straight Connector 43">
              <a:extLst>
                <a:ext uri="{FF2B5EF4-FFF2-40B4-BE49-F238E27FC236}">
                  <a16:creationId xmlns:a16="http://schemas.microsoft.com/office/drawing/2014/main" id="{B79AFCD5-3D05-FAD2-FDF2-BB9DAA5B8E79}"/>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5" name="Triangle 44">
              <a:extLst>
                <a:ext uri="{FF2B5EF4-FFF2-40B4-BE49-F238E27FC236}">
                  <a16:creationId xmlns:a16="http://schemas.microsoft.com/office/drawing/2014/main" id="{585B24E6-FCF1-0E86-6B36-12F090B5FBC2}"/>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46" name="Group 45">
            <a:extLst>
              <a:ext uri="{FF2B5EF4-FFF2-40B4-BE49-F238E27FC236}">
                <a16:creationId xmlns:a16="http://schemas.microsoft.com/office/drawing/2014/main" id="{EB2228B9-BE5F-1F95-3581-53F7294032FD}"/>
              </a:ext>
            </a:extLst>
          </p:cNvPr>
          <p:cNvGrpSpPr/>
          <p:nvPr/>
        </p:nvGrpSpPr>
        <p:grpSpPr>
          <a:xfrm>
            <a:off x="5012502" y="3041619"/>
            <a:ext cx="618815" cy="177778"/>
            <a:chOff x="1962688" y="3259333"/>
            <a:chExt cx="618815" cy="177778"/>
          </a:xfrm>
        </p:grpSpPr>
        <p:cxnSp>
          <p:nvCxnSpPr>
            <p:cNvPr id="47" name="Straight Connector 46">
              <a:extLst>
                <a:ext uri="{FF2B5EF4-FFF2-40B4-BE49-F238E27FC236}">
                  <a16:creationId xmlns:a16="http://schemas.microsoft.com/office/drawing/2014/main" id="{3A95D39F-E51F-B52D-36B3-6A5A7E9A4D56}"/>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8" name="Triangle 47">
              <a:extLst>
                <a:ext uri="{FF2B5EF4-FFF2-40B4-BE49-F238E27FC236}">
                  <a16:creationId xmlns:a16="http://schemas.microsoft.com/office/drawing/2014/main" id="{138D4500-ED0B-67E5-6900-6047BFAC79EF}"/>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49" name="Group 48">
            <a:extLst>
              <a:ext uri="{FF2B5EF4-FFF2-40B4-BE49-F238E27FC236}">
                <a16:creationId xmlns:a16="http://schemas.microsoft.com/office/drawing/2014/main" id="{7E16DF0D-4DF8-EE40-C854-C39B618C916B}"/>
              </a:ext>
            </a:extLst>
          </p:cNvPr>
          <p:cNvGrpSpPr/>
          <p:nvPr/>
        </p:nvGrpSpPr>
        <p:grpSpPr>
          <a:xfrm>
            <a:off x="7041327" y="3041619"/>
            <a:ext cx="618815" cy="177778"/>
            <a:chOff x="1962688" y="3259333"/>
            <a:chExt cx="618815" cy="177778"/>
          </a:xfrm>
        </p:grpSpPr>
        <p:cxnSp>
          <p:nvCxnSpPr>
            <p:cNvPr id="50" name="Straight Connector 49">
              <a:extLst>
                <a:ext uri="{FF2B5EF4-FFF2-40B4-BE49-F238E27FC236}">
                  <a16:creationId xmlns:a16="http://schemas.microsoft.com/office/drawing/2014/main" id="{8FC58215-3495-2502-5F46-6F133788EE2C}"/>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1" name="Triangle 50">
              <a:extLst>
                <a:ext uri="{FF2B5EF4-FFF2-40B4-BE49-F238E27FC236}">
                  <a16:creationId xmlns:a16="http://schemas.microsoft.com/office/drawing/2014/main" id="{C5E6CEDA-F24E-D1A2-F531-FF29FC36A8DD}"/>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52" name="Group 51">
            <a:extLst>
              <a:ext uri="{FF2B5EF4-FFF2-40B4-BE49-F238E27FC236}">
                <a16:creationId xmlns:a16="http://schemas.microsoft.com/office/drawing/2014/main" id="{09129114-C668-0712-9014-07C91C042D7E}"/>
              </a:ext>
            </a:extLst>
          </p:cNvPr>
          <p:cNvGrpSpPr/>
          <p:nvPr/>
        </p:nvGrpSpPr>
        <p:grpSpPr>
          <a:xfrm>
            <a:off x="8987602" y="3041619"/>
            <a:ext cx="618815" cy="177778"/>
            <a:chOff x="1962688" y="3259333"/>
            <a:chExt cx="618815" cy="177778"/>
          </a:xfrm>
        </p:grpSpPr>
        <p:cxnSp>
          <p:nvCxnSpPr>
            <p:cNvPr id="53" name="Straight Connector 52">
              <a:extLst>
                <a:ext uri="{FF2B5EF4-FFF2-40B4-BE49-F238E27FC236}">
                  <a16:creationId xmlns:a16="http://schemas.microsoft.com/office/drawing/2014/main" id="{3D460E78-EAA5-7CEC-1A16-5DD62A327181}"/>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4" name="Triangle 53">
              <a:extLst>
                <a:ext uri="{FF2B5EF4-FFF2-40B4-BE49-F238E27FC236}">
                  <a16:creationId xmlns:a16="http://schemas.microsoft.com/office/drawing/2014/main" id="{3771D2C5-7B28-9E5A-4DDA-B5DFB6F1802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55" name="Group 54">
            <a:extLst>
              <a:ext uri="{FF2B5EF4-FFF2-40B4-BE49-F238E27FC236}">
                <a16:creationId xmlns:a16="http://schemas.microsoft.com/office/drawing/2014/main" id="{448B6CFD-35EC-9147-40B1-39F857BAA7FE}"/>
              </a:ext>
            </a:extLst>
          </p:cNvPr>
          <p:cNvGrpSpPr/>
          <p:nvPr/>
        </p:nvGrpSpPr>
        <p:grpSpPr>
          <a:xfrm rot="10800000">
            <a:off x="11078845" y="5212978"/>
            <a:ext cx="618815" cy="177778"/>
            <a:chOff x="1962688" y="3259333"/>
            <a:chExt cx="618815" cy="177778"/>
          </a:xfrm>
        </p:grpSpPr>
        <p:cxnSp>
          <p:nvCxnSpPr>
            <p:cNvPr id="56" name="Straight Connector 55">
              <a:extLst>
                <a:ext uri="{FF2B5EF4-FFF2-40B4-BE49-F238E27FC236}">
                  <a16:creationId xmlns:a16="http://schemas.microsoft.com/office/drawing/2014/main" id="{5CAC3DC8-ED0D-0FA5-E860-C984C3DA5A4A}"/>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7" name="Triangle 56">
              <a:extLst>
                <a:ext uri="{FF2B5EF4-FFF2-40B4-BE49-F238E27FC236}">
                  <a16:creationId xmlns:a16="http://schemas.microsoft.com/office/drawing/2014/main" id="{5BF915F6-8FF6-9B39-65B4-B3A754F833A2}"/>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cxnSp>
        <p:nvCxnSpPr>
          <p:cNvPr id="58" name="Straight Connector 57">
            <a:extLst>
              <a:ext uri="{FF2B5EF4-FFF2-40B4-BE49-F238E27FC236}">
                <a16:creationId xmlns:a16="http://schemas.microsoft.com/office/drawing/2014/main" id="{51CD75C9-A798-0FB2-EB0D-FA14880D1A4F}"/>
              </a:ext>
            </a:extLst>
          </p:cNvPr>
          <p:cNvCxnSpPr>
            <a:cxnSpLocks/>
          </p:cNvCxnSpPr>
          <p:nvPr/>
        </p:nvCxnSpPr>
        <p:spPr>
          <a:xfrm>
            <a:off x="11689590" y="3130508"/>
            <a:ext cx="0" cy="217770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44AA2AF7-1ABE-E1BD-7A58-688E5B0CF613}"/>
              </a:ext>
            </a:extLst>
          </p:cNvPr>
          <p:cNvCxnSpPr>
            <a:cxnSpLocks/>
          </p:cNvCxnSpPr>
          <p:nvPr/>
        </p:nvCxnSpPr>
        <p:spPr>
          <a:xfrm rot="10800000">
            <a:off x="11100501" y="3138290"/>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60" name="Group 59">
            <a:extLst>
              <a:ext uri="{FF2B5EF4-FFF2-40B4-BE49-F238E27FC236}">
                <a16:creationId xmlns:a16="http://schemas.microsoft.com/office/drawing/2014/main" id="{3C270661-DA7B-ECE3-F489-C219B072628E}"/>
              </a:ext>
            </a:extLst>
          </p:cNvPr>
          <p:cNvGrpSpPr/>
          <p:nvPr/>
        </p:nvGrpSpPr>
        <p:grpSpPr>
          <a:xfrm rot="10800000">
            <a:off x="8847033" y="5212977"/>
            <a:ext cx="618815" cy="177778"/>
            <a:chOff x="1962688" y="3259333"/>
            <a:chExt cx="618815" cy="177778"/>
          </a:xfrm>
        </p:grpSpPr>
        <p:cxnSp>
          <p:nvCxnSpPr>
            <p:cNvPr id="61" name="Straight Connector 60">
              <a:extLst>
                <a:ext uri="{FF2B5EF4-FFF2-40B4-BE49-F238E27FC236}">
                  <a16:creationId xmlns:a16="http://schemas.microsoft.com/office/drawing/2014/main" id="{36A1C69D-5C81-0B84-4FED-5B835EDC16FA}"/>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2" name="Triangle 61">
              <a:extLst>
                <a:ext uri="{FF2B5EF4-FFF2-40B4-BE49-F238E27FC236}">
                  <a16:creationId xmlns:a16="http://schemas.microsoft.com/office/drawing/2014/main" id="{14704585-369E-C51A-B469-FAE3DFB5C45A}"/>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63" name="Group 62">
            <a:extLst>
              <a:ext uri="{FF2B5EF4-FFF2-40B4-BE49-F238E27FC236}">
                <a16:creationId xmlns:a16="http://schemas.microsoft.com/office/drawing/2014/main" id="{D5A1947E-D088-15EF-FE40-6550D7F122FB}"/>
              </a:ext>
            </a:extLst>
          </p:cNvPr>
          <p:cNvGrpSpPr/>
          <p:nvPr/>
        </p:nvGrpSpPr>
        <p:grpSpPr>
          <a:xfrm rot="10800000">
            <a:off x="6383233" y="5212977"/>
            <a:ext cx="618815" cy="177778"/>
            <a:chOff x="1962688" y="3259333"/>
            <a:chExt cx="618815" cy="177778"/>
          </a:xfrm>
        </p:grpSpPr>
        <p:cxnSp>
          <p:nvCxnSpPr>
            <p:cNvPr id="64" name="Straight Connector 63">
              <a:extLst>
                <a:ext uri="{FF2B5EF4-FFF2-40B4-BE49-F238E27FC236}">
                  <a16:creationId xmlns:a16="http://schemas.microsoft.com/office/drawing/2014/main" id="{5DC6B377-7A4A-4199-D981-84F46F19C088}"/>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5" name="Triangle 64">
              <a:extLst>
                <a:ext uri="{FF2B5EF4-FFF2-40B4-BE49-F238E27FC236}">
                  <a16:creationId xmlns:a16="http://schemas.microsoft.com/office/drawing/2014/main" id="{DBCE395C-325A-CC9A-ACE9-50C37F087EEF}"/>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66" name="Group 65">
            <a:extLst>
              <a:ext uri="{FF2B5EF4-FFF2-40B4-BE49-F238E27FC236}">
                <a16:creationId xmlns:a16="http://schemas.microsoft.com/office/drawing/2014/main" id="{48E6A860-7E77-4661-E32D-7D58A9C5331F}"/>
              </a:ext>
            </a:extLst>
          </p:cNvPr>
          <p:cNvGrpSpPr/>
          <p:nvPr/>
        </p:nvGrpSpPr>
        <p:grpSpPr>
          <a:xfrm rot="10800000">
            <a:off x="4033733" y="5212977"/>
            <a:ext cx="618815" cy="177778"/>
            <a:chOff x="1962688" y="3259333"/>
            <a:chExt cx="618815" cy="177778"/>
          </a:xfrm>
        </p:grpSpPr>
        <p:cxnSp>
          <p:nvCxnSpPr>
            <p:cNvPr id="67" name="Straight Connector 66">
              <a:extLst>
                <a:ext uri="{FF2B5EF4-FFF2-40B4-BE49-F238E27FC236}">
                  <a16:creationId xmlns:a16="http://schemas.microsoft.com/office/drawing/2014/main" id="{926437A2-C362-B456-22DC-A6453DAFFBEB}"/>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8" name="Triangle 67">
              <a:extLst>
                <a:ext uri="{FF2B5EF4-FFF2-40B4-BE49-F238E27FC236}">
                  <a16:creationId xmlns:a16="http://schemas.microsoft.com/office/drawing/2014/main" id="{EDDF5967-9166-AD0B-2BB5-D4BDA7092521}"/>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69" name="Picture 68" descr="A cartoon of a machine with grapes  AI-generated content may be incorrect.">
            <a:extLst>
              <a:ext uri="{FF2B5EF4-FFF2-40B4-BE49-F238E27FC236}">
                <a16:creationId xmlns:a16="http://schemas.microsoft.com/office/drawing/2014/main" id="{BCDD064D-B2FD-F722-9266-2E896327085D}"/>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2744922" y="2472518"/>
            <a:ext cx="2175033" cy="1177701"/>
          </a:xfrm>
          <a:prstGeom prst="rect">
            <a:avLst/>
          </a:prstGeom>
        </p:spPr>
      </p:pic>
      <p:pic>
        <p:nvPicPr>
          <p:cNvPr id="70" name="Picture 69" descr="A cartoon of a bucket of purple food  AI-generated content may be incorrect.">
            <a:extLst>
              <a:ext uri="{FF2B5EF4-FFF2-40B4-BE49-F238E27FC236}">
                <a16:creationId xmlns:a16="http://schemas.microsoft.com/office/drawing/2014/main" id="{37286A96-7718-F9CE-1476-91DA147A954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42799" y="2086567"/>
            <a:ext cx="1220427" cy="1502568"/>
          </a:xfrm>
          <a:prstGeom prst="rect">
            <a:avLst/>
          </a:prstGeom>
        </p:spPr>
      </p:pic>
      <p:pic>
        <p:nvPicPr>
          <p:cNvPr id="71" name="Picture 70" descr="A close-up of a liquid  AI-generated content may be incorrect.">
            <a:extLst>
              <a:ext uri="{FF2B5EF4-FFF2-40B4-BE49-F238E27FC236}">
                <a16:creationId xmlns:a16="http://schemas.microsoft.com/office/drawing/2014/main" id="{8694936D-1FE0-4C69-CFFC-6481610615C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839003" y="1742601"/>
            <a:ext cx="1022684" cy="1998168"/>
          </a:xfrm>
          <a:prstGeom prst="rect">
            <a:avLst/>
          </a:prstGeom>
        </p:spPr>
      </p:pic>
    </p:spTree>
    <p:extLst>
      <p:ext uri="{BB962C8B-B14F-4D97-AF65-F5344CB8AC3E}">
        <p14:creationId xmlns:p14="http://schemas.microsoft.com/office/powerpoint/2010/main" val="318881452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431186" y="410811"/>
            <a:ext cx="7607584" cy="1081291"/>
          </a:xfrm>
        </p:spPr>
        <p:txBody>
          <a:bodyPr/>
          <a:lstStyle/>
          <a:p>
            <a:r>
              <a:rPr lang="en-US" altLang="zh-CN" sz="5400" b="1" dirty="0">
                <a:solidFill>
                  <a:schemeClr val="accent2"/>
                </a:solidFill>
                <a:effectLst/>
              </a:rPr>
              <a:t>CÁCH LÀM RƯỢU VANG TRẮNG
</a:t>
            </a:r>
            <a:endParaRPr lang="en-AU" sz="5400" b="1" dirty="0">
              <a:solidFill>
                <a:schemeClr val="accent2"/>
              </a:solidFill>
              <a:effectLst/>
            </a:endParaRPr>
          </a:p>
        </p:txBody>
      </p:sp>
      <p:pic>
        <p:nvPicPr>
          <p:cNvPr id="65" name="Picture 64">
            <a:extLst>
              <a:ext uri="{FF2B5EF4-FFF2-40B4-BE49-F238E27FC236}">
                <a16:creationId xmlns:a16="http://schemas.microsoft.com/office/drawing/2014/main" id="{AFD68E4D-B2BA-299C-DB7E-CB0C0313805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025822" y="1546186"/>
            <a:ext cx="2374516" cy="2374516"/>
          </a:xfrm>
          <a:prstGeom prst="rect">
            <a:avLst/>
          </a:prstGeom>
        </p:spPr>
      </p:pic>
      <p:pic>
        <p:nvPicPr>
          <p:cNvPr id="66" name="Picture 65">
            <a:extLst>
              <a:ext uri="{FF2B5EF4-FFF2-40B4-BE49-F238E27FC236}">
                <a16:creationId xmlns:a16="http://schemas.microsoft.com/office/drawing/2014/main" id="{53FD44FA-1C5B-60FE-E7BC-18A41D9C56DF}"/>
              </a:ext>
            </a:extLst>
          </p:cNvPr>
          <p:cNvPicPr>
            <a:picLocks noChangeAspect="1"/>
          </p:cNvPicPr>
          <p:nvPr/>
        </p:nvPicPr>
        <p:blipFill>
          <a:blip r:embed="rId3"/>
          <a:stretch>
            <a:fillRect/>
          </a:stretch>
        </p:blipFill>
        <p:spPr>
          <a:xfrm>
            <a:off x="9782061" y="1788299"/>
            <a:ext cx="1192525" cy="1968083"/>
          </a:xfrm>
          <a:prstGeom prst="rect">
            <a:avLst/>
          </a:prstGeom>
        </p:spPr>
      </p:pic>
      <p:sp>
        <p:nvSpPr>
          <p:cNvPr id="67" name="TextBox 66">
            <a:extLst>
              <a:ext uri="{FF2B5EF4-FFF2-40B4-BE49-F238E27FC236}">
                <a16:creationId xmlns:a16="http://schemas.microsoft.com/office/drawing/2014/main" id="{518D6A55-B508-5AAB-4771-4A7E1611743A}"/>
              </a:ext>
            </a:extLst>
          </p:cNvPr>
          <p:cNvSpPr txBox="1"/>
          <p:nvPr/>
        </p:nvSpPr>
        <p:spPr>
          <a:xfrm>
            <a:off x="530273" y="3817577"/>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1. THU HOẠCH</a:t>
            </a:r>
          </a:p>
        </p:txBody>
      </p:sp>
      <p:sp>
        <p:nvSpPr>
          <p:cNvPr id="68" name="TextBox 67">
            <a:extLst>
              <a:ext uri="{FF2B5EF4-FFF2-40B4-BE49-F238E27FC236}">
                <a16:creationId xmlns:a16="http://schemas.microsoft.com/office/drawing/2014/main" id="{C63815D9-95A8-D7C6-510C-36F22F22F0C6}"/>
              </a:ext>
            </a:extLst>
          </p:cNvPr>
          <p:cNvSpPr txBox="1"/>
          <p:nvPr/>
        </p:nvSpPr>
        <p:spPr>
          <a:xfrm>
            <a:off x="2952261" y="3794786"/>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2. TÁCH CUỐNG VÀ NGHIỀN</a:t>
            </a:r>
          </a:p>
        </p:txBody>
      </p:sp>
      <p:sp>
        <p:nvSpPr>
          <p:cNvPr id="69" name="TextBox 68">
            <a:extLst>
              <a:ext uri="{FF2B5EF4-FFF2-40B4-BE49-F238E27FC236}">
                <a16:creationId xmlns:a16="http://schemas.microsoft.com/office/drawing/2014/main" id="{00FDE38D-109D-72EB-CA24-40306C547791}"/>
              </a:ext>
            </a:extLst>
          </p:cNvPr>
          <p:cNvSpPr txBox="1"/>
          <p:nvPr/>
        </p:nvSpPr>
        <p:spPr>
          <a:xfrm>
            <a:off x="5170834" y="3878470"/>
            <a:ext cx="2214616" cy="523220"/>
          </a:xfrm>
          <a:prstGeom prst="rect">
            <a:avLst/>
          </a:prstGeom>
          <a:noFill/>
        </p:spPr>
        <p:txBody>
          <a:bodyPr wrap="square" rtlCol="0">
            <a:noAutofit/>
          </a:bodyPr>
          <a:lstStyle/>
          <a:p>
            <a:pPr algn="ctr"/>
            <a:r>
              <a:rPr lang="en-US" altLang="zh-CN" sz="1400" dirty="0">
                <a:latin typeface="Arial" panose="020B0604020202020204" pitchFamily="34" charset="0"/>
              </a:rPr>
              <a:t>3. LÊN MEN</a:t>
            </a:r>
          </a:p>
        </p:txBody>
      </p:sp>
      <p:sp>
        <p:nvSpPr>
          <p:cNvPr id="70" name="TextBox 69">
            <a:extLst>
              <a:ext uri="{FF2B5EF4-FFF2-40B4-BE49-F238E27FC236}">
                <a16:creationId xmlns:a16="http://schemas.microsoft.com/office/drawing/2014/main" id="{19E09C0B-302A-49E7-6D3F-649B2C9337A9}"/>
              </a:ext>
            </a:extLst>
          </p:cNvPr>
          <p:cNvSpPr txBox="1"/>
          <p:nvPr/>
        </p:nvSpPr>
        <p:spPr>
          <a:xfrm>
            <a:off x="7436091" y="3817577"/>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4. ÉP</a:t>
            </a:r>
          </a:p>
        </p:txBody>
      </p:sp>
      <p:sp>
        <p:nvSpPr>
          <p:cNvPr id="71" name="TextBox 70">
            <a:extLst>
              <a:ext uri="{FF2B5EF4-FFF2-40B4-BE49-F238E27FC236}">
                <a16:creationId xmlns:a16="http://schemas.microsoft.com/office/drawing/2014/main" id="{E3258054-51A9-A202-7DBF-D0DAC2B6D329}"/>
              </a:ext>
            </a:extLst>
          </p:cNvPr>
          <p:cNvSpPr txBox="1"/>
          <p:nvPr/>
        </p:nvSpPr>
        <p:spPr>
          <a:xfrm>
            <a:off x="9479531" y="3845834"/>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5. LÊN MEN MALOLACTIC</a:t>
            </a:r>
          </a:p>
        </p:txBody>
      </p:sp>
      <p:sp>
        <p:nvSpPr>
          <p:cNvPr id="72" name="TextBox 71">
            <a:extLst>
              <a:ext uri="{FF2B5EF4-FFF2-40B4-BE49-F238E27FC236}">
                <a16:creationId xmlns:a16="http://schemas.microsoft.com/office/drawing/2014/main" id="{977BB4B3-1535-4285-F941-5CB685A93063}"/>
              </a:ext>
            </a:extLst>
          </p:cNvPr>
          <p:cNvSpPr txBox="1"/>
          <p:nvPr/>
        </p:nvSpPr>
        <p:spPr>
          <a:xfrm>
            <a:off x="2064352" y="5963370"/>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9. ĐÓNG CHAI</a:t>
            </a:r>
          </a:p>
        </p:txBody>
      </p:sp>
      <p:sp>
        <p:nvSpPr>
          <p:cNvPr id="73" name="TextBox 72">
            <a:extLst>
              <a:ext uri="{FF2B5EF4-FFF2-40B4-BE49-F238E27FC236}">
                <a16:creationId xmlns:a16="http://schemas.microsoft.com/office/drawing/2014/main" id="{C4618637-0506-CC4E-B9A7-9D6EE68A7461}"/>
              </a:ext>
            </a:extLst>
          </p:cNvPr>
          <p:cNvSpPr txBox="1"/>
          <p:nvPr/>
        </p:nvSpPr>
        <p:spPr>
          <a:xfrm>
            <a:off x="4584513" y="5963370"/>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8. LÀM TRONG VÀ LỌC</a:t>
            </a:r>
          </a:p>
        </p:txBody>
      </p:sp>
      <p:sp>
        <p:nvSpPr>
          <p:cNvPr id="74" name="TextBox 73">
            <a:extLst>
              <a:ext uri="{FF2B5EF4-FFF2-40B4-BE49-F238E27FC236}">
                <a16:creationId xmlns:a16="http://schemas.microsoft.com/office/drawing/2014/main" id="{55F2A074-AAD9-BC31-EEDA-DD692CD52775}"/>
              </a:ext>
            </a:extLst>
          </p:cNvPr>
          <p:cNvSpPr txBox="1"/>
          <p:nvPr/>
        </p:nvSpPr>
        <p:spPr>
          <a:xfrm>
            <a:off x="7059003" y="5963370"/>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7. Ủ</a:t>
            </a:r>
          </a:p>
        </p:txBody>
      </p:sp>
      <p:sp>
        <p:nvSpPr>
          <p:cNvPr id="75" name="TextBox 74">
            <a:extLst>
              <a:ext uri="{FF2B5EF4-FFF2-40B4-BE49-F238E27FC236}">
                <a16:creationId xmlns:a16="http://schemas.microsoft.com/office/drawing/2014/main" id="{A72DB740-D6B0-142B-08BB-167BF45E62CE}"/>
              </a:ext>
            </a:extLst>
          </p:cNvPr>
          <p:cNvSpPr txBox="1"/>
          <p:nvPr/>
        </p:nvSpPr>
        <p:spPr>
          <a:xfrm>
            <a:off x="9480545" y="5963370"/>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6. PHA TRỘN</a:t>
            </a:r>
          </a:p>
        </p:txBody>
      </p:sp>
      <p:pic>
        <p:nvPicPr>
          <p:cNvPr id="76" name="Picture 75">
            <a:extLst>
              <a:ext uri="{FF2B5EF4-FFF2-40B4-BE49-F238E27FC236}">
                <a16:creationId xmlns:a16="http://schemas.microsoft.com/office/drawing/2014/main" id="{87C33009-23B7-6460-56C1-63CA441BBFA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351458" y="4228791"/>
            <a:ext cx="1996189" cy="1996189"/>
          </a:xfrm>
          <a:prstGeom prst="rect">
            <a:avLst/>
          </a:prstGeom>
        </p:spPr>
      </p:pic>
      <p:pic>
        <p:nvPicPr>
          <p:cNvPr id="77" name="Picture 76">
            <a:extLst>
              <a:ext uri="{FF2B5EF4-FFF2-40B4-BE49-F238E27FC236}">
                <a16:creationId xmlns:a16="http://schemas.microsoft.com/office/drawing/2014/main" id="{BBD01179-1804-E9DC-9EFF-9A0F71E1EA62}"/>
              </a:ext>
            </a:extLst>
          </p:cNvPr>
          <p:cNvPicPr>
            <a:picLocks noChangeAspect="1"/>
          </p:cNvPicPr>
          <p:nvPr/>
        </p:nvPicPr>
        <p:blipFill>
          <a:blip r:embed="rId5"/>
          <a:stretch>
            <a:fillRect/>
          </a:stretch>
        </p:blipFill>
        <p:spPr>
          <a:xfrm>
            <a:off x="7162031" y="4494414"/>
            <a:ext cx="1479791" cy="1407606"/>
          </a:xfrm>
          <a:prstGeom prst="rect">
            <a:avLst/>
          </a:prstGeom>
        </p:spPr>
      </p:pic>
      <p:pic>
        <p:nvPicPr>
          <p:cNvPr id="78" name="Picture 77">
            <a:extLst>
              <a:ext uri="{FF2B5EF4-FFF2-40B4-BE49-F238E27FC236}">
                <a16:creationId xmlns:a16="http://schemas.microsoft.com/office/drawing/2014/main" id="{20D9402A-4CFB-A5F2-7EC0-81BC8041E415}"/>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335070" y="4011075"/>
            <a:ext cx="2192392" cy="2192392"/>
          </a:xfrm>
          <a:prstGeom prst="rect">
            <a:avLst/>
          </a:prstGeom>
        </p:spPr>
      </p:pic>
      <p:pic>
        <p:nvPicPr>
          <p:cNvPr id="79" name="Picture 78">
            <a:extLst>
              <a:ext uri="{FF2B5EF4-FFF2-40B4-BE49-F238E27FC236}">
                <a16:creationId xmlns:a16="http://schemas.microsoft.com/office/drawing/2014/main" id="{2808E549-61AA-F8EC-4FB8-872EDCE77AD1}"/>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521071" y="3862059"/>
            <a:ext cx="2490423" cy="2490423"/>
          </a:xfrm>
          <a:prstGeom prst="rect">
            <a:avLst/>
          </a:prstGeom>
        </p:spPr>
      </p:pic>
      <p:grpSp>
        <p:nvGrpSpPr>
          <p:cNvPr id="80" name="Group 79">
            <a:extLst>
              <a:ext uri="{FF2B5EF4-FFF2-40B4-BE49-F238E27FC236}">
                <a16:creationId xmlns:a16="http://schemas.microsoft.com/office/drawing/2014/main" id="{F827012C-7042-BA6A-E599-F3519C9436B6}"/>
              </a:ext>
            </a:extLst>
          </p:cNvPr>
          <p:cNvGrpSpPr/>
          <p:nvPr/>
        </p:nvGrpSpPr>
        <p:grpSpPr>
          <a:xfrm>
            <a:off x="1951802" y="3041619"/>
            <a:ext cx="618815" cy="177778"/>
            <a:chOff x="1962688" y="3259333"/>
            <a:chExt cx="618815" cy="177778"/>
          </a:xfrm>
        </p:grpSpPr>
        <p:cxnSp>
          <p:nvCxnSpPr>
            <p:cNvPr id="81" name="Straight Connector 80">
              <a:extLst>
                <a:ext uri="{FF2B5EF4-FFF2-40B4-BE49-F238E27FC236}">
                  <a16:creationId xmlns:a16="http://schemas.microsoft.com/office/drawing/2014/main" id="{C5C76FF9-672F-0002-43F0-CC97DD82B14F}"/>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2" name="Triangle 81">
              <a:extLst>
                <a:ext uri="{FF2B5EF4-FFF2-40B4-BE49-F238E27FC236}">
                  <a16:creationId xmlns:a16="http://schemas.microsoft.com/office/drawing/2014/main" id="{218E29F2-AC55-AA8A-3590-F8C541422FC2}"/>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83" name="Group 82">
            <a:extLst>
              <a:ext uri="{FF2B5EF4-FFF2-40B4-BE49-F238E27FC236}">
                <a16:creationId xmlns:a16="http://schemas.microsoft.com/office/drawing/2014/main" id="{8924DEEF-D131-6DD9-B4A0-80DB8D14C438}"/>
              </a:ext>
            </a:extLst>
          </p:cNvPr>
          <p:cNvGrpSpPr/>
          <p:nvPr/>
        </p:nvGrpSpPr>
        <p:grpSpPr>
          <a:xfrm>
            <a:off x="5012502" y="3041619"/>
            <a:ext cx="618815" cy="177778"/>
            <a:chOff x="1962688" y="3259333"/>
            <a:chExt cx="618815" cy="177778"/>
          </a:xfrm>
        </p:grpSpPr>
        <p:cxnSp>
          <p:nvCxnSpPr>
            <p:cNvPr id="84" name="Straight Connector 83">
              <a:extLst>
                <a:ext uri="{FF2B5EF4-FFF2-40B4-BE49-F238E27FC236}">
                  <a16:creationId xmlns:a16="http://schemas.microsoft.com/office/drawing/2014/main" id="{D27CE173-5361-340E-7A19-94D04D4E3164}"/>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5" name="Triangle 84">
              <a:extLst>
                <a:ext uri="{FF2B5EF4-FFF2-40B4-BE49-F238E27FC236}">
                  <a16:creationId xmlns:a16="http://schemas.microsoft.com/office/drawing/2014/main" id="{5A0D5EC2-7932-56CC-B7D6-E133967033BA}"/>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86" name="Group 85">
            <a:extLst>
              <a:ext uri="{FF2B5EF4-FFF2-40B4-BE49-F238E27FC236}">
                <a16:creationId xmlns:a16="http://schemas.microsoft.com/office/drawing/2014/main" id="{F6CCA26B-9AEC-5004-3DF6-0EB927DE3B97}"/>
              </a:ext>
            </a:extLst>
          </p:cNvPr>
          <p:cNvGrpSpPr/>
          <p:nvPr/>
        </p:nvGrpSpPr>
        <p:grpSpPr>
          <a:xfrm>
            <a:off x="7041327" y="3041619"/>
            <a:ext cx="618815" cy="177778"/>
            <a:chOff x="1962688" y="3259333"/>
            <a:chExt cx="618815" cy="177778"/>
          </a:xfrm>
        </p:grpSpPr>
        <p:cxnSp>
          <p:nvCxnSpPr>
            <p:cNvPr id="87" name="Straight Connector 86">
              <a:extLst>
                <a:ext uri="{FF2B5EF4-FFF2-40B4-BE49-F238E27FC236}">
                  <a16:creationId xmlns:a16="http://schemas.microsoft.com/office/drawing/2014/main" id="{52789550-DB1C-34AA-308E-92EDC64230DD}"/>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8" name="Triangle 87">
              <a:extLst>
                <a:ext uri="{FF2B5EF4-FFF2-40B4-BE49-F238E27FC236}">
                  <a16:creationId xmlns:a16="http://schemas.microsoft.com/office/drawing/2014/main" id="{B4582832-9A73-70AC-6DBB-71B5F7282B12}"/>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89" name="Group 88">
            <a:extLst>
              <a:ext uri="{FF2B5EF4-FFF2-40B4-BE49-F238E27FC236}">
                <a16:creationId xmlns:a16="http://schemas.microsoft.com/office/drawing/2014/main" id="{CAB93AA0-F634-EE02-C37D-F1FE829072C1}"/>
              </a:ext>
            </a:extLst>
          </p:cNvPr>
          <p:cNvGrpSpPr/>
          <p:nvPr/>
        </p:nvGrpSpPr>
        <p:grpSpPr>
          <a:xfrm>
            <a:off x="8987602" y="3041619"/>
            <a:ext cx="618815" cy="177778"/>
            <a:chOff x="1962688" y="3259333"/>
            <a:chExt cx="618815" cy="177778"/>
          </a:xfrm>
        </p:grpSpPr>
        <p:cxnSp>
          <p:nvCxnSpPr>
            <p:cNvPr id="90" name="Straight Connector 89">
              <a:extLst>
                <a:ext uri="{FF2B5EF4-FFF2-40B4-BE49-F238E27FC236}">
                  <a16:creationId xmlns:a16="http://schemas.microsoft.com/office/drawing/2014/main" id="{85005170-01A3-E3D0-D49A-4A05F1C7217F}"/>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1" name="Triangle 90">
              <a:extLst>
                <a:ext uri="{FF2B5EF4-FFF2-40B4-BE49-F238E27FC236}">
                  <a16:creationId xmlns:a16="http://schemas.microsoft.com/office/drawing/2014/main" id="{7A1F06C2-BDF5-EE86-BFD0-6B6125D08FD4}"/>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92" name="Group 91">
            <a:extLst>
              <a:ext uri="{FF2B5EF4-FFF2-40B4-BE49-F238E27FC236}">
                <a16:creationId xmlns:a16="http://schemas.microsoft.com/office/drawing/2014/main" id="{C7065982-A810-F034-90A9-66B1BA93F178}"/>
              </a:ext>
            </a:extLst>
          </p:cNvPr>
          <p:cNvGrpSpPr/>
          <p:nvPr/>
        </p:nvGrpSpPr>
        <p:grpSpPr>
          <a:xfrm rot="10800000">
            <a:off x="11078845" y="5212978"/>
            <a:ext cx="618815" cy="177778"/>
            <a:chOff x="1962688" y="3259333"/>
            <a:chExt cx="618815" cy="177778"/>
          </a:xfrm>
        </p:grpSpPr>
        <p:cxnSp>
          <p:nvCxnSpPr>
            <p:cNvPr id="93" name="Straight Connector 92">
              <a:extLst>
                <a:ext uri="{FF2B5EF4-FFF2-40B4-BE49-F238E27FC236}">
                  <a16:creationId xmlns:a16="http://schemas.microsoft.com/office/drawing/2014/main" id="{45D66C85-46C9-813B-5130-6C3090B49F7A}"/>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4" name="Triangle 93">
              <a:extLst>
                <a:ext uri="{FF2B5EF4-FFF2-40B4-BE49-F238E27FC236}">
                  <a16:creationId xmlns:a16="http://schemas.microsoft.com/office/drawing/2014/main" id="{BBF779EE-6A66-1AA0-63E1-BBDE1E24FAD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cxnSp>
        <p:nvCxnSpPr>
          <p:cNvPr id="95" name="Straight Connector 94">
            <a:extLst>
              <a:ext uri="{FF2B5EF4-FFF2-40B4-BE49-F238E27FC236}">
                <a16:creationId xmlns:a16="http://schemas.microsoft.com/office/drawing/2014/main" id="{98BE35EF-6572-6133-E560-A36199CECE8C}"/>
              </a:ext>
            </a:extLst>
          </p:cNvPr>
          <p:cNvCxnSpPr>
            <a:cxnSpLocks/>
          </p:cNvCxnSpPr>
          <p:nvPr/>
        </p:nvCxnSpPr>
        <p:spPr>
          <a:xfrm>
            <a:off x="11689590" y="3130508"/>
            <a:ext cx="0" cy="217770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E2E86BAC-550F-098D-ADDF-B89BE92760FC}"/>
              </a:ext>
            </a:extLst>
          </p:cNvPr>
          <p:cNvCxnSpPr>
            <a:cxnSpLocks/>
          </p:cNvCxnSpPr>
          <p:nvPr/>
        </p:nvCxnSpPr>
        <p:spPr>
          <a:xfrm rot="10800000">
            <a:off x="11100501" y="3138290"/>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97" name="Group 96">
            <a:extLst>
              <a:ext uri="{FF2B5EF4-FFF2-40B4-BE49-F238E27FC236}">
                <a16:creationId xmlns:a16="http://schemas.microsoft.com/office/drawing/2014/main" id="{85782261-6B96-45AA-F008-7736356AB177}"/>
              </a:ext>
            </a:extLst>
          </p:cNvPr>
          <p:cNvGrpSpPr/>
          <p:nvPr/>
        </p:nvGrpSpPr>
        <p:grpSpPr>
          <a:xfrm rot="10800000">
            <a:off x="8847033" y="5212977"/>
            <a:ext cx="618815" cy="177778"/>
            <a:chOff x="1962688" y="3259333"/>
            <a:chExt cx="618815" cy="177778"/>
          </a:xfrm>
        </p:grpSpPr>
        <p:cxnSp>
          <p:nvCxnSpPr>
            <p:cNvPr id="98" name="Straight Connector 97">
              <a:extLst>
                <a:ext uri="{FF2B5EF4-FFF2-40B4-BE49-F238E27FC236}">
                  <a16:creationId xmlns:a16="http://schemas.microsoft.com/office/drawing/2014/main" id="{664562C3-AC47-DEE7-34E6-811396E3746B}"/>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9" name="Triangle 98">
              <a:extLst>
                <a:ext uri="{FF2B5EF4-FFF2-40B4-BE49-F238E27FC236}">
                  <a16:creationId xmlns:a16="http://schemas.microsoft.com/office/drawing/2014/main" id="{364C066D-4A23-66F3-0F30-80A0A4E79CE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100" name="Group 99">
            <a:extLst>
              <a:ext uri="{FF2B5EF4-FFF2-40B4-BE49-F238E27FC236}">
                <a16:creationId xmlns:a16="http://schemas.microsoft.com/office/drawing/2014/main" id="{FA2FDFCD-7910-4E10-DB2F-FC5E47FCCEB0}"/>
              </a:ext>
            </a:extLst>
          </p:cNvPr>
          <p:cNvGrpSpPr/>
          <p:nvPr/>
        </p:nvGrpSpPr>
        <p:grpSpPr>
          <a:xfrm rot="10800000">
            <a:off x="6383233" y="5212977"/>
            <a:ext cx="618815" cy="177778"/>
            <a:chOff x="1962688" y="3259333"/>
            <a:chExt cx="618815" cy="177778"/>
          </a:xfrm>
        </p:grpSpPr>
        <p:cxnSp>
          <p:nvCxnSpPr>
            <p:cNvPr id="101" name="Straight Connector 100">
              <a:extLst>
                <a:ext uri="{FF2B5EF4-FFF2-40B4-BE49-F238E27FC236}">
                  <a16:creationId xmlns:a16="http://schemas.microsoft.com/office/drawing/2014/main" id="{7515F85B-B575-0101-FD75-BF8C1C8E7795}"/>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2" name="Triangle 101">
              <a:extLst>
                <a:ext uri="{FF2B5EF4-FFF2-40B4-BE49-F238E27FC236}">
                  <a16:creationId xmlns:a16="http://schemas.microsoft.com/office/drawing/2014/main" id="{AA3A62B8-B3E0-057E-A5BE-DCD33A4477F6}"/>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103" name="Group 102">
            <a:extLst>
              <a:ext uri="{FF2B5EF4-FFF2-40B4-BE49-F238E27FC236}">
                <a16:creationId xmlns:a16="http://schemas.microsoft.com/office/drawing/2014/main" id="{2273C478-3352-9EC4-6A2F-AAE95C9226B3}"/>
              </a:ext>
            </a:extLst>
          </p:cNvPr>
          <p:cNvGrpSpPr/>
          <p:nvPr/>
        </p:nvGrpSpPr>
        <p:grpSpPr>
          <a:xfrm rot="10800000">
            <a:off x="4033733" y="5212977"/>
            <a:ext cx="618815" cy="177778"/>
            <a:chOff x="1962688" y="3259333"/>
            <a:chExt cx="618815" cy="177778"/>
          </a:xfrm>
        </p:grpSpPr>
        <p:cxnSp>
          <p:nvCxnSpPr>
            <p:cNvPr id="104" name="Straight Connector 103">
              <a:extLst>
                <a:ext uri="{FF2B5EF4-FFF2-40B4-BE49-F238E27FC236}">
                  <a16:creationId xmlns:a16="http://schemas.microsoft.com/office/drawing/2014/main" id="{F2BAA3B4-D963-1562-16E3-34E20B6208AC}"/>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5" name="Triangle 104">
              <a:extLst>
                <a:ext uri="{FF2B5EF4-FFF2-40B4-BE49-F238E27FC236}">
                  <a16:creationId xmlns:a16="http://schemas.microsoft.com/office/drawing/2014/main" id="{F4BA14A2-9ABF-CF2B-0E98-7E6107837C1C}"/>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06" name="Picture 105">
            <a:extLst>
              <a:ext uri="{FF2B5EF4-FFF2-40B4-BE49-F238E27FC236}">
                <a16:creationId xmlns:a16="http://schemas.microsoft.com/office/drawing/2014/main" id="{D5EA49CB-6667-758B-1D42-18353455D42D}"/>
              </a:ext>
            </a:extLst>
          </p:cNvPr>
          <p:cNvPicPr>
            <a:picLocks noChangeAspect="1"/>
          </p:cNvPicPr>
          <p:nvPr/>
        </p:nvPicPr>
        <p:blipFill>
          <a:blip r:embed="rId8">
            <a:extLst>
              <a:ext uri="{28A0092B-C50C-407E-A947-70E740481C1C}">
                <a14:useLocalDpi xmlns:a14="http://schemas.microsoft.com/office/drawing/2010/main"/>
              </a:ext>
            </a:extLst>
          </a:blip>
          <a:srcRect/>
          <a:stretch/>
        </p:blipFill>
        <p:spPr>
          <a:xfrm>
            <a:off x="2744922" y="2472518"/>
            <a:ext cx="2175033" cy="1177700"/>
          </a:xfrm>
          <a:prstGeom prst="rect">
            <a:avLst/>
          </a:prstGeom>
        </p:spPr>
      </p:pic>
      <p:pic>
        <p:nvPicPr>
          <p:cNvPr id="107" name="Picture 106">
            <a:extLst>
              <a:ext uri="{FF2B5EF4-FFF2-40B4-BE49-F238E27FC236}">
                <a16:creationId xmlns:a16="http://schemas.microsoft.com/office/drawing/2014/main" id="{F40C1325-9754-868A-61ED-8958816EFF2D}"/>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642799" y="2086567"/>
            <a:ext cx="1220426" cy="1502568"/>
          </a:xfrm>
          <a:prstGeom prst="rect">
            <a:avLst/>
          </a:prstGeom>
        </p:spPr>
      </p:pic>
      <p:pic>
        <p:nvPicPr>
          <p:cNvPr id="108" name="Picture 107">
            <a:extLst>
              <a:ext uri="{FF2B5EF4-FFF2-40B4-BE49-F238E27FC236}">
                <a16:creationId xmlns:a16="http://schemas.microsoft.com/office/drawing/2014/main" id="{344A0BFB-0511-9ECC-681B-B96F8A5B35A0}"/>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7839003" y="1742601"/>
            <a:ext cx="1022684" cy="1998167"/>
          </a:xfrm>
          <a:prstGeom prst="rect">
            <a:avLst/>
          </a:prstGeom>
        </p:spPr>
      </p:pic>
    </p:spTree>
    <p:extLst>
      <p:ext uri="{BB962C8B-B14F-4D97-AF65-F5344CB8AC3E}">
        <p14:creationId xmlns:p14="http://schemas.microsoft.com/office/powerpoint/2010/main" val="140302546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3AB77775-4680-4332-A3A2-D82A9A1EFED7}">
  <ds:schemaRefs>
    <ds:schemaRef ds:uri="http://schemas.microsoft.com/sharepoint/v3/contenttype/forms"/>
  </ds:schemaRefs>
</ds:datastoreItem>
</file>

<file path=customXml/itemProps2.xml><?xml version="1.0" encoding="utf-8"?>
<ds:datastoreItem xmlns:ds="http://schemas.openxmlformats.org/officeDocument/2006/customXml" ds:itemID="{74F10E64-4523-44E2-AA30-CAA032DB96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CD31DA8-14CF-4C7C-8719-AF8FCD03C51D}">
  <ds:schemaRefs>
    <ds:schemaRef ds:uri="http://schemas.microsoft.com/office/2006/documentManagement/types"/>
    <ds:schemaRef ds:uri="http://purl.org/dc/terms/"/>
    <ds:schemaRef ds:uri="http://schemas.openxmlformats.org/package/2006/metadata/core-properties"/>
    <ds:schemaRef ds:uri="02256494-4976-4001-aedb-96463ae0d92e"/>
    <ds:schemaRef ds:uri="http://schemas.microsoft.com/office/2006/metadata/properties"/>
    <ds:schemaRef ds:uri="http://www.w3.org/XML/1998/namespace"/>
    <ds:schemaRef ds:uri="http://schemas.microsoft.com/office/infopath/2007/PartnerControls"/>
    <ds:schemaRef ds:uri="4e8dd08d-258d-47a9-9875-37f1ffd19f33"/>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0</TotalTime>
  <Words>6396</Words>
  <Application>Microsoft Macintosh PowerPoint</Application>
  <PresentationFormat>Widescreen</PresentationFormat>
  <Paragraphs>644</Paragraphs>
  <Slides>53</Slides>
  <Notes>41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53</vt:i4>
      </vt:variant>
    </vt:vector>
  </HeadingPairs>
  <TitlesOfParts>
    <vt:vector size="56" baseType="lpstr">
      <vt:lpstr>Arial</vt:lpstr>
      <vt:lpstr>Inter Display</vt:lpstr>
      <vt:lpstr>Slide layouts</vt:lpstr>
      <vt:lpstr>PowerPoint Presentation</vt:lpstr>
      <vt:lpstr>PowerPoint Presentation</vt:lpstr>
      <vt:lpstr>PowerPoint Presentation</vt:lpstr>
      <vt:lpstr>HÔM NAY 
CHÚNG TA 
SẼ ĐỀ CẬP</vt:lpstr>
      <vt:lpstr>PowerPoint Presentation</vt:lpstr>
      <vt:lpstr>NHO LÀM RƯỢU VANG SO VỚI NHO ĂN
</vt:lpstr>
      <vt:lpstr>CÁC YẾU TỐ CHÍNH
ẢNH HƯỞNG ĐẾN VIỆC TRỒNG NHO
</vt:lpstr>
      <vt:lpstr>PowerPoint Presentation</vt:lpstr>
      <vt:lpstr>CÁCH LÀM RƯỢU VANG TRẮNG
</vt:lpstr>
      <vt:lpstr>NGHỆ THUẬT Ủ RƯỢU</vt:lpstr>
      <vt:lpstr>PowerPoint Presentation</vt:lpstr>
      <vt:lpstr>PowerPoint Presentation</vt:lpstr>
      <vt:lpstr>1. NHÌN</vt:lpstr>
      <vt:lpstr>MÀU SẮC CỦA RƯỢU VANG</vt:lpstr>
      <vt:lpstr>PowerPoint Presentation</vt:lpstr>
      <vt:lpstr>3. MÙI</vt:lpstr>
      <vt:lpstr>PowerPoint Presentation</vt:lpstr>
      <vt:lpstr>4. VỊ</vt:lpstr>
      <vt:lpstr>PowerPoint Presentation</vt:lpstr>
      <vt:lpstr>HƯƠNG VỊ</vt:lpstr>
      <vt:lpstr>PowerPoint Presentation</vt:lpstr>
      <vt:lpstr>PowerPoint Presentation</vt:lpstr>
      <vt:lpstr>PowerPoint Presentation</vt:lpstr>
      <vt:lpstr>PowerPoint Presentation</vt:lpstr>
      <vt:lpstr>PowerPoint Presentation</vt:lpstr>
      <vt:lpstr>5. KẾT LUẬN</vt:lpstr>
      <vt:lpstr>Phong cách RƯỢU VANG</vt:lpstr>
      <vt:lpstr>PowerPoint Presentation</vt:lpstr>
      <vt:lpstr>RƯỢU VANG TRẮNG NHẸ RIESLING</vt:lpstr>
      <vt:lpstr>RƯỢU VANG TRẮNG NHẸ SEMILLON</vt:lpstr>
      <vt:lpstr>RƯỢU VANG TRẮNG ĐẬM ĐÀ  CHARDONNAY</vt:lpstr>
      <vt:lpstr>RƯỢU VANG TRẮNG THƠM MOSCATO</vt:lpstr>
      <vt:lpstr>Rượu vang hồng
ROSé</vt:lpstr>
      <vt:lpstr>RƯỢU VANG ĐỎ NHẸ  PINOT NOIR</vt:lpstr>
      <vt:lpstr>RƯỢU VANG ĐỎ ĐẬM ĐÀ SHIRAZ</vt:lpstr>
      <vt:lpstr>RƯỢU VANG ĐỎ ĐẬM ĐÀ CABERNET SAUVIGNON</vt:lpstr>
      <vt:lpstr>VỤ THU HOẠCH MUỘN VÀ RƯỢU VANG NGỌT
BOTRYTIS SEMILLON</vt:lpstr>
      <vt:lpstr>RƯỢU VANG CƯỜNG HÓA</vt:lpstr>
      <vt:lpstr>ĐƠN NHO SO VỚI PHỐI TRỘN</vt:lpstr>
      <vt:lpstr>PowerPoint Presentation</vt:lpstr>
      <vt:lpstr>Phối trộn CỔ ĐIỂN CỦA ÚC</vt:lpstr>
      <vt:lpstr>PowerPoint Presentation</vt:lpstr>
      <vt:lpstr>CÁC VÙNG RƯỢU VANG
 NỔI TIẾNG CỦA ÚC</vt:lpstr>
      <vt:lpstr>Giống đơn lẻ so với phỐI trộn</vt:lpstr>
      <vt:lpstr>NHIỆT ĐỘ PHỤC VỤ RƯỢU VANG</vt:lpstr>
      <vt:lpstr>Chọn ly phù hợp</vt:lpstr>
      <vt:lpstr>PowerPoint Presentation</vt:lpstr>
      <vt:lpstr>KẾT HỢP ĐỒ ĂN VÀ RƯỢU VANG CỔ ĐIỂN</vt:lpstr>
      <vt:lpstr>LỖI RƯỢU VANG
</vt:lpstr>
      <vt:lpstr>OXY HÓA</vt:lpstr>
      <vt:lpstr>NẤM MỐC TỪ NÚT CHAI</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2026-03-29T08:21:01Z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010021{"F":2,"I":"ACA8-6943-46A6-B839"}</vt:lpwstr>
  </property>
  <property fmtid="{D5CDD505-2E9C-101B-9397-08002B2CF9AE}" pid="3" name="Order">
    <vt:lpwstr>100.000000000000</vt:lpwstr>
  </property>
  <property fmtid="{D5CDD505-2E9C-101B-9397-08002B2CF9AE}" pid="4" name="MediaServiceImageTags">
    <vt:lpwstr/>
  </property>
  <property fmtid="{D5CDD505-2E9C-101B-9397-08002B2CF9AE}" pid="5" name="ContentTypeId">
    <vt:lpwstr>0x01010011884AF779FE574C89E62754B4999D9C</vt:lpwstr>
  </property>
  <property fmtid="{D5CDD505-2E9C-101B-9397-08002B2CF9AE}" pid="6" name="MSIP_Label_8cf57b4f-1801-441a-a240-098885f2bcbe_Enabled">
    <vt:lpwstr>true</vt:lpwstr>
  </property>
  <property fmtid="{D5CDD505-2E9C-101B-9397-08002B2CF9AE}" pid="7" name="MSIP_Label_8cf57b4f-1801-441a-a240-098885f2bcbe_SetDate">
    <vt:lpwstr>2026-02-18T00:03:20Z</vt:lpwstr>
  </property>
  <property fmtid="{D5CDD505-2E9C-101B-9397-08002B2CF9AE}" pid="8" name="MSIP_Label_8cf57b4f-1801-441a-a240-098885f2bcbe_Method">
    <vt:lpwstr>Standard</vt:lpwstr>
  </property>
  <property fmtid="{D5CDD505-2E9C-101B-9397-08002B2CF9AE}" pid="9" name="MSIP_Label_8cf57b4f-1801-441a-a240-098885f2bcbe_Name">
    <vt:lpwstr>General</vt:lpwstr>
  </property>
  <property fmtid="{D5CDD505-2E9C-101B-9397-08002B2CF9AE}" pid="10" name="MSIP_Label_8cf57b4f-1801-441a-a240-098885f2bcbe_SiteId">
    <vt:lpwstr>76107ada-99f4-412e-b164-5464438b49a0</vt:lpwstr>
  </property>
  <property fmtid="{D5CDD505-2E9C-101B-9397-08002B2CF9AE}" pid="11" name="MSIP_Label_8cf57b4f-1801-441a-a240-098885f2bcbe_ActionId">
    <vt:lpwstr>fe7f2426-64e1-430e-9867-360cf703b75f</vt:lpwstr>
  </property>
  <property fmtid="{D5CDD505-2E9C-101B-9397-08002B2CF9AE}" pid="12" name="MSIP_Label_8cf57b4f-1801-441a-a240-098885f2bcbe_ContentBits">
    <vt:lpwstr>0</vt:lpwstr>
  </property>
  <property fmtid="{D5CDD505-2E9C-101B-9397-08002B2CF9AE}" pid="13" name="MSIP_Label_8cf57b4f-1801-441a-a240-098885f2bcbe_Tag">
    <vt:lpwstr>50, 3, 0, 1</vt:lpwstr>
  </property>
</Properties>
</file>